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61" r:id="rId4"/>
    <p:sldId id="259" r:id="rId5"/>
    <p:sldId id="260" r:id="rId6"/>
    <p:sldId id="262" r:id="rId7"/>
    <p:sldId id="263" r:id="rId8"/>
    <p:sldId id="257" r:id="rId9"/>
    <p:sldId id="258" r:id="rId10"/>
    <p:sldId id="264" r:id="rId11"/>
    <p:sldId id="265" r:id="rId12"/>
    <p:sldId id="306" r:id="rId13"/>
    <p:sldId id="276" r:id="rId14"/>
    <p:sldId id="279" r:id="rId15"/>
    <p:sldId id="280" r:id="rId16"/>
    <p:sldId id="281" r:id="rId17"/>
    <p:sldId id="310" r:id="rId18"/>
    <p:sldId id="311" r:id="rId19"/>
    <p:sldId id="285" r:id="rId20"/>
    <p:sldId id="312" r:id="rId21"/>
    <p:sldId id="313" r:id="rId22"/>
    <p:sldId id="305" r:id="rId23"/>
    <p:sldId id="314" r:id="rId24"/>
    <p:sldId id="316" r:id="rId25"/>
    <p:sldId id="315" r:id="rId26"/>
    <p:sldId id="269" r:id="rId27"/>
    <p:sldId id="275" r:id="rId28"/>
    <p:sldId id="283" r:id="rId29"/>
    <p:sldId id="282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99FF"/>
    <a:srgbClr val="CC0000"/>
    <a:srgbClr val="FFCCCC"/>
    <a:srgbClr val="FF7C8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6267" autoAdjust="0"/>
  </p:normalViewPr>
  <p:slideViewPr>
    <p:cSldViewPr snapToGrid="0">
      <p:cViewPr varScale="1">
        <p:scale>
          <a:sx n="55" d="100"/>
          <a:sy n="55" d="100"/>
        </p:scale>
        <p:origin x="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jboner/284183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y-is-flash-storage-called-solid-stat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interesting trends to note: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Hard drives have terrible performance</a:t>
            </a:r>
            <a:r>
              <a:rPr lang="en-US" baseline="0" dirty="0"/>
              <a:t> for random reads and writes. The reason is that, for random workloads, the disk head is moving all around, incurring a bunch of seek latencies and rotational delays. In contrast, an SSD only has to pay electronic latencies. But, as we see from this chart, a file system for SSDs would also benefit from converting random IOs to sequential ones, because SSDs also have a performance disparity between random and sequential IO.</a:t>
            </a:r>
          </a:p>
          <a:p>
            <a:r>
              <a:rPr lang="en-US" baseline="0" dirty="0"/>
              <a:t>2) A second interesting trend is that, for SSDs, random writes are faster than random reads. This is because the SSD can batch a bunch of writes, and then write them in one burst to the end of the log. The SSD can’t play those kinds of tricks with reads. Also note that, like a hard disk, an SSD also has a “geometry.” Internally, the SSD groups a bunch of blocks together. Consecutively accessing pages in that group are faster than consecutively accessing pages across many different groups. [For a high-level overview of SSD geometries, see https://www.cactus-tech.com/resources/blog/details/solid-state-drive-primer-8-controller-architecture-channels-and-banks]</a:t>
            </a:r>
          </a:p>
          <a:p>
            <a:r>
              <a:rPr lang="en-US" dirty="0"/>
              <a:t>3) We</a:t>
            </a:r>
            <a:r>
              <a:rPr lang="en-US" baseline="0" dirty="0"/>
              <a:t> see another interesting trend by looking at the sequential numbers. For sequential reads and writes, the performance difference between SSDs and hard drives is much smaller. So, if you’re designing a machine, and you know that the machine will only be running applications with sequential workloads, then maybe you should put a hard disk in the machine instead of an SSD. You’ll get a lot more storage capacity for the same amount of dollars, and your sequential performance will be pretty reasonable. In terms of dollar per storage bit, there’s a 10x differences between hard drives and SSDs. In other words, for a given amount of money, you can buy a hard disk that has ten times more storage than an SSD with the same dollar cost. So, SSDs have roughly twice as fast sequential throughput, but roughly a tenth of the storage capacity of a hard disk.</a:t>
            </a:r>
          </a:p>
          <a:p>
            <a:endParaRPr lang="en-US" baseline="0" dirty="0"/>
          </a:p>
          <a:p>
            <a:r>
              <a:rPr lang="en-US" baseline="0" dirty="0"/>
              <a:t>Also note that the log-structured design of most FTLs make random IOs slow. Random writes are slower due to less-efficient garbage collection (because compaction can’t free entire segments at a time, but instead must pluck out live pages and write them out to new segments); random reads are slower because different pages from different blocks must be read, as opposed to reading the entire contents of entire multi-page blocks.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https://gist.github.com/jboner/2841832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Sequential IO is efficient if large chunks of adjacent file data are stored in adjacent sectors---this way, the hard disk only has to pay one seek cost, and then the natural rotation of the platter will bring the necessary sectors beneath the disk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1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fragmentation isn’t as bad because the file system doesn’t have to find a single contiguous region to hold the entire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[Note that the main difference between ext2 and ext3 is that ext3 adds journaling support.]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platters are double-sided, i.e., they store data on both sides. Also note that, in commodity hard drives, all of the read/write heads move together, in unison; however, fancier drives can have sets of independently-moving heads. See here: https://www.extremetech.com/computing/260946-seagates-new-multi-actuator-technology-double-hard-drive-speeds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sector is the smallest unit of reading and writing. For example, if a disk has a sector size of 4 KB, and you want to read 3 bytes, then you have to read the entire 4 KB sector that contains the 3 bytes. In fact, you might have to read TWO sectors if the bytes that you want to read span two adjacent sectors!</a:t>
            </a:r>
          </a:p>
          <a:p>
            <a:endParaRPr lang="en-US" dirty="0"/>
          </a:p>
          <a:p>
            <a:r>
              <a:rPr lang="en-US" dirty="0"/>
              <a:t>[For a long time, hard disks used a sector size of 512. However, modern disks now use a sector size of 4K. Ref: https://en.wikipedia.org/wiki/Advanced_Format]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[See here for a discussion of why “solid state drives” are “solid”: </a:t>
            </a:r>
            <a:r>
              <a:rPr lang="en-US" dirty="0">
                <a:hlinkClick r:id="rId3"/>
              </a:rPr>
              <a:t>https://www.quora.com/Why-is-flash-storage-called-solid-state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</a:t>
            </a:r>
            <a:r>
              <a:rPr lang="en-US" baseline="0" dirty="0"/>
              <a:t> that we cannot write to a page without erasing a block first!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garbage collection traffic is “extra” because it doesn’t correspond to an IO that was directly issued by an application---instead, the garbage collection traffic is pure bookkeeping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4157E9-0519-4347-906F-54FB982B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9895" y="5561635"/>
            <a:ext cx="4612105" cy="1296365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CS 161: Lecture 10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3/4/2020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836" y="4265271"/>
            <a:ext cx="7697164" cy="1296364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4400" b="1" dirty="0"/>
              <a:t>Intro to Storage Devices and File Systems</a:t>
            </a:r>
          </a:p>
        </p:txBody>
      </p:sp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DF21A4-8529-4E96-9FC4-4486B203BE78}"/>
              </a:ext>
            </a:extLst>
          </p:cNvPr>
          <p:cNvGrpSpPr/>
          <p:nvPr/>
        </p:nvGrpSpPr>
        <p:grpSpPr>
          <a:xfrm>
            <a:off x="2089774" y="0"/>
            <a:ext cx="8012452" cy="2240043"/>
            <a:chOff x="565775" y="0"/>
            <a:chExt cx="8012452" cy="22400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D2970B-BD0F-4F27-BB6A-E98E6E2C5BD3}"/>
                </a:ext>
              </a:extLst>
            </p:cNvPr>
            <p:cNvGrpSpPr/>
            <p:nvPr/>
          </p:nvGrpSpPr>
          <p:grpSpPr>
            <a:xfrm>
              <a:off x="565775" y="1655268"/>
              <a:ext cx="8012449" cy="584775"/>
              <a:chOff x="417608" y="1227105"/>
              <a:chExt cx="8012449" cy="5847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548499F-8A19-492D-BF67-97A792253267}"/>
                  </a:ext>
                </a:extLst>
              </p:cNvPr>
              <p:cNvGrpSpPr/>
              <p:nvPr/>
            </p:nvGrpSpPr>
            <p:grpSpPr>
              <a:xfrm>
                <a:off x="417608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756F6FB-FF2D-4F30-A85F-F94F018577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50BCF7-30DA-41A9-9B1C-A68E511AEB68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10011110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DDB01A1-FFF8-40DA-825C-DB4108701546}"/>
                  </a:ext>
                </a:extLst>
              </p:cNvPr>
              <p:cNvGrpSpPr/>
              <p:nvPr/>
            </p:nvGrpSpPr>
            <p:grpSpPr>
              <a:xfrm>
                <a:off x="2414169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1DA9914-9AF0-4CBF-BE52-E0B95820C2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3BC6170-E7CB-4803-A6D9-532B88FC82E8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00100010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A1A80FD-71CB-497F-AC22-EEB4DDC98FB3}"/>
                  </a:ext>
                </a:extLst>
              </p:cNvPr>
              <p:cNvGrpSpPr/>
              <p:nvPr/>
            </p:nvGrpSpPr>
            <p:grpSpPr>
              <a:xfrm>
                <a:off x="4416472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D4079D4-A875-4A17-8E96-E5FFDC6A42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B64C3D-D81A-47C1-83A3-7E47F3D79379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01101101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114546-A42B-4624-B865-33C4F3EA3856}"/>
                  </a:ext>
                </a:extLst>
              </p:cNvPr>
              <p:cNvGrpSpPr/>
              <p:nvPr/>
            </p:nvGrpSpPr>
            <p:grpSpPr>
              <a:xfrm>
                <a:off x="6412797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21FA5A-9A4C-46CC-AEE9-10C823F610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7D221C-5380-4A44-B3B6-93699CE02635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11010011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A06A178-6BBE-40C4-93ED-BE8DA5F3DFCB}"/>
                </a:ext>
              </a:extLst>
            </p:cNvPr>
            <p:cNvSpPr/>
            <p:nvPr/>
          </p:nvSpPr>
          <p:spPr bwMode="auto">
            <a:xfrm rot="16200000">
              <a:off x="4043123" y="-2946036"/>
              <a:ext cx="1072947" cy="7997260"/>
            </a:xfrm>
            <a:prstGeom prst="rightBrace">
              <a:avLst>
                <a:gd name="adj1" fmla="val 1488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40F32-9BCA-47CC-AD69-4BE35F2B4117}"/>
                </a:ext>
              </a:extLst>
            </p:cNvPr>
            <p:cNvSpPr txBox="1"/>
            <p:nvPr/>
          </p:nvSpPr>
          <p:spPr>
            <a:xfrm>
              <a:off x="3962402" y="0"/>
              <a:ext cx="1237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Block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E49872E-7CFC-4334-8246-A4BBD3879211}"/>
                </a:ext>
              </a:extLst>
            </p:cNvPr>
            <p:cNvSpPr/>
            <p:nvPr/>
          </p:nvSpPr>
          <p:spPr bwMode="auto">
            <a:xfrm rot="16200000">
              <a:off x="1522126" y="549100"/>
              <a:ext cx="162072" cy="191835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2B37E0-DD46-4AA9-AC81-F0FFE573C360}"/>
                </a:ext>
              </a:extLst>
            </p:cNvPr>
            <p:cNvSpPr txBox="1"/>
            <p:nvPr/>
          </p:nvSpPr>
          <p:spPr>
            <a:xfrm>
              <a:off x="1147260" y="984835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Page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30D02-2FD9-4CD7-83E2-7E2509AE2E96}"/>
              </a:ext>
            </a:extLst>
          </p:cNvPr>
          <p:cNvGrpSpPr/>
          <p:nvPr/>
        </p:nvGrpSpPr>
        <p:grpSpPr>
          <a:xfrm>
            <a:off x="2097369" y="3505200"/>
            <a:ext cx="8012449" cy="584775"/>
            <a:chOff x="417608" y="1227105"/>
            <a:chExt cx="8012449" cy="5847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6ACB74-3D97-4326-A18E-C0BCFB4122EF}"/>
                </a:ext>
              </a:extLst>
            </p:cNvPr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DE23AD-91F0-4C2F-84B4-59B30B7BB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B61181-8820-473F-89E0-C6A557629AB5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0FF3E9-DA7F-4E5D-AC83-C3B781C8E335}"/>
                </a:ext>
              </a:extLst>
            </p:cNvPr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7D9BB9-385F-4344-9D52-8BBDC14C3E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14E2F2-3D80-41F3-9B28-51C5BEE587B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E29107-B67B-4F96-A55A-6134756D2B26}"/>
                </a:ext>
              </a:extLst>
            </p:cNvPr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6334C68-FB8D-4A0D-8FE7-294FBFD5AB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6A1455-7350-41E4-B346-A6803D96EE6D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2D4FE-F5EE-48ED-9F3D-4DBF196B665C}"/>
                </a:ext>
              </a:extLst>
            </p:cNvPr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545309-0DB5-4140-A60C-FAF4F0E23A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48F734-50F2-40E6-A65F-B563B06CDFF0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2CF53B-D75D-4890-AAA7-171999D46A1B}"/>
              </a:ext>
            </a:extLst>
          </p:cNvPr>
          <p:cNvGrpSpPr/>
          <p:nvPr/>
        </p:nvGrpSpPr>
        <p:grpSpPr>
          <a:xfrm>
            <a:off x="2112560" y="5361004"/>
            <a:ext cx="8012449" cy="584775"/>
            <a:chOff x="417608" y="1227105"/>
            <a:chExt cx="8012449" cy="58477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ED4677-2EC3-4264-BA92-258AD2BA4E09}"/>
                </a:ext>
              </a:extLst>
            </p:cNvPr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5FFAAA-3A16-41A3-9649-EC0A0C408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151BCD-C9D7-4249-8103-E0A7930F6FD7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00110011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2459D8A-C1F2-4937-B25E-4A3AAB1A958E}"/>
                </a:ext>
              </a:extLst>
            </p:cNvPr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70C79ED-BF16-4CDD-9A19-373645B1E7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A4A89A-3424-4159-8EC2-0B72EBD3C86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6CA383-DEEF-4EB4-A72A-65D70B3BA9DC}"/>
                </a:ext>
              </a:extLst>
            </p:cNvPr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C02190-C53A-4D60-A957-68B72FAC47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F27570-F194-44DF-BF4A-147EC5ECCDC7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A85E9F2-5AAB-422F-A70F-DF7DFA0C08A4}"/>
                </a:ext>
              </a:extLst>
            </p:cNvPr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2D424E-CFB9-48C3-B4C8-3C65F95FA0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29F462-E4A2-4D80-BF8F-FC6F96C7302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</p:grpSp>
      <p:sp>
        <p:nvSpPr>
          <p:cNvPr id="48" name="Down Arrow 108">
            <a:extLst>
              <a:ext uri="{FF2B5EF4-FFF2-40B4-BE49-F238E27FC236}">
                <a16:creationId xmlns:a16="http://schemas.microsoft.com/office/drawing/2014/main" id="{03614078-B6C1-4F67-A802-C6160347B3E0}"/>
              </a:ext>
            </a:extLst>
          </p:cNvPr>
          <p:cNvSpPr/>
          <p:nvPr/>
        </p:nvSpPr>
        <p:spPr bwMode="auto">
          <a:xfrm>
            <a:off x="2590799" y="2326340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4D9E82-9624-43FC-B825-743D823AACE1}"/>
              </a:ext>
            </a:extLst>
          </p:cNvPr>
          <p:cNvSpPr txBox="1"/>
          <p:nvPr/>
        </p:nvSpPr>
        <p:spPr>
          <a:xfrm>
            <a:off x="3657598" y="2438400"/>
            <a:ext cx="4789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write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 first page, we must first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erase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 entire block.</a:t>
            </a:r>
          </a:p>
        </p:txBody>
      </p:sp>
      <p:sp>
        <p:nvSpPr>
          <p:cNvPr id="50" name="Down Arrow 110">
            <a:extLst>
              <a:ext uri="{FF2B5EF4-FFF2-40B4-BE49-F238E27FC236}">
                <a16:creationId xmlns:a16="http://schemas.microsoft.com/office/drawing/2014/main" id="{13F8167F-AFA4-4E14-9D30-5F8D5BB001B0}"/>
              </a:ext>
            </a:extLst>
          </p:cNvPr>
          <p:cNvSpPr/>
          <p:nvPr/>
        </p:nvSpPr>
        <p:spPr bwMode="auto">
          <a:xfrm>
            <a:off x="2587789" y="4183019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AC468F-6932-486D-873B-D9AB9A99F298}"/>
              </a:ext>
            </a:extLst>
          </p:cNvPr>
          <p:cNvSpPr txBox="1"/>
          <p:nvPr/>
        </p:nvSpPr>
        <p:spPr>
          <a:xfrm>
            <a:off x="3657599" y="412161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Now we can write the first page . . 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ADCFF3-72BB-47EE-B1C6-2FA6B933E844}"/>
              </a:ext>
            </a:extLst>
          </p:cNvPr>
          <p:cNvSpPr txBox="1"/>
          <p:nvPr/>
        </p:nvSpPr>
        <p:spPr>
          <a:xfrm>
            <a:off x="3660111" y="452938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 . . but what if we needed the data in the other three pages?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13C456-D67C-4A17-8262-FA794B0563A4}"/>
              </a:ext>
            </a:extLst>
          </p:cNvPr>
          <p:cNvSpPr/>
          <p:nvPr/>
        </p:nvSpPr>
        <p:spPr bwMode="auto">
          <a:xfrm>
            <a:off x="3962399" y="1325641"/>
            <a:ext cx="6400800" cy="12651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BFDF9-1437-472A-AF63-51824FBC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74C6F601-A147-4B82-9E0F-49AE10C3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56410"/>
            <a:ext cx="6324600" cy="970380"/>
          </a:xfrm>
        </p:spPr>
        <p:txBody>
          <a:bodyPr>
            <a:normAutofit/>
          </a:bodyPr>
          <a:lstStyle/>
          <a:p>
            <a:r>
              <a:rPr lang="en-US" sz="3600" dirty="0"/>
              <a:t>Flash Translation Layer (FTL)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CB3F8E9-25FF-4364-926A-743C838F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758" y="902368"/>
            <a:ext cx="6188242" cy="611204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 1: </a:t>
            </a:r>
            <a:r>
              <a:rPr lang="en-US" dirty="0"/>
              <a:t>Translate reads/writes of logical pages into reads/erases/programs of physical </a:t>
            </a:r>
            <a:r>
              <a:rPr lang="en-US" dirty="0" err="1"/>
              <a:t>pages+blocks</a:t>
            </a:r>
            <a:endParaRPr lang="en-US" dirty="0"/>
          </a:p>
          <a:p>
            <a:pPr lvl="1"/>
            <a:r>
              <a:rPr lang="en-US" dirty="0"/>
              <a:t>Allows SSDs to export the simple “block interface” that hard disks export</a:t>
            </a:r>
          </a:p>
          <a:p>
            <a:r>
              <a:rPr lang="en-US" b="1" dirty="0"/>
              <a:t>Goal 2: </a:t>
            </a:r>
            <a:r>
              <a:rPr lang="en-US" dirty="0"/>
              <a:t>Reduce write amplification (i.e., the amount of extra copying needed to deal with block-level erases and garbage collection)</a:t>
            </a:r>
          </a:p>
          <a:p>
            <a:r>
              <a:rPr lang="en-US" b="1" dirty="0"/>
              <a:t>Goal 3</a:t>
            </a:r>
            <a:r>
              <a:rPr lang="en-US" dirty="0"/>
              <a:t>: Implement wear leveling (i.e., distribute writes equally to all blocks, to avoid rapid failures of “hot” blocks)</a:t>
            </a:r>
          </a:p>
          <a:p>
            <a:endParaRPr lang="en-US" dirty="0"/>
          </a:p>
          <a:p>
            <a:r>
              <a:rPr lang="en-US" dirty="0"/>
              <a:t>FTL usually implemented by the SSD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039 -0.0807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997"/>
            <a:ext cx="12192000" cy="838200"/>
          </a:xfrm>
        </p:spPr>
        <p:txBody>
          <a:bodyPr>
            <a:normAutofit/>
          </a:bodyPr>
          <a:lstStyle/>
          <a:p>
            <a:r>
              <a:rPr lang="en-US" dirty="0"/>
              <a:t>FTL Approach #1: Direct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3" y="587412"/>
            <a:ext cx="10822329" cy="648698"/>
          </a:xfrm>
        </p:spPr>
        <p:txBody>
          <a:bodyPr/>
          <a:lstStyle/>
          <a:p>
            <a:r>
              <a:rPr lang="en-US" dirty="0"/>
              <a:t>Have a 1-1 correspondence between logical pages and physical pages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26032" y="3579665"/>
            <a:ext cx="10972743" cy="32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/>
              <a:t>Reading a logical page is straightforward</a:t>
            </a:r>
          </a:p>
          <a:p>
            <a:r>
              <a:rPr lang="en-US" sz="2800" kern="0" dirty="0"/>
              <a:t>Writing a logical page is trickier:</a:t>
            </a:r>
          </a:p>
          <a:p>
            <a:pPr lvl="1"/>
            <a:r>
              <a:rPr lang="en-US" sz="2600" kern="0" dirty="0"/>
              <a:t>Read </a:t>
            </a:r>
            <a:r>
              <a:rPr lang="en-US" sz="2600" u="sng" kern="0" dirty="0"/>
              <a:t>the entire physical block </a:t>
            </a:r>
            <a:r>
              <a:rPr lang="en-US" sz="2600" kern="0" dirty="0"/>
              <a:t>into memory</a:t>
            </a:r>
          </a:p>
          <a:p>
            <a:pPr lvl="1"/>
            <a:r>
              <a:rPr lang="en-US" sz="2600" kern="0" dirty="0"/>
              <a:t>Update the relevant page in the in-memory block</a:t>
            </a:r>
          </a:p>
          <a:p>
            <a:pPr lvl="1"/>
            <a:r>
              <a:rPr lang="en-US" sz="2600" kern="0" dirty="0"/>
              <a:t>Erase </a:t>
            </a:r>
            <a:r>
              <a:rPr lang="en-US" sz="2600" u="sng" kern="0" dirty="0"/>
              <a:t>the entire physical block</a:t>
            </a:r>
          </a:p>
          <a:p>
            <a:pPr lvl="1"/>
            <a:r>
              <a:rPr lang="en-US" sz="2600" kern="0" dirty="0"/>
              <a:t>Program </a:t>
            </a:r>
            <a:r>
              <a:rPr lang="en-US" sz="2600" u="sng" kern="0" dirty="0"/>
              <a:t>the entire physical block </a:t>
            </a:r>
            <a:r>
              <a:rPr lang="en-US" sz="2600" kern="0" dirty="0"/>
              <a:t>using the new block value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E78C39-CA4C-4E1A-A541-119F16872AF1}"/>
              </a:ext>
            </a:extLst>
          </p:cNvPr>
          <p:cNvGrpSpPr/>
          <p:nvPr/>
        </p:nvGrpSpPr>
        <p:grpSpPr>
          <a:xfrm>
            <a:off x="995423" y="1096439"/>
            <a:ext cx="9812590" cy="2608061"/>
            <a:chOff x="995423" y="1096439"/>
            <a:chExt cx="9812590" cy="2608061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430318" y="1175071"/>
              <a:ext cx="2677620" cy="669405"/>
              <a:chOff x="3604009" y="3624941"/>
              <a:chExt cx="1828800" cy="457200"/>
            </a:xfrm>
          </p:grpSpPr>
          <p:sp>
            <p:nvSpPr>
              <p:cNvPr id="43" name="Rectangle 42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8107937" y="1175071"/>
              <a:ext cx="2677620" cy="669405"/>
              <a:chOff x="3604009" y="3624941"/>
              <a:chExt cx="1828800" cy="457200"/>
            </a:xfrm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995423" y="1096439"/>
              <a:ext cx="1538801" cy="760531"/>
              <a:chOff x="79378" y="2151996"/>
              <a:chExt cx="1226158" cy="60601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9378" y="2151996"/>
                <a:ext cx="1212843" cy="36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Logical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2693" y="2390141"/>
                <a:ext cx="1212843" cy="36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pages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012133" y="2323499"/>
              <a:ext cx="1538801" cy="737380"/>
              <a:chOff x="79378" y="2151996"/>
              <a:chExt cx="1226158" cy="58756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9378" y="2151996"/>
                <a:ext cx="1212843" cy="36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Physical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2693" y="2371694"/>
                <a:ext cx="1212843" cy="36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pages</a:t>
                </a:r>
              </a:p>
            </p:txBody>
          </p:sp>
        </p:grp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5430318" y="2411650"/>
              <a:ext cx="2677620" cy="669405"/>
              <a:chOff x="3604009" y="3624941"/>
              <a:chExt cx="1828800" cy="457200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8" name="Rectangle 67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8107937" y="2411650"/>
              <a:ext cx="2677620" cy="669405"/>
              <a:chOff x="3604009" y="3624941"/>
              <a:chExt cx="1828800" cy="457200"/>
            </a:xfrm>
          </p:grpSpPr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5" name="Rectangle 64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cxnSp>
          <p:nvCxnSpPr>
            <p:cNvPr id="75" name="Straight Arrow Connector 74"/>
            <p:cNvCxnSpPr>
              <a:stCxn id="47" idx="2"/>
              <a:endCxn id="70" idx="0"/>
            </p:cNvCxnSpPr>
            <p:nvPr/>
          </p:nvCxnSpPr>
          <p:spPr bwMode="auto">
            <a:xfrm>
              <a:off x="3091531" y="1844476"/>
              <a:ext cx="0" cy="5671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Straight Arrow Connector 75"/>
            <p:cNvCxnSpPr>
              <a:stCxn id="48" idx="2"/>
              <a:endCxn id="71" idx="0"/>
            </p:cNvCxnSpPr>
            <p:nvPr/>
          </p:nvCxnSpPr>
          <p:spPr bwMode="auto">
            <a:xfrm>
              <a:off x="3760936" y="1844476"/>
              <a:ext cx="0" cy="5671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9" name="Straight Arrow Connector 78"/>
            <p:cNvCxnSpPr>
              <a:stCxn id="42" idx="2"/>
              <a:endCxn id="65" idx="0"/>
            </p:cNvCxnSpPr>
            <p:nvPr/>
          </p:nvCxnSpPr>
          <p:spPr bwMode="auto">
            <a:xfrm>
              <a:off x="10450853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/>
            <p:cNvCxnSpPr>
              <a:stCxn id="41" idx="2"/>
              <a:endCxn id="64" idx="0"/>
            </p:cNvCxnSpPr>
            <p:nvPr/>
          </p:nvCxnSpPr>
          <p:spPr bwMode="auto">
            <a:xfrm>
              <a:off x="9781448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5" name="Straight Arrow Connector 84"/>
            <p:cNvCxnSpPr>
              <a:stCxn id="40" idx="2"/>
              <a:endCxn id="63" idx="0"/>
            </p:cNvCxnSpPr>
            <p:nvPr/>
          </p:nvCxnSpPr>
          <p:spPr bwMode="auto">
            <a:xfrm>
              <a:off x="9112043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8" name="Straight Arrow Connector 87"/>
            <p:cNvCxnSpPr>
              <a:stCxn id="39" idx="2"/>
              <a:endCxn id="62" idx="0"/>
            </p:cNvCxnSpPr>
            <p:nvPr/>
          </p:nvCxnSpPr>
          <p:spPr bwMode="auto">
            <a:xfrm>
              <a:off x="8442638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1" name="Straight Arrow Connector 90"/>
            <p:cNvCxnSpPr>
              <a:stCxn id="46" idx="2"/>
              <a:endCxn id="69" idx="0"/>
            </p:cNvCxnSpPr>
            <p:nvPr/>
          </p:nvCxnSpPr>
          <p:spPr bwMode="auto">
            <a:xfrm>
              <a:off x="7773233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4" name="Straight Arrow Connector 93"/>
            <p:cNvCxnSpPr>
              <a:stCxn id="45" idx="2"/>
              <a:endCxn id="68" idx="0"/>
            </p:cNvCxnSpPr>
            <p:nvPr/>
          </p:nvCxnSpPr>
          <p:spPr bwMode="auto">
            <a:xfrm>
              <a:off x="7103829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7" name="Straight Arrow Connector 96"/>
            <p:cNvCxnSpPr>
              <a:stCxn id="49" idx="2"/>
              <a:endCxn id="72" idx="0"/>
            </p:cNvCxnSpPr>
            <p:nvPr/>
          </p:nvCxnSpPr>
          <p:spPr bwMode="auto">
            <a:xfrm>
              <a:off x="4430341" y="1844476"/>
              <a:ext cx="0" cy="5671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0" name="Straight Arrow Connector 99"/>
            <p:cNvCxnSpPr>
              <a:stCxn id="44" idx="2"/>
              <a:endCxn id="67" idx="0"/>
            </p:cNvCxnSpPr>
            <p:nvPr/>
          </p:nvCxnSpPr>
          <p:spPr bwMode="auto">
            <a:xfrm>
              <a:off x="6434424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3" name="Straight Arrow Connector 102"/>
            <p:cNvCxnSpPr>
              <a:cxnSpLocks/>
              <a:stCxn id="43" idx="2"/>
              <a:endCxn id="66" idx="0"/>
            </p:cNvCxnSpPr>
            <p:nvPr/>
          </p:nvCxnSpPr>
          <p:spPr bwMode="auto">
            <a:xfrm>
              <a:off x="5765019" y="1844476"/>
              <a:ext cx="0" cy="56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6" name="Straight Arrow Connector 105"/>
            <p:cNvCxnSpPr>
              <a:cxnSpLocks/>
              <a:stCxn id="50" idx="2"/>
              <a:endCxn id="73" idx="0"/>
            </p:cNvCxnSpPr>
            <p:nvPr/>
          </p:nvCxnSpPr>
          <p:spPr bwMode="auto">
            <a:xfrm>
              <a:off x="5099746" y="1844476"/>
              <a:ext cx="0" cy="5671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756828" y="1175071"/>
              <a:ext cx="2677620" cy="669405"/>
              <a:chOff x="3604009" y="3624941"/>
              <a:chExt cx="1828800" cy="457200"/>
            </a:xfrm>
          </p:grpSpPr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2756828" y="2411650"/>
              <a:ext cx="2677620" cy="669405"/>
              <a:chOff x="3604009" y="3624941"/>
              <a:chExt cx="1828800" cy="457200"/>
            </a:xfrm>
          </p:grpSpPr>
          <p:sp>
            <p:nvSpPr>
              <p:cNvPr id="70" name="Rectangle 69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1" name="Rectangle 70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2" name="Rectangle 71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3" name="Rectangle 72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60E088-97F4-490C-9FB5-A70A0A2B8C01}"/>
                </a:ext>
              </a:extLst>
            </p:cNvPr>
            <p:cNvGrpSpPr/>
            <p:nvPr/>
          </p:nvGrpSpPr>
          <p:grpSpPr>
            <a:xfrm>
              <a:off x="2750838" y="3176341"/>
              <a:ext cx="2679485" cy="523873"/>
              <a:chOff x="2750838" y="3176341"/>
              <a:chExt cx="2679485" cy="523873"/>
            </a:xfrm>
          </p:grpSpPr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0239B3BC-C3CE-47A4-A23C-1A93F653ED0B}"/>
                  </a:ext>
                </a:extLst>
              </p:cNvPr>
              <p:cNvSpPr/>
              <p:nvPr/>
            </p:nvSpPr>
            <p:spPr bwMode="auto">
              <a:xfrm rot="5400000" flipV="1">
                <a:off x="4001597" y="1925582"/>
                <a:ext cx="177968" cy="2679485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C8A773-A2A9-4928-8C81-EF24FE9E4492}"/>
                  </a:ext>
                </a:extLst>
              </p:cNvPr>
              <p:cNvSpPr txBox="1"/>
              <p:nvPr/>
            </p:nvSpPr>
            <p:spPr>
              <a:xfrm>
                <a:off x="3597445" y="3238549"/>
                <a:ext cx="995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Block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EEC5FC-8AA4-46CC-819C-71F71C8DA298}"/>
                </a:ext>
              </a:extLst>
            </p:cNvPr>
            <p:cNvGrpSpPr/>
            <p:nvPr/>
          </p:nvGrpSpPr>
          <p:grpSpPr>
            <a:xfrm>
              <a:off x="5439683" y="3176341"/>
              <a:ext cx="2679485" cy="523873"/>
              <a:chOff x="2750838" y="3176341"/>
              <a:chExt cx="2679485" cy="523873"/>
            </a:xfrm>
          </p:grpSpPr>
          <p:sp>
            <p:nvSpPr>
              <p:cNvPr id="80" name="Right Brace 79">
                <a:extLst>
                  <a:ext uri="{FF2B5EF4-FFF2-40B4-BE49-F238E27FC236}">
                    <a16:creationId xmlns:a16="http://schemas.microsoft.com/office/drawing/2014/main" id="{B11ADA72-7DF2-4702-BAAD-265DFD150ECE}"/>
                  </a:ext>
                </a:extLst>
              </p:cNvPr>
              <p:cNvSpPr/>
              <p:nvPr/>
            </p:nvSpPr>
            <p:spPr bwMode="auto">
              <a:xfrm rot="5400000" flipV="1">
                <a:off x="4001597" y="1925582"/>
                <a:ext cx="177968" cy="2679485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760CCD-0137-4589-A3E3-C1F905760869}"/>
                  </a:ext>
                </a:extLst>
              </p:cNvPr>
              <p:cNvSpPr txBox="1"/>
              <p:nvPr/>
            </p:nvSpPr>
            <p:spPr>
              <a:xfrm>
                <a:off x="3597445" y="3238549"/>
                <a:ext cx="995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Block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565487E-546D-4481-8246-D30AF32F4C74}"/>
                </a:ext>
              </a:extLst>
            </p:cNvPr>
            <p:cNvGrpSpPr/>
            <p:nvPr/>
          </p:nvGrpSpPr>
          <p:grpSpPr>
            <a:xfrm>
              <a:off x="8128528" y="3180627"/>
              <a:ext cx="2679485" cy="523873"/>
              <a:chOff x="2750838" y="3176341"/>
              <a:chExt cx="2679485" cy="523873"/>
            </a:xfrm>
          </p:grpSpPr>
          <p:sp>
            <p:nvSpPr>
              <p:cNvPr id="84" name="Right Brace 83">
                <a:extLst>
                  <a:ext uri="{FF2B5EF4-FFF2-40B4-BE49-F238E27FC236}">
                    <a16:creationId xmlns:a16="http://schemas.microsoft.com/office/drawing/2014/main" id="{8392EAC9-C859-4214-A897-DBA160321F46}"/>
                  </a:ext>
                </a:extLst>
              </p:cNvPr>
              <p:cNvSpPr/>
              <p:nvPr/>
            </p:nvSpPr>
            <p:spPr bwMode="auto">
              <a:xfrm rot="5400000" flipV="1">
                <a:off x="4001597" y="1925582"/>
                <a:ext cx="177968" cy="2679485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6C73FB8-204B-4E44-8EA9-554046D8A889}"/>
                  </a:ext>
                </a:extLst>
              </p:cNvPr>
              <p:cNvSpPr txBox="1"/>
              <p:nvPr/>
            </p:nvSpPr>
            <p:spPr>
              <a:xfrm>
                <a:off x="3597445" y="3238549"/>
                <a:ext cx="995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Block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26796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2" y="278749"/>
            <a:ext cx="5326042" cy="65310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365" y="839164"/>
            <a:ext cx="6262626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Sadness #1: Write amplification</a:t>
            </a:r>
          </a:p>
          <a:p>
            <a:pPr lvl="1"/>
            <a:r>
              <a:rPr lang="en-US" sz="3200" dirty="0"/>
              <a:t>Writing a single page requires reading and writing an entire block</a:t>
            </a:r>
          </a:p>
          <a:p>
            <a:pPr marL="0" indent="0">
              <a:buNone/>
            </a:pPr>
            <a:r>
              <a:rPr lang="en-US" sz="3600" b="1" dirty="0"/>
              <a:t>Sadness #2: Poor reliability</a:t>
            </a:r>
          </a:p>
          <a:p>
            <a:pPr lvl="1"/>
            <a:r>
              <a:rPr lang="en-US" sz="3200" dirty="0"/>
              <a:t>If the same logical block is repeatedly written, its physical block will quickly fail</a:t>
            </a:r>
          </a:p>
          <a:p>
            <a:pPr lvl="1"/>
            <a:r>
              <a:rPr lang="en-US" sz="3200" dirty="0"/>
              <a:t>Particularly unfortunate for logical metadata blocks</a:t>
            </a:r>
          </a:p>
        </p:txBody>
      </p:sp>
    </p:spTree>
    <p:extLst>
      <p:ext uri="{BB962C8B-B14F-4D97-AF65-F5344CB8AC3E}">
        <p14:creationId xmlns:p14="http://schemas.microsoft.com/office/powerpoint/2010/main" val="3525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791"/>
            <a:ext cx="12192000" cy="600595"/>
          </a:xfrm>
        </p:spPr>
        <p:txBody>
          <a:bodyPr>
            <a:normAutofit fontScale="90000"/>
          </a:bodyPr>
          <a:lstStyle/>
          <a:p>
            <a:r>
              <a:rPr lang="en-US" dirty="0"/>
              <a:t>FTL Approach #2: Log-based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520863"/>
            <a:ext cx="11594581" cy="2502453"/>
          </a:xfrm>
        </p:spPr>
        <p:txBody>
          <a:bodyPr>
            <a:normAutofit fontScale="92500"/>
          </a:bodyPr>
          <a:lstStyle/>
          <a:p>
            <a:r>
              <a:rPr lang="en-US" dirty="0"/>
              <a:t>Basic idea: Treat the physical blocks like a log</a:t>
            </a:r>
          </a:p>
          <a:p>
            <a:pPr lvl="1"/>
            <a:r>
              <a:rPr lang="en-US" sz="2800" dirty="0"/>
              <a:t>Send data in logical-page-to-write to the physical page at the end of the log</a:t>
            </a:r>
          </a:p>
          <a:p>
            <a:pPr lvl="1"/>
            <a:r>
              <a:rPr lang="en-US" sz="2800" dirty="0"/>
              <a:t>Maintain a mapping between logical pages and the corresponding physical pages in the SSD</a:t>
            </a:r>
          </a:p>
          <a:p>
            <a:r>
              <a:rPr lang="en-US" dirty="0"/>
              <a:t>As logical blocks are deallocated or overwritten, the associated physical blocks must be garbage collected!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8A3DE0-7919-4222-98C4-A5EF03FC243E}"/>
              </a:ext>
            </a:extLst>
          </p:cNvPr>
          <p:cNvGrpSpPr/>
          <p:nvPr/>
        </p:nvGrpSpPr>
        <p:grpSpPr>
          <a:xfrm>
            <a:off x="1408012" y="2962161"/>
            <a:ext cx="9375941" cy="3949923"/>
            <a:chOff x="1408012" y="2962161"/>
            <a:chExt cx="9375941" cy="3949923"/>
          </a:xfrm>
        </p:grpSpPr>
        <p:grpSp>
          <p:nvGrpSpPr>
            <p:cNvPr id="52" name="Group 51"/>
            <p:cNvGrpSpPr/>
            <p:nvPr/>
          </p:nvGrpSpPr>
          <p:grpSpPr>
            <a:xfrm>
              <a:off x="1408046" y="2962161"/>
              <a:ext cx="1306000" cy="799963"/>
              <a:chOff x="228600" y="2952540"/>
              <a:chExt cx="1178170" cy="72166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28600" y="2952540"/>
                <a:ext cx="1178170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Logical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8600" y="3257726"/>
                <a:ext cx="1178170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pages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798515" y="3648056"/>
              <a:ext cx="7091569" cy="591273"/>
              <a:chOff x="1684723" y="3106265"/>
              <a:chExt cx="6397451" cy="533400"/>
            </a:xfrm>
          </p:grpSpPr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>
                <a:off x="16847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 bwMode="auto">
              <a:xfrm>
                <a:off x="22181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 bwMode="auto">
              <a:xfrm>
                <a:off x="27515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 bwMode="auto">
              <a:xfrm>
                <a:off x="32849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>
                <a:off x="38149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 bwMode="auto">
              <a:xfrm>
                <a:off x="43483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 bwMode="auto">
              <a:xfrm>
                <a:off x="48817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 bwMode="auto">
              <a:xfrm>
                <a:off x="54151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spect="1"/>
              </p:cNvSpPr>
              <p:nvPr/>
            </p:nvSpPr>
            <p:spPr bwMode="auto">
              <a:xfrm>
                <a:off x="59485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64819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70153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75487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6" name="Straight Arrow Connector 65"/>
            <p:cNvCxnSpPr>
              <a:stCxn id="53" idx="2"/>
              <a:endCxn id="48" idx="0"/>
            </p:cNvCxnSpPr>
            <p:nvPr/>
          </p:nvCxnSpPr>
          <p:spPr bwMode="auto">
            <a:xfrm>
              <a:off x="3094151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9" name="Straight Arrow Connector 68"/>
            <p:cNvCxnSpPr>
              <a:stCxn id="58" idx="2"/>
              <a:endCxn id="39" idx="0"/>
            </p:cNvCxnSpPr>
            <p:nvPr/>
          </p:nvCxnSpPr>
          <p:spPr bwMode="auto">
            <a:xfrm>
              <a:off x="6046805" y="4239331"/>
              <a:ext cx="2365094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2" name="Straight Arrow Connector 71"/>
            <p:cNvCxnSpPr>
              <a:stCxn id="54" idx="2"/>
              <a:endCxn id="47" idx="0"/>
            </p:cNvCxnSpPr>
            <p:nvPr/>
          </p:nvCxnSpPr>
          <p:spPr bwMode="auto">
            <a:xfrm>
              <a:off x="3685424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5" name="Straight Arrow Connector 74"/>
            <p:cNvCxnSpPr>
              <a:stCxn id="57" idx="2"/>
              <a:endCxn id="46" idx="0"/>
            </p:cNvCxnSpPr>
            <p:nvPr/>
          </p:nvCxnSpPr>
          <p:spPr bwMode="auto">
            <a:xfrm flipH="1">
              <a:off x="3094152" y="4239331"/>
              <a:ext cx="2361381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Arrow Connector 77"/>
            <p:cNvCxnSpPr>
              <a:stCxn id="64" idx="2"/>
              <a:endCxn id="40" idx="0"/>
            </p:cNvCxnSpPr>
            <p:nvPr/>
          </p:nvCxnSpPr>
          <p:spPr bwMode="auto">
            <a:xfrm flipH="1">
              <a:off x="9003172" y="4239331"/>
              <a:ext cx="591273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Straight Arrow Connector 80"/>
            <p:cNvCxnSpPr>
              <a:stCxn id="63" idx="2"/>
              <a:endCxn id="38" idx="0"/>
            </p:cNvCxnSpPr>
            <p:nvPr/>
          </p:nvCxnSpPr>
          <p:spPr bwMode="auto">
            <a:xfrm flipH="1">
              <a:off x="7820626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Straight Arrow Connector 83"/>
            <p:cNvCxnSpPr>
              <a:stCxn id="62" idx="2"/>
              <a:endCxn id="41" idx="0"/>
            </p:cNvCxnSpPr>
            <p:nvPr/>
          </p:nvCxnSpPr>
          <p:spPr bwMode="auto">
            <a:xfrm>
              <a:off x="8411899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7" name="Straight Arrow Connector 86"/>
            <p:cNvCxnSpPr>
              <a:stCxn id="55" idx="2"/>
              <a:endCxn id="49" idx="0"/>
            </p:cNvCxnSpPr>
            <p:nvPr/>
          </p:nvCxnSpPr>
          <p:spPr bwMode="auto">
            <a:xfrm>
              <a:off x="4276698" y="4239331"/>
              <a:ext cx="591273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Arrow Connector 89"/>
            <p:cNvCxnSpPr>
              <a:stCxn id="56" idx="2"/>
              <a:endCxn id="42" idx="0"/>
            </p:cNvCxnSpPr>
            <p:nvPr/>
          </p:nvCxnSpPr>
          <p:spPr bwMode="auto">
            <a:xfrm>
              <a:off x="4867972" y="4239331"/>
              <a:ext cx="587561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3" name="Straight Arrow Connector 92"/>
            <p:cNvCxnSpPr>
              <a:stCxn id="61" idx="2"/>
              <a:endCxn id="43" idx="0"/>
            </p:cNvCxnSpPr>
            <p:nvPr/>
          </p:nvCxnSpPr>
          <p:spPr bwMode="auto">
            <a:xfrm flipH="1">
              <a:off x="6046805" y="4239331"/>
              <a:ext cx="177382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6" name="Straight Arrow Connector 95"/>
            <p:cNvCxnSpPr>
              <a:stCxn id="59" idx="2"/>
              <a:endCxn id="44" idx="0"/>
            </p:cNvCxnSpPr>
            <p:nvPr/>
          </p:nvCxnSpPr>
          <p:spPr bwMode="auto">
            <a:xfrm>
              <a:off x="6638079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9" name="Straight Arrow Connector 98"/>
            <p:cNvCxnSpPr>
              <a:stCxn id="60" idx="2"/>
              <a:endCxn id="45" idx="0"/>
            </p:cNvCxnSpPr>
            <p:nvPr/>
          </p:nvCxnSpPr>
          <p:spPr bwMode="auto">
            <a:xfrm>
              <a:off x="7229352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14" name="Group 113"/>
            <p:cNvGrpSpPr/>
            <p:nvPr/>
          </p:nvGrpSpPr>
          <p:grpSpPr>
            <a:xfrm>
              <a:off x="2874629" y="3152013"/>
              <a:ext cx="7015916" cy="461669"/>
              <a:chOff x="1704034" y="5163664"/>
              <a:chExt cx="6329203" cy="416481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704034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30368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763768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293819" y="5163667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812932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39266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872666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402717" y="5163667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932768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459102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944774" y="5163664"/>
                <a:ext cx="510268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503186" y="5163665"/>
                <a:ext cx="530051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A9DE60-1453-47DC-9B4C-5A114F0288D7}"/>
                </a:ext>
              </a:extLst>
            </p:cNvPr>
            <p:cNvGrpSpPr/>
            <p:nvPr/>
          </p:nvGrpSpPr>
          <p:grpSpPr>
            <a:xfrm>
              <a:off x="1408012" y="5071084"/>
              <a:ext cx="9375941" cy="1841000"/>
              <a:chOff x="1408012" y="4966909"/>
              <a:chExt cx="9375941" cy="1841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51398" y="4966909"/>
                <a:ext cx="9232555" cy="1841000"/>
                <a:chOff x="25487" y="2428906"/>
                <a:chExt cx="8328879" cy="166080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7592366" y="2428906"/>
                  <a:ext cx="762000" cy="583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 . .</a:t>
                  </a:r>
                </a:p>
              </p:txBody>
            </p:sp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>
                <a:xfrm>
                  <a:off x="1150536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46" name="Rectangle 45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7" name="Rectangle 46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8" name="Rectangle 47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9" name="Rectangle 48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3280787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42" name="Rectangle 41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1" name="Group 10"/>
                <p:cNvGrpSpPr>
                  <a:grpSpLocks noChangeAspect="1"/>
                </p:cNvGrpSpPr>
                <p:nvPr/>
              </p:nvGrpSpPr>
              <p:grpSpPr>
                <a:xfrm>
                  <a:off x="5414387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9" name="Rectangle 38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1" name="Rectangle 40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5487" y="3054987"/>
                  <a:ext cx="892021" cy="416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pages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219200" y="3050163"/>
                  <a:ext cx="1999989" cy="416479"/>
                  <a:chOff x="1219200" y="3050163"/>
                  <a:chExt cx="1999989" cy="416479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219200" y="30501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745534" y="30501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278934" y="3050163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808985" y="3050164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3328098" y="3050163"/>
                  <a:ext cx="1999989" cy="416479"/>
                  <a:chOff x="1371600" y="3202563"/>
                  <a:chExt cx="1999989" cy="416479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371600" y="32025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97934" y="32025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31334" y="3202563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961385" y="3202564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447934" y="3050161"/>
                  <a:ext cx="2100469" cy="416479"/>
                  <a:chOff x="2917894" y="4232520"/>
                  <a:chExt cx="2100469" cy="416479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917894" y="4232522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444228" y="4232522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929900" y="4232520"/>
                    <a:ext cx="510268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488312" y="4232521"/>
                    <a:ext cx="530051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11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44872" y="3653530"/>
                  <a:ext cx="884674" cy="416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Block</a:t>
                  </a: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164195" y="3388605"/>
                  <a:ext cx="2075090" cy="701105"/>
                  <a:chOff x="1164195" y="3388605"/>
                  <a:chExt cx="2075090" cy="701105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12234" y="3673232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5" name="Right Brace 24"/>
                  <p:cNvSpPr/>
                  <p:nvPr/>
                </p:nvSpPr>
                <p:spPr bwMode="auto">
                  <a:xfrm rot="5400000">
                    <a:off x="2029142" y="2523658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307008" y="3392124"/>
                  <a:ext cx="2075090" cy="697585"/>
                  <a:chOff x="3307008" y="3392124"/>
                  <a:chExt cx="2075090" cy="697585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142485" y="3673231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3" name="Right Brace 22"/>
                  <p:cNvSpPr/>
                  <p:nvPr/>
                </p:nvSpPr>
                <p:spPr bwMode="auto">
                  <a:xfrm rot="5400000">
                    <a:off x="4171955" y="2527177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447935" y="3388605"/>
                  <a:ext cx="2075090" cy="701104"/>
                  <a:chOff x="5447935" y="3388605"/>
                  <a:chExt cx="2075090" cy="701104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72736" y="3673231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1" name="Right Brace 20"/>
                  <p:cNvSpPr/>
                  <p:nvPr/>
                </p:nvSpPr>
                <p:spPr bwMode="auto">
                  <a:xfrm rot="5400000">
                    <a:off x="6312882" y="2523658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45A4197-D4F8-4FFF-9F0C-CDD5215D8535}"/>
                  </a:ext>
                </a:extLst>
              </p:cNvPr>
              <p:cNvSpPr txBox="1"/>
              <p:nvPr/>
            </p:nvSpPr>
            <p:spPr>
              <a:xfrm>
                <a:off x="1408012" y="5367806"/>
                <a:ext cx="130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Physical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9563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26364" y="4237609"/>
            <a:ext cx="7873940" cy="1705991"/>
            <a:chOff x="369898" y="2428906"/>
            <a:chExt cx="7873940" cy="1705991"/>
          </a:xfrm>
        </p:grpSpPr>
        <p:sp>
          <p:nvSpPr>
            <p:cNvPr id="91" name="TextBox 90"/>
            <p:cNvSpPr txBox="1"/>
            <p:nvPr/>
          </p:nvSpPr>
          <p:spPr>
            <a:xfrm>
              <a:off x="7481838" y="242890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. . .</a:t>
              </a:r>
            </a:p>
          </p:txBody>
        </p: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145" name="Rectangle 144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6" name="Rectangle 145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7" name="Rectangle 146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8" name="Rectangle 147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141" name="Rectangle 140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5" name="Group 94"/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137" name="Rectangle 13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69898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Page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9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10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11</a:t>
                </a: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369898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Block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124" name="Right Brace 123"/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22" name="Right Brace 121"/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20" name="Right Brace 119"/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27456" y="2971801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6824874" y="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0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627456" y="2971801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43816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9319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145099" y="2972548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01B868-F319-4BAE-86C6-CEE644A5AF0E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1901D6C-22B4-48D6-8617-F14F8C51F1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1C4397-4B40-4BEF-84C4-8C5B92296A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921062-239E-482F-AE09-15F24234A31B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30E14F-1678-4BEC-BE7D-2CA87470632C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80" grpId="0"/>
      <p:bldP spid="81" grpId="0"/>
      <p:bldP spid="82" grpId="0"/>
      <p:bldP spid="83" grpId="0"/>
      <p:bldP spid="83" grpId="1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43816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145099" y="2972548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1827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133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87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667178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D20E260-219A-47CD-910E-7EC32DA44904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6CE404D-D7BE-4304-BB9A-DA163F2631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39F2976-956B-4BA3-B39D-32B08C21F5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7777FD7-E0C7-4F2B-B330-024E2E23DD9A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8E777F-CFDC-463C-934B-927D5989D05C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3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7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133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87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667178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5964996" y="1327816"/>
            <a:ext cx="6138615" cy="27920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Advantages w.r.t. direct mapping</a:t>
            </a:r>
          </a:p>
          <a:p>
            <a:r>
              <a:rPr lang="en-US" sz="2400" dirty="0"/>
              <a:t>Avoids expensive read-modify-write behavior: don’t need to erase then program entire block to write a single page</a:t>
            </a:r>
          </a:p>
          <a:p>
            <a:r>
              <a:rPr lang="en-US" sz="2400" dirty="0"/>
              <a:t>Better wear levelling: writes get spread across physical pages, even if there is spatial locality in writes at logical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31AE9B-CF6F-4D4D-B9C4-6021374784D3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FA8755E-EC62-47BA-8EC9-C907839BCB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D70F8D-F4AD-4F28-9797-ECF880B93E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D7E192-108C-4431-876C-31AB1CC6BBA4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1385343-7E6E-4468-947F-8AF0330B450A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3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58372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63706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69040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74374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data=w4)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  <a:p>
            <a:r>
              <a:rPr lang="en-US" sz="2400" dirty="0"/>
              <a:t>33 --&gt; 2</a:t>
            </a:r>
          </a:p>
          <a:p>
            <a:r>
              <a:rPr lang="en-US" sz="2400" dirty="0"/>
              <a:t>68 --&gt; 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erase(block1)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program(page4, w4)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772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90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5735096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6464408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58895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7010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25395" y="4326510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280713" y="2974587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5823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w4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6709081" y="325486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96676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9973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Garbage version of logical block 92!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1D7192-C5BF-4D68-AD17-BA8A11D45E3C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B45B5D-C556-461C-9561-2259C77A5A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0EEBDCC-217F-471E-85F6-5105559C2E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3A9AC94-3BE9-4304-8A1B-4F03CD72A561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972512-3EDF-41A2-9902-2C276410B81B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ADF528-64CD-487A-8F01-69C2F0797253}"/>
              </a:ext>
            </a:extLst>
          </p:cNvPr>
          <p:cNvSpPr/>
          <p:nvPr/>
        </p:nvSpPr>
        <p:spPr>
          <a:xfrm>
            <a:off x="6663875" y="407542"/>
            <a:ext cx="1469717" cy="423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6" grpId="0"/>
      <p:bldP spid="80" grpId="0"/>
      <p:bldP spid="85" grpId="0"/>
      <p:bldP spid="86" grpId="0"/>
      <p:bldP spid="103" grpId="0"/>
      <p:bldP spid="103" grpId="1"/>
      <p:bldP spid="107" grpId="0"/>
      <p:bldP spid="5" grpId="0" animBg="1"/>
      <p:bldP spid="108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766B-E88A-4BF2-95F3-CBACDBD1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6"/>
            <a:ext cx="10515600" cy="873367"/>
          </a:xfrm>
        </p:spPr>
        <p:txBody>
          <a:bodyPr/>
          <a:lstStyle/>
          <a:p>
            <a:r>
              <a:rPr lang="en-US" dirty="0"/>
              <a:t>Why Do File Systems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9562-E40A-4FA4-9D71-135B7008D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0" y="902824"/>
            <a:ext cx="12199715" cy="5955176"/>
          </a:xfrm>
        </p:spPr>
        <p:txBody>
          <a:bodyPr>
            <a:normAutofit/>
          </a:bodyPr>
          <a:lstStyle/>
          <a:p>
            <a:r>
              <a:rPr lang="en-US" sz="3600" dirty="0"/>
              <a:t>A storage device is a big, linear array of bytes</a:t>
            </a:r>
          </a:p>
          <a:p>
            <a:r>
              <a:rPr lang="en-US" sz="3600" dirty="0"/>
              <a:t>Most applications want a higher-level storage abstraction:</a:t>
            </a:r>
          </a:p>
          <a:p>
            <a:pPr lvl="1"/>
            <a:r>
              <a:rPr lang="en-US" sz="3200" dirty="0"/>
              <a:t>String names for application data (e.g., </a:t>
            </a:r>
            <a:r>
              <a:rPr lang="en-US" sz="3200" dirty="0">
                <a:latin typeface="Consolas" panose="020B0609020204030204" pitchFamily="49" charset="0"/>
              </a:rPr>
              <a:t>/home/</a:t>
            </a:r>
            <a:r>
              <a:rPr lang="en-US" sz="3200" dirty="0" err="1">
                <a:latin typeface="Consolas" panose="020B0609020204030204" pitchFamily="49" charset="0"/>
              </a:rPr>
              <a:t>alice</a:t>
            </a:r>
            <a:r>
              <a:rPr lang="en-US" sz="3200" dirty="0">
                <a:latin typeface="Consolas" panose="020B0609020204030204" pitchFamily="49" charset="0"/>
              </a:rPr>
              <a:t>/data.txt</a:t>
            </a:r>
            <a:r>
              <a:rPr lang="en-US" sz="3200" dirty="0"/>
              <a:t>) instead of “the bytes between offsets 12,802 and 12,837”</a:t>
            </a:r>
          </a:p>
          <a:p>
            <a:pPr lvl="1"/>
            <a:r>
              <a:rPr lang="en-US" sz="3200" dirty="0"/>
              <a:t>Automatic management of storage blocks as files are created and deleted</a:t>
            </a:r>
          </a:p>
          <a:p>
            <a:pPr lvl="1"/>
            <a:r>
              <a:rPr lang="en-US" sz="3200" dirty="0"/>
              <a:t>Performance optimizations like:</a:t>
            </a:r>
          </a:p>
          <a:p>
            <a:pPr lvl="2"/>
            <a:r>
              <a:rPr lang="en-US" sz="2800" dirty="0"/>
              <a:t>Caching of recently read/written data</a:t>
            </a:r>
          </a:p>
          <a:p>
            <a:pPr lvl="2"/>
            <a:r>
              <a:rPr lang="en-US" sz="2800" dirty="0"/>
              <a:t>Prefetching of preexisting data that is likely to be read in the future</a:t>
            </a:r>
          </a:p>
          <a:p>
            <a:pPr lvl="1"/>
            <a:r>
              <a:rPr lang="en-US" sz="3200" dirty="0"/>
              <a:t>Some notion of reliability in the presence of application crashes, OS crashes, and unexpected power failures</a:t>
            </a:r>
          </a:p>
        </p:txBody>
      </p:sp>
    </p:spTree>
    <p:extLst>
      <p:ext uri="{BB962C8B-B14F-4D97-AF65-F5344CB8AC3E}">
        <p14:creationId xmlns:p14="http://schemas.microsoft.com/office/powerpoint/2010/main" val="6764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58372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63706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69040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74374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824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  <a:p>
            <a:r>
              <a:rPr lang="en-US" sz="2400" dirty="0"/>
              <a:t>33 --&gt; 2</a:t>
            </a:r>
          </a:p>
          <a:p>
            <a:r>
              <a:rPr lang="en-US" sz="2400" dirty="0"/>
              <a:t>68 --&gt; 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72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90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64408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58895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7010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280713" y="2974587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5823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096676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9973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Garbage version of logical block 92!</a:t>
              </a:r>
            </a:p>
          </p:txBody>
        </p: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1526004" y="6684"/>
            <a:ext cx="4938404" cy="44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 some point, FTL must: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1187192" y="307748"/>
            <a:ext cx="5366008" cy="5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Read all pages in physical block 0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1187192" y="669319"/>
            <a:ext cx="5366008" cy="12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Write out the second, third, and fourth pages to the end of the log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1196085" y="1371600"/>
            <a:ext cx="4938404" cy="5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Update logical-to-physical map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1" y="-102160"/>
            <a:ext cx="5047155" cy="19626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FE300E-CB73-46A1-97D7-169D297D9418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E1F17D-17F1-4BF9-AE24-46B62CF6E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D26D06-6DBB-4A4D-BC8B-299B8F36AF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C8F843-E88A-4C8F-B44F-8BEA6C27EB43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03550A-4387-422F-8B06-B87408E115A4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sp>
        <p:nvSpPr>
          <p:cNvPr id="74" name="Multiply 4">
            <a:extLst>
              <a:ext uri="{FF2B5EF4-FFF2-40B4-BE49-F238E27FC236}">
                <a16:creationId xmlns:a16="http://schemas.microsoft.com/office/drawing/2014/main" id="{10087B45-C29F-4B61-AA31-12467007639C}"/>
              </a:ext>
            </a:extLst>
          </p:cNvPr>
          <p:cNvSpPr/>
          <p:nvPr/>
        </p:nvSpPr>
        <p:spPr bwMode="auto">
          <a:xfrm>
            <a:off x="6709081" y="325486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FB2171-F035-4A63-8C1A-1A9AFE55D4D5}"/>
              </a:ext>
            </a:extLst>
          </p:cNvPr>
          <p:cNvSpPr/>
          <p:nvPr/>
        </p:nvSpPr>
        <p:spPr>
          <a:xfrm>
            <a:off x="6663875" y="407542"/>
            <a:ext cx="1469717" cy="423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  <p:bldP spid="87" grpId="0"/>
      <p:bldP spid="89" grpId="0"/>
      <p:bldP spid="90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3" y="-11575"/>
            <a:ext cx="10069975" cy="995423"/>
          </a:xfrm>
        </p:spPr>
        <p:txBody>
          <a:bodyPr>
            <a:normAutofit/>
          </a:bodyPr>
          <a:lstStyle/>
          <a:p>
            <a:r>
              <a:rPr lang="en-US" sz="5400" dirty="0"/>
              <a:t>Trash Day Is The Worst 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1007" y="1058792"/>
            <a:ext cx="8471939" cy="5724264"/>
          </a:xfrm>
        </p:spPr>
        <p:txBody>
          <a:bodyPr>
            <a:noAutofit/>
          </a:bodyPr>
          <a:lstStyle/>
          <a:p>
            <a:r>
              <a:rPr lang="en-US" sz="3200" dirty="0"/>
              <a:t>Garbage collection requires extra </a:t>
            </a:r>
            <a:r>
              <a:rPr lang="en-US" sz="3200" dirty="0" err="1"/>
              <a:t>reads+writes</a:t>
            </a:r>
            <a:endParaRPr lang="en-US" sz="3200" dirty="0"/>
          </a:p>
          <a:p>
            <a:r>
              <a:rPr lang="en-US" sz="3200" dirty="0"/>
              <a:t>Overprovisioning makes GC less painful</a:t>
            </a:r>
          </a:p>
          <a:p>
            <a:pPr lvl="1"/>
            <a:r>
              <a:rPr lang="en-US" sz="3200" dirty="0"/>
              <a:t>SSD exposes a logical page space that is smaller than the physical page space</a:t>
            </a:r>
          </a:p>
          <a:p>
            <a:pPr lvl="1"/>
            <a:r>
              <a:rPr lang="en-US" sz="3200" dirty="0"/>
              <a:t>By keeping extra, “hidden” pages around, the SSD tries to defer GC to a background task (thus removing GC from critical path of a write)</a:t>
            </a:r>
          </a:p>
          <a:p>
            <a:r>
              <a:rPr lang="en-US" sz="3200" dirty="0"/>
              <a:t>SSD will occasionally shuffle live (i.e., non-garbage) blocks that never get overwritten</a:t>
            </a:r>
          </a:p>
          <a:p>
            <a:pPr lvl="1"/>
            <a:r>
              <a:rPr lang="en-US" sz="3200" dirty="0"/>
              <a:t>Enforces wear levelling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8483"/>
          <a:stretch/>
        </p:blipFill>
        <p:spPr>
          <a:xfrm flipH="1">
            <a:off x="0" y="860540"/>
            <a:ext cx="363518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4018"/>
          </a:xfrm>
        </p:spPr>
        <p:txBody>
          <a:bodyPr>
            <a:normAutofit fontScale="90000"/>
          </a:bodyPr>
          <a:lstStyle/>
          <a:p>
            <a:r>
              <a:rPr lang="en-US" dirty="0"/>
              <a:t>SSDs versus Hard Drives (Throughput)</a:t>
            </a:r>
            <a:br>
              <a:rPr lang="en-US" dirty="0"/>
            </a:br>
            <a:r>
              <a:rPr lang="en-US" sz="2000" dirty="0"/>
              <a:t>[Source: “Flash-based SSDs” chapter of “Operating Systems: Three Easy Pieces” by the </a:t>
            </a:r>
            <a:r>
              <a:rPr lang="en-US" sz="2000" dirty="0" err="1"/>
              <a:t>Arpaci-Dusseaus</a:t>
            </a:r>
            <a:r>
              <a:rPr lang="en-US" sz="2000" dirty="0"/>
              <a:t>]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04901" y="1948620"/>
            <a:ext cx="1881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Device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38661" y="973052"/>
            <a:ext cx="3636763" cy="1424537"/>
            <a:chOff x="1647304" y="770828"/>
            <a:chExt cx="2894552" cy="1424537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183005" y="770828"/>
              <a:ext cx="1752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2800" kern="0" dirty="0">
                  <a:solidFill>
                    <a:schemeClr val="tx1"/>
                  </a:solidFill>
                </a:rPr>
                <a:t>Random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47304" y="1186761"/>
              <a:ext cx="2894552" cy="1008604"/>
              <a:chOff x="1647304" y="1186761"/>
              <a:chExt cx="2894552" cy="1008604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 bwMode="auto">
              <a:xfrm>
                <a:off x="1753648" y="1186761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Reads</a:t>
                </a: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 bwMode="auto">
              <a:xfrm>
                <a:off x="3124200" y="118769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Writes</a:t>
                </a:r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 bwMode="auto">
              <a:xfrm>
                <a:off x="1647304" y="158576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 bwMode="auto">
              <a:xfrm>
                <a:off x="3094056" y="156702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214402" y="984818"/>
            <a:ext cx="3638080" cy="1441275"/>
            <a:chOff x="6096000" y="770200"/>
            <a:chExt cx="2895600" cy="1441275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44759" y="770200"/>
              <a:ext cx="216625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2800" kern="0" dirty="0">
                  <a:solidFill>
                    <a:schemeClr val="tx1"/>
                  </a:solidFill>
                </a:rPr>
                <a:t>Sequential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96000" y="1202871"/>
              <a:ext cx="2895600" cy="1008604"/>
              <a:chOff x="1646256" y="1222549"/>
              <a:chExt cx="2895600" cy="1008604"/>
            </a:xfrm>
          </p:grpSpPr>
          <p:sp>
            <p:nvSpPr>
              <p:cNvPr id="17" name="Title 1"/>
              <p:cNvSpPr txBox="1">
                <a:spLocks/>
              </p:cNvSpPr>
              <p:nvPr/>
            </p:nvSpPr>
            <p:spPr bwMode="auto">
              <a:xfrm>
                <a:off x="1752600" y="1222549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Reads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 bwMode="auto">
              <a:xfrm>
                <a:off x="3124200" y="122254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Writes</a:t>
                </a: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 bwMode="auto">
              <a:xfrm>
                <a:off x="1646256" y="1621553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 bwMode="auto">
              <a:xfrm>
                <a:off x="3094056" y="160187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</p:grpSp>
      </p:grpSp>
      <p:cxnSp>
        <p:nvCxnSpPr>
          <p:cNvPr id="22" name="Straight Connector 21"/>
          <p:cNvCxnSpPr>
            <a:cxnSpLocks/>
          </p:cNvCxnSpPr>
          <p:nvPr/>
        </p:nvCxnSpPr>
        <p:spPr bwMode="auto">
          <a:xfrm flipV="1">
            <a:off x="665382" y="2601727"/>
            <a:ext cx="10984171" cy="9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33378" y="2630704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Samsung 840 Pro SSD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3377" y="3196173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Seagate 600 SSD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377" y="3748916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Intel 335 SSD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087" y="4441999"/>
            <a:ext cx="459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Seagate </a:t>
            </a:r>
            <a:r>
              <a:rPr lang="en-US" sz="3200" dirty="0" err="1"/>
              <a:t>Savio</a:t>
            </a:r>
            <a:r>
              <a:rPr lang="en-US" sz="3200" dirty="0"/>
              <a:t> 15K.3 HD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4869327" y="936798"/>
            <a:ext cx="0" cy="449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cxnSpLocks/>
          </p:cNvCxnSpPr>
          <p:nvPr/>
        </p:nvCxnSpPr>
        <p:spPr bwMode="auto">
          <a:xfrm flipV="1">
            <a:off x="665382" y="4331290"/>
            <a:ext cx="10984171" cy="14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881149" y="2631708"/>
            <a:ext cx="787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103     287      421     384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7751" y="3214082"/>
            <a:ext cx="787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84     252      424     374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4352" y="3748916"/>
            <a:ext cx="733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39     222      344     354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30906" y="4434303"/>
            <a:ext cx="719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 2     2        223     223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2094" y="5796878"/>
            <a:ext cx="1149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Dollars per storage bit: Hard drives are an order-of-magnitude cheaper!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[SSD: ~$0.50/GB      HD: ~$0.035/GB]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700081" y="2169515"/>
            <a:ext cx="3010175" cy="295197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34057" y="2372391"/>
            <a:ext cx="3264593" cy="20928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239198" y="2372391"/>
            <a:ext cx="3496054" cy="31794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E05103-FE8E-46A5-B34B-00B5DC626E96}"/>
              </a:ext>
            </a:extLst>
          </p:cNvPr>
          <p:cNvSpPr txBox="1"/>
          <p:nvPr/>
        </p:nvSpPr>
        <p:spPr>
          <a:xfrm>
            <a:off x="333760" y="5668284"/>
            <a:ext cx="1149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Hard drives have terrible random IO performance! The disk head must incur a seek penalty and rotational delay for most IOs :-(.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D5880A-39F2-4FBA-91AA-F995689271D5}"/>
              </a:ext>
            </a:extLst>
          </p:cNvPr>
          <p:cNvSpPr txBox="1"/>
          <p:nvPr/>
        </p:nvSpPr>
        <p:spPr>
          <a:xfrm>
            <a:off x="358438" y="5594047"/>
            <a:ext cx="1191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SSD random writes are faster than SSD random reads: the SSD can batch writes (acknowledging software quickly) and then issue the writes in one burst, but a read can’t complete until the data has actually been fetched.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06F00D-CB28-4978-8724-49C841A81D04}"/>
              </a:ext>
            </a:extLst>
          </p:cNvPr>
          <p:cNvSpPr txBox="1"/>
          <p:nvPr/>
        </p:nvSpPr>
        <p:spPr>
          <a:xfrm>
            <a:off x="138537" y="5874165"/>
            <a:ext cx="1191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For sequential IOs, disks are more competitive.</a:t>
            </a:r>
          </a:p>
        </p:txBody>
      </p:sp>
    </p:spTree>
    <p:extLst>
      <p:ext uri="{BB962C8B-B14F-4D97-AF65-F5344CB8AC3E}">
        <p14:creationId xmlns:p14="http://schemas.microsoft.com/office/powerpoint/2010/main" val="3307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C424-0CA6-427F-86E5-62C441FF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Latencies for a Cache Line’s Worth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A248-000F-4BD8-B90C-4A2D2923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7" y="1825625"/>
            <a:ext cx="11565924" cy="596300"/>
          </a:xfrm>
        </p:spPr>
        <p:txBody>
          <a:bodyPr>
            <a:normAutofit/>
          </a:bodyPr>
          <a:lstStyle/>
          <a:p>
            <a:r>
              <a:rPr lang="en-US" sz="3200" dirty="0"/>
              <a:t>On Intel and AMD x86-64 chips, a cache line is typically 64 bytes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43AD74-9B8E-4AC5-8251-3C932925EFA0}"/>
              </a:ext>
            </a:extLst>
          </p:cNvPr>
          <p:cNvGrpSpPr/>
          <p:nvPr/>
        </p:nvGrpSpPr>
        <p:grpSpPr>
          <a:xfrm>
            <a:off x="950750" y="2635749"/>
            <a:ext cx="10290495" cy="3692508"/>
            <a:chOff x="950750" y="2635749"/>
            <a:chExt cx="10290495" cy="3692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51C066-B4FC-493F-8A0E-52DF8AFC7192}"/>
                </a:ext>
              </a:extLst>
            </p:cNvPr>
            <p:cNvSpPr/>
            <p:nvPr/>
          </p:nvSpPr>
          <p:spPr bwMode="auto">
            <a:xfrm>
              <a:off x="4480941" y="3469760"/>
              <a:ext cx="1556426" cy="389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B78091-4870-44C7-B844-A9F5AE201395}"/>
                </a:ext>
              </a:extLst>
            </p:cNvPr>
            <p:cNvSpPr/>
            <p:nvPr/>
          </p:nvSpPr>
          <p:spPr bwMode="auto">
            <a:xfrm>
              <a:off x="2849712" y="3469761"/>
              <a:ext cx="1556428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L1 i-cache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362E22-B3CC-4AE2-9A90-D0732E6E347E}"/>
                </a:ext>
              </a:extLst>
            </p:cNvPr>
            <p:cNvSpPr/>
            <p:nvPr/>
          </p:nvSpPr>
          <p:spPr bwMode="auto">
            <a:xfrm>
              <a:off x="2849712" y="3948733"/>
              <a:ext cx="3187656" cy="398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L2 cache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FCB8A4-E85D-452C-902E-6968A13B921E}"/>
                </a:ext>
              </a:extLst>
            </p:cNvPr>
            <p:cNvGrpSpPr/>
            <p:nvPr/>
          </p:nvGrpSpPr>
          <p:grpSpPr>
            <a:xfrm>
              <a:off x="4125778" y="2635749"/>
              <a:ext cx="4162395" cy="779585"/>
              <a:chOff x="2563798" y="896815"/>
              <a:chExt cx="3750964" cy="7795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88F1432-C5AC-4286-BE52-C5824487A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3798" y="896815"/>
                <a:ext cx="779585" cy="7795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A60FB1F-AB06-4F2A-9775-AA9DBDBD2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5177" y="896815"/>
                <a:ext cx="779585" cy="779585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FE44F4-D024-4059-9438-B14C2AEEACAB}"/>
                </a:ext>
              </a:extLst>
            </p:cNvPr>
            <p:cNvSpPr/>
            <p:nvPr/>
          </p:nvSpPr>
          <p:spPr bwMode="auto">
            <a:xfrm>
              <a:off x="7778240" y="3469761"/>
              <a:ext cx="1556427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5A14A8-6D53-48A4-9194-DF127F4DAE95}"/>
                </a:ext>
              </a:extLst>
            </p:cNvPr>
            <p:cNvSpPr/>
            <p:nvPr/>
          </p:nvSpPr>
          <p:spPr bwMode="auto">
            <a:xfrm>
              <a:off x="6147013" y="3469760"/>
              <a:ext cx="1555028" cy="389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L1 i-cache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0D6A5E-54D9-48BE-BD49-AFEF2644BF72}"/>
                </a:ext>
              </a:extLst>
            </p:cNvPr>
            <p:cNvSpPr/>
            <p:nvPr/>
          </p:nvSpPr>
          <p:spPr bwMode="auto">
            <a:xfrm>
              <a:off x="6147012" y="3948733"/>
              <a:ext cx="3187655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L2 cache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A30A1-D878-442A-9974-7F3F0D887700}"/>
                </a:ext>
              </a:extLst>
            </p:cNvPr>
            <p:cNvSpPr/>
            <p:nvPr/>
          </p:nvSpPr>
          <p:spPr bwMode="auto">
            <a:xfrm>
              <a:off x="2857332" y="4436076"/>
              <a:ext cx="6477335" cy="402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L3 cache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CF6328-D168-4F39-B496-B9327058DF90}"/>
                </a:ext>
              </a:extLst>
            </p:cNvPr>
            <p:cNvSpPr/>
            <p:nvPr/>
          </p:nvSpPr>
          <p:spPr bwMode="auto">
            <a:xfrm>
              <a:off x="2003254" y="5185182"/>
              <a:ext cx="8185489" cy="398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RAM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165F1A-B55F-410B-9DC9-CB581C377802}"/>
                </a:ext>
              </a:extLst>
            </p:cNvPr>
            <p:cNvSpPr/>
            <p:nvPr/>
          </p:nvSpPr>
          <p:spPr bwMode="auto">
            <a:xfrm>
              <a:off x="950750" y="5930094"/>
              <a:ext cx="10290495" cy="398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ea typeface="ＭＳ Ｐゴシック" pitchFamily="-96" charset="-128"/>
                </a:rPr>
                <a:t>Persistent storage (e.g., SSD)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5DE2F3-6D13-43D7-8B5F-2A1493677085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flipH="1">
              <a:off x="6095999" y="4838433"/>
              <a:ext cx="1" cy="346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0ECCE3-4B3C-4FA6-8E6F-D691ED4F25A6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 flipH="1">
              <a:off x="6095998" y="5583345"/>
              <a:ext cx="1" cy="346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1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C424-0CA6-427F-86E5-62C441FF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Latencies for a Cache Line’s Worth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A248-000F-4BD8-B90C-4A2D2923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7" y="1825624"/>
            <a:ext cx="11565924" cy="4667251"/>
          </a:xfrm>
        </p:spPr>
        <p:txBody>
          <a:bodyPr>
            <a:normAutofit/>
          </a:bodyPr>
          <a:lstStyle/>
          <a:p>
            <a:r>
              <a:rPr lang="en-US" sz="3200" dirty="0"/>
              <a:t>On Intel and AMD x86-64 chips, a cache line is typically 64 bytes</a:t>
            </a:r>
          </a:p>
          <a:p>
            <a:r>
              <a:rPr lang="en-US" sz="3200" dirty="0"/>
              <a:t>How long does it take to read a cache line’s worth of data from the following sources?</a:t>
            </a:r>
          </a:p>
          <a:p>
            <a:pPr lvl="1"/>
            <a:r>
              <a:rPr lang="en-US" sz="2800" dirty="0"/>
              <a:t>L1 cache: ~0.5 ns</a:t>
            </a:r>
          </a:p>
          <a:p>
            <a:pPr lvl="1"/>
            <a:r>
              <a:rPr lang="en-US" sz="2800" dirty="0"/>
              <a:t>RAM: ~100 ns</a:t>
            </a:r>
          </a:p>
          <a:p>
            <a:pPr lvl="1"/>
            <a:r>
              <a:rPr lang="en-US" sz="2800" dirty="0"/>
              <a:t>SSD: ~150,000 ns or 150 </a:t>
            </a:r>
            <a:r>
              <a:rPr lang="el-GR" sz="2800" dirty="0"/>
              <a:t>μ</a:t>
            </a:r>
            <a:r>
              <a:rPr lang="en-US" sz="2800" dirty="0"/>
              <a:t>s</a:t>
            </a:r>
          </a:p>
          <a:p>
            <a:pPr lvl="1"/>
            <a:r>
              <a:rPr lang="en-US" sz="2800" dirty="0"/>
              <a:t>Hard drive: ~15,000,000 ns  or 15 </a:t>
            </a:r>
            <a:r>
              <a:rPr lang="en-US" sz="2800" dirty="0" err="1"/>
              <a:t>ms</a:t>
            </a:r>
            <a:r>
              <a:rPr lang="en-US" sz="2800" dirty="0"/>
              <a:t> (</a:t>
            </a:r>
            <a:r>
              <a:rPr lang="en-US" sz="2800" dirty="0" err="1"/>
              <a:t>seek+rotational</a:t>
            </a:r>
            <a:r>
              <a:rPr lang="en-US" sz="2800" dirty="0"/>
              <a:t> latency)</a:t>
            </a:r>
          </a:p>
          <a:p>
            <a:r>
              <a:rPr lang="en-US" sz="3200" dirty="0"/>
              <a:t>The in-RAM buffer cache and the L* caches can reduce access latencies by orders of magnitude!</a:t>
            </a:r>
          </a:p>
        </p:txBody>
      </p:sp>
    </p:spTree>
    <p:extLst>
      <p:ext uri="{BB962C8B-B14F-4D97-AF65-F5344CB8AC3E}">
        <p14:creationId xmlns:p14="http://schemas.microsoft.com/office/powerpoint/2010/main" val="35138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E3DB199-D010-4E57-AA76-779A80963F61}"/>
              </a:ext>
            </a:extLst>
          </p:cNvPr>
          <p:cNvGrpSpPr/>
          <p:nvPr/>
        </p:nvGrpSpPr>
        <p:grpSpPr>
          <a:xfrm>
            <a:off x="5741032" y="69443"/>
            <a:ext cx="5937816" cy="2895058"/>
            <a:chOff x="5741032" y="69443"/>
            <a:chExt cx="5937816" cy="28950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7E8F37-149F-4D68-9D91-ADBCF5CDFA49}"/>
                </a:ext>
              </a:extLst>
            </p:cNvPr>
            <p:cNvSpPr/>
            <p:nvPr/>
          </p:nvSpPr>
          <p:spPr>
            <a:xfrm>
              <a:off x="5741034" y="69443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Application 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102613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8709941" y="766939"/>
              <a:ext cx="1" cy="3356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2B1FD1-86F0-4A15-89BA-1F4B8C0D06BE}"/>
                </a:ext>
              </a:extLst>
            </p:cNvPr>
            <p:cNvSpPr/>
            <p:nvPr/>
          </p:nvSpPr>
          <p:spPr>
            <a:xfrm>
              <a:off x="5741032" y="2267005"/>
              <a:ext cx="5937813" cy="69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VFS + Concrete FS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E2E567-27AC-4B35-AB7E-A8B9E7AAFF30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8709939" y="1800109"/>
              <a:ext cx="3" cy="4668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915C637-2926-4A5F-9957-F0096E93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"/>
            <a:ext cx="4849792" cy="103804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dirty="0"/>
              <a:t>Linux’s Storage Stack: A High-level View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B4CE95-C49F-42C2-86CA-59ACD461BB06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709939" y="2964501"/>
            <a:ext cx="1" cy="354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7FD9304-57AD-4B22-8FE6-03BECAC297A5}"/>
              </a:ext>
            </a:extLst>
          </p:cNvPr>
          <p:cNvSpPr/>
          <p:nvPr/>
        </p:nvSpPr>
        <p:spPr>
          <a:xfrm>
            <a:off x="70528" y="6268100"/>
            <a:ext cx="2547104" cy="4623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 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E0FD82-FBC1-42C9-95E2-634854526C02}"/>
              </a:ext>
            </a:extLst>
          </p:cNvPr>
          <p:cNvSpPr/>
          <p:nvPr/>
        </p:nvSpPr>
        <p:spPr>
          <a:xfrm>
            <a:off x="2828083" y="6268100"/>
            <a:ext cx="2547104" cy="4623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device 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5DE440-607A-442A-9BC6-EADEB7459AE3}"/>
              </a:ext>
            </a:extLst>
          </p:cNvPr>
          <p:cNvSpPr txBox="1"/>
          <p:nvPr/>
        </p:nvSpPr>
        <p:spPr>
          <a:xfrm>
            <a:off x="9267290" y="5255881"/>
            <a:ext cx="301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IO request queue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9C1F3D-D25F-48D2-9659-22534A2562C5}"/>
              </a:ext>
            </a:extLst>
          </p:cNvPr>
          <p:cNvSpPr/>
          <p:nvPr/>
        </p:nvSpPr>
        <p:spPr>
          <a:xfrm>
            <a:off x="5741031" y="4371371"/>
            <a:ext cx="5937813" cy="697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Block IO scheduler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E566D8C-C6BE-40F9-9C6F-6CC33C7F887F}"/>
              </a:ext>
            </a:extLst>
          </p:cNvPr>
          <p:cNvCxnSpPr>
            <a:cxnSpLocks/>
            <a:stCxn id="15" idx="2"/>
            <a:endCxn id="54" idx="0"/>
          </p:cNvCxnSpPr>
          <p:nvPr/>
        </p:nvCxnSpPr>
        <p:spPr>
          <a:xfrm flipH="1">
            <a:off x="8709938" y="4016684"/>
            <a:ext cx="2" cy="354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788DC5E-E705-4E4D-83DF-37FE7E99A3E2}"/>
              </a:ext>
            </a:extLst>
          </p:cNvPr>
          <p:cNvSpPr/>
          <p:nvPr/>
        </p:nvSpPr>
        <p:spPr>
          <a:xfrm>
            <a:off x="70527" y="5493746"/>
            <a:ext cx="2547104" cy="46238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 X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B053BE9-2F84-4610-8B45-61A149961475}"/>
              </a:ext>
            </a:extLst>
          </p:cNvPr>
          <p:cNvCxnSpPr>
            <a:cxnSpLocks/>
            <a:stCxn id="61" idx="2"/>
            <a:endCxn id="28" idx="0"/>
          </p:cNvCxnSpPr>
          <p:nvPr/>
        </p:nvCxnSpPr>
        <p:spPr>
          <a:xfrm>
            <a:off x="1344079" y="5956128"/>
            <a:ext cx="1" cy="311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D845A90-60F0-4290-AC18-63BBB70F1442}"/>
              </a:ext>
            </a:extLst>
          </p:cNvPr>
          <p:cNvSpPr/>
          <p:nvPr/>
        </p:nvSpPr>
        <p:spPr>
          <a:xfrm>
            <a:off x="2828083" y="5493746"/>
            <a:ext cx="2547104" cy="46238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driver Y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A7C1D43-AF7C-448C-8BA9-55FB3E165945}"/>
              </a:ext>
            </a:extLst>
          </p:cNvPr>
          <p:cNvCxnSpPr>
            <a:cxnSpLocks/>
            <a:stCxn id="65" idx="2"/>
            <a:endCxn id="29" idx="0"/>
          </p:cNvCxnSpPr>
          <p:nvPr/>
        </p:nvCxnSpPr>
        <p:spPr>
          <a:xfrm>
            <a:off x="4101635" y="5956128"/>
            <a:ext cx="0" cy="311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CB1DE7E-1D57-4BF5-BF93-F2FE4B8BC70F}"/>
              </a:ext>
            </a:extLst>
          </p:cNvPr>
          <p:cNvGrpSpPr/>
          <p:nvPr/>
        </p:nvGrpSpPr>
        <p:grpSpPr>
          <a:xfrm>
            <a:off x="5867401" y="5068866"/>
            <a:ext cx="3155836" cy="675178"/>
            <a:chOff x="5867401" y="5068866"/>
            <a:chExt cx="3155836" cy="67517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6F7D0D-73B8-4D0A-BB99-5305E3E98A3F}"/>
                </a:ext>
              </a:extLst>
            </p:cNvPr>
            <p:cNvSpPr/>
            <p:nvPr/>
          </p:nvSpPr>
          <p:spPr>
            <a:xfrm>
              <a:off x="6140050" y="5299472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D3CB03-1A6D-4508-975B-B6CEBEDF3E92}"/>
                </a:ext>
              </a:extLst>
            </p:cNvPr>
            <p:cNvSpPr/>
            <p:nvPr/>
          </p:nvSpPr>
          <p:spPr>
            <a:xfrm>
              <a:off x="6941848" y="5299472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0122736-0B20-47DF-A120-B595A0BCDEF1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>
              <a:off x="6617843" y="5521758"/>
              <a:ext cx="3240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F92D88B-6ADA-4F7B-9A5E-57BBA91B6FF6}"/>
                </a:ext>
              </a:extLst>
            </p:cNvPr>
            <p:cNvSpPr/>
            <p:nvPr/>
          </p:nvSpPr>
          <p:spPr>
            <a:xfrm>
              <a:off x="7743646" y="5299472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8644F5C-4F2F-46D1-B698-36BF36949D85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7419641" y="5521758"/>
              <a:ext cx="3240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BACA466-3017-4D3D-8D08-13F725158F1D}"/>
                </a:ext>
              </a:extLst>
            </p:cNvPr>
            <p:cNvSpPr/>
            <p:nvPr/>
          </p:nvSpPr>
          <p:spPr>
            <a:xfrm>
              <a:off x="8545444" y="5299472"/>
              <a:ext cx="477793" cy="444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781C9C8-2C80-4C28-8C48-5100F2C3D801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8221439" y="5521758"/>
              <a:ext cx="3240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149ADCBF-8533-4A95-926F-03A8C91B31B1}"/>
                </a:ext>
              </a:extLst>
            </p:cNvPr>
            <p:cNvCxnSpPr>
              <a:endCxn id="71" idx="1"/>
            </p:cNvCxnSpPr>
            <p:nvPr/>
          </p:nvCxnSpPr>
          <p:spPr>
            <a:xfrm rot="16200000" flipH="1">
              <a:off x="5777280" y="5158987"/>
              <a:ext cx="452891" cy="27265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658318E-B394-4479-A3F9-DEA4FAFA82D0}"/>
              </a:ext>
            </a:extLst>
          </p:cNvPr>
          <p:cNvCxnSpPr>
            <a:cxnSpLocks/>
          </p:cNvCxnSpPr>
          <p:nvPr/>
        </p:nvCxnSpPr>
        <p:spPr>
          <a:xfrm>
            <a:off x="4096498" y="5068619"/>
            <a:ext cx="0" cy="424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8B3B159-4EA4-41E2-83D4-3680D34858CE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344079" y="5060979"/>
            <a:ext cx="0" cy="432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63EC956-D571-4E30-A61D-AA924FB8C007}"/>
              </a:ext>
            </a:extLst>
          </p:cNvPr>
          <p:cNvCxnSpPr>
            <a:cxnSpLocks/>
          </p:cNvCxnSpPr>
          <p:nvPr/>
        </p:nvCxnSpPr>
        <p:spPr>
          <a:xfrm flipH="1">
            <a:off x="1325156" y="5068619"/>
            <a:ext cx="2785130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FD51A26-EF74-4139-A7AA-FDE68B449DA6}"/>
              </a:ext>
            </a:extLst>
          </p:cNvPr>
          <p:cNvCxnSpPr>
            <a:cxnSpLocks/>
          </p:cNvCxnSpPr>
          <p:nvPr/>
        </p:nvCxnSpPr>
        <p:spPr>
          <a:xfrm>
            <a:off x="2723186" y="4813164"/>
            <a:ext cx="0" cy="24781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EEB82D8-2E0C-464F-BF9E-2DDD6D9E5CF5}"/>
              </a:ext>
            </a:extLst>
          </p:cNvPr>
          <p:cNvCxnSpPr>
            <a:cxnSpLocks/>
          </p:cNvCxnSpPr>
          <p:nvPr/>
        </p:nvCxnSpPr>
        <p:spPr>
          <a:xfrm flipH="1">
            <a:off x="2705136" y="4813164"/>
            <a:ext cx="2870053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E395EBA-D23A-47EE-B0CA-5A15BC5018E9}"/>
              </a:ext>
            </a:extLst>
          </p:cNvPr>
          <p:cNvCxnSpPr>
            <a:cxnSpLocks/>
          </p:cNvCxnSpPr>
          <p:nvPr/>
        </p:nvCxnSpPr>
        <p:spPr>
          <a:xfrm>
            <a:off x="5555844" y="4813164"/>
            <a:ext cx="0" cy="157222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AFFCF42-C195-41B7-80A5-2582027747E4}"/>
              </a:ext>
            </a:extLst>
          </p:cNvPr>
          <p:cNvCxnSpPr>
            <a:cxnSpLocks/>
          </p:cNvCxnSpPr>
          <p:nvPr/>
        </p:nvCxnSpPr>
        <p:spPr>
          <a:xfrm flipH="1" flipV="1">
            <a:off x="5545571" y="6383677"/>
            <a:ext cx="3727901" cy="171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5D52593-4ABE-4AF5-B3BB-C41BF9517F0B}"/>
              </a:ext>
            </a:extLst>
          </p:cNvPr>
          <p:cNvCxnSpPr>
            <a:cxnSpLocks/>
          </p:cNvCxnSpPr>
          <p:nvPr/>
        </p:nvCxnSpPr>
        <p:spPr>
          <a:xfrm>
            <a:off x="9035418" y="5521758"/>
            <a:ext cx="219691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DC2B90-6146-4BC9-92EF-83009E41BBC9}"/>
              </a:ext>
            </a:extLst>
          </p:cNvPr>
          <p:cNvCxnSpPr>
            <a:cxnSpLocks/>
          </p:cNvCxnSpPr>
          <p:nvPr/>
        </p:nvCxnSpPr>
        <p:spPr>
          <a:xfrm flipV="1">
            <a:off x="9258061" y="5508729"/>
            <a:ext cx="0" cy="886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7623BB-B9C0-4C9F-B260-B080D66A8747}"/>
              </a:ext>
            </a:extLst>
          </p:cNvPr>
          <p:cNvGrpSpPr/>
          <p:nvPr/>
        </p:nvGrpSpPr>
        <p:grpSpPr>
          <a:xfrm>
            <a:off x="5741033" y="3166531"/>
            <a:ext cx="5937813" cy="1025558"/>
            <a:chOff x="5741033" y="3166531"/>
            <a:chExt cx="5937813" cy="10255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F8914-6ECD-425F-A1D3-FE768EF02851}"/>
                </a:ext>
              </a:extLst>
            </p:cNvPr>
            <p:cNvSpPr/>
            <p:nvPr/>
          </p:nvSpPr>
          <p:spPr>
            <a:xfrm>
              <a:off x="5741033" y="3319188"/>
              <a:ext cx="5937813" cy="69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Page cache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3236F77-6DDC-40DE-8DE0-61C531424BBE}"/>
                </a:ext>
              </a:extLst>
            </p:cNvPr>
            <p:cNvGrpSpPr/>
            <p:nvPr/>
          </p:nvGrpSpPr>
          <p:grpSpPr>
            <a:xfrm>
              <a:off x="9898460" y="3177334"/>
              <a:ext cx="1699361" cy="1014755"/>
              <a:chOff x="9921610" y="3177334"/>
              <a:chExt cx="1699361" cy="1014755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46271B5-5646-43B2-A815-BCA77A675A23}"/>
                  </a:ext>
                </a:extLst>
              </p:cNvPr>
              <p:cNvSpPr/>
              <p:nvPr/>
            </p:nvSpPr>
            <p:spPr>
              <a:xfrm>
                <a:off x="9921612" y="3180165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B09B44D-5089-410C-9E40-8E975353E9BF}"/>
                  </a:ext>
                </a:extLst>
              </p:cNvPr>
              <p:cNvSpPr/>
              <p:nvPr/>
            </p:nvSpPr>
            <p:spPr>
              <a:xfrm>
                <a:off x="10532395" y="3177334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41CD08F-05E1-4CD8-8272-6CD80DFD7A14}"/>
                  </a:ext>
                </a:extLst>
              </p:cNvPr>
              <p:cNvSpPr/>
              <p:nvPr/>
            </p:nvSpPr>
            <p:spPr>
              <a:xfrm>
                <a:off x="11143178" y="317972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7DC5C81-3A60-4C56-BEDF-3CB527A4B33F}"/>
                  </a:ext>
                </a:extLst>
              </p:cNvPr>
              <p:cNvSpPr/>
              <p:nvPr/>
            </p:nvSpPr>
            <p:spPr>
              <a:xfrm>
                <a:off x="9921610" y="3747517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F39A6D1-CFF6-4F95-96E3-6B47EC668EEB}"/>
                  </a:ext>
                </a:extLst>
              </p:cNvPr>
              <p:cNvSpPr/>
              <p:nvPr/>
            </p:nvSpPr>
            <p:spPr>
              <a:xfrm>
                <a:off x="10532393" y="3744686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BD744E2-8A17-49AE-AB3A-E86B57928DBA}"/>
                  </a:ext>
                </a:extLst>
              </p:cNvPr>
              <p:cNvSpPr/>
              <p:nvPr/>
            </p:nvSpPr>
            <p:spPr>
              <a:xfrm>
                <a:off x="11143176" y="3747073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C4C97FF-8C6E-44D5-A9E4-0AC9539964FC}"/>
                </a:ext>
              </a:extLst>
            </p:cNvPr>
            <p:cNvGrpSpPr/>
            <p:nvPr/>
          </p:nvGrpSpPr>
          <p:grpSpPr>
            <a:xfrm>
              <a:off x="5827056" y="3166531"/>
              <a:ext cx="1699361" cy="1014755"/>
              <a:chOff x="9921610" y="3177334"/>
              <a:chExt cx="1699361" cy="101475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7DBD2E6-F369-40E9-8CA8-2DA2CF69529A}"/>
                  </a:ext>
                </a:extLst>
              </p:cNvPr>
              <p:cNvSpPr/>
              <p:nvPr/>
            </p:nvSpPr>
            <p:spPr>
              <a:xfrm>
                <a:off x="9921612" y="3180165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4F5EF56-A63A-40F8-94E1-FCE3CE59C6F0}"/>
                  </a:ext>
                </a:extLst>
              </p:cNvPr>
              <p:cNvSpPr/>
              <p:nvPr/>
            </p:nvSpPr>
            <p:spPr>
              <a:xfrm>
                <a:off x="10532395" y="3177334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410F6E3-A7D2-43D8-A6DA-4A6F86743EEA}"/>
                  </a:ext>
                </a:extLst>
              </p:cNvPr>
              <p:cNvSpPr/>
              <p:nvPr/>
            </p:nvSpPr>
            <p:spPr>
              <a:xfrm>
                <a:off x="11143178" y="317972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877EDA3-3D63-480F-A96C-FA33A7CC5BD4}"/>
                  </a:ext>
                </a:extLst>
              </p:cNvPr>
              <p:cNvSpPr/>
              <p:nvPr/>
            </p:nvSpPr>
            <p:spPr>
              <a:xfrm>
                <a:off x="9921610" y="3747517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A32AD8D-0458-462D-B2F1-B6DB9EEEDB6B}"/>
                  </a:ext>
                </a:extLst>
              </p:cNvPr>
              <p:cNvSpPr/>
              <p:nvPr/>
            </p:nvSpPr>
            <p:spPr>
              <a:xfrm>
                <a:off x="10532393" y="3744686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04B57CD-2FC8-4D73-9682-606CB63BC8A5}"/>
                  </a:ext>
                </a:extLst>
              </p:cNvPr>
              <p:cNvSpPr/>
              <p:nvPr/>
            </p:nvSpPr>
            <p:spPr>
              <a:xfrm>
                <a:off x="11143176" y="3747073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19638C-3B97-46E8-B80D-45A4445DD495}"/>
              </a:ext>
            </a:extLst>
          </p:cNvPr>
          <p:cNvGrpSpPr/>
          <p:nvPr/>
        </p:nvGrpSpPr>
        <p:grpSpPr>
          <a:xfrm>
            <a:off x="4285263" y="1528858"/>
            <a:ext cx="8093707" cy="880247"/>
            <a:chOff x="4285263" y="2385384"/>
            <a:chExt cx="8093707" cy="88024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4905638" y="2858946"/>
              <a:ext cx="74733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4594188" y="2385384"/>
              <a:ext cx="11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4285263" y="2803966"/>
              <a:ext cx="1523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9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74"/>
            <a:ext cx="12192000" cy="741849"/>
          </a:xfrm>
        </p:spPr>
        <p:txBody>
          <a:bodyPr>
            <a:normAutofit/>
          </a:bodyPr>
          <a:lstStyle/>
          <a:p>
            <a:r>
              <a:rPr lang="en-US" dirty="0"/>
              <a:t>Files and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9" y="925972"/>
            <a:ext cx="11809939" cy="620981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3200" dirty="0"/>
              <a:t>A file is a named, linear region of bytes that can grow and shrink</a:t>
            </a:r>
          </a:p>
          <a:p>
            <a:pPr lvl="1">
              <a:lnSpc>
                <a:spcPts val="2800"/>
              </a:lnSpc>
            </a:pPr>
            <a:r>
              <a:rPr lang="en-US" sz="2800" dirty="0"/>
              <a:t>Associated with metadata like: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a user-visible name (e.g., </a:t>
            </a:r>
            <a:r>
              <a:rPr lang="en-US" sz="2800" dirty="0">
                <a:latin typeface="Consolas" panose="020B0609020204030204" pitchFamily="49" charset="0"/>
              </a:rPr>
              <a:t>/home/bob/README.md</a:t>
            </a:r>
            <a:r>
              <a:rPr lang="en-US" sz="2800" dirty="0"/>
              <a:t>)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a size in bytes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access permissions (read/write/execute)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statistics like last modification time</a:t>
            </a:r>
          </a:p>
          <a:p>
            <a:pPr lvl="2">
              <a:lnSpc>
                <a:spcPts val="2800"/>
              </a:lnSpc>
            </a:pPr>
            <a:r>
              <a:rPr lang="en-US" sz="2800" dirty="0"/>
              <a:t>a seek position if open</a:t>
            </a:r>
          </a:p>
          <a:p>
            <a:pPr lvl="1">
              <a:lnSpc>
                <a:spcPts val="2800"/>
              </a:lnSpc>
            </a:pPr>
            <a:r>
              <a:rPr lang="en-US" sz="2800" dirty="0"/>
              <a:t>File also has a low-level name (e.g., Linux </a:t>
            </a:r>
            <a:r>
              <a:rPr lang="en-US" sz="2800" dirty="0" err="1"/>
              <a:t>inode</a:t>
            </a:r>
            <a:r>
              <a:rPr lang="en-US" sz="2800" dirty="0"/>
              <a:t> number) that the file system uses to locate the file data on a storage device </a:t>
            </a:r>
          </a:p>
          <a:p>
            <a:pPr lvl="1">
              <a:lnSpc>
                <a:spcPts val="2800"/>
              </a:lnSpc>
            </a:pPr>
            <a:r>
              <a:rPr lang="en-US" sz="2800" dirty="0"/>
              <a:t>File systems are typically agnostic about the contents of the file (i.e., applications decide how to interpret file bytes)</a:t>
            </a:r>
          </a:p>
          <a:p>
            <a:pPr>
              <a:lnSpc>
                <a:spcPts val="2800"/>
              </a:lnSpc>
            </a:pPr>
            <a:r>
              <a:rPr lang="en-US" sz="3200" dirty="0"/>
              <a:t>A directory is a container for other files and directories</a:t>
            </a:r>
          </a:p>
          <a:p>
            <a:pPr lvl="1">
              <a:lnSpc>
                <a:spcPts val="2800"/>
              </a:lnSpc>
            </a:pPr>
            <a:r>
              <a:rPr lang="en-US" sz="2800" dirty="0"/>
              <a:t>Typically contains pairs of &lt;user-visible-name, low-level-name&gt;</a:t>
            </a:r>
          </a:p>
          <a:p>
            <a:pPr lvl="1">
              <a:lnSpc>
                <a:spcPts val="2800"/>
              </a:lnSpc>
            </a:pPr>
            <a:r>
              <a:rPr lang="en-US" sz="2800" dirty="0"/>
              <a:t>Nested directories create trees (e.g., </a:t>
            </a:r>
            <a:r>
              <a:rPr lang="en-US" sz="2800" dirty="0"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latin typeface="Consolas" panose="020B0609020204030204" pitchFamily="49" charset="0"/>
              </a:rPr>
              <a:t>todd</a:t>
            </a:r>
            <a:r>
              <a:rPr lang="en-US" sz="2800" dirty="0">
                <a:latin typeface="Consolas" panose="020B0609020204030204" pitchFamily="49" charset="0"/>
              </a:rPr>
              <a:t>/photos/koala.jpg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162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rmAutofit/>
          </a:bodyPr>
          <a:lstStyle/>
          <a:p>
            <a:r>
              <a:rPr lang="en-US" dirty="0"/>
              <a:t>Files as Single Extents (1960s File Systems)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990" y="800100"/>
            <a:ext cx="5414010" cy="6057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file’s metadata consists of:</a:t>
            </a:r>
          </a:p>
          <a:p>
            <a:pPr lvl="1"/>
            <a:r>
              <a:rPr lang="en-US" dirty="0"/>
              <a:t>A starting sector for the file data</a:t>
            </a:r>
          </a:p>
          <a:p>
            <a:pPr lvl="1"/>
            <a:r>
              <a:rPr lang="en-US" dirty="0"/>
              <a:t>The number of bytes in the file (note that the last sector may not be completely full)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Simple!</a:t>
            </a:r>
          </a:p>
          <a:p>
            <a:pPr lvl="1"/>
            <a:r>
              <a:rPr lang="en-US" dirty="0"/>
              <a:t>Metadata is small</a:t>
            </a:r>
          </a:p>
          <a:p>
            <a:pPr lvl="1"/>
            <a:r>
              <a:rPr lang="en-US" dirty="0"/>
              <a:t>Efficiently supports sequential and random IO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For a new file, how much space should be pre-allocated?</a:t>
            </a:r>
          </a:p>
          <a:p>
            <a:pPr lvl="1"/>
            <a:r>
              <a:rPr lang="en-US" dirty="0"/>
              <a:t>What happens if the file needs to grow beyond its allocation, or shrink?</a:t>
            </a:r>
          </a:p>
          <a:p>
            <a:pPr lvl="1"/>
            <a:r>
              <a:rPr lang="en-US" dirty="0"/>
              <a:t>External fragmentation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0050" y="1428750"/>
            <a:ext cx="6149340" cy="4886325"/>
            <a:chOff x="400050" y="1428750"/>
            <a:chExt cx="6149340" cy="4886325"/>
          </a:xfrm>
        </p:grpSpPr>
        <p:sp>
          <p:nvSpPr>
            <p:cNvPr id="4" name="Rectangle 3"/>
            <p:cNvSpPr/>
            <p:nvPr/>
          </p:nvSpPr>
          <p:spPr>
            <a:xfrm>
              <a:off x="400050" y="1428750"/>
              <a:ext cx="1600200" cy="69723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Metadata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3"/>
            </p:cNvCxnSpPr>
            <p:nvPr/>
          </p:nvCxnSpPr>
          <p:spPr>
            <a:xfrm>
              <a:off x="2000250" y="1777365"/>
              <a:ext cx="891540" cy="5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891790" y="142875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1790" y="212598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1790" y="282321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1790" y="352044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1790" y="421767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1790" y="491490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1790" y="5617845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149090" y="1428750"/>
              <a:ext cx="434340" cy="488632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3430" y="3612178"/>
              <a:ext cx="1965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Contiguous</a:t>
              </a:r>
            </a:p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53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Autofit/>
          </a:bodyPr>
          <a:lstStyle/>
          <a:p>
            <a:r>
              <a:rPr lang="en-US" sz="3600" dirty="0"/>
              <a:t>Files as Linked Lists (FAT: MSDOS, SSD memory cards)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937260"/>
            <a:ext cx="6888480" cy="5749290"/>
          </a:xfrm>
        </p:spPr>
        <p:txBody>
          <a:bodyPr>
            <a:noAutofit/>
          </a:bodyPr>
          <a:lstStyle/>
          <a:p>
            <a:r>
              <a:rPr lang="en-US" sz="3200" dirty="0"/>
              <a:t>Advantages</a:t>
            </a:r>
          </a:p>
          <a:p>
            <a:pPr lvl="1"/>
            <a:r>
              <a:rPr lang="en-US" sz="3000" dirty="0"/>
              <a:t>Easy to shrink and grow files</a:t>
            </a:r>
          </a:p>
          <a:p>
            <a:pPr lvl="1"/>
            <a:r>
              <a:rPr lang="en-US" sz="3000" dirty="0"/>
              <a:t>Low internal and external fragmentation</a:t>
            </a:r>
          </a:p>
          <a:p>
            <a:pPr lvl="1"/>
            <a:r>
              <a:rPr lang="en-US" sz="3000" dirty="0"/>
              <a:t>Calculating sector offsets for sequential IO is easy</a:t>
            </a:r>
          </a:p>
          <a:p>
            <a:r>
              <a:rPr lang="en-US" sz="3200" dirty="0"/>
              <a:t>Disadvantages</a:t>
            </a:r>
          </a:p>
          <a:p>
            <a:pPr lvl="1"/>
            <a:r>
              <a:rPr lang="en-US" sz="3000" dirty="0"/>
              <a:t>Sequential IO requires a lot of seeks</a:t>
            </a:r>
          </a:p>
          <a:p>
            <a:pPr lvl="1"/>
            <a:r>
              <a:rPr lang="en-US" sz="3000" dirty="0"/>
              <a:t>Random IO is difficult—where does the target sector live?</a:t>
            </a:r>
          </a:p>
          <a:p>
            <a:pPr lvl="1"/>
            <a:r>
              <a:rPr lang="en-US" sz="3000" dirty="0"/>
              <a:t>Must store pointer information at the end of each data block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050" y="142875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1850" y="1428750"/>
            <a:ext cx="1165860" cy="834390"/>
            <a:chOff x="3371850" y="1428750"/>
            <a:chExt cx="1165860" cy="834390"/>
          </a:xfrm>
        </p:grpSpPr>
        <p:sp>
          <p:nvSpPr>
            <p:cNvPr id="8" name="Rectangle 7"/>
            <p:cNvSpPr/>
            <p:nvPr/>
          </p:nvSpPr>
          <p:spPr>
            <a:xfrm>
              <a:off x="3371850" y="142875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71850" y="2125980"/>
              <a:ext cx="1165860" cy="13716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Straight Arrow Connector 13"/>
          <p:cNvCxnSpPr>
            <a:cxnSpLocks/>
            <a:endCxn id="8" idx="1"/>
          </p:cNvCxnSpPr>
          <p:nvPr/>
        </p:nvCxnSpPr>
        <p:spPr>
          <a:xfrm>
            <a:off x="2000250" y="1777365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71850" y="2263140"/>
            <a:ext cx="1165860" cy="1208947"/>
            <a:chOff x="1917382" y="3377341"/>
            <a:chExt cx="1165860" cy="1208947"/>
          </a:xfrm>
        </p:grpSpPr>
        <p:grpSp>
          <p:nvGrpSpPr>
            <p:cNvPr id="11" name="Group 10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71850" y="3472087"/>
            <a:ext cx="1165860" cy="1208947"/>
            <a:chOff x="1917382" y="3377341"/>
            <a:chExt cx="1165860" cy="1208947"/>
          </a:xfrm>
        </p:grpSpPr>
        <p:grpSp>
          <p:nvGrpSpPr>
            <p:cNvPr id="19" name="Group 18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371850" y="4681034"/>
            <a:ext cx="1165860" cy="1208947"/>
            <a:chOff x="1917382" y="3377341"/>
            <a:chExt cx="1165860" cy="1208947"/>
          </a:xfrm>
        </p:grpSpPr>
        <p:grpSp>
          <p:nvGrpSpPr>
            <p:cNvPr id="24" name="Group 23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749039" y="5765517"/>
            <a:ext cx="411480" cy="769441"/>
            <a:chOff x="3749039" y="5765517"/>
            <a:chExt cx="411480" cy="769441"/>
          </a:xfrm>
        </p:grpSpPr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49039" y="5765517"/>
              <a:ext cx="4114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15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rmAutofit fontScale="90000"/>
          </a:bodyPr>
          <a:lstStyle/>
          <a:p>
            <a:r>
              <a:rPr lang="en-US" dirty="0"/>
              <a:t>Files as Collections of Extents (IBM OS360, ext4)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994410"/>
            <a:ext cx="6096000" cy="6089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sz="2600" dirty="0"/>
              <a:t>If extents are large, then sequential IO almost as fast as with a single extent</a:t>
            </a:r>
          </a:p>
          <a:p>
            <a:pPr lvl="1"/>
            <a:r>
              <a:rPr lang="en-US" sz="2600" dirty="0"/>
              <a:t>Random IO almost as efficient as with single extent (offset calculations a little trickier)</a:t>
            </a:r>
          </a:p>
          <a:p>
            <a:pPr lvl="1"/>
            <a:r>
              <a:rPr lang="en-US" sz="2600" dirty="0"/>
              <a:t>Metadata is small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sz="2600" dirty="0"/>
              <a:t>How large should a file’s initial extents be?</a:t>
            </a:r>
          </a:p>
          <a:p>
            <a:pPr lvl="1"/>
            <a:r>
              <a:rPr lang="en-US" sz="2600" dirty="0"/>
              <a:t>What happens if a file needs to grow or shrink?</a:t>
            </a:r>
          </a:p>
          <a:p>
            <a:pPr lvl="1"/>
            <a:r>
              <a:rPr lang="en-US" sz="2600" dirty="0"/>
              <a:t>External fragmentation not as bad, but depending on design, may have internal fragmentation inside each extent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425" y="142875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953381" y="2410303"/>
            <a:ext cx="444993" cy="12601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78896" y="2786329"/>
            <a:ext cx="196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Contiguous</a:t>
            </a:r>
          </a:p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sectors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425" y="212598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425" y="281178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710" y="4260681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160970" y="3585896"/>
            <a:ext cx="19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. 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18165" y="1428751"/>
            <a:ext cx="1165860" cy="711516"/>
            <a:chOff x="2891790" y="1428751"/>
            <a:chExt cx="1165860" cy="711516"/>
          </a:xfrm>
        </p:grpSpPr>
        <p:sp>
          <p:nvSpPr>
            <p:cNvPr id="7" name="Rectangle 6"/>
            <p:cNvSpPr/>
            <p:nvPr/>
          </p:nvSpPr>
          <p:spPr>
            <a:xfrm>
              <a:off x="2891790" y="1428751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91790" y="160305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1790" y="177450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1790" y="195738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2273375" y="1508760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828585" y="1774507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2273375" y="1508761"/>
            <a:ext cx="0" cy="26574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1824858" y="2474595"/>
            <a:ext cx="88375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718165" y="2398872"/>
            <a:ext cx="1165860" cy="1260156"/>
            <a:chOff x="2891790" y="2398872"/>
            <a:chExt cx="1165860" cy="1260156"/>
          </a:xfrm>
        </p:grpSpPr>
        <p:grpSp>
          <p:nvGrpSpPr>
            <p:cNvPr id="36" name="Group 35"/>
            <p:cNvGrpSpPr/>
            <p:nvPr/>
          </p:nvGrpSpPr>
          <p:grpSpPr>
            <a:xfrm>
              <a:off x="2891790" y="2398872"/>
              <a:ext cx="1165860" cy="711516"/>
              <a:chOff x="2891790" y="1428751"/>
              <a:chExt cx="1165860" cy="71151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891790" y="1428751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91790" y="1603058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91790" y="1774507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91790" y="1957387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891790" y="311038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1790" y="329326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91790" y="347614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718165" y="3897780"/>
            <a:ext cx="1165860" cy="182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18165" y="4072087"/>
            <a:ext cx="1165860" cy="182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2273375" y="3984457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1820910" y="3128485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2270490" y="3130529"/>
            <a:ext cx="0" cy="851258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708613" y="5110313"/>
            <a:ext cx="1165860" cy="528636"/>
            <a:chOff x="2891790" y="1428751"/>
            <a:chExt cx="1165860" cy="528636"/>
          </a:xfrm>
        </p:grpSpPr>
        <p:sp>
          <p:nvSpPr>
            <p:cNvPr id="55" name="Rectangle 54"/>
            <p:cNvSpPr/>
            <p:nvPr/>
          </p:nvSpPr>
          <p:spPr>
            <a:xfrm>
              <a:off x="2891790" y="1428751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1790" y="160305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91790" y="177450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2265700" y="5189520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820910" y="4609296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2265700" y="4607405"/>
            <a:ext cx="0" cy="571751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5400000">
            <a:off x="2485875" y="4374565"/>
            <a:ext cx="19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01191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A8292A-DA1B-4A4E-B7E3-A12E474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0"/>
            <a:ext cx="12199717" cy="68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26465"/>
          </a:xfrm>
        </p:spPr>
        <p:txBody>
          <a:bodyPr/>
          <a:lstStyle/>
          <a:p>
            <a:r>
              <a:rPr lang="en-US" dirty="0"/>
              <a:t>Files as Flat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10" y="937260"/>
            <a:ext cx="6968490" cy="5749290"/>
          </a:xfrm>
        </p:spPr>
        <p:txBody>
          <a:bodyPr>
            <a:normAutofit/>
          </a:bodyPr>
          <a:lstStyle/>
          <a:p>
            <a:r>
              <a:rPr lang="en-US" sz="3600" dirty="0"/>
              <a:t>Advantages</a:t>
            </a:r>
          </a:p>
          <a:p>
            <a:pPr lvl="1"/>
            <a:r>
              <a:rPr lang="en-US" sz="3200" dirty="0"/>
              <a:t>Easy to calculate offsets for both sequential and random IO</a:t>
            </a:r>
          </a:p>
          <a:p>
            <a:pPr lvl="1"/>
            <a:r>
              <a:rPr lang="en-US" sz="3200" dirty="0"/>
              <a:t>Low internal and external fragmentation</a:t>
            </a:r>
          </a:p>
          <a:p>
            <a:r>
              <a:rPr lang="en-US" sz="3600" dirty="0"/>
              <a:t>Disadvantages</a:t>
            </a:r>
          </a:p>
          <a:p>
            <a:pPr lvl="1"/>
            <a:r>
              <a:rPr lang="en-US" sz="3200" dirty="0"/>
              <a:t>Maximum file size is fixed by the number of entries in an index</a:t>
            </a:r>
          </a:p>
          <a:p>
            <a:pPr lvl="1"/>
            <a:r>
              <a:rPr lang="en-US" sz="3200" dirty="0"/>
              <a:t>Sequential IO requires a lot of seeks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4670" y="142875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74670" y="243459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86100" y="344043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4670" y="444627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>
            <a:off x="2000250" y="1617345"/>
            <a:ext cx="1074420" cy="1600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5" idx="3"/>
            <a:endCxn id="12" idx="1"/>
          </p:cNvCxnSpPr>
          <p:nvPr/>
        </p:nvCxnSpPr>
        <p:spPr>
          <a:xfrm>
            <a:off x="2000250" y="1943100"/>
            <a:ext cx="1074420" cy="8401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3"/>
            <a:endCxn id="13" idx="1"/>
          </p:cNvCxnSpPr>
          <p:nvPr/>
        </p:nvCxnSpPr>
        <p:spPr>
          <a:xfrm>
            <a:off x="2000250" y="2286000"/>
            <a:ext cx="1085850" cy="150304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3"/>
            <a:endCxn id="14" idx="1"/>
          </p:cNvCxnSpPr>
          <p:nvPr/>
        </p:nvCxnSpPr>
        <p:spPr>
          <a:xfrm>
            <a:off x="2000250" y="2628900"/>
            <a:ext cx="1074420" cy="216598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6200000">
            <a:off x="1880503" y="3283495"/>
            <a:ext cx="480060" cy="769441"/>
            <a:chOff x="3749039" y="5549319"/>
            <a:chExt cx="411480" cy="1134429"/>
          </a:xfrm>
        </p:grpSpPr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49039" y="5549319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1880504" y="2932837"/>
            <a:ext cx="480060" cy="769441"/>
            <a:chOff x="3749039" y="5549319"/>
            <a:chExt cx="411480" cy="1134429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49039" y="5549319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16200000">
            <a:off x="1877218" y="2592794"/>
            <a:ext cx="480060" cy="769441"/>
            <a:chOff x="3749039" y="5566171"/>
            <a:chExt cx="411480" cy="1134429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49039" y="5566171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0050" y="1428750"/>
            <a:ext cx="1600200" cy="2400300"/>
            <a:chOff x="400050" y="1428750"/>
            <a:chExt cx="1600200" cy="2400300"/>
          </a:xfrm>
        </p:grpSpPr>
        <p:sp>
          <p:nvSpPr>
            <p:cNvPr id="4" name="Rectangle 3"/>
            <p:cNvSpPr/>
            <p:nvPr/>
          </p:nvSpPr>
          <p:spPr>
            <a:xfrm>
              <a:off x="400050" y="14287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0050" y="17716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050" y="21145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050" y="24574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050" y="28003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050" y="31432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050" y="34861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26465"/>
          </a:xfrm>
        </p:spPr>
        <p:txBody>
          <a:bodyPr/>
          <a:lstStyle/>
          <a:p>
            <a:r>
              <a:rPr lang="en-US" dirty="0"/>
              <a:t>Files as Hybrid Indices (FFS, ext2, ext3)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771" y="868680"/>
            <a:ext cx="6031230" cy="59207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Top-level index contains direct pointers, indirect pointers, doubly-indirect pointers, etc.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Efficient for small files: don’t need to materialize indirect blocks</a:t>
            </a:r>
          </a:p>
          <a:p>
            <a:pPr lvl="1"/>
            <a:r>
              <a:rPr lang="en-US" dirty="0"/>
              <a:t>There is still a maximum file size, but it’s really big</a:t>
            </a:r>
          </a:p>
          <a:p>
            <a:pPr lvl="1"/>
            <a:r>
              <a:rPr lang="en-US" dirty="0"/>
              <a:t>Low internal and external fragmentation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Reading or writing a single data block may require multiple disk accesses to fetch indirection info</a:t>
            </a:r>
          </a:p>
          <a:p>
            <a:pPr lvl="1"/>
            <a:r>
              <a:rPr lang="en-US" dirty="0"/>
              <a:t>Even if indirection info is cached, reading or writing adjacent blocks may require extra seeks if those blocks are not physically adjacent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" y="145161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" y="177165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" y="209169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" y="241173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" y="273177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8805" y="8801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5" idx="3"/>
            <a:endCxn id="12" idx="1"/>
          </p:cNvCxnSpPr>
          <p:nvPr/>
        </p:nvCxnSpPr>
        <p:spPr>
          <a:xfrm flipV="1">
            <a:off x="1474470" y="1051560"/>
            <a:ext cx="394335" cy="56007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74520" y="136017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74520" y="184023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cxnSpLocks/>
            <a:stCxn id="6" idx="3"/>
            <a:endCxn id="24" idx="1"/>
          </p:cNvCxnSpPr>
          <p:nvPr/>
        </p:nvCxnSpPr>
        <p:spPr>
          <a:xfrm flipV="1">
            <a:off x="1474470" y="1531620"/>
            <a:ext cx="400050" cy="4000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7" idx="3"/>
            <a:endCxn id="25" idx="1"/>
          </p:cNvCxnSpPr>
          <p:nvPr/>
        </p:nvCxnSpPr>
        <p:spPr>
          <a:xfrm flipV="1">
            <a:off x="1474470" y="2011680"/>
            <a:ext cx="400050" cy="2400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3"/>
            <a:endCxn id="35" idx="1"/>
          </p:cNvCxnSpPr>
          <p:nvPr/>
        </p:nvCxnSpPr>
        <p:spPr>
          <a:xfrm>
            <a:off x="1474470" y="2571750"/>
            <a:ext cx="394335" cy="914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868805" y="24917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68805" y="28346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68805" y="31775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29940" y="21374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29940" y="266319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329940" y="319468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>
            <a:cxnSpLocks/>
            <a:stCxn id="35" idx="3"/>
            <a:endCxn id="40" idx="1"/>
          </p:cNvCxnSpPr>
          <p:nvPr/>
        </p:nvCxnSpPr>
        <p:spPr>
          <a:xfrm flipV="1">
            <a:off x="3034665" y="2308860"/>
            <a:ext cx="295275" cy="3543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stCxn id="36" idx="3"/>
            <a:endCxn id="41" idx="1"/>
          </p:cNvCxnSpPr>
          <p:nvPr/>
        </p:nvCxnSpPr>
        <p:spPr>
          <a:xfrm flipV="1">
            <a:off x="3034665" y="2834640"/>
            <a:ext cx="295275" cy="1714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37" idx="3"/>
            <a:endCxn id="42" idx="1"/>
          </p:cNvCxnSpPr>
          <p:nvPr/>
        </p:nvCxnSpPr>
        <p:spPr>
          <a:xfrm>
            <a:off x="3034665" y="3348990"/>
            <a:ext cx="295275" cy="1714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9" idx="3"/>
            <a:endCxn id="61" idx="1"/>
          </p:cNvCxnSpPr>
          <p:nvPr/>
        </p:nvCxnSpPr>
        <p:spPr>
          <a:xfrm>
            <a:off x="1474470" y="2891790"/>
            <a:ext cx="39433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868805" y="38633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329940" y="3863340"/>
            <a:ext cx="1165860" cy="1028700"/>
            <a:chOff x="3684270" y="3863340"/>
            <a:chExt cx="1165860" cy="1028700"/>
          </a:xfrm>
        </p:grpSpPr>
        <p:sp>
          <p:nvSpPr>
            <p:cNvPr id="64" name="Rectangle 63"/>
            <p:cNvSpPr/>
            <p:nvPr/>
          </p:nvSpPr>
          <p:spPr>
            <a:xfrm>
              <a:off x="3684270" y="38633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684270" y="42062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4270" y="45491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868805" y="42062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329940" y="5193030"/>
            <a:ext cx="1165860" cy="1028700"/>
            <a:chOff x="3684270" y="3863340"/>
            <a:chExt cx="1165860" cy="1028700"/>
          </a:xfrm>
        </p:grpSpPr>
        <p:sp>
          <p:nvSpPr>
            <p:cNvPr id="70" name="Rectangle 69"/>
            <p:cNvSpPr/>
            <p:nvPr/>
          </p:nvSpPr>
          <p:spPr>
            <a:xfrm>
              <a:off x="3684270" y="38633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4270" y="42062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84270" y="45491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73" name="Straight Arrow Connector 72"/>
          <p:cNvCxnSpPr>
            <a:cxnSpLocks/>
            <a:stCxn id="61" idx="3"/>
            <a:endCxn id="64" idx="1"/>
          </p:cNvCxnSpPr>
          <p:nvPr/>
        </p:nvCxnSpPr>
        <p:spPr>
          <a:xfrm>
            <a:off x="3034665" y="4034790"/>
            <a:ext cx="29527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  <a:stCxn id="67" idx="3"/>
          </p:cNvCxnSpPr>
          <p:nvPr/>
        </p:nvCxnSpPr>
        <p:spPr>
          <a:xfrm>
            <a:off x="3034665" y="4377690"/>
            <a:ext cx="295275" cy="8153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888230" y="26581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888230" y="318389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888230" y="371538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4888230" y="447865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4888230" y="500443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888230" y="553593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>
            <a:cxnSpLocks/>
            <a:endCxn id="88" idx="1"/>
          </p:cNvCxnSpPr>
          <p:nvPr/>
        </p:nvCxnSpPr>
        <p:spPr>
          <a:xfrm flipV="1">
            <a:off x="4501515" y="2829560"/>
            <a:ext cx="386715" cy="10337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  <a:stCxn id="65" idx="3"/>
            <a:endCxn id="89" idx="1"/>
          </p:cNvCxnSpPr>
          <p:nvPr/>
        </p:nvCxnSpPr>
        <p:spPr>
          <a:xfrm flipV="1">
            <a:off x="4495800" y="3355340"/>
            <a:ext cx="392430" cy="1022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66" idx="3"/>
            <a:endCxn id="90" idx="1"/>
          </p:cNvCxnSpPr>
          <p:nvPr/>
        </p:nvCxnSpPr>
        <p:spPr>
          <a:xfrm flipV="1">
            <a:off x="4495800" y="3886835"/>
            <a:ext cx="392430" cy="8337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cxnSpLocks/>
            <a:stCxn id="72" idx="3"/>
            <a:endCxn id="93" idx="1"/>
          </p:cNvCxnSpPr>
          <p:nvPr/>
        </p:nvCxnSpPr>
        <p:spPr>
          <a:xfrm flipV="1">
            <a:off x="4495800" y="5707380"/>
            <a:ext cx="39243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/>
            <a:stCxn id="71" idx="3"/>
            <a:endCxn id="92" idx="1"/>
          </p:cNvCxnSpPr>
          <p:nvPr/>
        </p:nvCxnSpPr>
        <p:spPr>
          <a:xfrm flipV="1">
            <a:off x="4495800" y="5175885"/>
            <a:ext cx="392430" cy="531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cxnSpLocks/>
            <a:stCxn id="70" idx="3"/>
            <a:endCxn id="91" idx="1"/>
          </p:cNvCxnSpPr>
          <p:nvPr/>
        </p:nvCxnSpPr>
        <p:spPr>
          <a:xfrm flipV="1">
            <a:off x="4495800" y="4650105"/>
            <a:ext cx="392430" cy="7143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31B988A-CA94-44BC-A52A-D6E94741BA18}"/>
              </a:ext>
            </a:extLst>
          </p:cNvPr>
          <p:cNvGrpSpPr/>
          <p:nvPr/>
        </p:nvGrpSpPr>
        <p:grpSpPr>
          <a:xfrm>
            <a:off x="1317580" y="-92600"/>
            <a:ext cx="9306457" cy="6570778"/>
            <a:chOff x="1329155" y="-92600"/>
            <a:chExt cx="9306457" cy="657077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F064F28-F46C-42AE-8761-D430E735B64A}"/>
                </a:ext>
              </a:extLst>
            </p:cNvPr>
            <p:cNvSpPr/>
            <p:nvPr/>
          </p:nvSpPr>
          <p:spPr bwMode="auto">
            <a:xfrm>
              <a:off x="2605505" y="4573178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4" name="Can 46">
              <a:extLst>
                <a:ext uri="{FF2B5EF4-FFF2-40B4-BE49-F238E27FC236}">
                  <a16:creationId xmlns:a16="http://schemas.microsoft.com/office/drawing/2014/main" id="{7A8F4D0E-9970-4C8F-9B9F-9C9861E6615E}"/>
                </a:ext>
              </a:extLst>
            </p:cNvPr>
            <p:cNvSpPr/>
            <p:nvPr/>
          </p:nvSpPr>
          <p:spPr bwMode="auto">
            <a:xfrm>
              <a:off x="5976126" y="4802369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08F201-3BC1-475E-8DA7-32BA487E08A8}"/>
                </a:ext>
              </a:extLst>
            </p:cNvPr>
            <p:cNvSpPr/>
            <p:nvPr/>
          </p:nvSpPr>
          <p:spPr bwMode="auto">
            <a:xfrm>
              <a:off x="2605505" y="3159210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6" name="Can 45">
              <a:extLst>
                <a:ext uri="{FF2B5EF4-FFF2-40B4-BE49-F238E27FC236}">
                  <a16:creationId xmlns:a16="http://schemas.microsoft.com/office/drawing/2014/main" id="{711947E1-295A-4580-8AFD-DD42F8550379}"/>
                </a:ext>
              </a:extLst>
            </p:cNvPr>
            <p:cNvSpPr/>
            <p:nvPr/>
          </p:nvSpPr>
          <p:spPr bwMode="auto">
            <a:xfrm>
              <a:off x="5977354" y="3415301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BE984B-C495-45C4-8813-12FFB333A25C}"/>
                </a:ext>
              </a:extLst>
            </p:cNvPr>
            <p:cNvSpPr/>
            <p:nvPr/>
          </p:nvSpPr>
          <p:spPr bwMode="auto">
            <a:xfrm>
              <a:off x="2605505" y="1749425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8" name="Can 44">
              <a:extLst>
                <a:ext uri="{FF2B5EF4-FFF2-40B4-BE49-F238E27FC236}">
                  <a16:creationId xmlns:a16="http://schemas.microsoft.com/office/drawing/2014/main" id="{9547C43D-335A-410B-B60C-D0B1EDAF0B01}"/>
                </a:ext>
              </a:extLst>
            </p:cNvPr>
            <p:cNvSpPr/>
            <p:nvPr/>
          </p:nvSpPr>
          <p:spPr bwMode="auto">
            <a:xfrm>
              <a:off x="5977354" y="1968516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638DED-596D-4F17-A666-811D2ED4C955}"/>
                </a:ext>
              </a:extLst>
            </p:cNvPr>
            <p:cNvSpPr/>
            <p:nvPr/>
          </p:nvSpPr>
          <p:spPr bwMode="auto">
            <a:xfrm>
              <a:off x="2605505" y="439486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0" name="Can 43">
              <a:extLst>
                <a:ext uri="{FF2B5EF4-FFF2-40B4-BE49-F238E27FC236}">
                  <a16:creationId xmlns:a16="http://schemas.microsoft.com/office/drawing/2014/main" id="{2B68E6DA-F46D-4705-9F7F-4E3A16B6D09D}"/>
                </a:ext>
              </a:extLst>
            </p:cNvPr>
            <p:cNvSpPr/>
            <p:nvPr/>
          </p:nvSpPr>
          <p:spPr bwMode="auto">
            <a:xfrm>
              <a:off x="5977355" y="335457"/>
              <a:ext cx="135405" cy="88591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591F3-50AF-4EBF-BE4F-B45FDDBD49D2}"/>
                </a:ext>
              </a:extLst>
            </p:cNvPr>
            <p:cNvGrpSpPr/>
            <p:nvPr/>
          </p:nvGrpSpPr>
          <p:grpSpPr>
            <a:xfrm>
              <a:off x="8826768" y="1732998"/>
              <a:ext cx="1808844" cy="896250"/>
              <a:chOff x="7345213" y="1979312"/>
              <a:chExt cx="1808844" cy="896250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1D60C5-7B11-43F6-B5B6-8BCCEBB25431}"/>
                  </a:ext>
                </a:extLst>
              </p:cNvPr>
              <p:cNvSpPr txBox="1"/>
              <p:nvPr/>
            </p:nvSpPr>
            <p:spPr>
              <a:xfrm>
                <a:off x="7762343" y="1979312"/>
                <a:ext cx="1391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Platter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03F6ECEC-BDDC-4490-BE47-45F2E91E7609}"/>
                  </a:ext>
                </a:extLst>
              </p:cNvPr>
              <p:cNvCxnSpPr/>
              <p:nvPr/>
            </p:nvCxnSpPr>
            <p:spPr bwMode="auto">
              <a:xfrm flipH="1">
                <a:off x="7345213" y="2465596"/>
                <a:ext cx="674838" cy="4099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A085B2F-6B7E-4041-85E9-230C56A7306E}"/>
                </a:ext>
              </a:extLst>
            </p:cNvPr>
            <p:cNvGrpSpPr/>
            <p:nvPr/>
          </p:nvGrpSpPr>
          <p:grpSpPr>
            <a:xfrm>
              <a:off x="1329155" y="-10155"/>
              <a:ext cx="4086993" cy="5859841"/>
              <a:chOff x="-152400" y="236159"/>
              <a:chExt cx="4086993" cy="585984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11D009B-6E3F-4D23-80A2-753A843A067C}"/>
                  </a:ext>
                </a:extLst>
              </p:cNvPr>
              <p:cNvGrpSpPr/>
              <p:nvPr/>
            </p:nvGrpSpPr>
            <p:grpSpPr>
              <a:xfrm>
                <a:off x="106213" y="838200"/>
                <a:ext cx="3828380" cy="5257800"/>
                <a:chOff x="106213" y="838200"/>
                <a:chExt cx="3828380" cy="5257800"/>
              </a:xfrm>
            </p:grpSpPr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id="{A69ED7C7-A031-4F0E-A6E6-41F5D5FB79A4}"/>
                    </a:ext>
                  </a:extLst>
                </p:cNvPr>
                <p:cNvSpPr/>
                <p:nvPr/>
              </p:nvSpPr>
              <p:spPr bwMode="auto">
                <a:xfrm>
                  <a:off x="106213" y="838200"/>
                  <a:ext cx="600607" cy="5257800"/>
                </a:xfrm>
                <a:prstGeom prst="cube">
                  <a:avLst>
                    <a:gd name="adj" fmla="val 3025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D67D22B3-0712-42D1-B6E2-D76EE69A1CF9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-393710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A90563B1-1732-4B2E-91F1-71C34FC9CD51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1000021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5F4E4BDF-9004-43E8-AB3E-8D4A71EE1B29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1" y="2463937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486E9324-ABBC-4C78-BC90-D59F0D55331F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3966512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8744FBF-BAA1-45F5-B63F-DB1B6DDD6E8A}"/>
                  </a:ext>
                </a:extLst>
              </p:cNvPr>
              <p:cNvSpPr txBox="1"/>
              <p:nvPr/>
            </p:nvSpPr>
            <p:spPr>
              <a:xfrm>
                <a:off x="-152400" y="236159"/>
                <a:ext cx="2351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R/W heads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B1FAFAB-458E-478B-B819-509E1BB04A22}"/>
                </a:ext>
              </a:extLst>
            </p:cNvPr>
            <p:cNvGrpSpPr/>
            <p:nvPr/>
          </p:nvGrpSpPr>
          <p:grpSpPr>
            <a:xfrm>
              <a:off x="6179254" y="-92600"/>
              <a:ext cx="3615003" cy="1020814"/>
              <a:chOff x="4697699" y="153714"/>
              <a:chExt cx="3615003" cy="1020814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FF02B0-5D21-42C8-B270-9F714871E2A1}"/>
                  </a:ext>
                </a:extLst>
              </p:cNvPr>
              <p:cNvSpPr txBox="1"/>
              <p:nvPr/>
            </p:nvSpPr>
            <p:spPr>
              <a:xfrm>
                <a:off x="6774897" y="153714"/>
                <a:ext cx="15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Spindle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7CF52D5-EFF6-4E07-A002-9E6BB9DC916C}"/>
                  </a:ext>
                </a:extLst>
              </p:cNvPr>
              <p:cNvCxnSpPr/>
              <p:nvPr/>
            </p:nvCxnSpPr>
            <p:spPr bwMode="auto">
              <a:xfrm flipH="1">
                <a:off x="4697699" y="685800"/>
                <a:ext cx="2287094" cy="4887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350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2DE83A0-48F5-4B7F-95EA-FC1C55695F07}"/>
              </a:ext>
            </a:extLst>
          </p:cNvPr>
          <p:cNvSpPr/>
          <p:nvPr/>
        </p:nvSpPr>
        <p:spPr bwMode="auto">
          <a:xfrm>
            <a:off x="2593935" y="4566067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F88144-2AF0-43A6-A943-8A0A37159B84}"/>
              </a:ext>
            </a:extLst>
          </p:cNvPr>
          <p:cNvGrpSpPr/>
          <p:nvPr/>
        </p:nvGrpSpPr>
        <p:grpSpPr>
          <a:xfrm>
            <a:off x="2593935" y="4561884"/>
            <a:ext cx="6896100" cy="1905000"/>
            <a:chOff x="1790700" y="1600200"/>
            <a:chExt cx="5562600" cy="1447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8785C0-0DB1-45EE-BC47-92DB119054B3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162169-2535-4FBD-AF1A-09740917AB7E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4D0B15-80F7-4B74-A416-442265B52230}"/>
              </a:ext>
            </a:extLst>
          </p:cNvPr>
          <p:cNvGrpSpPr/>
          <p:nvPr/>
        </p:nvGrpSpPr>
        <p:grpSpPr>
          <a:xfrm>
            <a:off x="2759253" y="4666329"/>
            <a:ext cx="6599454" cy="1628311"/>
            <a:chOff x="1790700" y="1600200"/>
            <a:chExt cx="5562600" cy="1447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CD9B59-4EC7-46DB-82B7-1D9A3376BAE0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178487-9301-4FBB-AF7C-399E2D72B6C9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7132D-4080-471F-BD77-A5CE2ED3E678}"/>
              </a:ext>
            </a:extLst>
          </p:cNvPr>
          <p:cNvGrpSpPr/>
          <p:nvPr/>
        </p:nvGrpSpPr>
        <p:grpSpPr>
          <a:xfrm>
            <a:off x="2917460" y="4723066"/>
            <a:ext cx="6283042" cy="1400173"/>
            <a:chOff x="1790700" y="1600200"/>
            <a:chExt cx="5562600" cy="1447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097613-CC81-48AD-9039-716D351020A5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693BC9-3339-4446-8230-B492CCF57E13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14" name="Can 46">
            <a:extLst>
              <a:ext uri="{FF2B5EF4-FFF2-40B4-BE49-F238E27FC236}">
                <a16:creationId xmlns:a16="http://schemas.microsoft.com/office/drawing/2014/main" id="{19B00344-A2B8-4396-B7B4-708401D20390}"/>
              </a:ext>
            </a:extLst>
          </p:cNvPr>
          <p:cNvSpPr/>
          <p:nvPr/>
        </p:nvSpPr>
        <p:spPr bwMode="auto">
          <a:xfrm>
            <a:off x="5964556" y="4795258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8D34EE-5CB5-4750-8A62-F173CE04245E}"/>
              </a:ext>
            </a:extLst>
          </p:cNvPr>
          <p:cNvSpPr/>
          <p:nvPr/>
        </p:nvSpPr>
        <p:spPr bwMode="auto">
          <a:xfrm>
            <a:off x="2593935" y="3152099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C3724-94F2-4FC3-AC40-9CE7F346E83C}"/>
              </a:ext>
            </a:extLst>
          </p:cNvPr>
          <p:cNvGrpSpPr/>
          <p:nvPr/>
        </p:nvGrpSpPr>
        <p:grpSpPr>
          <a:xfrm>
            <a:off x="2593935" y="3147916"/>
            <a:ext cx="6896100" cy="1905000"/>
            <a:chOff x="1790700" y="1600200"/>
            <a:chExt cx="5562600" cy="14478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EA6A1C-844A-403A-B0E9-0E59B109448D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BACD71-B392-44F5-B57E-AFC85E2438AC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725F1E-437D-4BF2-B143-B79A8581F6D6}"/>
              </a:ext>
            </a:extLst>
          </p:cNvPr>
          <p:cNvGrpSpPr/>
          <p:nvPr/>
        </p:nvGrpSpPr>
        <p:grpSpPr>
          <a:xfrm>
            <a:off x="2759253" y="3252361"/>
            <a:ext cx="6599454" cy="1628311"/>
            <a:chOff x="1790700" y="1600200"/>
            <a:chExt cx="5562600" cy="14478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6FD121-BFE4-478C-8562-84DA3D0E76EE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062939-2248-46C3-9D0E-3853C94FF5B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B3E53A-509B-4AE6-84BC-A4936D7B685C}"/>
              </a:ext>
            </a:extLst>
          </p:cNvPr>
          <p:cNvGrpSpPr/>
          <p:nvPr/>
        </p:nvGrpSpPr>
        <p:grpSpPr>
          <a:xfrm>
            <a:off x="2917460" y="3309098"/>
            <a:ext cx="6283042" cy="1400173"/>
            <a:chOff x="1790700" y="1600200"/>
            <a:chExt cx="5562600" cy="14478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F2426E-474C-45E8-B4AE-F49B7E5927AD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562C83-B016-4E5C-B828-ED752C85EC68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25" name="Can 45">
            <a:extLst>
              <a:ext uri="{FF2B5EF4-FFF2-40B4-BE49-F238E27FC236}">
                <a16:creationId xmlns:a16="http://schemas.microsoft.com/office/drawing/2014/main" id="{0E1CD36B-17D0-4784-93C5-7D9490D14342}"/>
              </a:ext>
            </a:extLst>
          </p:cNvPr>
          <p:cNvSpPr/>
          <p:nvPr/>
        </p:nvSpPr>
        <p:spPr bwMode="auto">
          <a:xfrm>
            <a:off x="5965784" y="3408190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741FCB-43BD-454F-9879-E054BFD4B8EB}"/>
              </a:ext>
            </a:extLst>
          </p:cNvPr>
          <p:cNvSpPr/>
          <p:nvPr/>
        </p:nvSpPr>
        <p:spPr bwMode="auto">
          <a:xfrm>
            <a:off x="2593935" y="1742314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DF7951-C5B2-4591-AF4A-9AEB3A701D55}"/>
              </a:ext>
            </a:extLst>
          </p:cNvPr>
          <p:cNvGrpSpPr/>
          <p:nvPr/>
        </p:nvGrpSpPr>
        <p:grpSpPr>
          <a:xfrm>
            <a:off x="2593935" y="1738131"/>
            <a:ext cx="6896100" cy="1905000"/>
            <a:chOff x="1790700" y="1600200"/>
            <a:chExt cx="5562600" cy="1447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DA1F6C-4487-4E8E-BB2C-B37DC6A36C4B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9A00FC-32F6-4F2A-B8AA-6E9A1A3EBAD6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36C71-2291-4301-A765-4B72A106948D}"/>
              </a:ext>
            </a:extLst>
          </p:cNvPr>
          <p:cNvGrpSpPr/>
          <p:nvPr/>
        </p:nvGrpSpPr>
        <p:grpSpPr>
          <a:xfrm>
            <a:off x="2759253" y="1842576"/>
            <a:ext cx="6599454" cy="1628311"/>
            <a:chOff x="1790700" y="1600200"/>
            <a:chExt cx="5562600" cy="14478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D7F3E7-C6D0-4121-B2E0-F53F89D94EAA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B20E39-4DA8-45F4-96D1-D24A52FFE696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5268AA-EE43-4A74-858A-CFB239071781}"/>
              </a:ext>
            </a:extLst>
          </p:cNvPr>
          <p:cNvGrpSpPr/>
          <p:nvPr/>
        </p:nvGrpSpPr>
        <p:grpSpPr>
          <a:xfrm>
            <a:off x="2917460" y="1899313"/>
            <a:ext cx="6283042" cy="1400173"/>
            <a:chOff x="1790700" y="1600200"/>
            <a:chExt cx="5562600" cy="14478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1EF291-715C-4848-A451-C8960FC8184E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8421754-1134-4519-ADD8-22325221B8D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CA7447-A153-4DC2-AE44-C2F61378E476}"/>
              </a:ext>
            </a:extLst>
          </p:cNvPr>
          <p:cNvGrpSpPr/>
          <p:nvPr/>
        </p:nvGrpSpPr>
        <p:grpSpPr>
          <a:xfrm>
            <a:off x="8935941" y="252430"/>
            <a:ext cx="1780600" cy="1840083"/>
            <a:chOff x="7465956" y="505855"/>
            <a:chExt cx="1780600" cy="18400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959485-130A-496A-BE8E-22A8677C39B1}"/>
                </a:ext>
              </a:extLst>
            </p:cNvPr>
            <p:cNvSpPr txBox="1"/>
            <p:nvPr/>
          </p:nvSpPr>
          <p:spPr>
            <a:xfrm>
              <a:off x="7465956" y="505855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Cylinder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0CBE968-245C-40E9-969A-D14D2D23EB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670403" y="1024726"/>
              <a:ext cx="1097392" cy="1321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9" name="Can 44">
            <a:extLst>
              <a:ext uri="{FF2B5EF4-FFF2-40B4-BE49-F238E27FC236}">
                <a16:creationId xmlns:a16="http://schemas.microsoft.com/office/drawing/2014/main" id="{8F0A65D4-06ED-487A-BAFE-14DE6FEDA928}"/>
              </a:ext>
            </a:extLst>
          </p:cNvPr>
          <p:cNvSpPr/>
          <p:nvPr/>
        </p:nvSpPr>
        <p:spPr bwMode="auto">
          <a:xfrm>
            <a:off x="5965784" y="1961405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8A4FC1-D53C-4D73-8A2A-7DE6EC198DBE}"/>
              </a:ext>
            </a:extLst>
          </p:cNvPr>
          <p:cNvSpPr/>
          <p:nvPr/>
        </p:nvSpPr>
        <p:spPr bwMode="auto">
          <a:xfrm>
            <a:off x="2593935" y="432375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7F4338-A34F-4FDC-8AC5-463AE4EBA305}"/>
              </a:ext>
            </a:extLst>
          </p:cNvPr>
          <p:cNvGrpSpPr/>
          <p:nvPr/>
        </p:nvGrpSpPr>
        <p:grpSpPr>
          <a:xfrm>
            <a:off x="2593935" y="428192"/>
            <a:ext cx="6896100" cy="1905000"/>
            <a:chOff x="1790700" y="1600200"/>
            <a:chExt cx="5562600" cy="1447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5EBAB8-CB00-4EB5-A755-12BF331C4B70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77B3419-F7B2-4B63-BA20-8EE632C161A8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DD8D0B-DBFC-4341-81E5-5C0D754FE6D3}"/>
              </a:ext>
            </a:extLst>
          </p:cNvPr>
          <p:cNvGrpSpPr/>
          <p:nvPr/>
        </p:nvGrpSpPr>
        <p:grpSpPr>
          <a:xfrm>
            <a:off x="2759253" y="532637"/>
            <a:ext cx="6599454" cy="1628311"/>
            <a:chOff x="1790700" y="1600200"/>
            <a:chExt cx="5562600" cy="1447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C88CB4-7BE2-4C94-9959-358E1FE5DB58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3FBF46-3E37-4E41-89D2-DB2E9F68869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CA8C9C-D983-4951-BE5B-116331178049}"/>
              </a:ext>
            </a:extLst>
          </p:cNvPr>
          <p:cNvGrpSpPr/>
          <p:nvPr/>
        </p:nvGrpSpPr>
        <p:grpSpPr>
          <a:xfrm>
            <a:off x="2917460" y="589374"/>
            <a:ext cx="6283042" cy="1400173"/>
            <a:chOff x="1790700" y="1600200"/>
            <a:chExt cx="5562600" cy="1447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C00BC3-BC2E-44F4-AD26-062536340973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8FD3442-EA37-4D58-BD78-97F547864811}"/>
                </a:ext>
              </a:extLst>
            </p:cNvPr>
            <p:cNvSpPr/>
            <p:nvPr/>
          </p:nvSpPr>
          <p:spPr bwMode="auto">
            <a:xfrm>
              <a:off x="1924050" y="1676399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50" name="Can 43">
            <a:extLst>
              <a:ext uri="{FF2B5EF4-FFF2-40B4-BE49-F238E27FC236}">
                <a16:creationId xmlns:a16="http://schemas.microsoft.com/office/drawing/2014/main" id="{C60F61B9-597F-468F-BB68-25A3B1E59194}"/>
              </a:ext>
            </a:extLst>
          </p:cNvPr>
          <p:cNvSpPr/>
          <p:nvPr/>
        </p:nvSpPr>
        <p:spPr bwMode="auto">
          <a:xfrm>
            <a:off x="5965785" y="328346"/>
            <a:ext cx="135405" cy="88591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9E2974-1543-4FF0-A5CB-2D0412EDBC65}"/>
              </a:ext>
            </a:extLst>
          </p:cNvPr>
          <p:cNvCxnSpPr>
            <a:stCxn id="48" idx="6"/>
            <a:endCxn id="12" idx="6"/>
          </p:cNvCxnSpPr>
          <p:nvPr/>
        </p:nvCxnSpPr>
        <p:spPr bwMode="auto">
          <a:xfrm>
            <a:off x="9200502" y="1289461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31E87C2-9A39-4073-830E-61D45685184E}"/>
              </a:ext>
            </a:extLst>
          </p:cNvPr>
          <p:cNvCxnSpPr/>
          <p:nvPr/>
        </p:nvCxnSpPr>
        <p:spPr bwMode="auto">
          <a:xfrm>
            <a:off x="2917459" y="1270575"/>
            <a:ext cx="0" cy="419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BDD1DD-F270-40FC-AAC7-5695D2451341}"/>
              </a:ext>
            </a:extLst>
          </p:cNvPr>
          <p:cNvGrpSpPr/>
          <p:nvPr/>
        </p:nvGrpSpPr>
        <p:grpSpPr>
          <a:xfrm>
            <a:off x="9006884" y="4752030"/>
            <a:ext cx="1788483" cy="1870289"/>
            <a:chOff x="7536899" y="5005455"/>
            <a:chExt cx="1788483" cy="187028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AF655F-AF0D-42CC-963D-22811B31AA3F}"/>
                </a:ext>
              </a:extLst>
            </p:cNvPr>
            <p:cNvCxnSpPr/>
            <p:nvPr/>
          </p:nvCxnSpPr>
          <p:spPr bwMode="auto">
            <a:xfrm flipH="1" flipV="1">
              <a:off x="8054040" y="5005455"/>
              <a:ext cx="556560" cy="1090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5437614-0051-4A54-B3B5-50D13E3A00CC}"/>
                </a:ext>
              </a:extLst>
            </p:cNvPr>
            <p:cNvGrpSpPr/>
            <p:nvPr/>
          </p:nvGrpSpPr>
          <p:grpSpPr>
            <a:xfrm>
              <a:off x="7536899" y="5981131"/>
              <a:ext cx="1788483" cy="894613"/>
              <a:chOff x="8596212" y="2948239"/>
              <a:chExt cx="1788483" cy="89461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8D71157-3AA6-4B63-A00B-1E5DF133B0A0}"/>
                  </a:ext>
                </a:extLst>
              </p:cNvPr>
              <p:cNvSpPr txBox="1"/>
              <p:nvPr/>
            </p:nvSpPr>
            <p:spPr>
              <a:xfrm>
                <a:off x="8596212" y="2948239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Cylinder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398F28-9300-494B-9581-B25690F2249B}"/>
                  </a:ext>
                </a:extLst>
              </p:cNvPr>
              <p:cNvSpPr txBox="1"/>
              <p:nvPr/>
            </p:nvSpPr>
            <p:spPr>
              <a:xfrm>
                <a:off x="8604095" y="3258077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group</a:t>
                </a: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56D050-17B2-49A4-A181-3CF5CB2EDB23}"/>
              </a:ext>
            </a:extLst>
          </p:cNvPr>
          <p:cNvCxnSpPr/>
          <p:nvPr/>
        </p:nvCxnSpPr>
        <p:spPr bwMode="auto">
          <a:xfrm>
            <a:off x="2593935" y="1384875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740C60-B15A-4023-B763-9EC55C2A1AD6}"/>
              </a:ext>
            </a:extLst>
          </p:cNvPr>
          <p:cNvCxnSpPr/>
          <p:nvPr/>
        </p:nvCxnSpPr>
        <p:spPr bwMode="auto">
          <a:xfrm>
            <a:off x="9490035" y="1384875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40C307-62F0-4B89-8DC6-06FC60CB9041}"/>
              </a:ext>
            </a:extLst>
          </p:cNvPr>
          <p:cNvCxnSpPr>
            <a:stCxn id="49" idx="6"/>
            <a:endCxn id="13" idx="6"/>
          </p:cNvCxnSpPr>
          <p:nvPr/>
        </p:nvCxnSpPr>
        <p:spPr bwMode="auto">
          <a:xfrm>
            <a:off x="9049881" y="1252613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FC7915A-7544-493A-95B4-E1FD867812C9}"/>
              </a:ext>
            </a:extLst>
          </p:cNvPr>
          <p:cNvCxnSpPr>
            <a:stCxn id="49" idx="2"/>
            <a:endCxn id="13" idx="2"/>
          </p:cNvCxnSpPr>
          <p:nvPr/>
        </p:nvCxnSpPr>
        <p:spPr bwMode="auto">
          <a:xfrm>
            <a:off x="3068081" y="1252613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DB37A54-8CC4-43F2-AF14-38374725DC74}"/>
              </a:ext>
            </a:extLst>
          </p:cNvPr>
          <p:cNvGrpSpPr/>
          <p:nvPr/>
        </p:nvGrpSpPr>
        <p:grpSpPr>
          <a:xfrm>
            <a:off x="2177781" y="0"/>
            <a:ext cx="1780600" cy="1610575"/>
            <a:chOff x="7151746" y="81194"/>
            <a:chExt cx="1780600" cy="161057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ADEA0CA-E8BC-4ACF-BA8C-960599EA7B72}"/>
                </a:ext>
              </a:extLst>
            </p:cNvPr>
            <p:cNvCxnSpPr>
              <a:cxnSpLocks/>
              <a:stCxn id="64" idx="2"/>
            </p:cNvCxnSpPr>
            <p:nvPr/>
          </p:nvCxnSpPr>
          <p:spPr bwMode="auto">
            <a:xfrm>
              <a:off x="8042046" y="665969"/>
              <a:ext cx="328900" cy="102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7CFE6A-ACCC-4B73-8900-C030324EEE4D}"/>
                </a:ext>
              </a:extLst>
            </p:cNvPr>
            <p:cNvSpPr txBox="1"/>
            <p:nvPr/>
          </p:nvSpPr>
          <p:spPr>
            <a:xfrm>
              <a:off x="7151746" y="81194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Track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4B3C59-B7C2-4539-B4F8-1759782C62E0}"/>
              </a:ext>
            </a:extLst>
          </p:cNvPr>
          <p:cNvGrpSpPr/>
          <p:nvPr/>
        </p:nvGrpSpPr>
        <p:grpSpPr>
          <a:xfrm>
            <a:off x="3585260" y="748085"/>
            <a:ext cx="2837725" cy="1234594"/>
            <a:chOff x="2115275" y="1001510"/>
            <a:chExt cx="2837725" cy="123459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E84FC54-5A9F-41F0-9EF9-825CB80B15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1000" y="2091304"/>
              <a:ext cx="76200" cy="14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7A8484-9623-4B60-B439-5B5090BFEF4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76800" y="2095024"/>
              <a:ext cx="76200" cy="1391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B542AF4-C4DC-43B3-8DA4-F992F1390C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8055" y="1506037"/>
              <a:ext cx="677868" cy="556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B2308A7-1B81-4552-9F96-6AFF5844E70D}"/>
                </a:ext>
              </a:extLst>
            </p:cNvPr>
            <p:cNvSpPr txBox="1"/>
            <p:nvPr/>
          </p:nvSpPr>
          <p:spPr>
            <a:xfrm>
              <a:off x="2115275" y="1001510"/>
              <a:ext cx="2422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Sector (4KB)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8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C35-12D8-44A7-8F1F-5476CF28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081"/>
            <a:ext cx="12192000" cy="954389"/>
          </a:xfrm>
        </p:spPr>
        <p:txBody>
          <a:bodyPr>
            <a:noAutofit/>
          </a:bodyPr>
          <a:lstStyle/>
          <a:p>
            <a:r>
              <a:rPr lang="en-US" sz="3600" dirty="0"/>
              <a:t>Accessing Data on a Hard Disk: Mechanical Latencies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EEA6-577C-4A6A-BDEC-B2D0C512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122742"/>
            <a:ext cx="11516810" cy="5833639"/>
          </a:xfrm>
        </p:spPr>
        <p:txBody>
          <a:bodyPr>
            <a:normAutofit/>
          </a:bodyPr>
          <a:lstStyle/>
          <a:p>
            <a:r>
              <a:rPr lang="en-US" sz="3200" dirty="0"/>
              <a:t>Seek time: Moving the disk head to the right track</a:t>
            </a:r>
          </a:p>
          <a:p>
            <a:pPr lvl="1"/>
            <a:r>
              <a:rPr lang="en-US" sz="2800" dirty="0"/>
              <a:t>Laptop/desktop drives have average seek times of 8—15ms </a:t>
            </a:r>
          </a:p>
          <a:p>
            <a:pPr lvl="1"/>
            <a:r>
              <a:rPr lang="en-US" sz="2800" dirty="0"/>
              <a:t>High-end server drives have average seek times of 4ms</a:t>
            </a:r>
          </a:p>
          <a:p>
            <a:r>
              <a:rPr lang="en-US" sz="3200" dirty="0"/>
              <a:t>Rotational latency: Moving the target sector under the disk head</a:t>
            </a:r>
          </a:p>
          <a:p>
            <a:pPr lvl="1"/>
            <a:r>
              <a:rPr lang="en-US" sz="2800" dirty="0"/>
              <a:t>Dependent on the revolutions-per-minute (RPM) of the drive</a:t>
            </a:r>
          </a:p>
          <a:p>
            <a:pPr lvl="1"/>
            <a:r>
              <a:rPr lang="en-US" sz="2800" dirty="0"/>
              <a:t>RPMs between 5400—7200 typical for laptop and desktop drives; server drives can go up to 15,000</a:t>
            </a:r>
          </a:p>
          <a:p>
            <a:pPr lvl="1"/>
            <a:r>
              <a:rPr lang="en-US" sz="2800" dirty="0"/>
              <a:t>So, average rotational latencies are 5.56—4.17 </a:t>
            </a:r>
            <a:r>
              <a:rPr lang="en-US" sz="2800" dirty="0" err="1"/>
              <a:t>ms</a:t>
            </a:r>
            <a:r>
              <a:rPr lang="en-US" sz="2800" dirty="0"/>
              <a:t> for laptop/desktop drives, 2 </a:t>
            </a:r>
            <a:r>
              <a:rPr lang="en-US" sz="2800" dirty="0" err="1"/>
              <a:t>ms</a:t>
            </a:r>
            <a:r>
              <a:rPr lang="en-US" sz="2800" dirty="0"/>
              <a:t> for high-end server drive</a:t>
            </a:r>
          </a:p>
          <a:p>
            <a:r>
              <a:rPr lang="en-US" sz="3200" dirty="0"/>
              <a:t>If you want to read or write an entire cylinder, you just have to pay the seek cost, and then you can read/write the cylinder as the disk rotates</a:t>
            </a:r>
          </a:p>
        </p:txBody>
      </p:sp>
    </p:spTree>
    <p:extLst>
      <p:ext uri="{BB962C8B-B14F-4D97-AF65-F5344CB8AC3E}">
        <p14:creationId xmlns:p14="http://schemas.microsoft.com/office/powerpoint/2010/main" val="8016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11A5-9BAC-48FC-9284-5738492C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478"/>
            <a:ext cx="12192000" cy="1012262"/>
          </a:xfrm>
        </p:spPr>
        <p:txBody>
          <a:bodyPr>
            <a:normAutofit/>
          </a:bodyPr>
          <a:lstStyle/>
          <a:p>
            <a:r>
              <a:rPr lang="en-US" sz="3600" dirty="0"/>
              <a:t>Your Disk Is Sealed To Prevent Tragedies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181DB-2A14-4FC7-B183-81B95BEC9B3F}"/>
              </a:ext>
            </a:extLst>
          </p:cNvPr>
          <p:cNvGrpSpPr>
            <a:grpSpLocks noChangeAspect="1"/>
          </p:cNvGrpSpPr>
          <p:nvPr/>
        </p:nvGrpSpPr>
        <p:grpSpPr>
          <a:xfrm>
            <a:off x="349423" y="870451"/>
            <a:ext cx="11181852" cy="5860582"/>
            <a:chOff x="124833" y="1752600"/>
            <a:chExt cx="8894334" cy="4661658"/>
          </a:xfrm>
        </p:grpSpPr>
        <p:pic>
          <p:nvPicPr>
            <p:cNvPr id="5" name="Picture 2" descr="http://www.seagate.com/www-content/ti-dm/_shared/images/ti-transitionadvanced-fig6-600x293.jpg">
              <a:extLst>
                <a:ext uri="{FF2B5EF4-FFF2-40B4-BE49-F238E27FC236}">
                  <a16:creationId xmlns:a16="http://schemas.microsoft.com/office/drawing/2014/main" id="{0ECCCDD5-851B-4F6A-A34E-894525C4B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33" y="1752600"/>
              <a:ext cx="8894334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FC7121-3095-4BC8-BCA1-20C332BE0C8F}"/>
                </a:ext>
              </a:extLst>
            </p:cNvPr>
            <p:cNvSpPr txBox="1"/>
            <p:nvPr/>
          </p:nvSpPr>
          <p:spPr>
            <a:xfrm>
              <a:off x="1524000" y="6096000"/>
              <a:ext cx="6096000" cy="3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[Courtesy of our friends at Seagate]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3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gnette2.wikia.nocookie.net/sixguns/images/a/a2/Mordecai_meets_oh_god_why.png/revision/latest?cb=20150308174008">
            <a:extLst>
              <a:ext uri="{FF2B5EF4-FFF2-40B4-BE49-F238E27FC236}">
                <a16:creationId xmlns:a16="http://schemas.microsoft.com/office/drawing/2014/main" id="{A476C74D-F1A0-4CAA-BC6E-D29AFCF2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6" y="4096641"/>
            <a:ext cx="3980374" cy="27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1F260-8761-4D8C-827C-DED5D849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864"/>
            <a:ext cx="10515600" cy="942814"/>
          </a:xfrm>
        </p:spPr>
        <p:txBody>
          <a:bodyPr/>
          <a:lstStyle/>
          <a:p>
            <a:r>
              <a:rPr lang="en-US" dirty="0"/>
              <a:t>Solid-state Storage Devices (SSDs)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3967C-EBCB-4BB4-9684-88E62F90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1" y="636604"/>
            <a:ext cx="10921678" cy="2176041"/>
          </a:xfrm>
        </p:spPr>
        <p:txBody>
          <a:bodyPr>
            <a:normAutofit/>
          </a:bodyPr>
          <a:lstStyle/>
          <a:p>
            <a:r>
              <a:rPr lang="en-US" sz="3600" dirty="0"/>
              <a:t>An SSD contains blocks made of pages</a:t>
            </a:r>
          </a:p>
          <a:p>
            <a:pPr lvl="1"/>
            <a:r>
              <a:rPr lang="en-US" sz="3200" dirty="0"/>
              <a:t>A page is a few KB in size (e.g., 4 KB)</a:t>
            </a:r>
          </a:p>
          <a:p>
            <a:pPr lvl="1"/>
            <a:r>
              <a:rPr lang="en-US" sz="3200" dirty="0"/>
              <a:t>A block contains several pages, is usually 128 KB or 256 KB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F046F3-5742-4B2C-B18B-C3ED7E798EE4}"/>
              </a:ext>
            </a:extLst>
          </p:cNvPr>
          <p:cNvSpPr txBox="1">
            <a:spLocks/>
          </p:cNvSpPr>
          <p:nvPr/>
        </p:nvSpPr>
        <p:spPr>
          <a:xfrm>
            <a:off x="618281" y="4021678"/>
            <a:ext cx="7364183" cy="306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To write a single page, YOU MUST ERASE THE ENTIRE BLOCK FIRST</a:t>
            </a:r>
          </a:p>
          <a:p>
            <a:r>
              <a:rPr lang="en-US" sz="3200" dirty="0"/>
              <a:t>A block will fail after a certain number of erases (~1000 for slowest-but-highest-density flash, ~100,000 for fastest-but-lowest-density flash)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AF8D3E-0ED7-4446-8ED3-048591FDB563}"/>
              </a:ext>
            </a:extLst>
          </p:cNvPr>
          <p:cNvGrpSpPr/>
          <p:nvPr/>
        </p:nvGrpSpPr>
        <p:grpSpPr>
          <a:xfrm>
            <a:off x="1710407" y="2200465"/>
            <a:ext cx="8145236" cy="1705991"/>
            <a:chOff x="209130" y="2428906"/>
            <a:chExt cx="8145236" cy="17059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CC3EA9-F26C-4E5D-A6A8-1065863B5CCC}"/>
                </a:ext>
              </a:extLst>
            </p:cNvPr>
            <p:cNvSpPr txBox="1"/>
            <p:nvPr/>
          </p:nvSpPr>
          <p:spPr>
            <a:xfrm>
              <a:off x="7592366" y="242890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 . 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32279F-1E12-46EF-8997-19CEC36C62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56918E-F1B0-4D5C-8073-5E29829D94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AE5285-9CD8-4A05-936D-0953CAE286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B24941D-5F65-48C1-B192-BBA2F5E9A4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3DA5AEB-109C-4E61-9C08-470FAE6FB6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EB51E2-118F-4112-A1B3-34513187F6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7D140C-CCA8-47AB-B8E9-F7A8AF0671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6DFA8-A8A4-477E-B9AC-724F387737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8A7A0D-0E65-403F-9A43-A621B476F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36292-DE94-4179-953B-BFDBC2E178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10996F-F91F-4509-B317-5FA7AA441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0ADA3B2-689A-488E-A653-47BFB28B71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AD8E3E-10E5-4240-BBD5-ADB625E70D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C5134E4-48FD-4BD9-B7A4-E514770FCF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2807E2-C396-4E18-BC46-299B44B543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8D4E77-2947-4C06-98CB-8EC35549F046}"/>
                </a:ext>
              </a:extLst>
            </p:cNvPr>
            <p:cNvSpPr txBox="1"/>
            <p:nvPr/>
          </p:nvSpPr>
          <p:spPr>
            <a:xfrm>
              <a:off x="209130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Page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BEC329-A9C0-486A-944F-8F73474E35BC}"/>
                </a:ext>
              </a:extLst>
            </p:cNvPr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64A10-172E-47C1-B21C-FF75BC21A36E}"/>
                  </a:ext>
                </a:extLst>
              </p:cNvPr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609DBE-E632-4896-9D99-B5D1AAC72D89}"/>
                  </a:ext>
                </a:extLst>
              </p:cNvPr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961F21-7295-49C6-AE50-C0D54A957BCE}"/>
                  </a:ext>
                </a:extLst>
              </p:cNvPr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960D0-0C9B-40CE-9FD1-3B3E34A6A017}"/>
                  </a:ext>
                </a:extLst>
              </p:cNvPr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9D1237-68EB-4DC1-BDAE-AB9A00DA5F9C}"/>
                </a:ext>
              </a:extLst>
            </p:cNvPr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BE80F8-393E-4F81-805C-B29EB2B02354}"/>
                  </a:ext>
                </a:extLst>
              </p:cNvPr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A53F83-193D-466A-8BAB-1A38277E2834}"/>
                  </a:ext>
                </a:extLst>
              </p:cNvPr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7BB067-701D-4EBE-B58F-0E5B3614DE7F}"/>
                  </a:ext>
                </a:extLst>
              </p:cNvPr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CE4C85-C70C-4DC8-A1DC-7B5F03EEF0DF}"/>
                  </a:ext>
                </a:extLst>
              </p:cNvPr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7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48CDF3-1C57-4A20-9358-EFA249935778}"/>
                </a:ext>
              </a:extLst>
            </p:cNvPr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9483EB-A568-474A-A589-BB623C88EEAC}"/>
                  </a:ext>
                </a:extLst>
              </p:cNvPr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0AB53F-3D4F-408A-98A2-779880281971}"/>
                  </a:ext>
                </a:extLst>
              </p:cNvPr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A447C5-6C7B-498C-A722-DCA4A35D1305}"/>
                  </a:ext>
                </a:extLst>
              </p:cNvPr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2648D2-BCA9-495F-920B-291175812C6D}"/>
                  </a:ext>
                </a:extLst>
              </p:cNvPr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11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F9C8EB-A1A3-4F5E-A617-CF0EAEA28750}"/>
                </a:ext>
              </a:extLst>
            </p:cNvPr>
            <p:cNvSpPr txBox="1"/>
            <p:nvPr/>
          </p:nvSpPr>
          <p:spPr>
            <a:xfrm>
              <a:off x="209130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Block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6E49145-1D41-4592-95EF-E9F5B20675C7}"/>
                </a:ext>
              </a:extLst>
            </p:cNvPr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004CB-88C3-4237-A191-7909EA5330D8}"/>
                  </a:ext>
                </a:extLst>
              </p:cNvPr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</a:t>
                </a:r>
              </a:p>
            </p:txBody>
          </p:sp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25C499A6-C836-41A7-BEB1-0F590F2AE537}"/>
                  </a:ext>
                </a:extLst>
              </p:cNvPr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BD9195-60FC-42F6-8049-C160AF60A16A}"/>
                </a:ext>
              </a:extLst>
            </p:cNvPr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FB5533-DE92-44E4-8ABD-256C92EE3E1C}"/>
                  </a:ext>
                </a:extLst>
              </p:cNvPr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5F8303FE-7AF9-4BF9-A278-BFC8C4BB5766}"/>
                  </a:ext>
                </a:extLst>
              </p:cNvPr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8C0D8-C710-4BD9-92F4-E157B3E3F10B}"/>
                </a:ext>
              </a:extLst>
            </p:cNvPr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2E429C-275F-4D51-B09B-30B3849429F9}"/>
                  </a:ext>
                </a:extLst>
              </p:cNvPr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CFB82436-0CF2-4BBA-8C1D-A55B6A912AE4}"/>
                  </a:ext>
                </a:extLst>
              </p:cNvPr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1923CC-0A5F-4717-A180-F093284A4E31}"/>
              </a:ext>
            </a:extLst>
          </p:cNvPr>
          <p:cNvGrpSpPr/>
          <p:nvPr/>
        </p:nvGrpSpPr>
        <p:grpSpPr>
          <a:xfrm>
            <a:off x="0" y="-97864"/>
            <a:ext cx="12221448" cy="7232861"/>
            <a:chOff x="0" y="15632"/>
            <a:chExt cx="12221448" cy="7119365"/>
          </a:xfrm>
        </p:grpSpPr>
        <p:pic>
          <p:nvPicPr>
            <p:cNvPr id="2050" name="Picture 2" descr="Image result for physics">
              <a:extLst>
                <a:ext uri="{FF2B5EF4-FFF2-40B4-BE49-F238E27FC236}">
                  <a16:creationId xmlns:a16="http://schemas.microsoft.com/office/drawing/2014/main" id="{055F1954-9DEB-4866-A9EA-C7A28C34B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32"/>
              <a:ext cx="12221448" cy="688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A8A704-5E00-46F7-A5EE-BD48455275D9}"/>
                </a:ext>
              </a:extLst>
            </p:cNvPr>
            <p:cNvSpPr txBox="1"/>
            <p:nvPr/>
          </p:nvSpPr>
          <p:spPr>
            <a:xfrm>
              <a:off x="1331089" y="5811558"/>
              <a:ext cx="92134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4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F57-A10B-48D6-9034-59CBBE58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44"/>
            <a:ext cx="10515600" cy="942814"/>
          </a:xfrm>
        </p:spPr>
        <p:txBody>
          <a:bodyPr/>
          <a:lstStyle/>
          <a:p>
            <a:r>
              <a:rPr lang="en-US" dirty="0"/>
              <a:t>Latency of SSD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C106-DAFD-4169-9E17-DFBA11D4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763922"/>
            <a:ext cx="10898529" cy="4849793"/>
          </a:xfrm>
        </p:spPr>
        <p:txBody>
          <a:bodyPr>
            <a:normAutofit/>
          </a:bodyPr>
          <a:lstStyle/>
          <a:p>
            <a:r>
              <a:rPr lang="en-US" sz="3200" b="1" dirty="0"/>
              <a:t>Read a page:</a:t>
            </a:r>
            <a:r>
              <a:rPr lang="en-US" sz="3200" dirty="0"/>
              <a:t> Retrieve contents of entire page (e.g., 4 KB)</a:t>
            </a:r>
          </a:p>
          <a:p>
            <a:pPr lvl="1"/>
            <a:r>
              <a:rPr lang="en-US" sz="2800" dirty="0"/>
              <a:t>Cost is 25—75 microseconds</a:t>
            </a:r>
          </a:p>
          <a:p>
            <a:pPr lvl="1"/>
            <a:r>
              <a:rPr lang="en-US" sz="2800" dirty="0"/>
              <a:t>Cost is roughly independent of page number, prior request offsets</a:t>
            </a:r>
          </a:p>
          <a:p>
            <a:r>
              <a:rPr lang="en-US" sz="3200" b="1" dirty="0"/>
              <a:t>Erase a block:</a:t>
            </a:r>
            <a:r>
              <a:rPr lang="en-US" sz="3200" dirty="0"/>
              <a:t> Resets each page in the block to all 1s</a:t>
            </a:r>
          </a:p>
          <a:p>
            <a:pPr lvl="1"/>
            <a:r>
              <a:rPr lang="en-US" sz="2800" dirty="0"/>
              <a:t>Cost is 1.5—4.5 milliseconds</a:t>
            </a:r>
          </a:p>
          <a:p>
            <a:pPr lvl="1"/>
            <a:r>
              <a:rPr lang="en-US" sz="2800" dirty="0"/>
              <a:t>Much more expensive than reading!</a:t>
            </a:r>
          </a:p>
          <a:p>
            <a:pPr lvl="1"/>
            <a:r>
              <a:rPr lang="en-US" sz="2800" dirty="0"/>
              <a:t>Allows each page to be written</a:t>
            </a:r>
          </a:p>
          <a:p>
            <a:r>
              <a:rPr lang="en-US" sz="3200" b="1" dirty="0"/>
              <a:t>Program (i.e., write) a page:</a:t>
            </a:r>
            <a:r>
              <a:rPr lang="en-US" sz="3200" dirty="0"/>
              <a:t> Change selected 1s to 0s</a:t>
            </a:r>
          </a:p>
          <a:p>
            <a:pPr lvl="1"/>
            <a:r>
              <a:rPr lang="en-US" sz="2800" dirty="0"/>
              <a:t>Cost is 200—1400 microseconds</a:t>
            </a:r>
          </a:p>
          <a:p>
            <a:pPr lvl="1"/>
            <a:r>
              <a:rPr lang="en-US" sz="2800" dirty="0"/>
              <a:t>Faster than erasing a block, but slower than reading a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A57E2-5B59-4950-8481-1880C67F440A}"/>
              </a:ext>
            </a:extLst>
          </p:cNvPr>
          <p:cNvSpPr txBox="1"/>
          <p:nvPr/>
        </p:nvSpPr>
        <p:spPr>
          <a:xfrm>
            <a:off x="2893424" y="5787337"/>
            <a:ext cx="64051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Hard disk: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4—15ms avg. seek latency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2—6ms avg. rotational latency</a:t>
            </a:r>
          </a:p>
        </p:txBody>
      </p:sp>
    </p:spTree>
    <p:extLst>
      <p:ext uri="{BB962C8B-B14F-4D97-AF65-F5344CB8AC3E}">
        <p14:creationId xmlns:p14="http://schemas.microsoft.com/office/powerpoint/2010/main" val="3840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17351</TotalTime>
  <Words>3170</Words>
  <Application>Microsoft Office PowerPoint</Application>
  <PresentationFormat>Widescreen</PresentationFormat>
  <Paragraphs>537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Segoe UI</vt:lpstr>
      <vt:lpstr>Segoe UI Light</vt:lpstr>
      <vt:lpstr>Times</vt:lpstr>
      <vt:lpstr>Office Theme</vt:lpstr>
      <vt:lpstr>Intro to Storage Devices and File Systems</vt:lpstr>
      <vt:lpstr>Why Do File Systems Exist?</vt:lpstr>
      <vt:lpstr>PowerPoint Presentation</vt:lpstr>
      <vt:lpstr>PowerPoint Presentation</vt:lpstr>
      <vt:lpstr>PowerPoint Presentation</vt:lpstr>
      <vt:lpstr>Accessing Data on a Hard Disk: Mechanical Latencies</vt:lpstr>
      <vt:lpstr>Your Disk Is Sealed To Prevent Tragedies</vt:lpstr>
      <vt:lpstr>Solid-state Storage Devices (SSDs)</vt:lpstr>
      <vt:lpstr>Latency of SSD Operations</vt:lpstr>
      <vt:lpstr>PowerPoint Presentation</vt:lpstr>
      <vt:lpstr>Flash Translation Layer (FTL)</vt:lpstr>
      <vt:lpstr>FTL Approach #1: Direct Mapping</vt:lpstr>
      <vt:lpstr>PowerPoint Presentation</vt:lpstr>
      <vt:lpstr>FTL Approach #2: Log-based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Trash Day Is The Worst Day</vt:lpstr>
      <vt:lpstr>SSDs versus Hard Drives (Throughput) [Source: “Flash-based SSDs” chapter of “Operating Systems: Three Easy Pieces” by the Arpaci-Dusseaus]</vt:lpstr>
      <vt:lpstr>Read Latencies for a Cache Line’s Worth of Data</vt:lpstr>
      <vt:lpstr>Read Latencies for a Cache Line’s Worth of Data</vt:lpstr>
      <vt:lpstr>Linux’s Storage Stack: A High-level View</vt:lpstr>
      <vt:lpstr>Files and Directories</vt:lpstr>
      <vt:lpstr>Files as Single Extents (1960s File Systems)</vt:lpstr>
      <vt:lpstr>Files as Linked Lists (FAT: MSDOS, SSD memory cards)</vt:lpstr>
      <vt:lpstr>Files as Collections of Extents (IBM OS360, ext4)</vt:lpstr>
      <vt:lpstr>Files as Flat Indices</vt:lpstr>
      <vt:lpstr>Files as Hybrid Indices (FFS, ext2, ext3)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7041</cp:revision>
  <dcterms:created xsi:type="dcterms:W3CDTF">2017-01-17T01:11:39Z</dcterms:created>
  <dcterms:modified xsi:type="dcterms:W3CDTF">2020-03-04T22:42:53Z</dcterms:modified>
</cp:coreProperties>
</file>