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8" r:id="rId3"/>
    <p:sldId id="257" r:id="rId4"/>
    <p:sldId id="261" r:id="rId5"/>
    <p:sldId id="292" r:id="rId6"/>
    <p:sldId id="258" r:id="rId7"/>
    <p:sldId id="263" r:id="rId8"/>
    <p:sldId id="269" r:id="rId9"/>
    <p:sldId id="279" r:id="rId10"/>
    <p:sldId id="272" r:id="rId11"/>
    <p:sldId id="273" r:id="rId12"/>
    <p:sldId id="275" r:id="rId13"/>
    <p:sldId id="276" r:id="rId14"/>
    <p:sldId id="277" r:id="rId15"/>
    <p:sldId id="278" r:id="rId16"/>
    <p:sldId id="281" r:id="rId17"/>
    <p:sldId id="282" r:id="rId18"/>
    <p:sldId id="283" r:id="rId19"/>
    <p:sldId id="284" r:id="rId20"/>
    <p:sldId id="286" r:id="rId21"/>
    <p:sldId id="287" r:id="rId22"/>
    <p:sldId id="291" r:id="rId23"/>
    <p:sldId id="290" r:id="rId24"/>
    <p:sldId id="296" r:id="rId25"/>
    <p:sldId id="298" r:id="rId26"/>
    <p:sldId id="300" r:id="rId27"/>
    <p:sldId id="301" r:id="rId28"/>
    <p:sldId id="302" r:id="rId29"/>
    <p:sldId id="299" r:id="rId30"/>
    <p:sldId id="303" r:id="rId31"/>
    <p:sldId id="304" r:id="rId32"/>
    <p:sldId id="305" r:id="rId33"/>
    <p:sldId id="306" r:id="rId34"/>
    <p:sldId id="307" r:id="rId35"/>
    <p:sldId id="310" r:id="rId36"/>
    <p:sldId id="308" r:id="rId37"/>
    <p:sldId id="312" r:id="rId38"/>
    <p:sldId id="309"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FF66"/>
    <a:srgbClr val="66FF99"/>
    <a:srgbClr val="FFCCCC"/>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0133" autoAdjust="0"/>
  </p:normalViewPr>
  <p:slideViewPr>
    <p:cSldViewPr snapToGrid="0">
      <p:cViewPr varScale="1">
        <p:scale>
          <a:sx n="55" d="100"/>
          <a:sy n="55" d="100"/>
        </p:scale>
        <p:origin x="56" y="92"/>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213766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61453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02995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2294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36020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728965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423109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411503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267710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284152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Sockets are similar to pipes. To create a pipe, you have to invoke a pipe-specific method call pipe(). To create a socket, you have to call a socket-specific method called socket(). Note that a socket file descriptor allows for reading and writing; this contrasts with a pipe, where one file descriptor is for writing, and another is for reading.</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70314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https://www.freesoft.org/CIE/RFC/1813/47.htm]</a:t>
            </a:r>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213578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369762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means “Asia/Pacific.” “</a:t>
            </a:r>
            <a:r>
              <a:rPr lang="en-US" dirty="0" err="1"/>
              <a:t>sa</a:t>
            </a:r>
            <a:r>
              <a:rPr lang="en-US" dirty="0"/>
              <a:t>” means “South America.” “</a:t>
            </a:r>
            <a:r>
              <a:rPr lang="en-US" dirty="0" err="1"/>
              <a:t>eu</a:t>
            </a:r>
            <a:r>
              <a:rPr lang="en-US" dirty="0"/>
              <a:t>” means “Europe.” “ca” means “Canada,” and “us” means “United States.”</a:t>
            </a:r>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1840676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us-west-1 is in California. us-east-1 is in Virginia.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https://www.stevesouders.com/blog/2010/07/13/velocity-tcp-and-the-lower-bound-of-web-performance/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https://docs.aws.amazon.com/AWSEC2/latest/UserGuide/using-regions-availability-zones.html]</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3524330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the man page for </a:t>
            </a:r>
            <a:r>
              <a:rPr lang="en-US" dirty="0" err="1"/>
              <a:t>fsync</a:t>
            </a:r>
            <a:r>
              <a:rPr lang="en-US" dirty="0"/>
              <a:t>(), “</a:t>
            </a:r>
            <a:r>
              <a:rPr lang="en-US" sz="1200" b="0" i="0" kern="1200" dirty="0" err="1">
                <a:solidFill>
                  <a:schemeClr val="tx1"/>
                </a:solidFill>
                <a:effectLst/>
                <a:latin typeface="+mn-lt"/>
                <a:ea typeface="+mn-ea"/>
                <a:cs typeface="+mn-cs"/>
              </a:rPr>
              <a:t>fsync</a:t>
            </a:r>
            <a:r>
              <a:rPr lang="en-US" sz="1200" b="0" i="0" kern="1200" dirty="0">
                <a:solidFill>
                  <a:schemeClr val="tx1"/>
                </a:solidFill>
                <a:effectLst/>
                <a:latin typeface="+mn-lt"/>
                <a:ea typeface="+mn-ea"/>
                <a:cs typeface="+mn-cs"/>
              </a:rPr>
              <a:t>() transfers ("flushes") all modified in-core data of (i.e., modified buffer cache pages for) the file referred to by the file descriptor </a:t>
            </a:r>
            <a:r>
              <a:rPr lang="en-US" sz="1200" b="0" i="1" kern="1200" dirty="0" err="1">
                <a:solidFill>
                  <a:schemeClr val="tx1"/>
                </a:solidFill>
                <a:effectLst/>
                <a:latin typeface="+mn-lt"/>
                <a:ea typeface="+mn-ea"/>
                <a:cs typeface="+mn-cs"/>
              </a:rPr>
              <a:t>fd</a:t>
            </a:r>
            <a:r>
              <a:rPr lang="en-US" sz="1200" b="0" i="0" kern="1200" dirty="0">
                <a:solidFill>
                  <a:schemeClr val="tx1"/>
                </a:solidFill>
                <a:effectLst/>
                <a:latin typeface="+mn-lt"/>
                <a:ea typeface="+mn-ea"/>
                <a:cs typeface="+mn-cs"/>
              </a:rPr>
              <a:t> to the disk device (or other permanent storage device) so that all changed information can be retrieved even after the system crashed or was rebooted. This includes writing through or flushing a disk cache if present.” [Ref: https://linux.die.net/man/2/fsync]]</a:t>
            </a:r>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418122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72284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the Wikipedia, “One of the first virtual file system mechanisms on Unix-like systems was introduced by Sun Microsystems in SunOS 2.0 in 1985.[2] It allowed Unix system calls to access local UFS file systems and remote NFS file systems transparently. For this reason, Unix vendors who licensed the NFS code from Sun often copied the design of Sun's VFS.” https://en.wikipedia.org/wiki/Virtual_file_system]</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43248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socket is not visible to the application-level code; in other words, the socket is owned by the NFS client. This is why we don’t see the socket being pointed to by the application’s file descriptor table.</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44309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68631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307559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74382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96874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loudping.c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network">
            <a:extLst>
              <a:ext uri="{FF2B5EF4-FFF2-40B4-BE49-F238E27FC236}">
                <a16:creationId xmlns:a16="http://schemas.microsoft.com/office/drawing/2014/main" id="{1F9D7C14-66E1-4018-AAB9-F9219CA3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386452" y="5561635"/>
            <a:ext cx="4805548" cy="1296365"/>
          </a:xfrm>
          <a:solidFill>
            <a:schemeClr val="bg1">
              <a:alpha val="50000"/>
            </a:schemeClr>
          </a:solidFill>
        </p:spPr>
        <p:txBody>
          <a:bodyPr>
            <a:noAutofit/>
          </a:bodyPr>
          <a:lstStyle/>
          <a:p>
            <a:pPr>
              <a:lnSpc>
                <a:spcPct val="100000"/>
              </a:lnSpc>
              <a:spcBef>
                <a:spcPts val="0"/>
              </a:spcBef>
            </a:pPr>
            <a:r>
              <a:rPr lang="en-US" sz="4000" b="1" dirty="0">
                <a:latin typeface="Segoe UI" panose="020B0502040204020203" pitchFamily="34" charset="0"/>
                <a:cs typeface="Segoe UI" panose="020B0502040204020203" pitchFamily="34" charset="0"/>
              </a:rPr>
              <a:t>CS 161: Lecture 12</a:t>
            </a:r>
          </a:p>
          <a:p>
            <a:pPr>
              <a:lnSpc>
                <a:spcPct val="100000"/>
              </a:lnSpc>
              <a:spcBef>
                <a:spcPts val="0"/>
              </a:spcBef>
            </a:pPr>
            <a:r>
              <a:rPr lang="en-US" sz="4000" b="1" dirty="0">
                <a:latin typeface="Segoe UI" panose="020B0502040204020203" pitchFamily="34" charset="0"/>
                <a:cs typeface="Segoe UI" panose="020B0502040204020203" pitchFamily="34" charset="0"/>
              </a:rPr>
              <a:t>3/10/2020</a:t>
            </a:r>
          </a:p>
        </p:txBody>
      </p:sp>
      <p:sp>
        <p:nvSpPr>
          <p:cNvPr id="2" name="Title 1"/>
          <p:cNvSpPr>
            <a:spLocks noGrp="1"/>
          </p:cNvSpPr>
          <p:nvPr>
            <p:ph type="ctrTitle"/>
          </p:nvPr>
        </p:nvSpPr>
        <p:spPr>
          <a:xfrm>
            <a:off x="2982313" y="4760808"/>
            <a:ext cx="9209687" cy="800827"/>
          </a:xfrm>
          <a:solidFill>
            <a:schemeClr val="bg1">
              <a:alpha val="50000"/>
            </a:schemeClr>
          </a:solidFill>
        </p:spPr>
        <p:txBody>
          <a:bodyPr>
            <a:noAutofit/>
          </a:bodyPr>
          <a:lstStyle/>
          <a:p>
            <a:r>
              <a:rPr lang="en-US" sz="4800" b="1" dirty="0"/>
              <a:t>NFS: A Networked File System</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72F907AB-4E92-4BA2-937A-9CDF77F2B16E}"/>
              </a:ext>
            </a:extLst>
          </p:cNvPr>
          <p:cNvGrpSpPr/>
          <p:nvPr/>
        </p:nvGrpSpPr>
        <p:grpSpPr>
          <a:xfrm>
            <a:off x="9146446" y="4352617"/>
            <a:ext cx="3065837" cy="2101807"/>
            <a:chOff x="1073873" y="4548037"/>
            <a:chExt cx="3065837" cy="2101807"/>
          </a:xfrm>
        </p:grpSpPr>
        <p:cxnSp>
          <p:nvCxnSpPr>
            <p:cNvPr id="129" name="Straight Arrow Connector 128">
              <a:extLst>
                <a:ext uri="{FF2B5EF4-FFF2-40B4-BE49-F238E27FC236}">
                  <a16:creationId xmlns:a16="http://schemas.microsoft.com/office/drawing/2014/main" id="{C1F64B3C-B53F-44B5-B286-5FF1ECFDBC84}"/>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1771C893-290D-44EE-839A-0E488AB4015A}"/>
                </a:ext>
              </a:extLst>
            </p:cNvPr>
            <p:cNvGrpSpPr/>
            <p:nvPr/>
          </p:nvGrpSpPr>
          <p:grpSpPr>
            <a:xfrm>
              <a:off x="1073873" y="5829957"/>
              <a:ext cx="3065837" cy="819887"/>
              <a:chOff x="1697474" y="5806290"/>
              <a:chExt cx="3065837" cy="819887"/>
            </a:xfrm>
          </p:grpSpPr>
          <p:grpSp>
            <p:nvGrpSpPr>
              <p:cNvPr id="131" name="Group 130">
                <a:extLst>
                  <a:ext uri="{FF2B5EF4-FFF2-40B4-BE49-F238E27FC236}">
                    <a16:creationId xmlns:a16="http://schemas.microsoft.com/office/drawing/2014/main" id="{3A4DB612-A89B-4645-912F-3FB672065F88}"/>
                  </a:ext>
                </a:extLst>
              </p:cNvPr>
              <p:cNvGrpSpPr/>
              <p:nvPr/>
            </p:nvGrpSpPr>
            <p:grpSpPr>
              <a:xfrm>
                <a:off x="1705198" y="5806290"/>
                <a:ext cx="3058113" cy="794236"/>
                <a:chOff x="95094" y="5374653"/>
                <a:chExt cx="1875596" cy="794236"/>
              </a:xfrm>
            </p:grpSpPr>
            <p:sp>
              <p:nvSpPr>
                <p:cNvPr id="133" name="TextBox 132">
                  <a:extLst>
                    <a:ext uri="{FF2B5EF4-FFF2-40B4-BE49-F238E27FC236}">
                      <a16:creationId xmlns:a16="http://schemas.microsoft.com/office/drawing/2014/main" id="{5A9FB0EB-96DD-46D5-A63B-5B6BF2B4F035}"/>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4" name="TextBox 133">
                  <a:extLst>
                    <a:ext uri="{FF2B5EF4-FFF2-40B4-BE49-F238E27FC236}">
                      <a16:creationId xmlns:a16="http://schemas.microsoft.com/office/drawing/2014/main" id="{95C80242-5EDA-45AF-A0B7-19D7BC41EBC2}"/>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5" name="Rectangle 134">
                  <a:extLst>
                    <a:ext uri="{FF2B5EF4-FFF2-40B4-BE49-F238E27FC236}">
                      <a16:creationId xmlns:a16="http://schemas.microsoft.com/office/drawing/2014/main" id="{74509CDC-6F17-42AA-AE9B-3E6876E58463}"/>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a:extLst>
                  <a:ext uri="{FF2B5EF4-FFF2-40B4-BE49-F238E27FC236}">
                    <a16:creationId xmlns:a16="http://schemas.microsoft.com/office/drawing/2014/main" id="{2AAA4BEE-DEBD-4F50-8711-3ED24997E021}"/>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10);</a:t>
            </a:r>
          </a:p>
        </p:txBody>
      </p:sp>
      <p:sp>
        <p:nvSpPr>
          <p:cNvPr id="39" name="TextBox 38">
            <a:extLst>
              <a:ext uri="{FF2B5EF4-FFF2-40B4-BE49-F238E27FC236}">
                <a16:creationId xmlns:a16="http://schemas.microsoft.com/office/drawing/2014/main" id="{25E5335F-3EA4-4BFD-92B2-360C5DC65D68}"/>
              </a:ext>
            </a:extLst>
          </p:cNvPr>
          <p:cNvSpPr txBox="1"/>
          <p:nvPr/>
        </p:nvSpPr>
        <p:spPr>
          <a:xfrm>
            <a:off x="7893939" y="808431"/>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10);</a:t>
            </a:r>
          </a:p>
        </p:txBody>
      </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grpSp>
        <p:nvGrpSpPr>
          <p:cNvPr id="14" name="Group 13">
            <a:extLst>
              <a:ext uri="{FF2B5EF4-FFF2-40B4-BE49-F238E27FC236}">
                <a16:creationId xmlns:a16="http://schemas.microsoft.com/office/drawing/2014/main" id="{253CBB02-86AA-4B36-9473-714975E39767}"/>
              </a:ext>
            </a:extLst>
          </p:cNvPr>
          <p:cNvGrpSpPr/>
          <p:nvPr/>
        </p:nvGrpSpPr>
        <p:grpSpPr>
          <a:xfrm>
            <a:off x="41882" y="5004181"/>
            <a:ext cx="1875596" cy="584156"/>
            <a:chOff x="95094" y="5374653"/>
            <a:chExt cx="1875596" cy="584156"/>
          </a:xfrm>
        </p:grpSpPr>
        <p:sp>
          <p:nvSpPr>
            <p:cNvPr id="53" name="TextBox 52">
              <a:extLst>
                <a:ext uri="{FF2B5EF4-FFF2-40B4-BE49-F238E27FC236}">
                  <a16:creationId xmlns:a16="http://schemas.microsoft.com/office/drawing/2014/main" id="{F5D5AA6E-4B91-4AE2-84A6-1B32908F90C5}"/>
                </a:ext>
              </a:extLst>
            </p:cNvPr>
            <p:cNvSpPr txBox="1"/>
            <p:nvPr/>
          </p:nvSpPr>
          <p:spPr>
            <a:xfrm>
              <a:off x="95096" y="5374653"/>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54" name="TextBox 53">
              <a:extLst>
                <a:ext uri="{FF2B5EF4-FFF2-40B4-BE49-F238E27FC236}">
                  <a16:creationId xmlns:a16="http://schemas.microsoft.com/office/drawing/2014/main" id="{AD2E1B88-9C71-4DC0-91C9-FF2DFF1D551A}"/>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sp>
          <p:nvSpPr>
            <p:cNvPr id="13" name="Rectangle 12">
              <a:extLst>
                <a:ext uri="{FF2B5EF4-FFF2-40B4-BE49-F238E27FC236}">
                  <a16:creationId xmlns:a16="http://schemas.microsoft.com/office/drawing/2014/main" id="{F77083E8-084C-4467-BAD3-E2459879FA8A}"/>
                </a:ext>
              </a:extLst>
            </p:cNvPr>
            <p:cNvSpPr/>
            <p:nvPr/>
          </p:nvSpPr>
          <p:spPr>
            <a:xfrm>
              <a:off x="116564" y="5444056"/>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grpSp>
        <p:nvGrpSpPr>
          <p:cNvPr id="98" name="Group 97">
            <a:extLst>
              <a:ext uri="{FF2B5EF4-FFF2-40B4-BE49-F238E27FC236}">
                <a16:creationId xmlns:a16="http://schemas.microsoft.com/office/drawing/2014/main" id="{18EDE579-93FC-47A9-9293-4B146AD33018}"/>
              </a:ext>
            </a:extLst>
          </p:cNvPr>
          <p:cNvGrpSpPr/>
          <p:nvPr/>
        </p:nvGrpSpPr>
        <p:grpSpPr>
          <a:xfrm>
            <a:off x="10057425" y="5004181"/>
            <a:ext cx="1875596" cy="584156"/>
            <a:chOff x="95094" y="5374653"/>
            <a:chExt cx="1875596" cy="584156"/>
          </a:xfrm>
        </p:grpSpPr>
        <p:sp>
          <p:nvSpPr>
            <p:cNvPr id="101" name="Rectangle 100">
              <a:extLst>
                <a:ext uri="{FF2B5EF4-FFF2-40B4-BE49-F238E27FC236}">
                  <a16:creationId xmlns:a16="http://schemas.microsoft.com/office/drawing/2014/main" id="{EC389EB7-83C7-4FB5-93F4-283170E5608A}"/>
                </a:ext>
              </a:extLst>
            </p:cNvPr>
            <p:cNvSpPr/>
            <p:nvPr/>
          </p:nvSpPr>
          <p:spPr>
            <a:xfrm>
              <a:off x="116564" y="5444056"/>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D06E1598-9E46-4265-8CF2-A1338751BFE3}"/>
                </a:ext>
              </a:extLst>
            </p:cNvPr>
            <p:cNvSpPr txBox="1"/>
            <p:nvPr/>
          </p:nvSpPr>
          <p:spPr>
            <a:xfrm>
              <a:off x="95096" y="5374653"/>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0" name="TextBox 99">
              <a:extLst>
                <a:ext uri="{FF2B5EF4-FFF2-40B4-BE49-F238E27FC236}">
                  <a16:creationId xmlns:a16="http://schemas.microsoft.com/office/drawing/2014/main" id="{2142DED7-D573-4CEE-9BD3-C207C9CB1976}"/>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gr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EAB9CF-0CAD-489B-B687-A0F89C575E8A}"/>
              </a:ext>
            </a:extLst>
          </p:cNvPr>
          <p:cNvCxnSpPr>
            <a:cxnSpLocks/>
            <a:stCxn id="9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cxnSp>
        <p:nvCxnSpPr>
          <p:cNvPr id="112" name="Straight Arrow Connector 111">
            <a:extLst>
              <a:ext uri="{FF2B5EF4-FFF2-40B4-BE49-F238E27FC236}">
                <a16:creationId xmlns:a16="http://schemas.microsoft.com/office/drawing/2014/main" id="{8C089303-C1FE-4455-9B7C-9CDAF9FD41A0}"/>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84878C6D-9704-4725-8E7C-CE2E3F48FB10}"/>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DBC7A30-9AF2-42A5-A52D-4EC1E24230FB}"/>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E0017A9-C586-4393-AC13-AAAB713A1D84}"/>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C4F040D-192C-488C-BBE5-4F64A91F5A28}"/>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D08223C-9AB0-421E-B497-42BA88A68B15}"/>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78FD0C6-1225-4C2C-93E1-097E81D2A521}"/>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READ&lt;fd, 10&gt;;</a:t>
            </a:r>
          </a:p>
        </p:txBody>
      </p:sp>
      <p:cxnSp>
        <p:nvCxnSpPr>
          <p:cNvPr id="83" name="Straight Arrow Connector 82">
            <a:extLst>
              <a:ext uri="{FF2B5EF4-FFF2-40B4-BE49-F238E27FC236}">
                <a16:creationId xmlns:a16="http://schemas.microsoft.com/office/drawing/2014/main" id="{711F95BE-4C5E-4F30-888A-E59E22A81EBD}"/>
              </a:ext>
            </a:extLst>
          </p:cNvPr>
          <p:cNvCxnSpPr/>
          <p:nvPr/>
        </p:nvCxnSpPr>
        <p:spPr>
          <a:xfrm>
            <a:off x="9075767" y="2945274"/>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606489F-D08E-4C51-99C3-4916C8890030}"/>
              </a:ext>
            </a:extLst>
          </p:cNvPr>
          <p:cNvCxnSpPr>
            <a:cxnSpLocks/>
          </p:cNvCxnSpPr>
          <p:nvPr/>
        </p:nvCxnSpPr>
        <p:spPr>
          <a:xfrm>
            <a:off x="9075767" y="4259018"/>
            <a:ext cx="0" cy="526824"/>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25A2FFC-D371-486B-B1C7-9BAFFC0E7AFD}"/>
              </a:ext>
            </a:extLst>
          </p:cNvPr>
          <p:cNvCxnSpPr>
            <a:cxnSpLocks/>
          </p:cNvCxnSpPr>
          <p:nvPr/>
        </p:nvCxnSpPr>
        <p:spPr>
          <a:xfrm>
            <a:off x="8546944" y="2945274"/>
            <a:ext cx="0" cy="839101"/>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948520D-27DA-46F6-A23E-F81BF48329FC}"/>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D1FD4174-E4D2-4893-8AFB-D916A8465E46}"/>
              </a:ext>
            </a:extLst>
          </p:cNvPr>
          <p:cNvGrpSpPr/>
          <p:nvPr/>
        </p:nvGrpSpPr>
        <p:grpSpPr>
          <a:xfrm>
            <a:off x="1073873" y="5016712"/>
            <a:ext cx="3065837" cy="1633132"/>
            <a:chOff x="1073873" y="5016712"/>
            <a:chExt cx="3065837" cy="1633132"/>
          </a:xfrm>
        </p:grpSpPr>
        <p:grpSp>
          <p:nvGrpSpPr>
            <p:cNvPr id="121" name="Group 120">
              <a:extLst>
                <a:ext uri="{FF2B5EF4-FFF2-40B4-BE49-F238E27FC236}">
                  <a16:creationId xmlns:a16="http://schemas.microsoft.com/office/drawing/2014/main" id="{16A2E9D4-36D6-4532-8CDC-0E22E32B59D0}"/>
                </a:ext>
              </a:extLst>
            </p:cNvPr>
            <p:cNvGrpSpPr/>
            <p:nvPr/>
          </p:nvGrpSpPr>
          <p:grpSpPr>
            <a:xfrm>
              <a:off x="1073873" y="5829957"/>
              <a:ext cx="3065837" cy="819887"/>
              <a:chOff x="1697474" y="5806290"/>
              <a:chExt cx="3065837" cy="819887"/>
            </a:xfrm>
          </p:grpSpPr>
          <p:grpSp>
            <p:nvGrpSpPr>
              <p:cNvPr id="123" name="Group 122">
                <a:extLst>
                  <a:ext uri="{FF2B5EF4-FFF2-40B4-BE49-F238E27FC236}">
                    <a16:creationId xmlns:a16="http://schemas.microsoft.com/office/drawing/2014/main" id="{A4EC74DE-682F-4649-B7D6-DE3F940E3CBC}"/>
                  </a:ext>
                </a:extLst>
              </p:cNvPr>
              <p:cNvGrpSpPr/>
              <p:nvPr/>
            </p:nvGrpSpPr>
            <p:grpSpPr>
              <a:xfrm>
                <a:off x="1705198" y="5806290"/>
                <a:ext cx="3058113" cy="794236"/>
                <a:chOff x="95094" y="5374653"/>
                <a:chExt cx="1875596" cy="794236"/>
              </a:xfrm>
            </p:grpSpPr>
            <p:sp>
              <p:nvSpPr>
                <p:cNvPr id="125" name="TextBox 124">
                  <a:extLst>
                    <a:ext uri="{FF2B5EF4-FFF2-40B4-BE49-F238E27FC236}">
                      <a16:creationId xmlns:a16="http://schemas.microsoft.com/office/drawing/2014/main" id="{99AF578A-2307-4F6A-8348-39EB780CE12B}"/>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6" name="TextBox 125">
                  <a:extLst>
                    <a:ext uri="{FF2B5EF4-FFF2-40B4-BE49-F238E27FC236}">
                      <a16:creationId xmlns:a16="http://schemas.microsoft.com/office/drawing/2014/main" id="{7DF2F2BF-6B86-4737-A670-FCEEF7DC1E1A}"/>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7" name="Rectangle 126">
                  <a:extLst>
                    <a:ext uri="{FF2B5EF4-FFF2-40B4-BE49-F238E27FC236}">
                      <a16:creationId xmlns:a16="http://schemas.microsoft.com/office/drawing/2014/main" id="{9CB111F2-F9B3-4A4E-8E6E-B5BFA0A343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18E7D248-C0F2-4BFD-89F4-17FCB51EB73C}"/>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22" name="Straight Arrow Connector 121">
              <a:extLst>
                <a:ext uri="{FF2B5EF4-FFF2-40B4-BE49-F238E27FC236}">
                  <a16:creationId xmlns:a16="http://schemas.microsoft.com/office/drawing/2014/main" id="{F7E3D856-E824-4CFC-A14D-8D71B29C39F1}"/>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49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up)">
                                      <p:cBhvr>
                                        <p:cTn id="7" dur="500"/>
                                        <p:tgtEl>
                                          <p:spTgt spid="1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up)">
                                      <p:cBhvr>
                                        <p:cTn id="11" dur="500"/>
                                        <p:tgtEl>
                                          <p:spTgt spid="1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wipe(left)">
                                      <p:cBhvr>
                                        <p:cTn id="16" dur="250"/>
                                        <p:tgtEl>
                                          <p:spTgt spid="113"/>
                                        </p:tgtEl>
                                      </p:cBhvr>
                                    </p:animEffect>
                                  </p:childTnLst>
                                </p:cTn>
                              </p:par>
                            </p:childTnLst>
                          </p:cTn>
                        </p:par>
                        <p:par>
                          <p:cTn id="17" fill="hold">
                            <p:stCondLst>
                              <p:cond delay="250"/>
                            </p:stCondLst>
                            <p:childTnLst>
                              <p:par>
                                <p:cTn id="18" presetID="22" presetClass="entr" presetSubtype="1" fill="hold"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wipe(up)">
                                      <p:cBhvr>
                                        <p:cTn id="20" dur="250"/>
                                        <p:tgtEl>
                                          <p:spTgt spid="11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wipe(left)">
                                      <p:cBhvr>
                                        <p:cTn id="24" dur="250"/>
                                        <p:tgtEl>
                                          <p:spTgt spid="115"/>
                                        </p:tgtEl>
                                      </p:cBhvr>
                                    </p:animEffect>
                                  </p:childTnLst>
                                </p:cTn>
                              </p:par>
                            </p:childTnLst>
                          </p:cTn>
                        </p:par>
                        <p:par>
                          <p:cTn id="25" fill="hold">
                            <p:stCondLst>
                              <p:cond delay="750"/>
                            </p:stCondLst>
                            <p:childTnLst>
                              <p:par>
                                <p:cTn id="26" presetID="22" presetClass="entr" presetSubtype="4" fill="hold" nodeType="after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wipe(down)">
                                      <p:cBhvr>
                                        <p:cTn id="28" dur="250"/>
                                        <p:tgtEl>
                                          <p:spTgt spid="11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250"/>
                                        <p:tgtEl>
                                          <p:spTgt spid="119"/>
                                        </p:tgtEl>
                                      </p:cBhvr>
                                    </p:animEffect>
                                  </p:childTnLst>
                                </p:cTn>
                              </p:par>
                            </p:childTnLst>
                          </p:cTn>
                        </p:par>
                        <p:par>
                          <p:cTn id="33" fill="hold">
                            <p:stCondLst>
                              <p:cond delay="1250"/>
                            </p:stCondLst>
                            <p:childTnLst>
                              <p:par>
                                <p:cTn id="34" presetID="22" presetClass="entr" presetSubtype="4"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down)">
                                      <p:cBhvr>
                                        <p:cTn id="36" dur="250"/>
                                        <p:tgtEl>
                                          <p:spTgt spid="9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
                                            <p:txEl>
                                              <p:pRg st="1" end="1"/>
                                            </p:txEl>
                                          </p:spTgt>
                                        </p:tgtEl>
                                        <p:attrNameLst>
                                          <p:attrName>style.visibility</p:attrName>
                                        </p:attrNameLst>
                                      </p:cBhvr>
                                      <p:to>
                                        <p:strVal val="visible"/>
                                      </p:to>
                                    </p:set>
                                    <p:animEffect transition="in" filter="fade">
                                      <p:cBhvr>
                                        <p:cTn id="45" dur="500"/>
                                        <p:tgtEl>
                                          <p:spTgt spid="3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up)">
                                      <p:cBhvr>
                                        <p:cTn id="50" dur="500"/>
                                        <p:tgtEl>
                                          <p:spTgt spid="83"/>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up)">
                                      <p:cBhvr>
                                        <p:cTn id="5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003A84A7-E751-418C-B066-2A1FDC03A756}"/>
              </a:ext>
            </a:extLst>
          </p:cNvPr>
          <p:cNvGrpSpPr/>
          <p:nvPr/>
        </p:nvGrpSpPr>
        <p:grpSpPr>
          <a:xfrm>
            <a:off x="9146446" y="4352617"/>
            <a:ext cx="3065837" cy="2101807"/>
            <a:chOff x="1073873" y="4548037"/>
            <a:chExt cx="3065837" cy="2101807"/>
          </a:xfrm>
        </p:grpSpPr>
        <p:cxnSp>
          <p:nvCxnSpPr>
            <p:cNvPr id="131" name="Straight Arrow Connector 130">
              <a:extLst>
                <a:ext uri="{FF2B5EF4-FFF2-40B4-BE49-F238E27FC236}">
                  <a16:creationId xmlns:a16="http://schemas.microsoft.com/office/drawing/2014/main" id="{463E950A-5467-4C00-ADE8-B29ED79EA9BD}"/>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F5D99E7C-9DF4-4485-98E1-866C9501CE84}"/>
                </a:ext>
              </a:extLst>
            </p:cNvPr>
            <p:cNvGrpSpPr/>
            <p:nvPr/>
          </p:nvGrpSpPr>
          <p:grpSpPr>
            <a:xfrm>
              <a:off x="1073873" y="5829957"/>
              <a:ext cx="3065837" cy="819887"/>
              <a:chOff x="1697474" y="5806290"/>
              <a:chExt cx="3065837" cy="819887"/>
            </a:xfrm>
          </p:grpSpPr>
          <p:grpSp>
            <p:nvGrpSpPr>
              <p:cNvPr id="133" name="Group 132">
                <a:extLst>
                  <a:ext uri="{FF2B5EF4-FFF2-40B4-BE49-F238E27FC236}">
                    <a16:creationId xmlns:a16="http://schemas.microsoft.com/office/drawing/2014/main" id="{8AB324CC-388F-4DB8-BCF9-8E4DD46A6048}"/>
                  </a:ext>
                </a:extLst>
              </p:cNvPr>
              <p:cNvGrpSpPr/>
              <p:nvPr/>
            </p:nvGrpSpPr>
            <p:grpSpPr>
              <a:xfrm>
                <a:off x="1705198" y="5806290"/>
                <a:ext cx="3058113" cy="794236"/>
                <a:chOff x="95094" y="5374653"/>
                <a:chExt cx="1875596" cy="794236"/>
              </a:xfrm>
            </p:grpSpPr>
            <p:sp>
              <p:nvSpPr>
                <p:cNvPr id="135" name="TextBox 134">
                  <a:extLst>
                    <a:ext uri="{FF2B5EF4-FFF2-40B4-BE49-F238E27FC236}">
                      <a16:creationId xmlns:a16="http://schemas.microsoft.com/office/drawing/2014/main" id="{05A759CA-2779-4CE0-B086-F7FBDEEBB306}"/>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6" name="TextBox 135">
                  <a:extLst>
                    <a:ext uri="{FF2B5EF4-FFF2-40B4-BE49-F238E27FC236}">
                      <a16:creationId xmlns:a16="http://schemas.microsoft.com/office/drawing/2014/main" id="{B2BACC7E-7278-441D-8C41-959424E7D696}"/>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7" name="Rectangle 136">
                  <a:extLst>
                    <a:ext uri="{FF2B5EF4-FFF2-40B4-BE49-F238E27FC236}">
                      <a16:creationId xmlns:a16="http://schemas.microsoft.com/office/drawing/2014/main" id="{033034EC-15C8-40FF-9BBF-05E047D6FDBF}"/>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FCF8F282-FFAF-4160-BA81-A2AB5AE35A35}"/>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10);</a:t>
            </a:r>
          </a:p>
        </p:txBody>
      </p:sp>
      <p:sp>
        <p:nvSpPr>
          <p:cNvPr id="39" name="TextBox 38">
            <a:extLst>
              <a:ext uri="{FF2B5EF4-FFF2-40B4-BE49-F238E27FC236}">
                <a16:creationId xmlns:a16="http://schemas.microsoft.com/office/drawing/2014/main" id="{25E5335F-3EA4-4BFD-92B2-360C5DC65D68}"/>
              </a:ext>
            </a:extLst>
          </p:cNvPr>
          <p:cNvSpPr txBox="1"/>
          <p:nvPr/>
        </p:nvSpPr>
        <p:spPr>
          <a:xfrm>
            <a:off x="7893939" y="808431"/>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10);</a:t>
            </a:r>
          </a:p>
        </p:txBody>
      </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sp>
        <p:nvSpPr>
          <p:cNvPr id="53" name="TextBox 52">
            <a:extLst>
              <a:ext uri="{FF2B5EF4-FFF2-40B4-BE49-F238E27FC236}">
                <a16:creationId xmlns:a16="http://schemas.microsoft.com/office/drawing/2014/main" id="{F5D5AA6E-4B91-4AE2-84A6-1B32908F90C5}"/>
              </a:ext>
            </a:extLst>
          </p:cNvPr>
          <p:cNvSpPr txBox="1"/>
          <p:nvPr/>
        </p:nvSpPr>
        <p:spPr>
          <a:xfrm>
            <a:off x="41884"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sp>
        <p:nvSpPr>
          <p:cNvPr id="101" name="Rectangle 100">
            <a:extLst>
              <a:ext uri="{FF2B5EF4-FFF2-40B4-BE49-F238E27FC236}">
                <a16:creationId xmlns:a16="http://schemas.microsoft.com/office/drawing/2014/main" id="{EC389EB7-83C7-4FB5-93F4-283170E5608A}"/>
              </a:ext>
            </a:extLst>
          </p:cNvPr>
          <p:cNvSpPr/>
          <p:nvPr/>
        </p:nvSpPr>
        <p:spPr>
          <a:xfrm>
            <a:off x="10078895" y="5073584"/>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D06E1598-9E46-4265-8CF2-A1338751BFE3}"/>
              </a:ext>
            </a:extLst>
          </p:cNvPr>
          <p:cNvSpPr txBox="1"/>
          <p:nvPr/>
        </p:nvSpPr>
        <p:spPr>
          <a:xfrm>
            <a:off x="10057427"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0" name="TextBox 99">
            <a:extLst>
              <a:ext uri="{FF2B5EF4-FFF2-40B4-BE49-F238E27FC236}">
                <a16:creationId xmlns:a16="http://schemas.microsoft.com/office/drawing/2014/main" id="{2142DED7-D573-4CEE-9BD3-C207C9CB1976}"/>
              </a:ext>
            </a:extLst>
          </p:cNvPr>
          <p:cNvSpPr txBox="1"/>
          <p:nvPr/>
        </p:nvSpPr>
        <p:spPr>
          <a:xfrm>
            <a:off x="10057425"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EAB9CF-0CAD-489B-B687-A0F89C575E8A}"/>
              </a:ext>
            </a:extLst>
          </p:cNvPr>
          <p:cNvCxnSpPr>
            <a:cxnSpLocks/>
            <a:stCxn id="9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cxnSp>
        <p:nvCxnSpPr>
          <p:cNvPr id="112" name="Straight Arrow Connector 111">
            <a:extLst>
              <a:ext uri="{FF2B5EF4-FFF2-40B4-BE49-F238E27FC236}">
                <a16:creationId xmlns:a16="http://schemas.microsoft.com/office/drawing/2014/main" id="{8C089303-C1FE-4455-9B7C-9CDAF9FD41A0}"/>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84878C6D-9704-4725-8E7C-CE2E3F48FB10}"/>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DBC7A30-9AF2-42A5-A52D-4EC1E24230FB}"/>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E0017A9-C586-4393-AC13-AAAB713A1D84}"/>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C4F040D-192C-488C-BBE5-4F64A91F5A28}"/>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D08223C-9AB0-421E-B497-42BA88A68B15}"/>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78FD0C6-1225-4C2C-93E1-097E81D2A521}"/>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READ_OK&lt;data&gt;;</a:t>
            </a:r>
          </a:p>
        </p:txBody>
      </p:sp>
      <p:cxnSp>
        <p:nvCxnSpPr>
          <p:cNvPr id="83" name="Straight Arrow Connector 82">
            <a:extLst>
              <a:ext uri="{FF2B5EF4-FFF2-40B4-BE49-F238E27FC236}">
                <a16:creationId xmlns:a16="http://schemas.microsoft.com/office/drawing/2014/main" id="{711F95BE-4C5E-4F30-888A-E59E22A81EBD}"/>
              </a:ext>
            </a:extLst>
          </p:cNvPr>
          <p:cNvCxnSpPr>
            <a:cxnSpLocks/>
          </p:cNvCxnSpPr>
          <p:nvPr/>
        </p:nvCxnSpPr>
        <p:spPr>
          <a:xfrm flipV="1">
            <a:off x="9075767" y="2945274"/>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606489F-D08E-4C51-99C3-4916C8890030}"/>
              </a:ext>
            </a:extLst>
          </p:cNvPr>
          <p:cNvCxnSpPr>
            <a:cxnSpLocks/>
          </p:cNvCxnSpPr>
          <p:nvPr/>
        </p:nvCxnSpPr>
        <p:spPr>
          <a:xfrm flipV="1">
            <a:off x="9075767" y="4259018"/>
            <a:ext cx="0" cy="526824"/>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25A2FFC-D371-486B-B1C7-9BAFFC0E7AFD}"/>
              </a:ext>
            </a:extLst>
          </p:cNvPr>
          <p:cNvCxnSpPr>
            <a:cxnSpLocks/>
          </p:cNvCxnSpPr>
          <p:nvPr/>
        </p:nvCxnSpPr>
        <p:spPr>
          <a:xfrm>
            <a:off x="8546944" y="2945274"/>
            <a:ext cx="0" cy="839101"/>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948520D-27DA-46F6-A23E-F81BF48329FC}"/>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2225B6ED-0A18-4F6A-BA7A-5D7C54082E8A}"/>
              </a:ext>
            </a:extLst>
          </p:cNvPr>
          <p:cNvCxnSpPr>
            <a:cxnSpLocks/>
          </p:cNvCxnSpPr>
          <p:nvPr/>
        </p:nvCxnSpPr>
        <p:spPr>
          <a:xfrm flipV="1">
            <a:off x="9075767" y="4874028"/>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5127480E-D852-4A55-B892-E58ED74FD805}"/>
              </a:ext>
            </a:extLst>
          </p:cNvPr>
          <p:cNvSpPr txBox="1"/>
          <p:nvPr/>
        </p:nvSpPr>
        <p:spPr>
          <a:xfrm>
            <a:off x="10059929" y="5212736"/>
            <a:ext cx="1083342" cy="369332"/>
          </a:xfrm>
          <a:prstGeom prst="rect">
            <a:avLst/>
          </a:prstGeom>
          <a:noFill/>
        </p:spPr>
        <p:txBody>
          <a:bodyPr wrap="square" rtlCol="0">
            <a:spAutoFit/>
          </a:bodyPr>
          <a:lstStyle/>
          <a:p>
            <a:r>
              <a:rPr lang="en-US" b="1" dirty="0">
                <a:ln>
                  <a:solidFill>
                    <a:schemeClr val="tx1"/>
                  </a:solidFill>
                </a:ln>
                <a:solidFill>
                  <a:srgbClr val="FF0000"/>
                </a:solidFill>
                <a:latin typeface="Segoe UI" panose="020B0502040204020203" pitchFamily="34" charset="0"/>
                <a:cs typeface="Segoe UI" panose="020B0502040204020203" pitchFamily="34" charset="0"/>
              </a:rPr>
              <a:t>pos: 10</a:t>
            </a:r>
          </a:p>
        </p:txBody>
      </p:sp>
      <p:sp>
        <p:nvSpPr>
          <p:cNvPr id="122" name="TextBox 121">
            <a:extLst>
              <a:ext uri="{FF2B5EF4-FFF2-40B4-BE49-F238E27FC236}">
                <a16:creationId xmlns:a16="http://schemas.microsoft.com/office/drawing/2014/main" id="{2165924F-2706-48AD-89F6-C22C3AA3FF63}"/>
              </a:ext>
            </a:extLst>
          </p:cNvPr>
          <p:cNvSpPr txBox="1"/>
          <p:nvPr/>
        </p:nvSpPr>
        <p:spPr>
          <a:xfrm>
            <a:off x="37483" y="5227394"/>
            <a:ext cx="1083342" cy="369332"/>
          </a:xfrm>
          <a:prstGeom prst="rect">
            <a:avLst/>
          </a:prstGeom>
          <a:noFill/>
        </p:spPr>
        <p:txBody>
          <a:bodyPr wrap="square" rtlCol="0">
            <a:spAutoFit/>
          </a:bodyPr>
          <a:lstStyle/>
          <a:p>
            <a:r>
              <a:rPr lang="en-US" b="1" dirty="0">
                <a:ln>
                  <a:solidFill>
                    <a:schemeClr val="tx1"/>
                  </a:solidFill>
                </a:ln>
                <a:solidFill>
                  <a:srgbClr val="FF0000"/>
                </a:solidFill>
                <a:latin typeface="Segoe UI" panose="020B0502040204020203" pitchFamily="34" charset="0"/>
                <a:cs typeface="Segoe UI" panose="020B0502040204020203" pitchFamily="34" charset="0"/>
              </a:rPr>
              <a:t>pos: 10</a:t>
            </a:r>
          </a:p>
        </p:txBody>
      </p:sp>
      <p:grpSp>
        <p:nvGrpSpPr>
          <p:cNvPr id="98" name="Group 97">
            <a:extLst>
              <a:ext uri="{FF2B5EF4-FFF2-40B4-BE49-F238E27FC236}">
                <a16:creationId xmlns:a16="http://schemas.microsoft.com/office/drawing/2014/main" id="{88E94F99-7617-45AA-A892-D28D01AA06C8}"/>
              </a:ext>
            </a:extLst>
          </p:cNvPr>
          <p:cNvGrpSpPr/>
          <p:nvPr/>
        </p:nvGrpSpPr>
        <p:grpSpPr>
          <a:xfrm>
            <a:off x="1073873" y="5016712"/>
            <a:ext cx="3065837" cy="1633132"/>
            <a:chOff x="1073873" y="5016712"/>
            <a:chExt cx="3065837" cy="1633132"/>
          </a:xfrm>
        </p:grpSpPr>
        <p:grpSp>
          <p:nvGrpSpPr>
            <p:cNvPr id="123" name="Group 122">
              <a:extLst>
                <a:ext uri="{FF2B5EF4-FFF2-40B4-BE49-F238E27FC236}">
                  <a16:creationId xmlns:a16="http://schemas.microsoft.com/office/drawing/2014/main" id="{BC94E027-E134-4957-9D06-5D8FB1B6A3FB}"/>
                </a:ext>
              </a:extLst>
            </p:cNvPr>
            <p:cNvGrpSpPr/>
            <p:nvPr/>
          </p:nvGrpSpPr>
          <p:grpSpPr>
            <a:xfrm>
              <a:off x="1073873" y="5829957"/>
              <a:ext cx="3065837" cy="819887"/>
              <a:chOff x="1697474" y="5806290"/>
              <a:chExt cx="3065837" cy="819887"/>
            </a:xfrm>
          </p:grpSpPr>
          <p:grpSp>
            <p:nvGrpSpPr>
              <p:cNvPr id="125" name="Group 124">
                <a:extLst>
                  <a:ext uri="{FF2B5EF4-FFF2-40B4-BE49-F238E27FC236}">
                    <a16:creationId xmlns:a16="http://schemas.microsoft.com/office/drawing/2014/main" id="{B3E16AFD-F740-4C15-BDDF-07D50479DFE5}"/>
                  </a:ext>
                </a:extLst>
              </p:cNvPr>
              <p:cNvGrpSpPr/>
              <p:nvPr/>
            </p:nvGrpSpPr>
            <p:grpSpPr>
              <a:xfrm>
                <a:off x="1705198" y="5806290"/>
                <a:ext cx="3058113" cy="794236"/>
                <a:chOff x="95094" y="5374653"/>
                <a:chExt cx="1875596" cy="794236"/>
              </a:xfrm>
            </p:grpSpPr>
            <p:sp>
              <p:nvSpPr>
                <p:cNvPr id="127" name="TextBox 126">
                  <a:extLst>
                    <a:ext uri="{FF2B5EF4-FFF2-40B4-BE49-F238E27FC236}">
                      <a16:creationId xmlns:a16="http://schemas.microsoft.com/office/drawing/2014/main" id="{9CD42E21-4C95-445E-AA79-AB0E4ED6D4E6}"/>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8" name="TextBox 127">
                  <a:extLst>
                    <a:ext uri="{FF2B5EF4-FFF2-40B4-BE49-F238E27FC236}">
                      <a16:creationId xmlns:a16="http://schemas.microsoft.com/office/drawing/2014/main" id="{9B043427-27F6-4E4B-BEF5-CB6E988A262E}"/>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9" name="Rectangle 128">
                  <a:extLst>
                    <a:ext uri="{FF2B5EF4-FFF2-40B4-BE49-F238E27FC236}">
                      <a16:creationId xmlns:a16="http://schemas.microsoft.com/office/drawing/2014/main" id="{28DC73B9-90F0-4CFF-AC7A-3A68F3882989}"/>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TextBox 125">
                <a:extLst>
                  <a:ext uri="{FF2B5EF4-FFF2-40B4-BE49-F238E27FC236}">
                    <a16:creationId xmlns:a16="http://schemas.microsoft.com/office/drawing/2014/main" id="{FC138ACF-42C1-4E26-B6B0-5FC184D3D365}"/>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24" name="Straight Arrow Connector 123">
              <a:extLst>
                <a:ext uri="{FF2B5EF4-FFF2-40B4-BE49-F238E27FC236}">
                  <a16:creationId xmlns:a16="http://schemas.microsoft.com/office/drawing/2014/main" id="{CE57DC79-39ED-41D0-B2E7-ACD42D1DC8F5}"/>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054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0"/>
                                        </p:tgtEl>
                                      </p:cBhvr>
                                    </p:animEffect>
                                    <p:set>
                                      <p:cBhvr>
                                        <p:cTn id="16" dur="1" fill="hold">
                                          <p:stCondLst>
                                            <p:cond delay="499"/>
                                          </p:stCondLst>
                                        </p:cTn>
                                        <p:tgtEl>
                                          <p:spTgt spid="10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par>
                                <p:cTn id="20" presetID="32" presetClass="emph" presetSubtype="0" fill="hold" grpId="1" nodeType="withEffect">
                                  <p:stCondLst>
                                    <p:cond delay="0"/>
                                  </p:stCondLst>
                                  <p:childTnLst>
                                    <p:animRot by="120000">
                                      <p:cBhvr>
                                        <p:cTn id="21" dur="100" fill="hold">
                                          <p:stCondLst>
                                            <p:cond delay="0"/>
                                          </p:stCondLst>
                                        </p:cTn>
                                        <p:tgtEl>
                                          <p:spTgt spid="121"/>
                                        </p:tgtEl>
                                        <p:attrNameLst>
                                          <p:attrName>r</p:attrName>
                                        </p:attrNameLst>
                                      </p:cBhvr>
                                    </p:animRot>
                                    <p:animRot by="-240000">
                                      <p:cBhvr>
                                        <p:cTn id="22" dur="200" fill="hold">
                                          <p:stCondLst>
                                            <p:cond delay="200"/>
                                          </p:stCondLst>
                                        </p:cTn>
                                        <p:tgtEl>
                                          <p:spTgt spid="121"/>
                                        </p:tgtEl>
                                        <p:attrNameLst>
                                          <p:attrName>r</p:attrName>
                                        </p:attrNameLst>
                                      </p:cBhvr>
                                    </p:animRot>
                                    <p:animRot by="240000">
                                      <p:cBhvr>
                                        <p:cTn id="23" dur="200" fill="hold">
                                          <p:stCondLst>
                                            <p:cond delay="400"/>
                                          </p:stCondLst>
                                        </p:cTn>
                                        <p:tgtEl>
                                          <p:spTgt spid="121"/>
                                        </p:tgtEl>
                                        <p:attrNameLst>
                                          <p:attrName>r</p:attrName>
                                        </p:attrNameLst>
                                      </p:cBhvr>
                                    </p:animRot>
                                    <p:animRot by="-240000">
                                      <p:cBhvr>
                                        <p:cTn id="24" dur="200" fill="hold">
                                          <p:stCondLst>
                                            <p:cond delay="600"/>
                                          </p:stCondLst>
                                        </p:cTn>
                                        <p:tgtEl>
                                          <p:spTgt spid="121"/>
                                        </p:tgtEl>
                                        <p:attrNameLst>
                                          <p:attrName>r</p:attrName>
                                        </p:attrNameLst>
                                      </p:cBhvr>
                                    </p:animRot>
                                    <p:animRot by="120000">
                                      <p:cBhvr>
                                        <p:cTn id="25" dur="200" fill="hold">
                                          <p:stCondLst>
                                            <p:cond delay="800"/>
                                          </p:stCondLst>
                                        </p:cTn>
                                        <p:tgtEl>
                                          <p:spTgt spid="121"/>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down)">
                                      <p:cBhvr>
                                        <p:cTn id="30" dur="500"/>
                                        <p:tgtEl>
                                          <p:spTgt spid="8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up)">
                                      <p:cBhvr>
                                        <p:cTn id="35" dur="200"/>
                                        <p:tgtEl>
                                          <p:spTgt spid="96"/>
                                        </p:tgtEl>
                                      </p:cBhvr>
                                    </p:animEffect>
                                  </p:childTnLst>
                                </p:cTn>
                              </p:par>
                            </p:childTnLst>
                          </p:cTn>
                        </p:par>
                        <p:par>
                          <p:cTn id="36" fill="hold">
                            <p:stCondLst>
                              <p:cond delay="200"/>
                            </p:stCondLst>
                            <p:childTnLst>
                              <p:par>
                                <p:cTn id="37" presetID="22" presetClass="entr" presetSubtype="2" fill="hold"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wipe(right)">
                                      <p:cBhvr>
                                        <p:cTn id="39" dur="200"/>
                                        <p:tgtEl>
                                          <p:spTgt spid="119"/>
                                        </p:tgtEl>
                                      </p:cBhvr>
                                    </p:animEffect>
                                  </p:childTnLst>
                                </p:cTn>
                              </p:par>
                            </p:childTnLst>
                          </p:cTn>
                        </p:par>
                        <p:par>
                          <p:cTn id="40" fill="hold">
                            <p:stCondLst>
                              <p:cond delay="400"/>
                            </p:stCondLst>
                            <p:childTnLst>
                              <p:par>
                                <p:cTn id="41" presetID="22" presetClass="entr" presetSubtype="1" fill="hold" nodeType="after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wipe(up)">
                                      <p:cBhvr>
                                        <p:cTn id="43" dur="200"/>
                                        <p:tgtEl>
                                          <p:spTgt spid="116"/>
                                        </p:tgtEl>
                                      </p:cBhvr>
                                    </p:animEffect>
                                  </p:childTnLst>
                                </p:cTn>
                              </p:par>
                            </p:childTnLst>
                          </p:cTn>
                        </p:par>
                        <p:par>
                          <p:cTn id="44" fill="hold">
                            <p:stCondLst>
                              <p:cond delay="600"/>
                            </p:stCondLst>
                            <p:childTnLst>
                              <p:par>
                                <p:cTn id="45" presetID="22" presetClass="entr" presetSubtype="2" fill="hold"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right)">
                                      <p:cBhvr>
                                        <p:cTn id="47" dur="200"/>
                                        <p:tgtEl>
                                          <p:spTgt spid="115"/>
                                        </p:tgtEl>
                                      </p:cBhvr>
                                    </p:animEffect>
                                  </p:childTnLst>
                                </p:cTn>
                              </p:par>
                            </p:childTnLst>
                          </p:cTn>
                        </p:par>
                        <p:par>
                          <p:cTn id="48" fill="hold">
                            <p:stCondLst>
                              <p:cond delay="800"/>
                            </p:stCondLst>
                            <p:childTnLst>
                              <p:par>
                                <p:cTn id="49" presetID="22" presetClass="entr" presetSubtype="4"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wipe(down)">
                                      <p:cBhvr>
                                        <p:cTn id="51" dur="200"/>
                                        <p:tgtEl>
                                          <p:spTgt spid="114"/>
                                        </p:tgtEl>
                                      </p:cBhvr>
                                    </p:animEffect>
                                  </p:childTnLst>
                                </p:cTn>
                              </p:par>
                            </p:childTnLst>
                          </p:cTn>
                        </p:par>
                        <p:par>
                          <p:cTn id="52" fill="hold">
                            <p:stCondLst>
                              <p:cond delay="1000"/>
                            </p:stCondLst>
                            <p:childTnLst>
                              <p:par>
                                <p:cTn id="53" presetID="22" presetClass="entr" presetSubtype="2" fill="hold" nodeType="after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right)">
                                      <p:cBhvr>
                                        <p:cTn id="55" dur="200"/>
                                        <p:tgtEl>
                                          <p:spTgt spid="113"/>
                                        </p:tgtEl>
                                      </p:cBhvr>
                                    </p:animEffect>
                                  </p:childTnLst>
                                </p:cTn>
                              </p:par>
                            </p:childTnLst>
                          </p:cTn>
                        </p:par>
                        <p:par>
                          <p:cTn id="56" fill="hold">
                            <p:stCondLst>
                              <p:cond delay="1200"/>
                            </p:stCondLst>
                            <p:childTnLst>
                              <p:par>
                                <p:cTn id="57" presetID="10" presetClass="entr" presetSubtype="0" fill="hold" grpId="0"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fade">
                                      <p:cBhvr>
                                        <p:cTn id="59" dur="500"/>
                                        <p:tgtEl>
                                          <p:spTgt spid="1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wipe(down)">
                                      <p:cBhvr>
                                        <p:cTn id="64" dur="500"/>
                                        <p:tgtEl>
                                          <p:spTgt spid="1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500"/>
                                        <p:tgtEl>
                                          <p:spTgt spid="122"/>
                                        </p:tgtEl>
                                      </p:cBhvr>
                                    </p:animEffect>
                                  </p:childTnLst>
                                </p:cTn>
                              </p:par>
                              <p:par>
                                <p:cTn id="73" presetID="32" presetClass="emph" presetSubtype="0" fill="hold" grpId="1" nodeType="withEffect">
                                  <p:stCondLst>
                                    <p:cond delay="0"/>
                                  </p:stCondLst>
                                  <p:childTnLst>
                                    <p:animRot by="120000">
                                      <p:cBhvr>
                                        <p:cTn id="74" dur="100" fill="hold">
                                          <p:stCondLst>
                                            <p:cond delay="0"/>
                                          </p:stCondLst>
                                        </p:cTn>
                                        <p:tgtEl>
                                          <p:spTgt spid="122"/>
                                        </p:tgtEl>
                                        <p:attrNameLst>
                                          <p:attrName>r</p:attrName>
                                        </p:attrNameLst>
                                      </p:cBhvr>
                                    </p:animRot>
                                    <p:animRot by="-240000">
                                      <p:cBhvr>
                                        <p:cTn id="75" dur="200" fill="hold">
                                          <p:stCondLst>
                                            <p:cond delay="200"/>
                                          </p:stCondLst>
                                        </p:cTn>
                                        <p:tgtEl>
                                          <p:spTgt spid="122"/>
                                        </p:tgtEl>
                                        <p:attrNameLst>
                                          <p:attrName>r</p:attrName>
                                        </p:attrNameLst>
                                      </p:cBhvr>
                                    </p:animRot>
                                    <p:animRot by="240000">
                                      <p:cBhvr>
                                        <p:cTn id="76" dur="200" fill="hold">
                                          <p:stCondLst>
                                            <p:cond delay="400"/>
                                          </p:stCondLst>
                                        </p:cTn>
                                        <p:tgtEl>
                                          <p:spTgt spid="122"/>
                                        </p:tgtEl>
                                        <p:attrNameLst>
                                          <p:attrName>r</p:attrName>
                                        </p:attrNameLst>
                                      </p:cBhvr>
                                    </p:animRot>
                                    <p:animRot by="-240000">
                                      <p:cBhvr>
                                        <p:cTn id="77" dur="200" fill="hold">
                                          <p:stCondLst>
                                            <p:cond delay="600"/>
                                          </p:stCondLst>
                                        </p:cTn>
                                        <p:tgtEl>
                                          <p:spTgt spid="122"/>
                                        </p:tgtEl>
                                        <p:attrNameLst>
                                          <p:attrName>r</p:attrName>
                                        </p:attrNameLst>
                                      </p:cBhvr>
                                    </p:animRot>
                                    <p:animRot by="120000">
                                      <p:cBhvr>
                                        <p:cTn id="78" dur="200" fill="hold">
                                          <p:stCondLst>
                                            <p:cond delay="800"/>
                                          </p:stCondLst>
                                        </p:cTn>
                                        <p:tgtEl>
                                          <p:spTgt spid="122"/>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wipe(down)">
                                      <p:cBhvr>
                                        <p:cTn id="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00" grpId="0"/>
      <p:bldP spid="118" grpId="0"/>
      <p:bldP spid="121" grpId="0"/>
      <p:bldP spid="121" grpId="1"/>
      <p:bldP spid="122" grpId="0"/>
      <p:bldP spid="12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B9C6D28B-A816-4FE8-BC83-BE483D8C79E8}"/>
              </a:ext>
            </a:extLst>
          </p:cNvPr>
          <p:cNvGrpSpPr/>
          <p:nvPr/>
        </p:nvGrpSpPr>
        <p:grpSpPr>
          <a:xfrm>
            <a:off x="9146446" y="4352617"/>
            <a:ext cx="3065837" cy="2101807"/>
            <a:chOff x="1073873" y="4548037"/>
            <a:chExt cx="3065837" cy="2101807"/>
          </a:xfrm>
        </p:grpSpPr>
        <p:cxnSp>
          <p:nvCxnSpPr>
            <p:cNvPr id="118" name="Straight Arrow Connector 117">
              <a:extLst>
                <a:ext uri="{FF2B5EF4-FFF2-40B4-BE49-F238E27FC236}">
                  <a16:creationId xmlns:a16="http://schemas.microsoft.com/office/drawing/2014/main" id="{080272BA-8BC3-4F27-B116-1B6959220382}"/>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629423BA-2567-49B0-9D18-7683848BFE7B}"/>
                </a:ext>
              </a:extLst>
            </p:cNvPr>
            <p:cNvGrpSpPr/>
            <p:nvPr/>
          </p:nvGrpSpPr>
          <p:grpSpPr>
            <a:xfrm>
              <a:off x="1073873" y="5829957"/>
              <a:ext cx="3065837" cy="819887"/>
              <a:chOff x="1697474" y="5806290"/>
              <a:chExt cx="3065837" cy="819887"/>
            </a:xfrm>
          </p:grpSpPr>
          <p:grpSp>
            <p:nvGrpSpPr>
              <p:cNvPr id="120" name="Group 119">
                <a:extLst>
                  <a:ext uri="{FF2B5EF4-FFF2-40B4-BE49-F238E27FC236}">
                    <a16:creationId xmlns:a16="http://schemas.microsoft.com/office/drawing/2014/main" id="{0F4641AD-8A1E-4133-8D03-DC231B465A23}"/>
                  </a:ext>
                </a:extLst>
              </p:cNvPr>
              <p:cNvGrpSpPr/>
              <p:nvPr/>
            </p:nvGrpSpPr>
            <p:grpSpPr>
              <a:xfrm>
                <a:off x="1705198" y="5806290"/>
                <a:ext cx="3058113" cy="794236"/>
                <a:chOff x="95094" y="5374653"/>
                <a:chExt cx="1875596" cy="794236"/>
              </a:xfrm>
            </p:grpSpPr>
            <p:sp>
              <p:nvSpPr>
                <p:cNvPr id="122" name="TextBox 121">
                  <a:extLst>
                    <a:ext uri="{FF2B5EF4-FFF2-40B4-BE49-F238E27FC236}">
                      <a16:creationId xmlns:a16="http://schemas.microsoft.com/office/drawing/2014/main" id="{FC63A7BD-B7A8-48FE-A706-531A1446B9AC}"/>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3" name="TextBox 132">
                  <a:extLst>
                    <a:ext uri="{FF2B5EF4-FFF2-40B4-BE49-F238E27FC236}">
                      <a16:creationId xmlns:a16="http://schemas.microsoft.com/office/drawing/2014/main" id="{FC73F1A5-240E-4415-96C6-8B133B7D6A4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4" name="Rectangle 133">
                  <a:extLst>
                    <a:ext uri="{FF2B5EF4-FFF2-40B4-BE49-F238E27FC236}">
                      <a16:creationId xmlns:a16="http://schemas.microsoft.com/office/drawing/2014/main" id="{AB2FD6B0-C7BF-4E5D-9EE8-2A08A7F485C9}"/>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a:extLst>
                  <a:ext uri="{FF2B5EF4-FFF2-40B4-BE49-F238E27FC236}">
                    <a16:creationId xmlns:a16="http://schemas.microsoft.com/office/drawing/2014/main" id="{9A870C66-680E-46B4-AF41-0C646825C4F5}"/>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sp>
        <p:nvSpPr>
          <p:cNvPr id="39" name="TextBox 38">
            <a:extLst>
              <a:ext uri="{FF2B5EF4-FFF2-40B4-BE49-F238E27FC236}">
                <a16:creationId xmlns:a16="http://schemas.microsoft.com/office/drawing/2014/main" id="{25E5335F-3EA4-4BFD-92B2-360C5DC65D68}"/>
              </a:ext>
            </a:extLst>
          </p:cNvPr>
          <p:cNvSpPr txBox="1"/>
          <p:nvPr/>
        </p:nvSpPr>
        <p:spPr>
          <a:xfrm>
            <a:off x="7893939" y="808431"/>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sp>
        <p:nvSpPr>
          <p:cNvPr id="53" name="TextBox 52">
            <a:extLst>
              <a:ext uri="{FF2B5EF4-FFF2-40B4-BE49-F238E27FC236}">
                <a16:creationId xmlns:a16="http://schemas.microsoft.com/office/drawing/2014/main" id="{F5D5AA6E-4B91-4AE2-84A6-1B32908F90C5}"/>
              </a:ext>
            </a:extLst>
          </p:cNvPr>
          <p:cNvSpPr txBox="1"/>
          <p:nvPr/>
        </p:nvSpPr>
        <p:spPr>
          <a:xfrm>
            <a:off x="41884"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sp>
        <p:nvSpPr>
          <p:cNvPr id="101" name="Rectangle 100">
            <a:extLst>
              <a:ext uri="{FF2B5EF4-FFF2-40B4-BE49-F238E27FC236}">
                <a16:creationId xmlns:a16="http://schemas.microsoft.com/office/drawing/2014/main" id="{EC389EB7-83C7-4FB5-93F4-283170E5608A}"/>
              </a:ext>
            </a:extLst>
          </p:cNvPr>
          <p:cNvSpPr/>
          <p:nvPr/>
        </p:nvSpPr>
        <p:spPr>
          <a:xfrm>
            <a:off x="10078895" y="5073584"/>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D06E1598-9E46-4265-8CF2-A1338751BFE3}"/>
              </a:ext>
            </a:extLst>
          </p:cNvPr>
          <p:cNvSpPr txBox="1"/>
          <p:nvPr/>
        </p:nvSpPr>
        <p:spPr>
          <a:xfrm>
            <a:off x="10057427"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0" name="TextBox 99">
            <a:extLst>
              <a:ext uri="{FF2B5EF4-FFF2-40B4-BE49-F238E27FC236}">
                <a16:creationId xmlns:a16="http://schemas.microsoft.com/office/drawing/2014/main" id="{2142DED7-D573-4CEE-9BD3-C207C9CB1976}"/>
              </a:ext>
            </a:extLst>
          </p:cNvPr>
          <p:cNvSpPr txBox="1"/>
          <p:nvPr/>
        </p:nvSpPr>
        <p:spPr>
          <a:xfrm>
            <a:off x="10057425"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EAB9CF-0CAD-489B-B687-A0F89C575E8A}"/>
              </a:ext>
            </a:extLst>
          </p:cNvPr>
          <p:cNvCxnSpPr>
            <a:cxnSpLocks/>
            <a:stCxn id="9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cxnSp>
        <p:nvCxnSpPr>
          <p:cNvPr id="98" name="Straight Arrow Connector 97">
            <a:extLst>
              <a:ext uri="{FF2B5EF4-FFF2-40B4-BE49-F238E27FC236}">
                <a16:creationId xmlns:a16="http://schemas.microsoft.com/office/drawing/2014/main" id="{FBBEAEFF-D84C-4196-AB90-27FBD307BFE0}"/>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E282C43-5C99-44CD-BDAB-479FFCC43AC9}"/>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7CDA4A1-5B1C-487F-AFA7-05654F1879A3}"/>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5DE466B-776B-4422-B153-725E98F2F108}"/>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0AA311E9-27FD-4211-828E-0D922F5BDA13}"/>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88535B5-604C-47D3-B1F5-0625150BBBFA}"/>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4E70F19C-A4CA-4465-B4AC-B1E8809F34DC}"/>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READ&lt;fd, 20&gt;;</a:t>
            </a:r>
          </a:p>
        </p:txBody>
      </p:sp>
      <p:cxnSp>
        <p:nvCxnSpPr>
          <p:cNvPr id="129" name="Straight Arrow Connector 128">
            <a:extLst>
              <a:ext uri="{FF2B5EF4-FFF2-40B4-BE49-F238E27FC236}">
                <a16:creationId xmlns:a16="http://schemas.microsoft.com/office/drawing/2014/main" id="{6268ABDC-F291-4B8A-8C16-3EAE69B8D83A}"/>
              </a:ext>
            </a:extLst>
          </p:cNvPr>
          <p:cNvCxnSpPr/>
          <p:nvPr/>
        </p:nvCxnSpPr>
        <p:spPr>
          <a:xfrm>
            <a:off x="9075767" y="2945274"/>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7178002-EB2F-4A60-B656-8C59718FB791}"/>
              </a:ext>
            </a:extLst>
          </p:cNvPr>
          <p:cNvCxnSpPr>
            <a:cxnSpLocks/>
          </p:cNvCxnSpPr>
          <p:nvPr/>
        </p:nvCxnSpPr>
        <p:spPr>
          <a:xfrm>
            <a:off x="9075767" y="4259018"/>
            <a:ext cx="0" cy="526824"/>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8D5D926-AC78-45BC-B3BF-DD79EB6F8D25}"/>
              </a:ext>
            </a:extLst>
          </p:cNvPr>
          <p:cNvCxnSpPr>
            <a:cxnSpLocks/>
          </p:cNvCxnSpPr>
          <p:nvPr/>
        </p:nvCxnSpPr>
        <p:spPr>
          <a:xfrm>
            <a:off x="8546944" y="2945274"/>
            <a:ext cx="0" cy="839101"/>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D82D2A3C-A8DD-4B1F-AE1F-E2D85B77D180}"/>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1D3BA443-0490-4BF2-B9EC-F85FF9F31A2F}"/>
              </a:ext>
            </a:extLst>
          </p:cNvPr>
          <p:cNvGrpSpPr/>
          <p:nvPr/>
        </p:nvGrpSpPr>
        <p:grpSpPr>
          <a:xfrm>
            <a:off x="1073873" y="5016712"/>
            <a:ext cx="3065837" cy="1633132"/>
            <a:chOff x="1073873" y="5016712"/>
            <a:chExt cx="3065837" cy="1633132"/>
          </a:xfrm>
        </p:grpSpPr>
        <p:grpSp>
          <p:nvGrpSpPr>
            <p:cNvPr id="93" name="Group 92">
              <a:extLst>
                <a:ext uri="{FF2B5EF4-FFF2-40B4-BE49-F238E27FC236}">
                  <a16:creationId xmlns:a16="http://schemas.microsoft.com/office/drawing/2014/main" id="{3982B8B2-9A6B-4F22-BD7E-B6BA46B2D19D}"/>
                </a:ext>
              </a:extLst>
            </p:cNvPr>
            <p:cNvGrpSpPr/>
            <p:nvPr/>
          </p:nvGrpSpPr>
          <p:grpSpPr>
            <a:xfrm>
              <a:off x="1073873" y="5829957"/>
              <a:ext cx="3065837" cy="819887"/>
              <a:chOff x="1697474" y="5806290"/>
              <a:chExt cx="3065837" cy="819887"/>
            </a:xfrm>
          </p:grpSpPr>
          <p:grpSp>
            <p:nvGrpSpPr>
              <p:cNvPr id="112" name="Group 111">
                <a:extLst>
                  <a:ext uri="{FF2B5EF4-FFF2-40B4-BE49-F238E27FC236}">
                    <a16:creationId xmlns:a16="http://schemas.microsoft.com/office/drawing/2014/main" id="{CC0F5C59-C559-474B-AC70-2649F5803298}"/>
                  </a:ext>
                </a:extLst>
              </p:cNvPr>
              <p:cNvGrpSpPr/>
              <p:nvPr/>
            </p:nvGrpSpPr>
            <p:grpSpPr>
              <a:xfrm>
                <a:off x="1705198" y="5806290"/>
                <a:ext cx="3058113" cy="794236"/>
                <a:chOff x="95094" y="5374653"/>
                <a:chExt cx="1875596" cy="794236"/>
              </a:xfrm>
            </p:grpSpPr>
            <p:sp>
              <p:nvSpPr>
                <p:cNvPr id="114" name="TextBox 113">
                  <a:extLst>
                    <a:ext uri="{FF2B5EF4-FFF2-40B4-BE49-F238E27FC236}">
                      <a16:creationId xmlns:a16="http://schemas.microsoft.com/office/drawing/2014/main" id="{5C8FC32A-C242-453F-9AD7-EBA400CFC4A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15" name="TextBox 114">
                  <a:extLst>
                    <a:ext uri="{FF2B5EF4-FFF2-40B4-BE49-F238E27FC236}">
                      <a16:creationId xmlns:a16="http://schemas.microsoft.com/office/drawing/2014/main" id="{CA34CCDC-1DBE-46EF-9D79-C62ED145ABC4}"/>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16" name="Rectangle 115">
                  <a:extLst>
                    <a:ext uri="{FF2B5EF4-FFF2-40B4-BE49-F238E27FC236}">
                      <a16:creationId xmlns:a16="http://schemas.microsoft.com/office/drawing/2014/main" id="{4145E374-D466-4D1D-83C9-01067FA0815E}"/>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a:extLst>
                  <a:ext uri="{FF2B5EF4-FFF2-40B4-BE49-F238E27FC236}">
                    <a16:creationId xmlns:a16="http://schemas.microsoft.com/office/drawing/2014/main" id="{5D96067A-125B-4F48-A55C-A6644AD52DED}"/>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96" name="Straight Arrow Connector 95">
              <a:extLst>
                <a:ext uri="{FF2B5EF4-FFF2-40B4-BE49-F238E27FC236}">
                  <a16:creationId xmlns:a16="http://schemas.microsoft.com/office/drawing/2014/main" id="{D7D607AF-9F5D-4AF0-9372-71D86CA0098F}"/>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54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up)">
                                      <p:cBhvr>
                                        <p:cTn id="7" dur="500"/>
                                        <p:tgtEl>
                                          <p:spTgt spid="9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up)">
                                      <p:cBhvr>
                                        <p:cTn id="11" dur="500"/>
                                        <p:tgtEl>
                                          <p:spTgt spid="1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wipe(left)">
                                      <p:cBhvr>
                                        <p:cTn id="16" dur="150"/>
                                        <p:tgtEl>
                                          <p:spTgt spid="123"/>
                                        </p:tgtEl>
                                      </p:cBhvr>
                                    </p:animEffect>
                                  </p:childTnLst>
                                </p:cTn>
                              </p:par>
                            </p:childTnLst>
                          </p:cTn>
                        </p:par>
                        <p:par>
                          <p:cTn id="17" fill="hold">
                            <p:stCondLst>
                              <p:cond delay="150"/>
                            </p:stCondLst>
                            <p:childTnLst>
                              <p:par>
                                <p:cTn id="18" presetID="22" presetClass="entr" presetSubtype="1"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wipe(up)">
                                      <p:cBhvr>
                                        <p:cTn id="20" dur="150"/>
                                        <p:tgtEl>
                                          <p:spTgt spid="124"/>
                                        </p:tgtEl>
                                      </p:cBhvr>
                                    </p:animEffect>
                                  </p:childTnLst>
                                </p:cTn>
                              </p:par>
                            </p:childTnLst>
                          </p:cTn>
                        </p:par>
                        <p:par>
                          <p:cTn id="21" fill="hold">
                            <p:stCondLst>
                              <p:cond delay="300"/>
                            </p:stCondLst>
                            <p:childTnLst>
                              <p:par>
                                <p:cTn id="22" presetID="22" presetClass="entr" presetSubtype="8" fill="hold"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150"/>
                                        <p:tgtEl>
                                          <p:spTgt spid="125"/>
                                        </p:tgtEl>
                                      </p:cBhvr>
                                    </p:animEffect>
                                  </p:childTnLst>
                                </p:cTn>
                              </p:par>
                            </p:childTnLst>
                          </p:cTn>
                        </p:par>
                        <p:par>
                          <p:cTn id="25" fill="hold">
                            <p:stCondLst>
                              <p:cond delay="450"/>
                            </p:stCondLst>
                            <p:childTnLst>
                              <p:par>
                                <p:cTn id="26" presetID="22" presetClass="entr" presetSubtype="4" fill="hold" nodeType="after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wipe(down)">
                                      <p:cBhvr>
                                        <p:cTn id="28" dur="150"/>
                                        <p:tgtEl>
                                          <p:spTgt spid="126"/>
                                        </p:tgtEl>
                                      </p:cBhvr>
                                    </p:animEffect>
                                  </p:childTnLst>
                                </p:cTn>
                              </p:par>
                            </p:childTnLst>
                          </p:cTn>
                        </p:par>
                        <p:par>
                          <p:cTn id="29" fill="hold">
                            <p:stCondLst>
                              <p:cond delay="600"/>
                            </p:stCondLst>
                            <p:childTnLst>
                              <p:par>
                                <p:cTn id="30" presetID="22" presetClass="entr" presetSubtype="8" fill="hold" nodeType="after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wipe(left)">
                                      <p:cBhvr>
                                        <p:cTn id="32" dur="150"/>
                                        <p:tgtEl>
                                          <p:spTgt spid="132"/>
                                        </p:tgtEl>
                                      </p:cBhvr>
                                    </p:animEffect>
                                  </p:childTnLst>
                                </p:cTn>
                              </p:par>
                            </p:childTnLst>
                          </p:cTn>
                        </p:par>
                        <p:par>
                          <p:cTn id="33" fill="hold">
                            <p:stCondLst>
                              <p:cond delay="750"/>
                            </p:stCondLst>
                            <p:childTnLst>
                              <p:par>
                                <p:cTn id="34" presetID="22" presetClass="entr" presetSubtype="4" fill="hold" nodeType="after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down)">
                                      <p:cBhvr>
                                        <p:cTn id="36" dur="150"/>
                                        <p:tgtEl>
                                          <p:spTgt spid="131"/>
                                        </p:tgtEl>
                                      </p:cBhvr>
                                    </p:animEffect>
                                  </p:childTnLst>
                                </p:cTn>
                              </p:par>
                            </p:childTnLst>
                          </p:cTn>
                        </p:par>
                        <p:par>
                          <p:cTn id="37" fill="hold">
                            <p:stCondLst>
                              <p:cond delay="900"/>
                            </p:stCondLst>
                            <p:childTnLst>
                              <p:par>
                                <p:cTn id="38" presetID="10" presetClass="entr" presetSubtype="0" fill="hold" grpId="0"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fade">
                                      <p:cBhvr>
                                        <p:cTn id="40" dur="500"/>
                                        <p:tgtEl>
                                          <p:spTgt spid="1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
                                            <p:txEl>
                                              <p:pRg st="2" end="2"/>
                                            </p:txEl>
                                          </p:spTgt>
                                        </p:tgtEl>
                                        <p:attrNameLst>
                                          <p:attrName>style.visibility</p:attrName>
                                        </p:attrNameLst>
                                      </p:cBhvr>
                                      <p:to>
                                        <p:strVal val="visible"/>
                                      </p:to>
                                    </p:set>
                                    <p:animEffect transition="in" filter="fade">
                                      <p:cBhvr>
                                        <p:cTn id="45" dur="500"/>
                                        <p:tgtEl>
                                          <p:spTgt spid="3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wipe(up)">
                                      <p:cBhvr>
                                        <p:cTn id="50" dur="500"/>
                                        <p:tgtEl>
                                          <p:spTgt spid="129"/>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wipe(up)">
                                      <p:cBhvr>
                                        <p:cTn id="5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224CEF5-EF67-4D8B-A294-D6E0DBF35AD0}"/>
              </a:ext>
            </a:extLst>
          </p:cNvPr>
          <p:cNvGrpSpPr/>
          <p:nvPr/>
        </p:nvGrpSpPr>
        <p:grpSpPr>
          <a:xfrm>
            <a:off x="9146446" y="4352617"/>
            <a:ext cx="3065837" cy="2101807"/>
            <a:chOff x="1073873" y="4548037"/>
            <a:chExt cx="3065837" cy="2101807"/>
          </a:xfrm>
        </p:grpSpPr>
        <p:cxnSp>
          <p:nvCxnSpPr>
            <p:cNvPr id="120" name="Straight Arrow Connector 119">
              <a:extLst>
                <a:ext uri="{FF2B5EF4-FFF2-40B4-BE49-F238E27FC236}">
                  <a16:creationId xmlns:a16="http://schemas.microsoft.com/office/drawing/2014/main" id="{471B4015-5D92-4486-9439-409D76ABB6CE}"/>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BD78636F-934A-49A0-8927-406698DDD3DF}"/>
                </a:ext>
              </a:extLst>
            </p:cNvPr>
            <p:cNvGrpSpPr/>
            <p:nvPr/>
          </p:nvGrpSpPr>
          <p:grpSpPr>
            <a:xfrm>
              <a:off x="1073873" y="5829957"/>
              <a:ext cx="3065837" cy="819887"/>
              <a:chOff x="1697474" y="5806290"/>
              <a:chExt cx="3065837" cy="819887"/>
            </a:xfrm>
          </p:grpSpPr>
          <p:grpSp>
            <p:nvGrpSpPr>
              <p:cNvPr id="122" name="Group 121">
                <a:extLst>
                  <a:ext uri="{FF2B5EF4-FFF2-40B4-BE49-F238E27FC236}">
                    <a16:creationId xmlns:a16="http://schemas.microsoft.com/office/drawing/2014/main" id="{C94C6188-A544-4150-AB03-790F8938E121}"/>
                  </a:ext>
                </a:extLst>
              </p:cNvPr>
              <p:cNvGrpSpPr/>
              <p:nvPr/>
            </p:nvGrpSpPr>
            <p:grpSpPr>
              <a:xfrm>
                <a:off x="1705198" y="5806290"/>
                <a:ext cx="3058113" cy="794236"/>
                <a:chOff x="95094" y="5374653"/>
                <a:chExt cx="1875596" cy="794236"/>
              </a:xfrm>
            </p:grpSpPr>
            <p:sp>
              <p:nvSpPr>
                <p:cNvPr id="135" name="TextBox 134">
                  <a:extLst>
                    <a:ext uri="{FF2B5EF4-FFF2-40B4-BE49-F238E27FC236}">
                      <a16:creationId xmlns:a16="http://schemas.microsoft.com/office/drawing/2014/main" id="{A65D87A9-0200-47C7-91F2-99BFB5588F43}"/>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6" name="TextBox 135">
                  <a:extLst>
                    <a:ext uri="{FF2B5EF4-FFF2-40B4-BE49-F238E27FC236}">
                      <a16:creationId xmlns:a16="http://schemas.microsoft.com/office/drawing/2014/main" id="{EC329EE0-B61C-4851-B3A8-DA04B80EA91E}"/>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7" name="Rectangle 136">
                  <a:extLst>
                    <a:ext uri="{FF2B5EF4-FFF2-40B4-BE49-F238E27FC236}">
                      <a16:creationId xmlns:a16="http://schemas.microsoft.com/office/drawing/2014/main" id="{624E1737-E18F-4E61-80B1-0A2CE086FE6E}"/>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B3DA39F7-E73A-4EA8-BFBC-D9234B42F52A}"/>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sp>
        <p:nvSpPr>
          <p:cNvPr id="39" name="TextBox 38">
            <a:extLst>
              <a:ext uri="{FF2B5EF4-FFF2-40B4-BE49-F238E27FC236}">
                <a16:creationId xmlns:a16="http://schemas.microsoft.com/office/drawing/2014/main" id="{25E5335F-3EA4-4BFD-92B2-360C5DC65D68}"/>
              </a:ext>
            </a:extLst>
          </p:cNvPr>
          <p:cNvSpPr txBox="1"/>
          <p:nvPr/>
        </p:nvSpPr>
        <p:spPr>
          <a:xfrm>
            <a:off x="7893939" y="808431"/>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sp>
        <p:nvSpPr>
          <p:cNvPr id="53" name="TextBox 52">
            <a:extLst>
              <a:ext uri="{FF2B5EF4-FFF2-40B4-BE49-F238E27FC236}">
                <a16:creationId xmlns:a16="http://schemas.microsoft.com/office/drawing/2014/main" id="{F5D5AA6E-4B91-4AE2-84A6-1B32908F90C5}"/>
              </a:ext>
            </a:extLst>
          </p:cNvPr>
          <p:cNvSpPr txBox="1"/>
          <p:nvPr/>
        </p:nvSpPr>
        <p:spPr>
          <a:xfrm>
            <a:off x="41884"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sp>
        <p:nvSpPr>
          <p:cNvPr id="101" name="Rectangle 100">
            <a:extLst>
              <a:ext uri="{FF2B5EF4-FFF2-40B4-BE49-F238E27FC236}">
                <a16:creationId xmlns:a16="http://schemas.microsoft.com/office/drawing/2014/main" id="{EC389EB7-83C7-4FB5-93F4-283170E5608A}"/>
              </a:ext>
            </a:extLst>
          </p:cNvPr>
          <p:cNvSpPr/>
          <p:nvPr/>
        </p:nvSpPr>
        <p:spPr>
          <a:xfrm>
            <a:off x="10078895" y="5073584"/>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D06E1598-9E46-4265-8CF2-A1338751BFE3}"/>
              </a:ext>
            </a:extLst>
          </p:cNvPr>
          <p:cNvSpPr txBox="1"/>
          <p:nvPr/>
        </p:nvSpPr>
        <p:spPr>
          <a:xfrm>
            <a:off x="10057427"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0" name="TextBox 99">
            <a:extLst>
              <a:ext uri="{FF2B5EF4-FFF2-40B4-BE49-F238E27FC236}">
                <a16:creationId xmlns:a16="http://schemas.microsoft.com/office/drawing/2014/main" id="{2142DED7-D573-4CEE-9BD3-C207C9CB1976}"/>
              </a:ext>
            </a:extLst>
          </p:cNvPr>
          <p:cNvSpPr txBox="1"/>
          <p:nvPr/>
        </p:nvSpPr>
        <p:spPr>
          <a:xfrm>
            <a:off x="10057425"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EAB9CF-0CAD-489B-B687-A0F89C575E8A}"/>
              </a:ext>
            </a:extLst>
          </p:cNvPr>
          <p:cNvCxnSpPr>
            <a:cxnSpLocks/>
            <a:stCxn id="9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cxnSp>
        <p:nvCxnSpPr>
          <p:cNvPr id="98" name="Straight Arrow Connector 97">
            <a:extLst>
              <a:ext uri="{FF2B5EF4-FFF2-40B4-BE49-F238E27FC236}">
                <a16:creationId xmlns:a16="http://schemas.microsoft.com/office/drawing/2014/main" id="{FBBEAEFF-D84C-4196-AB90-27FBD307BFE0}"/>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E282C43-5C99-44CD-BDAB-479FFCC43AC9}"/>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7CDA4A1-5B1C-487F-AFA7-05654F1879A3}"/>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5DE466B-776B-4422-B153-725E98F2F108}"/>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0AA311E9-27FD-4211-828E-0D922F5BDA13}"/>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88535B5-604C-47D3-B1F5-0625150BBBFA}"/>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4E70F19C-A4CA-4465-B4AC-B1E8809F34DC}"/>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READ_OK&lt;data&gt;;</a:t>
            </a:r>
          </a:p>
        </p:txBody>
      </p:sp>
      <p:cxnSp>
        <p:nvCxnSpPr>
          <p:cNvPr id="129" name="Straight Arrow Connector 128">
            <a:extLst>
              <a:ext uri="{FF2B5EF4-FFF2-40B4-BE49-F238E27FC236}">
                <a16:creationId xmlns:a16="http://schemas.microsoft.com/office/drawing/2014/main" id="{6268ABDC-F291-4B8A-8C16-3EAE69B8D83A}"/>
              </a:ext>
            </a:extLst>
          </p:cNvPr>
          <p:cNvCxnSpPr>
            <a:cxnSpLocks/>
          </p:cNvCxnSpPr>
          <p:nvPr/>
        </p:nvCxnSpPr>
        <p:spPr>
          <a:xfrm flipH="1" flipV="1">
            <a:off x="9075767" y="2945274"/>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7178002-EB2F-4A60-B656-8C59718FB791}"/>
              </a:ext>
            </a:extLst>
          </p:cNvPr>
          <p:cNvCxnSpPr>
            <a:cxnSpLocks/>
          </p:cNvCxnSpPr>
          <p:nvPr/>
        </p:nvCxnSpPr>
        <p:spPr>
          <a:xfrm flipH="1" flipV="1">
            <a:off x="9075767" y="4259018"/>
            <a:ext cx="0" cy="526824"/>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8D5D926-AC78-45BC-B3BF-DD79EB6F8D25}"/>
              </a:ext>
            </a:extLst>
          </p:cNvPr>
          <p:cNvCxnSpPr>
            <a:cxnSpLocks/>
          </p:cNvCxnSpPr>
          <p:nvPr/>
        </p:nvCxnSpPr>
        <p:spPr>
          <a:xfrm>
            <a:off x="8546944" y="2945274"/>
            <a:ext cx="0" cy="839101"/>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D82D2A3C-A8DD-4B1F-AE1F-E2D85B77D180}"/>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FC58E6FB-3E04-4198-BFFA-002D797A8107}"/>
              </a:ext>
            </a:extLst>
          </p:cNvPr>
          <p:cNvCxnSpPr>
            <a:cxnSpLocks/>
          </p:cNvCxnSpPr>
          <p:nvPr/>
        </p:nvCxnSpPr>
        <p:spPr>
          <a:xfrm flipH="1" flipV="1">
            <a:off x="9075767" y="4874028"/>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815F5C8-7EC6-4F45-8697-9620946B9487}"/>
              </a:ext>
            </a:extLst>
          </p:cNvPr>
          <p:cNvSpPr txBox="1"/>
          <p:nvPr/>
        </p:nvSpPr>
        <p:spPr>
          <a:xfrm>
            <a:off x="10059929" y="5212736"/>
            <a:ext cx="1083342" cy="369332"/>
          </a:xfrm>
          <a:prstGeom prst="rect">
            <a:avLst/>
          </a:prstGeom>
          <a:noFill/>
        </p:spPr>
        <p:txBody>
          <a:bodyPr wrap="square" rtlCol="0">
            <a:spAutoFit/>
          </a:bodyPr>
          <a:lstStyle/>
          <a:p>
            <a:r>
              <a:rPr lang="en-US" b="1" dirty="0">
                <a:ln>
                  <a:solidFill>
                    <a:schemeClr val="tx1"/>
                  </a:solidFill>
                </a:ln>
                <a:solidFill>
                  <a:srgbClr val="FF0000"/>
                </a:solidFill>
                <a:latin typeface="Segoe UI" panose="020B0502040204020203" pitchFamily="34" charset="0"/>
                <a:cs typeface="Segoe UI" panose="020B0502040204020203" pitchFamily="34" charset="0"/>
              </a:rPr>
              <a:t>pos: 30</a:t>
            </a:r>
          </a:p>
        </p:txBody>
      </p:sp>
      <p:sp>
        <p:nvSpPr>
          <p:cNvPr id="93" name="TextBox 92">
            <a:extLst>
              <a:ext uri="{FF2B5EF4-FFF2-40B4-BE49-F238E27FC236}">
                <a16:creationId xmlns:a16="http://schemas.microsoft.com/office/drawing/2014/main" id="{592EB04E-A9E1-4605-8167-39FDE21186C2}"/>
              </a:ext>
            </a:extLst>
          </p:cNvPr>
          <p:cNvSpPr txBox="1"/>
          <p:nvPr/>
        </p:nvSpPr>
        <p:spPr>
          <a:xfrm>
            <a:off x="37483" y="5227394"/>
            <a:ext cx="1083342" cy="369332"/>
          </a:xfrm>
          <a:prstGeom prst="rect">
            <a:avLst/>
          </a:prstGeom>
          <a:noFill/>
        </p:spPr>
        <p:txBody>
          <a:bodyPr wrap="square" rtlCol="0">
            <a:spAutoFit/>
          </a:bodyPr>
          <a:lstStyle/>
          <a:p>
            <a:r>
              <a:rPr lang="en-US" b="1" dirty="0">
                <a:ln>
                  <a:solidFill>
                    <a:schemeClr val="tx1"/>
                  </a:solidFill>
                </a:ln>
                <a:solidFill>
                  <a:srgbClr val="FF0000"/>
                </a:solidFill>
                <a:latin typeface="Segoe UI" panose="020B0502040204020203" pitchFamily="34" charset="0"/>
                <a:cs typeface="Segoe UI" panose="020B0502040204020203" pitchFamily="34" charset="0"/>
              </a:rPr>
              <a:t>pos: 30</a:t>
            </a:r>
          </a:p>
        </p:txBody>
      </p:sp>
      <p:grpSp>
        <p:nvGrpSpPr>
          <p:cNvPr id="96" name="Group 95">
            <a:extLst>
              <a:ext uri="{FF2B5EF4-FFF2-40B4-BE49-F238E27FC236}">
                <a16:creationId xmlns:a16="http://schemas.microsoft.com/office/drawing/2014/main" id="{10909596-BA0F-4242-9182-ACEC5CC53E41}"/>
              </a:ext>
            </a:extLst>
          </p:cNvPr>
          <p:cNvGrpSpPr/>
          <p:nvPr/>
        </p:nvGrpSpPr>
        <p:grpSpPr>
          <a:xfrm>
            <a:off x="1073873" y="5016712"/>
            <a:ext cx="3065837" cy="1633132"/>
            <a:chOff x="1073873" y="5016712"/>
            <a:chExt cx="3065837" cy="1633132"/>
          </a:xfrm>
        </p:grpSpPr>
        <p:grpSp>
          <p:nvGrpSpPr>
            <p:cNvPr id="112" name="Group 111">
              <a:extLst>
                <a:ext uri="{FF2B5EF4-FFF2-40B4-BE49-F238E27FC236}">
                  <a16:creationId xmlns:a16="http://schemas.microsoft.com/office/drawing/2014/main" id="{A5030728-C13B-40A0-A9C6-F1F06081BF8F}"/>
                </a:ext>
              </a:extLst>
            </p:cNvPr>
            <p:cNvGrpSpPr/>
            <p:nvPr/>
          </p:nvGrpSpPr>
          <p:grpSpPr>
            <a:xfrm>
              <a:off x="1073873" y="5829957"/>
              <a:ext cx="3065837" cy="819887"/>
              <a:chOff x="1697474" y="5806290"/>
              <a:chExt cx="3065837" cy="819887"/>
            </a:xfrm>
          </p:grpSpPr>
          <p:grpSp>
            <p:nvGrpSpPr>
              <p:cNvPr id="114" name="Group 113">
                <a:extLst>
                  <a:ext uri="{FF2B5EF4-FFF2-40B4-BE49-F238E27FC236}">
                    <a16:creationId xmlns:a16="http://schemas.microsoft.com/office/drawing/2014/main" id="{015AF542-A16C-4758-8E9D-692CEB9C74B7}"/>
                  </a:ext>
                </a:extLst>
              </p:cNvPr>
              <p:cNvGrpSpPr/>
              <p:nvPr/>
            </p:nvGrpSpPr>
            <p:grpSpPr>
              <a:xfrm>
                <a:off x="1705198" y="5806290"/>
                <a:ext cx="3058113" cy="794236"/>
                <a:chOff x="95094" y="5374653"/>
                <a:chExt cx="1875596" cy="794236"/>
              </a:xfrm>
            </p:grpSpPr>
            <p:sp>
              <p:nvSpPr>
                <p:cNvPr id="116" name="TextBox 115">
                  <a:extLst>
                    <a:ext uri="{FF2B5EF4-FFF2-40B4-BE49-F238E27FC236}">
                      <a16:creationId xmlns:a16="http://schemas.microsoft.com/office/drawing/2014/main" id="{17763229-C8CA-4387-B582-C51EF56D8246}"/>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17" name="TextBox 116">
                  <a:extLst>
                    <a:ext uri="{FF2B5EF4-FFF2-40B4-BE49-F238E27FC236}">
                      <a16:creationId xmlns:a16="http://schemas.microsoft.com/office/drawing/2014/main" id="{918ED815-3801-4C4D-89F4-A53FCBEEF0F3}"/>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18" name="Rectangle 117">
                  <a:extLst>
                    <a:ext uri="{FF2B5EF4-FFF2-40B4-BE49-F238E27FC236}">
                      <a16:creationId xmlns:a16="http://schemas.microsoft.com/office/drawing/2014/main" id="{53288CAC-CCF6-440B-9C5C-E22638EFDE71}"/>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1B811B97-5BA5-4DD0-834F-0762278BD39D}"/>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13" name="Straight Arrow Connector 112">
              <a:extLst>
                <a:ext uri="{FF2B5EF4-FFF2-40B4-BE49-F238E27FC236}">
                  <a16:creationId xmlns:a16="http://schemas.microsoft.com/office/drawing/2014/main" id="{8C93CF2A-A675-443A-9723-51CE43E9CB78}"/>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78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00"/>
                                        <p:tgtEl>
                                          <p:spTgt spid="1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down)">
                                      <p:cBhvr>
                                        <p:cTn id="11" dur="500"/>
                                        <p:tgtEl>
                                          <p:spTgt spid="1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0"/>
                                        </p:tgtEl>
                                      </p:cBhvr>
                                    </p:animEffect>
                                    <p:set>
                                      <p:cBhvr>
                                        <p:cTn id="16" dur="1" fill="hold">
                                          <p:stCondLst>
                                            <p:cond delay="499"/>
                                          </p:stCondLst>
                                        </p:cTn>
                                        <p:tgtEl>
                                          <p:spTgt spid="10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32" presetClass="emph" presetSubtype="0" fill="hold" grpId="1" nodeType="withEffect">
                                  <p:stCondLst>
                                    <p:cond delay="0"/>
                                  </p:stCondLst>
                                  <p:childTnLst>
                                    <p:animRot by="120000">
                                      <p:cBhvr>
                                        <p:cTn id="21" dur="100" fill="hold">
                                          <p:stCondLst>
                                            <p:cond delay="0"/>
                                          </p:stCondLst>
                                        </p:cTn>
                                        <p:tgtEl>
                                          <p:spTgt spid="83"/>
                                        </p:tgtEl>
                                        <p:attrNameLst>
                                          <p:attrName>r</p:attrName>
                                        </p:attrNameLst>
                                      </p:cBhvr>
                                    </p:animRot>
                                    <p:animRot by="-240000">
                                      <p:cBhvr>
                                        <p:cTn id="22" dur="200" fill="hold">
                                          <p:stCondLst>
                                            <p:cond delay="200"/>
                                          </p:stCondLst>
                                        </p:cTn>
                                        <p:tgtEl>
                                          <p:spTgt spid="83"/>
                                        </p:tgtEl>
                                        <p:attrNameLst>
                                          <p:attrName>r</p:attrName>
                                        </p:attrNameLst>
                                      </p:cBhvr>
                                    </p:animRot>
                                    <p:animRot by="240000">
                                      <p:cBhvr>
                                        <p:cTn id="23" dur="200" fill="hold">
                                          <p:stCondLst>
                                            <p:cond delay="400"/>
                                          </p:stCondLst>
                                        </p:cTn>
                                        <p:tgtEl>
                                          <p:spTgt spid="83"/>
                                        </p:tgtEl>
                                        <p:attrNameLst>
                                          <p:attrName>r</p:attrName>
                                        </p:attrNameLst>
                                      </p:cBhvr>
                                    </p:animRot>
                                    <p:animRot by="-240000">
                                      <p:cBhvr>
                                        <p:cTn id="24" dur="200" fill="hold">
                                          <p:stCondLst>
                                            <p:cond delay="600"/>
                                          </p:stCondLst>
                                        </p:cTn>
                                        <p:tgtEl>
                                          <p:spTgt spid="83"/>
                                        </p:tgtEl>
                                        <p:attrNameLst>
                                          <p:attrName>r</p:attrName>
                                        </p:attrNameLst>
                                      </p:cBhvr>
                                    </p:animRot>
                                    <p:animRot by="120000">
                                      <p:cBhvr>
                                        <p:cTn id="25" dur="200" fill="hold">
                                          <p:stCondLst>
                                            <p:cond delay="800"/>
                                          </p:stCondLst>
                                        </p:cTn>
                                        <p:tgtEl>
                                          <p:spTgt spid="8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wipe(down)">
                                      <p:cBhvr>
                                        <p:cTn id="30" dur="500"/>
                                        <p:tgtEl>
                                          <p:spTgt spid="1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up)">
                                      <p:cBhvr>
                                        <p:cTn id="35" dur="150"/>
                                        <p:tgtEl>
                                          <p:spTgt spid="131"/>
                                        </p:tgtEl>
                                      </p:cBhvr>
                                    </p:animEffect>
                                  </p:childTnLst>
                                </p:cTn>
                              </p:par>
                            </p:childTnLst>
                          </p:cTn>
                        </p:par>
                        <p:par>
                          <p:cTn id="36" fill="hold">
                            <p:stCondLst>
                              <p:cond delay="150"/>
                            </p:stCondLst>
                            <p:childTnLst>
                              <p:par>
                                <p:cTn id="37" presetID="22" presetClass="entr" presetSubtype="2"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wipe(right)">
                                      <p:cBhvr>
                                        <p:cTn id="39" dur="150"/>
                                        <p:tgtEl>
                                          <p:spTgt spid="132"/>
                                        </p:tgtEl>
                                      </p:cBhvr>
                                    </p:animEffect>
                                  </p:childTnLst>
                                </p:cTn>
                              </p:par>
                            </p:childTnLst>
                          </p:cTn>
                        </p:par>
                        <p:par>
                          <p:cTn id="40" fill="hold">
                            <p:stCondLst>
                              <p:cond delay="300"/>
                            </p:stCondLst>
                            <p:childTnLst>
                              <p:par>
                                <p:cTn id="41" presetID="22" presetClass="entr" presetSubtype="1" fill="hold" nodeType="after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wipe(up)">
                                      <p:cBhvr>
                                        <p:cTn id="43" dur="150"/>
                                        <p:tgtEl>
                                          <p:spTgt spid="126"/>
                                        </p:tgtEl>
                                      </p:cBhvr>
                                    </p:animEffect>
                                  </p:childTnLst>
                                </p:cTn>
                              </p:par>
                            </p:childTnLst>
                          </p:cTn>
                        </p:par>
                        <p:par>
                          <p:cTn id="44" fill="hold">
                            <p:stCondLst>
                              <p:cond delay="450"/>
                            </p:stCondLst>
                            <p:childTnLst>
                              <p:par>
                                <p:cTn id="45" presetID="22" presetClass="entr" presetSubtype="2" fill="hold" nodeType="after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wipe(right)">
                                      <p:cBhvr>
                                        <p:cTn id="47" dur="150"/>
                                        <p:tgtEl>
                                          <p:spTgt spid="125"/>
                                        </p:tgtEl>
                                      </p:cBhvr>
                                    </p:animEffect>
                                  </p:childTnLst>
                                </p:cTn>
                              </p:par>
                            </p:childTnLst>
                          </p:cTn>
                        </p:par>
                        <p:par>
                          <p:cTn id="48" fill="hold">
                            <p:stCondLst>
                              <p:cond delay="600"/>
                            </p:stCondLst>
                            <p:childTnLst>
                              <p:par>
                                <p:cTn id="49" presetID="22" presetClass="entr" presetSubtype="4" fill="hold" nodeType="afterEffect">
                                  <p:stCondLst>
                                    <p:cond delay="0"/>
                                  </p:stCondLst>
                                  <p:childTnLst>
                                    <p:set>
                                      <p:cBhvr>
                                        <p:cTn id="50" dur="1" fill="hold">
                                          <p:stCondLst>
                                            <p:cond delay="0"/>
                                          </p:stCondLst>
                                        </p:cTn>
                                        <p:tgtEl>
                                          <p:spTgt spid="124"/>
                                        </p:tgtEl>
                                        <p:attrNameLst>
                                          <p:attrName>style.visibility</p:attrName>
                                        </p:attrNameLst>
                                      </p:cBhvr>
                                      <p:to>
                                        <p:strVal val="visible"/>
                                      </p:to>
                                    </p:set>
                                    <p:animEffect transition="in" filter="wipe(down)">
                                      <p:cBhvr>
                                        <p:cTn id="51" dur="150"/>
                                        <p:tgtEl>
                                          <p:spTgt spid="124"/>
                                        </p:tgtEl>
                                      </p:cBhvr>
                                    </p:animEffect>
                                  </p:childTnLst>
                                </p:cTn>
                              </p:par>
                            </p:childTnLst>
                          </p:cTn>
                        </p:par>
                        <p:par>
                          <p:cTn id="52" fill="hold">
                            <p:stCondLst>
                              <p:cond delay="750"/>
                            </p:stCondLst>
                            <p:childTnLst>
                              <p:par>
                                <p:cTn id="53" presetID="22" presetClass="entr" presetSubtype="2" fill="hold" nodeType="afterEffect">
                                  <p:stCondLst>
                                    <p:cond delay="0"/>
                                  </p:stCondLst>
                                  <p:childTnLst>
                                    <p:set>
                                      <p:cBhvr>
                                        <p:cTn id="54" dur="1" fill="hold">
                                          <p:stCondLst>
                                            <p:cond delay="0"/>
                                          </p:stCondLst>
                                        </p:cTn>
                                        <p:tgtEl>
                                          <p:spTgt spid="123"/>
                                        </p:tgtEl>
                                        <p:attrNameLst>
                                          <p:attrName>style.visibility</p:attrName>
                                        </p:attrNameLst>
                                      </p:cBhvr>
                                      <p:to>
                                        <p:strVal val="visible"/>
                                      </p:to>
                                    </p:set>
                                    <p:animEffect transition="in" filter="wipe(right)">
                                      <p:cBhvr>
                                        <p:cTn id="55" dur="150"/>
                                        <p:tgtEl>
                                          <p:spTgt spid="123"/>
                                        </p:tgtEl>
                                      </p:cBhvr>
                                    </p:animEffect>
                                  </p:childTnLst>
                                </p:cTn>
                              </p:par>
                            </p:childTnLst>
                          </p:cTn>
                        </p:par>
                        <p:par>
                          <p:cTn id="56" fill="hold">
                            <p:stCondLst>
                              <p:cond delay="900"/>
                            </p:stCondLst>
                            <p:childTnLst>
                              <p:par>
                                <p:cTn id="57" presetID="10" presetClass="entr" presetSubtype="0" fill="hold" grpId="0"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fade">
                                      <p:cBhvr>
                                        <p:cTn id="59" dur="500"/>
                                        <p:tgtEl>
                                          <p:spTgt spid="1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wipe(down)">
                                      <p:cBhvr>
                                        <p:cTn id="64" dur="500"/>
                                        <p:tgtEl>
                                          <p:spTgt spid="1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500"/>
                                        <p:tgtEl>
                                          <p:spTgt spid="93"/>
                                        </p:tgtEl>
                                      </p:cBhvr>
                                    </p:animEffect>
                                  </p:childTnLst>
                                </p:cTn>
                              </p:par>
                              <p:par>
                                <p:cTn id="73" presetID="32" presetClass="emph" presetSubtype="0" fill="hold" grpId="1" nodeType="withEffect">
                                  <p:stCondLst>
                                    <p:cond delay="0"/>
                                  </p:stCondLst>
                                  <p:childTnLst>
                                    <p:animRot by="120000">
                                      <p:cBhvr>
                                        <p:cTn id="74" dur="100" fill="hold">
                                          <p:stCondLst>
                                            <p:cond delay="0"/>
                                          </p:stCondLst>
                                        </p:cTn>
                                        <p:tgtEl>
                                          <p:spTgt spid="93"/>
                                        </p:tgtEl>
                                        <p:attrNameLst>
                                          <p:attrName>r</p:attrName>
                                        </p:attrNameLst>
                                      </p:cBhvr>
                                    </p:animRot>
                                    <p:animRot by="-240000">
                                      <p:cBhvr>
                                        <p:cTn id="75" dur="200" fill="hold">
                                          <p:stCondLst>
                                            <p:cond delay="200"/>
                                          </p:stCondLst>
                                        </p:cTn>
                                        <p:tgtEl>
                                          <p:spTgt spid="93"/>
                                        </p:tgtEl>
                                        <p:attrNameLst>
                                          <p:attrName>r</p:attrName>
                                        </p:attrNameLst>
                                      </p:cBhvr>
                                    </p:animRot>
                                    <p:animRot by="240000">
                                      <p:cBhvr>
                                        <p:cTn id="76" dur="200" fill="hold">
                                          <p:stCondLst>
                                            <p:cond delay="400"/>
                                          </p:stCondLst>
                                        </p:cTn>
                                        <p:tgtEl>
                                          <p:spTgt spid="93"/>
                                        </p:tgtEl>
                                        <p:attrNameLst>
                                          <p:attrName>r</p:attrName>
                                        </p:attrNameLst>
                                      </p:cBhvr>
                                    </p:animRot>
                                    <p:animRot by="-240000">
                                      <p:cBhvr>
                                        <p:cTn id="77" dur="200" fill="hold">
                                          <p:stCondLst>
                                            <p:cond delay="600"/>
                                          </p:stCondLst>
                                        </p:cTn>
                                        <p:tgtEl>
                                          <p:spTgt spid="93"/>
                                        </p:tgtEl>
                                        <p:attrNameLst>
                                          <p:attrName>r</p:attrName>
                                        </p:attrNameLst>
                                      </p:cBhvr>
                                    </p:animRot>
                                    <p:animRot by="120000">
                                      <p:cBhvr>
                                        <p:cTn id="78" dur="200" fill="hold">
                                          <p:stCondLst>
                                            <p:cond delay="800"/>
                                          </p:stCondLst>
                                        </p:cTn>
                                        <p:tgtEl>
                                          <p:spTgt spid="93"/>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wipe(down)">
                                      <p:cBhvr>
                                        <p:cTn id="8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00" grpId="0"/>
      <p:bldP spid="128" grpId="0"/>
      <p:bldP spid="83" grpId="0"/>
      <p:bldP spid="83" grpId="1"/>
      <p:bldP spid="93" grpId="0"/>
      <p:bldP spid="9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B18ABA59-C6DD-4A38-AA17-5D0E4CC05E40}"/>
              </a:ext>
            </a:extLst>
          </p:cNvPr>
          <p:cNvGrpSpPr/>
          <p:nvPr/>
        </p:nvGrpSpPr>
        <p:grpSpPr>
          <a:xfrm>
            <a:off x="9146446" y="4352617"/>
            <a:ext cx="3065837" cy="2101807"/>
            <a:chOff x="1073873" y="4548037"/>
            <a:chExt cx="3065837" cy="2101807"/>
          </a:xfrm>
        </p:grpSpPr>
        <p:cxnSp>
          <p:nvCxnSpPr>
            <p:cNvPr id="126" name="Straight Arrow Connector 125">
              <a:extLst>
                <a:ext uri="{FF2B5EF4-FFF2-40B4-BE49-F238E27FC236}">
                  <a16:creationId xmlns:a16="http://schemas.microsoft.com/office/drawing/2014/main" id="{0D4D6779-241C-4A47-8E19-EBCD1F5A5004}"/>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97695B72-DEEB-45AA-BB00-CDF14659390A}"/>
                </a:ext>
              </a:extLst>
            </p:cNvPr>
            <p:cNvGrpSpPr/>
            <p:nvPr/>
          </p:nvGrpSpPr>
          <p:grpSpPr>
            <a:xfrm>
              <a:off x="1073873" y="5829957"/>
              <a:ext cx="3065837" cy="819887"/>
              <a:chOff x="1697474" y="5806290"/>
              <a:chExt cx="3065837" cy="819887"/>
            </a:xfrm>
          </p:grpSpPr>
          <p:grpSp>
            <p:nvGrpSpPr>
              <p:cNvPr id="128" name="Group 127">
                <a:extLst>
                  <a:ext uri="{FF2B5EF4-FFF2-40B4-BE49-F238E27FC236}">
                    <a16:creationId xmlns:a16="http://schemas.microsoft.com/office/drawing/2014/main" id="{A164D525-FD4E-4493-AED7-EB81EA8A298A}"/>
                  </a:ext>
                </a:extLst>
              </p:cNvPr>
              <p:cNvGrpSpPr/>
              <p:nvPr/>
            </p:nvGrpSpPr>
            <p:grpSpPr>
              <a:xfrm>
                <a:off x="1705198" y="5806290"/>
                <a:ext cx="3058113" cy="794236"/>
                <a:chOff x="95094" y="5374653"/>
                <a:chExt cx="1875596" cy="794236"/>
              </a:xfrm>
            </p:grpSpPr>
            <p:sp>
              <p:nvSpPr>
                <p:cNvPr id="130" name="TextBox 129">
                  <a:extLst>
                    <a:ext uri="{FF2B5EF4-FFF2-40B4-BE49-F238E27FC236}">
                      <a16:creationId xmlns:a16="http://schemas.microsoft.com/office/drawing/2014/main" id="{7E66E2D9-2027-41A5-9ED7-35F79BEB8821}"/>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1" name="TextBox 130">
                  <a:extLst>
                    <a:ext uri="{FF2B5EF4-FFF2-40B4-BE49-F238E27FC236}">
                      <a16:creationId xmlns:a16="http://schemas.microsoft.com/office/drawing/2014/main" id="{A72B0CEC-0CD7-4227-BFEA-F3CFBF994C09}"/>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2" name="Rectangle 131">
                  <a:extLst>
                    <a:ext uri="{FF2B5EF4-FFF2-40B4-BE49-F238E27FC236}">
                      <a16:creationId xmlns:a16="http://schemas.microsoft.com/office/drawing/2014/main" id="{6D733749-8E41-48BB-92A2-50CE4F98522C}"/>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a:extLst>
                  <a:ext uri="{FF2B5EF4-FFF2-40B4-BE49-F238E27FC236}">
                    <a16:creationId xmlns:a16="http://schemas.microsoft.com/office/drawing/2014/main" id="{F1F19CD2-294A-4DEB-950B-BB84DBB34DB3}"/>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1569660"/>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20);</a:t>
            </a:r>
          </a:p>
          <a:p>
            <a:r>
              <a:rPr lang="en-US" sz="2400" b="1" dirty="0">
                <a:ln>
                  <a:solidFill>
                    <a:schemeClr val="tx1"/>
                  </a:solidFill>
                </a:ln>
                <a:solidFill>
                  <a:srgbClr val="FF0000"/>
                </a:solidFill>
                <a:latin typeface="Consolas" panose="020B0609020204030204" pitchFamily="49" charset="0"/>
              </a:rPr>
              <a:t>close(fd);</a:t>
            </a:r>
          </a:p>
        </p:txBody>
      </p:sp>
      <p:sp>
        <p:nvSpPr>
          <p:cNvPr id="39" name="TextBox 38">
            <a:extLst>
              <a:ext uri="{FF2B5EF4-FFF2-40B4-BE49-F238E27FC236}">
                <a16:creationId xmlns:a16="http://schemas.microsoft.com/office/drawing/2014/main" id="{25E5335F-3EA4-4BFD-92B2-360C5DC65D68}"/>
              </a:ext>
            </a:extLst>
          </p:cNvPr>
          <p:cNvSpPr txBox="1"/>
          <p:nvPr/>
        </p:nvSpPr>
        <p:spPr>
          <a:xfrm>
            <a:off x="7893939" y="808431"/>
            <a:ext cx="3892266" cy="1569660"/>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20);</a:t>
            </a:r>
          </a:p>
          <a:p>
            <a:r>
              <a:rPr lang="en-US" sz="2400" b="1" dirty="0">
                <a:ln>
                  <a:solidFill>
                    <a:schemeClr val="tx1"/>
                  </a:solidFill>
                </a:ln>
                <a:solidFill>
                  <a:srgbClr val="FF0000"/>
                </a:solidFill>
                <a:latin typeface="Consolas" panose="020B0609020204030204" pitchFamily="49" charset="0"/>
              </a:rPr>
              <a:t>close(fd);</a:t>
            </a:r>
          </a:p>
        </p:txBody>
      </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B91DDB5-B3B2-4898-82E7-216B9F0F5F45}"/>
              </a:ext>
            </a:extLst>
          </p:cNvPr>
          <p:cNvGrpSpPr/>
          <p:nvPr/>
        </p:nvGrpSpPr>
        <p:grpSpPr>
          <a:xfrm>
            <a:off x="43277" y="4352617"/>
            <a:ext cx="1875596" cy="1235720"/>
            <a:chOff x="43277" y="4352617"/>
            <a:chExt cx="1875596" cy="1235720"/>
          </a:xfrm>
        </p:grpSpPr>
        <p:sp>
          <p:nvSpPr>
            <p:cNvPr id="53" name="TextBox 52">
              <a:extLst>
                <a:ext uri="{FF2B5EF4-FFF2-40B4-BE49-F238E27FC236}">
                  <a16:creationId xmlns:a16="http://schemas.microsoft.com/office/drawing/2014/main" id="{F5D5AA6E-4B91-4AE2-84A6-1B32908F90C5}"/>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4" name="Group 3">
              <a:extLst>
                <a:ext uri="{FF2B5EF4-FFF2-40B4-BE49-F238E27FC236}">
                  <a16:creationId xmlns:a16="http://schemas.microsoft.com/office/drawing/2014/main" id="{8F28D79A-BA81-4BE3-93C3-E82C2C16769F}"/>
                </a:ext>
              </a:extLst>
            </p:cNvPr>
            <p:cNvGrpSpPr/>
            <p:nvPr/>
          </p:nvGrpSpPr>
          <p:grpSpPr>
            <a:xfrm>
              <a:off x="43277" y="4352617"/>
              <a:ext cx="1804091" cy="1235720"/>
              <a:chOff x="41882" y="4352617"/>
              <a:chExt cx="1804091" cy="1235720"/>
            </a:xfrm>
          </p:grpSpPr>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30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35A7839-0395-4F2A-98AB-9DD3B787E61A}"/>
              </a:ext>
            </a:extLst>
          </p:cNvPr>
          <p:cNvGrpSpPr/>
          <p:nvPr/>
        </p:nvGrpSpPr>
        <p:grpSpPr>
          <a:xfrm>
            <a:off x="10057425" y="4352617"/>
            <a:ext cx="1875596" cy="1235720"/>
            <a:chOff x="10057425" y="4352617"/>
            <a:chExt cx="1875596" cy="1235720"/>
          </a:xfrm>
        </p:grpSpPr>
        <p:sp>
          <p:nvSpPr>
            <p:cNvPr id="101" name="Rectangle 100">
              <a:extLst>
                <a:ext uri="{FF2B5EF4-FFF2-40B4-BE49-F238E27FC236}">
                  <a16:creationId xmlns:a16="http://schemas.microsoft.com/office/drawing/2014/main" id="{EC389EB7-83C7-4FB5-93F4-283170E5608A}"/>
                </a:ext>
              </a:extLst>
            </p:cNvPr>
            <p:cNvSpPr/>
            <p:nvPr/>
          </p:nvSpPr>
          <p:spPr>
            <a:xfrm>
              <a:off x="10078895" y="5073584"/>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D06E1598-9E46-4265-8CF2-A1338751BFE3}"/>
                </a:ext>
              </a:extLst>
            </p:cNvPr>
            <p:cNvSpPr txBox="1"/>
            <p:nvPr/>
          </p:nvSpPr>
          <p:spPr>
            <a:xfrm>
              <a:off x="10057427"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0" name="TextBox 99">
              <a:extLst>
                <a:ext uri="{FF2B5EF4-FFF2-40B4-BE49-F238E27FC236}">
                  <a16:creationId xmlns:a16="http://schemas.microsoft.com/office/drawing/2014/main" id="{2142DED7-D573-4CEE-9BD3-C207C9CB1976}"/>
                </a:ext>
              </a:extLst>
            </p:cNvPr>
            <p:cNvSpPr txBox="1"/>
            <p:nvPr/>
          </p:nvSpPr>
          <p:spPr>
            <a:xfrm>
              <a:off x="10057425"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30</a:t>
              </a:r>
            </a:p>
          </p:txBody>
        </p:sp>
        <p:cxnSp>
          <p:nvCxnSpPr>
            <p:cNvPr id="105" name="Straight Arrow Connector 104">
              <a:extLst>
                <a:ext uri="{FF2B5EF4-FFF2-40B4-BE49-F238E27FC236}">
                  <a16:creationId xmlns:a16="http://schemas.microsoft.com/office/drawing/2014/main" id="{52EAB9CF-0CAD-489B-B687-A0F89C575E8A}"/>
                </a:ext>
              </a:extLst>
            </p:cNvPr>
            <p:cNvCxnSpPr>
              <a:cxnSpLocks/>
              <a:stCxn id="9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cxnSp>
        <p:nvCxnSpPr>
          <p:cNvPr id="96" name="Straight Arrow Connector 95">
            <a:extLst>
              <a:ext uri="{FF2B5EF4-FFF2-40B4-BE49-F238E27FC236}">
                <a16:creationId xmlns:a16="http://schemas.microsoft.com/office/drawing/2014/main" id="{04369B17-3BB0-4438-83A0-FD9B72EA679D}"/>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6D6CFA0-A5C6-4E02-9D78-9BFDA685B941}"/>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8FCF1E7E-1DB9-46CC-95FD-AF531F980F14}"/>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F796B44-E43C-4B0A-AD74-D319243F4CA4}"/>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DE6E9D0-0526-4153-B705-BA2D676237AE}"/>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46AD18F-B8E6-4718-BC39-63D362306228}"/>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5FEA7E33-63EB-4D6E-9AEB-7AFCC0D026B5}"/>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CLOSE&lt;fd&gt;;</a:t>
            </a:r>
          </a:p>
        </p:txBody>
      </p:sp>
      <p:cxnSp>
        <p:nvCxnSpPr>
          <p:cNvPr id="118" name="Straight Arrow Connector 117">
            <a:extLst>
              <a:ext uri="{FF2B5EF4-FFF2-40B4-BE49-F238E27FC236}">
                <a16:creationId xmlns:a16="http://schemas.microsoft.com/office/drawing/2014/main" id="{02F0462A-3D2A-4A36-BAF8-7DEB6FA37572}"/>
              </a:ext>
            </a:extLst>
          </p:cNvPr>
          <p:cNvCxnSpPr>
            <a:cxnSpLocks/>
          </p:cNvCxnSpPr>
          <p:nvPr/>
        </p:nvCxnSpPr>
        <p:spPr>
          <a:xfrm>
            <a:off x="8546944" y="2945274"/>
            <a:ext cx="0" cy="839101"/>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23E1EA47-350E-4D73-9FAC-3039109E7C54}"/>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3FAD6B33-9117-491F-88E0-912470771D43}"/>
              </a:ext>
            </a:extLst>
          </p:cNvPr>
          <p:cNvGrpSpPr/>
          <p:nvPr/>
        </p:nvGrpSpPr>
        <p:grpSpPr>
          <a:xfrm>
            <a:off x="1073873" y="5016712"/>
            <a:ext cx="3065837" cy="1633132"/>
            <a:chOff x="1073873" y="5016712"/>
            <a:chExt cx="3065837" cy="1633132"/>
          </a:xfrm>
        </p:grpSpPr>
        <p:grpSp>
          <p:nvGrpSpPr>
            <p:cNvPr id="93" name="Group 92">
              <a:extLst>
                <a:ext uri="{FF2B5EF4-FFF2-40B4-BE49-F238E27FC236}">
                  <a16:creationId xmlns:a16="http://schemas.microsoft.com/office/drawing/2014/main" id="{9B92A225-4100-4010-A849-10A8BBA7FD41}"/>
                </a:ext>
              </a:extLst>
            </p:cNvPr>
            <p:cNvGrpSpPr/>
            <p:nvPr/>
          </p:nvGrpSpPr>
          <p:grpSpPr>
            <a:xfrm>
              <a:off x="1073873" y="5829957"/>
              <a:ext cx="3065837" cy="819887"/>
              <a:chOff x="1697474" y="5806290"/>
              <a:chExt cx="3065837" cy="819887"/>
            </a:xfrm>
          </p:grpSpPr>
          <p:grpSp>
            <p:nvGrpSpPr>
              <p:cNvPr id="120" name="Group 119">
                <a:extLst>
                  <a:ext uri="{FF2B5EF4-FFF2-40B4-BE49-F238E27FC236}">
                    <a16:creationId xmlns:a16="http://schemas.microsoft.com/office/drawing/2014/main" id="{2781B810-3BE4-4A32-B2AD-14391B412148}"/>
                  </a:ext>
                </a:extLst>
              </p:cNvPr>
              <p:cNvGrpSpPr/>
              <p:nvPr/>
            </p:nvGrpSpPr>
            <p:grpSpPr>
              <a:xfrm>
                <a:off x="1705198" y="5806290"/>
                <a:ext cx="3058113" cy="794236"/>
                <a:chOff x="95094" y="5374653"/>
                <a:chExt cx="1875596" cy="794236"/>
              </a:xfrm>
            </p:grpSpPr>
            <p:sp>
              <p:nvSpPr>
                <p:cNvPr id="122" name="TextBox 121">
                  <a:extLst>
                    <a:ext uri="{FF2B5EF4-FFF2-40B4-BE49-F238E27FC236}">
                      <a16:creationId xmlns:a16="http://schemas.microsoft.com/office/drawing/2014/main" id="{85E7F672-9424-4EC4-A20D-B4E7C5F17908}"/>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3" name="TextBox 122">
                  <a:extLst>
                    <a:ext uri="{FF2B5EF4-FFF2-40B4-BE49-F238E27FC236}">
                      <a16:creationId xmlns:a16="http://schemas.microsoft.com/office/drawing/2014/main" id="{307EAE7C-2B80-4840-83AC-3832ECA85DD9}"/>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4" name="Rectangle 123">
                  <a:extLst>
                    <a:ext uri="{FF2B5EF4-FFF2-40B4-BE49-F238E27FC236}">
                      <a16:creationId xmlns:a16="http://schemas.microsoft.com/office/drawing/2014/main" id="{7586E17E-DEBD-44DB-B3F9-F5B76CD662DE}"/>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a:extLst>
                  <a:ext uri="{FF2B5EF4-FFF2-40B4-BE49-F238E27FC236}">
                    <a16:creationId xmlns:a16="http://schemas.microsoft.com/office/drawing/2014/main" id="{3599AB4F-2600-4B5B-BBF6-BFEE9BCFB15E}"/>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98" name="Straight Arrow Connector 97">
              <a:extLst>
                <a:ext uri="{FF2B5EF4-FFF2-40B4-BE49-F238E27FC236}">
                  <a16:creationId xmlns:a16="http://schemas.microsoft.com/office/drawing/2014/main" id="{EC6FAEEF-C605-4A2E-BAF3-B919030AD8A8}"/>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562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up)">
                                      <p:cBhvr>
                                        <p:cTn id="7" dur="500"/>
                                        <p:tgtEl>
                                          <p:spTgt spid="9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up)">
                                      <p:cBhvr>
                                        <p:cTn id="11" dur="500"/>
                                        <p:tgtEl>
                                          <p:spTgt spid="1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left)">
                                      <p:cBhvr>
                                        <p:cTn id="15" dur="500"/>
                                        <p:tgtEl>
                                          <p:spTgt spid="1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wipe(up)">
                                      <p:cBhvr>
                                        <p:cTn id="19" dur="500"/>
                                        <p:tgtEl>
                                          <p:spTgt spid="1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wipe(left)">
                                      <p:cBhvr>
                                        <p:cTn id="23" dur="500"/>
                                        <p:tgtEl>
                                          <p:spTgt spid="11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wipe(left)">
                                      <p:cBhvr>
                                        <p:cTn id="31" dur="500"/>
                                        <p:tgtEl>
                                          <p:spTgt spid="11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wipe(down)">
                                      <p:cBhvr>
                                        <p:cTn id="35" dur="500"/>
                                        <p:tgtEl>
                                          <p:spTgt spid="1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fade">
                                      <p:cBhvr>
                                        <p:cTn id="39" dur="500"/>
                                        <p:tgtEl>
                                          <p:spTgt spid="1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9">
                                            <p:txEl>
                                              <p:pRg st="3" end="3"/>
                                            </p:txEl>
                                          </p:spTgt>
                                        </p:tgtEl>
                                        <p:attrNameLst>
                                          <p:attrName>style.visibility</p:attrName>
                                        </p:attrNameLst>
                                      </p:cBhvr>
                                      <p:to>
                                        <p:strVal val="visible"/>
                                      </p:to>
                                    </p:set>
                                    <p:animEffect transition="in" filter="fade">
                                      <p:cBhvr>
                                        <p:cTn id="44" dur="500"/>
                                        <p:tgtEl>
                                          <p:spTgt spid="3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xit" presetSubtype="0" fill="hold" nodeType="clickEffect">
                                  <p:stCondLst>
                                    <p:cond delay="0"/>
                                  </p:stCondLst>
                                  <p:childTnLst>
                                    <p:animEffect transition="out" filter="fade">
                                      <p:cBhvr>
                                        <p:cTn id="48" dur="2000"/>
                                        <p:tgtEl>
                                          <p:spTgt spid="3"/>
                                        </p:tgtEl>
                                      </p:cBhvr>
                                    </p:animEffect>
                                    <p:anim calcmode="lin" valueType="num">
                                      <p:cBhvr>
                                        <p:cTn id="49" dur="2000"/>
                                        <p:tgtEl>
                                          <p:spTgt spid="3"/>
                                        </p:tgtEl>
                                        <p:attrNameLst>
                                          <p:attrName>style.rotation</p:attrName>
                                        </p:attrNameLst>
                                      </p:cBhvr>
                                      <p:tavLst>
                                        <p:tav tm="0">
                                          <p:val>
                                            <p:fltVal val="0"/>
                                          </p:val>
                                        </p:tav>
                                        <p:tav tm="100000">
                                          <p:val>
                                            <p:fltVal val="720"/>
                                          </p:val>
                                        </p:tav>
                                      </p:tavLst>
                                    </p:anim>
                                    <p:anim calcmode="lin" valueType="num">
                                      <p:cBhvr>
                                        <p:cTn id="50" dur="2000"/>
                                        <p:tgtEl>
                                          <p:spTgt spid="3"/>
                                        </p:tgtEl>
                                        <p:attrNameLst>
                                          <p:attrName>ppt_h</p:attrName>
                                        </p:attrNameLst>
                                      </p:cBhvr>
                                      <p:tavLst>
                                        <p:tav tm="0">
                                          <p:val>
                                            <p:strVal val="ppt_h"/>
                                          </p:val>
                                        </p:tav>
                                        <p:tav tm="100000">
                                          <p:val>
                                            <p:fltVal val="0"/>
                                          </p:val>
                                        </p:tav>
                                      </p:tavLst>
                                    </p:anim>
                                    <p:anim calcmode="lin" valueType="num">
                                      <p:cBhvr>
                                        <p:cTn id="51" dur="2000"/>
                                        <p:tgtEl>
                                          <p:spTgt spid="3"/>
                                        </p:tgtEl>
                                        <p:attrNameLst>
                                          <p:attrName>ppt_w</p:attrName>
                                        </p:attrNameLst>
                                      </p:cBhvr>
                                      <p:tavLst>
                                        <p:tav tm="0">
                                          <p:val>
                                            <p:strVal val="ppt_w"/>
                                          </p:val>
                                        </p:tav>
                                        <p:tav tm="100000">
                                          <p:val>
                                            <p:fltVal val="0"/>
                                          </p:val>
                                        </p:tav>
                                      </p:tavLst>
                                    </p:anim>
                                    <p:set>
                                      <p:cBhvr>
                                        <p:cTn id="5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1569660"/>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20);</a:t>
            </a:r>
          </a:p>
          <a:p>
            <a:r>
              <a:rPr lang="en-US" sz="2400" b="1" dirty="0">
                <a:ln>
                  <a:solidFill>
                    <a:schemeClr val="tx1"/>
                  </a:solidFill>
                </a:ln>
                <a:solidFill>
                  <a:srgbClr val="FF0000"/>
                </a:solidFill>
                <a:latin typeface="Consolas" panose="020B0609020204030204" pitchFamily="49" charset="0"/>
              </a:rPr>
              <a:t>close(fd);</a:t>
            </a:r>
          </a:p>
        </p:txBody>
      </p:sp>
      <p:sp>
        <p:nvSpPr>
          <p:cNvPr id="39" name="TextBox 38">
            <a:extLst>
              <a:ext uri="{FF2B5EF4-FFF2-40B4-BE49-F238E27FC236}">
                <a16:creationId xmlns:a16="http://schemas.microsoft.com/office/drawing/2014/main" id="{25E5335F-3EA4-4BFD-92B2-360C5DC65D68}"/>
              </a:ext>
            </a:extLst>
          </p:cNvPr>
          <p:cNvSpPr txBox="1"/>
          <p:nvPr/>
        </p:nvSpPr>
        <p:spPr>
          <a:xfrm>
            <a:off x="7893939" y="808431"/>
            <a:ext cx="3892266" cy="1569660"/>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20);</a:t>
            </a:r>
          </a:p>
          <a:p>
            <a:r>
              <a:rPr lang="en-US" sz="2400" b="1" dirty="0">
                <a:ln>
                  <a:solidFill>
                    <a:schemeClr val="tx1"/>
                  </a:solidFill>
                </a:ln>
                <a:solidFill>
                  <a:srgbClr val="FF0000"/>
                </a:solidFill>
                <a:latin typeface="Consolas" panose="020B0609020204030204" pitchFamily="49" charset="0"/>
              </a:rPr>
              <a:t>close(fd);</a:t>
            </a:r>
          </a:p>
        </p:txBody>
      </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B91DDB5-B3B2-4898-82E7-216B9F0F5F45}"/>
              </a:ext>
            </a:extLst>
          </p:cNvPr>
          <p:cNvGrpSpPr/>
          <p:nvPr/>
        </p:nvGrpSpPr>
        <p:grpSpPr>
          <a:xfrm>
            <a:off x="43277" y="4352617"/>
            <a:ext cx="1875596" cy="1235720"/>
            <a:chOff x="43277" y="4352617"/>
            <a:chExt cx="1875596" cy="1235720"/>
          </a:xfrm>
        </p:grpSpPr>
        <p:sp>
          <p:nvSpPr>
            <p:cNvPr id="53" name="TextBox 52">
              <a:extLst>
                <a:ext uri="{FF2B5EF4-FFF2-40B4-BE49-F238E27FC236}">
                  <a16:creationId xmlns:a16="http://schemas.microsoft.com/office/drawing/2014/main" id="{F5D5AA6E-4B91-4AE2-84A6-1B32908F90C5}"/>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4" name="Group 3">
              <a:extLst>
                <a:ext uri="{FF2B5EF4-FFF2-40B4-BE49-F238E27FC236}">
                  <a16:creationId xmlns:a16="http://schemas.microsoft.com/office/drawing/2014/main" id="{8F28D79A-BA81-4BE3-93C3-E82C2C16769F}"/>
                </a:ext>
              </a:extLst>
            </p:cNvPr>
            <p:cNvGrpSpPr/>
            <p:nvPr/>
          </p:nvGrpSpPr>
          <p:grpSpPr>
            <a:xfrm>
              <a:off x="43277" y="4352617"/>
              <a:ext cx="1804091" cy="1235720"/>
              <a:chOff x="41882" y="4352617"/>
              <a:chExt cx="1804091" cy="1235720"/>
            </a:xfrm>
          </p:grpSpPr>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30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cxnSp>
        <p:nvCxnSpPr>
          <p:cNvPr id="96" name="Straight Arrow Connector 95">
            <a:extLst>
              <a:ext uri="{FF2B5EF4-FFF2-40B4-BE49-F238E27FC236}">
                <a16:creationId xmlns:a16="http://schemas.microsoft.com/office/drawing/2014/main" id="{04369B17-3BB0-4438-83A0-FD9B72EA679D}"/>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6D6CFA0-A5C6-4E02-9D78-9BFDA685B941}"/>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8FCF1E7E-1DB9-46CC-95FD-AF531F980F14}"/>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F796B44-E43C-4B0A-AD74-D319243F4CA4}"/>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DE6E9D0-0526-4153-B705-BA2D676237AE}"/>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46AD18F-B8E6-4718-BC39-63D362306228}"/>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5FEA7E33-63EB-4D6E-9AEB-7AFCC0D026B5}"/>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CLOSE_OK&lt;fd&gt;;</a:t>
            </a:r>
          </a:p>
        </p:txBody>
      </p:sp>
      <p:cxnSp>
        <p:nvCxnSpPr>
          <p:cNvPr id="118" name="Straight Arrow Connector 117">
            <a:extLst>
              <a:ext uri="{FF2B5EF4-FFF2-40B4-BE49-F238E27FC236}">
                <a16:creationId xmlns:a16="http://schemas.microsoft.com/office/drawing/2014/main" id="{02F0462A-3D2A-4A36-BAF8-7DEB6FA37572}"/>
              </a:ext>
            </a:extLst>
          </p:cNvPr>
          <p:cNvCxnSpPr>
            <a:cxnSpLocks/>
          </p:cNvCxnSpPr>
          <p:nvPr/>
        </p:nvCxnSpPr>
        <p:spPr>
          <a:xfrm flipV="1">
            <a:off x="8546944" y="2945274"/>
            <a:ext cx="0" cy="839101"/>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23E1EA47-350E-4D73-9FAC-3039109E7C54}"/>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C8BAE63B-ECD0-4ACC-B16F-DE0E8D397ABE}"/>
              </a:ext>
            </a:extLst>
          </p:cNvPr>
          <p:cNvGrpSpPr/>
          <p:nvPr/>
        </p:nvGrpSpPr>
        <p:grpSpPr>
          <a:xfrm>
            <a:off x="1073873" y="5016712"/>
            <a:ext cx="3065837" cy="1633132"/>
            <a:chOff x="1073873" y="5016712"/>
            <a:chExt cx="3065837" cy="1633132"/>
          </a:xfrm>
        </p:grpSpPr>
        <p:grpSp>
          <p:nvGrpSpPr>
            <p:cNvPr id="93" name="Group 92">
              <a:extLst>
                <a:ext uri="{FF2B5EF4-FFF2-40B4-BE49-F238E27FC236}">
                  <a16:creationId xmlns:a16="http://schemas.microsoft.com/office/drawing/2014/main" id="{7AB65A3A-D649-4A97-9157-B09FF8089E0A}"/>
                </a:ext>
              </a:extLst>
            </p:cNvPr>
            <p:cNvGrpSpPr/>
            <p:nvPr/>
          </p:nvGrpSpPr>
          <p:grpSpPr>
            <a:xfrm>
              <a:off x="1073873" y="5829957"/>
              <a:ext cx="3065837" cy="819887"/>
              <a:chOff x="1697474" y="5806290"/>
              <a:chExt cx="3065837" cy="819887"/>
            </a:xfrm>
          </p:grpSpPr>
          <p:grpSp>
            <p:nvGrpSpPr>
              <p:cNvPr id="99" name="Group 98">
                <a:extLst>
                  <a:ext uri="{FF2B5EF4-FFF2-40B4-BE49-F238E27FC236}">
                    <a16:creationId xmlns:a16="http://schemas.microsoft.com/office/drawing/2014/main" id="{30CBF453-9A97-491D-A677-587ABDE96994}"/>
                  </a:ext>
                </a:extLst>
              </p:cNvPr>
              <p:cNvGrpSpPr/>
              <p:nvPr/>
            </p:nvGrpSpPr>
            <p:grpSpPr>
              <a:xfrm>
                <a:off x="1705198" y="5806290"/>
                <a:ext cx="3058113" cy="794236"/>
                <a:chOff x="95094" y="5374653"/>
                <a:chExt cx="1875596" cy="794236"/>
              </a:xfrm>
            </p:grpSpPr>
            <p:sp>
              <p:nvSpPr>
                <p:cNvPr id="101" name="TextBox 100">
                  <a:extLst>
                    <a:ext uri="{FF2B5EF4-FFF2-40B4-BE49-F238E27FC236}">
                      <a16:creationId xmlns:a16="http://schemas.microsoft.com/office/drawing/2014/main" id="{FCED8145-DC91-4558-8BA8-949584DAA169}"/>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05" name="TextBox 104">
                  <a:extLst>
                    <a:ext uri="{FF2B5EF4-FFF2-40B4-BE49-F238E27FC236}">
                      <a16:creationId xmlns:a16="http://schemas.microsoft.com/office/drawing/2014/main" id="{B96CB8D2-147D-4476-B3F5-1163DEA5DABE}"/>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0" name="Rectangle 119">
                  <a:extLst>
                    <a:ext uri="{FF2B5EF4-FFF2-40B4-BE49-F238E27FC236}">
                      <a16:creationId xmlns:a16="http://schemas.microsoft.com/office/drawing/2014/main" id="{24FAD7DF-A53E-47E8-A8BC-BA6BE14308B8}"/>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9407B55A-CEC0-4A29-8D54-9CD279FA87BC}"/>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98" name="Straight Arrow Connector 97">
              <a:extLst>
                <a:ext uri="{FF2B5EF4-FFF2-40B4-BE49-F238E27FC236}">
                  <a16:creationId xmlns:a16="http://schemas.microsoft.com/office/drawing/2014/main" id="{64F95159-204F-4A9D-9389-529E05C49B2E}"/>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99042D8-65E9-4D4C-9F1C-6312D7B089B4}"/>
              </a:ext>
            </a:extLst>
          </p:cNvPr>
          <p:cNvGrpSpPr/>
          <p:nvPr/>
        </p:nvGrpSpPr>
        <p:grpSpPr>
          <a:xfrm>
            <a:off x="9146446" y="4352617"/>
            <a:ext cx="3065837" cy="2101807"/>
            <a:chOff x="1073873" y="4548037"/>
            <a:chExt cx="3065837" cy="2101807"/>
          </a:xfrm>
        </p:grpSpPr>
        <p:cxnSp>
          <p:nvCxnSpPr>
            <p:cNvPr id="122" name="Straight Arrow Connector 121">
              <a:extLst>
                <a:ext uri="{FF2B5EF4-FFF2-40B4-BE49-F238E27FC236}">
                  <a16:creationId xmlns:a16="http://schemas.microsoft.com/office/drawing/2014/main" id="{F42384FD-207E-4970-AC8E-BB87969D1351}"/>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74FC1BD-0138-4630-BD21-97A311A032E9}"/>
                </a:ext>
              </a:extLst>
            </p:cNvPr>
            <p:cNvGrpSpPr/>
            <p:nvPr/>
          </p:nvGrpSpPr>
          <p:grpSpPr>
            <a:xfrm>
              <a:off x="1073873" y="5829957"/>
              <a:ext cx="3065837" cy="819887"/>
              <a:chOff x="1697474" y="5806290"/>
              <a:chExt cx="3065837" cy="819887"/>
            </a:xfrm>
          </p:grpSpPr>
          <p:grpSp>
            <p:nvGrpSpPr>
              <p:cNvPr id="124" name="Group 123">
                <a:extLst>
                  <a:ext uri="{FF2B5EF4-FFF2-40B4-BE49-F238E27FC236}">
                    <a16:creationId xmlns:a16="http://schemas.microsoft.com/office/drawing/2014/main" id="{461FA91B-AF62-4344-875C-584BDC9C27FD}"/>
                  </a:ext>
                </a:extLst>
              </p:cNvPr>
              <p:cNvGrpSpPr/>
              <p:nvPr/>
            </p:nvGrpSpPr>
            <p:grpSpPr>
              <a:xfrm>
                <a:off x="1705198" y="5806290"/>
                <a:ext cx="3058113" cy="794236"/>
                <a:chOff x="95094" y="5374653"/>
                <a:chExt cx="1875596" cy="794236"/>
              </a:xfrm>
            </p:grpSpPr>
            <p:sp>
              <p:nvSpPr>
                <p:cNvPr id="126" name="TextBox 125">
                  <a:extLst>
                    <a:ext uri="{FF2B5EF4-FFF2-40B4-BE49-F238E27FC236}">
                      <a16:creationId xmlns:a16="http://schemas.microsoft.com/office/drawing/2014/main" id="{CE1A7CDC-941E-45DB-A5DF-4BDE804D5FD3}"/>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7" name="TextBox 126">
                  <a:extLst>
                    <a:ext uri="{FF2B5EF4-FFF2-40B4-BE49-F238E27FC236}">
                      <a16:creationId xmlns:a16="http://schemas.microsoft.com/office/drawing/2014/main" id="{591B219A-2E7F-4732-BCC5-96A96EC2672C}"/>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28" name="Rectangle 127">
                  <a:extLst>
                    <a:ext uri="{FF2B5EF4-FFF2-40B4-BE49-F238E27FC236}">
                      <a16:creationId xmlns:a16="http://schemas.microsoft.com/office/drawing/2014/main" id="{60B68A23-1CB6-480A-B92A-6AF7B29C92C6}"/>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a:extLst>
                  <a:ext uri="{FF2B5EF4-FFF2-40B4-BE49-F238E27FC236}">
                    <a16:creationId xmlns:a16="http://schemas.microsoft.com/office/drawing/2014/main" id="{1205DDB8-9FAA-4DB2-8BFE-33097C491891}"/>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Tree>
    <p:extLst>
      <p:ext uri="{BB962C8B-B14F-4D97-AF65-F5344CB8AC3E}">
        <p14:creationId xmlns:p14="http://schemas.microsoft.com/office/powerpoint/2010/main" val="43261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up)">
                                      <p:cBhvr>
                                        <p:cTn id="7" dur="150"/>
                                        <p:tgtEl>
                                          <p:spTgt spid="118"/>
                                        </p:tgtEl>
                                      </p:cBhvr>
                                    </p:animEffect>
                                  </p:childTnLst>
                                </p:cTn>
                              </p:par>
                            </p:childTnLst>
                          </p:cTn>
                        </p:par>
                        <p:par>
                          <p:cTn id="8" fill="hold">
                            <p:stCondLst>
                              <p:cond delay="150"/>
                            </p:stCondLst>
                            <p:childTnLst>
                              <p:par>
                                <p:cTn id="9" presetID="22" presetClass="entr" presetSubtype="2"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right)">
                                      <p:cBhvr>
                                        <p:cTn id="11" dur="150"/>
                                        <p:tgtEl>
                                          <p:spTgt spid="119"/>
                                        </p:tgtEl>
                                      </p:cBhvr>
                                    </p:animEffect>
                                  </p:childTnLst>
                                </p:cTn>
                              </p:par>
                            </p:childTnLst>
                          </p:cTn>
                        </p:par>
                        <p:par>
                          <p:cTn id="12" fill="hold">
                            <p:stCondLst>
                              <p:cond delay="300"/>
                            </p:stCondLst>
                            <p:childTnLst>
                              <p:par>
                                <p:cTn id="13" presetID="22" presetClass="entr" presetSubtype="1"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up)">
                                      <p:cBhvr>
                                        <p:cTn id="15" dur="150"/>
                                        <p:tgtEl>
                                          <p:spTgt spid="115"/>
                                        </p:tgtEl>
                                      </p:cBhvr>
                                    </p:animEffect>
                                  </p:childTnLst>
                                </p:cTn>
                              </p:par>
                            </p:childTnLst>
                          </p:cTn>
                        </p:par>
                        <p:par>
                          <p:cTn id="16" fill="hold">
                            <p:stCondLst>
                              <p:cond delay="450"/>
                            </p:stCondLst>
                            <p:childTnLst>
                              <p:par>
                                <p:cTn id="17" presetID="22" presetClass="entr" presetSubtype="2"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right)">
                                      <p:cBhvr>
                                        <p:cTn id="19" dur="150"/>
                                        <p:tgtEl>
                                          <p:spTgt spid="114"/>
                                        </p:tgtEl>
                                      </p:cBhvr>
                                    </p:animEffect>
                                  </p:childTnLst>
                                </p:cTn>
                              </p:par>
                            </p:childTnLst>
                          </p:cTn>
                        </p:par>
                        <p:par>
                          <p:cTn id="20" fill="hold">
                            <p:stCondLst>
                              <p:cond delay="600"/>
                            </p:stCondLst>
                            <p:childTnLst>
                              <p:par>
                                <p:cTn id="21" presetID="22" presetClass="entr" presetSubtype="4" fill="hold"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down)">
                                      <p:cBhvr>
                                        <p:cTn id="23" dur="150"/>
                                        <p:tgtEl>
                                          <p:spTgt spid="113"/>
                                        </p:tgtEl>
                                      </p:cBhvr>
                                    </p:animEffect>
                                  </p:childTnLst>
                                </p:cTn>
                              </p:par>
                            </p:childTnLst>
                          </p:cTn>
                        </p:par>
                        <p:par>
                          <p:cTn id="24" fill="hold">
                            <p:stCondLst>
                              <p:cond delay="75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150"/>
                                        <p:tgtEl>
                                          <p:spTgt spid="112"/>
                                        </p:tgtEl>
                                      </p:cBhvr>
                                    </p:animEffect>
                                  </p:childTnLst>
                                </p:cTn>
                              </p:par>
                            </p:childTnLst>
                          </p:cTn>
                        </p:par>
                        <p:par>
                          <p:cTn id="28" fill="hold">
                            <p:stCondLst>
                              <p:cond delay="900"/>
                            </p:stCondLst>
                            <p:childTnLst>
                              <p:par>
                                <p:cTn id="29" presetID="10" presetClass="entr" presetSubtype="0"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wipe(down)">
                                      <p:cBhvr>
                                        <p:cTn id="36" dur="500"/>
                                        <p:tgtEl>
                                          <p:spTgt spid="116"/>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xit" presetSubtype="0" fill="hold" nodeType="clickEffect">
                                  <p:stCondLst>
                                    <p:cond delay="0"/>
                                  </p:stCondLst>
                                  <p:childTnLst>
                                    <p:animEffect transition="out" filter="fade">
                                      <p:cBhvr>
                                        <p:cTn id="40" dur="2000"/>
                                        <p:tgtEl>
                                          <p:spTgt spid="8"/>
                                        </p:tgtEl>
                                      </p:cBhvr>
                                    </p:animEffect>
                                    <p:anim calcmode="lin" valueType="num">
                                      <p:cBhvr>
                                        <p:cTn id="41" dur="2000"/>
                                        <p:tgtEl>
                                          <p:spTgt spid="8"/>
                                        </p:tgtEl>
                                        <p:attrNameLst>
                                          <p:attrName>style.rotation</p:attrName>
                                        </p:attrNameLst>
                                      </p:cBhvr>
                                      <p:tavLst>
                                        <p:tav tm="0">
                                          <p:val>
                                            <p:fltVal val="0"/>
                                          </p:val>
                                        </p:tav>
                                        <p:tav tm="100000">
                                          <p:val>
                                            <p:fltVal val="720"/>
                                          </p:val>
                                        </p:tav>
                                      </p:tavLst>
                                    </p:anim>
                                    <p:anim calcmode="lin" valueType="num">
                                      <p:cBhvr>
                                        <p:cTn id="42" dur="2000"/>
                                        <p:tgtEl>
                                          <p:spTgt spid="8"/>
                                        </p:tgtEl>
                                        <p:attrNameLst>
                                          <p:attrName>ppt_h</p:attrName>
                                        </p:attrNameLst>
                                      </p:cBhvr>
                                      <p:tavLst>
                                        <p:tav tm="0">
                                          <p:val>
                                            <p:strVal val="ppt_h"/>
                                          </p:val>
                                        </p:tav>
                                        <p:tav tm="100000">
                                          <p:val>
                                            <p:fltVal val="0"/>
                                          </p:val>
                                        </p:tav>
                                      </p:tavLst>
                                    </p:anim>
                                    <p:anim calcmode="lin" valueType="num">
                                      <p:cBhvr>
                                        <p:cTn id="43" dur="2000"/>
                                        <p:tgtEl>
                                          <p:spTgt spid="8"/>
                                        </p:tgtEl>
                                        <p:attrNameLst>
                                          <p:attrName>ppt_w</p:attrName>
                                        </p:attrNameLst>
                                      </p:cBhvr>
                                      <p:tavLst>
                                        <p:tav tm="0">
                                          <p:val>
                                            <p:strVal val="ppt_w"/>
                                          </p:val>
                                        </p:tav>
                                        <p:tav tm="100000">
                                          <p:val>
                                            <p:fltVal val="0"/>
                                          </p:val>
                                        </p:tav>
                                      </p:tavLst>
                                    </p:anim>
                                    <p:set>
                                      <p:cBhvr>
                                        <p:cTn id="44" dur="1" fill="hold">
                                          <p:stCondLst>
                                            <p:cond delay="1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wipe(down)">
                                      <p:cBhvr>
                                        <p:cTn id="4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3">
            <a:extLst>
              <a:ext uri="{FF2B5EF4-FFF2-40B4-BE49-F238E27FC236}">
                <a16:creationId xmlns:a16="http://schemas.microsoft.com/office/drawing/2014/main" id="{43C7011D-DFF6-485B-8915-B7D7E4B5EFE8}"/>
              </a:ext>
            </a:extLst>
          </p:cNvPr>
          <p:cNvSpPr>
            <a:spLocks noGrp="1"/>
          </p:cNvSpPr>
          <p:nvPr>
            <p:ph idx="1"/>
          </p:nvPr>
        </p:nvSpPr>
        <p:spPr>
          <a:xfrm>
            <a:off x="586710" y="783191"/>
            <a:ext cx="11018580" cy="3748066"/>
          </a:xfrm>
        </p:spPr>
        <p:txBody>
          <a:bodyPr>
            <a:normAutofit/>
          </a:bodyPr>
          <a:lstStyle/>
          <a:p>
            <a:r>
              <a:rPr lang="en-US" sz="3600" dirty="0"/>
              <a:t>This design uses a </a:t>
            </a:r>
            <a:r>
              <a:rPr lang="en-US" sz="3600" dirty="0">
                <a:latin typeface="Segoe UI" panose="020B0502040204020203" pitchFamily="34" charset="0"/>
                <a:cs typeface="Segoe UI" panose="020B0502040204020203" pitchFamily="34" charset="0"/>
              </a:rPr>
              <a:t>stateful</a:t>
            </a:r>
            <a:r>
              <a:rPr lang="en-US" sz="3600" dirty="0"/>
              <a:t> server</a:t>
            </a:r>
          </a:p>
          <a:p>
            <a:pPr lvl="1"/>
            <a:r>
              <a:rPr lang="en-US" sz="3200" dirty="0"/>
              <a:t>Server has a mirror of client-side file descriptor state</a:t>
            </a:r>
          </a:p>
          <a:p>
            <a:pPr lvl="1"/>
            <a:r>
              <a:rPr lang="en-US" sz="3200" dirty="0"/>
              <a:t>Client commands reference that state; e.g., </a:t>
            </a:r>
            <a:r>
              <a:rPr lang="en-US" sz="3200" dirty="0">
                <a:latin typeface="Segoe UI" panose="020B0502040204020203" pitchFamily="34" charset="0"/>
                <a:cs typeface="Segoe UI" panose="020B0502040204020203" pitchFamily="34" charset="0"/>
              </a:rPr>
              <a:t>READ&lt;</a:t>
            </a:r>
            <a:r>
              <a:rPr lang="en-US" sz="3200" dirty="0" err="1">
                <a:latin typeface="Segoe UI" panose="020B0502040204020203" pitchFamily="34" charset="0"/>
                <a:cs typeface="Segoe UI" panose="020B0502040204020203" pitchFamily="34" charset="0"/>
              </a:rPr>
              <a:t>fd</a:t>
            </a:r>
            <a:r>
              <a:rPr lang="en-US" sz="3200" dirty="0">
                <a:latin typeface="Segoe UI" panose="020B0502040204020203" pitchFamily="34" charset="0"/>
                <a:cs typeface="Segoe UI" panose="020B0502040204020203" pitchFamily="34" charset="0"/>
              </a:rPr>
              <a:t>, 20&gt;</a:t>
            </a:r>
            <a:r>
              <a:rPr lang="en-US" sz="3200" dirty="0"/>
              <a:t> </a:t>
            </a:r>
          </a:p>
          <a:p>
            <a:pPr lvl="2"/>
            <a:r>
              <a:rPr lang="en-US" sz="2800" dirty="0"/>
              <a:t>Explicitly references the file descriptor </a:t>
            </a:r>
            <a:r>
              <a:rPr lang="en-US" sz="2800" dirty="0" err="1">
                <a:latin typeface="Segoe UI" panose="020B0502040204020203" pitchFamily="34" charset="0"/>
                <a:cs typeface="Segoe UI" panose="020B0502040204020203" pitchFamily="34" charset="0"/>
              </a:rPr>
              <a:t>fd</a:t>
            </a:r>
            <a:endParaRPr lang="en-US" sz="2800" dirty="0">
              <a:latin typeface="Segoe UI" panose="020B0502040204020203" pitchFamily="34" charset="0"/>
              <a:cs typeface="Segoe UI" panose="020B0502040204020203" pitchFamily="34" charset="0"/>
            </a:endParaRPr>
          </a:p>
          <a:p>
            <a:pPr lvl="2"/>
            <a:r>
              <a:rPr lang="en-US" sz="2800" dirty="0"/>
              <a:t>Implicitly references the seek position </a:t>
            </a:r>
            <a:r>
              <a:rPr lang="en-US" sz="2800" dirty="0">
                <a:latin typeface="Segoe UI" panose="020B0502040204020203" pitchFamily="34" charset="0"/>
                <a:cs typeface="Segoe UI" panose="020B0502040204020203" pitchFamily="34" charset="0"/>
              </a:rPr>
              <a:t>pos</a:t>
            </a:r>
            <a:endParaRPr lang="en-US" sz="2800" dirty="0"/>
          </a:p>
          <a:p>
            <a:r>
              <a:rPr lang="en-US" sz="3600" dirty="0"/>
              <a:t>What happens if the server crashes and then reboots between the first and second </a:t>
            </a:r>
            <a:r>
              <a:rPr lang="en-US" sz="3600" dirty="0">
                <a:latin typeface="Segoe UI" panose="020B0502040204020203" pitchFamily="34" charset="0"/>
                <a:cs typeface="Segoe UI" panose="020B0502040204020203" pitchFamily="34" charset="0"/>
              </a:rPr>
              <a:t>read()</a:t>
            </a:r>
            <a:r>
              <a:rPr lang="en-US" sz="3600" dirty="0"/>
              <a:t>s?</a:t>
            </a:r>
          </a:p>
        </p:txBody>
      </p:sp>
      <p:sp>
        <p:nvSpPr>
          <p:cNvPr id="98" name="Title 1">
            <a:extLst>
              <a:ext uri="{FF2B5EF4-FFF2-40B4-BE49-F238E27FC236}">
                <a16:creationId xmlns:a16="http://schemas.microsoft.com/office/drawing/2014/main" id="{8EBBC88A-1EC3-4CAD-B909-CFC07B1AEA86}"/>
              </a:ext>
            </a:extLst>
          </p:cNvPr>
          <p:cNvSpPr>
            <a:spLocks noGrp="1"/>
          </p:cNvSpPr>
          <p:nvPr>
            <p:ph type="title"/>
          </p:nvPr>
        </p:nvSpPr>
        <p:spPr>
          <a:xfrm>
            <a:off x="838200" y="17885"/>
            <a:ext cx="10515600" cy="698229"/>
          </a:xfrm>
        </p:spPr>
        <p:txBody>
          <a:bodyPr/>
          <a:lstStyle/>
          <a:p>
            <a:r>
              <a:rPr lang="en-US" dirty="0"/>
              <a:t>NFS: One Possible Design</a:t>
            </a:r>
          </a:p>
        </p:txBody>
      </p:sp>
    </p:spTree>
    <p:extLst>
      <p:ext uri="{BB962C8B-B14F-4D97-AF65-F5344CB8AC3E}">
        <p14:creationId xmlns:p14="http://schemas.microsoft.com/office/powerpoint/2010/main" val="4455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B91DDB5-B3B2-4898-82E7-216B9F0F5F45}"/>
              </a:ext>
            </a:extLst>
          </p:cNvPr>
          <p:cNvGrpSpPr/>
          <p:nvPr/>
        </p:nvGrpSpPr>
        <p:grpSpPr>
          <a:xfrm>
            <a:off x="43277" y="4352617"/>
            <a:ext cx="1875596" cy="1235720"/>
            <a:chOff x="43277" y="4352617"/>
            <a:chExt cx="1875596" cy="1235720"/>
          </a:xfrm>
        </p:grpSpPr>
        <p:sp>
          <p:nvSpPr>
            <p:cNvPr id="53" name="TextBox 52">
              <a:extLst>
                <a:ext uri="{FF2B5EF4-FFF2-40B4-BE49-F238E27FC236}">
                  <a16:creationId xmlns:a16="http://schemas.microsoft.com/office/drawing/2014/main" id="{F5D5AA6E-4B91-4AE2-84A6-1B32908F90C5}"/>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4" name="Group 3">
              <a:extLst>
                <a:ext uri="{FF2B5EF4-FFF2-40B4-BE49-F238E27FC236}">
                  <a16:creationId xmlns:a16="http://schemas.microsoft.com/office/drawing/2014/main" id="{8F28D79A-BA81-4BE3-93C3-E82C2C16769F}"/>
                </a:ext>
              </a:extLst>
            </p:cNvPr>
            <p:cNvGrpSpPr/>
            <p:nvPr/>
          </p:nvGrpSpPr>
          <p:grpSpPr>
            <a:xfrm>
              <a:off x="43277" y="4352617"/>
              <a:ext cx="1804091" cy="1235720"/>
              <a:chOff x="41882" y="4352617"/>
              <a:chExt cx="1804091" cy="1235720"/>
            </a:xfrm>
          </p:grpSpPr>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nvGrpSpPr>
          <p:cNvPr id="14" name="Group 13">
            <a:extLst>
              <a:ext uri="{FF2B5EF4-FFF2-40B4-BE49-F238E27FC236}">
                <a16:creationId xmlns:a16="http://schemas.microsoft.com/office/drawing/2014/main" id="{65610A3E-BEB1-4982-B1F8-920E0B456D91}"/>
              </a:ext>
            </a:extLst>
          </p:cNvPr>
          <p:cNvGrpSpPr/>
          <p:nvPr/>
        </p:nvGrpSpPr>
        <p:grpSpPr>
          <a:xfrm>
            <a:off x="6230913" y="2510339"/>
            <a:ext cx="3337017" cy="523220"/>
            <a:chOff x="6230913" y="2510339"/>
            <a:chExt cx="3337017" cy="523220"/>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78" name="TextBox 77">
              <a:extLst>
                <a:ext uri="{FF2B5EF4-FFF2-40B4-BE49-F238E27FC236}">
                  <a16:creationId xmlns:a16="http://schemas.microsoft.com/office/drawing/2014/main" id="{0628474E-7C81-41E6-B333-AF49EEFFAABD}"/>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38" name="TextBox 37">
              <a:extLst>
                <a:ext uri="{FF2B5EF4-FFF2-40B4-BE49-F238E27FC236}">
                  <a16:creationId xmlns:a16="http://schemas.microsoft.com/office/drawing/2014/main" id="{0A55D654-B4AB-4A51-B180-5399FB46FABA}"/>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0" name="TextBox 79">
              <a:extLst>
                <a:ext uri="{FF2B5EF4-FFF2-40B4-BE49-F238E27FC236}">
                  <a16:creationId xmlns:a16="http://schemas.microsoft.com/office/drawing/2014/main" id="{602CF049-8FF8-449A-8CE9-37A5D19F5DC4}"/>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grpSp>
        <p:nvGrpSpPr>
          <p:cNvPr id="16" name="Group 15">
            <a:extLst>
              <a:ext uri="{FF2B5EF4-FFF2-40B4-BE49-F238E27FC236}">
                <a16:creationId xmlns:a16="http://schemas.microsoft.com/office/drawing/2014/main" id="{3821E78E-9A4C-4AFF-BE0C-A781A88D7E6A}"/>
              </a:ext>
            </a:extLst>
          </p:cNvPr>
          <p:cNvGrpSpPr/>
          <p:nvPr/>
        </p:nvGrpSpPr>
        <p:grpSpPr>
          <a:xfrm>
            <a:off x="9146446" y="3768461"/>
            <a:ext cx="3065837" cy="2685963"/>
            <a:chOff x="9146446" y="3768461"/>
            <a:chExt cx="3065837" cy="2685963"/>
          </a:xfrm>
        </p:grpSpPr>
        <p:grpSp>
          <p:nvGrpSpPr>
            <p:cNvPr id="116" name="Group 115">
              <a:extLst>
                <a:ext uri="{FF2B5EF4-FFF2-40B4-BE49-F238E27FC236}">
                  <a16:creationId xmlns:a16="http://schemas.microsoft.com/office/drawing/2014/main" id="{4C94D1E4-2943-4C80-850B-349322A1CED8}"/>
                </a:ext>
              </a:extLst>
            </p:cNvPr>
            <p:cNvGrpSpPr/>
            <p:nvPr/>
          </p:nvGrpSpPr>
          <p:grpSpPr>
            <a:xfrm>
              <a:off x="9146446" y="4352617"/>
              <a:ext cx="3065837" cy="2101807"/>
              <a:chOff x="1073873" y="4548037"/>
              <a:chExt cx="3065837" cy="2101807"/>
            </a:xfrm>
          </p:grpSpPr>
          <p:cxnSp>
            <p:nvCxnSpPr>
              <p:cNvPr id="117" name="Straight Arrow Connector 116">
                <a:extLst>
                  <a:ext uri="{FF2B5EF4-FFF2-40B4-BE49-F238E27FC236}">
                    <a16:creationId xmlns:a16="http://schemas.microsoft.com/office/drawing/2014/main" id="{22144048-1A6F-4EE3-97AB-F2503AC977B5}"/>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8F48AC7F-64D0-48C9-902D-446C2AEE30B3}"/>
                  </a:ext>
                </a:extLst>
              </p:cNvPr>
              <p:cNvGrpSpPr/>
              <p:nvPr/>
            </p:nvGrpSpPr>
            <p:grpSpPr>
              <a:xfrm>
                <a:off x="1073873" y="5829957"/>
                <a:ext cx="3065837" cy="819887"/>
                <a:chOff x="1697474" y="5806290"/>
                <a:chExt cx="3065837" cy="819887"/>
              </a:xfrm>
            </p:grpSpPr>
            <p:grpSp>
              <p:nvGrpSpPr>
                <p:cNvPr id="119" name="Group 118">
                  <a:extLst>
                    <a:ext uri="{FF2B5EF4-FFF2-40B4-BE49-F238E27FC236}">
                      <a16:creationId xmlns:a16="http://schemas.microsoft.com/office/drawing/2014/main" id="{DCF59F5F-35AA-4F05-8C70-4B6209174B56}"/>
                    </a:ext>
                  </a:extLst>
                </p:cNvPr>
                <p:cNvGrpSpPr/>
                <p:nvPr/>
              </p:nvGrpSpPr>
              <p:grpSpPr>
                <a:xfrm>
                  <a:off x="1705198" y="5806290"/>
                  <a:ext cx="3058113" cy="794236"/>
                  <a:chOff x="95094" y="5374653"/>
                  <a:chExt cx="1875596" cy="794236"/>
                </a:xfrm>
              </p:grpSpPr>
              <p:sp>
                <p:nvSpPr>
                  <p:cNvPr id="121" name="TextBox 120">
                    <a:extLst>
                      <a:ext uri="{FF2B5EF4-FFF2-40B4-BE49-F238E27FC236}">
                        <a16:creationId xmlns:a16="http://schemas.microsoft.com/office/drawing/2014/main" id="{10C23B7C-2814-49E1-BAE3-F03C92D212E8}"/>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2" name="TextBox 121">
                    <a:extLst>
                      <a:ext uri="{FF2B5EF4-FFF2-40B4-BE49-F238E27FC236}">
                        <a16:creationId xmlns:a16="http://schemas.microsoft.com/office/drawing/2014/main" id="{F4450169-153C-49E2-B324-1A40E164138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23" name="Rectangle 122">
                    <a:extLst>
                      <a:ext uri="{FF2B5EF4-FFF2-40B4-BE49-F238E27FC236}">
                        <a16:creationId xmlns:a16="http://schemas.microsoft.com/office/drawing/2014/main" id="{D49436F0-5E90-42AF-9B93-C29E4828FB32}"/>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a:extLst>
                    <a:ext uri="{FF2B5EF4-FFF2-40B4-BE49-F238E27FC236}">
                      <a16:creationId xmlns:a16="http://schemas.microsoft.com/office/drawing/2014/main" id="{B47A7A4E-954A-4528-B207-5BB1794413FB}"/>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grpSp>
          <p:nvGrpSpPr>
            <p:cNvPr id="81" name="Group 80">
              <a:extLst>
                <a:ext uri="{FF2B5EF4-FFF2-40B4-BE49-F238E27FC236}">
                  <a16:creationId xmlns:a16="http://schemas.microsoft.com/office/drawing/2014/main" id="{B97098B2-CAC7-4B0A-8B1B-8C65A8390750}"/>
                </a:ext>
              </a:extLst>
            </p:cNvPr>
            <p:cNvGrpSpPr/>
            <p:nvPr/>
          </p:nvGrpSpPr>
          <p:grpSpPr>
            <a:xfrm>
              <a:off x="9837506" y="3768461"/>
              <a:ext cx="2134575" cy="584156"/>
              <a:chOff x="-178037" y="3768461"/>
              <a:chExt cx="2134575" cy="584156"/>
            </a:xfrm>
          </p:grpSpPr>
          <p:sp>
            <p:nvSpPr>
              <p:cNvPr id="84" name="Rectangle 83">
                <a:extLst>
                  <a:ext uri="{FF2B5EF4-FFF2-40B4-BE49-F238E27FC236}">
                    <a16:creationId xmlns:a16="http://schemas.microsoft.com/office/drawing/2014/main" id="{DB7F5166-7A25-4AE0-A57F-B2AE16C3BA81}"/>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D5C89DE-CEFB-4838-B751-C50092A27EB2}"/>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63ACF6-1895-4785-9C8E-AC92933B5E58}"/>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8C66749-DB1C-4802-9CE9-67745D1D17A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6550C6F-DFBE-43EC-B85C-A4BF7A1FA06F}"/>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62E4E1-3109-4484-8C91-0A3BA89D840A}"/>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cxnSp>
          <p:nvCxnSpPr>
            <p:cNvPr id="102" name="Straight Arrow Connector 101">
              <a:extLst>
                <a:ext uri="{FF2B5EF4-FFF2-40B4-BE49-F238E27FC236}">
                  <a16:creationId xmlns:a16="http://schemas.microsoft.com/office/drawing/2014/main" id="{F18048AD-5B32-4746-ACCE-2B9ADCAEE230}"/>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7D7FA6-51E7-4945-BE3A-448D0215A461}"/>
                </a:ext>
              </a:extLst>
            </p:cNvPr>
            <p:cNvCxnSpPr>
              <a:cxnSpLocks/>
              <a:stCxn id="8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1896CBE-2383-4A42-B5A6-3CCB71CC9271}"/>
                </a:ext>
              </a:extLst>
            </p:cNvPr>
            <p:cNvCxnSpPr>
              <a:cxnSpLocks/>
              <a:stCxn id="84"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35A7839-0395-4F2A-98AB-9DD3B787E61A}"/>
                </a:ext>
              </a:extLst>
            </p:cNvPr>
            <p:cNvGrpSpPr/>
            <p:nvPr/>
          </p:nvGrpSpPr>
          <p:grpSpPr>
            <a:xfrm>
              <a:off x="10057425" y="4352617"/>
              <a:ext cx="1875596" cy="1235720"/>
              <a:chOff x="10057425" y="4352617"/>
              <a:chExt cx="1875596" cy="1235720"/>
            </a:xfrm>
          </p:grpSpPr>
          <p:sp>
            <p:nvSpPr>
              <p:cNvPr id="101" name="Rectangle 100">
                <a:extLst>
                  <a:ext uri="{FF2B5EF4-FFF2-40B4-BE49-F238E27FC236}">
                    <a16:creationId xmlns:a16="http://schemas.microsoft.com/office/drawing/2014/main" id="{EC389EB7-83C7-4FB5-93F4-283170E5608A}"/>
                  </a:ext>
                </a:extLst>
              </p:cNvPr>
              <p:cNvSpPr/>
              <p:nvPr/>
            </p:nvSpPr>
            <p:spPr>
              <a:xfrm>
                <a:off x="10078895" y="5073584"/>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D06E1598-9E46-4265-8CF2-A1338751BFE3}"/>
                  </a:ext>
                </a:extLst>
              </p:cNvPr>
              <p:cNvSpPr txBox="1"/>
              <p:nvPr/>
            </p:nvSpPr>
            <p:spPr>
              <a:xfrm>
                <a:off x="10057427"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0" name="TextBox 99">
                <a:extLst>
                  <a:ext uri="{FF2B5EF4-FFF2-40B4-BE49-F238E27FC236}">
                    <a16:creationId xmlns:a16="http://schemas.microsoft.com/office/drawing/2014/main" id="{2142DED7-D573-4CEE-9BD3-C207C9CB1976}"/>
                  </a:ext>
                </a:extLst>
              </p:cNvPr>
              <p:cNvSpPr txBox="1"/>
              <p:nvPr/>
            </p:nvSpPr>
            <p:spPr>
              <a:xfrm>
                <a:off x="10057425"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cxnSp>
            <p:nvCxnSpPr>
              <p:cNvPr id="105" name="Straight Arrow Connector 104">
                <a:extLst>
                  <a:ext uri="{FF2B5EF4-FFF2-40B4-BE49-F238E27FC236}">
                    <a16:creationId xmlns:a16="http://schemas.microsoft.com/office/drawing/2014/main" id="{52EAB9CF-0CAD-489B-B687-A0F89C575E8A}"/>
                  </a:ext>
                </a:extLst>
              </p:cNvPr>
              <p:cNvCxnSpPr>
                <a:cxnSpLocks/>
                <a:stCxn id="9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A6C6C75D-70B8-4186-B608-C53B84D98E71}"/>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sp>
        <p:nvSpPr>
          <p:cNvPr id="83" name="TextBox 82">
            <a:extLst>
              <a:ext uri="{FF2B5EF4-FFF2-40B4-BE49-F238E27FC236}">
                <a16:creationId xmlns:a16="http://schemas.microsoft.com/office/drawing/2014/main" id="{8A2A7E39-B396-451D-B7B7-6B2858848EAA}"/>
              </a:ext>
            </a:extLst>
          </p:cNvPr>
          <p:cNvSpPr txBox="1"/>
          <p:nvPr/>
        </p:nvSpPr>
        <p:spPr>
          <a:xfrm>
            <a:off x="520862" y="805162"/>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p:txBody>
      </p:sp>
      <p:sp>
        <p:nvSpPr>
          <p:cNvPr id="95" name="TextBox 94">
            <a:extLst>
              <a:ext uri="{FF2B5EF4-FFF2-40B4-BE49-F238E27FC236}">
                <a16:creationId xmlns:a16="http://schemas.microsoft.com/office/drawing/2014/main" id="{06993165-5DDD-4E41-9BEC-FC43040D4F4C}"/>
              </a:ext>
            </a:extLst>
          </p:cNvPr>
          <p:cNvSpPr txBox="1"/>
          <p:nvPr/>
        </p:nvSpPr>
        <p:spPr>
          <a:xfrm>
            <a:off x="7893939" y="808431"/>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p:txBody>
      </p:sp>
      <p:grpSp>
        <p:nvGrpSpPr>
          <p:cNvPr id="124" name="Group 123">
            <a:extLst>
              <a:ext uri="{FF2B5EF4-FFF2-40B4-BE49-F238E27FC236}">
                <a16:creationId xmlns:a16="http://schemas.microsoft.com/office/drawing/2014/main" id="{F03DBBEE-D1CB-4495-9A2D-1CED4F64903C}"/>
              </a:ext>
            </a:extLst>
          </p:cNvPr>
          <p:cNvGrpSpPr/>
          <p:nvPr/>
        </p:nvGrpSpPr>
        <p:grpSpPr>
          <a:xfrm>
            <a:off x="1073873" y="5016712"/>
            <a:ext cx="3065837" cy="1633132"/>
            <a:chOff x="1073873" y="5016712"/>
            <a:chExt cx="3065837" cy="1633132"/>
          </a:xfrm>
        </p:grpSpPr>
        <p:grpSp>
          <p:nvGrpSpPr>
            <p:cNvPr id="125" name="Group 124">
              <a:extLst>
                <a:ext uri="{FF2B5EF4-FFF2-40B4-BE49-F238E27FC236}">
                  <a16:creationId xmlns:a16="http://schemas.microsoft.com/office/drawing/2014/main" id="{6FB0A18B-6B00-4359-B914-D7A587B47312}"/>
                </a:ext>
              </a:extLst>
            </p:cNvPr>
            <p:cNvGrpSpPr/>
            <p:nvPr/>
          </p:nvGrpSpPr>
          <p:grpSpPr>
            <a:xfrm>
              <a:off x="1073873" y="5829957"/>
              <a:ext cx="3065837" cy="819887"/>
              <a:chOff x="1697474" y="5806290"/>
              <a:chExt cx="3065837" cy="819887"/>
            </a:xfrm>
          </p:grpSpPr>
          <p:grpSp>
            <p:nvGrpSpPr>
              <p:cNvPr id="127" name="Group 126">
                <a:extLst>
                  <a:ext uri="{FF2B5EF4-FFF2-40B4-BE49-F238E27FC236}">
                    <a16:creationId xmlns:a16="http://schemas.microsoft.com/office/drawing/2014/main" id="{B162881E-A20F-483F-A0B1-D04B83E62801}"/>
                  </a:ext>
                </a:extLst>
              </p:cNvPr>
              <p:cNvGrpSpPr/>
              <p:nvPr/>
            </p:nvGrpSpPr>
            <p:grpSpPr>
              <a:xfrm>
                <a:off x="1705198" y="5806290"/>
                <a:ext cx="3058113" cy="794236"/>
                <a:chOff x="95094" y="5374653"/>
                <a:chExt cx="1875596" cy="794236"/>
              </a:xfrm>
            </p:grpSpPr>
            <p:sp>
              <p:nvSpPr>
                <p:cNvPr id="129" name="TextBox 128">
                  <a:extLst>
                    <a:ext uri="{FF2B5EF4-FFF2-40B4-BE49-F238E27FC236}">
                      <a16:creationId xmlns:a16="http://schemas.microsoft.com/office/drawing/2014/main" id="{F282C2A4-CD23-4B73-B193-9BF619A72101}"/>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0" name="TextBox 129">
                  <a:extLst>
                    <a:ext uri="{FF2B5EF4-FFF2-40B4-BE49-F238E27FC236}">
                      <a16:creationId xmlns:a16="http://schemas.microsoft.com/office/drawing/2014/main" id="{DA4839A7-DBDD-43A2-A0FF-9AB970BC8CB4}"/>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31" name="Rectangle 130">
                  <a:extLst>
                    <a:ext uri="{FF2B5EF4-FFF2-40B4-BE49-F238E27FC236}">
                      <a16:creationId xmlns:a16="http://schemas.microsoft.com/office/drawing/2014/main" id="{B2B2591D-D764-4B80-8572-6DC81A7A39FD}"/>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a:extLst>
                  <a:ext uri="{FF2B5EF4-FFF2-40B4-BE49-F238E27FC236}">
                    <a16:creationId xmlns:a16="http://schemas.microsoft.com/office/drawing/2014/main" id="{F47B29C7-C443-42A0-93BD-3B19CBD57AC6}"/>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26" name="Straight Arrow Connector 125">
              <a:extLst>
                <a:ext uri="{FF2B5EF4-FFF2-40B4-BE49-F238E27FC236}">
                  <a16:creationId xmlns:a16="http://schemas.microsoft.com/office/drawing/2014/main" id="{334221C3-020D-4FAA-818C-00837AB2950F}"/>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47AD04A5-A38C-4881-B11A-9EF990E3095C}"/>
              </a:ext>
            </a:extLst>
          </p:cNvPr>
          <p:cNvPicPr>
            <a:picLocks noChangeAspect="1"/>
          </p:cNvPicPr>
          <p:nvPr/>
        </p:nvPicPr>
        <p:blipFill>
          <a:blip r:embed="rId4"/>
          <a:stretch>
            <a:fillRect/>
          </a:stretch>
        </p:blipFill>
        <p:spPr>
          <a:xfrm>
            <a:off x="7699761" y="775173"/>
            <a:ext cx="2486871" cy="2988071"/>
          </a:xfrm>
          <a:prstGeom prst="rect">
            <a:avLst/>
          </a:prstGeom>
        </p:spPr>
      </p:pic>
      <p:pic>
        <p:nvPicPr>
          <p:cNvPr id="2052" name="Picture 4" descr="Related image">
            <a:extLst>
              <a:ext uri="{FF2B5EF4-FFF2-40B4-BE49-F238E27FC236}">
                <a16:creationId xmlns:a16="http://schemas.microsoft.com/office/drawing/2014/main" id="{125F86F3-CED9-4784-BA05-29750A768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010" y="723418"/>
            <a:ext cx="3113380" cy="311338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4D2E7671-AB95-46DD-BF89-A728F706142D}"/>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D6286BFE-1429-48A9-BAAD-EED9D38BA166}"/>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grpSp>
        <p:nvGrpSpPr>
          <p:cNvPr id="15" name="Group 14">
            <a:extLst>
              <a:ext uri="{FF2B5EF4-FFF2-40B4-BE49-F238E27FC236}">
                <a16:creationId xmlns:a16="http://schemas.microsoft.com/office/drawing/2014/main" id="{C053A594-EF79-4091-8403-51B48341CA69}"/>
              </a:ext>
            </a:extLst>
          </p:cNvPr>
          <p:cNvGrpSpPr/>
          <p:nvPr/>
        </p:nvGrpSpPr>
        <p:grpSpPr>
          <a:xfrm>
            <a:off x="6158494" y="-210050"/>
            <a:ext cx="6468305" cy="4193878"/>
            <a:chOff x="6360855" y="-225627"/>
            <a:chExt cx="6108235" cy="4175461"/>
          </a:xfrm>
        </p:grpSpPr>
        <p:pic>
          <p:nvPicPr>
            <p:cNvPr id="9" name="Picture 8">
              <a:extLst>
                <a:ext uri="{FF2B5EF4-FFF2-40B4-BE49-F238E27FC236}">
                  <a16:creationId xmlns:a16="http://schemas.microsoft.com/office/drawing/2014/main" id="{335CBA7C-28F2-4B1E-ACEF-1A34B410F377}"/>
                </a:ext>
              </a:extLst>
            </p:cNvPr>
            <p:cNvPicPr>
              <a:picLocks noChangeAspect="1"/>
            </p:cNvPicPr>
            <p:nvPr/>
          </p:nvPicPr>
          <p:blipFill>
            <a:blip r:embed="rId6"/>
            <a:stretch>
              <a:fillRect/>
            </a:stretch>
          </p:blipFill>
          <p:spPr>
            <a:xfrm>
              <a:off x="8293629" y="-225627"/>
              <a:ext cx="4175461" cy="4175461"/>
            </a:xfrm>
            <a:prstGeom prst="rect">
              <a:avLst/>
            </a:prstGeom>
          </p:spPr>
        </p:pic>
        <p:pic>
          <p:nvPicPr>
            <p:cNvPr id="2" name="Picture 1">
              <a:extLst>
                <a:ext uri="{FF2B5EF4-FFF2-40B4-BE49-F238E27FC236}">
                  <a16:creationId xmlns:a16="http://schemas.microsoft.com/office/drawing/2014/main" id="{9E6A717E-6B11-4655-93CE-E498B8045BEA}"/>
                </a:ext>
              </a:extLst>
            </p:cNvPr>
            <p:cNvPicPr>
              <a:picLocks noChangeAspect="1"/>
            </p:cNvPicPr>
            <p:nvPr/>
          </p:nvPicPr>
          <p:blipFill>
            <a:blip r:embed="rId7"/>
            <a:stretch>
              <a:fillRect/>
            </a:stretch>
          </p:blipFill>
          <p:spPr>
            <a:xfrm>
              <a:off x="6360855" y="461717"/>
              <a:ext cx="3251367" cy="3251367"/>
            </a:xfrm>
            <a:prstGeom prst="rect">
              <a:avLst/>
            </a:prstGeom>
          </p:spPr>
        </p:pic>
      </p:grpSp>
    </p:spTree>
    <p:extLst>
      <p:ext uri="{BB962C8B-B14F-4D97-AF65-F5344CB8AC3E}">
        <p14:creationId xmlns:p14="http://schemas.microsoft.com/office/powerpoint/2010/main" val="40376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95"/>
                                        </p:tgtEl>
                                      </p:cBhvr>
                                    </p:animEffect>
                                    <p:set>
                                      <p:cBhvr>
                                        <p:cTn id="15" dur="1" fill="hold">
                                          <p:stCondLst>
                                            <p:cond delay="499"/>
                                          </p:stCondLst>
                                        </p:cTn>
                                        <p:tgtEl>
                                          <p:spTgt spid="9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9"/>
                                        </p:tgtEl>
                                      </p:cBhvr>
                                    </p:animEffect>
                                    <p:set>
                                      <p:cBhvr>
                                        <p:cTn id="24" dur="1" fill="hold">
                                          <p:stCondLst>
                                            <p:cond delay="499"/>
                                          </p:stCondLst>
                                        </p:cTn>
                                        <p:tgtEl>
                                          <p:spTgt spid="6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4" presetClass="path" presetSubtype="0" accel="50000" decel="50000" fill="hold" nodeType="clickEffect">
                                  <p:stCondLst>
                                    <p:cond delay="0"/>
                                  </p:stCondLst>
                                  <p:childTnLst>
                                    <p:animMotion origin="layout" path="M -3.54167E-6 2.96296E-6 L 0.11172 -0.06783 C 0.13503 -0.0831 0.16993 -0.09121 0.20651 -0.09121 C 0.24831 -0.09121 0.28164 -0.0831 0.30508 -0.06783 L 0.41706 2.96296E-6 " pathEditMode="relative" rAng="0" ptsTypes="AAAAA">
                                      <p:cBhvr>
                                        <p:cTn id="37" dur="2000" fill="hold"/>
                                        <p:tgtEl>
                                          <p:spTgt spid="17"/>
                                        </p:tgtEl>
                                        <p:attrNameLst>
                                          <p:attrName>ppt_x</p:attrName>
                                          <p:attrName>ppt_y</p:attrName>
                                        </p:attrNameLst>
                                      </p:cBhvr>
                                      <p:rCtr x="20846" y="-4560"/>
                                    </p:animMotion>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500"/>
                                        <p:tgtEl>
                                          <p:spTgt spid="9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10" presetClass="exit" presetSubtype="0" fill="hold" nodeType="withEffect">
                                  <p:stCondLst>
                                    <p:cond delay="0"/>
                                  </p:stCondLst>
                                  <p:childTnLst>
                                    <p:animEffect transition="out" filter="fade">
                                      <p:cBhvr>
                                        <p:cTn id="46" dur="500"/>
                                        <p:tgtEl>
                                          <p:spTgt spid="2052"/>
                                        </p:tgtEl>
                                      </p:cBhvr>
                                    </p:animEffect>
                                    <p:set>
                                      <p:cBhvr>
                                        <p:cTn id="4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5" grpId="0"/>
      <p:bldP spid="93" grpId="0" animBg="1"/>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B91DDB5-B3B2-4898-82E7-216B9F0F5F45}"/>
              </a:ext>
            </a:extLst>
          </p:cNvPr>
          <p:cNvGrpSpPr/>
          <p:nvPr/>
        </p:nvGrpSpPr>
        <p:grpSpPr>
          <a:xfrm>
            <a:off x="43277" y="4352617"/>
            <a:ext cx="1875596" cy="1235720"/>
            <a:chOff x="43277" y="4352617"/>
            <a:chExt cx="1875596" cy="1235720"/>
          </a:xfrm>
        </p:grpSpPr>
        <p:sp>
          <p:nvSpPr>
            <p:cNvPr id="53" name="TextBox 52">
              <a:extLst>
                <a:ext uri="{FF2B5EF4-FFF2-40B4-BE49-F238E27FC236}">
                  <a16:creationId xmlns:a16="http://schemas.microsoft.com/office/drawing/2014/main" id="{F5D5AA6E-4B91-4AE2-84A6-1B32908F90C5}"/>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4" name="Group 3">
              <a:extLst>
                <a:ext uri="{FF2B5EF4-FFF2-40B4-BE49-F238E27FC236}">
                  <a16:creationId xmlns:a16="http://schemas.microsoft.com/office/drawing/2014/main" id="{8F28D79A-BA81-4BE3-93C3-E82C2C16769F}"/>
                </a:ext>
              </a:extLst>
            </p:cNvPr>
            <p:cNvGrpSpPr/>
            <p:nvPr/>
          </p:nvGrpSpPr>
          <p:grpSpPr>
            <a:xfrm>
              <a:off x="43277" y="4352617"/>
              <a:ext cx="1804091" cy="1235720"/>
              <a:chOff x="41882" y="4352617"/>
              <a:chExt cx="1804091" cy="1235720"/>
            </a:xfrm>
          </p:grpSpPr>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83" name="TextBox 82">
            <a:extLst>
              <a:ext uri="{FF2B5EF4-FFF2-40B4-BE49-F238E27FC236}">
                <a16:creationId xmlns:a16="http://schemas.microsoft.com/office/drawing/2014/main" id="{8A2A7E39-B396-451D-B7B7-6B2858848EAA}"/>
              </a:ext>
            </a:extLst>
          </p:cNvPr>
          <p:cNvSpPr txBox="1"/>
          <p:nvPr/>
        </p:nvSpPr>
        <p:spPr>
          <a:xfrm>
            <a:off x="520862" y="805162"/>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sp>
        <p:nvSpPr>
          <p:cNvPr id="93" name="TextBox 92">
            <a:extLst>
              <a:ext uri="{FF2B5EF4-FFF2-40B4-BE49-F238E27FC236}">
                <a16:creationId xmlns:a16="http://schemas.microsoft.com/office/drawing/2014/main" id="{6DD14D4B-C564-4E6F-A8C9-6FE8EBE45D9F}"/>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cxnSp>
        <p:nvCxnSpPr>
          <p:cNvPr id="96" name="Straight Arrow Connector 95">
            <a:extLst>
              <a:ext uri="{FF2B5EF4-FFF2-40B4-BE49-F238E27FC236}">
                <a16:creationId xmlns:a16="http://schemas.microsoft.com/office/drawing/2014/main" id="{8BE2D463-C529-4793-8630-01CC7AD3642F}"/>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29804A7-E961-49A5-BDF6-0D4094924B5C}"/>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7D23257-AA67-47A1-A248-149962C12843}"/>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1B5A8E9-3F0D-4279-9DDE-7376DD2DBAD0}"/>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BE179EE-C473-450F-A6B4-3EB5BA2F846B}"/>
              </a:ext>
            </a:extLst>
          </p:cNvPr>
          <p:cNvCxnSpPr>
            <a:cxnSpLocks/>
          </p:cNvCxnSpPr>
          <p:nvPr/>
        </p:nvCxnSpPr>
        <p:spPr>
          <a:xfrm flipH="1">
            <a:off x="6843631" y="4689682"/>
            <a:ext cx="1886" cy="1225062"/>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535050-E0BE-40AC-AA97-8867566B15CD}"/>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2BDBB6A-93C8-48B3-AB49-614CCC01D01C}"/>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READ&lt;fd, 20&gt;;</a:t>
            </a:r>
          </a:p>
        </p:txBody>
      </p:sp>
      <p:sp>
        <p:nvSpPr>
          <p:cNvPr id="119" name="TextBox 118">
            <a:extLst>
              <a:ext uri="{FF2B5EF4-FFF2-40B4-BE49-F238E27FC236}">
                <a16:creationId xmlns:a16="http://schemas.microsoft.com/office/drawing/2014/main" id="{B634C7B2-8590-466E-BC2D-A4381E1776A6}"/>
              </a:ext>
            </a:extLst>
          </p:cNvPr>
          <p:cNvSpPr txBox="1"/>
          <p:nvPr/>
        </p:nvSpPr>
        <p:spPr>
          <a:xfrm>
            <a:off x="5578994" y="1957216"/>
            <a:ext cx="6705603" cy="523220"/>
          </a:xfrm>
          <a:prstGeom prst="rect">
            <a:avLst/>
          </a:prstGeom>
          <a:noFill/>
        </p:spPr>
        <p:txBody>
          <a:bodyPr wrap="square" rtlCol="0">
            <a:spAutoFit/>
          </a:bodyPr>
          <a:lstStyle/>
          <a:p>
            <a:pPr algn="ctr"/>
            <a:r>
              <a:rPr lang="en-US" sz="2800" b="1" dirty="0">
                <a:ln>
                  <a:solidFill>
                    <a:schemeClr val="tx1"/>
                  </a:solidFill>
                </a:ln>
                <a:solidFill>
                  <a:srgbClr val="FF0000"/>
                </a:solidFill>
                <a:latin typeface="Consolas" panose="020B0609020204030204" pitchFamily="49" charset="0"/>
              </a:rPr>
              <a:t>ERROR: No matching local socket!</a:t>
            </a:r>
          </a:p>
        </p:txBody>
      </p:sp>
      <p:grpSp>
        <p:nvGrpSpPr>
          <p:cNvPr id="120" name="Group 119">
            <a:extLst>
              <a:ext uri="{FF2B5EF4-FFF2-40B4-BE49-F238E27FC236}">
                <a16:creationId xmlns:a16="http://schemas.microsoft.com/office/drawing/2014/main" id="{299703F9-BD35-43FD-B727-F94523F2368F}"/>
              </a:ext>
            </a:extLst>
          </p:cNvPr>
          <p:cNvGrpSpPr/>
          <p:nvPr/>
        </p:nvGrpSpPr>
        <p:grpSpPr>
          <a:xfrm>
            <a:off x="1073873" y="5016712"/>
            <a:ext cx="3065837" cy="1633132"/>
            <a:chOff x="1073873" y="5016712"/>
            <a:chExt cx="3065837" cy="1633132"/>
          </a:xfrm>
        </p:grpSpPr>
        <p:grpSp>
          <p:nvGrpSpPr>
            <p:cNvPr id="121" name="Group 120">
              <a:extLst>
                <a:ext uri="{FF2B5EF4-FFF2-40B4-BE49-F238E27FC236}">
                  <a16:creationId xmlns:a16="http://schemas.microsoft.com/office/drawing/2014/main" id="{9222726F-061F-4C0B-981D-F8BF7F3087AD}"/>
                </a:ext>
              </a:extLst>
            </p:cNvPr>
            <p:cNvGrpSpPr/>
            <p:nvPr/>
          </p:nvGrpSpPr>
          <p:grpSpPr>
            <a:xfrm>
              <a:off x="1073873" y="5829957"/>
              <a:ext cx="3065837" cy="819887"/>
              <a:chOff x="1697474" y="5806290"/>
              <a:chExt cx="3065837" cy="819887"/>
            </a:xfrm>
          </p:grpSpPr>
          <p:grpSp>
            <p:nvGrpSpPr>
              <p:cNvPr id="123" name="Group 122">
                <a:extLst>
                  <a:ext uri="{FF2B5EF4-FFF2-40B4-BE49-F238E27FC236}">
                    <a16:creationId xmlns:a16="http://schemas.microsoft.com/office/drawing/2014/main" id="{88E82DE6-BB4E-4297-AEA8-0037902A0066}"/>
                  </a:ext>
                </a:extLst>
              </p:cNvPr>
              <p:cNvGrpSpPr/>
              <p:nvPr/>
            </p:nvGrpSpPr>
            <p:grpSpPr>
              <a:xfrm>
                <a:off x="1705198" y="5806290"/>
                <a:ext cx="3058113" cy="794236"/>
                <a:chOff x="95094" y="5374653"/>
                <a:chExt cx="1875596" cy="794236"/>
              </a:xfrm>
            </p:grpSpPr>
            <p:sp>
              <p:nvSpPr>
                <p:cNvPr id="125" name="TextBox 124">
                  <a:extLst>
                    <a:ext uri="{FF2B5EF4-FFF2-40B4-BE49-F238E27FC236}">
                      <a16:creationId xmlns:a16="http://schemas.microsoft.com/office/drawing/2014/main" id="{4C404D47-BAA1-455F-9E71-09227E38F4DA}"/>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6" name="TextBox 125">
                  <a:extLst>
                    <a:ext uri="{FF2B5EF4-FFF2-40B4-BE49-F238E27FC236}">
                      <a16:creationId xmlns:a16="http://schemas.microsoft.com/office/drawing/2014/main" id="{2722C519-5E5D-4D4D-81DC-C9C144657B9A}"/>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7" name="Rectangle 126">
                  <a:extLst>
                    <a:ext uri="{FF2B5EF4-FFF2-40B4-BE49-F238E27FC236}">
                      <a16:creationId xmlns:a16="http://schemas.microsoft.com/office/drawing/2014/main" id="{278089B0-55C2-40C0-ADDB-169FC2563257}"/>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0401BF9D-887B-4963-A2E8-DC777964AF43}"/>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22" name="Straight Arrow Connector 121">
              <a:extLst>
                <a:ext uri="{FF2B5EF4-FFF2-40B4-BE49-F238E27FC236}">
                  <a16:creationId xmlns:a16="http://schemas.microsoft.com/office/drawing/2014/main" id="{BB46D4DA-713A-4224-810F-16A7C5C969B7}"/>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40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up)">
                                      <p:cBhvr>
                                        <p:cTn id="7" dur="500"/>
                                        <p:tgtEl>
                                          <p:spTgt spid="9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up)">
                                      <p:cBhvr>
                                        <p:cTn id="11" dur="500"/>
                                        <p:tgtEl>
                                          <p:spTgt spid="1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ipe(left)">
                                      <p:cBhvr>
                                        <p:cTn id="16" dur="250"/>
                                        <p:tgtEl>
                                          <p:spTgt spid="98"/>
                                        </p:tgtEl>
                                      </p:cBhvr>
                                    </p:animEffect>
                                  </p:childTnLst>
                                </p:cTn>
                              </p:par>
                            </p:childTnLst>
                          </p:cTn>
                        </p:par>
                        <p:par>
                          <p:cTn id="17" fill="hold">
                            <p:stCondLst>
                              <p:cond delay="250"/>
                            </p:stCondLst>
                            <p:childTnLst>
                              <p:par>
                                <p:cTn id="18" presetID="22" presetClass="entr" presetSubtype="1"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up)">
                                      <p:cBhvr>
                                        <p:cTn id="20" dur="250"/>
                                        <p:tgtEl>
                                          <p:spTgt spid="11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wipe(left)">
                                      <p:cBhvr>
                                        <p:cTn id="24" dur="250"/>
                                        <p:tgtEl>
                                          <p:spTgt spid="113"/>
                                        </p:tgtEl>
                                      </p:cBhvr>
                                    </p:animEffect>
                                  </p:childTnLst>
                                </p:cTn>
                              </p:par>
                            </p:childTnLst>
                          </p:cTn>
                        </p:par>
                        <p:par>
                          <p:cTn id="25" fill="hold">
                            <p:stCondLst>
                              <p:cond delay="750"/>
                            </p:stCondLst>
                            <p:childTnLst>
                              <p:par>
                                <p:cTn id="26" presetID="22" presetClass="entr" presetSubtype="4" fill="hold" nodeType="after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wipe(down)">
                                      <p:cBhvr>
                                        <p:cTn id="28" dur="250"/>
                                        <p:tgtEl>
                                          <p:spTgt spid="11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500"/>
                                        <p:tgtEl>
                                          <p:spTgt spid="1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xEl>
                                              <p:pRg st="0" end="0"/>
                                            </p:txEl>
                                          </p:spTgt>
                                        </p:tgtEl>
                                        <p:attrNameLst>
                                          <p:attrName>style.visibility</p:attrName>
                                        </p:attrNameLst>
                                      </p:cBhvr>
                                      <p:to>
                                        <p:strVal val="visible"/>
                                      </p:to>
                                    </p:set>
                                    <p:animEffect transition="in" filter="fade">
                                      <p:cBhvr>
                                        <p:cTn id="37"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F26B-05ED-4F20-88CC-AE7F86DA1B24}"/>
              </a:ext>
            </a:extLst>
          </p:cNvPr>
          <p:cNvSpPr>
            <a:spLocks noGrp="1"/>
          </p:cNvSpPr>
          <p:nvPr>
            <p:ph type="title"/>
          </p:nvPr>
        </p:nvSpPr>
        <p:spPr>
          <a:xfrm>
            <a:off x="146613" y="1510757"/>
            <a:ext cx="11898774" cy="3836485"/>
          </a:xfrm>
        </p:spPr>
        <p:txBody>
          <a:bodyPr>
            <a:noAutofit/>
          </a:bodyPr>
          <a:lstStyle/>
          <a:p>
            <a:r>
              <a:rPr lang="en-US" sz="5400" dirty="0"/>
              <a:t>Suppose that the NFS server spawns a new child after detecting</a:t>
            </a:r>
            <a:br>
              <a:rPr lang="en-US" sz="5400" dirty="0"/>
            </a:br>
            <a:r>
              <a:rPr lang="en-US" sz="5400" dirty="0"/>
              <a:t>an unexpected NFS command . . .</a:t>
            </a:r>
          </a:p>
        </p:txBody>
      </p:sp>
    </p:spTree>
    <p:extLst>
      <p:ext uri="{BB962C8B-B14F-4D97-AF65-F5344CB8AC3E}">
        <p14:creationId xmlns:p14="http://schemas.microsoft.com/office/powerpoint/2010/main" val="334042014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EA1-AE1E-4B33-B438-76B403B547C9}"/>
              </a:ext>
            </a:extLst>
          </p:cNvPr>
          <p:cNvSpPr>
            <a:spLocks noGrp="1"/>
          </p:cNvSpPr>
          <p:nvPr>
            <p:ph type="title"/>
          </p:nvPr>
        </p:nvSpPr>
        <p:spPr>
          <a:xfrm>
            <a:off x="838200" y="-121759"/>
            <a:ext cx="10515600" cy="869909"/>
          </a:xfrm>
        </p:spPr>
        <p:txBody>
          <a:bodyPr>
            <a:normAutofit/>
          </a:bodyPr>
          <a:lstStyle/>
          <a:p>
            <a:r>
              <a:rPr lang="en-US" dirty="0"/>
              <a:t>A Brief Overview of Sockets</a:t>
            </a:r>
          </a:p>
        </p:txBody>
      </p:sp>
      <p:sp>
        <p:nvSpPr>
          <p:cNvPr id="3" name="Content Placeholder 2">
            <a:extLst>
              <a:ext uri="{FF2B5EF4-FFF2-40B4-BE49-F238E27FC236}">
                <a16:creationId xmlns:a16="http://schemas.microsoft.com/office/drawing/2014/main" id="{ECA81273-013F-45FC-B163-D2AF39C68B46}"/>
              </a:ext>
            </a:extLst>
          </p:cNvPr>
          <p:cNvSpPr>
            <a:spLocks noGrp="1"/>
          </p:cNvSpPr>
          <p:nvPr>
            <p:ph idx="1"/>
          </p:nvPr>
        </p:nvSpPr>
        <p:spPr>
          <a:xfrm>
            <a:off x="585354" y="607717"/>
            <a:ext cx="11021291" cy="2889570"/>
          </a:xfrm>
        </p:spPr>
        <p:txBody>
          <a:bodyPr>
            <a:normAutofit/>
          </a:bodyPr>
          <a:lstStyle/>
          <a:p>
            <a:r>
              <a:rPr lang="en-US" sz="3200" dirty="0"/>
              <a:t>A socket is a file descriptor </a:t>
            </a:r>
            <a:r>
              <a:rPr lang="en-US" sz="3200"/>
              <a:t>that allows </a:t>
            </a:r>
            <a:r>
              <a:rPr lang="en-US" sz="3200" dirty="0"/>
              <a:t>a program to send and receive network data</a:t>
            </a:r>
          </a:p>
          <a:p>
            <a:pPr lvl="1"/>
            <a:r>
              <a:rPr lang="en-US" sz="2800" dirty="0"/>
              <a:t>Socket-specific incantations are needed to create a socket</a:t>
            </a:r>
          </a:p>
          <a:p>
            <a:pPr lvl="1"/>
            <a:r>
              <a:rPr lang="en-US" sz="2800" dirty="0"/>
              <a:t>Afterwards, </a:t>
            </a:r>
            <a:r>
              <a:rPr lang="en-US" sz="2800" dirty="0">
                <a:latin typeface="Consolas" panose="020B0609020204030204" pitchFamily="49" charset="0"/>
              </a:rPr>
              <a:t>read(int </a:t>
            </a:r>
            <a:r>
              <a:rPr lang="en-US" sz="2800" dirty="0" err="1">
                <a:latin typeface="Consolas" panose="020B0609020204030204" pitchFamily="49" charset="0"/>
              </a:rPr>
              <a:t>fd</a:t>
            </a:r>
            <a:r>
              <a:rPr lang="en-US" sz="2800" dirty="0">
                <a:latin typeface="Consolas" panose="020B0609020204030204" pitchFamily="49" charset="0"/>
              </a:rPr>
              <a:t>, . . .)</a:t>
            </a:r>
            <a:r>
              <a:rPr lang="en-US" sz="2800" dirty="0"/>
              <a:t> and </a:t>
            </a:r>
            <a:r>
              <a:rPr lang="en-US" sz="2800" dirty="0">
                <a:latin typeface="Consolas" panose="020B0609020204030204" pitchFamily="49" charset="0"/>
              </a:rPr>
              <a:t>write(int </a:t>
            </a:r>
            <a:r>
              <a:rPr lang="en-US" sz="2800" dirty="0" err="1">
                <a:latin typeface="Consolas" panose="020B0609020204030204" pitchFamily="49" charset="0"/>
              </a:rPr>
              <a:t>fd</a:t>
            </a:r>
            <a:r>
              <a:rPr lang="en-US" sz="2800" dirty="0">
                <a:latin typeface="Consolas" panose="020B0609020204030204" pitchFamily="49" charset="0"/>
              </a:rPr>
              <a:t>,. . .)</a:t>
            </a:r>
            <a:r>
              <a:rPr lang="en-US" sz="2800" dirty="0"/>
              <a:t> can be used</a:t>
            </a:r>
          </a:p>
          <a:p>
            <a:r>
              <a:rPr lang="en-US" sz="3200" dirty="0"/>
              <a:t>Here’s a (slightly simplified) example:</a:t>
            </a:r>
          </a:p>
        </p:txBody>
      </p:sp>
      <p:sp>
        <p:nvSpPr>
          <p:cNvPr id="4" name="Rectangle 3">
            <a:extLst>
              <a:ext uri="{FF2B5EF4-FFF2-40B4-BE49-F238E27FC236}">
                <a16:creationId xmlns:a16="http://schemas.microsoft.com/office/drawing/2014/main" id="{A661FA32-BF4D-429E-9514-3C6EF85E0E98}"/>
              </a:ext>
            </a:extLst>
          </p:cNvPr>
          <p:cNvSpPr/>
          <p:nvPr/>
        </p:nvSpPr>
        <p:spPr>
          <a:xfrm>
            <a:off x="7001494" y="3811012"/>
            <a:ext cx="5099462" cy="2308324"/>
          </a:xfrm>
          <a:prstGeom prst="rect">
            <a:avLst/>
          </a:prstGeom>
        </p:spPr>
        <p:txBody>
          <a:bodyPr wrap="square">
            <a:spAutoFit/>
          </a:bodyPr>
          <a:lstStyle/>
          <a:p>
            <a:r>
              <a:rPr lang="en-US" sz="2400" dirty="0">
                <a:latin typeface="Consolas" panose="020B0609020204030204" pitchFamily="49" charset="0"/>
              </a:rPr>
              <a:t>int sock = socket(/*TCP*/);</a:t>
            </a:r>
          </a:p>
          <a:p>
            <a:r>
              <a:rPr lang="en-US" sz="2400" dirty="0">
                <a:latin typeface="Consolas" panose="020B0609020204030204" pitchFamily="49" charset="0"/>
              </a:rPr>
              <a:t>connect(sock, /*network </a:t>
            </a:r>
            <a:r>
              <a:rPr lang="en-US" sz="2400" dirty="0" err="1">
                <a:latin typeface="Consolas" panose="020B0609020204030204" pitchFamily="49" charset="0"/>
              </a:rPr>
              <a:t>addr</a:t>
            </a:r>
            <a:endParaRPr lang="en-US" sz="2400" dirty="0">
              <a:latin typeface="Consolas" panose="020B0609020204030204" pitchFamily="49" charset="0"/>
            </a:endParaRPr>
          </a:p>
          <a:p>
            <a:r>
              <a:rPr lang="en-US" sz="2400" dirty="0">
                <a:latin typeface="Consolas" panose="020B0609020204030204" pitchFamily="49" charset="0"/>
              </a:rPr>
              <a:t>               *of server*/);</a:t>
            </a:r>
          </a:p>
          <a:p>
            <a:r>
              <a:rPr lang="en-US" sz="2400" dirty="0">
                <a:latin typeface="Consolas" panose="020B0609020204030204" pitchFamily="49" charset="0"/>
              </a:rPr>
              <a:t>write(sock, </a:t>
            </a:r>
            <a:r>
              <a:rPr lang="en-US" sz="2400" dirty="0" err="1">
                <a:latin typeface="Consolas" panose="020B0609020204030204" pitchFamily="49" charset="0"/>
              </a:rPr>
              <a:t>buf</a:t>
            </a:r>
            <a:r>
              <a:rPr lang="en-US" sz="2400" dirty="0">
                <a:latin typeface="Consolas" panose="020B0609020204030204" pitchFamily="49" charset="0"/>
              </a:rPr>
              <a:t>, 4);</a:t>
            </a:r>
          </a:p>
          <a:p>
            <a:r>
              <a:rPr lang="en-US" sz="2400" dirty="0">
                <a:latin typeface="Consolas" panose="020B0609020204030204" pitchFamily="49" charset="0"/>
              </a:rPr>
              <a:t>read(sock, </a:t>
            </a:r>
            <a:r>
              <a:rPr lang="en-US" sz="2400" dirty="0" err="1">
                <a:latin typeface="Consolas" panose="020B0609020204030204" pitchFamily="49" charset="0"/>
              </a:rPr>
              <a:t>buf</a:t>
            </a:r>
            <a:r>
              <a:rPr lang="en-US" sz="2400" dirty="0">
                <a:latin typeface="Consolas" panose="020B0609020204030204" pitchFamily="49" charset="0"/>
              </a:rPr>
              <a:t>, 5);</a:t>
            </a:r>
          </a:p>
          <a:p>
            <a:r>
              <a:rPr lang="en-US" sz="2400" dirty="0">
                <a:latin typeface="Consolas" panose="020B0609020204030204" pitchFamily="49" charset="0"/>
              </a:rPr>
              <a:t>close(sock);</a:t>
            </a:r>
          </a:p>
        </p:txBody>
      </p:sp>
      <p:sp>
        <p:nvSpPr>
          <p:cNvPr id="5" name="Rectangle 4">
            <a:extLst>
              <a:ext uri="{FF2B5EF4-FFF2-40B4-BE49-F238E27FC236}">
                <a16:creationId xmlns:a16="http://schemas.microsoft.com/office/drawing/2014/main" id="{E924243F-5999-4393-9DA4-BDAFA1F8E226}"/>
              </a:ext>
            </a:extLst>
          </p:cNvPr>
          <p:cNvSpPr/>
          <p:nvPr/>
        </p:nvSpPr>
        <p:spPr>
          <a:xfrm>
            <a:off x="474022" y="3811012"/>
            <a:ext cx="5621978" cy="3046988"/>
          </a:xfrm>
          <a:prstGeom prst="rect">
            <a:avLst/>
          </a:prstGeom>
        </p:spPr>
        <p:txBody>
          <a:bodyPr wrap="square">
            <a:spAutoFit/>
          </a:bodyPr>
          <a:lstStyle/>
          <a:p>
            <a:r>
              <a:rPr lang="en-US" sz="2400" dirty="0">
                <a:latin typeface="Consolas" panose="020B0609020204030204" pitchFamily="49" charset="0"/>
              </a:rPr>
              <a:t>int </a:t>
            </a:r>
            <a:r>
              <a:rPr lang="en-US" sz="2400" dirty="0" err="1">
                <a:latin typeface="Consolas" panose="020B0609020204030204" pitchFamily="49" charset="0"/>
              </a:rPr>
              <a:t>l_sock</a:t>
            </a:r>
            <a:r>
              <a:rPr lang="en-US" sz="2400" dirty="0">
                <a:latin typeface="Consolas" panose="020B0609020204030204" pitchFamily="49" charset="0"/>
              </a:rPr>
              <a:t> = socket(/*TCP*/);</a:t>
            </a:r>
          </a:p>
          <a:p>
            <a:r>
              <a:rPr lang="en-US" sz="2400" dirty="0">
                <a:latin typeface="Consolas" panose="020B0609020204030204" pitchFamily="49" charset="0"/>
              </a:rPr>
              <a:t>bind(</a:t>
            </a:r>
            <a:r>
              <a:rPr lang="en-US" sz="2400" dirty="0" err="1">
                <a:latin typeface="Consolas" panose="020B0609020204030204" pitchFamily="49" charset="0"/>
              </a:rPr>
              <a:t>l_sock</a:t>
            </a:r>
            <a:r>
              <a:rPr lang="en-US" sz="2400" dirty="0">
                <a:latin typeface="Consolas" panose="020B0609020204030204" pitchFamily="49" charset="0"/>
              </a:rPr>
              <a:t>, /*network </a:t>
            </a:r>
            <a:r>
              <a:rPr lang="en-US" sz="2400" dirty="0" err="1">
                <a:latin typeface="Consolas" panose="020B0609020204030204" pitchFamily="49" charset="0"/>
              </a:rPr>
              <a:t>addr</a:t>
            </a:r>
            <a:endParaRPr lang="en-US" sz="2400" dirty="0">
              <a:latin typeface="Consolas" panose="020B0609020204030204" pitchFamily="49" charset="0"/>
            </a:endParaRPr>
          </a:p>
          <a:p>
            <a:r>
              <a:rPr lang="en-US" sz="2400" dirty="0">
                <a:latin typeface="Consolas" panose="020B0609020204030204" pitchFamily="49" charset="0"/>
              </a:rPr>
              <a:t>              *of server*/);</a:t>
            </a:r>
          </a:p>
          <a:p>
            <a:r>
              <a:rPr lang="en-US" sz="2400" dirty="0">
                <a:latin typeface="Consolas" panose="020B0609020204030204" pitchFamily="49" charset="0"/>
              </a:rPr>
              <a:t>listen(</a:t>
            </a:r>
            <a:r>
              <a:rPr lang="en-US" sz="2400" dirty="0" err="1">
                <a:latin typeface="Consolas" panose="020B0609020204030204" pitchFamily="49" charset="0"/>
              </a:rPr>
              <a:t>l_sock</a:t>
            </a:r>
            <a:r>
              <a:rPr lang="en-US" sz="2400" dirty="0">
                <a:latin typeface="Consolas" panose="020B0609020204030204" pitchFamily="49" charset="0"/>
              </a:rPr>
              <a:t>);</a:t>
            </a:r>
          </a:p>
          <a:p>
            <a:r>
              <a:rPr lang="en-US" sz="2400" dirty="0">
                <a:latin typeface="Consolas" panose="020B0609020204030204" pitchFamily="49" charset="0"/>
              </a:rPr>
              <a:t>int </a:t>
            </a:r>
            <a:r>
              <a:rPr lang="en-US" sz="2400" dirty="0" err="1">
                <a:latin typeface="Consolas" panose="020B0609020204030204" pitchFamily="49" charset="0"/>
              </a:rPr>
              <a:t>c_sock</a:t>
            </a:r>
            <a:r>
              <a:rPr lang="en-US" sz="2400" dirty="0">
                <a:latin typeface="Consolas" panose="020B0609020204030204" pitchFamily="49" charset="0"/>
              </a:rPr>
              <a:t> = accept(</a:t>
            </a:r>
            <a:r>
              <a:rPr lang="en-US" sz="2400" dirty="0" err="1">
                <a:latin typeface="Consolas" panose="020B0609020204030204" pitchFamily="49" charset="0"/>
              </a:rPr>
              <a:t>l_sock</a:t>
            </a:r>
            <a:r>
              <a:rPr lang="en-US" sz="2400" dirty="0">
                <a:latin typeface="Consolas" panose="020B0609020204030204" pitchFamily="49" charset="0"/>
              </a:rPr>
              <a:t>);</a:t>
            </a:r>
          </a:p>
          <a:p>
            <a:r>
              <a:rPr lang="en-US" sz="2400" dirty="0">
                <a:latin typeface="Consolas" panose="020B0609020204030204" pitchFamily="49" charset="0"/>
              </a:rPr>
              <a:t>read(</a:t>
            </a:r>
            <a:r>
              <a:rPr lang="en-US" sz="2400" dirty="0" err="1">
                <a:latin typeface="Consolas" panose="020B0609020204030204" pitchFamily="49" charset="0"/>
              </a:rPr>
              <a:t>c_sock</a:t>
            </a:r>
            <a:r>
              <a:rPr lang="en-US" sz="2400" dirty="0">
                <a:latin typeface="Consolas" panose="020B0609020204030204" pitchFamily="49" charset="0"/>
              </a:rPr>
              <a:t>, </a:t>
            </a:r>
            <a:r>
              <a:rPr lang="en-US" sz="2400" dirty="0" err="1">
                <a:latin typeface="Consolas" panose="020B0609020204030204" pitchFamily="49" charset="0"/>
              </a:rPr>
              <a:t>buf</a:t>
            </a:r>
            <a:r>
              <a:rPr lang="en-US" sz="2400" dirty="0">
                <a:latin typeface="Consolas" panose="020B0609020204030204" pitchFamily="49" charset="0"/>
              </a:rPr>
              <a:t>, 4);</a:t>
            </a:r>
          </a:p>
          <a:p>
            <a:r>
              <a:rPr lang="en-US" sz="2400" dirty="0">
                <a:latin typeface="Consolas" panose="020B0609020204030204" pitchFamily="49" charset="0"/>
              </a:rPr>
              <a:t>write(</a:t>
            </a:r>
            <a:r>
              <a:rPr lang="en-US" sz="2400" dirty="0" err="1">
                <a:latin typeface="Consolas" panose="020B0609020204030204" pitchFamily="49" charset="0"/>
              </a:rPr>
              <a:t>c_sock</a:t>
            </a:r>
            <a:r>
              <a:rPr lang="en-US" sz="2400" dirty="0">
                <a:latin typeface="Consolas" panose="020B0609020204030204" pitchFamily="49" charset="0"/>
              </a:rPr>
              <a:t>, </a:t>
            </a:r>
            <a:r>
              <a:rPr lang="en-US" sz="2400" dirty="0" err="1">
                <a:latin typeface="Consolas" panose="020B0609020204030204" pitchFamily="49" charset="0"/>
              </a:rPr>
              <a:t>buf</a:t>
            </a:r>
            <a:r>
              <a:rPr lang="en-US" sz="2400" dirty="0">
                <a:latin typeface="Consolas" panose="020B0609020204030204" pitchFamily="49" charset="0"/>
              </a:rPr>
              <a:t>, 5);</a:t>
            </a:r>
          </a:p>
          <a:p>
            <a:r>
              <a:rPr lang="en-US" sz="2400" dirty="0">
                <a:latin typeface="Consolas" panose="020B0609020204030204" pitchFamily="49" charset="0"/>
              </a:rPr>
              <a:t>close(</a:t>
            </a:r>
            <a:r>
              <a:rPr lang="en-US" sz="2400" dirty="0" err="1">
                <a:latin typeface="Consolas" panose="020B0609020204030204" pitchFamily="49" charset="0"/>
              </a:rPr>
              <a:t>c_sock</a:t>
            </a:r>
            <a:r>
              <a:rPr lang="en-US" sz="2400" dirty="0">
                <a:latin typeface="Consolas" panose="020B0609020204030204" pitchFamily="49" charset="0"/>
              </a:rPr>
              <a:t>);</a:t>
            </a:r>
          </a:p>
        </p:txBody>
      </p:sp>
      <p:sp>
        <p:nvSpPr>
          <p:cNvPr id="6" name="TextBox 5">
            <a:extLst>
              <a:ext uri="{FF2B5EF4-FFF2-40B4-BE49-F238E27FC236}">
                <a16:creationId xmlns:a16="http://schemas.microsoft.com/office/drawing/2014/main" id="{2B192516-36BE-47DF-AEA9-5510762C06BF}"/>
              </a:ext>
            </a:extLst>
          </p:cNvPr>
          <p:cNvSpPr txBox="1"/>
          <p:nvPr/>
        </p:nvSpPr>
        <p:spPr>
          <a:xfrm>
            <a:off x="1543792" y="3357750"/>
            <a:ext cx="3040083" cy="584775"/>
          </a:xfrm>
          <a:prstGeom prst="rect">
            <a:avLst/>
          </a:prstGeom>
          <a:noFill/>
        </p:spPr>
        <p:txBody>
          <a:bodyPr wrap="square" rtlCol="0">
            <a:spAutoFit/>
          </a:bodyPr>
          <a:lstStyle/>
          <a:p>
            <a:pPr algn="ctr"/>
            <a:r>
              <a:rPr lang="en-US" sz="3200" b="1" dirty="0">
                <a:latin typeface="Consolas" panose="020B0609020204030204" pitchFamily="49" charset="0"/>
              </a:rPr>
              <a:t>Server</a:t>
            </a:r>
          </a:p>
        </p:txBody>
      </p:sp>
      <p:sp>
        <p:nvSpPr>
          <p:cNvPr id="7" name="TextBox 6">
            <a:extLst>
              <a:ext uri="{FF2B5EF4-FFF2-40B4-BE49-F238E27FC236}">
                <a16:creationId xmlns:a16="http://schemas.microsoft.com/office/drawing/2014/main" id="{EFC21480-35C3-454C-BDAB-DC2B63C2490E}"/>
              </a:ext>
            </a:extLst>
          </p:cNvPr>
          <p:cNvSpPr txBox="1"/>
          <p:nvPr/>
        </p:nvSpPr>
        <p:spPr>
          <a:xfrm>
            <a:off x="7959933" y="3357750"/>
            <a:ext cx="3040083" cy="584775"/>
          </a:xfrm>
          <a:prstGeom prst="rect">
            <a:avLst/>
          </a:prstGeom>
          <a:noFill/>
        </p:spPr>
        <p:txBody>
          <a:bodyPr wrap="square" rtlCol="0">
            <a:spAutoFit/>
          </a:bodyPr>
          <a:lstStyle/>
          <a:p>
            <a:pPr algn="ctr"/>
            <a:r>
              <a:rPr lang="en-US" sz="3200" b="1" dirty="0">
                <a:latin typeface="Consolas" panose="020B0609020204030204" pitchFamily="49" charset="0"/>
              </a:rPr>
              <a:t>Client</a:t>
            </a:r>
          </a:p>
        </p:txBody>
      </p:sp>
      <p:cxnSp>
        <p:nvCxnSpPr>
          <p:cNvPr id="9" name="Straight Arrow Connector 8">
            <a:extLst>
              <a:ext uri="{FF2B5EF4-FFF2-40B4-BE49-F238E27FC236}">
                <a16:creationId xmlns:a16="http://schemas.microsoft.com/office/drawing/2014/main" id="{B39D1689-4E91-44F5-83BC-F3543656EDDB}"/>
              </a:ext>
            </a:extLst>
          </p:cNvPr>
          <p:cNvCxnSpPr/>
          <p:nvPr/>
        </p:nvCxnSpPr>
        <p:spPr>
          <a:xfrm flipH="1">
            <a:off x="5343896" y="4453247"/>
            <a:ext cx="1657598" cy="1056904"/>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8C89823-52E9-43DA-99D9-E1605AE9A9B0}"/>
              </a:ext>
            </a:extLst>
          </p:cNvPr>
          <p:cNvCxnSpPr>
            <a:cxnSpLocks/>
          </p:cNvCxnSpPr>
          <p:nvPr/>
        </p:nvCxnSpPr>
        <p:spPr>
          <a:xfrm flipH="1">
            <a:off x="4156364" y="5201392"/>
            <a:ext cx="2845130" cy="73627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9DD3062-6374-421B-BB0B-D0E74B50A5A8}"/>
              </a:ext>
            </a:extLst>
          </p:cNvPr>
          <p:cNvCxnSpPr>
            <a:cxnSpLocks/>
          </p:cNvCxnSpPr>
          <p:nvPr/>
        </p:nvCxnSpPr>
        <p:spPr>
          <a:xfrm flipV="1">
            <a:off x="4263242" y="5510151"/>
            <a:ext cx="2738252" cy="748145"/>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34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B91DDB5-B3B2-4898-82E7-216B9F0F5F45}"/>
              </a:ext>
            </a:extLst>
          </p:cNvPr>
          <p:cNvGrpSpPr/>
          <p:nvPr/>
        </p:nvGrpSpPr>
        <p:grpSpPr>
          <a:xfrm>
            <a:off x="43277" y="4352617"/>
            <a:ext cx="1875596" cy="1235720"/>
            <a:chOff x="43277" y="4352617"/>
            <a:chExt cx="1875596" cy="1235720"/>
          </a:xfrm>
        </p:grpSpPr>
        <p:sp>
          <p:nvSpPr>
            <p:cNvPr id="53" name="TextBox 52">
              <a:extLst>
                <a:ext uri="{FF2B5EF4-FFF2-40B4-BE49-F238E27FC236}">
                  <a16:creationId xmlns:a16="http://schemas.microsoft.com/office/drawing/2014/main" id="{F5D5AA6E-4B91-4AE2-84A6-1B32908F90C5}"/>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4" name="Group 3">
              <a:extLst>
                <a:ext uri="{FF2B5EF4-FFF2-40B4-BE49-F238E27FC236}">
                  <a16:creationId xmlns:a16="http://schemas.microsoft.com/office/drawing/2014/main" id="{8F28D79A-BA81-4BE3-93C3-E82C2C16769F}"/>
                </a:ext>
              </a:extLst>
            </p:cNvPr>
            <p:cNvGrpSpPr/>
            <p:nvPr/>
          </p:nvGrpSpPr>
          <p:grpSpPr>
            <a:xfrm>
              <a:off x="43277" y="4352617"/>
              <a:ext cx="1804091" cy="1235720"/>
              <a:chOff x="41882" y="4352617"/>
              <a:chExt cx="1804091" cy="1235720"/>
            </a:xfrm>
          </p:grpSpPr>
          <p:sp>
            <p:nvSpPr>
              <p:cNvPr id="54" name="TextBox 53">
                <a:extLst>
                  <a:ext uri="{FF2B5EF4-FFF2-40B4-BE49-F238E27FC236}">
                    <a16:creationId xmlns:a16="http://schemas.microsoft.com/office/drawing/2014/main" id="{AD2E1B88-9C71-4DC0-91C9-FF2DFF1D551A}"/>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13" name="Rectangle 12">
                <a:extLst>
                  <a:ext uri="{FF2B5EF4-FFF2-40B4-BE49-F238E27FC236}">
                    <a16:creationId xmlns:a16="http://schemas.microsoft.com/office/drawing/2014/main" id="{F77083E8-084C-4467-BAD3-E2459879FA8A}"/>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A7F9198-E695-4853-82F2-858647B5F2A2}"/>
                  </a:ext>
                </a:extLst>
              </p:cNvPr>
              <p:cNvCxnSpPr>
                <a:cxnSpLocks/>
                <a:stCxn id="43" idx="2"/>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83" name="TextBox 82">
            <a:extLst>
              <a:ext uri="{FF2B5EF4-FFF2-40B4-BE49-F238E27FC236}">
                <a16:creationId xmlns:a16="http://schemas.microsoft.com/office/drawing/2014/main" id="{8A2A7E39-B396-451D-B7B7-6B2858848EAA}"/>
              </a:ext>
            </a:extLst>
          </p:cNvPr>
          <p:cNvSpPr txBox="1"/>
          <p:nvPr/>
        </p:nvSpPr>
        <p:spPr>
          <a:xfrm>
            <a:off x="520862" y="805162"/>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read(fd,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sp>
        <p:nvSpPr>
          <p:cNvPr id="93" name="TextBox 92">
            <a:extLst>
              <a:ext uri="{FF2B5EF4-FFF2-40B4-BE49-F238E27FC236}">
                <a16:creationId xmlns:a16="http://schemas.microsoft.com/office/drawing/2014/main" id="{6DD14D4B-C564-4E6F-A8C9-6FE8EBE45D9F}"/>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cxnSp>
        <p:nvCxnSpPr>
          <p:cNvPr id="96" name="Straight Arrow Connector 95">
            <a:extLst>
              <a:ext uri="{FF2B5EF4-FFF2-40B4-BE49-F238E27FC236}">
                <a16:creationId xmlns:a16="http://schemas.microsoft.com/office/drawing/2014/main" id="{8BE2D463-C529-4793-8630-01CC7AD3642F}"/>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29804A7-E961-49A5-BDF6-0D4094924B5C}"/>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7D23257-AA67-47A1-A248-149962C12843}"/>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1B5A8E9-3F0D-4279-9DDE-7376DD2DBAD0}"/>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BE179EE-C473-450F-A6B4-3EB5BA2F846B}"/>
              </a:ext>
            </a:extLst>
          </p:cNvPr>
          <p:cNvCxnSpPr>
            <a:cxnSpLocks/>
          </p:cNvCxnSpPr>
          <p:nvPr/>
        </p:nvCxnSpPr>
        <p:spPr>
          <a:xfrm flipH="1">
            <a:off x="6843631" y="4689682"/>
            <a:ext cx="1886" cy="1225062"/>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535050-E0BE-40AC-AA97-8867566B15CD}"/>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2BDBB6A-93C8-48B3-AB49-614CCC01D01C}"/>
              </a:ext>
            </a:extLst>
          </p:cNvPr>
          <p:cNvSpPr txBox="1"/>
          <p:nvPr/>
        </p:nvSpPr>
        <p:spPr>
          <a:xfrm>
            <a:off x="1820808" y="5176141"/>
            <a:ext cx="2857251" cy="400110"/>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READ&lt;fd, 20&gt;;</a:t>
            </a:r>
          </a:p>
        </p:txBody>
      </p:sp>
      <p:grpSp>
        <p:nvGrpSpPr>
          <p:cNvPr id="120" name="Group 119">
            <a:extLst>
              <a:ext uri="{FF2B5EF4-FFF2-40B4-BE49-F238E27FC236}">
                <a16:creationId xmlns:a16="http://schemas.microsoft.com/office/drawing/2014/main" id="{299703F9-BD35-43FD-B727-F94523F2368F}"/>
              </a:ext>
            </a:extLst>
          </p:cNvPr>
          <p:cNvGrpSpPr/>
          <p:nvPr/>
        </p:nvGrpSpPr>
        <p:grpSpPr>
          <a:xfrm>
            <a:off x="1073873" y="5016712"/>
            <a:ext cx="3065837" cy="1633132"/>
            <a:chOff x="1073873" y="5016712"/>
            <a:chExt cx="3065837" cy="1633132"/>
          </a:xfrm>
        </p:grpSpPr>
        <p:grpSp>
          <p:nvGrpSpPr>
            <p:cNvPr id="121" name="Group 120">
              <a:extLst>
                <a:ext uri="{FF2B5EF4-FFF2-40B4-BE49-F238E27FC236}">
                  <a16:creationId xmlns:a16="http://schemas.microsoft.com/office/drawing/2014/main" id="{9222726F-061F-4C0B-981D-F8BF7F3087AD}"/>
                </a:ext>
              </a:extLst>
            </p:cNvPr>
            <p:cNvGrpSpPr/>
            <p:nvPr/>
          </p:nvGrpSpPr>
          <p:grpSpPr>
            <a:xfrm>
              <a:off x="1073873" y="5829957"/>
              <a:ext cx="3065837" cy="819887"/>
              <a:chOff x="1697474" y="5806290"/>
              <a:chExt cx="3065837" cy="819887"/>
            </a:xfrm>
          </p:grpSpPr>
          <p:grpSp>
            <p:nvGrpSpPr>
              <p:cNvPr id="123" name="Group 122">
                <a:extLst>
                  <a:ext uri="{FF2B5EF4-FFF2-40B4-BE49-F238E27FC236}">
                    <a16:creationId xmlns:a16="http://schemas.microsoft.com/office/drawing/2014/main" id="{88E82DE6-BB4E-4297-AEA8-0037902A0066}"/>
                  </a:ext>
                </a:extLst>
              </p:cNvPr>
              <p:cNvGrpSpPr/>
              <p:nvPr/>
            </p:nvGrpSpPr>
            <p:grpSpPr>
              <a:xfrm>
                <a:off x="1705198" y="5806290"/>
                <a:ext cx="3058113" cy="794236"/>
                <a:chOff x="95094" y="5374653"/>
                <a:chExt cx="1875596" cy="794236"/>
              </a:xfrm>
            </p:grpSpPr>
            <p:sp>
              <p:nvSpPr>
                <p:cNvPr id="125" name="TextBox 124">
                  <a:extLst>
                    <a:ext uri="{FF2B5EF4-FFF2-40B4-BE49-F238E27FC236}">
                      <a16:creationId xmlns:a16="http://schemas.microsoft.com/office/drawing/2014/main" id="{4C404D47-BAA1-455F-9E71-09227E38F4DA}"/>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6" name="TextBox 125">
                  <a:extLst>
                    <a:ext uri="{FF2B5EF4-FFF2-40B4-BE49-F238E27FC236}">
                      <a16:creationId xmlns:a16="http://schemas.microsoft.com/office/drawing/2014/main" id="{2722C519-5E5D-4D4D-81DC-C9C144657B9A}"/>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7" name="Rectangle 126">
                  <a:extLst>
                    <a:ext uri="{FF2B5EF4-FFF2-40B4-BE49-F238E27FC236}">
                      <a16:creationId xmlns:a16="http://schemas.microsoft.com/office/drawing/2014/main" id="{278089B0-55C2-40C0-ADDB-169FC2563257}"/>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0401BF9D-887B-4963-A2E8-DC777964AF43}"/>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22" name="Straight Arrow Connector 121">
              <a:extLst>
                <a:ext uri="{FF2B5EF4-FFF2-40B4-BE49-F238E27FC236}">
                  <a16:creationId xmlns:a16="http://schemas.microsoft.com/office/drawing/2014/main" id="{BB46D4DA-713A-4224-810F-16A7C5C969B7}"/>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BA256CC8-6165-4BD8-B352-49002C262527}"/>
              </a:ext>
            </a:extLst>
          </p:cNvPr>
          <p:cNvGrpSpPr/>
          <p:nvPr/>
        </p:nvGrpSpPr>
        <p:grpSpPr>
          <a:xfrm>
            <a:off x="6230913" y="2510339"/>
            <a:ext cx="3337017" cy="523220"/>
            <a:chOff x="6230913" y="2510339"/>
            <a:chExt cx="3337017" cy="523220"/>
          </a:xfrm>
        </p:grpSpPr>
        <p:sp>
          <p:nvSpPr>
            <p:cNvPr id="65" name="TextBox 64">
              <a:extLst>
                <a:ext uri="{FF2B5EF4-FFF2-40B4-BE49-F238E27FC236}">
                  <a16:creationId xmlns:a16="http://schemas.microsoft.com/office/drawing/2014/main" id="{08A47577-0636-4221-9CD2-232FB745FD74}"/>
                </a:ext>
              </a:extLst>
            </p:cNvPr>
            <p:cNvSpPr txBox="1"/>
            <p:nvPr/>
          </p:nvSpPr>
          <p:spPr>
            <a:xfrm>
              <a:off x="6335658" y="2510339"/>
              <a:ext cx="1517491"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6" name="TextBox 65">
              <a:extLst>
                <a:ext uri="{FF2B5EF4-FFF2-40B4-BE49-F238E27FC236}">
                  <a16:creationId xmlns:a16="http://schemas.microsoft.com/office/drawing/2014/main" id="{5D5446BB-684F-43A8-8036-05B5A71EC795}"/>
                </a:ext>
              </a:extLst>
            </p:cNvPr>
            <p:cNvSpPr txBox="1"/>
            <p:nvPr/>
          </p:nvSpPr>
          <p:spPr>
            <a:xfrm>
              <a:off x="7950825" y="2510339"/>
              <a:ext cx="1615169"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7" name="TextBox 66">
              <a:extLst>
                <a:ext uri="{FF2B5EF4-FFF2-40B4-BE49-F238E27FC236}">
                  <a16:creationId xmlns:a16="http://schemas.microsoft.com/office/drawing/2014/main" id="{CF3FE0F9-DE29-4C78-AA74-CF5AE6169BEB}"/>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68" name="TextBox 67">
              <a:extLst>
                <a:ext uri="{FF2B5EF4-FFF2-40B4-BE49-F238E27FC236}">
                  <a16:creationId xmlns:a16="http://schemas.microsoft.com/office/drawing/2014/main" id="{DC9CA1C4-1AC9-4DB2-A8B6-4DF7FBA6280A}"/>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cxnSp>
        <p:nvCxnSpPr>
          <p:cNvPr id="78" name="Straight Arrow Connector 77">
            <a:extLst>
              <a:ext uri="{FF2B5EF4-FFF2-40B4-BE49-F238E27FC236}">
                <a16:creationId xmlns:a16="http://schemas.microsoft.com/office/drawing/2014/main" id="{5B435DFF-F036-4C38-9FAF-8EC8C075D5C1}"/>
              </a:ext>
            </a:extLst>
          </p:cNvPr>
          <p:cNvCxnSpPr>
            <a:cxnSpLocks/>
          </p:cNvCxnSpPr>
          <p:nvPr/>
        </p:nvCxnSpPr>
        <p:spPr>
          <a:xfrm>
            <a:off x="6843631" y="3057309"/>
            <a:ext cx="0" cy="1178046"/>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17591DD-3948-4511-AB9D-852EB761BB5E}"/>
              </a:ext>
            </a:extLst>
          </p:cNvPr>
          <p:cNvGrpSpPr/>
          <p:nvPr/>
        </p:nvGrpSpPr>
        <p:grpSpPr>
          <a:xfrm>
            <a:off x="9146446" y="3768461"/>
            <a:ext cx="3065837" cy="2685963"/>
            <a:chOff x="9146446" y="3768461"/>
            <a:chExt cx="3065837" cy="2685963"/>
          </a:xfrm>
        </p:grpSpPr>
        <p:cxnSp>
          <p:nvCxnSpPr>
            <p:cNvPr id="81" name="Straight Arrow Connector 80">
              <a:extLst>
                <a:ext uri="{FF2B5EF4-FFF2-40B4-BE49-F238E27FC236}">
                  <a16:creationId xmlns:a16="http://schemas.microsoft.com/office/drawing/2014/main" id="{E7B23E9B-2114-45B9-964F-90E7A973F8AF}"/>
                </a:ext>
              </a:extLst>
            </p:cNvPr>
            <p:cNvCxnSpPr>
              <a:cxnSpLocks/>
              <a:stCxn id="103" idx="2"/>
            </p:cNvCxnSpPr>
            <p:nvPr/>
          </p:nvCxnSpPr>
          <p:spPr>
            <a:xfrm>
              <a:off x="11410852" y="435261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5455DBD0-6D69-469E-82DD-39BD2BD2D087}"/>
                </a:ext>
              </a:extLst>
            </p:cNvPr>
            <p:cNvGrpSpPr/>
            <p:nvPr/>
          </p:nvGrpSpPr>
          <p:grpSpPr>
            <a:xfrm>
              <a:off x="9146446" y="5634537"/>
              <a:ext cx="3065837" cy="819887"/>
              <a:chOff x="1697474" y="5806290"/>
              <a:chExt cx="3065837" cy="819887"/>
            </a:xfrm>
          </p:grpSpPr>
          <p:grpSp>
            <p:nvGrpSpPr>
              <p:cNvPr id="87" name="Group 86">
                <a:extLst>
                  <a:ext uri="{FF2B5EF4-FFF2-40B4-BE49-F238E27FC236}">
                    <a16:creationId xmlns:a16="http://schemas.microsoft.com/office/drawing/2014/main" id="{AE251B54-648F-4DD3-96E1-9B347FE20918}"/>
                  </a:ext>
                </a:extLst>
              </p:cNvPr>
              <p:cNvGrpSpPr/>
              <p:nvPr/>
            </p:nvGrpSpPr>
            <p:grpSpPr>
              <a:xfrm>
                <a:off x="1705198" y="5806290"/>
                <a:ext cx="3058113" cy="794236"/>
                <a:chOff x="95094" y="5374653"/>
                <a:chExt cx="1875596" cy="794236"/>
              </a:xfrm>
            </p:grpSpPr>
            <p:sp>
              <p:nvSpPr>
                <p:cNvPr id="90" name="TextBox 89">
                  <a:extLst>
                    <a:ext uri="{FF2B5EF4-FFF2-40B4-BE49-F238E27FC236}">
                      <a16:creationId xmlns:a16="http://schemas.microsoft.com/office/drawing/2014/main" id="{E152F8B1-E6EF-4793-8852-ECAAB9715767}"/>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91" name="TextBox 90">
                  <a:extLst>
                    <a:ext uri="{FF2B5EF4-FFF2-40B4-BE49-F238E27FC236}">
                      <a16:creationId xmlns:a16="http://schemas.microsoft.com/office/drawing/2014/main" id="{60DD0C6C-6C46-4CEA-AAC5-40AC84360704}"/>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95" name="Rectangle 94">
                  <a:extLst>
                    <a:ext uri="{FF2B5EF4-FFF2-40B4-BE49-F238E27FC236}">
                      <a16:creationId xmlns:a16="http://schemas.microsoft.com/office/drawing/2014/main" id="{55F4C42B-A3C4-4247-875E-FFAF941F0FDE}"/>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a:extLst>
                  <a:ext uri="{FF2B5EF4-FFF2-40B4-BE49-F238E27FC236}">
                    <a16:creationId xmlns:a16="http://schemas.microsoft.com/office/drawing/2014/main" id="{94CF44FB-94ED-4AB9-8E53-0C540277036B}"/>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nvGrpSpPr>
            <p:cNvPr id="97" name="Group 96">
              <a:extLst>
                <a:ext uri="{FF2B5EF4-FFF2-40B4-BE49-F238E27FC236}">
                  <a16:creationId xmlns:a16="http://schemas.microsoft.com/office/drawing/2014/main" id="{E8B9F22E-B95F-4364-ADEA-E2594DFFB332}"/>
                </a:ext>
              </a:extLst>
            </p:cNvPr>
            <p:cNvGrpSpPr/>
            <p:nvPr/>
          </p:nvGrpSpPr>
          <p:grpSpPr>
            <a:xfrm>
              <a:off x="9837506" y="3768461"/>
              <a:ext cx="2134575" cy="584156"/>
              <a:chOff x="-178037" y="3768461"/>
              <a:chExt cx="2134575" cy="584156"/>
            </a:xfrm>
          </p:grpSpPr>
          <p:sp>
            <p:nvSpPr>
              <p:cNvPr id="99" name="Rectangle 98">
                <a:extLst>
                  <a:ext uri="{FF2B5EF4-FFF2-40B4-BE49-F238E27FC236}">
                    <a16:creationId xmlns:a16="http://schemas.microsoft.com/office/drawing/2014/main" id="{8D48C8E3-0656-4559-BAD8-5CD44951EF96}"/>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3754F75-BB93-4BD1-A279-F2C46CEFF4E6}"/>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ABCF0E5-2784-45DD-BB7D-5D0B4F361A47}"/>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51474A0-7744-4DBB-A411-3688CD0C65CA}"/>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51CFA84-6F3F-4A32-86D5-AC69BF6976B5}"/>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20E025D1-D083-419F-BF4F-7695DCEF48C8}"/>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cxnSp>
          <p:nvCxnSpPr>
            <p:cNvPr id="109" name="Straight Arrow Connector 108">
              <a:extLst>
                <a:ext uri="{FF2B5EF4-FFF2-40B4-BE49-F238E27FC236}">
                  <a16:creationId xmlns:a16="http://schemas.microsoft.com/office/drawing/2014/main" id="{6F4F28FD-AC01-4E9F-9088-5E588308DDEA}"/>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F79A2E2-5017-424D-B785-C75B5A46B970}"/>
                </a:ext>
              </a:extLst>
            </p:cNvPr>
            <p:cNvCxnSpPr>
              <a:cxnSpLocks/>
              <a:stCxn id="101"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F1CC0CF-3307-41AF-A274-DCF413EB08A9}"/>
                </a:ext>
              </a:extLst>
            </p:cNvPr>
            <p:cNvCxnSpPr>
              <a:cxnSpLocks/>
              <a:stCxn id="99"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3F50B856-A0FA-4A71-88BD-BBDD6F6321CF}"/>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grpSp>
        <p:nvGrpSpPr>
          <p:cNvPr id="9" name="Group 8">
            <a:extLst>
              <a:ext uri="{FF2B5EF4-FFF2-40B4-BE49-F238E27FC236}">
                <a16:creationId xmlns:a16="http://schemas.microsoft.com/office/drawing/2014/main" id="{79B60C4B-964B-4E66-80B7-882649B9296A}"/>
              </a:ext>
            </a:extLst>
          </p:cNvPr>
          <p:cNvGrpSpPr/>
          <p:nvPr/>
        </p:nvGrpSpPr>
        <p:grpSpPr>
          <a:xfrm>
            <a:off x="6735990" y="1616615"/>
            <a:ext cx="2343866" cy="893724"/>
            <a:chOff x="6735990" y="1616615"/>
            <a:chExt cx="2343866" cy="893724"/>
          </a:xfrm>
        </p:grpSpPr>
        <p:sp>
          <p:nvSpPr>
            <p:cNvPr id="129" name="TextBox 128">
              <a:extLst>
                <a:ext uri="{FF2B5EF4-FFF2-40B4-BE49-F238E27FC236}">
                  <a16:creationId xmlns:a16="http://schemas.microsoft.com/office/drawing/2014/main" id="{7B460BAA-391A-45CB-BD6E-C08457019382}"/>
                </a:ext>
              </a:extLst>
            </p:cNvPr>
            <p:cNvSpPr txBox="1"/>
            <p:nvPr/>
          </p:nvSpPr>
          <p:spPr>
            <a:xfrm>
              <a:off x="6735990" y="1616615"/>
              <a:ext cx="2343866" cy="461665"/>
            </a:xfrm>
            <a:prstGeom prst="rect">
              <a:avLst/>
            </a:prstGeom>
            <a:noFill/>
          </p:spPr>
          <p:txBody>
            <a:bodyPr wrap="square" rtlCol="0">
              <a:spAutoFit/>
            </a:bodyPr>
            <a:lstStyle/>
            <a:p>
              <a:pPr algn="ctr"/>
              <a:r>
                <a:rPr lang="en-US" sz="2400" b="1" dirty="0">
                  <a:ln>
                    <a:solidFill>
                      <a:schemeClr val="tx1"/>
                    </a:solidFill>
                  </a:ln>
                  <a:solidFill>
                    <a:srgbClr val="FF0000"/>
                  </a:solidFill>
                  <a:latin typeface="Consolas" panose="020B0609020204030204" pitchFamily="49" charset="0"/>
                </a:rPr>
                <a:t>READ&lt;</a:t>
              </a:r>
              <a:r>
                <a:rPr lang="en-US" sz="2400" b="1" dirty="0" err="1">
                  <a:ln>
                    <a:solidFill>
                      <a:schemeClr val="tx1"/>
                    </a:solidFill>
                  </a:ln>
                  <a:solidFill>
                    <a:srgbClr val="FF0000"/>
                  </a:solidFill>
                  <a:latin typeface="Consolas" panose="020B0609020204030204" pitchFamily="49" charset="0"/>
                </a:rPr>
                <a:t>fd</a:t>
              </a:r>
              <a:r>
                <a:rPr lang="en-US" sz="2400" b="1" dirty="0">
                  <a:ln>
                    <a:solidFill>
                      <a:schemeClr val="tx1"/>
                    </a:solidFill>
                  </a:ln>
                  <a:solidFill>
                    <a:srgbClr val="FF0000"/>
                  </a:solidFill>
                  <a:latin typeface="Consolas" panose="020B0609020204030204" pitchFamily="49" charset="0"/>
                </a:rPr>
                <a:t>, 20&gt;</a:t>
              </a:r>
            </a:p>
          </p:txBody>
        </p:sp>
        <p:cxnSp>
          <p:nvCxnSpPr>
            <p:cNvPr id="130" name="Straight Arrow Connector 129">
              <a:extLst>
                <a:ext uri="{FF2B5EF4-FFF2-40B4-BE49-F238E27FC236}">
                  <a16:creationId xmlns:a16="http://schemas.microsoft.com/office/drawing/2014/main" id="{9D37723E-5F5E-47AC-B969-00401D78DB66}"/>
                </a:ext>
              </a:extLst>
            </p:cNvPr>
            <p:cNvCxnSpPr>
              <a:cxnSpLocks/>
            </p:cNvCxnSpPr>
            <p:nvPr/>
          </p:nvCxnSpPr>
          <p:spPr>
            <a:xfrm>
              <a:off x="8690117" y="2084983"/>
              <a:ext cx="0" cy="4253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6C6D940-05A2-4E00-870B-BE6411A6C0FD}"/>
                </a:ext>
              </a:extLst>
            </p:cNvPr>
            <p:cNvCxnSpPr>
              <a:cxnSpLocks/>
            </p:cNvCxnSpPr>
            <p:nvPr/>
          </p:nvCxnSpPr>
          <p:spPr>
            <a:xfrm>
              <a:off x="7094403" y="2078280"/>
              <a:ext cx="0" cy="42535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3B27EA1-75F4-4971-ADC8-A0A0EF388852}"/>
                </a:ext>
              </a:extLst>
            </p:cNvPr>
            <p:cNvCxnSpPr>
              <a:cxnSpLocks/>
            </p:cNvCxnSpPr>
            <p:nvPr/>
          </p:nvCxnSpPr>
          <p:spPr>
            <a:xfrm>
              <a:off x="7051973" y="2084983"/>
              <a:ext cx="1678081"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0A77EFEE-EE9F-4AEC-A2A6-5EE8E8637FF1}"/>
              </a:ext>
            </a:extLst>
          </p:cNvPr>
          <p:cNvSpPr txBox="1"/>
          <p:nvPr/>
        </p:nvSpPr>
        <p:spPr>
          <a:xfrm rot="19609087">
            <a:off x="8550633" y="1087586"/>
            <a:ext cx="4069073" cy="461665"/>
          </a:xfrm>
          <a:prstGeom prst="rect">
            <a:avLst/>
          </a:prstGeom>
          <a:noFill/>
        </p:spPr>
        <p:txBody>
          <a:bodyPr wrap="square" rtlCol="0">
            <a:spAutoFit/>
          </a:bodyPr>
          <a:lstStyle/>
          <a:p>
            <a:pPr algn="ctr"/>
            <a:r>
              <a:rPr lang="en-US" sz="2400" b="1" dirty="0">
                <a:ln>
                  <a:solidFill>
                    <a:schemeClr val="tx1"/>
                  </a:solidFill>
                </a:ln>
                <a:solidFill>
                  <a:srgbClr val="FF0000"/>
                </a:solidFill>
                <a:latin typeface="Consolas" panose="020B0609020204030204" pitchFamily="49" charset="0"/>
              </a:rPr>
              <a:t>ERROR: No matching </a:t>
            </a:r>
            <a:r>
              <a:rPr lang="en-US" sz="2400" b="1" dirty="0" err="1">
                <a:ln>
                  <a:solidFill>
                    <a:schemeClr val="tx1"/>
                  </a:solidFill>
                </a:ln>
                <a:solidFill>
                  <a:srgbClr val="FF0000"/>
                </a:solidFill>
                <a:latin typeface="Consolas" panose="020B0609020204030204" pitchFamily="49" charset="0"/>
              </a:rPr>
              <a:t>fd</a:t>
            </a:r>
            <a:r>
              <a:rPr lang="en-US" sz="2400" b="1" dirty="0">
                <a:ln>
                  <a:solidFill>
                    <a:schemeClr val="tx1"/>
                  </a:solidFill>
                </a:ln>
                <a:solidFill>
                  <a:srgbClr val="FF0000"/>
                </a:solidFill>
                <a:latin typeface="Consolas" panose="020B0609020204030204" pitchFamily="49" charset="0"/>
              </a:rPr>
              <a:t>!</a:t>
            </a:r>
          </a:p>
        </p:txBody>
      </p:sp>
    </p:spTree>
    <p:extLst>
      <p:ext uri="{BB962C8B-B14F-4D97-AF65-F5344CB8AC3E}">
        <p14:creationId xmlns:p14="http://schemas.microsoft.com/office/powerpoint/2010/main" val="38493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2" end="2"/>
                                            </p:txEl>
                                          </p:spTgt>
                                        </p:tgtEl>
                                        <p:attrNameLst>
                                          <p:attrName>style.visibility</p:attrName>
                                        </p:attrNameLst>
                                      </p:cBhvr>
                                      <p:to>
                                        <p:strVal val="visible"/>
                                      </p:to>
                                    </p:set>
                                    <p:animEffect transition="in" filter="fade">
                                      <p:cBhvr>
                                        <p:cTn id="7" dur="500"/>
                                        <p:tgtEl>
                                          <p:spTgt spid="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up)">
                                      <p:cBhvr>
                                        <p:cTn id="12" dur="500"/>
                                        <p:tgtEl>
                                          <p:spTgt spid="9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wipe(up)">
                                      <p:cBhvr>
                                        <p:cTn id="16" dur="500"/>
                                        <p:tgtEl>
                                          <p:spTgt spid="1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left)">
                                      <p:cBhvr>
                                        <p:cTn id="21" dur="250"/>
                                        <p:tgtEl>
                                          <p:spTgt spid="98"/>
                                        </p:tgtEl>
                                      </p:cBhvr>
                                    </p:animEffect>
                                  </p:childTnLst>
                                </p:cTn>
                              </p:par>
                            </p:childTnLst>
                          </p:cTn>
                        </p:par>
                        <p:par>
                          <p:cTn id="22" fill="hold">
                            <p:stCondLst>
                              <p:cond delay="250"/>
                            </p:stCondLst>
                            <p:childTnLst>
                              <p:par>
                                <p:cTn id="23" presetID="22" presetClass="entr" presetSubtype="1"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up)">
                                      <p:cBhvr>
                                        <p:cTn id="25" dur="250"/>
                                        <p:tgtEl>
                                          <p:spTgt spid="1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ipe(left)">
                                      <p:cBhvr>
                                        <p:cTn id="29" dur="250"/>
                                        <p:tgtEl>
                                          <p:spTgt spid="113"/>
                                        </p:tgtEl>
                                      </p:cBhvr>
                                    </p:animEffect>
                                  </p:childTnLst>
                                </p:cTn>
                              </p:par>
                            </p:childTnLst>
                          </p:cTn>
                        </p:par>
                        <p:par>
                          <p:cTn id="30" fill="hold">
                            <p:stCondLst>
                              <p:cond delay="750"/>
                            </p:stCondLst>
                            <p:childTnLst>
                              <p:par>
                                <p:cTn id="31" presetID="22" presetClass="entr" presetSubtype="4"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down)">
                                      <p:cBhvr>
                                        <p:cTn id="33" dur="250"/>
                                        <p:tgtEl>
                                          <p:spTgt spid="114"/>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down)">
                                      <p:cBhvr>
                                        <p:cTn id="37" dur="250"/>
                                        <p:tgtEl>
                                          <p:spTgt spid="7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93"/>
                                        </p:tgtEl>
                                      </p:cBhvr>
                                    </p:animEffect>
                                    <p:set>
                                      <p:cBhvr>
                                        <p:cTn id="46" dur="1" fill="hold">
                                          <p:stCondLst>
                                            <p:cond delay="499"/>
                                          </p:stCondLst>
                                        </p:cTn>
                                        <p:tgtEl>
                                          <p:spTgt spid="93"/>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3">
                                            <p:txEl>
                                              <p:pRg st="0" end="0"/>
                                            </p:txEl>
                                          </p:spTgt>
                                        </p:tgtEl>
                                        <p:attrNameLst>
                                          <p:attrName>style.visibility</p:attrName>
                                        </p:attrNameLst>
                                      </p:cBhvr>
                                      <p:to>
                                        <p:strVal val="visible"/>
                                      </p:to>
                                    </p:set>
                                    <p:animEffect transition="in" filter="fade">
                                      <p:cBhvr>
                                        <p:cTn id="65" dur="5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E03C-E0BE-46E4-8DB7-97C9B9A387EF}"/>
              </a:ext>
            </a:extLst>
          </p:cNvPr>
          <p:cNvSpPr>
            <a:spLocks noGrp="1"/>
          </p:cNvSpPr>
          <p:nvPr>
            <p:ph type="title"/>
          </p:nvPr>
        </p:nvSpPr>
        <p:spPr>
          <a:xfrm>
            <a:off x="838200" y="175121"/>
            <a:ext cx="10515600" cy="1059914"/>
          </a:xfrm>
        </p:spPr>
        <p:txBody>
          <a:bodyPr/>
          <a:lstStyle/>
          <a:p>
            <a:r>
              <a:rPr lang="en-US" dirty="0"/>
              <a:t>Protocol Design: Stateful vs. Stateless</a:t>
            </a:r>
          </a:p>
        </p:txBody>
      </p:sp>
      <p:sp>
        <p:nvSpPr>
          <p:cNvPr id="3" name="Content Placeholder 2">
            <a:extLst>
              <a:ext uri="{FF2B5EF4-FFF2-40B4-BE49-F238E27FC236}">
                <a16:creationId xmlns:a16="http://schemas.microsoft.com/office/drawing/2014/main" id="{3410449E-F4DA-463F-AD11-C290F4579894}"/>
              </a:ext>
            </a:extLst>
          </p:cNvPr>
          <p:cNvSpPr>
            <a:spLocks noGrp="1"/>
          </p:cNvSpPr>
          <p:nvPr>
            <p:ph idx="1"/>
          </p:nvPr>
        </p:nvSpPr>
        <p:spPr>
          <a:xfrm>
            <a:off x="1040575" y="1065850"/>
            <a:ext cx="10110849" cy="5617029"/>
          </a:xfrm>
        </p:spPr>
        <p:txBody>
          <a:bodyPr>
            <a:normAutofit fontScale="92500" lnSpcReduction="10000"/>
          </a:bodyPr>
          <a:lstStyle/>
          <a:p>
            <a:r>
              <a:rPr lang="en-US" sz="3600" b="1" dirty="0"/>
              <a:t>Stateful protocol:</a:t>
            </a:r>
            <a:r>
              <a:rPr lang="en-US" sz="3600" dirty="0"/>
              <a:t> Client and server have to maintain a consistent view of shared state</a:t>
            </a:r>
          </a:p>
          <a:p>
            <a:pPr lvl="1"/>
            <a:r>
              <a:rPr lang="en-US" sz="3200" b="1" dirty="0"/>
              <a:t>Advantage:</a:t>
            </a:r>
            <a:r>
              <a:rPr lang="en-US" sz="3200" dirty="0"/>
              <a:t> Network messages can be small because additional state (e.g., seek position) is implicitly present on client and server</a:t>
            </a:r>
          </a:p>
          <a:p>
            <a:pPr lvl="1"/>
            <a:r>
              <a:rPr lang="en-US" sz="3200" b="1" dirty="0"/>
              <a:t>Disadvantage:</a:t>
            </a:r>
            <a:r>
              <a:rPr lang="en-US" sz="3200" dirty="0"/>
              <a:t> Crash recovery is challenging due to state desynchronization</a:t>
            </a:r>
          </a:p>
          <a:p>
            <a:r>
              <a:rPr lang="en-US" sz="3600" b="1" dirty="0"/>
              <a:t>Stateless protocol:</a:t>
            </a:r>
            <a:r>
              <a:rPr lang="en-US" sz="3600" dirty="0"/>
              <a:t> Each request contains all of the information needed to satisfy the request</a:t>
            </a:r>
          </a:p>
          <a:p>
            <a:pPr lvl="1"/>
            <a:r>
              <a:rPr lang="en-US" sz="3200" b="1" dirty="0"/>
              <a:t>Ex:</a:t>
            </a:r>
            <a:r>
              <a:rPr lang="en-US" sz="3200" dirty="0"/>
              <a:t> An HTTP request specifies a resource name (i.e., URL) and must explicitly include additional session state (e.g., via cookies)</a:t>
            </a:r>
          </a:p>
          <a:p>
            <a:pPr lvl="1"/>
            <a:r>
              <a:rPr lang="en-US" sz="3200" b="1" dirty="0"/>
              <a:t>Ex:</a:t>
            </a:r>
            <a:r>
              <a:rPr lang="en-US" sz="3200" dirty="0"/>
              <a:t> The real NFSv3 protocol is stateless</a:t>
            </a:r>
          </a:p>
        </p:txBody>
      </p:sp>
    </p:spTree>
    <p:extLst>
      <p:ext uri="{BB962C8B-B14F-4D97-AF65-F5344CB8AC3E}">
        <p14:creationId xmlns:p14="http://schemas.microsoft.com/office/powerpoint/2010/main" val="1589054539"/>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14FC-AA6F-4231-BBBF-32544F28673A}"/>
              </a:ext>
            </a:extLst>
          </p:cNvPr>
          <p:cNvSpPr>
            <a:spLocks noGrp="1"/>
          </p:cNvSpPr>
          <p:nvPr>
            <p:ph type="title"/>
          </p:nvPr>
        </p:nvSpPr>
        <p:spPr/>
        <p:txBody>
          <a:bodyPr>
            <a:normAutofit/>
          </a:bodyPr>
          <a:lstStyle/>
          <a:p>
            <a:r>
              <a:rPr lang="en-US" sz="6000" dirty="0">
                <a:solidFill>
                  <a:schemeClr val="bg1"/>
                </a:solidFill>
              </a:rPr>
              <a:t>The Real NFSv3 Protocol</a:t>
            </a:r>
          </a:p>
        </p:txBody>
      </p:sp>
      <p:pic>
        <p:nvPicPr>
          <p:cNvPr id="1026" name="Picture 2" descr="https://amasianv.files.wordpress.com/2013/01/beacons.jpg">
            <a:extLst>
              <a:ext uri="{FF2B5EF4-FFF2-40B4-BE49-F238E27FC236}">
                <a16:creationId xmlns:a16="http://schemas.microsoft.com/office/drawing/2014/main" id="{48128ED3-7CB2-4ED0-9DC1-30AA1F39F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9257"/>
            <a:ext cx="12192000" cy="481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4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ED64-7865-41FB-B117-179E87E1E99E}"/>
              </a:ext>
            </a:extLst>
          </p:cNvPr>
          <p:cNvSpPr>
            <a:spLocks noGrp="1"/>
          </p:cNvSpPr>
          <p:nvPr>
            <p:ph type="title"/>
          </p:nvPr>
        </p:nvSpPr>
        <p:spPr>
          <a:xfrm>
            <a:off x="838200" y="-145509"/>
            <a:ext cx="10515600" cy="988662"/>
          </a:xfrm>
        </p:spPr>
        <p:txBody>
          <a:bodyPr/>
          <a:lstStyle/>
          <a:p>
            <a:r>
              <a:rPr lang="en-US" dirty="0"/>
              <a:t>The Core Protocol</a:t>
            </a:r>
          </a:p>
        </p:txBody>
      </p:sp>
      <p:sp>
        <p:nvSpPr>
          <p:cNvPr id="3" name="Content Placeholder 2">
            <a:extLst>
              <a:ext uri="{FF2B5EF4-FFF2-40B4-BE49-F238E27FC236}">
                <a16:creationId xmlns:a16="http://schemas.microsoft.com/office/drawing/2014/main" id="{65455385-FFEE-4282-B7AA-F31CE6C4DA68}"/>
              </a:ext>
            </a:extLst>
          </p:cNvPr>
          <p:cNvSpPr>
            <a:spLocks noGrp="1"/>
          </p:cNvSpPr>
          <p:nvPr>
            <p:ph idx="1"/>
          </p:nvPr>
        </p:nvSpPr>
        <p:spPr>
          <a:xfrm>
            <a:off x="237506" y="567133"/>
            <a:ext cx="11792196" cy="3221097"/>
          </a:xfrm>
        </p:spPr>
        <p:txBody>
          <a:bodyPr>
            <a:normAutofit/>
          </a:bodyPr>
          <a:lstStyle/>
          <a:p>
            <a:r>
              <a:rPr lang="en-US" sz="3200" dirty="0"/>
              <a:t>An </a:t>
            </a:r>
            <a:r>
              <a:rPr lang="en-US" sz="3200" b="1" dirty="0"/>
              <a:t>NFS handle</a:t>
            </a:r>
            <a:r>
              <a:rPr lang="en-US" sz="3200" dirty="0"/>
              <a:t> specifies a file to manipulate</a:t>
            </a:r>
          </a:p>
          <a:p>
            <a:pPr lvl="1"/>
            <a:r>
              <a:rPr lang="en-US" sz="2800" dirty="0"/>
              <a:t>From a server’s perspective, a handle is logically similar to the two-tuple </a:t>
            </a:r>
            <a:r>
              <a:rPr lang="en-US" sz="2800" dirty="0">
                <a:latin typeface="Consolas" panose="020B0609020204030204" pitchFamily="49" charset="0"/>
              </a:rPr>
              <a:t>&lt;</a:t>
            </a:r>
            <a:r>
              <a:rPr lang="en-US" sz="2800" dirty="0" err="1">
                <a:latin typeface="Consolas" panose="020B0609020204030204" pitchFamily="49" charset="0"/>
              </a:rPr>
              <a:t>inode_num</a:t>
            </a:r>
            <a:r>
              <a:rPr lang="en-US" sz="2800" dirty="0">
                <a:latin typeface="Consolas" panose="020B0609020204030204" pitchFamily="49" charset="0"/>
              </a:rPr>
              <a:t>, </a:t>
            </a:r>
            <a:r>
              <a:rPr lang="en-US" sz="2800" dirty="0" err="1">
                <a:latin typeface="Consolas" panose="020B0609020204030204" pitchFamily="49" charset="0"/>
              </a:rPr>
              <a:t>inode_version</a:t>
            </a:r>
            <a:r>
              <a:rPr lang="en-US" sz="2800" dirty="0">
                <a:latin typeface="Consolas" panose="020B0609020204030204" pitchFamily="49" charset="0"/>
              </a:rPr>
              <a:t>&gt;</a:t>
            </a:r>
          </a:p>
          <a:p>
            <a:pPr lvl="2"/>
            <a:r>
              <a:rPr lang="en-US" sz="2400" dirty="0"/>
              <a:t>Server increments the version number when an </a:t>
            </a:r>
            <a:r>
              <a:rPr lang="en-US" sz="2400" dirty="0" err="1"/>
              <a:t>inode</a:t>
            </a:r>
            <a:r>
              <a:rPr lang="en-US" sz="2400" dirty="0"/>
              <a:t> is reused</a:t>
            </a:r>
          </a:p>
          <a:p>
            <a:pPr lvl="2"/>
            <a:r>
              <a:rPr lang="en-US" sz="2400" dirty="0"/>
              <a:t>Ensures that a client with a handle to old version of file cannot access new version</a:t>
            </a:r>
          </a:p>
          <a:p>
            <a:pPr lvl="1"/>
            <a:r>
              <a:rPr lang="en-US" sz="2800" dirty="0"/>
              <a:t>From client’s perspective, the handle is an opaque value (max=64 bytes)</a:t>
            </a:r>
          </a:p>
          <a:p>
            <a:r>
              <a:rPr lang="en-US" sz="3200" dirty="0"/>
              <a:t>Important NFS commands:</a:t>
            </a:r>
          </a:p>
        </p:txBody>
      </p:sp>
      <p:sp>
        <p:nvSpPr>
          <p:cNvPr id="4" name="TextBox 3">
            <a:extLst>
              <a:ext uri="{FF2B5EF4-FFF2-40B4-BE49-F238E27FC236}">
                <a16:creationId xmlns:a16="http://schemas.microsoft.com/office/drawing/2014/main" id="{A1C13073-7343-4404-837E-BE62B2238429}"/>
              </a:ext>
            </a:extLst>
          </p:cNvPr>
          <p:cNvSpPr txBox="1"/>
          <p:nvPr/>
        </p:nvSpPr>
        <p:spPr>
          <a:xfrm>
            <a:off x="716452" y="3747856"/>
            <a:ext cx="11500262" cy="2985433"/>
          </a:xfrm>
          <a:prstGeom prst="rect">
            <a:avLst/>
          </a:prstGeom>
          <a:noFill/>
        </p:spPr>
        <p:txBody>
          <a:bodyPr wrap="square" rtlCol="0">
            <a:spAutoFit/>
          </a:bodyPr>
          <a:lstStyle/>
          <a:p>
            <a:r>
              <a:rPr lang="en-US" sz="2800" dirty="0">
                <a:latin typeface="Consolas" panose="020B0609020204030204" pitchFamily="49" charset="0"/>
              </a:rPr>
              <a:t>MOUNT			 //Get handle for root directory “/”</a:t>
            </a:r>
          </a:p>
          <a:p>
            <a:endParaRPr lang="en-US" sz="1000" dirty="0">
              <a:latin typeface="Consolas" panose="020B0609020204030204" pitchFamily="49" charset="0"/>
            </a:endParaRPr>
          </a:p>
          <a:p>
            <a:r>
              <a:rPr lang="en-US" sz="2800" dirty="0">
                <a:latin typeface="Consolas" panose="020B0609020204030204" pitchFamily="49" charset="0"/>
              </a:rPr>
              <a:t>LOOKUP </a:t>
            </a:r>
            <a:r>
              <a:rPr lang="en-US" sz="2800" dirty="0" err="1">
                <a:latin typeface="Consolas" panose="020B0609020204030204" pitchFamily="49" charset="0"/>
              </a:rPr>
              <a:t>dir_fh</a:t>
            </a:r>
            <a:r>
              <a:rPr lang="en-US" sz="2800" dirty="0">
                <a:latin typeface="Consolas" panose="020B0609020204030204" pitchFamily="49" charset="0"/>
              </a:rPr>
              <a:t>, name //Return handle for a file or</a:t>
            </a:r>
          </a:p>
          <a:p>
            <a:r>
              <a:rPr lang="en-US" sz="2800" dirty="0">
                <a:latin typeface="Consolas" panose="020B0609020204030204" pitchFamily="49" charset="0"/>
              </a:rPr>
              <a:t>                    //directory contained in parent</a:t>
            </a:r>
          </a:p>
          <a:p>
            <a:r>
              <a:rPr lang="en-US" sz="2800" dirty="0">
                <a:latin typeface="Consolas" panose="020B0609020204030204" pitchFamily="49" charset="0"/>
              </a:rPr>
              <a:t>				 //directory pointed to by </a:t>
            </a:r>
            <a:r>
              <a:rPr lang="en-US" sz="2800" dirty="0" err="1">
                <a:latin typeface="Consolas" panose="020B0609020204030204" pitchFamily="49" charset="0"/>
              </a:rPr>
              <a:t>dir_fh</a:t>
            </a:r>
            <a:endParaRPr lang="en-US" sz="2800" dirty="0">
              <a:latin typeface="Consolas" panose="020B0609020204030204" pitchFamily="49" charset="0"/>
            </a:endParaRPr>
          </a:p>
          <a:p>
            <a:endParaRPr lang="en-US" sz="1000" dirty="0">
              <a:latin typeface="Consolas" panose="020B0609020204030204" pitchFamily="49" charset="0"/>
            </a:endParaRPr>
          </a:p>
          <a:p>
            <a:r>
              <a:rPr lang="en-US" sz="2800" dirty="0">
                <a:latin typeface="Consolas" panose="020B0609020204030204" pitchFamily="49" charset="0"/>
              </a:rPr>
              <a:t>READ	</a:t>
            </a:r>
            <a:r>
              <a:rPr lang="en-US" sz="2800" dirty="0" err="1">
                <a:latin typeface="Consolas" panose="020B0609020204030204" pitchFamily="49" charset="0"/>
              </a:rPr>
              <a:t>fh</a:t>
            </a:r>
            <a:r>
              <a:rPr lang="en-US" sz="2800" dirty="0">
                <a:latin typeface="Consolas" panose="020B0609020204030204" pitchFamily="49" charset="0"/>
              </a:rPr>
              <a:t>, offset, count		  //Read some data</a:t>
            </a:r>
            <a:endParaRPr lang="en-US" sz="1000" dirty="0">
              <a:latin typeface="Consolas" panose="020B0609020204030204" pitchFamily="49" charset="0"/>
            </a:endParaRPr>
          </a:p>
          <a:p>
            <a:r>
              <a:rPr lang="en-US" sz="2800" dirty="0">
                <a:latin typeface="Consolas" panose="020B0609020204030204" pitchFamily="49" charset="0"/>
              </a:rPr>
              <a:t>WRITE </a:t>
            </a:r>
            <a:r>
              <a:rPr lang="en-US" sz="2800" dirty="0" err="1">
                <a:latin typeface="Consolas" panose="020B0609020204030204" pitchFamily="49" charset="0"/>
              </a:rPr>
              <a:t>fh</a:t>
            </a:r>
            <a:r>
              <a:rPr lang="en-US" sz="2800" dirty="0">
                <a:latin typeface="Consolas" panose="020B0609020204030204" pitchFamily="49" charset="0"/>
              </a:rPr>
              <a:t>, offset, count, data //Write some data</a:t>
            </a:r>
          </a:p>
        </p:txBody>
      </p:sp>
    </p:spTree>
    <p:extLst>
      <p:ext uri="{BB962C8B-B14F-4D97-AF65-F5344CB8AC3E}">
        <p14:creationId xmlns:p14="http://schemas.microsoft.com/office/powerpoint/2010/main" val="4681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ED64-7865-41FB-B117-179E87E1E99E}"/>
              </a:ext>
            </a:extLst>
          </p:cNvPr>
          <p:cNvSpPr>
            <a:spLocks noGrp="1"/>
          </p:cNvSpPr>
          <p:nvPr>
            <p:ph type="title"/>
          </p:nvPr>
        </p:nvSpPr>
        <p:spPr>
          <a:xfrm>
            <a:off x="838200" y="-145509"/>
            <a:ext cx="10515600" cy="988662"/>
          </a:xfrm>
        </p:spPr>
        <p:txBody>
          <a:bodyPr/>
          <a:lstStyle/>
          <a:p>
            <a:r>
              <a:rPr lang="en-US" dirty="0"/>
              <a:t>The Core Protocol</a:t>
            </a:r>
          </a:p>
        </p:txBody>
      </p:sp>
      <p:sp>
        <p:nvSpPr>
          <p:cNvPr id="3" name="Content Placeholder 2">
            <a:extLst>
              <a:ext uri="{FF2B5EF4-FFF2-40B4-BE49-F238E27FC236}">
                <a16:creationId xmlns:a16="http://schemas.microsoft.com/office/drawing/2014/main" id="{65455385-FFEE-4282-B7AA-F31CE6C4DA68}"/>
              </a:ext>
            </a:extLst>
          </p:cNvPr>
          <p:cNvSpPr>
            <a:spLocks noGrp="1"/>
          </p:cNvSpPr>
          <p:nvPr>
            <p:ph idx="1"/>
          </p:nvPr>
        </p:nvSpPr>
        <p:spPr>
          <a:xfrm>
            <a:off x="237506" y="567133"/>
            <a:ext cx="11792196" cy="3221097"/>
          </a:xfrm>
        </p:spPr>
        <p:txBody>
          <a:bodyPr>
            <a:normAutofit/>
          </a:bodyPr>
          <a:lstStyle/>
          <a:p>
            <a:r>
              <a:rPr lang="en-US" sz="3200" dirty="0"/>
              <a:t>An </a:t>
            </a:r>
            <a:r>
              <a:rPr lang="en-US" sz="3200" b="1" dirty="0"/>
              <a:t>NFS handle</a:t>
            </a:r>
            <a:r>
              <a:rPr lang="en-US" sz="3200" dirty="0"/>
              <a:t> specifies a file to manipulate</a:t>
            </a:r>
          </a:p>
          <a:p>
            <a:pPr lvl="1"/>
            <a:r>
              <a:rPr lang="en-US" sz="2800" dirty="0"/>
              <a:t>From a server’s perspective, a handle is logically similar to the two-tuple </a:t>
            </a:r>
            <a:r>
              <a:rPr lang="en-US" sz="2800" dirty="0">
                <a:latin typeface="Consolas" panose="020B0609020204030204" pitchFamily="49" charset="0"/>
              </a:rPr>
              <a:t>&lt;</a:t>
            </a:r>
            <a:r>
              <a:rPr lang="en-US" sz="2800" dirty="0" err="1">
                <a:latin typeface="Consolas" panose="020B0609020204030204" pitchFamily="49" charset="0"/>
              </a:rPr>
              <a:t>inode_num</a:t>
            </a:r>
            <a:r>
              <a:rPr lang="en-US" sz="2800" dirty="0">
                <a:latin typeface="Consolas" panose="020B0609020204030204" pitchFamily="49" charset="0"/>
              </a:rPr>
              <a:t>, </a:t>
            </a:r>
            <a:r>
              <a:rPr lang="en-US" sz="2800" dirty="0" err="1">
                <a:latin typeface="Consolas" panose="020B0609020204030204" pitchFamily="49" charset="0"/>
              </a:rPr>
              <a:t>inode_version</a:t>
            </a:r>
            <a:r>
              <a:rPr lang="en-US" sz="2800" dirty="0">
                <a:latin typeface="Consolas" panose="020B0609020204030204" pitchFamily="49" charset="0"/>
              </a:rPr>
              <a:t>&gt;</a:t>
            </a:r>
          </a:p>
          <a:p>
            <a:pPr lvl="2"/>
            <a:r>
              <a:rPr lang="en-US" sz="2400" dirty="0"/>
              <a:t>Server increments the version number when an </a:t>
            </a:r>
            <a:r>
              <a:rPr lang="en-US" sz="2400" dirty="0" err="1"/>
              <a:t>inode</a:t>
            </a:r>
            <a:r>
              <a:rPr lang="en-US" sz="2400" dirty="0"/>
              <a:t> is reused</a:t>
            </a:r>
          </a:p>
          <a:p>
            <a:pPr lvl="2"/>
            <a:r>
              <a:rPr lang="en-US" sz="2400" dirty="0"/>
              <a:t>Ensures that a client with a handle to old version of file cannot access new version</a:t>
            </a:r>
          </a:p>
          <a:p>
            <a:pPr lvl="1"/>
            <a:r>
              <a:rPr lang="en-US" sz="2800" dirty="0"/>
              <a:t>From client’s perspective, the handle is an opaque value (max=64 bytes)</a:t>
            </a:r>
          </a:p>
          <a:p>
            <a:r>
              <a:rPr lang="en-US" sz="3200" dirty="0"/>
              <a:t>Important NFS commands:</a:t>
            </a:r>
          </a:p>
        </p:txBody>
      </p:sp>
      <p:sp>
        <p:nvSpPr>
          <p:cNvPr id="4" name="TextBox 3">
            <a:extLst>
              <a:ext uri="{FF2B5EF4-FFF2-40B4-BE49-F238E27FC236}">
                <a16:creationId xmlns:a16="http://schemas.microsoft.com/office/drawing/2014/main" id="{A1C13073-7343-4404-837E-BE62B2238429}"/>
              </a:ext>
            </a:extLst>
          </p:cNvPr>
          <p:cNvSpPr txBox="1"/>
          <p:nvPr/>
        </p:nvSpPr>
        <p:spPr>
          <a:xfrm>
            <a:off x="716452" y="3747856"/>
            <a:ext cx="11500262" cy="2985433"/>
          </a:xfrm>
          <a:prstGeom prst="rect">
            <a:avLst/>
          </a:prstGeom>
          <a:noFill/>
        </p:spPr>
        <p:txBody>
          <a:bodyPr wrap="square" rtlCol="0">
            <a:spAutoFit/>
          </a:bodyPr>
          <a:lstStyle/>
          <a:p>
            <a:r>
              <a:rPr lang="en-US" sz="2800" dirty="0">
                <a:latin typeface="Consolas" panose="020B0609020204030204" pitchFamily="49" charset="0"/>
              </a:rPr>
              <a:t>MOUNT			 //Get handle for root directory “/”</a:t>
            </a:r>
          </a:p>
          <a:p>
            <a:endParaRPr lang="en-US" sz="1000" dirty="0">
              <a:latin typeface="Consolas" panose="020B0609020204030204" pitchFamily="49" charset="0"/>
            </a:endParaRPr>
          </a:p>
          <a:p>
            <a:r>
              <a:rPr lang="en-US" sz="2800" dirty="0">
                <a:latin typeface="Consolas" panose="020B0609020204030204" pitchFamily="49" charset="0"/>
              </a:rPr>
              <a:t>LOOKUP </a:t>
            </a:r>
            <a:r>
              <a:rPr lang="en-US" sz="2800" dirty="0" err="1">
                <a:latin typeface="Consolas" panose="020B0609020204030204" pitchFamily="49" charset="0"/>
              </a:rPr>
              <a:t>dir_fh</a:t>
            </a:r>
            <a:r>
              <a:rPr lang="en-US" sz="2800" dirty="0">
                <a:latin typeface="Consolas" panose="020B0609020204030204" pitchFamily="49" charset="0"/>
              </a:rPr>
              <a:t>, name //Return handle for a file or</a:t>
            </a:r>
          </a:p>
          <a:p>
            <a:r>
              <a:rPr lang="en-US" sz="2800" dirty="0">
                <a:latin typeface="Consolas" panose="020B0609020204030204" pitchFamily="49" charset="0"/>
              </a:rPr>
              <a:t>                    //directory contained in parent</a:t>
            </a:r>
          </a:p>
          <a:p>
            <a:r>
              <a:rPr lang="en-US" sz="2800" dirty="0">
                <a:latin typeface="Consolas" panose="020B0609020204030204" pitchFamily="49" charset="0"/>
              </a:rPr>
              <a:t>				 //directory pointed to by </a:t>
            </a:r>
            <a:r>
              <a:rPr lang="en-US" sz="2800" dirty="0" err="1">
                <a:latin typeface="Consolas" panose="020B0609020204030204" pitchFamily="49" charset="0"/>
              </a:rPr>
              <a:t>dir_fh</a:t>
            </a:r>
            <a:endParaRPr lang="en-US" sz="2800" dirty="0">
              <a:latin typeface="Consolas" panose="020B0609020204030204" pitchFamily="49" charset="0"/>
            </a:endParaRPr>
          </a:p>
          <a:p>
            <a:endParaRPr lang="en-US" sz="1000" dirty="0">
              <a:latin typeface="Consolas" panose="020B0609020204030204" pitchFamily="49" charset="0"/>
            </a:endParaRPr>
          </a:p>
          <a:p>
            <a:r>
              <a:rPr lang="en-US" sz="2800" dirty="0">
                <a:latin typeface="Consolas" panose="020B0609020204030204" pitchFamily="49" charset="0"/>
              </a:rPr>
              <a:t>READ	</a:t>
            </a:r>
            <a:r>
              <a:rPr lang="en-US" sz="2800" dirty="0" err="1">
                <a:latin typeface="Consolas" panose="020B0609020204030204" pitchFamily="49" charset="0"/>
              </a:rPr>
              <a:t>fh</a:t>
            </a:r>
            <a:r>
              <a:rPr lang="en-US" sz="2800" dirty="0">
                <a:latin typeface="Consolas" panose="020B0609020204030204" pitchFamily="49" charset="0"/>
              </a:rPr>
              <a:t>, offset, count		  //Read some data</a:t>
            </a:r>
            <a:endParaRPr lang="en-US" sz="1000" dirty="0">
              <a:latin typeface="Consolas" panose="020B0609020204030204" pitchFamily="49" charset="0"/>
            </a:endParaRPr>
          </a:p>
          <a:p>
            <a:r>
              <a:rPr lang="en-US" sz="2800" dirty="0">
                <a:latin typeface="Consolas" panose="020B0609020204030204" pitchFamily="49" charset="0"/>
              </a:rPr>
              <a:t>WRITE </a:t>
            </a:r>
            <a:r>
              <a:rPr lang="en-US" sz="2800" dirty="0" err="1">
                <a:latin typeface="Consolas" panose="020B0609020204030204" pitchFamily="49" charset="0"/>
              </a:rPr>
              <a:t>fh</a:t>
            </a:r>
            <a:r>
              <a:rPr lang="en-US" sz="2800" dirty="0">
                <a:latin typeface="Consolas" panose="020B0609020204030204" pitchFamily="49" charset="0"/>
              </a:rPr>
              <a:t>, offset, count, data //Write some data</a:t>
            </a:r>
          </a:p>
        </p:txBody>
      </p:sp>
      <p:sp>
        <p:nvSpPr>
          <p:cNvPr id="8" name="Content Placeholder 2">
            <a:extLst>
              <a:ext uri="{FF2B5EF4-FFF2-40B4-BE49-F238E27FC236}">
                <a16:creationId xmlns:a16="http://schemas.microsoft.com/office/drawing/2014/main" id="{E07C6A3B-1210-4A63-B79F-B4A718519464}"/>
              </a:ext>
            </a:extLst>
          </p:cNvPr>
          <p:cNvSpPr txBox="1">
            <a:spLocks/>
          </p:cNvSpPr>
          <p:nvPr/>
        </p:nvSpPr>
        <p:spPr>
          <a:xfrm>
            <a:off x="540152" y="3584707"/>
            <a:ext cx="11111696" cy="3273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Each request embeds all of the information needed to satisfy the request</a:t>
            </a:r>
          </a:p>
          <a:p>
            <a:pPr lvl="1"/>
            <a:r>
              <a:rPr lang="en-US" sz="2800" dirty="0"/>
              <a:t>Ex: </a:t>
            </a:r>
            <a:r>
              <a:rPr lang="en-US" sz="2800" dirty="0">
                <a:latin typeface="Consolas" panose="020B0609020204030204" pitchFamily="49" charset="0"/>
              </a:rPr>
              <a:t>LOOKUP</a:t>
            </a:r>
            <a:r>
              <a:rPr lang="en-US" sz="2800" dirty="0"/>
              <a:t> assumes that the caller has already acquired the handle for the prefix of the path to look up</a:t>
            </a:r>
          </a:p>
          <a:p>
            <a:pPr lvl="1"/>
            <a:r>
              <a:rPr lang="en-US" sz="2800" dirty="0"/>
              <a:t>Ex: NFS’s </a:t>
            </a:r>
            <a:r>
              <a:rPr lang="en-US" sz="2800" dirty="0">
                <a:latin typeface="Consolas" panose="020B0609020204030204" pitchFamily="49" charset="0"/>
              </a:rPr>
              <a:t>READ</a:t>
            </a:r>
            <a:r>
              <a:rPr lang="en-US" sz="2800" dirty="0"/>
              <a:t> and </a:t>
            </a:r>
            <a:r>
              <a:rPr lang="en-US" sz="2800" dirty="0">
                <a:latin typeface="Consolas" panose="020B0609020204030204" pitchFamily="49" charset="0"/>
              </a:rPr>
              <a:t>WRITE</a:t>
            </a:r>
            <a:r>
              <a:rPr lang="en-US" sz="2800" dirty="0"/>
              <a:t> specify explicit file offsets, unlike the equivalent POSIX commands</a:t>
            </a:r>
          </a:p>
          <a:p>
            <a:r>
              <a:rPr lang="en-US" sz="3200" dirty="0"/>
              <a:t>No NFS “open” or “close” command: server-side statelessness!</a:t>
            </a:r>
          </a:p>
        </p:txBody>
      </p:sp>
    </p:spTree>
    <p:extLst>
      <p:ext uri="{BB962C8B-B14F-4D97-AF65-F5344CB8AC3E}">
        <p14:creationId xmlns:p14="http://schemas.microsoft.com/office/powerpoint/2010/main" val="20638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childTnLst>
                          </p:cTn>
                        </p:par>
                        <p:par>
                          <p:cTn id="23" fill="hold">
                            <p:stCondLst>
                              <p:cond delay="500"/>
                            </p:stCondLst>
                            <p:childTnLst>
                              <p:par>
                                <p:cTn id="24" presetID="64" presetClass="path" presetSubtype="0" accel="50000" decel="50000" fill="hold" grpId="0" nodeType="afterEffect">
                                  <p:stCondLst>
                                    <p:cond delay="0"/>
                                  </p:stCondLst>
                                  <p:childTnLst>
                                    <p:animMotion origin="layout" path="M 1.45833E-6 -3.7037E-7 L 0.00039 -0.46968 " pathEditMode="relative" rAng="0" ptsTypes="AA">
                                      <p:cBhvr>
                                        <p:cTn id="25" dur="1500" fill="hold"/>
                                        <p:tgtEl>
                                          <p:spTgt spid="4"/>
                                        </p:tgtEl>
                                        <p:attrNameLst>
                                          <p:attrName>ppt_x</p:attrName>
                                          <p:attrName>ppt_y</p:attrName>
                                        </p:attrNameLst>
                                      </p:cBhvr>
                                      <p:rCtr x="13" y="-23495"/>
                                    </p:animMotion>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500"/>
                                        <p:tgtEl>
                                          <p:spTgt spid="8">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cxnSp>
        <p:nvCxnSpPr>
          <p:cNvPr id="8" name="Straight Arrow Connector 7">
            <a:extLst>
              <a:ext uri="{FF2B5EF4-FFF2-40B4-BE49-F238E27FC236}">
                <a16:creationId xmlns:a16="http://schemas.microsoft.com/office/drawing/2014/main" id="{DC4D71C4-0EDE-4788-88F4-235D356D3D8A}"/>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1F21FE-96AA-49AA-A77A-80A3292E2C20}"/>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a:extLst>
              <a:ext uri="{FF2B5EF4-FFF2-40B4-BE49-F238E27FC236}">
                <a16:creationId xmlns:a16="http://schemas.microsoft.com/office/drawing/2014/main" id="{1AFA8FCB-51A2-4D46-AAEC-0B829041EBF1}"/>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E606E0-5FAB-4880-9BA6-5DBB16AA0324}"/>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8642814-3C14-43F5-9DBF-C97A4C3B11E3}"/>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5A2E347-A2CE-47CB-9C8E-8488B261C55C}"/>
              </a:ext>
            </a:extLst>
          </p:cNvPr>
          <p:cNvCxnSpPr>
            <a:cxnSpLocks/>
          </p:cNvCxnSpPr>
          <p:nvPr/>
        </p:nvCxnSpPr>
        <p:spPr>
          <a:xfrm flipH="1">
            <a:off x="6843631" y="2986514"/>
            <a:ext cx="946" cy="2927456"/>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959BFD54-0E68-4ABB-BC47-58681E38CD81}"/>
              </a:ext>
            </a:extLst>
          </p:cNvPr>
          <p:cNvSpPr txBox="1"/>
          <p:nvPr/>
        </p:nvSpPr>
        <p:spPr>
          <a:xfrm>
            <a:off x="1855027" y="5025168"/>
            <a:ext cx="2654601" cy="584775"/>
          </a:xfrm>
          <a:prstGeom prst="rect">
            <a:avLst/>
          </a:prstGeom>
          <a:noFill/>
        </p:spPr>
        <p:txBody>
          <a:bodyPr wrap="square" rtlCol="0">
            <a:spAutoFit/>
          </a:bodyPr>
          <a:lstStyle/>
          <a:p>
            <a:pPr algn="r"/>
            <a:r>
              <a:rPr lang="en-US" sz="3200" b="1" dirty="0">
                <a:ln>
                  <a:solidFill>
                    <a:schemeClr val="tx1"/>
                  </a:solidFill>
                </a:ln>
                <a:solidFill>
                  <a:srgbClr val="FF0000"/>
                </a:solidFill>
                <a:latin typeface="Consolas" panose="020B0609020204030204" pitchFamily="49" charset="0"/>
              </a:rPr>
              <a:t>MOUNT</a:t>
            </a:r>
          </a:p>
        </p:txBody>
      </p:sp>
    </p:spTree>
    <p:extLst>
      <p:ext uri="{BB962C8B-B14F-4D97-AF65-F5344CB8AC3E}">
        <p14:creationId xmlns:p14="http://schemas.microsoft.com/office/powerpoint/2010/main" val="374211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up)">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200"/>
                                        <p:tgtEl>
                                          <p:spTgt spid="77"/>
                                        </p:tgtEl>
                                      </p:cBhvr>
                                    </p:animEffect>
                                  </p:childTnLst>
                                </p:cTn>
                              </p:par>
                            </p:childTnLst>
                          </p:cTn>
                        </p:par>
                        <p:par>
                          <p:cTn id="27" fill="hold">
                            <p:stCondLst>
                              <p:cond delay="200"/>
                            </p:stCondLst>
                            <p:childTnLst>
                              <p:par>
                                <p:cTn id="28" presetID="22" presetClass="entr" presetSubtype="1" fill="hold"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up)">
                                      <p:cBhvr>
                                        <p:cTn id="30" dur="200"/>
                                        <p:tgtEl>
                                          <p:spTgt spid="84"/>
                                        </p:tgtEl>
                                      </p:cBhvr>
                                    </p:animEffect>
                                  </p:childTnLst>
                                </p:cTn>
                              </p:par>
                            </p:childTnLst>
                          </p:cTn>
                        </p:par>
                        <p:par>
                          <p:cTn id="31" fill="hold">
                            <p:stCondLst>
                              <p:cond delay="400"/>
                            </p:stCondLst>
                            <p:childTnLst>
                              <p:par>
                                <p:cTn id="32" presetID="22" presetClass="entr" presetSubtype="8" fill="hold" nodeType="after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wipe(left)">
                                      <p:cBhvr>
                                        <p:cTn id="34" dur="200"/>
                                        <p:tgtEl>
                                          <p:spTgt spid="87"/>
                                        </p:tgtEl>
                                      </p:cBhvr>
                                    </p:animEffect>
                                  </p:childTnLst>
                                </p:cTn>
                              </p:par>
                            </p:childTnLst>
                          </p:cTn>
                        </p:par>
                        <p:par>
                          <p:cTn id="35" fill="hold">
                            <p:stCondLst>
                              <p:cond delay="600"/>
                            </p:stCondLst>
                            <p:childTnLst>
                              <p:par>
                                <p:cTn id="36" presetID="2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down)">
                                      <p:cBhvr>
                                        <p:cTn id="38" dur="200"/>
                                        <p:tgtEl>
                                          <p:spTgt spid="89"/>
                                        </p:tgtEl>
                                      </p:cBhvr>
                                    </p:animEffect>
                                  </p:childTnLst>
                                </p:cTn>
                              </p:par>
                            </p:childTnLst>
                          </p:cTn>
                        </p:par>
                        <p:par>
                          <p:cTn id="39" fill="hold">
                            <p:stCondLst>
                              <p:cond delay="800"/>
                            </p:stCondLst>
                            <p:childTnLst>
                              <p:par>
                                <p:cTn id="40" presetID="10" presetClass="entr" presetSubtype="0"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40323DF0-B968-4411-906E-01809BFF35E1}"/>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B9DCA5D-CA9B-42C9-99E6-4DB59A01F925}"/>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6276354-BEC1-48BF-82E8-B158C0AEBE73}"/>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F9F2FCE-8E6A-4FF5-9B09-081C7DCBDAF7}"/>
              </a:ext>
            </a:extLst>
          </p:cNvPr>
          <p:cNvCxnSpPr>
            <a:cxnSpLocks/>
          </p:cNvCxnSpPr>
          <p:nvPr/>
        </p:nvCxnSpPr>
        <p:spPr>
          <a:xfrm>
            <a:off x="6843631" y="3033560"/>
            <a:ext cx="0" cy="288041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2AFD4D4-ECAC-4330-B431-D8A27642DD74}"/>
              </a:ext>
            </a:extLst>
          </p:cNvPr>
          <p:cNvSpPr txBox="1"/>
          <p:nvPr/>
        </p:nvSpPr>
        <p:spPr>
          <a:xfrm>
            <a:off x="1753702" y="4966994"/>
            <a:ext cx="2857251" cy="584775"/>
          </a:xfrm>
          <a:prstGeom prst="rect">
            <a:avLst/>
          </a:prstGeom>
          <a:noFill/>
        </p:spPr>
        <p:txBody>
          <a:bodyPr wrap="square" rtlCol="0">
            <a:spAutoFit/>
          </a:bodyPr>
          <a:lstStyle/>
          <a:p>
            <a:pPr algn="r"/>
            <a:r>
              <a:rPr lang="en-US" sz="2600" b="1" dirty="0" err="1">
                <a:ln>
                  <a:solidFill>
                    <a:schemeClr val="tx1"/>
                  </a:solidFill>
                </a:ln>
                <a:solidFill>
                  <a:srgbClr val="FF0000"/>
                </a:solidFill>
                <a:latin typeface="Consolas" panose="020B0609020204030204" pitchFamily="49" charset="0"/>
              </a:rPr>
              <a:t>MOUNT_OK:fh</a:t>
            </a:r>
            <a:r>
              <a:rPr lang="en-US" sz="3200" b="1" baseline="-25000" dirty="0">
                <a:ln>
                  <a:solidFill>
                    <a:schemeClr val="tx1"/>
                  </a:solidFill>
                </a:ln>
                <a:solidFill>
                  <a:srgbClr val="FF0000"/>
                </a:solidFill>
                <a:latin typeface="Consolas" panose="020B0609020204030204" pitchFamily="49" charset="0"/>
              </a:rPr>
              <a:t>“/”</a:t>
            </a:r>
            <a:endParaRPr lang="en-US" sz="3200" b="1" dirty="0">
              <a:ln>
                <a:solidFill>
                  <a:schemeClr val="tx1"/>
                </a:solidFill>
              </a:ln>
              <a:solidFill>
                <a:srgbClr val="FF0000"/>
              </a:solidFill>
              <a:latin typeface="Consolas" panose="020B0609020204030204" pitchFamily="49" charset="0"/>
            </a:endParaRPr>
          </a:p>
        </p:txBody>
      </p:sp>
    </p:spTree>
    <p:extLst>
      <p:ext uri="{BB962C8B-B14F-4D97-AF65-F5344CB8AC3E}">
        <p14:creationId xmlns:p14="http://schemas.microsoft.com/office/powerpoint/2010/main" val="10655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200"/>
                                        <p:tgtEl>
                                          <p:spTgt spid="67"/>
                                        </p:tgtEl>
                                      </p:cBhvr>
                                    </p:animEffect>
                                  </p:childTnLst>
                                </p:cTn>
                              </p:par>
                            </p:childTnLst>
                          </p:cTn>
                        </p:par>
                        <p:par>
                          <p:cTn id="8" fill="hold">
                            <p:stCondLst>
                              <p:cond delay="200"/>
                            </p:stCondLst>
                            <p:childTnLst>
                              <p:par>
                                <p:cTn id="9" presetID="22" presetClass="entr" presetSubtype="2"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200"/>
                                        <p:tgtEl>
                                          <p:spTgt spid="66"/>
                                        </p:tgtEl>
                                      </p:cBhvr>
                                    </p:animEffect>
                                  </p:childTnLst>
                                </p:cTn>
                              </p:par>
                            </p:childTnLst>
                          </p:cTn>
                        </p:par>
                        <p:par>
                          <p:cTn id="12" fill="hold">
                            <p:stCondLst>
                              <p:cond delay="400"/>
                            </p:stCondLst>
                            <p:childTnLst>
                              <p:par>
                                <p:cTn id="13" presetID="22" presetClass="entr" presetSubtype="4"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down)">
                                      <p:cBhvr>
                                        <p:cTn id="15" dur="200"/>
                                        <p:tgtEl>
                                          <p:spTgt spid="64"/>
                                        </p:tgtEl>
                                      </p:cBhvr>
                                    </p:animEffect>
                                  </p:childTnLst>
                                </p:cTn>
                              </p:par>
                            </p:childTnLst>
                          </p:cTn>
                        </p:par>
                        <p:par>
                          <p:cTn id="16" fill="hold">
                            <p:stCondLst>
                              <p:cond delay="600"/>
                            </p:stCondLst>
                            <p:childTnLst>
                              <p:par>
                                <p:cTn id="17" presetID="22" presetClass="entr" presetSubtype="2"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right)">
                                      <p:cBhvr>
                                        <p:cTn id="19" dur="2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a:extLst>
              <a:ext uri="{FF2B5EF4-FFF2-40B4-BE49-F238E27FC236}">
                <a16:creationId xmlns:a16="http://schemas.microsoft.com/office/drawing/2014/main" id="{1AFA8FCB-51A2-4D46-AAEC-0B829041EBF1}"/>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E606E0-5FAB-4880-9BA6-5DBB16AA0324}"/>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8642814-3C14-43F5-9DBF-C97A4C3B11E3}"/>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5A2E347-A2CE-47CB-9C8E-8488B261C55C}"/>
              </a:ext>
            </a:extLst>
          </p:cNvPr>
          <p:cNvCxnSpPr>
            <a:cxnSpLocks/>
          </p:cNvCxnSpPr>
          <p:nvPr/>
        </p:nvCxnSpPr>
        <p:spPr>
          <a:xfrm flipH="1">
            <a:off x="6843631" y="2986514"/>
            <a:ext cx="946" cy="2927456"/>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959BFD54-0E68-4ABB-BC47-58681E38CD81}"/>
              </a:ext>
            </a:extLst>
          </p:cNvPr>
          <p:cNvSpPr txBox="1"/>
          <p:nvPr/>
        </p:nvSpPr>
        <p:spPr>
          <a:xfrm>
            <a:off x="1855027" y="4909420"/>
            <a:ext cx="2654601" cy="984885"/>
          </a:xfrm>
          <a:prstGeom prst="rect">
            <a:avLst/>
          </a:prstGeom>
          <a:noFill/>
        </p:spPr>
        <p:txBody>
          <a:bodyPr wrap="square" rtlCol="0">
            <a:spAutoFit/>
          </a:bodyPr>
          <a:lstStyle/>
          <a:p>
            <a:pPr algn="r"/>
            <a:r>
              <a:rPr lang="en-US" sz="2600" b="1" dirty="0">
                <a:ln>
                  <a:solidFill>
                    <a:schemeClr val="tx1"/>
                  </a:solidFill>
                </a:ln>
                <a:solidFill>
                  <a:srgbClr val="FF0000"/>
                </a:solidFill>
                <a:latin typeface="Consolas" panose="020B0609020204030204" pitchFamily="49" charset="0"/>
              </a:rPr>
              <a:t>LOOKUP </a:t>
            </a:r>
            <a:r>
              <a:rPr lang="en-US" sz="2600" b="1" dirty="0" err="1">
                <a:ln>
                  <a:solidFill>
                    <a:schemeClr val="tx1"/>
                  </a:solidFill>
                </a:ln>
                <a:solidFill>
                  <a:srgbClr val="FF0000"/>
                </a:solidFill>
                <a:latin typeface="Consolas" panose="020B0609020204030204" pitchFamily="49" charset="0"/>
              </a:rPr>
              <a:t>fh</a:t>
            </a:r>
            <a:r>
              <a:rPr lang="en-US" sz="3200" b="1" baseline="-25000" dirty="0">
                <a:ln>
                  <a:solidFill>
                    <a:schemeClr val="tx1"/>
                  </a:solidFill>
                </a:ln>
                <a:solidFill>
                  <a:srgbClr val="FF0000"/>
                </a:solidFill>
                <a:latin typeface="Consolas" panose="020B0609020204030204" pitchFamily="49" charset="0"/>
              </a:rPr>
              <a:t>“/”</a:t>
            </a:r>
            <a:r>
              <a:rPr lang="en-US" sz="3200" b="1" dirty="0">
                <a:ln>
                  <a:solidFill>
                    <a:schemeClr val="tx1"/>
                  </a:solidFill>
                </a:ln>
                <a:solidFill>
                  <a:srgbClr val="FF0000"/>
                </a:solidFill>
                <a:latin typeface="Consolas" panose="020B0609020204030204" pitchFamily="49" charset="0"/>
              </a:rPr>
              <a:t>, </a:t>
            </a:r>
            <a:r>
              <a:rPr lang="en-US" sz="2600" b="1" dirty="0">
                <a:ln>
                  <a:solidFill>
                    <a:schemeClr val="tx1"/>
                  </a:solidFill>
                </a:ln>
                <a:solidFill>
                  <a:srgbClr val="FF0000"/>
                </a:solidFill>
                <a:latin typeface="Consolas" panose="020B0609020204030204" pitchFamily="49" charset="0"/>
              </a:rPr>
              <a:t>“foo.txt”</a:t>
            </a:r>
          </a:p>
        </p:txBody>
      </p:sp>
    </p:spTree>
    <p:extLst>
      <p:ext uri="{BB962C8B-B14F-4D97-AF65-F5344CB8AC3E}">
        <p14:creationId xmlns:p14="http://schemas.microsoft.com/office/powerpoint/2010/main" val="40042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50"/>
                                        <p:tgtEl>
                                          <p:spTgt spid="77"/>
                                        </p:tgtEl>
                                      </p:cBhvr>
                                    </p:animEffect>
                                  </p:childTnLst>
                                </p:cTn>
                              </p:par>
                            </p:childTnLst>
                          </p:cTn>
                        </p:par>
                        <p:par>
                          <p:cTn id="8" fill="hold">
                            <p:stCondLst>
                              <p:cond delay="150"/>
                            </p:stCondLst>
                            <p:childTnLst>
                              <p:par>
                                <p:cTn id="9" presetID="22"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up)">
                                      <p:cBhvr>
                                        <p:cTn id="11" dur="150"/>
                                        <p:tgtEl>
                                          <p:spTgt spid="84"/>
                                        </p:tgtEl>
                                      </p:cBhvr>
                                    </p:animEffect>
                                  </p:childTnLst>
                                </p:cTn>
                              </p:par>
                            </p:childTnLst>
                          </p:cTn>
                        </p:par>
                        <p:par>
                          <p:cTn id="12" fill="hold">
                            <p:stCondLst>
                              <p:cond delay="300"/>
                            </p:stCondLst>
                            <p:childTnLst>
                              <p:par>
                                <p:cTn id="13" presetID="22" presetClass="entr" presetSubtype="8"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150"/>
                                        <p:tgtEl>
                                          <p:spTgt spid="87"/>
                                        </p:tgtEl>
                                      </p:cBhvr>
                                    </p:animEffect>
                                  </p:childTnLst>
                                </p:cTn>
                              </p:par>
                            </p:childTnLst>
                          </p:cTn>
                        </p:par>
                        <p:par>
                          <p:cTn id="16" fill="hold">
                            <p:stCondLst>
                              <p:cond delay="450"/>
                            </p:stCondLst>
                            <p:childTnLst>
                              <p:par>
                                <p:cTn id="17" presetID="22" presetClass="entr" presetSubtype="4"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down)">
                                      <p:cBhvr>
                                        <p:cTn id="19" dur="150"/>
                                        <p:tgtEl>
                                          <p:spTgt spid="89"/>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7172E302-2421-4EE9-B294-038F6F8D551A}"/>
              </a:ext>
            </a:extLst>
          </p:cNvPr>
          <p:cNvGrpSpPr/>
          <p:nvPr/>
        </p:nvGrpSpPr>
        <p:grpSpPr>
          <a:xfrm>
            <a:off x="41882" y="4352617"/>
            <a:ext cx="1875596" cy="1235720"/>
            <a:chOff x="41882" y="4352617"/>
            <a:chExt cx="1875596" cy="1235720"/>
          </a:xfrm>
        </p:grpSpPr>
        <p:grpSp>
          <p:nvGrpSpPr>
            <p:cNvPr id="80" name="Group 79">
              <a:extLst>
                <a:ext uri="{FF2B5EF4-FFF2-40B4-BE49-F238E27FC236}">
                  <a16:creationId xmlns:a16="http://schemas.microsoft.com/office/drawing/2014/main" id="{44DAB223-F0EC-464D-BF50-8DE9A0D64C35}"/>
                </a:ext>
              </a:extLst>
            </p:cNvPr>
            <p:cNvGrpSpPr/>
            <p:nvPr/>
          </p:nvGrpSpPr>
          <p:grpSpPr>
            <a:xfrm>
              <a:off x="41882" y="5004181"/>
              <a:ext cx="1875596" cy="584156"/>
              <a:chOff x="95094" y="5374653"/>
              <a:chExt cx="1875596" cy="584156"/>
            </a:xfrm>
          </p:grpSpPr>
          <p:sp>
            <p:nvSpPr>
              <p:cNvPr id="84" name="TextBox 83">
                <a:extLst>
                  <a:ext uri="{FF2B5EF4-FFF2-40B4-BE49-F238E27FC236}">
                    <a16:creationId xmlns:a16="http://schemas.microsoft.com/office/drawing/2014/main" id="{64636000-47C6-41EF-BA24-89C6B98BC5C5}"/>
                  </a:ext>
                </a:extLst>
              </p:cNvPr>
              <p:cNvSpPr txBox="1"/>
              <p:nvPr/>
            </p:nvSpPr>
            <p:spPr>
              <a:xfrm>
                <a:off x="95096" y="5374653"/>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87" name="TextBox 86">
                <a:extLst>
                  <a:ext uri="{FF2B5EF4-FFF2-40B4-BE49-F238E27FC236}">
                    <a16:creationId xmlns:a16="http://schemas.microsoft.com/office/drawing/2014/main" id="{117C7DB9-982A-40FA-B316-E764206653FD}"/>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sp>
            <p:nvSpPr>
              <p:cNvPr id="89" name="Rectangle 88">
                <a:extLst>
                  <a:ext uri="{FF2B5EF4-FFF2-40B4-BE49-F238E27FC236}">
                    <a16:creationId xmlns:a16="http://schemas.microsoft.com/office/drawing/2014/main" id="{C1604932-97A7-4FB4-9EC7-6E7E7B860383}"/>
                  </a:ext>
                </a:extLst>
              </p:cNvPr>
              <p:cNvSpPr/>
              <p:nvPr/>
            </p:nvSpPr>
            <p:spPr>
              <a:xfrm>
                <a:off x="116564" y="5444056"/>
                <a:ext cx="1777884" cy="48322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a:extLst>
                <a:ext uri="{FF2B5EF4-FFF2-40B4-BE49-F238E27FC236}">
                  <a16:creationId xmlns:a16="http://schemas.microsoft.com/office/drawing/2014/main" id="{3F9512CC-EE09-4AF0-A9EC-511BF556F248}"/>
                </a:ext>
              </a:extLst>
            </p:cNvPr>
            <p:cNvCxnSpPr>
              <a:cxnSpLocks/>
            </p:cNvCxnSpPr>
            <p:nvPr/>
          </p:nvCxnSpPr>
          <p:spPr>
            <a:xfrm>
              <a:off x="1146991" y="4352617"/>
              <a:ext cx="0" cy="71821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40323DF0-B968-4411-906E-01809BFF35E1}"/>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B9DCA5D-CA9B-42C9-99E6-4DB59A01F925}"/>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6276354-BEC1-48BF-82E8-B158C0AEBE73}"/>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F9F2FCE-8E6A-4FF5-9B09-081C7DCBDAF7}"/>
              </a:ext>
            </a:extLst>
          </p:cNvPr>
          <p:cNvCxnSpPr>
            <a:cxnSpLocks/>
          </p:cNvCxnSpPr>
          <p:nvPr/>
        </p:nvCxnSpPr>
        <p:spPr>
          <a:xfrm flipH="1">
            <a:off x="6843631" y="3033560"/>
            <a:ext cx="9365" cy="288041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A8C22ED-CA79-4D42-AD4D-68C99707B982}"/>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7C32754-E21F-4744-9EC5-C252321C38A6}"/>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B889B00-4281-4930-B199-15213B4FD378}"/>
              </a:ext>
            </a:extLst>
          </p:cNvPr>
          <p:cNvGrpSpPr/>
          <p:nvPr/>
        </p:nvGrpSpPr>
        <p:grpSpPr>
          <a:xfrm>
            <a:off x="1297719" y="5216372"/>
            <a:ext cx="3324209" cy="523220"/>
            <a:chOff x="1226469" y="5299499"/>
            <a:chExt cx="3324209" cy="523220"/>
          </a:xfrm>
        </p:grpSpPr>
        <p:sp>
          <p:nvSpPr>
            <p:cNvPr id="4" name="Rectangle 3">
              <a:extLst>
                <a:ext uri="{FF2B5EF4-FFF2-40B4-BE49-F238E27FC236}">
                  <a16:creationId xmlns:a16="http://schemas.microsoft.com/office/drawing/2014/main" id="{1DEE703D-941C-4AE8-A181-BB9EDEDE30CF}"/>
                </a:ext>
              </a:extLst>
            </p:cNvPr>
            <p:cNvSpPr/>
            <p:nvPr/>
          </p:nvSpPr>
          <p:spPr>
            <a:xfrm>
              <a:off x="1321469" y="5451838"/>
              <a:ext cx="3158012" cy="35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B2AFD4D4-ECAC-4330-B431-D8A27642DD74}"/>
                </a:ext>
              </a:extLst>
            </p:cNvPr>
            <p:cNvSpPr txBox="1"/>
            <p:nvPr/>
          </p:nvSpPr>
          <p:spPr>
            <a:xfrm>
              <a:off x="1226469" y="5299499"/>
              <a:ext cx="3324209" cy="523220"/>
            </a:xfrm>
            <a:prstGeom prst="rect">
              <a:avLst/>
            </a:prstGeom>
            <a:noFill/>
          </p:spPr>
          <p:txBody>
            <a:bodyPr wrap="square" rtlCol="0">
              <a:spAutoFit/>
            </a:bodyPr>
            <a:lstStyle/>
            <a:p>
              <a:pPr algn="r"/>
              <a:r>
                <a:rPr lang="en-US" sz="2100" b="1" dirty="0" err="1">
                  <a:ln>
                    <a:solidFill>
                      <a:schemeClr val="tx1"/>
                    </a:solidFill>
                  </a:ln>
                  <a:solidFill>
                    <a:srgbClr val="FF0000"/>
                  </a:solidFill>
                  <a:latin typeface="Consolas" panose="020B0609020204030204" pitchFamily="49" charset="0"/>
                </a:rPr>
                <a:t>LOOKUP_OK:fh</a:t>
              </a:r>
              <a:r>
                <a:rPr lang="en-US" sz="2800" b="1" baseline="-25000" dirty="0">
                  <a:ln>
                    <a:solidFill>
                      <a:schemeClr val="tx1"/>
                    </a:solidFill>
                  </a:ln>
                  <a:solidFill>
                    <a:srgbClr val="FF0000"/>
                  </a:solidFill>
                  <a:latin typeface="Consolas" panose="020B0609020204030204" pitchFamily="49" charset="0"/>
                </a:rPr>
                <a:t>“/foo.txt”</a:t>
              </a:r>
              <a:endParaRPr lang="en-US" sz="2800" b="1" dirty="0">
                <a:ln>
                  <a:solidFill>
                    <a:schemeClr val="tx1"/>
                  </a:solidFill>
                </a:ln>
                <a:solidFill>
                  <a:srgbClr val="FF0000"/>
                </a:solidFill>
                <a:latin typeface="Consolas" panose="020B0609020204030204" pitchFamily="49" charset="0"/>
              </a:endParaRPr>
            </a:p>
          </p:txBody>
        </p:sp>
      </p:grpSp>
    </p:spTree>
    <p:extLst>
      <p:ext uri="{BB962C8B-B14F-4D97-AF65-F5344CB8AC3E}">
        <p14:creationId xmlns:p14="http://schemas.microsoft.com/office/powerpoint/2010/main" val="114004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50"/>
                                        <p:tgtEl>
                                          <p:spTgt spid="67"/>
                                        </p:tgtEl>
                                      </p:cBhvr>
                                    </p:animEffect>
                                  </p:childTnLst>
                                </p:cTn>
                              </p:par>
                            </p:childTnLst>
                          </p:cTn>
                        </p:par>
                        <p:par>
                          <p:cTn id="8" fill="hold">
                            <p:stCondLst>
                              <p:cond delay="150"/>
                            </p:stCondLst>
                            <p:childTnLst>
                              <p:par>
                                <p:cTn id="9" presetID="22" presetClass="entr" presetSubtype="2"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150"/>
                                        <p:tgtEl>
                                          <p:spTgt spid="66"/>
                                        </p:tgtEl>
                                      </p:cBhvr>
                                    </p:animEffect>
                                  </p:childTnLst>
                                </p:cTn>
                              </p:par>
                            </p:childTnLst>
                          </p:cTn>
                        </p:par>
                        <p:par>
                          <p:cTn id="12" fill="hold">
                            <p:stCondLst>
                              <p:cond delay="300"/>
                            </p:stCondLst>
                            <p:childTnLst>
                              <p:par>
                                <p:cTn id="13" presetID="22" presetClass="entr" presetSubtype="4"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down)">
                                      <p:cBhvr>
                                        <p:cTn id="15" dur="150"/>
                                        <p:tgtEl>
                                          <p:spTgt spid="64"/>
                                        </p:tgtEl>
                                      </p:cBhvr>
                                    </p:animEffect>
                                  </p:childTnLst>
                                </p:cTn>
                              </p:par>
                            </p:childTnLst>
                          </p:cTn>
                        </p:par>
                        <p:par>
                          <p:cTn id="16" fill="hold">
                            <p:stCondLst>
                              <p:cond delay="450"/>
                            </p:stCondLst>
                            <p:childTnLst>
                              <p:par>
                                <p:cTn id="17" presetID="22" presetClass="entr" presetSubtype="2"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right)">
                                      <p:cBhvr>
                                        <p:cTn id="19" dur="150"/>
                                        <p:tgtEl>
                                          <p:spTgt spid="62"/>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down)">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anim calcmode="lin" valueType="num">
                                      <p:cBhvr>
                                        <p:cTn id="34" dur="1000" fill="hold"/>
                                        <p:tgtEl>
                                          <p:spTgt spid="77"/>
                                        </p:tgtEl>
                                        <p:attrNameLst>
                                          <p:attrName>ppt_x</p:attrName>
                                        </p:attrNameLst>
                                      </p:cBhvr>
                                      <p:tavLst>
                                        <p:tav tm="0">
                                          <p:val>
                                            <p:strVal val="#ppt_x"/>
                                          </p:val>
                                        </p:tav>
                                        <p:tav tm="100000">
                                          <p:val>
                                            <p:strVal val="#ppt_x"/>
                                          </p:val>
                                        </p:tav>
                                      </p:tavLst>
                                    </p:anim>
                                    <p:anim calcmode="lin" valueType="num">
                                      <p:cBhvr>
                                        <p:cTn id="3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down)">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C005F74-278D-43F0-ADCE-481DAF63A2AF}"/>
              </a:ext>
            </a:extLst>
          </p:cNvPr>
          <p:cNvGrpSpPr/>
          <p:nvPr/>
        </p:nvGrpSpPr>
        <p:grpSpPr>
          <a:xfrm>
            <a:off x="43277" y="4352617"/>
            <a:ext cx="1875596" cy="1235720"/>
            <a:chOff x="43277" y="4352617"/>
            <a:chExt cx="1875596" cy="1235720"/>
          </a:xfrm>
        </p:grpSpPr>
        <p:sp>
          <p:nvSpPr>
            <p:cNvPr id="84" name="TextBox 83">
              <a:extLst>
                <a:ext uri="{FF2B5EF4-FFF2-40B4-BE49-F238E27FC236}">
                  <a16:creationId xmlns:a16="http://schemas.microsoft.com/office/drawing/2014/main" id="{C2EB7752-F83D-42CD-81A7-B77BD74A9E93}"/>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87" name="Group 86">
              <a:extLst>
                <a:ext uri="{FF2B5EF4-FFF2-40B4-BE49-F238E27FC236}">
                  <a16:creationId xmlns:a16="http://schemas.microsoft.com/office/drawing/2014/main" id="{3B256C53-1536-41FC-BC30-385AE1EFD833}"/>
                </a:ext>
              </a:extLst>
            </p:cNvPr>
            <p:cNvGrpSpPr/>
            <p:nvPr/>
          </p:nvGrpSpPr>
          <p:grpSpPr>
            <a:xfrm>
              <a:off x="43277" y="4352617"/>
              <a:ext cx="1804091" cy="1235720"/>
              <a:chOff x="41882" y="4352617"/>
              <a:chExt cx="1804091" cy="1235720"/>
            </a:xfrm>
          </p:grpSpPr>
          <p:sp>
            <p:nvSpPr>
              <p:cNvPr id="89" name="TextBox 88">
                <a:extLst>
                  <a:ext uri="{FF2B5EF4-FFF2-40B4-BE49-F238E27FC236}">
                    <a16:creationId xmlns:a16="http://schemas.microsoft.com/office/drawing/2014/main" id="{92601918-DDDC-4BD6-BE21-E3B19C1AF256}"/>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sp>
            <p:nvSpPr>
              <p:cNvPr id="90" name="Rectangle 89">
                <a:extLst>
                  <a:ext uri="{FF2B5EF4-FFF2-40B4-BE49-F238E27FC236}">
                    <a16:creationId xmlns:a16="http://schemas.microsoft.com/office/drawing/2014/main" id="{77EB3A4B-121F-4AF5-AAAD-C0199FDB5A7D}"/>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74E9D232-8413-44C9-8B4F-FA7A052F5105}"/>
                  </a:ext>
                </a:extLst>
              </p:cNvPr>
              <p:cNvCxnSpPr>
                <a:cxnSpLocks/>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cxnSp>
        <p:nvCxnSpPr>
          <p:cNvPr id="8" name="Straight Arrow Connector 7">
            <a:extLst>
              <a:ext uri="{FF2B5EF4-FFF2-40B4-BE49-F238E27FC236}">
                <a16:creationId xmlns:a16="http://schemas.microsoft.com/office/drawing/2014/main" id="{DC4D71C4-0EDE-4788-88F4-235D356D3D8A}"/>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1F21FE-96AA-49AA-A77A-80A3292E2C20}"/>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28E71C5C-C793-45B5-8961-E08FDF62A089}"/>
              </a:ext>
            </a:extLst>
          </p:cNvPr>
          <p:cNvSpPr txBox="1"/>
          <p:nvPr/>
        </p:nvSpPr>
        <p:spPr>
          <a:xfrm>
            <a:off x="520862" y="805162"/>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10);</a:t>
            </a:r>
          </a:p>
        </p:txBody>
      </p:sp>
      <p:cxnSp>
        <p:nvCxnSpPr>
          <p:cNvPr id="64" name="Straight Arrow Connector 63">
            <a:extLst>
              <a:ext uri="{FF2B5EF4-FFF2-40B4-BE49-F238E27FC236}">
                <a16:creationId xmlns:a16="http://schemas.microsoft.com/office/drawing/2014/main" id="{F7FFBE75-0158-4408-AAAD-F3665545DB22}"/>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EF01AE2-D5FB-4AA6-BC86-E67AA28C0FAC}"/>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A57DE6-4EA7-4BC1-B077-5FF458811811}"/>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97643B1-0ECD-4E21-BC18-C61500D8BF48}"/>
              </a:ext>
            </a:extLst>
          </p:cNvPr>
          <p:cNvCxnSpPr>
            <a:cxnSpLocks/>
          </p:cNvCxnSpPr>
          <p:nvPr/>
        </p:nvCxnSpPr>
        <p:spPr>
          <a:xfrm flipH="1">
            <a:off x="6843631" y="2986514"/>
            <a:ext cx="946" cy="2927456"/>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ABFC2CD-A658-4B65-AF75-96C578841637}"/>
              </a:ext>
            </a:extLst>
          </p:cNvPr>
          <p:cNvSpPr txBox="1"/>
          <p:nvPr/>
        </p:nvSpPr>
        <p:spPr>
          <a:xfrm>
            <a:off x="163911" y="5185927"/>
            <a:ext cx="4320571" cy="523220"/>
          </a:xfrm>
          <a:prstGeom prst="rect">
            <a:avLst/>
          </a:prstGeom>
          <a:solidFill>
            <a:schemeClr val="bg1"/>
          </a:solidFill>
          <a:ln>
            <a:solidFill>
              <a:schemeClr val="tx1"/>
            </a:solidFill>
          </a:ln>
        </p:spPr>
        <p:txBody>
          <a:bodyPr wrap="square" rtlCol="0">
            <a:spAutoFit/>
          </a:bodyPr>
          <a:lstStyle/>
          <a:p>
            <a:pPr algn="r"/>
            <a:r>
              <a:rPr lang="en-US" sz="2500" b="1" dirty="0">
                <a:ln>
                  <a:solidFill>
                    <a:schemeClr val="tx1"/>
                  </a:solidFill>
                </a:ln>
                <a:solidFill>
                  <a:srgbClr val="FF0000"/>
                </a:solidFill>
                <a:latin typeface="Consolas" panose="020B0609020204030204" pitchFamily="49" charset="0"/>
              </a:rPr>
              <a:t>READ </a:t>
            </a:r>
            <a:r>
              <a:rPr lang="en-US" sz="2800" b="1" dirty="0" err="1">
                <a:ln>
                  <a:solidFill>
                    <a:schemeClr val="tx1"/>
                  </a:solidFill>
                </a:ln>
                <a:solidFill>
                  <a:srgbClr val="FF0000"/>
                </a:solidFill>
                <a:latin typeface="Consolas" panose="020B0609020204030204" pitchFamily="49" charset="0"/>
              </a:rPr>
              <a:t>fh</a:t>
            </a:r>
            <a:r>
              <a:rPr lang="en-US" sz="3200" b="1" baseline="-25000" dirty="0">
                <a:ln>
                  <a:solidFill>
                    <a:schemeClr val="tx1"/>
                  </a:solidFill>
                </a:ln>
                <a:solidFill>
                  <a:srgbClr val="FF0000"/>
                </a:solidFill>
                <a:latin typeface="Consolas" panose="020B0609020204030204" pitchFamily="49" charset="0"/>
              </a:rPr>
              <a:t>“/foo.txt”</a:t>
            </a:r>
            <a:r>
              <a:rPr lang="en-US" sz="2500" b="1" dirty="0">
                <a:ln>
                  <a:solidFill>
                    <a:schemeClr val="tx1"/>
                  </a:solidFill>
                </a:ln>
                <a:solidFill>
                  <a:srgbClr val="FF0000"/>
                </a:solidFill>
                <a:latin typeface="Consolas" panose="020B0609020204030204" pitchFamily="49" charset="0"/>
              </a:rPr>
              <a:t>, 0, 10 </a:t>
            </a:r>
          </a:p>
        </p:txBody>
      </p:sp>
    </p:spTree>
    <p:extLst>
      <p:ext uri="{BB962C8B-B14F-4D97-AF65-F5344CB8AC3E}">
        <p14:creationId xmlns:p14="http://schemas.microsoft.com/office/powerpoint/2010/main" val="2415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up)">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150"/>
                                        <p:tgtEl>
                                          <p:spTgt spid="64"/>
                                        </p:tgtEl>
                                      </p:cBhvr>
                                    </p:animEffect>
                                  </p:childTnLst>
                                </p:cTn>
                              </p:par>
                            </p:childTnLst>
                          </p:cTn>
                        </p:par>
                        <p:par>
                          <p:cTn id="17" fill="hold">
                            <p:stCondLst>
                              <p:cond delay="150"/>
                            </p:stCondLst>
                            <p:childTnLst>
                              <p:par>
                                <p:cTn id="18" presetID="22" presetClass="entr" presetSubtype="1"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up)">
                                      <p:cBhvr>
                                        <p:cTn id="20" dur="150"/>
                                        <p:tgtEl>
                                          <p:spTgt spid="66"/>
                                        </p:tgtEl>
                                      </p:cBhvr>
                                    </p:animEffect>
                                  </p:childTnLst>
                                </p:cTn>
                              </p:par>
                            </p:childTnLst>
                          </p:cTn>
                        </p:par>
                        <p:par>
                          <p:cTn id="21" fill="hold">
                            <p:stCondLst>
                              <p:cond delay="30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150"/>
                                        <p:tgtEl>
                                          <p:spTgt spid="77"/>
                                        </p:tgtEl>
                                      </p:cBhvr>
                                    </p:animEffect>
                                  </p:childTnLst>
                                </p:cTn>
                              </p:par>
                            </p:childTnLst>
                          </p:cTn>
                        </p:par>
                        <p:par>
                          <p:cTn id="25" fill="hold">
                            <p:stCondLst>
                              <p:cond delay="450"/>
                            </p:stCondLst>
                            <p:childTnLst>
                              <p:par>
                                <p:cTn id="26" presetID="22" presetClass="entr" presetSubtype="4"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150"/>
                                        <p:tgtEl>
                                          <p:spTgt spid="78"/>
                                        </p:tgtEl>
                                      </p:cBhvr>
                                    </p:animEffect>
                                  </p:childTnLst>
                                </p:cTn>
                              </p:par>
                            </p:childTnLst>
                          </p:cTn>
                        </p:par>
                        <p:par>
                          <p:cTn id="29" fill="hold">
                            <p:stCondLst>
                              <p:cond delay="600"/>
                            </p:stCondLst>
                            <p:childTnLst>
                              <p:par>
                                <p:cTn id="30" presetID="10" presetClass="entr" presetSubtype="0"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290D-1E9D-49DB-B413-E2344D28E9AC}"/>
              </a:ext>
            </a:extLst>
          </p:cNvPr>
          <p:cNvSpPr>
            <a:spLocks noGrp="1"/>
          </p:cNvSpPr>
          <p:nvPr>
            <p:ph type="title"/>
          </p:nvPr>
        </p:nvSpPr>
        <p:spPr>
          <a:xfrm>
            <a:off x="838200" y="1566"/>
            <a:ext cx="10515600" cy="722270"/>
          </a:xfrm>
        </p:spPr>
        <p:txBody>
          <a:bodyPr/>
          <a:lstStyle/>
          <a:p>
            <a:r>
              <a:rPr lang="en-US" dirty="0"/>
              <a:t>The VFS Layer</a:t>
            </a:r>
          </a:p>
        </p:txBody>
      </p:sp>
      <p:sp>
        <p:nvSpPr>
          <p:cNvPr id="3" name="Content Placeholder 2">
            <a:extLst>
              <a:ext uri="{FF2B5EF4-FFF2-40B4-BE49-F238E27FC236}">
                <a16:creationId xmlns:a16="http://schemas.microsoft.com/office/drawing/2014/main" id="{2C717E6D-DABE-48C9-A66B-6DD2033F8A6A}"/>
              </a:ext>
            </a:extLst>
          </p:cNvPr>
          <p:cNvSpPr>
            <a:spLocks noGrp="1"/>
          </p:cNvSpPr>
          <p:nvPr>
            <p:ph idx="1"/>
          </p:nvPr>
        </p:nvSpPr>
        <p:spPr>
          <a:xfrm>
            <a:off x="838200" y="638972"/>
            <a:ext cx="10515600" cy="868764"/>
          </a:xfrm>
        </p:spPr>
        <p:txBody>
          <a:bodyPr/>
          <a:lstStyle/>
          <a:p>
            <a:r>
              <a:rPr lang="en-US" dirty="0"/>
              <a:t>VFS decouples the POSIX file system </a:t>
            </a:r>
            <a:r>
              <a:rPr lang="en-US" dirty="0">
                <a:latin typeface="Segoe UI" panose="020B0502040204020203" pitchFamily="34" charset="0"/>
                <a:cs typeface="Segoe UI" panose="020B0502040204020203" pitchFamily="34" charset="0"/>
              </a:rPr>
              <a:t>interface</a:t>
            </a:r>
            <a:r>
              <a:rPr lang="en-US" dirty="0"/>
              <a:t> from an underlying </a:t>
            </a:r>
            <a:r>
              <a:rPr lang="en-US" dirty="0">
                <a:latin typeface="Segoe UI" panose="020B0502040204020203" pitchFamily="34" charset="0"/>
                <a:cs typeface="Segoe UI" panose="020B0502040204020203" pitchFamily="34" charset="0"/>
              </a:rPr>
              <a:t>implementation</a:t>
            </a:r>
            <a:r>
              <a:rPr lang="en-US" dirty="0"/>
              <a:t> of that interface</a:t>
            </a:r>
          </a:p>
        </p:txBody>
      </p:sp>
      <p:sp>
        <p:nvSpPr>
          <p:cNvPr id="5" name="TextBox 4">
            <a:extLst>
              <a:ext uri="{FF2B5EF4-FFF2-40B4-BE49-F238E27FC236}">
                <a16:creationId xmlns:a16="http://schemas.microsoft.com/office/drawing/2014/main" id="{377FF907-0076-4A7C-9EC8-9239E90512AF}"/>
              </a:ext>
            </a:extLst>
          </p:cNvPr>
          <p:cNvSpPr txBox="1"/>
          <p:nvPr/>
        </p:nvSpPr>
        <p:spPr>
          <a:xfrm>
            <a:off x="2467778" y="1619478"/>
            <a:ext cx="7618163"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Application-specific code</a:t>
            </a:r>
          </a:p>
        </p:txBody>
      </p:sp>
      <p:sp>
        <p:nvSpPr>
          <p:cNvPr id="6" name="TextBox 5">
            <a:extLst>
              <a:ext uri="{FF2B5EF4-FFF2-40B4-BE49-F238E27FC236}">
                <a16:creationId xmlns:a16="http://schemas.microsoft.com/office/drawing/2014/main" id="{894F925A-8B41-4421-884D-BE89ABA6C53A}"/>
              </a:ext>
            </a:extLst>
          </p:cNvPr>
          <p:cNvSpPr txBox="1"/>
          <p:nvPr/>
        </p:nvSpPr>
        <p:spPr>
          <a:xfrm>
            <a:off x="2467777" y="2278174"/>
            <a:ext cx="7618163"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r>
              <a:rPr lang="en-US" sz="2800" dirty="0">
                <a:latin typeface="Segoe UI" panose="020B0502040204020203" pitchFamily="34" charset="0"/>
                <a:cs typeface="Segoe UI" panose="020B0502040204020203" pitchFamily="34" charset="0"/>
              </a:rPr>
              <a:t>	</a:t>
            </a:r>
          </a:p>
        </p:txBody>
      </p:sp>
      <p:sp>
        <p:nvSpPr>
          <p:cNvPr id="7" name="TextBox 6">
            <a:extLst>
              <a:ext uri="{FF2B5EF4-FFF2-40B4-BE49-F238E27FC236}">
                <a16:creationId xmlns:a16="http://schemas.microsoft.com/office/drawing/2014/main" id="{DDA35258-0BDD-4C43-90ED-630EAD90E894}"/>
              </a:ext>
            </a:extLst>
          </p:cNvPr>
          <p:cNvSpPr txBox="1"/>
          <p:nvPr/>
        </p:nvSpPr>
        <p:spPr>
          <a:xfrm>
            <a:off x="2467777" y="3300430"/>
            <a:ext cx="7618163"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grpSp>
        <p:nvGrpSpPr>
          <p:cNvPr id="15" name="Group 14">
            <a:extLst>
              <a:ext uri="{FF2B5EF4-FFF2-40B4-BE49-F238E27FC236}">
                <a16:creationId xmlns:a16="http://schemas.microsoft.com/office/drawing/2014/main" id="{9C08B2E9-95DB-45FB-AF31-941D3718AB75}"/>
              </a:ext>
            </a:extLst>
          </p:cNvPr>
          <p:cNvGrpSpPr/>
          <p:nvPr/>
        </p:nvGrpSpPr>
        <p:grpSpPr>
          <a:xfrm>
            <a:off x="2467776" y="3959126"/>
            <a:ext cx="1806769" cy="2853998"/>
            <a:chOff x="2467776" y="3959126"/>
            <a:chExt cx="1806769" cy="2853998"/>
          </a:xfrm>
        </p:grpSpPr>
        <p:sp>
          <p:nvSpPr>
            <p:cNvPr id="8" name="TextBox 7">
              <a:extLst>
                <a:ext uri="{FF2B5EF4-FFF2-40B4-BE49-F238E27FC236}">
                  <a16:creationId xmlns:a16="http://schemas.microsoft.com/office/drawing/2014/main" id="{73ACFD6C-4A7D-4943-8E47-F9359BA49400}"/>
                </a:ext>
              </a:extLst>
            </p:cNvPr>
            <p:cNvSpPr txBox="1"/>
            <p:nvPr/>
          </p:nvSpPr>
          <p:spPr>
            <a:xfrm>
              <a:off x="2467776"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ext3</a:t>
              </a:r>
            </a:p>
          </p:txBody>
        </p:sp>
        <p:grpSp>
          <p:nvGrpSpPr>
            <p:cNvPr id="28" name="Group 27">
              <a:extLst>
                <a:ext uri="{FF2B5EF4-FFF2-40B4-BE49-F238E27FC236}">
                  <a16:creationId xmlns:a16="http://schemas.microsoft.com/office/drawing/2014/main" id="{2B595A96-493F-4735-A5D4-3DDE3668A781}"/>
                </a:ext>
              </a:extLst>
            </p:cNvPr>
            <p:cNvGrpSpPr/>
            <p:nvPr/>
          </p:nvGrpSpPr>
          <p:grpSpPr>
            <a:xfrm>
              <a:off x="2704639" y="4482346"/>
              <a:ext cx="1333041" cy="2330778"/>
              <a:chOff x="2704639" y="4482346"/>
              <a:chExt cx="1333041" cy="2330778"/>
            </a:xfrm>
          </p:grpSpPr>
          <p:pic>
            <p:nvPicPr>
              <p:cNvPr id="17" name="Picture 4" descr="https://icons-for-free.com/free-icons/png/512/1608662.png">
                <a:extLst>
                  <a:ext uri="{FF2B5EF4-FFF2-40B4-BE49-F238E27FC236}">
                    <a16:creationId xmlns:a16="http://schemas.microsoft.com/office/drawing/2014/main" id="{A3EB1768-ADE8-4B9B-8453-C559461E5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39" y="4783433"/>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A35827FD-7692-46CD-AB0D-F450BB44B0EA}"/>
                  </a:ext>
                </a:extLst>
              </p:cNvPr>
              <p:cNvGrpSpPr/>
              <p:nvPr/>
            </p:nvGrpSpPr>
            <p:grpSpPr>
              <a:xfrm>
                <a:off x="2748705" y="6079613"/>
                <a:ext cx="1244909" cy="733511"/>
                <a:chOff x="2748705" y="6112664"/>
                <a:chExt cx="1244909" cy="733511"/>
              </a:xfrm>
            </p:grpSpPr>
            <p:sp>
              <p:nvSpPr>
                <p:cNvPr id="22" name="TextBox 21">
                  <a:extLst>
                    <a:ext uri="{FF2B5EF4-FFF2-40B4-BE49-F238E27FC236}">
                      <a16:creationId xmlns:a16="http://schemas.microsoft.com/office/drawing/2014/main" id="{31F3186E-3B83-49B4-931E-380A76ABDE5B}"/>
                    </a:ext>
                  </a:extLst>
                </p:cNvPr>
                <p:cNvSpPr txBox="1"/>
                <p:nvPr/>
              </p:nvSpPr>
              <p:spPr>
                <a:xfrm>
                  <a:off x="2748705" y="6112664"/>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a:t>
                  </a:r>
                </a:p>
              </p:txBody>
            </p:sp>
            <p:sp>
              <p:nvSpPr>
                <p:cNvPr id="25" name="TextBox 24">
                  <a:extLst>
                    <a:ext uri="{FF2B5EF4-FFF2-40B4-BE49-F238E27FC236}">
                      <a16:creationId xmlns:a16="http://schemas.microsoft.com/office/drawing/2014/main" id="{8FD1272D-1908-4161-873E-2FCEB58E194F}"/>
                    </a:ext>
                  </a:extLst>
                </p:cNvPr>
                <p:cNvSpPr txBox="1"/>
                <p:nvPr/>
              </p:nvSpPr>
              <p:spPr>
                <a:xfrm>
                  <a:off x="2748705" y="6384510"/>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27" name="Straight Connector 26">
                <a:extLst>
                  <a:ext uri="{FF2B5EF4-FFF2-40B4-BE49-F238E27FC236}">
                    <a16:creationId xmlns:a16="http://schemas.microsoft.com/office/drawing/2014/main" id="{A3461562-2D50-45A1-A374-661267E90A57}"/>
                  </a:ext>
                </a:extLst>
              </p:cNvPr>
              <p:cNvCxnSpPr>
                <a:stCxn id="8" idx="2"/>
                <a:endCxn id="17" idx="0"/>
              </p:cNvCxnSpPr>
              <p:nvPr/>
            </p:nvCxnSpPr>
            <p:spPr>
              <a:xfrm flipH="1">
                <a:off x="3371160" y="4482346"/>
                <a:ext cx="1" cy="30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8F5431EB-521C-4936-96D4-D52C7894AA33}"/>
              </a:ext>
            </a:extLst>
          </p:cNvPr>
          <p:cNvGrpSpPr/>
          <p:nvPr/>
        </p:nvGrpSpPr>
        <p:grpSpPr>
          <a:xfrm>
            <a:off x="4404908" y="3959126"/>
            <a:ext cx="1806769" cy="2853998"/>
            <a:chOff x="4404908" y="3959126"/>
            <a:chExt cx="1806769" cy="2853998"/>
          </a:xfrm>
        </p:grpSpPr>
        <p:sp>
          <p:nvSpPr>
            <p:cNvPr id="9" name="TextBox 8">
              <a:extLst>
                <a:ext uri="{FF2B5EF4-FFF2-40B4-BE49-F238E27FC236}">
                  <a16:creationId xmlns:a16="http://schemas.microsoft.com/office/drawing/2014/main" id="{CA667055-7E3A-4B93-8894-D95343114327}"/>
                </a:ext>
              </a:extLst>
            </p:cNvPr>
            <p:cNvSpPr txBox="1"/>
            <p:nvPr/>
          </p:nvSpPr>
          <p:spPr>
            <a:xfrm>
              <a:off x="4404908"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30" name="Group 29">
              <a:extLst>
                <a:ext uri="{FF2B5EF4-FFF2-40B4-BE49-F238E27FC236}">
                  <a16:creationId xmlns:a16="http://schemas.microsoft.com/office/drawing/2014/main" id="{97EE6391-869B-4845-8562-B473359B5428}"/>
                </a:ext>
              </a:extLst>
            </p:cNvPr>
            <p:cNvGrpSpPr/>
            <p:nvPr/>
          </p:nvGrpSpPr>
          <p:grpSpPr>
            <a:xfrm>
              <a:off x="4641771" y="4482346"/>
              <a:ext cx="1333041" cy="2330778"/>
              <a:chOff x="2704639" y="4482346"/>
              <a:chExt cx="1333041" cy="2330778"/>
            </a:xfrm>
          </p:grpSpPr>
          <p:pic>
            <p:nvPicPr>
              <p:cNvPr id="31" name="Picture 4" descr="https://icons-for-free.com/free-icons/png/512/1608662.png">
                <a:extLst>
                  <a:ext uri="{FF2B5EF4-FFF2-40B4-BE49-F238E27FC236}">
                    <a16:creationId xmlns:a16="http://schemas.microsoft.com/office/drawing/2014/main" id="{B86AB8F4-42F8-48E8-8CC8-9CD72131A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39" y="4783433"/>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3DF19295-FC7E-4C0E-8775-1897560D4A80}"/>
                  </a:ext>
                </a:extLst>
              </p:cNvPr>
              <p:cNvGrpSpPr/>
              <p:nvPr/>
            </p:nvGrpSpPr>
            <p:grpSpPr>
              <a:xfrm>
                <a:off x="2748705" y="6079613"/>
                <a:ext cx="1244909" cy="733511"/>
                <a:chOff x="2748705" y="6112664"/>
                <a:chExt cx="1244909" cy="733511"/>
              </a:xfrm>
            </p:grpSpPr>
            <p:sp>
              <p:nvSpPr>
                <p:cNvPr id="34" name="TextBox 33">
                  <a:extLst>
                    <a:ext uri="{FF2B5EF4-FFF2-40B4-BE49-F238E27FC236}">
                      <a16:creationId xmlns:a16="http://schemas.microsoft.com/office/drawing/2014/main" id="{C68A98B1-C4A1-4408-8C36-6A83E566E2BA}"/>
                    </a:ext>
                  </a:extLst>
                </p:cNvPr>
                <p:cNvSpPr txBox="1"/>
                <p:nvPr/>
              </p:nvSpPr>
              <p:spPr>
                <a:xfrm>
                  <a:off x="2748705" y="6112664"/>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a:t>
                  </a:r>
                </a:p>
              </p:txBody>
            </p:sp>
            <p:sp>
              <p:nvSpPr>
                <p:cNvPr id="35" name="TextBox 34">
                  <a:extLst>
                    <a:ext uri="{FF2B5EF4-FFF2-40B4-BE49-F238E27FC236}">
                      <a16:creationId xmlns:a16="http://schemas.microsoft.com/office/drawing/2014/main" id="{DE04AC83-C29A-4590-B424-38F1842C67A5}"/>
                    </a:ext>
                  </a:extLst>
                </p:cNvPr>
                <p:cNvSpPr txBox="1"/>
                <p:nvPr/>
              </p:nvSpPr>
              <p:spPr>
                <a:xfrm>
                  <a:off x="2748705" y="6384510"/>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33" name="Straight Connector 32">
                <a:extLst>
                  <a:ext uri="{FF2B5EF4-FFF2-40B4-BE49-F238E27FC236}">
                    <a16:creationId xmlns:a16="http://schemas.microsoft.com/office/drawing/2014/main" id="{602FBBDF-4F31-462E-8B03-EAD04B2F1285}"/>
                  </a:ext>
                </a:extLst>
              </p:cNvPr>
              <p:cNvCxnSpPr>
                <a:endCxn id="31" idx="0"/>
              </p:cNvCxnSpPr>
              <p:nvPr/>
            </p:nvCxnSpPr>
            <p:spPr>
              <a:xfrm flipH="1">
                <a:off x="3371160" y="4482346"/>
                <a:ext cx="1" cy="30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2323CC72-ECD5-41E5-B7DD-216710319194}"/>
              </a:ext>
            </a:extLst>
          </p:cNvPr>
          <p:cNvGrpSpPr/>
          <p:nvPr/>
        </p:nvGrpSpPr>
        <p:grpSpPr>
          <a:xfrm>
            <a:off x="6342040" y="3959126"/>
            <a:ext cx="1806769" cy="2853998"/>
            <a:chOff x="6342040" y="3959126"/>
            <a:chExt cx="1806769" cy="2853998"/>
          </a:xfrm>
        </p:grpSpPr>
        <p:sp>
          <p:nvSpPr>
            <p:cNvPr id="10" name="TextBox 9">
              <a:extLst>
                <a:ext uri="{FF2B5EF4-FFF2-40B4-BE49-F238E27FC236}">
                  <a16:creationId xmlns:a16="http://schemas.microsoft.com/office/drawing/2014/main" id="{DBE04B66-CF87-4678-A8DF-2AD1DA4C74F3}"/>
                </a:ext>
              </a:extLst>
            </p:cNvPr>
            <p:cNvSpPr txBox="1"/>
            <p:nvPr/>
          </p:nvSpPr>
          <p:spPr>
            <a:xfrm>
              <a:off x="6342040"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btrfs</a:t>
              </a:r>
              <a:endParaRPr lang="en-US" sz="2800" dirty="0">
                <a:latin typeface="Segoe UI" panose="020B0502040204020203" pitchFamily="34" charset="0"/>
                <a:cs typeface="Segoe UI" panose="020B0502040204020203" pitchFamily="34" charset="0"/>
              </a:endParaRPr>
            </a:p>
          </p:txBody>
        </p:sp>
        <p:grpSp>
          <p:nvGrpSpPr>
            <p:cNvPr id="36" name="Group 35">
              <a:extLst>
                <a:ext uri="{FF2B5EF4-FFF2-40B4-BE49-F238E27FC236}">
                  <a16:creationId xmlns:a16="http://schemas.microsoft.com/office/drawing/2014/main" id="{C662AD61-995C-4268-A476-980DC08B0630}"/>
                </a:ext>
              </a:extLst>
            </p:cNvPr>
            <p:cNvGrpSpPr/>
            <p:nvPr/>
          </p:nvGrpSpPr>
          <p:grpSpPr>
            <a:xfrm>
              <a:off x="6578903" y="4482346"/>
              <a:ext cx="1333041" cy="2330778"/>
              <a:chOff x="2704639" y="4482346"/>
              <a:chExt cx="1333041" cy="2330778"/>
            </a:xfrm>
          </p:grpSpPr>
          <p:pic>
            <p:nvPicPr>
              <p:cNvPr id="37" name="Picture 4" descr="https://icons-for-free.com/free-icons/png/512/1608662.png">
                <a:extLst>
                  <a:ext uri="{FF2B5EF4-FFF2-40B4-BE49-F238E27FC236}">
                    <a16:creationId xmlns:a16="http://schemas.microsoft.com/office/drawing/2014/main" id="{2F1383B6-3993-4213-ADA5-F91109AEF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39" y="4783433"/>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6BBEEAC3-3071-4A88-9690-A1808F14E656}"/>
                  </a:ext>
                </a:extLst>
              </p:cNvPr>
              <p:cNvGrpSpPr/>
              <p:nvPr/>
            </p:nvGrpSpPr>
            <p:grpSpPr>
              <a:xfrm>
                <a:off x="2748705" y="6079613"/>
                <a:ext cx="1244909" cy="733511"/>
                <a:chOff x="2748705" y="6112664"/>
                <a:chExt cx="1244909" cy="733511"/>
              </a:xfrm>
            </p:grpSpPr>
            <p:sp>
              <p:nvSpPr>
                <p:cNvPr id="40" name="TextBox 39">
                  <a:extLst>
                    <a:ext uri="{FF2B5EF4-FFF2-40B4-BE49-F238E27FC236}">
                      <a16:creationId xmlns:a16="http://schemas.microsoft.com/office/drawing/2014/main" id="{64E54A0E-5FC0-47DE-9D88-9E40E6B5C786}"/>
                    </a:ext>
                  </a:extLst>
                </p:cNvPr>
                <p:cNvSpPr txBox="1"/>
                <p:nvPr/>
              </p:nvSpPr>
              <p:spPr>
                <a:xfrm>
                  <a:off x="2748705" y="6112664"/>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a:t>
                  </a:r>
                </a:p>
              </p:txBody>
            </p:sp>
            <p:sp>
              <p:nvSpPr>
                <p:cNvPr id="41" name="TextBox 40">
                  <a:extLst>
                    <a:ext uri="{FF2B5EF4-FFF2-40B4-BE49-F238E27FC236}">
                      <a16:creationId xmlns:a16="http://schemas.microsoft.com/office/drawing/2014/main" id="{784D17B1-044B-47FB-8923-884B3CAF2228}"/>
                    </a:ext>
                  </a:extLst>
                </p:cNvPr>
                <p:cNvSpPr txBox="1"/>
                <p:nvPr/>
              </p:nvSpPr>
              <p:spPr>
                <a:xfrm>
                  <a:off x="2748705" y="6384510"/>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39" name="Straight Connector 38">
                <a:extLst>
                  <a:ext uri="{FF2B5EF4-FFF2-40B4-BE49-F238E27FC236}">
                    <a16:creationId xmlns:a16="http://schemas.microsoft.com/office/drawing/2014/main" id="{3C8D3E73-E8D0-42B3-A253-D156A212A260}"/>
                  </a:ext>
                </a:extLst>
              </p:cNvPr>
              <p:cNvCxnSpPr>
                <a:endCxn id="37" idx="0"/>
              </p:cNvCxnSpPr>
              <p:nvPr/>
            </p:nvCxnSpPr>
            <p:spPr>
              <a:xfrm flipH="1">
                <a:off x="3371160" y="4482346"/>
                <a:ext cx="1" cy="30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13DFA777-2DE4-4519-8620-5B78C192B1AB}"/>
              </a:ext>
            </a:extLst>
          </p:cNvPr>
          <p:cNvGrpSpPr/>
          <p:nvPr/>
        </p:nvGrpSpPr>
        <p:grpSpPr>
          <a:xfrm>
            <a:off x="8279172" y="3959126"/>
            <a:ext cx="3431758" cy="2853739"/>
            <a:chOff x="8279172" y="3959126"/>
            <a:chExt cx="3431758" cy="2853739"/>
          </a:xfrm>
        </p:grpSpPr>
        <p:sp>
          <p:nvSpPr>
            <p:cNvPr id="11" name="TextBox 10">
              <a:extLst>
                <a:ext uri="{FF2B5EF4-FFF2-40B4-BE49-F238E27FC236}">
                  <a16:creationId xmlns:a16="http://schemas.microsoft.com/office/drawing/2014/main" id="{82251BD6-3C61-4F8B-A2D6-3847237C5C03}"/>
                </a:ext>
              </a:extLst>
            </p:cNvPr>
            <p:cNvSpPr txBox="1"/>
            <p:nvPr/>
          </p:nvSpPr>
          <p:spPr>
            <a:xfrm>
              <a:off x="8279172"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a:t>
              </a:r>
            </a:p>
          </p:txBody>
        </p:sp>
        <p:grpSp>
          <p:nvGrpSpPr>
            <p:cNvPr id="49" name="Group 48">
              <a:extLst>
                <a:ext uri="{FF2B5EF4-FFF2-40B4-BE49-F238E27FC236}">
                  <a16:creationId xmlns:a16="http://schemas.microsoft.com/office/drawing/2014/main" id="{503FA625-476F-4D85-8124-AEB308DDC247}"/>
                </a:ext>
              </a:extLst>
            </p:cNvPr>
            <p:cNvGrpSpPr/>
            <p:nvPr/>
          </p:nvGrpSpPr>
          <p:grpSpPr>
            <a:xfrm>
              <a:off x="8279172" y="4482346"/>
              <a:ext cx="3431758" cy="2330519"/>
              <a:chOff x="8279172" y="4482346"/>
              <a:chExt cx="3431758" cy="2330519"/>
            </a:xfrm>
          </p:grpSpPr>
          <p:sp>
            <p:nvSpPr>
              <p:cNvPr id="14" name="Cloud 13">
                <a:extLst>
                  <a:ext uri="{FF2B5EF4-FFF2-40B4-BE49-F238E27FC236}">
                    <a16:creationId xmlns:a16="http://schemas.microsoft.com/office/drawing/2014/main" id="{774B9EF4-760F-4276-B6A1-8761D8BBA6DF}"/>
                  </a:ext>
                </a:extLst>
              </p:cNvPr>
              <p:cNvSpPr/>
              <p:nvPr/>
            </p:nvSpPr>
            <p:spPr>
              <a:xfrm>
                <a:off x="8279172" y="5061644"/>
                <a:ext cx="1806769" cy="86517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icons-for-free.com/free-icons/png/512/1608662.png">
                <a:extLst>
                  <a:ext uri="{FF2B5EF4-FFF2-40B4-BE49-F238E27FC236}">
                    <a16:creationId xmlns:a16="http://schemas.microsoft.com/office/drawing/2014/main" id="{E1C16FFA-6950-4EEA-A8A4-9FC9F3283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7889" y="4779624"/>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976B60FA-28C7-422F-988F-89FDFEFCB3AF}"/>
                  </a:ext>
                </a:extLst>
              </p:cNvPr>
              <p:cNvGrpSpPr/>
              <p:nvPr/>
            </p:nvGrpSpPr>
            <p:grpSpPr>
              <a:xfrm>
                <a:off x="10421953" y="6079354"/>
                <a:ext cx="1244909" cy="733511"/>
                <a:chOff x="8864906" y="6044449"/>
                <a:chExt cx="1244909" cy="733511"/>
              </a:xfrm>
            </p:grpSpPr>
            <p:sp>
              <p:nvSpPr>
                <p:cNvPr id="42" name="TextBox 41">
                  <a:extLst>
                    <a:ext uri="{FF2B5EF4-FFF2-40B4-BE49-F238E27FC236}">
                      <a16:creationId xmlns:a16="http://schemas.microsoft.com/office/drawing/2014/main" id="{D05D3F74-C159-49EA-8AAC-77516C5FD421}"/>
                    </a:ext>
                  </a:extLst>
                </p:cNvPr>
                <p:cNvSpPr txBox="1"/>
                <p:nvPr/>
              </p:nvSpPr>
              <p:spPr>
                <a:xfrm>
                  <a:off x="8864906" y="6044449"/>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Remote</a:t>
                  </a:r>
                </a:p>
              </p:txBody>
            </p:sp>
            <p:sp>
              <p:nvSpPr>
                <p:cNvPr id="43" name="TextBox 42">
                  <a:extLst>
                    <a:ext uri="{FF2B5EF4-FFF2-40B4-BE49-F238E27FC236}">
                      <a16:creationId xmlns:a16="http://schemas.microsoft.com/office/drawing/2014/main" id="{84FE3C09-34C1-43F5-8452-8E5240735460}"/>
                    </a:ext>
                  </a:extLst>
                </p:cNvPr>
                <p:cNvSpPr txBox="1"/>
                <p:nvPr/>
              </p:nvSpPr>
              <p:spPr>
                <a:xfrm>
                  <a:off x="8864906" y="6316295"/>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45" name="Straight Connector 44">
                <a:extLst>
                  <a:ext uri="{FF2B5EF4-FFF2-40B4-BE49-F238E27FC236}">
                    <a16:creationId xmlns:a16="http://schemas.microsoft.com/office/drawing/2014/main" id="{45E1C49A-9A9D-451D-96EB-37EC5C708D39}"/>
                  </a:ext>
                </a:extLst>
              </p:cNvPr>
              <p:cNvCxnSpPr>
                <a:cxnSpLocks/>
                <a:endCxn id="14" idx="3"/>
              </p:cNvCxnSpPr>
              <p:nvPr/>
            </p:nvCxnSpPr>
            <p:spPr>
              <a:xfrm flipH="1">
                <a:off x="9182557" y="4482346"/>
                <a:ext cx="2" cy="628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4AEF9ED-1101-4E58-9B7E-1A65E93CEA08}"/>
                  </a:ext>
                </a:extLst>
              </p:cNvPr>
              <p:cNvCxnSpPr>
                <a:cxnSpLocks/>
              </p:cNvCxnSpPr>
              <p:nvPr/>
            </p:nvCxnSpPr>
            <p:spPr>
              <a:xfrm flipH="1">
                <a:off x="10044264" y="5313940"/>
                <a:ext cx="4147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C97E2DBA-3B5E-4BF2-84B4-4871879883E1}"/>
                </a:ext>
              </a:extLst>
            </p:cNvPr>
            <p:cNvSpPr txBox="1"/>
            <p:nvPr/>
          </p:nvSpPr>
          <p:spPr>
            <a:xfrm>
              <a:off x="8542295" y="5263397"/>
              <a:ext cx="1333023"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Network</a:t>
              </a:r>
            </a:p>
          </p:txBody>
        </p:sp>
      </p:grpSp>
      <p:grpSp>
        <p:nvGrpSpPr>
          <p:cNvPr id="26" name="Group 25">
            <a:extLst>
              <a:ext uri="{FF2B5EF4-FFF2-40B4-BE49-F238E27FC236}">
                <a16:creationId xmlns:a16="http://schemas.microsoft.com/office/drawing/2014/main" id="{1367F0F9-48DF-4EB2-92E4-97604CE0F173}"/>
              </a:ext>
            </a:extLst>
          </p:cNvPr>
          <p:cNvGrpSpPr/>
          <p:nvPr/>
        </p:nvGrpSpPr>
        <p:grpSpPr>
          <a:xfrm>
            <a:off x="275423" y="2636139"/>
            <a:ext cx="10123373" cy="771663"/>
            <a:chOff x="275423" y="2636139"/>
            <a:chExt cx="10123373" cy="771663"/>
          </a:xfrm>
        </p:grpSpPr>
        <p:grpSp>
          <p:nvGrpSpPr>
            <p:cNvPr id="20" name="Group 19">
              <a:extLst>
                <a:ext uri="{FF2B5EF4-FFF2-40B4-BE49-F238E27FC236}">
                  <a16:creationId xmlns:a16="http://schemas.microsoft.com/office/drawing/2014/main" id="{BD677334-083F-4DBD-A334-E75DF29BD705}"/>
                </a:ext>
              </a:extLst>
            </p:cNvPr>
            <p:cNvGrpSpPr/>
            <p:nvPr/>
          </p:nvGrpSpPr>
          <p:grpSpPr>
            <a:xfrm>
              <a:off x="275423" y="2636139"/>
              <a:ext cx="1751682" cy="771663"/>
              <a:chOff x="253389" y="2790377"/>
              <a:chExt cx="1751682" cy="771663"/>
            </a:xfrm>
          </p:grpSpPr>
          <p:sp>
            <p:nvSpPr>
              <p:cNvPr id="16" name="TextBox 15">
                <a:extLst>
                  <a:ext uri="{FF2B5EF4-FFF2-40B4-BE49-F238E27FC236}">
                    <a16:creationId xmlns:a16="http://schemas.microsoft.com/office/drawing/2014/main" id="{001A2DA5-C842-4AC6-AAE5-EEDB89739459}"/>
                  </a:ext>
                </a:extLst>
              </p:cNvPr>
              <p:cNvSpPr txBox="1"/>
              <p:nvPr/>
            </p:nvSpPr>
            <p:spPr>
              <a:xfrm>
                <a:off x="253389" y="2790377"/>
                <a:ext cx="1751682" cy="461665"/>
              </a:xfrm>
              <a:prstGeom prst="rect">
                <a:avLst/>
              </a:prstGeom>
              <a:noFill/>
            </p:spPr>
            <p:txBody>
              <a:bodyPr wrap="square" rtlCol="0">
                <a:spAutoFit/>
              </a:bodyPr>
              <a:lstStyle/>
              <a:p>
                <a:pPr algn="ctr"/>
                <a:r>
                  <a:rPr lang="en-US" sz="2400" dirty="0" err="1">
                    <a:latin typeface="Consolas" panose="020B0609020204030204" pitchFamily="49" charset="0"/>
                  </a:rPr>
                  <a:t>syscall</a:t>
                </a:r>
                <a:endParaRPr lang="en-US" sz="2400" dirty="0">
                  <a:latin typeface="Consolas" panose="020B0609020204030204" pitchFamily="49" charset="0"/>
                </a:endParaRPr>
              </a:p>
            </p:txBody>
          </p:sp>
          <p:sp>
            <p:nvSpPr>
              <p:cNvPr id="21" name="TextBox 20">
                <a:extLst>
                  <a:ext uri="{FF2B5EF4-FFF2-40B4-BE49-F238E27FC236}">
                    <a16:creationId xmlns:a16="http://schemas.microsoft.com/office/drawing/2014/main" id="{C567A62D-0B53-43AC-9772-48DEE1D19C8B}"/>
                  </a:ext>
                </a:extLst>
              </p:cNvPr>
              <p:cNvSpPr txBox="1"/>
              <p:nvPr/>
            </p:nvSpPr>
            <p:spPr>
              <a:xfrm>
                <a:off x="253389" y="3100375"/>
                <a:ext cx="1751682" cy="461665"/>
              </a:xfrm>
              <a:prstGeom prst="rect">
                <a:avLst/>
              </a:prstGeom>
              <a:noFill/>
            </p:spPr>
            <p:txBody>
              <a:bodyPr wrap="square" rtlCol="0">
                <a:spAutoFit/>
              </a:bodyPr>
              <a:lstStyle/>
              <a:p>
                <a:pPr algn="ctr"/>
                <a:r>
                  <a:rPr lang="en-US" sz="2400" dirty="0">
                    <a:latin typeface="Consolas" panose="020B0609020204030204" pitchFamily="49" charset="0"/>
                  </a:rPr>
                  <a:t>interface</a:t>
                </a:r>
              </a:p>
            </p:txBody>
          </p:sp>
        </p:grpSp>
        <p:cxnSp>
          <p:nvCxnSpPr>
            <p:cNvPr id="51" name="Straight Connector 50">
              <a:extLst>
                <a:ext uri="{FF2B5EF4-FFF2-40B4-BE49-F238E27FC236}">
                  <a16:creationId xmlns:a16="http://schemas.microsoft.com/office/drawing/2014/main" id="{83B1C9F5-8ABD-4480-8BAF-4BB17B8D6A70}"/>
                </a:ext>
              </a:extLst>
            </p:cNvPr>
            <p:cNvCxnSpPr/>
            <p:nvPr/>
          </p:nvCxnSpPr>
          <p:spPr>
            <a:xfrm>
              <a:off x="2106464" y="3043408"/>
              <a:ext cx="829233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795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AD191A7D-3371-44B0-96A2-0AB4E8DA1B42}"/>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78" name="TextBox 77">
            <a:extLst>
              <a:ext uri="{FF2B5EF4-FFF2-40B4-BE49-F238E27FC236}">
                <a16:creationId xmlns:a16="http://schemas.microsoft.com/office/drawing/2014/main" id="{93866D47-4135-4B6A-95BD-5CFC6148184C}"/>
              </a:ext>
            </a:extLst>
          </p:cNvPr>
          <p:cNvSpPr txBox="1"/>
          <p:nvPr/>
        </p:nvSpPr>
        <p:spPr>
          <a:xfrm>
            <a:off x="43277"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sp>
        <p:nvSpPr>
          <p:cNvPr id="80" name="Rectangle 79">
            <a:extLst>
              <a:ext uri="{FF2B5EF4-FFF2-40B4-BE49-F238E27FC236}">
                <a16:creationId xmlns:a16="http://schemas.microsoft.com/office/drawing/2014/main" id="{FA7B91D6-10C1-4B62-8EA2-87C727670BE1}"/>
              </a:ext>
            </a:extLst>
          </p:cNvPr>
          <p:cNvSpPr/>
          <p:nvPr/>
        </p:nvSpPr>
        <p:spPr>
          <a:xfrm>
            <a:off x="64747"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BE0EF1F2-0798-4AC1-B1FF-37529C817134}"/>
              </a:ext>
            </a:extLst>
          </p:cNvPr>
          <p:cNvCxnSpPr>
            <a:cxnSpLocks/>
          </p:cNvCxnSpPr>
          <p:nvPr/>
        </p:nvCxnSpPr>
        <p:spPr>
          <a:xfrm>
            <a:off x="1148386"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28E71C5C-C793-45B5-8961-E08FDF62A089}"/>
              </a:ext>
            </a:extLst>
          </p:cNvPr>
          <p:cNvSpPr txBox="1"/>
          <p:nvPr/>
        </p:nvSpPr>
        <p:spPr>
          <a:xfrm>
            <a:off x="520862" y="805162"/>
            <a:ext cx="3892266" cy="830997"/>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10);</a:t>
            </a:r>
          </a:p>
        </p:txBody>
      </p:sp>
      <p:cxnSp>
        <p:nvCxnSpPr>
          <p:cNvPr id="67" name="Straight Arrow Connector 66">
            <a:extLst>
              <a:ext uri="{FF2B5EF4-FFF2-40B4-BE49-F238E27FC236}">
                <a16:creationId xmlns:a16="http://schemas.microsoft.com/office/drawing/2014/main" id="{78C29F7E-D034-42B9-A61D-BEB138AD7243}"/>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BCE190D-9E8C-48C6-82DD-BD0DC9EB9389}"/>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0464262-62F3-48C6-AD60-ED9A7DF44A74}"/>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C8FDA24-50DE-44F1-8C33-5AC8D9BA0BBA}"/>
              </a:ext>
            </a:extLst>
          </p:cNvPr>
          <p:cNvCxnSpPr>
            <a:cxnSpLocks/>
          </p:cNvCxnSpPr>
          <p:nvPr/>
        </p:nvCxnSpPr>
        <p:spPr>
          <a:xfrm>
            <a:off x="6843631" y="3033560"/>
            <a:ext cx="0" cy="288041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6F1C91E-41BD-4CB1-8240-2C29DE977509}"/>
              </a:ext>
            </a:extLst>
          </p:cNvPr>
          <p:cNvSpPr txBox="1"/>
          <p:nvPr/>
        </p:nvSpPr>
        <p:spPr>
          <a:xfrm>
            <a:off x="1755210" y="5082064"/>
            <a:ext cx="2857251" cy="492443"/>
          </a:xfrm>
          <a:prstGeom prst="rect">
            <a:avLst/>
          </a:prstGeom>
          <a:noFill/>
        </p:spPr>
        <p:txBody>
          <a:bodyPr wrap="square" rtlCol="0">
            <a:spAutoFit/>
          </a:bodyPr>
          <a:lstStyle/>
          <a:p>
            <a:pPr algn="r"/>
            <a:r>
              <a:rPr lang="en-US" sz="2600" b="1" dirty="0">
                <a:ln>
                  <a:solidFill>
                    <a:schemeClr val="tx1"/>
                  </a:solidFill>
                </a:ln>
                <a:solidFill>
                  <a:srgbClr val="FF0000"/>
                </a:solidFill>
                <a:latin typeface="Consolas" panose="020B0609020204030204" pitchFamily="49" charset="0"/>
              </a:rPr>
              <a:t>READ_OK&lt;data&gt;</a:t>
            </a:r>
            <a:endParaRPr lang="en-US" sz="3200" b="1" dirty="0">
              <a:ln>
                <a:solidFill>
                  <a:schemeClr val="tx1"/>
                </a:solidFill>
              </a:ln>
              <a:solidFill>
                <a:srgbClr val="FF0000"/>
              </a:solidFill>
              <a:latin typeface="Consolas" panose="020B0609020204030204" pitchFamily="49" charset="0"/>
            </a:endParaRPr>
          </a:p>
        </p:txBody>
      </p:sp>
      <p:sp>
        <p:nvSpPr>
          <p:cNvPr id="91" name="TextBox 90">
            <a:extLst>
              <a:ext uri="{FF2B5EF4-FFF2-40B4-BE49-F238E27FC236}">
                <a16:creationId xmlns:a16="http://schemas.microsoft.com/office/drawing/2014/main" id="{161220A0-A67C-47E5-ABD3-A24D56D1DC31}"/>
              </a:ext>
            </a:extLst>
          </p:cNvPr>
          <p:cNvSpPr txBox="1"/>
          <p:nvPr/>
        </p:nvSpPr>
        <p:spPr>
          <a:xfrm>
            <a:off x="37483" y="5227394"/>
            <a:ext cx="1083342" cy="369332"/>
          </a:xfrm>
          <a:prstGeom prst="rect">
            <a:avLst/>
          </a:prstGeom>
          <a:noFill/>
        </p:spPr>
        <p:txBody>
          <a:bodyPr wrap="square" rtlCol="0">
            <a:spAutoFit/>
          </a:bodyPr>
          <a:lstStyle/>
          <a:p>
            <a:r>
              <a:rPr lang="en-US" b="1" dirty="0">
                <a:ln>
                  <a:solidFill>
                    <a:schemeClr val="tx1"/>
                  </a:solidFill>
                </a:ln>
                <a:solidFill>
                  <a:srgbClr val="FF0000"/>
                </a:solidFill>
                <a:latin typeface="Segoe UI" panose="020B0502040204020203" pitchFamily="34" charset="0"/>
                <a:cs typeface="Segoe UI" panose="020B0502040204020203" pitchFamily="34" charset="0"/>
              </a:rPr>
              <a:t>pos: 10</a:t>
            </a:r>
          </a:p>
        </p:txBody>
      </p:sp>
      <p:cxnSp>
        <p:nvCxnSpPr>
          <p:cNvPr id="95" name="Straight Arrow Connector 94">
            <a:extLst>
              <a:ext uri="{FF2B5EF4-FFF2-40B4-BE49-F238E27FC236}">
                <a16:creationId xmlns:a16="http://schemas.microsoft.com/office/drawing/2014/main" id="{57C6CF3A-E495-4C95-919E-3D637178DB33}"/>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A5B5B09-6108-4C3E-AE7B-F5994D67EE20}"/>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6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150"/>
                                        <p:tgtEl>
                                          <p:spTgt spid="89"/>
                                        </p:tgtEl>
                                      </p:cBhvr>
                                    </p:animEffect>
                                  </p:childTnLst>
                                </p:cTn>
                              </p:par>
                            </p:childTnLst>
                          </p:cTn>
                        </p:par>
                        <p:par>
                          <p:cTn id="8" fill="hold">
                            <p:stCondLst>
                              <p:cond delay="150"/>
                            </p:stCondLst>
                            <p:childTnLst>
                              <p:par>
                                <p:cTn id="9" presetID="22" presetClass="entr" presetSubtype="2"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right)">
                                      <p:cBhvr>
                                        <p:cTn id="11" dur="150"/>
                                        <p:tgtEl>
                                          <p:spTgt spid="87"/>
                                        </p:tgtEl>
                                      </p:cBhvr>
                                    </p:animEffect>
                                  </p:childTnLst>
                                </p:cTn>
                              </p:par>
                            </p:childTnLst>
                          </p:cTn>
                        </p:par>
                        <p:par>
                          <p:cTn id="12" fill="hold">
                            <p:stCondLst>
                              <p:cond delay="300"/>
                            </p:stCondLst>
                            <p:childTnLst>
                              <p:par>
                                <p:cTn id="13" presetID="22" presetClass="entr" presetSubtype="4"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down)">
                                      <p:cBhvr>
                                        <p:cTn id="15" dur="150"/>
                                        <p:tgtEl>
                                          <p:spTgt spid="84"/>
                                        </p:tgtEl>
                                      </p:cBhvr>
                                    </p:animEffect>
                                  </p:childTnLst>
                                </p:cTn>
                              </p:par>
                            </p:childTnLst>
                          </p:cTn>
                        </p:par>
                        <p:par>
                          <p:cTn id="16" fill="hold">
                            <p:stCondLst>
                              <p:cond delay="450"/>
                            </p:stCondLst>
                            <p:childTnLst>
                              <p:par>
                                <p:cTn id="17" presetID="22" presetClass="entr" presetSubtype="2"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right)">
                                      <p:cBhvr>
                                        <p:cTn id="19" dur="15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xit" presetSubtype="0" fill="hold" grpId="0" nodeType="withEffect">
                                  <p:stCondLst>
                                    <p:cond delay="0"/>
                                  </p:stCondLst>
                                  <p:childTnLst>
                                    <p:animEffect transition="out" filter="fade">
                                      <p:cBhvr>
                                        <p:cTn id="29" dur="500"/>
                                        <p:tgtEl>
                                          <p:spTgt spid="78"/>
                                        </p:tgtEl>
                                      </p:cBhvr>
                                    </p:animEffect>
                                    <p:set>
                                      <p:cBhvr>
                                        <p:cTn id="30" dur="1" fill="hold">
                                          <p:stCondLst>
                                            <p:cond delay="499"/>
                                          </p:stCondLst>
                                        </p:cTn>
                                        <p:tgtEl>
                                          <p:spTgt spid="78"/>
                                        </p:tgtEl>
                                        <p:attrNameLst>
                                          <p:attrName>style.visibility</p:attrName>
                                        </p:attrNameLst>
                                      </p:cBhvr>
                                      <p:to>
                                        <p:strVal val="hidden"/>
                                      </p:to>
                                    </p:set>
                                  </p:childTnLst>
                                </p:cTn>
                              </p:par>
                              <p:par>
                                <p:cTn id="31" presetID="32" presetClass="emph" presetSubtype="0" fill="hold" grpId="1" nodeType="withEffect">
                                  <p:stCondLst>
                                    <p:cond delay="0"/>
                                  </p:stCondLst>
                                  <p:childTnLst>
                                    <p:animRot by="120000">
                                      <p:cBhvr>
                                        <p:cTn id="32" dur="100" fill="hold">
                                          <p:stCondLst>
                                            <p:cond delay="0"/>
                                          </p:stCondLst>
                                        </p:cTn>
                                        <p:tgtEl>
                                          <p:spTgt spid="91"/>
                                        </p:tgtEl>
                                        <p:attrNameLst>
                                          <p:attrName>r</p:attrName>
                                        </p:attrNameLst>
                                      </p:cBhvr>
                                    </p:animRot>
                                    <p:animRot by="-240000">
                                      <p:cBhvr>
                                        <p:cTn id="33" dur="200" fill="hold">
                                          <p:stCondLst>
                                            <p:cond delay="200"/>
                                          </p:stCondLst>
                                        </p:cTn>
                                        <p:tgtEl>
                                          <p:spTgt spid="91"/>
                                        </p:tgtEl>
                                        <p:attrNameLst>
                                          <p:attrName>r</p:attrName>
                                        </p:attrNameLst>
                                      </p:cBhvr>
                                    </p:animRot>
                                    <p:animRot by="240000">
                                      <p:cBhvr>
                                        <p:cTn id="34" dur="200" fill="hold">
                                          <p:stCondLst>
                                            <p:cond delay="400"/>
                                          </p:stCondLst>
                                        </p:cTn>
                                        <p:tgtEl>
                                          <p:spTgt spid="91"/>
                                        </p:tgtEl>
                                        <p:attrNameLst>
                                          <p:attrName>r</p:attrName>
                                        </p:attrNameLst>
                                      </p:cBhvr>
                                    </p:animRot>
                                    <p:animRot by="-240000">
                                      <p:cBhvr>
                                        <p:cTn id="35" dur="200" fill="hold">
                                          <p:stCondLst>
                                            <p:cond delay="600"/>
                                          </p:stCondLst>
                                        </p:cTn>
                                        <p:tgtEl>
                                          <p:spTgt spid="91"/>
                                        </p:tgtEl>
                                        <p:attrNameLst>
                                          <p:attrName>r</p:attrName>
                                        </p:attrNameLst>
                                      </p:cBhvr>
                                    </p:animRot>
                                    <p:animRot by="120000">
                                      <p:cBhvr>
                                        <p:cTn id="36" dur="200" fill="hold">
                                          <p:stCondLst>
                                            <p:cond delay="800"/>
                                          </p:stCondLst>
                                        </p:cTn>
                                        <p:tgtEl>
                                          <p:spTgt spid="91"/>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down)">
                                      <p:cBhvr>
                                        <p:cTn id="41" dur="500"/>
                                        <p:tgtEl>
                                          <p:spTgt spid="96"/>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down)">
                                      <p:cBhvr>
                                        <p:cTn id="4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0" grpId="0"/>
      <p:bldP spid="91" grpId="0"/>
      <p:bldP spid="9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7E922DB-7258-4494-915D-32FBEE8BED55}"/>
              </a:ext>
            </a:extLst>
          </p:cNvPr>
          <p:cNvGrpSpPr/>
          <p:nvPr/>
        </p:nvGrpSpPr>
        <p:grpSpPr>
          <a:xfrm>
            <a:off x="43277" y="4352617"/>
            <a:ext cx="1875596" cy="1235720"/>
            <a:chOff x="43277" y="4352617"/>
            <a:chExt cx="1875596" cy="1235720"/>
          </a:xfrm>
        </p:grpSpPr>
        <p:sp>
          <p:nvSpPr>
            <p:cNvPr id="84" name="TextBox 83">
              <a:extLst>
                <a:ext uri="{FF2B5EF4-FFF2-40B4-BE49-F238E27FC236}">
                  <a16:creationId xmlns:a16="http://schemas.microsoft.com/office/drawing/2014/main" id="{6D5F6559-A4B3-440C-9E81-550DDE9C62EC}"/>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87" name="Group 86">
              <a:extLst>
                <a:ext uri="{FF2B5EF4-FFF2-40B4-BE49-F238E27FC236}">
                  <a16:creationId xmlns:a16="http://schemas.microsoft.com/office/drawing/2014/main" id="{B79984B1-9B39-46C2-9560-2F375F0953C8}"/>
                </a:ext>
              </a:extLst>
            </p:cNvPr>
            <p:cNvGrpSpPr/>
            <p:nvPr/>
          </p:nvGrpSpPr>
          <p:grpSpPr>
            <a:xfrm>
              <a:off x="43277" y="4352617"/>
              <a:ext cx="1804091" cy="1235720"/>
              <a:chOff x="41882" y="4352617"/>
              <a:chExt cx="1804091" cy="1235720"/>
            </a:xfrm>
          </p:grpSpPr>
          <p:sp>
            <p:nvSpPr>
              <p:cNvPr id="89" name="TextBox 88">
                <a:extLst>
                  <a:ext uri="{FF2B5EF4-FFF2-40B4-BE49-F238E27FC236}">
                    <a16:creationId xmlns:a16="http://schemas.microsoft.com/office/drawing/2014/main" id="{987C2C07-E8A3-4609-9F39-94D473DF5854}"/>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90" name="Rectangle 89">
                <a:extLst>
                  <a:ext uri="{FF2B5EF4-FFF2-40B4-BE49-F238E27FC236}">
                    <a16:creationId xmlns:a16="http://schemas.microsoft.com/office/drawing/2014/main" id="{9AC33100-DBA5-40EF-881A-EA41A0B69D50}"/>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AFD7CA32-E4CA-4EC4-B453-536BA84667AE}"/>
                  </a:ext>
                </a:extLst>
              </p:cNvPr>
              <p:cNvCxnSpPr>
                <a:cxnSpLocks/>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cxnSp>
        <p:nvCxnSpPr>
          <p:cNvPr id="8" name="Straight Arrow Connector 7">
            <a:extLst>
              <a:ext uri="{FF2B5EF4-FFF2-40B4-BE49-F238E27FC236}">
                <a16:creationId xmlns:a16="http://schemas.microsoft.com/office/drawing/2014/main" id="{DC4D71C4-0EDE-4788-88F4-235D356D3D8A}"/>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1F21FE-96AA-49AA-A77A-80A3292E2C20}"/>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28E71C5C-C793-45B5-8961-E08FDF62A089}"/>
              </a:ext>
            </a:extLst>
          </p:cNvPr>
          <p:cNvSpPr txBox="1"/>
          <p:nvPr/>
        </p:nvSpPr>
        <p:spPr>
          <a:xfrm>
            <a:off x="520862" y="805162"/>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a:t>
            </a:r>
            <a:r>
              <a:rPr lang="en-US" sz="2400" dirty="0" err="1">
                <a:latin typeface="Consolas" panose="020B0609020204030204" pitchFamily="49" charset="0"/>
              </a:rPr>
              <a:t>fd</a:t>
            </a:r>
            <a:r>
              <a:rPr lang="en-US" sz="2400" dirty="0">
                <a:latin typeface="Consolas" panose="020B0609020204030204" pitchFamily="49" charset="0"/>
              </a:rPr>
              <a:t>,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cxnSp>
        <p:nvCxnSpPr>
          <p:cNvPr id="64" name="Straight Arrow Connector 63">
            <a:extLst>
              <a:ext uri="{FF2B5EF4-FFF2-40B4-BE49-F238E27FC236}">
                <a16:creationId xmlns:a16="http://schemas.microsoft.com/office/drawing/2014/main" id="{F7FFBE75-0158-4408-AAAD-F3665545DB22}"/>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EF01AE2-D5FB-4AA6-BC86-E67AA28C0FAC}"/>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A57DE6-4EA7-4BC1-B077-5FF458811811}"/>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97643B1-0ECD-4E21-BC18-C61500D8BF48}"/>
              </a:ext>
            </a:extLst>
          </p:cNvPr>
          <p:cNvCxnSpPr>
            <a:cxnSpLocks/>
          </p:cNvCxnSpPr>
          <p:nvPr/>
        </p:nvCxnSpPr>
        <p:spPr>
          <a:xfrm flipH="1">
            <a:off x="6843631" y="2986514"/>
            <a:ext cx="946" cy="2927456"/>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ABFC2CD-A658-4B65-AF75-96C578841637}"/>
              </a:ext>
            </a:extLst>
          </p:cNvPr>
          <p:cNvSpPr txBox="1"/>
          <p:nvPr/>
        </p:nvSpPr>
        <p:spPr>
          <a:xfrm>
            <a:off x="108168" y="5201474"/>
            <a:ext cx="4413170" cy="523220"/>
          </a:xfrm>
          <a:prstGeom prst="rect">
            <a:avLst/>
          </a:prstGeom>
          <a:solidFill>
            <a:schemeClr val="bg1"/>
          </a:solidFill>
          <a:ln>
            <a:solidFill>
              <a:schemeClr val="tx1"/>
            </a:solidFill>
          </a:ln>
        </p:spPr>
        <p:txBody>
          <a:bodyPr wrap="square" rtlCol="0">
            <a:spAutoFit/>
          </a:bodyPr>
          <a:lstStyle/>
          <a:p>
            <a:pPr algn="r"/>
            <a:r>
              <a:rPr lang="en-US" sz="2500" b="1" dirty="0">
                <a:ln>
                  <a:solidFill>
                    <a:schemeClr val="tx1"/>
                  </a:solidFill>
                </a:ln>
                <a:solidFill>
                  <a:srgbClr val="FF0000"/>
                </a:solidFill>
                <a:latin typeface="Consolas" panose="020B0609020204030204" pitchFamily="49" charset="0"/>
              </a:rPr>
              <a:t>READ </a:t>
            </a:r>
            <a:r>
              <a:rPr lang="en-US" sz="2800" b="1" dirty="0" err="1">
                <a:ln>
                  <a:solidFill>
                    <a:schemeClr val="tx1"/>
                  </a:solidFill>
                </a:ln>
                <a:solidFill>
                  <a:srgbClr val="FF0000"/>
                </a:solidFill>
                <a:latin typeface="Consolas" panose="020B0609020204030204" pitchFamily="49" charset="0"/>
              </a:rPr>
              <a:t>fh</a:t>
            </a:r>
            <a:r>
              <a:rPr lang="en-US" sz="3200" b="1" baseline="-25000" dirty="0">
                <a:ln>
                  <a:solidFill>
                    <a:schemeClr val="tx1"/>
                  </a:solidFill>
                </a:ln>
                <a:solidFill>
                  <a:srgbClr val="FF0000"/>
                </a:solidFill>
                <a:latin typeface="Consolas" panose="020B0609020204030204" pitchFamily="49" charset="0"/>
              </a:rPr>
              <a:t>“/foo.txt”</a:t>
            </a:r>
            <a:r>
              <a:rPr lang="en-US" sz="2500" b="1" dirty="0">
                <a:ln>
                  <a:solidFill>
                    <a:schemeClr val="tx1"/>
                  </a:solidFill>
                </a:ln>
                <a:solidFill>
                  <a:srgbClr val="FF0000"/>
                </a:solidFill>
                <a:latin typeface="Consolas" panose="020B0609020204030204" pitchFamily="49" charset="0"/>
              </a:rPr>
              <a:t>, 10, 20 </a:t>
            </a:r>
          </a:p>
        </p:txBody>
      </p:sp>
    </p:spTree>
    <p:extLst>
      <p:ext uri="{BB962C8B-B14F-4D97-AF65-F5344CB8AC3E}">
        <p14:creationId xmlns:p14="http://schemas.microsoft.com/office/powerpoint/2010/main" val="4686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up)">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150"/>
                                        <p:tgtEl>
                                          <p:spTgt spid="64"/>
                                        </p:tgtEl>
                                      </p:cBhvr>
                                    </p:animEffect>
                                  </p:childTnLst>
                                </p:cTn>
                              </p:par>
                            </p:childTnLst>
                          </p:cTn>
                        </p:par>
                        <p:par>
                          <p:cTn id="17" fill="hold">
                            <p:stCondLst>
                              <p:cond delay="150"/>
                            </p:stCondLst>
                            <p:childTnLst>
                              <p:par>
                                <p:cTn id="18" presetID="22" presetClass="entr" presetSubtype="1"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up)">
                                      <p:cBhvr>
                                        <p:cTn id="20" dur="150"/>
                                        <p:tgtEl>
                                          <p:spTgt spid="66"/>
                                        </p:tgtEl>
                                      </p:cBhvr>
                                    </p:animEffect>
                                  </p:childTnLst>
                                </p:cTn>
                              </p:par>
                            </p:childTnLst>
                          </p:cTn>
                        </p:par>
                        <p:par>
                          <p:cTn id="21" fill="hold">
                            <p:stCondLst>
                              <p:cond delay="30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150"/>
                                        <p:tgtEl>
                                          <p:spTgt spid="77"/>
                                        </p:tgtEl>
                                      </p:cBhvr>
                                    </p:animEffect>
                                  </p:childTnLst>
                                </p:cTn>
                              </p:par>
                            </p:childTnLst>
                          </p:cTn>
                        </p:par>
                        <p:par>
                          <p:cTn id="25" fill="hold">
                            <p:stCondLst>
                              <p:cond delay="450"/>
                            </p:stCondLst>
                            <p:childTnLst>
                              <p:par>
                                <p:cTn id="26" presetID="22" presetClass="entr" presetSubtype="4"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15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C7A84BF8-1DD3-4898-BA89-787DC0A6AE23}"/>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78" name="TextBox 77">
            <a:extLst>
              <a:ext uri="{FF2B5EF4-FFF2-40B4-BE49-F238E27FC236}">
                <a16:creationId xmlns:a16="http://schemas.microsoft.com/office/drawing/2014/main" id="{DDCBE435-0733-420E-92FF-6AAA12141A64}"/>
              </a:ext>
            </a:extLst>
          </p:cNvPr>
          <p:cNvSpPr txBox="1"/>
          <p:nvPr/>
        </p:nvSpPr>
        <p:spPr>
          <a:xfrm>
            <a:off x="43277"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10</a:t>
            </a:r>
          </a:p>
        </p:txBody>
      </p:sp>
      <p:sp>
        <p:nvSpPr>
          <p:cNvPr id="80" name="Rectangle 79">
            <a:extLst>
              <a:ext uri="{FF2B5EF4-FFF2-40B4-BE49-F238E27FC236}">
                <a16:creationId xmlns:a16="http://schemas.microsoft.com/office/drawing/2014/main" id="{959FAF4B-FACA-4DF2-82D9-22F1A435FEFE}"/>
              </a:ext>
            </a:extLst>
          </p:cNvPr>
          <p:cNvSpPr/>
          <p:nvPr/>
        </p:nvSpPr>
        <p:spPr>
          <a:xfrm>
            <a:off x="64747"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16467DB2-9716-4F89-ADEC-DCB065ED21CB}"/>
              </a:ext>
            </a:extLst>
          </p:cNvPr>
          <p:cNvCxnSpPr>
            <a:cxnSpLocks/>
          </p:cNvCxnSpPr>
          <p:nvPr/>
        </p:nvCxnSpPr>
        <p:spPr>
          <a:xfrm>
            <a:off x="1148386"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78C29F7E-D034-42B9-A61D-BEB138AD7243}"/>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BCE190D-9E8C-48C6-82DD-BD0DC9EB9389}"/>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0464262-62F3-48C6-AD60-ED9A7DF44A74}"/>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C8FDA24-50DE-44F1-8C33-5AC8D9BA0BBA}"/>
              </a:ext>
            </a:extLst>
          </p:cNvPr>
          <p:cNvCxnSpPr>
            <a:cxnSpLocks/>
          </p:cNvCxnSpPr>
          <p:nvPr/>
        </p:nvCxnSpPr>
        <p:spPr>
          <a:xfrm>
            <a:off x="6843631" y="3033560"/>
            <a:ext cx="0" cy="288041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6F1C91E-41BD-4CB1-8240-2C29DE977509}"/>
              </a:ext>
            </a:extLst>
          </p:cNvPr>
          <p:cNvSpPr txBox="1"/>
          <p:nvPr/>
        </p:nvSpPr>
        <p:spPr>
          <a:xfrm>
            <a:off x="1755210" y="5082064"/>
            <a:ext cx="2857251" cy="492443"/>
          </a:xfrm>
          <a:prstGeom prst="rect">
            <a:avLst/>
          </a:prstGeom>
          <a:noFill/>
        </p:spPr>
        <p:txBody>
          <a:bodyPr wrap="square" rtlCol="0">
            <a:spAutoFit/>
          </a:bodyPr>
          <a:lstStyle/>
          <a:p>
            <a:pPr algn="r"/>
            <a:r>
              <a:rPr lang="en-US" sz="2600" b="1" dirty="0">
                <a:ln>
                  <a:solidFill>
                    <a:schemeClr val="tx1"/>
                  </a:solidFill>
                </a:ln>
                <a:solidFill>
                  <a:srgbClr val="FF0000"/>
                </a:solidFill>
                <a:latin typeface="Consolas" panose="020B0609020204030204" pitchFamily="49" charset="0"/>
              </a:rPr>
              <a:t>READ_OK&lt;data&gt;</a:t>
            </a:r>
            <a:endParaRPr lang="en-US" sz="3200" b="1" dirty="0">
              <a:ln>
                <a:solidFill>
                  <a:schemeClr val="tx1"/>
                </a:solidFill>
              </a:ln>
              <a:solidFill>
                <a:srgbClr val="FF0000"/>
              </a:solidFill>
              <a:latin typeface="Consolas" panose="020B0609020204030204" pitchFamily="49" charset="0"/>
            </a:endParaRPr>
          </a:p>
        </p:txBody>
      </p:sp>
      <p:sp>
        <p:nvSpPr>
          <p:cNvPr id="64" name="TextBox 63">
            <a:extLst>
              <a:ext uri="{FF2B5EF4-FFF2-40B4-BE49-F238E27FC236}">
                <a16:creationId xmlns:a16="http://schemas.microsoft.com/office/drawing/2014/main" id="{5EEDFEC9-310B-4D33-A692-06DF3B3A6D5B}"/>
              </a:ext>
            </a:extLst>
          </p:cNvPr>
          <p:cNvSpPr txBox="1"/>
          <p:nvPr/>
        </p:nvSpPr>
        <p:spPr>
          <a:xfrm>
            <a:off x="520862" y="805162"/>
            <a:ext cx="3892266" cy="1200329"/>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a:t>
            </a:r>
            <a:r>
              <a:rPr lang="en-US" sz="2400" dirty="0" err="1">
                <a:latin typeface="Consolas" panose="020B0609020204030204" pitchFamily="49" charset="0"/>
              </a:rPr>
              <a:t>fd</a:t>
            </a:r>
            <a:r>
              <a:rPr lang="en-US" sz="2400" dirty="0">
                <a:latin typeface="Consolas" panose="020B0609020204030204" pitchFamily="49" charset="0"/>
              </a:rPr>
              <a:t>,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b="1" dirty="0">
                <a:ln>
                  <a:solidFill>
                    <a:schemeClr val="tx1"/>
                  </a:solidFill>
                </a:ln>
                <a:solidFill>
                  <a:srgbClr val="FF0000"/>
                </a:solidFill>
                <a:latin typeface="Consolas" panose="020B0609020204030204" pitchFamily="49" charset="0"/>
              </a:rPr>
              <a:t>read(fd, </a:t>
            </a:r>
            <a:r>
              <a:rPr lang="en-US" sz="2400" b="1" dirty="0" err="1">
                <a:ln>
                  <a:solidFill>
                    <a:schemeClr val="tx1"/>
                  </a:solidFill>
                </a:ln>
                <a:solidFill>
                  <a:srgbClr val="FF0000"/>
                </a:solidFill>
                <a:latin typeface="Consolas" panose="020B0609020204030204" pitchFamily="49" charset="0"/>
              </a:rPr>
              <a:t>buf</a:t>
            </a:r>
            <a:r>
              <a:rPr lang="en-US" sz="2400" b="1" dirty="0">
                <a:ln>
                  <a:solidFill>
                    <a:schemeClr val="tx1"/>
                  </a:solidFill>
                </a:ln>
                <a:solidFill>
                  <a:srgbClr val="FF0000"/>
                </a:solidFill>
                <a:latin typeface="Consolas" panose="020B0609020204030204" pitchFamily="49" charset="0"/>
              </a:rPr>
              <a:t>, 20);</a:t>
            </a:r>
          </a:p>
        </p:txBody>
      </p:sp>
      <p:cxnSp>
        <p:nvCxnSpPr>
          <p:cNvPr id="91" name="Straight Arrow Connector 90">
            <a:extLst>
              <a:ext uri="{FF2B5EF4-FFF2-40B4-BE49-F238E27FC236}">
                <a16:creationId xmlns:a16="http://schemas.microsoft.com/office/drawing/2014/main" id="{9EFC208F-0533-439D-8831-7A9B67DE56F4}"/>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48D3A4D-6C30-4F15-B98A-C5FE8AB82F9B}"/>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F3F36B2-2106-4822-85BC-FFA30BEC0AAF}"/>
              </a:ext>
            </a:extLst>
          </p:cNvPr>
          <p:cNvSpPr txBox="1"/>
          <p:nvPr/>
        </p:nvSpPr>
        <p:spPr>
          <a:xfrm>
            <a:off x="37483" y="5227394"/>
            <a:ext cx="1083342" cy="369332"/>
          </a:xfrm>
          <a:prstGeom prst="rect">
            <a:avLst/>
          </a:prstGeom>
          <a:noFill/>
        </p:spPr>
        <p:txBody>
          <a:bodyPr wrap="square" rtlCol="0">
            <a:spAutoFit/>
          </a:bodyPr>
          <a:lstStyle/>
          <a:p>
            <a:r>
              <a:rPr lang="en-US" b="1" dirty="0">
                <a:ln>
                  <a:solidFill>
                    <a:schemeClr val="tx1"/>
                  </a:solidFill>
                </a:ln>
                <a:solidFill>
                  <a:srgbClr val="FF0000"/>
                </a:solidFill>
                <a:latin typeface="Segoe UI" panose="020B0502040204020203" pitchFamily="34" charset="0"/>
                <a:cs typeface="Segoe UI" panose="020B0502040204020203" pitchFamily="34" charset="0"/>
              </a:rPr>
              <a:t>pos: 30</a:t>
            </a:r>
          </a:p>
        </p:txBody>
      </p:sp>
    </p:spTree>
    <p:extLst>
      <p:ext uri="{BB962C8B-B14F-4D97-AF65-F5344CB8AC3E}">
        <p14:creationId xmlns:p14="http://schemas.microsoft.com/office/powerpoint/2010/main" val="403493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150"/>
                                        <p:tgtEl>
                                          <p:spTgt spid="89"/>
                                        </p:tgtEl>
                                      </p:cBhvr>
                                    </p:animEffect>
                                  </p:childTnLst>
                                </p:cTn>
                              </p:par>
                            </p:childTnLst>
                          </p:cTn>
                        </p:par>
                        <p:par>
                          <p:cTn id="8" fill="hold">
                            <p:stCondLst>
                              <p:cond delay="150"/>
                            </p:stCondLst>
                            <p:childTnLst>
                              <p:par>
                                <p:cTn id="9" presetID="22" presetClass="entr" presetSubtype="2"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right)">
                                      <p:cBhvr>
                                        <p:cTn id="11" dur="150"/>
                                        <p:tgtEl>
                                          <p:spTgt spid="87"/>
                                        </p:tgtEl>
                                      </p:cBhvr>
                                    </p:animEffect>
                                  </p:childTnLst>
                                </p:cTn>
                              </p:par>
                            </p:childTnLst>
                          </p:cTn>
                        </p:par>
                        <p:par>
                          <p:cTn id="12" fill="hold">
                            <p:stCondLst>
                              <p:cond delay="300"/>
                            </p:stCondLst>
                            <p:childTnLst>
                              <p:par>
                                <p:cTn id="13" presetID="22" presetClass="entr" presetSubtype="4"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down)">
                                      <p:cBhvr>
                                        <p:cTn id="15" dur="150"/>
                                        <p:tgtEl>
                                          <p:spTgt spid="84"/>
                                        </p:tgtEl>
                                      </p:cBhvr>
                                    </p:animEffect>
                                  </p:childTnLst>
                                </p:cTn>
                              </p:par>
                            </p:childTnLst>
                          </p:cTn>
                        </p:par>
                        <p:par>
                          <p:cTn id="16" fill="hold">
                            <p:stCondLst>
                              <p:cond delay="450"/>
                            </p:stCondLst>
                            <p:childTnLst>
                              <p:par>
                                <p:cTn id="17" presetID="22" presetClass="entr" presetSubtype="2"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right)">
                                      <p:cBhvr>
                                        <p:cTn id="19" dur="150"/>
                                        <p:tgtEl>
                                          <p:spTgt spid="67"/>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96"/>
                                        </p:tgtEl>
                                        <p:attrNameLst>
                                          <p:attrName>r</p:attrName>
                                        </p:attrNameLst>
                                      </p:cBhvr>
                                    </p:animRot>
                                    <p:animRot by="-240000">
                                      <p:cBhvr>
                                        <p:cTn id="34" dur="200" fill="hold">
                                          <p:stCondLst>
                                            <p:cond delay="200"/>
                                          </p:stCondLst>
                                        </p:cTn>
                                        <p:tgtEl>
                                          <p:spTgt spid="96"/>
                                        </p:tgtEl>
                                        <p:attrNameLst>
                                          <p:attrName>r</p:attrName>
                                        </p:attrNameLst>
                                      </p:cBhvr>
                                    </p:animRot>
                                    <p:animRot by="240000">
                                      <p:cBhvr>
                                        <p:cTn id="35" dur="200" fill="hold">
                                          <p:stCondLst>
                                            <p:cond delay="400"/>
                                          </p:stCondLst>
                                        </p:cTn>
                                        <p:tgtEl>
                                          <p:spTgt spid="96"/>
                                        </p:tgtEl>
                                        <p:attrNameLst>
                                          <p:attrName>r</p:attrName>
                                        </p:attrNameLst>
                                      </p:cBhvr>
                                    </p:animRot>
                                    <p:animRot by="-240000">
                                      <p:cBhvr>
                                        <p:cTn id="36" dur="200" fill="hold">
                                          <p:stCondLst>
                                            <p:cond delay="600"/>
                                          </p:stCondLst>
                                        </p:cTn>
                                        <p:tgtEl>
                                          <p:spTgt spid="96"/>
                                        </p:tgtEl>
                                        <p:attrNameLst>
                                          <p:attrName>r</p:attrName>
                                        </p:attrNameLst>
                                      </p:cBhvr>
                                    </p:animRot>
                                    <p:animRot by="120000">
                                      <p:cBhvr>
                                        <p:cTn id="37" dur="200" fill="hold">
                                          <p:stCondLst>
                                            <p:cond delay="800"/>
                                          </p:stCondLst>
                                        </p:cTn>
                                        <p:tgtEl>
                                          <p:spTgt spid="9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down)">
                                      <p:cBhvr>
                                        <p:cTn id="42" dur="500"/>
                                        <p:tgtEl>
                                          <p:spTgt spid="95"/>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down)">
                                      <p:cBhvr>
                                        <p:cTn id="4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0" grpId="0"/>
      <p:bldP spid="96" grpId="0"/>
      <p:bldP spid="9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NFSv3</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cxnSp>
        <p:nvCxnSpPr>
          <p:cNvPr id="8" name="Straight Arrow Connector 7">
            <a:extLst>
              <a:ext uri="{FF2B5EF4-FFF2-40B4-BE49-F238E27FC236}">
                <a16:creationId xmlns:a16="http://schemas.microsoft.com/office/drawing/2014/main" id="{DC4D71C4-0EDE-4788-88F4-235D356D3D8A}"/>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1F21FE-96AA-49AA-A77A-80A3292E2C20}"/>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28E71C5C-C793-45B5-8961-E08FDF62A089}"/>
              </a:ext>
            </a:extLst>
          </p:cNvPr>
          <p:cNvSpPr txBox="1"/>
          <p:nvPr/>
        </p:nvSpPr>
        <p:spPr>
          <a:xfrm>
            <a:off x="520862" y="805162"/>
            <a:ext cx="3892266" cy="1569660"/>
          </a:xfrm>
          <a:prstGeom prst="rect">
            <a:avLst/>
          </a:prstGeom>
          <a:noFill/>
        </p:spPr>
        <p:txBody>
          <a:bodyPr wrap="square" rtlCol="0">
            <a:spAutoFit/>
          </a:bodyPr>
          <a:lstStyle/>
          <a:p>
            <a:r>
              <a:rPr lang="en-US" sz="2400" dirty="0">
                <a:latin typeface="Consolas" panose="020B0609020204030204" pitchFamily="49" charset="0"/>
              </a:rPr>
              <a:t>fd = open(“/foo.txt”)</a:t>
            </a:r>
          </a:p>
          <a:p>
            <a:r>
              <a:rPr lang="en-US" sz="2400" dirty="0">
                <a:latin typeface="Consolas" panose="020B0609020204030204" pitchFamily="49" charset="0"/>
              </a:rPr>
              <a:t>read(</a:t>
            </a:r>
            <a:r>
              <a:rPr lang="en-US" sz="2400" dirty="0" err="1">
                <a:latin typeface="Consolas" panose="020B0609020204030204" pitchFamily="49" charset="0"/>
              </a:rPr>
              <a:t>fd</a:t>
            </a:r>
            <a:r>
              <a:rPr lang="en-US" sz="2400" dirty="0">
                <a:latin typeface="Consolas" panose="020B0609020204030204" pitchFamily="49" charset="0"/>
              </a:rPr>
              <a:t>, </a:t>
            </a:r>
            <a:r>
              <a:rPr lang="en-US" sz="2400" dirty="0" err="1">
                <a:latin typeface="Consolas" panose="020B0609020204030204" pitchFamily="49" charset="0"/>
              </a:rPr>
              <a:t>buf</a:t>
            </a:r>
            <a:r>
              <a:rPr lang="en-US" sz="2400" dirty="0">
                <a:latin typeface="Consolas" panose="020B0609020204030204" pitchFamily="49" charset="0"/>
              </a:rPr>
              <a:t>, 10);</a:t>
            </a:r>
          </a:p>
          <a:p>
            <a:r>
              <a:rPr lang="en-US" sz="2400" dirty="0">
                <a:latin typeface="Consolas" panose="020B0609020204030204" pitchFamily="49" charset="0"/>
              </a:rPr>
              <a:t>read(</a:t>
            </a:r>
            <a:r>
              <a:rPr lang="en-US" sz="2400" dirty="0" err="1">
                <a:latin typeface="Consolas" panose="020B0609020204030204" pitchFamily="49" charset="0"/>
              </a:rPr>
              <a:t>fd</a:t>
            </a:r>
            <a:r>
              <a:rPr lang="en-US" sz="2400" dirty="0">
                <a:latin typeface="Consolas" panose="020B0609020204030204" pitchFamily="49" charset="0"/>
              </a:rPr>
              <a:t>, </a:t>
            </a:r>
            <a:r>
              <a:rPr lang="en-US" sz="2400" dirty="0" err="1">
                <a:latin typeface="Consolas" panose="020B0609020204030204" pitchFamily="49" charset="0"/>
              </a:rPr>
              <a:t>buf</a:t>
            </a:r>
            <a:r>
              <a:rPr lang="en-US" sz="2400" dirty="0">
                <a:latin typeface="Consolas" panose="020B0609020204030204" pitchFamily="49" charset="0"/>
              </a:rPr>
              <a:t>, 20);</a:t>
            </a:r>
          </a:p>
          <a:p>
            <a:r>
              <a:rPr lang="en-US" sz="2400" b="1" dirty="0">
                <a:ln>
                  <a:solidFill>
                    <a:schemeClr val="tx1"/>
                  </a:solidFill>
                </a:ln>
                <a:solidFill>
                  <a:srgbClr val="FF0000"/>
                </a:solidFill>
                <a:latin typeface="Consolas" panose="020B0609020204030204" pitchFamily="49" charset="0"/>
              </a:rPr>
              <a:t>close(</a:t>
            </a:r>
            <a:r>
              <a:rPr lang="en-US" sz="2400" b="1" dirty="0" err="1">
                <a:ln>
                  <a:solidFill>
                    <a:schemeClr val="tx1"/>
                  </a:solidFill>
                </a:ln>
                <a:solidFill>
                  <a:srgbClr val="FF0000"/>
                </a:solidFill>
                <a:latin typeface="Consolas" panose="020B0609020204030204" pitchFamily="49" charset="0"/>
              </a:rPr>
              <a:t>fd</a:t>
            </a:r>
            <a:r>
              <a:rPr lang="en-US" sz="2400" b="1" dirty="0">
                <a:ln>
                  <a:solidFill>
                    <a:schemeClr val="tx1"/>
                  </a:solidFill>
                </a:ln>
                <a:solidFill>
                  <a:srgbClr val="FF0000"/>
                </a:solidFill>
                <a:latin typeface="Consolas" panose="020B0609020204030204" pitchFamily="49" charset="0"/>
              </a:rPr>
              <a:t>)</a:t>
            </a:r>
          </a:p>
        </p:txBody>
      </p:sp>
      <p:grpSp>
        <p:nvGrpSpPr>
          <p:cNvPr id="4" name="Group 3">
            <a:extLst>
              <a:ext uri="{FF2B5EF4-FFF2-40B4-BE49-F238E27FC236}">
                <a16:creationId xmlns:a16="http://schemas.microsoft.com/office/drawing/2014/main" id="{30D70CEC-3449-4E29-BD0A-81CE5E8C4DEF}"/>
              </a:ext>
            </a:extLst>
          </p:cNvPr>
          <p:cNvGrpSpPr/>
          <p:nvPr/>
        </p:nvGrpSpPr>
        <p:grpSpPr>
          <a:xfrm>
            <a:off x="1842749" y="4997701"/>
            <a:ext cx="2865081" cy="818628"/>
            <a:chOff x="8496549" y="1027121"/>
            <a:chExt cx="2865081" cy="818628"/>
          </a:xfrm>
        </p:grpSpPr>
        <p:sp>
          <p:nvSpPr>
            <p:cNvPr id="67" name="TextBox 66">
              <a:extLst>
                <a:ext uri="{FF2B5EF4-FFF2-40B4-BE49-F238E27FC236}">
                  <a16:creationId xmlns:a16="http://schemas.microsoft.com/office/drawing/2014/main" id="{D836049B-D7DC-43EB-87FD-FF26B20E72D9}"/>
                </a:ext>
              </a:extLst>
            </p:cNvPr>
            <p:cNvSpPr txBox="1"/>
            <p:nvPr/>
          </p:nvSpPr>
          <p:spPr>
            <a:xfrm>
              <a:off x="8504379" y="1027121"/>
              <a:ext cx="2857251" cy="492443"/>
            </a:xfrm>
            <a:prstGeom prst="rect">
              <a:avLst/>
            </a:prstGeom>
            <a:noFill/>
          </p:spPr>
          <p:txBody>
            <a:bodyPr wrap="square" rtlCol="0">
              <a:spAutoFit/>
            </a:bodyPr>
            <a:lstStyle/>
            <a:p>
              <a:pPr algn="ctr"/>
              <a:r>
                <a:rPr lang="en-US" sz="2600" b="1" dirty="0">
                  <a:ln>
                    <a:solidFill>
                      <a:schemeClr val="tx1"/>
                    </a:solidFill>
                  </a:ln>
                  <a:solidFill>
                    <a:srgbClr val="FF0000"/>
                  </a:solidFill>
                  <a:latin typeface="Consolas" panose="020B0609020204030204" pitchFamily="49" charset="0"/>
                </a:rPr>
                <a:t>No NFS command</a:t>
              </a:r>
              <a:endParaRPr lang="en-US" sz="3200" b="1" dirty="0">
                <a:ln>
                  <a:solidFill>
                    <a:schemeClr val="tx1"/>
                  </a:solidFill>
                </a:ln>
                <a:solidFill>
                  <a:srgbClr val="FF0000"/>
                </a:solidFill>
                <a:latin typeface="Consolas" panose="020B0609020204030204" pitchFamily="49" charset="0"/>
              </a:endParaRPr>
            </a:p>
          </p:txBody>
        </p:sp>
        <p:sp>
          <p:nvSpPr>
            <p:cNvPr id="84" name="TextBox 83">
              <a:extLst>
                <a:ext uri="{FF2B5EF4-FFF2-40B4-BE49-F238E27FC236}">
                  <a16:creationId xmlns:a16="http://schemas.microsoft.com/office/drawing/2014/main" id="{AE53F7BE-2C7D-4075-B5E9-B45D31405469}"/>
                </a:ext>
              </a:extLst>
            </p:cNvPr>
            <p:cNvSpPr txBox="1"/>
            <p:nvPr/>
          </p:nvSpPr>
          <p:spPr>
            <a:xfrm>
              <a:off x="8496549" y="1353306"/>
              <a:ext cx="2857251" cy="492443"/>
            </a:xfrm>
            <a:prstGeom prst="rect">
              <a:avLst/>
            </a:prstGeom>
            <a:noFill/>
          </p:spPr>
          <p:txBody>
            <a:bodyPr wrap="square" rtlCol="0">
              <a:spAutoFit/>
            </a:bodyPr>
            <a:lstStyle/>
            <a:p>
              <a:pPr algn="ctr"/>
              <a:r>
                <a:rPr lang="en-US" sz="2600" b="1" dirty="0">
                  <a:ln>
                    <a:solidFill>
                      <a:schemeClr val="tx1"/>
                    </a:solidFill>
                  </a:ln>
                  <a:solidFill>
                    <a:srgbClr val="FF0000"/>
                  </a:solidFill>
                  <a:latin typeface="Consolas" panose="020B0609020204030204" pitchFamily="49" charset="0"/>
                </a:rPr>
                <a:t>sent!</a:t>
              </a:r>
              <a:endParaRPr lang="en-US" sz="3200" b="1" dirty="0">
                <a:ln>
                  <a:solidFill>
                    <a:schemeClr val="tx1"/>
                  </a:solidFill>
                </a:ln>
                <a:solidFill>
                  <a:srgbClr val="FF0000"/>
                </a:solidFill>
                <a:latin typeface="Consolas" panose="020B0609020204030204" pitchFamily="49" charset="0"/>
              </a:endParaRPr>
            </a:p>
          </p:txBody>
        </p:sp>
      </p:grpSp>
      <p:grpSp>
        <p:nvGrpSpPr>
          <p:cNvPr id="64" name="Group 63">
            <a:extLst>
              <a:ext uri="{FF2B5EF4-FFF2-40B4-BE49-F238E27FC236}">
                <a16:creationId xmlns:a16="http://schemas.microsoft.com/office/drawing/2014/main" id="{236D1471-A992-4195-AEE8-7BAD20B16024}"/>
              </a:ext>
            </a:extLst>
          </p:cNvPr>
          <p:cNvGrpSpPr/>
          <p:nvPr/>
        </p:nvGrpSpPr>
        <p:grpSpPr>
          <a:xfrm>
            <a:off x="43277" y="4352617"/>
            <a:ext cx="1875596" cy="1235720"/>
            <a:chOff x="43277" y="4352617"/>
            <a:chExt cx="1875596" cy="1235720"/>
          </a:xfrm>
        </p:grpSpPr>
        <p:sp>
          <p:nvSpPr>
            <p:cNvPr id="66" name="TextBox 65">
              <a:extLst>
                <a:ext uri="{FF2B5EF4-FFF2-40B4-BE49-F238E27FC236}">
                  <a16:creationId xmlns:a16="http://schemas.microsoft.com/office/drawing/2014/main" id="{9BBA6B21-3B28-4D75-AD87-0D2849766554}"/>
                </a:ext>
              </a:extLst>
            </p:cNvPr>
            <p:cNvSpPr txBox="1"/>
            <p:nvPr/>
          </p:nvSpPr>
          <p:spPr>
            <a:xfrm>
              <a:off x="43279" y="5004181"/>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grpSp>
          <p:nvGrpSpPr>
            <p:cNvPr id="77" name="Group 76">
              <a:extLst>
                <a:ext uri="{FF2B5EF4-FFF2-40B4-BE49-F238E27FC236}">
                  <a16:creationId xmlns:a16="http://schemas.microsoft.com/office/drawing/2014/main" id="{93CC83A5-A05F-4876-A68C-18F3D28C36AE}"/>
                </a:ext>
              </a:extLst>
            </p:cNvPr>
            <p:cNvGrpSpPr/>
            <p:nvPr/>
          </p:nvGrpSpPr>
          <p:grpSpPr>
            <a:xfrm>
              <a:off x="43277" y="4352617"/>
              <a:ext cx="1804091" cy="1235720"/>
              <a:chOff x="41882" y="4352617"/>
              <a:chExt cx="1804091" cy="1235720"/>
            </a:xfrm>
          </p:grpSpPr>
          <p:sp>
            <p:nvSpPr>
              <p:cNvPr id="78" name="TextBox 77">
                <a:extLst>
                  <a:ext uri="{FF2B5EF4-FFF2-40B4-BE49-F238E27FC236}">
                    <a16:creationId xmlns:a16="http://schemas.microsoft.com/office/drawing/2014/main" id="{452F4BED-600B-4CFF-8766-0F4284B5719C}"/>
                  </a:ext>
                </a:extLst>
              </p:cNvPr>
              <p:cNvSpPr txBox="1"/>
              <p:nvPr/>
            </p:nvSpPr>
            <p:spPr>
              <a:xfrm>
                <a:off x="41882" y="5219005"/>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30</a:t>
                </a:r>
              </a:p>
            </p:txBody>
          </p:sp>
          <p:sp>
            <p:nvSpPr>
              <p:cNvPr id="80" name="Rectangle 79">
                <a:extLst>
                  <a:ext uri="{FF2B5EF4-FFF2-40B4-BE49-F238E27FC236}">
                    <a16:creationId xmlns:a16="http://schemas.microsoft.com/office/drawing/2014/main" id="{61975C91-7194-4E44-AC49-A72B962562D2}"/>
                  </a:ext>
                </a:extLst>
              </p:cNvPr>
              <p:cNvSpPr/>
              <p:nvPr/>
            </p:nvSpPr>
            <p:spPr>
              <a:xfrm>
                <a:off x="63352" y="5073584"/>
                <a:ext cx="1777884" cy="4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D47CA36E-1DA1-4355-8064-B2F47FC71257}"/>
                  </a:ext>
                </a:extLst>
              </p:cNvPr>
              <p:cNvCxnSpPr>
                <a:cxnSpLocks/>
              </p:cNvCxnSpPr>
              <p:nvPr/>
            </p:nvCxnSpPr>
            <p:spPr>
              <a:xfrm>
                <a:off x="1146991"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0" name="Picture 9">
            <a:extLst>
              <a:ext uri="{FF2B5EF4-FFF2-40B4-BE49-F238E27FC236}">
                <a16:creationId xmlns:a16="http://schemas.microsoft.com/office/drawing/2014/main" id="{3223DFDE-DCBC-426D-BD92-F2F913ACD104}"/>
              </a:ext>
            </a:extLst>
          </p:cNvPr>
          <p:cNvPicPr>
            <a:picLocks noChangeAspect="1"/>
          </p:cNvPicPr>
          <p:nvPr/>
        </p:nvPicPr>
        <p:blipFill>
          <a:blip r:embed="rId3"/>
          <a:stretch>
            <a:fillRect/>
          </a:stretch>
        </p:blipFill>
        <p:spPr>
          <a:xfrm flipH="1">
            <a:off x="5291192" y="631793"/>
            <a:ext cx="6377613" cy="6186284"/>
          </a:xfrm>
          <a:prstGeom prst="rect">
            <a:avLst/>
          </a:prstGeom>
        </p:spPr>
      </p:pic>
      <p:cxnSp>
        <p:nvCxnSpPr>
          <p:cNvPr id="89" name="Straight Arrow Connector 88">
            <a:extLst>
              <a:ext uri="{FF2B5EF4-FFF2-40B4-BE49-F238E27FC236}">
                <a16:creationId xmlns:a16="http://schemas.microsoft.com/office/drawing/2014/main" id="{D3CDB8FF-3E85-49DA-BC64-4B3888B5841F}"/>
              </a:ext>
            </a:extLst>
          </p:cNvPr>
          <p:cNvCxnSpPr>
            <a:cxnSpLocks/>
          </p:cNvCxnSpPr>
          <p:nvPr/>
        </p:nvCxnSpPr>
        <p:spPr>
          <a:xfrm>
            <a:off x="3788229" y="5588337"/>
            <a:ext cx="1660975" cy="668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662BC530-0258-428B-A86B-61C548F50BDE}"/>
              </a:ext>
            </a:extLst>
          </p:cNvPr>
          <p:cNvGrpSpPr/>
          <p:nvPr/>
        </p:nvGrpSpPr>
        <p:grpSpPr>
          <a:xfrm>
            <a:off x="4719994" y="5045780"/>
            <a:ext cx="3682707" cy="818628"/>
            <a:chOff x="8314378" y="1027121"/>
            <a:chExt cx="3682707" cy="818628"/>
          </a:xfrm>
        </p:grpSpPr>
        <p:sp>
          <p:nvSpPr>
            <p:cNvPr id="91" name="TextBox 90">
              <a:extLst>
                <a:ext uri="{FF2B5EF4-FFF2-40B4-BE49-F238E27FC236}">
                  <a16:creationId xmlns:a16="http://schemas.microsoft.com/office/drawing/2014/main" id="{C26DE088-8482-4850-B5D6-454E0132CBDF}"/>
                </a:ext>
              </a:extLst>
            </p:cNvPr>
            <p:cNvSpPr txBox="1"/>
            <p:nvPr/>
          </p:nvSpPr>
          <p:spPr>
            <a:xfrm>
              <a:off x="8314378" y="1027121"/>
              <a:ext cx="3682707" cy="492443"/>
            </a:xfrm>
            <a:prstGeom prst="rect">
              <a:avLst/>
            </a:prstGeom>
            <a:noFill/>
          </p:spPr>
          <p:txBody>
            <a:bodyPr wrap="square" rtlCol="0">
              <a:spAutoFit/>
            </a:bodyPr>
            <a:lstStyle/>
            <a:p>
              <a:pPr algn="ctr"/>
              <a:r>
                <a:rPr lang="en-US" sz="2600" b="1" dirty="0">
                  <a:ln>
                    <a:solidFill>
                      <a:schemeClr val="tx1"/>
                    </a:solidFill>
                  </a:ln>
                  <a:solidFill>
                    <a:srgbClr val="FF0000"/>
                  </a:solidFill>
                  <a:latin typeface="Consolas" panose="020B0609020204030204" pitchFamily="49" charset="0"/>
                </a:rPr>
                <a:t>Not always true;</a:t>
              </a:r>
              <a:endParaRPr lang="en-US" sz="3200" b="1" dirty="0">
                <a:ln>
                  <a:solidFill>
                    <a:schemeClr val="tx1"/>
                  </a:solidFill>
                </a:ln>
                <a:solidFill>
                  <a:srgbClr val="FF0000"/>
                </a:solidFill>
                <a:latin typeface="Consolas" panose="020B0609020204030204" pitchFamily="49" charset="0"/>
              </a:endParaRPr>
            </a:p>
          </p:txBody>
        </p:sp>
        <p:sp>
          <p:nvSpPr>
            <p:cNvPr id="95" name="TextBox 94">
              <a:extLst>
                <a:ext uri="{FF2B5EF4-FFF2-40B4-BE49-F238E27FC236}">
                  <a16:creationId xmlns:a16="http://schemas.microsoft.com/office/drawing/2014/main" id="{75A62532-8D80-42EE-9492-81F826B02BC6}"/>
                </a:ext>
              </a:extLst>
            </p:cNvPr>
            <p:cNvSpPr txBox="1"/>
            <p:nvPr/>
          </p:nvSpPr>
          <p:spPr>
            <a:xfrm>
              <a:off x="8710304" y="1353306"/>
              <a:ext cx="2857251" cy="492443"/>
            </a:xfrm>
            <a:prstGeom prst="rect">
              <a:avLst/>
            </a:prstGeom>
            <a:noFill/>
          </p:spPr>
          <p:txBody>
            <a:bodyPr wrap="square" rtlCol="0">
              <a:spAutoFit/>
            </a:bodyPr>
            <a:lstStyle/>
            <a:p>
              <a:pPr algn="ctr"/>
              <a:r>
                <a:rPr lang="en-US" sz="2600" b="1" dirty="0">
                  <a:ln>
                    <a:solidFill>
                      <a:schemeClr val="tx1"/>
                    </a:solidFill>
                  </a:ln>
                  <a:solidFill>
                    <a:srgbClr val="FF0000"/>
                  </a:solidFill>
                  <a:latin typeface="Consolas" panose="020B0609020204030204" pitchFamily="49" charset="0"/>
                </a:rPr>
                <a:t>see upcoming</a:t>
              </a:r>
              <a:endParaRPr lang="en-US" sz="3200" b="1" dirty="0">
                <a:ln>
                  <a:solidFill>
                    <a:schemeClr val="tx1"/>
                  </a:solidFill>
                </a:ln>
                <a:solidFill>
                  <a:srgbClr val="FF0000"/>
                </a:solidFill>
                <a:latin typeface="Consolas" panose="020B0609020204030204" pitchFamily="49" charset="0"/>
              </a:endParaRPr>
            </a:p>
          </p:txBody>
        </p:sp>
      </p:grpSp>
      <p:sp>
        <p:nvSpPr>
          <p:cNvPr id="96" name="TextBox 95">
            <a:extLst>
              <a:ext uri="{FF2B5EF4-FFF2-40B4-BE49-F238E27FC236}">
                <a16:creationId xmlns:a16="http://schemas.microsoft.com/office/drawing/2014/main" id="{21055760-DC63-4982-ADA1-87F6C68761FE}"/>
              </a:ext>
            </a:extLst>
          </p:cNvPr>
          <p:cNvSpPr txBox="1"/>
          <p:nvPr/>
        </p:nvSpPr>
        <p:spPr>
          <a:xfrm>
            <a:off x="4984474" y="5713728"/>
            <a:ext cx="2857251" cy="492443"/>
          </a:xfrm>
          <a:prstGeom prst="rect">
            <a:avLst/>
          </a:prstGeom>
          <a:noFill/>
        </p:spPr>
        <p:txBody>
          <a:bodyPr wrap="square" rtlCol="0">
            <a:spAutoFit/>
          </a:bodyPr>
          <a:lstStyle/>
          <a:p>
            <a:pPr algn="ctr"/>
            <a:r>
              <a:rPr lang="en-US" sz="2600" b="1" dirty="0">
                <a:ln>
                  <a:solidFill>
                    <a:schemeClr val="tx1"/>
                  </a:solidFill>
                </a:ln>
                <a:solidFill>
                  <a:srgbClr val="FF0000"/>
                </a:solidFill>
                <a:latin typeface="Consolas" panose="020B0609020204030204" pitchFamily="49" charset="0"/>
              </a:rPr>
              <a:t>discussion of</a:t>
            </a:r>
            <a:endParaRPr lang="en-US" sz="3200" b="1" dirty="0">
              <a:ln>
                <a:solidFill>
                  <a:schemeClr val="tx1"/>
                </a:solidFill>
              </a:ln>
              <a:solidFill>
                <a:srgbClr val="FF0000"/>
              </a:solidFill>
              <a:latin typeface="Consolas" panose="020B0609020204030204" pitchFamily="49" charset="0"/>
            </a:endParaRPr>
          </a:p>
        </p:txBody>
      </p:sp>
      <p:sp>
        <p:nvSpPr>
          <p:cNvPr id="97" name="TextBox 96">
            <a:extLst>
              <a:ext uri="{FF2B5EF4-FFF2-40B4-BE49-F238E27FC236}">
                <a16:creationId xmlns:a16="http://schemas.microsoft.com/office/drawing/2014/main" id="{F5EE1A4B-78C6-45E6-9E7D-9795EBD04E1B}"/>
              </a:ext>
            </a:extLst>
          </p:cNvPr>
          <p:cNvSpPr txBox="1"/>
          <p:nvPr/>
        </p:nvSpPr>
        <p:spPr>
          <a:xfrm>
            <a:off x="5084845" y="6011605"/>
            <a:ext cx="2857251" cy="492443"/>
          </a:xfrm>
          <a:prstGeom prst="rect">
            <a:avLst/>
          </a:prstGeom>
          <a:noFill/>
        </p:spPr>
        <p:txBody>
          <a:bodyPr wrap="square" rtlCol="0">
            <a:spAutoFit/>
          </a:bodyPr>
          <a:lstStyle/>
          <a:p>
            <a:pPr algn="ctr"/>
            <a:r>
              <a:rPr lang="en-US" sz="2600" b="1" dirty="0">
                <a:ln>
                  <a:solidFill>
                    <a:schemeClr val="tx1"/>
                  </a:solidFill>
                </a:ln>
                <a:solidFill>
                  <a:srgbClr val="FF0000"/>
                </a:solidFill>
                <a:latin typeface="Consolas" panose="020B0609020204030204" pitchFamily="49" charset="0"/>
              </a:rPr>
              <a:t>caching!</a:t>
            </a:r>
            <a:endParaRPr lang="en-US" sz="3200" b="1" dirty="0">
              <a:ln>
                <a:solidFill>
                  <a:schemeClr val="tx1"/>
                </a:solidFill>
              </a:ln>
              <a:solidFill>
                <a:srgbClr val="FF0000"/>
              </a:solidFill>
              <a:latin typeface="Consolas" panose="020B0609020204030204" pitchFamily="49" charset="0"/>
            </a:endParaRPr>
          </a:p>
        </p:txBody>
      </p:sp>
    </p:spTree>
    <p:extLst>
      <p:ext uri="{BB962C8B-B14F-4D97-AF65-F5344CB8AC3E}">
        <p14:creationId xmlns:p14="http://schemas.microsoft.com/office/powerpoint/2010/main" val="341418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up)">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xit" presetSubtype="0" fill="hold" nodeType="clickEffect">
                                  <p:stCondLst>
                                    <p:cond delay="0"/>
                                  </p:stCondLst>
                                  <p:childTnLst>
                                    <p:animEffect transition="out" filter="fade">
                                      <p:cBhvr>
                                        <p:cTn id="15" dur="2000"/>
                                        <p:tgtEl>
                                          <p:spTgt spid="64"/>
                                        </p:tgtEl>
                                      </p:cBhvr>
                                    </p:animEffect>
                                    <p:anim calcmode="lin" valueType="num">
                                      <p:cBhvr>
                                        <p:cTn id="16" dur="2000"/>
                                        <p:tgtEl>
                                          <p:spTgt spid="64"/>
                                        </p:tgtEl>
                                        <p:attrNameLst>
                                          <p:attrName>style.rotation</p:attrName>
                                        </p:attrNameLst>
                                      </p:cBhvr>
                                      <p:tavLst>
                                        <p:tav tm="0">
                                          <p:val>
                                            <p:fltVal val="0"/>
                                          </p:val>
                                        </p:tav>
                                        <p:tav tm="100000">
                                          <p:val>
                                            <p:fltVal val="720"/>
                                          </p:val>
                                        </p:tav>
                                      </p:tavLst>
                                    </p:anim>
                                    <p:anim calcmode="lin" valueType="num">
                                      <p:cBhvr>
                                        <p:cTn id="17" dur="2000"/>
                                        <p:tgtEl>
                                          <p:spTgt spid="64"/>
                                        </p:tgtEl>
                                        <p:attrNameLst>
                                          <p:attrName>ppt_h</p:attrName>
                                        </p:attrNameLst>
                                      </p:cBhvr>
                                      <p:tavLst>
                                        <p:tav tm="0">
                                          <p:val>
                                            <p:strVal val="ppt_h"/>
                                          </p:val>
                                        </p:tav>
                                        <p:tav tm="100000">
                                          <p:val>
                                            <p:fltVal val="0"/>
                                          </p:val>
                                        </p:tav>
                                      </p:tavLst>
                                    </p:anim>
                                    <p:anim calcmode="lin" valueType="num">
                                      <p:cBhvr>
                                        <p:cTn id="18" dur="2000"/>
                                        <p:tgtEl>
                                          <p:spTgt spid="64"/>
                                        </p:tgtEl>
                                        <p:attrNameLst>
                                          <p:attrName>ppt_w</p:attrName>
                                        </p:attrNameLst>
                                      </p:cBhvr>
                                      <p:tavLst>
                                        <p:tav tm="0">
                                          <p:val>
                                            <p:strVal val="ppt_w"/>
                                          </p:val>
                                        </p:tav>
                                        <p:tav tm="100000">
                                          <p:val>
                                            <p:fltVal val="0"/>
                                          </p:val>
                                        </p:tav>
                                      </p:tavLst>
                                    </p:anim>
                                    <p:set>
                                      <p:cBhvr>
                                        <p:cTn id="19" dur="1" fill="hold">
                                          <p:stCondLst>
                                            <p:cond delay="1999"/>
                                          </p:stCondLst>
                                        </p:cTn>
                                        <p:tgtEl>
                                          <p:spTgt spid="6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500"/>
                                        <p:tgtEl>
                                          <p:spTgt spid="89"/>
                                        </p:tgtEl>
                                      </p:cBhvr>
                                    </p:animEffect>
                                  </p:childTnLst>
                                </p:cTn>
                              </p:par>
                              <p:par>
                                <p:cTn id="39" presetID="10"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fade">
                                      <p:cBhvr>
                                        <p:cTn id="44" dur="500"/>
                                        <p:tgtEl>
                                          <p:spTgt spid="9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C66D-60C5-4170-8A0C-CAFC60057C20}"/>
              </a:ext>
            </a:extLst>
          </p:cNvPr>
          <p:cNvSpPr>
            <a:spLocks noGrp="1"/>
          </p:cNvSpPr>
          <p:nvPr>
            <p:ph type="title"/>
          </p:nvPr>
        </p:nvSpPr>
        <p:spPr>
          <a:xfrm>
            <a:off x="0" y="515073"/>
            <a:ext cx="12192000" cy="527525"/>
          </a:xfrm>
        </p:spPr>
        <p:txBody>
          <a:bodyPr>
            <a:noAutofit/>
          </a:bodyPr>
          <a:lstStyle/>
          <a:p>
            <a:r>
              <a:rPr lang="en-US" dirty="0"/>
              <a:t>Server Crashes and Network Disruptions</a:t>
            </a:r>
          </a:p>
        </p:txBody>
      </p:sp>
      <p:sp>
        <p:nvSpPr>
          <p:cNvPr id="3" name="Content Placeholder 2">
            <a:extLst>
              <a:ext uri="{FF2B5EF4-FFF2-40B4-BE49-F238E27FC236}">
                <a16:creationId xmlns:a16="http://schemas.microsoft.com/office/drawing/2014/main" id="{0964AA57-0314-423D-85E6-C1F8B59C53AA}"/>
              </a:ext>
            </a:extLst>
          </p:cNvPr>
          <p:cNvSpPr>
            <a:spLocks noGrp="1"/>
          </p:cNvSpPr>
          <p:nvPr>
            <p:ph idx="1"/>
          </p:nvPr>
        </p:nvSpPr>
        <p:spPr>
          <a:xfrm>
            <a:off x="440675" y="1491996"/>
            <a:ext cx="11468559" cy="4516918"/>
          </a:xfrm>
        </p:spPr>
        <p:txBody>
          <a:bodyPr>
            <a:normAutofit/>
          </a:bodyPr>
          <a:lstStyle/>
          <a:p>
            <a:r>
              <a:rPr lang="en-US" sz="3600" dirty="0"/>
              <a:t>A client retransmits an NFS request if the server does not respond before a timer fires (default timeout: 60 seconds)</a:t>
            </a:r>
          </a:p>
          <a:p>
            <a:r>
              <a:rPr lang="en-US" sz="3600" dirty="0"/>
              <a:t>Most NFS operations are </a:t>
            </a:r>
            <a:r>
              <a:rPr lang="en-US" sz="3600" b="1" dirty="0"/>
              <a:t>idempotent</a:t>
            </a:r>
            <a:r>
              <a:rPr lang="en-US" sz="3600" dirty="0"/>
              <a:t>: they will do the same thing if executed multiple times</a:t>
            </a:r>
          </a:p>
          <a:p>
            <a:pPr lvl="1"/>
            <a:r>
              <a:rPr lang="en-US" sz="3200" dirty="0"/>
              <a:t>Read-only operations (e.g., </a:t>
            </a:r>
            <a:r>
              <a:rPr lang="en-US" sz="3200" dirty="0">
                <a:latin typeface="Consolas" panose="020B0609020204030204" pitchFamily="49" charset="0"/>
              </a:rPr>
              <a:t>LOOKUP</a:t>
            </a:r>
            <a:r>
              <a:rPr lang="en-US" sz="3200" dirty="0"/>
              <a:t> and </a:t>
            </a:r>
            <a:r>
              <a:rPr lang="en-US" sz="3200" dirty="0">
                <a:latin typeface="Consolas" panose="020B0609020204030204" pitchFamily="49" charset="0"/>
              </a:rPr>
              <a:t>READ</a:t>
            </a:r>
            <a:r>
              <a:rPr lang="en-US" sz="3200" dirty="0"/>
              <a:t>) are trivially idempotent</a:t>
            </a:r>
          </a:p>
          <a:p>
            <a:pPr lvl="1"/>
            <a:r>
              <a:rPr lang="en-US" sz="3200" dirty="0">
                <a:latin typeface="Consolas" panose="020B0609020204030204" pitchFamily="49" charset="0"/>
              </a:rPr>
              <a:t>WRITE</a:t>
            </a:r>
            <a:r>
              <a:rPr lang="en-US" sz="3200" dirty="0"/>
              <a:t> is also idempotent, since the offset and data are explicitly provided</a:t>
            </a:r>
          </a:p>
        </p:txBody>
      </p:sp>
    </p:spTree>
    <p:extLst>
      <p:ext uri="{BB962C8B-B14F-4D97-AF65-F5344CB8AC3E}">
        <p14:creationId xmlns:p14="http://schemas.microsoft.com/office/powerpoint/2010/main" val="3899030416"/>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4AA57-0314-423D-85E6-C1F8B59C53AA}"/>
              </a:ext>
            </a:extLst>
          </p:cNvPr>
          <p:cNvSpPr>
            <a:spLocks noGrp="1"/>
          </p:cNvSpPr>
          <p:nvPr>
            <p:ph idx="1"/>
          </p:nvPr>
        </p:nvSpPr>
        <p:spPr>
          <a:xfrm>
            <a:off x="220337" y="1389413"/>
            <a:ext cx="11751325" cy="5380450"/>
          </a:xfrm>
        </p:spPr>
        <p:txBody>
          <a:bodyPr>
            <a:normAutofit/>
          </a:bodyPr>
          <a:lstStyle/>
          <a:p>
            <a:r>
              <a:rPr lang="en-US" sz="3200" dirty="0"/>
              <a:t>What about non-idempotent operations (e.g., </a:t>
            </a:r>
            <a:r>
              <a:rPr lang="en-US" sz="3200" dirty="0">
                <a:latin typeface="Consolas" panose="020B0609020204030204" pitchFamily="49" charset="0"/>
              </a:rPr>
              <a:t>MKDIR</a:t>
            </a:r>
            <a:r>
              <a:rPr lang="en-US" sz="3200" dirty="0"/>
              <a:t> and </a:t>
            </a:r>
            <a:r>
              <a:rPr lang="en-US" sz="3200" dirty="0">
                <a:latin typeface="Consolas" panose="020B0609020204030204" pitchFamily="49" charset="0"/>
              </a:rPr>
              <a:t>RMDIR</a:t>
            </a:r>
            <a:r>
              <a:rPr lang="en-US" sz="3200" dirty="0"/>
              <a:t>)?</a:t>
            </a:r>
          </a:p>
          <a:p>
            <a:pPr lvl="1"/>
            <a:r>
              <a:rPr lang="en-US" sz="2800" dirty="0"/>
              <a:t>NFS server has a </a:t>
            </a:r>
            <a:r>
              <a:rPr lang="en-US" sz="2800" b="1" dirty="0"/>
              <a:t>duplicate request cache</a:t>
            </a:r>
            <a:r>
              <a:rPr lang="en-US" sz="2800" dirty="0"/>
              <a:t> of recently-received non-idempotent requests</a:t>
            </a:r>
          </a:p>
          <a:p>
            <a:pPr lvl="1"/>
            <a:r>
              <a:rPr lang="en-US" sz="2800" dirty="0"/>
              <a:t>If server receives a non-idempotent request that hits in the cache, the server doesn’t execute the request</a:t>
            </a:r>
          </a:p>
          <a:p>
            <a:pPr lvl="1"/>
            <a:r>
              <a:rPr lang="en-US" sz="2800" dirty="0"/>
              <a:t>Instead, the server responds with the return value of the original request</a:t>
            </a:r>
          </a:p>
          <a:p>
            <a:r>
              <a:rPr lang="en-US" sz="3200" dirty="0"/>
              <a:t>If the duplicate request cache is too small, then non-idempotent requests may be replayed :-(</a:t>
            </a:r>
          </a:p>
          <a:p>
            <a:r>
              <a:rPr lang="en-US" sz="3200" dirty="0"/>
              <a:t>If the duplicate request cache is only stored in RAM, then it only protects against transient network faults, not server crashes :-(</a:t>
            </a:r>
          </a:p>
        </p:txBody>
      </p:sp>
      <p:sp>
        <p:nvSpPr>
          <p:cNvPr id="9" name="Title 1">
            <a:extLst>
              <a:ext uri="{FF2B5EF4-FFF2-40B4-BE49-F238E27FC236}">
                <a16:creationId xmlns:a16="http://schemas.microsoft.com/office/drawing/2014/main" id="{85BA6E8B-BB8B-4FB4-B3CD-FF27C34F3573}"/>
              </a:ext>
            </a:extLst>
          </p:cNvPr>
          <p:cNvSpPr txBox="1">
            <a:spLocks/>
          </p:cNvSpPr>
          <p:nvPr/>
        </p:nvSpPr>
        <p:spPr>
          <a:xfrm>
            <a:off x="0" y="515073"/>
            <a:ext cx="12192000" cy="52752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a:t>Server Crashes and Network Disruptions</a:t>
            </a:r>
            <a:endParaRPr lang="en-US" dirty="0"/>
          </a:p>
        </p:txBody>
      </p:sp>
    </p:spTree>
    <p:extLst>
      <p:ext uri="{BB962C8B-B14F-4D97-AF65-F5344CB8AC3E}">
        <p14:creationId xmlns:p14="http://schemas.microsoft.com/office/powerpoint/2010/main" val="25609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738B-AC04-4601-B6E9-A4BF2A0F9056}"/>
              </a:ext>
            </a:extLst>
          </p:cNvPr>
          <p:cNvSpPr>
            <a:spLocks noGrp="1"/>
          </p:cNvSpPr>
          <p:nvPr>
            <p:ph type="title"/>
          </p:nvPr>
        </p:nvSpPr>
        <p:spPr>
          <a:xfrm>
            <a:off x="838200" y="44493"/>
            <a:ext cx="10515600" cy="881784"/>
          </a:xfrm>
        </p:spPr>
        <p:txBody>
          <a:bodyPr/>
          <a:lstStyle/>
          <a:p>
            <a:r>
              <a:rPr lang="en-US" dirty="0"/>
              <a:t>The Costs of Accessing Remote Storage</a:t>
            </a:r>
          </a:p>
        </p:txBody>
      </p:sp>
      <p:sp>
        <p:nvSpPr>
          <p:cNvPr id="7" name="Content Placeholder 2">
            <a:extLst>
              <a:ext uri="{FF2B5EF4-FFF2-40B4-BE49-F238E27FC236}">
                <a16:creationId xmlns:a16="http://schemas.microsoft.com/office/drawing/2014/main" id="{B7FD102F-7F6E-4FB2-96A0-EC28CABC7734}"/>
              </a:ext>
            </a:extLst>
          </p:cNvPr>
          <p:cNvSpPr txBox="1">
            <a:spLocks/>
          </p:cNvSpPr>
          <p:nvPr/>
        </p:nvSpPr>
        <p:spPr>
          <a:xfrm>
            <a:off x="838200" y="866902"/>
            <a:ext cx="10515600" cy="2220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Network latencies might be worse than local storage IO latencies!</a:t>
            </a:r>
          </a:p>
          <a:p>
            <a:pPr lvl="1"/>
            <a:r>
              <a:rPr lang="en-US" dirty="0"/>
              <a:t>SSD access latency: ~30</a:t>
            </a:r>
            <a:r>
              <a:rPr lang="el-GR" dirty="0"/>
              <a:t>μ</a:t>
            </a:r>
            <a:r>
              <a:rPr lang="en-US" dirty="0"/>
              <a:t>s—1.5ms</a:t>
            </a:r>
          </a:p>
          <a:p>
            <a:pPr lvl="1"/>
            <a:r>
              <a:rPr lang="en-US" dirty="0"/>
              <a:t>Disk access latency: ~6ms—17ms</a:t>
            </a:r>
          </a:p>
          <a:p>
            <a:pPr lvl="1"/>
            <a:r>
              <a:rPr lang="en-US" dirty="0"/>
              <a:t>Local area round-trip time: ~200</a:t>
            </a:r>
            <a:r>
              <a:rPr lang="el-GR" dirty="0"/>
              <a:t>μ</a:t>
            </a:r>
            <a:r>
              <a:rPr lang="en-US" dirty="0"/>
              <a:t>s—3ms</a:t>
            </a:r>
          </a:p>
          <a:p>
            <a:pPr lvl="1"/>
            <a:r>
              <a:rPr lang="en-US" dirty="0"/>
              <a:t>Wide area round-trip time: Let’s look at </a:t>
            </a:r>
            <a:r>
              <a:rPr lang="en-US" dirty="0">
                <a:hlinkClick r:id="rId3"/>
              </a:rPr>
              <a:t>https://www.cloudping.co/</a:t>
            </a:r>
            <a:r>
              <a:rPr lang="en-US" dirty="0"/>
              <a:t> . . . </a:t>
            </a:r>
          </a:p>
        </p:txBody>
      </p:sp>
      <p:pic>
        <p:nvPicPr>
          <p:cNvPr id="8" name="Picture 7">
            <a:extLst>
              <a:ext uri="{FF2B5EF4-FFF2-40B4-BE49-F238E27FC236}">
                <a16:creationId xmlns:a16="http://schemas.microsoft.com/office/drawing/2014/main" id="{F49D0C8F-653D-43CD-A9DA-F0C23D01F7B9}"/>
              </a:ext>
            </a:extLst>
          </p:cNvPr>
          <p:cNvPicPr>
            <a:picLocks noChangeAspect="1"/>
          </p:cNvPicPr>
          <p:nvPr/>
        </p:nvPicPr>
        <p:blipFill>
          <a:blip r:embed="rId4"/>
          <a:stretch>
            <a:fillRect/>
          </a:stretch>
        </p:blipFill>
        <p:spPr>
          <a:xfrm>
            <a:off x="53966" y="0"/>
            <a:ext cx="12138034" cy="6888627"/>
          </a:xfrm>
          <a:prstGeom prst="rect">
            <a:avLst/>
          </a:prstGeom>
        </p:spPr>
      </p:pic>
    </p:spTree>
    <p:extLst>
      <p:ext uri="{BB962C8B-B14F-4D97-AF65-F5344CB8AC3E}">
        <p14:creationId xmlns:p14="http://schemas.microsoft.com/office/powerpoint/2010/main" val="41554013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xEl>
                                              <p:pRg st="0" end="0"/>
                                            </p:txEl>
                                          </p:spTgt>
                                        </p:tgtEl>
                                      </p:cBhvr>
                                    </p:animEffect>
                                    <p:set>
                                      <p:cBhvr>
                                        <p:cTn id="7" dur="1" fill="hold">
                                          <p:stCondLst>
                                            <p:cond delay="499"/>
                                          </p:stCondLst>
                                        </p:cTn>
                                        <p:tgtEl>
                                          <p:spTgt spid="7">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xEl>
                                              <p:pRg st="1" end="1"/>
                                            </p:txEl>
                                          </p:spTgt>
                                        </p:tgtEl>
                                      </p:cBhvr>
                                    </p:animEffect>
                                    <p:set>
                                      <p:cBhvr>
                                        <p:cTn id="10" dur="1" fill="hold">
                                          <p:stCondLst>
                                            <p:cond delay="499"/>
                                          </p:stCondLst>
                                        </p:cTn>
                                        <p:tgtEl>
                                          <p:spTgt spid="7">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xEl>
                                              <p:pRg st="3" end="3"/>
                                            </p:txEl>
                                          </p:spTgt>
                                        </p:tgtEl>
                                      </p:cBhvr>
                                    </p:animEffect>
                                    <p:set>
                                      <p:cBhvr>
                                        <p:cTn id="16" dur="1" fill="hold">
                                          <p:stCondLst>
                                            <p:cond delay="499"/>
                                          </p:stCondLst>
                                        </p:cTn>
                                        <p:tgtEl>
                                          <p:spTgt spid="7">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xEl>
                                              <p:pRg st="4" end="4"/>
                                            </p:txEl>
                                          </p:spTgt>
                                        </p:tgtEl>
                                      </p:cBhvr>
                                    </p:animEffect>
                                    <p:set>
                                      <p:cBhvr>
                                        <p:cTn id="19" dur="1" fill="hold">
                                          <p:stCondLst>
                                            <p:cond delay="499"/>
                                          </p:stCondLst>
                                        </p:cTn>
                                        <p:tgtEl>
                                          <p:spTgt spid="7">
                                            <p:txEl>
                                              <p:pRg st="4" end="4"/>
                                            </p:txEl>
                                          </p:spTgt>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9D3E9A-2AA6-48A8-B6F1-B26576450431}"/>
              </a:ext>
            </a:extLst>
          </p:cNvPr>
          <p:cNvGrpSpPr>
            <a:grpSpLocks noChangeAspect="1"/>
          </p:cNvGrpSpPr>
          <p:nvPr/>
        </p:nvGrpSpPr>
        <p:grpSpPr>
          <a:xfrm>
            <a:off x="1139782" y="3429000"/>
            <a:ext cx="3645974" cy="3352350"/>
            <a:chOff x="451013" y="893555"/>
            <a:chExt cx="4576084" cy="4207555"/>
          </a:xfrm>
        </p:grpSpPr>
        <p:pic>
          <p:nvPicPr>
            <p:cNvPr id="4" name="Picture 3">
              <a:extLst>
                <a:ext uri="{FF2B5EF4-FFF2-40B4-BE49-F238E27FC236}">
                  <a16:creationId xmlns:a16="http://schemas.microsoft.com/office/drawing/2014/main" id="{CF1033D3-1148-4521-9E2F-C3B9BA0156FC}"/>
                </a:ext>
              </a:extLst>
            </p:cNvPr>
            <p:cNvPicPr>
              <a:picLocks noChangeAspect="1"/>
            </p:cNvPicPr>
            <p:nvPr/>
          </p:nvPicPr>
          <p:blipFill>
            <a:blip r:embed="rId3"/>
            <a:stretch>
              <a:fillRect/>
            </a:stretch>
          </p:blipFill>
          <p:spPr>
            <a:xfrm>
              <a:off x="3326884" y="3574349"/>
              <a:ext cx="1666875" cy="1466850"/>
            </a:xfrm>
            <a:prstGeom prst="rect">
              <a:avLst/>
            </a:prstGeom>
          </p:spPr>
        </p:pic>
        <p:pic>
          <p:nvPicPr>
            <p:cNvPr id="5" name="Picture 4">
              <a:extLst>
                <a:ext uri="{FF2B5EF4-FFF2-40B4-BE49-F238E27FC236}">
                  <a16:creationId xmlns:a16="http://schemas.microsoft.com/office/drawing/2014/main" id="{137DD382-4305-44A7-B2FB-DDF00AA733AE}"/>
                </a:ext>
              </a:extLst>
            </p:cNvPr>
            <p:cNvPicPr>
              <a:picLocks noChangeAspect="1"/>
            </p:cNvPicPr>
            <p:nvPr/>
          </p:nvPicPr>
          <p:blipFill>
            <a:blip r:embed="rId4"/>
            <a:stretch>
              <a:fillRect/>
            </a:stretch>
          </p:blipFill>
          <p:spPr>
            <a:xfrm>
              <a:off x="3293547" y="893555"/>
              <a:ext cx="1733550" cy="2790825"/>
            </a:xfrm>
            <a:prstGeom prst="rect">
              <a:avLst/>
            </a:prstGeom>
          </p:spPr>
        </p:pic>
        <p:pic>
          <p:nvPicPr>
            <p:cNvPr id="6" name="Picture 5">
              <a:extLst>
                <a:ext uri="{FF2B5EF4-FFF2-40B4-BE49-F238E27FC236}">
                  <a16:creationId xmlns:a16="http://schemas.microsoft.com/office/drawing/2014/main" id="{5B4A94A1-8DC9-4051-8731-BCED093907C0}"/>
                </a:ext>
              </a:extLst>
            </p:cNvPr>
            <p:cNvPicPr>
              <a:picLocks noChangeAspect="1"/>
            </p:cNvPicPr>
            <p:nvPr/>
          </p:nvPicPr>
          <p:blipFill>
            <a:blip r:embed="rId5"/>
            <a:stretch>
              <a:fillRect/>
            </a:stretch>
          </p:blipFill>
          <p:spPr>
            <a:xfrm>
              <a:off x="451013" y="3624469"/>
              <a:ext cx="2842533" cy="1476641"/>
            </a:xfrm>
            <a:prstGeom prst="rect">
              <a:avLst/>
            </a:prstGeom>
          </p:spPr>
        </p:pic>
      </p:grpSp>
      <p:pic>
        <p:nvPicPr>
          <p:cNvPr id="8" name="Picture 7">
            <a:extLst>
              <a:ext uri="{FF2B5EF4-FFF2-40B4-BE49-F238E27FC236}">
                <a16:creationId xmlns:a16="http://schemas.microsoft.com/office/drawing/2014/main" id="{073B04A6-79C9-49F8-B098-2AD7F406F585}"/>
              </a:ext>
            </a:extLst>
          </p:cNvPr>
          <p:cNvPicPr>
            <a:picLocks noChangeAspect="1"/>
          </p:cNvPicPr>
          <p:nvPr/>
        </p:nvPicPr>
        <p:blipFill>
          <a:blip r:embed="rId6"/>
          <a:stretch>
            <a:fillRect/>
          </a:stretch>
        </p:blipFill>
        <p:spPr>
          <a:xfrm>
            <a:off x="0" y="124384"/>
            <a:ext cx="12192000" cy="3127791"/>
          </a:xfrm>
          <a:prstGeom prst="rect">
            <a:avLst/>
          </a:prstGeom>
        </p:spPr>
      </p:pic>
      <p:pic>
        <p:nvPicPr>
          <p:cNvPr id="1026" name="Picture 2" descr="Related image">
            <a:extLst>
              <a:ext uri="{FF2B5EF4-FFF2-40B4-BE49-F238E27FC236}">
                <a16:creationId xmlns:a16="http://schemas.microsoft.com/office/drawing/2014/main" id="{15C0A081-C409-426E-B520-F48D52FE5A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341"/>
          <a:stretch/>
        </p:blipFill>
        <p:spPr bwMode="auto">
          <a:xfrm>
            <a:off x="6512131" y="3320370"/>
            <a:ext cx="4757553" cy="341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7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DE6E-F2A5-4005-BA88-DCBD6213F0E2}"/>
              </a:ext>
            </a:extLst>
          </p:cNvPr>
          <p:cNvSpPr>
            <a:spLocks noGrp="1"/>
          </p:cNvSpPr>
          <p:nvPr>
            <p:ph type="title"/>
          </p:nvPr>
        </p:nvSpPr>
        <p:spPr>
          <a:xfrm>
            <a:off x="838200" y="-147437"/>
            <a:ext cx="10515600" cy="858033"/>
          </a:xfrm>
        </p:spPr>
        <p:txBody>
          <a:bodyPr>
            <a:normAutofit/>
          </a:bodyPr>
          <a:lstStyle/>
          <a:p>
            <a:r>
              <a:rPr lang="en-US" dirty="0"/>
              <a:t>Client-side Caching</a:t>
            </a:r>
          </a:p>
        </p:txBody>
      </p:sp>
      <p:sp>
        <p:nvSpPr>
          <p:cNvPr id="3" name="Content Placeholder 2">
            <a:extLst>
              <a:ext uri="{FF2B5EF4-FFF2-40B4-BE49-F238E27FC236}">
                <a16:creationId xmlns:a16="http://schemas.microsoft.com/office/drawing/2014/main" id="{C0815C77-A4C5-4141-A144-5BEEA0909456}"/>
              </a:ext>
            </a:extLst>
          </p:cNvPr>
          <p:cNvSpPr>
            <a:spLocks noGrp="1"/>
          </p:cNvSpPr>
          <p:nvPr>
            <p:ph idx="1"/>
          </p:nvPr>
        </p:nvSpPr>
        <p:spPr>
          <a:xfrm>
            <a:off x="856012" y="546169"/>
            <a:ext cx="10515601" cy="2422442"/>
          </a:xfrm>
        </p:spPr>
        <p:txBody>
          <a:bodyPr>
            <a:normAutofit/>
          </a:bodyPr>
          <a:lstStyle/>
          <a:p>
            <a:r>
              <a:rPr lang="en-US" sz="2600" dirty="0"/>
              <a:t>To hide network latencies, NFS clients aggressively cache data</a:t>
            </a:r>
          </a:p>
          <a:p>
            <a:pPr lvl="1"/>
            <a:r>
              <a:rPr lang="en-US" sz="2600" dirty="0"/>
              <a:t>Data read from server is cached and used to satisfy later reads</a:t>
            </a:r>
          </a:p>
          <a:p>
            <a:pPr lvl="1"/>
            <a:r>
              <a:rPr lang="en-US" sz="2600" dirty="0"/>
              <a:t>Writes hit the cache first; are immediately acknowledged to VFS layer</a:t>
            </a:r>
          </a:p>
          <a:p>
            <a:pPr lvl="2"/>
            <a:r>
              <a:rPr lang="en-US" sz="2600" dirty="0"/>
              <a:t>NFS client lazily writes dirty blocks to server</a:t>
            </a:r>
          </a:p>
          <a:p>
            <a:pPr lvl="2"/>
            <a:r>
              <a:rPr lang="en-US" sz="2600" dirty="0"/>
              <a:t>NFS protocol does not requires a specific write-back order!</a:t>
            </a:r>
          </a:p>
        </p:txBody>
      </p:sp>
      <p:sp>
        <p:nvSpPr>
          <p:cNvPr id="4" name="TextBox 3">
            <a:extLst>
              <a:ext uri="{FF2B5EF4-FFF2-40B4-BE49-F238E27FC236}">
                <a16:creationId xmlns:a16="http://schemas.microsoft.com/office/drawing/2014/main" id="{30A23372-DCB1-4269-81AA-37D0D707A027}"/>
              </a:ext>
            </a:extLst>
          </p:cNvPr>
          <p:cNvSpPr txBox="1"/>
          <p:nvPr/>
        </p:nvSpPr>
        <p:spPr>
          <a:xfrm>
            <a:off x="2006930" y="2588831"/>
            <a:ext cx="210193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Alice</a:t>
            </a:r>
          </a:p>
        </p:txBody>
      </p:sp>
      <p:sp>
        <p:nvSpPr>
          <p:cNvPr id="5" name="TextBox 4">
            <a:extLst>
              <a:ext uri="{FF2B5EF4-FFF2-40B4-BE49-F238E27FC236}">
                <a16:creationId xmlns:a16="http://schemas.microsoft.com/office/drawing/2014/main" id="{658E2E6B-1C4B-4F2A-9E57-ABA51094A68C}"/>
              </a:ext>
            </a:extLst>
          </p:cNvPr>
          <p:cNvSpPr txBox="1"/>
          <p:nvPr/>
        </p:nvSpPr>
        <p:spPr>
          <a:xfrm>
            <a:off x="5389416" y="2588830"/>
            <a:ext cx="210193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Bob</a:t>
            </a:r>
          </a:p>
        </p:txBody>
      </p:sp>
      <p:sp>
        <p:nvSpPr>
          <p:cNvPr id="6" name="TextBox 5">
            <a:extLst>
              <a:ext uri="{FF2B5EF4-FFF2-40B4-BE49-F238E27FC236}">
                <a16:creationId xmlns:a16="http://schemas.microsoft.com/office/drawing/2014/main" id="{923AB8D5-A258-4BC5-90C4-681CB5EC76AF}"/>
              </a:ext>
            </a:extLst>
          </p:cNvPr>
          <p:cNvSpPr txBox="1"/>
          <p:nvPr/>
        </p:nvSpPr>
        <p:spPr>
          <a:xfrm>
            <a:off x="9080665" y="2588829"/>
            <a:ext cx="210193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Charlie</a:t>
            </a:r>
          </a:p>
        </p:txBody>
      </p:sp>
      <p:grpSp>
        <p:nvGrpSpPr>
          <p:cNvPr id="36" name="Group 35">
            <a:extLst>
              <a:ext uri="{FF2B5EF4-FFF2-40B4-BE49-F238E27FC236}">
                <a16:creationId xmlns:a16="http://schemas.microsoft.com/office/drawing/2014/main" id="{D93D2FDE-2160-4B46-A9A7-C208975718D9}"/>
              </a:ext>
            </a:extLst>
          </p:cNvPr>
          <p:cNvGrpSpPr/>
          <p:nvPr/>
        </p:nvGrpSpPr>
        <p:grpSpPr>
          <a:xfrm>
            <a:off x="-473032" y="2695699"/>
            <a:ext cx="2101932" cy="4022258"/>
            <a:chOff x="-473032" y="2695699"/>
            <a:chExt cx="2101932" cy="4022258"/>
          </a:xfrm>
        </p:grpSpPr>
        <p:cxnSp>
          <p:nvCxnSpPr>
            <p:cNvPr id="19" name="Straight Arrow Connector 18">
              <a:extLst>
                <a:ext uri="{FF2B5EF4-FFF2-40B4-BE49-F238E27FC236}">
                  <a16:creationId xmlns:a16="http://schemas.microsoft.com/office/drawing/2014/main" id="{9C55B54E-D592-4C84-9401-8A2B4FF00C8E}"/>
                </a:ext>
              </a:extLst>
            </p:cNvPr>
            <p:cNvCxnSpPr/>
            <p:nvPr/>
          </p:nvCxnSpPr>
          <p:spPr>
            <a:xfrm>
              <a:off x="1151906" y="2695699"/>
              <a:ext cx="0" cy="40222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A642D9-D53F-49B6-91A4-238C0FEFEA10}"/>
                </a:ext>
              </a:extLst>
            </p:cNvPr>
            <p:cNvSpPr txBox="1"/>
            <p:nvPr/>
          </p:nvSpPr>
          <p:spPr>
            <a:xfrm>
              <a:off x="-473032" y="4210944"/>
              <a:ext cx="210193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37" name="Group 36">
            <a:extLst>
              <a:ext uri="{FF2B5EF4-FFF2-40B4-BE49-F238E27FC236}">
                <a16:creationId xmlns:a16="http://schemas.microsoft.com/office/drawing/2014/main" id="{6B8DD399-3550-439F-839A-D33F31C616D8}"/>
              </a:ext>
            </a:extLst>
          </p:cNvPr>
          <p:cNvGrpSpPr/>
          <p:nvPr/>
        </p:nvGrpSpPr>
        <p:grpSpPr>
          <a:xfrm>
            <a:off x="1151906" y="3007350"/>
            <a:ext cx="3668486" cy="523220"/>
            <a:chOff x="1151906" y="3007350"/>
            <a:chExt cx="3668486" cy="523220"/>
          </a:xfrm>
        </p:grpSpPr>
        <p:sp>
          <p:nvSpPr>
            <p:cNvPr id="7" name="TextBox 6">
              <a:extLst>
                <a:ext uri="{FF2B5EF4-FFF2-40B4-BE49-F238E27FC236}">
                  <a16:creationId xmlns:a16="http://schemas.microsoft.com/office/drawing/2014/main" id="{3011E867-0D8C-42A5-BF5F-B0687985AB4B}"/>
                </a:ext>
              </a:extLst>
            </p:cNvPr>
            <p:cNvSpPr txBox="1"/>
            <p:nvPr/>
          </p:nvSpPr>
          <p:spPr>
            <a:xfrm>
              <a:off x="1388423" y="3007350"/>
              <a:ext cx="3431969" cy="523220"/>
            </a:xfrm>
            <a:prstGeom prst="rect">
              <a:avLst/>
            </a:prstGeom>
            <a:noFill/>
          </p:spPr>
          <p:txBody>
            <a:bodyPr wrap="square" rtlCol="0">
              <a:spAutoFit/>
            </a:bodyPr>
            <a:lstStyle/>
            <a:p>
              <a:pPr algn="ctr"/>
              <a:r>
                <a:rPr lang="en-US" sz="2800" dirty="0">
                  <a:latin typeface="Consolas" panose="020B0609020204030204" pitchFamily="49" charset="0"/>
                </a:rPr>
                <a:t>Reads foo.txt</a:t>
              </a:r>
              <a:r>
                <a:rPr lang="en-US" sz="3800" baseline="-25000" dirty="0">
                  <a:latin typeface="Consolas" panose="020B0609020204030204" pitchFamily="49" charset="0"/>
                </a:rPr>
                <a:t>v0</a:t>
              </a:r>
            </a:p>
          </p:txBody>
        </p:sp>
        <p:cxnSp>
          <p:nvCxnSpPr>
            <p:cNvPr id="23" name="Straight Connector 22">
              <a:extLst>
                <a:ext uri="{FF2B5EF4-FFF2-40B4-BE49-F238E27FC236}">
                  <a16:creationId xmlns:a16="http://schemas.microsoft.com/office/drawing/2014/main" id="{D1ACD37F-4DAF-4CBC-BB81-697BC60A5C3C}"/>
                </a:ext>
              </a:extLst>
            </p:cNvPr>
            <p:cNvCxnSpPr/>
            <p:nvPr/>
          </p:nvCxnSpPr>
          <p:spPr>
            <a:xfrm>
              <a:off x="1151906" y="3280835"/>
              <a:ext cx="476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258B1A76-497B-4208-A521-B403D130368A}"/>
              </a:ext>
            </a:extLst>
          </p:cNvPr>
          <p:cNvGrpSpPr/>
          <p:nvPr/>
        </p:nvGrpSpPr>
        <p:grpSpPr>
          <a:xfrm>
            <a:off x="1149925" y="3446864"/>
            <a:ext cx="7064830" cy="523220"/>
            <a:chOff x="1149925" y="3446864"/>
            <a:chExt cx="7064830" cy="523220"/>
          </a:xfrm>
        </p:grpSpPr>
        <p:sp>
          <p:nvSpPr>
            <p:cNvPr id="8" name="TextBox 7">
              <a:extLst>
                <a:ext uri="{FF2B5EF4-FFF2-40B4-BE49-F238E27FC236}">
                  <a16:creationId xmlns:a16="http://schemas.microsoft.com/office/drawing/2014/main" id="{5355CA27-9EBA-46EA-8F2E-6A000378AFD7}"/>
                </a:ext>
              </a:extLst>
            </p:cNvPr>
            <p:cNvSpPr txBox="1"/>
            <p:nvPr/>
          </p:nvSpPr>
          <p:spPr>
            <a:xfrm>
              <a:off x="4782786" y="3446864"/>
              <a:ext cx="3431969" cy="523220"/>
            </a:xfrm>
            <a:prstGeom prst="rect">
              <a:avLst/>
            </a:prstGeom>
            <a:noFill/>
          </p:spPr>
          <p:txBody>
            <a:bodyPr wrap="square" rtlCol="0">
              <a:spAutoFit/>
            </a:bodyPr>
            <a:lstStyle/>
            <a:p>
              <a:pPr algn="ctr"/>
              <a:r>
                <a:rPr lang="en-US" sz="2800" dirty="0">
                  <a:latin typeface="Consolas" panose="020B0609020204030204" pitchFamily="49" charset="0"/>
                </a:rPr>
                <a:t>Reads foo.txt</a:t>
              </a:r>
              <a:r>
                <a:rPr lang="en-US" sz="3800" baseline="-25000" dirty="0">
                  <a:latin typeface="Consolas" panose="020B0609020204030204" pitchFamily="49" charset="0"/>
                </a:rPr>
                <a:t>v0</a:t>
              </a:r>
            </a:p>
          </p:txBody>
        </p:sp>
        <p:cxnSp>
          <p:nvCxnSpPr>
            <p:cNvPr id="24" name="Straight Connector 23">
              <a:extLst>
                <a:ext uri="{FF2B5EF4-FFF2-40B4-BE49-F238E27FC236}">
                  <a16:creationId xmlns:a16="http://schemas.microsoft.com/office/drawing/2014/main" id="{4913DF3E-7710-42A5-AD1F-83E6C6261162}"/>
                </a:ext>
              </a:extLst>
            </p:cNvPr>
            <p:cNvCxnSpPr>
              <a:cxnSpLocks/>
            </p:cNvCxnSpPr>
            <p:nvPr/>
          </p:nvCxnSpPr>
          <p:spPr>
            <a:xfrm>
              <a:off x="1149925" y="3708474"/>
              <a:ext cx="38377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4230864-CD5F-49AC-82FE-B98FBFC77B24}"/>
              </a:ext>
            </a:extLst>
          </p:cNvPr>
          <p:cNvGrpSpPr/>
          <p:nvPr/>
        </p:nvGrpSpPr>
        <p:grpSpPr>
          <a:xfrm>
            <a:off x="1155109" y="4007885"/>
            <a:ext cx="7525752" cy="844560"/>
            <a:chOff x="1155109" y="4007885"/>
            <a:chExt cx="7525752" cy="844560"/>
          </a:xfrm>
        </p:grpSpPr>
        <p:sp>
          <p:nvSpPr>
            <p:cNvPr id="9" name="TextBox 8">
              <a:extLst>
                <a:ext uri="{FF2B5EF4-FFF2-40B4-BE49-F238E27FC236}">
                  <a16:creationId xmlns:a16="http://schemas.microsoft.com/office/drawing/2014/main" id="{01142144-12D6-4542-B77D-862A0AE2FD22}"/>
                </a:ext>
              </a:extLst>
            </p:cNvPr>
            <p:cNvSpPr txBox="1"/>
            <p:nvPr/>
          </p:nvSpPr>
          <p:spPr>
            <a:xfrm>
              <a:off x="4438403" y="4007885"/>
              <a:ext cx="4242458" cy="523220"/>
            </a:xfrm>
            <a:prstGeom prst="rect">
              <a:avLst/>
            </a:prstGeom>
            <a:noFill/>
          </p:spPr>
          <p:txBody>
            <a:bodyPr wrap="square" rtlCol="0">
              <a:spAutoFit/>
            </a:bodyPr>
            <a:lstStyle/>
            <a:p>
              <a:pPr algn="ctr"/>
              <a:r>
                <a:rPr lang="en-US" sz="2800" dirty="0">
                  <a:latin typeface="Consolas" panose="020B0609020204030204" pitchFamily="49" charset="0"/>
                </a:rPr>
                <a:t>Writes to foo.txt</a:t>
              </a:r>
              <a:r>
                <a:rPr lang="en-US" sz="3800" baseline="-25000" dirty="0">
                  <a:latin typeface="Consolas" panose="020B0609020204030204" pitchFamily="49" charset="0"/>
                </a:rPr>
                <a:t>v0</a:t>
              </a:r>
              <a:r>
                <a:rPr lang="en-US" sz="2800" dirty="0">
                  <a:latin typeface="Consolas" panose="020B0609020204030204" pitchFamily="49" charset="0"/>
                </a:rPr>
                <a:t>,</a:t>
              </a:r>
            </a:p>
          </p:txBody>
        </p:sp>
        <p:sp>
          <p:nvSpPr>
            <p:cNvPr id="10" name="TextBox 9">
              <a:extLst>
                <a:ext uri="{FF2B5EF4-FFF2-40B4-BE49-F238E27FC236}">
                  <a16:creationId xmlns:a16="http://schemas.microsoft.com/office/drawing/2014/main" id="{32B3BD29-31CF-4CF9-A285-81174CA6240E}"/>
                </a:ext>
              </a:extLst>
            </p:cNvPr>
            <p:cNvSpPr txBox="1"/>
            <p:nvPr/>
          </p:nvSpPr>
          <p:spPr>
            <a:xfrm>
              <a:off x="4438403" y="4329225"/>
              <a:ext cx="4242458" cy="523220"/>
            </a:xfrm>
            <a:prstGeom prst="rect">
              <a:avLst/>
            </a:prstGeom>
            <a:noFill/>
          </p:spPr>
          <p:txBody>
            <a:bodyPr wrap="square" rtlCol="0">
              <a:spAutoFit/>
            </a:bodyPr>
            <a:lstStyle/>
            <a:p>
              <a:pPr algn="ctr"/>
              <a:r>
                <a:rPr lang="en-US" sz="2800" dirty="0">
                  <a:latin typeface="Consolas" panose="020B0609020204030204" pitchFamily="49" charset="0"/>
                </a:rPr>
                <a:t>creating foo.txt</a:t>
              </a:r>
              <a:r>
                <a:rPr lang="en-US" sz="3800" baseline="-25000" dirty="0">
                  <a:latin typeface="Consolas" panose="020B0609020204030204" pitchFamily="49" charset="0"/>
                </a:rPr>
                <a:t>v1</a:t>
              </a:r>
            </a:p>
          </p:txBody>
        </p:sp>
        <p:cxnSp>
          <p:nvCxnSpPr>
            <p:cNvPr id="26" name="Straight Connector 25">
              <a:extLst>
                <a:ext uri="{FF2B5EF4-FFF2-40B4-BE49-F238E27FC236}">
                  <a16:creationId xmlns:a16="http://schemas.microsoft.com/office/drawing/2014/main" id="{B1F75146-DE27-419E-AFF8-3C490B564340}"/>
                </a:ext>
              </a:extLst>
            </p:cNvPr>
            <p:cNvCxnSpPr>
              <a:cxnSpLocks/>
            </p:cNvCxnSpPr>
            <p:nvPr/>
          </p:nvCxnSpPr>
          <p:spPr>
            <a:xfrm>
              <a:off x="1155109" y="4259013"/>
              <a:ext cx="3411709" cy="10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0AFF782-33C1-44D0-A4ED-BB8E180F3541}"/>
              </a:ext>
            </a:extLst>
          </p:cNvPr>
          <p:cNvGrpSpPr/>
          <p:nvPr/>
        </p:nvGrpSpPr>
        <p:grpSpPr>
          <a:xfrm>
            <a:off x="1151906" y="4677436"/>
            <a:ext cx="3668485" cy="523220"/>
            <a:chOff x="1151906" y="4677436"/>
            <a:chExt cx="3668485" cy="523220"/>
          </a:xfrm>
        </p:grpSpPr>
        <p:sp>
          <p:nvSpPr>
            <p:cNvPr id="11" name="TextBox 10">
              <a:extLst>
                <a:ext uri="{FF2B5EF4-FFF2-40B4-BE49-F238E27FC236}">
                  <a16:creationId xmlns:a16="http://schemas.microsoft.com/office/drawing/2014/main" id="{8FBF88C9-9FCB-44CC-B6A0-0BA62F9749D6}"/>
                </a:ext>
              </a:extLst>
            </p:cNvPr>
            <p:cNvSpPr txBox="1"/>
            <p:nvPr/>
          </p:nvSpPr>
          <p:spPr>
            <a:xfrm>
              <a:off x="1388422" y="4677436"/>
              <a:ext cx="3431969" cy="523220"/>
            </a:xfrm>
            <a:prstGeom prst="rect">
              <a:avLst/>
            </a:prstGeom>
            <a:noFill/>
          </p:spPr>
          <p:txBody>
            <a:bodyPr wrap="square" rtlCol="0">
              <a:spAutoFit/>
            </a:bodyPr>
            <a:lstStyle/>
            <a:p>
              <a:pPr algn="ctr"/>
              <a:r>
                <a:rPr lang="en-US" sz="2800" dirty="0">
                  <a:latin typeface="Consolas" panose="020B0609020204030204" pitchFamily="49" charset="0"/>
                </a:rPr>
                <a:t>Reads foo.txt</a:t>
              </a:r>
              <a:r>
                <a:rPr lang="en-US" sz="3800" baseline="-25000" dirty="0">
                  <a:latin typeface="Consolas" panose="020B0609020204030204" pitchFamily="49" charset="0"/>
                </a:rPr>
                <a:t>v0</a:t>
              </a:r>
            </a:p>
          </p:txBody>
        </p:sp>
        <p:cxnSp>
          <p:nvCxnSpPr>
            <p:cNvPr id="30" name="Straight Connector 29">
              <a:extLst>
                <a:ext uri="{FF2B5EF4-FFF2-40B4-BE49-F238E27FC236}">
                  <a16:creationId xmlns:a16="http://schemas.microsoft.com/office/drawing/2014/main" id="{E5412234-C8DA-4E7C-907A-FD402EFAA1BE}"/>
                </a:ext>
              </a:extLst>
            </p:cNvPr>
            <p:cNvCxnSpPr/>
            <p:nvPr/>
          </p:nvCxnSpPr>
          <p:spPr>
            <a:xfrm>
              <a:off x="1151906" y="4939046"/>
              <a:ext cx="476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C7F4C83-B2AD-4E48-85C5-19DE6F7F6026}"/>
              </a:ext>
            </a:extLst>
          </p:cNvPr>
          <p:cNvGrpSpPr/>
          <p:nvPr/>
        </p:nvGrpSpPr>
        <p:grpSpPr>
          <a:xfrm>
            <a:off x="1145847" y="5325189"/>
            <a:ext cx="10845262" cy="523220"/>
            <a:chOff x="1145847" y="5325189"/>
            <a:chExt cx="10845262" cy="523220"/>
          </a:xfrm>
        </p:grpSpPr>
        <p:sp>
          <p:nvSpPr>
            <p:cNvPr id="13" name="TextBox 12">
              <a:extLst>
                <a:ext uri="{FF2B5EF4-FFF2-40B4-BE49-F238E27FC236}">
                  <a16:creationId xmlns:a16="http://schemas.microsoft.com/office/drawing/2014/main" id="{11C9377E-77B4-4A1F-9F58-921436E1AB99}"/>
                </a:ext>
              </a:extLst>
            </p:cNvPr>
            <p:cNvSpPr txBox="1"/>
            <p:nvPr/>
          </p:nvSpPr>
          <p:spPr>
            <a:xfrm>
              <a:off x="8559140" y="5325189"/>
              <a:ext cx="3431969" cy="523220"/>
            </a:xfrm>
            <a:prstGeom prst="rect">
              <a:avLst/>
            </a:prstGeom>
            <a:noFill/>
          </p:spPr>
          <p:txBody>
            <a:bodyPr wrap="square" rtlCol="0">
              <a:spAutoFit/>
            </a:bodyPr>
            <a:lstStyle/>
            <a:p>
              <a:pPr algn="ctr"/>
              <a:r>
                <a:rPr lang="en-US" sz="2800" dirty="0">
                  <a:latin typeface="Consolas" panose="020B0609020204030204" pitchFamily="49" charset="0"/>
                </a:rPr>
                <a:t>Reads foo.txt</a:t>
              </a:r>
              <a:r>
                <a:rPr lang="en-US" sz="3800" baseline="-25000" dirty="0">
                  <a:latin typeface="Consolas" panose="020B0609020204030204" pitchFamily="49" charset="0"/>
                </a:rPr>
                <a:t>v0</a:t>
              </a:r>
            </a:p>
          </p:txBody>
        </p:sp>
        <p:cxnSp>
          <p:nvCxnSpPr>
            <p:cNvPr id="31" name="Straight Connector 30">
              <a:extLst>
                <a:ext uri="{FF2B5EF4-FFF2-40B4-BE49-F238E27FC236}">
                  <a16:creationId xmlns:a16="http://schemas.microsoft.com/office/drawing/2014/main" id="{CBA7257A-3ECB-4B24-A2C6-D897D5F5CB77}"/>
                </a:ext>
              </a:extLst>
            </p:cNvPr>
            <p:cNvCxnSpPr>
              <a:cxnSpLocks/>
            </p:cNvCxnSpPr>
            <p:nvPr/>
          </p:nvCxnSpPr>
          <p:spPr>
            <a:xfrm flipV="1">
              <a:off x="1145847" y="5602828"/>
              <a:ext cx="764596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4C2BC70-2A0A-4BFB-BA42-F39C22380A4E}"/>
              </a:ext>
            </a:extLst>
          </p:cNvPr>
          <p:cNvGrpSpPr/>
          <p:nvPr/>
        </p:nvGrpSpPr>
        <p:grpSpPr>
          <a:xfrm>
            <a:off x="1147768" y="5954350"/>
            <a:ext cx="7723096" cy="928045"/>
            <a:chOff x="1147768" y="6040849"/>
            <a:chExt cx="7723096" cy="928045"/>
          </a:xfrm>
        </p:grpSpPr>
        <p:sp>
          <p:nvSpPr>
            <p:cNvPr id="16" name="TextBox 15">
              <a:extLst>
                <a:ext uri="{FF2B5EF4-FFF2-40B4-BE49-F238E27FC236}">
                  <a16:creationId xmlns:a16="http://schemas.microsoft.com/office/drawing/2014/main" id="{34349987-FC3A-4834-9ADC-13083EC27EC4}"/>
                </a:ext>
              </a:extLst>
            </p:cNvPr>
            <p:cNvSpPr txBox="1"/>
            <p:nvPr/>
          </p:nvSpPr>
          <p:spPr>
            <a:xfrm>
              <a:off x="4271158" y="6040849"/>
              <a:ext cx="4599706" cy="677108"/>
            </a:xfrm>
            <a:prstGeom prst="rect">
              <a:avLst/>
            </a:prstGeom>
            <a:noFill/>
          </p:spPr>
          <p:txBody>
            <a:bodyPr wrap="square" rtlCol="0">
              <a:spAutoFit/>
            </a:bodyPr>
            <a:lstStyle/>
            <a:p>
              <a:pPr algn="ctr"/>
              <a:r>
                <a:rPr lang="en-US" sz="2800" dirty="0">
                  <a:latin typeface="Consolas" panose="020B0609020204030204" pitchFamily="49" charset="0"/>
                </a:rPr>
                <a:t>Writes dirty foo.txt</a:t>
              </a:r>
              <a:r>
                <a:rPr lang="en-US" sz="3800" baseline="-25000" dirty="0">
                  <a:latin typeface="Consolas" panose="020B0609020204030204" pitchFamily="49" charset="0"/>
                </a:rPr>
                <a:t>v1</a:t>
              </a:r>
              <a:endParaRPr lang="en-US" sz="2800" dirty="0">
                <a:latin typeface="Consolas" panose="020B0609020204030204" pitchFamily="49" charset="0"/>
              </a:endParaRPr>
            </a:p>
          </p:txBody>
        </p:sp>
        <p:sp>
          <p:nvSpPr>
            <p:cNvPr id="17" name="TextBox 16">
              <a:extLst>
                <a:ext uri="{FF2B5EF4-FFF2-40B4-BE49-F238E27FC236}">
                  <a16:creationId xmlns:a16="http://schemas.microsoft.com/office/drawing/2014/main" id="{12F2AB49-2331-402D-A3EB-AA0554B6EC48}"/>
                </a:ext>
              </a:extLst>
            </p:cNvPr>
            <p:cNvSpPr txBox="1"/>
            <p:nvPr/>
          </p:nvSpPr>
          <p:spPr>
            <a:xfrm>
              <a:off x="4259779" y="6445674"/>
              <a:ext cx="4599706" cy="523220"/>
            </a:xfrm>
            <a:prstGeom prst="rect">
              <a:avLst/>
            </a:prstGeom>
            <a:noFill/>
          </p:spPr>
          <p:txBody>
            <a:bodyPr wrap="square" rtlCol="0">
              <a:spAutoFit/>
            </a:bodyPr>
            <a:lstStyle/>
            <a:p>
              <a:pPr algn="ctr"/>
              <a:r>
                <a:rPr lang="en-US" sz="2800" dirty="0">
                  <a:latin typeface="Consolas" panose="020B0609020204030204" pitchFamily="49" charset="0"/>
                </a:rPr>
                <a:t>blocks to server</a:t>
              </a:r>
            </a:p>
          </p:txBody>
        </p:sp>
        <p:cxnSp>
          <p:nvCxnSpPr>
            <p:cNvPr id="34" name="Straight Connector 33">
              <a:extLst>
                <a:ext uri="{FF2B5EF4-FFF2-40B4-BE49-F238E27FC236}">
                  <a16:creationId xmlns:a16="http://schemas.microsoft.com/office/drawing/2014/main" id="{352CE078-9C8B-4BD5-A2F1-CD57E04AF1A0}"/>
                </a:ext>
              </a:extLst>
            </p:cNvPr>
            <p:cNvCxnSpPr>
              <a:cxnSpLocks/>
            </p:cNvCxnSpPr>
            <p:nvPr/>
          </p:nvCxnSpPr>
          <p:spPr>
            <a:xfrm>
              <a:off x="1147768" y="6419531"/>
              <a:ext cx="3212618" cy="70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B970C72-EEBF-4CE0-AEF4-BA88D4C1B6F6}"/>
              </a:ext>
            </a:extLst>
          </p:cNvPr>
          <p:cNvSpPr txBox="1"/>
          <p:nvPr/>
        </p:nvSpPr>
        <p:spPr>
          <a:xfrm>
            <a:off x="1352796" y="5084307"/>
            <a:ext cx="3431969" cy="523220"/>
          </a:xfrm>
          <a:prstGeom prst="rect">
            <a:avLst/>
          </a:prstGeom>
          <a:noFill/>
        </p:spPr>
        <p:txBody>
          <a:bodyPr wrap="square" rtlCol="0">
            <a:spAutoFit/>
          </a:bodyPr>
          <a:lstStyle/>
          <a:p>
            <a:pPr algn="ctr"/>
            <a:r>
              <a:rPr lang="en-US" sz="2800" b="1" dirty="0">
                <a:ln>
                  <a:solidFill>
                    <a:sysClr val="windowText" lastClr="000000"/>
                  </a:solidFill>
                </a:ln>
                <a:solidFill>
                  <a:srgbClr val="FF0000"/>
                </a:solidFill>
                <a:latin typeface="Consolas" panose="020B0609020204030204" pitchFamily="49" charset="0"/>
              </a:rPr>
              <a:t>(stale cache!)</a:t>
            </a:r>
            <a:endParaRPr lang="en-US" sz="3800" b="1" baseline="-25000" dirty="0">
              <a:ln>
                <a:solidFill>
                  <a:sysClr val="windowText" lastClr="000000"/>
                </a:solidFill>
              </a:ln>
              <a:solidFill>
                <a:srgbClr val="FF0000"/>
              </a:solidFill>
              <a:latin typeface="Consolas" panose="020B0609020204030204" pitchFamily="49" charset="0"/>
            </a:endParaRPr>
          </a:p>
        </p:txBody>
      </p:sp>
      <p:sp>
        <p:nvSpPr>
          <p:cNvPr id="33" name="TextBox 32">
            <a:extLst>
              <a:ext uri="{FF2B5EF4-FFF2-40B4-BE49-F238E27FC236}">
                <a16:creationId xmlns:a16="http://schemas.microsoft.com/office/drawing/2014/main" id="{7017E676-AF0A-40C5-9B52-23F9E7DECF5C}"/>
              </a:ext>
            </a:extLst>
          </p:cNvPr>
          <p:cNvSpPr txBox="1"/>
          <p:nvPr/>
        </p:nvSpPr>
        <p:spPr>
          <a:xfrm>
            <a:off x="8110846" y="5672685"/>
            <a:ext cx="4242457" cy="523220"/>
          </a:xfrm>
          <a:prstGeom prst="rect">
            <a:avLst/>
          </a:prstGeom>
          <a:noFill/>
        </p:spPr>
        <p:txBody>
          <a:bodyPr wrap="square" rtlCol="0">
            <a:spAutoFit/>
          </a:bodyPr>
          <a:lstStyle/>
          <a:p>
            <a:pPr algn="ctr"/>
            <a:r>
              <a:rPr lang="en-US" sz="2800" dirty="0">
                <a:ln>
                  <a:solidFill>
                    <a:sysClr val="windowText" lastClr="000000"/>
                  </a:solidFill>
                </a:ln>
                <a:solidFill>
                  <a:srgbClr val="FF0000"/>
                </a:solidFill>
                <a:latin typeface="Consolas" panose="020B0609020204030204" pitchFamily="49" charset="0"/>
              </a:rPr>
              <a:t>(stale server copy!)</a:t>
            </a:r>
            <a:endParaRPr lang="en-US" sz="3800" baseline="-25000" dirty="0">
              <a:ln>
                <a:solidFill>
                  <a:sysClr val="windowText" lastClr="000000"/>
                </a:solidFill>
              </a:ln>
              <a:solidFill>
                <a:srgbClr val="FF0000"/>
              </a:solidFill>
              <a:latin typeface="Consolas" panose="020B0609020204030204" pitchFamily="49" charset="0"/>
            </a:endParaRPr>
          </a:p>
        </p:txBody>
      </p:sp>
    </p:spTree>
    <p:extLst>
      <p:ext uri="{BB962C8B-B14F-4D97-AF65-F5344CB8AC3E}">
        <p14:creationId xmlns:p14="http://schemas.microsoft.com/office/powerpoint/2010/main" val="1233786824"/>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04C0-E4E8-4311-A29D-5B63CA33FF3A}"/>
              </a:ext>
            </a:extLst>
          </p:cNvPr>
          <p:cNvSpPr>
            <a:spLocks noGrp="1"/>
          </p:cNvSpPr>
          <p:nvPr>
            <p:ph type="title"/>
          </p:nvPr>
        </p:nvSpPr>
        <p:spPr>
          <a:xfrm>
            <a:off x="838200" y="20742"/>
            <a:ext cx="10515600" cy="786781"/>
          </a:xfrm>
        </p:spPr>
        <p:txBody>
          <a:bodyPr/>
          <a:lstStyle/>
          <a:p>
            <a:r>
              <a:rPr lang="en-US" dirty="0"/>
              <a:t>Improving Data Consistency</a:t>
            </a:r>
          </a:p>
        </p:txBody>
      </p:sp>
      <p:sp>
        <p:nvSpPr>
          <p:cNvPr id="3" name="Content Placeholder 2">
            <a:extLst>
              <a:ext uri="{FF2B5EF4-FFF2-40B4-BE49-F238E27FC236}">
                <a16:creationId xmlns:a16="http://schemas.microsoft.com/office/drawing/2014/main" id="{225D228A-55D7-4032-BA89-859BACBEB332}"/>
              </a:ext>
            </a:extLst>
          </p:cNvPr>
          <p:cNvSpPr>
            <a:spLocks noGrp="1"/>
          </p:cNvSpPr>
          <p:nvPr>
            <p:ph idx="1"/>
          </p:nvPr>
        </p:nvSpPr>
        <p:spPr>
          <a:xfrm>
            <a:off x="261257" y="807523"/>
            <a:ext cx="11732821" cy="6050477"/>
          </a:xfrm>
        </p:spPr>
        <p:txBody>
          <a:bodyPr>
            <a:normAutofit/>
          </a:bodyPr>
          <a:lstStyle/>
          <a:p>
            <a:r>
              <a:rPr lang="en-US" sz="3200" dirty="0"/>
              <a:t>NFS leverages two techniques to improve consistency</a:t>
            </a:r>
          </a:p>
          <a:p>
            <a:pPr lvl="1"/>
            <a:r>
              <a:rPr lang="en-US" sz="2800" dirty="0"/>
              <a:t>Flush-on-</a:t>
            </a:r>
            <a:r>
              <a:rPr lang="en-US" sz="2800" dirty="0">
                <a:latin typeface="Consolas" panose="020B0609020204030204" pitchFamily="49" charset="0"/>
              </a:rPr>
              <a:t>close()</a:t>
            </a:r>
            <a:r>
              <a:rPr lang="en-US" sz="2800" dirty="0"/>
              <a:t>: NFS client always writes dirty blocks to server upon </a:t>
            </a:r>
            <a:r>
              <a:rPr lang="en-US" sz="2800" dirty="0">
                <a:latin typeface="Consolas" panose="020B0609020204030204" pitchFamily="49" charset="0"/>
              </a:rPr>
              <a:t>close()</a:t>
            </a:r>
          </a:p>
          <a:p>
            <a:pPr lvl="1"/>
            <a:r>
              <a:rPr lang="en-US" sz="2800" dirty="0"/>
              <a:t>Cached block validation</a:t>
            </a:r>
          </a:p>
          <a:p>
            <a:pPr lvl="2"/>
            <a:r>
              <a:rPr lang="en-US" sz="2400" dirty="0"/>
              <a:t>Periodically (e.g., every 15 seconds), the client issues a </a:t>
            </a:r>
            <a:r>
              <a:rPr lang="en-US" sz="2400" dirty="0">
                <a:latin typeface="Consolas" panose="020B0609020204030204" pitchFamily="49" charset="0"/>
              </a:rPr>
              <a:t>GETATTR</a:t>
            </a:r>
            <a:r>
              <a:rPr lang="en-US" sz="2400" dirty="0"/>
              <a:t> command to check whether the server has received new writes for client-cached blocks</a:t>
            </a:r>
          </a:p>
          <a:p>
            <a:pPr lvl="2"/>
            <a:r>
              <a:rPr lang="en-US" sz="2400" dirty="0"/>
              <a:t>Client drops invalidated blocks</a:t>
            </a:r>
          </a:p>
          <a:p>
            <a:r>
              <a:rPr lang="en-US" sz="3200" dirty="0"/>
              <a:t>This doesn’t totally fix the consistency problem!</a:t>
            </a:r>
          </a:p>
          <a:p>
            <a:pPr lvl="1"/>
            <a:r>
              <a:rPr lang="en-US" sz="2800" dirty="0"/>
              <a:t>If a reader and a writer use a local file system, a write to a block is immediately visible to the reader</a:t>
            </a:r>
          </a:p>
          <a:p>
            <a:pPr lvl="1"/>
            <a:r>
              <a:rPr lang="en-US" sz="2800" dirty="0"/>
              <a:t>NFS doesn’t provide this property, even with flush-on-</a:t>
            </a:r>
            <a:r>
              <a:rPr lang="en-US" sz="2800" dirty="0">
                <a:latin typeface="Consolas" panose="020B0609020204030204" pitchFamily="49" charset="0"/>
              </a:rPr>
              <a:t>close()</a:t>
            </a:r>
            <a:r>
              <a:rPr lang="en-US" sz="2800" dirty="0"/>
              <a:t> and cached block validation</a:t>
            </a:r>
          </a:p>
          <a:p>
            <a:pPr lvl="1"/>
            <a:r>
              <a:rPr lang="en-US" sz="2800" dirty="0"/>
              <a:t>Client applications can invoke </a:t>
            </a:r>
            <a:r>
              <a:rPr lang="en-US" sz="2800" dirty="0" err="1">
                <a:latin typeface="Consolas" panose="020B0609020204030204" pitchFamily="49" charset="0"/>
              </a:rPr>
              <a:t>fsync</a:t>
            </a:r>
            <a:r>
              <a:rPr lang="en-US" sz="2800" dirty="0">
                <a:latin typeface="Consolas" panose="020B0609020204030204" pitchFamily="49" charset="0"/>
              </a:rPr>
              <a:t>(int </a:t>
            </a:r>
            <a:r>
              <a:rPr lang="en-US" sz="2800" dirty="0" err="1">
                <a:latin typeface="Consolas" panose="020B0609020204030204" pitchFamily="49" charset="0"/>
              </a:rPr>
              <a:t>fd</a:t>
            </a:r>
            <a:r>
              <a:rPr lang="en-US" sz="2800" dirty="0">
                <a:latin typeface="Consolas" panose="020B0609020204030204" pitchFamily="49" charset="0"/>
              </a:rPr>
              <a:t>)</a:t>
            </a:r>
            <a:r>
              <a:rPr lang="en-US" sz="2800" dirty="0"/>
              <a:t> to force NFS to write a file’s dirty pages to server</a:t>
            </a:r>
          </a:p>
        </p:txBody>
      </p:sp>
    </p:spTree>
    <p:extLst>
      <p:ext uri="{BB962C8B-B14F-4D97-AF65-F5344CB8AC3E}">
        <p14:creationId xmlns:p14="http://schemas.microsoft.com/office/powerpoint/2010/main" val="22173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290D-1E9D-49DB-B413-E2344D28E9AC}"/>
              </a:ext>
            </a:extLst>
          </p:cNvPr>
          <p:cNvSpPr>
            <a:spLocks noGrp="1"/>
          </p:cNvSpPr>
          <p:nvPr>
            <p:ph type="title"/>
          </p:nvPr>
        </p:nvSpPr>
        <p:spPr>
          <a:xfrm>
            <a:off x="838200" y="1566"/>
            <a:ext cx="10515600" cy="722270"/>
          </a:xfrm>
        </p:spPr>
        <p:txBody>
          <a:bodyPr/>
          <a:lstStyle/>
          <a:p>
            <a:r>
              <a:rPr lang="en-US" dirty="0"/>
              <a:t>The VFS Layer</a:t>
            </a:r>
          </a:p>
        </p:txBody>
      </p:sp>
      <p:sp>
        <p:nvSpPr>
          <p:cNvPr id="3" name="Content Placeholder 2">
            <a:extLst>
              <a:ext uri="{FF2B5EF4-FFF2-40B4-BE49-F238E27FC236}">
                <a16:creationId xmlns:a16="http://schemas.microsoft.com/office/drawing/2014/main" id="{2C717E6D-DABE-48C9-A66B-6DD2033F8A6A}"/>
              </a:ext>
            </a:extLst>
          </p:cNvPr>
          <p:cNvSpPr>
            <a:spLocks noGrp="1"/>
          </p:cNvSpPr>
          <p:nvPr>
            <p:ph idx="1"/>
          </p:nvPr>
        </p:nvSpPr>
        <p:spPr>
          <a:xfrm>
            <a:off x="838200" y="638972"/>
            <a:ext cx="10515600" cy="868764"/>
          </a:xfrm>
        </p:spPr>
        <p:txBody>
          <a:bodyPr/>
          <a:lstStyle/>
          <a:p>
            <a:r>
              <a:rPr lang="en-US" dirty="0"/>
              <a:t>VFS decouples the POSIX file system </a:t>
            </a:r>
            <a:r>
              <a:rPr lang="en-US" dirty="0">
                <a:latin typeface="Segoe UI" panose="020B0502040204020203" pitchFamily="34" charset="0"/>
                <a:cs typeface="Segoe UI" panose="020B0502040204020203" pitchFamily="34" charset="0"/>
              </a:rPr>
              <a:t>interface</a:t>
            </a:r>
            <a:r>
              <a:rPr lang="en-US" dirty="0"/>
              <a:t> from an underlying </a:t>
            </a:r>
            <a:r>
              <a:rPr lang="en-US" dirty="0">
                <a:latin typeface="Segoe UI" panose="020B0502040204020203" pitchFamily="34" charset="0"/>
                <a:cs typeface="Segoe UI" panose="020B0502040204020203" pitchFamily="34" charset="0"/>
              </a:rPr>
              <a:t>implementation</a:t>
            </a:r>
            <a:r>
              <a:rPr lang="en-US" dirty="0"/>
              <a:t> of that interface</a:t>
            </a:r>
          </a:p>
        </p:txBody>
      </p:sp>
      <p:grpSp>
        <p:nvGrpSpPr>
          <p:cNvPr id="4" name="Group 3">
            <a:extLst>
              <a:ext uri="{FF2B5EF4-FFF2-40B4-BE49-F238E27FC236}">
                <a16:creationId xmlns:a16="http://schemas.microsoft.com/office/drawing/2014/main" id="{236414D7-2047-4D50-A9C7-6FD93D0BDA3A}"/>
              </a:ext>
            </a:extLst>
          </p:cNvPr>
          <p:cNvGrpSpPr/>
          <p:nvPr/>
        </p:nvGrpSpPr>
        <p:grpSpPr>
          <a:xfrm>
            <a:off x="275423" y="1619478"/>
            <a:ext cx="11435507" cy="5193646"/>
            <a:chOff x="275423" y="1619478"/>
            <a:chExt cx="11435507" cy="5193646"/>
          </a:xfrm>
        </p:grpSpPr>
        <p:sp>
          <p:nvSpPr>
            <p:cNvPr id="5" name="TextBox 4">
              <a:extLst>
                <a:ext uri="{FF2B5EF4-FFF2-40B4-BE49-F238E27FC236}">
                  <a16:creationId xmlns:a16="http://schemas.microsoft.com/office/drawing/2014/main" id="{377FF907-0076-4A7C-9EC8-9239E90512AF}"/>
                </a:ext>
              </a:extLst>
            </p:cNvPr>
            <p:cNvSpPr txBox="1"/>
            <p:nvPr/>
          </p:nvSpPr>
          <p:spPr>
            <a:xfrm>
              <a:off x="2467778" y="1619478"/>
              <a:ext cx="7618163"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Application-specific code</a:t>
              </a:r>
            </a:p>
          </p:txBody>
        </p:sp>
        <p:sp>
          <p:nvSpPr>
            <p:cNvPr id="6" name="TextBox 5">
              <a:extLst>
                <a:ext uri="{FF2B5EF4-FFF2-40B4-BE49-F238E27FC236}">
                  <a16:creationId xmlns:a16="http://schemas.microsoft.com/office/drawing/2014/main" id="{894F925A-8B41-4421-884D-BE89ABA6C53A}"/>
                </a:ext>
              </a:extLst>
            </p:cNvPr>
            <p:cNvSpPr txBox="1"/>
            <p:nvPr/>
          </p:nvSpPr>
          <p:spPr>
            <a:xfrm>
              <a:off x="2467777" y="2278174"/>
              <a:ext cx="7618163"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r>
                <a:rPr lang="en-US" sz="2800" dirty="0">
                  <a:latin typeface="Segoe UI" panose="020B0502040204020203" pitchFamily="34" charset="0"/>
                  <a:cs typeface="Segoe UI" panose="020B0502040204020203" pitchFamily="34" charset="0"/>
                </a:rPr>
                <a:t>	</a:t>
              </a:r>
            </a:p>
          </p:txBody>
        </p:sp>
        <p:sp>
          <p:nvSpPr>
            <p:cNvPr id="7" name="TextBox 6">
              <a:extLst>
                <a:ext uri="{FF2B5EF4-FFF2-40B4-BE49-F238E27FC236}">
                  <a16:creationId xmlns:a16="http://schemas.microsoft.com/office/drawing/2014/main" id="{DDA35258-0BDD-4C43-90ED-630EAD90E894}"/>
                </a:ext>
              </a:extLst>
            </p:cNvPr>
            <p:cNvSpPr txBox="1"/>
            <p:nvPr/>
          </p:nvSpPr>
          <p:spPr>
            <a:xfrm>
              <a:off x="2467777" y="3300430"/>
              <a:ext cx="7618163"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sp>
          <p:nvSpPr>
            <p:cNvPr id="8" name="TextBox 7">
              <a:extLst>
                <a:ext uri="{FF2B5EF4-FFF2-40B4-BE49-F238E27FC236}">
                  <a16:creationId xmlns:a16="http://schemas.microsoft.com/office/drawing/2014/main" id="{73ACFD6C-4A7D-4943-8E47-F9359BA49400}"/>
                </a:ext>
              </a:extLst>
            </p:cNvPr>
            <p:cNvSpPr txBox="1"/>
            <p:nvPr/>
          </p:nvSpPr>
          <p:spPr>
            <a:xfrm>
              <a:off x="2467776"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ext3</a:t>
              </a:r>
            </a:p>
          </p:txBody>
        </p:sp>
        <p:sp>
          <p:nvSpPr>
            <p:cNvPr id="9" name="TextBox 8">
              <a:extLst>
                <a:ext uri="{FF2B5EF4-FFF2-40B4-BE49-F238E27FC236}">
                  <a16:creationId xmlns:a16="http://schemas.microsoft.com/office/drawing/2014/main" id="{CA667055-7E3A-4B93-8894-D95343114327}"/>
                </a:ext>
              </a:extLst>
            </p:cNvPr>
            <p:cNvSpPr txBox="1"/>
            <p:nvPr/>
          </p:nvSpPr>
          <p:spPr>
            <a:xfrm>
              <a:off x="4404908"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sp>
          <p:nvSpPr>
            <p:cNvPr id="10" name="TextBox 9">
              <a:extLst>
                <a:ext uri="{FF2B5EF4-FFF2-40B4-BE49-F238E27FC236}">
                  <a16:creationId xmlns:a16="http://schemas.microsoft.com/office/drawing/2014/main" id="{DBE04B66-CF87-4678-A8DF-2AD1DA4C74F3}"/>
                </a:ext>
              </a:extLst>
            </p:cNvPr>
            <p:cNvSpPr txBox="1"/>
            <p:nvPr/>
          </p:nvSpPr>
          <p:spPr>
            <a:xfrm>
              <a:off x="6342040"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btrfs</a:t>
              </a:r>
              <a:endParaRPr lang="en-US" sz="28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82251BD6-3C61-4F8B-A2D6-3847237C5C03}"/>
                </a:ext>
              </a:extLst>
            </p:cNvPr>
            <p:cNvSpPr txBox="1"/>
            <p:nvPr/>
          </p:nvSpPr>
          <p:spPr>
            <a:xfrm>
              <a:off x="8279172" y="3959126"/>
              <a:ext cx="1806769"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a:t>
              </a:r>
            </a:p>
          </p:txBody>
        </p:sp>
        <p:cxnSp>
          <p:nvCxnSpPr>
            <p:cNvPr id="13" name="Straight Connector 12">
              <a:extLst>
                <a:ext uri="{FF2B5EF4-FFF2-40B4-BE49-F238E27FC236}">
                  <a16:creationId xmlns:a16="http://schemas.microsoft.com/office/drawing/2014/main" id="{2CFDF871-DBB8-4FBF-A4DD-8479F3AF0662}"/>
                </a:ext>
              </a:extLst>
            </p:cNvPr>
            <p:cNvCxnSpPr/>
            <p:nvPr/>
          </p:nvCxnSpPr>
          <p:spPr>
            <a:xfrm>
              <a:off x="2106464" y="3043408"/>
              <a:ext cx="829233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D677334-083F-4DBD-A334-E75DF29BD705}"/>
                </a:ext>
              </a:extLst>
            </p:cNvPr>
            <p:cNvGrpSpPr/>
            <p:nvPr/>
          </p:nvGrpSpPr>
          <p:grpSpPr>
            <a:xfrm>
              <a:off x="275423" y="2636139"/>
              <a:ext cx="1751682" cy="771663"/>
              <a:chOff x="253389" y="2790377"/>
              <a:chExt cx="1751682" cy="771663"/>
            </a:xfrm>
          </p:grpSpPr>
          <p:sp>
            <p:nvSpPr>
              <p:cNvPr id="16" name="TextBox 15">
                <a:extLst>
                  <a:ext uri="{FF2B5EF4-FFF2-40B4-BE49-F238E27FC236}">
                    <a16:creationId xmlns:a16="http://schemas.microsoft.com/office/drawing/2014/main" id="{001A2DA5-C842-4AC6-AAE5-EEDB89739459}"/>
                  </a:ext>
                </a:extLst>
              </p:cNvPr>
              <p:cNvSpPr txBox="1"/>
              <p:nvPr/>
            </p:nvSpPr>
            <p:spPr>
              <a:xfrm>
                <a:off x="253389" y="2790377"/>
                <a:ext cx="1751682" cy="461665"/>
              </a:xfrm>
              <a:prstGeom prst="rect">
                <a:avLst/>
              </a:prstGeom>
              <a:noFill/>
            </p:spPr>
            <p:txBody>
              <a:bodyPr wrap="square" rtlCol="0">
                <a:spAutoFit/>
              </a:bodyPr>
              <a:lstStyle/>
              <a:p>
                <a:pPr algn="ctr"/>
                <a:r>
                  <a:rPr lang="en-US" sz="2400" dirty="0" err="1">
                    <a:latin typeface="Consolas" panose="020B0609020204030204" pitchFamily="49" charset="0"/>
                  </a:rPr>
                  <a:t>syscall</a:t>
                </a:r>
                <a:endParaRPr lang="en-US" sz="2400" dirty="0">
                  <a:latin typeface="Consolas" panose="020B0609020204030204" pitchFamily="49" charset="0"/>
                </a:endParaRPr>
              </a:p>
            </p:txBody>
          </p:sp>
          <p:sp>
            <p:nvSpPr>
              <p:cNvPr id="21" name="TextBox 20">
                <a:extLst>
                  <a:ext uri="{FF2B5EF4-FFF2-40B4-BE49-F238E27FC236}">
                    <a16:creationId xmlns:a16="http://schemas.microsoft.com/office/drawing/2014/main" id="{C567A62D-0B53-43AC-9772-48DEE1D19C8B}"/>
                  </a:ext>
                </a:extLst>
              </p:cNvPr>
              <p:cNvSpPr txBox="1"/>
              <p:nvPr/>
            </p:nvSpPr>
            <p:spPr>
              <a:xfrm>
                <a:off x="253389" y="3100375"/>
                <a:ext cx="1751682" cy="461665"/>
              </a:xfrm>
              <a:prstGeom prst="rect">
                <a:avLst/>
              </a:prstGeom>
              <a:noFill/>
            </p:spPr>
            <p:txBody>
              <a:bodyPr wrap="square" rtlCol="0">
                <a:spAutoFit/>
              </a:bodyPr>
              <a:lstStyle/>
              <a:p>
                <a:pPr algn="ctr"/>
                <a:r>
                  <a:rPr lang="en-US" sz="2400" dirty="0">
                    <a:latin typeface="Consolas" panose="020B0609020204030204" pitchFamily="49" charset="0"/>
                  </a:rPr>
                  <a:t>interface</a:t>
                </a:r>
              </a:p>
            </p:txBody>
          </p:sp>
        </p:grpSp>
        <p:grpSp>
          <p:nvGrpSpPr>
            <p:cNvPr id="28" name="Group 27">
              <a:extLst>
                <a:ext uri="{FF2B5EF4-FFF2-40B4-BE49-F238E27FC236}">
                  <a16:creationId xmlns:a16="http://schemas.microsoft.com/office/drawing/2014/main" id="{2B595A96-493F-4735-A5D4-3DDE3668A781}"/>
                </a:ext>
              </a:extLst>
            </p:cNvPr>
            <p:cNvGrpSpPr/>
            <p:nvPr/>
          </p:nvGrpSpPr>
          <p:grpSpPr>
            <a:xfrm>
              <a:off x="2704639" y="4482346"/>
              <a:ext cx="1333041" cy="2330778"/>
              <a:chOff x="2704639" y="4482346"/>
              <a:chExt cx="1333041" cy="2330778"/>
            </a:xfrm>
          </p:grpSpPr>
          <p:pic>
            <p:nvPicPr>
              <p:cNvPr id="17" name="Picture 4" descr="https://icons-for-free.com/free-icons/png/512/1608662.png">
                <a:extLst>
                  <a:ext uri="{FF2B5EF4-FFF2-40B4-BE49-F238E27FC236}">
                    <a16:creationId xmlns:a16="http://schemas.microsoft.com/office/drawing/2014/main" id="{A3EB1768-ADE8-4B9B-8453-C559461E5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639" y="4783433"/>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A35827FD-7692-46CD-AB0D-F450BB44B0EA}"/>
                  </a:ext>
                </a:extLst>
              </p:cNvPr>
              <p:cNvGrpSpPr/>
              <p:nvPr/>
            </p:nvGrpSpPr>
            <p:grpSpPr>
              <a:xfrm>
                <a:off x="2748705" y="6079613"/>
                <a:ext cx="1244909" cy="733511"/>
                <a:chOff x="2748705" y="6112664"/>
                <a:chExt cx="1244909" cy="733511"/>
              </a:xfrm>
            </p:grpSpPr>
            <p:sp>
              <p:nvSpPr>
                <p:cNvPr id="22" name="TextBox 21">
                  <a:extLst>
                    <a:ext uri="{FF2B5EF4-FFF2-40B4-BE49-F238E27FC236}">
                      <a16:creationId xmlns:a16="http://schemas.microsoft.com/office/drawing/2014/main" id="{31F3186E-3B83-49B4-931E-380A76ABDE5B}"/>
                    </a:ext>
                  </a:extLst>
                </p:cNvPr>
                <p:cNvSpPr txBox="1"/>
                <p:nvPr/>
              </p:nvSpPr>
              <p:spPr>
                <a:xfrm>
                  <a:off x="2748705" y="6112664"/>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a:t>
                  </a:r>
                </a:p>
              </p:txBody>
            </p:sp>
            <p:sp>
              <p:nvSpPr>
                <p:cNvPr id="25" name="TextBox 24">
                  <a:extLst>
                    <a:ext uri="{FF2B5EF4-FFF2-40B4-BE49-F238E27FC236}">
                      <a16:creationId xmlns:a16="http://schemas.microsoft.com/office/drawing/2014/main" id="{8FD1272D-1908-4161-873E-2FCEB58E194F}"/>
                    </a:ext>
                  </a:extLst>
                </p:cNvPr>
                <p:cNvSpPr txBox="1"/>
                <p:nvPr/>
              </p:nvSpPr>
              <p:spPr>
                <a:xfrm>
                  <a:off x="2748705" y="6384510"/>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27" name="Straight Connector 26">
                <a:extLst>
                  <a:ext uri="{FF2B5EF4-FFF2-40B4-BE49-F238E27FC236}">
                    <a16:creationId xmlns:a16="http://schemas.microsoft.com/office/drawing/2014/main" id="{A3461562-2D50-45A1-A374-661267E90A57}"/>
                  </a:ext>
                </a:extLst>
              </p:cNvPr>
              <p:cNvCxnSpPr>
                <a:stCxn id="8" idx="2"/>
                <a:endCxn id="17" idx="0"/>
              </p:cNvCxnSpPr>
              <p:nvPr/>
            </p:nvCxnSpPr>
            <p:spPr>
              <a:xfrm flipH="1">
                <a:off x="3371160" y="4482346"/>
                <a:ext cx="1" cy="30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7EE6391-869B-4845-8562-B473359B5428}"/>
                </a:ext>
              </a:extLst>
            </p:cNvPr>
            <p:cNvGrpSpPr/>
            <p:nvPr/>
          </p:nvGrpSpPr>
          <p:grpSpPr>
            <a:xfrm>
              <a:off x="4641771" y="4482346"/>
              <a:ext cx="1333041" cy="2330778"/>
              <a:chOff x="2704639" y="4482346"/>
              <a:chExt cx="1333041" cy="2330778"/>
            </a:xfrm>
          </p:grpSpPr>
          <p:pic>
            <p:nvPicPr>
              <p:cNvPr id="31" name="Picture 4" descr="https://icons-for-free.com/free-icons/png/512/1608662.png">
                <a:extLst>
                  <a:ext uri="{FF2B5EF4-FFF2-40B4-BE49-F238E27FC236}">
                    <a16:creationId xmlns:a16="http://schemas.microsoft.com/office/drawing/2014/main" id="{B86AB8F4-42F8-48E8-8CC8-9CD72131A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639" y="4783433"/>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3DF19295-FC7E-4C0E-8775-1897560D4A80}"/>
                  </a:ext>
                </a:extLst>
              </p:cNvPr>
              <p:cNvGrpSpPr/>
              <p:nvPr/>
            </p:nvGrpSpPr>
            <p:grpSpPr>
              <a:xfrm>
                <a:off x="2748705" y="6079613"/>
                <a:ext cx="1244909" cy="733511"/>
                <a:chOff x="2748705" y="6112664"/>
                <a:chExt cx="1244909" cy="733511"/>
              </a:xfrm>
            </p:grpSpPr>
            <p:sp>
              <p:nvSpPr>
                <p:cNvPr id="34" name="TextBox 33">
                  <a:extLst>
                    <a:ext uri="{FF2B5EF4-FFF2-40B4-BE49-F238E27FC236}">
                      <a16:creationId xmlns:a16="http://schemas.microsoft.com/office/drawing/2014/main" id="{C68A98B1-C4A1-4408-8C36-6A83E566E2BA}"/>
                    </a:ext>
                  </a:extLst>
                </p:cNvPr>
                <p:cNvSpPr txBox="1"/>
                <p:nvPr/>
              </p:nvSpPr>
              <p:spPr>
                <a:xfrm>
                  <a:off x="2748705" y="6112664"/>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a:t>
                  </a:r>
                </a:p>
              </p:txBody>
            </p:sp>
            <p:sp>
              <p:nvSpPr>
                <p:cNvPr id="35" name="TextBox 34">
                  <a:extLst>
                    <a:ext uri="{FF2B5EF4-FFF2-40B4-BE49-F238E27FC236}">
                      <a16:creationId xmlns:a16="http://schemas.microsoft.com/office/drawing/2014/main" id="{DE04AC83-C29A-4590-B424-38F1842C67A5}"/>
                    </a:ext>
                  </a:extLst>
                </p:cNvPr>
                <p:cNvSpPr txBox="1"/>
                <p:nvPr/>
              </p:nvSpPr>
              <p:spPr>
                <a:xfrm>
                  <a:off x="2748705" y="6384510"/>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33" name="Straight Connector 32">
                <a:extLst>
                  <a:ext uri="{FF2B5EF4-FFF2-40B4-BE49-F238E27FC236}">
                    <a16:creationId xmlns:a16="http://schemas.microsoft.com/office/drawing/2014/main" id="{602FBBDF-4F31-462E-8B03-EAD04B2F1285}"/>
                  </a:ext>
                </a:extLst>
              </p:cNvPr>
              <p:cNvCxnSpPr>
                <a:endCxn id="31" idx="0"/>
              </p:cNvCxnSpPr>
              <p:nvPr/>
            </p:nvCxnSpPr>
            <p:spPr>
              <a:xfrm flipH="1">
                <a:off x="3371160" y="4482346"/>
                <a:ext cx="1" cy="30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662AD61-995C-4268-A476-980DC08B0630}"/>
                </a:ext>
              </a:extLst>
            </p:cNvPr>
            <p:cNvGrpSpPr/>
            <p:nvPr/>
          </p:nvGrpSpPr>
          <p:grpSpPr>
            <a:xfrm>
              <a:off x="6578903" y="4482346"/>
              <a:ext cx="1333041" cy="2330778"/>
              <a:chOff x="2704639" y="4482346"/>
              <a:chExt cx="1333041" cy="2330778"/>
            </a:xfrm>
          </p:grpSpPr>
          <p:pic>
            <p:nvPicPr>
              <p:cNvPr id="37" name="Picture 4" descr="https://icons-for-free.com/free-icons/png/512/1608662.png">
                <a:extLst>
                  <a:ext uri="{FF2B5EF4-FFF2-40B4-BE49-F238E27FC236}">
                    <a16:creationId xmlns:a16="http://schemas.microsoft.com/office/drawing/2014/main" id="{2F1383B6-3993-4213-ADA5-F91109AEF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639" y="4783433"/>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6BBEEAC3-3071-4A88-9690-A1808F14E656}"/>
                  </a:ext>
                </a:extLst>
              </p:cNvPr>
              <p:cNvGrpSpPr/>
              <p:nvPr/>
            </p:nvGrpSpPr>
            <p:grpSpPr>
              <a:xfrm>
                <a:off x="2748705" y="6079613"/>
                <a:ext cx="1244909" cy="733511"/>
                <a:chOff x="2748705" y="6112664"/>
                <a:chExt cx="1244909" cy="733511"/>
              </a:xfrm>
            </p:grpSpPr>
            <p:sp>
              <p:nvSpPr>
                <p:cNvPr id="40" name="TextBox 39">
                  <a:extLst>
                    <a:ext uri="{FF2B5EF4-FFF2-40B4-BE49-F238E27FC236}">
                      <a16:creationId xmlns:a16="http://schemas.microsoft.com/office/drawing/2014/main" id="{64E54A0E-5FC0-47DE-9D88-9E40E6B5C786}"/>
                    </a:ext>
                  </a:extLst>
                </p:cNvPr>
                <p:cNvSpPr txBox="1"/>
                <p:nvPr/>
              </p:nvSpPr>
              <p:spPr>
                <a:xfrm>
                  <a:off x="2748705" y="6112664"/>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a:t>
                  </a:r>
                </a:p>
              </p:txBody>
            </p:sp>
            <p:sp>
              <p:nvSpPr>
                <p:cNvPr id="41" name="TextBox 40">
                  <a:extLst>
                    <a:ext uri="{FF2B5EF4-FFF2-40B4-BE49-F238E27FC236}">
                      <a16:creationId xmlns:a16="http://schemas.microsoft.com/office/drawing/2014/main" id="{784D17B1-044B-47FB-8923-884B3CAF2228}"/>
                    </a:ext>
                  </a:extLst>
                </p:cNvPr>
                <p:cNvSpPr txBox="1"/>
                <p:nvPr/>
              </p:nvSpPr>
              <p:spPr>
                <a:xfrm>
                  <a:off x="2748705" y="6384510"/>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39" name="Straight Connector 38">
                <a:extLst>
                  <a:ext uri="{FF2B5EF4-FFF2-40B4-BE49-F238E27FC236}">
                    <a16:creationId xmlns:a16="http://schemas.microsoft.com/office/drawing/2014/main" id="{3C8D3E73-E8D0-42B3-A253-D156A212A260}"/>
                  </a:ext>
                </a:extLst>
              </p:cNvPr>
              <p:cNvCxnSpPr>
                <a:endCxn id="37" idx="0"/>
              </p:cNvCxnSpPr>
              <p:nvPr/>
            </p:nvCxnSpPr>
            <p:spPr>
              <a:xfrm flipH="1">
                <a:off x="3371160" y="4482346"/>
                <a:ext cx="1" cy="30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503FA625-476F-4D85-8124-AEB308DDC247}"/>
                </a:ext>
              </a:extLst>
            </p:cNvPr>
            <p:cNvGrpSpPr/>
            <p:nvPr/>
          </p:nvGrpSpPr>
          <p:grpSpPr>
            <a:xfrm>
              <a:off x="8279172" y="4482346"/>
              <a:ext cx="3431758" cy="2330519"/>
              <a:chOff x="8279172" y="4482346"/>
              <a:chExt cx="3431758" cy="2330519"/>
            </a:xfrm>
          </p:grpSpPr>
          <p:sp>
            <p:nvSpPr>
              <p:cNvPr id="14" name="Cloud 13">
                <a:extLst>
                  <a:ext uri="{FF2B5EF4-FFF2-40B4-BE49-F238E27FC236}">
                    <a16:creationId xmlns:a16="http://schemas.microsoft.com/office/drawing/2014/main" id="{774B9EF4-760F-4276-B6A1-8761D8BBA6DF}"/>
                  </a:ext>
                </a:extLst>
              </p:cNvPr>
              <p:cNvSpPr/>
              <p:nvPr/>
            </p:nvSpPr>
            <p:spPr>
              <a:xfrm>
                <a:off x="8279172" y="5061644"/>
                <a:ext cx="1806769" cy="86517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icons-for-free.com/free-icons/png/512/1608662.png">
                <a:extLst>
                  <a:ext uri="{FF2B5EF4-FFF2-40B4-BE49-F238E27FC236}">
                    <a16:creationId xmlns:a16="http://schemas.microsoft.com/office/drawing/2014/main" id="{E1C16FFA-6950-4EEA-A8A4-9FC9F3283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7889" y="4779624"/>
                <a:ext cx="1333041" cy="133304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976B60FA-28C7-422F-988F-89FDFEFCB3AF}"/>
                  </a:ext>
                </a:extLst>
              </p:cNvPr>
              <p:cNvGrpSpPr/>
              <p:nvPr/>
            </p:nvGrpSpPr>
            <p:grpSpPr>
              <a:xfrm>
                <a:off x="10421953" y="6079354"/>
                <a:ext cx="1244909" cy="733511"/>
                <a:chOff x="8864906" y="6044449"/>
                <a:chExt cx="1244909" cy="733511"/>
              </a:xfrm>
            </p:grpSpPr>
            <p:sp>
              <p:nvSpPr>
                <p:cNvPr id="42" name="TextBox 41">
                  <a:extLst>
                    <a:ext uri="{FF2B5EF4-FFF2-40B4-BE49-F238E27FC236}">
                      <a16:creationId xmlns:a16="http://schemas.microsoft.com/office/drawing/2014/main" id="{D05D3F74-C159-49EA-8AAC-77516C5FD421}"/>
                    </a:ext>
                  </a:extLst>
                </p:cNvPr>
                <p:cNvSpPr txBox="1"/>
                <p:nvPr/>
              </p:nvSpPr>
              <p:spPr>
                <a:xfrm>
                  <a:off x="8864906" y="6044449"/>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Remote</a:t>
                  </a:r>
                </a:p>
              </p:txBody>
            </p:sp>
            <p:sp>
              <p:nvSpPr>
                <p:cNvPr id="43" name="TextBox 42">
                  <a:extLst>
                    <a:ext uri="{FF2B5EF4-FFF2-40B4-BE49-F238E27FC236}">
                      <a16:creationId xmlns:a16="http://schemas.microsoft.com/office/drawing/2014/main" id="{84FE3C09-34C1-43F5-8452-8E5240735460}"/>
                    </a:ext>
                  </a:extLst>
                </p:cNvPr>
                <p:cNvSpPr txBox="1"/>
                <p:nvPr/>
              </p:nvSpPr>
              <p:spPr>
                <a:xfrm>
                  <a:off x="8864906" y="6316295"/>
                  <a:ext cx="1244909"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storage</a:t>
                  </a:r>
                </a:p>
              </p:txBody>
            </p:sp>
          </p:grpSp>
          <p:cxnSp>
            <p:nvCxnSpPr>
              <p:cNvPr id="45" name="Straight Connector 44">
                <a:extLst>
                  <a:ext uri="{FF2B5EF4-FFF2-40B4-BE49-F238E27FC236}">
                    <a16:creationId xmlns:a16="http://schemas.microsoft.com/office/drawing/2014/main" id="{45E1C49A-9A9D-451D-96EB-37EC5C708D39}"/>
                  </a:ext>
                </a:extLst>
              </p:cNvPr>
              <p:cNvCxnSpPr>
                <a:cxnSpLocks/>
                <a:endCxn id="14" idx="3"/>
              </p:cNvCxnSpPr>
              <p:nvPr/>
            </p:nvCxnSpPr>
            <p:spPr>
              <a:xfrm flipH="1">
                <a:off x="9182557" y="4482346"/>
                <a:ext cx="2" cy="628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4AEF9ED-1101-4E58-9B7E-1A65E93CEA08}"/>
                  </a:ext>
                </a:extLst>
              </p:cNvPr>
              <p:cNvCxnSpPr>
                <a:cxnSpLocks/>
              </p:cNvCxnSpPr>
              <p:nvPr/>
            </p:nvCxnSpPr>
            <p:spPr>
              <a:xfrm flipH="1">
                <a:off x="10044264" y="5313940"/>
                <a:ext cx="4147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3EDB318C-6E9A-4A03-BD55-FAFB520AD877}"/>
                </a:ext>
              </a:extLst>
            </p:cNvPr>
            <p:cNvSpPr txBox="1"/>
            <p:nvPr/>
          </p:nvSpPr>
          <p:spPr>
            <a:xfrm>
              <a:off x="8542295" y="5263397"/>
              <a:ext cx="1333023"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Network</a:t>
              </a:r>
            </a:p>
          </p:txBody>
        </p:sp>
      </p:grpSp>
      <p:sp>
        <p:nvSpPr>
          <p:cNvPr id="46" name="Content Placeholder 2">
            <a:extLst>
              <a:ext uri="{FF2B5EF4-FFF2-40B4-BE49-F238E27FC236}">
                <a16:creationId xmlns:a16="http://schemas.microsoft.com/office/drawing/2014/main" id="{CA9BC540-C777-42AE-93D8-F03D5E87D498}"/>
              </a:ext>
            </a:extLst>
          </p:cNvPr>
          <p:cNvSpPr txBox="1">
            <a:spLocks/>
          </p:cNvSpPr>
          <p:nvPr/>
        </p:nvSpPr>
        <p:spPr>
          <a:xfrm>
            <a:off x="7867877" y="1881088"/>
            <a:ext cx="4395722" cy="2834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Make cross-user data sharing easier</a:t>
            </a:r>
          </a:p>
          <a:p>
            <a:r>
              <a:rPr lang="en-US" sz="2400" dirty="0"/>
              <a:t>Outsource administration (e.g., data backup)</a:t>
            </a:r>
          </a:p>
          <a:p>
            <a:r>
              <a:rPr lang="en-US" sz="2400" dirty="0"/>
              <a:t>Improve data availability by storing it on well-maintained servers instead of flaky client machines</a:t>
            </a:r>
          </a:p>
        </p:txBody>
      </p:sp>
      <p:grpSp>
        <p:nvGrpSpPr>
          <p:cNvPr id="15" name="Group 14">
            <a:extLst>
              <a:ext uri="{FF2B5EF4-FFF2-40B4-BE49-F238E27FC236}">
                <a16:creationId xmlns:a16="http://schemas.microsoft.com/office/drawing/2014/main" id="{6DE49DE7-B86F-4D78-B17C-BD730E58CB01}"/>
              </a:ext>
            </a:extLst>
          </p:cNvPr>
          <p:cNvGrpSpPr/>
          <p:nvPr/>
        </p:nvGrpSpPr>
        <p:grpSpPr>
          <a:xfrm>
            <a:off x="8302126" y="1251089"/>
            <a:ext cx="3515298" cy="745760"/>
            <a:chOff x="8302126" y="1355263"/>
            <a:chExt cx="3515298" cy="745760"/>
          </a:xfrm>
        </p:grpSpPr>
        <p:sp>
          <p:nvSpPr>
            <p:cNvPr id="12" name="TextBox 11">
              <a:extLst>
                <a:ext uri="{FF2B5EF4-FFF2-40B4-BE49-F238E27FC236}">
                  <a16:creationId xmlns:a16="http://schemas.microsoft.com/office/drawing/2014/main" id="{176F534A-A45C-4835-B1F0-A5C6980C00BF}"/>
                </a:ext>
              </a:extLst>
            </p:cNvPr>
            <p:cNvSpPr txBox="1"/>
            <p:nvPr/>
          </p:nvSpPr>
          <p:spPr>
            <a:xfrm>
              <a:off x="8302126" y="1355263"/>
              <a:ext cx="3462969"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Why use a network</a:t>
              </a:r>
            </a:p>
          </p:txBody>
        </p:sp>
        <p:sp>
          <p:nvSpPr>
            <p:cNvPr id="48" name="TextBox 47">
              <a:extLst>
                <a:ext uri="{FF2B5EF4-FFF2-40B4-BE49-F238E27FC236}">
                  <a16:creationId xmlns:a16="http://schemas.microsoft.com/office/drawing/2014/main" id="{06CB7104-A586-4BA3-9822-FA34130CFAA6}"/>
                </a:ext>
              </a:extLst>
            </p:cNvPr>
            <p:cNvSpPr txBox="1"/>
            <p:nvPr/>
          </p:nvSpPr>
          <p:spPr>
            <a:xfrm>
              <a:off x="8354455" y="1639358"/>
              <a:ext cx="3462969"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file system?</a:t>
              </a:r>
            </a:p>
          </p:txBody>
        </p:sp>
      </p:grpSp>
    </p:spTree>
    <p:extLst>
      <p:ext uri="{BB962C8B-B14F-4D97-AF65-F5344CB8AC3E}">
        <p14:creationId xmlns:p14="http://schemas.microsoft.com/office/powerpoint/2010/main" val="11632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54167E-6 -4.81481E-6 L -0.18581 -0.00092 " pathEditMode="relative" rAng="0" ptsTypes="AA">
                                      <p:cBhvr>
                                        <p:cTn id="6" dur="1000" fill="hold"/>
                                        <p:tgtEl>
                                          <p:spTgt spid="4"/>
                                        </p:tgtEl>
                                        <p:attrNameLst>
                                          <p:attrName>ppt_x</p:attrName>
                                          <p:attrName>ppt_y</p:attrName>
                                        </p:attrNameLst>
                                      </p:cBhvr>
                                      <p:rCtr x="-9297" y="-46"/>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Effect transition="in" filter="fade">
                                      <p:cBhvr>
                                        <p:cTn id="15" dur="500"/>
                                        <p:tgtEl>
                                          <p:spTgt spid="46">
                                            <p:txEl>
                                              <p:pRg st="0" end="0"/>
                                            </p:txEl>
                                          </p:spTgt>
                                        </p:tgtEl>
                                      </p:cBhvr>
                                    </p:animEffect>
                                  </p:childTnLst>
                                </p:cTn>
                              </p:par>
                              <p:par>
                                <p:cTn id="16" presetID="1" presetClass="emph" presetSubtype="1" nodeType="withEffect">
                                  <p:stCondLst>
                                    <p:cond delay="0"/>
                                  </p:stCondLst>
                                  <p:childTnLst>
                                    <p:set>
                                      <p:cBhvr>
                                        <p:cTn id="17" dur="indefinite"/>
                                        <p:tgtEl>
                                          <p:spTgt spid="46"/>
                                        </p:tgtEl>
                                        <p:attrNameLst>
                                          <p:attrName>fillcolor</p:attrName>
                                        </p:attrNameLst>
                                      </p:cBhvr>
                                      <p:to>
                                        <p:clrVal>
                                          <a:schemeClr val="bg1"/>
                                        </p:clrVal>
                                      </p:to>
                                    </p:set>
                                    <p:set>
                                      <p:cBhvr>
                                        <p:cTn id="18" dur="indefinite"/>
                                        <p:tgtEl>
                                          <p:spTgt spid="46"/>
                                        </p:tgtEl>
                                        <p:attrNameLst>
                                          <p:attrName>fill.type</p:attrName>
                                        </p:attrNameLst>
                                      </p:cBhvr>
                                      <p:to>
                                        <p:strVal val="solid"/>
                                      </p:to>
                                    </p:set>
                                    <p:set>
                                      <p:cBhvr>
                                        <p:cTn id="19" dur="indefinite"/>
                                        <p:tgtEl>
                                          <p:spTgt spid="46"/>
                                        </p:tgtEl>
                                        <p:attrNameLst>
                                          <p:attrName>fill.on</p:attrName>
                                        </p:attrNameLst>
                                      </p:cBhvr>
                                      <p:to>
                                        <p:strVal val="true"/>
                                      </p:to>
                                    </p:set>
                                  </p:childTnLst>
                                </p:cTn>
                              </p:par>
                              <p:par>
                                <p:cTn id="20" presetID="10" presetClass="entr" presetSubtype="0" fill="hold" nodeType="with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fade">
                                      <p:cBhvr>
                                        <p:cTn id="22" dur="500"/>
                                        <p:tgtEl>
                                          <p:spTgt spid="46">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xEl>
                                              <p:pRg st="2" end="2"/>
                                            </p:txEl>
                                          </p:spTgt>
                                        </p:tgtEl>
                                        <p:attrNameLst>
                                          <p:attrName>style.visibility</p:attrName>
                                        </p:attrNameLst>
                                      </p:cBhvr>
                                      <p:to>
                                        <p:strVal val="visible"/>
                                      </p:to>
                                    </p:set>
                                    <p:animEffect transition="in" filter="fade">
                                      <p:cBhvr>
                                        <p:cTn id="25"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4109-D91C-4A09-9474-CB5400F4B289}"/>
              </a:ext>
            </a:extLst>
          </p:cNvPr>
          <p:cNvSpPr>
            <a:spLocks noGrp="1"/>
          </p:cNvSpPr>
          <p:nvPr>
            <p:ph type="title"/>
          </p:nvPr>
        </p:nvSpPr>
        <p:spPr>
          <a:xfrm>
            <a:off x="126645" y="2280062"/>
            <a:ext cx="3910965" cy="2766951"/>
          </a:xfrm>
        </p:spPr>
        <p:txBody>
          <a:bodyPr>
            <a:normAutofit/>
          </a:bodyPr>
          <a:lstStyle/>
          <a:p>
            <a:r>
              <a:rPr lang="en-US" sz="3200" dirty="0"/>
              <a:t>NFS was a primary motivation for the development of the VFS layer!</a:t>
            </a:r>
          </a:p>
        </p:txBody>
      </p:sp>
      <p:pic>
        <p:nvPicPr>
          <p:cNvPr id="5" name="Picture 4">
            <a:extLst>
              <a:ext uri="{FF2B5EF4-FFF2-40B4-BE49-F238E27FC236}">
                <a16:creationId xmlns:a16="http://schemas.microsoft.com/office/drawing/2014/main" id="{A74D706A-8411-4D96-9A68-5D2ECC342502}"/>
              </a:ext>
            </a:extLst>
          </p:cNvPr>
          <p:cNvPicPr>
            <a:picLocks noChangeAspect="1"/>
          </p:cNvPicPr>
          <p:nvPr/>
        </p:nvPicPr>
        <p:blipFill>
          <a:blip r:embed="rId3"/>
          <a:stretch>
            <a:fillRect/>
          </a:stretch>
        </p:blipFill>
        <p:spPr>
          <a:xfrm>
            <a:off x="4273176" y="665018"/>
            <a:ext cx="7649676" cy="6192982"/>
          </a:xfrm>
          <a:prstGeom prst="rect">
            <a:avLst/>
          </a:prstGeom>
          <a:ln>
            <a:solidFill>
              <a:schemeClr val="tx1"/>
            </a:solidFill>
          </a:ln>
        </p:spPr>
      </p:pic>
    </p:spTree>
    <p:extLst>
      <p:ext uri="{BB962C8B-B14F-4D97-AF65-F5344CB8AC3E}">
        <p14:creationId xmlns:p14="http://schemas.microsoft.com/office/powerpoint/2010/main" val="24018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sp>
        <p:nvSpPr>
          <p:cNvPr id="4" name="Content Placeholder 3">
            <a:extLst>
              <a:ext uri="{FF2B5EF4-FFF2-40B4-BE49-F238E27FC236}">
                <a16:creationId xmlns:a16="http://schemas.microsoft.com/office/drawing/2014/main" id="{77B27889-F870-4EB3-82C7-52BCB9BF0834}"/>
              </a:ext>
            </a:extLst>
          </p:cNvPr>
          <p:cNvSpPr>
            <a:spLocks noGrp="1"/>
          </p:cNvSpPr>
          <p:nvPr>
            <p:ph idx="1"/>
          </p:nvPr>
        </p:nvSpPr>
        <p:spPr>
          <a:xfrm>
            <a:off x="23148" y="682905"/>
            <a:ext cx="12145704" cy="1768687"/>
          </a:xfrm>
        </p:spPr>
        <p:txBody>
          <a:bodyPr>
            <a:normAutofit/>
          </a:bodyPr>
          <a:lstStyle/>
          <a:p>
            <a:r>
              <a:rPr lang="en-US" sz="3600" dirty="0"/>
              <a:t>Implement the NFS server as a user-mode process on server!</a:t>
            </a:r>
          </a:p>
          <a:p>
            <a:pPr lvl="1"/>
            <a:r>
              <a:rPr lang="en-US" sz="3200" dirty="0"/>
              <a:t>Use a traditional local file system (e.g., ext4) to actually store data</a:t>
            </a:r>
          </a:p>
          <a:p>
            <a:pPr lvl="1"/>
            <a:r>
              <a:rPr lang="en-US" sz="3200" dirty="0"/>
              <a:t>Mirror client-side file descriptors using server-side file descriptors</a:t>
            </a:r>
          </a:p>
        </p:txBody>
      </p:sp>
      <p:sp>
        <p:nvSpPr>
          <p:cNvPr id="11" name="Content Placeholder 3">
            <a:extLst>
              <a:ext uri="{FF2B5EF4-FFF2-40B4-BE49-F238E27FC236}">
                <a16:creationId xmlns:a16="http://schemas.microsoft.com/office/drawing/2014/main" id="{F26157C6-CFDA-47DE-9123-3A9930E0C31F}"/>
              </a:ext>
            </a:extLst>
          </p:cNvPr>
          <p:cNvSpPr txBox="1">
            <a:spLocks/>
          </p:cNvSpPr>
          <p:nvPr/>
        </p:nvSpPr>
        <p:spPr>
          <a:xfrm>
            <a:off x="23148" y="2293404"/>
            <a:ext cx="5617631" cy="3062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It’s good to avoid kernel implementations if possible</a:t>
            </a:r>
          </a:p>
          <a:p>
            <a:pPr lvl="1"/>
            <a:r>
              <a:rPr lang="en-US" sz="3200" dirty="0"/>
              <a:t>Kernel bugs affect system-wide stability and security</a:t>
            </a:r>
          </a:p>
          <a:p>
            <a:pPr lvl="1"/>
            <a:r>
              <a:rPr lang="en-US" sz="3200" dirty="0"/>
              <a:t>Also, kernel programming is hard</a:t>
            </a:r>
          </a:p>
        </p:txBody>
      </p:sp>
      <p:grpSp>
        <p:nvGrpSpPr>
          <p:cNvPr id="13" name="Group 12">
            <a:extLst>
              <a:ext uri="{FF2B5EF4-FFF2-40B4-BE49-F238E27FC236}">
                <a16:creationId xmlns:a16="http://schemas.microsoft.com/office/drawing/2014/main" id="{4D38C185-9AFE-4F87-8CAB-367365AF8E12}"/>
              </a:ext>
            </a:extLst>
          </p:cNvPr>
          <p:cNvGrpSpPr/>
          <p:nvPr/>
        </p:nvGrpSpPr>
        <p:grpSpPr>
          <a:xfrm>
            <a:off x="1933913" y="2557849"/>
            <a:ext cx="10119541" cy="4146342"/>
            <a:chOff x="1933913" y="2557849"/>
            <a:chExt cx="10119541" cy="4146342"/>
          </a:xfrm>
        </p:grpSpPr>
        <p:pic>
          <p:nvPicPr>
            <p:cNvPr id="12" name="Picture 4" descr="Related image">
              <a:extLst>
                <a:ext uri="{FF2B5EF4-FFF2-40B4-BE49-F238E27FC236}">
                  <a16:creationId xmlns:a16="http://schemas.microsoft.com/office/drawing/2014/main" id="{251A70A7-8959-44C7-9582-A8AA31EEEC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03" t="19387" r="8693"/>
            <a:stretch/>
          </p:blipFill>
          <p:spPr bwMode="auto">
            <a:xfrm>
              <a:off x="5640779" y="2557849"/>
              <a:ext cx="6412675" cy="414634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30AF9122-F07D-4C61-90D2-7A992672A4DE}"/>
                </a:ext>
              </a:extLst>
            </p:cNvPr>
            <p:cNvSpPr/>
            <p:nvPr/>
          </p:nvSpPr>
          <p:spPr>
            <a:xfrm>
              <a:off x="2063578" y="4734082"/>
              <a:ext cx="3447536" cy="4995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32D59EC-D126-48C1-AF1C-CA1CF920730A}"/>
                </a:ext>
              </a:extLst>
            </p:cNvPr>
            <p:cNvSpPr txBox="1"/>
            <p:nvPr/>
          </p:nvSpPr>
          <p:spPr>
            <a:xfrm>
              <a:off x="1933913" y="5107938"/>
              <a:ext cx="3447536" cy="954107"/>
            </a:xfrm>
            <a:prstGeom prst="rect">
              <a:avLst/>
            </a:prstGeom>
            <a:noFill/>
          </p:spPr>
          <p:txBody>
            <a:bodyPr wrap="square" rtlCol="0">
              <a:spAutoFit/>
            </a:bodyPr>
            <a:lstStyle/>
            <a:p>
              <a:pPr algn="ctr"/>
              <a:r>
                <a:rPr lang="en-US" sz="2800" dirty="0">
                  <a:latin typeface="Segoe UI Black" panose="020B0A02040204020203" pitchFamily="34" charset="0"/>
                  <a:ea typeface="Segoe UI Black" panose="020B0A02040204020203" pitchFamily="34" charset="0"/>
                </a:rPr>
                <a:t>YOU KNOW THIS PERSONALLY</a:t>
              </a:r>
            </a:p>
          </p:txBody>
        </p:sp>
      </p:grpSp>
    </p:spTree>
    <p:extLst>
      <p:ext uri="{BB962C8B-B14F-4D97-AF65-F5344CB8AC3E}">
        <p14:creationId xmlns:p14="http://schemas.microsoft.com/office/powerpoint/2010/main" val="157948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grpSp>
        <p:nvGrpSpPr>
          <p:cNvPr id="93" name="Group 92">
            <a:extLst>
              <a:ext uri="{FF2B5EF4-FFF2-40B4-BE49-F238E27FC236}">
                <a16:creationId xmlns:a16="http://schemas.microsoft.com/office/drawing/2014/main" id="{C1D0F3B0-4041-4803-81A7-EBE82284CAE5}"/>
              </a:ext>
            </a:extLst>
          </p:cNvPr>
          <p:cNvGrpSpPr/>
          <p:nvPr/>
        </p:nvGrpSpPr>
        <p:grpSpPr>
          <a:xfrm>
            <a:off x="5951188" y="2510340"/>
            <a:ext cx="3981817" cy="4333132"/>
            <a:chOff x="5951188" y="2510340"/>
            <a:chExt cx="3981817" cy="4333132"/>
          </a:xfrm>
        </p:grpSpPr>
        <p:grpSp>
          <p:nvGrpSpPr>
            <p:cNvPr id="83" name="Group 82">
              <a:extLst>
                <a:ext uri="{FF2B5EF4-FFF2-40B4-BE49-F238E27FC236}">
                  <a16:creationId xmlns:a16="http://schemas.microsoft.com/office/drawing/2014/main" id="{F21B5250-6DFF-4114-A053-3A53F086F02E}"/>
                </a:ext>
              </a:extLst>
            </p:cNvPr>
            <p:cNvGrpSpPr/>
            <p:nvPr/>
          </p:nvGrpSpPr>
          <p:grpSpPr>
            <a:xfrm>
              <a:off x="5951188" y="2510340"/>
              <a:ext cx="3981817" cy="2506372"/>
              <a:chOff x="5951188" y="2510340"/>
              <a:chExt cx="3981817" cy="2506372"/>
            </a:xfrm>
          </p:grpSpPr>
          <p:sp>
            <p:nvSpPr>
              <p:cNvPr id="68" name="TextBox 67">
                <a:extLst>
                  <a:ext uri="{FF2B5EF4-FFF2-40B4-BE49-F238E27FC236}">
                    <a16:creationId xmlns:a16="http://schemas.microsoft.com/office/drawing/2014/main" id="{E4948B6A-6F41-4D70-9602-E07E2531B70A}"/>
                  </a:ext>
                </a:extLst>
              </p:cNvPr>
              <p:cNvSpPr txBox="1"/>
              <p:nvPr/>
            </p:nvSpPr>
            <p:spPr>
              <a:xfrm>
                <a:off x="6335657"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server</a:t>
                </a:r>
              </a:p>
            </p:txBody>
          </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cxnSp>
        <p:nvCxnSpPr>
          <p:cNvPr id="8" name="Straight Arrow Connector 7">
            <a:extLst>
              <a:ext uri="{FF2B5EF4-FFF2-40B4-BE49-F238E27FC236}">
                <a16:creationId xmlns:a16="http://schemas.microsoft.com/office/drawing/2014/main" id="{DC4D71C4-0EDE-4788-88F4-235D356D3D8A}"/>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850A386-95B8-426D-8929-6A533224F4EC}"/>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30BAF5-4407-458F-813A-C055A154396D}"/>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D01777F-FCD1-40EB-AD39-0ABBA25E623A}"/>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3955826-6E2C-4C4B-B5AE-DB2A70495A67}"/>
              </a:ext>
            </a:extLst>
          </p:cNvPr>
          <p:cNvCxnSpPr>
            <a:cxnSpLocks/>
          </p:cNvCxnSpPr>
          <p:nvPr/>
        </p:nvCxnSpPr>
        <p:spPr>
          <a:xfrm>
            <a:off x="6843631" y="3033560"/>
            <a:ext cx="0" cy="288041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840EF80-254C-4C96-8232-F9E0DE1442F9}"/>
              </a:ext>
            </a:extLst>
          </p:cNvPr>
          <p:cNvSpPr txBox="1"/>
          <p:nvPr/>
        </p:nvSpPr>
        <p:spPr>
          <a:xfrm>
            <a:off x="1999607" y="5025600"/>
            <a:ext cx="2654601" cy="707886"/>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NEW_NFS_CLIENT;</a:t>
            </a:r>
          </a:p>
          <a:p>
            <a:pPr algn="r"/>
            <a:r>
              <a:rPr lang="en-US" sz="2000" b="1" dirty="0">
                <a:ln>
                  <a:solidFill>
                    <a:schemeClr val="tx1"/>
                  </a:solidFill>
                </a:ln>
                <a:solidFill>
                  <a:srgbClr val="FF0000"/>
                </a:solidFill>
                <a:latin typeface="Consolas" panose="020B0609020204030204" pitchFamily="49" charset="0"/>
              </a:rPr>
              <a:t>OPEN&lt;“/foo.txt”&gt;;</a:t>
            </a:r>
          </a:p>
        </p:txBody>
      </p:sp>
      <p:cxnSp>
        <p:nvCxnSpPr>
          <p:cNvPr id="81" name="Straight Arrow Connector 80">
            <a:extLst>
              <a:ext uri="{FF2B5EF4-FFF2-40B4-BE49-F238E27FC236}">
                <a16:creationId xmlns:a16="http://schemas.microsoft.com/office/drawing/2014/main" id="{3E1F21FE-96AA-49AA-A77A-80A3292E2C20}"/>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68B3EB4-0A29-4A46-87E6-868D7FEACDEA}"/>
              </a:ext>
            </a:extLst>
          </p:cNvPr>
          <p:cNvGrpSpPr/>
          <p:nvPr/>
        </p:nvGrpSpPr>
        <p:grpSpPr>
          <a:xfrm>
            <a:off x="1073873" y="5016712"/>
            <a:ext cx="3065837" cy="1633132"/>
            <a:chOff x="1073873" y="5016712"/>
            <a:chExt cx="3065837" cy="1633132"/>
          </a:xfrm>
        </p:grpSpPr>
        <p:grpSp>
          <p:nvGrpSpPr>
            <p:cNvPr id="54" name="Group 53">
              <a:extLst>
                <a:ext uri="{FF2B5EF4-FFF2-40B4-BE49-F238E27FC236}">
                  <a16:creationId xmlns:a16="http://schemas.microsoft.com/office/drawing/2014/main" id="{EDA9FC3E-7A3B-4488-9D52-1EB5C1511DD1}"/>
                </a:ext>
              </a:extLst>
            </p:cNvPr>
            <p:cNvGrpSpPr/>
            <p:nvPr/>
          </p:nvGrpSpPr>
          <p:grpSpPr>
            <a:xfrm>
              <a:off x="1073873" y="5829957"/>
              <a:ext cx="3065837" cy="819887"/>
              <a:chOff x="1697474" y="5806290"/>
              <a:chExt cx="3065837" cy="819887"/>
            </a:xfrm>
          </p:grpSpPr>
          <p:grpSp>
            <p:nvGrpSpPr>
              <p:cNvPr id="57" name="Group 56">
                <a:extLst>
                  <a:ext uri="{FF2B5EF4-FFF2-40B4-BE49-F238E27FC236}">
                    <a16:creationId xmlns:a16="http://schemas.microsoft.com/office/drawing/2014/main" id="{7B6530F4-458B-4FFE-A483-D33E8BCDE09E}"/>
                  </a:ext>
                </a:extLst>
              </p:cNvPr>
              <p:cNvGrpSpPr/>
              <p:nvPr/>
            </p:nvGrpSpPr>
            <p:grpSpPr>
              <a:xfrm>
                <a:off x="1705198" y="5806290"/>
                <a:ext cx="3058113" cy="794236"/>
                <a:chOff x="95094" y="5374653"/>
                <a:chExt cx="1875596" cy="794236"/>
              </a:xfrm>
            </p:grpSpPr>
            <p:sp>
              <p:nvSpPr>
                <p:cNvPr id="59" name="TextBox 58">
                  <a:extLst>
                    <a:ext uri="{FF2B5EF4-FFF2-40B4-BE49-F238E27FC236}">
                      <a16:creationId xmlns:a16="http://schemas.microsoft.com/office/drawing/2014/main" id="{A2240DC0-14E1-4C55-8D1F-22FB7837AD34}"/>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60" name="TextBox 59">
                  <a:extLst>
                    <a:ext uri="{FF2B5EF4-FFF2-40B4-BE49-F238E27FC236}">
                      <a16:creationId xmlns:a16="http://schemas.microsoft.com/office/drawing/2014/main" id="{1D49863C-2175-445E-B41A-B5DA2609FACF}"/>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65" name="Rectangle 64">
                  <a:extLst>
                    <a:ext uri="{FF2B5EF4-FFF2-40B4-BE49-F238E27FC236}">
                      <a16:creationId xmlns:a16="http://schemas.microsoft.com/office/drawing/2014/main" id="{00499A22-4568-41F4-811A-318E22218A2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8A63C170-AD5E-441A-89C4-D3EC83D46A9F}"/>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55" name="Straight Arrow Connector 54">
              <a:extLst>
                <a:ext uri="{FF2B5EF4-FFF2-40B4-BE49-F238E27FC236}">
                  <a16:creationId xmlns:a16="http://schemas.microsoft.com/office/drawing/2014/main" id="{965A9AAE-B2D2-4BA0-9847-D222494C3DA3}"/>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086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up)">
                                      <p:cBhvr>
                                        <p:cTn id="39" dur="500"/>
                                        <p:tgtEl>
                                          <p:spTgt spid="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down)">
                                      <p:cBhvr>
                                        <p:cTn id="61" dur="500"/>
                                        <p:tgtEl>
                                          <p:spTgt spid="7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94F4CCDE-59AF-451D-9BAC-15D7E967B87E}"/>
              </a:ext>
            </a:extLst>
          </p:cNvPr>
          <p:cNvGrpSpPr/>
          <p:nvPr/>
        </p:nvGrpSpPr>
        <p:grpSpPr>
          <a:xfrm>
            <a:off x="9146446" y="4352617"/>
            <a:ext cx="3065837" cy="2101807"/>
            <a:chOff x="1073873" y="4548037"/>
            <a:chExt cx="3065837" cy="2101807"/>
          </a:xfrm>
        </p:grpSpPr>
        <p:cxnSp>
          <p:nvCxnSpPr>
            <p:cNvPr id="129" name="Straight Arrow Connector 128">
              <a:extLst>
                <a:ext uri="{FF2B5EF4-FFF2-40B4-BE49-F238E27FC236}">
                  <a16:creationId xmlns:a16="http://schemas.microsoft.com/office/drawing/2014/main" id="{15613440-84D7-49BA-ABFE-E343042C05C1}"/>
                </a:ext>
              </a:extLst>
            </p:cNvPr>
            <p:cNvCxnSpPr>
              <a:cxnSpLocks/>
              <a:stCxn id="101" idx="2"/>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C18100C8-7D14-47AC-B643-CD34EDAABBD6}"/>
                </a:ext>
              </a:extLst>
            </p:cNvPr>
            <p:cNvGrpSpPr/>
            <p:nvPr/>
          </p:nvGrpSpPr>
          <p:grpSpPr>
            <a:xfrm>
              <a:off x="1073873" y="5829957"/>
              <a:ext cx="3065837" cy="819887"/>
              <a:chOff x="1697474" y="5806290"/>
              <a:chExt cx="3065837" cy="819887"/>
            </a:xfrm>
          </p:grpSpPr>
          <p:grpSp>
            <p:nvGrpSpPr>
              <p:cNvPr id="130" name="Group 129">
                <a:extLst>
                  <a:ext uri="{FF2B5EF4-FFF2-40B4-BE49-F238E27FC236}">
                    <a16:creationId xmlns:a16="http://schemas.microsoft.com/office/drawing/2014/main" id="{BBC68D42-10CC-448B-B1A8-AB05A47A2E6D}"/>
                  </a:ext>
                </a:extLst>
              </p:cNvPr>
              <p:cNvGrpSpPr/>
              <p:nvPr/>
            </p:nvGrpSpPr>
            <p:grpSpPr>
              <a:xfrm>
                <a:off x="1705198" y="5806290"/>
                <a:ext cx="3058113" cy="794236"/>
                <a:chOff x="95094" y="5374653"/>
                <a:chExt cx="1875596" cy="794236"/>
              </a:xfrm>
            </p:grpSpPr>
            <p:sp>
              <p:nvSpPr>
                <p:cNvPr id="132" name="TextBox 131">
                  <a:extLst>
                    <a:ext uri="{FF2B5EF4-FFF2-40B4-BE49-F238E27FC236}">
                      <a16:creationId xmlns:a16="http://schemas.microsoft.com/office/drawing/2014/main" id="{E3C71954-B6AD-47FC-BA27-F99E72AAB61A}"/>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3" name="TextBox 132">
                  <a:extLst>
                    <a:ext uri="{FF2B5EF4-FFF2-40B4-BE49-F238E27FC236}">
                      <a16:creationId xmlns:a16="http://schemas.microsoft.com/office/drawing/2014/main" id="{0D469066-8CE6-4173-B861-897C261B3195}"/>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4" name="Rectangle 133">
                  <a:extLst>
                    <a:ext uri="{FF2B5EF4-FFF2-40B4-BE49-F238E27FC236}">
                      <a16:creationId xmlns:a16="http://schemas.microsoft.com/office/drawing/2014/main" id="{89F5BDB5-86E7-4429-A711-D9A26C294910}"/>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a:extLst>
                  <a:ext uri="{FF2B5EF4-FFF2-40B4-BE49-F238E27FC236}">
                    <a16:creationId xmlns:a16="http://schemas.microsoft.com/office/drawing/2014/main" id="{A8F111D3-2783-43C2-8539-CC6E2706A33C}"/>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cxnSp>
        <p:nvCxnSpPr>
          <p:cNvPr id="8" name="Straight Arrow Connector 7">
            <a:extLst>
              <a:ext uri="{FF2B5EF4-FFF2-40B4-BE49-F238E27FC236}">
                <a16:creationId xmlns:a16="http://schemas.microsoft.com/office/drawing/2014/main" id="{DC4D71C4-0EDE-4788-88F4-235D356D3D8A}"/>
              </a:ext>
            </a:extLst>
          </p:cNvPr>
          <p:cNvCxnSpPr/>
          <p:nvPr/>
        </p:nvCxnSpPr>
        <p:spPr>
          <a:xfrm>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850A386-95B8-426D-8929-6A533224F4EC}"/>
              </a:ext>
            </a:extLst>
          </p:cNvPr>
          <p:cNvCxnSpPr>
            <a:cxnSpLocks/>
          </p:cNvCxnSpPr>
          <p:nvPr/>
        </p:nvCxnSpPr>
        <p:spPr>
          <a:xfrm>
            <a:off x="3883533" y="4797898"/>
            <a:ext cx="718514"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30BAF5-4407-458F-813A-C055A154396D}"/>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D01777F-FCD1-40EB-AD39-0ABBA25E623A}"/>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3955826-6E2C-4C4B-B5AE-DB2A70495A67}"/>
              </a:ext>
            </a:extLst>
          </p:cNvPr>
          <p:cNvCxnSpPr>
            <a:cxnSpLocks/>
          </p:cNvCxnSpPr>
          <p:nvPr/>
        </p:nvCxnSpPr>
        <p:spPr>
          <a:xfrm>
            <a:off x="6843583" y="3033559"/>
            <a:ext cx="48" cy="2880411"/>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840EF80-254C-4C96-8232-F9E0DE1442F9}"/>
              </a:ext>
            </a:extLst>
          </p:cNvPr>
          <p:cNvSpPr txBox="1"/>
          <p:nvPr/>
        </p:nvSpPr>
        <p:spPr>
          <a:xfrm>
            <a:off x="1999607" y="5025600"/>
            <a:ext cx="2654601" cy="707886"/>
          </a:xfrm>
          <a:prstGeom prst="rect">
            <a:avLst/>
          </a:prstGeom>
          <a:noFill/>
        </p:spPr>
        <p:txBody>
          <a:bodyPr wrap="square" rtlCol="0">
            <a:spAutoFit/>
          </a:bodyPr>
          <a:lstStyle/>
          <a:p>
            <a:pPr algn="r"/>
            <a:r>
              <a:rPr lang="en-US" sz="2000" b="1" dirty="0">
                <a:ln>
                  <a:solidFill>
                    <a:schemeClr val="tx1"/>
                  </a:solidFill>
                </a:ln>
                <a:solidFill>
                  <a:srgbClr val="FF0000"/>
                </a:solidFill>
                <a:latin typeface="Consolas" panose="020B0609020204030204" pitchFamily="49" charset="0"/>
              </a:rPr>
              <a:t>NEW_NFS_CLIENT;</a:t>
            </a:r>
          </a:p>
          <a:p>
            <a:pPr algn="r"/>
            <a:r>
              <a:rPr lang="en-US" sz="2000" b="1" dirty="0">
                <a:ln>
                  <a:solidFill>
                    <a:schemeClr val="tx1"/>
                  </a:solidFill>
                </a:ln>
                <a:solidFill>
                  <a:srgbClr val="FF0000"/>
                </a:solidFill>
                <a:latin typeface="Consolas" panose="020B0609020204030204" pitchFamily="49" charset="0"/>
              </a:rPr>
              <a:t>OPEN&lt;“/foo.txt”&gt;;</a:t>
            </a:r>
          </a:p>
        </p:txBody>
      </p:sp>
      <p:cxnSp>
        <p:nvCxnSpPr>
          <p:cNvPr id="81" name="Straight Arrow Connector 80">
            <a:extLst>
              <a:ext uri="{FF2B5EF4-FFF2-40B4-BE49-F238E27FC236}">
                <a16:creationId xmlns:a16="http://schemas.microsoft.com/office/drawing/2014/main" id="{3E1F21FE-96AA-49AA-A77A-80A3292E2C20}"/>
              </a:ext>
            </a:extLst>
          </p:cNvPr>
          <p:cNvCxnSpPr>
            <a:cxnSpLocks/>
          </p:cNvCxnSpPr>
          <p:nvPr/>
        </p:nvCxnSpPr>
        <p:spPr>
          <a:xfrm>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67B834E-30AF-4E74-AB40-96BBD8B7E06A}"/>
              </a:ext>
            </a:extLst>
          </p:cNvPr>
          <p:cNvSpPr txBox="1"/>
          <p:nvPr/>
        </p:nvSpPr>
        <p:spPr>
          <a:xfrm>
            <a:off x="6335658" y="2510339"/>
            <a:ext cx="1517491" cy="523220"/>
          </a:xfrm>
          <a:prstGeom prst="rect">
            <a:avLst/>
          </a:prstGeom>
          <a:solidFill>
            <a:schemeClr val="bg1"/>
          </a:solidFill>
          <a:ln w="38100">
            <a:solidFill>
              <a:srgbClr val="FF0000"/>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7" name="TextBox 66">
            <a:extLst>
              <a:ext uri="{FF2B5EF4-FFF2-40B4-BE49-F238E27FC236}">
                <a16:creationId xmlns:a16="http://schemas.microsoft.com/office/drawing/2014/main" id="{1ECCF4BD-51ED-46C2-978A-BF059EDC9E24}"/>
              </a:ext>
            </a:extLst>
          </p:cNvPr>
          <p:cNvSpPr txBox="1"/>
          <p:nvPr/>
        </p:nvSpPr>
        <p:spPr>
          <a:xfrm>
            <a:off x="7950825" y="2510339"/>
            <a:ext cx="1615169" cy="523220"/>
          </a:xfrm>
          <a:prstGeom prst="rect">
            <a:avLst/>
          </a:prstGeom>
          <a:solidFill>
            <a:schemeClr val="bg1"/>
          </a:solidFill>
          <a:ln w="38100">
            <a:solidFill>
              <a:srgbClr val="FF0000"/>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77" name="TextBox 76">
            <a:extLst>
              <a:ext uri="{FF2B5EF4-FFF2-40B4-BE49-F238E27FC236}">
                <a16:creationId xmlns:a16="http://schemas.microsoft.com/office/drawing/2014/main" id="{E71AAD65-E407-4ECC-B296-F900077A15C6}"/>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4" name="TextBox 83">
            <a:extLst>
              <a:ext uri="{FF2B5EF4-FFF2-40B4-BE49-F238E27FC236}">
                <a16:creationId xmlns:a16="http://schemas.microsoft.com/office/drawing/2014/main" id="{FFF7C68C-5E68-4897-833B-2C5DF27B0D96}"/>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sp>
        <p:nvSpPr>
          <p:cNvPr id="87" name="TextBox 86">
            <a:extLst>
              <a:ext uri="{FF2B5EF4-FFF2-40B4-BE49-F238E27FC236}">
                <a16:creationId xmlns:a16="http://schemas.microsoft.com/office/drawing/2014/main" id="{F6B9BE43-50CE-47B8-A12B-6C6225279941}"/>
              </a:ext>
            </a:extLst>
          </p:cNvPr>
          <p:cNvSpPr txBox="1"/>
          <p:nvPr/>
        </p:nvSpPr>
        <p:spPr>
          <a:xfrm>
            <a:off x="7094403" y="1616615"/>
            <a:ext cx="1854825" cy="461665"/>
          </a:xfrm>
          <a:prstGeom prst="rect">
            <a:avLst/>
          </a:prstGeom>
          <a:noFill/>
        </p:spPr>
        <p:txBody>
          <a:bodyPr wrap="square" rtlCol="0">
            <a:spAutoFit/>
          </a:bodyPr>
          <a:lstStyle/>
          <a:p>
            <a:pPr algn="ctr"/>
            <a:r>
              <a:rPr lang="en-US" sz="2400" b="1" dirty="0">
                <a:ln>
                  <a:solidFill>
                    <a:schemeClr val="tx1"/>
                  </a:solidFill>
                </a:ln>
                <a:solidFill>
                  <a:srgbClr val="FF0000"/>
                </a:solidFill>
                <a:latin typeface="Consolas" panose="020B0609020204030204" pitchFamily="49" charset="0"/>
              </a:rPr>
              <a:t>fork()</a:t>
            </a:r>
          </a:p>
        </p:txBody>
      </p:sp>
      <p:cxnSp>
        <p:nvCxnSpPr>
          <p:cNvPr id="89" name="Straight Arrow Connector 88">
            <a:extLst>
              <a:ext uri="{FF2B5EF4-FFF2-40B4-BE49-F238E27FC236}">
                <a16:creationId xmlns:a16="http://schemas.microsoft.com/office/drawing/2014/main" id="{A4559520-21EB-4468-9584-26AB39F264CA}"/>
              </a:ext>
            </a:extLst>
          </p:cNvPr>
          <p:cNvCxnSpPr>
            <a:cxnSpLocks/>
          </p:cNvCxnSpPr>
          <p:nvPr/>
        </p:nvCxnSpPr>
        <p:spPr>
          <a:xfrm>
            <a:off x="8690117" y="2084983"/>
            <a:ext cx="0" cy="4253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956B030-64A8-4A00-87F5-0361AAA59B26}"/>
              </a:ext>
            </a:extLst>
          </p:cNvPr>
          <p:cNvCxnSpPr>
            <a:cxnSpLocks/>
          </p:cNvCxnSpPr>
          <p:nvPr/>
        </p:nvCxnSpPr>
        <p:spPr>
          <a:xfrm>
            <a:off x="7094403" y="2078280"/>
            <a:ext cx="0" cy="42535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1156685-B26D-4492-80C8-F58C8534E477}"/>
              </a:ext>
            </a:extLst>
          </p:cNvPr>
          <p:cNvCxnSpPr>
            <a:cxnSpLocks/>
          </p:cNvCxnSpPr>
          <p:nvPr/>
        </p:nvCxnSpPr>
        <p:spPr>
          <a:xfrm>
            <a:off x="7051973" y="2084983"/>
            <a:ext cx="1678081"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CDB6429B-46BD-40F8-BD91-B64C238D23A0}"/>
              </a:ext>
            </a:extLst>
          </p:cNvPr>
          <p:cNvGrpSpPr/>
          <p:nvPr/>
        </p:nvGrpSpPr>
        <p:grpSpPr>
          <a:xfrm>
            <a:off x="9837506" y="3768461"/>
            <a:ext cx="2134575" cy="584156"/>
            <a:chOff x="-178037" y="3768461"/>
            <a:chExt cx="2134575" cy="584156"/>
          </a:xfrm>
        </p:grpSpPr>
        <p:sp>
          <p:nvSpPr>
            <p:cNvPr id="97" name="Rectangle 96">
              <a:extLst>
                <a:ext uri="{FF2B5EF4-FFF2-40B4-BE49-F238E27FC236}">
                  <a16:creationId xmlns:a16="http://schemas.microsoft.com/office/drawing/2014/main" id="{2DD2085D-DAF6-4C93-8108-742F2F25A2D9}"/>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C817EBD-0CCF-444A-94CA-0950402F0873}"/>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A5743BB-EE88-44EF-BDC4-C790E0F9CF1D}"/>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A716010-F40D-43B2-A843-038C4BB9F320}"/>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DB81B7E-3930-4627-B6A2-AEC9D422BAB0}"/>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D5E66DE1-255C-4908-BA9D-4AF25AD33095}"/>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grpSp>
        <p:nvGrpSpPr>
          <p:cNvPr id="103" name="Group 102">
            <a:extLst>
              <a:ext uri="{FF2B5EF4-FFF2-40B4-BE49-F238E27FC236}">
                <a16:creationId xmlns:a16="http://schemas.microsoft.com/office/drawing/2014/main" id="{17AF7566-0735-4D80-97AF-C9CF22A0794A}"/>
              </a:ext>
            </a:extLst>
          </p:cNvPr>
          <p:cNvGrpSpPr/>
          <p:nvPr/>
        </p:nvGrpSpPr>
        <p:grpSpPr>
          <a:xfrm>
            <a:off x="10057425" y="5004181"/>
            <a:ext cx="1875596" cy="584156"/>
            <a:chOff x="95094" y="5374653"/>
            <a:chExt cx="1875596" cy="584156"/>
          </a:xfrm>
        </p:grpSpPr>
        <p:sp>
          <p:nvSpPr>
            <p:cNvPr id="106" name="Rectangle 105">
              <a:extLst>
                <a:ext uri="{FF2B5EF4-FFF2-40B4-BE49-F238E27FC236}">
                  <a16:creationId xmlns:a16="http://schemas.microsoft.com/office/drawing/2014/main" id="{E0F3D91F-BEAF-4D15-936D-B28A8901EDE7}"/>
                </a:ext>
              </a:extLst>
            </p:cNvPr>
            <p:cNvSpPr/>
            <p:nvPr/>
          </p:nvSpPr>
          <p:spPr>
            <a:xfrm>
              <a:off x="116564" y="5444056"/>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D34EB303-A11D-4C80-A0B9-EBF1B2E2A448}"/>
                </a:ext>
              </a:extLst>
            </p:cNvPr>
            <p:cNvSpPr txBox="1"/>
            <p:nvPr/>
          </p:nvSpPr>
          <p:spPr>
            <a:xfrm>
              <a:off x="95096" y="5374653"/>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5" name="TextBox 104">
              <a:extLst>
                <a:ext uri="{FF2B5EF4-FFF2-40B4-BE49-F238E27FC236}">
                  <a16:creationId xmlns:a16="http://schemas.microsoft.com/office/drawing/2014/main" id="{E4EA4DB4-1C9C-4BC9-AD85-955A56B3BA57}"/>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grpSp>
      <p:cxnSp>
        <p:nvCxnSpPr>
          <p:cNvPr id="107" name="Straight Arrow Connector 106">
            <a:extLst>
              <a:ext uri="{FF2B5EF4-FFF2-40B4-BE49-F238E27FC236}">
                <a16:creationId xmlns:a16="http://schemas.microsoft.com/office/drawing/2014/main" id="{5B034511-D213-4D42-B063-1C3E1D68BFB4}"/>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621D12C-483E-4EC3-8971-264E86118F3E}"/>
              </a:ext>
            </a:extLst>
          </p:cNvPr>
          <p:cNvCxnSpPr>
            <a:cxnSpLocks/>
            <a:stCxn id="9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3C1FB5E-2E73-4875-A8AA-0A49D55BC0CA}"/>
              </a:ext>
            </a:extLst>
          </p:cNvPr>
          <p:cNvCxnSpPr>
            <a:cxnSpLocks/>
            <a:stCxn id="97"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DF1DCCF-B07C-4E68-A32E-386543659BC0}"/>
              </a:ext>
            </a:extLst>
          </p:cNvPr>
          <p:cNvCxnSpPr>
            <a:cxnSpLocks/>
            <a:stCxn id="10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7F529A20-AD7A-4736-8409-36CA12FE648D}"/>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117" name="TextBox 116">
            <a:extLst>
              <a:ext uri="{FF2B5EF4-FFF2-40B4-BE49-F238E27FC236}">
                <a16:creationId xmlns:a16="http://schemas.microsoft.com/office/drawing/2014/main" id="{6509105F-CE6D-406B-A3BD-E22C40B83F1B}"/>
              </a:ext>
            </a:extLst>
          </p:cNvPr>
          <p:cNvSpPr txBox="1"/>
          <p:nvPr/>
        </p:nvSpPr>
        <p:spPr>
          <a:xfrm>
            <a:off x="9739256" y="2734631"/>
            <a:ext cx="2435284" cy="1015663"/>
          </a:xfrm>
          <a:prstGeom prst="rect">
            <a:avLst/>
          </a:prstGeom>
          <a:noFill/>
        </p:spPr>
        <p:txBody>
          <a:bodyPr wrap="square" rtlCol="0">
            <a:spAutoFit/>
          </a:bodyPr>
          <a:lstStyle/>
          <a:p>
            <a:pPr algn="ctr"/>
            <a:r>
              <a:rPr lang="en-US" sz="2000" b="1" dirty="0">
                <a:ln>
                  <a:solidFill>
                    <a:schemeClr val="tx1"/>
                  </a:solidFill>
                </a:ln>
                <a:solidFill>
                  <a:srgbClr val="FF0000"/>
                </a:solidFill>
                <a:latin typeface="Consolas" panose="020B0609020204030204" pitchFamily="49" charset="0"/>
              </a:rPr>
              <a:t>After some dup() and close() shenanigans...</a:t>
            </a:r>
          </a:p>
        </p:txBody>
      </p:sp>
      <p:sp>
        <p:nvSpPr>
          <p:cNvPr id="118" name="TextBox 117">
            <a:extLst>
              <a:ext uri="{FF2B5EF4-FFF2-40B4-BE49-F238E27FC236}">
                <a16:creationId xmlns:a16="http://schemas.microsoft.com/office/drawing/2014/main" id="{A62815F7-EE26-48E1-9B38-A86868BA325E}"/>
              </a:ext>
            </a:extLst>
          </p:cNvPr>
          <p:cNvSpPr txBox="1"/>
          <p:nvPr/>
        </p:nvSpPr>
        <p:spPr>
          <a:xfrm>
            <a:off x="7893939" y="808431"/>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cxnSp>
        <p:nvCxnSpPr>
          <p:cNvPr id="119" name="Straight Arrow Connector 118">
            <a:extLst>
              <a:ext uri="{FF2B5EF4-FFF2-40B4-BE49-F238E27FC236}">
                <a16:creationId xmlns:a16="http://schemas.microsoft.com/office/drawing/2014/main" id="{4B358D33-030D-4F42-BA22-2E5869D49E9A}"/>
              </a:ext>
            </a:extLst>
          </p:cNvPr>
          <p:cNvCxnSpPr>
            <a:cxnSpLocks/>
          </p:cNvCxnSpPr>
          <p:nvPr/>
        </p:nvCxnSpPr>
        <p:spPr>
          <a:xfrm>
            <a:off x="9085585" y="3033559"/>
            <a:ext cx="0" cy="1134392"/>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F132788-CAB5-4412-9088-4994460A9CED}"/>
              </a:ext>
            </a:extLst>
          </p:cNvPr>
          <p:cNvCxnSpPr>
            <a:cxnSpLocks/>
          </p:cNvCxnSpPr>
          <p:nvPr/>
        </p:nvCxnSpPr>
        <p:spPr>
          <a:xfrm>
            <a:off x="9078141" y="4256430"/>
            <a:ext cx="0" cy="654503"/>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EA4204BC-B48D-46D5-909A-87E270ACA620}"/>
              </a:ext>
            </a:extLst>
          </p:cNvPr>
          <p:cNvGrpSpPr/>
          <p:nvPr/>
        </p:nvGrpSpPr>
        <p:grpSpPr>
          <a:xfrm>
            <a:off x="1073873" y="5016712"/>
            <a:ext cx="3065837" cy="1633132"/>
            <a:chOff x="1073873" y="5016712"/>
            <a:chExt cx="3065837" cy="1633132"/>
          </a:xfrm>
        </p:grpSpPr>
        <p:grpSp>
          <p:nvGrpSpPr>
            <p:cNvPr id="93" name="Group 92">
              <a:extLst>
                <a:ext uri="{FF2B5EF4-FFF2-40B4-BE49-F238E27FC236}">
                  <a16:creationId xmlns:a16="http://schemas.microsoft.com/office/drawing/2014/main" id="{E4BA37D5-7F9C-44D8-91F4-57A80C6DD2A2}"/>
                </a:ext>
              </a:extLst>
            </p:cNvPr>
            <p:cNvGrpSpPr/>
            <p:nvPr/>
          </p:nvGrpSpPr>
          <p:grpSpPr>
            <a:xfrm>
              <a:off x="1073873" y="5829957"/>
              <a:ext cx="3065837" cy="819887"/>
              <a:chOff x="1697474" y="5806290"/>
              <a:chExt cx="3065837" cy="819887"/>
            </a:xfrm>
          </p:grpSpPr>
          <p:grpSp>
            <p:nvGrpSpPr>
              <p:cNvPr id="122" name="Group 121">
                <a:extLst>
                  <a:ext uri="{FF2B5EF4-FFF2-40B4-BE49-F238E27FC236}">
                    <a16:creationId xmlns:a16="http://schemas.microsoft.com/office/drawing/2014/main" id="{090CF5FB-23AC-4739-8945-1E12DFA862E0}"/>
                  </a:ext>
                </a:extLst>
              </p:cNvPr>
              <p:cNvGrpSpPr/>
              <p:nvPr/>
            </p:nvGrpSpPr>
            <p:grpSpPr>
              <a:xfrm>
                <a:off x="1705198" y="5806290"/>
                <a:ext cx="3058113" cy="794236"/>
                <a:chOff x="95094" y="5374653"/>
                <a:chExt cx="1875596" cy="794236"/>
              </a:xfrm>
            </p:grpSpPr>
            <p:sp>
              <p:nvSpPr>
                <p:cNvPr id="124" name="TextBox 123">
                  <a:extLst>
                    <a:ext uri="{FF2B5EF4-FFF2-40B4-BE49-F238E27FC236}">
                      <a16:creationId xmlns:a16="http://schemas.microsoft.com/office/drawing/2014/main" id="{9469B3BD-9B79-453E-ADC7-FDF58337FEF1}"/>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5" name="TextBox 124">
                  <a:extLst>
                    <a:ext uri="{FF2B5EF4-FFF2-40B4-BE49-F238E27FC236}">
                      <a16:creationId xmlns:a16="http://schemas.microsoft.com/office/drawing/2014/main" id="{2ED2D807-DFE6-4389-989D-09C657A07595}"/>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6" name="Rectangle 125">
                  <a:extLst>
                    <a:ext uri="{FF2B5EF4-FFF2-40B4-BE49-F238E27FC236}">
                      <a16:creationId xmlns:a16="http://schemas.microsoft.com/office/drawing/2014/main" id="{5045ED2D-E839-4F7D-A314-14E43B7C8CFB}"/>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6541D212-5ED3-4E38-83FC-9E2327874388}"/>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121" name="Straight Arrow Connector 120">
              <a:extLst>
                <a:ext uri="{FF2B5EF4-FFF2-40B4-BE49-F238E27FC236}">
                  <a16:creationId xmlns:a16="http://schemas.microsoft.com/office/drawing/2014/main" id="{8F0365E2-1030-4408-AC74-CDFF08246FEA}"/>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721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up)">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up)">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par>
                                <p:cTn id="29" presetID="10"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ntr" presetSubtype="0" fill="hold"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par>
                                <p:cTn id="44" presetID="10" presetClass="entr" presetSubtype="0" fill="hold" nodeType="withEffect">
                                  <p:stCondLst>
                                    <p:cond delay="0"/>
                                  </p:stCondLst>
                                  <p:childTnLst>
                                    <p:set>
                                      <p:cBhvr>
                                        <p:cTn id="45" dur="1" fill="hold">
                                          <p:stCondLst>
                                            <p:cond delay="0"/>
                                          </p:stCondLst>
                                        </p:cTn>
                                        <p:tgtEl>
                                          <p:spTgt spid="127"/>
                                        </p:tgtEl>
                                        <p:attrNameLst>
                                          <p:attrName>style.visibility</p:attrName>
                                        </p:attrNameLst>
                                      </p:cBhvr>
                                      <p:to>
                                        <p:strVal val="visible"/>
                                      </p:to>
                                    </p:set>
                                    <p:animEffect transition="in" filter="fade">
                                      <p:cBhvr>
                                        <p:cTn id="4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7" grpId="0"/>
      <p:bldP spid="1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F99B1074-65F7-4F0E-8815-6DC2829530D6}"/>
              </a:ext>
            </a:extLst>
          </p:cNvPr>
          <p:cNvGrpSpPr/>
          <p:nvPr/>
        </p:nvGrpSpPr>
        <p:grpSpPr>
          <a:xfrm>
            <a:off x="9146446" y="4352617"/>
            <a:ext cx="3065837" cy="2101807"/>
            <a:chOff x="1073873" y="4548037"/>
            <a:chExt cx="3065837" cy="2101807"/>
          </a:xfrm>
        </p:grpSpPr>
        <p:cxnSp>
          <p:nvCxnSpPr>
            <p:cNvPr id="131" name="Straight Arrow Connector 130">
              <a:extLst>
                <a:ext uri="{FF2B5EF4-FFF2-40B4-BE49-F238E27FC236}">
                  <a16:creationId xmlns:a16="http://schemas.microsoft.com/office/drawing/2014/main" id="{5393BF31-F085-428D-9826-33CF44BA8C14}"/>
                </a:ext>
              </a:extLst>
            </p:cNvPr>
            <p:cNvCxnSpPr>
              <a:cxnSpLocks/>
            </p:cNvCxnSpPr>
            <p:nvPr/>
          </p:nvCxnSpPr>
          <p:spPr>
            <a:xfrm>
              <a:off x="3338279" y="4548037"/>
              <a:ext cx="0" cy="136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81279104-F71E-4B96-B732-31D8F402C4D8}"/>
                </a:ext>
              </a:extLst>
            </p:cNvPr>
            <p:cNvGrpSpPr/>
            <p:nvPr/>
          </p:nvGrpSpPr>
          <p:grpSpPr>
            <a:xfrm>
              <a:off x="1073873" y="5829957"/>
              <a:ext cx="3065837" cy="819887"/>
              <a:chOff x="1697474" y="5806290"/>
              <a:chExt cx="3065837" cy="819887"/>
            </a:xfrm>
          </p:grpSpPr>
          <p:grpSp>
            <p:nvGrpSpPr>
              <p:cNvPr id="133" name="Group 132">
                <a:extLst>
                  <a:ext uri="{FF2B5EF4-FFF2-40B4-BE49-F238E27FC236}">
                    <a16:creationId xmlns:a16="http://schemas.microsoft.com/office/drawing/2014/main" id="{798825F1-DAEA-475D-90FD-831EB2DA0280}"/>
                  </a:ext>
                </a:extLst>
              </p:cNvPr>
              <p:cNvGrpSpPr/>
              <p:nvPr/>
            </p:nvGrpSpPr>
            <p:grpSpPr>
              <a:xfrm>
                <a:off x="1705198" y="5806290"/>
                <a:ext cx="3058113" cy="794236"/>
                <a:chOff x="95094" y="5374653"/>
                <a:chExt cx="1875596" cy="794236"/>
              </a:xfrm>
            </p:grpSpPr>
            <p:sp>
              <p:nvSpPr>
                <p:cNvPr id="135" name="TextBox 134">
                  <a:extLst>
                    <a:ext uri="{FF2B5EF4-FFF2-40B4-BE49-F238E27FC236}">
                      <a16:creationId xmlns:a16="http://schemas.microsoft.com/office/drawing/2014/main" id="{6B4664C7-1298-41F6-A4C9-B608A22B2609}"/>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36" name="TextBox 135">
                  <a:extLst>
                    <a:ext uri="{FF2B5EF4-FFF2-40B4-BE49-F238E27FC236}">
                      <a16:creationId xmlns:a16="http://schemas.microsoft.com/office/drawing/2014/main" id="{9A92C201-407E-42E3-88D6-04F8E417338B}"/>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71.3.3.9:8220</a:t>
                  </a:r>
                </a:p>
              </p:txBody>
            </p:sp>
            <p:sp>
              <p:nvSpPr>
                <p:cNvPr id="137" name="Rectangle 136">
                  <a:extLst>
                    <a:ext uri="{FF2B5EF4-FFF2-40B4-BE49-F238E27FC236}">
                      <a16:creationId xmlns:a16="http://schemas.microsoft.com/office/drawing/2014/main" id="{B7187495-E830-4F07-9D12-39F2881834DA}"/>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A356F218-63A2-4A66-A2D4-B7091FFF7537}"/>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52.3.0.7:2391</a:t>
                </a:r>
              </a:p>
            </p:txBody>
          </p:sp>
        </p:grpSp>
      </p:grpSp>
      <p:grpSp>
        <p:nvGrpSpPr>
          <p:cNvPr id="9" name="Group 8">
            <a:extLst>
              <a:ext uri="{FF2B5EF4-FFF2-40B4-BE49-F238E27FC236}">
                <a16:creationId xmlns:a16="http://schemas.microsoft.com/office/drawing/2014/main" id="{1A73149D-7354-428B-B66C-B5E0EA70A596}"/>
              </a:ext>
            </a:extLst>
          </p:cNvPr>
          <p:cNvGrpSpPr/>
          <p:nvPr/>
        </p:nvGrpSpPr>
        <p:grpSpPr>
          <a:xfrm>
            <a:off x="41882" y="4352617"/>
            <a:ext cx="1875596" cy="1235720"/>
            <a:chOff x="41882" y="4352617"/>
            <a:chExt cx="1875596" cy="1235720"/>
          </a:xfrm>
        </p:grpSpPr>
        <p:grpSp>
          <p:nvGrpSpPr>
            <p:cNvPr id="55" name="Group 54">
              <a:extLst>
                <a:ext uri="{FF2B5EF4-FFF2-40B4-BE49-F238E27FC236}">
                  <a16:creationId xmlns:a16="http://schemas.microsoft.com/office/drawing/2014/main" id="{CA2326A6-D2C1-411B-8442-0750371FB9B7}"/>
                </a:ext>
              </a:extLst>
            </p:cNvPr>
            <p:cNvGrpSpPr/>
            <p:nvPr/>
          </p:nvGrpSpPr>
          <p:grpSpPr>
            <a:xfrm>
              <a:off x="41882" y="5004181"/>
              <a:ext cx="1875596" cy="584156"/>
              <a:chOff x="95094" y="5374653"/>
              <a:chExt cx="1875596" cy="584156"/>
            </a:xfrm>
          </p:grpSpPr>
          <p:sp>
            <p:nvSpPr>
              <p:cNvPr id="57" name="TextBox 56">
                <a:extLst>
                  <a:ext uri="{FF2B5EF4-FFF2-40B4-BE49-F238E27FC236}">
                    <a16:creationId xmlns:a16="http://schemas.microsoft.com/office/drawing/2014/main" id="{8CB5F0FF-1D7F-417B-9BE1-B83A0AC565CF}"/>
                  </a:ext>
                </a:extLst>
              </p:cNvPr>
              <p:cNvSpPr txBox="1"/>
              <p:nvPr/>
            </p:nvSpPr>
            <p:spPr>
              <a:xfrm>
                <a:off x="95096" y="5374653"/>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58" name="TextBox 57">
                <a:extLst>
                  <a:ext uri="{FF2B5EF4-FFF2-40B4-BE49-F238E27FC236}">
                    <a16:creationId xmlns:a16="http://schemas.microsoft.com/office/drawing/2014/main" id="{01AC1947-3D6D-49C4-B35B-7A374D35AAE3}"/>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sp>
            <p:nvSpPr>
              <p:cNvPr id="59" name="Rectangle 58">
                <a:extLst>
                  <a:ext uri="{FF2B5EF4-FFF2-40B4-BE49-F238E27FC236}">
                    <a16:creationId xmlns:a16="http://schemas.microsoft.com/office/drawing/2014/main" id="{453BE29F-2B81-4422-879A-3428A020BDD7}"/>
                  </a:ext>
                </a:extLst>
              </p:cNvPr>
              <p:cNvSpPr/>
              <p:nvPr/>
            </p:nvSpPr>
            <p:spPr>
              <a:xfrm>
                <a:off x="116564" y="5444056"/>
                <a:ext cx="1777884" cy="48322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Arrow Connector 59">
              <a:extLst>
                <a:ext uri="{FF2B5EF4-FFF2-40B4-BE49-F238E27FC236}">
                  <a16:creationId xmlns:a16="http://schemas.microsoft.com/office/drawing/2014/main" id="{7177151B-F5D3-4504-AE02-FBE6C1BDDDEF}"/>
                </a:ext>
              </a:extLst>
            </p:cNvPr>
            <p:cNvCxnSpPr>
              <a:cxnSpLocks/>
            </p:cNvCxnSpPr>
            <p:nvPr/>
          </p:nvCxnSpPr>
          <p:spPr>
            <a:xfrm>
              <a:off x="1146991" y="4352617"/>
              <a:ext cx="0" cy="71821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56C42DB-3FFE-43F7-AFD9-71EBCDFE9448}"/>
              </a:ext>
            </a:extLst>
          </p:cNvPr>
          <p:cNvSpPr>
            <a:spLocks noGrp="1"/>
          </p:cNvSpPr>
          <p:nvPr>
            <p:ph type="title"/>
          </p:nvPr>
        </p:nvSpPr>
        <p:spPr>
          <a:xfrm>
            <a:off x="838200" y="17885"/>
            <a:ext cx="10515600" cy="698229"/>
          </a:xfrm>
        </p:spPr>
        <p:txBody>
          <a:bodyPr/>
          <a:lstStyle/>
          <a:p>
            <a:r>
              <a:rPr lang="en-US" dirty="0"/>
              <a:t>NFS: One Possible Design</a:t>
            </a:r>
          </a:p>
        </p:txBody>
      </p:sp>
      <p:grpSp>
        <p:nvGrpSpPr>
          <p:cNvPr id="82" name="Group 81">
            <a:extLst>
              <a:ext uri="{FF2B5EF4-FFF2-40B4-BE49-F238E27FC236}">
                <a16:creationId xmlns:a16="http://schemas.microsoft.com/office/drawing/2014/main" id="{B7C501BB-2510-4969-8622-5BA6DA19964C}"/>
              </a:ext>
            </a:extLst>
          </p:cNvPr>
          <p:cNvGrpSpPr/>
          <p:nvPr/>
        </p:nvGrpSpPr>
        <p:grpSpPr>
          <a:xfrm>
            <a:off x="1504580" y="2510340"/>
            <a:ext cx="3981817" cy="2506372"/>
            <a:chOff x="1504580" y="2510340"/>
            <a:chExt cx="3981817" cy="2506372"/>
          </a:xfrm>
        </p:grpSpPr>
        <p:sp>
          <p:nvSpPr>
            <p:cNvPr id="5" name="TextBox 4">
              <a:extLst>
                <a:ext uri="{FF2B5EF4-FFF2-40B4-BE49-F238E27FC236}">
                  <a16:creationId xmlns:a16="http://schemas.microsoft.com/office/drawing/2014/main" id="{C70B17BD-BE8A-4451-81DE-3628A1844114}"/>
                </a:ext>
              </a:extLst>
            </p:cNvPr>
            <p:cNvSpPr txBox="1"/>
            <p:nvPr/>
          </p:nvSpPr>
          <p:spPr>
            <a:xfrm>
              <a:off x="1889049" y="2510340"/>
              <a:ext cx="3230337" cy="523220"/>
            </a:xfrm>
            <a:prstGeom prst="rect">
              <a:avLst/>
            </a:prstGeom>
            <a:solidFill>
              <a:schemeClr val="bg1"/>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Application</a:t>
              </a:r>
            </a:p>
          </p:txBody>
        </p:sp>
        <p:sp>
          <p:nvSpPr>
            <p:cNvPr id="6" name="TextBox 5">
              <a:extLst>
                <a:ext uri="{FF2B5EF4-FFF2-40B4-BE49-F238E27FC236}">
                  <a16:creationId xmlns:a16="http://schemas.microsoft.com/office/drawing/2014/main" id="{FD0A7D0E-2B7A-4A5E-847F-F9B576CE4B26}"/>
                </a:ext>
              </a:extLst>
            </p:cNvPr>
            <p:cNvSpPr txBox="1"/>
            <p:nvPr/>
          </p:nvSpPr>
          <p:spPr>
            <a:xfrm>
              <a:off x="1889049"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81C03B-A0A4-4223-A176-B92AC401928E}"/>
                </a:ext>
              </a:extLst>
            </p:cNvPr>
            <p:cNvSpPr txBox="1"/>
            <p:nvPr/>
          </p:nvSpPr>
          <p:spPr>
            <a:xfrm>
              <a:off x="1889050"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29" name="Straight Connector 28">
              <a:extLst>
                <a:ext uri="{FF2B5EF4-FFF2-40B4-BE49-F238E27FC236}">
                  <a16:creationId xmlns:a16="http://schemas.microsoft.com/office/drawing/2014/main" id="{077AD718-3E49-49D3-9B56-B88C139E12DF}"/>
                </a:ext>
              </a:extLst>
            </p:cNvPr>
            <p:cNvCxnSpPr>
              <a:cxnSpLocks/>
            </p:cNvCxnSpPr>
            <p:nvPr/>
          </p:nvCxnSpPr>
          <p:spPr>
            <a:xfrm>
              <a:off x="1504580"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DA8CC3-21C6-47CB-88FD-7756F7BF2366}"/>
                </a:ext>
              </a:extLst>
            </p:cNvPr>
            <p:cNvSpPr txBox="1"/>
            <p:nvPr/>
          </p:nvSpPr>
          <p:spPr>
            <a:xfrm>
              <a:off x="1889050"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NFS client</a:t>
              </a:r>
            </a:p>
          </p:txBody>
        </p:sp>
        <p:sp>
          <p:nvSpPr>
            <p:cNvPr id="50" name="Rectangle 49">
              <a:extLst>
                <a:ext uri="{FF2B5EF4-FFF2-40B4-BE49-F238E27FC236}">
                  <a16:creationId xmlns:a16="http://schemas.microsoft.com/office/drawing/2014/main" id="{97230B93-E084-4858-ACB3-B9CE03E028B8}"/>
                </a:ext>
              </a:extLst>
            </p:cNvPr>
            <p:cNvSpPr/>
            <p:nvPr/>
          </p:nvSpPr>
          <p:spPr>
            <a:xfrm>
              <a:off x="4084706"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830AF6A-625C-4A88-BEA7-428269AB3195}"/>
                </a:ext>
              </a:extLst>
            </p:cNvPr>
            <p:cNvSpPr txBox="1"/>
            <p:nvPr/>
          </p:nvSpPr>
          <p:spPr>
            <a:xfrm>
              <a:off x="3970645"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52" name="TextBox 51">
              <a:extLst>
                <a:ext uri="{FF2B5EF4-FFF2-40B4-BE49-F238E27FC236}">
                  <a16:creationId xmlns:a16="http://schemas.microsoft.com/office/drawing/2014/main" id="{BC921E37-0F0C-450E-A60A-0F5213FC8188}"/>
                </a:ext>
              </a:extLst>
            </p:cNvPr>
            <p:cNvSpPr txBox="1"/>
            <p:nvPr/>
          </p:nvSpPr>
          <p:spPr>
            <a:xfrm>
              <a:off x="3970644"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cxnSp>
        <p:nvCxnSpPr>
          <p:cNvPr id="23" name="Straight Connector 22">
            <a:extLst>
              <a:ext uri="{FF2B5EF4-FFF2-40B4-BE49-F238E27FC236}">
                <a16:creationId xmlns:a16="http://schemas.microsoft.com/office/drawing/2014/main" id="{DC5BFEEF-5B82-4E16-ACDC-94C81E189746}"/>
              </a:ext>
            </a:extLst>
          </p:cNvPr>
          <p:cNvCxnSpPr>
            <a:cxnSpLocks/>
            <a:stCxn id="50" idx="2"/>
          </p:cNvCxnSpPr>
          <p:nvPr/>
        </p:nvCxnSpPr>
        <p:spPr>
          <a:xfrm>
            <a:off x="4602047" y="5009644"/>
            <a:ext cx="0"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E56B8F-FD33-4847-BBF4-AA0189AD0684}"/>
              </a:ext>
            </a:extLst>
          </p:cNvPr>
          <p:cNvCxnSpPr>
            <a:cxnSpLocks/>
            <a:stCxn id="73" idx="2"/>
          </p:cNvCxnSpPr>
          <p:nvPr/>
        </p:nvCxnSpPr>
        <p:spPr>
          <a:xfrm>
            <a:off x="6845519" y="5009644"/>
            <a:ext cx="7477" cy="112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0057793-13B6-49A2-B11F-7A07A59BEAF2}"/>
              </a:ext>
            </a:extLst>
          </p:cNvPr>
          <p:cNvGrpSpPr/>
          <p:nvPr/>
        </p:nvGrpSpPr>
        <p:grpSpPr>
          <a:xfrm>
            <a:off x="4459028" y="5591530"/>
            <a:ext cx="2698255" cy="1166382"/>
            <a:chOff x="4459028" y="5591530"/>
            <a:chExt cx="2698255" cy="1166382"/>
          </a:xfrm>
        </p:grpSpPr>
        <p:sp>
          <p:nvSpPr>
            <p:cNvPr id="20" name="Cloud 19">
              <a:extLst>
                <a:ext uri="{FF2B5EF4-FFF2-40B4-BE49-F238E27FC236}">
                  <a16:creationId xmlns:a16="http://schemas.microsoft.com/office/drawing/2014/main" id="{A8E1944C-6E41-4DEB-BAE9-CCF84FF84BC7}"/>
                </a:ext>
              </a:extLst>
            </p:cNvPr>
            <p:cNvSpPr/>
            <p:nvPr/>
          </p:nvSpPr>
          <p:spPr>
            <a:xfrm rot="301532">
              <a:off x="4459028" y="5591530"/>
              <a:ext cx="2698255" cy="116638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325329-005E-4A88-8B33-1FA8F385FB7A}"/>
                </a:ext>
              </a:extLst>
            </p:cNvPr>
            <p:cNvSpPr txBox="1"/>
            <p:nvPr/>
          </p:nvSpPr>
          <p:spPr>
            <a:xfrm>
              <a:off x="5010947" y="5880899"/>
              <a:ext cx="15944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Network</a:t>
              </a:r>
            </a:p>
          </p:txBody>
        </p:sp>
      </p:grpSp>
      <p:sp>
        <p:nvSpPr>
          <p:cNvPr id="69" name="TextBox 68">
            <a:extLst>
              <a:ext uri="{FF2B5EF4-FFF2-40B4-BE49-F238E27FC236}">
                <a16:creationId xmlns:a16="http://schemas.microsoft.com/office/drawing/2014/main" id="{9EFF99F9-1E28-450D-9D72-05EAC5DC6A11}"/>
              </a:ext>
            </a:extLst>
          </p:cNvPr>
          <p:cNvSpPr txBox="1"/>
          <p:nvPr/>
        </p:nvSpPr>
        <p:spPr>
          <a:xfrm>
            <a:off x="6335657" y="3112902"/>
            <a:ext cx="3230337" cy="523220"/>
          </a:xfrm>
          <a:prstGeom prst="rect">
            <a:avLst/>
          </a:prstGeom>
          <a:solidFill>
            <a:schemeClr val="bg1"/>
          </a:solidFill>
          <a:ln>
            <a:solidFill>
              <a:schemeClr val="tx1"/>
            </a:solidFill>
          </a:ln>
        </p:spPr>
        <p:txBody>
          <a:bodyPr wrap="square" rtlCol="0">
            <a:spAutoFit/>
          </a:bodyPr>
          <a:lstStyle/>
          <a:p>
            <a:pPr algn="ctr"/>
            <a:r>
              <a:rPr lang="en-US" sz="2800" dirty="0" err="1">
                <a:latin typeface="Segoe UI" panose="020B0502040204020203" pitchFamily="34" charset="0"/>
                <a:cs typeface="Segoe UI" panose="020B0502040204020203" pitchFamily="34" charset="0"/>
              </a:rPr>
              <a:t>libc</a:t>
            </a:r>
            <a:endParaRPr lang="en-US" sz="2800" dirty="0">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E72AE37-FE5A-4354-B6BF-9EF50A60C80F}"/>
              </a:ext>
            </a:extLst>
          </p:cNvPr>
          <p:cNvSpPr txBox="1"/>
          <p:nvPr/>
        </p:nvSpPr>
        <p:spPr>
          <a:xfrm>
            <a:off x="7473346" y="3871486"/>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VFS</a:t>
            </a:r>
          </a:p>
        </p:txBody>
      </p:sp>
      <p:cxnSp>
        <p:nvCxnSpPr>
          <p:cNvPr id="71" name="Straight Connector 70">
            <a:extLst>
              <a:ext uri="{FF2B5EF4-FFF2-40B4-BE49-F238E27FC236}">
                <a16:creationId xmlns:a16="http://schemas.microsoft.com/office/drawing/2014/main" id="{EE638BA2-896D-4E65-8C4F-6DF53F1CE958}"/>
              </a:ext>
            </a:extLst>
          </p:cNvPr>
          <p:cNvCxnSpPr>
            <a:cxnSpLocks/>
          </p:cNvCxnSpPr>
          <p:nvPr/>
        </p:nvCxnSpPr>
        <p:spPr>
          <a:xfrm>
            <a:off x="5951188" y="3750811"/>
            <a:ext cx="39818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74EEDE8-EF84-4AB2-BA40-A8C3E9E70BC4}"/>
              </a:ext>
            </a:extLst>
          </p:cNvPr>
          <p:cNvSpPr txBox="1"/>
          <p:nvPr/>
        </p:nvSpPr>
        <p:spPr>
          <a:xfrm>
            <a:off x="7473346" y="4493492"/>
            <a:ext cx="2092648" cy="523220"/>
          </a:xfrm>
          <a:prstGeom prst="rect">
            <a:avLst/>
          </a:prstGeom>
          <a:solidFill>
            <a:schemeClr val="bg1">
              <a:lumMod val="85000"/>
            </a:schemeClr>
          </a:solidFill>
          <a:ln>
            <a:solidFill>
              <a:schemeClr val="tx1"/>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ext4</a:t>
            </a:r>
          </a:p>
        </p:txBody>
      </p:sp>
      <p:grpSp>
        <p:nvGrpSpPr>
          <p:cNvPr id="76" name="Group 75">
            <a:extLst>
              <a:ext uri="{FF2B5EF4-FFF2-40B4-BE49-F238E27FC236}">
                <a16:creationId xmlns:a16="http://schemas.microsoft.com/office/drawing/2014/main" id="{E0DB2B51-1CF0-4FC9-9EEB-9060EC9008F2}"/>
              </a:ext>
            </a:extLst>
          </p:cNvPr>
          <p:cNvGrpSpPr/>
          <p:nvPr/>
        </p:nvGrpSpPr>
        <p:grpSpPr>
          <a:xfrm>
            <a:off x="6214116" y="3871486"/>
            <a:ext cx="1262802" cy="1138158"/>
            <a:chOff x="8417252" y="3871486"/>
            <a:chExt cx="1262802" cy="1138158"/>
          </a:xfrm>
        </p:grpSpPr>
        <p:sp>
          <p:nvSpPr>
            <p:cNvPr id="73" name="Rectangle 72">
              <a:extLst>
                <a:ext uri="{FF2B5EF4-FFF2-40B4-BE49-F238E27FC236}">
                  <a16:creationId xmlns:a16="http://schemas.microsoft.com/office/drawing/2014/main" id="{65EDA065-F9AE-4E56-A438-B069E97988AE}"/>
                </a:ext>
              </a:extLst>
            </p:cNvPr>
            <p:cNvSpPr/>
            <p:nvPr/>
          </p:nvSpPr>
          <p:spPr>
            <a:xfrm>
              <a:off x="8531314" y="3871486"/>
              <a:ext cx="1034681" cy="1138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A7FFFFC-B353-4819-8BF5-52F1B941BB80}"/>
                </a:ext>
              </a:extLst>
            </p:cNvPr>
            <p:cNvSpPr txBox="1"/>
            <p:nvPr/>
          </p:nvSpPr>
          <p:spPr>
            <a:xfrm>
              <a:off x="8417253" y="4167951"/>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sp>
          <p:nvSpPr>
            <p:cNvPr id="75" name="TextBox 74">
              <a:extLst>
                <a:ext uri="{FF2B5EF4-FFF2-40B4-BE49-F238E27FC236}">
                  <a16:creationId xmlns:a16="http://schemas.microsoft.com/office/drawing/2014/main" id="{2CBF9F17-2487-47B5-A496-DE05923EC5D3}"/>
                </a:ext>
              </a:extLst>
            </p:cNvPr>
            <p:cNvSpPr txBox="1"/>
            <p:nvPr/>
          </p:nvSpPr>
          <p:spPr>
            <a:xfrm>
              <a:off x="8417252" y="4390574"/>
              <a:ext cx="126280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stack</a:t>
              </a:r>
            </a:p>
          </p:txBody>
        </p:sp>
      </p:grpSp>
      <p:grpSp>
        <p:nvGrpSpPr>
          <p:cNvPr id="92" name="Group 91">
            <a:extLst>
              <a:ext uri="{FF2B5EF4-FFF2-40B4-BE49-F238E27FC236}">
                <a16:creationId xmlns:a16="http://schemas.microsoft.com/office/drawing/2014/main" id="{E9146F66-F833-48EE-95E8-26259DB4F644}"/>
              </a:ext>
            </a:extLst>
          </p:cNvPr>
          <p:cNvGrpSpPr/>
          <p:nvPr/>
        </p:nvGrpSpPr>
        <p:grpSpPr>
          <a:xfrm>
            <a:off x="7513375" y="5016712"/>
            <a:ext cx="2092648" cy="1826760"/>
            <a:chOff x="7513375" y="5016712"/>
            <a:chExt cx="2092648" cy="1826760"/>
          </a:xfrm>
        </p:grpSpPr>
        <p:pic>
          <p:nvPicPr>
            <p:cNvPr id="85" name="Picture 4" descr="https://icons-for-free.com/free-icons/png/512/1608662.png">
              <a:extLst>
                <a:ext uri="{FF2B5EF4-FFF2-40B4-BE49-F238E27FC236}">
                  <a16:creationId xmlns:a16="http://schemas.microsoft.com/office/drawing/2014/main" id="{6399F24B-D9D6-42FD-AFBD-FD474656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149" y="5124954"/>
              <a:ext cx="1333041" cy="13330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2DFD3FFD-B783-40EA-B1BD-AF08CF807579}"/>
                </a:ext>
              </a:extLst>
            </p:cNvPr>
            <p:cNvSpPr txBox="1"/>
            <p:nvPr/>
          </p:nvSpPr>
          <p:spPr>
            <a:xfrm>
              <a:off x="7513375" y="6381807"/>
              <a:ext cx="2092648"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Local storage</a:t>
              </a:r>
            </a:p>
          </p:txBody>
        </p:sp>
        <p:cxnSp>
          <p:nvCxnSpPr>
            <p:cNvPr id="88" name="Straight Connector 87">
              <a:extLst>
                <a:ext uri="{FF2B5EF4-FFF2-40B4-BE49-F238E27FC236}">
                  <a16:creationId xmlns:a16="http://schemas.microsoft.com/office/drawing/2014/main" id="{106A54F6-7AF8-41F5-A1B8-570FEB582EC8}"/>
                </a:ext>
              </a:extLst>
            </p:cNvPr>
            <p:cNvCxnSpPr>
              <a:cxnSpLocks/>
              <a:stCxn id="72" idx="2"/>
              <a:endCxn id="85" idx="0"/>
            </p:cNvCxnSpPr>
            <p:nvPr/>
          </p:nvCxnSpPr>
          <p:spPr>
            <a:xfrm>
              <a:off x="8519670" y="5016712"/>
              <a:ext cx="0" cy="108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C53EC71A-3C16-4E2B-9960-713F801EA24B}"/>
              </a:ext>
            </a:extLst>
          </p:cNvPr>
          <p:cNvSpPr txBox="1"/>
          <p:nvPr/>
        </p:nvSpPr>
        <p:spPr>
          <a:xfrm>
            <a:off x="520862" y="805162"/>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grpSp>
        <p:nvGrpSpPr>
          <p:cNvPr id="3" name="Group 2">
            <a:extLst>
              <a:ext uri="{FF2B5EF4-FFF2-40B4-BE49-F238E27FC236}">
                <a16:creationId xmlns:a16="http://schemas.microsoft.com/office/drawing/2014/main" id="{60F4D776-641C-44E5-B38D-FF53E58B1AC0}"/>
              </a:ext>
            </a:extLst>
          </p:cNvPr>
          <p:cNvGrpSpPr/>
          <p:nvPr/>
        </p:nvGrpSpPr>
        <p:grpSpPr>
          <a:xfrm>
            <a:off x="58667" y="3768461"/>
            <a:ext cx="1646532" cy="1142472"/>
            <a:chOff x="58667" y="3768461"/>
            <a:chExt cx="1646532" cy="1142472"/>
          </a:xfrm>
        </p:grpSpPr>
        <p:grpSp>
          <p:nvGrpSpPr>
            <p:cNvPr id="12" name="Group 11">
              <a:extLst>
                <a:ext uri="{FF2B5EF4-FFF2-40B4-BE49-F238E27FC236}">
                  <a16:creationId xmlns:a16="http://schemas.microsoft.com/office/drawing/2014/main" id="{E13E1E49-E4B7-4BB3-8D58-512DB565C456}"/>
                </a:ext>
              </a:extLst>
            </p:cNvPr>
            <p:cNvGrpSpPr/>
            <p:nvPr/>
          </p:nvGrpSpPr>
          <p:grpSpPr>
            <a:xfrm>
              <a:off x="120765" y="3768461"/>
              <a:ext cx="1584434" cy="584156"/>
              <a:chOff x="120765" y="3768461"/>
              <a:chExt cx="1584434" cy="584156"/>
            </a:xfrm>
          </p:grpSpPr>
          <p:sp>
            <p:nvSpPr>
              <p:cNvPr id="11" name="Rectangle 10">
                <a:extLst>
                  <a:ext uri="{FF2B5EF4-FFF2-40B4-BE49-F238E27FC236}">
                    <a16:creationId xmlns:a16="http://schemas.microsoft.com/office/drawing/2014/main" id="{7B2BD744-0943-4953-95B1-9B47EE6FEF44}"/>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929A01-E491-43D8-B19C-8840BC59745A}"/>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A2E1E0C-9834-48CE-A82F-55CE63E1C06F}"/>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7C525D-3CA7-40A4-8BBA-DD445459F571}"/>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82BCF8-ED83-4776-817C-A4F1AF1E7707}"/>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C28BDEE-BFFA-4AB7-BBB9-B9FA4E33D33F}"/>
                  </a:ext>
                </a:extLst>
              </p:cNvPr>
              <p:cNvSpPr txBox="1"/>
              <p:nvPr/>
            </p:nvSpPr>
            <p:spPr>
              <a:xfrm>
                <a:off x="120765" y="3768461"/>
                <a:ext cx="158443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 fd table</a:t>
                </a:r>
              </a:p>
            </p:txBody>
          </p:sp>
        </p:grpSp>
        <p:cxnSp>
          <p:nvCxnSpPr>
            <p:cNvPr id="56" name="Straight Arrow Connector 55">
              <a:extLst>
                <a:ext uri="{FF2B5EF4-FFF2-40B4-BE49-F238E27FC236}">
                  <a16:creationId xmlns:a16="http://schemas.microsoft.com/office/drawing/2014/main" id="{AD4F2E7C-5E2D-4BBC-BF93-6711C2017F05}"/>
                </a:ext>
              </a:extLst>
            </p:cNvPr>
            <p:cNvCxnSpPr>
              <a:cxnSpLocks/>
            </p:cNvCxnSpPr>
            <p:nvPr/>
          </p:nvCxnSpPr>
          <p:spPr>
            <a:xfrm>
              <a:off x="636528"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667B35-F1E6-48B7-AFA8-0B8CBEF196C3}"/>
                </a:ext>
              </a:extLst>
            </p:cNvPr>
            <p:cNvCxnSpPr>
              <a:cxnSpLocks/>
              <a:stCxn id="42" idx="2"/>
            </p:cNvCxnSpPr>
            <p:nvPr/>
          </p:nvCxnSpPr>
          <p:spPr>
            <a:xfrm>
              <a:off x="898834"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72B047-3F00-409B-922F-9E2E463B7F1A}"/>
                </a:ext>
              </a:extLst>
            </p:cNvPr>
            <p:cNvCxnSpPr>
              <a:cxnSpLocks/>
              <a:stCxn id="11" idx="2"/>
            </p:cNvCxnSpPr>
            <p:nvPr/>
          </p:nvCxnSpPr>
          <p:spPr>
            <a:xfrm>
              <a:off x="412708"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8F7D01-A69F-49B5-AEF1-9C2D3A13F550}"/>
                </a:ext>
              </a:extLst>
            </p:cNvPr>
            <p:cNvSpPr txBox="1"/>
            <p:nvPr/>
          </p:nvSpPr>
          <p:spPr>
            <a:xfrm>
              <a:off x="58667"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grpSp>
      <p:sp>
        <p:nvSpPr>
          <p:cNvPr id="65" name="TextBox 64">
            <a:extLst>
              <a:ext uri="{FF2B5EF4-FFF2-40B4-BE49-F238E27FC236}">
                <a16:creationId xmlns:a16="http://schemas.microsoft.com/office/drawing/2014/main" id="{167B834E-30AF-4E74-AB40-96BBD8B7E06A}"/>
              </a:ext>
            </a:extLst>
          </p:cNvPr>
          <p:cNvSpPr txBox="1"/>
          <p:nvPr/>
        </p:nvSpPr>
        <p:spPr>
          <a:xfrm>
            <a:off x="6335658" y="2510339"/>
            <a:ext cx="1517491" cy="523220"/>
          </a:xfrm>
          <a:prstGeom prst="rect">
            <a:avLst/>
          </a:prstGeom>
          <a:solidFill>
            <a:schemeClr val="bg1"/>
          </a:solidFill>
          <a:ln w="38100">
            <a:solidFill>
              <a:srgbClr val="FF0000"/>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67" name="TextBox 66">
            <a:extLst>
              <a:ext uri="{FF2B5EF4-FFF2-40B4-BE49-F238E27FC236}">
                <a16:creationId xmlns:a16="http://schemas.microsoft.com/office/drawing/2014/main" id="{1ECCF4BD-51ED-46C2-978A-BF059EDC9E24}"/>
              </a:ext>
            </a:extLst>
          </p:cNvPr>
          <p:cNvSpPr txBox="1"/>
          <p:nvPr/>
        </p:nvSpPr>
        <p:spPr>
          <a:xfrm>
            <a:off x="7950825" y="2510339"/>
            <a:ext cx="1615169" cy="523220"/>
          </a:xfrm>
          <a:prstGeom prst="rect">
            <a:avLst/>
          </a:prstGeom>
          <a:solidFill>
            <a:schemeClr val="bg1"/>
          </a:solidFill>
          <a:ln w="38100">
            <a:solidFill>
              <a:srgbClr val="FF0000"/>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p>
        </p:txBody>
      </p:sp>
      <p:sp>
        <p:nvSpPr>
          <p:cNvPr id="77" name="TextBox 76">
            <a:extLst>
              <a:ext uri="{FF2B5EF4-FFF2-40B4-BE49-F238E27FC236}">
                <a16:creationId xmlns:a16="http://schemas.microsoft.com/office/drawing/2014/main" id="{E71AAD65-E407-4ECC-B296-F900077A15C6}"/>
              </a:ext>
            </a:extLst>
          </p:cNvPr>
          <p:cNvSpPr txBox="1"/>
          <p:nvPr/>
        </p:nvSpPr>
        <p:spPr>
          <a:xfrm>
            <a:off x="6230913" y="2547433"/>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server</a:t>
            </a:r>
          </a:p>
        </p:txBody>
      </p:sp>
      <p:sp>
        <p:nvSpPr>
          <p:cNvPr id="84" name="TextBox 83">
            <a:extLst>
              <a:ext uri="{FF2B5EF4-FFF2-40B4-BE49-F238E27FC236}">
                <a16:creationId xmlns:a16="http://schemas.microsoft.com/office/drawing/2014/main" id="{FFF7C68C-5E68-4897-833B-2C5DF27B0D96}"/>
              </a:ext>
            </a:extLst>
          </p:cNvPr>
          <p:cNvSpPr txBox="1"/>
          <p:nvPr/>
        </p:nvSpPr>
        <p:spPr>
          <a:xfrm>
            <a:off x="7812304" y="2549631"/>
            <a:ext cx="175562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NFS child</a:t>
            </a:r>
          </a:p>
        </p:txBody>
      </p:sp>
      <p:grpSp>
        <p:nvGrpSpPr>
          <p:cNvPr id="96" name="Group 95">
            <a:extLst>
              <a:ext uri="{FF2B5EF4-FFF2-40B4-BE49-F238E27FC236}">
                <a16:creationId xmlns:a16="http://schemas.microsoft.com/office/drawing/2014/main" id="{CDB6429B-46BD-40F8-BD91-B64C238D23A0}"/>
              </a:ext>
            </a:extLst>
          </p:cNvPr>
          <p:cNvGrpSpPr/>
          <p:nvPr/>
        </p:nvGrpSpPr>
        <p:grpSpPr>
          <a:xfrm>
            <a:off x="9837506" y="3768461"/>
            <a:ext cx="2134575" cy="584156"/>
            <a:chOff x="-178037" y="3768461"/>
            <a:chExt cx="2134575" cy="584156"/>
          </a:xfrm>
        </p:grpSpPr>
        <p:sp>
          <p:nvSpPr>
            <p:cNvPr id="97" name="Rectangle 96">
              <a:extLst>
                <a:ext uri="{FF2B5EF4-FFF2-40B4-BE49-F238E27FC236}">
                  <a16:creationId xmlns:a16="http://schemas.microsoft.com/office/drawing/2014/main" id="{2DD2085D-DAF6-4C93-8108-742F2F25A2D9}"/>
                </a:ext>
              </a:extLst>
            </p:cNvPr>
            <p:cNvSpPr/>
            <p:nvPr/>
          </p:nvSpPr>
          <p:spPr>
            <a:xfrm>
              <a:off x="285386"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C817EBD-0CCF-444A-94CA-0950402F0873}"/>
                </a:ext>
              </a:extLst>
            </p:cNvPr>
            <p:cNvSpPr/>
            <p:nvPr/>
          </p:nvSpPr>
          <p:spPr>
            <a:xfrm>
              <a:off x="523194"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A5743BB-EE88-44EF-BDC4-C790E0F9CF1D}"/>
                </a:ext>
              </a:extLst>
            </p:cNvPr>
            <p:cNvSpPr/>
            <p:nvPr/>
          </p:nvSpPr>
          <p:spPr>
            <a:xfrm>
              <a:off x="771512"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A716010-F40D-43B2-A843-038C4BB9F320}"/>
                </a:ext>
              </a:extLst>
            </p:cNvPr>
            <p:cNvSpPr/>
            <p:nvPr/>
          </p:nvSpPr>
          <p:spPr>
            <a:xfrm>
              <a:off x="1019669"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DB81B7E-3930-4627-B6A2-AEC9D422BAB0}"/>
                </a:ext>
              </a:extLst>
            </p:cNvPr>
            <p:cNvSpPr/>
            <p:nvPr/>
          </p:nvSpPr>
          <p:spPr>
            <a:xfrm>
              <a:off x="1267987" y="4095139"/>
              <a:ext cx="254643" cy="2574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D5E66DE1-255C-4908-BA9D-4AF25AD33095}"/>
                </a:ext>
              </a:extLst>
            </p:cNvPr>
            <p:cNvSpPr txBox="1"/>
            <p:nvPr/>
          </p:nvSpPr>
          <p:spPr>
            <a:xfrm>
              <a:off x="-178037" y="3768461"/>
              <a:ext cx="21345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NFS child fd table</a:t>
              </a:r>
            </a:p>
          </p:txBody>
        </p:sp>
      </p:grpSp>
      <p:grpSp>
        <p:nvGrpSpPr>
          <p:cNvPr id="103" name="Group 102">
            <a:extLst>
              <a:ext uri="{FF2B5EF4-FFF2-40B4-BE49-F238E27FC236}">
                <a16:creationId xmlns:a16="http://schemas.microsoft.com/office/drawing/2014/main" id="{17AF7566-0735-4D80-97AF-C9CF22A0794A}"/>
              </a:ext>
            </a:extLst>
          </p:cNvPr>
          <p:cNvGrpSpPr/>
          <p:nvPr/>
        </p:nvGrpSpPr>
        <p:grpSpPr>
          <a:xfrm>
            <a:off x="10057425" y="5004181"/>
            <a:ext cx="1875596" cy="584156"/>
            <a:chOff x="95094" y="5374653"/>
            <a:chExt cx="1875596" cy="584156"/>
          </a:xfrm>
        </p:grpSpPr>
        <p:sp>
          <p:nvSpPr>
            <p:cNvPr id="106" name="Rectangle 105">
              <a:extLst>
                <a:ext uri="{FF2B5EF4-FFF2-40B4-BE49-F238E27FC236}">
                  <a16:creationId xmlns:a16="http://schemas.microsoft.com/office/drawing/2014/main" id="{E0F3D91F-BEAF-4D15-936D-B28A8901EDE7}"/>
                </a:ext>
              </a:extLst>
            </p:cNvPr>
            <p:cNvSpPr/>
            <p:nvPr/>
          </p:nvSpPr>
          <p:spPr>
            <a:xfrm>
              <a:off x="116564" y="5444056"/>
              <a:ext cx="1777884" cy="483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D34EB303-A11D-4C80-A0B9-EBF1B2E2A448}"/>
                </a:ext>
              </a:extLst>
            </p:cNvPr>
            <p:cNvSpPr txBox="1"/>
            <p:nvPr/>
          </p:nvSpPr>
          <p:spPr>
            <a:xfrm>
              <a:off x="95096" y="5374653"/>
              <a:ext cx="1875594" cy="353943"/>
            </a:xfrm>
            <a:prstGeom prst="rect">
              <a:avLst/>
            </a:prstGeom>
            <a:noFill/>
          </p:spPr>
          <p:txBody>
            <a:bodyPr wrap="square" rtlCol="0">
              <a:spAutoFit/>
            </a:bodyPr>
            <a:lstStyle/>
            <a:p>
              <a:r>
                <a:rPr lang="en-US" sz="1700" b="1" dirty="0">
                  <a:latin typeface="Segoe UI" panose="020B0502040204020203" pitchFamily="34" charset="0"/>
                  <a:cs typeface="Segoe UI" panose="020B0502040204020203" pitchFamily="34" charset="0"/>
                </a:rPr>
                <a:t>name: “/foo.txt”</a:t>
              </a:r>
            </a:p>
          </p:txBody>
        </p:sp>
        <p:sp>
          <p:nvSpPr>
            <p:cNvPr id="105" name="TextBox 104">
              <a:extLst>
                <a:ext uri="{FF2B5EF4-FFF2-40B4-BE49-F238E27FC236}">
                  <a16:creationId xmlns:a16="http://schemas.microsoft.com/office/drawing/2014/main" id="{E4EA4DB4-1C9C-4BC9-AD85-955A56B3BA57}"/>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pos: 0</a:t>
              </a:r>
            </a:p>
          </p:txBody>
        </p:sp>
      </p:grpSp>
      <p:cxnSp>
        <p:nvCxnSpPr>
          <p:cNvPr id="107" name="Straight Arrow Connector 106">
            <a:extLst>
              <a:ext uri="{FF2B5EF4-FFF2-40B4-BE49-F238E27FC236}">
                <a16:creationId xmlns:a16="http://schemas.microsoft.com/office/drawing/2014/main" id="{5B034511-D213-4D42-B063-1C3E1D68BFB4}"/>
              </a:ext>
            </a:extLst>
          </p:cNvPr>
          <p:cNvCxnSpPr>
            <a:cxnSpLocks/>
          </p:cNvCxnSpPr>
          <p:nvPr/>
        </p:nvCxnSpPr>
        <p:spPr>
          <a:xfrm>
            <a:off x="10652071" y="4359354"/>
            <a:ext cx="0" cy="180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621D12C-483E-4EC3-8971-264E86118F3E}"/>
              </a:ext>
            </a:extLst>
          </p:cNvPr>
          <p:cNvCxnSpPr>
            <a:cxnSpLocks/>
            <a:stCxn id="99" idx="2"/>
          </p:cNvCxnSpPr>
          <p:nvPr/>
        </p:nvCxnSpPr>
        <p:spPr>
          <a:xfrm>
            <a:off x="10914377"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3C1FB5E-2E73-4875-A8AA-0A49D55BC0CA}"/>
              </a:ext>
            </a:extLst>
          </p:cNvPr>
          <p:cNvCxnSpPr>
            <a:cxnSpLocks/>
            <a:stCxn id="97" idx="2"/>
          </p:cNvCxnSpPr>
          <p:nvPr/>
        </p:nvCxnSpPr>
        <p:spPr>
          <a:xfrm>
            <a:off x="10428251" y="4352617"/>
            <a:ext cx="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DF1DCCF-B07C-4E68-A32E-386543659BC0}"/>
              </a:ext>
            </a:extLst>
          </p:cNvPr>
          <p:cNvCxnSpPr>
            <a:cxnSpLocks/>
            <a:stCxn id="100" idx="2"/>
          </p:cNvCxnSpPr>
          <p:nvPr/>
        </p:nvCxnSpPr>
        <p:spPr>
          <a:xfrm>
            <a:off x="11162534" y="4352617"/>
            <a:ext cx="0" cy="718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7F529A20-AD7A-4736-8409-36CA12FE648D}"/>
              </a:ext>
            </a:extLst>
          </p:cNvPr>
          <p:cNvSpPr txBox="1"/>
          <p:nvPr/>
        </p:nvSpPr>
        <p:spPr>
          <a:xfrm>
            <a:off x="10074210" y="4541601"/>
            <a:ext cx="1262802" cy="369332"/>
          </a:xfrm>
          <a:prstGeom prst="rect">
            <a:avLst/>
          </a:prstGeom>
          <a:solidFill>
            <a:schemeClr val="bg1"/>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in/out/err</a:t>
            </a:r>
          </a:p>
        </p:txBody>
      </p:sp>
      <p:sp>
        <p:nvSpPr>
          <p:cNvPr id="118" name="TextBox 117">
            <a:extLst>
              <a:ext uri="{FF2B5EF4-FFF2-40B4-BE49-F238E27FC236}">
                <a16:creationId xmlns:a16="http://schemas.microsoft.com/office/drawing/2014/main" id="{A62815F7-EE26-48E1-9B38-A86868BA325E}"/>
              </a:ext>
            </a:extLst>
          </p:cNvPr>
          <p:cNvSpPr txBox="1"/>
          <p:nvPr/>
        </p:nvSpPr>
        <p:spPr>
          <a:xfrm>
            <a:off x="7893939" y="808431"/>
            <a:ext cx="3892266" cy="461665"/>
          </a:xfrm>
          <a:prstGeom prst="rect">
            <a:avLst/>
          </a:prstGeom>
          <a:noFill/>
        </p:spPr>
        <p:txBody>
          <a:bodyPr wrap="square" rtlCol="0">
            <a:spAutoFit/>
          </a:bodyPr>
          <a:lstStyle/>
          <a:p>
            <a:r>
              <a:rPr lang="en-US" sz="2400" b="1" dirty="0">
                <a:ln>
                  <a:solidFill>
                    <a:schemeClr val="tx1"/>
                  </a:solidFill>
                </a:ln>
                <a:solidFill>
                  <a:srgbClr val="FF0000"/>
                </a:solidFill>
                <a:latin typeface="Consolas" panose="020B0609020204030204" pitchFamily="49" charset="0"/>
              </a:rPr>
              <a:t>fd = open(“/foo.txt”)</a:t>
            </a:r>
          </a:p>
        </p:txBody>
      </p:sp>
      <p:cxnSp>
        <p:nvCxnSpPr>
          <p:cNvPr id="93" name="Straight Arrow Connector 92">
            <a:extLst>
              <a:ext uri="{FF2B5EF4-FFF2-40B4-BE49-F238E27FC236}">
                <a16:creationId xmlns:a16="http://schemas.microsoft.com/office/drawing/2014/main" id="{CC32DEE8-B6F8-496A-9DEB-494719E958A9}"/>
              </a:ext>
            </a:extLst>
          </p:cNvPr>
          <p:cNvCxnSpPr>
            <a:cxnSpLocks/>
          </p:cNvCxnSpPr>
          <p:nvPr/>
        </p:nvCxnSpPr>
        <p:spPr>
          <a:xfrm flipV="1">
            <a:off x="2054161" y="2928395"/>
            <a:ext cx="0" cy="123955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03F09FF8-030E-4A8D-AE42-43568D239414}"/>
              </a:ext>
            </a:extLst>
          </p:cNvPr>
          <p:cNvCxnSpPr>
            <a:cxnSpLocks/>
          </p:cNvCxnSpPr>
          <p:nvPr/>
        </p:nvCxnSpPr>
        <p:spPr>
          <a:xfrm>
            <a:off x="3883533" y="4797898"/>
            <a:ext cx="718514" cy="0"/>
          </a:xfrm>
          <a:prstGeom prst="straightConnector1">
            <a:avLst/>
          </a:prstGeom>
          <a:ln w="825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311EDFE-4A89-4459-BAB8-D88934B413D8}"/>
              </a:ext>
            </a:extLst>
          </p:cNvPr>
          <p:cNvCxnSpPr>
            <a:cxnSpLocks/>
          </p:cNvCxnSpPr>
          <p:nvPr/>
        </p:nvCxnSpPr>
        <p:spPr>
          <a:xfrm>
            <a:off x="4602044" y="4758665"/>
            <a:ext cx="0" cy="114301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4788F658-78BD-4280-8B36-BC5A06C585C6}"/>
              </a:ext>
            </a:extLst>
          </p:cNvPr>
          <p:cNvCxnSpPr>
            <a:cxnSpLocks/>
          </p:cNvCxnSpPr>
          <p:nvPr/>
        </p:nvCxnSpPr>
        <p:spPr>
          <a:xfrm>
            <a:off x="4580897" y="5875077"/>
            <a:ext cx="2272099" cy="0"/>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1626494-7443-4595-B577-0D041D79EA00}"/>
              </a:ext>
            </a:extLst>
          </p:cNvPr>
          <p:cNvCxnSpPr>
            <a:cxnSpLocks/>
          </p:cNvCxnSpPr>
          <p:nvPr/>
        </p:nvCxnSpPr>
        <p:spPr>
          <a:xfrm>
            <a:off x="6829181" y="3745851"/>
            <a:ext cx="14450" cy="2168119"/>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92886A4-A84F-45ED-890B-2C4EDEC6C39D}"/>
              </a:ext>
            </a:extLst>
          </p:cNvPr>
          <p:cNvCxnSpPr>
            <a:cxnSpLocks/>
          </p:cNvCxnSpPr>
          <p:nvPr/>
        </p:nvCxnSpPr>
        <p:spPr>
          <a:xfrm flipV="1">
            <a:off x="2054161" y="4291155"/>
            <a:ext cx="0" cy="61977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927F05C-9E36-4D63-ABF2-7FC4CCC5A15F}"/>
              </a:ext>
            </a:extLst>
          </p:cNvPr>
          <p:cNvSpPr txBox="1"/>
          <p:nvPr/>
        </p:nvSpPr>
        <p:spPr>
          <a:xfrm>
            <a:off x="1820808" y="5176141"/>
            <a:ext cx="2857251" cy="369332"/>
          </a:xfrm>
          <a:prstGeom prst="rect">
            <a:avLst/>
          </a:prstGeom>
          <a:noFill/>
        </p:spPr>
        <p:txBody>
          <a:bodyPr wrap="square" rtlCol="0">
            <a:spAutoFit/>
          </a:bodyPr>
          <a:lstStyle/>
          <a:p>
            <a:pPr algn="r"/>
            <a:r>
              <a:rPr lang="en-US" b="1" dirty="0">
                <a:ln>
                  <a:solidFill>
                    <a:schemeClr val="tx1"/>
                  </a:solidFill>
                </a:ln>
                <a:solidFill>
                  <a:srgbClr val="FF0000"/>
                </a:solidFill>
                <a:latin typeface="Consolas" panose="020B0609020204030204" pitchFamily="49" charset="0"/>
              </a:rPr>
              <a:t>OPEN_OK(“/foo.txt”);</a:t>
            </a:r>
          </a:p>
        </p:txBody>
      </p:sp>
      <p:cxnSp>
        <p:nvCxnSpPr>
          <p:cNvPr id="125" name="Straight Arrow Connector 124">
            <a:extLst>
              <a:ext uri="{FF2B5EF4-FFF2-40B4-BE49-F238E27FC236}">
                <a16:creationId xmlns:a16="http://schemas.microsoft.com/office/drawing/2014/main" id="{21259DBC-7943-466E-AB41-0C6C556004D7}"/>
              </a:ext>
            </a:extLst>
          </p:cNvPr>
          <p:cNvCxnSpPr>
            <a:cxnSpLocks/>
          </p:cNvCxnSpPr>
          <p:nvPr/>
        </p:nvCxnSpPr>
        <p:spPr>
          <a:xfrm>
            <a:off x="8546944" y="3033559"/>
            <a:ext cx="0" cy="750816"/>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1C8B172-775A-4187-8A97-21BB0AE4C278}"/>
              </a:ext>
            </a:extLst>
          </p:cNvPr>
          <p:cNvCxnSpPr>
            <a:cxnSpLocks/>
          </p:cNvCxnSpPr>
          <p:nvPr/>
        </p:nvCxnSpPr>
        <p:spPr>
          <a:xfrm>
            <a:off x="6806986" y="3784375"/>
            <a:ext cx="1775530" cy="0"/>
          </a:xfrm>
          <a:prstGeom prst="straightConnector1">
            <a:avLst/>
          </a:prstGeom>
          <a:ln w="825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AB135AA5-5E97-494A-9DB1-57C4D2436336}"/>
              </a:ext>
            </a:extLst>
          </p:cNvPr>
          <p:cNvGrpSpPr/>
          <p:nvPr/>
        </p:nvGrpSpPr>
        <p:grpSpPr>
          <a:xfrm>
            <a:off x="1073873" y="5016712"/>
            <a:ext cx="3065837" cy="1633132"/>
            <a:chOff x="1073873" y="5016712"/>
            <a:chExt cx="3065837" cy="1633132"/>
          </a:xfrm>
        </p:grpSpPr>
        <p:grpSp>
          <p:nvGrpSpPr>
            <p:cNvPr id="89" name="Group 88">
              <a:extLst>
                <a:ext uri="{FF2B5EF4-FFF2-40B4-BE49-F238E27FC236}">
                  <a16:creationId xmlns:a16="http://schemas.microsoft.com/office/drawing/2014/main" id="{EE2A6E26-B649-4213-B41D-99141AF6633C}"/>
                </a:ext>
              </a:extLst>
            </p:cNvPr>
            <p:cNvGrpSpPr/>
            <p:nvPr/>
          </p:nvGrpSpPr>
          <p:grpSpPr>
            <a:xfrm>
              <a:off x="1073873" y="5829957"/>
              <a:ext cx="3065837" cy="819887"/>
              <a:chOff x="1697474" y="5806290"/>
              <a:chExt cx="3065837" cy="819887"/>
            </a:xfrm>
          </p:grpSpPr>
          <p:grpSp>
            <p:nvGrpSpPr>
              <p:cNvPr id="91" name="Group 90">
                <a:extLst>
                  <a:ext uri="{FF2B5EF4-FFF2-40B4-BE49-F238E27FC236}">
                    <a16:creationId xmlns:a16="http://schemas.microsoft.com/office/drawing/2014/main" id="{0588373D-8588-43D6-9694-694A49A1520E}"/>
                  </a:ext>
                </a:extLst>
              </p:cNvPr>
              <p:cNvGrpSpPr/>
              <p:nvPr/>
            </p:nvGrpSpPr>
            <p:grpSpPr>
              <a:xfrm>
                <a:off x="1705198" y="5806290"/>
                <a:ext cx="3058113" cy="794236"/>
                <a:chOff x="95094" y="5374653"/>
                <a:chExt cx="1875596" cy="794236"/>
              </a:xfrm>
            </p:grpSpPr>
            <p:sp>
              <p:nvSpPr>
                <p:cNvPr id="127" name="TextBox 126">
                  <a:extLst>
                    <a:ext uri="{FF2B5EF4-FFF2-40B4-BE49-F238E27FC236}">
                      <a16:creationId xmlns:a16="http://schemas.microsoft.com/office/drawing/2014/main" id="{0205D9D9-D6EF-44C5-B3D4-B31C8A6FE41C}"/>
                    </a:ext>
                  </a:extLst>
                </p:cNvPr>
                <p:cNvSpPr txBox="1"/>
                <p:nvPr/>
              </p:nvSpPr>
              <p:spPr>
                <a:xfrm>
                  <a:off x="95096" y="5374653"/>
                  <a:ext cx="1875594" cy="353943"/>
                </a:xfrm>
                <a:prstGeom prst="rect">
                  <a:avLst/>
                </a:prstGeom>
                <a:noFill/>
              </p:spPr>
              <p:txBody>
                <a:bodyPr wrap="square" rtlCol="0">
                  <a:spAutoFit/>
                </a:bodyPr>
                <a:lstStyle/>
                <a:p>
                  <a:pPr algn="ctr"/>
                  <a:r>
                    <a:rPr lang="en-US" sz="1700" b="1" dirty="0">
                      <a:latin typeface="Segoe UI" panose="020B0502040204020203" pitchFamily="34" charset="0"/>
                      <a:cs typeface="Segoe UI" panose="020B0502040204020203" pitchFamily="34" charset="0"/>
                    </a:rPr>
                    <a:t>socket</a:t>
                  </a:r>
                </a:p>
              </p:txBody>
            </p:sp>
            <p:sp>
              <p:nvSpPr>
                <p:cNvPr id="128" name="TextBox 127">
                  <a:extLst>
                    <a:ext uri="{FF2B5EF4-FFF2-40B4-BE49-F238E27FC236}">
                      <a16:creationId xmlns:a16="http://schemas.microsoft.com/office/drawing/2014/main" id="{DE7F42AE-11CE-4A9E-93A1-F45BA890912A}"/>
                    </a:ext>
                  </a:extLst>
                </p:cNvPr>
                <p:cNvSpPr txBox="1"/>
                <p:nvPr/>
              </p:nvSpPr>
              <p:spPr>
                <a:xfrm>
                  <a:off x="95094" y="5589477"/>
                  <a:ext cx="180409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local:     52.3.0.7:2391</a:t>
                  </a:r>
                </a:p>
              </p:txBody>
            </p:sp>
            <p:sp>
              <p:nvSpPr>
                <p:cNvPr id="129" name="Rectangle 128">
                  <a:extLst>
                    <a:ext uri="{FF2B5EF4-FFF2-40B4-BE49-F238E27FC236}">
                      <a16:creationId xmlns:a16="http://schemas.microsoft.com/office/drawing/2014/main" id="{23DC0675-FE27-4B0D-8DC6-D43620BBB0E5}"/>
                    </a:ext>
                  </a:extLst>
                </p:cNvPr>
                <p:cNvSpPr/>
                <p:nvPr/>
              </p:nvSpPr>
              <p:spPr>
                <a:xfrm>
                  <a:off x="116564" y="5444056"/>
                  <a:ext cx="1777884" cy="724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88DA237E-13F7-4AFC-9F45-71DB178A019C}"/>
                  </a:ext>
                </a:extLst>
              </p:cNvPr>
              <p:cNvSpPr txBox="1"/>
              <p:nvPr/>
            </p:nvSpPr>
            <p:spPr>
              <a:xfrm>
                <a:off x="1697474" y="6256845"/>
                <a:ext cx="2941526"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remote: 71.3.3.9:8220</a:t>
                </a:r>
              </a:p>
            </p:txBody>
          </p:sp>
        </p:grpSp>
        <p:cxnSp>
          <p:nvCxnSpPr>
            <p:cNvPr id="90" name="Straight Arrow Connector 89">
              <a:extLst>
                <a:ext uri="{FF2B5EF4-FFF2-40B4-BE49-F238E27FC236}">
                  <a16:creationId xmlns:a16="http://schemas.microsoft.com/office/drawing/2014/main" id="{9030694B-9A7C-49F0-84ED-CF999B6F8665}"/>
                </a:ext>
              </a:extLst>
            </p:cNvPr>
            <p:cNvCxnSpPr>
              <a:cxnSpLocks/>
            </p:cNvCxnSpPr>
            <p:nvPr/>
          </p:nvCxnSpPr>
          <p:spPr>
            <a:xfrm>
              <a:off x="1951526" y="5016712"/>
              <a:ext cx="0" cy="904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1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up)">
                                      <p:cBhvr>
                                        <p:cTn id="7" dur="500"/>
                                        <p:tgtEl>
                                          <p:spTgt spid="12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ipe(right)">
                                      <p:cBhvr>
                                        <p:cTn id="11" dur="500"/>
                                        <p:tgtEl>
                                          <p:spTgt spid="12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wipe(up)">
                                      <p:cBhvr>
                                        <p:cTn id="15" dur="500"/>
                                        <p:tgtEl>
                                          <p:spTgt spid="12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wipe(down)">
                                      <p:cBhvr>
                                        <p:cTn id="23" dur="500"/>
                                        <p:tgtEl>
                                          <p:spTgt spid="12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right)">
                                      <p:cBhvr>
                                        <p:cTn id="27" dur="500"/>
                                        <p:tgtEl>
                                          <p:spTgt spid="1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500"/>
                                        <p:tgtEl>
                                          <p:spTgt spid="1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down)">
                                      <p:cBhvr>
                                        <p:cTn id="36" dur="500"/>
                                        <p:tgtEl>
                                          <p:spTgt spid="123"/>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down)">
                                      <p:cBhvr>
                                        <p:cTn id="4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20514</TotalTime>
  <Words>3714</Words>
  <Application>Microsoft Office PowerPoint</Application>
  <PresentationFormat>Widescreen</PresentationFormat>
  <Paragraphs>865</Paragraphs>
  <Slides>39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Consolas</vt:lpstr>
      <vt:lpstr>Segoe UI</vt:lpstr>
      <vt:lpstr>Segoe UI Black</vt:lpstr>
      <vt:lpstr>Segoe UI Light</vt:lpstr>
      <vt:lpstr>Office Theme</vt:lpstr>
      <vt:lpstr>NFS: A Networked File System</vt:lpstr>
      <vt:lpstr>A Brief Overview of Sockets</vt:lpstr>
      <vt:lpstr>The VFS Layer</vt:lpstr>
      <vt:lpstr>The VFS Layer</vt:lpstr>
      <vt:lpstr>NFS was a primary motivation for the development of the VFS layer!</vt:lpstr>
      <vt:lpstr>NFS: One Possible Design</vt:lpstr>
      <vt:lpstr>NFS: One Possible Design</vt:lpstr>
      <vt:lpstr>NFS: One Possible Design</vt:lpstr>
      <vt:lpstr>NFS: One Possible Design</vt:lpstr>
      <vt:lpstr>NFS: One Possible Design</vt:lpstr>
      <vt:lpstr>NFS: One Possible Design</vt:lpstr>
      <vt:lpstr>NFS: One Possible Design</vt:lpstr>
      <vt:lpstr>NFS: One Possible Design</vt:lpstr>
      <vt:lpstr>NFS: One Possible Design</vt:lpstr>
      <vt:lpstr>NFS: One Possible Design</vt:lpstr>
      <vt:lpstr>NFS: One Possible Design</vt:lpstr>
      <vt:lpstr>PowerPoint Presentation</vt:lpstr>
      <vt:lpstr>PowerPoint Presentation</vt:lpstr>
      <vt:lpstr>Suppose that the NFS server spawns a new child after detecting an unexpected NFS command . . .</vt:lpstr>
      <vt:lpstr>PowerPoint Presentation</vt:lpstr>
      <vt:lpstr>Protocol Design: Stateful vs. Stateless</vt:lpstr>
      <vt:lpstr>The Real NFSv3 Protocol</vt:lpstr>
      <vt:lpstr>The Core Protocol</vt:lpstr>
      <vt:lpstr>The Core Protocol</vt:lpstr>
      <vt:lpstr>NFSv3</vt:lpstr>
      <vt:lpstr>NFSv3</vt:lpstr>
      <vt:lpstr>NFSv3</vt:lpstr>
      <vt:lpstr>NFSv3</vt:lpstr>
      <vt:lpstr>NFSv3</vt:lpstr>
      <vt:lpstr>NFSv3</vt:lpstr>
      <vt:lpstr>NFSv3</vt:lpstr>
      <vt:lpstr>NFSv3</vt:lpstr>
      <vt:lpstr>NFSv3</vt:lpstr>
      <vt:lpstr>Server Crashes and Network Disruptions</vt:lpstr>
      <vt:lpstr>PowerPoint Presentation</vt:lpstr>
      <vt:lpstr>The Costs of Accessing Remote Storage</vt:lpstr>
      <vt:lpstr>PowerPoint Presentation</vt:lpstr>
      <vt:lpstr>Client-side Caching</vt:lpstr>
      <vt:lpstr>Improving Data Consistency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7723</cp:revision>
  <dcterms:created xsi:type="dcterms:W3CDTF">2017-01-17T01:11:39Z</dcterms:created>
  <dcterms:modified xsi:type="dcterms:W3CDTF">2020-03-12T01:45:37Z</dcterms:modified>
</cp:coreProperties>
</file>