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260" r:id="rId5"/>
    <p:sldId id="261" r:id="rId6"/>
    <p:sldId id="277" r:id="rId7"/>
    <p:sldId id="271" r:id="rId8"/>
    <p:sldId id="272" r:id="rId9"/>
    <p:sldId id="273" r:id="rId10"/>
    <p:sldId id="274" r:id="rId11"/>
    <p:sldId id="275" r:id="rId12"/>
    <p:sldId id="278" r:id="rId13"/>
    <p:sldId id="282" r:id="rId14"/>
    <p:sldId id="276" r:id="rId15"/>
    <p:sldId id="264" r:id="rId16"/>
    <p:sldId id="291" r:id="rId17"/>
    <p:sldId id="267" r:id="rId18"/>
    <p:sldId id="292" r:id="rId19"/>
    <p:sldId id="265" r:id="rId20"/>
    <p:sldId id="288" r:id="rId21"/>
    <p:sldId id="287" r:id="rId22"/>
    <p:sldId id="284" r:id="rId23"/>
    <p:sldId id="286" r:id="rId24"/>
    <p:sldId id="289" r:id="rId25"/>
    <p:sldId id="283" r:id="rId26"/>
    <p:sldId id="293" r:id="rId27"/>
    <p:sldId id="294" r:id="rId28"/>
    <p:sldId id="296" r:id="rId29"/>
    <p:sldId id="297" r:id="rId30"/>
    <p:sldId id="298" r:id="rId31"/>
    <p:sldId id="299" r:id="rId32"/>
    <p:sldId id="300" r:id="rId33"/>
    <p:sldId id="301" r:id="rId34"/>
    <p:sldId id="290" r:id="rId35"/>
    <p:sldId id="3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00FF99"/>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55" autoAdjust="0"/>
  </p:normalViewPr>
  <p:slideViewPr>
    <p:cSldViewPr snapToGrid="0">
      <p:cViewPr varScale="1">
        <p:scale>
          <a:sx n="55" d="100"/>
          <a:sy n="55" d="100"/>
        </p:scale>
        <p:origin x="11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enry_Paget,_5th_Marquess_of_Anglese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oc.rust-lang.org/1.7.0/book/string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rust-lang.org/1.30.0/book/2018-edition/ch04-02-references-and-borrowing.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stackoverflow.com/questions/50251487/what-are-non-lexical-lifetimes" TargetMode="External"/><Relationship Id="rId5" Type="http://schemas.openxmlformats.org/officeDocument/2006/relationships/hyperlink" Target="https://www.snoyman.com/blog/2018/10/rust-crash-course-02-basics-of-ownership" TargetMode="External"/><Relationship Id="rId4" Type="http://schemas.openxmlformats.org/officeDocument/2006/relationships/hyperlink" Target="https://medium.com/@GolDDranks/things-rust-doesnt-let-you-do-draft-f596a3c740a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ythonconquerstheuniverse.wordpress.com/2009/10/03/static-vs-dynamic-typing-of-programming-languag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linegdb.com/online_python_interpret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Tracing_garbage_collection#Na%C3%AFve_mark-and-swee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crosoft.com/en-us/research/project/singularity/?from=https%3A%2F%2Fresearch.microsoft.com%2Fen-us%2Fprojects%2Fsingular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odbolt.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gment.com/blog/allocation-efficiency-in-high-performance-go-services/" TargetMode="External"/><Relationship Id="rId7" Type="http://schemas.openxmlformats.org/officeDocument/2006/relationships/hyperlink" Target="https://github.com/totalspectrum/gcc-propeller/blob/master/libgo/runtime/malloc.goc"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github.com/totalspectrum/gcc-propeller/blob/master/libgo/runtime/go-new.c" TargetMode="External"/><Relationship Id="rId5" Type="http://schemas.openxmlformats.org/officeDocument/2006/relationships/hyperlink" Target="https://github.com/totalspectrum/gcc-propeller/blob/master/libgo/runtime/go-type.h" TargetMode="External"/><Relationship Id="rId4" Type="http://schemas.openxmlformats.org/officeDocument/2006/relationships/hyperlink" Target="https://golang.org/doc/faq#Pointer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reaming_SIMD_Extensions#Register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9x.me/x86/html/file_module_x86_id_205.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is of Henry Cyril Paget, 5th Marquis of Anglesey: </a:t>
            </a:r>
            <a:r>
              <a:rPr lang="en-US" dirty="0">
                <a:hlinkClick r:id="rId3"/>
              </a:rPr>
              <a:t>https://en.wikipedia.org/wiki/Henry_Paget,_5th_Marquess_of_Anglesey</a:t>
            </a:r>
            <a:endParaRPr lang="en-US" dirty="0"/>
          </a:p>
          <a:p>
            <a:r>
              <a:rPr lang="en-US" dirty="0"/>
              <a:t>As the Wikipedia article says, Henry “was a British peer who was notable during his short life for squandering his inheritance on a lavish social life and accumulating massive debts. Regarded as the ‘black sheep’ of the family, he was dubbed ‘the dancing marquess’ for his habit of performing ‘sinuous, snake-like dances’ and for his Butterfly Dancing, taken from Loie Fuller, where a voluminous robe of transparent white silk would be waved like wings.”</a:t>
            </a:r>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316156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24813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kernel can give a device driver direct access to a device by mapping the device’s memory-mapped registers into the driver’s address space. Also note that drivers run in Ring 0, and can issue privileged IO instructions directly.]</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75608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70405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 a SIP’s resources can be “efficiently reclaimed and its memory pages recycled without involving garbage collection”? The reason is that, when a SIP dies, *all* of its memory pages are now garbage---remember that two SIPs cannot share memory! So, the kernel can just deallocate all pages that belong to the SIP.</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02274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Suez Canal in Egypt.]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16206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22714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Rust, variables are immutable unless you explicitly state otherwise. So, a declaration of “let x = …” creates a variable that is immutable after assignment completes. A declaration of “let mut x = …” creates a mutable variable.]</a:t>
            </a:r>
          </a:p>
          <a:p>
            <a:r>
              <a:rPr lang="en-US" dirty="0"/>
              <a:t>[Refs: </a:t>
            </a:r>
            <a:r>
              <a:rPr lang="en-US" dirty="0">
                <a:hlinkClick r:id="rId3"/>
              </a:rPr>
              <a:t>https://godbolt.org/</a:t>
            </a:r>
            <a:endParaRPr lang="en-US" dirty="0"/>
          </a:p>
          <a:p>
            <a:r>
              <a:rPr lang="en-US" dirty="0"/>
              <a:t>          </a:t>
            </a:r>
            <a:r>
              <a:rPr lang="en-US" dirty="0">
                <a:hlinkClick r:id="rId4"/>
              </a:rPr>
              <a:t>https://doc.rust-lang.org/1.7.0/book/strings.html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132687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58728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Rust’s linear type system has some other advantages. For example, the ownership system is more complex than presented here. A heap-allocated value (e.g., s1 in the running example) can have, at any given moment, (1) multiple read-only references, or (2) a single read/write reference. Creating a mutable reference will invalidate all other read-only references. These semantics are useful for ensuring that multiple threads can safely access a shared variable: at any given moment, one or more read-only references, or a single mutable reference. In other words, these semantics enforce multiple reader/single writer access!</a:t>
            </a:r>
          </a:p>
          <a:p>
            <a:r>
              <a:rPr lang="en-US" dirty="0"/>
              <a:t>Ref: </a:t>
            </a:r>
            <a:r>
              <a:rPr lang="en-US" dirty="0">
                <a:hlinkClick r:id="rId3"/>
              </a:rPr>
              <a:t>https://doc.rust-lang.org/1.30.0/book/2018-edition/ch04-02-references-and-borrowing.html</a:t>
            </a:r>
            <a:endParaRPr lang="en-US" dirty="0"/>
          </a:p>
          <a:p>
            <a:r>
              <a:rPr lang="en-US" dirty="0"/>
              <a:t>       </a:t>
            </a:r>
            <a:r>
              <a:rPr lang="en-US" dirty="0">
                <a:hlinkClick r:id="rId4"/>
              </a:rPr>
              <a:t>https://medium.com/@GolDDranks/things-rust-doesnt-let-you-do-draft-f596a3c740a5</a:t>
            </a:r>
            <a:endParaRPr lang="en-US" dirty="0"/>
          </a:p>
          <a:p>
            <a:r>
              <a:rPr lang="en-US" dirty="0"/>
              <a:t>       </a:t>
            </a:r>
            <a:r>
              <a:rPr lang="en-US" dirty="0">
                <a:hlinkClick r:id="rId5"/>
              </a:rPr>
              <a:t>https://www.snoyman.com/blog/2018/10/rust-crash-course-02-basics-of-ownership</a:t>
            </a:r>
            <a:endParaRPr lang="en-US" dirty="0"/>
          </a:p>
          <a:p>
            <a:r>
              <a:rPr lang="en-US" dirty="0"/>
              <a:t>       </a:t>
            </a:r>
            <a:r>
              <a:rPr lang="en-US" dirty="0">
                <a:hlinkClick r:id="rId6"/>
              </a:rPr>
              <a:t>https://stackoverflow.com/questions/50251487/what-are-non-lexical-lifetimes</a:t>
            </a:r>
            <a:endParaRPr lang="en-US" dirty="0"/>
          </a:p>
          <a:p>
            <a:r>
              <a:rPr lang="en-US" dirty="0"/>
              <a:t>As the second reference says, ”</a:t>
            </a:r>
            <a:r>
              <a:rPr lang="en-US" sz="1200" b="0" i="0" kern="1200" dirty="0">
                <a:solidFill>
                  <a:schemeClr val="tx1"/>
                </a:solidFill>
                <a:effectLst/>
                <a:latin typeface="+mn-lt"/>
                <a:ea typeface="+mn-ea"/>
                <a:cs typeface="+mn-cs"/>
              </a:rPr>
              <a:t>There is still one general principle that affects the design decisions of Rust: all analysis should be local. No whole-program stuff. Rust programs must be type checkable function-by-function. The function signatures have to contain enough of lifetime and type information that the body can be checked. This also means that some situations where the borrow checker might seem stupid (“This function only mutates only field A, so why can’t I call also that function that mutates field B, they are different fields! It should allow that much!”), but the point is that it isn’t allowed to “peek into” functions other than the one it is currently checking. All it gets to know are the function signatures.”</a:t>
            </a:r>
          </a:p>
          <a:p>
            <a:r>
              <a:rPr lang="en-US" sz="1200" b="0" i="0" kern="1200" dirty="0">
                <a:solidFill>
                  <a:schemeClr val="tx1"/>
                </a:solidFill>
                <a:effectLst/>
                <a:latin typeface="+mn-lt"/>
                <a:ea typeface="+mn-ea"/>
                <a:cs typeface="+mn-cs"/>
              </a:rPr>
              <a:t>The third reference gives this example . . .</a:t>
            </a:r>
          </a:p>
          <a:p>
            <a:r>
              <a:rPr lang="en-US" sz="1200" b="0" i="0" kern="1200" dirty="0">
                <a:solidFill>
                  <a:schemeClr val="tx1"/>
                </a:solidFill>
                <a:effectLst/>
                <a:latin typeface="+mn-lt"/>
                <a:ea typeface="+mn-ea"/>
                <a:cs typeface="+mn-cs"/>
              </a:rPr>
              <a:t>struct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(i32);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is a ``</a:t>
            </a:r>
            <a:r>
              <a:rPr lang="en-US" sz="1200" b="0" i="0" kern="1200" dirty="0" err="1">
                <a:solidFill>
                  <a:schemeClr val="tx1"/>
                </a:solidFill>
                <a:effectLst/>
                <a:latin typeface="+mn-lt"/>
                <a:ea typeface="+mn-ea"/>
                <a:cs typeface="+mn-cs"/>
              </a:rPr>
              <a:t>newtype</a:t>
            </a:r>
            <a:r>
              <a:rPr lang="en-US" sz="1200" b="0" i="0" kern="1200" dirty="0">
                <a:solidFill>
                  <a:schemeClr val="tx1"/>
                </a:solidFill>
                <a:effectLst/>
                <a:latin typeface="+mn-lt"/>
                <a:ea typeface="+mn-ea"/>
                <a:cs typeface="+mn-cs"/>
              </a:rPr>
              <a:t> wrapper'':</a:t>
            </a:r>
          </a:p>
          <a:p>
            <a:r>
              <a:rPr lang="en-US" sz="1200" b="0" i="0" kern="1200" dirty="0">
                <a:solidFill>
                  <a:schemeClr val="tx1"/>
                </a:solidFill>
                <a:effectLst/>
                <a:latin typeface="+mn-lt"/>
                <a:ea typeface="+mn-ea"/>
                <a:cs typeface="+mn-cs"/>
              </a:rPr>
              <a:t>                     //a new data type wrapping around,</a:t>
            </a:r>
          </a:p>
          <a:p>
            <a:r>
              <a:rPr lang="en-US" sz="1200" b="0" i="0" kern="1200" dirty="0">
                <a:solidFill>
                  <a:schemeClr val="tx1"/>
                </a:solidFill>
                <a:effectLst/>
                <a:latin typeface="+mn-lt"/>
                <a:ea typeface="+mn-ea"/>
                <a:cs typeface="+mn-cs"/>
              </a:rPr>
              <a:t>                     //and with the same runtime</a:t>
            </a:r>
          </a:p>
          <a:p>
            <a:r>
              <a:rPr lang="en-US" sz="1200" b="0" i="0" kern="1200" dirty="0">
                <a:solidFill>
                  <a:schemeClr val="tx1"/>
                </a:solidFill>
                <a:effectLst/>
                <a:latin typeface="+mn-lt"/>
                <a:ea typeface="+mn-ea"/>
                <a:cs typeface="+mn-cs"/>
              </a:rPr>
              <a:t>                     //representation of, a signed 32-bit</a:t>
            </a:r>
          </a:p>
          <a:p>
            <a:r>
              <a:rPr lang="en-US" sz="1200" b="0" i="0" kern="1200" dirty="0">
                <a:solidFill>
                  <a:schemeClr val="tx1"/>
                </a:solidFill>
                <a:effectLst/>
                <a:latin typeface="+mn-lt"/>
                <a:ea typeface="+mn-ea"/>
                <a:cs typeface="+mn-cs"/>
              </a:rPr>
              <a:t>                     //integer (i32).</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!("I consumed a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fn</a:t>
            </a:r>
            <a:r>
              <a:rPr lang="en-US" sz="1200" b="0" i="0" kern="1200" dirty="0">
                <a:solidFill>
                  <a:schemeClr val="tx1"/>
                </a:solidFill>
                <a:effectLst/>
                <a:latin typeface="+mn-lt"/>
                <a:ea typeface="+mn-ea"/>
                <a:cs typeface="+mn-cs"/>
              </a:rPr>
              <a:t> main() {</a:t>
            </a:r>
          </a:p>
          <a:p>
            <a:r>
              <a:rPr lang="en-US" sz="1200" b="0" i="0" kern="1200" dirty="0">
                <a:solidFill>
                  <a:schemeClr val="tx1"/>
                </a:solidFill>
                <a:effectLst/>
                <a:latin typeface="+mn-lt"/>
                <a:ea typeface="+mn-ea"/>
                <a:cs typeface="+mn-cs"/>
              </a:rPr>
              <a:t>    let x: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(1);</a:t>
            </a:r>
          </a:p>
          <a:p>
            <a:r>
              <a:rPr lang="en-US" sz="1200" b="0" i="0" kern="1200" dirty="0">
                <a:solidFill>
                  <a:schemeClr val="tx1"/>
                </a:solidFill>
                <a:effectLst/>
                <a:latin typeface="+mn-lt"/>
                <a:ea typeface="+mn-ea"/>
                <a:cs typeface="+mn-cs"/>
              </a:rPr>
              <a:t>    let y: &amp;</a:t>
            </a:r>
            <a:r>
              <a:rPr lang="en-US" sz="1200" b="0" i="0" kern="1200" dirty="0" err="1">
                <a:solidFill>
                  <a:schemeClr val="tx1"/>
                </a:solidFill>
                <a:effectLst/>
                <a:latin typeface="+mn-lt"/>
                <a:ea typeface="+mn-ea"/>
                <a:cs typeface="+mn-cs"/>
              </a:rPr>
              <a:t>Foobar</a:t>
            </a:r>
            <a:r>
              <a:rPr lang="en-US" sz="1200" b="0" i="0" kern="1200" dirty="0">
                <a:solidFill>
                  <a:schemeClr val="tx1"/>
                </a:solidFill>
                <a:effectLst/>
                <a:latin typeface="+mn-lt"/>
                <a:ea typeface="+mn-ea"/>
                <a:cs typeface="+mn-cs"/>
              </a:rPr>
              <a:t> = &amp;x;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!("Before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(&amp;x);</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(y);</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println</a:t>
            </a:r>
            <a:r>
              <a:rPr lang="en-US" sz="1200" b="0" i="0" kern="1200" dirty="0">
                <a:solidFill>
                  <a:schemeClr val="tx1"/>
                </a:solidFill>
                <a:effectLst/>
                <a:latin typeface="+mn-lt"/>
                <a:ea typeface="+mn-ea"/>
                <a:cs typeface="+mn-cs"/>
              </a:rPr>
              <a:t>!("After </a:t>
            </a:r>
            <a:r>
              <a:rPr lang="en-US" sz="1200" b="0" i="0" kern="1200" dirty="0" err="1">
                <a:solidFill>
                  <a:schemeClr val="tx1"/>
                </a:solidFill>
                <a:effectLst/>
                <a:latin typeface="+mn-lt"/>
                <a:ea typeface="+mn-ea"/>
                <a:cs typeface="+mn-cs"/>
              </a:rPr>
              <a:t>uses_foobar</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 . and says that multiple read-only references are “allowed in Rust, because:</a:t>
            </a:r>
          </a:p>
          <a:p>
            <a:r>
              <a:rPr lang="en-US" sz="1200" b="0" i="0" kern="1200" dirty="0">
                <a:solidFill>
                  <a:schemeClr val="tx1"/>
                </a:solidFill>
                <a:effectLst/>
                <a:latin typeface="+mn-lt"/>
                <a:ea typeface="+mn-ea"/>
                <a:cs typeface="+mn-cs"/>
              </a:rPr>
              <a:t>1. Multiple read-only references to a variable cannot result in any data races</a:t>
            </a:r>
          </a:p>
          <a:p>
            <a:r>
              <a:rPr lang="en-US" sz="1200" b="0" i="0" kern="1200" dirty="0">
                <a:solidFill>
                  <a:schemeClr val="tx1"/>
                </a:solidFill>
                <a:effectLst/>
                <a:latin typeface="+mn-lt"/>
                <a:ea typeface="+mn-ea"/>
                <a:cs typeface="+mn-cs"/>
              </a:rPr>
              <a:t>2. The lifetime of the value outlives the references to it. In other words, in this case, x lives at least as long as y.”</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56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line of C code . . .</a:t>
            </a:r>
          </a:p>
          <a:p>
            <a:r>
              <a:rPr lang="en-US" dirty="0"/>
              <a:t>    float f = (float)("hello"[18]);</a:t>
            </a:r>
          </a:p>
          <a:p>
            <a:r>
              <a:rPr lang="en-US" dirty="0"/>
              <a:t>. . . note that the index 18 isn’t even inside the bounds of the string “hello”! So, we’re converting a mystery character 18 bytes after the start of “hello” into a float </a:t>
            </a:r>
            <a:r>
              <a:rPr lang="en-US" dirty="0" err="1"/>
              <a:t>o_O</a:t>
            </a:r>
            <a:r>
              <a:rPr lang="en-US" dirty="0"/>
              <a:t>.</a:t>
            </a:r>
          </a:p>
          <a:p>
            <a:endParaRPr lang="en-US" dirty="0"/>
          </a:p>
          <a:p>
            <a:r>
              <a:rPr lang="en-US" dirty="0"/>
              <a:t>[For a good discussion of the difference between weak versus strong typing, and dynamic versus static typing, see </a:t>
            </a:r>
            <a:r>
              <a:rPr lang="en-US" dirty="0">
                <a:hlinkClick r:id="rId3"/>
              </a:rPr>
              <a:t>https://pythonconquerstheuniverse.wordpress.com/2009/10/03/static-vs-dynamic-typing-of-programming-languages/</a:t>
            </a:r>
            <a:r>
              <a:rPr lang="en-US" dirty="0"/>
              <a:t>.</a:t>
            </a:r>
          </a:p>
          <a:p>
            <a:r>
              <a:rPr lang="en-US" dirty="0"/>
              <a:t>As that web page says, “In a weakly typed language, variables can be implicitly coerced to unrelated types, whereas in a strongly typed language they cannot, and an explicit conversion is required. ... Both Java and Python are strongly typed languages. [In a dynamically-typed language,] </a:t>
            </a:r>
            <a:r>
              <a:rPr lang="en-US" sz="1200" b="0" i="0" kern="1200" dirty="0">
                <a:solidFill>
                  <a:schemeClr val="tx1"/>
                </a:solidFill>
                <a:effectLst/>
                <a:latin typeface="+mn-lt"/>
                <a:ea typeface="+mn-ea"/>
                <a:cs typeface="+mn-cs"/>
              </a:rPr>
              <a:t>names are bound to objects at execution time by means of assignment statements, and it is possible to bind a name to objects of different types during the execution of the program. [In a statically-typed language,] once a variable name has been bound to a type (that is, declared) it can be bound (via an assignment statement) only to objects of that type; it cannot ever be bound to an object of a different type. An attempt to bind the name to an object of the wrong type will raise a type exception.</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02564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7682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online Python evaluator, go here: </a:t>
            </a:r>
            <a:r>
              <a:rPr lang="en-US" dirty="0">
                <a:hlinkClick r:id="rId3"/>
              </a:rPr>
              <a:t>https://www.onlinegdb.com/online_python_interpreter</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72415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376139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144975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96515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https://en.wikipedia.org/wiki/Tracing_garbage_collection#Na%C3%AFve_mark-and-sweep</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1032717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321277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130777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35</a:t>
            </a:fld>
            <a:endParaRPr lang="en-US"/>
          </a:p>
        </p:txBody>
      </p:sp>
    </p:spTree>
    <p:extLst>
      <p:ext uri="{BB962C8B-B14F-4D97-AF65-F5344CB8AC3E}">
        <p14:creationId xmlns:p14="http://schemas.microsoft.com/office/powerpoint/2010/main" val="20798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https://www.microsoft.com/en-us/research/project/singularity/?from=https%3A%2F%2Fresearch.microsoft.com%2Fen-us%2Fprojects%2Fsingularity</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86000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a:t>
            </a:r>
            <a:r>
              <a:rPr lang="en-US" dirty="0">
                <a:hlinkClick r:id="rId3"/>
              </a:rPr>
              <a:t>https://godbolt.org/</a:t>
            </a:r>
            <a:r>
              <a:rPr lang="en-US" dirty="0"/>
              <a:t> allows you to compile languages like C, C++, Go, Rust, Haskell, and Python, and then inspect the bytecode or native code that results!]</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140274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225782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__</a:t>
            </a:r>
            <a:r>
              <a:rPr lang="en-US" dirty="0" err="1"/>
              <a:t>go_new</a:t>
            </a:r>
            <a:r>
              <a:rPr lang="en-US" dirty="0"/>
              <a:t>() takes two arguments.</a:t>
            </a:r>
          </a:p>
          <a:p>
            <a:r>
              <a:rPr lang="en-US" dirty="0"/>
              <a:t>*The first is a type descriptor. Every struct in Go has a type descriptor which contains metadata like size of the type in bytes, the required alignment of the type (e.g., on a 32-bit boundary or a 64-bit boundary), and a pointer to a function which takes two instances of the type and returns whether the instances are equal.</a:t>
            </a:r>
          </a:p>
          <a:p>
            <a:r>
              <a:rPr lang="en-US" dirty="0"/>
              <a:t>*The second argument to __</a:t>
            </a:r>
            <a:r>
              <a:rPr lang="en-US" dirty="0" err="1"/>
              <a:t>go_new</a:t>
            </a:r>
            <a:r>
              <a:rPr lang="en-US" dirty="0"/>
              <a:t>() is the size of the requested allocation. In the example code, the requested allocation size is 12 bytes.</a:t>
            </a:r>
          </a:p>
          <a:p>
            <a:endParaRPr lang="en-US" dirty="0"/>
          </a:p>
          <a:p>
            <a:r>
              <a:rPr lang="en-US" dirty="0"/>
              <a:t>[Aside: It’s strange that c is allocated on the heap instead of the stack. The Go compiler uses escape analysis to determine if a locally-declared variable might become referred to by something on the heap; if so, the locally-declared variable should be allocated on the heap. However, just looking at the code in the sample program, it doesn’t seem like c should escape main()! The compiler does not introduce INCORRECTNESS in the program by allocating c on the heap, but doing so seems INEFFICIENT, since the heap allocator will have to be invoked (instead of the stack pointer just being bumped down), and eventually c will have to be garbage-collected (instead of the stack pointer just being bumped up). See here for more information about Go’s allocation strategies: </a:t>
            </a:r>
            <a:r>
              <a:rPr lang="en-US" dirty="0">
                <a:hlinkClick r:id="rId3"/>
              </a:rPr>
              <a:t>https://segment.com/blog/allocation-efficiency-in-high-performance-go-services/</a:t>
            </a:r>
            <a:endParaRPr lang="en-US" dirty="0"/>
          </a:p>
          <a:p>
            <a:r>
              <a:rPr lang="en-US" dirty="0"/>
              <a:t>As described by </a:t>
            </a:r>
            <a:r>
              <a:rPr lang="en-US" dirty="0">
                <a:hlinkClick r:id="rId4"/>
              </a:rPr>
              <a:t>https://golang.org/doc/faq#Pointers</a:t>
            </a:r>
            <a:r>
              <a:rPr lang="en-US" dirty="0"/>
              <a:t>, “Q: How do I know whether a variable is allocated on the heap or the stack? A: From a correctness standpoint, you don't need to know. Each variable in Go exists as long as there are references to it. The storage location chosen by the implementation is irrelevant to the semantics of the language. The storage location does have an effect on writing efficient programs. When possible, the Go compilers will allocate variables that are local to a function in that function's stack frame. However, if the compiler cannot prove that the variable is not referenced after the function returns, then the compiler must allocate the variable on the garbage-collected heap to avoid dangling pointer errors. Also, if a local variable is very large, it might make more sense to store it on the heap rather than the stack. In the current compilers, if a variable has its address taken, that variable is a candidate for allocation on the heap. However, a basic escape analysis recognizes some cases when such variables will not live past the return from the function and can reside on the stack.”]</a:t>
            </a:r>
          </a:p>
          <a:p>
            <a:endParaRPr lang="en-US" dirty="0"/>
          </a:p>
          <a:p>
            <a:r>
              <a:rPr lang="en-US" dirty="0"/>
              <a:t>[Refs: </a:t>
            </a:r>
            <a:r>
              <a:rPr lang="en-US" dirty="0">
                <a:hlinkClick r:id="rId5"/>
              </a:rPr>
              <a:t>https://github.com/totalspectrum/gcc-propeller/blob/master/libgo/runtime/go-type.h</a:t>
            </a:r>
            <a:r>
              <a:rPr lang="en-US" dirty="0"/>
              <a:t> //Defines __</a:t>
            </a:r>
            <a:r>
              <a:rPr lang="en-US" dirty="0" err="1"/>
              <a:t>go_type_descriptor</a:t>
            </a:r>
            <a:endParaRPr lang="en-US" dirty="0"/>
          </a:p>
          <a:p>
            <a:r>
              <a:rPr lang="en-US" dirty="0">
                <a:hlinkClick r:id="rId6"/>
              </a:rPr>
              <a:t>         https://github.com/totalspectrum/gcc-propeller/blob/master/libgo/runtime/go-new.c</a:t>
            </a:r>
            <a:r>
              <a:rPr lang="en-US" dirty="0"/>
              <a:t> //Defines __</a:t>
            </a:r>
            <a:r>
              <a:rPr lang="en-US" dirty="0" err="1"/>
              <a:t>go_new</a:t>
            </a:r>
            <a:r>
              <a:rPr lang="en-US" dirty="0"/>
              <a:t>()</a:t>
            </a:r>
          </a:p>
          <a:p>
            <a:r>
              <a:rPr lang="en-US" dirty="0"/>
              <a:t>         </a:t>
            </a:r>
            <a:r>
              <a:rPr lang="en-US" dirty="0">
                <a:hlinkClick r:id="rId7"/>
              </a:rPr>
              <a:t>https://github.com/totalspectrum/gcc-propeller/blob/master/libgo/runtime/malloc.goc</a:t>
            </a:r>
            <a:r>
              <a:rPr lang="en-US" dirty="0"/>
              <a:t> //Defines </a:t>
            </a:r>
            <a:r>
              <a:rPr lang="en-US" dirty="0" err="1"/>
              <a:t>runtime_malloc</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265224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
            </a:r>
            <a:r>
              <a:rPr lang="en-US" dirty="0" err="1"/>
              <a:t>xmmXXX</a:t>
            </a:r>
            <a:r>
              <a:rPr lang="en-US" dirty="0"/>
              <a:t> register is 128 bits wide. Intel introduced these registers to perform vector instructions, i.e., instructions in which a single instruction performs the same operation on multiple sets of data. For example, a single %</a:t>
            </a:r>
            <a:r>
              <a:rPr lang="en-US" dirty="0" err="1"/>
              <a:t>xmm</a:t>
            </a:r>
            <a:r>
              <a:rPr lang="en-US" dirty="0"/>
              <a:t> register can hold four 32-bit floats. So, a single vector add instruction could treat two input %</a:t>
            </a:r>
            <a:r>
              <a:rPr lang="en-US" dirty="0" err="1"/>
              <a:t>xmm</a:t>
            </a:r>
            <a:r>
              <a:rPr lang="en-US" dirty="0"/>
              <a:t> registers as a two vectors, each of which contain 4 floating-point numbers; the instruction would add v0[</a:t>
            </a:r>
            <a:r>
              <a:rPr lang="en-US" dirty="0" err="1"/>
              <a:t>i</a:t>
            </a:r>
            <a:r>
              <a:rPr lang="en-US" dirty="0"/>
              <a:t>] to v1[</a:t>
            </a:r>
            <a:r>
              <a:rPr lang="en-US" dirty="0" err="1"/>
              <a:t>i</a:t>
            </a:r>
            <a:r>
              <a:rPr lang="en-US" dirty="0"/>
              <a:t>] and store the result in v1[</a:t>
            </a:r>
            <a:r>
              <a:rPr lang="en-US" dirty="0" err="1"/>
              <a:t>i</a:t>
            </a:r>
            <a:r>
              <a:rPr lang="en-US" dirty="0"/>
              <a:t>].</a:t>
            </a:r>
          </a:p>
          <a:p>
            <a:endParaRPr lang="en-US" dirty="0"/>
          </a:p>
          <a:p>
            <a:r>
              <a:rPr lang="en-US" dirty="0"/>
              <a:t>The </a:t>
            </a:r>
            <a:r>
              <a:rPr lang="en-US" dirty="0" err="1"/>
              <a:t>movss</a:t>
            </a:r>
            <a:r>
              <a:rPr lang="en-US" dirty="0"/>
              <a:t> instruction moves the lowest 32-bits of an %</a:t>
            </a:r>
            <a:r>
              <a:rPr lang="en-US" dirty="0" err="1"/>
              <a:t>xmm</a:t>
            </a:r>
            <a:r>
              <a:rPr lang="en-US" dirty="0"/>
              <a:t> register to a memory location.</a:t>
            </a:r>
          </a:p>
          <a:p>
            <a:endParaRPr lang="en-US" dirty="0"/>
          </a:p>
          <a:p>
            <a:r>
              <a:rPr lang="en-US" dirty="0"/>
              <a:t>Refs: </a:t>
            </a:r>
            <a:r>
              <a:rPr lang="en-US" dirty="0">
                <a:hlinkClick r:id="rId3"/>
              </a:rPr>
              <a:t>https://en.wikipedia.org/wiki/Streaming_SIMD_Extensions#Registers</a:t>
            </a:r>
            <a:endParaRPr lang="en-US" dirty="0"/>
          </a:p>
          <a:p>
            <a:r>
              <a:rPr lang="en-US" dirty="0"/>
              <a:t>         </a:t>
            </a:r>
            <a:r>
              <a:rPr lang="en-US" dirty="0">
                <a:hlinkClick r:id="rId4"/>
              </a:rPr>
              <a:t>https://c9x.me/x86/html/file_module_x86_id_205.html</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24964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01760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pointer to c (in %</a:t>
            </a:r>
            <a:r>
              <a:rPr lang="en-US" dirty="0" err="1"/>
              <a:t>rdi</a:t>
            </a:r>
            <a:r>
              <a:rPr lang="en-US" dirty="0"/>
              <a:t>) is passed as the assembly-level first argument to </a:t>
            </a:r>
            <a:r>
              <a:rPr lang="en-US" dirty="0" err="1"/>
              <a:t>getCircumference</a:t>
            </a:r>
            <a:r>
              <a:rPr lang="en-US" dirty="0"/>
              <a:t>(). In other words, %</a:t>
            </a:r>
            <a:r>
              <a:rPr lang="en-US" dirty="0" err="1"/>
              <a:t>rdi</a:t>
            </a:r>
            <a:r>
              <a:rPr lang="en-US" dirty="0"/>
              <a:t> holds the “this” pointer.</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53937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4/7/2020</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4/7/2020</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738197" y="3897629"/>
            <a:ext cx="5693090" cy="1487963"/>
          </a:xfrm>
          <a:noFill/>
          <a:ln>
            <a:solidFill>
              <a:schemeClr val="bg1"/>
            </a:solidFill>
          </a:ln>
        </p:spPr>
        <p:txBody>
          <a:bodyPr>
            <a:normAutofit fontScale="92500" lnSpcReduction="10000"/>
          </a:bodyPr>
          <a:lstStyle/>
          <a:p>
            <a:endParaRPr lang="en-US" sz="300" dirty="0">
              <a:solidFill>
                <a:schemeClr val="bg1"/>
              </a:solidFill>
              <a:latin typeface="Segoe UI" panose="020B0502040204020203" pitchFamily="34" charset="0"/>
              <a:cs typeface="Segoe UI" panose="020B0502040204020203" pitchFamily="34" charset="0"/>
            </a:endParaRPr>
          </a:p>
          <a:p>
            <a:r>
              <a:rPr lang="en-US" sz="4800" dirty="0">
                <a:solidFill>
                  <a:schemeClr val="bg1"/>
                </a:solidFill>
                <a:latin typeface="Segoe UI" panose="020B0502040204020203" pitchFamily="34" charset="0"/>
                <a:cs typeface="Segoe UI" panose="020B0502040204020203" pitchFamily="34" charset="0"/>
              </a:rPr>
              <a:t>CS 161: Lecture 16</a:t>
            </a:r>
          </a:p>
          <a:p>
            <a:r>
              <a:rPr lang="en-US" sz="4800" dirty="0">
                <a:solidFill>
                  <a:schemeClr val="bg1"/>
                </a:solidFill>
                <a:latin typeface="Segoe UI" panose="020B0502040204020203" pitchFamily="34" charset="0"/>
                <a:cs typeface="Segoe UI" panose="020B0502040204020203" pitchFamily="34" charset="0"/>
              </a:rPr>
              <a:t>4/6/2020</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738196" y="1403827"/>
            <a:ext cx="5693091" cy="2276673"/>
          </a:xfrm>
          <a:noFill/>
          <a:ln>
            <a:solidFill>
              <a:schemeClr val="bg1"/>
            </a:solidFill>
          </a:ln>
        </p:spPr>
        <p:txBody>
          <a:bodyPr>
            <a:normAutofit fontScale="90000"/>
          </a:bodyPr>
          <a:lstStyle/>
          <a:p>
            <a:r>
              <a:rPr lang="en-US" dirty="0">
                <a:solidFill>
                  <a:schemeClr val="bg1"/>
                </a:solidFill>
              </a:rPr>
              <a:t>Writing Kernels in High-level Languages</a:t>
            </a:r>
          </a:p>
        </p:txBody>
      </p:sp>
      <p:pic>
        <p:nvPicPr>
          <p:cNvPr id="1026" name="Picture 2">
            <a:extLst>
              <a:ext uri="{FF2B5EF4-FFF2-40B4-BE49-F238E27FC236}">
                <a16:creationId xmlns:a16="http://schemas.microsoft.com/office/drawing/2014/main" id="{2A57FF91-5ED5-423C-AC13-3AB043455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0"/>
            <a:ext cx="501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EDE476-431F-4D4D-84A2-49806A5E81BB}"/>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C9D8F79E-FE64-42A4-9E88-A7FE021A71A5}"/>
              </a:ext>
            </a:extLst>
          </p:cNvPr>
          <p:cNvSpPr txBox="1"/>
          <p:nvPr/>
        </p:nvSpPr>
        <p:spPr>
          <a:xfrm>
            <a:off x="-17878" y="5695913"/>
            <a:ext cx="5523914" cy="1054135"/>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Second instruction: %RAX ALREADY HAS THE APPROPRIATE VALUE, THE COMPILER IS DRUNK</a:t>
            </a:r>
            <a:endParaRPr lang="en-US" sz="2400" dirty="0">
              <a:latin typeface="Consolas" panose="020B0609020204030204" pitchFamily="49" charset="0"/>
              <a:cs typeface="Segoe UI" panose="020B0502040204020203" pitchFamily="34" charset="0"/>
            </a:endParaRPr>
          </a:p>
        </p:txBody>
      </p:sp>
      <p:sp>
        <p:nvSpPr>
          <p:cNvPr id="8" name="Left Bracket 7">
            <a:extLst>
              <a:ext uri="{FF2B5EF4-FFF2-40B4-BE49-F238E27FC236}">
                <a16:creationId xmlns:a16="http://schemas.microsoft.com/office/drawing/2014/main" id="{8DC00D04-FEFC-4647-9CA5-CB3D45BCC0B0}"/>
              </a:ext>
            </a:extLst>
          </p:cNvPr>
          <p:cNvSpPr/>
          <p:nvPr/>
        </p:nvSpPr>
        <p:spPr>
          <a:xfrm>
            <a:off x="5177640" y="5517660"/>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5819926"/>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63208" y="5340863"/>
            <a:ext cx="3692041"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First instruction: legit</a:t>
            </a:r>
          </a:p>
        </p:txBody>
      </p:sp>
      <p:cxnSp>
        <p:nvCxnSpPr>
          <p:cNvPr id="16" name="Straight Connector 15">
            <a:extLst>
              <a:ext uri="{FF2B5EF4-FFF2-40B4-BE49-F238E27FC236}">
                <a16:creationId xmlns:a16="http://schemas.microsoft.com/office/drawing/2014/main" id="{5E6E4FFA-4FBC-4CCA-B189-7E443DF67698}"/>
              </a:ext>
            </a:extLst>
          </p:cNvPr>
          <p:cNvCxnSpPr>
            <a:cxnSpLocks/>
          </p:cNvCxnSpPr>
          <p:nvPr/>
        </p:nvCxnSpPr>
        <p:spPr>
          <a:xfrm flipH="1">
            <a:off x="2952751" y="5549145"/>
            <a:ext cx="19811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12C7EA-27F9-4994-828B-DE2173D3E090}"/>
              </a:ext>
            </a:extLst>
          </p:cNvPr>
          <p:cNvCxnSpPr>
            <a:cxnSpLocks/>
          </p:cNvCxnSpPr>
          <p:nvPr/>
        </p:nvCxnSpPr>
        <p:spPr>
          <a:xfrm>
            <a:off x="4933950" y="5530044"/>
            <a:ext cx="0" cy="307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956E0C-4D64-48BB-B368-84D9C57BCE56}"/>
              </a:ext>
            </a:extLst>
          </p:cNvPr>
          <p:cNvPicPr>
            <a:picLocks noChangeAspect="1"/>
          </p:cNvPicPr>
          <p:nvPr/>
        </p:nvPicPr>
        <p:blipFill>
          <a:blip r:embed="rId4"/>
          <a:stretch>
            <a:fillRect/>
          </a:stretch>
        </p:blipFill>
        <p:spPr>
          <a:xfrm rot="264253">
            <a:off x="918038" y="725659"/>
            <a:ext cx="3213354" cy="4781860"/>
          </a:xfrm>
          <a:prstGeom prst="rect">
            <a:avLst/>
          </a:prstGeom>
        </p:spPr>
      </p:pic>
    </p:spTree>
    <p:extLst>
      <p:ext uri="{BB962C8B-B14F-4D97-AF65-F5344CB8AC3E}">
        <p14:creationId xmlns:p14="http://schemas.microsoft.com/office/powerpoint/2010/main" val="30165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0" presetClass="path" presetSubtype="0" accel="50000" decel="50000" fill="hold" nodeType="withEffect">
                                  <p:stCondLst>
                                    <p:cond delay="0"/>
                                  </p:stCondLst>
                                  <p:childTnLst>
                                    <p:animMotion origin="layout" path="M -0.00846 -0.00255 L -0.00846 -0.00255 C -0.00651 -0.00648 -0.00521 -0.01204 -0.0026 -0.01459 C 0.00143 -0.01898 0.00156 -0.01019 0.00235 -0.00764 C 0.00287 -0.00579 0.00365 -0.00417 0.0043 -0.00255 C 0.00182 0.01065 0.00521 -0.00255 -0.00846 0.0044 C -0.0095 0.00486 -0.0095 0.00833 -0.01042 0.00972 C -0.01211 0.01227 -0.01432 0.01435 -0.01614 0.01666 L -0.01914 0.02014 C -0.02135 0.01944 -0.02435 0.02106 -0.02591 0.01829 C -0.0276 0.01551 -0.02565 0.00949 -0.02695 0.00625 C -0.02917 1.85185E-6 -0.0332 -0.00093 -0.03659 -0.00255 C -0.03633 -0.00648 -0.03711 -0.01158 -0.03568 -0.01459 C -0.03437 -0.01783 -0.02435 -0.01945 -0.02305 -0.01991 C -0.02265 -0.02153 -0.02279 -0.02384 -0.022 -0.025 C -0.01888 -0.03079 -0.01588 -0.03195 -0.01237 -0.03542 C -0.01133 -0.03658 -0.01042 -0.03773 -0.00937 -0.03889 C -0.00716 -0.03843 -0.00377 -0.04074 -0.0026 -0.03727 C -1.25E-6 -0.02963 -0.0039 -0.02315 -0.00456 -0.01644 C -0.00469 -0.01482 -0.00456 -0.01296 -0.00456 -0.01111 " pathEditMode="relative" ptsTypes="AAAAAAAAAAAAAAAAAA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37227-9719-4549-B4B1-F1FD59240A9E}"/>
              </a:ext>
            </a:extLst>
          </p:cNvPr>
          <p:cNvPicPr>
            <a:picLocks noChangeAspect="1"/>
          </p:cNvPicPr>
          <p:nvPr/>
        </p:nvPicPr>
        <p:blipFill>
          <a:blip r:embed="rId3"/>
          <a:stretch>
            <a:fillRect/>
          </a:stretch>
        </p:blipFill>
        <p:spPr>
          <a:xfrm>
            <a:off x="0" y="0"/>
            <a:ext cx="12192000" cy="6858000"/>
          </a:xfrm>
          <a:prstGeom prst="rect">
            <a:avLst/>
          </a:prstGeom>
        </p:spPr>
      </p:pic>
      <p:sp>
        <p:nvSpPr>
          <p:cNvPr id="8" name="Left Bracket 7">
            <a:extLst>
              <a:ext uri="{FF2B5EF4-FFF2-40B4-BE49-F238E27FC236}">
                <a16:creationId xmlns:a16="http://schemas.microsoft.com/office/drawing/2014/main" id="{8DC00D04-FEFC-4647-9CA5-CB3D45BCC0B0}"/>
              </a:ext>
            </a:extLst>
          </p:cNvPr>
          <p:cNvSpPr/>
          <p:nvPr/>
        </p:nvSpPr>
        <p:spPr>
          <a:xfrm>
            <a:off x="5177640" y="6174152"/>
            <a:ext cx="100153" cy="5915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6462349"/>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428514" y="6258793"/>
            <a:ext cx="4654124" cy="4129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Invoke </a:t>
            </a:r>
            <a:r>
              <a:rPr lang="en-US" sz="2400" dirty="0" err="1">
                <a:latin typeface="Consolas" panose="020B0609020204030204" pitchFamily="49" charset="0"/>
                <a:cs typeface="Segoe UI" panose="020B0502040204020203" pitchFamily="34" charset="0"/>
              </a:rPr>
              <a:t>c.getCircumference</a:t>
            </a:r>
            <a:r>
              <a:rPr lang="en-US" sz="2400" dirty="0">
                <a:latin typeface="Consolas" panose="020B0609020204030204" pitchFamily="49" charset="0"/>
                <a:cs typeface="Segoe UI" panose="020B0502040204020203" pitchFamily="34" charset="0"/>
              </a:rPr>
              <a:t>()</a:t>
            </a:r>
          </a:p>
        </p:txBody>
      </p:sp>
    </p:spTree>
    <p:extLst>
      <p:ext uri="{BB962C8B-B14F-4D97-AF65-F5344CB8AC3E}">
        <p14:creationId xmlns:p14="http://schemas.microsoft.com/office/powerpoint/2010/main" val="21675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04DDF-EE84-49F8-9BAC-FBC3EC8124D0}"/>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36DD7FB-519F-4770-85B1-731914AB0192}"/>
              </a:ext>
            </a:extLst>
          </p:cNvPr>
          <p:cNvPicPr>
            <a:picLocks noChangeAspect="1"/>
          </p:cNvPicPr>
          <p:nvPr/>
        </p:nvPicPr>
        <p:blipFill rotWithShape="1">
          <a:blip r:embed="rId4"/>
          <a:srcRect l="17122"/>
          <a:stretch/>
        </p:blipFill>
        <p:spPr>
          <a:xfrm>
            <a:off x="0" y="4458312"/>
            <a:ext cx="2268188" cy="2399688"/>
          </a:xfrm>
          <a:prstGeom prst="rect">
            <a:avLst/>
          </a:prstGeom>
        </p:spPr>
      </p:pic>
      <p:cxnSp>
        <p:nvCxnSpPr>
          <p:cNvPr id="15" name="Straight Connector 14">
            <a:extLst>
              <a:ext uri="{FF2B5EF4-FFF2-40B4-BE49-F238E27FC236}">
                <a16:creationId xmlns:a16="http://schemas.microsoft.com/office/drawing/2014/main" id="{6E834848-F22C-4901-86C2-2EB3D2542116}"/>
              </a:ext>
            </a:extLst>
          </p:cNvPr>
          <p:cNvCxnSpPr>
            <a:cxnSpLocks/>
          </p:cNvCxnSpPr>
          <p:nvPr/>
        </p:nvCxnSpPr>
        <p:spPr>
          <a:xfrm flipV="1">
            <a:off x="1496291" y="5403273"/>
            <a:ext cx="636320" cy="712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27E324-B8C1-4981-A722-60BE5EDE6A40}"/>
              </a:ext>
            </a:extLst>
          </p:cNvPr>
          <p:cNvCxnSpPr>
            <a:cxnSpLocks/>
          </p:cNvCxnSpPr>
          <p:nvPr/>
        </p:nvCxnSpPr>
        <p:spPr>
          <a:xfrm flipV="1">
            <a:off x="2132611" y="2850082"/>
            <a:ext cx="0" cy="3776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592F-DAC6-493E-B958-49BE44B63DEF}"/>
              </a:ext>
            </a:extLst>
          </p:cNvPr>
          <p:cNvSpPr>
            <a:spLocks noGrp="1"/>
          </p:cNvSpPr>
          <p:nvPr>
            <p:ph idx="1"/>
          </p:nvPr>
        </p:nvSpPr>
        <p:spPr>
          <a:xfrm>
            <a:off x="2132611" y="2743201"/>
            <a:ext cx="5895108" cy="4079174"/>
          </a:xfrm>
        </p:spPr>
        <p:txBody>
          <a:bodyPr>
            <a:normAutofit lnSpcReduction="10000"/>
          </a:bodyPr>
          <a:lstStyle/>
          <a:p>
            <a:r>
              <a:rPr lang="en-US" sz="2400" dirty="0"/>
              <a:t>Go has pointers </a:t>
            </a:r>
            <a:r>
              <a:rPr lang="en-US" sz="2400" u="sng" dirty="0"/>
              <a:t>but not pointer arithmetic</a:t>
            </a:r>
          </a:p>
          <a:p>
            <a:pPr lvl="1"/>
            <a:r>
              <a:rPr lang="en-US" sz="2000" dirty="0"/>
              <a:t>Possible: </a:t>
            </a:r>
            <a:r>
              <a:rPr lang="en-US" sz="2000" dirty="0" err="1">
                <a:latin typeface="Consolas" panose="020B0609020204030204" pitchFamily="49" charset="0"/>
              </a:rPr>
              <a:t>fmt.Println</a:t>
            </a:r>
            <a:r>
              <a:rPr lang="en-US" sz="2000" dirty="0">
                <a:latin typeface="Consolas" panose="020B0609020204030204" pitchFamily="49" charset="0"/>
              </a:rPr>
              <a:t>(</a:t>
            </a:r>
            <a:r>
              <a:rPr lang="en-US" sz="2000" dirty="0">
                <a:solidFill>
                  <a:srgbClr val="00B050"/>
                </a:solidFill>
                <a:latin typeface="Consolas" panose="020B0609020204030204" pitchFamily="49" charset="0"/>
              </a:rPr>
              <a:t>“%p\n”</a:t>
            </a:r>
            <a:r>
              <a:rPr lang="en-US" sz="2000" dirty="0">
                <a:latin typeface="Consolas" panose="020B0609020204030204" pitchFamily="49" charset="0"/>
              </a:rPr>
              <a:t>, &amp;</a:t>
            </a:r>
            <a:r>
              <a:rPr lang="en-US" sz="2000" dirty="0" err="1">
                <a:latin typeface="Consolas" panose="020B0609020204030204" pitchFamily="49" charset="0"/>
              </a:rPr>
              <a:t>someObj</a:t>
            </a:r>
            <a:r>
              <a:rPr lang="en-US" sz="2000" dirty="0">
                <a:latin typeface="Consolas" panose="020B0609020204030204" pitchFamily="49" charset="0"/>
              </a:rPr>
              <a:t>)</a:t>
            </a:r>
          </a:p>
          <a:p>
            <a:pPr lvl="1"/>
            <a:r>
              <a:rPr lang="en-US" sz="2000" dirty="0"/>
              <a:t>Impossible: </a:t>
            </a:r>
            <a:r>
              <a:rPr lang="en-US" sz="2000" dirty="0">
                <a:latin typeface="Consolas" panose="020B0609020204030204" pitchFamily="49" charset="0"/>
              </a:rPr>
              <a:t>p = (&amp;</a:t>
            </a:r>
            <a:r>
              <a:rPr lang="en-US" sz="2000" dirty="0" err="1">
                <a:latin typeface="Consolas" panose="020B0609020204030204" pitchFamily="49" charset="0"/>
              </a:rPr>
              <a:t>someObj</a:t>
            </a:r>
            <a:r>
              <a:rPr lang="en-US" sz="2000" dirty="0">
                <a:latin typeface="Consolas" panose="020B0609020204030204" pitchFamily="49" charset="0"/>
              </a:rPr>
              <a:t>)+</a:t>
            </a:r>
            <a:r>
              <a:rPr lang="en-US" sz="2000" dirty="0">
                <a:solidFill>
                  <a:srgbClr val="00B050"/>
                </a:solidFill>
                <a:latin typeface="Consolas" panose="020B0609020204030204" pitchFamily="49" charset="0"/>
              </a:rPr>
              <a:t>1</a:t>
            </a:r>
            <a:r>
              <a:rPr lang="en-US" sz="2000" dirty="0">
                <a:latin typeface="Consolas" panose="020B0609020204030204" pitchFamily="49" charset="0"/>
              </a:rPr>
              <a:t> //Doesn’t</a:t>
            </a:r>
          </a:p>
          <a:p>
            <a:pPr marL="457200" lvl="1" indent="0">
              <a:buNone/>
            </a:pPr>
            <a:r>
              <a:rPr lang="en-US" sz="2000" dirty="0"/>
              <a:t>                                                       </a:t>
            </a:r>
            <a:r>
              <a:rPr lang="en-US" sz="2000" dirty="0">
                <a:latin typeface="Consolas" panose="020B0609020204030204" pitchFamily="49" charset="0"/>
              </a:rPr>
              <a:t>//compile</a:t>
            </a:r>
          </a:p>
          <a:p>
            <a:r>
              <a:rPr lang="en-US" sz="2400" dirty="0"/>
              <a:t>Thus, Go code cannot break type safety, overflow array lengths, or reference arbitrary memory via pointers</a:t>
            </a:r>
          </a:p>
          <a:p>
            <a:r>
              <a:rPr lang="en-US" sz="2400" dirty="0"/>
              <a:t>Singularity’s claim: since the memory operations of managed programs are mediated, it’s safe to place multiple, untrusted programs in the same address space!</a:t>
            </a:r>
          </a:p>
        </p:txBody>
      </p:sp>
    </p:spTree>
    <p:extLst>
      <p:ext uri="{BB962C8B-B14F-4D97-AF65-F5344CB8AC3E}">
        <p14:creationId xmlns:p14="http://schemas.microsoft.com/office/powerpoint/2010/main" val="258726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gtEl>
                                      </p:cBhvr>
                                      <p:by x="60000" y="60000"/>
                                    </p:animScale>
                                  </p:childTnLst>
                                </p:cTn>
                              </p:par>
                              <p:par>
                                <p:cTn id="7" presetID="42" presetClass="path" presetSubtype="0" accel="50000" decel="50000" fill="hold" nodeType="withEffect">
                                  <p:stCondLst>
                                    <p:cond delay="0"/>
                                  </p:stCondLst>
                                  <p:childTnLst>
                                    <p:animMotion origin="layout" path="M 0 0 L 0.20521 -0.16065 " pathEditMode="relative" rAng="0" ptsTypes="AA">
                                      <p:cBhvr>
                                        <p:cTn id="8" dur="1000" fill="hold"/>
                                        <p:tgtEl>
                                          <p:spTgt spid="2"/>
                                        </p:tgtEl>
                                        <p:attrNameLst>
                                          <p:attrName>ppt_x</p:attrName>
                                          <p:attrName>ppt_y</p:attrName>
                                        </p:attrNameLst>
                                      </p:cBhvr>
                                      <p:rCtr x="10260" y="-8032"/>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understorm background">
            <a:extLst>
              <a:ext uri="{FF2B5EF4-FFF2-40B4-BE49-F238E27FC236}">
                <a16:creationId xmlns:a16="http://schemas.microsoft.com/office/drawing/2014/main" id="{F28268E2-ADFD-4DAE-92F2-968F19A51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F1A654-D2A3-4D53-BE5C-2DC67E40F7B1}"/>
              </a:ext>
            </a:extLst>
          </p:cNvPr>
          <p:cNvPicPr>
            <a:picLocks noChangeAspect="1"/>
          </p:cNvPicPr>
          <p:nvPr/>
        </p:nvPicPr>
        <p:blipFill>
          <a:blip r:embed="rId4"/>
          <a:stretch>
            <a:fillRect/>
          </a:stretch>
        </p:blipFill>
        <p:spPr>
          <a:xfrm>
            <a:off x="7604567" y="3303032"/>
            <a:ext cx="4587433" cy="3554968"/>
          </a:xfrm>
          <a:prstGeom prst="rect">
            <a:avLst/>
          </a:prstGeom>
        </p:spPr>
      </p:pic>
      <p:sp>
        <p:nvSpPr>
          <p:cNvPr id="3" name="Speech Bubble: Rectangle with Corners Rounded 2">
            <a:extLst>
              <a:ext uri="{FF2B5EF4-FFF2-40B4-BE49-F238E27FC236}">
                <a16:creationId xmlns:a16="http://schemas.microsoft.com/office/drawing/2014/main" id="{806E144B-0F7B-4436-A5C2-0CFD591567FD}"/>
              </a:ext>
            </a:extLst>
          </p:cNvPr>
          <p:cNvSpPr/>
          <p:nvPr/>
        </p:nvSpPr>
        <p:spPr>
          <a:xfrm>
            <a:off x="285750" y="151556"/>
            <a:ext cx="8434433" cy="6035488"/>
          </a:xfrm>
          <a:custGeom>
            <a:avLst/>
            <a:gdLst>
              <a:gd name="connsiteX0" fmla="*/ 0 w 5675663"/>
              <a:gd name="connsiteY0" fmla="*/ 945963 h 6035488"/>
              <a:gd name="connsiteX1" fmla="*/ 945963 w 5675663"/>
              <a:gd name="connsiteY1" fmla="*/ 0 h 6035488"/>
              <a:gd name="connsiteX2" fmla="*/ 3310803 w 5675663"/>
              <a:gd name="connsiteY2" fmla="*/ 0 h 6035488"/>
              <a:gd name="connsiteX3" fmla="*/ 3310803 w 5675663"/>
              <a:gd name="connsiteY3" fmla="*/ 0 h 6035488"/>
              <a:gd name="connsiteX4" fmla="*/ 4729719 w 5675663"/>
              <a:gd name="connsiteY4" fmla="*/ 0 h 6035488"/>
              <a:gd name="connsiteX5" fmla="*/ 4729700 w 5675663"/>
              <a:gd name="connsiteY5" fmla="*/ 0 h 6035488"/>
              <a:gd name="connsiteX6" fmla="*/ 5675663 w 5675663"/>
              <a:gd name="connsiteY6" fmla="*/ 945963 h 6035488"/>
              <a:gd name="connsiteX7" fmla="*/ 5675663 w 5675663"/>
              <a:gd name="connsiteY7" fmla="*/ 3520701 h 6035488"/>
              <a:gd name="connsiteX8" fmla="*/ 8434433 w 5675663"/>
              <a:gd name="connsiteY8" fmla="*/ 4632720 h 6035488"/>
              <a:gd name="connsiteX9" fmla="*/ 5675663 w 5675663"/>
              <a:gd name="connsiteY9" fmla="*/ 5029573 h 6035488"/>
              <a:gd name="connsiteX10" fmla="*/ 5675663 w 5675663"/>
              <a:gd name="connsiteY10" fmla="*/ 5089525 h 6035488"/>
              <a:gd name="connsiteX11" fmla="*/ 4729700 w 5675663"/>
              <a:gd name="connsiteY11" fmla="*/ 6035488 h 6035488"/>
              <a:gd name="connsiteX12" fmla="*/ 4729719 w 5675663"/>
              <a:gd name="connsiteY12" fmla="*/ 6035488 h 6035488"/>
              <a:gd name="connsiteX13" fmla="*/ 3310803 w 5675663"/>
              <a:gd name="connsiteY13" fmla="*/ 6035488 h 6035488"/>
              <a:gd name="connsiteX14" fmla="*/ 3310803 w 5675663"/>
              <a:gd name="connsiteY14" fmla="*/ 6035488 h 6035488"/>
              <a:gd name="connsiteX15" fmla="*/ 945963 w 5675663"/>
              <a:gd name="connsiteY15" fmla="*/ 6035488 h 6035488"/>
              <a:gd name="connsiteX16" fmla="*/ 0 w 5675663"/>
              <a:gd name="connsiteY16" fmla="*/ 5089525 h 6035488"/>
              <a:gd name="connsiteX17" fmla="*/ 0 w 5675663"/>
              <a:gd name="connsiteY17" fmla="*/ 5029573 h 6035488"/>
              <a:gd name="connsiteX18" fmla="*/ 0 w 5675663"/>
              <a:gd name="connsiteY18" fmla="*/ 3520701 h 6035488"/>
              <a:gd name="connsiteX19" fmla="*/ 0 w 5675663"/>
              <a:gd name="connsiteY19" fmla="*/ 3520701 h 6035488"/>
              <a:gd name="connsiteX20" fmla="*/ 0 w 5675663"/>
              <a:gd name="connsiteY20" fmla="*/ 945963 h 6035488"/>
              <a:gd name="connsiteX0" fmla="*/ 0 w 8434433"/>
              <a:gd name="connsiteY0" fmla="*/ 945963 h 6035488"/>
              <a:gd name="connsiteX1" fmla="*/ 945963 w 8434433"/>
              <a:gd name="connsiteY1" fmla="*/ 0 h 6035488"/>
              <a:gd name="connsiteX2" fmla="*/ 3310803 w 8434433"/>
              <a:gd name="connsiteY2" fmla="*/ 0 h 6035488"/>
              <a:gd name="connsiteX3" fmla="*/ 3310803 w 8434433"/>
              <a:gd name="connsiteY3" fmla="*/ 0 h 6035488"/>
              <a:gd name="connsiteX4" fmla="*/ 4729719 w 8434433"/>
              <a:gd name="connsiteY4" fmla="*/ 0 h 6035488"/>
              <a:gd name="connsiteX5" fmla="*/ 4729700 w 8434433"/>
              <a:gd name="connsiteY5" fmla="*/ 0 h 6035488"/>
              <a:gd name="connsiteX6" fmla="*/ 5675663 w 8434433"/>
              <a:gd name="connsiteY6" fmla="*/ 945963 h 6035488"/>
              <a:gd name="connsiteX7" fmla="*/ 5675663 w 8434433"/>
              <a:gd name="connsiteY7" fmla="*/ 4268846 h 6035488"/>
              <a:gd name="connsiteX8" fmla="*/ 8434433 w 8434433"/>
              <a:gd name="connsiteY8" fmla="*/ 4632720 h 6035488"/>
              <a:gd name="connsiteX9" fmla="*/ 5675663 w 8434433"/>
              <a:gd name="connsiteY9" fmla="*/ 5029573 h 6035488"/>
              <a:gd name="connsiteX10" fmla="*/ 5675663 w 8434433"/>
              <a:gd name="connsiteY10" fmla="*/ 5089525 h 6035488"/>
              <a:gd name="connsiteX11" fmla="*/ 4729700 w 8434433"/>
              <a:gd name="connsiteY11" fmla="*/ 6035488 h 6035488"/>
              <a:gd name="connsiteX12" fmla="*/ 4729719 w 8434433"/>
              <a:gd name="connsiteY12" fmla="*/ 6035488 h 6035488"/>
              <a:gd name="connsiteX13" fmla="*/ 3310803 w 8434433"/>
              <a:gd name="connsiteY13" fmla="*/ 6035488 h 6035488"/>
              <a:gd name="connsiteX14" fmla="*/ 3310803 w 8434433"/>
              <a:gd name="connsiteY14" fmla="*/ 6035488 h 6035488"/>
              <a:gd name="connsiteX15" fmla="*/ 945963 w 8434433"/>
              <a:gd name="connsiteY15" fmla="*/ 6035488 h 6035488"/>
              <a:gd name="connsiteX16" fmla="*/ 0 w 8434433"/>
              <a:gd name="connsiteY16" fmla="*/ 5089525 h 6035488"/>
              <a:gd name="connsiteX17" fmla="*/ 0 w 8434433"/>
              <a:gd name="connsiteY17" fmla="*/ 5029573 h 6035488"/>
              <a:gd name="connsiteX18" fmla="*/ 0 w 8434433"/>
              <a:gd name="connsiteY18" fmla="*/ 3520701 h 6035488"/>
              <a:gd name="connsiteX19" fmla="*/ 0 w 8434433"/>
              <a:gd name="connsiteY19" fmla="*/ 3520701 h 6035488"/>
              <a:gd name="connsiteX20" fmla="*/ 0 w 8434433"/>
              <a:gd name="connsiteY20" fmla="*/ 945963 h 60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34433" h="6035488">
                <a:moveTo>
                  <a:pt x="0" y="945963"/>
                </a:moveTo>
                <a:cubicBezTo>
                  <a:pt x="0" y="423522"/>
                  <a:pt x="423522" y="0"/>
                  <a:pt x="945963" y="0"/>
                </a:cubicBezTo>
                <a:lnTo>
                  <a:pt x="3310803" y="0"/>
                </a:lnTo>
                <a:lnTo>
                  <a:pt x="3310803" y="0"/>
                </a:lnTo>
                <a:lnTo>
                  <a:pt x="4729719" y="0"/>
                </a:lnTo>
                <a:lnTo>
                  <a:pt x="4729700" y="0"/>
                </a:lnTo>
                <a:cubicBezTo>
                  <a:pt x="5252141" y="0"/>
                  <a:pt x="5675663" y="423522"/>
                  <a:pt x="5675663" y="945963"/>
                </a:cubicBezTo>
                <a:lnTo>
                  <a:pt x="5675663" y="4268846"/>
                </a:lnTo>
                <a:lnTo>
                  <a:pt x="8434433" y="4632720"/>
                </a:lnTo>
                <a:lnTo>
                  <a:pt x="5675663" y="5029573"/>
                </a:lnTo>
                <a:lnTo>
                  <a:pt x="5675663" y="5089525"/>
                </a:lnTo>
                <a:cubicBezTo>
                  <a:pt x="5675663" y="5611966"/>
                  <a:pt x="5252141" y="6035488"/>
                  <a:pt x="4729700" y="6035488"/>
                </a:cubicBezTo>
                <a:lnTo>
                  <a:pt x="4729719" y="6035488"/>
                </a:lnTo>
                <a:lnTo>
                  <a:pt x="3310803" y="6035488"/>
                </a:lnTo>
                <a:lnTo>
                  <a:pt x="3310803" y="6035488"/>
                </a:lnTo>
                <a:lnTo>
                  <a:pt x="945963" y="6035488"/>
                </a:lnTo>
                <a:cubicBezTo>
                  <a:pt x="423522" y="6035488"/>
                  <a:pt x="0" y="5611966"/>
                  <a:pt x="0" y="5089525"/>
                </a:cubicBezTo>
                <a:lnTo>
                  <a:pt x="0" y="5029573"/>
                </a:lnTo>
                <a:lnTo>
                  <a:pt x="0" y="3520701"/>
                </a:lnTo>
                <a:lnTo>
                  <a:pt x="0" y="3520701"/>
                </a:lnTo>
                <a:lnTo>
                  <a:pt x="0" y="94596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A5A9E0A2-0AFB-400C-8483-7799F46DF9A7}"/>
              </a:ext>
            </a:extLst>
          </p:cNvPr>
          <p:cNvSpPr/>
          <p:nvPr/>
        </p:nvSpPr>
        <p:spPr>
          <a:xfrm>
            <a:off x="6590806" y="132205"/>
            <a:ext cx="5472446" cy="4096611"/>
          </a:xfrm>
          <a:custGeom>
            <a:avLst/>
            <a:gdLst>
              <a:gd name="connsiteX0" fmla="*/ 0 w 5472446"/>
              <a:gd name="connsiteY0" fmla="*/ 537853 h 3227052"/>
              <a:gd name="connsiteX1" fmla="*/ 537853 w 5472446"/>
              <a:gd name="connsiteY1" fmla="*/ 0 h 3227052"/>
              <a:gd name="connsiteX2" fmla="*/ 3192260 w 5472446"/>
              <a:gd name="connsiteY2" fmla="*/ 0 h 3227052"/>
              <a:gd name="connsiteX3" fmla="*/ 3192260 w 5472446"/>
              <a:gd name="connsiteY3" fmla="*/ 0 h 3227052"/>
              <a:gd name="connsiteX4" fmla="*/ 4560372 w 5472446"/>
              <a:gd name="connsiteY4" fmla="*/ 0 h 3227052"/>
              <a:gd name="connsiteX5" fmla="*/ 4934593 w 5472446"/>
              <a:gd name="connsiteY5" fmla="*/ 0 h 3227052"/>
              <a:gd name="connsiteX6" fmla="*/ 5472446 w 5472446"/>
              <a:gd name="connsiteY6" fmla="*/ 537853 h 3227052"/>
              <a:gd name="connsiteX7" fmla="*/ 5472446 w 5472446"/>
              <a:gd name="connsiteY7" fmla="*/ 1882447 h 3227052"/>
              <a:gd name="connsiteX8" fmla="*/ 5472446 w 5472446"/>
              <a:gd name="connsiteY8" fmla="*/ 1882447 h 3227052"/>
              <a:gd name="connsiteX9" fmla="*/ 5472446 w 5472446"/>
              <a:gd name="connsiteY9" fmla="*/ 2689210 h 3227052"/>
              <a:gd name="connsiteX10" fmla="*/ 5472446 w 5472446"/>
              <a:gd name="connsiteY10" fmla="*/ 2689199 h 3227052"/>
              <a:gd name="connsiteX11" fmla="*/ 4934593 w 5472446"/>
              <a:gd name="connsiteY11" fmla="*/ 3227052 h 3227052"/>
              <a:gd name="connsiteX12" fmla="*/ 4560372 w 5472446"/>
              <a:gd name="connsiteY12" fmla="*/ 3227052 h 3227052"/>
              <a:gd name="connsiteX13" fmla="*/ 4256523 w 5472446"/>
              <a:gd name="connsiteY13" fmla="*/ 4171223 h 3227052"/>
              <a:gd name="connsiteX14" fmla="*/ 3192260 w 5472446"/>
              <a:gd name="connsiteY14" fmla="*/ 3227052 h 3227052"/>
              <a:gd name="connsiteX15" fmla="*/ 537853 w 5472446"/>
              <a:gd name="connsiteY15" fmla="*/ 3227052 h 3227052"/>
              <a:gd name="connsiteX16" fmla="*/ 0 w 5472446"/>
              <a:gd name="connsiteY16" fmla="*/ 2689199 h 3227052"/>
              <a:gd name="connsiteX17" fmla="*/ 0 w 5472446"/>
              <a:gd name="connsiteY17" fmla="*/ 2689210 h 3227052"/>
              <a:gd name="connsiteX18" fmla="*/ 0 w 5472446"/>
              <a:gd name="connsiteY18" fmla="*/ 1882447 h 3227052"/>
              <a:gd name="connsiteX19" fmla="*/ 0 w 5472446"/>
              <a:gd name="connsiteY19" fmla="*/ 1882447 h 3227052"/>
              <a:gd name="connsiteX20" fmla="*/ 0 w 5472446"/>
              <a:gd name="connsiteY20" fmla="*/ 537853 h 3227052"/>
              <a:gd name="connsiteX0" fmla="*/ 0 w 5472446"/>
              <a:gd name="connsiteY0" fmla="*/ 537853 h 4171223"/>
              <a:gd name="connsiteX1" fmla="*/ 537853 w 5472446"/>
              <a:gd name="connsiteY1" fmla="*/ 0 h 4171223"/>
              <a:gd name="connsiteX2" fmla="*/ 3192260 w 5472446"/>
              <a:gd name="connsiteY2" fmla="*/ 0 h 4171223"/>
              <a:gd name="connsiteX3" fmla="*/ 3192260 w 5472446"/>
              <a:gd name="connsiteY3" fmla="*/ 0 h 4171223"/>
              <a:gd name="connsiteX4" fmla="*/ 4560372 w 5472446"/>
              <a:gd name="connsiteY4" fmla="*/ 0 h 4171223"/>
              <a:gd name="connsiteX5" fmla="*/ 4934593 w 5472446"/>
              <a:gd name="connsiteY5" fmla="*/ 0 h 4171223"/>
              <a:gd name="connsiteX6" fmla="*/ 5472446 w 5472446"/>
              <a:gd name="connsiteY6" fmla="*/ 537853 h 4171223"/>
              <a:gd name="connsiteX7" fmla="*/ 5472446 w 5472446"/>
              <a:gd name="connsiteY7" fmla="*/ 1882447 h 4171223"/>
              <a:gd name="connsiteX8" fmla="*/ 5472446 w 5472446"/>
              <a:gd name="connsiteY8" fmla="*/ 1882447 h 4171223"/>
              <a:gd name="connsiteX9" fmla="*/ 5472446 w 5472446"/>
              <a:gd name="connsiteY9" fmla="*/ 2689210 h 4171223"/>
              <a:gd name="connsiteX10" fmla="*/ 5472446 w 5472446"/>
              <a:gd name="connsiteY10" fmla="*/ 2689199 h 4171223"/>
              <a:gd name="connsiteX11" fmla="*/ 4934593 w 5472446"/>
              <a:gd name="connsiteY11" fmla="*/ 3227052 h 4171223"/>
              <a:gd name="connsiteX12" fmla="*/ 4560372 w 5472446"/>
              <a:gd name="connsiteY12" fmla="*/ 3227052 h 4171223"/>
              <a:gd name="connsiteX13" fmla="*/ 4256523 w 5472446"/>
              <a:gd name="connsiteY13" fmla="*/ 4171223 h 4171223"/>
              <a:gd name="connsiteX14" fmla="*/ 4237289 w 5472446"/>
              <a:gd name="connsiteY14" fmla="*/ 3227052 h 4171223"/>
              <a:gd name="connsiteX15" fmla="*/ 537853 w 5472446"/>
              <a:gd name="connsiteY15" fmla="*/ 3227052 h 4171223"/>
              <a:gd name="connsiteX16" fmla="*/ 0 w 5472446"/>
              <a:gd name="connsiteY16" fmla="*/ 2689199 h 4171223"/>
              <a:gd name="connsiteX17" fmla="*/ 0 w 5472446"/>
              <a:gd name="connsiteY17" fmla="*/ 2689210 h 4171223"/>
              <a:gd name="connsiteX18" fmla="*/ 0 w 5472446"/>
              <a:gd name="connsiteY18" fmla="*/ 1882447 h 4171223"/>
              <a:gd name="connsiteX19" fmla="*/ 0 w 5472446"/>
              <a:gd name="connsiteY19" fmla="*/ 1882447 h 4171223"/>
              <a:gd name="connsiteX20" fmla="*/ 0 w 5472446"/>
              <a:gd name="connsiteY20" fmla="*/ 537853 h 4171223"/>
              <a:gd name="connsiteX0" fmla="*/ 0 w 5472446"/>
              <a:gd name="connsiteY0" fmla="*/ 537853 h 4087790"/>
              <a:gd name="connsiteX1" fmla="*/ 537853 w 5472446"/>
              <a:gd name="connsiteY1" fmla="*/ 0 h 4087790"/>
              <a:gd name="connsiteX2" fmla="*/ 3192260 w 5472446"/>
              <a:gd name="connsiteY2" fmla="*/ 0 h 4087790"/>
              <a:gd name="connsiteX3" fmla="*/ 3192260 w 5472446"/>
              <a:gd name="connsiteY3" fmla="*/ 0 h 4087790"/>
              <a:gd name="connsiteX4" fmla="*/ 4560372 w 5472446"/>
              <a:gd name="connsiteY4" fmla="*/ 0 h 4087790"/>
              <a:gd name="connsiteX5" fmla="*/ 4934593 w 5472446"/>
              <a:gd name="connsiteY5" fmla="*/ 0 h 4087790"/>
              <a:gd name="connsiteX6" fmla="*/ 5472446 w 5472446"/>
              <a:gd name="connsiteY6" fmla="*/ 537853 h 4087790"/>
              <a:gd name="connsiteX7" fmla="*/ 5472446 w 5472446"/>
              <a:gd name="connsiteY7" fmla="*/ 1882447 h 4087790"/>
              <a:gd name="connsiteX8" fmla="*/ 5472446 w 5472446"/>
              <a:gd name="connsiteY8" fmla="*/ 1882447 h 4087790"/>
              <a:gd name="connsiteX9" fmla="*/ 5472446 w 5472446"/>
              <a:gd name="connsiteY9" fmla="*/ 2689210 h 4087790"/>
              <a:gd name="connsiteX10" fmla="*/ 5472446 w 5472446"/>
              <a:gd name="connsiteY10" fmla="*/ 2689199 h 4087790"/>
              <a:gd name="connsiteX11" fmla="*/ 4934593 w 5472446"/>
              <a:gd name="connsiteY11" fmla="*/ 3227052 h 4087790"/>
              <a:gd name="connsiteX12" fmla="*/ 4560372 w 5472446"/>
              <a:gd name="connsiteY12" fmla="*/ 3227052 h 4087790"/>
              <a:gd name="connsiteX13" fmla="*/ 4090269 w 5472446"/>
              <a:gd name="connsiteY13" fmla="*/ 4087790 h 4087790"/>
              <a:gd name="connsiteX14" fmla="*/ 4237289 w 5472446"/>
              <a:gd name="connsiteY14" fmla="*/ 3227052 h 4087790"/>
              <a:gd name="connsiteX15" fmla="*/ 537853 w 5472446"/>
              <a:gd name="connsiteY15" fmla="*/ 3227052 h 4087790"/>
              <a:gd name="connsiteX16" fmla="*/ 0 w 5472446"/>
              <a:gd name="connsiteY16" fmla="*/ 2689199 h 4087790"/>
              <a:gd name="connsiteX17" fmla="*/ 0 w 5472446"/>
              <a:gd name="connsiteY17" fmla="*/ 2689210 h 4087790"/>
              <a:gd name="connsiteX18" fmla="*/ 0 w 5472446"/>
              <a:gd name="connsiteY18" fmla="*/ 1882447 h 4087790"/>
              <a:gd name="connsiteX19" fmla="*/ 0 w 5472446"/>
              <a:gd name="connsiteY19" fmla="*/ 1882447 h 4087790"/>
              <a:gd name="connsiteX20" fmla="*/ 0 w 5472446"/>
              <a:gd name="connsiteY20" fmla="*/ 537853 h 4087790"/>
              <a:gd name="connsiteX0" fmla="*/ 0 w 5472446"/>
              <a:gd name="connsiteY0" fmla="*/ 537853 h 3972631"/>
              <a:gd name="connsiteX1" fmla="*/ 537853 w 5472446"/>
              <a:gd name="connsiteY1" fmla="*/ 0 h 3972631"/>
              <a:gd name="connsiteX2" fmla="*/ 3192260 w 5472446"/>
              <a:gd name="connsiteY2" fmla="*/ 0 h 3972631"/>
              <a:gd name="connsiteX3" fmla="*/ 3192260 w 5472446"/>
              <a:gd name="connsiteY3" fmla="*/ 0 h 3972631"/>
              <a:gd name="connsiteX4" fmla="*/ 4560372 w 5472446"/>
              <a:gd name="connsiteY4" fmla="*/ 0 h 3972631"/>
              <a:gd name="connsiteX5" fmla="*/ 4934593 w 5472446"/>
              <a:gd name="connsiteY5" fmla="*/ 0 h 3972631"/>
              <a:gd name="connsiteX6" fmla="*/ 5472446 w 5472446"/>
              <a:gd name="connsiteY6" fmla="*/ 537853 h 3972631"/>
              <a:gd name="connsiteX7" fmla="*/ 5472446 w 5472446"/>
              <a:gd name="connsiteY7" fmla="*/ 1882447 h 3972631"/>
              <a:gd name="connsiteX8" fmla="*/ 5472446 w 5472446"/>
              <a:gd name="connsiteY8" fmla="*/ 1882447 h 3972631"/>
              <a:gd name="connsiteX9" fmla="*/ 5472446 w 5472446"/>
              <a:gd name="connsiteY9" fmla="*/ 2689210 h 3972631"/>
              <a:gd name="connsiteX10" fmla="*/ 5472446 w 5472446"/>
              <a:gd name="connsiteY10" fmla="*/ 2689199 h 3972631"/>
              <a:gd name="connsiteX11" fmla="*/ 4934593 w 5472446"/>
              <a:gd name="connsiteY11" fmla="*/ 3227052 h 3972631"/>
              <a:gd name="connsiteX12" fmla="*/ 4560372 w 5472446"/>
              <a:gd name="connsiteY12" fmla="*/ 3227052 h 3972631"/>
              <a:gd name="connsiteX13" fmla="*/ 4042768 w 5472446"/>
              <a:gd name="connsiteY13" fmla="*/ 3972631 h 3972631"/>
              <a:gd name="connsiteX14" fmla="*/ 4237289 w 5472446"/>
              <a:gd name="connsiteY14" fmla="*/ 3227052 h 3972631"/>
              <a:gd name="connsiteX15" fmla="*/ 537853 w 5472446"/>
              <a:gd name="connsiteY15" fmla="*/ 3227052 h 3972631"/>
              <a:gd name="connsiteX16" fmla="*/ 0 w 5472446"/>
              <a:gd name="connsiteY16" fmla="*/ 2689199 h 3972631"/>
              <a:gd name="connsiteX17" fmla="*/ 0 w 5472446"/>
              <a:gd name="connsiteY17" fmla="*/ 2689210 h 3972631"/>
              <a:gd name="connsiteX18" fmla="*/ 0 w 5472446"/>
              <a:gd name="connsiteY18" fmla="*/ 1882447 h 3972631"/>
              <a:gd name="connsiteX19" fmla="*/ 0 w 5472446"/>
              <a:gd name="connsiteY19" fmla="*/ 1882447 h 3972631"/>
              <a:gd name="connsiteX20" fmla="*/ 0 w 5472446"/>
              <a:gd name="connsiteY20" fmla="*/ 537853 h 397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72446" h="3972631">
                <a:moveTo>
                  <a:pt x="0" y="537853"/>
                </a:moveTo>
                <a:cubicBezTo>
                  <a:pt x="0" y="240805"/>
                  <a:pt x="240805" y="0"/>
                  <a:pt x="537853" y="0"/>
                </a:cubicBezTo>
                <a:lnTo>
                  <a:pt x="3192260" y="0"/>
                </a:lnTo>
                <a:lnTo>
                  <a:pt x="3192260" y="0"/>
                </a:lnTo>
                <a:lnTo>
                  <a:pt x="4560372" y="0"/>
                </a:lnTo>
                <a:lnTo>
                  <a:pt x="4934593" y="0"/>
                </a:lnTo>
                <a:cubicBezTo>
                  <a:pt x="5231641" y="0"/>
                  <a:pt x="5472446" y="240805"/>
                  <a:pt x="5472446" y="537853"/>
                </a:cubicBezTo>
                <a:lnTo>
                  <a:pt x="5472446" y="1882447"/>
                </a:lnTo>
                <a:lnTo>
                  <a:pt x="5472446" y="1882447"/>
                </a:lnTo>
                <a:lnTo>
                  <a:pt x="5472446" y="2689210"/>
                </a:lnTo>
                <a:lnTo>
                  <a:pt x="5472446" y="2689199"/>
                </a:lnTo>
                <a:cubicBezTo>
                  <a:pt x="5472446" y="2986247"/>
                  <a:pt x="5231641" y="3227052"/>
                  <a:pt x="4934593" y="3227052"/>
                </a:cubicBezTo>
                <a:lnTo>
                  <a:pt x="4560372" y="3227052"/>
                </a:lnTo>
                <a:lnTo>
                  <a:pt x="4042768" y="3972631"/>
                </a:lnTo>
                <a:lnTo>
                  <a:pt x="4237289" y="3227052"/>
                </a:lnTo>
                <a:lnTo>
                  <a:pt x="537853" y="3227052"/>
                </a:lnTo>
                <a:cubicBezTo>
                  <a:pt x="240805" y="3227052"/>
                  <a:pt x="0" y="2986247"/>
                  <a:pt x="0" y="2689199"/>
                </a:cubicBezTo>
                <a:lnTo>
                  <a:pt x="0" y="2689210"/>
                </a:lnTo>
                <a:lnTo>
                  <a:pt x="0" y="1882447"/>
                </a:lnTo>
                <a:lnTo>
                  <a:pt x="0" y="1882447"/>
                </a:lnTo>
                <a:lnTo>
                  <a:pt x="0" y="537853"/>
                </a:lnTo>
                <a:close/>
              </a:path>
            </a:pathLst>
          </a:custGeom>
          <a:solidFill>
            <a:srgbClr val="FDA5A5"/>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4BC85A-C1B2-4211-B03C-B7581F1CBDD3}"/>
              </a:ext>
            </a:extLst>
          </p:cNvPr>
          <p:cNvSpPr txBox="1"/>
          <p:nvPr/>
        </p:nvSpPr>
        <p:spPr>
          <a:xfrm>
            <a:off x="521821" y="293058"/>
            <a:ext cx="5203519" cy="1200329"/>
          </a:xfrm>
          <a:prstGeom prst="rect">
            <a:avLst/>
          </a:prstGeom>
          <a:noFill/>
        </p:spPr>
        <p:txBody>
          <a:bodyPr wrap="square" rtlCol="0">
            <a:spAutoFit/>
          </a:bodyPr>
          <a:lstStyle/>
          <a:p>
            <a:pPr algn="ctr"/>
            <a:r>
              <a:rPr lang="en-US" sz="3600" dirty="0">
                <a:latin typeface="Viner Hand ITC" panose="03070502030502020203" pitchFamily="66" charset="0"/>
              </a:rPr>
              <a:t>What if I need to write device drivers?</a:t>
            </a:r>
          </a:p>
        </p:txBody>
      </p:sp>
      <p:sp>
        <p:nvSpPr>
          <p:cNvPr id="11" name="Content Placeholder 2">
            <a:extLst>
              <a:ext uri="{FF2B5EF4-FFF2-40B4-BE49-F238E27FC236}">
                <a16:creationId xmlns:a16="http://schemas.microsoft.com/office/drawing/2014/main" id="{6A5F2D58-AFDE-4AD4-B638-FC01461E152C}"/>
              </a:ext>
            </a:extLst>
          </p:cNvPr>
          <p:cNvSpPr txBox="1">
            <a:spLocks/>
          </p:cNvSpPr>
          <p:nvPr/>
        </p:nvSpPr>
        <p:spPr>
          <a:xfrm>
            <a:off x="318899" y="1401283"/>
            <a:ext cx="5777093" cy="4916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Segoe UI" panose="020B0502040204020203" pitchFamily="34" charset="0"/>
                <a:cs typeface="Segoe UI" panose="020B0502040204020203" pitchFamily="34" charset="0"/>
              </a:rPr>
              <a:t>90% of the Singularity kernel is written in Sing#</a:t>
            </a:r>
          </a:p>
          <a:p>
            <a:pPr lvl="1"/>
            <a:r>
              <a:rPr lang="en-US" dirty="0">
                <a:latin typeface="Segoe UI" panose="020B0502040204020203" pitchFamily="34" charset="0"/>
                <a:cs typeface="Segoe UI" panose="020B0502040204020203" pitchFamily="34" charset="0"/>
              </a:rPr>
              <a:t>Most of that code uses type-safe, memory-safe Sing#</a:t>
            </a:r>
          </a:p>
          <a:p>
            <a:pPr lvl="1"/>
            <a:r>
              <a:rPr lang="en-US" dirty="0">
                <a:latin typeface="Segoe UI" panose="020B0502040204020203" pitchFamily="34" charset="0"/>
                <a:cs typeface="Segoe UI" panose="020B0502040204020203" pitchFamily="34" charset="0"/>
              </a:rPr>
              <a:t>However, some code uses unsafe Sing#</a:t>
            </a:r>
          </a:p>
          <a:p>
            <a:pPr lvl="2"/>
            <a:r>
              <a:rPr lang="en-US" dirty="0">
                <a:latin typeface="Segoe UI" panose="020B0502040204020203" pitchFamily="34" charset="0"/>
                <a:cs typeface="Segoe UI" panose="020B0502040204020203" pitchFamily="34" charset="0"/>
              </a:rPr>
              <a:t>Ex: Garbage collector (48% of the unsafe code!)</a:t>
            </a:r>
          </a:p>
          <a:p>
            <a:pPr lvl="2"/>
            <a:r>
              <a:rPr lang="en-US" dirty="0">
                <a:latin typeface="Segoe UI" panose="020B0502040204020203" pitchFamily="34" charset="0"/>
                <a:cs typeface="Segoe UI" panose="020B0502040204020203" pitchFamily="34" charset="0"/>
              </a:rPr>
              <a:t>Ex: Virtual memory management</a:t>
            </a:r>
          </a:p>
          <a:p>
            <a:r>
              <a:rPr lang="en-US" sz="2400" dirty="0">
                <a:latin typeface="Segoe UI" panose="020B0502040204020203" pitchFamily="34" charset="0"/>
                <a:cs typeface="Segoe UI" panose="020B0502040204020203" pitchFamily="34" charset="0"/>
              </a:rPr>
              <a:t>Roughly 6% of the kernel is written in assembly/C++</a:t>
            </a:r>
          </a:p>
          <a:p>
            <a:pPr lvl="1"/>
            <a:r>
              <a:rPr lang="en-US" dirty="0">
                <a:latin typeface="Segoe UI" panose="020B0502040204020203" pitchFamily="34" charset="0"/>
                <a:cs typeface="Segoe UI" panose="020B0502040204020203" pitchFamily="34" charset="0"/>
              </a:rPr>
              <a:t>Ex: Context switching</a:t>
            </a:r>
          </a:p>
          <a:p>
            <a:pPr lvl="1"/>
            <a:r>
              <a:rPr lang="en-US" dirty="0">
                <a:latin typeface="Segoe UI" panose="020B0502040204020203" pitchFamily="34" charset="0"/>
                <a:cs typeface="Segoe UI" panose="020B0502040204020203" pitchFamily="34" charset="0"/>
              </a:rPr>
              <a:t>Ex: Interrupt vectoring</a:t>
            </a:r>
          </a:p>
        </p:txBody>
      </p:sp>
      <p:sp>
        <p:nvSpPr>
          <p:cNvPr id="14" name="TextBox 13">
            <a:extLst>
              <a:ext uri="{FF2B5EF4-FFF2-40B4-BE49-F238E27FC236}">
                <a16:creationId xmlns:a16="http://schemas.microsoft.com/office/drawing/2014/main" id="{670E17E6-A80A-4671-94D2-C8D4D2FA517D}"/>
              </a:ext>
            </a:extLst>
          </p:cNvPr>
          <p:cNvSpPr txBox="1"/>
          <p:nvPr/>
        </p:nvSpPr>
        <p:spPr>
          <a:xfrm>
            <a:off x="6702731" y="212328"/>
            <a:ext cx="5203519" cy="1754326"/>
          </a:xfrm>
          <a:prstGeom prst="rect">
            <a:avLst/>
          </a:prstGeom>
          <a:noFill/>
        </p:spPr>
        <p:txBody>
          <a:bodyPr wrap="square" rtlCol="0">
            <a:spAutoFit/>
          </a:bodyPr>
          <a:lstStyle/>
          <a:p>
            <a:pPr algn="ctr"/>
            <a:r>
              <a:rPr lang="en-US" sz="3600" dirty="0">
                <a:latin typeface="Viner Hand ITC" panose="03070502030502020203" pitchFamily="66" charset="0"/>
              </a:rPr>
              <a:t>What if there are bugs in the compiler or the managed runtime?</a:t>
            </a:r>
          </a:p>
        </p:txBody>
      </p:sp>
      <p:sp>
        <p:nvSpPr>
          <p:cNvPr id="18" name="Content Placeholder 2">
            <a:extLst>
              <a:ext uri="{FF2B5EF4-FFF2-40B4-BE49-F238E27FC236}">
                <a16:creationId xmlns:a16="http://schemas.microsoft.com/office/drawing/2014/main" id="{50323CDE-837B-47FF-8139-6AD8E0146065}"/>
              </a:ext>
            </a:extLst>
          </p:cNvPr>
          <p:cNvSpPr txBox="1">
            <a:spLocks/>
          </p:cNvSpPr>
          <p:nvPr/>
        </p:nvSpPr>
        <p:spPr>
          <a:xfrm>
            <a:off x="6637803" y="1895314"/>
            <a:ext cx="5554198" cy="1689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pPr>
            <a:r>
              <a:rPr lang="en-US" sz="2400" dirty="0">
                <a:latin typeface="Segoe UI" panose="020B0502040204020203" pitchFamily="34" charset="0"/>
                <a:cs typeface="Segoe UI" panose="020B0502040204020203" pitchFamily="34" charset="0"/>
              </a:rPr>
              <a:t>SIPs are compatible with traditional page-table-based protections</a:t>
            </a:r>
          </a:p>
          <a:p>
            <a:pPr>
              <a:lnSpc>
                <a:spcPts val="2500"/>
              </a:lnSpc>
            </a:pPr>
            <a:r>
              <a:rPr lang="en-US" sz="2400" dirty="0">
                <a:latin typeface="Segoe UI" panose="020B0502040204020203" pitchFamily="34" charset="0"/>
                <a:cs typeface="Segoe UI" panose="020B0502040204020203" pitchFamily="34" charset="0"/>
              </a:rPr>
              <a:t>This approach improves security at the cost of performance</a:t>
            </a:r>
          </a:p>
        </p:txBody>
      </p:sp>
    </p:spTree>
    <p:extLst>
      <p:ext uri="{BB962C8B-B14F-4D97-AF65-F5344CB8AC3E}">
        <p14:creationId xmlns:p14="http://schemas.microsoft.com/office/powerpoint/2010/main" val="55410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500"/>
                                        <p:tgtEl>
                                          <p:spTgt spid="11">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500"/>
                                        <p:tgtEl>
                                          <p:spTgt spid="11">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fade">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E783A-DDBE-497D-9618-6C0AFD9CE5BF}"/>
              </a:ext>
            </a:extLst>
          </p:cNvPr>
          <p:cNvPicPr>
            <a:picLocks noChangeAspect="1"/>
          </p:cNvPicPr>
          <p:nvPr/>
        </p:nvPicPr>
        <p:blipFill rotWithShape="1">
          <a:blip r:embed="rId2"/>
          <a:srcRect l="3309" t="1" r="2011" b="812"/>
          <a:stretch/>
        </p:blipFill>
        <p:spPr>
          <a:xfrm>
            <a:off x="114300" y="55699"/>
            <a:ext cx="6960870" cy="6802301"/>
          </a:xfrm>
          <a:prstGeom prst="rect">
            <a:avLst/>
          </a:prstGeom>
        </p:spPr>
      </p:pic>
      <p:grpSp>
        <p:nvGrpSpPr>
          <p:cNvPr id="9" name="Group 8">
            <a:extLst>
              <a:ext uri="{FF2B5EF4-FFF2-40B4-BE49-F238E27FC236}">
                <a16:creationId xmlns:a16="http://schemas.microsoft.com/office/drawing/2014/main" id="{BF23B64B-64DA-4430-BA9B-1BC45AAFC6F3}"/>
              </a:ext>
            </a:extLst>
          </p:cNvPr>
          <p:cNvGrpSpPr/>
          <p:nvPr/>
        </p:nvGrpSpPr>
        <p:grpSpPr>
          <a:xfrm>
            <a:off x="6915150" y="148590"/>
            <a:ext cx="5276850" cy="4446270"/>
            <a:chOff x="6915150" y="148590"/>
            <a:chExt cx="5276850" cy="4446270"/>
          </a:xfrm>
        </p:grpSpPr>
        <p:sp>
          <p:nvSpPr>
            <p:cNvPr id="7" name="TextBox 6">
              <a:extLst>
                <a:ext uri="{FF2B5EF4-FFF2-40B4-BE49-F238E27FC236}">
                  <a16:creationId xmlns:a16="http://schemas.microsoft.com/office/drawing/2014/main" id="{2DD0FCB0-0B72-4802-9264-C78F097C60CF}"/>
                </a:ext>
              </a:extLst>
            </p:cNvPr>
            <p:cNvSpPr txBox="1"/>
            <p:nvPr/>
          </p:nvSpPr>
          <p:spPr>
            <a:xfrm>
              <a:off x="7406640" y="373200"/>
              <a:ext cx="4785360" cy="3970318"/>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With SIP-only isolation (i.e., no page-table-based isolation), all of these SIPs live in a single address space, and run with kernel privileges!</a:t>
              </a:r>
            </a:p>
          </p:txBody>
        </p:sp>
        <p:sp>
          <p:nvSpPr>
            <p:cNvPr id="8" name="Right Bracket 7">
              <a:extLst>
                <a:ext uri="{FF2B5EF4-FFF2-40B4-BE49-F238E27FC236}">
                  <a16:creationId xmlns:a16="http://schemas.microsoft.com/office/drawing/2014/main" id="{026EEBEA-21F6-4B5E-B6DE-2EC0759FCC51}"/>
                </a:ext>
              </a:extLst>
            </p:cNvPr>
            <p:cNvSpPr/>
            <p:nvPr/>
          </p:nvSpPr>
          <p:spPr>
            <a:xfrm>
              <a:off x="6915150" y="148590"/>
              <a:ext cx="377190" cy="444627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446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371601"/>
            <a:ext cx="7631066" cy="4400588"/>
          </a:xfrm>
        </p:spPr>
        <p:txBody>
          <a:bodyPr>
            <a:normAutofit/>
          </a:bodyPr>
          <a:lstStyle/>
          <a:p>
            <a:r>
              <a:rPr lang="en-US" sz="3200" dirty="0"/>
              <a:t>The Singularity microkernel is a SIP that only handles:</a:t>
            </a:r>
          </a:p>
          <a:p>
            <a:pPr lvl="1"/>
            <a:r>
              <a:rPr lang="en-US" sz="2800" dirty="0"/>
              <a:t>SIP creation, destruction, and scheduling</a:t>
            </a:r>
          </a:p>
          <a:p>
            <a:pPr lvl="1"/>
            <a:r>
              <a:rPr lang="en-US" sz="2800" dirty="0"/>
              <a:t>Memory management (e.g., page tables, SIP calls to </a:t>
            </a:r>
            <a:r>
              <a:rPr lang="en-US" sz="2800" dirty="0" err="1">
                <a:latin typeface="Consolas" panose="020B0609020204030204" pitchFamily="49" charset="0"/>
              </a:rPr>
              <a:t>mmap</a:t>
            </a:r>
            <a:r>
              <a:rPr lang="en-US" sz="2800" dirty="0">
                <a:latin typeface="Consolas" panose="020B0609020204030204" pitchFamily="49" charset="0"/>
              </a:rPr>
              <a:t>()</a:t>
            </a:r>
            <a:r>
              <a:rPr lang="en-US" sz="2800" dirty="0"/>
              <a:t>)</a:t>
            </a:r>
          </a:p>
          <a:p>
            <a:pPr lvl="1"/>
            <a:r>
              <a:rPr lang="en-US" sz="2800" dirty="0"/>
              <a:t>Channel management</a:t>
            </a:r>
          </a:p>
          <a:p>
            <a:pPr lvl="1"/>
            <a:r>
              <a:rPr lang="en-US" sz="2800" dirty="0"/>
              <a:t>Hardware access</a:t>
            </a:r>
          </a:p>
          <a:p>
            <a:r>
              <a:rPr lang="en-US" sz="3200" dirty="0"/>
              <a:t>The remaining OS functionalities (e.g., device drivers) reside in separate SIPs</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2443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4EA4A-6A6D-4134-8B7C-24DA62CCDAD6}"/>
              </a:ext>
            </a:extLst>
          </p:cNvPr>
          <p:cNvSpPr>
            <a:spLocks noGrp="1"/>
          </p:cNvSpPr>
          <p:nvPr>
            <p:ph type="title"/>
          </p:nvPr>
        </p:nvSpPr>
        <p:spPr>
          <a:xfrm>
            <a:off x="838200" y="273685"/>
            <a:ext cx="10515600" cy="995045"/>
          </a:xfrm>
        </p:spPr>
        <p:txBody>
          <a:bodyPr/>
          <a:lstStyle/>
          <a:p>
            <a:r>
              <a:rPr lang="en-US" dirty="0"/>
              <a:t>The Singularity Microkernel</a:t>
            </a:r>
          </a:p>
        </p:txBody>
      </p:sp>
      <p:sp>
        <p:nvSpPr>
          <p:cNvPr id="3" name="Content Placeholder 2">
            <a:extLst>
              <a:ext uri="{FF2B5EF4-FFF2-40B4-BE49-F238E27FC236}">
                <a16:creationId xmlns:a16="http://schemas.microsoft.com/office/drawing/2014/main" id="{A9EE62B2-16DD-4A82-BEEA-89D73617ED7E}"/>
              </a:ext>
            </a:extLst>
          </p:cNvPr>
          <p:cNvSpPr>
            <a:spLocks noGrp="1"/>
          </p:cNvSpPr>
          <p:nvPr>
            <p:ph idx="1"/>
          </p:nvPr>
        </p:nvSpPr>
        <p:spPr>
          <a:xfrm>
            <a:off x="99060" y="1223010"/>
            <a:ext cx="7631066" cy="5634990"/>
          </a:xfrm>
        </p:spPr>
        <p:txBody>
          <a:bodyPr>
            <a:normAutofit fontScale="92500"/>
          </a:bodyPr>
          <a:lstStyle/>
          <a:p>
            <a:r>
              <a:rPr lang="en-US" sz="3200" dirty="0"/>
              <a:t>The kernel provides each SIP with:</a:t>
            </a:r>
          </a:p>
          <a:p>
            <a:pPr lvl="1"/>
            <a:r>
              <a:rPr lang="en-US" sz="2800" dirty="0"/>
              <a:t>Memory pages</a:t>
            </a:r>
          </a:p>
          <a:p>
            <a:pPr lvl="1"/>
            <a:r>
              <a:rPr lang="en-US" sz="2800" dirty="0"/>
              <a:t>One or more execution contexts (i.e., threads)</a:t>
            </a:r>
          </a:p>
          <a:p>
            <a:pPr lvl="1"/>
            <a:r>
              <a:rPr lang="en-US" sz="2800" dirty="0"/>
              <a:t>Access to . . .</a:t>
            </a:r>
          </a:p>
          <a:p>
            <a:pPr lvl="2"/>
            <a:r>
              <a:rPr lang="en-US" sz="2800" dirty="0"/>
              <a:t>. . . the kernel via system calls</a:t>
            </a:r>
          </a:p>
          <a:p>
            <a:pPr lvl="2"/>
            <a:r>
              <a:rPr lang="en-US" sz="2800" dirty="0"/>
              <a:t>. . . other SIPs via channels (accessed via system calls)</a:t>
            </a:r>
          </a:p>
          <a:p>
            <a:r>
              <a:rPr lang="en-US" sz="3200" dirty="0"/>
              <a:t>The kernel’s system call interface is versioned</a:t>
            </a:r>
          </a:p>
          <a:p>
            <a:pPr lvl="1"/>
            <a:r>
              <a:rPr lang="en-US" sz="2800" dirty="0"/>
              <a:t>Each SIP’s manifest (i.e., configuration file) specifies the expected version for the kernel interface</a:t>
            </a:r>
          </a:p>
          <a:p>
            <a:pPr lvl="1"/>
            <a:r>
              <a:rPr lang="en-US" sz="2800" dirty="0"/>
              <a:t>Kernel won’t load a SIP that expects a different kernel!</a:t>
            </a:r>
          </a:p>
        </p:txBody>
      </p:sp>
      <p:pic>
        <p:nvPicPr>
          <p:cNvPr id="4" name="Picture 3">
            <a:extLst>
              <a:ext uri="{FF2B5EF4-FFF2-40B4-BE49-F238E27FC236}">
                <a16:creationId xmlns:a16="http://schemas.microsoft.com/office/drawing/2014/main" id="{6056C7A0-76F0-4CAC-9CBE-FC310B1D1ADC}"/>
              </a:ext>
            </a:extLst>
          </p:cNvPr>
          <p:cNvPicPr>
            <a:picLocks noChangeAspect="1"/>
          </p:cNvPicPr>
          <p:nvPr/>
        </p:nvPicPr>
        <p:blipFill rotWithShape="1">
          <a:blip r:embed="rId3"/>
          <a:srcRect l="3309" t="1" r="2011" b="812"/>
          <a:stretch/>
        </p:blipFill>
        <p:spPr>
          <a:xfrm>
            <a:off x="7730126" y="1188682"/>
            <a:ext cx="4362813" cy="4263428"/>
          </a:xfrm>
          <a:prstGeom prst="rect">
            <a:avLst/>
          </a:prstGeom>
        </p:spPr>
      </p:pic>
    </p:spTree>
    <p:extLst>
      <p:ext uri="{BB962C8B-B14F-4D97-AF65-F5344CB8AC3E}">
        <p14:creationId xmlns:p14="http://schemas.microsoft.com/office/powerpoint/2010/main" val="1025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80A4-3D2B-492E-9871-06971C3A592A}"/>
              </a:ext>
            </a:extLst>
          </p:cNvPr>
          <p:cNvSpPr>
            <a:spLocks noGrp="1"/>
          </p:cNvSpPr>
          <p:nvPr>
            <p:ph type="title"/>
          </p:nvPr>
        </p:nvSpPr>
        <p:spPr>
          <a:xfrm>
            <a:off x="0" y="148554"/>
            <a:ext cx="12192000" cy="1018507"/>
          </a:xfrm>
        </p:spPr>
        <p:txBody>
          <a:bodyPr>
            <a:normAutofit/>
          </a:bodyPr>
          <a:lstStyle/>
          <a:p>
            <a:r>
              <a:rPr lang="en-US" sz="4000" dirty="0"/>
              <a:t>The Advantages of Software-isolated Processes</a:t>
            </a:r>
          </a:p>
        </p:txBody>
      </p:sp>
      <p:pic>
        <p:nvPicPr>
          <p:cNvPr id="5" name="Picture 4">
            <a:extLst>
              <a:ext uri="{FF2B5EF4-FFF2-40B4-BE49-F238E27FC236}">
                <a16:creationId xmlns:a16="http://schemas.microsoft.com/office/drawing/2014/main" id="{57B5260D-CCF3-46D6-9D30-FEE1F4609D12}"/>
              </a:ext>
            </a:extLst>
          </p:cNvPr>
          <p:cNvPicPr>
            <a:picLocks noChangeAspect="1"/>
          </p:cNvPicPr>
          <p:nvPr/>
        </p:nvPicPr>
        <p:blipFill>
          <a:blip r:embed="rId3"/>
          <a:stretch>
            <a:fillRect/>
          </a:stretch>
        </p:blipFill>
        <p:spPr>
          <a:xfrm>
            <a:off x="504825" y="1578646"/>
            <a:ext cx="11182350" cy="5048250"/>
          </a:xfrm>
          <a:prstGeom prst="rect">
            <a:avLst/>
          </a:prstGeom>
        </p:spPr>
      </p:pic>
      <p:pic>
        <p:nvPicPr>
          <p:cNvPr id="6" name="Picture 5">
            <a:extLst>
              <a:ext uri="{FF2B5EF4-FFF2-40B4-BE49-F238E27FC236}">
                <a16:creationId xmlns:a16="http://schemas.microsoft.com/office/drawing/2014/main" id="{8A4C11AA-7131-44CA-BD8A-6761A53537BA}"/>
              </a:ext>
            </a:extLst>
          </p:cNvPr>
          <p:cNvPicPr>
            <a:picLocks noChangeAspect="1"/>
          </p:cNvPicPr>
          <p:nvPr/>
        </p:nvPicPr>
        <p:blipFill>
          <a:blip r:embed="rId4"/>
          <a:stretch>
            <a:fillRect/>
          </a:stretch>
        </p:blipFill>
        <p:spPr>
          <a:xfrm>
            <a:off x="2245978" y="2969296"/>
            <a:ext cx="9439275" cy="3657600"/>
          </a:xfrm>
          <a:prstGeom prst="rect">
            <a:avLst/>
          </a:prstGeom>
          <a:ln w="57150">
            <a:solidFill>
              <a:schemeClr val="tx1"/>
            </a:solidFill>
          </a:ln>
        </p:spPr>
      </p:pic>
    </p:spTree>
    <p:extLst>
      <p:ext uri="{BB962C8B-B14F-4D97-AF65-F5344CB8AC3E}">
        <p14:creationId xmlns:p14="http://schemas.microsoft.com/office/powerpoint/2010/main" val="114329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60000" y="60000"/>
                                    </p:animScale>
                                  </p:childTnLst>
                                </p:cTn>
                              </p:par>
                              <p:par>
                                <p:cTn id="7" presetID="42" presetClass="path" presetSubtype="0" accel="50000" decel="50000" fill="hold" nodeType="withEffect">
                                  <p:stCondLst>
                                    <p:cond delay="0"/>
                                  </p:stCondLst>
                                  <p:childTnLst>
                                    <p:animMotion origin="layout" path="M 0 1.85185E-6 L -0.18854 -0.23148 " pathEditMode="relative" rAng="0" ptsTypes="AA">
                                      <p:cBhvr>
                                        <p:cTn id="8" dur="1000" fill="hold"/>
                                        <p:tgtEl>
                                          <p:spTgt spid="5"/>
                                        </p:tgtEl>
                                        <p:attrNameLst>
                                          <p:attrName>ppt_x</p:attrName>
                                          <p:attrName>ppt_y</p:attrName>
                                        </p:attrNameLst>
                                      </p:cBhvr>
                                      <p:rCtr x="-9427" y="-11574"/>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ABC7C-3394-4659-BD3E-A0E87D706E65}"/>
              </a:ext>
            </a:extLst>
          </p:cNvPr>
          <p:cNvPicPr>
            <a:picLocks noChangeAspect="1"/>
          </p:cNvPicPr>
          <p:nvPr/>
        </p:nvPicPr>
        <p:blipFill>
          <a:blip r:embed="rId3"/>
          <a:stretch>
            <a:fillRect/>
          </a:stretch>
        </p:blipFill>
        <p:spPr>
          <a:xfrm>
            <a:off x="0" y="0"/>
            <a:ext cx="12192000" cy="6869906"/>
          </a:xfrm>
          <a:prstGeom prst="rect">
            <a:avLst/>
          </a:prstGeom>
        </p:spPr>
      </p:pic>
      <p:sp>
        <p:nvSpPr>
          <p:cNvPr id="2" name="Title 1">
            <a:extLst>
              <a:ext uri="{FF2B5EF4-FFF2-40B4-BE49-F238E27FC236}">
                <a16:creationId xmlns:a16="http://schemas.microsoft.com/office/drawing/2014/main" id="{CB54DB7D-50D0-4C97-8A4A-E81957BB4CD5}"/>
              </a:ext>
            </a:extLst>
          </p:cNvPr>
          <p:cNvSpPr>
            <a:spLocks noGrp="1"/>
          </p:cNvSpPr>
          <p:nvPr>
            <p:ph type="title"/>
          </p:nvPr>
        </p:nvSpPr>
        <p:spPr>
          <a:xfrm>
            <a:off x="838200" y="33655"/>
            <a:ext cx="10515600" cy="937895"/>
          </a:xfrm>
        </p:spPr>
        <p:txBody>
          <a:bodyPr>
            <a:normAutofit/>
          </a:bodyPr>
          <a:lstStyle/>
          <a:p>
            <a:r>
              <a:rPr lang="en-US" sz="4800" dirty="0"/>
              <a:t>Singularity: Channels</a:t>
            </a:r>
          </a:p>
        </p:txBody>
      </p:sp>
    </p:spTree>
    <p:extLst>
      <p:ext uri="{BB962C8B-B14F-4D97-AF65-F5344CB8AC3E}">
        <p14:creationId xmlns:p14="http://schemas.microsoft.com/office/powerpoint/2010/main" val="206102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174A-207D-4A63-9B06-DE22028030A3}"/>
              </a:ext>
            </a:extLst>
          </p:cNvPr>
          <p:cNvSpPr>
            <a:spLocks noGrp="1"/>
          </p:cNvSpPr>
          <p:nvPr>
            <p:ph type="title"/>
          </p:nvPr>
        </p:nvSpPr>
        <p:spPr>
          <a:xfrm>
            <a:off x="838200" y="-12065"/>
            <a:ext cx="10515600" cy="924083"/>
          </a:xfrm>
        </p:spPr>
        <p:txBody>
          <a:bodyPr/>
          <a:lstStyle/>
          <a:p>
            <a:r>
              <a:rPr lang="en-US" dirty="0"/>
              <a:t>Singularity: The Exchange Heap</a:t>
            </a:r>
          </a:p>
        </p:txBody>
      </p:sp>
      <p:sp>
        <p:nvSpPr>
          <p:cNvPr id="3" name="Content Placeholder 2">
            <a:extLst>
              <a:ext uri="{FF2B5EF4-FFF2-40B4-BE49-F238E27FC236}">
                <a16:creationId xmlns:a16="http://schemas.microsoft.com/office/drawing/2014/main" id="{7B06B451-69AB-4D74-A96D-52EAC7DF0F72}"/>
              </a:ext>
            </a:extLst>
          </p:cNvPr>
          <p:cNvSpPr>
            <a:spLocks noGrp="1"/>
          </p:cNvSpPr>
          <p:nvPr>
            <p:ph idx="1"/>
          </p:nvPr>
        </p:nvSpPr>
        <p:spPr>
          <a:xfrm>
            <a:off x="400050" y="720091"/>
            <a:ext cx="5490210" cy="3808572"/>
          </a:xfrm>
        </p:spPr>
        <p:txBody>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exchange heap</a:t>
            </a:r>
          </a:p>
          <a:p>
            <a:r>
              <a:rPr lang="en-US" dirty="0"/>
              <a:t>SIPs </a:t>
            </a:r>
            <a:r>
              <a:rPr lang="en-US" dirty="0">
                <a:latin typeface="Consolas" panose="020B0609020204030204" pitchFamily="49" charset="0"/>
              </a:rPr>
              <a:t>P1</a:t>
            </a:r>
            <a:r>
              <a:rPr lang="en-US" dirty="0"/>
              <a:t> and </a:t>
            </a:r>
            <a:r>
              <a:rPr lang="en-US" dirty="0">
                <a:latin typeface="Consolas" panose="020B0609020204030204" pitchFamily="49" charset="0"/>
              </a:rPr>
              <a:t>P2</a:t>
            </a:r>
            <a:r>
              <a:rPr lang="en-US" dirty="0"/>
              <a:t> exchange data by exchanging pointers to data in the exchange heap</a:t>
            </a:r>
          </a:p>
          <a:p>
            <a:pPr lvl="1"/>
            <a:endParaRPr lang="en-US" dirty="0"/>
          </a:p>
        </p:txBody>
      </p:sp>
      <p:pic>
        <p:nvPicPr>
          <p:cNvPr id="5" name="Picture 4">
            <a:extLst>
              <a:ext uri="{FF2B5EF4-FFF2-40B4-BE49-F238E27FC236}">
                <a16:creationId xmlns:a16="http://schemas.microsoft.com/office/drawing/2014/main" id="{DF97CCC9-DCBC-495E-A0E8-A0133D992DAA}"/>
              </a:ext>
            </a:extLst>
          </p:cNvPr>
          <p:cNvPicPr>
            <a:picLocks noChangeAspect="1"/>
          </p:cNvPicPr>
          <p:nvPr/>
        </p:nvPicPr>
        <p:blipFill>
          <a:blip r:embed="rId3"/>
          <a:stretch>
            <a:fillRect/>
          </a:stretch>
        </p:blipFill>
        <p:spPr>
          <a:xfrm>
            <a:off x="5890260" y="866298"/>
            <a:ext cx="6095999" cy="3228024"/>
          </a:xfrm>
          <a:prstGeom prst="rect">
            <a:avLst/>
          </a:prstGeom>
        </p:spPr>
      </p:pic>
      <p:sp>
        <p:nvSpPr>
          <p:cNvPr id="6" name="Content Placeholder 2">
            <a:extLst>
              <a:ext uri="{FF2B5EF4-FFF2-40B4-BE49-F238E27FC236}">
                <a16:creationId xmlns:a16="http://schemas.microsoft.com/office/drawing/2014/main" id="{FE0FBAD1-CA3F-4B78-99F7-936213AFAAAD}"/>
              </a:ext>
            </a:extLst>
          </p:cNvPr>
          <p:cNvSpPr txBox="1">
            <a:spLocks/>
          </p:cNvSpPr>
          <p:nvPr/>
        </p:nvSpPr>
        <p:spPr>
          <a:xfrm>
            <a:off x="400050" y="4368642"/>
            <a:ext cx="10953751" cy="2489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Sing# uses a </a:t>
            </a:r>
            <a:r>
              <a:rPr lang="en-US" u="sng" dirty="0"/>
              <a:t>linear type system</a:t>
            </a:r>
            <a:r>
              <a:rPr lang="en-US" dirty="0"/>
              <a:t> to manage the exchange heap</a:t>
            </a:r>
          </a:p>
          <a:p>
            <a:pPr lvl="1"/>
            <a:r>
              <a:rPr lang="en-US" dirty="0"/>
              <a:t>Each object </a:t>
            </a:r>
            <a:r>
              <a:rPr lang="en-US" dirty="0">
                <a:latin typeface="Consolas" panose="020B0609020204030204" pitchFamily="49" charset="0"/>
              </a:rPr>
              <a:t>o</a:t>
            </a:r>
            <a:r>
              <a:rPr lang="en-US" dirty="0"/>
              <a:t> in the exchange heap can only have one pointer to it</a:t>
            </a:r>
          </a:p>
          <a:p>
            <a:pPr lvl="1"/>
            <a:r>
              <a:rPr lang="en-US" dirty="0"/>
              <a:t>When </a:t>
            </a:r>
            <a:r>
              <a:rPr lang="en-US" dirty="0">
                <a:latin typeface="Consolas" panose="020B0609020204030204" pitchFamily="49" charset="0"/>
              </a:rPr>
              <a:t>P1</a:t>
            </a:r>
            <a:r>
              <a:rPr lang="en-US" dirty="0"/>
              <a:t> sends </a:t>
            </a:r>
            <a:r>
              <a:rPr lang="en-US" dirty="0">
                <a:latin typeface="Consolas" panose="020B0609020204030204" pitchFamily="49" charset="0"/>
              </a:rPr>
              <a:t>P2</a:t>
            </a:r>
            <a:r>
              <a:rPr lang="en-US" dirty="0"/>
              <a:t> a pointer </a:t>
            </a:r>
            <a:r>
              <a:rPr lang="en-US" dirty="0">
                <a:latin typeface="Consolas" panose="020B0609020204030204" pitchFamily="49" charset="0"/>
              </a:rPr>
              <a:t>p</a:t>
            </a:r>
            <a:r>
              <a:rPr lang="en-US" dirty="0"/>
              <a:t> to </a:t>
            </a:r>
            <a:r>
              <a:rPr lang="en-US" dirty="0">
                <a:latin typeface="Consolas" panose="020B0609020204030204" pitchFamily="49" charset="0"/>
              </a:rPr>
              <a:t>o</a:t>
            </a:r>
            <a:r>
              <a:rPr lang="en-US" dirty="0"/>
              <a:t>:</a:t>
            </a:r>
          </a:p>
          <a:p>
            <a:pPr lvl="2"/>
            <a:r>
              <a:rPr lang="en-US" sz="2400" dirty="0">
                <a:latin typeface="Consolas" panose="020B0609020204030204" pitchFamily="49" charset="0"/>
              </a:rPr>
              <a:t>P2</a:t>
            </a:r>
            <a:r>
              <a:rPr lang="en-US" sz="2400" dirty="0"/>
              <a:t> now owns </a:t>
            </a:r>
            <a:r>
              <a:rPr lang="en-US" sz="2400" dirty="0">
                <a:latin typeface="Consolas" panose="020B0609020204030204" pitchFamily="49" charset="0"/>
              </a:rPr>
              <a:t>o</a:t>
            </a:r>
          </a:p>
          <a:p>
            <a:pPr lvl="2"/>
            <a:r>
              <a:rPr lang="en-US" sz="2400" dirty="0">
                <a:latin typeface="Consolas" panose="020B0609020204030204" pitchFamily="49" charset="0"/>
              </a:rPr>
              <a:t>P1</a:t>
            </a:r>
            <a:r>
              <a:rPr lang="en-US" sz="2400" dirty="0"/>
              <a:t>’s copy of </a:t>
            </a:r>
            <a:r>
              <a:rPr lang="en-US" sz="2400" dirty="0">
                <a:latin typeface="Consolas" panose="020B0609020204030204" pitchFamily="49" charset="0"/>
              </a:rPr>
              <a:t>p</a:t>
            </a:r>
            <a:r>
              <a:rPr lang="en-US" sz="2400" dirty="0"/>
              <a:t> is now invalid—the compiler won’t compile </a:t>
            </a:r>
            <a:r>
              <a:rPr lang="en-US" sz="2400" dirty="0">
                <a:latin typeface="Consolas" panose="020B0609020204030204" pitchFamily="49" charset="0"/>
              </a:rPr>
              <a:t>P1</a:t>
            </a:r>
            <a:r>
              <a:rPr lang="en-US" sz="2400" dirty="0"/>
              <a:t>’s code if </a:t>
            </a:r>
            <a:r>
              <a:rPr lang="en-US" sz="2400" dirty="0">
                <a:latin typeface="Consolas" panose="020B0609020204030204" pitchFamily="49" charset="0"/>
              </a:rPr>
              <a:t>P1</a:t>
            </a:r>
            <a:r>
              <a:rPr lang="en-US" sz="2400" dirty="0"/>
              <a:t> tries to use </a:t>
            </a:r>
            <a:r>
              <a:rPr lang="en-US" sz="2400" dirty="0">
                <a:latin typeface="Consolas" panose="020B0609020204030204" pitchFamily="49" charset="0"/>
              </a:rPr>
              <a:t>p</a:t>
            </a:r>
            <a:r>
              <a:rPr lang="en-US" sz="2400" dirty="0"/>
              <a:t> after the ownership transfer</a:t>
            </a:r>
          </a:p>
        </p:txBody>
      </p:sp>
    </p:spTree>
    <p:extLst>
      <p:ext uri="{BB962C8B-B14F-4D97-AF65-F5344CB8AC3E}">
        <p14:creationId xmlns:p14="http://schemas.microsoft.com/office/powerpoint/2010/main" val="112410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222B-08D8-4870-8465-95761ADEE51B}"/>
              </a:ext>
            </a:extLst>
          </p:cNvPr>
          <p:cNvSpPr>
            <a:spLocks noGrp="1"/>
          </p:cNvSpPr>
          <p:nvPr>
            <p:ph type="title"/>
          </p:nvPr>
        </p:nvSpPr>
        <p:spPr>
          <a:xfrm>
            <a:off x="164215" y="0"/>
            <a:ext cx="6096000" cy="1359506"/>
          </a:xfrm>
        </p:spPr>
        <p:txBody>
          <a:bodyPr/>
          <a:lstStyle/>
          <a:p>
            <a:r>
              <a:rPr lang="en-US" dirty="0"/>
              <a:t>Why Write An OS In A High-level Language?</a:t>
            </a:r>
          </a:p>
        </p:txBody>
      </p:sp>
      <p:sp>
        <p:nvSpPr>
          <p:cNvPr id="3" name="Content Placeholder 2">
            <a:extLst>
              <a:ext uri="{FF2B5EF4-FFF2-40B4-BE49-F238E27FC236}">
                <a16:creationId xmlns:a16="http://schemas.microsoft.com/office/drawing/2014/main" id="{938647FA-32ED-4569-9676-C16C53FC5EDE}"/>
              </a:ext>
            </a:extLst>
          </p:cNvPr>
          <p:cNvSpPr>
            <a:spLocks noGrp="1"/>
          </p:cNvSpPr>
          <p:nvPr>
            <p:ph idx="1"/>
          </p:nvPr>
        </p:nvSpPr>
        <p:spPr>
          <a:xfrm>
            <a:off x="6694025" y="272615"/>
            <a:ext cx="5459393" cy="6441312"/>
          </a:xfrm>
        </p:spPr>
        <p:txBody>
          <a:bodyPr>
            <a:normAutofit lnSpcReduction="10000"/>
          </a:bodyPr>
          <a:lstStyle/>
          <a:p>
            <a:r>
              <a:rPr lang="en-US" sz="3200" dirty="0"/>
              <a:t>The lack of memory safety in C/C++ results in tragedies</a:t>
            </a:r>
          </a:p>
          <a:p>
            <a:pPr lvl="1"/>
            <a:r>
              <a:rPr lang="en-US" sz="2800" dirty="0"/>
              <a:t>Memory leaks</a:t>
            </a:r>
          </a:p>
          <a:p>
            <a:pPr lvl="1"/>
            <a:r>
              <a:rPr lang="en-US" sz="2800" dirty="0"/>
              <a:t>Buffer overflows</a:t>
            </a:r>
          </a:p>
          <a:p>
            <a:pPr lvl="1"/>
            <a:r>
              <a:rPr lang="en-US" sz="2800" dirty="0"/>
              <a:t>Double frees</a:t>
            </a:r>
          </a:p>
          <a:p>
            <a:pPr lvl="1"/>
            <a:r>
              <a:rPr lang="en-US" sz="2800" dirty="0"/>
              <a:t>Use-after-frees</a:t>
            </a:r>
          </a:p>
          <a:p>
            <a:pPr lvl="1"/>
            <a:r>
              <a:rPr lang="en-US" sz="2800" dirty="0"/>
              <a:t>Pointers of type </a:t>
            </a:r>
            <a:r>
              <a:rPr lang="en-US" sz="2800" dirty="0">
                <a:latin typeface="Consolas" panose="020B0609020204030204" pitchFamily="49" charset="0"/>
              </a:rPr>
              <a:t>foo*</a:t>
            </a:r>
            <a:r>
              <a:rPr lang="en-US" sz="2800" dirty="0"/>
              <a:t> actually point to </a:t>
            </a:r>
            <a:r>
              <a:rPr lang="en-US" sz="2800" dirty="0">
                <a:latin typeface="Consolas" panose="020B0609020204030204" pitchFamily="49" charset="0"/>
              </a:rPr>
              <a:t>bars</a:t>
            </a:r>
          </a:p>
          <a:p>
            <a:r>
              <a:rPr lang="en-US" sz="3200" dirty="0"/>
              <a:t>The lack of memory safety leads to:</a:t>
            </a:r>
          </a:p>
          <a:p>
            <a:pPr lvl="1"/>
            <a:r>
              <a:rPr lang="en-US" sz="2800" dirty="0"/>
              <a:t>Security bugs</a:t>
            </a:r>
          </a:p>
          <a:p>
            <a:pPr lvl="1"/>
            <a:r>
              <a:rPr lang="en-US" sz="2800" dirty="0"/>
              <a:t>Crashes</a:t>
            </a:r>
          </a:p>
          <a:p>
            <a:pPr lvl="1"/>
            <a:r>
              <a:rPr lang="en-US" sz="2800" dirty="0"/>
              <a:t>A general inability to:</a:t>
            </a:r>
          </a:p>
          <a:p>
            <a:pPr lvl="2"/>
            <a:r>
              <a:rPr lang="en-US" sz="2600" dirty="0"/>
              <a:t>Define correctness</a:t>
            </a:r>
          </a:p>
          <a:p>
            <a:pPr lvl="2"/>
            <a:r>
              <a:rPr lang="en-US" sz="2600" dirty="0"/>
              <a:t>Statically guarantee it</a:t>
            </a:r>
          </a:p>
        </p:txBody>
      </p:sp>
      <p:sp>
        <p:nvSpPr>
          <p:cNvPr id="4" name="Title 1">
            <a:extLst>
              <a:ext uri="{FF2B5EF4-FFF2-40B4-BE49-F238E27FC236}">
                <a16:creationId xmlns:a16="http://schemas.microsoft.com/office/drawing/2014/main" id="{0BC94095-6A10-4B10-9C4A-8F4471B65773}"/>
              </a:ext>
            </a:extLst>
          </p:cNvPr>
          <p:cNvSpPr txBox="1">
            <a:spLocks/>
          </p:cNvSpPr>
          <p:nvPr/>
        </p:nvSpPr>
        <p:spPr>
          <a:xfrm>
            <a:off x="347293" y="5285349"/>
            <a:ext cx="5729468" cy="17188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YOU ALREADY KNOW THE ANSWER</a:t>
            </a:r>
          </a:p>
        </p:txBody>
      </p:sp>
      <p:grpSp>
        <p:nvGrpSpPr>
          <p:cNvPr id="7" name="Group 6">
            <a:extLst>
              <a:ext uri="{FF2B5EF4-FFF2-40B4-BE49-F238E27FC236}">
                <a16:creationId xmlns:a16="http://schemas.microsoft.com/office/drawing/2014/main" id="{6BCB22F2-578A-4DDD-A135-B608D9BBD1B3}"/>
              </a:ext>
            </a:extLst>
          </p:cNvPr>
          <p:cNvGrpSpPr/>
          <p:nvPr/>
        </p:nvGrpSpPr>
        <p:grpSpPr>
          <a:xfrm>
            <a:off x="183265" y="1475126"/>
            <a:ext cx="6156408" cy="4036289"/>
            <a:chOff x="183265" y="1475126"/>
            <a:chExt cx="6156408" cy="4036289"/>
          </a:xfrm>
        </p:grpSpPr>
        <p:pic>
          <p:nvPicPr>
            <p:cNvPr id="2050" name="Picture 2">
              <a:extLst>
                <a:ext uri="{FF2B5EF4-FFF2-40B4-BE49-F238E27FC236}">
                  <a16:creationId xmlns:a16="http://schemas.microsoft.com/office/drawing/2014/main" id="{BFD1EF51-ECC8-4B8D-B724-73627AFAC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3265" y="1475126"/>
              <a:ext cx="6057525" cy="4036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F3878D-B33E-411D-A133-71466FA3B142}"/>
                </a:ext>
              </a:extLst>
            </p:cNvPr>
            <p:cNvSpPr txBox="1"/>
            <p:nvPr/>
          </p:nvSpPr>
          <p:spPr>
            <a:xfrm>
              <a:off x="183265" y="2087577"/>
              <a:ext cx="1904417" cy="861774"/>
            </a:xfrm>
            <a:prstGeom prst="rect">
              <a:avLst/>
            </a:prstGeom>
            <a:noFill/>
          </p:spPr>
          <p:txBody>
            <a:bodyPr wrap="square" rtlCol="0">
              <a:spAutoFit/>
            </a:bodyPr>
            <a:lstStyle/>
            <a:p>
              <a:pPr algn="ctr">
                <a:lnSpc>
                  <a:spcPts val="3000"/>
                </a:lnSpc>
              </a:pPr>
              <a:r>
                <a:rPr lang="en-US" sz="3200" b="1" dirty="0">
                  <a:solidFill>
                    <a:schemeClr val="bg1"/>
                  </a:solidFill>
                  <a:latin typeface="Segoe UI" panose="020B0502040204020203" pitchFamily="34" charset="0"/>
                  <a:cs typeface="Segoe UI" panose="020B0502040204020203" pitchFamily="34" charset="0"/>
                </a:rPr>
                <a:t>CS 161 student</a:t>
              </a:r>
            </a:p>
          </p:txBody>
        </p:sp>
        <p:sp>
          <p:nvSpPr>
            <p:cNvPr id="8" name="TextBox 7">
              <a:extLst>
                <a:ext uri="{FF2B5EF4-FFF2-40B4-BE49-F238E27FC236}">
                  <a16:creationId xmlns:a16="http://schemas.microsoft.com/office/drawing/2014/main" id="{7EBB8AA6-F819-4573-9E2B-77B62AA5F1A6}"/>
                </a:ext>
              </a:extLst>
            </p:cNvPr>
            <p:cNvSpPr txBox="1"/>
            <p:nvPr/>
          </p:nvSpPr>
          <p:spPr>
            <a:xfrm>
              <a:off x="3959131" y="1752000"/>
              <a:ext cx="2380542" cy="477054"/>
            </a:xfrm>
            <a:prstGeom prst="rect">
              <a:avLst/>
            </a:prstGeom>
            <a:noFill/>
          </p:spPr>
          <p:txBody>
            <a:bodyPr wrap="square" rtlCol="0">
              <a:spAutoFit/>
            </a:bodyPr>
            <a:lstStyle/>
            <a:p>
              <a:pPr algn="ctr">
                <a:lnSpc>
                  <a:spcPts val="3000"/>
                </a:lnSpc>
              </a:pPr>
              <a:r>
                <a:rPr lang="en-US" sz="3200" b="1" dirty="0">
                  <a:solidFill>
                    <a:schemeClr val="bg1"/>
                  </a:solidFill>
                  <a:latin typeface="Segoe UI" panose="020B0502040204020203" pitchFamily="34" charset="0"/>
                  <a:cs typeface="Segoe UI" panose="020B0502040204020203" pitchFamily="34" charset="0"/>
                </a:rPr>
                <a:t>Chickadee</a:t>
              </a:r>
            </a:p>
          </p:txBody>
        </p:sp>
      </p:grpSp>
    </p:spTree>
    <p:extLst>
      <p:ext uri="{BB962C8B-B14F-4D97-AF65-F5344CB8AC3E}">
        <p14:creationId xmlns:p14="http://schemas.microsoft.com/office/powerpoint/2010/main" val="27070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sp>
        <p:nvSpPr>
          <p:cNvPr id="24" name="Rectangle 23">
            <a:extLst>
              <a:ext uri="{FF2B5EF4-FFF2-40B4-BE49-F238E27FC236}">
                <a16:creationId xmlns:a16="http://schemas.microsoft.com/office/drawing/2014/main" id="{2959BBE9-13F5-4833-A527-762500063436}"/>
              </a:ext>
            </a:extLst>
          </p:cNvPr>
          <p:cNvSpPr/>
          <p:nvPr/>
        </p:nvSpPr>
        <p:spPr>
          <a:xfrm>
            <a:off x="1139190" y="3506956"/>
            <a:ext cx="7096914" cy="3195747"/>
          </a:xfrm>
          <a:prstGeom prst="rect">
            <a:avLst/>
          </a:prstGeom>
          <a:solidFill>
            <a:schemeClr val="bg1">
              <a:lumMod val="85000"/>
            </a:schemeClr>
          </a:solidFill>
          <a:ln>
            <a:solidFill>
              <a:schemeClr val="tx1"/>
            </a:solidFill>
          </a:ln>
        </p:spPr>
        <p:txBody>
          <a:bodyPr wrap="square">
            <a:spAutoFit/>
          </a:bodyPr>
          <a:lstStyle/>
          <a:p>
            <a:pPr>
              <a:lnSpc>
                <a:spcPts val="2200"/>
              </a:lnSpc>
            </a:pPr>
            <a:r>
              <a:rPr lang="en-US" sz="2000" dirty="0">
                <a:latin typeface="Consolas" panose="020B0609020204030204" pitchFamily="49" charset="0"/>
              </a:rPr>
              <a:t>error[E0382]: use of moved value: `s1`</a:t>
            </a:r>
          </a:p>
          <a:p>
            <a:pPr>
              <a:lnSpc>
                <a:spcPts val="2200"/>
              </a:lnSpc>
            </a:pPr>
            <a:r>
              <a:rPr lang="en-US" sz="2000" dirty="0">
                <a:latin typeface="Consolas" panose="020B0609020204030204" pitchFamily="49" charset="0"/>
              </a:rPr>
              <a:t>  |</a:t>
            </a:r>
          </a:p>
          <a:p>
            <a:pPr>
              <a:lnSpc>
                <a:spcPts val="2200"/>
              </a:lnSpc>
            </a:pPr>
            <a:r>
              <a:rPr lang="en-US" sz="2000" dirty="0">
                <a:latin typeface="Consolas" panose="020B0609020204030204" pitchFamily="49" charset="0"/>
              </a:rPr>
              <a:t>3 |     let s2 = s1;</a:t>
            </a:r>
          </a:p>
          <a:p>
            <a:pPr>
              <a:lnSpc>
                <a:spcPts val="2200"/>
              </a:lnSpc>
            </a:pPr>
            <a:r>
              <a:rPr lang="en-US" sz="2000" dirty="0">
                <a:latin typeface="Consolas" panose="020B0609020204030204" pitchFamily="49" charset="0"/>
              </a:rPr>
              <a:t>  |         -- value moved here</a:t>
            </a:r>
          </a:p>
          <a:p>
            <a:pPr>
              <a:lnSpc>
                <a:spcPts val="2200"/>
              </a:lnSpc>
            </a:pPr>
            <a:r>
              <a:rPr lang="en-US" sz="2000" dirty="0">
                <a:latin typeface="Consolas" panose="020B0609020204030204" pitchFamily="49" charset="0"/>
              </a:rPr>
              <a:t>4 |</a:t>
            </a:r>
          </a:p>
          <a:p>
            <a:pPr>
              <a:lnSpc>
                <a:spcPts val="2200"/>
              </a:lnSpc>
            </a:pPr>
            <a:r>
              <a:rPr lang="en-US" sz="2000" dirty="0">
                <a:latin typeface="Consolas" panose="020B0609020204030204" pitchFamily="49" charset="0"/>
              </a:rPr>
              <a:t>5 |     </a:t>
            </a:r>
            <a:r>
              <a:rPr lang="en-US" sz="2000" dirty="0" err="1">
                <a:latin typeface="Consolas" panose="020B0609020204030204" pitchFamily="49" charset="0"/>
              </a:rPr>
              <a:t>println</a:t>
            </a:r>
            <a:r>
              <a:rPr lang="en-US" sz="2000" dirty="0">
                <a:latin typeface="Consolas" panose="020B0609020204030204" pitchFamily="49" charset="0"/>
              </a:rPr>
              <a:t>!("{}, world!", s1);</a:t>
            </a:r>
          </a:p>
          <a:p>
            <a:pPr>
              <a:lnSpc>
                <a:spcPts val="2200"/>
              </a:lnSpc>
            </a:pPr>
            <a:r>
              <a:rPr lang="en-US" sz="2000" dirty="0">
                <a:latin typeface="Consolas" panose="020B0609020204030204" pitchFamily="49" charset="0"/>
              </a:rPr>
              <a:t>  |                            ^^ value used here</a:t>
            </a:r>
          </a:p>
          <a:p>
            <a:pPr>
              <a:lnSpc>
                <a:spcPts val="2200"/>
              </a:lnSpc>
            </a:pPr>
            <a:r>
              <a:rPr lang="en-US" sz="2000" dirty="0">
                <a:latin typeface="Consolas" panose="020B0609020204030204" pitchFamily="49" charset="0"/>
              </a:rPr>
              <a:t>  |                               after move</a:t>
            </a:r>
          </a:p>
          <a:p>
            <a:pPr>
              <a:lnSpc>
                <a:spcPts val="2200"/>
              </a:lnSpc>
            </a:pPr>
            <a:r>
              <a:rPr lang="en-US" sz="2000" dirty="0">
                <a:latin typeface="Consolas" panose="020B0609020204030204" pitchFamily="49" charset="0"/>
              </a:rPr>
              <a:t>  = note: move occurs because `s1` has type  </a:t>
            </a:r>
          </a:p>
          <a:p>
            <a:pPr>
              <a:lnSpc>
                <a:spcPts val="2200"/>
              </a:lnSpc>
            </a:pPr>
            <a:r>
              <a:rPr lang="en-US" sz="2000" dirty="0">
                <a:latin typeface="Consolas" panose="020B0609020204030204" pitchFamily="49" charset="0"/>
              </a:rPr>
              <a:t>    `std::string::String`, which does not</a:t>
            </a:r>
          </a:p>
          <a:p>
            <a:pPr>
              <a:lnSpc>
                <a:spcPts val="2200"/>
              </a:lnSpc>
            </a:pPr>
            <a:r>
              <a:rPr lang="en-US" sz="2000" dirty="0">
                <a:latin typeface="Consolas" panose="020B0609020204030204" pitchFamily="49" charset="0"/>
              </a:rPr>
              <a:t>    implement the `Copy` trait</a:t>
            </a:r>
          </a:p>
        </p:txBody>
      </p:sp>
      <p:sp>
        <p:nvSpPr>
          <p:cNvPr id="10" name="Title 1">
            <a:extLst>
              <a:ext uri="{FF2B5EF4-FFF2-40B4-BE49-F238E27FC236}">
                <a16:creationId xmlns:a16="http://schemas.microsoft.com/office/drawing/2014/main" id="{1FEAD9B6-E7E8-429E-AB97-E7805531705B}"/>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11" name="Content Placeholder 2">
            <a:extLst>
              <a:ext uri="{FF2B5EF4-FFF2-40B4-BE49-F238E27FC236}">
                <a16:creationId xmlns:a16="http://schemas.microsoft.com/office/drawing/2014/main" id="{97FFF9A5-0E5C-4F0F-9AD6-D50A19875964}"/>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571962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1A619-977F-45F6-8BBC-94F117FA9F93}"/>
              </a:ext>
            </a:extLst>
          </p:cNvPr>
          <p:cNvSpPr/>
          <p:nvPr/>
        </p:nvSpPr>
        <p:spPr>
          <a:xfrm>
            <a:off x="1139190" y="1903006"/>
            <a:ext cx="7559040" cy="1569660"/>
          </a:xfrm>
          <a:prstGeom prst="rect">
            <a:avLst/>
          </a:prstGeom>
        </p:spPr>
        <p:txBody>
          <a:bodyPr wrap="square">
            <a:spAutoFit/>
          </a:bodyPr>
          <a:lstStyle/>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s1 = </a:t>
            </a:r>
            <a:r>
              <a:rPr lang="en-US" sz="3200" dirty="0">
                <a:solidFill>
                  <a:srgbClr val="C00000"/>
                </a:solidFill>
                <a:latin typeface="Consolas" panose="020B0609020204030204" pitchFamily="49" charset="0"/>
              </a:rPr>
              <a:t>String</a:t>
            </a:r>
            <a:r>
              <a:rPr lang="en-US" sz="3200" dirty="0">
                <a:latin typeface="Consolas" panose="020B0609020204030204" pitchFamily="49" charset="0"/>
              </a:rPr>
              <a:t>::from(</a:t>
            </a:r>
            <a:r>
              <a:rPr lang="en-US" sz="3200" dirty="0">
                <a:solidFill>
                  <a:srgbClr val="00B050"/>
                </a:solidFill>
                <a:latin typeface="Consolas" panose="020B0609020204030204" pitchFamily="49" charset="0"/>
              </a:rPr>
              <a:t>"hello"</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let</a:t>
            </a:r>
            <a:r>
              <a:rPr lang="en-US" sz="3200" dirty="0">
                <a:latin typeface="Consolas" panose="020B0609020204030204" pitchFamily="49" charset="0"/>
              </a:rPr>
              <a:t> s2 = s1;</a:t>
            </a:r>
          </a:p>
          <a:p>
            <a:r>
              <a:rPr lang="en-US" sz="3200" dirty="0" err="1">
                <a:solidFill>
                  <a:srgbClr val="C00000"/>
                </a:solidFill>
                <a:latin typeface="Consolas" panose="020B0609020204030204" pitchFamily="49" charset="0"/>
              </a:rPr>
              <a:t>println</a:t>
            </a:r>
            <a:r>
              <a:rPr lang="en-US" sz="3200" dirty="0">
                <a:solidFill>
                  <a:srgbClr val="C00000"/>
                </a:solidFill>
                <a:latin typeface="Consolas" panose="020B0609020204030204" pitchFamily="49" charset="0"/>
              </a:rPr>
              <a:t>!</a:t>
            </a:r>
            <a:r>
              <a:rPr lang="en-US" sz="3200" dirty="0">
                <a:latin typeface="Consolas" panose="020B0609020204030204" pitchFamily="49" charset="0"/>
              </a:rPr>
              <a:t>(</a:t>
            </a:r>
            <a:r>
              <a:rPr lang="en-US" sz="3200" dirty="0">
                <a:solidFill>
                  <a:srgbClr val="00B050"/>
                </a:solidFill>
                <a:latin typeface="Consolas" panose="020B0609020204030204" pitchFamily="49" charset="0"/>
              </a:rPr>
              <a:t>"{}, world!"</a:t>
            </a:r>
            <a:r>
              <a:rPr lang="en-US" sz="3200" dirty="0">
                <a:latin typeface="Consolas" panose="020B0609020204030204" pitchFamily="49" charset="0"/>
              </a:rPr>
              <a:t>, s1);</a:t>
            </a:r>
          </a:p>
        </p:txBody>
      </p:sp>
      <p:cxnSp>
        <p:nvCxnSpPr>
          <p:cNvPr id="6" name="Straight Arrow Connector 5">
            <a:extLst>
              <a:ext uri="{FF2B5EF4-FFF2-40B4-BE49-F238E27FC236}">
                <a16:creationId xmlns:a16="http://schemas.microsoft.com/office/drawing/2014/main" id="{22E2BD0A-39BA-4051-9DED-14968E42AF6D}"/>
              </a:ext>
            </a:extLst>
          </p:cNvPr>
          <p:cNvCxnSpPr>
            <a:cxnSpLocks/>
          </p:cNvCxnSpPr>
          <p:nvPr/>
        </p:nvCxnSpPr>
        <p:spPr>
          <a:xfrm>
            <a:off x="8175466" y="2217420"/>
            <a:ext cx="115132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57A194-65FB-4802-AE6F-8DB6A210BFBC}"/>
              </a:ext>
            </a:extLst>
          </p:cNvPr>
          <p:cNvSpPr txBox="1"/>
          <p:nvPr/>
        </p:nvSpPr>
        <p:spPr>
          <a:xfrm>
            <a:off x="9384030" y="1978026"/>
            <a:ext cx="2484120" cy="1569660"/>
          </a:xfrm>
          <a:prstGeom prst="rect">
            <a:avLst/>
          </a:prstGeom>
          <a:noFill/>
          <a:ln>
            <a:solidFill>
              <a:schemeClr val="tx1"/>
            </a:solidFill>
          </a:ln>
        </p:spPr>
        <p:txBody>
          <a:bodyPr wrap="square" rtlCol="0">
            <a:spAutoFit/>
          </a:bodyPr>
          <a:lstStyle/>
          <a:p>
            <a:r>
              <a:rPr lang="en-US" sz="2400" dirty="0">
                <a:latin typeface="Segoe UI" panose="020B0502040204020203" pitchFamily="34" charset="0"/>
                <a:cs typeface="Segoe UI" panose="020B0502040204020203" pitchFamily="34" charset="0"/>
              </a:rPr>
              <a:t>Allocates a new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on the heap; the owner is </a:t>
            </a:r>
            <a:r>
              <a:rPr lang="en-US" sz="2400" dirty="0">
                <a:latin typeface="Consolas" panose="020B0609020204030204" pitchFamily="49" charset="0"/>
                <a:cs typeface="Segoe UI" panose="020B0502040204020203" pitchFamily="34" charset="0"/>
              </a:rPr>
              <a:t>s1</a:t>
            </a:r>
          </a:p>
        </p:txBody>
      </p:sp>
      <p:cxnSp>
        <p:nvCxnSpPr>
          <p:cNvPr id="10" name="Straight Arrow Connector 9">
            <a:extLst>
              <a:ext uri="{FF2B5EF4-FFF2-40B4-BE49-F238E27FC236}">
                <a16:creationId xmlns:a16="http://schemas.microsoft.com/office/drawing/2014/main" id="{81B913A0-FFE1-4BF1-A732-4C7D52C64960}"/>
              </a:ext>
            </a:extLst>
          </p:cNvPr>
          <p:cNvCxnSpPr>
            <a:cxnSpLocks/>
          </p:cNvCxnSpPr>
          <p:nvPr/>
        </p:nvCxnSpPr>
        <p:spPr>
          <a:xfrm>
            <a:off x="3964830" y="2724150"/>
            <a:ext cx="4757641"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13BEBB-A601-427E-8FB4-845F495AE1F4}"/>
              </a:ext>
            </a:extLst>
          </p:cNvPr>
          <p:cNvCxnSpPr>
            <a:cxnSpLocks/>
          </p:cNvCxnSpPr>
          <p:nvPr/>
        </p:nvCxnSpPr>
        <p:spPr>
          <a:xfrm>
            <a:off x="8703945" y="2724150"/>
            <a:ext cx="0" cy="102110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1CDE2A-5FAA-4334-B0A1-0488FECAE4D1}"/>
              </a:ext>
            </a:extLst>
          </p:cNvPr>
          <p:cNvGrpSpPr/>
          <p:nvPr/>
        </p:nvGrpSpPr>
        <p:grpSpPr>
          <a:xfrm>
            <a:off x="7293129" y="3802532"/>
            <a:ext cx="4719801" cy="2863544"/>
            <a:chOff x="7293129" y="3802532"/>
            <a:chExt cx="4719801" cy="2863544"/>
          </a:xfrm>
        </p:grpSpPr>
        <p:sp>
          <p:nvSpPr>
            <p:cNvPr id="19" name="TextBox 18">
              <a:extLst>
                <a:ext uri="{FF2B5EF4-FFF2-40B4-BE49-F238E27FC236}">
                  <a16:creationId xmlns:a16="http://schemas.microsoft.com/office/drawing/2014/main" id="{DD1BD366-1D90-4DFA-A4F7-A926E970C06A}"/>
                </a:ext>
              </a:extLst>
            </p:cNvPr>
            <p:cNvSpPr txBox="1"/>
            <p:nvPr/>
          </p:nvSpPr>
          <p:spPr>
            <a:xfrm>
              <a:off x="10153650" y="4106574"/>
              <a:ext cx="1859280" cy="2308324"/>
            </a:xfrm>
            <a:prstGeom prst="rect">
              <a:avLst/>
            </a:prstGeom>
            <a:noFill/>
            <a:ln>
              <a:solidFill>
                <a:schemeClr val="bg1"/>
              </a:solidFill>
            </a:ln>
          </p:spPr>
          <p:txBody>
            <a:bodyPr wrap="square" rtlCol="0">
              <a:spAutoFit/>
            </a:bodyPr>
            <a:lstStyle/>
            <a:p>
              <a:r>
                <a:rPr lang="en-US" sz="2400" dirty="0">
                  <a:latin typeface="Segoe UI" panose="020B0502040204020203" pitchFamily="34" charset="0"/>
                  <a:cs typeface="Segoe UI" panose="020B0502040204020203" pitchFamily="34" charset="0"/>
                </a:rPr>
                <a:t>Ownership of </a:t>
              </a:r>
              <a:r>
                <a:rPr lang="en-US" sz="2400" dirty="0">
                  <a:latin typeface="Consolas" panose="020B0609020204030204" pitchFamily="49" charset="0"/>
                  <a:cs typeface="Segoe UI" panose="020B0502040204020203" pitchFamily="34" charset="0"/>
                </a:rPr>
                <a:t>String</a:t>
              </a:r>
              <a:r>
                <a:rPr lang="en-US" sz="2400" dirty="0">
                  <a:latin typeface="Segoe UI" panose="020B0502040204020203" pitchFamily="34" charset="0"/>
                  <a:cs typeface="Segoe UI" panose="020B0502040204020203" pitchFamily="34" charset="0"/>
                </a:rPr>
                <a:t> transferred to </a:t>
              </a:r>
              <a:r>
                <a:rPr lang="en-US" sz="2400" dirty="0">
                  <a:latin typeface="Consolas" panose="020B0609020204030204" pitchFamily="49" charset="0"/>
                  <a:cs typeface="Segoe UI" panose="020B0502040204020203" pitchFamily="34" charset="0"/>
                </a:rPr>
                <a:t>s2</a:t>
              </a:r>
              <a:r>
                <a:rPr lang="en-US" sz="2400" dirty="0">
                  <a:latin typeface="Segoe UI" panose="020B0502040204020203" pitchFamily="34" charset="0"/>
                  <a:cs typeface="Segoe UI" panose="020B0502040204020203" pitchFamily="34" charset="0"/>
                </a:rPr>
                <a:t>—so,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isn’t</a:t>
              </a:r>
              <a:r>
                <a:rPr lang="en-US" sz="20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valid</a:t>
              </a:r>
            </a:p>
            <a:p>
              <a:r>
                <a:rPr lang="en-US" sz="2400" dirty="0">
                  <a:latin typeface="Segoe UI" panose="020B0502040204020203" pitchFamily="34" charset="0"/>
                  <a:cs typeface="Segoe UI" panose="020B0502040204020203" pitchFamily="34" charset="0"/>
                </a:rPr>
                <a:t>anymore!</a:t>
              </a:r>
              <a:endParaRPr lang="en-US" sz="2400" dirty="0">
                <a:latin typeface="Consolas" panose="020B0609020204030204" pitchFamily="49" charset="0"/>
                <a:cs typeface="Segoe UI" panose="020B0502040204020203" pitchFamily="34" charset="0"/>
              </a:endParaRPr>
            </a:p>
          </p:txBody>
        </p:sp>
        <p:pic>
          <p:nvPicPr>
            <p:cNvPr id="18" name="Picture 17">
              <a:extLst>
                <a:ext uri="{FF2B5EF4-FFF2-40B4-BE49-F238E27FC236}">
                  <a16:creationId xmlns:a16="http://schemas.microsoft.com/office/drawing/2014/main" id="{571DBC83-5F0E-48FC-ADD7-1215325165DF}"/>
                </a:ext>
              </a:extLst>
            </p:cNvPr>
            <p:cNvPicPr>
              <a:picLocks noChangeAspect="1"/>
            </p:cNvPicPr>
            <p:nvPr/>
          </p:nvPicPr>
          <p:blipFill>
            <a:blip r:embed="rId3"/>
            <a:stretch>
              <a:fillRect/>
            </a:stretch>
          </p:blipFill>
          <p:spPr>
            <a:xfrm>
              <a:off x="7293129" y="3802532"/>
              <a:ext cx="2863544" cy="2863544"/>
            </a:xfrm>
            <a:prstGeom prst="rect">
              <a:avLst/>
            </a:prstGeom>
          </p:spPr>
        </p:pic>
        <p:sp>
          <p:nvSpPr>
            <p:cNvPr id="20" name="Rectangle 19">
              <a:extLst>
                <a:ext uri="{FF2B5EF4-FFF2-40B4-BE49-F238E27FC236}">
                  <a16:creationId xmlns:a16="http://schemas.microsoft.com/office/drawing/2014/main" id="{544F4FE6-F3AE-421A-9B94-215E93A5BEA5}"/>
                </a:ext>
              </a:extLst>
            </p:cNvPr>
            <p:cNvSpPr/>
            <p:nvPr/>
          </p:nvSpPr>
          <p:spPr>
            <a:xfrm>
              <a:off x="7293129" y="3802532"/>
              <a:ext cx="4708371" cy="2863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C2AB3E8C-19C8-4E0A-962B-596F7FEFAC31}"/>
              </a:ext>
            </a:extLst>
          </p:cNvPr>
          <p:cNvPicPr>
            <a:picLocks noChangeAspect="1"/>
          </p:cNvPicPr>
          <p:nvPr/>
        </p:nvPicPr>
        <p:blipFill>
          <a:blip r:embed="rId4"/>
          <a:stretch>
            <a:fillRect/>
          </a:stretch>
        </p:blipFill>
        <p:spPr>
          <a:xfrm>
            <a:off x="102870" y="3764411"/>
            <a:ext cx="3478530" cy="2992650"/>
          </a:xfrm>
          <a:prstGeom prst="rect">
            <a:avLst/>
          </a:prstGeom>
        </p:spPr>
      </p:pic>
      <p:grpSp>
        <p:nvGrpSpPr>
          <p:cNvPr id="13" name="Group 12">
            <a:extLst>
              <a:ext uri="{FF2B5EF4-FFF2-40B4-BE49-F238E27FC236}">
                <a16:creationId xmlns:a16="http://schemas.microsoft.com/office/drawing/2014/main" id="{983390B6-3160-47BD-B2DA-7E591D1011E6}"/>
              </a:ext>
            </a:extLst>
          </p:cNvPr>
          <p:cNvGrpSpPr/>
          <p:nvPr/>
        </p:nvGrpSpPr>
        <p:grpSpPr>
          <a:xfrm>
            <a:off x="3689986" y="3429000"/>
            <a:ext cx="3166110" cy="2171881"/>
            <a:chOff x="3689986" y="3429000"/>
            <a:chExt cx="3166110" cy="2171881"/>
          </a:xfrm>
        </p:grpSpPr>
        <p:cxnSp>
          <p:nvCxnSpPr>
            <p:cNvPr id="15" name="Straight Arrow Connector 14">
              <a:extLst>
                <a:ext uri="{FF2B5EF4-FFF2-40B4-BE49-F238E27FC236}">
                  <a16:creationId xmlns:a16="http://schemas.microsoft.com/office/drawing/2014/main" id="{A0B1EA66-6DB9-4E9E-8330-A3FE8EB990CC}"/>
                </a:ext>
              </a:extLst>
            </p:cNvPr>
            <p:cNvCxnSpPr>
              <a:cxnSpLocks/>
            </p:cNvCxnSpPr>
            <p:nvPr/>
          </p:nvCxnSpPr>
          <p:spPr>
            <a:xfrm flipH="1">
              <a:off x="3689986" y="5589451"/>
              <a:ext cx="297370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DC821A6-3C90-409A-BDDD-4CFB76468FF6}"/>
                </a:ext>
              </a:extLst>
            </p:cNvPr>
            <p:cNvCxnSpPr>
              <a:cxnSpLocks/>
            </p:cNvCxnSpPr>
            <p:nvPr/>
          </p:nvCxnSpPr>
          <p:spPr>
            <a:xfrm>
              <a:off x="6663690" y="3429000"/>
              <a:ext cx="0" cy="2171881"/>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CC02F4-22DE-4925-9C33-475A4510A7EB}"/>
                </a:ext>
              </a:extLst>
            </p:cNvPr>
            <p:cNvSpPr txBox="1"/>
            <p:nvPr/>
          </p:nvSpPr>
          <p:spPr>
            <a:xfrm>
              <a:off x="3689986" y="4332151"/>
              <a:ext cx="3166110" cy="1200329"/>
            </a:xfrm>
            <a:prstGeom prst="rect">
              <a:avLst/>
            </a:prstGeom>
            <a:noFill/>
            <a:ln>
              <a:noFill/>
            </a:ln>
          </p:spPr>
          <p:txBody>
            <a:bodyPr wrap="square" rtlCol="0">
              <a:spAutoFit/>
            </a:bodyPr>
            <a:lstStyle/>
            <a:p>
              <a:r>
                <a:rPr lang="en-US" sz="2400" dirty="0">
                  <a:latin typeface="Segoe UI" panose="020B0502040204020203" pitchFamily="34" charset="0"/>
                  <a:cs typeface="Segoe UI" panose="020B0502040204020203" pitchFamily="34" charset="0"/>
                </a:rPr>
                <a:t>Trying to access </a:t>
              </a:r>
              <a:r>
                <a:rPr lang="en-US" sz="2400" dirty="0">
                  <a:latin typeface="Consolas" panose="020B0609020204030204" pitchFamily="49" charset="0"/>
                  <a:cs typeface="Segoe UI" panose="020B0502040204020203" pitchFamily="34" charset="0"/>
                </a:rPr>
                <a:t>s1</a:t>
              </a:r>
              <a:r>
                <a:rPr lang="en-US" sz="2400" dirty="0">
                  <a:latin typeface="Segoe UI" panose="020B0502040204020203" pitchFamily="34" charset="0"/>
                  <a:cs typeface="Segoe UI" panose="020B0502040204020203" pitchFamily="34" charset="0"/>
                </a:rPr>
                <a:t> generates a compile-time error!</a:t>
              </a:r>
              <a:endParaRPr lang="en-US" sz="2400" dirty="0">
                <a:latin typeface="Consolas" panose="020B0609020204030204" pitchFamily="49" charset="0"/>
                <a:cs typeface="Segoe UI" panose="020B0502040204020203" pitchFamily="34" charset="0"/>
              </a:endParaRPr>
            </a:p>
          </p:txBody>
        </p:sp>
      </p:grpSp>
      <p:sp>
        <p:nvSpPr>
          <p:cNvPr id="27" name="Title 1">
            <a:extLst>
              <a:ext uri="{FF2B5EF4-FFF2-40B4-BE49-F238E27FC236}">
                <a16:creationId xmlns:a16="http://schemas.microsoft.com/office/drawing/2014/main" id="{7BE3035A-BE27-40D2-B1EF-2F51F458A272}"/>
              </a:ext>
            </a:extLst>
          </p:cNvPr>
          <p:cNvSpPr>
            <a:spLocks noGrp="1"/>
          </p:cNvSpPr>
          <p:nvPr>
            <p:ph type="title"/>
          </p:nvPr>
        </p:nvSpPr>
        <p:spPr>
          <a:xfrm>
            <a:off x="838200" y="-145807"/>
            <a:ext cx="10515600" cy="1086485"/>
          </a:xfrm>
        </p:spPr>
        <p:txBody>
          <a:bodyPr/>
          <a:lstStyle/>
          <a:p>
            <a:r>
              <a:rPr lang="en-US" dirty="0"/>
              <a:t>Example: Rust’s Move Semantics</a:t>
            </a:r>
          </a:p>
        </p:txBody>
      </p:sp>
      <p:sp>
        <p:nvSpPr>
          <p:cNvPr id="28" name="Content Placeholder 2">
            <a:extLst>
              <a:ext uri="{FF2B5EF4-FFF2-40B4-BE49-F238E27FC236}">
                <a16:creationId xmlns:a16="http://schemas.microsoft.com/office/drawing/2014/main" id="{095859E6-6CD6-45BF-9E94-39D50C7BD4AB}"/>
              </a:ext>
            </a:extLst>
          </p:cNvPr>
          <p:cNvSpPr txBox="1">
            <a:spLocks/>
          </p:cNvSpPr>
          <p:nvPr/>
        </p:nvSpPr>
        <p:spPr>
          <a:xfrm>
            <a:off x="986790" y="757799"/>
            <a:ext cx="10515600" cy="123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 Rust, each heap-allocated value has a single owner</a:t>
            </a:r>
          </a:p>
          <a:p>
            <a:r>
              <a:rPr lang="en-US" sz="3200" dirty="0"/>
              <a:t>The compiler enforces this invariant across assignments</a:t>
            </a:r>
            <a:endParaRPr lang="en-US" sz="3200" dirty="0">
              <a:latin typeface="Consolas" panose="020B0609020204030204" pitchFamily="49" charset="0"/>
            </a:endParaRPr>
          </a:p>
        </p:txBody>
      </p:sp>
    </p:spTree>
    <p:extLst>
      <p:ext uri="{BB962C8B-B14F-4D97-AF65-F5344CB8AC3E}">
        <p14:creationId xmlns:p14="http://schemas.microsoft.com/office/powerpoint/2010/main" val="36891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834641"/>
            <a:ext cx="6099810" cy="902968"/>
          </a:xfrm>
        </p:spPr>
        <p:txBody>
          <a:bodyPr/>
          <a:lstStyle/>
          <a:p>
            <a:pPr marL="0" indent="0">
              <a:buNone/>
            </a:pPr>
            <a:r>
              <a:rPr lang="en-US" dirty="0"/>
              <a:t>Move semantics force the object graph to be a series of trees with no cycles . . .</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2"/>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grpSp>
        <p:nvGrpSpPr>
          <p:cNvPr id="61" name="Group 60">
            <a:extLst>
              <a:ext uri="{FF2B5EF4-FFF2-40B4-BE49-F238E27FC236}">
                <a16:creationId xmlns:a16="http://schemas.microsoft.com/office/drawing/2014/main" id="{AB91649D-7506-4D05-BFB4-4FE04DD580DE}"/>
              </a:ext>
            </a:extLst>
          </p:cNvPr>
          <p:cNvGrpSpPr/>
          <p:nvPr/>
        </p:nvGrpSpPr>
        <p:grpSpPr>
          <a:xfrm>
            <a:off x="6113888" y="3806190"/>
            <a:ext cx="1344435" cy="2091687"/>
            <a:chOff x="6113888" y="3806190"/>
            <a:chExt cx="1344435" cy="2091687"/>
          </a:xfrm>
        </p:grpSpPr>
        <p:sp>
          <p:nvSpPr>
            <p:cNvPr id="9" name="Rectangle 8">
              <a:extLst>
                <a:ext uri="{FF2B5EF4-FFF2-40B4-BE49-F238E27FC236}">
                  <a16:creationId xmlns:a16="http://schemas.microsoft.com/office/drawing/2014/main" id="{6E77E421-A3C6-429B-B8BD-ED464FF154A7}"/>
                </a:ext>
              </a:extLst>
            </p:cNvPr>
            <p:cNvSpPr>
              <a:spLocks noChangeAspect="1"/>
            </p:cNvSpPr>
            <p:nvPr/>
          </p:nvSpPr>
          <p:spPr>
            <a:xfrm>
              <a:off x="696749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996BC2-A407-4299-96AA-3EB6DFD4263B}"/>
                </a:ext>
              </a:extLst>
            </p:cNvPr>
            <p:cNvSpPr>
              <a:spLocks noChangeAspect="1"/>
            </p:cNvSpPr>
            <p:nvPr/>
          </p:nvSpPr>
          <p:spPr>
            <a:xfrm>
              <a:off x="611571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FFEC2C-2DB6-47CF-813C-AF741F202268}"/>
                </a:ext>
              </a:extLst>
            </p:cNvPr>
            <p:cNvSpPr>
              <a:spLocks noChangeAspect="1"/>
            </p:cNvSpPr>
            <p:nvPr/>
          </p:nvSpPr>
          <p:spPr>
            <a:xfrm>
              <a:off x="696749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942FC0-48AE-4CEA-87AB-1824DF7201D1}"/>
                </a:ext>
              </a:extLst>
            </p:cNvPr>
            <p:cNvSpPr>
              <a:spLocks noChangeAspect="1"/>
            </p:cNvSpPr>
            <p:nvPr/>
          </p:nvSpPr>
          <p:spPr>
            <a:xfrm>
              <a:off x="6113888"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3D1EDB0-D561-4543-B73C-012446555ED8}"/>
                </a:ext>
              </a:extLst>
            </p:cNvPr>
            <p:cNvCxnSpPr>
              <a:cxnSpLocks/>
              <a:stCxn id="10" idx="2"/>
              <a:endCxn id="14" idx="0"/>
            </p:cNvCxnSpPr>
            <p:nvPr/>
          </p:nvCxnSpPr>
          <p:spPr>
            <a:xfrm flipH="1">
              <a:off x="6359302" y="5097447"/>
              <a:ext cx="1825"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79F0DF-8B5A-44F4-8B37-5C6BF8D91C02}"/>
                </a:ext>
              </a:extLst>
            </p:cNvPr>
            <p:cNvCxnSpPr>
              <a:cxnSpLocks/>
              <a:stCxn id="9" idx="2"/>
              <a:endCxn id="11" idx="0"/>
            </p:cNvCxnSpPr>
            <p:nvPr/>
          </p:nvCxnSpPr>
          <p:spPr>
            <a:xfrm flipH="1">
              <a:off x="721290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3BD7EB-8783-4AAC-8787-CFF6D3ED1DA0}"/>
                </a:ext>
              </a:extLst>
            </p:cNvPr>
            <p:cNvCxnSpPr>
              <a:cxnSpLocks/>
            </p:cNvCxnSpPr>
            <p:nvPr/>
          </p:nvCxnSpPr>
          <p:spPr>
            <a:xfrm>
              <a:off x="635930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FDB0CA-4BC0-41B8-AA57-CC94986642A7}"/>
                </a:ext>
              </a:extLst>
            </p:cNvPr>
            <p:cNvCxnSpPr>
              <a:cxnSpLocks/>
            </p:cNvCxnSpPr>
            <p:nvPr/>
          </p:nvCxnSpPr>
          <p:spPr>
            <a:xfrm>
              <a:off x="635382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4FDEDA4-C57C-435B-BF14-242F6A294736}"/>
              </a:ext>
            </a:extLst>
          </p:cNvPr>
          <p:cNvGrpSpPr/>
          <p:nvPr/>
        </p:nvGrpSpPr>
        <p:grpSpPr>
          <a:xfrm>
            <a:off x="8190170" y="3806190"/>
            <a:ext cx="490828" cy="2892117"/>
            <a:chOff x="8190170" y="3806190"/>
            <a:chExt cx="490828" cy="2892117"/>
          </a:xfrm>
        </p:grpSpPr>
        <p:sp>
          <p:nvSpPr>
            <p:cNvPr id="29" name="Rectangle 28">
              <a:extLst>
                <a:ext uri="{FF2B5EF4-FFF2-40B4-BE49-F238E27FC236}">
                  <a16:creationId xmlns:a16="http://schemas.microsoft.com/office/drawing/2014/main" id="{EEB91ECC-9456-44C4-8447-25421711B307}"/>
                </a:ext>
              </a:extLst>
            </p:cNvPr>
            <p:cNvSpPr>
              <a:spLocks noChangeAspect="1"/>
            </p:cNvSpPr>
            <p:nvPr/>
          </p:nvSpPr>
          <p:spPr>
            <a:xfrm>
              <a:off x="8190171"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76B714-CC56-4AC9-B846-2F449C9F733A}"/>
                </a:ext>
              </a:extLst>
            </p:cNvPr>
            <p:cNvSpPr>
              <a:spLocks noChangeAspect="1"/>
            </p:cNvSpPr>
            <p:nvPr/>
          </p:nvSpPr>
          <p:spPr>
            <a:xfrm>
              <a:off x="8190170"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67CC7A0D-D72A-4D38-99C9-2876F85D10A1}"/>
                </a:ext>
              </a:extLst>
            </p:cNvPr>
            <p:cNvCxnSpPr>
              <a:cxnSpLocks/>
              <a:stCxn id="29" idx="2"/>
              <a:endCxn id="30" idx="0"/>
            </p:cNvCxnSpPr>
            <p:nvPr/>
          </p:nvCxnSpPr>
          <p:spPr>
            <a:xfrm flipH="1">
              <a:off x="8435584"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660EE75-DC1C-45DD-83ED-36E6E9C59FDB}"/>
                </a:ext>
              </a:extLst>
            </p:cNvPr>
            <p:cNvSpPr>
              <a:spLocks noChangeAspect="1"/>
            </p:cNvSpPr>
            <p:nvPr/>
          </p:nvSpPr>
          <p:spPr>
            <a:xfrm>
              <a:off x="8190170"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5AC9EA56-ABF6-4FAF-AB08-3C2DF3ACD64F}"/>
                </a:ext>
              </a:extLst>
            </p:cNvPr>
            <p:cNvCxnSpPr>
              <a:cxnSpLocks/>
              <a:endCxn id="32" idx="0"/>
            </p:cNvCxnSpPr>
            <p:nvPr/>
          </p:nvCxnSpPr>
          <p:spPr>
            <a:xfrm flipH="1">
              <a:off x="8435584"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AE9B77-D396-499E-9A29-5917B38D6C6E}"/>
                </a:ext>
              </a:extLst>
            </p:cNvPr>
            <p:cNvSpPr>
              <a:spLocks noChangeAspect="1"/>
            </p:cNvSpPr>
            <p:nvPr/>
          </p:nvSpPr>
          <p:spPr>
            <a:xfrm>
              <a:off x="8190170" y="620748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4BF45912-1EA6-4B2B-AD6D-B4351F399E06}"/>
                </a:ext>
              </a:extLst>
            </p:cNvPr>
            <p:cNvCxnSpPr>
              <a:cxnSpLocks/>
              <a:endCxn id="34" idx="0"/>
            </p:cNvCxnSpPr>
            <p:nvPr/>
          </p:nvCxnSpPr>
          <p:spPr>
            <a:xfrm flipH="1">
              <a:off x="8435584" y="589787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63D2323-E61E-4CFA-A2B9-78688877AE08}"/>
              </a:ext>
            </a:extLst>
          </p:cNvPr>
          <p:cNvGrpSpPr/>
          <p:nvPr/>
        </p:nvGrpSpPr>
        <p:grpSpPr>
          <a:xfrm>
            <a:off x="9407583" y="3806190"/>
            <a:ext cx="2192351" cy="2892115"/>
            <a:chOff x="9407583" y="3806190"/>
            <a:chExt cx="2192351" cy="2892115"/>
          </a:xfrm>
        </p:grpSpPr>
        <p:sp>
          <p:nvSpPr>
            <p:cNvPr id="36" name="Rectangle 35">
              <a:extLst>
                <a:ext uri="{FF2B5EF4-FFF2-40B4-BE49-F238E27FC236}">
                  <a16:creationId xmlns:a16="http://schemas.microsoft.com/office/drawing/2014/main" id="{03BC0042-73F3-4EFB-BF5F-BE95498D93DD}"/>
                </a:ext>
              </a:extLst>
            </p:cNvPr>
            <p:cNvSpPr>
              <a:spLocks noChangeAspect="1"/>
            </p:cNvSpPr>
            <p:nvPr/>
          </p:nvSpPr>
          <p:spPr>
            <a:xfrm>
              <a:off x="10259366" y="380619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33646E-7993-4895-BEB9-E005A49DBCE7}"/>
                </a:ext>
              </a:extLst>
            </p:cNvPr>
            <p:cNvSpPr>
              <a:spLocks noChangeAspect="1"/>
            </p:cNvSpPr>
            <p:nvPr/>
          </p:nvSpPr>
          <p:spPr>
            <a:xfrm>
              <a:off x="9407583"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9C2489D-FA07-4480-A720-4D3C6D46395F}"/>
                </a:ext>
              </a:extLst>
            </p:cNvPr>
            <p:cNvSpPr>
              <a:spLocks noChangeAspect="1"/>
            </p:cNvSpPr>
            <p:nvPr/>
          </p:nvSpPr>
          <p:spPr>
            <a:xfrm>
              <a:off x="10259365" y="460662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70C7D698-5A8F-42E3-8448-1260725CCACC}"/>
                </a:ext>
              </a:extLst>
            </p:cNvPr>
            <p:cNvCxnSpPr>
              <a:cxnSpLocks/>
              <a:stCxn id="36" idx="2"/>
              <a:endCxn id="38" idx="0"/>
            </p:cNvCxnSpPr>
            <p:nvPr/>
          </p:nvCxnSpPr>
          <p:spPr>
            <a:xfrm flipH="1">
              <a:off x="10504779" y="429701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18CF867-5C96-44CA-92F8-CD49C413CCFB}"/>
                </a:ext>
              </a:extLst>
            </p:cNvPr>
            <p:cNvCxnSpPr>
              <a:cxnSpLocks/>
            </p:cNvCxnSpPr>
            <p:nvPr/>
          </p:nvCxnSpPr>
          <p:spPr>
            <a:xfrm>
              <a:off x="9651171" y="4391310"/>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EE1EABD-12F5-493F-918A-86F43760EA57}"/>
                </a:ext>
              </a:extLst>
            </p:cNvPr>
            <p:cNvCxnSpPr>
              <a:cxnSpLocks/>
            </p:cNvCxnSpPr>
            <p:nvPr/>
          </p:nvCxnSpPr>
          <p:spPr>
            <a:xfrm>
              <a:off x="9645696" y="4391310"/>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9589416-807B-42D5-BB21-E0E29D7EF2F1}"/>
                </a:ext>
              </a:extLst>
            </p:cNvPr>
            <p:cNvGrpSpPr/>
            <p:nvPr/>
          </p:nvGrpSpPr>
          <p:grpSpPr>
            <a:xfrm flipH="1">
              <a:off x="10499303" y="4391310"/>
              <a:ext cx="1091720" cy="706137"/>
              <a:chOff x="9893513" y="5378097"/>
              <a:chExt cx="1091720" cy="706137"/>
            </a:xfrm>
          </p:grpSpPr>
          <p:sp>
            <p:nvSpPr>
              <p:cNvPr id="42" name="Rectangle 41">
                <a:extLst>
                  <a:ext uri="{FF2B5EF4-FFF2-40B4-BE49-F238E27FC236}">
                    <a16:creationId xmlns:a16="http://schemas.microsoft.com/office/drawing/2014/main" id="{D4403CCF-BB23-45D3-804E-4FEB7E578D2B}"/>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7F454B56-E409-41DF-8C5B-2140A1F4309F}"/>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AF068CC-94D6-4166-85CD-FC39C31776B6}"/>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18505757-02AA-48B0-B94A-E03803E0978A}"/>
                </a:ext>
              </a:extLst>
            </p:cNvPr>
            <p:cNvSpPr>
              <a:spLocks noChangeAspect="1"/>
            </p:cNvSpPr>
            <p:nvPr/>
          </p:nvSpPr>
          <p:spPr>
            <a:xfrm>
              <a:off x="10266452" y="5407050"/>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377950EF-1A9A-4563-894D-A1595BFDB7CC}"/>
                </a:ext>
              </a:extLst>
            </p:cNvPr>
            <p:cNvCxnSpPr>
              <a:cxnSpLocks/>
              <a:endCxn id="47" idx="0"/>
            </p:cNvCxnSpPr>
            <p:nvPr/>
          </p:nvCxnSpPr>
          <p:spPr>
            <a:xfrm flipH="1">
              <a:off x="10511866" y="5097447"/>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7A0C51C-82FA-47D3-8B20-9D607956619E}"/>
                </a:ext>
              </a:extLst>
            </p:cNvPr>
            <p:cNvGrpSpPr/>
            <p:nvPr/>
          </p:nvGrpSpPr>
          <p:grpSpPr>
            <a:xfrm flipH="1">
              <a:off x="10506390" y="5191740"/>
              <a:ext cx="1091720" cy="706137"/>
              <a:chOff x="9893513" y="5378097"/>
              <a:chExt cx="1091720" cy="706137"/>
            </a:xfrm>
          </p:grpSpPr>
          <p:sp>
            <p:nvSpPr>
              <p:cNvPr id="50" name="Rectangle 49">
                <a:extLst>
                  <a:ext uri="{FF2B5EF4-FFF2-40B4-BE49-F238E27FC236}">
                    <a16:creationId xmlns:a16="http://schemas.microsoft.com/office/drawing/2014/main" id="{D66A0D46-84BB-4204-B940-39BA97655364}"/>
                  </a:ext>
                </a:extLst>
              </p:cNvPr>
              <p:cNvSpPr>
                <a:spLocks noChangeAspect="1"/>
              </p:cNvSpPr>
              <p:nvPr/>
            </p:nvSpPr>
            <p:spPr>
              <a:xfrm>
                <a:off x="9893513" y="5593407"/>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1221BCE-3BA3-4725-A36C-6B12CE4A793A}"/>
                  </a:ext>
                </a:extLst>
              </p:cNvPr>
              <p:cNvCxnSpPr>
                <a:cxnSpLocks/>
              </p:cNvCxnSpPr>
              <p:nvPr/>
            </p:nvCxnSpPr>
            <p:spPr>
              <a:xfrm>
                <a:off x="10137101" y="5378097"/>
                <a:ext cx="1" cy="21530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8C8E26D-2227-46F6-B158-303292A1C9FF}"/>
                  </a:ext>
                </a:extLst>
              </p:cNvPr>
              <p:cNvCxnSpPr>
                <a:cxnSpLocks/>
              </p:cNvCxnSpPr>
              <p:nvPr/>
            </p:nvCxnSpPr>
            <p:spPr>
              <a:xfrm>
                <a:off x="10131626" y="5378097"/>
                <a:ext cx="85360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6E0A81DE-83BE-4F6C-B77D-B8892034D0AF}"/>
                </a:ext>
              </a:extLst>
            </p:cNvPr>
            <p:cNvSpPr>
              <a:spLocks noChangeAspect="1"/>
            </p:cNvSpPr>
            <p:nvPr/>
          </p:nvSpPr>
          <p:spPr>
            <a:xfrm>
              <a:off x="11109107" y="6207478"/>
              <a:ext cx="490827" cy="49082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92DD2E85-6E78-4D3F-86E4-D8267EEA64BF}"/>
                </a:ext>
              </a:extLst>
            </p:cNvPr>
            <p:cNvCxnSpPr>
              <a:cxnSpLocks/>
              <a:endCxn id="53" idx="0"/>
            </p:cNvCxnSpPr>
            <p:nvPr/>
          </p:nvCxnSpPr>
          <p:spPr>
            <a:xfrm flipH="1">
              <a:off x="11354521" y="5897875"/>
              <a:ext cx="1" cy="3096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C527392-B67E-4899-9349-74710B516983}"/>
              </a:ext>
            </a:extLst>
          </p:cNvPr>
          <p:cNvGrpSpPr/>
          <p:nvPr/>
        </p:nvGrpSpPr>
        <p:grpSpPr>
          <a:xfrm>
            <a:off x="6180335" y="5897877"/>
            <a:ext cx="2198098" cy="565336"/>
            <a:chOff x="6180335" y="5897877"/>
            <a:chExt cx="2198098" cy="565336"/>
          </a:xfrm>
        </p:grpSpPr>
        <p:grpSp>
          <p:nvGrpSpPr>
            <p:cNvPr id="69" name="Group 68">
              <a:extLst>
                <a:ext uri="{FF2B5EF4-FFF2-40B4-BE49-F238E27FC236}">
                  <a16:creationId xmlns:a16="http://schemas.microsoft.com/office/drawing/2014/main" id="{48E00001-D307-4303-B9D2-EFBEF4BFD86C}"/>
                </a:ext>
              </a:extLst>
            </p:cNvPr>
            <p:cNvGrpSpPr/>
            <p:nvPr/>
          </p:nvGrpSpPr>
          <p:grpSpPr>
            <a:xfrm>
              <a:off x="6359302" y="5897877"/>
              <a:ext cx="1830868" cy="555017"/>
              <a:chOff x="6359302" y="5897877"/>
              <a:chExt cx="1830868" cy="555017"/>
            </a:xfrm>
          </p:grpSpPr>
          <p:cxnSp>
            <p:nvCxnSpPr>
              <p:cNvPr id="62" name="Straight Arrow Connector 61">
                <a:extLst>
                  <a:ext uri="{FF2B5EF4-FFF2-40B4-BE49-F238E27FC236}">
                    <a16:creationId xmlns:a16="http://schemas.microsoft.com/office/drawing/2014/main" id="{79F98A76-9978-4552-9FAC-4FAA71F25ADE}"/>
                  </a:ext>
                </a:extLst>
              </p:cNvPr>
              <p:cNvCxnSpPr>
                <a:cxnSpLocks/>
                <a:endCxn id="34" idx="1"/>
              </p:cNvCxnSpPr>
              <p:nvPr/>
            </p:nvCxnSpPr>
            <p:spPr>
              <a:xfrm>
                <a:off x="6360214" y="6452891"/>
                <a:ext cx="1829956" cy="3"/>
              </a:xfrm>
              <a:prstGeom prst="straightConnector1">
                <a:avLst/>
              </a:prstGeom>
              <a:ln w="2540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8173FF-DEEF-457D-BCE5-761F4A1A8E0B}"/>
                  </a:ext>
                </a:extLst>
              </p:cNvPr>
              <p:cNvCxnSpPr>
                <a:cxnSpLocks/>
                <a:endCxn id="14" idx="2"/>
              </p:cNvCxnSpPr>
              <p:nvPr/>
            </p:nvCxnSpPr>
            <p:spPr>
              <a:xfrm flipH="1" flipV="1">
                <a:off x="6359302" y="5897877"/>
                <a:ext cx="912" cy="555014"/>
              </a:xfrm>
              <a:prstGeom prst="straightConnector1">
                <a:avLst/>
              </a:prstGeom>
              <a:ln w="25400">
                <a:solidFill>
                  <a:srgbClr val="FF0000"/>
                </a:solidFill>
                <a:prstDash val="dash"/>
                <a:tailEnd type="none" w="lg" len="lg"/>
              </a:ln>
            </p:spPr>
            <p:style>
              <a:lnRef idx="1">
                <a:schemeClr val="accent1"/>
              </a:lnRef>
              <a:fillRef idx="0">
                <a:schemeClr val="accent1"/>
              </a:fillRef>
              <a:effectRef idx="0">
                <a:schemeClr val="accent1"/>
              </a:effectRef>
              <a:fontRef idx="minor">
                <a:schemeClr val="tx1"/>
              </a:fontRef>
            </p:style>
          </p:cxnSp>
        </p:grpSp>
        <p:sp>
          <p:nvSpPr>
            <p:cNvPr id="70" name="Content Placeholder 2">
              <a:extLst>
                <a:ext uri="{FF2B5EF4-FFF2-40B4-BE49-F238E27FC236}">
                  <a16:creationId xmlns:a16="http://schemas.microsoft.com/office/drawing/2014/main" id="{730EE076-C219-4410-9D9A-9C7AA2CC9D1A}"/>
                </a:ext>
              </a:extLst>
            </p:cNvPr>
            <p:cNvSpPr txBox="1">
              <a:spLocks/>
            </p:cNvSpPr>
            <p:nvPr/>
          </p:nvSpPr>
          <p:spPr>
            <a:xfrm>
              <a:off x="6180335" y="6020966"/>
              <a:ext cx="2198098" cy="442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n>
                    <a:solidFill>
                      <a:sysClr val="windowText" lastClr="000000"/>
                    </a:solidFill>
                  </a:ln>
                  <a:solidFill>
                    <a:srgbClr val="FF0000"/>
                  </a:solidFill>
                  <a:latin typeface="Segoe UI" panose="020B0502040204020203" pitchFamily="34" charset="0"/>
                  <a:cs typeface="Segoe UI" panose="020B0502040204020203" pitchFamily="34" charset="0"/>
                </a:rPr>
                <a:t>Disallowed!</a:t>
              </a:r>
            </a:p>
          </p:txBody>
        </p:sp>
      </p:grpSp>
    </p:spTree>
    <p:extLst>
      <p:ext uri="{BB962C8B-B14F-4D97-AF65-F5344CB8AC3E}">
        <p14:creationId xmlns:p14="http://schemas.microsoft.com/office/powerpoint/2010/main" val="14330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8C8F8-7544-4293-9595-4A5B399BFBDE}"/>
              </a:ext>
            </a:extLst>
          </p:cNvPr>
          <p:cNvSpPr>
            <a:spLocks noGrp="1"/>
          </p:cNvSpPr>
          <p:nvPr>
            <p:ph idx="1"/>
          </p:nvPr>
        </p:nvSpPr>
        <p:spPr>
          <a:xfrm>
            <a:off x="5943600" y="2903221"/>
            <a:ext cx="6099810" cy="1337309"/>
          </a:xfrm>
        </p:spPr>
        <p:txBody>
          <a:bodyPr/>
          <a:lstStyle/>
          <a:p>
            <a:pPr marL="0" indent="0">
              <a:buNone/>
            </a:pPr>
            <a:r>
              <a:rPr lang="en-US" dirty="0"/>
              <a:t>Whenever a parent object goes out of scope, it’s safe to deallocate all of the reachable child objects!</a:t>
            </a:r>
          </a:p>
          <a:p>
            <a:endParaRPr lang="en-US" dirty="0"/>
          </a:p>
        </p:txBody>
      </p:sp>
      <p:pic>
        <p:nvPicPr>
          <p:cNvPr id="5" name="Picture 4">
            <a:extLst>
              <a:ext uri="{FF2B5EF4-FFF2-40B4-BE49-F238E27FC236}">
                <a16:creationId xmlns:a16="http://schemas.microsoft.com/office/drawing/2014/main" id="{A39BC87B-5F0F-4326-AF4D-87CC8A482C5F}"/>
              </a:ext>
            </a:extLst>
          </p:cNvPr>
          <p:cNvPicPr>
            <a:picLocks noChangeAspect="1"/>
          </p:cNvPicPr>
          <p:nvPr/>
        </p:nvPicPr>
        <p:blipFill>
          <a:blip r:embed="rId3"/>
          <a:stretch>
            <a:fillRect/>
          </a:stretch>
        </p:blipFill>
        <p:spPr>
          <a:xfrm flipH="1">
            <a:off x="0" y="0"/>
            <a:ext cx="5409034" cy="6858000"/>
          </a:xfrm>
          <a:prstGeom prst="rect">
            <a:avLst/>
          </a:prstGeom>
        </p:spPr>
      </p:pic>
      <p:sp>
        <p:nvSpPr>
          <p:cNvPr id="2" name="Title 1">
            <a:extLst>
              <a:ext uri="{FF2B5EF4-FFF2-40B4-BE49-F238E27FC236}">
                <a16:creationId xmlns:a16="http://schemas.microsoft.com/office/drawing/2014/main" id="{2725CD72-99B8-4CF1-97C3-6948E0D914B2}"/>
              </a:ext>
            </a:extLst>
          </p:cNvPr>
          <p:cNvSpPr>
            <a:spLocks noGrp="1"/>
          </p:cNvSpPr>
          <p:nvPr>
            <p:ph type="title"/>
          </p:nvPr>
        </p:nvSpPr>
        <p:spPr>
          <a:xfrm>
            <a:off x="5795010" y="57151"/>
            <a:ext cx="6248400" cy="1337309"/>
          </a:xfrm>
        </p:spPr>
        <p:txBody>
          <a:bodyPr>
            <a:normAutofit/>
          </a:bodyPr>
          <a:lstStyle/>
          <a:p>
            <a:pPr algn="l"/>
            <a:r>
              <a:rPr lang="en-US" dirty="0"/>
              <a:t>Q: WHY SHOULD WE</a:t>
            </a:r>
            <a:br>
              <a:rPr lang="en-US" dirty="0"/>
            </a:br>
            <a:r>
              <a:rPr lang="en-US" dirty="0"/>
              <a:t>     TOLERATE THIS?</a:t>
            </a:r>
          </a:p>
        </p:txBody>
      </p:sp>
      <p:sp>
        <p:nvSpPr>
          <p:cNvPr id="7" name="Title 1">
            <a:extLst>
              <a:ext uri="{FF2B5EF4-FFF2-40B4-BE49-F238E27FC236}">
                <a16:creationId xmlns:a16="http://schemas.microsoft.com/office/drawing/2014/main" id="{148E8407-9D36-47A8-816D-0DF916DE40EE}"/>
              </a:ext>
            </a:extLst>
          </p:cNvPr>
          <p:cNvSpPr txBox="1">
            <a:spLocks/>
          </p:cNvSpPr>
          <p:nvPr/>
        </p:nvSpPr>
        <p:spPr>
          <a:xfrm>
            <a:off x="5795010" y="1270635"/>
            <a:ext cx="6248400" cy="172402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dirty="0"/>
              <a:t>A: Rust programmers </a:t>
            </a:r>
          </a:p>
          <a:p>
            <a:pPr algn="l"/>
            <a:r>
              <a:rPr lang="en-US" dirty="0"/>
              <a:t>    </a:t>
            </a:r>
            <a:r>
              <a:rPr lang="en-US" sz="2600" dirty="0"/>
              <a:t> </a:t>
            </a:r>
            <a:r>
              <a:rPr lang="en-US" dirty="0"/>
              <a:t>don’t have to worry</a:t>
            </a:r>
          </a:p>
          <a:p>
            <a:pPr algn="l"/>
            <a:r>
              <a:rPr lang="en-US" dirty="0"/>
              <a:t>    </a:t>
            </a:r>
            <a:r>
              <a:rPr lang="en-US" sz="2600" dirty="0"/>
              <a:t> </a:t>
            </a:r>
            <a:r>
              <a:rPr lang="en-US" dirty="0"/>
              <a:t>about calling </a:t>
            </a:r>
            <a:r>
              <a:rPr lang="en-US" dirty="0">
                <a:latin typeface="Consolas" panose="020B0609020204030204" pitchFamily="49" charset="0"/>
              </a:rPr>
              <a:t>free()</a:t>
            </a:r>
            <a:r>
              <a:rPr lang="en-US" dirty="0"/>
              <a:t>!</a:t>
            </a:r>
          </a:p>
        </p:txBody>
      </p:sp>
      <p:sp>
        <p:nvSpPr>
          <p:cNvPr id="8" name="Rectangle 7">
            <a:extLst>
              <a:ext uri="{FF2B5EF4-FFF2-40B4-BE49-F238E27FC236}">
                <a16:creationId xmlns:a16="http://schemas.microsoft.com/office/drawing/2014/main" id="{D0B76AF9-67C9-472A-BA10-B766ACACB2DB}"/>
              </a:ext>
            </a:extLst>
          </p:cNvPr>
          <p:cNvSpPr/>
          <p:nvPr/>
        </p:nvSpPr>
        <p:spPr>
          <a:xfrm>
            <a:off x="5763364" y="4173854"/>
            <a:ext cx="6412074" cy="2677656"/>
          </a:xfrm>
          <a:prstGeom prst="rect">
            <a:avLst/>
          </a:prstGeom>
        </p:spPr>
        <p:txBody>
          <a:bodyPr wrap="square">
            <a:spAutoFit/>
          </a:bodyPr>
          <a:lstStyle/>
          <a:p>
            <a:r>
              <a:rPr lang="en-US" sz="2400" dirty="0">
                <a:latin typeface="Consolas" panose="020B0609020204030204" pitchFamily="49" charset="0"/>
              </a:rPr>
              <a:t>if(x &gt; </a:t>
            </a:r>
            <a:r>
              <a:rPr lang="en-US" sz="2400" dirty="0">
                <a:solidFill>
                  <a:srgbClr val="00B050"/>
                </a:solidFill>
                <a:latin typeface="Consolas" panose="020B0609020204030204" pitchFamily="49" charset="0"/>
              </a:rPr>
              <a:t>42</a:t>
            </a:r>
            <a:r>
              <a:rPr lang="en-US" sz="2400" dirty="0">
                <a:latin typeface="Consolas" panose="020B0609020204030204" pitchFamily="49" charset="0"/>
              </a:rPr>
              <a:t>){ //Braces create new scope</a:t>
            </a:r>
          </a:p>
          <a:p>
            <a:r>
              <a:rPr lang="en-US" sz="2400" dirty="0">
                <a:solidFill>
                  <a:srgbClr val="0070C0"/>
                </a:solidFill>
                <a:latin typeface="Consolas" panose="020B0609020204030204" pitchFamily="49" charset="0"/>
              </a:rPr>
              <a:t>   let</a:t>
            </a:r>
            <a:r>
              <a:rPr lang="en-US" sz="2400" dirty="0">
                <a:latin typeface="Consolas" panose="020B0609020204030204" pitchFamily="49" charset="0"/>
              </a:rPr>
              <a:t> s1 = </a:t>
            </a:r>
            <a:r>
              <a:rPr lang="en-US" sz="2400" dirty="0">
                <a:solidFill>
                  <a:srgbClr val="C00000"/>
                </a:solidFill>
                <a:latin typeface="Consolas" panose="020B0609020204030204" pitchFamily="49" charset="0"/>
              </a:rPr>
              <a:t>String</a:t>
            </a:r>
            <a:r>
              <a:rPr lang="en-US" sz="2400" dirty="0">
                <a:latin typeface="Consolas" panose="020B0609020204030204" pitchFamily="49" charset="0"/>
              </a:rPr>
              <a:t>::from(</a:t>
            </a:r>
            <a:r>
              <a:rPr lang="en-US" sz="2400" dirty="0">
                <a:solidFill>
                  <a:srgbClr val="00B050"/>
                </a:solidFill>
                <a:latin typeface="Consolas" panose="020B0609020204030204" pitchFamily="49" charset="0"/>
              </a:rPr>
              <a:t>"hello"</a:t>
            </a:r>
            <a:r>
              <a:rPr lang="en-US" sz="2400" dirty="0">
                <a:latin typeface="Consolas" panose="020B0609020204030204" pitchFamily="49" charset="0"/>
              </a:rPr>
              <a:t>);</a:t>
            </a:r>
          </a:p>
          <a:p>
            <a:r>
              <a:rPr lang="en-US" sz="2400" dirty="0">
                <a:solidFill>
                  <a:srgbClr val="C00000"/>
                </a:solidFill>
                <a:latin typeface="Consolas" panose="020B0609020204030204" pitchFamily="49" charset="0"/>
              </a:rPr>
              <a:t>   </a:t>
            </a:r>
            <a:r>
              <a:rPr lang="en-US" sz="2400" dirty="0" err="1">
                <a:solidFill>
                  <a:srgbClr val="C00000"/>
                </a:solidFill>
                <a:latin typeface="Consolas" panose="020B0609020204030204" pitchFamily="49" charset="0"/>
              </a:rPr>
              <a:t>println</a:t>
            </a:r>
            <a:r>
              <a:rPr lang="en-US" sz="2400" dirty="0">
                <a:solidFill>
                  <a:srgbClr val="C00000"/>
                </a:solidFill>
                <a:latin typeface="Consolas" panose="020B0609020204030204" pitchFamily="49" charset="0"/>
              </a:rPr>
              <a:t>!</a:t>
            </a:r>
            <a:r>
              <a:rPr lang="en-US" sz="2400" dirty="0">
                <a:latin typeface="Consolas" panose="020B0609020204030204" pitchFamily="49" charset="0"/>
              </a:rPr>
              <a:t>(</a:t>
            </a:r>
            <a:r>
              <a:rPr lang="en-US" sz="2400" dirty="0">
                <a:solidFill>
                  <a:srgbClr val="00B050"/>
                </a:solidFill>
                <a:latin typeface="Consolas" panose="020B0609020204030204" pitchFamily="49" charset="0"/>
              </a:rPr>
              <a:t>"{}, world!"</a:t>
            </a:r>
            <a:r>
              <a:rPr lang="en-US" sz="2400" dirty="0">
                <a:latin typeface="Consolas" panose="020B0609020204030204" pitchFamily="49" charset="0"/>
              </a:rPr>
              <a:t>, s1);</a:t>
            </a:r>
          </a:p>
          <a:p>
            <a:r>
              <a:rPr lang="en-US" sz="2400" dirty="0">
                <a:latin typeface="Consolas" panose="020B0609020204030204" pitchFamily="49" charset="0"/>
              </a:rPr>
              <a:t>}</a:t>
            </a:r>
          </a:p>
          <a:p>
            <a:r>
              <a:rPr lang="en-US" sz="2400" dirty="0">
                <a:latin typeface="Consolas" panose="020B0609020204030204" pitchFamily="49" charset="0"/>
              </a:rPr>
              <a:t>//s1 (and all heap objects reachable</a:t>
            </a:r>
          </a:p>
          <a:p>
            <a:r>
              <a:rPr lang="en-US" sz="2400" dirty="0">
                <a:latin typeface="Consolas" panose="020B0609020204030204" pitchFamily="49" charset="0"/>
              </a:rPr>
              <a:t>//from s1) can be automatically freed</a:t>
            </a:r>
          </a:p>
          <a:p>
            <a:r>
              <a:rPr lang="en-US" sz="2400" dirty="0">
                <a:latin typeface="Consolas" panose="020B0609020204030204" pitchFamily="49" charset="0"/>
              </a:rPr>
              <a:t>//by compiler-inserted code!</a:t>
            </a:r>
          </a:p>
        </p:txBody>
      </p:sp>
      <p:sp>
        <p:nvSpPr>
          <p:cNvPr id="4" name="Rectangle 3">
            <a:extLst>
              <a:ext uri="{FF2B5EF4-FFF2-40B4-BE49-F238E27FC236}">
                <a16:creationId xmlns:a16="http://schemas.microsoft.com/office/drawing/2014/main" id="{B55C5065-E912-4EC2-A436-B38AAAA48DE0}"/>
              </a:ext>
            </a:extLst>
          </p:cNvPr>
          <p:cNvSpPr/>
          <p:nvPr/>
        </p:nvSpPr>
        <p:spPr>
          <a:xfrm>
            <a:off x="6096000" y="4583430"/>
            <a:ext cx="5688330" cy="813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FE0C6D-EC6D-41F8-B72E-ADFC5BAC39C4}"/>
              </a:ext>
            </a:extLst>
          </p:cNvPr>
          <p:cNvSpPr/>
          <p:nvPr/>
        </p:nvSpPr>
        <p:spPr>
          <a:xfrm>
            <a:off x="5795010" y="5739764"/>
            <a:ext cx="6248400" cy="111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7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179C7BF-238C-4FE4-9C1F-CAC55666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970"/>
            <a:ext cx="10586720" cy="5955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C05D97-7A86-49FE-B5AC-9110EDCD2F48}"/>
              </a:ext>
            </a:extLst>
          </p:cNvPr>
          <p:cNvSpPr>
            <a:spLocks noGrp="1"/>
          </p:cNvSpPr>
          <p:nvPr>
            <p:ph type="title"/>
          </p:nvPr>
        </p:nvSpPr>
        <p:spPr>
          <a:xfrm>
            <a:off x="838200" y="67945"/>
            <a:ext cx="10515600" cy="1325563"/>
          </a:xfrm>
        </p:spPr>
        <p:txBody>
          <a:bodyPr/>
          <a:lstStyle/>
          <a:p>
            <a:r>
              <a:rPr lang="en-US" dirty="0"/>
              <a:t>RUST IS MUCH MORE COMPLICATED THAN THIS</a:t>
            </a:r>
          </a:p>
        </p:txBody>
      </p:sp>
      <p:pic>
        <p:nvPicPr>
          <p:cNvPr id="3076" name="Picture 4">
            <a:extLst>
              <a:ext uri="{FF2B5EF4-FFF2-40B4-BE49-F238E27FC236}">
                <a16:creationId xmlns:a16="http://schemas.microsoft.com/office/drawing/2014/main" id="{2DA4469E-8CCD-4432-A639-3E9EE5A3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519367"/>
            <a:ext cx="4069080" cy="53386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05F4-A10F-4CD3-B227-10F28C8A91AE}"/>
              </a:ext>
            </a:extLst>
          </p:cNvPr>
          <p:cNvSpPr>
            <a:spLocks noGrp="1"/>
          </p:cNvSpPr>
          <p:nvPr>
            <p:ph type="title"/>
          </p:nvPr>
        </p:nvSpPr>
        <p:spPr>
          <a:xfrm>
            <a:off x="838200" y="10795"/>
            <a:ext cx="10515600" cy="1325563"/>
          </a:xfrm>
        </p:spPr>
        <p:txBody>
          <a:bodyPr/>
          <a:lstStyle/>
          <a:p>
            <a:r>
              <a:rPr lang="en-US" dirty="0"/>
              <a:t>Singularity: The Exchange Heap and Linear Types</a:t>
            </a:r>
          </a:p>
        </p:txBody>
      </p:sp>
      <p:sp>
        <p:nvSpPr>
          <p:cNvPr id="3" name="Content Placeholder 2">
            <a:extLst>
              <a:ext uri="{FF2B5EF4-FFF2-40B4-BE49-F238E27FC236}">
                <a16:creationId xmlns:a16="http://schemas.microsoft.com/office/drawing/2014/main" id="{323A2445-D608-4E96-8ABE-74AFF32DC907}"/>
              </a:ext>
            </a:extLst>
          </p:cNvPr>
          <p:cNvSpPr>
            <a:spLocks noGrp="1"/>
          </p:cNvSpPr>
          <p:nvPr>
            <p:ph idx="1"/>
          </p:nvPr>
        </p:nvSpPr>
        <p:spPr>
          <a:xfrm>
            <a:off x="57150" y="1223010"/>
            <a:ext cx="5901690" cy="3973830"/>
          </a:xfrm>
        </p:spPr>
        <p:txBody>
          <a:bodyPr>
            <a:normAutofit/>
          </a:bodyPr>
          <a:lstStyle/>
          <a:p>
            <a:r>
              <a:rPr lang="en-US" sz="3200" dirty="0"/>
              <a:t>No data copying is necessary when transferring data between </a:t>
            </a:r>
            <a:r>
              <a:rPr lang="en-US" sz="3200" dirty="0">
                <a:latin typeface="Consolas" panose="020B0609020204030204" pitchFamily="49" charset="0"/>
              </a:rPr>
              <a:t>P1</a:t>
            </a:r>
            <a:r>
              <a:rPr lang="en-US" sz="3200" dirty="0"/>
              <a:t> and </a:t>
            </a:r>
            <a:r>
              <a:rPr lang="en-US" sz="3200" dirty="0">
                <a:latin typeface="Consolas" panose="020B0609020204030204" pitchFamily="49" charset="0"/>
              </a:rPr>
              <a:t>P2</a:t>
            </a:r>
          </a:p>
          <a:p>
            <a:r>
              <a:rPr lang="en-US" sz="3200" dirty="0"/>
              <a:t>Ownership semantics will automatically prevent cross-process races on shared data</a:t>
            </a:r>
          </a:p>
          <a:p>
            <a:r>
              <a:rPr lang="en-US" sz="3200" dirty="0"/>
              <a:t>SIPs still enjoy strong memory isolation</a:t>
            </a:r>
          </a:p>
        </p:txBody>
      </p:sp>
      <p:pic>
        <p:nvPicPr>
          <p:cNvPr id="4" name="Picture 3">
            <a:extLst>
              <a:ext uri="{FF2B5EF4-FFF2-40B4-BE49-F238E27FC236}">
                <a16:creationId xmlns:a16="http://schemas.microsoft.com/office/drawing/2014/main" id="{704CAD19-8870-440D-8FFF-7091F954031C}"/>
              </a:ext>
            </a:extLst>
          </p:cNvPr>
          <p:cNvPicPr>
            <a:picLocks noChangeAspect="1"/>
          </p:cNvPicPr>
          <p:nvPr/>
        </p:nvPicPr>
        <p:blipFill>
          <a:blip r:embed="rId2"/>
          <a:stretch>
            <a:fillRect/>
          </a:stretch>
        </p:blipFill>
        <p:spPr>
          <a:xfrm>
            <a:off x="5901690" y="1336358"/>
            <a:ext cx="6095999" cy="3228024"/>
          </a:xfrm>
          <a:prstGeom prst="rect">
            <a:avLst/>
          </a:prstGeom>
        </p:spPr>
      </p:pic>
      <p:sp>
        <p:nvSpPr>
          <p:cNvPr id="5" name="Content Placeholder 2">
            <a:extLst>
              <a:ext uri="{FF2B5EF4-FFF2-40B4-BE49-F238E27FC236}">
                <a16:creationId xmlns:a16="http://schemas.microsoft.com/office/drawing/2014/main" id="{61162BA8-5347-44C1-9511-66C3C52C5FF6}"/>
              </a:ext>
            </a:extLst>
          </p:cNvPr>
          <p:cNvSpPr txBox="1">
            <a:spLocks/>
          </p:cNvSpPr>
          <p:nvPr/>
        </p:nvSpPr>
        <p:spPr>
          <a:xfrm>
            <a:off x="57150" y="5063490"/>
            <a:ext cx="12275820" cy="18408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SIPs can be independently garbage-collected: no cross-SIP references!</a:t>
            </a:r>
          </a:p>
          <a:p>
            <a:pPr lvl="1"/>
            <a:r>
              <a:rPr lang="en-US" sz="2600" dirty="0"/>
              <a:t>In a Sing# SIP, most objects won’t have a linear type</a:t>
            </a:r>
          </a:p>
          <a:p>
            <a:pPr lvl="1"/>
            <a:r>
              <a:rPr lang="en-US" sz="2600" dirty="0"/>
              <a:t>For those objects, Singularity requires a traditional garbage collection—Singularity can’t rely on Rust-style garbage collection that’s triggered by a value going out of scope</a:t>
            </a:r>
          </a:p>
        </p:txBody>
      </p:sp>
    </p:spTree>
    <p:extLst>
      <p:ext uri="{BB962C8B-B14F-4D97-AF65-F5344CB8AC3E}">
        <p14:creationId xmlns:p14="http://schemas.microsoft.com/office/powerpoint/2010/main" val="1555128428"/>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8C753-98A5-436A-8D0F-68EA234EBC86}"/>
              </a:ext>
            </a:extLst>
          </p:cNvPr>
          <p:cNvPicPr>
            <a:picLocks noChangeAspect="1"/>
          </p:cNvPicPr>
          <p:nvPr/>
        </p:nvPicPr>
        <p:blipFill>
          <a:blip r:embed="rId3"/>
          <a:stretch>
            <a:fillRect/>
          </a:stretch>
        </p:blipFill>
        <p:spPr>
          <a:xfrm>
            <a:off x="0" y="0"/>
            <a:ext cx="12192000" cy="6864096"/>
          </a:xfrm>
          <a:prstGeom prst="rect">
            <a:avLst/>
          </a:prstGeom>
        </p:spPr>
      </p:pic>
      <p:sp>
        <p:nvSpPr>
          <p:cNvPr id="2" name="Title 1">
            <a:extLst>
              <a:ext uri="{FF2B5EF4-FFF2-40B4-BE49-F238E27FC236}">
                <a16:creationId xmlns:a16="http://schemas.microsoft.com/office/drawing/2014/main" id="{971D9432-DB56-499C-8439-E0D1CED3DA55}"/>
              </a:ext>
            </a:extLst>
          </p:cNvPr>
          <p:cNvSpPr>
            <a:spLocks noGrp="1"/>
          </p:cNvSpPr>
          <p:nvPr>
            <p:ph type="title"/>
          </p:nvPr>
        </p:nvSpPr>
        <p:spPr>
          <a:xfrm>
            <a:off x="3423285" y="-69215"/>
            <a:ext cx="5368290" cy="1325563"/>
          </a:xfrm>
        </p:spPr>
        <p:txBody>
          <a:bodyPr>
            <a:normAutofit/>
          </a:bodyPr>
          <a:lstStyle/>
          <a:p>
            <a:r>
              <a:rPr lang="en-US" sz="4000" dirty="0"/>
              <a:t>Singularity:</a:t>
            </a:r>
            <a:br>
              <a:rPr lang="en-US" sz="4000" dirty="0"/>
            </a:br>
            <a:r>
              <a:rPr lang="en-US" sz="4000" dirty="0"/>
              <a:t>Garbage Collection</a:t>
            </a:r>
          </a:p>
        </p:txBody>
      </p:sp>
    </p:spTree>
    <p:extLst>
      <p:ext uri="{BB962C8B-B14F-4D97-AF65-F5344CB8AC3E}">
        <p14:creationId xmlns:p14="http://schemas.microsoft.com/office/powerpoint/2010/main" val="36986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04B8-5C44-40E8-A802-1A4744396060}"/>
              </a:ext>
            </a:extLst>
          </p:cNvPr>
          <p:cNvSpPr>
            <a:spLocks noGrp="1"/>
          </p:cNvSpPr>
          <p:nvPr>
            <p:ph type="title"/>
          </p:nvPr>
        </p:nvSpPr>
        <p:spPr>
          <a:xfrm>
            <a:off x="838200" y="376555"/>
            <a:ext cx="10515600" cy="777875"/>
          </a:xfrm>
        </p:spPr>
        <p:txBody>
          <a:bodyPr/>
          <a:lstStyle/>
          <a:p>
            <a:r>
              <a:rPr lang="en-US" dirty="0"/>
              <a:t>Garbage Collection: Overview</a:t>
            </a:r>
          </a:p>
        </p:txBody>
      </p:sp>
      <p:sp>
        <p:nvSpPr>
          <p:cNvPr id="3" name="Content Placeholder 2">
            <a:extLst>
              <a:ext uri="{FF2B5EF4-FFF2-40B4-BE49-F238E27FC236}">
                <a16:creationId xmlns:a16="http://schemas.microsoft.com/office/drawing/2014/main" id="{4269D079-991F-4370-8031-B876EC635A57}"/>
              </a:ext>
            </a:extLst>
          </p:cNvPr>
          <p:cNvSpPr>
            <a:spLocks noGrp="1"/>
          </p:cNvSpPr>
          <p:nvPr>
            <p:ph idx="1"/>
          </p:nvPr>
        </p:nvSpPr>
        <p:spPr>
          <a:xfrm>
            <a:off x="413385" y="1245871"/>
            <a:ext cx="11365230" cy="5394959"/>
          </a:xfrm>
        </p:spPr>
        <p:txBody>
          <a:bodyPr>
            <a:normAutofit/>
          </a:bodyPr>
          <a:lstStyle/>
          <a:p>
            <a:r>
              <a:rPr lang="en-US" sz="3200" dirty="0"/>
              <a:t>A live heap object is one that a program can access via a chain of one or more object references</a:t>
            </a:r>
          </a:p>
          <a:p>
            <a:pPr lvl="1"/>
            <a:r>
              <a:rPr lang="en-US" sz="2800" dirty="0"/>
              <a:t>Some live objects are directly referenced via heap roots:</a:t>
            </a:r>
          </a:p>
          <a:p>
            <a:pPr lvl="2"/>
            <a:r>
              <a:rPr lang="en-US" sz="2800" dirty="0"/>
              <a:t>Global variables</a:t>
            </a:r>
          </a:p>
          <a:p>
            <a:pPr lvl="2"/>
            <a:r>
              <a:rPr lang="en-US" sz="2800" dirty="0"/>
              <a:t>Local function variables on the stack</a:t>
            </a:r>
          </a:p>
          <a:p>
            <a:pPr lvl="2"/>
            <a:r>
              <a:rPr lang="en-US" sz="2800" dirty="0"/>
              <a:t>Thread-local variables</a:t>
            </a:r>
          </a:p>
          <a:p>
            <a:pPr lvl="1"/>
            <a:r>
              <a:rPr lang="en-US" sz="2800" dirty="0"/>
              <a:t>Other live objects are accessible by recursively following the references inside these heap roots (e.g., </a:t>
            </a:r>
            <a:r>
              <a:rPr lang="en-US" sz="2800" dirty="0" err="1">
                <a:latin typeface="Consolas" panose="020B0609020204030204" pitchFamily="49" charset="0"/>
              </a:rPr>
              <a:t>globalVar.x.y</a:t>
            </a:r>
            <a:r>
              <a:rPr lang="en-US" sz="2800" dirty="0"/>
              <a:t>)</a:t>
            </a:r>
          </a:p>
          <a:p>
            <a:r>
              <a:rPr lang="en-US" sz="3200" dirty="0"/>
              <a:t>Goal: Given the set of all heap-allocated objects, determine which objects are no longer reachable (and thus can be deallocated!)</a:t>
            </a:r>
          </a:p>
        </p:txBody>
      </p:sp>
    </p:spTree>
    <p:extLst>
      <p:ext uri="{BB962C8B-B14F-4D97-AF65-F5344CB8AC3E}">
        <p14:creationId xmlns:p14="http://schemas.microsoft.com/office/powerpoint/2010/main" val="1473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A7480C-8EB0-40E3-B307-73626961D91D}"/>
              </a:ext>
            </a:extLst>
          </p:cNvPr>
          <p:cNvSpPr/>
          <p:nvPr/>
        </p:nvSpPr>
        <p:spPr>
          <a:xfrm>
            <a:off x="0" y="5157973"/>
            <a:ext cx="5783580" cy="435516"/>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3"/>
            <a:ext cx="5783580" cy="235874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E64B54-317F-4673-BEF3-2B81FE9F62EA}"/>
              </a:ext>
            </a:extLst>
          </p:cNvPr>
          <p:cNvSpPr/>
          <p:nvPr/>
        </p:nvSpPr>
        <p:spPr>
          <a:xfrm>
            <a:off x="0" y="-5417"/>
            <a:ext cx="5783580" cy="262288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27" name="Straight Arrow Connector 26">
            <a:extLst>
              <a:ext uri="{FF2B5EF4-FFF2-40B4-BE49-F238E27FC236}">
                <a16:creationId xmlns:a16="http://schemas.microsoft.com/office/drawing/2014/main" id="{71C8F8C6-4B5F-47B5-A7F4-C5AEF0E2ECDF}"/>
              </a:ext>
            </a:extLst>
          </p:cNvPr>
          <p:cNvCxnSpPr>
            <a:cxnSpLocks/>
            <a:stCxn id="21" idx="2"/>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B89F0E2-DAC4-4323-A22B-0CFB5EF39D54}"/>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3131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4" grpId="1" animBg="1"/>
      <p:bldP spid="23" grpId="0" animBg="1"/>
      <p:bldP spid="23" grpId="1" animBg="1"/>
      <p:bldP spid="19"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B5B1B78-27A2-48BA-B2DD-27A20A76102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AF3C4A-D9F2-4139-A3E6-DCCCD22D44E8}"/>
              </a:ext>
            </a:extLst>
          </p:cNvPr>
          <p:cNvSpPr/>
          <p:nvPr/>
        </p:nvSpPr>
        <p:spPr>
          <a:xfrm>
            <a:off x="0" y="4604066"/>
            <a:ext cx="5783580" cy="336072"/>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A7480C-8EB0-40E3-B307-73626961D91D}"/>
              </a:ext>
            </a:extLst>
          </p:cNvPr>
          <p:cNvSpPr/>
          <p:nvPr/>
        </p:nvSpPr>
        <p:spPr>
          <a:xfrm>
            <a:off x="0" y="5798052"/>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DB199CB-FFF9-4A23-8D22-C432E6561361}"/>
              </a:ext>
            </a:extLst>
          </p:cNvPr>
          <p:cNvSpPr/>
          <p:nvPr/>
        </p:nvSpPr>
        <p:spPr>
          <a:xfrm>
            <a:off x="0" y="2704744"/>
            <a:ext cx="5783580" cy="1041408"/>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85D5D391-16D2-4B77-BD64-2E353D8CC9AF}"/>
              </a:ext>
            </a:extLst>
          </p:cNvPr>
          <p:cNvCxnSpPr>
            <a:cxnSpLocks/>
          </p:cNvCxnSpPr>
          <p:nvPr/>
        </p:nvCxnSpPr>
        <p:spPr>
          <a:xfrm>
            <a:off x="10949940" y="1308230"/>
            <a:ext cx="0" cy="317234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91D2F9-04F5-42F0-83A3-4A59275474DC}"/>
              </a:ext>
            </a:extLst>
          </p:cNvPr>
          <p:cNvCxnSpPr>
            <a:cxnSpLocks/>
          </p:cNvCxnSpPr>
          <p:nvPr/>
        </p:nvCxnSpPr>
        <p:spPr>
          <a:xfrm flipH="1">
            <a:off x="10418382" y="448057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34DDAF-E568-42C6-B08A-C84277AD43D1}"/>
              </a:ext>
            </a:extLst>
          </p:cNvPr>
          <p:cNvPicPr>
            <a:picLocks noChangeAspect="1"/>
          </p:cNvPicPr>
          <p:nvPr/>
        </p:nvPicPr>
        <p:blipFill>
          <a:blip r:embed="rId3"/>
          <a:stretch>
            <a:fillRect/>
          </a:stretch>
        </p:blipFill>
        <p:spPr>
          <a:xfrm>
            <a:off x="6514543" y="4134969"/>
            <a:ext cx="738047" cy="717734"/>
          </a:xfrm>
          <a:prstGeom prst="rect">
            <a:avLst/>
          </a:prstGeom>
        </p:spPr>
      </p:pic>
      <p:grpSp>
        <p:nvGrpSpPr>
          <p:cNvPr id="27" name="Group 26">
            <a:extLst>
              <a:ext uri="{FF2B5EF4-FFF2-40B4-BE49-F238E27FC236}">
                <a16:creationId xmlns:a16="http://schemas.microsoft.com/office/drawing/2014/main" id="{8DE08A33-06D0-4217-BA41-B953CA06605A}"/>
              </a:ext>
            </a:extLst>
          </p:cNvPr>
          <p:cNvGrpSpPr/>
          <p:nvPr/>
        </p:nvGrpSpPr>
        <p:grpSpPr>
          <a:xfrm>
            <a:off x="9898380" y="1308230"/>
            <a:ext cx="2103119" cy="1125983"/>
            <a:chOff x="9898380" y="1308230"/>
            <a:chExt cx="2103119" cy="1125983"/>
          </a:xfrm>
        </p:grpSpPr>
        <p:cxnSp>
          <p:nvCxnSpPr>
            <p:cNvPr id="28" name="Straight Arrow Connector 27">
              <a:extLst>
                <a:ext uri="{FF2B5EF4-FFF2-40B4-BE49-F238E27FC236}">
                  <a16:creationId xmlns:a16="http://schemas.microsoft.com/office/drawing/2014/main" id="{CD59A84A-9020-40AF-9039-180A8D02A2DD}"/>
                </a:ext>
              </a:extLst>
            </p:cNvPr>
            <p:cNvCxnSpPr>
              <a:cxnSpLocks/>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A275E34-D566-4A12-AE0E-A48C121DE42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grpSp>
        <p:nvGrpSpPr>
          <p:cNvPr id="12" name="Group 11">
            <a:extLst>
              <a:ext uri="{FF2B5EF4-FFF2-40B4-BE49-F238E27FC236}">
                <a16:creationId xmlns:a16="http://schemas.microsoft.com/office/drawing/2014/main" id="{BF9E359C-7B67-4565-8FE6-E32405BD66F8}"/>
              </a:ext>
            </a:extLst>
          </p:cNvPr>
          <p:cNvGrpSpPr/>
          <p:nvPr/>
        </p:nvGrpSpPr>
        <p:grpSpPr>
          <a:xfrm>
            <a:off x="6471077" y="5378470"/>
            <a:ext cx="4644717" cy="1411186"/>
            <a:chOff x="6399827" y="5378470"/>
            <a:chExt cx="4644717" cy="1411186"/>
          </a:xfrm>
        </p:grpSpPr>
        <p:sp>
          <p:nvSpPr>
            <p:cNvPr id="9" name="Rectangle: Rounded Corners 8">
              <a:extLst>
                <a:ext uri="{FF2B5EF4-FFF2-40B4-BE49-F238E27FC236}">
                  <a16:creationId xmlns:a16="http://schemas.microsoft.com/office/drawing/2014/main" id="{221F5B39-FA1F-4AF8-AB16-14A3B324D1AA}"/>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ABD54C-61CE-48D0-B5F4-95832760A765}"/>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B25C71-EEE7-40AB-979B-E3ABFF93F5E0}"/>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69A545-8B73-4CFD-B73B-D35397A1C832}"/>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D00080-3937-42F9-9711-13026BBE03A4}"/>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2A11145-59B2-4652-9EA9-2B046826997B}"/>
                </a:ext>
              </a:extLst>
            </p:cNvPr>
            <p:cNvSpPr txBox="1"/>
            <p:nvPr/>
          </p:nvSpPr>
          <p:spPr>
            <a:xfrm>
              <a:off x="6502936" y="5563995"/>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4" name="TextBox 33">
            <a:extLst>
              <a:ext uri="{FF2B5EF4-FFF2-40B4-BE49-F238E27FC236}">
                <a16:creationId xmlns:a16="http://schemas.microsoft.com/office/drawing/2014/main" id="{BDF46F3E-ED33-4C26-83E5-CBCF88017D52}"/>
              </a:ext>
            </a:extLst>
          </p:cNvPr>
          <p:cNvSpPr txBox="1"/>
          <p:nvPr/>
        </p:nvSpPr>
        <p:spPr>
          <a:xfrm>
            <a:off x="6872416" y="5591706"/>
            <a:ext cx="378790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Circle(1, 1, 1)</a:t>
            </a:r>
          </a:p>
        </p:txBody>
      </p:sp>
      <p:sp>
        <p:nvSpPr>
          <p:cNvPr id="35" name="TextBox 34">
            <a:extLst>
              <a:ext uri="{FF2B5EF4-FFF2-40B4-BE49-F238E27FC236}">
                <a16:creationId xmlns:a16="http://schemas.microsoft.com/office/drawing/2014/main" id="{E64B004F-7BE4-40F2-A8C0-608A842519DC}"/>
              </a:ext>
            </a:extLst>
          </p:cNvPr>
          <p:cNvSpPr txBox="1"/>
          <p:nvPr/>
        </p:nvSpPr>
        <p:spPr>
          <a:xfrm>
            <a:off x="6871921" y="6085724"/>
            <a:ext cx="3787902"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
        <p:nvSpPr>
          <p:cNvPr id="36" name="TextBox 35">
            <a:extLst>
              <a:ext uri="{FF2B5EF4-FFF2-40B4-BE49-F238E27FC236}">
                <a16:creationId xmlns:a16="http://schemas.microsoft.com/office/drawing/2014/main" id="{FF40A80C-6381-4176-8EFD-B3A67C399CA6}"/>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Tree>
    <p:extLst>
      <p:ext uri="{BB962C8B-B14F-4D97-AF65-F5344CB8AC3E}">
        <p14:creationId xmlns:p14="http://schemas.microsoft.com/office/powerpoint/2010/main" val="4038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4"/>
                                        </p:tgtEl>
                                      </p:cBhvr>
                                    </p:animEffect>
                                    <p:set>
                                      <p:cBhvr>
                                        <p:cTn id="52" dur="1" fill="hold">
                                          <p:stCondLst>
                                            <p:cond delay="499"/>
                                          </p:stCondLst>
                                        </p:cTn>
                                        <p:tgtEl>
                                          <p:spTgt spid="3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6" grpId="0" animBg="1"/>
      <p:bldP spid="24" grpId="0" animBg="1"/>
      <p:bldP spid="20" grpId="0" animBg="1"/>
      <p:bldP spid="22" grpId="0" animBg="1"/>
      <p:bldP spid="7" grpId="0" animBg="1"/>
      <p:bldP spid="34" grpId="0"/>
      <p:bldP spid="34" grpId="1"/>
      <p:bldP spid="35" grpId="0"/>
      <p:bldP spid="3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ECBF3E-A1B8-4C5A-BCCE-D9201D016287}"/>
              </a:ext>
            </a:extLst>
          </p:cNvPr>
          <p:cNvSpPr>
            <a:spLocks noGrp="1"/>
          </p:cNvSpPr>
          <p:nvPr>
            <p:ph type="title"/>
          </p:nvPr>
        </p:nvSpPr>
        <p:spPr>
          <a:xfrm>
            <a:off x="1" y="-5268"/>
            <a:ext cx="4884516" cy="1220610"/>
          </a:xfrm>
        </p:spPr>
        <p:txBody>
          <a:bodyPr>
            <a:normAutofit/>
          </a:bodyPr>
          <a:lstStyle/>
          <a:p>
            <a:r>
              <a:rPr lang="en-US" sz="6000" dirty="0"/>
              <a:t>WWSCD?</a:t>
            </a:r>
          </a:p>
        </p:txBody>
      </p:sp>
      <p:grpSp>
        <p:nvGrpSpPr>
          <p:cNvPr id="2" name="Group 1">
            <a:extLst>
              <a:ext uri="{FF2B5EF4-FFF2-40B4-BE49-F238E27FC236}">
                <a16:creationId xmlns:a16="http://schemas.microsoft.com/office/drawing/2014/main" id="{EEA142D9-A600-4694-B219-0BA1822B0DCD}"/>
              </a:ext>
            </a:extLst>
          </p:cNvPr>
          <p:cNvGrpSpPr/>
          <p:nvPr/>
        </p:nvGrpSpPr>
        <p:grpSpPr>
          <a:xfrm>
            <a:off x="-1" y="1042441"/>
            <a:ext cx="4884517" cy="5815559"/>
            <a:chOff x="-1" y="1042441"/>
            <a:chExt cx="4884517" cy="5815559"/>
          </a:xfrm>
        </p:grpSpPr>
        <p:sp>
          <p:nvSpPr>
            <p:cNvPr id="8" name="Title 1">
              <a:extLst>
                <a:ext uri="{FF2B5EF4-FFF2-40B4-BE49-F238E27FC236}">
                  <a16:creationId xmlns:a16="http://schemas.microsoft.com/office/drawing/2014/main" id="{39886ABA-1206-42B4-8913-720D482041AA}"/>
                </a:ext>
              </a:extLst>
            </p:cNvPr>
            <p:cNvSpPr txBox="1">
              <a:spLocks/>
            </p:cNvSpPr>
            <p:nvPr/>
          </p:nvSpPr>
          <p:spPr>
            <a:xfrm>
              <a:off x="-1" y="5382227"/>
              <a:ext cx="4884517" cy="14757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What would</a:t>
              </a:r>
            </a:p>
            <a:p>
              <a:r>
                <a:rPr lang="en-US" dirty="0"/>
                <a:t>Steve Chong do?</a:t>
              </a:r>
            </a:p>
          </p:txBody>
        </p:sp>
        <p:pic>
          <p:nvPicPr>
            <p:cNvPr id="1026" name="Picture 2" descr="Image result for stephen chong harvard">
              <a:extLst>
                <a:ext uri="{FF2B5EF4-FFF2-40B4-BE49-F238E27FC236}">
                  <a16:creationId xmlns:a16="http://schemas.microsoft.com/office/drawing/2014/main" id="{995A714C-C2B7-417A-8015-EA5479BB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14" y="1042441"/>
              <a:ext cx="2924057" cy="438608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llout: Line with Accent Bar 11">
            <a:extLst>
              <a:ext uri="{FF2B5EF4-FFF2-40B4-BE49-F238E27FC236}">
                <a16:creationId xmlns:a16="http://schemas.microsoft.com/office/drawing/2014/main" id="{66D0C015-4193-4AAA-897A-54EEAE5A401C}"/>
              </a:ext>
            </a:extLst>
          </p:cNvPr>
          <p:cNvSpPr/>
          <p:nvPr/>
        </p:nvSpPr>
        <p:spPr>
          <a:xfrm>
            <a:off x="4546873" y="175428"/>
            <a:ext cx="7649084" cy="752714"/>
          </a:xfrm>
          <a:prstGeom prst="accentCallout1">
            <a:avLst>
              <a:gd name="adj1" fmla="val 57356"/>
              <a:gd name="adj2" fmla="val -1177"/>
              <a:gd name="adj3" fmla="val 359534"/>
              <a:gd name="adj4" fmla="val -191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Segoe UI" panose="020B0502040204020203" pitchFamily="34" charset="0"/>
                <a:cs typeface="Segoe UI" panose="020B0502040204020203" pitchFamily="34" charset="0"/>
              </a:rPr>
              <a:t>Write the OS in a strongly-typed, statically-typed, garbage-collected language!</a:t>
            </a:r>
          </a:p>
        </p:txBody>
      </p:sp>
      <p:sp>
        <p:nvSpPr>
          <p:cNvPr id="11" name="Content Placeholder 2">
            <a:extLst>
              <a:ext uri="{FF2B5EF4-FFF2-40B4-BE49-F238E27FC236}">
                <a16:creationId xmlns:a16="http://schemas.microsoft.com/office/drawing/2014/main" id="{AE02C32A-4E3E-4F86-88C3-0382A140C914}"/>
              </a:ext>
            </a:extLst>
          </p:cNvPr>
          <p:cNvSpPr>
            <a:spLocks noGrp="1"/>
          </p:cNvSpPr>
          <p:nvPr>
            <p:ph idx="1"/>
          </p:nvPr>
        </p:nvSpPr>
        <p:spPr>
          <a:xfrm>
            <a:off x="4784684" y="1062990"/>
            <a:ext cx="7514197" cy="5932169"/>
          </a:xfrm>
        </p:spPr>
        <p:txBody>
          <a:bodyPr>
            <a:normAutofit fontScale="92500" lnSpcReduction="10000"/>
          </a:bodyPr>
          <a:lstStyle/>
          <a:p>
            <a:r>
              <a:rPr lang="en-US" dirty="0"/>
              <a:t>Strongly-typed and statically-typed: Go, Rust, C#, Java</a:t>
            </a:r>
          </a:p>
          <a:p>
            <a:pPr marL="914400" lvl="2" indent="0">
              <a:buNone/>
            </a:pPr>
            <a:r>
              <a:rPr lang="en-US" dirty="0">
                <a:solidFill>
                  <a:srgbClr val="0070C0"/>
                </a:solidFill>
                <a:latin typeface="Consolas" panose="020B0609020204030204" pitchFamily="49" charset="0"/>
              </a:rPr>
              <a:t>var</a:t>
            </a:r>
            <a:r>
              <a:rPr lang="en-US" dirty="0">
                <a:latin typeface="Consolas" panose="020B0609020204030204" pitchFamily="49" charset="0"/>
              </a:rPr>
              <a:t> start </a:t>
            </a:r>
            <a:r>
              <a:rPr lang="en-US" dirty="0" err="1">
                <a:latin typeface="Consolas" panose="020B0609020204030204" pitchFamily="49" charset="0"/>
              </a:rPr>
              <a:t>time.Time</a:t>
            </a:r>
            <a:r>
              <a:rPr lang="en-US" dirty="0">
                <a:latin typeface="Consolas" panose="020B0609020204030204" pitchFamily="49" charset="0"/>
              </a:rPr>
              <a:t> = </a:t>
            </a:r>
            <a:r>
              <a:rPr lang="en-US" dirty="0" err="1">
                <a:latin typeface="Consolas" panose="020B0609020204030204" pitchFamily="49" charset="0"/>
              </a:rPr>
              <a:t>time.Now</a:t>
            </a:r>
            <a:r>
              <a:rPr lang="en-US" dirty="0">
                <a:latin typeface="Consolas" panose="020B0609020204030204" pitchFamily="49" charset="0"/>
              </a:rPr>
              <a:t>() //Go developer</a:t>
            </a:r>
          </a:p>
          <a:p>
            <a:pPr marL="914400" lvl="2" indent="0">
              <a:buNone/>
            </a:pPr>
            <a:r>
              <a:rPr lang="en-US" dirty="0">
                <a:latin typeface="Consolas" panose="020B0609020204030204" pitchFamily="49" charset="0"/>
              </a:rPr>
              <a:t>             //explicitly specifies the type</a:t>
            </a:r>
          </a:p>
          <a:p>
            <a:pPr marL="914400" lvl="2" indent="0">
              <a:buNone/>
            </a:pPr>
            <a:r>
              <a:rPr lang="en-US" dirty="0">
                <a:latin typeface="Consolas" panose="020B0609020204030204" pitchFamily="49" charset="0"/>
              </a:rPr>
              <a:t>end := </a:t>
            </a:r>
            <a:r>
              <a:rPr lang="en-US" dirty="0" err="1">
                <a:latin typeface="Consolas" panose="020B0609020204030204" pitchFamily="49" charset="0"/>
              </a:rPr>
              <a:t>time.Now</a:t>
            </a:r>
            <a:r>
              <a:rPr lang="en-US" dirty="0">
                <a:latin typeface="Consolas" panose="020B0609020204030204" pitchFamily="49" charset="0"/>
              </a:rPr>
              <a:t>() //Go compiler deduces type!</a:t>
            </a:r>
          </a:p>
          <a:p>
            <a:pPr marL="914400" lvl="2" indent="0">
              <a:buNone/>
            </a:pPr>
            <a:r>
              <a:rPr lang="en-US" dirty="0" err="1">
                <a:latin typeface="Consolas" panose="020B0609020204030204" pitchFamily="49" charset="0"/>
              </a:rPr>
              <a:t>fmt.Printf</a:t>
            </a:r>
            <a:r>
              <a:rPr lang="en-US" dirty="0">
                <a:latin typeface="Consolas" panose="020B0609020204030204" pitchFamily="49" charset="0"/>
              </a:rPr>
              <a:t>(</a:t>
            </a:r>
            <a:r>
              <a:rPr lang="en-US" dirty="0">
                <a:solidFill>
                  <a:srgbClr val="00B050"/>
                </a:solidFill>
                <a:latin typeface="Consolas" panose="020B0609020204030204" pitchFamily="49" charset="0"/>
              </a:rPr>
              <a:t>"%d"</a:t>
            </a:r>
            <a:r>
              <a:rPr lang="en-US" dirty="0">
                <a:latin typeface="Consolas" panose="020B0609020204030204" pitchFamily="49" charset="0"/>
              </a:rPr>
              <a:t>, </a:t>
            </a:r>
            <a:r>
              <a:rPr lang="en-US" dirty="0" err="1">
                <a:latin typeface="Consolas" panose="020B0609020204030204" pitchFamily="49" charset="0"/>
              </a:rPr>
              <a:t>end.Sub</a:t>
            </a:r>
            <a:r>
              <a:rPr lang="en-US" dirty="0">
                <a:latin typeface="Consolas" panose="020B0609020204030204" pitchFamily="49" charset="0"/>
              </a:rPr>
              <a:t>(start)) //Ok</a:t>
            </a:r>
          </a:p>
          <a:p>
            <a:pPr marL="914400" lvl="2" indent="0">
              <a:buNone/>
            </a:pPr>
            <a:r>
              <a:rPr lang="en-US" dirty="0" err="1">
                <a:latin typeface="Consolas" panose="020B0609020204030204" pitchFamily="49" charset="0"/>
              </a:rPr>
              <a:t>end.FindString</a:t>
            </a:r>
            <a:r>
              <a:rPr lang="en-US" dirty="0">
                <a:latin typeface="Consolas" panose="020B0609020204030204" pitchFamily="49" charset="0"/>
              </a:rPr>
              <a:t>(</a:t>
            </a:r>
            <a:r>
              <a:rPr lang="en-US" dirty="0">
                <a:solidFill>
                  <a:srgbClr val="00B050"/>
                </a:solidFill>
                <a:latin typeface="Consolas" panose="020B0609020204030204" pitchFamily="49" charset="0"/>
              </a:rPr>
              <a:t>“hi”</a:t>
            </a:r>
            <a:r>
              <a:rPr lang="en-US" dirty="0">
                <a:latin typeface="Consolas" panose="020B0609020204030204" pitchFamily="49" charset="0"/>
              </a:rPr>
              <a:t>) //Doesn’t compile because</a:t>
            </a:r>
          </a:p>
          <a:p>
            <a:pPr marL="914400" lvl="2" indent="0">
              <a:buNone/>
            </a:pPr>
            <a:r>
              <a:rPr lang="en-US" dirty="0">
                <a:latin typeface="Consolas" panose="020B0609020204030204" pitchFamily="49" charset="0"/>
              </a:rPr>
              <a:t>                //</a:t>
            </a:r>
            <a:r>
              <a:rPr lang="en-US" dirty="0" err="1">
                <a:latin typeface="Consolas" panose="020B0609020204030204" pitchFamily="49" charset="0"/>
              </a:rPr>
              <a:t>time.Time</a:t>
            </a:r>
            <a:r>
              <a:rPr lang="en-US" dirty="0">
                <a:latin typeface="Consolas" panose="020B0609020204030204" pitchFamily="49" charset="0"/>
              </a:rPr>
              <a:t> lacks this method!</a:t>
            </a:r>
          </a:p>
          <a:p>
            <a:r>
              <a:rPr lang="en-US" dirty="0"/>
              <a:t>Strongly-typed and dynamically-typed: Python, JavaScript</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Date();   alert(</a:t>
            </a:r>
            <a:r>
              <a:rPr lang="en-US" dirty="0" err="1">
                <a:latin typeface="Consolas" panose="020B0609020204030204" pitchFamily="49" charset="0"/>
              </a:rPr>
              <a:t>d.getTime</a:t>
            </a:r>
            <a:r>
              <a:rPr lang="en-US" dirty="0">
                <a:latin typeface="Consolas" panose="020B0609020204030204" pitchFamily="49" charset="0"/>
              </a:rPr>
              <a:t>()); //Works</a:t>
            </a:r>
          </a:p>
          <a:p>
            <a:pPr marL="914400" lvl="2" indent="0">
              <a:buNone/>
            </a:pPr>
            <a:r>
              <a:rPr lang="en-US" dirty="0">
                <a:latin typeface="Consolas" panose="020B0609020204030204" pitchFamily="49" charset="0"/>
              </a:rPr>
              <a:t>d = </a:t>
            </a:r>
            <a:r>
              <a:rPr lang="en-US" dirty="0">
                <a:solidFill>
                  <a:srgbClr val="0070C0"/>
                </a:solidFill>
                <a:latin typeface="Consolas" panose="020B0609020204030204" pitchFamily="49" charset="0"/>
              </a:rPr>
              <a:t>new</a:t>
            </a:r>
            <a:r>
              <a:rPr lang="en-US" dirty="0">
                <a:latin typeface="Consolas" panose="020B0609020204030204" pitchFamily="49" charset="0"/>
              </a:rPr>
              <a:t> </a:t>
            </a:r>
            <a:r>
              <a:rPr lang="en-US" dirty="0" err="1">
                <a:latin typeface="Consolas" panose="020B0609020204030204" pitchFamily="49" charset="0"/>
              </a:rPr>
              <a:t>RegExp</a:t>
            </a:r>
            <a:r>
              <a:rPr lang="en-US" dirty="0">
                <a:latin typeface="Consolas" panose="020B0609020204030204" pitchFamily="49" charset="0"/>
              </a:rPr>
              <a:t>(); alert(</a:t>
            </a:r>
            <a:r>
              <a:rPr lang="en-US" dirty="0" err="1">
                <a:latin typeface="Consolas" panose="020B0609020204030204" pitchFamily="49" charset="0"/>
              </a:rPr>
              <a:t>d.getTime</a:t>
            </a:r>
            <a:r>
              <a:rPr lang="en-US" dirty="0">
                <a:latin typeface="Consolas" panose="020B0609020204030204" pitchFamily="49" charset="0"/>
              </a:rPr>
              <a:t>()); //Fails</a:t>
            </a:r>
          </a:p>
          <a:p>
            <a:pPr marL="914400" lvl="2" indent="0">
              <a:buNone/>
            </a:pPr>
            <a:r>
              <a:rPr lang="en-US" dirty="0">
                <a:latin typeface="Consolas" panose="020B0609020204030204" pitchFamily="49" charset="0"/>
              </a:rPr>
              <a:t>  //at </a:t>
            </a:r>
            <a:r>
              <a:rPr lang="en-US" u="sng" dirty="0">
                <a:latin typeface="Consolas" panose="020B0609020204030204" pitchFamily="49" charset="0"/>
              </a:rPr>
              <a:t>runtime</a:t>
            </a:r>
            <a:r>
              <a:rPr lang="en-US" dirty="0">
                <a:latin typeface="Consolas" panose="020B0609020204030204" pitchFamily="49" charset="0"/>
              </a:rPr>
              <a:t> b/c no </a:t>
            </a:r>
            <a:r>
              <a:rPr lang="en-US" dirty="0" err="1">
                <a:latin typeface="Consolas" panose="020B0609020204030204" pitchFamily="49" charset="0"/>
              </a:rPr>
              <a:t>getTime</a:t>
            </a:r>
            <a:r>
              <a:rPr lang="en-US" dirty="0">
                <a:latin typeface="Consolas" panose="020B0609020204030204" pitchFamily="49" charset="0"/>
              </a:rPr>
              <a:t>() method found!</a:t>
            </a:r>
          </a:p>
          <a:p>
            <a:r>
              <a:rPr lang="en-US" dirty="0"/>
              <a:t>Weakly-typed and statically-typed: C, C++</a:t>
            </a:r>
          </a:p>
          <a:p>
            <a:pPr marL="914400" lvl="2" indent="0">
              <a:buNone/>
            </a:pPr>
            <a:r>
              <a:rPr lang="en-US" dirty="0">
                <a:solidFill>
                  <a:srgbClr val="0070C0"/>
                </a:solidFill>
                <a:latin typeface="Consolas" panose="020B0609020204030204" pitchFamily="49" charset="0"/>
              </a:rPr>
              <a:t>int</a:t>
            </a:r>
            <a:r>
              <a:rPr lang="en-US" dirty="0">
                <a:latin typeface="Consolas" panose="020B0609020204030204" pitchFamily="49" charset="0"/>
              </a:rPr>
              <a:t>* p = </a:t>
            </a:r>
            <a:r>
              <a:rPr lang="en-US" dirty="0">
                <a:solidFill>
                  <a:srgbClr val="00B050"/>
                </a:solidFill>
                <a:latin typeface="Consolas" panose="020B0609020204030204" pitchFamily="49" charset="0"/>
              </a:rPr>
              <a:t>7</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float</a:t>
            </a:r>
            <a:r>
              <a:rPr lang="en-US" dirty="0">
                <a:latin typeface="Consolas" panose="020B0609020204030204" pitchFamily="49" charset="0"/>
              </a:rPr>
              <a:t> f = (</a:t>
            </a:r>
            <a:r>
              <a:rPr lang="en-US" dirty="0">
                <a:solidFill>
                  <a:srgbClr val="0070C0"/>
                </a:solidFill>
                <a:latin typeface="Consolas" panose="020B0609020204030204" pitchFamily="49" charset="0"/>
              </a:rPr>
              <a:t>float</a:t>
            </a:r>
            <a:r>
              <a:rPr lang="en-US" dirty="0">
                <a:latin typeface="Consolas" panose="020B0609020204030204" pitchFamily="49" charset="0"/>
              </a:rPr>
              <a:t>)(</a:t>
            </a:r>
            <a:r>
              <a:rPr lang="en-US" dirty="0">
                <a:solidFill>
                  <a:srgbClr val="00B050"/>
                </a:solidFill>
                <a:latin typeface="Consolas" panose="020B0609020204030204" pitchFamily="49" charset="0"/>
              </a:rPr>
              <a:t>"hello"</a:t>
            </a:r>
            <a:r>
              <a:rPr lang="en-US" dirty="0">
                <a:latin typeface="Consolas" panose="020B0609020204030204" pitchFamily="49" charset="0"/>
              </a:rPr>
              <a:t>[</a:t>
            </a:r>
            <a:r>
              <a:rPr lang="en-US" dirty="0">
                <a:solidFill>
                  <a:srgbClr val="00B050"/>
                </a:solidFill>
                <a:latin typeface="Consolas" panose="020B0609020204030204" pitchFamily="49" charset="0"/>
              </a:rPr>
              <a:t>18</a:t>
            </a:r>
            <a:r>
              <a:rPr lang="en-US" dirty="0">
                <a:latin typeface="Consolas" panose="020B0609020204030204" pitchFamily="49" charset="0"/>
              </a:rPr>
              <a:t>]); //WHAT</a:t>
            </a:r>
          </a:p>
          <a:p>
            <a:pPr marL="914400" lvl="2" indent="0">
              <a:buNone/>
            </a:pP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 &amp;f;                  //fine</a:t>
            </a:r>
          </a:p>
          <a:p>
            <a:pPr marL="914400" lvl="2" indent="0">
              <a:buNone/>
            </a:pP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sp</a:t>
            </a:r>
            <a:r>
              <a:rPr lang="en-US" dirty="0">
                <a:latin typeface="Consolas" panose="020B0609020204030204" pitchFamily="49" charset="0"/>
              </a:rPr>
              <a:t> = (</a:t>
            </a:r>
            <a:r>
              <a:rPr lang="en-US" dirty="0">
                <a:solidFill>
                  <a:srgbClr val="0070C0"/>
                </a:solidFill>
                <a:latin typeface="Consolas" panose="020B0609020204030204" pitchFamily="49" charset="0"/>
              </a:rPr>
              <a:t>struct s</a:t>
            </a:r>
            <a:r>
              <a:rPr lang="en-US" dirty="0">
                <a:latin typeface="Consolas" panose="020B0609020204030204" pitchFamily="49" charset="0"/>
              </a:rPr>
              <a:t>*) </a:t>
            </a:r>
            <a:r>
              <a:rPr lang="en-US" dirty="0" err="1">
                <a:latin typeface="Consolas" panose="020B0609020204030204" pitchFamily="49" charset="0"/>
              </a:rPr>
              <a:t>vp</a:t>
            </a:r>
            <a:r>
              <a:rPr lang="en-US" dirty="0">
                <a:latin typeface="Consolas" panose="020B0609020204030204" pitchFamily="49" charset="0"/>
              </a:rPr>
              <a:t>;  //WHAT</a:t>
            </a:r>
          </a:p>
        </p:txBody>
      </p:sp>
      <p:cxnSp>
        <p:nvCxnSpPr>
          <p:cNvPr id="4" name="Straight Connector 3">
            <a:extLst>
              <a:ext uri="{FF2B5EF4-FFF2-40B4-BE49-F238E27FC236}">
                <a16:creationId xmlns:a16="http://schemas.microsoft.com/office/drawing/2014/main" id="{111BFC01-5427-4630-90A1-A68C3428B474}"/>
              </a:ext>
            </a:extLst>
          </p:cNvPr>
          <p:cNvCxnSpPr/>
          <p:nvPr/>
        </p:nvCxnSpPr>
        <p:spPr>
          <a:xfrm flipH="1">
            <a:off x="3009418" y="1608881"/>
            <a:ext cx="844953" cy="1377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1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B199CB-FFF9-4A23-8D22-C432E6561361}"/>
              </a:ext>
            </a:extLst>
          </p:cNvPr>
          <p:cNvSpPr/>
          <p:nvPr/>
        </p:nvSpPr>
        <p:spPr>
          <a:xfrm>
            <a:off x="575310" y="6427697"/>
            <a:ext cx="4490564" cy="65709"/>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810016"/>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flipH="1">
            <a:off x="6648578" y="1308230"/>
            <a:ext cx="1" cy="2513216"/>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7" name="Rectangle 26">
            <a:extLst>
              <a:ext uri="{FF2B5EF4-FFF2-40B4-BE49-F238E27FC236}">
                <a16:creationId xmlns:a16="http://schemas.microsoft.com/office/drawing/2014/main" id="{9AC2788B-74BC-4251-ACDC-2F758CA0B3D9}"/>
              </a:ext>
            </a:extLst>
          </p:cNvPr>
          <p:cNvSpPr/>
          <p:nvPr/>
        </p:nvSpPr>
        <p:spPr>
          <a:xfrm>
            <a:off x="5068981" y="6137037"/>
            <a:ext cx="4490564" cy="629373"/>
          </a:xfrm>
          <a:prstGeom prst="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Segoe UI" panose="020B0502040204020203" pitchFamily="34" charset="0"/>
                <a:cs typeface="Segoe UI" panose="020B0502040204020203" pitchFamily="34" charset="0"/>
              </a:rPr>
              <a:t>After the first call to </a:t>
            </a:r>
            <a:r>
              <a:rPr lang="en-US" sz="2000" dirty="0">
                <a:solidFill>
                  <a:schemeClr val="tx1"/>
                </a:solidFill>
                <a:latin typeface="Consolas" panose="020B0609020204030204" pitchFamily="49" charset="0"/>
                <a:cs typeface="Segoe UI" panose="020B0502040204020203" pitchFamily="34" charset="0"/>
              </a:rPr>
              <a:t>foo()</a:t>
            </a:r>
            <a:r>
              <a:rPr lang="en-US" sz="2000" dirty="0">
                <a:solidFill>
                  <a:schemeClr val="tx1"/>
                </a:solidFill>
                <a:latin typeface="Segoe UI" panose="020B0502040204020203" pitchFamily="34" charset="0"/>
                <a:cs typeface="Segoe UI" panose="020B0502040204020203" pitchFamily="34" charset="0"/>
              </a:rPr>
              <a:t> ends, but before the second call starts . . .</a:t>
            </a:r>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Tree>
    <p:extLst>
      <p:ext uri="{BB962C8B-B14F-4D97-AF65-F5344CB8AC3E}">
        <p14:creationId xmlns:p14="http://schemas.microsoft.com/office/powerpoint/2010/main" val="42626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77AAB0C-96CA-4011-9269-4A31EA151346}"/>
              </a:ext>
            </a:extLst>
          </p:cNvPr>
          <p:cNvSpPr/>
          <p:nvPr/>
        </p:nvSpPr>
        <p:spPr>
          <a:xfrm>
            <a:off x="-29" y="3971257"/>
            <a:ext cx="5783580" cy="64846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7FE55C-8B21-45A1-B7F4-66CE83AD7685}"/>
              </a:ext>
            </a:extLst>
          </p:cNvPr>
          <p:cNvSpPr/>
          <p:nvPr/>
        </p:nvSpPr>
        <p:spPr>
          <a:xfrm>
            <a:off x="-29" y="2779435"/>
            <a:ext cx="5783580" cy="953805"/>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3E20B19-5C50-4D2C-AD6D-C2EB8686838B}"/>
              </a:ext>
            </a:extLst>
          </p:cNvPr>
          <p:cNvSpPr/>
          <p:nvPr/>
        </p:nvSpPr>
        <p:spPr>
          <a:xfrm>
            <a:off x="-29" y="6462880"/>
            <a:ext cx="5783580" cy="272857"/>
          </a:xfrm>
          <a:prstGeom prst="rect">
            <a:avLst/>
          </a:prstGeom>
          <a:solidFill>
            <a:srgbClr val="B4F2FA">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5" name="TextBox 14">
            <a:extLst>
              <a:ext uri="{FF2B5EF4-FFF2-40B4-BE49-F238E27FC236}">
                <a16:creationId xmlns:a16="http://schemas.microsoft.com/office/drawing/2014/main" id="{0229E737-3F63-44DA-8511-959F1C6F62C1}"/>
              </a:ext>
            </a:extLst>
          </p:cNvPr>
          <p:cNvSpPr txBox="1"/>
          <p:nvPr/>
        </p:nvSpPr>
        <p:spPr>
          <a:xfrm>
            <a:off x="114300" y="-5417"/>
            <a:ext cx="5783580" cy="6863417"/>
          </a:xfrm>
          <a:prstGeom prst="rect">
            <a:avLst/>
          </a:prstGeom>
          <a:noFill/>
        </p:spPr>
        <p:txBody>
          <a:bodyPr wrap="square" rtlCol="0">
            <a:spAutoFit/>
          </a:bodyPr>
          <a:lstStyle/>
          <a:p>
            <a:r>
              <a:rPr lang="en-US" sz="2000" dirty="0">
                <a:solidFill>
                  <a:srgbClr val="0070C0"/>
                </a:solidFill>
                <a:latin typeface="Consolas" panose="020B0609020204030204" pitchFamily="49" charset="0"/>
              </a:rPr>
              <a:t>class</a:t>
            </a:r>
            <a:r>
              <a:rPr lang="en-US" sz="2000" dirty="0">
                <a:latin typeface="Consolas" panose="020B0609020204030204" pitchFamily="49" charset="0"/>
              </a:rPr>
              <a:t> Circle:</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a:t>
            </a:r>
            <a:r>
              <a:rPr lang="en-US" sz="2000" dirty="0" err="1">
                <a:latin typeface="Consolas" panose="020B0609020204030204" pitchFamily="49" charset="0"/>
              </a:rPr>
              <a:t>init</a:t>
            </a:r>
            <a:r>
              <a:rPr lang="en-US" sz="2000" dirty="0">
                <a:latin typeface="Consolas" panose="020B0609020204030204" pitchFamily="49" charset="0"/>
              </a:rPr>
              <a:t>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 x, y, r):</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 x</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 y</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 = r</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def</a:t>
            </a:r>
            <a:r>
              <a:rPr lang="en-US" sz="2000" dirty="0">
                <a:latin typeface="Consolas" panose="020B0609020204030204" pitchFamily="49" charset="0"/>
              </a:rPr>
              <a:t> __str__(</a:t>
            </a:r>
            <a:r>
              <a:rPr lang="en-US" sz="2000" dirty="0">
                <a:solidFill>
                  <a:srgbClr val="0070C0"/>
                </a:solidFill>
                <a:latin typeface="Consolas" panose="020B0609020204030204" pitchFamily="49" charset="0"/>
              </a:rPr>
              <a:t>self</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return</a:t>
            </a:r>
            <a:r>
              <a:rPr lang="en-US" sz="2000" dirty="0">
                <a:latin typeface="Consolas" panose="020B0609020204030204" pitchFamily="49" charset="0"/>
              </a:rPr>
              <a:t> </a:t>
            </a:r>
            <a:r>
              <a:rPr lang="en-US" sz="2000" dirty="0">
                <a:solidFill>
                  <a:srgbClr val="00B050"/>
                </a:solidFill>
                <a:latin typeface="Consolas" panose="020B0609020204030204" pitchFamily="49" charset="0"/>
              </a:rPr>
              <a:t>"Circle(%</a:t>
            </a:r>
            <a:r>
              <a:rPr lang="en-US" sz="2000" dirty="0" err="1">
                <a:solidFill>
                  <a:srgbClr val="00B050"/>
                </a:solidFill>
                <a:latin typeface="Consolas" panose="020B0609020204030204" pitchFamily="49" charset="0"/>
              </a:rPr>
              <a:t>d,%d,%d</a:t>
            </a:r>
            <a:r>
              <a:rPr lang="en-US" sz="2000" dirty="0">
                <a:solidFill>
                  <a:srgbClr val="00B050"/>
                </a:solidFill>
                <a:latin typeface="Consolas" panose="020B0609020204030204" pitchFamily="49" charset="0"/>
              </a:rPr>
              <a:t>)"</a:t>
            </a:r>
            <a:r>
              <a:rPr lang="en-US" sz="2000" dirty="0">
                <a:latin typeface="Consolas" panose="020B0609020204030204" pitchFamily="49" charset="0"/>
              </a:rPr>
              <a:t> % \</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.x</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.y</a:t>
            </a:r>
            <a:r>
              <a:rPr lang="en-US" sz="2000" dirty="0">
                <a:latin typeface="Consolas" panose="020B0609020204030204" pitchFamily="49" charset="0"/>
              </a:rPr>
              <a:t>, </a:t>
            </a:r>
            <a:r>
              <a:rPr lang="en-US" sz="2000" dirty="0" err="1">
                <a:solidFill>
                  <a:srgbClr val="0070C0"/>
                </a:solidFill>
                <a:latin typeface="Consolas" panose="020B0609020204030204" pitchFamily="49" charset="0"/>
              </a:rPr>
              <a:t>self</a:t>
            </a:r>
            <a:r>
              <a:rPr lang="en-US" sz="2000" dirty="0" err="1">
                <a:latin typeface="Consolas" panose="020B0609020204030204" pitchFamily="49" charset="0"/>
              </a:rPr>
              <a:t>.r</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def</a:t>
            </a:r>
            <a:r>
              <a:rPr lang="en-US" sz="2000" dirty="0">
                <a:latin typeface="Consolas" panose="020B0609020204030204" pitchFamily="49" charset="0"/>
              </a:rPr>
              <a:t> foo():</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global</a:t>
            </a:r>
            <a:r>
              <a:rPr lang="en-US" sz="2000" dirty="0">
                <a:latin typeface="Consolas" panose="020B0609020204030204" pitchFamily="49" charset="0"/>
              </a:rPr>
              <a:t> </a:t>
            </a:r>
            <a:r>
              <a:rPr lang="en-US" sz="2000" dirty="0" err="1">
                <a:latin typeface="Consolas" panose="020B0609020204030204" pitchFamily="49" charset="0"/>
              </a:rPr>
              <a:t>globalC</a:t>
            </a:r>
            <a:endParaRPr lang="en-US" sz="2000" dirty="0">
              <a:latin typeface="Consolas" panose="020B0609020204030204" pitchFamily="49" charset="0"/>
            </a:endParaRPr>
          </a:p>
          <a:p>
            <a:r>
              <a:rPr lang="en-US" sz="2000" dirty="0">
                <a:latin typeface="Consolas" panose="020B0609020204030204" pitchFamily="49" charset="0"/>
              </a:rPr>
              <a:t>    </a:t>
            </a:r>
            <a:r>
              <a:rPr lang="en-US" sz="2000" dirty="0" err="1">
                <a:latin typeface="Consolas" panose="020B0609020204030204" pitchFamily="49" charset="0"/>
              </a:rPr>
              <a:t>localC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 </a:t>
            </a:r>
            <a:r>
              <a:rPr lang="en-US" sz="2000" dirty="0">
                <a:solidFill>
                  <a:srgbClr val="00B050"/>
                </a:solidFill>
                <a:latin typeface="Consolas" panose="020B0609020204030204" pitchFamily="49" charset="0"/>
              </a:rPr>
              <a:t>2</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globalC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print</a:t>
            </a:r>
            <a:r>
              <a:rPr lang="en-US" sz="2000" dirty="0">
                <a:latin typeface="Consolas" panose="020B0609020204030204" pitchFamily="49" charset="0"/>
              </a:rPr>
              <a:t>(</a:t>
            </a:r>
            <a:r>
              <a:rPr lang="en-US" sz="2000" dirty="0" err="1">
                <a:latin typeface="Consolas" panose="020B0609020204030204" pitchFamily="49" charset="0"/>
              </a:rPr>
              <a:t>localC</a:t>
            </a:r>
            <a:r>
              <a:rPr lang="en-US" sz="2000" dirty="0">
                <a:latin typeface="Consolas" panose="020B0609020204030204" pitchFamily="49" charset="0"/>
              </a:rPr>
              <a:t>)</a:t>
            </a:r>
          </a:p>
          <a:p>
            <a:r>
              <a:rPr lang="en-US" sz="2000" dirty="0">
                <a:latin typeface="Consolas" panose="020B0609020204030204" pitchFamily="49" charset="0"/>
              </a:rPr>
              <a:t>    </a:t>
            </a:r>
            <a:r>
              <a:rPr lang="en-US" sz="2000" dirty="0" err="1">
                <a:latin typeface="Consolas" panose="020B0609020204030204" pitchFamily="49" charset="0"/>
              </a:rPr>
              <a:t>globalC</a:t>
            </a:r>
            <a:r>
              <a:rPr lang="en-US" sz="2000" dirty="0">
                <a:latin typeface="Consolas" panose="020B0609020204030204" pitchFamily="49" charset="0"/>
              </a:rPr>
              <a:t> = </a:t>
            </a:r>
            <a:r>
              <a:rPr lang="en-US" sz="2000" dirty="0">
                <a:solidFill>
                  <a:srgbClr val="0070C0"/>
                </a:solidFill>
                <a:latin typeface="Consolas" panose="020B0609020204030204" pitchFamily="49" charset="0"/>
              </a:rPr>
              <a:t>None</a:t>
            </a:r>
          </a:p>
          <a:p>
            <a:endParaRPr lang="en-US" sz="2000" dirty="0">
              <a:latin typeface="Consolas" panose="020B0609020204030204" pitchFamily="49" charset="0"/>
            </a:endParaRPr>
          </a:p>
          <a:p>
            <a:r>
              <a:rPr lang="en-US" sz="2000" dirty="0" err="1">
                <a:latin typeface="Consolas" panose="020B0609020204030204" pitchFamily="49" charset="0"/>
              </a:rPr>
              <a:t>globalC</a:t>
            </a:r>
            <a:r>
              <a:rPr lang="en-US" sz="2000" dirty="0">
                <a:latin typeface="Consolas" panose="020B0609020204030204" pitchFamily="49" charset="0"/>
              </a:rPr>
              <a:t> = Circle(</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if</a:t>
            </a:r>
            <a:r>
              <a:rPr lang="en-US" sz="2000" dirty="0">
                <a:latin typeface="Consolas" panose="020B0609020204030204" pitchFamily="49" charset="0"/>
              </a:rPr>
              <a:t> __name__ == </a:t>
            </a:r>
            <a:r>
              <a:rPr lang="en-US" sz="2000" dirty="0">
                <a:solidFill>
                  <a:srgbClr val="00B050"/>
                </a:solidFill>
                <a:latin typeface="Consolas" panose="020B0609020204030204" pitchFamily="49" charset="0"/>
              </a:rPr>
              <a:t>"__main__"</a:t>
            </a:r>
            <a:r>
              <a:rPr lang="en-US" sz="2000" dirty="0">
                <a:latin typeface="Consolas" panose="020B0609020204030204" pitchFamily="49" charset="0"/>
              </a:rPr>
              <a:t>:</a:t>
            </a:r>
          </a:p>
          <a:p>
            <a:r>
              <a:rPr lang="en-US" sz="2000" dirty="0">
                <a:latin typeface="Consolas" panose="020B0609020204030204" pitchFamily="49" charset="0"/>
              </a:rPr>
              <a:t>    foo()</a:t>
            </a:r>
          </a:p>
          <a:p>
            <a:r>
              <a:rPr lang="en-US" sz="2000" dirty="0">
                <a:latin typeface="Consolas" panose="020B0609020204030204" pitchFamily="49" charset="0"/>
              </a:rPr>
              <a:t>    foo()</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grpSp>
        <p:nvGrpSpPr>
          <p:cNvPr id="8" name="Group 7">
            <a:extLst>
              <a:ext uri="{FF2B5EF4-FFF2-40B4-BE49-F238E27FC236}">
                <a16:creationId xmlns:a16="http://schemas.microsoft.com/office/drawing/2014/main" id="{8C08D3A7-3258-4273-9F33-DD8C8A214EB1}"/>
              </a:ext>
            </a:extLst>
          </p:cNvPr>
          <p:cNvGrpSpPr/>
          <p:nvPr/>
        </p:nvGrpSpPr>
        <p:grpSpPr>
          <a:xfrm>
            <a:off x="6399827" y="5378470"/>
            <a:ext cx="4644717" cy="1411186"/>
            <a:chOff x="6399827" y="5378470"/>
            <a:chExt cx="4644717" cy="1411186"/>
          </a:xfrm>
        </p:grpSpPr>
        <p:sp>
          <p:nvSpPr>
            <p:cNvPr id="33" name="Rectangle: Rounded Corners 32">
              <a:extLst>
                <a:ext uri="{FF2B5EF4-FFF2-40B4-BE49-F238E27FC236}">
                  <a16:creationId xmlns:a16="http://schemas.microsoft.com/office/drawing/2014/main" id="{2F8BC800-7C5A-4CC5-B082-35D651C508ED}"/>
                </a:ext>
              </a:extLst>
            </p:cNvPr>
            <p:cNvSpPr/>
            <p:nvPr/>
          </p:nvSpPr>
          <p:spPr>
            <a:xfrm>
              <a:off x="6460174" y="5378470"/>
              <a:ext cx="4583875" cy="141118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F7D685A-8CD6-48AA-9AC4-A3B4735852A3}"/>
                </a:ext>
              </a:extLst>
            </p:cNvPr>
            <p:cNvSpPr/>
            <p:nvPr/>
          </p:nvSpPr>
          <p:spPr>
            <a:xfrm>
              <a:off x="6399827" y="5556229"/>
              <a:ext cx="4644717" cy="6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0BAB1C-82BD-42CE-984E-41F5D3477932}"/>
                </a:ext>
              </a:extLst>
            </p:cNvPr>
            <p:cNvSpPr/>
            <p:nvPr/>
          </p:nvSpPr>
          <p:spPr>
            <a:xfrm>
              <a:off x="10748878" y="5422638"/>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BED3FB4-1189-4E96-97F8-7A628585FD43}"/>
                </a:ext>
              </a:extLst>
            </p:cNvPr>
            <p:cNvSpPr/>
            <p:nvPr/>
          </p:nvSpPr>
          <p:spPr>
            <a:xfrm>
              <a:off x="10589067"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D43B3D7-B741-47B1-8076-F266B10AF912}"/>
                </a:ext>
              </a:extLst>
            </p:cNvPr>
            <p:cNvSpPr/>
            <p:nvPr/>
          </p:nvSpPr>
          <p:spPr>
            <a:xfrm>
              <a:off x="10430228" y="5422637"/>
              <a:ext cx="96351" cy="89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1B1EEB7-1CB8-4D0A-B470-EFC620FD476E}"/>
                </a:ext>
              </a:extLst>
            </p:cNvPr>
            <p:cNvSpPr txBox="1"/>
            <p:nvPr/>
          </p:nvSpPr>
          <p:spPr>
            <a:xfrm>
              <a:off x="6514543" y="5619009"/>
              <a:ext cx="4342293"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&gt;</a:t>
              </a:r>
            </a:p>
          </p:txBody>
        </p:sp>
      </p:grpSp>
      <p:sp>
        <p:nvSpPr>
          <p:cNvPr id="39" name="TextBox 38">
            <a:extLst>
              <a:ext uri="{FF2B5EF4-FFF2-40B4-BE49-F238E27FC236}">
                <a16:creationId xmlns:a16="http://schemas.microsoft.com/office/drawing/2014/main" id="{3AB03119-AC32-4B10-9678-556F4D83A874}"/>
              </a:ext>
            </a:extLst>
          </p:cNvPr>
          <p:cNvSpPr txBox="1"/>
          <p:nvPr/>
        </p:nvSpPr>
        <p:spPr>
          <a:xfrm>
            <a:off x="6883566" y="5630539"/>
            <a:ext cx="1544131"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None</a:t>
            </a:r>
          </a:p>
        </p:txBody>
      </p:sp>
      <p:sp>
        <p:nvSpPr>
          <p:cNvPr id="38" name="TextBox 37">
            <a:extLst>
              <a:ext uri="{FF2B5EF4-FFF2-40B4-BE49-F238E27FC236}">
                <a16:creationId xmlns:a16="http://schemas.microsoft.com/office/drawing/2014/main" id="{20F73471-7632-488F-8FBD-FF15520C6C25}"/>
              </a:ext>
            </a:extLst>
          </p:cNvPr>
          <p:cNvSpPr txBox="1"/>
          <p:nvPr/>
        </p:nvSpPr>
        <p:spPr>
          <a:xfrm>
            <a:off x="6883566" y="6095515"/>
            <a:ext cx="3848345" cy="584775"/>
          </a:xfrm>
          <a:prstGeom prst="rect">
            <a:avLst/>
          </a:prstGeom>
          <a:noFill/>
        </p:spPr>
        <p:txBody>
          <a:bodyPr wrap="square" rtlCol="0">
            <a:spAutoFit/>
          </a:bodyPr>
          <a:lstStyle/>
          <a:p>
            <a:r>
              <a:rPr lang="en-US" sz="3200" b="1" dirty="0">
                <a:solidFill>
                  <a:schemeClr val="bg1"/>
                </a:solidFill>
                <a:latin typeface="Consolas" panose="020B0609020204030204" pitchFamily="49" charset="0"/>
              </a:rPr>
              <a:t>Circle(2, 2, 2)</a:t>
            </a:r>
          </a:p>
        </p:txBody>
      </p:sp>
    </p:spTree>
    <p:extLst>
      <p:ext uri="{BB962C8B-B14F-4D97-AF65-F5344CB8AC3E}">
        <p14:creationId xmlns:p14="http://schemas.microsoft.com/office/powerpoint/2010/main" val="234565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31" grpId="0" animBg="1"/>
      <p:bldP spid="25" grpId="0" animBg="1"/>
      <p:bldP spid="39"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solidFill>
                  <a:schemeClr val="bg1"/>
                </a:solidFill>
              </a:rPr>
              <a:t>Traverse the list of </a:t>
            </a:r>
            <a:r>
              <a:rPr lang="en-US" sz="2800" u="sng" dirty="0">
                <a:solidFill>
                  <a:schemeClr val="bg1"/>
                </a:solidFill>
              </a:rPr>
              <a:t>all allocated heap objects</a:t>
            </a:r>
            <a:r>
              <a:rPr lang="en-US" sz="2800" dirty="0">
                <a:solidFill>
                  <a:schemeClr val="bg1"/>
                </a:solidFill>
              </a:rPr>
              <a:t>; for an object </a:t>
            </a:r>
            <a:r>
              <a:rPr lang="en-US" sz="2800" dirty="0">
                <a:solidFill>
                  <a:schemeClr val="bg1"/>
                </a:solidFill>
                <a:latin typeface="Consolas" panose="020B0609020204030204" pitchFamily="49" charset="0"/>
              </a:rPr>
              <a:t>obj</a:t>
            </a:r>
            <a:r>
              <a:rPr lang="en-US" sz="2800" dirty="0">
                <a:solidFill>
                  <a:schemeClr val="bg1"/>
                </a:solidFill>
              </a:rPr>
              <a:t> . . .</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0</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garbage and can be deallocated</a:t>
            </a:r>
          </a:p>
          <a:p>
            <a:pPr lvl="2"/>
            <a:r>
              <a:rPr lang="en-US" sz="2400" dirty="0">
                <a:solidFill>
                  <a:schemeClr val="bg1"/>
                </a:solidFill>
              </a:rPr>
              <a:t>If </a:t>
            </a:r>
            <a:r>
              <a:rPr lang="en-US" sz="2400" dirty="0" err="1">
                <a:solidFill>
                  <a:schemeClr val="bg1"/>
                </a:solidFill>
                <a:latin typeface="Consolas" panose="020B0609020204030204" pitchFamily="49" charset="0"/>
              </a:rPr>
              <a:t>isReachable</a:t>
            </a:r>
            <a:r>
              <a:rPr lang="en-US" sz="2400" dirty="0">
                <a:solidFill>
                  <a:schemeClr val="bg1"/>
                </a:solidFill>
              </a:rPr>
              <a:t> is </a:t>
            </a:r>
            <a:r>
              <a:rPr lang="en-US" sz="2400" dirty="0">
                <a:solidFill>
                  <a:schemeClr val="bg1"/>
                </a:solidFill>
                <a:latin typeface="Consolas" panose="020B0609020204030204" pitchFamily="49" charset="0"/>
              </a:rPr>
              <a:t>1</a:t>
            </a:r>
            <a:r>
              <a:rPr lang="en-US" sz="2400" dirty="0">
                <a:solidFill>
                  <a:schemeClr val="bg1"/>
                </a:solidFill>
              </a:rPr>
              <a:t>, then </a:t>
            </a:r>
            <a:r>
              <a:rPr lang="en-US" sz="2400" dirty="0">
                <a:solidFill>
                  <a:schemeClr val="bg1"/>
                </a:solidFill>
                <a:latin typeface="Consolas" panose="020B0609020204030204" pitchFamily="49" charset="0"/>
              </a:rPr>
              <a:t>obj</a:t>
            </a:r>
            <a:r>
              <a:rPr lang="en-US" sz="2400" dirty="0">
                <a:solidFill>
                  <a:schemeClr val="bg1"/>
                </a:solidFill>
              </a:rPr>
              <a:t> is live; set </a:t>
            </a:r>
            <a:r>
              <a:rPr lang="en-US" sz="2400" dirty="0" err="1">
                <a:solidFill>
                  <a:schemeClr val="bg1"/>
                </a:solidFill>
                <a:latin typeface="Consolas" panose="020B0609020204030204" pitchFamily="49" charset="0"/>
              </a:rPr>
              <a:t>isReachable</a:t>
            </a:r>
            <a:r>
              <a:rPr lang="en-US" sz="2400" dirty="0">
                <a:solidFill>
                  <a:schemeClr val="bg1"/>
                </a:solidFill>
              </a:rPr>
              <a:t> to </a:t>
            </a:r>
            <a:r>
              <a:rPr lang="en-US" sz="2400" dirty="0">
                <a:solidFill>
                  <a:schemeClr val="bg1"/>
                </a:solidFill>
                <a:latin typeface="Consolas" panose="020B0609020204030204" pitchFamily="49" charset="0"/>
              </a:rPr>
              <a:t>0</a:t>
            </a:r>
            <a:r>
              <a:rPr lang="en-US" sz="2400" dirty="0">
                <a:solidFill>
                  <a:schemeClr val="bg1"/>
                </a:solidFill>
              </a:rPr>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grpSp>
        <p:nvGrpSpPr>
          <p:cNvPr id="61" name="Group 60">
            <a:extLst>
              <a:ext uri="{FF2B5EF4-FFF2-40B4-BE49-F238E27FC236}">
                <a16:creationId xmlns:a16="http://schemas.microsoft.com/office/drawing/2014/main" id="{20B193ED-93C4-4F3D-BA5E-9C325B2766C1}"/>
              </a:ext>
            </a:extLst>
          </p:cNvPr>
          <p:cNvGrpSpPr/>
          <p:nvPr/>
        </p:nvGrpSpPr>
        <p:grpSpPr>
          <a:xfrm>
            <a:off x="7459485" y="3160171"/>
            <a:ext cx="4877789" cy="3676745"/>
            <a:chOff x="7459485" y="3160171"/>
            <a:chExt cx="4877789" cy="3676745"/>
          </a:xfrm>
        </p:grpSpPr>
        <p:grpSp>
          <p:nvGrpSpPr>
            <p:cNvPr id="59" name="Group 58">
              <a:extLst>
                <a:ext uri="{FF2B5EF4-FFF2-40B4-BE49-F238E27FC236}">
                  <a16:creationId xmlns:a16="http://schemas.microsoft.com/office/drawing/2014/main" id="{96081E22-15C9-4093-8BDA-00FBC8389B5F}"/>
                </a:ext>
              </a:extLst>
            </p:cNvPr>
            <p:cNvGrpSpPr/>
            <p:nvPr/>
          </p:nvGrpSpPr>
          <p:grpSpPr>
            <a:xfrm>
              <a:off x="7459485" y="5761095"/>
              <a:ext cx="4877789" cy="1075821"/>
              <a:chOff x="7459485" y="5761095"/>
              <a:chExt cx="4877789" cy="1075821"/>
            </a:xfrm>
          </p:grpSpPr>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grpSp>
        <p:grpSp>
          <p:nvGrpSpPr>
            <p:cNvPr id="60" name="Group 59">
              <a:extLst>
                <a:ext uri="{FF2B5EF4-FFF2-40B4-BE49-F238E27FC236}">
                  <a16:creationId xmlns:a16="http://schemas.microsoft.com/office/drawing/2014/main" id="{EDC24DF6-97FE-4B3E-8D51-75188E8D5C7D}"/>
                </a:ext>
              </a:extLst>
            </p:cNvPr>
            <p:cNvGrpSpPr/>
            <p:nvPr/>
          </p:nvGrpSpPr>
          <p:grpSpPr>
            <a:xfrm>
              <a:off x="10388684" y="3160171"/>
              <a:ext cx="1125349" cy="2607851"/>
              <a:chOff x="10388684" y="3160171"/>
              <a:chExt cx="1125349" cy="2607851"/>
            </a:xfrm>
          </p:grpSpPr>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13660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32" presetClass="emph" presetSubtype="0" fill="hold" grpId="1" nodeType="withEffect">
                                  <p:stCondLst>
                                    <p:cond delay="0"/>
                                  </p:stCondLst>
                                  <p:childTnLst>
                                    <p:animRot by="120000">
                                      <p:cBhvr>
                                        <p:cTn id="20" dur="100" fill="hold">
                                          <p:stCondLst>
                                            <p:cond delay="0"/>
                                          </p:stCondLst>
                                        </p:cTn>
                                        <p:tgtEl>
                                          <p:spTgt spid="34"/>
                                        </p:tgtEl>
                                        <p:attrNameLst>
                                          <p:attrName>r</p:attrName>
                                        </p:attrNameLst>
                                      </p:cBhvr>
                                    </p:animRot>
                                    <p:animRot by="-240000">
                                      <p:cBhvr>
                                        <p:cTn id="21" dur="200" fill="hold">
                                          <p:stCondLst>
                                            <p:cond delay="200"/>
                                          </p:stCondLst>
                                        </p:cTn>
                                        <p:tgtEl>
                                          <p:spTgt spid="34"/>
                                        </p:tgtEl>
                                        <p:attrNameLst>
                                          <p:attrName>r</p:attrName>
                                        </p:attrNameLst>
                                      </p:cBhvr>
                                    </p:animRot>
                                    <p:animRot by="240000">
                                      <p:cBhvr>
                                        <p:cTn id="22" dur="200" fill="hold">
                                          <p:stCondLst>
                                            <p:cond delay="400"/>
                                          </p:stCondLst>
                                        </p:cTn>
                                        <p:tgtEl>
                                          <p:spTgt spid="34"/>
                                        </p:tgtEl>
                                        <p:attrNameLst>
                                          <p:attrName>r</p:attrName>
                                        </p:attrNameLst>
                                      </p:cBhvr>
                                    </p:animRot>
                                    <p:animRot by="-240000">
                                      <p:cBhvr>
                                        <p:cTn id="23" dur="200" fill="hold">
                                          <p:stCondLst>
                                            <p:cond delay="600"/>
                                          </p:stCondLst>
                                        </p:cTn>
                                        <p:tgtEl>
                                          <p:spTgt spid="34"/>
                                        </p:tgtEl>
                                        <p:attrNameLst>
                                          <p:attrName>r</p:attrName>
                                        </p:attrNameLst>
                                      </p:cBhvr>
                                    </p:animRot>
                                    <p:animRot by="120000">
                                      <p:cBhvr>
                                        <p:cTn id="24" dur="200" fill="hold">
                                          <p:stCondLst>
                                            <p:cond delay="800"/>
                                          </p:stCondLst>
                                        </p:cTn>
                                        <p:tgtEl>
                                          <p:spTgt spid="34"/>
                                        </p:tgtEl>
                                        <p:attrNameLst>
                                          <p:attrName>r</p:attrName>
                                        </p:attrNameLst>
                                      </p:cBhvr>
                                    </p:animRot>
                                  </p:childTnLst>
                                </p:cTn>
                              </p:par>
                              <p:par>
                                <p:cTn id="25" presetID="32" presetClass="emph" presetSubtype="0" fill="hold" grpId="1" nodeType="withEffect">
                                  <p:stCondLst>
                                    <p:cond delay="0"/>
                                  </p:stCondLst>
                                  <p:childTnLst>
                                    <p:animRot by="120000">
                                      <p:cBhvr>
                                        <p:cTn id="26" dur="100" fill="hold">
                                          <p:stCondLst>
                                            <p:cond delay="0"/>
                                          </p:stCondLst>
                                        </p:cTn>
                                        <p:tgtEl>
                                          <p:spTgt spid="35"/>
                                        </p:tgtEl>
                                        <p:attrNameLst>
                                          <p:attrName>r</p:attrName>
                                        </p:attrNameLst>
                                      </p:cBhvr>
                                    </p:animRot>
                                    <p:animRot by="-240000">
                                      <p:cBhvr>
                                        <p:cTn id="27" dur="200" fill="hold">
                                          <p:stCondLst>
                                            <p:cond delay="200"/>
                                          </p:stCondLst>
                                        </p:cTn>
                                        <p:tgtEl>
                                          <p:spTgt spid="35"/>
                                        </p:tgtEl>
                                        <p:attrNameLst>
                                          <p:attrName>r</p:attrName>
                                        </p:attrNameLst>
                                      </p:cBhvr>
                                    </p:animRot>
                                    <p:animRot by="240000">
                                      <p:cBhvr>
                                        <p:cTn id="28" dur="200" fill="hold">
                                          <p:stCondLst>
                                            <p:cond delay="400"/>
                                          </p:stCondLst>
                                        </p:cTn>
                                        <p:tgtEl>
                                          <p:spTgt spid="35"/>
                                        </p:tgtEl>
                                        <p:attrNameLst>
                                          <p:attrName>r</p:attrName>
                                        </p:attrNameLst>
                                      </p:cBhvr>
                                    </p:animRot>
                                    <p:animRot by="-240000">
                                      <p:cBhvr>
                                        <p:cTn id="29" dur="200" fill="hold">
                                          <p:stCondLst>
                                            <p:cond delay="600"/>
                                          </p:stCondLst>
                                        </p:cTn>
                                        <p:tgtEl>
                                          <p:spTgt spid="35"/>
                                        </p:tgtEl>
                                        <p:attrNameLst>
                                          <p:attrName>r</p:attrName>
                                        </p:attrNameLst>
                                      </p:cBhvr>
                                    </p:animRot>
                                    <p:animRot by="120000">
                                      <p:cBhvr>
                                        <p:cTn id="30" dur="200" fill="hold">
                                          <p:stCondLst>
                                            <p:cond delay="800"/>
                                          </p:stCondLst>
                                        </p:cTn>
                                        <p:tgtEl>
                                          <p:spTgt spid="35"/>
                                        </p:tgtEl>
                                        <p:attrNameLst>
                                          <p:attrName>r</p:attrName>
                                        </p:attrNameLst>
                                      </p:cBhvr>
                                    </p:animRot>
                                  </p:childTnLst>
                                </p:cTn>
                              </p:par>
                              <p:par>
                                <p:cTn id="31" presetID="32" presetClass="emph" presetSubtype="0" fill="hold" grpId="1" nodeType="with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Effect transition="in" filter="fade">
                                      <p:cBhvr>
                                        <p:cTn id="41" dur="500"/>
                                        <p:tgtEl>
                                          <p:spTgt spid="2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32" presetClass="emph" presetSubtype="0" fill="hold" nodeType="withEffect">
                                  <p:stCondLst>
                                    <p:cond delay="0"/>
                                  </p:stCondLst>
                                  <p:childTnLst>
                                    <p:animRot by="120000">
                                      <p:cBhvr>
                                        <p:cTn id="48" dur="100" fill="hold">
                                          <p:stCondLst>
                                            <p:cond delay="0"/>
                                          </p:stCondLst>
                                        </p:cTn>
                                        <p:tgtEl>
                                          <p:spTgt spid="61"/>
                                        </p:tgtEl>
                                        <p:attrNameLst>
                                          <p:attrName>r</p:attrName>
                                        </p:attrNameLst>
                                      </p:cBhvr>
                                    </p:animRot>
                                    <p:animRot by="-240000">
                                      <p:cBhvr>
                                        <p:cTn id="49" dur="200" fill="hold">
                                          <p:stCondLst>
                                            <p:cond delay="200"/>
                                          </p:stCondLst>
                                        </p:cTn>
                                        <p:tgtEl>
                                          <p:spTgt spid="61"/>
                                        </p:tgtEl>
                                        <p:attrNameLst>
                                          <p:attrName>r</p:attrName>
                                        </p:attrNameLst>
                                      </p:cBhvr>
                                    </p:animRot>
                                    <p:animRot by="240000">
                                      <p:cBhvr>
                                        <p:cTn id="50" dur="200" fill="hold">
                                          <p:stCondLst>
                                            <p:cond delay="400"/>
                                          </p:stCondLst>
                                        </p:cTn>
                                        <p:tgtEl>
                                          <p:spTgt spid="61"/>
                                        </p:tgtEl>
                                        <p:attrNameLst>
                                          <p:attrName>r</p:attrName>
                                        </p:attrNameLst>
                                      </p:cBhvr>
                                    </p:animRot>
                                    <p:animRot by="-240000">
                                      <p:cBhvr>
                                        <p:cTn id="51" dur="200" fill="hold">
                                          <p:stCondLst>
                                            <p:cond delay="600"/>
                                          </p:stCondLst>
                                        </p:cTn>
                                        <p:tgtEl>
                                          <p:spTgt spid="61"/>
                                        </p:tgtEl>
                                        <p:attrNameLst>
                                          <p:attrName>r</p:attrName>
                                        </p:attrNameLst>
                                      </p:cBhvr>
                                    </p:animRot>
                                    <p:animRot by="120000">
                                      <p:cBhvr>
                                        <p:cTn id="52" dur="200" fill="hold">
                                          <p:stCondLst>
                                            <p:cond delay="800"/>
                                          </p:stCondLst>
                                        </p:cTn>
                                        <p:tgtEl>
                                          <p:spTgt spid="6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fade">
                                      <p:cBhvr>
                                        <p:cTn id="57" dur="500"/>
                                        <p:tgtEl>
                                          <p:spTgt spid="2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4">
                                            <p:txEl>
                                              <p:pRg st="3" end="3"/>
                                            </p:txEl>
                                          </p:spTgt>
                                        </p:tgtEl>
                                        <p:attrNameLst>
                                          <p:attrName>style.visibility</p:attrName>
                                        </p:attrNameLst>
                                      </p:cBhvr>
                                      <p:to>
                                        <p:strVal val="visible"/>
                                      </p:to>
                                    </p:set>
                                    <p:animEffect transition="in" filter="fade">
                                      <p:cBhvr>
                                        <p:cTn id="60" dur="500"/>
                                        <p:tgtEl>
                                          <p:spTgt spid="2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xEl>
                                              <p:pRg st="4" end="4"/>
                                            </p:txEl>
                                          </p:spTgt>
                                        </p:tgtEl>
                                        <p:attrNameLst>
                                          <p:attrName>style.visibility</p:attrName>
                                        </p:attrNameLst>
                                      </p:cBhvr>
                                      <p:to>
                                        <p:strVal val="visible"/>
                                      </p:to>
                                    </p:set>
                                    <p:animEffect transition="in" filter="fade">
                                      <p:cBhvr>
                                        <p:cTn id="65" dur="500"/>
                                        <p:tgtEl>
                                          <p:spTgt spid="2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32" presetClass="emph" presetSubtype="0" fill="hold" grpId="1" nodeType="withEffect">
                                  <p:stCondLst>
                                    <p:cond delay="0"/>
                                  </p:stCondLst>
                                  <p:childTnLst>
                                    <p:animRot by="120000">
                                      <p:cBhvr>
                                        <p:cTn id="72" dur="100" fill="hold">
                                          <p:stCondLst>
                                            <p:cond delay="0"/>
                                          </p:stCondLst>
                                        </p:cTn>
                                        <p:tgtEl>
                                          <p:spTgt spid="62"/>
                                        </p:tgtEl>
                                        <p:attrNameLst>
                                          <p:attrName>r</p:attrName>
                                        </p:attrNameLst>
                                      </p:cBhvr>
                                    </p:animRot>
                                    <p:animRot by="-240000">
                                      <p:cBhvr>
                                        <p:cTn id="73" dur="200" fill="hold">
                                          <p:stCondLst>
                                            <p:cond delay="200"/>
                                          </p:stCondLst>
                                        </p:cTn>
                                        <p:tgtEl>
                                          <p:spTgt spid="62"/>
                                        </p:tgtEl>
                                        <p:attrNameLst>
                                          <p:attrName>r</p:attrName>
                                        </p:attrNameLst>
                                      </p:cBhvr>
                                    </p:animRot>
                                    <p:animRot by="240000">
                                      <p:cBhvr>
                                        <p:cTn id="74" dur="200" fill="hold">
                                          <p:stCondLst>
                                            <p:cond delay="400"/>
                                          </p:stCondLst>
                                        </p:cTn>
                                        <p:tgtEl>
                                          <p:spTgt spid="62"/>
                                        </p:tgtEl>
                                        <p:attrNameLst>
                                          <p:attrName>r</p:attrName>
                                        </p:attrNameLst>
                                      </p:cBhvr>
                                    </p:animRot>
                                    <p:animRot by="-240000">
                                      <p:cBhvr>
                                        <p:cTn id="75" dur="200" fill="hold">
                                          <p:stCondLst>
                                            <p:cond delay="600"/>
                                          </p:stCondLst>
                                        </p:cTn>
                                        <p:tgtEl>
                                          <p:spTgt spid="62"/>
                                        </p:tgtEl>
                                        <p:attrNameLst>
                                          <p:attrName>r</p:attrName>
                                        </p:attrNameLst>
                                      </p:cBhvr>
                                    </p:animRot>
                                    <p:animRot by="120000">
                                      <p:cBhvr>
                                        <p:cTn id="76" dur="200" fill="hold">
                                          <p:stCondLst>
                                            <p:cond delay="80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62" grpId="0" animBg="1"/>
      <p:bldP spid="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37329-A9A7-4BEE-B26A-888B3D1410A0}"/>
              </a:ext>
            </a:extLst>
          </p:cNvPr>
          <p:cNvSpPr txBox="1"/>
          <p:nvPr/>
        </p:nvSpPr>
        <p:spPr>
          <a:xfrm>
            <a:off x="8058149" y="48044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Heap</a:t>
            </a:r>
          </a:p>
        </p:txBody>
      </p:sp>
      <p:sp>
        <p:nvSpPr>
          <p:cNvPr id="5" name="TextBox 4">
            <a:extLst>
              <a:ext uri="{FF2B5EF4-FFF2-40B4-BE49-F238E27FC236}">
                <a16:creationId xmlns:a16="http://schemas.microsoft.com/office/drawing/2014/main" id="{4DD48C4B-4101-4880-A2BB-A1880FCE595A}"/>
              </a:ext>
            </a:extLst>
          </p:cNvPr>
          <p:cNvSpPr txBox="1"/>
          <p:nvPr/>
        </p:nvSpPr>
        <p:spPr>
          <a:xfrm>
            <a:off x="6560820" y="118110"/>
            <a:ext cx="1451610"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Stack</a:t>
            </a:r>
          </a:p>
        </p:txBody>
      </p:sp>
      <p:sp>
        <p:nvSpPr>
          <p:cNvPr id="6" name="TextBox 5">
            <a:extLst>
              <a:ext uri="{FF2B5EF4-FFF2-40B4-BE49-F238E27FC236}">
                <a16:creationId xmlns:a16="http://schemas.microsoft.com/office/drawing/2014/main" id="{382285AE-43EF-4DA7-96DE-FF9428A5801D}"/>
              </a:ext>
            </a:extLst>
          </p:cNvPr>
          <p:cNvSpPr txBox="1"/>
          <p:nvPr/>
        </p:nvSpPr>
        <p:spPr>
          <a:xfrm>
            <a:off x="9898380" y="41910"/>
            <a:ext cx="2190750" cy="759182"/>
          </a:xfrm>
          <a:prstGeom prst="rect">
            <a:avLst/>
          </a:prstGeom>
          <a:noFill/>
        </p:spPr>
        <p:txBody>
          <a:bodyPr wrap="square" rtlCol="0">
            <a:spAutoFit/>
          </a:bodyPr>
          <a:lstStyle/>
          <a:p>
            <a:pPr algn="ctr">
              <a:lnSpc>
                <a:spcPts val="2600"/>
              </a:lnSpc>
            </a:pPr>
            <a:r>
              <a:rPr lang="en-US" sz="2800" b="1" dirty="0">
                <a:latin typeface="Segoe UI" panose="020B0502040204020203" pitchFamily="34" charset="0"/>
                <a:cs typeface="Segoe UI" panose="020B0502040204020203" pitchFamily="34" charset="0"/>
              </a:rPr>
              <a:t>Global variables</a:t>
            </a:r>
          </a:p>
        </p:txBody>
      </p:sp>
      <p:sp>
        <p:nvSpPr>
          <p:cNvPr id="21" name="Rectangle 20">
            <a:extLst>
              <a:ext uri="{FF2B5EF4-FFF2-40B4-BE49-F238E27FC236}">
                <a16:creationId xmlns:a16="http://schemas.microsoft.com/office/drawing/2014/main" id="{45B698BE-CABE-4278-97ED-0EACD9E7F155}"/>
              </a:ext>
            </a:extLst>
          </p:cNvPr>
          <p:cNvSpPr/>
          <p:nvPr/>
        </p:nvSpPr>
        <p:spPr>
          <a:xfrm>
            <a:off x="9898380"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globalC</a:t>
            </a:r>
            <a:endParaRPr lang="en-US" sz="3200" b="1" dirty="0">
              <a:solidFill>
                <a:schemeClr val="tx1"/>
              </a:solidFill>
              <a:latin typeface="Consolas" panose="020B0609020204030204" pitchFamily="49" charset="0"/>
              <a:cs typeface="Segoe UI" panose="020B0502040204020203" pitchFamily="34" charset="0"/>
            </a:endParaRPr>
          </a:p>
        </p:txBody>
      </p:sp>
      <p:sp>
        <p:nvSpPr>
          <p:cNvPr id="22" name="Rectangle 21">
            <a:extLst>
              <a:ext uri="{FF2B5EF4-FFF2-40B4-BE49-F238E27FC236}">
                <a16:creationId xmlns:a16="http://schemas.microsoft.com/office/drawing/2014/main" id="{EE3B31AB-D176-42F5-939E-81CB2FC3825D}"/>
              </a:ext>
            </a:extLst>
          </p:cNvPr>
          <p:cNvSpPr/>
          <p:nvPr/>
        </p:nvSpPr>
        <p:spPr>
          <a:xfrm>
            <a:off x="6235065" y="785010"/>
            <a:ext cx="2103119"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onsolas" panose="020B0609020204030204" pitchFamily="49" charset="0"/>
                <a:cs typeface="Segoe UI" panose="020B0502040204020203" pitchFamily="34" charset="0"/>
              </a:rPr>
              <a:t>localC</a:t>
            </a:r>
            <a:endParaRPr lang="en-US" sz="3200" b="1" dirty="0">
              <a:solidFill>
                <a:schemeClr val="tx1"/>
              </a:solidFill>
              <a:latin typeface="Consolas" panose="020B0609020204030204" pitchFamily="49"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383B169A-95FE-4CB6-B37B-B4D38EE486E9}"/>
              </a:ext>
            </a:extLst>
          </p:cNvPr>
          <p:cNvCxnSpPr>
            <a:cxnSpLocks/>
          </p:cNvCxnSpPr>
          <p:nvPr/>
        </p:nvCxnSpPr>
        <p:spPr>
          <a:xfrm>
            <a:off x="6637148" y="3160171"/>
            <a:ext cx="53803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DF67AF-A0E6-4632-BE4B-076A46EEA853}"/>
              </a:ext>
            </a:extLst>
          </p:cNvPr>
          <p:cNvCxnSpPr>
            <a:cxnSpLocks/>
          </p:cNvCxnSpPr>
          <p:nvPr/>
        </p:nvCxnSpPr>
        <p:spPr>
          <a:xfrm>
            <a:off x="6648580" y="1298978"/>
            <a:ext cx="822" cy="1869023"/>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F51428-B140-49E7-81BD-DCF0E37FC6AD}"/>
              </a:ext>
            </a:extLst>
          </p:cNvPr>
          <p:cNvGrpSpPr/>
          <p:nvPr/>
        </p:nvGrpSpPr>
        <p:grpSpPr>
          <a:xfrm>
            <a:off x="9898380" y="1308230"/>
            <a:ext cx="2103119" cy="1125983"/>
            <a:chOff x="9898380" y="1308230"/>
            <a:chExt cx="2103119" cy="1125983"/>
          </a:xfrm>
        </p:grpSpPr>
        <p:cxnSp>
          <p:nvCxnSpPr>
            <p:cNvPr id="14" name="Straight Arrow Connector 13">
              <a:extLst>
                <a:ext uri="{FF2B5EF4-FFF2-40B4-BE49-F238E27FC236}">
                  <a16:creationId xmlns:a16="http://schemas.microsoft.com/office/drawing/2014/main" id="{8491D2F9-04F5-42F0-83A3-4A59275474DC}"/>
                </a:ext>
              </a:extLst>
            </p:cNvPr>
            <p:cNvCxnSpPr>
              <a:cxnSpLocks/>
              <a:stCxn id="21" idx="2"/>
            </p:cNvCxnSpPr>
            <p:nvPr/>
          </p:nvCxnSpPr>
          <p:spPr>
            <a:xfrm>
              <a:off x="10949940" y="1308230"/>
              <a:ext cx="0" cy="6868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987871-7119-4E96-9583-C0DD286F22A4}"/>
                </a:ext>
              </a:extLst>
            </p:cNvPr>
            <p:cNvSpPr/>
            <p:nvPr/>
          </p:nvSpPr>
          <p:spPr>
            <a:xfrm>
              <a:off x="9898380" y="1910993"/>
              <a:ext cx="2103119" cy="52322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Consolas" panose="020B0609020204030204" pitchFamily="49" charset="0"/>
                  <a:cs typeface="Segoe UI" panose="020B0502040204020203" pitchFamily="34" charset="0"/>
                </a:rPr>
                <a:t>None</a:t>
              </a:r>
            </a:p>
          </p:txBody>
        </p:sp>
      </p:grpSp>
      <p:sp>
        <p:nvSpPr>
          <p:cNvPr id="25" name="Rectangle 24">
            <a:extLst>
              <a:ext uri="{FF2B5EF4-FFF2-40B4-BE49-F238E27FC236}">
                <a16:creationId xmlns:a16="http://schemas.microsoft.com/office/drawing/2014/main" id="{82F0CD2D-9B2C-479A-A2C5-E04D6E7DEB4E}"/>
              </a:ext>
            </a:extLst>
          </p:cNvPr>
          <p:cNvSpPr/>
          <p:nvPr/>
        </p:nvSpPr>
        <p:spPr>
          <a:xfrm>
            <a:off x="7175181" y="29038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24" name="Content Placeholder 2">
            <a:extLst>
              <a:ext uri="{FF2B5EF4-FFF2-40B4-BE49-F238E27FC236}">
                <a16:creationId xmlns:a16="http://schemas.microsoft.com/office/drawing/2014/main" id="{82939D39-11A8-440D-BF04-D1B0073E416E}"/>
              </a:ext>
            </a:extLst>
          </p:cNvPr>
          <p:cNvSpPr>
            <a:spLocks noGrp="1"/>
          </p:cNvSpPr>
          <p:nvPr>
            <p:ph idx="1"/>
          </p:nvPr>
        </p:nvSpPr>
        <p:spPr>
          <a:xfrm>
            <a:off x="6505" y="993476"/>
            <a:ext cx="6072349" cy="5920973"/>
          </a:xfrm>
        </p:spPr>
        <p:txBody>
          <a:bodyPr>
            <a:normAutofit lnSpcReduction="10000"/>
          </a:bodyPr>
          <a:lstStyle/>
          <a:p>
            <a:r>
              <a:rPr lang="en-US" dirty="0"/>
              <a:t>Each heap object is associated with a single bit </a:t>
            </a:r>
            <a:r>
              <a:rPr lang="en-US" dirty="0" err="1">
                <a:latin typeface="Consolas" panose="020B0609020204030204" pitchFamily="49" charset="0"/>
              </a:rPr>
              <a:t>isReachable</a:t>
            </a:r>
            <a:r>
              <a:rPr lang="en-US" dirty="0"/>
              <a:t> (initially </a:t>
            </a:r>
            <a:r>
              <a:rPr lang="en-US" dirty="0">
                <a:latin typeface="Consolas" panose="020B0609020204030204" pitchFamily="49" charset="0"/>
              </a:rPr>
              <a:t>0</a:t>
            </a:r>
            <a:r>
              <a:rPr lang="en-US" dirty="0"/>
              <a:t>)</a:t>
            </a:r>
          </a:p>
          <a:p>
            <a:r>
              <a:rPr lang="en-US" dirty="0"/>
              <a:t>Maintain a list of allocated objects</a:t>
            </a:r>
          </a:p>
          <a:p>
            <a:r>
              <a:rPr lang="en-US" dirty="0"/>
              <a:t>To collect garbage:</a:t>
            </a:r>
          </a:p>
          <a:p>
            <a:pPr lvl="1"/>
            <a:r>
              <a:rPr lang="en-US" sz="2800" dirty="0"/>
              <a:t>Pause the application code</a:t>
            </a:r>
          </a:p>
          <a:p>
            <a:pPr lvl="1"/>
            <a:r>
              <a:rPr lang="en-US" sz="2800" dirty="0"/>
              <a:t>Starting from heap roots, traverse the </a:t>
            </a:r>
            <a:r>
              <a:rPr lang="en-US" sz="2800" u="sng" dirty="0"/>
              <a:t>live object graph</a:t>
            </a:r>
            <a:r>
              <a:rPr lang="en-US" sz="2800" dirty="0"/>
              <a:t>; for each live object, set </a:t>
            </a:r>
            <a:r>
              <a:rPr lang="en-US" sz="2800" dirty="0" err="1">
                <a:latin typeface="Consolas" panose="020B0609020204030204" pitchFamily="49" charset="0"/>
              </a:rPr>
              <a:t>isReachable</a:t>
            </a:r>
            <a:r>
              <a:rPr lang="en-US" sz="2800" dirty="0"/>
              <a:t> to </a:t>
            </a:r>
            <a:r>
              <a:rPr lang="en-US" sz="2800" dirty="0">
                <a:latin typeface="Consolas" panose="020B0609020204030204" pitchFamily="49" charset="0"/>
              </a:rPr>
              <a:t>1</a:t>
            </a:r>
            <a:endParaRPr lang="en-US" sz="2800" dirty="0"/>
          </a:p>
          <a:p>
            <a:pPr lvl="1"/>
            <a:r>
              <a:rPr lang="en-US" sz="2800" dirty="0"/>
              <a:t>Traverse the list of </a:t>
            </a:r>
            <a:r>
              <a:rPr lang="en-US" sz="2800" u="sng" dirty="0"/>
              <a:t>all allocated heap objects</a:t>
            </a:r>
            <a:r>
              <a:rPr lang="en-US" sz="2800" dirty="0"/>
              <a:t>; for an object </a:t>
            </a:r>
            <a:r>
              <a:rPr lang="en-US" sz="2800" dirty="0">
                <a:latin typeface="Consolas" panose="020B0609020204030204" pitchFamily="49" charset="0"/>
              </a:rPr>
              <a:t>obj</a:t>
            </a:r>
            <a:r>
              <a:rPr lang="en-US" sz="2800" dirty="0"/>
              <a:t> . . .</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0</a:t>
            </a:r>
            <a:r>
              <a:rPr lang="en-US" sz="2400" dirty="0"/>
              <a:t>, then </a:t>
            </a:r>
            <a:r>
              <a:rPr lang="en-US" sz="2400" dirty="0">
                <a:latin typeface="Consolas" panose="020B0609020204030204" pitchFamily="49" charset="0"/>
              </a:rPr>
              <a:t>obj</a:t>
            </a:r>
            <a:r>
              <a:rPr lang="en-US" sz="2400" dirty="0"/>
              <a:t> is garbage and can be deallocated</a:t>
            </a:r>
          </a:p>
          <a:p>
            <a:pPr lvl="2"/>
            <a:r>
              <a:rPr lang="en-US" sz="2400" dirty="0"/>
              <a:t>If </a:t>
            </a:r>
            <a:r>
              <a:rPr lang="en-US" sz="2400" dirty="0" err="1">
                <a:latin typeface="Consolas" panose="020B0609020204030204" pitchFamily="49" charset="0"/>
              </a:rPr>
              <a:t>isReachable</a:t>
            </a:r>
            <a:r>
              <a:rPr lang="en-US" sz="2400" dirty="0"/>
              <a:t> is </a:t>
            </a:r>
            <a:r>
              <a:rPr lang="en-US" sz="2400" dirty="0">
                <a:latin typeface="Consolas" panose="020B0609020204030204" pitchFamily="49" charset="0"/>
              </a:rPr>
              <a:t>1</a:t>
            </a:r>
            <a:r>
              <a:rPr lang="en-US" sz="2400" dirty="0"/>
              <a:t>, then </a:t>
            </a:r>
            <a:r>
              <a:rPr lang="en-US" sz="2400" dirty="0">
                <a:latin typeface="Consolas" panose="020B0609020204030204" pitchFamily="49" charset="0"/>
              </a:rPr>
              <a:t>obj</a:t>
            </a:r>
            <a:r>
              <a:rPr lang="en-US" sz="2400" dirty="0"/>
              <a:t> is live; set </a:t>
            </a:r>
            <a:r>
              <a:rPr lang="en-US" sz="2400" dirty="0" err="1">
                <a:latin typeface="Consolas" panose="020B0609020204030204" pitchFamily="49" charset="0"/>
              </a:rPr>
              <a:t>isReachable</a:t>
            </a:r>
            <a:r>
              <a:rPr lang="en-US" sz="2400" dirty="0"/>
              <a:t> to </a:t>
            </a:r>
            <a:r>
              <a:rPr lang="en-US" sz="2400" dirty="0">
                <a:latin typeface="Consolas" panose="020B0609020204030204" pitchFamily="49" charset="0"/>
              </a:rPr>
              <a:t>0</a:t>
            </a:r>
            <a:r>
              <a:rPr lang="en-US" sz="2400" dirty="0"/>
              <a:t> (to prepare for the next GC)</a:t>
            </a:r>
          </a:p>
          <a:p>
            <a:pPr lvl="1"/>
            <a:endParaRPr lang="en-US" dirty="0"/>
          </a:p>
          <a:p>
            <a:pPr lvl="1"/>
            <a:endParaRPr lang="en-US" dirty="0"/>
          </a:p>
        </p:txBody>
      </p:sp>
      <p:sp>
        <p:nvSpPr>
          <p:cNvPr id="26" name="TextBox 25">
            <a:extLst>
              <a:ext uri="{FF2B5EF4-FFF2-40B4-BE49-F238E27FC236}">
                <a16:creationId xmlns:a16="http://schemas.microsoft.com/office/drawing/2014/main" id="{1DDD9D62-DEA0-47B9-9A17-67ACEAF50462}"/>
              </a:ext>
            </a:extLst>
          </p:cNvPr>
          <p:cNvSpPr txBox="1"/>
          <p:nvPr/>
        </p:nvSpPr>
        <p:spPr>
          <a:xfrm>
            <a:off x="544831" y="157300"/>
            <a:ext cx="4484368" cy="861774"/>
          </a:xfrm>
          <a:prstGeom prst="rect">
            <a:avLst/>
          </a:prstGeom>
          <a:noFill/>
        </p:spPr>
        <p:txBody>
          <a:bodyPr wrap="square" rtlCol="0">
            <a:spAutoFit/>
          </a:bodyPr>
          <a:lstStyle/>
          <a:p>
            <a:pPr algn="ctr">
              <a:lnSpc>
                <a:spcPts val="3000"/>
              </a:lnSpc>
            </a:pPr>
            <a:r>
              <a:rPr lang="en-US" sz="3200" b="1" dirty="0">
                <a:latin typeface="Segoe UI" panose="020B0502040204020203" pitchFamily="34" charset="0"/>
                <a:cs typeface="Segoe UI" panose="020B0502040204020203" pitchFamily="34" charset="0"/>
              </a:rPr>
              <a:t>Stop-the-world</a:t>
            </a:r>
          </a:p>
          <a:p>
            <a:pPr algn="ctr">
              <a:lnSpc>
                <a:spcPts val="3000"/>
              </a:lnSpc>
            </a:pPr>
            <a:r>
              <a:rPr lang="en-US" sz="3200" b="1" u="sng" dirty="0">
                <a:latin typeface="Segoe UI" panose="020B0502040204020203" pitchFamily="34" charset="0"/>
                <a:cs typeface="Segoe UI" panose="020B0502040204020203" pitchFamily="34" charset="0"/>
              </a:rPr>
              <a:t>mark-and-sweep GC</a:t>
            </a:r>
          </a:p>
        </p:txBody>
      </p:sp>
      <p:sp>
        <p:nvSpPr>
          <p:cNvPr id="34" name="Rectangle 33">
            <a:extLst>
              <a:ext uri="{FF2B5EF4-FFF2-40B4-BE49-F238E27FC236}">
                <a16:creationId xmlns:a16="http://schemas.microsoft.com/office/drawing/2014/main" id="{BE4CB1D4-CE91-4812-B781-ADC99DFAA9D3}"/>
              </a:ext>
            </a:extLst>
          </p:cNvPr>
          <p:cNvSpPr/>
          <p:nvPr/>
        </p:nvSpPr>
        <p:spPr>
          <a:xfrm>
            <a:off x="10401299" y="2903859"/>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27" name="TextBox 26">
            <a:extLst>
              <a:ext uri="{FF2B5EF4-FFF2-40B4-BE49-F238E27FC236}">
                <a16:creationId xmlns:a16="http://schemas.microsoft.com/office/drawing/2014/main" id="{7E565C7D-35FA-4AE4-A816-B5146D2CD3B8}"/>
              </a:ext>
            </a:extLst>
          </p:cNvPr>
          <p:cNvSpPr txBox="1"/>
          <p:nvPr/>
        </p:nvSpPr>
        <p:spPr>
          <a:xfrm>
            <a:off x="7459485" y="6313696"/>
            <a:ext cx="4877789"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List of all allocated objects</a:t>
            </a:r>
          </a:p>
        </p:txBody>
      </p:sp>
      <p:sp>
        <p:nvSpPr>
          <p:cNvPr id="32" name="Rectangle 31">
            <a:extLst>
              <a:ext uri="{FF2B5EF4-FFF2-40B4-BE49-F238E27FC236}">
                <a16:creationId xmlns:a16="http://schemas.microsoft.com/office/drawing/2014/main" id="{09499874-E242-4B0C-8568-DCF68A5E212D}"/>
              </a:ext>
            </a:extLst>
          </p:cNvPr>
          <p:cNvSpPr/>
          <p:nvPr/>
        </p:nvSpPr>
        <p:spPr>
          <a:xfrm>
            <a:off x="11228560"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7" name="Straight Arrow Connector 36">
            <a:extLst>
              <a:ext uri="{FF2B5EF4-FFF2-40B4-BE49-F238E27FC236}">
                <a16:creationId xmlns:a16="http://schemas.microsoft.com/office/drawing/2014/main" id="{E24651F5-D536-4429-BC73-E184D4C9E5FD}"/>
              </a:ext>
            </a:extLst>
          </p:cNvPr>
          <p:cNvCxnSpPr>
            <a:cxnSpLocks/>
          </p:cNvCxnSpPr>
          <p:nvPr/>
        </p:nvCxnSpPr>
        <p:spPr>
          <a:xfrm flipH="1">
            <a:off x="10959102" y="3168001"/>
            <a:ext cx="55493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8245874-943C-4C8E-95E5-3D1B0E50A797}"/>
              </a:ext>
            </a:extLst>
          </p:cNvPr>
          <p:cNvCxnSpPr>
            <a:cxnSpLocks/>
            <a:endCxn id="32" idx="0"/>
          </p:cNvCxnSpPr>
          <p:nvPr/>
        </p:nvCxnSpPr>
        <p:spPr>
          <a:xfrm>
            <a:off x="11502880" y="3160171"/>
            <a:ext cx="0" cy="2600924"/>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BA6BB0A-1E99-4172-928E-F7B175F58CF7}"/>
              </a:ext>
            </a:extLst>
          </p:cNvPr>
          <p:cNvGrpSpPr/>
          <p:nvPr/>
        </p:nvGrpSpPr>
        <p:grpSpPr>
          <a:xfrm>
            <a:off x="6514543" y="3429000"/>
            <a:ext cx="4709716" cy="2880735"/>
            <a:chOff x="6514543" y="3429000"/>
            <a:chExt cx="4709716" cy="2880735"/>
          </a:xfrm>
        </p:grpSpPr>
        <p:sp>
          <p:nvSpPr>
            <p:cNvPr id="19" name="Rectangle 18">
              <a:extLst>
                <a:ext uri="{FF2B5EF4-FFF2-40B4-BE49-F238E27FC236}">
                  <a16:creationId xmlns:a16="http://schemas.microsoft.com/office/drawing/2014/main" id="{5FB6E5E1-2A68-4392-8B8C-377BAC424590}"/>
                </a:ext>
              </a:extLst>
            </p:cNvPr>
            <p:cNvSpPr/>
            <p:nvPr/>
          </p:nvSpPr>
          <p:spPr>
            <a:xfrm>
              <a:off x="7175182" y="42303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1</a:t>
              </a:r>
              <a:r>
                <a:rPr lang="en-US" sz="3200" b="1" dirty="0">
                  <a:solidFill>
                    <a:schemeClr val="tx1"/>
                  </a:solidFill>
                  <a:latin typeface="Consolas" panose="020B0609020204030204" pitchFamily="49" charset="0"/>
                  <a:cs typeface="Segoe UI" panose="020B0502040204020203" pitchFamily="34" charset="0"/>
                </a:rPr>
                <a:t>)</a:t>
              </a:r>
            </a:p>
          </p:txBody>
        </p:sp>
        <p:sp>
          <p:nvSpPr>
            <p:cNvPr id="20" name="Rectangle 19">
              <a:extLst>
                <a:ext uri="{FF2B5EF4-FFF2-40B4-BE49-F238E27FC236}">
                  <a16:creationId xmlns:a16="http://schemas.microsoft.com/office/drawing/2014/main" id="{5BA95E93-F93B-455A-9A93-03663850352D}"/>
                </a:ext>
              </a:extLst>
            </p:cNvPr>
            <p:cNvSpPr/>
            <p:nvPr/>
          </p:nvSpPr>
          <p:spPr>
            <a:xfrm>
              <a:off x="7175182" y="3563451"/>
              <a:ext cx="3217545"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Circle(</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r>
                <a:rPr lang="en-US" sz="3200" b="1" dirty="0">
                  <a:solidFill>
                    <a:srgbClr val="00B050"/>
                  </a:solidFill>
                  <a:latin typeface="Consolas" panose="020B0609020204030204" pitchFamily="49" charset="0"/>
                  <a:cs typeface="Segoe UI" panose="020B0502040204020203" pitchFamily="34" charset="0"/>
                </a:rPr>
                <a:t>2</a:t>
              </a:r>
              <a:r>
                <a:rPr lang="en-US" sz="3200" b="1" dirty="0">
                  <a:solidFill>
                    <a:schemeClr val="tx1"/>
                  </a:solidFill>
                  <a:latin typeface="Consolas" panose="020B0609020204030204" pitchFamily="49" charset="0"/>
                  <a:cs typeface="Segoe UI" panose="020B0502040204020203" pitchFamily="34" charset="0"/>
                </a:rPr>
                <a:t>)</a:t>
              </a:r>
            </a:p>
          </p:txBody>
        </p:sp>
        <p:sp>
          <p:nvSpPr>
            <p:cNvPr id="7" name="Rectangle 6">
              <a:extLst>
                <a:ext uri="{FF2B5EF4-FFF2-40B4-BE49-F238E27FC236}">
                  <a16:creationId xmlns:a16="http://schemas.microsoft.com/office/drawing/2014/main" id="{B37845D1-C8B6-4F0D-A717-E4DB930855D2}"/>
                </a:ext>
              </a:extLst>
            </p:cNvPr>
            <p:cNvSpPr/>
            <p:nvPr/>
          </p:nvSpPr>
          <p:spPr>
            <a:xfrm>
              <a:off x="7089569" y="4146046"/>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80CA3E9-ED2F-4F75-A557-85C48B1B07BD}"/>
                </a:ext>
              </a:extLst>
            </p:cNvPr>
            <p:cNvPicPr>
              <a:picLocks noChangeAspect="1"/>
            </p:cNvPicPr>
            <p:nvPr/>
          </p:nvPicPr>
          <p:blipFill>
            <a:blip r:embed="rId3"/>
            <a:stretch>
              <a:fillRect/>
            </a:stretch>
          </p:blipFill>
          <p:spPr>
            <a:xfrm>
              <a:off x="6514543" y="4134969"/>
              <a:ext cx="738047" cy="717734"/>
            </a:xfrm>
            <a:prstGeom prst="rect">
              <a:avLst/>
            </a:prstGeom>
          </p:spPr>
        </p:pic>
        <p:sp>
          <p:nvSpPr>
            <p:cNvPr id="29" name="Rectangle 28">
              <a:extLst>
                <a:ext uri="{FF2B5EF4-FFF2-40B4-BE49-F238E27FC236}">
                  <a16:creationId xmlns:a16="http://schemas.microsoft.com/office/drawing/2014/main" id="{8720031C-2081-494E-BCCC-81C07FDF1D1D}"/>
                </a:ext>
              </a:extLst>
            </p:cNvPr>
            <p:cNvSpPr/>
            <p:nvPr/>
          </p:nvSpPr>
          <p:spPr>
            <a:xfrm>
              <a:off x="7089569" y="3440077"/>
              <a:ext cx="3340659" cy="717733"/>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86D2543-26B8-4BD1-897B-C660CF76830A}"/>
                </a:ext>
              </a:extLst>
            </p:cNvPr>
            <p:cNvPicPr>
              <a:picLocks noChangeAspect="1"/>
            </p:cNvPicPr>
            <p:nvPr/>
          </p:nvPicPr>
          <p:blipFill>
            <a:blip r:embed="rId3"/>
            <a:stretch>
              <a:fillRect/>
            </a:stretch>
          </p:blipFill>
          <p:spPr>
            <a:xfrm>
              <a:off x="6514543" y="3429000"/>
              <a:ext cx="738047" cy="717734"/>
            </a:xfrm>
            <a:prstGeom prst="rect">
              <a:avLst/>
            </a:prstGeom>
          </p:spPr>
        </p:pic>
        <p:sp>
          <p:nvSpPr>
            <p:cNvPr id="35" name="Rectangle 34">
              <a:extLst>
                <a:ext uri="{FF2B5EF4-FFF2-40B4-BE49-F238E27FC236}">
                  <a16:creationId xmlns:a16="http://schemas.microsoft.com/office/drawing/2014/main" id="{99C38D5D-15E7-43B1-AD6C-FAC066F5CE67}"/>
                </a:ext>
              </a:extLst>
            </p:cNvPr>
            <p:cNvSpPr/>
            <p:nvPr/>
          </p:nvSpPr>
          <p:spPr>
            <a:xfrm>
              <a:off x="10392726" y="3566563"/>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6" name="Rectangle 35">
              <a:extLst>
                <a:ext uri="{FF2B5EF4-FFF2-40B4-BE49-F238E27FC236}">
                  <a16:creationId xmlns:a16="http://schemas.microsoft.com/office/drawing/2014/main" id="{12BF237A-BAC4-41DB-AB80-6918352D34A0}"/>
                </a:ext>
              </a:extLst>
            </p:cNvPr>
            <p:cNvSpPr/>
            <p:nvPr/>
          </p:nvSpPr>
          <p:spPr>
            <a:xfrm>
              <a:off x="10392726" y="4229268"/>
              <a:ext cx="548640" cy="52321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0</a:t>
              </a:r>
            </a:p>
          </p:txBody>
        </p:sp>
        <p:sp>
          <p:nvSpPr>
            <p:cNvPr id="31" name="Rectangle 30">
              <a:extLst>
                <a:ext uri="{FF2B5EF4-FFF2-40B4-BE49-F238E27FC236}">
                  <a16:creationId xmlns:a16="http://schemas.microsoft.com/office/drawing/2014/main" id="{B8D03A68-FCBC-428A-8E2E-2490854A6A8E}"/>
                </a:ext>
              </a:extLst>
            </p:cNvPr>
            <p:cNvSpPr/>
            <p:nvPr/>
          </p:nvSpPr>
          <p:spPr>
            <a:xfrm>
              <a:off x="1067561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sp>
          <p:nvSpPr>
            <p:cNvPr id="33" name="Rectangle 32">
              <a:extLst>
                <a:ext uri="{FF2B5EF4-FFF2-40B4-BE49-F238E27FC236}">
                  <a16:creationId xmlns:a16="http://schemas.microsoft.com/office/drawing/2014/main" id="{A894184E-C567-492D-9669-4A772457D2EB}"/>
                </a:ext>
              </a:extLst>
            </p:cNvPr>
            <p:cNvSpPr/>
            <p:nvPr/>
          </p:nvSpPr>
          <p:spPr>
            <a:xfrm>
              <a:off x="10124829" y="5761095"/>
              <a:ext cx="54864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nsolas" panose="020B0609020204030204" pitchFamily="49" charset="0"/>
                <a:cs typeface="Segoe UI" panose="020B0502040204020203" pitchFamily="34" charset="0"/>
              </a:endParaRPr>
            </a:p>
          </p:txBody>
        </p:sp>
        <p:cxnSp>
          <p:nvCxnSpPr>
            <p:cNvPr id="39" name="Straight Arrow Connector 38">
              <a:extLst>
                <a:ext uri="{FF2B5EF4-FFF2-40B4-BE49-F238E27FC236}">
                  <a16:creationId xmlns:a16="http://schemas.microsoft.com/office/drawing/2014/main" id="{BB214F03-EECF-4713-AE3B-5895A6476F34}"/>
                </a:ext>
              </a:extLst>
            </p:cNvPr>
            <p:cNvCxnSpPr>
              <a:cxnSpLocks/>
            </p:cNvCxnSpPr>
            <p:nvPr/>
          </p:nvCxnSpPr>
          <p:spPr>
            <a:xfrm flipH="1">
              <a:off x="10952191" y="3822500"/>
              <a:ext cx="26124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AE1F0C-E7B6-4961-999A-CBC3CE53B07B}"/>
                </a:ext>
              </a:extLst>
            </p:cNvPr>
            <p:cNvCxnSpPr>
              <a:cxnSpLocks/>
              <a:endCxn id="36" idx="2"/>
            </p:cNvCxnSpPr>
            <p:nvPr/>
          </p:nvCxnSpPr>
          <p:spPr>
            <a:xfrm flipH="1" flipV="1">
              <a:off x="10667046" y="4752480"/>
              <a:ext cx="6423" cy="34591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35D8B7-20B5-447F-A839-B50ED7022D58}"/>
                </a:ext>
              </a:extLst>
            </p:cNvPr>
            <p:cNvCxnSpPr>
              <a:cxnSpLocks/>
            </p:cNvCxnSpPr>
            <p:nvPr/>
          </p:nvCxnSpPr>
          <p:spPr>
            <a:xfrm flipH="1">
              <a:off x="10388684" y="5091463"/>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FBCFF4-8807-41AE-B671-79F88F9FDC72}"/>
                </a:ext>
              </a:extLst>
            </p:cNvPr>
            <p:cNvCxnSpPr>
              <a:cxnSpLocks/>
              <a:endCxn id="33" idx="0"/>
            </p:cNvCxnSpPr>
            <p:nvPr/>
          </p:nvCxnSpPr>
          <p:spPr>
            <a:xfrm>
              <a:off x="10399149" y="5091463"/>
              <a:ext cx="0" cy="669632"/>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E10E202-80D5-423A-A907-24C7A57C3D29}"/>
                </a:ext>
              </a:extLst>
            </p:cNvPr>
            <p:cNvCxnSpPr>
              <a:cxnSpLocks/>
            </p:cNvCxnSpPr>
            <p:nvPr/>
          </p:nvCxnSpPr>
          <p:spPr>
            <a:xfrm>
              <a:off x="10941366" y="4925435"/>
              <a:ext cx="0" cy="842587"/>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DD5ED19-DD07-4432-B1B8-9A99772A6F02}"/>
                </a:ext>
              </a:extLst>
            </p:cNvPr>
            <p:cNvCxnSpPr>
              <a:cxnSpLocks/>
            </p:cNvCxnSpPr>
            <p:nvPr/>
          </p:nvCxnSpPr>
          <p:spPr>
            <a:xfrm flipH="1">
              <a:off x="10925040" y="4925435"/>
              <a:ext cx="299219"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EA5FAB7-454F-4F64-8FEA-E948E7CFB26E}"/>
                </a:ext>
              </a:extLst>
            </p:cNvPr>
            <p:cNvCxnSpPr>
              <a:cxnSpLocks/>
            </p:cNvCxnSpPr>
            <p:nvPr/>
          </p:nvCxnSpPr>
          <p:spPr>
            <a:xfrm>
              <a:off x="11203321" y="3821100"/>
              <a:ext cx="1" cy="1104335"/>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295A2C75-3FFA-40E3-9465-8715CDB0A16A}"/>
              </a:ext>
            </a:extLst>
          </p:cNvPr>
          <p:cNvSpPr/>
          <p:nvPr/>
        </p:nvSpPr>
        <p:spPr>
          <a:xfrm>
            <a:off x="10399149" y="2904990"/>
            <a:ext cx="548640" cy="523212"/>
          </a:xfrm>
          <a:prstGeom prst="rect">
            <a:avLst/>
          </a:prstGeom>
          <a:solidFill>
            <a:srgbClr val="00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onsolas" panose="020B0609020204030204" pitchFamily="49" charset="0"/>
                <a:cs typeface="Segoe UI" panose="020B0502040204020203" pitchFamily="34" charset="0"/>
              </a:rPr>
              <a:t>1</a:t>
            </a:r>
          </a:p>
        </p:txBody>
      </p:sp>
    </p:spTree>
    <p:extLst>
      <p:ext uri="{BB962C8B-B14F-4D97-AF65-F5344CB8AC3E}">
        <p14:creationId xmlns:p14="http://schemas.microsoft.com/office/powerpoint/2010/main" val="29710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7" end="7"/>
                                            </p:txEl>
                                          </p:spTgt>
                                        </p:tgtEl>
                                        <p:attrNameLst>
                                          <p:attrName>style.visibility</p:attrName>
                                        </p:attrNameLst>
                                      </p:cBhvr>
                                      <p:to>
                                        <p:strVal val="visible"/>
                                      </p:to>
                                    </p:set>
                                    <p:animEffect transition="in" filter="fade">
                                      <p:cBhvr>
                                        <p:cTn id="12" dur="500"/>
                                        <p:tgtEl>
                                          <p:spTgt spid="2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2"/>
                                        </p:tgtEl>
                                      </p:cBhvr>
                                    </p:animEffect>
                                    <p:set>
                                      <p:cBhvr>
                                        <p:cTn id="1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54380" y="712520"/>
            <a:ext cx="5498275" cy="4405746"/>
          </a:xfrm>
        </p:spPr>
        <p:txBody>
          <a:bodyPr>
            <a:normAutofit/>
          </a:bodyPr>
          <a:lstStyle/>
          <a:p>
            <a:r>
              <a:rPr lang="en-US" dirty="0"/>
              <a:t>Singularity enforces a memory independence invariant: a pointer in SIP </a:t>
            </a:r>
            <a:r>
              <a:rPr lang="en-US" dirty="0">
                <a:latin typeface="Consolas" panose="020B0609020204030204" pitchFamily="49" charset="0"/>
              </a:rPr>
              <a:t>P1</a:t>
            </a:r>
            <a:r>
              <a:rPr lang="en-US" dirty="0"/>
              <a:t> can only point to . . .</a:t>
            </a:r>
          </a:p>
          <a:p>
            <a:pPr lvl="1"/>
            <a:r>
              <a:rPr lang="en-US" dirty="0"/>
              <a:t>A location in </a:t>
            </a:r>
            <a:r>
              <a:rPr lang="en-US" dirty="0">
                <a:latin typeface="Consolas" panose="020B0609020204030204" pitchFamily="49" charset="0"/>
              </a:rPr>
              <a:t>P1</a:t>
            </a:r>
            <a:r>
              <a:rPr lang="en-US" dirty="0"/>
              <a:t>’s memory</a:t>
            </a:r>
          </a:p>
          <a:p>
            <a:pPr lvl="1"/>
            <a:r>
              <a:rPr lang="en-US" dirty="0"/>
              <a:t>A location owned by </a:t>
            </a:r>
            <a:r>
              <a:rPr lang="en-US" dirty="0">
                <a:latin typeface="Consolas" panose="020B0609020204030204" pitchFamily="49" charset="0"/>
              </a:rPr>
              <a:t>P1</a:t>
            </a:r>
            <a:r>
              <a:rPr lang="en-US" dirty="0"/>
              <a:t> that resides in the exchange heap</a:t>
            </a:r>
          </a:p>
          <a:p>
            <a:r>
              <a:rPr lang="en-US" dirty="0"/>
              <a:t>As a result . . .</a:t>
            </a:r>
          </a:p>
          <a:p>
            <a:pPr lvl="1"/>
            <a:r>
              <a:rPr lang="en-US" dirty="0"/>
              <a:t>Each SIP can be garbage-collected independently and in parallel</a:t>
            </a:r>
          </a:p>
          <a:p>
            <a:pPr lvl="1"/>
            <a:r>
              <a:rPr lang="en-US" dirty="0"/>
              <a:t>Each SIP can use a SIP-specific GC algorithm</a:t>
            </a:r>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5" name="Content Placeholder 2">
            <a:extLst>
              <a:ext uri="{FF2B5EF4-FFF2-40B4-BE49-F238E27FC236}">
                <a16:creationId xmlns:a16="http://schemas.microsoft.com/office/drawing/2014/main" id="{C1F1FA3C-09FE-4B38-85BB-10703E8D64E5}"/>
              </a:ext>
            </a:extLst>
          </p:cNvPr>
          <p:cNvSpPr txBox="1">
            <a:spLocks/>
          </p:cNvSpPr>
          <p:nvPr/>
        </p:nvSpPr>
        <p:spPr>
          <a:xfrm>
            <a:off x="154379" y="5011387"/>
            <a:ext cx="11883241" cy="1825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Objects in the exchange heap use linear types, so Singularity garbage-collects them using a Rust-style approach</a:t>
            </a:r>
          </a:p>
          <a:p>
            <a:pPr lvl="1"/>
            <a:r>
              <a:rPr lang="en-US" dirty="0"/>
              <a:t>A heap object and its descendants are automatically deallocated when a pointer to the object goes out of scope or is set to </a:t>
            </a:r>
            <a:r>
              <a:rPr lang="en-US" dirty="0">
                <a:latin typeface="Consolas" panose="020B0609020204030204" pitchFamily="49" charset="0"/>
              </a:rPr>
              <a:t>null</a:t>
            </a:r>
          </a:p>
        </p:txBody>
      </p:sp>
    </p:spTree>
    <p:extLst>
      <p:ext uri="{BB962C8B-B14F-4D97-AF65-F5344CB8AC3E}">
        <p14:creationId xmlns:p14="http://schemas.microsoft.com/office/powerpoint/2010/main" val="40661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B80A-5B1B-43BD-A963-27FE412D58F8}"/>
              </a:ext>
            </a:extLst>
          </p:cNvPr>
          <p:cNvSpPr>
            <a:spLocks noGrp="1"/>
          </p:cNvSpPr>
          <p:nvPr>
            <p:ph type="title"/>
          </p:nvPr>
        </p:nvSpPr>
        <p:spPr>
          <a:xfrm>
            <a:off x="838200" y="20745"/>
            <a:ext cx="10515600" cy="774906"/>
          </a:xfrm>
        </p:spPr>
        <p:txBody>
          <a:bodyPr/>
          <a:lstStyle/>
          <a:p>
            <a:r>
              <a:rPr lang="en-US" dirty="0"/>
              <a:t>Singularity: Garbage Collection</a:t>
            </a:r>
          </a:p>
        </p:txBody>
      </p:sp>
      <p:sp>
        <p:nvSpPr>
          <p:cNvPr id="3" name="Content Placeholder 2">
            <a:extLst>
              <a:ext uri="{FF2B5EF4-FFF2-40B4-BE49-F238E27FC236}">
                <a16:creationId xmlns:a16="http://schemas.microsoft.com/office/drawing/2014/main" id="{37255A47-84F6-4B81-82D5-8052799B1B04}"/>
              </a:ext>
            </a:extLst>
          </p:cNvPr>
          <p:cNvSpPr>
            <a:spLocks noGrp="1"/>
          </p:cNvSpPr>
          <p:nvPr>
            <p:ph idx="1"/>
          </p:nvPr>
        </p:nvSpPr>
        <p:spPr>
          <a:xfrm>
            <a:off x="11877" y="950028"/>
            <a:ext cx="5747656" cy="5907972"/>
          </a:xfrm>
        </p:spPr>
        <p:txBody>
          <a:bodyPr>
            <a:normAutofit/>
          </a:bodyPr>
          <a:lstStyle/>
          <a:p>
            <a:r>
              <a:rPr lang="en-US" dirty="0"/>
              <a:t>Remember that the kernel is a SIP, so </a:t>
            </a:r>
            <a:r>
              <a:rPr lang="en-US" dirty="0">
                <a:latin typeface="Consolas" panose="020B0609020204030204" pitchFamily="49" charset="0"/>
              </a:rPr>
              <a:t>P1</a:t>
            </a:r>
            <a:r>
              <a:rPr lang="en-US" dirty="0"/>
              <a:t> and the kernel can only exchange pass-by-reference data via the exchange heap</a:t>
            </a:r>
          </a:p>
          <a:p>
            <a:r>
              <a:rPr lang="en-US" dirty="0"/>
              <a:t>Since the kernel and </a:t>
            </a:r>
            <a:r>
              <a:rPr lang="en-US" dirty="0">
                <a:latin typeface="Consolas" panose="020B0609020204030204" pitchFamily="49" charset="0"/>
              </a:rPr>
              <a:t>P1</a:t>
            </a:r>
            <a:r>
              <a:rPr lang="en-US" dirty="0"/>
              <a:t> live in the same address space, a “system call” is just a function </a:t>
            </a:r>
            <a:r>
              <a:rPr lang="en-US"/>
              <a:t>call that doesn’t </a:t>
            </a:r>
            <a:r>
              <a:rPr lang="en-US" dirty="0"/>
              <a:t>change the page table, flush the TLB, etc.!</a:t>
            </a:r>
          </a:p>
          <a:p>
            <a:pPr lvl="1"/>
            <a:r>
              <a:rPr lang="en-US" dirty="0"/>
              <a:t>Singularity places the kernel’s stack records on </a:t>
            </a:r>
            <a:r>
              <a:rPr lang="en-US" dirty="0">
                <a:latin typeface="Consolas" panose="020B0609020204030204" pitchFamily="49" charset="0"/>
              </a:rPr>
              <a:t>P1</a:t>
            </a:r>
            <a:r>
              <a:rPr lang="en-US" dirty="0"/>
              <a:t>’s stack!</a:t>
            </a:r>
          </a:p>
          <a:p>
            <a:pPr lvl="1"/>
            <a:r>
              <a:rPr lang="en-US" dirty="0"/>
              <a:t>To allow concurrent </a:t>
            </a:r>
            <a:r>
              <a:rPr lang="en-US" dirty="0" err="1"/>
              <a:t>GC’ing</a:t>
            </a:r>
            <a:r>
              <a:rPr lang="en-US" dirty="0"/>
              <a:t> of </a:t>
            </a:r>
            <a:r>
              <a:rPr lang="en-US" dirty="0">
                <a:latin typeface="Consolas" panose="020B0609020204030204" pitchFamily="49" charset="0"/>
              </a:rPr>
              <a:t>P1</a:t>
            </a:r>
            <a:r>
              <a:rPr lang="en-US" dirty="0"/>
              <a:t>’s state and the kernel’s state, Singularity must annotate each stack frame as belonging to </a:t>
            </a:r>
            <a:r>
              <a:rPr lang="en-US" dirty="0">
                <a:latin typeface="Consolas" panose="020B0609020204030204" pitchFamily="49" charset="0"/>
              </a:rPr>
              <a:t>P1</a:t>
            </a:r>
            <a:r>
              <a:rPr lang="en-US" dirty="0"/>
              <a:t> or the kernel</a:t>
            </a:r>
          </a:p>
          <a:p>
            <a:endParaRPr lang="en-US" dirty="0"/>
          </a:p>
          <a:p>
            <a:pPr lvl="1"/>
            <a:endParaRPr lang="en-US" dirty="0"/>
          </a:p>
        </p:txBody>
      </p:sp>
      <p:pic>
        <p:nvPicPr>
          <p:cNvPr id="4" name="Picture 3">
            <a:extLst>
              <a:ext uri="{FF2B5EF4-FFF2-40B4-BE49-F238E27FC236}">
                <a16:creationId xmlns:a16="http://schemas.microsoft.com/office/drawing/2014/main" id="{0FCD726A-672D-4172-88DE-3538182E1CBD}"/>
              </a:ext>
            </a:extLst>
          </p:cNvPr>
          <p:cNvPicPr>
            <a:picLocks noChangeAspect="1"/>
          </p:cNvPicPr>
          <p:nvPr/>
        </p:nvPicPr>
        <p:blipFill>
          <a:blip r:embed="rId3"/>
          <a:stretch>
            <a:fillRect/>
          </a:stretch>
        </p:blipFill>
        <p:spPr>
          <a:xfrm>
            <a:off x="5663358" y="1021277"/>
            <a:ext cx="6481141" cy="3431969"/>
          </a:xfrm>
          <a:prstGeom prst="rect">
            <a:avLst/>
          </a:prstGeom>
        </p:spPr>
      </p:pic>
      <p:sp>
        <p:nvSpPr>
          <p:cNvPr id="26" name="Rectangle 25">
            <a:extLst>
              <a:ext uri="{FF2B5EF4-FFF2-40B4-BE49-F238E27FC236}">
                <a16:creationId xmlns:a16="http://schemas.microsoft.com/office/drawing/2014/main" id="{D0F978CB-D766-40E0-BF6B-A4C98315792D}"/>
              </a:ext>
            </a:extLst>
          </p:cNvPr>
          <p:cNvSpPr/>
          <p:nvPr/>
        </p:nvSpPr>
        <p:spPr>
          <a:xfrm>
            <a:off x="5797037" y="1035681"/>
            <a:ext cx="6303852" cy="4725039"/>
          </a:xfrm>
          <a:prstGeom prst="rect">
            <a:avLst/>
          </a:prstGeom>
          <a:solidFill>
            <a:srgbClr val="B4F2F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7D5CD9A-5B90-4503-AECC-E4B4D39906AE}"/>
              </a:ext>
            </a:extLst>
          </p:cNvPr>
          <p:cNvGrpSpPr/>
          <p:nvPr/>
        </p:nvGrpSpPr>
        <p:grpSpPr>
          <a:xfrm>
            <a:off x="7155180" y="1202710"/>
            <a:ext cx="2457450" cy="2127170"/>
            <a:chOff x="6995160" y="962680"/>
            <a:chExt cx="2457450" cy="2127170"/>
          </a:xfrm>
        </p:grpSpPr>
        <p:sp>
          <p:nvSpPr>
            <p:cNvPr id="28" name="TextBox 27">
              <a:extLst>
                <a:ext uri="{FF2B5EF4-FFF2-40B4-BE49-F238E27FC236}">
                  <a16:creationId xmlns:a16="http://schemas.microsoft.com/office/drawing/2014/main" id="{2759AB73-FDA1-46BA-9A58-5D654241A34B}"/>
                </a:ext>
              </a:extLst>
            </p:cNvPr>
            <p:cNvSpPr txBox="1"/>
            <p:nvPr/>
          </p:nvSpPr>
          <p:spPr>
            <a:xfrm>
              <a:off x="7168515" y="962680"/>
              <a:ext cx="2110740" cy="523220"/>
            </a:xfrm>
            <a:prstGeom prst="rect">
              <a:avLst/>
            </a:prstGeom>
            <a:noFill/>
          </p:spPr>
          <p:txBody>
            <a:bodyPr wrap="square" rtlCol="0">
              <a:spAutoFit/>
            </a:bodyPr>
            <a:lstStyle/>
            <a:p>
              <a:pPr algn="ctr"/>
              <a:r>
                <a:rPr lang="en-US" sz="2800" b="1" dirty="0">
                  <a:latin typeface="Consolas" panose="020B0609020204030204" pitchFamily="49" charset="0"/>
                  <a:cs typeface="Segoe UI" panose="020B0502040204020203" pitchFamily="34" charset="0"/>
                </a:rPr>
                <a:t>P1</a:t>
              </a:r>
              <a:r>
                <a:rPr lang="en-US" sz="2800" b="1" dirty="0">
                  <a:latin typeface="Segoe UI" panose="020B0502040204020203" pitchFamily="34" charset="0"/>
                  <a:cs typeface="Segoe UI" panose="020B0502040204020203" pitchFamily="34" charset="0"/>
                </a:rPr>
                <a:t>’s stack</a:t>
              </a:r>
            </a:p>
          </p:txBody>
        </p:sp>
        <p:sp>
          <p:nvSpPr>
            <p:cNvPr id="29" name="Rectangle 28">
              <a:extLst>
                <a:ext uri="{FF2B5EF4-FFF2-40B4-BE49-F238E27FC236}">
                  <a16:creationId xmlns:a16="http://schemas.microsoft.com/office/drawing/2014/main" id="{A1B59524-B6AF-4EF7-ACF0-F7FD11D9FCD8}"/>
                </a:ext>
              </a:extLst>
            </p:cNvPr>
            <p:cNvSpPr/>
            <p:nvPr/>
          </p:nvSpPr>
          <p:spPr>
            <a:xfrm>
              <a:off x="6995160" y="152019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userFoo</a:t>
              </a:r>
              <a:r>
                <a:rPr lang="en-US" sz="2400" dirty="0">
                  <a:solidFill>
                    <a:schemeClr val="tx1"/>
                  </a:solidFill>
                  <a:latin typeface="Consolas" panose="020B0609020204030204" pitchFamily="49" charset="0"/>
                </a:rPr>
                <a:t>()</a:t>
              </a:r>
            </a:p>
          </p:txBody>
        </p:sp>
        <p:sp>
          <p:nvSpPr>
            <p:cNvPr id="30" name="Rectangle 29">
              <a:extLst>
                <a:ext uri="{FF2B5EF4-FFF2-40B4-BE49-F238E27FC236}">
                  <a16:creationId xmlns:a16="http://schemas.microsoft.com/office/drawing/2014/main" id="{78712065-9899-418E-A1C3-86B341B7637E}"/>
                </a:ext>
              </a:extLst>
            </p:cNvPr>
            <p:cNvSpPr/>
            <p:nvPr/>
          </p:nvSpPr>
          <p:spPr>
            <a:xfrm>
              <a:off x="6995160" y="204341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userBar</a:t>
              </a:r>
              <a:r>
                <a:rPr lang="en-US" sz="2400" dirty="0">
                  <a:solidFill>
                    <a:schemeClr val="tx1"/>
                  </a:solidFill>
                  <a:latin typeface="Consolas" panose="020B0609020204030204" pitchFamily="49" charset="0"/>
                </a:rPr>
                <a:t>()</a:t>
              </a:r>
            </a:p>
          </p:txBody>
        </p:sp>
        <p:sp>
          <p:nvSpPr>
            <p:cNvPr id="31" name="Rectangle 30">
              <a:extLst>
                <a:ext uri="{FF2B5EF4-FFF2-40B4-BE49-F238E27FC236}">
                  <a16:creationId xmlns:a16="http://schemas.microsoft.com/office/drawing/2014/main" id="{539EF35D-E9A3-4963-9AAA-6BD36E267F5E}"/>
                </a:ext>
              </a:extLst>
            </p:cNvPr>
            <p:cNvSpPr/>
            <p:nvPr/>
          </p:nvSpPr>
          <p:spPr>
            <a:xfrm>
              <a:off x="6995160" y="2566630"/>
              <a:ext cx="2457450" cy="52322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nsolas" panose="020B0609020204030204" pitchFamily="49" charset="0"/>
                </a:rPr>
                <a:t>userBaz</a:t>
              </a:r>
              <a:r>
                <a:rPr lang="en-US" sz="2400" dirty="0">
                  <a:solidFill>
                    <a:schemeClr val="tx1"/>
                  </a:solidFill>
                  <a:latin typeface="Consolas" panose="020B0609020204030204" pitchFamily="49" charset="0"/>
                </a:rPr>
                <a:t>()</a:t>
              </a:r>
            </a:p>
          </p:txBody>
        </p:sp>
      </p:grpSp>
      <p:grpSp>
        <p:nvGrpSpPr>
          <p:cNvPr id="32" name="Group 31">
            <a:extLst>
              <a:ext uri="{FF2B5EF4-FFF2-40B4-BE49-F238E27FC236}">
                <a16:creationId xmlns:a16="http://schemas.microsoft.com/office/drawing/2014/main" id="{FA69D434-44E7-4082-A1C1-C8C38F628E76}"/>
              </a:ext>
            </a:extLst>
          </p:cNvPr>
          <p:cNvGrpSpPr/>
          <p:nvPr/>
        </p:nvGrpSpPr>
        <p:grpSpPr>
          <a:xfrm>
            <a:off x="9755541" y="1760220"/>
            <a:ext cx="2131659" cy="1520061"/>
            <a:chOff x="9595521" y="1520190"/>
            <a:chExt cx="2131659" cy="1520061"/>
          </a:xfrm>
        </p:grpSpPr>
        <p:sp>
          <p:nvSpPr>
            <p:cNvPr id="33" name="Right Bracket 32">
              <a:extLst>
                <a:ext uri="{FF2B5EF4-FFF2-40B4-BE49-F238E27FC236}">
                  <a16:creationId xmlns:a16="http://schemas.microsoft.com/office/drawing/2014/main" id="{8471F7C8-F738-4B26-8F1B-60A5D667DB22}"/>
                </a:ext>
              </a:extLst>
            </p:cNvPr>
            <p:cNvSpPr/>
            <p:nvPr/>
          </p:nvSpPr>
          <p:spPr>
            <a:xfrm>
              <a:off x="9595521" y="1520190"/>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ED37F15B-D55C-4139-A378-F23CC5F62FCF}"/>
                </a:ext>
              </a:extLst>
            </p:cNvPr>
            <p:cNvSpPr txBox="1"/>
            <p:nvPr/>
          </p:nvSpPr>
          <p:spPr>
            <a:xfrm>
              <a:off x="9829800" y="1646658"/>
              <a:ext cx="1897380" cy="1323439"/>
            </a:xfrm>
            <a:prstGeom prst="rect">
              <a:avLst/>
            </a:prstGeom>
            <a:noFill/>
          </p:spPr>
          <p:txBody>
            <a:bodyPr wrap="square" rtlCol="0">
              <a:spAutoFit/>
            </a:bodyPr>
            <a:lstStyle/>
            <a:p>
              <a:r>
                <a:rPr lang="en-US" sz="2000" dirty="0">
                  <a:latin typeface="Consolas" panose="020B0609020204030204" pitchFamily="49" charset="0"/>
                  <a:cs typeface="Segoe UI" panose="020B0502040204020203" pitchFamily="34" charset="0"/>
                </a:rPr>
                <a:t>P1</a:t>
              </a:r>
              <a:r>
                <a:rPr lang="en-US" sz="2000" dirty="0">
                  <a:latin typeface="Segoe UI" panose="020B0502040204020203" pitchFamily="34" charset="0"/>
                  <a:cs typeface="Segoe UI" panose="020B0502040204020203" pitchFamily="34" charset="0"/>
                </a:rPr>
                <a:t>’s GC only treats these local variables as heap roots</a:t>
              </a:r>
            </a:p>
          </p:txBody>
        </p:sp>
      </p:grpSp>
      <p:grpSp>
        <p:nvGrpSpPr>
          <p:cNvPr id="35" name="Group 34">
            <a:extLst>
              <a:ext uri="{FF2B5EF4-FFF2-40B4-BE49-F238E27FC236}">
                <a16:creationId xmlns:a16="http://schemas.microsoft.com/office/drawing/2014/main" id="{630E9ED3-6321-411B-BCCB-5E90B2FB60B2}"/>
              </a:ext>
            </a:extLst>
          </p:cNvPr>
          <p:cNvGrpSpPr/>
          <p:nvPr/>
        </p:nvGrpSpPr>
        <p:grpSpPr>
          <a:xfrm>
            <a:off x="9755541" y="3357177"/>
            <a:ext cx="2508849" cy="1520061"/>
            <a:chOff x="9595521" y="3117147"/>
            <a:chExt cx="2508849" cy="1520061"/>
          </a:xfrm>
        </p:grpSpPr>
        <p:sp>
          <p:nvSpPr>
            <p:cNvPr id="36" name="Right Bracket 35">
              <a:extLst>
                <a:ext uri="{FF2B5EF4-FFF2-40B4-BE49-F238E27FC236}">
                  <a16:creationId xmlns:a16="http://schemas.microsoft.com/office/drawing/2014/main" id="{6560FE25-5E02-49A7-B972-482C34F219D5}"/>
                </a:ext>
              </a:extLst>
            </p:cNvPr>
            <p:cNvSpPr/>
            <p:nvPr/>
          </p:nvSpPr>
          <p:spPr>
            <a:xfrm>
              <a:off x="9595521" y="3117147"/>
              <a:ext cx="200231" cy="1520061"/>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29CBAFF0-1C02-4DD0-95D3-814B7C2AA8BE}"/>
                </a:ext>
              </a:extLst>
            </p:cNvPr>
            <p:cNvSpPr txBox="1"/>
            <p:nvPr/>
          </p:nvSpPr>
          <p:spPr>
            <a:xfrm>
              <a:off x="9829800" y="3290793"/>
              <a:ext cx="2274570" cy="1323439"/>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Kernel’s GC only treats these local variables as heap roots</a:t>
              </a:r>
            </a:p>
          </p:txBody>
        </p:sp>
      </p:grpSp>
      <p:grpSp>
        <p:nvGrpSpPr>
          <p:cNvPr id="38" name="Group 37">
            <a:extLst>
              <a:ext uri="{FF2B5EF4-FFF2-40B4-BE49-F238E27FC236}">
                <a16:creationId xmlns:a16="http://schemas.microsoft.com/office/drawing/2014/main" id="{4EF3EC58-1BCF-4E07-BF92-37E7680471CE}"/>
              </a:ext>
            </a:extLst>
          </p:cNvPr>
          <p:cNvGrpSpPr/>
          <p:nvPr/>
        </p:nvGrpSpPr>
        <p:grpSpPr>
          <a:xfrm>
            <a:off x="5797037" y="2718853"/>
            <a:ext cx="3815593" cy="2858987"/>
            <a:chOff x="5637017" y="2478823"/>
            <a:chExt cx="3815593" cy="2858987"/>
          </a:xfrm>
        </p:grpSpPr>
        <p:sp>
          <p:nvSpPr>
            <p:cNvPr id="39" name="Rectangle 38">
              <a:extLst>
                <a:ext uri="{FF2B5EF4-FFF2-40B4-BE49-F238E27FC236}">
                  <a16:creationId xmlns:a16="http://schemas.microsoft.com/office/drawing/2014/main" id="{DC62B2AA-2CD9-4FE2-8C42-C84200B8DE3E}"/>
                </a:ext>
              </a:extLst>
            </p:cNvPr>
            <p:cNvSpPr/>
            <p:nvPr/>
          </p:nvSpPr>
          <p:spPr>
            <a:xfrm>
              <a:off x="6995160" y="308985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kernelQux</a:t>
              </a:r>
              <a:r>
                <a:rPr lang="en-US" sz="2400" dirty="0">
                  <a:solidFill>
                    <a:schemeClr val="bg1"/>
                  </a:solidFill>
                  <a:latin typeface="Consolas" panose="020B0609020204030204" pitchFamily="49" charset="0"/>
                </a:rPr>
                <a:t>()</a:t>
              </a:r>
            </a:p>
          </p:txBody>
        </p:sp>
        <p:sp>
          <p:nvSpPr>
            <p:cNvPr id="40" name="Rectangle 39">
              <a:extLst>
                <a:ext uri="{FF2B5EF4-FFF2-40B4-BE49-F238E27FC236}">
                  <a16:creationId xmlns:a16="http://schemas.microsoft.com/office/drawing/2014/main" id="{E7C25E2D-369E-497F-9A3C-37ED5790262F}"/>
                </a:ext>
              </a:extLst>
            </p:cNvPr>
            <p:cNvSpPr/>
            <p:nvPr/>
          </p:nvSpPr>
          <p:spPr>
            <a:xfrm>
              <a:off x="6995160" y="361307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kernelQuux</a:t>
              </a:r>
              <a:r>
                <a:rPr lang="en-US" sz="2400" dirty="0">
                  <a:solidFill>
                    <a:schemeClr val="bg1"/>
                  </a:solidFill>
                  <a:latin typeface="Consolas" panose="020B0609020204030204" pitchFamily="49" charset="0"/>
                </a:rPr>
                <a:t>()</a:t>
              </a:r>
            </a:p>
          </p:txBody>
        </p:sp>
        <p:sp>
          <p:nvSpPr>
            <p:cNvPr id="41" name="Rectangle 40">
              <a:extLst>
                <a:ext uri="{FF2B5EF4-FFF2-40B4-BE49-F238E27FC236}">
                  <a16:creationId xmlns:a16="http://schemas.microsoft.com/office/drawing/2014/main" id="{DF0B24E7-92DD-49A5-ACAA-CD6E6DAF3895}"/>
                </a:ext>
              </a:extLst>
            </p:cNvPr>
            <p:cNvSpPr/>
            <p:nvPr/>
          </p:nvSpPr>
          <p:spPr>
            <a:xfrm>
              <a:off x="6995160" y="4136290"/>
              <a:ext cx="2457450" cy="523220"/>
            </a:xfrm>
            <a:prstGeom prst="rect">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Consolas" panose="020B0609020204030204" pitchFamily="49" charset="0"/>
                </a:rPr>
                <a:t>kernelCorge</a:t>
              </a:r>
              <a:r>
                <a:rPr lang="en-US" sz="2400" dirty="0">
                  <a:solidFill>
                    <a:schemeClr val="bg1"/>
                  </a:solidFill>
                  <a:latin typeface="Consolas" panose="020B0609020204030204" pitchFamily="49" charset="0"/>
                </a:rPr>
                <a:t>()</a:t>
              </a:r>
            </a:p>
          </p:txBody>
        </p:sp>
        <p:sp>
          <p:nvSpPr>
            <p:cNvPr id="42" name="Arrow: Down 41">
              <a:extLst>
                <a:ext uri="{FF2B5EF4-FFF2-40B4-BE49-F238E27FC236}">
                  <a16:creationId xmlns:a16="http://schemas.microsoft.com/office/drawing/2014/main" id="{10FD8D02-B2F2-420C-830C-22B8C1FFA251}"/>
                </a:ext>
              </a:extLst>
            </p:cNvPr>
            <p:cNvSpPr/>
            <p:nvPr/>
          </p:nvSpPr>
          <p:spPr>
            <a:xfrm>
              <a:off x="7869555" y="4777740"/>
              <a:ext cx="708660" cy="560070"/>
            </a:xfrm>
            <a:prstGeom prst="downArrow">
              <a:avLst/>
            </a:prstGeom>
            <a:solidFill>
              <a:schemeClr val="tx1"/>
            </a:solidFill>
            <a:ln w="381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a:extLst>
                <a:ext uri="{FF2B5EF4-FFF2-40B4-BE49-F238E27FC236}">
                  <a16:creationId xmlns:a16="http://schemas.microsoft.com/office/drawing/2014/main" id="{96DFE0CC-06FC-4C64-987A-D8C83ED13926}"/>
                </a:ext>
              </a:extLst>
            </p:cNvPr>
            <p:cNvSpPr/>
            <p:nvPr/>
          </p:nvSpPr>
          <p:spPr>
            <a:xfrm flipH="1">
              <a:off x="6397418" y="2948406"/>
              <a:ext cx="1059180" cy="332538"/>
            </a:xfrm>
            <a:prstGeom prst="arc">
              <a:avLst>
                <a:gd name="adj1" fmla="val 16200000"/>
                <a:gd name="adj2" fmla="val 541172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76D53AEF-4203-42BD-9938-5EBC2F474F61}"/>
                </a:ext>
              </a:extLst>
            </p:cNvPr>
            <p:cNvSpPr txBox="1"/>
            <p:nvPr/>
          </p:nvSpPr>
          <p:spPr>
            <a:xfrm>
              <a:off x="5637017" y="2478823"/>
              <a:ext cx="1341119" cy="492443"/>
            </a:xfrm>
            <a:prstGeom prst="rect">
              <a:avLst/>
            </a:prstGeom>
            <a:noFill/>
          </p:spPr>
          <p:txBody>
            <a:bodyPr wrap="square" rtlCol="0">
              <a:spAutoFit/>
            </a:bodyPr>
            <a:lstStyle/>
            <a:p>
              <a:pPr algn="ctr"/>
              <a:r>
                <a:rPr lang="en-US" sz="2600" b="1" dirty="0" err="1">
                  <a:latin typeface="Segoe UI" panose="020B0502040204020203" pitchFamily="34" charset="0"/>
                  <a:cs typeface="Segoe UI" panose="020B0502040204020203" pitchFamily="34" charset="0"/>
                </a:rPr>
                <a:t>Syscall</a:t>
              </a:r>
              <a:endParaRPr lang="en-US" sz="2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0510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92642-38B4-4292-83AE-160D2C2CB2C4}"/>
              </a:ext>
            </a:extLst>
          </p:cNvPr>
          <p:cNvPicPr>
            <a:picLocks noChangeAspect="1"/>
          </p:cNvPicPr>
          <p:nvPr/>
        </p:nvPicPr>
        <p:blipFill rotWithShape="1">
          <a:blip r:embed="rId3"/>
          <a:srcRect t="6572" b="28717"/>
          <a:stretch/>
        </p:blipFill>
        <p:spPr>
          <a:xfrm>
            <a:off x="0" y="0"/>
            <a:ext cx="12192000" cy="1540042"/>
          </a:xfrm>
          <a:prstGeom prst="rect">
            <a:avLst/>
          </a:prstGeom>
        </p:spPr>
      </p:pic>
      <p:pic>
        <p:nvPicPr>
          <p:cNvPr id="5" name="Picture 4">
            <a:extLst>
              <a:ext uri="{FF2B5EF4-FFF2-40B4-BE49-F238E27FC236}">
                <a16:creationId xmlns:a16="http://schemas.microsoft.com/office/drawing/2014/main" id="{644B3D8E-172F-47C0-9169-A6211744CB38}"/>
              </a:ext>
            </a:extLst>
          </p:cNvPr>
          <p:cNvPicPr>
            <a:picLocks noChangeAspect="1"/>
          </p:cNvPicPr>
          <p:nvPr/>
        </p:nvPicPr>
        <p:blipFill rotWithShape="1">
          <a:blip r:embed="rId4"/>
          <a:srcRect b="1112"/>
          <a:stretch/>
        </p:blipFill>
        <p:spPr>
          <a:xfrm>
            <a:off x="0" y="1597671"/>
            <a:ext cx="6111031" cy="5225605"/>
          </a:xfrm>
          <a:prstGeom prst="rect">
            <a:avLst/>
          </a:prstGeom>
        </p:spPr>
      </p:pic>
      <p:pic>
        <p:nvPicPr>
          <p:cNvPr id="7" name="Picture 6">
            <a:extLst>
              <a:ext uri="{FF2B5EF4-FFF2-40B4-BE49-F238E27FC236}">
                <a16:creationId xmlns:a16="http://schemas.microsoft.com/office/drawing/2014/main" id="{9600DB65-B864-4233-9418-D03A036A995F}"/>
              </a:ext>
            </a:extLst>
          </p:cNvPr>
          <p:cNvPicPr>
            <a:picLocks noChangeAspect="1"/>
          </p:cNvPicPr>
          <p:nvPr/>
        </p:nvPicPr>
        <p:blipFill rotWithShape="1">
          <a:blip r:embed="rId5"/>
          <a:srcRect b="57193"/>
          <a:stretch/>
        </p:blipFill>
        <p:spPr>
          <a:xfrm>
            <a:off x="8941960" y="1660437"/>
            <a:ext cx="2848987" cy="2294853"/>
          </a:xfrm>
          <a:prstGeom prst="rect">
            <a:avLst/>
          </a:prstGeom>
        </p:spPr>
      </p:pic>
      <p:pic>
        <p:nvPicPr>
          <p:cNvPr id="8" name="Picture 7">
            <a:extLst>
              <a:ext uri="{FF2B5EF4-FFF2-40B4-BE49-F238E27FC236}">
                <a16:creationId xmlns:a16="http://schemas.microsoft.com/office/drawing/2014/main" id="{7BE79DD1-4352-45FB-BFE4-9AB1B3847A81}"/>
              </a:ext>
            </a:extLst>
          </p:cNvPr>
          <p:cNvPicPr>
            <a:picLocks noChangeAspect="1"/>
          </p:cNvPicPr>
          <p:nvPr/>
        </p:nvPicPr>
        <p:blipFill rotWithShape="1">
          <a:blip r:embed="rId5"/>
          <a:srcRect t="51988"/>
          <a:stretch/>
        </p:blipFill>
        <p:spPr>
          <a:xfrm>
            <a:off x="6399789" y="1648326"/>
            <a:ext cx="2744211" cy="2479214"/>
          </a:xfrm>
          <a:prstGeom prst="rect">
            <a:avLst/>
          </a:prstGeom>
        </p:spPr>
      </p:pic>
    </p:spTree>
    <p:extLst>
      <p:ext uri="{BB962C8B-B14F-4D97-AF65-F5344CB8AC3E}">
        <p14:creationId xmlns:p14="http://schemas.microsoft.com/office/powerpoint/2010/main" val="1643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55F0-9607-469E-A1EB-7F4FD8EB21C5}"/>
              </a:ext>
            </a:extLst>
          </p:cNvPr>
          <p:cNvSpPr>
            <a:spLocks noGrp="1"/>
          </p:cNvSpPr>
          <p:nvPr>
            <p:ph type="title"/>
          </p:nvPr>
        </p:nvSpPr>
        <p:spPr>
          <a:xfrm>
            <a:off x="0" y="56515"/>
            <a:ext cx="12192000" cy="823595"/>
          </a:xfrm>
        </p:spPr>
        <p:txBody>
          <a:bodyPr>
            <a:normAutofit fontScale="90000"/>
          </a:bodyPr>
          <a:lstStyle/>
          <a:p>
            <a:r>
              <a:rPr lang="en-US" dirty="0"/>
              <a:t>Singularity: Software-Isolated Processes (SIPs)</a:t>
            </a:r>
          </a:p>
        </p:txBody>
      </p:sp>
      <p:sp>
        <p:nvSpPr>
          <p:cNvPr id="3" name="Content Placeholder 2">
            <a:extLst>
              <a:ext uri="{FF2B5EF4-FFF2-40B4-BE49-F238E27FC236}">
                <a16:creationId xmlns:a16="http://schemas.microsoft.com/office/drawing/2014/main" id="{CAEB5D7E-EA9D-482F-9C0F-432F42E42CA9}"/>
              </a:ext>
            </a:extLst>
          </p:cNvPr>
          <p:cNvSpPr>
            <a:spLocks noGrp="1"/>
          </p:cNvSpPr>
          <p:nvPr>
            <p:ph idx="1"/>
          </p:nvPr>
        </p:nvSpPr>
        <p:spPr>
          <a:xfrm>
            <a:off x="45720" y="880110"/>
            <a:ext cx="7006590" cy="5977890"/>
          </a:xfrm>
        </p:spPr>
        <p:txBody>
          <a:bodyPr>
            <a:normAutofit fontScale="92500" lnSpcReduction="10000"/>
          </a:bodyPr>
          <a:lstStyle/>
          <a:p>
            <a:r>
              <a:rPr lang="en-US" sz="3200" dirty="0"/>
              <a:t>Like a traditional process, a SIP has:</a:t>
            </a:r>
          </a:p>
          <a:p>
            <a:pPr lvl="1"/>
            <a:r>
              <a:rPr lang="en-US" sz="2800" dirty="0"/>
              <a:t>Memory pages (code, static data, heap, stack(s))</a:t>
            </a:r>
          </a:p>
          <a:p>
            <a:pPr lvl="1"/>
            <a:r>
              <a:rPr lang="en-US" sz="2800" dirty="0"/>
              <a:t>One or more execution threads</a:t>
            </a:r>
          </a:p>
          <a:p>
            <a:r>
              <a:rPr lang="en-US" sz="3200" dirty="0"/>
              <a:t>However, SIPs are much different than traditional processes!</a:t>
            </a:r>
          </a:p>
          <a:p>
            <a:pPr lvl="1"/>
            <a:r>
              <a:rPr lang="en-US" sz="2800" dirty="0"/>
              <a:t>A SIP’s code is “sealed” (i.e., immutable—no JIT compilation allowed)</a:t>
            </a:r>
          </a:p>
          <a:p>
            <a:pPr lvl="1"/>
            <a:r>
              <a:rPr lang="en-US" sz="2800" dirty="0"/>
              <a:t>A SIP cannot share writeable memory with another SIP</a:t>
            </a:r>
          </a:p>
          <a:p>
            <a:pPr lvl="2"/>
            <a:r>
              <a:rPr lang="en-US" sz="2600" dirty="0"/>
              <a:t>Read-only pages (e.g., code) may be shared</a:t>
            </a:r>
          </a:p>
          <a:p>
            <a:pPr lvl="2"/>
            <a:r>
              <a:rPr lang="en-US" sz="2600" dirty="0"/>
              <a:t>Cross-SIP communication must use channels (which are Singularity’s version of pipes)</a:t>
            </a:r>
          </a:p>
          <a:p>
            <a:pPr lvl="2"/>
            <a:r>
              <a:rPr lang="en-US" sz="2600" dirty="0"/>
              <a:t>Cross-SIP memory isolation is enforced by software (i.e., the managed runtime) not by hardware (i.e., page tables)!</a:t>
            </a:r>
          </a:p>
        </p:txBody>
      </p:sp>
      <p:grpSp>
        <p:nvGrpSpPr>
          <p:cNvPr id="12" name="Group 11">
            <a:extLst>
              <a:ext uri="{FF2B5EF4-FFF2-40B4-BE49-F238E27FC236}">
                <a16:creationId xmlns:a16="http://schemas.microsoft.com/office/drawing/2014/main" id="{45AD2AB0-D3D5-444E-82C1-979FAAC955C9}"/>
              </a:ext>
            </a:extLst>
          </p:cNvPr>
          <p:cNvGrpSpPr/>
          <p:nvPr/>
        </p:nvGrpSpPr>
        <p:grpSpPr>
          <a:xfrm>
            <a:off x="6798365" y="898511"/>
            <a:ext cx="5214565" cy="5953153"/>
            <a:chOff x="6798365" y="898511"/>
            <a:chExt cx="5214565" cy="5953153"/>
          </a:xfrm>
        </p:grpSpPr>
        <p:grpSp>
          <p:nvGrpSpPr>
            <p:cNvPr id="7" name="Group 6">
              <a:extLst>
                <a:ext uri="{FF2B5EF4-FFF2-40B4-BE49-F238E27FC236}">
                  <a16:creationId xmlns:a16="http://schemas.microsoft.com/office/drawing/2014/main" id="{61F06FAE-EC04-4FFC-A728-58BA89E56BE0}"/>
                </a:ext>
              </a:extLst>
            </p:cNvPr>
            <p:cNvGrpSpPr/>
            <p:nvPr/>
          </p:nvGrpSpPr>
          <p:grpSpPr>
            <a:xfrm>
              <a:off x="7143750" y="898511"/>
              <a:ext cx="4869180" cy="5953153"/>
              <a:chOff x="7143750" y="898511"/>
              <a:chExt cx="4869180" cy="5953153"/>
            </a:xfrm>
          </p:grpSpPr>
          <p:pic>
            <p:nvPicPr>
              <p:cNvPr id="5" name="Picture 4">
                <a:extLst>
                  <a:ext uri="{FF2B5EF4-FFF2-40B4-BE49-F238E27FC236}">
                    <a16:creationId xmlns:a16="http://schemas.microsoft.com/office/drawing/2014/main" id="{5DEF7A99-5E28-4258-B243-70A57A7CD775}"/>
                  </a:ext>
                </a:extLst>
              </p:cNvPr>
              <p:cNvPicPr>
                <a:picLocks noChangeAspect="1"/>
              </p:cNvPicPr>
              <p:nvPr/>
            </p:nvPicPr>
            <p:blipFill>
              <a:blip r:embed="rId2"/>
              <a:stretch>
                <a:fillRect/>
              </a:stretch>
            </p:blipFill>
            <p:spPr>
              <a:xfrm>
                <a:off x="7143750" y="898511"/>
                <a:ext cx="4869180" cy="4878098"/>
              </a:xfrm>
              <a:prstGeom prst="rect">
                <a:avLst/>
              </a:prstGeom>
            </p:spPr>
          </p:pic>
          <p:sp>
            <p:nvSpPr>
              <p:cNvPr id="6" name="TextBox 5">
                <a:extLst>
                  <a:ext uri="{FF2B5EF4-FFF2-40B4-BE49-F238E27FC236}">
                    <a16:creationId xmlns:a16="http://schemas.microsoft.com/office/drawing/2014/main" id="{34537DD1-6295-4EF8-9BFF-C257DE8EA52E}"/>
                  </a:ext>
                </a:extLst>
              </p:cNvPr>
              <p:cNvSpPr txBox="1"/>
              <p:nvPr/>
            </p:nvSpPr>
            <p:spPr>
              <a:xfrm>
                <a:off x="7715250" y="5774446"/>
                <a:ext cx="4114800" cy="107721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WHAT FOUL MAGIC IS THIS?</a:t>
                </a:r>
              </a:p>
            </p:txBody>
          </p:sp>
        </p:grpSp>
        <p:grpSp>
          <p:nvGrpSpPr>
            <p:cNvPr id="11" name="Group 10">
              <a:extLst>
                <a:ext uri="{FF2B5EF4-FFF2-40B4-BE49-F238E27FC236}">
                  <a16:creationId xmlns:a16="http://schemas.microsoft.com/office/drawing/2014/main" id="{7B48A5CA-BBA8-4F82-84B1-4C677B0F5199}"/>
                </a:ext>
              </a:extLst>
            </p:cNvPr>
            <p:cNvGrpSpPr/>
            <p:nvPr/>
          </p:nvGrpSpPr>
          <p:grpSpPr>
            <a:xfrm>
              <a:off x="6798365" y="5680058"/>
              <a:ext cx="1036728" cy="870591"/>
              <a:chOff x="6798365" y="5680058"/>
              <a:chExt cx="1036728" cy="870591"/>
            </a:xfrm>
          </p:grpSpPr>
          <p:sp>
            <p:nvSpPr>
              <p:cNvPr id="8" name="Right Bracket 7">
                <a:extLst>
                  <a:ext uri="{FF2B5EF4-FFF2-40B4-BE49-F238E27FC236}">
                    <a16:creationId xmlns:a16="http://schemas.microsoft.com/office/drawing/2014/main" id="{D5CB5856-4576-427F-9007-AC6AC512BE91}"/>
                  </a:ext>
                </a:extLst>
              </p:cNvPr>
              <p:cNvSpPr/>
              <p:nvPr/>
            </p:nvSpPr>
            <p:spPr>
              <a:xfrm>
                <a:off x="6798365" y="5680058"/>
                <a:ext cx="162505" cy="87059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515CEEB-0492-46EB-B967-354E179AF03A}"/>
                  </a:ext>
                </a:extLst>
              </p:cNvPr>
              <p:cNvCxnSpPr>
                <a:cxnSpLocks/>
              </p:cNvCxnSpPr>
              <p:nvPr/>
            </p:nvCxnSpPr>
            <p:spPr>
              <a:xfrm flipV="1">
                <a:off x="6960870" y="6063750"/>
                <a:ext cx="874223" cy="50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717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D28994-6E93-4EC0-BBB1-CE2E6911C644}"/>
              </a:ext>
            </a:extLst>
          </p:cNvPr>
          <p:cNvSpPr/>
          <p:nvPr/>
        </p:nvSpPr>
        <p:spPr>
          <a:xfrm>
            <a:off x="224790" y="1066652"/>
            <a:ext cx="7707630" cy="5262979"/>
          </a:xfrm>
          <a:prstGeom prst="rect">
            <a:avLst/>
          </a:prstGeom>
          <a:ln w="28575">
            <a:solidFill>
              <a:schemeClr val="tx1"/>
            </a:solidFill>
          </a:ln>
        </p:spPr>
        <p:txBody>
          <a:bodyPr wrap="square">
            <a:spAutoFit/>
          </a:bodyPr>
          <a:lstStyle/>
          <a:p>
            <a:r>
              <a:rPr lang="en-US" sz="2400" dirty="0">
                <a:solidFill>
                  <a:srgbClr val="0070C0"/>
                </a:solidFill>
                <a:latin typeface="Consolas" panose="020B0609020204030204" pitchFamily="49" charset="0"/>
              </a:rPr>
              <a:t>type</a:t>
            </a:r>
            <a:r>
              <a:rPr lang="en-US" sz="2400" dirty="0">
                <a:latin typeface="Consolas" panose="020B0609020204030204" pitchFamily="49" charset="0"/>
              </a:rPr>
              <a:t> Circle </a:t>
            </a:r>
            <a:r>
              <a:rPr lang="en-US" sz="2400" dirty="0">
                <a:solidFill>
                  <a:srgbClr val="0070C0"/>
                </a:solidFill>
                <a:latin typeface="Consolas" panose="020B0609020204030204" pitchFamily="49" charset="0"/>
              </a:rPr>
              <a:t>struct</a:t>
            </a:r>
            <a:r>
              <a:rPr lang="en-US" sz="2400" dirty="0">
                <a:latin typeface="Consolas" panose="020B0609020204030204" pitchFamily="49" charset="0"/>
              </a:rPr>
              <a:t> {</a:t>
            </a:r>
          </a:p>
          <a:p>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y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    r </a:t>
            </a:r>
            <a:r>
              <a:rPr lang="en-US" sz="2400" dirty="0">
                <a:solidFill>
                  <a:srgbClr val="0070C0"/>
                </a:solidFill>
                <a:latin typeface="Consolas" panose="020B0609020204030204" pitchFamily="49" charset="0"/>
              </a:rPr>
              <a:t>float32</a:t>
            </a: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(c Circle) </a:t>
            </a:r>
            <a:r>
              <a:rPr lang="en-US" sz="2400" dirty="0" err="1">
                <a:latin typeface="Consolas" panose="020B0609020204030204" pitchFamily="49" charset="0"/>
              </a:rPr>
              <a:t>getCircumference</a:t>
            </a:r>
            <a:r>
              <a:rPr lang="en-US" sz="2400" dirty="0">
                <a:latin typeface="Consolas" panose="020B0609020204030204" pitchFamily="49" charset="0"/>
              </a:rPr>
              <a:t>() </a:t>
            </a:r>
            <a:r>
              <a:rPr lang="en-US" sz="2400" dirty="0">
                <a:solidFill>
                  <a:srgbClr val="0070C0"/>
                </a:solidFill>
                <a:latin typeface="Consolas" panose="020B0609020204030204" pitchFamily="49" charset="0"/>
              </a:rPr>
              <a:t>float32</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a:t>
            </a:r>
            <a:r>
              <a:rPr lang="en-US" sz="2400" dirty="0">
                <a:solidFill>
                  <a:srgbClr val="00B050"/>
                </a:solidFill>
                <a:latin typeface="Consolas" panose="020B0609020204030204" pitchFamily="49" charset="0"/>
              </a:rPr>
              <a:t>3.1415</a:t>
            </a:r>
            <a:r>
              <a:rPr lang="en-US" sz="2400" dirty="0">
                <a:latin typeface="Consolas" panose="020B0609020204030204" pitchFamily="49" charset="0"/>
              </a:rPr>
              <a:t> * </a:t>
            </a:r>
            <a:r>
              <a:rPr lang="en-US" sz="2400" dirty="0" err="1">
                <a:latin typeface="Consolas" panose="020B0609020204030204" pitchFamily="49" charset="0"/>
              </a:rPr>
              <a:t>c.r</a:t>
            </a:r>
            <a:endParaRPr lang="en-US" sz="2400" dirty="0">
              <a:latin typeface="Consolas" panose="020B0609020204030204" pitchFamily="49" charset="0"/>
            </a:endParaRPr>
          </a:p>
          <a:p>
            <a:r>
              <a:rPr lang="en-US" sz="2400" dirty="0">
                <a:latin typeface="Consolas" panose="020B0609020204030204" pitchFamily="49" charset="0"/>
              </a:rPr>
              <a:t>}</a:t>
            </a:r>
          </a:p>
          <a:p>
            <a:endParaRPr lang="en-US" sz="2400" dirty="0">
              <a:latin typeface="Consolas" panose="020B0609020204030204" pitchFamily="49" charset="0"/>
            </a:endParaRPr>
          </a:p>
          <a:p>
            <a:r>
              <a:rPr lang="en-US" sz="2400" dirty="0" err="1">
                <a:solidFill>
                  <a:srgbClr val="0070C0"/>
                </a:solidFill>
                <a:latin typeface="Consolas" panose="020B0609020204030204" pitchFamily="49" charset="0"/>
              </a:rPr>
              <a:t>func</a:t>
            </a:r>
            <a:r>
              <a:rPr lang="en-US" sz="2400" dirty="0">
                <a:latin typeface="Consolas" panose="020B0609020204030204" pitchFamily="49" charset="0"/>
              </a:rPr>
              <a:t> main() {</a:t>
            </a:r>
          </a:p>
          <a:p>
            <a:r>
              <a:rPr lang="en-US" sz="2400" dirty="0">
                <a:latin typeface="Consolas" panose="020B0609020204030204" pitchFamily="49" charset="0"/>
              </a:rPr>
              <a:t>    c := Circle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c.getCircumference</a:t>
            </a:r>
            <a:r>
              <a:rPr lang="en-US" sz="2400" dirty="0">
                <a:latin typeface="Consolas" panose="020B0609020204030204" pitchFamily="49" charset="0"/>
              </a:rPr>
              <a:t>()</a:t>
            </a:r>
          </a:p>
          <a:p>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751BAFF2-B80E-4F03-BC73-25F8FC049E98}"/>
              </a:ext>
            </a:extLst>
          </p:cNvPr>
          <p:cNvSpPr/>
          <p:nvPr/>
        </p:nvSpPr>
        <p:spPr>
          <a:xfrm>
            <a:off x="4987636" y="712322"/>
            <a:ext cx="7322474" cy="6186309"/>
          </a:xfrm>
          <a:prstGeom prst="rect">
            <a:avLst/>
          </a:prstGeom>
        </p:spPr>
        <p:txBody>
          <a:bodyPr wrap="square">
            <a:spAutoFit/>
          </a:bodyPr>
          <a:lstStyle/>
          <a:p>
            <a:r>
              <a:rPr lang="en-US" sz="2200" dirty="0" err="1">
                <a:solidFill>
                  <a:srgbClr val="00B050"/>
                </a:solidFill>
                <a:latin typeface="Consolas" panose="020B0609020204030204" pitchFamily="49" charset="0"/>
              </a:rPr>
              <a:t>main.main</a:t>
            </a:r>
            <a:r>
              <a:rPr lang="en-US" sz="2200" dirty="0">
                <a:solidFill>
                  <a:srgbClr val="00B050"/>
                </a:solidFill>
                <a:latin typeface="Consolas" panose="020B0609020204030204" pitchFamily="49" charset="0"/>
              </a:rPr>
              <a:t>:</a:t>
            </a:r>
          </a:p>
          <a:p>
            <a:r>
              <a:rPr lang="en-US" sz="2200" dirty="0">
                <a:latin typeface="Consolas" panose="020B0609020204030204" pitchFamily="49" charset="0"/>
              </a:rPr>
              <a:t>  //...some stuff, then...</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pushq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subq</a:t>
            </a:r>
            <a:r>
              <a:rPr lang="en-US" sz="2200" dirty="0">
                <a:latin typeface="Consolas" panose="020B0609020204030204" pitchFamily="49" charset="0"/>
              </a:rPr>
              <a:t>  </a:t>
            </a:r>
            <a:r>
              <a:rPr lang="en-US" sz="2200" dirty="0">
                <a:solidFill>
                  <a:srgbClr val="00B050"/>
                </a:solidFill>
                <a:latin typeface="Consolas" panose="020B0609020204030204" pitchFamily="49" charset="0"/>
              </a:rPr>
              <a:t>$16</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rsp</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$12</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esi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go_tdn_main.Circle</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edi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__</a:t>
            </a:r>
            <a:r>
              <a:rPr lang="en-US" sz="2200" dirty="0" err="1">
                <a:solidFill>
                  <a:srgbClr val="00B050"/>
                </a:solidFill>
                <a:latin typeface="Consolas" panose="020B0609020204030204" pitchFamily="49" charset="0"/>
              </a:rPr>
              <a:t>go_new</a:t>
            </a:r>
            <a:endParaRPr lang="en-US" sz="2200" dirty="0">
              <a:solidFill>
                <a:srgbClr val="00B05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.LC16</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.LC17</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4(</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B050"/>
                </a:solidFill>
                <a:latin typeface="Consolas" panose="020B0609020204030204" pitchFamily="49" charset="0"/>
              </a:rPr>
              <a:t>.LC18</a:t>
            </a:r>
            <a:r>
              <a:rPr lang="en-US" sz="2200" dirty="0">
                <a:latin typeface="Consolas" panose="020B0609020204030204" pitchFamily="49" charset="0"/>
              </a:rPr>
              <a:t>(</a:t>
            </a:r>
            <a:r>
              <a:rPr lang="en-US" sz="2200" dirty="0">
                <a:solidFill>
                  <a:srgbClr val="002060"/>
                </a:solidFill>
                <a:latin typeface="Consolas" panose="020B0609020204030204" pitchFamily="49" charset="0"/>
              </a:rPr>
              <a:t>%rip</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movss</a:t>
            </a:r>
            <a:r>
              <a:rPr lang="en-US" sz="2200" dirty="0">
                <a:latin typeface="Consolas" panose="020B0609020204030204" pitchFamily="49" charset="0"/>
              </a:rPr>
              <a:t> </a:t>
            </a:r>
            <a:r>
              <a:rPr lang="en-US" sz="2200" dirty="0">
                <a:solidFill>
                  <a:srgbClr val="002060"/>
                </a:solidFill>
                <a:latin typeface="Consolas" panose="020B0609020204030204" pitchFamily="49" charset="0"/>
              </a:rPr>
              <a:t>%xmm0</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-8(</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rbp</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movq</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rax</a:t>
            </a:r>
            <a:r>
              <a:rPr lang="en-US" sz="2200" dirty="0">
                <a:latin typeface="Consolas" panose="020B0609020204030204" pitchFamily="49" charset="0"/>
              </a:rPr>
              <a:t>, </a:t>
            </a:r>
            <a:r>
              <a:rPr lang="en-US" sz="2200" dirty="0">
                <a:solidFill>
                  <a:srgbClr val="002060"/>
                </a:solidFill>
                <a:latin typeface="Consolas" panose="020B0609020204030204" pitchFamily="49" charset="0"/>
              </a:rPr>
              <a:t>%</a:t>
            </a:r>
            <a:r>
              <a:rPr lang="en-US" sz="2200" dirty="0" err="1">
                <a:solidFill>
                  <a:srgbClr val="002060"/>
                </a:solidFill>
                <a:latin typeface="Consolas" panose="020B0609020204030204" pitchFamily="49" charset="0"/>
              </a:rPr>
              <a:t>rdi</a:t>
            </a:r>
            <a:endParaRPr lang="en-US" sz="2200" dirty="0">
              <a:solidFill>
                <a:srgbClr val="002060"/>
              </a:solidFill>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call</a:t>
            </a:r>
            <a:r>
              <a:rPr lang="en-US" sz="2200" dirty="0">
                <a:latin typeface="Consolas" panose="020B0609020204030204" pitchFamily="49" charset="0"/>
              </a:rPr>
              <a:t>  </a:t>
            </a:r>
            <a:r>
              <a:rPr lang="en-US" sz="2200" dirty="0">
                <a:solidFill>
                  <a:srgbClr val="00B050"/>
                </a:solidFill>
                <a:latin typeface="Consolas" panose="020B0609020204030204" pitchFamily="49" charset="0"/>
              </a:rPr>
              <a:t>main.getCircumference.N11_main.Circle</a:t>
            </a:r>
          </a:p>
        </p:txBody>
      </p:sp>
      <p:sp>
        <p:nvSpPr>
          <p:cNvPr id="8" name="Title 1">
            <a:extLst>
              <a:ext uri="{FF2B5EF4-FFF2-40B4-BE49-F238E27FC236}">
                <a16:creationId xmlns:a16="http://schemas.microsoft.com/office/drawing/2014/main" id="{2D71CB38-E47E-4651-8DCE-CD76E0FE224B}"/>
              </a:ext>
            </a:extLst>
          </p:cNvPr>
          <p:cNvSpPr txBox="1">
            <a:spLocks/>
          </p:cNvSpPr>
          <p:nvPr/>
        </p:nvSpPr>
        <p:spPr>
          <a:xfrm>
            <a:off x="838200" y="-59565"/>
            <a:ext cx="10515600" cy="8552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a:t>Example: Compiling Go to Native Code</a:t>
            </a:r>
            <a:endParaRPr lang="en-US" dirty="0"/>
          </a:p>
        </p:txBody>
      </p:sp>
    </p:spTree>
    <p:extLst>
      <p:ext uri="{BB962C8B-B14F-4D97-AF65-F5344CB8AC3E}">
        <p14:creationId xmlns:p14="http://schemas.microsoft.com/office/powerpoint/2010/main" val="2336842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
                                        </p:tgtEl>
                                      </p:cBhvr>
                                      <p:by x="60000" y="60000"/>
                                    </p:animScale>
                                  </p:childTnLst>
                                </p:cTn>
                              </p:par>
                              <p:par>
                                <p:cTn id="7" presetID="42" presetClass="path" presetSubtype="0" accel="50000" decel="50000" fill="hold" grpId="1" nodeType="withEffect">
                                  <p:stCondLst>
                                    <p:cond delay="0"/>
                                  </p:stCondLst>
                                  <p:childTnLst>
                                    <p:animMotion origin="layout" path="M 4.79167E-6 -3.7037E-7 L -0.12409 -0.18079 " pathEditMode="relative" rAng="0" ptsTypes="AA">
                                      <p:cBhvr>
                                        <p:cTn id="8" dur="1000" fill="hold"/>
                                        <p:tgtEl>
                                          <p:spTgt spid="3"/>
                                        </p:tgtEl>
                                        <p:attrNameLst>
                                          <p:attrName>ppt_x</p:attrName>
                                          <p:attrName>ppt_y</p:attrName>
                                        </p:attrNameLst>
                                      </p:cBhvr>
                                      <p:rCtr x="-6211" y="-9051"/>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E9C84A-4BC0-438F-96EB-75A3A815F440}"/>
              </a:ext>
            </a:extLst>
          </p:cNvPr>
          <p:cNvPicPr>
            <a:picLocks noChangeAspect="1"/>
          </p:cNvPicPr>
          <p:nvPr/>
        </p:nvPicPr>
        <p:blipFill>
          <a:blip r:embed="rId3"/>
          <a:stretch>
            <a:fillRect/>
          </a:stretch>
        </p:blipFill>
        <p:spPr>
          <a:xfrm>
            <a:off x="0" y="0"/>
            <a:ext cx="12192000" cy="6858000"/>
          </a:xfrm>
          <a:prstGeom prst="rect">
            <a:avLst/>
          </a:prstGeom>
        </p:spPr>
      </p:pic>
      <p:sp>
        <p:nvSpPr>
          <p:cNvPr id="4" name="Left Bracket 3">
            <a:extLst>
              <a:ext uri="{FF2B5EF4-FFF2-40B4-BE49-F238E27FC236}">
                <a16:creationId xmlns:a16="http://schemas.microsoft.com/office/drawing/2014/main" id="{A732EA29-805F-4A8D-B694-B851ACAC79A4}"/>
              </a:ext>
            </a:extLst>
          </p:cNvPr>
          <p:cNvSpPr/>
          <p:nvPr/>
        </p:nvSpPr>
        <p:spPr>
          <a:xfrm>
            <a:off x="5177641" y="1520042"/>
            <a:ext cx="95002" cy="855212"/>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B17EB1F-4A11-4D68-9201-06AC9C36497E}"/>
              </a:ext>
            </a:extLst>
          </p:cNvPr>
          <p:cNvCxnSpPr>
            <a:cxnSpLocks/>
            <a:stCxn id="4" idx="1"/>
          </p:cNvCxnSpPr>
          <p:nvPr/>
        </p:nvCxnSpPr>
        <p:spPr>
          <a:xfrm flipH="1">
            <a:off x="5021200" y="1947648"/>
            <a:ext cx="156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8DBF63-FCBE-4F5B-BF54-AF2490D4E5E1}"/>
              </a:ext>
            </a:extLst>
          </p:cNvPr>
          <p:cNvCxnSpPr>
            <a:cxnSpLocks/>
          </p:cNvCxnSpPr>
          <p:nvPr/>
        </p:nvCxnSpPr>
        <p:spPr>
          <a:xfrm>
            <a:off x="5021200" y="1928598"/>
            <a:ext cx="0" cy="3584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C20D75-EC83-437A-B833-0524DE42369F}"/>
              </a:ext>
            </a:extLst>
          </p:cNvPr>
          <p:cNvCxnSpPr>
            <a:cxnSpLocks/>
          </p:cNvCxnSpPr>
          <p:nvPr/>
        </p:nvCxnSpPr>
        <p:spPr>
          <a:xfrm flipH="1">
            <a:off x="4297691" y="5502417"/>
            <a:ext cx="7384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00CEDF-E3B1-40A9-A230-E230D708AA9A}"/>
              </a:ext>
            </a:extLst>
          </p:cNvPr>
          <p:cNvSpPr txBox="1"/>
          <p:nvPr/>
        </p:nvSpPr>
        <p:spPr>
          <a:xfrm>
            <a:off x="2310626" y="4959184"/>
            <a:ext cx="2671527" cy="733534"/>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Standard function prologue</a:t>
            </a:r>
          </a:p>
        </p:txBody>
      </p:sp>
    </p:spTree>
    <p:extLst>
      <p:ext uri="{BB962C8B-B14F-4D97-AF65-F5344CB8AC3E}">
        <p14:creationId xmlns:p14="http://schemas.microsoft.com/office/powerpoint/2010/main" val="22477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494116-9D2E-40F5-B9B5-1142E898BFC5}"/>
              </a:ext>
            </a:extLst>
          </p:cNvPr>
          <p:cNvPicPr>
            <a:picLocks noChangeAspect="1"/>
          </p:cNvPicPr>
          <p:nvPr/>
        </p:nvPicPr>
        <p:blipFill>
          <a:blip r:embed="rId3"/>
          <a:stretch>
            <a:fillRect/>
          </a:stretch>
        </p:blipFill>
        <p:spPr>
          <a:xfrm>
            <a:off x="0" y="0"/>
            <a:ext cx="12192000" cy="6858000"/>
          </a:xfrm>
          <a:prstGeom prst="rect">
            <a:avLst/>
          </a:prstGeom>
        </p:spPr>
      </p:pic>
      <p:sp>
        <p:nvSpPr>
          <p:cNvPr id="6" name="Left Bracket 5">
            <a:extLst>
              <a:ext uri="{FF2B5EF4-FFF2-40B4-BE49-F238E27FC236}">
                <a16:creationId xmlns:a16="http://schemas.microsoft.com/office/drawing/2014/main" id="{C73BE6D7-EE12-4845-8EC0-55BD5842A9E8}"/>
              </a:ext>
            </a:extLst>
          </p:cNvPr>
          <p:cNvSpPr/>
          <p:nvPr/>
        </p:nvSpPr>
        <p:spPr>
          <a:xfrm>
            <a:off x="5177641" y="2470134"/>
            <a:ext cx="95002" cy="90938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5026395" y="2930628"/>
            <a:ext cx="1512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flipH="1">
            <a:off x="5046731" y="2911578"/>
            <a:ext cx="1519" cy="35239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388910" y="5244084"/>
            <a:ext cx="4030020" cy="1374735"/>
          </a:xfrm>
          <a:prstGeom prst="rect">
            <a:avLst/>
          </a:prstGeom>
          <a:noFill/>
        </p:spPr>
        <p:txBody>
          <a:bodyPr wrap="square" rtlCol="0">
            <a:spAutoFit/>
          </a:bodyPr>
          <a:lstStyle/>
          <a:p>
            <a:pPr>
              <a:lnSpc>
                <a:spcPts val="2500"/>
              </a:lnSpc>
            </a:pPr>
            <a:r>
              <a:rPr lang="en-US" sz="2400" dirty="0">
                <a:latin typeface="Segoe UI" panose="020B0502040204020203" pitchFamily="34" charset="0"/>
                <a:cs typeface="Segoe UI" panose="020B0502040204020203" pitchFamily="34" charset="0"/>
              </a:rPr>
              <a:t>Allocate heap space for the </a:t>
            </a:r>
            <a:r>
              <a:rPr lang="en-US" sz="2400" dirty="0">
                <a:latin typeface="Consolas" panose="020B0609020204030204" pitchFamily="49" charset="0"/>
                <a:cs typeface="Segoe UI" panose="020B0502040204020203" pitchFamily="34" charset="0"/>
              </a:rPr>
              <a:t>Circle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2.0</a:t>
            </a:r>
            <a:r>
              <a:rPr lang="en-US" sz="2400" dirty="0">
                <a:latin typeface="Consolas" panose="020B0609020204030204" pitchFamily="49" charset="0"/>
                <a:cs typeface="Segoe UI" panose="020B0502040204020203" pitchFamily="34" charset="0"/>
              </a:rPr>
              <a:t>, </a:t>
            </a:r>
            <a:r>
              <a:rPr lang="en-US" sz="2400" dirty="0">
                <a:solidFill>
                  <a:srgbClr val="00B050"/>
                </a:solidFill>
                <a:latin typeface="Consolas" panose="020B0609020204030204" pitchFamily="49" charset="0"/>
                <a:cs typeface="Segoe UI" panose="020B0502040204020203" pitchFamily="34" charset="0"/>
              </a:rPr>
              <a:t>4.0</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and place a pointer to the new heap object in </a:t>
            </a:r>
            <a:r>
              <a:rPr lang="en-US" sz="2400" dirty="0">
                <a:latin typeface="Consolas" panose="020B0609020204030204" pitchFamily="49" charset="0"/>
                <a:cs typeface="Segoe UI" panose="020B0502040204020203" pitchFamily="34" charset="0"/>
              </a:rPr>
              <a:t>%</a:t>
            </a:r>
            <a:r>
              <a:rPr lang="en-US" sz="2400" dirty="0" err="1">
                <a:latin typeface="Consolas" panose="020B0609020204030204" pitchFamily="49" charset="0"/>
                <a:cs typeface="Segoe UI" panose="020B0502040204020203" pitchFamily="34" charset="0"/>
              </a:rPr>
              <a:t>rax</a:t>
            </a:r>
            <a:endParaRPr lang="en-US" sz="2400" dirty="0">
              <a:latin typeface="Consolas" panose="020B0609020204030204" pitchFamily="49"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3871137" y="6417986"/>
            <a:ext cx="11755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537C4F8-0573-4791-B3F2-A2309A7895CE}"/>
              </a:ext>
            </a:extLst>
          </p:cNvPr>
          <p:cNvGrpSpPr/>
          <p:nvPr/>
        </p:nvGrpSpPr>
        <p:grpSpPr>
          <a:xfrm>
            <a:off x="4300180" y="3276368"/>
            <a:ext cx="7794247" cy="3004601"/>
            <a:chOff x="4300180" y="3276368"/>
            <a:chExt cx="7794247" cy="3004601"/>
          </a:xfrm>
        </p:grpSpPr>
        <p:sp>
          <p:nvSpPr>
            <p:cNvPr id="16" name="Rectangle 15">
              <a:extLst>
                <a:ext uri="{FF2B5EF4-FFF2-40B4-BE49-F238E27FC236}">
                  <a16:creationId xmlns:a16="http://schemas.microsoft.com/office/drawing/2014/main" id="{6A6C76EB-6D38-4742-85A6-478D0B5B3C9C}"/>
                </a:ext>
              </a:extLst>
            </p:cNvPr>
            <p:cNvSpPr/>
            <p:nvPr/>
          </p:nvSpPr>
          <p:spPr>
            <a:xfrm>
              <a:off x="4300180" y="3480202"/>
              <a:ext cx="7794247" cy="2800767"/>
            </a:xfrm>
            <a:prstGeom prst="rect">
              <a:avLst/>
            </a:prstGeom>
            <a:solidFill>
              <a:schemeClr val="bg1"/>
            </a:solidFill>
            <a:ln w="19050">
              <a:solidFill>
                <a:schemeClr val="tx1"/>
              </a:solidFill>
            </a:ln>
          </p:spPr>
          <p:txBody>
            <a:bodyPr wrap="square">
              <a:spAutoFit/>
            </a:bodyPr>
            <a:lstStyle/>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p>
            <a:p>
              <a:r>
                <a:rPr lang="en-US" sz="2200" dirty="0">
                  <a:latin typeface="Consolas" panose="020B0609020204030204" pitchFamily="49" charset="0"/>
                </a:rPr>
                <a:t>__</a:t>
              </a:r>
              <a:r>
                <a:rPr lang="en-US" sz="2200" dirty="0" err="1">
                  <a:latin typeface="Consolas" panose="020B0609020204030204" pitchFamily="49" charset="0"/>
                </a:rPr>
                <a:t>go_new</a:t>
              </a:r>
              <a:r>
                <a:rPr lang="en-US" sz="2200" dirty="0">
                  <a:latin typeface="Consolas" panose="020B0609020204030204" pitchFamily="49" charset="0"/>
                </a:rPr>
                <a:t>(</a:t>
              </a:r>
              <a:r>
                <a:rPr lang="en-US" sz="2200" dirty="0">
                  <a:solidFill>
                    <a:srgbClr val="0070C0"/>
                  </a:solidFill>
                  <a:latin typeface="Consolas" panose="020B0609020204030204" pitchFamily="49" charset="0"/>
                </a:rPr>
                <a:t>const struct </a:t>
              </a:r>
              <a:r>
                <a:rPr lang="en-US" sz="2200" dirty="0">
                  <a:latin typeface="Consolas" panose="020B0609020204030204" pitchFamily="49" charset="0"/>
                </a:rPr>
                <a:t>__</a:t>
              </a:r>
              <a:r>
                <a:rPr lang="en-US" sz="2200" dirty="0" err="1">
                  <a:latin typeface="Consolas" panose="020B0609020204030204" pitchFamily="49" charset="0"/>
                </a:rPr>
                <a:t>go_type_descriptor</a:t>
              </a:r>
              <a:r>
                <a:rPr lang="en-US" sz="2200" dirty="0">
                  <a:latin typeface="Consolas" panose="020B0609020204030204" pitchFamily="49" charset="0"/>
                </a:rPr>
                <a:t> *td, </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uintptr_t</a:t>
              </a:r>
              <a:r>
                <a:rPr lang="en-US" sz="2200" dirty="0">
                  <a:solidFill>
                    <a:srgbClr val="0070C0"/>
                  </a:solidFill>
                  <a:latin typeface="Consolas" panose="020B0609020204030204" pitchFamily="49" charset="0"/>
                </a:rPr>
                <a:t> </a:t>
              </a:r>
              <a:r>
                <a:rPr lang="en-US" sz="2200" dirty="0">
                  <a:latin typeface="Consolas" panose="020B0609020204030204" pitchFamily="49" charset="0"/>
                </a:rPr>
                <a:t>size){</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err="1">
                  <a:latin typeface="Consolas" panose="020B0609020204030204" pitchFamily="49" charset="0"/>
                </a:rPr>
                <a:t>runtime_mallocgc</a:t>
              </a:r>
              <a:r>
                <a:rPr lang="en-US" sz="2200" dirty="0">
                  <a:latin typeface="Consolas" panose="020B0609020204030204" pitchFamily="49" charset="0"/>
                </a:rPr>
                <a:t> (size,</a:t>
              </a:r>
            </a:p>
            <a:p>
              <a:r>
                <a:rPr lang="en-US" sz="2200" dirty="0">
                  <a:latin typeface="Consolas" panose="020B0609020204030204" pitchFamily="49" charset="0"/>
                </a:rPr>
                <a:t>                           (</a:t>
              </a:r>
              <a:r>
                <a:rPr lang="en-US" sz="2200" dirty="0" err="1">
                  <a:solidFill>
                    <a:srgbClr val="0070C0"/>
                  </a:solidFill>
                  <a:latin typeface="Consolas" panose="020B0609020204030204" pitchFamily="49" charset="0"/>
                </a:rPr>
                <a:t>uintptr</a:t>
              </a:r>
              <a:r>
                <a:rPr lang="en-US" sz="2200" dirty="0">
                  <a:latin typeface="Consolas" panose="020B0609020204030204" pitchFamily="49" charset="0"/>
                </a:rPr>
                <a:t>) td | </a:t>
              </a:r>
            </a:p>
            <a:p>
              <a:r>
                <a:rPr lang="en-US" sz="2200" dirty="0">
                  <a:latin typeface="Consolas" panose="020B0609020204030204" pitchFamily="49" charset="0"/>
                </a:rPr>
                <a:t>                           </a:t>
              </a:r>
              <a:r>
                <a:rPr lang="en-US" sz="2200" dirty="0" err="1">
                  <a:latin typeface="Consolas" panose="020B0609020204030204" pitchFamily="49" charset="0"/>
                </a:rPr>
                <a:t>TypeInfo_SingleObject</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B050"/>
                  </a:solidFill>
                  <a:latin typeface="Consolas" panose="020B0609020204030204" pitchFamily="49" charset="0"/>
                </a:rPr>
                <a:t>0</a:t>
              </a:r>
              <a:r>
                <a:rPr lang="en-US" sz="2200" dirty="0">
                  <a:latin typeface="Consolas" panose="020B0609020204030204" pitchFamily="49" charset="0"/>
                </a:rPr>
                <a:t>);</a:t>
              </a:r>
            </a:p>
            <a:p>
              <a:r>
                <a:rPr lang="en-US" sz="2200" dirty="0">
                  <a:latin typeface="Consolas" panose="020B0609020204030204" pitchFamily="49" charset="0"/>
                </a:rPr>
                <a:t>}</a:t>
              </a:r>
            </a:p>
          </p:txBody>
        </p:sp>
        <p:cxnSp>
          <p:nvCxnSpPr>
            <p:cNvPr id="17" name="Straight Connector 16">
              <a:extLst>
                <a:ext uri="{FF2B5EF4-FFF2-40B4-BE49-F238E27FC236}">
                  <a16:creationId xmlns:a16="http://schemas.microsoft.com/office/drawing/2014/main" id="{3BBCC688-EB2F-4B1C-8161-77C37F8C98B1}"/>
                </a:ext>
              </a:extLst>
            </p:cNvPr>
            <p:cNvCxnSpPr>
              <a:cxnSpLocks/>
            </p:cNvCxnSpPr>
            <p:nvPr/>
          </p:nvCxnSpPr>
          <p:spPr>
            <a:xfrm flipH="1">
              <a:off x="7584805" y="3292795"/>
              <a:ext cx="797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488DF2-C0A3-46DE-9467-3509AA5424FE}"/>
                </a:ext>
              </a:extLst>
            </p:cNvPr>
            <p:cNvCxnSpPr>
              <a:cxnSpLocks/>
            </p:cNvCxnSpPr>
            <p:nvPr/>
          </p:nvCxnSpPr>
          <p:spPr>
            <a:xfrm>
              <a:off x="8382292" y="3276368"/>
              <a:ext cx="0" cy="498954"/>
            </a:xfrm>
            <a:prstGeom prst="line">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1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1780BE-1FAE-426A-8F69-803C6C8705D3}"/>
              </a:ext>
            </a:extLst>
          </p:cNvPr>
          <p:cNvPicPr>
            <a:picLocks noChangeAspect="1"/>
          </p:cNvPicPr>
          <p:nvPr/>
        </p:nvPicPr>
        <p:blipFill>
          <a:blip r:embed="rId3"/>
          <a:stretch>
            <a:fillRect/>
          </a:stretch>
        </p:blipFill>
        <p:spPr>
          <a:xfrm>
            <a:off x="0" y="0"/>
            <a:ext cx="12192000" cy="6858000"/>
          </a:xfrm>
          <a:prstGeom prst="rect">
            <a:avLst/>
          </a:prstGeom>
        </p:spPr>
      </p:pic>
      <p:sp>
        <p:nvSpPr>
          <p:cNvPr id="7" name="Left Bracket 6">
            <a:extLst>
              <a:ext uri="{FF2B5EF4-FFF2-40B4-BE49-F238E27FC236}">
                <a16:creationId xmlns:a16="http://schemas.microsoft.com/office/drawing/2014/main" id="{01D6F551-792A-4D2A-B765-9FA12A8A834E}"/>
              </a:ext>
            </a:extLst>
          </p:cNvPr>
          <p:cNvSpPr/>
          <p:nvPr/>
        </p:nvSpPr>
        <p:spPr>
          <a:xfrm>
            <a:off x="5177641" y="3493453"/>
            <a:ext cx="95002" cy="194849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4E21A2A-6B29-41BD-A3EA-BE6AE4B60625}"/>
              </a:ext>
            </a:extLst>
          </p:cNvPr>
          <p:cNvCxnSpPr>
            <a:cxnSpLocks/>
          </p:cNvCxnSpPr>
          <p:nvPr/>
        </p:nvCxnSpPr>
        <p:spPr>
          <a:xfrm flipH="1">
            <a:off x="4933950" y="4440450"/>
            <a:ext cx="243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1648BD-8CD4-4814-B462-26092D7C1C50}"/>
              </a:ext>
            </a:extLst>
          </p:cNvPr>
          <p:cNvCxnSpPr>
            <a:cxnSpLocks/>
          </p:cNvCxnSpPr>
          <p:nvPr/>
        </p:nvCxnSpPr>
        <p:spPr>
          <a:xfrm>
            <a:off x="4932431" y="4419543"/>
            <a:ext cx="1" cy="1402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CDFF6-D4AC-4C58-9A8F-446C12C94B06}"/>
              </a:ext>
            </a:extLst>
          </p:cNvPr>
          <p:cNvSpPr txBox="1"/>
          <p:nvPr/>
        </p:nvSpPr>
        <p:spPr>
          <a:xfrm>
            <a:off x="117959" y="5267144"/>
            <a:ext cx="4469112" cy="1054135"/>
          </a:xfrm>
          <a:prstGeom prst="rect">
            <a:avLst/>
          </a:prstGeom>
          <a:noFill/>
        </p:spPr>
        <p:txBody>
          <a:bodyPr wrap="square" rtlCol="0">
            <a:spAutoFit/>
          </a:bodyPr>
          <a:lstStyle/>
          <a:p>
            <a:pPr algn="ctr">
              <a:lnSpc>
                <a:spcPts val="2500"/>
              </a:lnSpc>
            </a:pPr>
            <a:r>
              <a:rPr lang="en-US" sz="2400" dirty="0">
                <a:latin typeface="Segoe UI" panose="020B0502040204020203" pitchFamily="34" charset="0"/>
                <a:cs typeface="Segoe UI" panose="020B0502040204020203" pitchFamily="34" charset="0"/>
              </a:rPr>
              <a:t>Update the three fields of the new </a:t>
            </a:r>
            <a:r>
              <a:rPr lang="en-US" sz="2400" dirty="0">
                <a:latin typeface="Consolas" panose="020B0609020204030204" pitchFamily="49" charset="0"/>
                <a:cs typeface="Segoe UI" panose="020B0502040204020203" pitchFamily="34" charset="0"/>
              </a:rPr>
              <a:t>Circle</a:t>
            </a:r>
            <a:r>
              <a:rPr lang="en-US" sz="2400" dirty="0">
                <a:latin typeface="Segoe UI" panose="020B0502040204020203" pitchFamily="34" charset="0"/>
                <a:cs typeface="Segoe UI" panose="020B0502040204020203" pitchFamily="34" charset="0"/>
              </a:rPr>
              <a:t>; e.g., </a:t>
            </a:r>
            <a:r>
              <a:rPr lang="en-US" sz="2400" dirty="0">
                <a:solidFill>
                  <a:srgbClr val="00B050"/>
                </a:solidFill>
                <a:latin typeface="Consolas" panose="020B0609020204030204" pitchFamily="49" charset="0"/>
                <a:cs typeface="Segoe UI" panose="020B0502040204020203" pitchFamily="34" charset="0"/>
              </a:rPr>
              <a:t>.LC16</a:t>
            </a:r>
            <a:r>
              <a:rPr lang="en-US" sz="2400" dirty="0">
                <a:latin typeface="Consolas" panose="020B0609020204030204" pitchFamily="49" charset="0"/>
                <a:cs typeface="Segoe UI" panose="020B0502040204020203" pitchFamily="34" charset="0"/>
              </a:rPr>
              <a:t>(</a:t>
            </a:r>
            <a:r>
              <a:rPr lang="en-US" sz="2400" dirty="0">
                <a:solidFill>
                  <a:srgbClr val="002060"/>
                </a:solidFill>
                <a:latin typeface="Consolas" panose="020B0609020204030204" pitchFamily="49" charset="0"/>
                <a:cs typeface="Segoe UI" panose="020B0502040204020203" pitchFamily="34" charset="0"/>
              </a:rPr>
              <a:t>%rip</a:t>
            </a:r>
            <a:r>
              <a:rPr lang="en-US" sz="2400" dirty="0">
                <a:latin typeface="Consolas" panose="020B0609020204030204" pitchFamily="49" charset="0"/>
                <a:cs typeface="Segoe UI" panose="020B0502040204020203" pitchFamily="34" charset="0"/>
              </a:rPr>
              <a:t>)</a:t>
            </a:r>
            <a:r>
              <a:rPr lang="en-US" sz="2400" dirty="0">
                <a:latin typeface="Segoe UI" panose="020B0502040204020203" pitchFamily="34" charset="0"/>
                <a:cs typeface="Segoe UI" panose="020B0502040204020203" pitchFamily="34" charset="0"/>
              </a:rPr>
              <a:t> is </a:t>
            </a:r>
            <a:r>
              <a:rPr lang="en-US" sz="2400" dirty="0">
                <a:solidFill>
                  <a:srgbClr val="00B050"/>
                </a:solidFill>
                <a:latin typeface="Consolas" panose="020B0609020204030204" pitchFamily="49" charset="0"/>
                <a:cs typeface="Segoe UI" panose="020B0502040204020203" pitchFamily="34" charset="0"/>
              </a:rPr>
              <a:t>1.0</a:t>
            </a:r>
            <a:r>
              <a:rPr lang="en-US" sz="2400" dirty="0">
                <a:latin typeface="Segoe UI" panose="020B0502040204020203" pitchFamily="34" charset="0"/>
                <a:cs typeface="Segoe UI" panose="020B0502040204020203" pitchFamily="34" charset="0"/>
              </a:rPr>
              <a:t>, which is assigned to </a:t>
            </a:r>
            <a:r>
              <a:rPr lang="en-US" sz="2400" dirty="0" err="1">
                <a:latin typeface="Consolas" panose="020B0609020204030204" pitchFamily="49" charset="0"/>
                <a:cs typeface="Segoe UI" panose="020B0502040204020203" pitchFamily="34" charset="0"/>
              </a:rPr>
              <a:t>c.x</a:t>
            </a:r>
            <a:endParaRPr lang="en-US" sz="2400" dirty="0">
              <a:latin typeface="Consolas" panose="020B0609020204030204" pitchFamily="49"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ED8C6905-DE90-46B1-B846-7354E19D87E4}"/>
              </a:ext>
            </a:extLst>
          </p:cNvPr>
          <p:cNvCxnSpPr>
            <a:cxnSpLocks/>
          </p:cNvCxnSpPr>
          <p:nvPr/>
        </p:nvCxnSpPr>
        <p:spPr>
          <a:xfrm flipH="1">
            <a:off x="4501116" y="5801300"/>
            <a:ext cx="4313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4827</Words>
  <Application>Microsoft Office PowerPoint</Application>
  <PresentationFormat>Widescreen</PresentationFormat>
  <Paragraphs>499</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Consolas</vt:lpstr>
      <vt:lpstr>Segoe UI</vt:lpstr>
      <vt:lpstr>Segoe UI Light</vt:lpstr>
      <vt:lpstr>Viner Hand ITC</vt:lpstr>
      <vt:lpstr>Office Theme</vt:lpstr>
      <vt:lpstr>Writing Kernels in High-level Languages</vt:lpstr>
      <vt:lpstr>Why Write An OS In A High-level Language?</vt:lpstr>
      <vt:lpstr>WWSCD?</vt:lpstr>
      <vt:lpstr>PowerPoint Presentation</vt:lpstr>
      <vt:lpstr>Singularity: Software-Isolated Processes (SIPs)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Singularity Microkernel</vt:lpstr>
      <vt:lpstr>The Singularity Microkernel</vt:lpstr>
      <vt:lpstr>The Advantages of Software-isolated Processes</vt:lpstr>
      <vt:lpstr>Singularity: Channels</vt:lpstr>
      <vt:lpstr>Singularity: The Exchange Heap</vt:lpstr>
      <vt:lpstr>Example: Rust’s Move Semantics</vt:lpstr>
      <vt:lpstr>Example: Rust’s Move Semantics</vt:lpstr>
      <vt:lpstr>Q: WHY SHOULD WE      TOLERATE THIS?</vt:lpstr>
      <vt:lpstr>Q: WHY SHOULD WE      TOLERATE THIS?</vt:lpstr>
      <vt:lpstr>RUST IS MUCH MORE COMPLICATED THAN THIS</vt:lpstr>
      <vt:lpstr>Singularity: The Exchange Heap and Linear Types</vt:lpstr>
      <vt:lpstr>Singularity: Garbage Collection</vt:lpstr>
      <vt:lpstr>Garbage Collection: Overview</vt:lpstr>
      <vt:lpstr>PowerPoint Presentation</vt:lpstr>
      <vt:lpstr>PowerPoint Presentation</vt:lpstr>
      <vt:lpstr>PowerPoint Presentation</vt:lpstr>
      <vt:lpstr>PowerPoint Presentation</vt:lpstr>
      <vt:lpstr>PowerPoint Presentation</vt:lpstr>
      <vt:lpstr>PowerPoint Presentation</vt:lpstr>
      <vt:lpstr>Singularity: Garbage Collection</vt:lpstr>
      <vt:lpstr>Singularity: Garbage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816</cp:revision>
  <dcterms:created xsi:type="dcterms:W3CDTF">2019-12-16T17:08:25Z</dcterms:created>
  <dcterms:modified xsi:type="dcterms:W3CDTF">2020-04-08T01:23:10Z</dcterms:modified>
</cp:coreProperties>
</file>