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8" r:id="rId3"/>
    <p:sldId id="267" r:id="rId4"/>
    <p:sldId id="300" r:id="rId5"/>
    <p:sldId id="301" r:id="rId6"/>
    <p:sldId id="271" r:id="rId7"/>
    <p:sldId id="273" r:id="rId8"/>
    <p:sldId id="275" r:id="rId9"/>
    <p:sldId id="278" r:id="rId10"/>
    <p:sldId id="279" r:id="rId11"/>
    <p:sldId id="280" r:id="rId12"/>
    <p:sldId id="329" r:id="rId13"/>
    <p:sldId id="284" r:id="rId14"/>
    <p:sldId id="327" r:id="rId15"/>
    <p:sldId id="285" r:id="rId16"/>
    <p:sldId id="283" r:id="rId17"/>
    <p:sldId id="328" r:id="rId18"/>
    <p:sldId id="287" r:id="rId19"/>
    <p:sldId id="318" r:id="rId20"/>
    <p:sldId id="320" r:id="rId21"/>
    <p:sldId id="321" r:id="rId22"/>
    <p:sldId id="323" r:id="rId23"/>
    <p:sldId id="322" r:id="rId24"/>
    <p:sldId id="324" r:id="rId25"/>
    <p:sldId id="319" r:id="rId26"/>
    <p:sldId id="325" r:id="rId27"/>
    <p:sldId id="289" r:id="rId28"/>
    <p:sldId id="290" r:id="rId29"/>
    <p:sldId id="293" r:id="rId30"/>
    <p:sldId id="292" r:id="rId31"/>
    <p:sldId id="294" r:id="rId32"/>
    <p:sldId id="295" r:id="rId33"/>
    <p:sldId id="297" r:id="rId34"/>
    <p:sldId id="298"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0099FF"/>
    <a:srgbClr val="CC0000"/>
    <a:srgbClr val="FFCCCC"/>
    <a:srgbClr val="FF7C8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6267" autoAdjust="0"/>
  </p:normalViewPr>
  <p:slideViewPr>
    <p:cSldViewPr snapToGrid="0">
      <p:cViewPr varScale="1">
        <p:scale>
          <a:sx n="55" d="100"/>
          <a:sy n="55" d="100"/>
        </p:scale>
        <p:origin x="920" y="28"/>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ad.seas.harvard.edu/cs161/2020/doc/wait-queu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ad.seas.harvard.edu/cs161/2020/doc/wait-queu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S_SLEEP case is subtle—it does the atomic releasing of the lock and putting the holder to sleep. The code may not look like its atomic, since the two lines of code are executing a bunch of instructions. However, the two lines of code are atomic from the perspective of an outside party who wants to acquire the wait channel lock. There’s no way for a lost wakeup to occur, because the wakeup thread cannot grab the lock and send the wakeup without the sleeper already being asleep and moving to the wait queue.</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48820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304731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224874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274863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https://read.seas.harvard.edu/cs161/2020/doc/wait-queues/</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251112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3172217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638537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206541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1159872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t>
            </a:r>
            <a:r>
              <a:rPr lang="en-US" dirty="0" err="1"/>
              <a:t>thread_switch</a:t>
            </a:r>
            <a:r>
              <a:rPr lang="en-US" dirty="0"/>
              <a:t>() is similar to Chickadee’s proc::yield(). In OS161’s thread switch, the wait queue and the associated spinlock have to be exposed to the scheduler.</a:t>
            </a:r>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129607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291579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https://read.seas.harvard.edu/cs161/2020/doc/wait-queues/</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3748330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 current() simply returns the struct proc for the currently-executing process.</a:t>
            </a:r>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863996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300481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cpustate</a:t>
            </a:r>
            <a:r>
              <a:rPr lang="en-US" dirty="0"/>
              <a:t>::schedule() doesn’t add a blocked process to the </a:t>
            </a:r>
            <a:r>
              <a:rPr lang="en-US" dirty="0" err="1"/>
              <a:t>runqueue</a:t>
            </a:r>
            <a:r>
              <a:rPr lang="en-US" dirty="0"/>
              <a:t>; however, the scheduler WILL pick a new process to run. So the sleeper thread has indeed yielded the CPU!</a:t>
            </a:r>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1550145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4007540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when the waiter calls </a:t>
            </a:r>
            <a:r>
              <a:rPr lang="en-US" dirty="0" err="1"/>
              <a:t>wt_func</a:t>
            </a:r>
            <a:r>
              <a:rPr lang="en-US" dirty="0"/>
              <a:t>(), there isn’t anyone queued up in the wait queue! So, no process will have its wake() method called.</a:t>
            </a:r>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830591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84045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proc::wake() sees that the process’s </a:t>
            </a:r>
            <a:r>
              <a:rPr lang="en-US" dirty="0" err="1"/>
              <a:t>pstate</a:t>
            </a:r>
            <a:r>
              <a:rPr lang="en-US" dirty="0"/>
              <a:t>_ is already </a:t>
            </a:r>
            <a:r>
              <a:rPr lang="en-US" dirty="0" err="1"/>
              <a:t>ps_runnable</a:t>
            </a:r>
            <a:r>
              <a:rPr lang="en-US" dirty="0"/>
              <a:t> because, when the process returned from the yield() call inside of </a:t>
            </a:r>
            <a:r>
              <a:rPr lang="en-US" dirty="0" err="1"/>
              <a:t>w.block</a:t>
            </a:r>
            <a:r>
              <a:rPr lang="en-US" dirty="0"/>
              <a:t>(), the scheduler set the process’s </a:t>
            </a:r>
            <a:r>
              <a:rPr lang="en-US" dirty="0" err="1"/>
              <a:t>pstate</a:t>
            </a:r>
            <a:r>
              <a:rPr lang="en-US" dirty="0"/>
              <a:t>_ to </a:t>
            </a:r>
            <a:r>
              <a:rPr lang="en-US" dirty="0" err="1"/>
              <a:t>ps_runnable</a:t>
            </a:r>
            <a:r>
              <a:rPr lang="en-US" dirty="0"/>
              <a:t>.</a:t>
            </a:r>
          </a:p>
          <a:p>
            <a:endParaRPr lang="en-US" dirty="0"/>
          </a:p>
          <a:p>
            <a:r>
              <a:rPr lang="en-US" dirty="0"/>
              <a:t>[Note that, if there are multiple sleepers, then the first one to grab </a:t>
            </a:r>
            <a:r>
              <a:rPr lang="en-US" dirty="0" err="1"/>
              <a:t>x_lock</a:t>
            </a:r>
            <a:r>
              <a:rPr lang="en-US" dirty="0"/>
              <a:t> might manipulate x in a way that makes f(x) false for the other awoken threads. For example, if x represents a single item to be consumed by a single blocker, then all but one of the awoken threads will discover that f(x) is false.]</a:t>
            </a:r>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4160361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94650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+9 part ensures that we sleep for at least one timer interrupt period if a positive </a:t>
            </a:r>
            <a:r>
              <a:rPr lang="en-US" dirty="0" err="1"/>
              <a:t>ms</a:t>
            </a:r>
            <a:r>
              <a:rPr lang="en-US" dirty="0"/>
              <a:t> argument is used. For example, if the caller specifies a sleep duration of 1 </a:t>
            </a:r>
            <a:r>
              <a:rPr lang="en-US" dirty="0" err="1"/>
              <a:t>ms</a:t>
            </a:r>
            <a:r>
              <a:rPr lang="en-US" dirty="0"/>
              <a:t>, then the kernel will sleep for (1+9)/10=1 timer interrupt period; since HZ = 100, one timer interrupt period is 10 </a:t>
            </a:r>
            <a:r>
              <a:rPr lang="en-US" dirty="0" err="1"/>
              <a:t>ms.</a:t>
            </a:r>
            <a:r>
              <a:rPr lang="en-US" dirty="0"/>
              <a:t> If the caller specifies a sleep duration of 9 </a:t>
            </a:r>
            <a:r>
              <a:rPr lang="en-US" dirty="0" err="1"/>
              <a:t>ms</a:t>
            </a:r>
            <a:r>
              <a:rPr lang="en-US" dirty="0"/>
              <a:t>, then the kernel will sleep for (9+9)/10 = 1 timer interrupt period; remember that in C, integer division uses truncation towards 0. [Ref: https://stackoverflow.com/a/3602857]</a:t>
            </a:r>
          </a:p>
          <a:p>
            <a:endParaRPr lang="en-US" dirty="0"/>
          </a:p>
          <a:p>
            <a:r>
              <a:rPr lang="en-US" dirty="0"/>
              <a:t>The long() trick works as long as (1) the computer uses two’s complement to represent numbers, (2) the subtraction of two unsigned longs wraps around, and (3) the difference between the two is in the range of an unsigned long. Note that hardware ensures (1), and the C++ standard guarantees (2).</a:t>
            </a:r>
          </a:p>
          <a:p>
            <a:r>
              <a:rPr lang="en-US" dirty="0"/>
              <a:t>For example:</a:t>
            </a:r>
          </a:p>
          <a:p>
            <a:r>
              <a:rPr lang="en-US" sz="1200" kern="1200" dirty="0">
                <a:solidFill>
                  <a:schemeClr val="tx1"/>
                </a:solidFill>
                <a:effectLst/>
                <a:latin typeface="+mn-lt"/>
                <a:ea typeface="+mn-ea"/>
                <a:cs typeface="+mn-cs"/>
              </a:rPr>
              <a:t>a = 0101 b = 0110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0101</a:t>
            </a:r>
          </a:p>
          <a:p>
            <a:r>
              <a:rPr lang="en-US" sz="1200" kern="1200" dirty="0">
                <a:solidFill>
                  <a:schemeClr val="tx1"/>
                </a:solidFill>
                <a:effectLst/>
                <a:latin typeface="+mn-lt"/>
                <a:ea typeface="+mn-ea"/>
                <a:cs typeface="+mn-cs"/>
              </a:rPr>
              <a:t>1001</a:t>
            </a:r>
          </a:p>
          <a:p>
            <a:r>
              <a:rPr lang="en-US" sz="1200" kern="1200" dirty="0">
                <a:solidFill>
                  <a:schemeClr val="tx1"/>
                </a:solidFill>
                <a:effectLst/>
                <a:latin typeface="+mn-lt"/>
                <a:ea typeface="+mn-ea"/>
                <a:cs typeface="+mn-cs"/>
              </a:rPr>
              <a:t>  + 1</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1111 = 15 unsigned = -1 signed</a:t>
            </a:r>
          </a:p>
          <a:p>
            <a:r>
              <a:rPr lang="en-US" sz="1200" kern="1200" dirty="0">
                <a:solidFill>
                  <a:schemeClr val="tx1"/>
                </a:solidFill>
                <a:effectLst/>
                <a:latin typeface="+mn-lt"/>
                <a:ea typeface="+mn-ea"/>
                <a:cs typeface="+mn-cs"/>
              </a:rPr>
              <a:t>Remember that in two’s complement, a leading bit of 1 means the number is negative, and a leading bit of 0 means that the number is positive. For a negative number, the magnitude is determined by flipping all of the bits and then adding 1. This is why 1111 in binary is -1 signed decimal.</a:t>
            </a:r>
            <a:endParaRPr lang="en-US" dirty="0"/>
          </a:p>
          <a:p>
            <a:r>
              <a:rPr lang="en-US" dirty="0"/>
              <a:t>[Ref: https://stackoverflow.com/questions/2061245/how-to-subtract-two-unsigned-ints-with-wrap-around-or-overflow</a:t>
            </a:r>
          </a:p>
          <a:p>
            <a:r>
              <a:rPr lang="en-US" dirty="0"/>
              <a:t>        https://en.wikipedia.org/wiki/Signed_number_representations#History</a:t>
            </a:r>
          </a:p>
          <a:p>
            <a:r>
              <a:rPr lang="en-US" dirty="0"/>
              <a:t>        https://www.cs.cornell.edu/~tomf/notes/cps104/twoscomp.html]</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55138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spinlock doesn’t have a queue because acquiring a spin lock “blocks” by just repeatedly testing the lock condition!]</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24219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I’m being a bit sloppy with terminology here. By “thread” here, I mean “a kernel-level execution context.” However, “thread” is easier to say than “kernel-level execution context” :-D.</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30669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410060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41638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356584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the end of </a:t>
            </a:r>
            <a:r>
              <a:rPr lang="en-US" dirty="0" err="1"/>
              <a:t>wchan_sleep</a:t>
            </a:r>
            <a:r>
              <a:rPr lang="en-US" dirty="0"/>
              <a:t>(), the </a:t>
            </a:r>
            <a:r>
              <a:rPr lang="en-US" dirty="0" err="1"/>
              <a:t>spinlock_acquire</a:t>
            </a:r>
            <a:r>
              <a:rPr lang="en-US" dirty="0"/>
              <a:t>() may block if the </a:t>
            </a:r>
            <a:r>
              <a:rPr lang="en-US" dirty="0" err="1"/>
              <a:t>waker</a:t>
            </a:r>
            <a:r>
              <a:rPr lang="en-US" dirty="0"/>
              <a:t> hasn’t released the lock yet! [See </a:t>
            </a:r>
            <a:r>
              <a:rPr lang="en-US" dirty="0" err="1"/>
              <a:t>wchan_wakeone</a:t>
            </a:r>
            <a:r>
              <a:rPr lang="en-US" dirty="0"/>
              <a:t>() in two slides—after the </a:t>
            </a:r>
            <a:r>
              <a:rPr lang="en-US" dirty="0" err="1"/>
              <a:t>waker</a:t>
            </a:r>
            <a:r>
              <a:rPr lang="en-US" dirty="0"/>
              <a:t> calls </a:t>
            </a:r>
            <a:r>
              <a:rPr lang="en-US" dirty="0" err="1"/>
              <a:t>wchan_wakeone</a:t>
            </a:r>
            <a:r>
              <a:rPr lang="en-US" dirty="0"/>
              <a:t>(), the </a:t>
            </a:r>
            <a:r>
              <a:rPr lang="en-US" dirty="0" err="1"/>
              <a:t>waker</a:t>
            </a:r>
            <a:r>
              <a:rPr lang="en-US" dirty="0"/>
              <a:t> needs to release the spinlock.]</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372594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2/27/2020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CF169-DAC0-4011-9396-185948EAEE6B}"/>
              </a:ext>
            </a:extLst>
          </p:cNvPr>
          <p:cNvPicPr>
            <a:picLocks noChangeAspect="1"/>
          </p:cNvPicPr>
          <p:nvPr/>
        </p:nvPicPr>
        <p:blipFill>
          <a:blip r:embed="rId3"/>
          <a:stretch>
            <a:fillRect/>
          </a:stretch>
        </p:blipFill>
        <p:spPr>
          <a:xfrm>
            <a:off x="0" y="-1"/>
            <a:ext cx="12192000" cy="6871013"/>
          </a:xfrm>
          <a:prstGeom prst="rect">
            <a:avLst/>
          </a:prstGeom>
        </p:spPr>
      </p:pic>
      <p:sp>
        <p:nvSpPr>
          <p:cNvPr id="3" name="Subtitle 2"/>
          <p:cNvSpPr>
            <a:spLocks noGrp="1"/>
          </p:cNvSpPr>
          <p:nvPr>
            <p:ph type="subTitle" idx="1"/>
          </p:nvPr>
        </p:nvSpPr>
        <p:spPr>
          <a:xfrm>
            <a:off x="3775278" y="1504708"/>
            <a:ext cx="4465899" cy="1296365"/>
          </a:xfrm>
          <a:solidFill>
            <a:schemeClr val="bg1">
              <a:alpha val="50000"/>
            </a:schemeClr>
          </a:solidFill>
        </p:spPr>
        <p:txBody>
          <a:bodyPr>
            <a:noAutofit/>
          </a:bodyPr>
          <a:lstStyle/>
          <a:p>
            <a:pPr>
              <a:lnSpc>
                <a:spcPct val="100000"/>
              </a:lnSpc>
              <a:spcBef>
                <a:spcPts val="0"/>
              </a:spcBef>
            </a:pPr>
            <a:r>
              <a:rPr lang="en-US" sz="4000" b="1" dirty="0">
                <a:latin typeface="Segoe UI" panose="020B0502040204020203" pitchFamily="34" charset="0"/>
                <a:cs typeface="Segoe UI" panose="020B0502040204020203" pitchFamily="34" charset="0"/>
              </a:rPr>
              <a:t>CS 161: Lecture 7</a:t>
            </a:r>
          </a:p>
          <a:p>
            <a:pPr>
              <a:lnSpc>
                <a:spcPct val="100000"/>
              </a:lnSpc>
              <a:spcBef>
                <a:spcPts val="0"/>
              </a:spcBef>
            </a:pPr>
            <a:r>
              <a:rPr lang="en-US" sz="4000" b="1">
                <a:latin typeface="Segoe UI" panose="020B0502040204020203" pitchFamily="34" charset="0"/>
                <a:cs typeface="Segoe UI" panose="020B0502040204020203" pitchFamily="34" charset="0"/>
              </a:rPr>
              <a:t>2/24/20</a:t>
            </a:r>
            <a:endParaRPr lang="en-US" sz="4000" b="1" dirty="0">
              <a:latin typeface="Segoe UI" panose="020B0502040204020203" pitchFamily="34" charset="0"/>
              <a:cs typeface="Segoe UI" panose="020B0502040204020203" pitchFamily="34" charset="0"/>
            </a:endParaRPr>
          </a:p>
        </p:txBody>
      </p:sp>
      <p:sp>
        <p:nvSpPr>
          <p:cNvPr id="2" name="Title 1"/>
          <p:cNvSpPr>
            <a:spLocks noGrp="1"/>
          </p:cNvSpPr>
          <p:nvPr>
            <p:ph type="ctrTitle"/>
          </p:nvPr>
        </p:nvSpPr>
        <p:spPr>
          <a:xfrm>
            <a:off x="3775278" y="703876"/>
            <a:ext cx="4465900" cy="800827"/>
          </a:xfrm>
          <a:solidFill>
            <a:schemeClr val="bg1">
              <a:alpha val="50000"/>
            </a:schemeClr>
          </a:solidFill>
        </p:spPr>
        <p:txBody>
          <a:bodyPr>
            <a:noAutofit/>
          </a:bodyPr>
          <a:lstStyle/>
          <a:p>
            <a:r>
              <a:rPr lang="en-US" sz="4400" b="1" dirty="0"/>
              <a:t>Wait queues</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Sleep/wakeup: Solution #1</a:t>
            </a:r>
          </a:p>
        </p:txBody>
      </p:sp>
      <p:pic>
        <p:nvPicPr>
          <p:cNvPr id="5" name="Picture 4">
            <a:extLst>
              <a:ext uri="{FF2B5EF4-FFF2-40B4-BE49-F238E27FC236}">
                <a16:creationId xmlns:a16="http://schemas.microsoft.com/office/drawing/2014/main" id="{F3082DCF-C105-43B4-B464-60D19937CE71}"/>
              </a:ext>
            </a:extLst>
          </p:cNvPr>
          <p:cNvPicPr>
            <a:picLocks noChangeAspect="1"/>
          </p:cNvPicPr>
          <p:nvPr/>
        </p:nvPicPr>
        <p:blipFill>
          <a:blip r:embed="rId2"/>
          <a:stretch>
            <a:fillRect/>
          </a:stretch>
        </p:blipFill>
        <p:spPr>
          <a:xfrm>
            <a:off x="0" y="4076700"/>
            <a:ext cx="12192000" cy="2781300"/>
          </a:xfrm>
          <a:prstGeom prst="rect">
            <a:avLst/>
          </a:prstGeom>
        </p:spPr>
      </p:pic>
      <p:sp>
        <p:nvSpPr>
          <p:cNvPr id="6" name="Content Placeholder 2">
            <a:extLst>
              <a:ext uri="{FF2B5EF4-FFF2-40B4-BE49-F238E27FC236}">
                <a16:creationId xmlns:a16="http://schemas.microsoft.com/office/drawing/2014/main" id="{90FF60BA-BB78-4B7B-A570-32AA8D15E750}"/>
              </a:ext>
            </a:extLst>
          </p:cNvPr>
          <p:cNvSpPr txBox="1">
            <a:spLocks/>
          </p:cNvSpPr>
          <p:nvPr/>
        </p:nvSpPr>
        <p:spPr>
          <a:xfrm>
            <a:off x="7451124" y="2263339"/>
            <a:ext cx="490563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endParaRPr lang="en-US" sz="2700" b="1" dirty="0">
              <a:latin typeface="Segoe UI" panose="020B0502040204020203" pitchFamily="34" charset="0"/>
              <a:cs typeface="Segoe UI" panose="020B0502040204020203" pitchFamily="34" charset="0"/>
            </a:endParaRPr>
          </a:p>
          <a:p>
            <a:pPr>
              <a:spcBef>
                <a:spcPts val="300"/>
              </a:spcBef>
            </a:pPr>
            <a:r>
              <a:rPr lang="en-US" sz="2700" b="1" dirty="0">
                <a:latin typeface="Segoe UI" panose="020B0502040204020203" pitchFamily="34" charset="0"/>
                <a:cs typeface="Segoe UI" panose="020B0502040204020203" pitchFamily="34" charset="0"/>
              </a:rPr>
              <a:t>Does stuff so </a:t>
            </a:r>
            <a:r>
              <a:rPr lang="en-US" sz="2700" b="1" dirty="0">
                <a:latin typeface="Consolas" panose="020B0609020204030204" pitchFamily="49" charset="0"/>
                <a:cs typeface="Segoe UI" panose="020B0502040204020203" pitchFamily="34" charset="0"/>
              </a:rPr>
              <a:t>f(x)</a:t>
            </a:r>
            <a:r>
              <a:rPr lang="en-US" sz="2700" b="1" dirty="0">
                <a:latin typeface="Segoe UI" panose="020B0502040204020203" pitchFamily="34" charset="0"/>
                <a:cs typeface="Segoe UI" panose="020B0502040204020203" pitchFamily="34" charset="0"/>
              </a:rPr>
              <a:t> is true</a:t>
            </a:r>
          </a:p>
          <a:p>
            <a:pPr>
              <a:spcBef>
                <a:spcPts val="300"/>
              </a:spcBef>
            </a:pPr>
            <a:r>
              <a:rPr lang="en-US" sz="2700" b="1" dirty="0" err="1">
                <a:latin typeface="Consolas" panose="020B0609020204030204" pitchFamily="49" charset="0"/>
                <a:cs typeface="Segoe UI" panose="020B0502040204020203" pitchFamily="34" charset="0"/>
              </a:rPr>
              <a:t>cond_signal</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a:t>
            </a:r>
            <a:r>
              <a:rPr lang="en-US" sz="2700" b="1" dirty="0">
                <a:latin typeface="Segoe UI" panose="020B0502040204020203" pitchFamily="34" charset="0"/>
                <a:cs typeface="Segoe UI" panose="020B0502040204020203" pitchFamily="34" charset="0"/>
              </a:rPr>
              <a:t> wakes up sleeping thread</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sp>
        <p:nvSpPr>
          <p:cNvPr id="7" name="Content Placeholder 2">
            <a:extLst>
              <a:ext uri="{FF2B5EF4-FFF2-40B4-BE49-F238E27FC236}">
                <a16:creationId xmlns:a16="http://schemas.microsoft.com/office/drawing/2014/main" id="{74860E17-DF05-4EC2-A605-20BDA4EC1A52}"/>
              </a:ext>
            </a:extLst>
          </p:cNvPr>
          <p:cNvSpPr txBox="1">
            <a:spLocks/>
          </p:cNvSpPr>
          <p:nvPr/>
        </p:nvSpPr>
        <p:spPr>
          <a:xfrm>
            <a:off x="156519" y="644608"/>
            <a:ext cx="7020895"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p>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false</a:t>
            </a:r>
          </a:p>
          <a:p>
            <a:pPr>
              <a:spcBef>
                <a:spcPts val="300"/>
              </a:spcBef>
            </a:pPr>
            <a:r>
              <a:rPr lang="en-US" sz="2700" b="1" dirty="0">
                <a:latin typeface="Segoe UI" panose="020B0502040204020203" pitchFamily="34" charset="0"/>
                <a:cs typeface="Segoe UI" panose="020B0502040204020203" pitchFamily="34" charset="0"/>
              </a:rPr>
              <a:t>Decides to block (but isn’t sleeping yet!)</a:t>
            </a:r>
          </a:p>
          <a:p>
            <a:pPr>
              <a:spcBef>
                <a:spcPts val="300"/>
              </a:spcBef>
            </a:pPr>
            <a:r>
              <a:rPr lang="en-US" sz="2700" b="1" dirty="0" err="1">
                <a:latin typeface="Consolas" panose="020B0609020204030204" pitchFamily="49" charset="0"/>
                <a:cs typeface="Segoe UI" panose="020B0502040204020203" pitchFamily="34" charset="0"/>
              </a:rPr>
              <a:t>cond_wait</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 &amp;</a:t>
            </a:r>
            <a:r>
              <a:rPr lang="en-US" sz="2700" b="1" dirty="0" err="1">
                <a:latin typeface="Consolas" panose="020B0609020204030204" pitchFamily="49" charset="0"/>
                <a:cs typeface="Segoe UI" panose="020B0502040204020203" pitchFamily="34" charset="0"/>
              </a:rPr>
              <a:t>x_lock</a:t>
            </a:r>
            <a:r>
              <a:rPr lang="en-US" sz="2700" b="1" dirty="0">
                <a:latin typeface="Consolas" panose="020B0609020204030204" pitchFamily="49" charset="0"/>
                <a:cs typeface="Segoe UI" panose="020B0502040204020203" pitchFamily="34" charset="0"/>
              </a:rPr>
              <a:t>)</a:t>
            </a:r>
            <a:endParaRPr lang="en-US" sz="2700" b="1" dirty="0">
              <a:latin typeface="Segoe UI" panose="020B0502040204020203"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F45ED6A4-B55E-4292-82D3-2B9D4236E7CF}"/>
              </a:ext>
            </a:extLst>
          </p:cNvPr>
          <p:cNvGrpSpPr/>
          <p:nvPr/>
        </p:nvGrpSpPr>
        <p:grpSpPr>
          <a:xfrm>
            <a:off x="3393764" y="5147467"/>
            <a:ext cx="5166810" cy="1077219"/>
            <a:chOff x="3393764" y="5036254"/>
            <a:chExt cx="5166810" cy="1077219"/>
          </a:xfrm>
        </p:grpSpPr>
        <p:sp>
          <p:nvSpPr>
            <p:cNvPr id="13" name="Rectangle 12">
              <a:extLst>
                <a:ext uri="{FF2B5EF4-FFF2-40B4-BE49-F238E27FC236}">
                  <a16:creationId xmlns:a16="http://schemas.microsoft.com/office/drawing/2014/main" id="{BD657356-E2E4-45DD-9873-48BF89772057}"/>
                </a:ext>
              </a:extLst>
            </p:cNvPr>
            <p:cNvSpPr/>
            <p:nvPr/>
          </p:nvSpPr>
          <p:spPr>
            <a:xfrm>
              <a:off x="3393764" y="5036255"/>
              <a:ext cx="5166810" cy="1077218"/>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35B4D8B-101F-46C6-A8DB-05F0A2793331}"/>
                </a:ext>
              </a:extLst>
            </p:cNvPr>
            <p:cNvSpPr txBox="1"/>
            <p:nvPr/>
          </p:nvSpPr>
          <p:spPr>
            <a:xfrm>
              <a:off x="3587465" y="5036254"/>
              <a:ext cx="4779407" cy="1077218"/>
            </a:xfrm>
            <a:prstGeom prst="rect">
              <a:avLst/>
            </a:prstGeom>
            <a:noFill/>
          </p:spPr>
          <p:txBody>
            <a:bodyPr wrap="square" rtlCol="0">
              <a:spAutoFit/>
            </a:bodyPr>
            <a:lstStyle/>
            <a:p>
              <a:pPr algn="ctr"/>
              <a:r>
                <a:rPr lang="en-US" sz="3200" b="1" dirty="0">
                  <a:latin typeface="Segoe UI Light" panose="020B0502040204020203" pitchFamily="34" charset="0"/>
                  <a:cs typeface="Segoe UI Light" panose="020B0502040204020203" pitchFamily="34" charset="0"/>
                </a:rPr>
                <a:t>What if the wakeup thread runs first?</a:t>
              </a:r>
            </a:p>
          </p:txBody>
        </p:sp>
      </p:grpSp>
      <p:grpSp>
        <p:nvGrpSpPr>
          <p:cNvPr id="17" name="Group 16">
            <a:extLst>
              <a:ext uri="{FF2B5EF4-FFF2-40B4-BE49-F238E27FC236}">
                <a16:creationId xmlns:a16="http://schemas.microsoft.com/office/drawing/2014/main" id="{D20BA3A4-FFA5-4100-8B74-073F4A7C3C30}"/>
              </a:ext>
            </a:extLst>
          </p:cNvPr>
          <p:cNvGrpSpPr/>
          <p:nvPr/>
        </p:nvGrpSpPr>
        <p:grpSpPr>
          <a:xfrm>
            <a:off x="420130" y="2397214"/>
            <a:ext cx="5078627" cy="1528078"/>
            <a:chOff x="420130" y="2397214"/>
            <a:chExt cx="5078627" cy="1528078"/>
          </a:xfrm>
        </p:grpSpPr>
        <p:grpSp>
          <p:nvGrpSpPr>
            <p:cNvPr id="12" name="Group 11">
              <a:extLst>
                <a:ext uri="{FF2B5EF4-FFF2-40B4-BE49-F238E27FC236}">
                  <a16:creationId xmlns:a16="http://schemas.microsoft.com/office/drawing/2014/main" id="{B5741208-DF00-4DBA-A9F9-F97BE6E01E99}"/>
                </a:ext>
              </a:extLst>
            </p:cNvPr>
            <p:cNvGrpSpPr/>
            <p:nvPr/>
          </p:nvGrpSpPr>
          <p:grpSpPr>
            <a:xfrm>
              <a:off x="420130" y="2397214"/>
              <a:ext cx="5078627" cy="1200605"/>
              <a:chOff x="420130" y="2582569"/>
              <a:chExt cx="5078627" cy="1200605"/>
            </a:xfrm>
          </p:grpSpPr>
          <p:sp>
            <p:nvSpPr>
              <p:cNvPr id="8" name="Right Bracket 7">
                <a:extLst>
                  <a:ext uri="{FF2B5EF4-FFF2-40B4-BE49-F238E27FC236}">
                    <a16:creationId xmlns:a16="http://schemas.microsoft.com/office/drawing/2014/main" id="{9B3253DB-3FB7-44B7-B065-AB72317FCBFF}"/>
                  </a:ext>
                </a:extLst>
              </p:cNvPr>
              <p:cNvSpPr/>
              <p:nvPr/>
            </p:nvSpPr>
            <p:spPr>
              <a:xfrm rot="5400000">
                <a:off x="2798292" y="204407"/>
                <a:ext cx="322304" cy="5078627"/>
              </a:xfrm>
              <a:prstGeom prst="righ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a:extLst>
                  <a:ext uri="{FF2B5EF4-FFF2-40B4-BE49-F238E27FC236}">
                    <a16:creationId xmlns:a16="http://schemas.microsoft.com/office/drawing/2014/main" id="{8DD9BD16-DE1C-4C8A-9F56-3FCB9AF064D9}"/>
                  </a:ext>
                </a:extLst>
              </p:cNvPr>
              <p:cNvGrpSpPr/>
              <p:nvPr/>
            </p:nvGrpSpPr>
            <p:grpSpPr>
              <a:xfrm>
                <a:off x="673444" y="2857951"/>
                <a:ext cx="4572000" cy="925223"/>
                <a:chOff x="673444" y="2857950"/>
                <a:chExt cx="4572000" cy="925223"/>
              </a:xfrm>
            </p:grpSpPr>
            <p:sp>
              <p:nvSpPr>
                <p:cNvPr id="9" name="TextBox 8">
                  <a:extLst>
                    <a:ext uri="{FF2B5EF4-FFF2-40B4-BE49-F238E27FC236}">
                      <a16:creationId xmlns:a16="http://schemas.microsoft.com/office/drawing/2014/main" id="{8E3DA91D-8A77-4B42-9AED-88280460ABC5}"/>
                    </a:ext>
                  </a:extLst>
                </p:cNvPr>
                <p:cNvSpPr txBox="1"/>
                <p:nvPr/>
              </p:nvSpPr>
              <p:spPr>
                <a:xfrm>
                  <a:off x="673444" y="2857950"/>
                  <a:ext cx="4572000" cy="584775"/>
                </a:xfrm>
                <a:prstGeom prst="rect">
                  <a:avLst/>
                </a:prstGeom>
                <a:noFill/>
              </p:spPr>
              <p:txBody>
                <a:bodyPr wrap="square" rtlCol="0">
                  <a:spAutoFit/>
                </a:bodyPr>
                <a:lstStyle/>
                <a:p>
                  <a:pPr algn="ctr"/>
                  <a:r>
                    <a:rPr lang="en-US" sz="3200" dirty="0"/>
                    <a:t>Atomically releases lock</a:t>
                  </a:r>
                </a:p>
              </p:txBody>
            </p:sp>
            <p:sp>
              <p:nvSpPr>
                <p:cNvPr id="10" name="TextBox 9">
                  <a:extLst>
                    <a:ext uri="{FF2B5EF4-FFF2-40B4-BE49-F238E27FC236}">
                      <a16:creationId xmlns:a16="http://schemas.microsoft.com/office/drawing/2014/main" id="{1269D880-70FB-43E2-86A2-01D0493B8A7E}"/>
                    </a:ext>
                  </a:extLst>
                </p:cNvPr>
                <p:cNvSpPr txBox="1"/>
                <p:nvPr/>
              </p:nvSpPr>
              <p:spPr>
                <a:xfrm>
                  <a:off x="673444" y="3198398"/>
                  <a:ext cx="4572000" cy="584775"/>
                </a:xfrm>
                <a:prstGeom prst="rect">
                  <a:avLst/>
                </a:prstGeom>
                <a:noFill/>
              </p:spPr>
              <p:txBody>
                <a:bodyPr wrap="square" rtlCol="0">
                  <a:spAutoFit/>
                </a:bodyPr>
                <a:lstStyle/>
                <a:p>
                  <a:pPr algn="ctr"/>
                  <a:r>
                    <a:rPr lang="en-US" sz="3200" dirty="0"/>
                    <a:t>and blocks thread; when it</a:t>
                  </a:r>
                </a:p>
              </p:txBody>
            </p:sp>
          </p:grpSp>
        </p:grpSp>
        <p:sp>
          <p:nvSpPr>
            <p:cNvPr id="16" name="TextBox 15">
              <a:extLst>
                <a:ext uri="{FF2B5EF4-FFF2-40B4-BE49-F238E27FC236}">
                  <a16:creationId xmlns:a16="http://schemas.microsoft.com/office/drawing/2014/main" id="{04E3D036-0A70-4681-9EA3-F2AB59EFF67B}"/>
                </a:ext>
              </a:extLst>
            </p:cNvPr>
            <p:cNvSpPr txBox="1"/>
            <p:nvPr/>
          </p:nvSpPr>
          <p:spPr>
            <a:xfrm>
              <a:off x="673444" y="3340517"/>
              <a:ext cx="4572000" cy="584775"/>
            </a:xfrm>
            <a:prstGeom prst="rect">
              <a:avLst/>
            </a:prstGeom>
            <a:noFill/>
          </p:spPr>
          <p:txBody>
            <a:bodyPr wrap="square" rtlCol="0">
              <a:spAutoFit/>
            </a:bodyPr>
            <a:lstStyle/>
            <a:p>
              <a:pPr algn="ctr"/>
              <a:r>
                <a:rPr lang="en-US" sz="3200" dirty="0"/>
                <a:t>returns, lock held by caller</a:t>
              </a:r>
            </a:p>
          </p:txBody>
        </p:sp>
      </p:grpSp>
    </p:spTree>
    <p:extLst>
      <p:ext uri="{BB962C8B-B14F-4D97-AF65-F5344CB8AC3E}">
        <p14:creationId xmlns:p14="http://schemas.microsoft.com/office/powerpoint/2010/main" val="119556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Sleep/wakeup: Solution #1</a:t>
            </a:r>
          </a:p>
        </p:txBody>
      </p:sp>
      <p:pic>
        <p:nvPicPr>
          <p:cNvPr id="5" name="Picture 4">
            <a:extLst>
              <a:ext uri="{FF2B5EF4-FFF2-40B4-BE49-F238E27FC236}">
                <a16:creationId xmlns:a16="http://schemas.microsoft.com/office/drawing/2014/main" id="{F3082DCF-C105-43B4-B464-60D19937CE71}"/>
              </a:ext>
            </a:extLst>
          </p:cNvPr>
          <p:cNvPicPr>
            <a:picLocks noChangeAspect="1"/>
          </p:cNvPicPr>
          <p:nvPr/>
        </p:nvPicPr>
        <p:blipFill>
          <a:blip r:embed="rId2"/>
          <a:stretch>
            <a:fillRect/>
          </a:stretch>
        </p:blipFill>
        <p:spPr>
          <a:xfrm>
            <a:off x="0" y="4076700"/>
            <a:ext cx="12192000" cy="2781300"/>
          </a:xfrm>
          <a:prstGeom prst="rect">
            <a:avLst/>
          </a:prstGeom>
        </p:spPr>
      </p:pic>
      <p:sp>
        <p:nvSpPr>
          <p:cNvPr id="16" name="Content Placeholder 2">
            <a:extLst>
              <a:ext uri="{FF2B5EF4-FFF2-40B4-BE49-F238E27FC236}">
                <a16:creationId xmlns:a16="http://schemas.microsoft.com/office/drawing/2014/main" id="{50CC03A5-EEB4-4C0B-86C5-22BA25E2D585}"/>
              </a:ext>
            </a:extLst>
          </p:cNvPr>
          <p:cNvSpPr txBox="1">
            <a:spLocks/>
          </p:cNvSpPr>
          <p:nvPr/>
        </p:nvSpPr>
        <p:spPr>
          <a:xfrm>
            <a:off x="7451124" y="2263339"/>
            <a:ext cx="490563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endParaRPr lang="en-US" sz="2700" b="1" dirty="0">
              <a:latin typeface="Segoe UI" panose="020B0502040204020203" pitchFamily="34" charset="0"/>
              <a:cs typeface="Segoe UI" panose="020B0502040204020203" pitchFamily="34" charset="0"/>
            </a:endParaRPr>
          </a:p>
          <a:p>
            <a:pPr>
              <a:spcBef>
                <a:spcPts val="300"/>
              </a:spcBef>
            </a:pPr>
            <a:r>
              <a:rPr lang="en-US" sz="2700" b="1" dirty="0">
                <a:latin typeface="Segoe UI" panose="020B0502040204020203" pitchFamily="34" charset="0"/>
                <a:cs typeface="Segoe UI" panose="020B0502040204020203" pitchFamily="34" charset="0"/>
              </a:rPr>
              <a:t>Does stuff so </a:t>
            </a:r>
            <a:r>
              <a:rPr lang="en-US" sz="2700" b="1" dirty="0">
                <a:latin typeface="Consolas" panose="020B0609020204030204" pitchFamily="49" charset="0"/>
                <a:cs typeface="Segoe UI" panose="020B0502040204020203" pitchFamily="34" charset="0"/>
              </a:rPr>
              <a:t>f(x)</a:t>
            </a:r>
            <a:r>
              <a:rPr lang="en-US" sz="2700" b="1" dirty="0">
                <a:latin typeface="Segoe UI" panose="020B0502040204020203" pitchFamily="34" charset="0"/>
                <a:cs typeface="Segoe UI" panose="020B0502040204020203" pitchFamily="34" charset="0"/>
              </a:rPr>
              <a:t> is true</a:t>
            </a:r>
          </a:p>
          <a:p>
            <a:pPr>
              <a:spcBef>
                <a:spcPts val="300"/>
              </a:spcBef>
            </a:pPr>
            <a:r>
              <a:rPr lang="en-US" sz="2700" b="1" dirty="0" err="1">
                <a:latin typeface="Consolas" panose="020B0609020204030204" pitchFamily="49" charset="0"/>
                <a:cs typeface="Segoe UI" panose="020B0502040204020203" pitchFamily="34" charset="0"/>
              </a:rPr>
              <a:t>cond_signal</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a:t>
            </a:r>
            <a:r>
              <a:rPr lang="en-US" sz="2700" b="1" dirty="0">
                <a:latin typeface="Segoe UI" panose="020B0502040204020203" pitchFamily="34" charset="0"/>
                <a:cs typeface="Segoe UI" panose="020B0502040204020203" pitchFamily="34" charset="0"/>
              </a:rPr>
              <a:t> wakes up sleeping thread</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sp>
        <p:nvSpPr>
          <p:cNvPr id="17" name="Content Placeholder 2">
            <a:extLst>
              <a:ext uri="{FF2B5EF4-FFF2-40B4-BE49-F238E27FC236}">
                <a16:creationId xmlns:a16="http://schemas.microsoft.com/office/drawing/2014/main" id="{19745322-3CD4-4FBA-ACD4-92A12B49CCB2}"/>
              </a:ext>
            </a:extLst>
          </p:cNvPr>
          <p:cNvSpPr txBox="1">
            <a:spLocks/>
          </p:cNvSpPr>
          <p:nvPr/>
        </p:nvSpPr>
        <p:spPr>
          <a:xfrm>
            <a:off x="156519" y="644608"/>
            <a:ext cx="699584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p>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false</a:t>
            </a:r>
          </a:p>
          <a:p>
            <a:pPr>
              <a:spcBef>
                <a:spcPts val="300"/>
              </a:spcBef>
            </a:pPr>
            <a:r>
              <a:rPr lang="en-US" sz="2700" b="1" dirty="0">
                <a:latin typeface="Segoe UI" panose="020B0502040204020203" pitchFamily="34" charset="0"/>
                <a:cs typeface="Segoe UI" panose="020B0502040204020203" pitchFamily="34" charset="0"/>
              </a:rPr>
              <a:t>Decides to block (but isn’t sleeping yet!)</a:t>
            </a:r>
          </a:p>
          <a:p>
            <a:pPr>
              <a:spcBef>
                <a:spcPts val="300"/>
              </a:spcBef>
            </a:pPr>
            <a:r>
              <a:rPr lang="en-US" sz="2700" b="1" dirty="0" err="1">
                <a:latin typeface="Consolas" panose="020B0609020204030204" pitchFamily="49" charset="0"/>
                <a:cs typeface="Segoe UI" panose="020B0502040204020203" pitchFamily="34" charset="0"/>
              </a:rPr>
              <a:t>cond_wait</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 &amp;</a:t>
            </a:r>
            <a:r>
              <a:rPr lang="en-US" sz="2700" b="1" dirty="0" err="1">
                <a:latin typeface="Consolas" panose="020B0609020204030204" pitchFamily="49" charset="0"/>
                <a:cs typeface="Segoe UI" panose="020B0502040204020203" pitchFamily="34" charset="0"/>
              </a:rPr>
              <a:t>x_lock</a:t>
            </a:r>
            <a:r>
              <a:rPr lang="en-US" sz="2700" b="1" dirty="0">
                <a:latin typeface="Consolas" panose="020B0609020204030204" pitchFamily="49" charset="0"/>
                <a:cs typeface="Segoe UI" panose="020B0502040204020203" pitchFamily="34" charset="0"/>
              </a:rPr>
              <a:t>)</a:t>
            </a:r>
            <a:endParaRPr lang="en-US" sz="2700" b="1" dirty="0">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673E6C21-BD9B-4FC6-8618-035055D9CD4F}"/>
              </a:ext>
            </a:extLst>
          </p:cNvPr>
          <p:cNvSpPr/>
          <p:nvPr/>
        </p:nvSpPr>
        <p:spPr>
          <a:xfrm>
            <a:off x="156518" y="2797241"/>
            <a:ext cx="6995843" cy="1225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CE50793-527C-4E1E-9B69-31CA908BBA98}"/>
              </a:ext>
            </a:extLst>
          </p:cNvPr>
          <p:cNvSpPr txBox="1">
            <a:spLocks/>
          </p:cNvSpPr>
          <p:nvPr/>
        </p:nvSpPr>
        <p:spPr>
          <a:xfrm>
            <a:off x="156519" y="2774629"/>
            <a:ext cx="4740875" cy="1240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true</a:t>
            </a:r>
          </a:p>
          <a:p>
            <a:pPr>
              <a:spcBef>
                <a:spcPts val="300"/>
              </a:spcBef>
            </a:pPr>
            <a:r>
              <a:rPr lang="en-US" sz="2700" b="1" dirty="0">
                <a:latin typeface="Segoe UI" panose="020B0502040204020203" pitchFamily="34" charset="0"/>
                <a:cs typeface="Segoe UI" panose="020B0502040204020203" pitchFamily="34" charset="0"/>
              </a:rPr>
              <a:t>Does stuff involving x</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grpSp>
        <p:nvGrpSpPr>
          <p:cNvPr id="19" name="Group 18">
            <a:extLst>
              <a:ext uri="{FF2B5EF4-FFF2-40B4-BE49-F238E27FC236}">
                <a16:creationId xmlns:a16="http://schemas.microsoft.com/office/drawing/2014/main" id="{33941ABC-E8AC-4D07-8410-A2C39C4B6B56}"/>
              </a:ext>
            </a:extLst>
          </p:cNvPr>
          <p:cNvGrpSpPr/>
          <p:nvPr/>
        </p:nvGrpSpPr>
        <p:grpSpPr>
          <a:xfrm>
            <a:off x="3126259" y="5119705"/>
            <a:ext cx="5652507" cy="1077218"/>
            <a:chOff x="2714367" y="5036255"/>
            <a:chExt cx="5652507" cy="1077218"/>
          </a:xfrm>
        </p:grpSpPr>
        <p:sp>
          <p:nvSpPr>
            <p:cNvPr id="20" name="Rectangle 19">
              <a:extLst>
                <a:ext uri="{FF2B5EF4-FFF2-40B4-BE49-F238E27FC236}">
                  <a16:creationId xmlns:a16="http://schemas.microsoft.com/office/drawing/2014/main" id="{8C2AB3F0-952B-4BBA-A7E6-AB6A427A1F91}"/>
                </a:ext>
              </a:extLst>
            </p:cNvPr>
            <p:cNvSpPr/>
            <p:nvPr/>
          </p:nvSpPr>
          <p:spPr>
            <a:xfrm>
              <a:off x="2714368" y="5036255"/>
              <a:ext cx="5652506" cy="1077218"/>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6284F62-FA04-4D82-8DA5-6C453B6259A1}"/>
                </a:ext>
              </a:extLst>
            </p:cNvPr>
            <p:cNvSpPr txBox="1"/>
            <p:nvPr/>
          </p:nvSpPr>
          <p:spPr>
            <a:xfrm>
              <a:off x="2714367" y="5036255"/>
              <a:ext cx="5609256" cy="1077218"/>
            </a:xfrm>
            <a:prstGeom prst="rect">
              <a:avLst/>
            </a:prstGeom>
            <a:noFill/>
          </p:spPr>
          <p:txBody>
            <a:bodyPr wrap="square" rtlCol="0">
              <a:spAutoFit/>
            </a:bodyPr>
            <a:lstStyle/>
            <a:p>
              <a:pPr algn="ctr"/>
              <a:r>
                <a:rPr lang="en-US" sz="3200" b="1" dirty="0">
                  <a:latin typeface="Segoe UI Light" panose="020B0502040204020203" pitchFamily="34" charset="0"/>
                  <a:cs typeface="Segoe UI Light" panose="020B0502040204020203" pitchFamily="34" charset="0"/>
                </a:rPr>
                <a:t>Locking and </a:t>
              </a:r>
              <a:r>
                <a:rPr lang="en-US" sz="3200" b="1" dirty="0" err="1">
                  <a:latin typeface="Consolas" panose="020B0609020204030204" pitchFamily="49" charset="0"/>
                  <a:cs typeface="Segoe UI Light" panose="020B0502040204020203" pitchFamily="34" charset="0"/>
                </a:rPr>
                <a:t>cond</a:t>
              </a:r>
              <a:r>
                <a:rPr lang="en-US" sz="3200" b="1" dirty="0">
                  <a:latin typeface="Consolas" panose="020B0609020204030204" pitchFamily="49" charset="0"/>
                  <a:cs typeface="Segoe UI Light" panose="020B0502040204020203" pitchFamily="34" charset="0"/>
                </a:rPr>
                <a:t>_* </a:t>
              </a:r>
              <a:r>
                <a:rPr lang="en-US" sz="3200" b="1" dirty="0">
                  <a:latin typeface="Segoe UI Light" panose="020B0502040204020203" pitchFamily="34" charset="0"/>
                  <a:cs typeface="Segoe UI Light" panose="020B0502040204020203" pitchFamily="34" charset="0"/>
                </a:rPr>
                <a:t>semantics eliminate bad </a:t>
              </a:r>
              <a:r>
                <a:rPr lang="en-US" sz="3200" b="1" dirty="0" err="1">
                  <a:latin typeface="Segoe UI Light" panose="020B0502040204020203" pitchFamily="34" charset="0"/>
                  <a:cs typeface="Segoe UI Light" panose="020B0502040204020203" pitchFamily="34" charset="0"/>
                </a:rPr>
                <a:t>interleavings</a:t>
              </a:r>
              <a:r>
                <a:rPr lang="en-US" sz="3200" b="1" dirty="0">
                  <a:latin typeface="Segoe UI Light" panose="020B0502040204020203" pitchFamily="34" charset="0"/>
                  <a:cs typeface="Segoe UI Light" panose="020B0502040204020203" pitchFamily="34" charset="0"/>
                </a:rPr>
                <a:t>!</a:t>
              </a:r>
            </a:p>
          </p:txBody>
        </p:sp>
      </p:grpSp>
      <p:sp>
        <p:nvSpPr>
          <p:cNvPr id="22" name="Content Placeholder 2">
            <a:extLst>
              <a:ext uri="{FF2B5EF4-FFF2-40B4-BE49-F238E27FC236}">
                <a16:creationId xmlns:a16="http://schemas.microsoft.com/office/drawing/2014/main" id="{3179C480-03B7-4BAF-9E29-04D7EFE2F00F}"/>
              </a:ext>
            </a:extLst>
          </p:cNvPr>
          <p:cNvSpPr txBox="1">
            <a:spLocks/>
          </p:cNvSpPr>
          <p:nvPr/>
        </p:nvSpPr>
        <p:spPr>
          <a:xfrm>
            <a:off x="7673548" y="1769066"/>
            <a:ext cx="4361933" cy="444845"/>
          </a:xfrm>
          <a:prstGeom prst="rect">
            <a:avLst/>
          </a:prstGeom>
          <a:solidFill>
            <a:schemeClr val="bg1"/>
          </a:solidFill>
          <a:ln w="38100">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2700" b="1" dirty="0">
                <a:latin typeface="Segoe UI" panose="020B0502040204020203" pitchFamily="34" charset="0"/>
                <a:cs typeface="Segoe UI" panose="020B0502040204020203" pitchFamily="34" charset="0"/>
              </a:rPr>
              <a:t>with no threads to wake</a:t>
            </a:r>
          </a:p>
        </p:txBody>
      </p:sp>
    </p:spTree>
    <p:extLst>
      <p:ext uri="{BB962C8B-B14F-4D97-AF65-F5344CB8AC3E}">
        <p14:creationId xmlns:p14="http://schemas.microsoft.com/office/powerpoint/2010/main" val="91485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16667E-7 -4.81481E-6 L 4.16667E-7 0.25 " pathEditMode="relative" rAng="0" ptsTypes="AA">
                                      <p:cBhvr>
                                        <p:cTn id="6" dur="2000" fill="hold"/>
                                        <p:tgtEl>
                                          <p:spTgt spid="17"/>
                                        </p:tgtEl>
                                        <p:attrNameLst>
                                          <p:attrName>ppt_x</p:attrName>
                                          <p:attrName>ppt_y</p:attrName>
                                        </p:attrNameLst>
                                      </p:cBhvr>
                                      <p:rCtr x="0" y="12500"/>
                                    </p:animMotion>
                                  </p:childTnLst>
                                </p:cTn>
                              </p:par>
                              <p:par>
                                <p:cTn id="7" presetID="64" presetClass="path" presetSubtype="0" accel="50000" decel="50000" fill="hold" grpId="0" nodeType="withEffect">
                                  <p:stCondLst>
                                    <p:cond delay="0"/>
                                  </p:stCondLst>
                                  <p:childTnLst>
                                    <p:animMotion origin="layout" path="M 0 0 L 0 -0.25 E" pathEditMode="relative" ptsTypes="">
                                      <p:cBhvr>
                                        <p:cTn id="8" dur="2000" fill="hold"/>
                                        <p:tgtEl>
                                          <p:spTgt spid="1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7" presetClass="emph" presetSubtype="2" fill="hold" nodeType="withEffect">
                                  <p:stCondLst>
                                    <p:cond delay="0"/>
                                  </p:stCondLst>
                                  <p:childTnLst>
                                    <p:animClr clrSpc="rgb" dir="cw">
                                      <p:cBhvr>
                                        <p:cTn id="15" dur="2000" fill="hold"/>
                                        <p:tgtEl>
                                          <p:spTgt spid="22"/>
                                        </p:tgtEl>
                                        <p:attrNameLst>
                                          <p:attrName>stroke.color</p:attrName>
                                        </p:attrNameLst>
                                      </p:cBhvr>
                                      <p:to>
                                        <a:srgbClr val="33CC33"/>
                                      </p:to>
                                    </p:animClr>
                                    <p:set>
                                      <p:cBhvr>
                                        <p:cTn id="16" dur="2000" fill="hold"/>
                                        <p:tgtEl>
                                          <p:spTgt spid="22"/>
                                        </p:tgtEl>
                                        <p:attrNameLst>
                                          <p:attrName>stroke.on</p:attrName>
                                        </p:attrNameLst>
                                      </p:cBhvr>
                                      <p:to>
                                        <p:strVal val="true"/>
                                      </p:to>
                                    </p:set>
                                  </p:childTnLst>
                                </p:cTn>
                              </p:par>
                              <p:par>
                                <p:cTn id="17" presetID="32" presetClass="emph" presetSubtype="0" repeatCount="2000" fill="hold" grpId="1" nodeType="withEffect">
                                  <p:stCondLst>
                                    <p:cond delay="0"/>
                                  </p:stCondLst>
                                  <p:childTnLst>
                                    <p:animRot by="120000">
                                      <p:cBhvr>
                                        <p:cTn id="18" dur="100" fill="hold">
                                          <p:stCondLst>
                                            <p:cond delay="0"/>
                                          </p:stCondLst>
                                        </p:cTn>
                                        <p:tgtEl>
                                          <p:spTgt spid="22"/>
                                        </p:tgtEl>
                                        <p:attrNameLst>
                                          <p:attrName>r</p:attrName>
                                        </p:attrNameLst>
                                      </p:cBhvr>
                                    </p:animRot>
                                    <p:animRot by="-240000">
                                      <p:cBhvr>
                                        <p:cTn id="19" dur="200" fill="hold">
                                          <p:stCondLst>
                                            <p:cond delay="200"/>
                                          </p:stCondLst>
                                        </p:cTn>
                                        <p:tgtEl>
                                          <p:spTgt spid="22"/>
                                        </p:tgtEl>
                                        <p:attrNameLst>
                                          <p:attrName>r</p:attrName>
                                        </p:attrNameLst>
                                      </p:cBhvr>
                                    </p:animRot>
                                    <p:animRot by="240000">
                                      <p:cBhvr>
                                        <p:cTn id="20" dur="200" fill="hold">
                                          <p:stCondLst>
                                            <p:cond delay="400"/>
                                          </p:stCondLst>
                                        </p:cTn>
                                        <p:tgtEl>
                                          <p:spTgt spid="22"/>
                                        </p:tgtEl>
                                        <p:attrNameLst>
                                          <p:attrName>r</p:attrName>
                                        </p:attrNameLst>
                                      </p:cBhvr>
                                    </p:animRot>
                                    <p:animRot by="-240000">
                                      <p:cBhvr>
                                        <p:cTn id="21" dur="200" fill="hold">
                                          <p:stCondLst>
                                            <p:cond delay="600"/>
                                          </p:stCondLst>
                                        </p:cTn>
                                        <p:tgtEl>
                                          <p:spTgt spid="22"/>
                                        </p:tgtEl>
                                        <p:attrNameLst>
                                          <p:attrName>r</p:attrName>
                                        </p:attrNameLst>
                                      </p:cBhvr>
                                    </p:animRot>
                                    <p:animRot by="120000">
                                      <p:cBhvr>
                                        <p:cTn id="22" dur="200" fill="hold">
                                          <p:stCondLst>
                                            <p:cond delay="800"/>
                                          </p:stCondLst>
                                        </p:cTn>
                                        <p:tgtEl>
                                          <p:spTgt spid="2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fade">
                                      <p:cBhvr>
                                        <p:cTn id="37" dur="5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animEffect transition="in" filter="fade">
                                      <p:cBhvr>
                                        <p:cTn id="42" dur="500"/>
                                        <p:tgtEl>
                                          <p:spTgt spid="1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D564-121E-4353-A642-5B55DFE0285B}"/>
              </a:ext>
            </a:extLst>
          </p:cNvPr>
          <p:cNvSpPr>
            <a:spLocks noGrp="1"/>
          </p:cNvSpPr>
          <p:nvPr>
            <p:ph type="title"/>
          </p:nvPr>
        </p:nvSpPr>
        <p:spPr>
          <a:xfrm>
            <a:off x="838200" y="2787055"/>
            <a:ext cx="10515600" cy="1325563"/>
          </a:xfrm>
        </p:spPr>
        <p:txBody>
          <a:bodyPr>
            <a:normAutofit/>
          </a:bodyPr>
          <a:lstStyle/>
          <a:p>
            <a:r>
              <a:rPr lang="en-US" sz="7200" dirty="0">
                <a:solidFill>
                  <a:schemeClr val="bg1"/>
                </a:solidFill>
              </a:rPr>
              <a:t>Case study: OS/161</a:t>
            </a:r>
          </a:p>
        </p:txBody>
      </p:sp>
    </p:spTree>
    <p:extLst>
      <p:ext uri="{BB962C8B-B14F-4D97-AF65-F5344CB8AC3E}">
        <p14:creationId xmlns:p14="http://schemas.microsoft.com/office/powerpoint/2010/main" val="23287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383059" y="926755"/>
            <a:ext cx="11700911" cy="4031873"/>
          </a:xfrm>
          <a:prstGeom prst="rect">
            <a:avLst/>
          </a:prstGeom>
        </p:spPr>
        <p:txBody>
          <a:bodyPr wrap="square">
            <a:spAutoFit/>
          </a:bodyPr>
          <a:lstStyle/>
          <a:p>
            <a:r>
              <a:rPr lang="en-US" sz="3200" b="1" dirty="0">
                <a:latin typeface="Consolas" panose="020B0609020204030204" pitchFamily="49" charset="0"/>
              </a:rPr>
              <a:t>/* Wait channel. A </a:t>
            </a:r>
            <a:r>
              <a:rPr lang="en-US" sz="3200" b="1" dirty="0" err="1">
                <a:latin typeface="Consolas" panose="020B0609020204030204" pitchFamily="49" charset="0"/>
              </a:rPr>
              <a:t>wchan</a:t>
            </a:r>
            <a:r>
              <a:rPr lang="en-US" sz="3200" b="1" dirty="0">
                <a:latin typeface="Consolas" panose="020B0609020204030204" pitchFamily="49" charset="0"/>
              </a:rPr>
              <a:t> is protected by</a:t>
            </a:r>
          </a:p>
          <a:p>
            <a:r>
              <a:rPr lang="en-US" sz="3200" b="1" dirty="0">
                <a:latin typeface="Consolas" panose="020B0609020204030204" pitchFamily="49" charset="0"/>
              </a:rPr>
              <a:t> * an associated spinlock. */</a:t>
            </a:r>
          </a:p>
          <a:p>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a:t>
            </a:r>
            <a:r>
              <a:rPr lang="en-US" sz="3200" b="1" dirty="0" err="1">
                <a:latin typeface="Consolas" panose="020B0609020204030204" pitchFamily="49" charset="0"/>
              </a:rPr>
              <a:t>wchan</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char</a:t>
            </a:r>
            <a:r>
              <a:rPr lang="en-US" sz="3200" b="1" dirty="0">
                <a:latin typeface="Consolas" panose="020B0609020204030204" pitchFamily="49" charset="0"/>
              </a:rPr>
              <a:t> *</a:t>
            </a:r>
            <a:r>
              <a:rPr lang="en-US" sz="3200" b="1" dirty="0" err="1">
                <a:latin typeface="Consolas" panose="020B0609020204030204" pitchFamily="49" charset="0"/>
              </a:rPr>
              <a:t>wc_name</a:t>
            </a:r>
            <a:r>
              <a:rPr lang="en-US" sz="3200" b="1" dirty="0">
                <a:latin typeface="Consolas" panose="020B0609020204030204" pitchFamily="49" charset="0"/>
              </a:rPr>
              <a:t>; //Name for this channel</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a:t>
            </a:r>
            <a:r>
              <a:rPr lang="en-US" sz="3200" b="1" dirty="0" err="1">
                <a:latin typeface="Consolas" panose="020B0609020204030204" pitchFamily="49" charset="0"/>
              </a:rPr>
              <a:t>threadlistwc_threads</a:t>
            </a:r>
            <a:r>
              <a:rPr lang="en-US" sz="3200" b="1" dirty="0">
                <a:latin typeface="Consolas" panose="020B0609020204030204" pitchFamily="49" charset="0"/>
              </a:rPr>
              <a:t>; //Queue of waiting </a:t>
            </a:r>
          </a:p>
          <a:p>
            <a:r>
              <a:rPr lang="en-US" sz="3200" b="1" dirty="0">
                <a:latin typeface="Consolas" panose="020B0609020204030204" pitchFamily="49" charset="0"/>
              </a:rPr>
              <a:t>                                 //threads for this</a:t>
            </a:r>
          </a:p>
          <a:p>
            <a:r>
              <a:rPr lang="en-US" sz="3200" b="1" dirty="0">
                <a:latin typeface="Consolas" panose="020B0609020204030204" pitchFamily="49" charset="0"/>
              </a:rPr>
              <a:t>                                 //channel</a:t>
            </a:r>
          </a:p>
          <a:p>
            <a:r>
              <a:rPr lang="en-US" sz="3200" b="1" dirty="0">
                <a:latin typeface="Consolas" panose="020B0609020204030204" pitchFamily="49" charset="0"/>
              </a:rPr>
              <a:t>};</a:t>
            </a:r>
          </a:p>
        </p:txBody>
      </p:sp>
    </p:spTree>
    <p:extLst>
      <p:ext uri="{BB962C8B-B14F-4D97-AF65-F5344CB8AC3E}">
        <p14:creationId xmlns:p14="http://schemas.microsoft.com/office/powerpoint/2010/main" val="411457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59596" y="868881"/>
            <a:ext cx="11847523" cy="5909310"/>
          </a:xfrm>
          <a:prstGeom prst="rect">
            <a:avLst/>
          </a:prstGeom>
        </p:spPr>
        <p:txBody>
          <a:bodyPr wrap="square">
            <a:spAutoFit/>
          </a:bodyPr>
          <a:lstStyle/>
          <a:p>
            <a:r>
              <a:rPr lang="en-US" sz="2700" b="1" dirty="0">
                <a:latin typeface="Consolas" panose="020B0609020204030204" pitchFamily="49" charset="0"/>
              </a:rPr>
              <a:t>/**</a:t>
            </a:r>
          </a:p>
          <a:p>
            <a:r>
              <a:rPr lang="en-US" sz="2700" b="1" dirty="0">
                <a:latin typeface="Consolas" panose="020B0609020204030204" pitchFamily="49" charset="0"/>
              </a:rPr>
              <a:t> * Yield the </a:t>
            </a:r>
            <a:r>
              <a:rPr lang="en-US" sz="2700" b="1" dirty="0" err="1">
                <a:latin typeface="Consolas" panose="020B0609020204030204" pitchFamily="49" charset="0"/>
              </a:rPr>
              <a:t>cpu</a:t>
            </a:r>
            <a:r>
              <a:rPr lang="en-US" sz="2700" b="1" dirty="0">
                <a:latin typeface="Consolas" panose="020B0609020204030204" pitchFamily="49" charset="0"/>
              </a:rPr>
              <a:t> to another process, and go to sleep on the</a:t>
            </a:r>
          </a:p>
          <a:p>
            <a:r>
              <a:rPr lang="en-US" sz="2700" b="1" dirty="0">
                <a:latin typeface="Consolas" panose="020B0609020204030204" pitchFamily="49" charset="0"/>
              </a:rPr>
              <a:t> * specified wait channel whose associated spinlock is </a:t>
            </a:r>
            <a:r>
              <a:rPr lang="en-US" sz="2700" b="1" dirty="0" err="1">
                <a:latin typeface="Consolas" panose="020B0609020204030204" pitchFamily="49" charset="0"/>
              </a:rPr>
              <a:t>lk</a:t>
            </a:r>
            <a:r>
              <a:rPr lang="en-US" sz="2700" b="1" dirty="0">
                <a:latin typeface="Consolas" panose="020B0609020204030204" pitchFamily="49" charset="0"/>
              </a:rPr>
              <a:t>. </a:t>
            </a:r>
          </a:p>
          <a:p>
            <a:r>
              <a:rPr lang="en-US" sz="2700" b="1" dirty="0">
                <a:latin typeface="Consolas" panose="020B0609020204030204" pitchFamily="49" charset="0"/>
              </a:rPr>
              <a:t> * The spinlock must be locked.</a:t>
            </a:r>
          </a:p>
          <a:p>
            <a:r>
              <a:rPr lang="en-US" sz="2700" b="1" dirty="0">
                <a:latin typeface="Consolas" panose="020B0609020204030204" pitchFamily="49" charset="0"/>
              </a:rPr>
              <a:t> */</a:t>
            </a:r>
          </a:p>
          <a:p>
            <a:r>
              <a:rPr lang="en-US" sz="2700" b="1" dirty="0">
                <a:solidFill>
                  <a:srgbClr val="0070C0"/>
                </a:solidFill>
                <a:latin typeface="Consolas" panose="020B0609020204030204" pitchFamily="49" charset="0"/>
              </a:rPr>
              <a:t>void</a:t>
            </a:r>
            <a:r>
              <a:rPr lang="en-US" sz="2700" b="1" dirty="0">
                <a:latin typeface="Consolas" panose="020B0609020204030204" pitchFamily="49" charset="0"/>
              </a:rPr>
              <a:t> </a:t>
            </a:r>
            <a:r>
              <a:rPr lang="en-US" sz="2700" b="1" dirty="0" err="1">
                <a:latin typeface="Consolas" panose="020B0609020204030204" pitchFamily="49" charset="0"/>
              </a:rPr>
              <a:t>wchan_sleep</a:t>
            </a:r>
            <a:r>
              <a:rPr lang="en-US" sz="2700" b="1" dirty="0">
                <a:latin typeface="Consolas" panose="020B0609020204030204" pitchFamily="49" charset="0"/>
              </a:rPr>
              <a:t>(</a:t>
            </a:r>
            <a:r>
              <a:rPr lang="en-US" sz="2700" b="1" dirty="0">
                <a:solidFill>
                  <a:srgbClr val="0070C0"/>
                </a:solidFill>
                <a:latin typeface="Consolas" panose="020B0609020204030204" pitchFamily="49" charset="0"/>
              </a:rPr>
              <a:t>struct</a:t>
            </a:r>
            <a:r>
              <a:rPr lang="en-US" sz="2700" b="1" dirty="0">
                <a:latin typeface="Consolas" panose="020B0609020204030204" pitchFamily="49" charset="0"/>
              </a:rPr>
              <a:t> </a:t>
            </a:r>
            <a:r>
              <a:rPr lang="en-US" sz="2700" b="1" dirty="0" err="1">
                <a:latin typeface="Consolas" panose="020B0609020204030204" pitchFamily="49" charset="0"/>
              </a:rPr>
              <a:t>wchan</a:t>
            </a:r>
            <a:r>
              <a:rPr lang="en-US" sz="2700" b="1" dirty="0">
                <a:latin typeface="Consolas" panose="020B0609020204030204" pitchFamily="49" charset="0"/>
              </a:rPr>
              <a:t> *</a:t>
            </a:r>
            <a:r>
              <a:rPr lang="en-US" sz="2700" b="1" dirty="0" err="1">
                <a:latin typeface="Consolas" panose="020B0609020204030204" pitchFamily="49" charset="0"/>
              </a:rPr>
              <a:t>wc</a:t>
            </a:r>
            <a:r>
              <a:rPr lang="en-US" sz="2700" b="1" dirty="0">
                <a:latin typeface="Consolas" panose="020B0609020204030204" pitchFamily="49" charset="0"/>
              </a:rPr>
              <a:t>,</a:t>
            </a:r>
          </a:p>
          <a:p>
            <a:r>
              <a:rPr lang="en-US" sz="2700" b="1" dirty="0">
                <a:latin typeface="Consolas" panose="020B0609020204030204" pitchFamily="49" charset="0"/>
              </a:rPr>
              <a:t>                 </a:t>
            </a:r>
            <a:r>
              <a:rPr lang="en-US" sz="2700" b="1" dirty="0">
                <a:solidFill>
                  <a:srgbClr val="0070C0"/>
                </a:solidFill>
                <a:latin typeface="Consolas" panose="020B0609020204030204" pitchFamily="49" charset="0"/>
              </a:rPr>
              <a:t>struct</a:t>
            </a:r>
            <a:r>
              <a:rPr lang="en-US" sz="2700" b="1" dirty="0">
                <a:latin typeface="Consolas" panose="020B0609020204030204" pitchFamily="49" charset="0"/>
              </a:rPr>
              <a:t> spinlock *</a:t>
            </a:r>
            <a:r>
              <a:rPr lang="en-US" sz="2700" b="1" dirty="0" err="1">
                <a:latin typeface="Consolas" panose="020B0609020204030204" pitchFamily="49" charset="0"/>
              </a:rPr>
              <a:t>lk</a:t>
            </a:r>
            <a:r>
              <a:rPr lang="en-US" sz="2700" b="1" dirty="0">
                <a:latin typeface="Consolas" panose="020B0609020204030204" pitchFamily="49" charset="0"/>
              </a:rPr>
              <a:t>){</a:t>
            </a:r>
          </a:p>
          <a:p>
            <a:r>
              <a:rPr lang="en-US" sz="2700" b="1" dirty="0">
                <a:latin typeface="Consolas" panose="020B0609020204030204" pitchFamily="49" charset="0"/>
              </a:rPr>
              <a:t>    </a:t>
            </a:r>
            <a:r>
              <a:rPr lang="en-US" sz="2700" b="1" dirty="0" err="1">
                <a:latin typeface="Consolas" panose="020B0609020204030204" pitchFamily="49" charset="0"/>
              </a:rPr>
              <a:t>thread_switch</a:t>
            </a:r>
            <a:r>
              <a:rPr lang="en-US" sz="2700" b="1" dirty="0">
                <a:latin typeface="Consolas" panose="020B0609020204030204" pitchFamily="49" charset="0"/>
              </a:rPr>
              <a:t>(S_SLEEP, </a:t>
            </a:r>
            <a:r>
              <a:rPr lang="en-US" sz="2700" b="1" dirty="0" err="1">
                <a:latin typeface="Consolas" panose="020B0609020204030204" pitchFamily="49" charset="0"/>
              </a:rPr>
              <a:t>wc</a:t>
            </a:r>
            <a:r>
              <a:rPr lang="en-US" sz="2700" b="1" dirty="0">
                <a:latin typeface="Consolas" panose="020B0609020204030204" pitchFamily="49" charset="0"/>
              </a:rPr>
              <a:t>, </a:t>
            </a:r>
            <a:r>
              <a:rPr lang="en-US" sz="2700" b="1" dirty="0" err="1">
                <a:latin typeface="Consolas" panose="020B0609020204030204" pitchFamily="49" charset="0"/>
              </a:rPr>
              <a:t>lk</a:t>
            </a:r>
            <a:r>
              <a:rPr lang="en-US" sz="2700" b="1" dirty="0">
                <a:latin typeface="Consolas" panose="020B0609020204030204" pitchFamily="49" charset="0"/>
              </a:rPr>
              <a:t>); //Similar to Chickadee’s</a:t>
            </a:r>
          </a:p>
          <a:p>
            <a:r>
              <a:rPr lang="en-US" sz="2700" b="1" dirty="0">
                <a:latin typeface="Consolas" panose="020B0609020204030204" pitchFamily="49" charset="0"/>
              </a:rPr>
              <a:t>                                    //proc::yield(), but also</a:t>
            </a:r>
          </a:p>
          <a:p>
            <a:r>
              <a:rPr lang="en-US" sz="2700" b="1" dirty="0">
                <a:latin typeface="Consolas" panose="020B0609020204030204" pitchFamily="49" charset="0"/>
              </a:rPr>
              <a:t>                                    //adds the current thread</a:t>
            </a:r>
          </a:p>
          <a:p>
            <a:r>
              <a:rPr lang="en-US" sz="2700" b="1" dirty="0">
                <a:latin typeface="Consolas" panose="020B0609020204030204" pitchFamily="49" charset="0"/>
              </a:rPr>
              <a:t>                                    //to </a:t>
            </a:r>
            <a:r>
              <a:rPr lang="en-US" sz="2700" b="1" dirty="0" err="1">
                <a:latin typeface="Consolas" panose="020B0609020204030204" pitchFamily="49" charset="0"/>
              </a:rPr>
              <a:t>wc</a:t>
            </a:r>
            <a:r>
              <a:rPr lang="en-US" sz="2700" b="1" dirty="0">
                <a:latin typeface="Consolas" panose="020B0609020204030204" pitchFamily="49" charset="0"/>
              </a:rPr>
              <a:t>-&gt;</a:t>
            </a:r>
            <a:r>
              <a:rPr lang="en-US" sz="2700" b="1" dirty="0" err="1">
                <a:latin typeface="Consolas" panose="020B0609020204030204" pitchFamily="49" charset="0"/>
              </a:rPr>
              <a:t>wc_threads</a:t>
            </a:r>
            <a:r>
              <a:rPr lang="en-US" sz="2700" b="1" dirty="0">
                <a:latin typeface="Consolas" panose="020B0609020204030204" pitchFamily="49" charset="0"/>
              </a:rPr>
              <a:t> and</a:t>
            </a:r>
          </a:p>
          <a:p>
            <a:r>
              <a:rPr lang="en-US" sz="2700" b="1" dirty="0">
                <a:latin typeface="Consolas" panose="020B0609020204030204" pitchFamily="49" charset="0"/>
              </a:rPr>
              <a:t>                                    //then releases the lock.</a:t>
            </a:r>
          </a:p>
          <a:p>
            <a:r>
              <a:rPr lang="en-US" sz="2700" b="1" dirty="0">
                <a:latin typeface="Consolas" panose="020B0609020204030204" pitchFamily="49" charset="0"/>
              </a:rPr>
              <a:t>    </a:t>
            </a:r>
            <a:r>
              <a:rPr lang="en-US" sz="2700" b="1" dirty="0" err="1">
                <a:latin typeface="Consolas" panose="020B0609020204030204" pitchFamily="49" charset="0"/>
              </a:rPr>
              <a:t>spinlock_acquire</a:t>
            </a:r>
            <a:r>
              <a:rPr lang="en-US" sz="2700" b="1" dirty="0">
                <a:latin typeface="Consolas" panose="020B0609020204030204" pitchFamily="49" charset="0"/>
              </a:rPr>
              <a:t>(</a:t>
            </a:r>
            <a:r>
              <a:rPr lang="en-US" sz="2700" b="1" dirty="0" err="1">
                <a:latin typeface="Consolas" panose="020B0609020204030204" pitchFamily="49" charset="0"/>
              </a:rPr>
              <a:t>lk</a:t>
            </a:r>
            <a:r>
              <a:rPr lang="en-US" sz="2700" b="1" dirty="0">
                <a:latin typeface="Consolas" panose="020B0609020204030204" pitchFamily="49" charset="0"/>
              </a:rPr>
              <a:t>);</a:t>
            </a:r>
          </a:p>
          <a:p>
            <a:r>
              <a:rPr lang="en-US" sz="2700" b="1" dirty="0">
                <a:latin typeface="Consolas" panose="020B0609020204030204" pitchFamily="49" charset="0"/>
              </a:rPr>
              <a:t>}</a:t>
            </a:r>
          </a:p>
        </p:txBody>
      </p:sp>
    </p:spTree>
    <p:extLst>
      <p:ext uri="{BB962C8B-B14F-4D97-AF65-F5344CB8AC3E}">
        <p14:creationId xmlns:p14="http://schemas.microsoft.com/office/powerpoint/2010/main" val="8275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65C45E-3ACE-4A97-A045-060BD8DBD5C3}"/>
              </a:ext>
            </a:extLst>
          </p:cNvPr>
          <p:cNvSpPr/>
          <p:nvPr/>
        </p:nvSpPr>
        <p:spPr>
          <a:xfrm>
            <a:off x="1" y="5354340"/>
            <a:ext cx="12191999" cy="94762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19919" y="926755"/>
            <a:ext cx="11877346" cy="16342935"/>
          </a:xfrm>
          <a:prstGeom prst="rect">
            <a:avLst/>
          </a:prstGeom>
        </p:spPr>
        <p:txBody>
          <a:bodyPr wrap="square">
            <a:spAutoFit/>
          </a:bodyPr>
          <a:lstStyle/>
          <a:p>
            <a:endParaRPr lang="en-US" sz="3200" b="1" dirty="0">
              <a:latin typeface="Consolas" panose="020B0609020204030204" pitchFamily="49" charset="0"/>
            </a:endParaRPr>
          </a:p>
          <a:p>
            <a:r>
              <a:rPr lang="en-US" sz="3200" b="1" dirty="0">
                <a:latin typeface="Consolas" panose="020B0609020204030204" pitchFamily="49" charset="0"/>
              </a:rPr>
              <a:t>/**</a:t>
            </a:r>
          </a:p>
          <a:p>
            <a:r>
              <a:rPr lang="en-US" sz="3200" b="1" dirty="0">
                <a:latin typeface="Consolas" panose="020B0609020204030204" pitchFamily="49" charset="0"/>
              </a:rPr>
              <a:t> * Puts the current thread on the appropriate queue;</a:t>
            </a:r>
          </a:p>
          <a:p>
            <a:r>
              <a:rPr lang="en-US" sz="3200" b="1" dirty="0">
                <a:latin typeface="Consolas" panose="020B0609020204030204" pitchFamily="49" charset="0"/>
              </a:rPr>
              <a:t> * another thread to run is selected and switched   </a:t>
            </a:r>
          </a:p>
          <a:p>
            <a:r>
              <a:rPr lang="en-US" sz="3200" b="1" dirty="0">
                <a:latin typeface="Consolas" panose="020B0609020204030204" pitchFamily="49" charset="0"/>
              </a:rPr>
              <a:t> * to. If NEWSTATE is S_SLEEP, the thread is queued </a:t>
            </a:r>
          </a:p>
          <a:p>
            <a:r>
              <a:rPr lang="en-US" sz="3200" b="1" dirty="0">
                <a:latin typeface="Consolas" panose="020B0609020204030204" pitchFamily="49" charset="0"/>
              </a:rPr>
              <a:t> * on the wait channel </a:t>
            </a:r>
            <a:r>
              <a:rPr lang="en-US" sz="3200" b="1" dirty="0" err="1">
                <a:latin typeface="Consolas" panose="020B0609020204030204" pitchFamily="49" charset="0"/>
              </a:rPr>
              <a:t>wc</a:t>
            </a:r>
            <a:r>
              <a:rPr lang="en-US" sz="3200" b="1" dirty="0">
                <a:latin typeface="Consolas" panose="020B0609020204030204" pitchFamily="49" charset="0"/>
              </a:rPr>
              <a:t>, protected by the spinlock </a:t>
            </a:r>
          </a:p>
          <a:p>
            <a:r>
              <a:rPr lang="en-US" sz="3200" b="1" dirty="0">
                <a:latin typeface="Consolas" panose="020B0609020204030204" pitchFamily="49" charset="0"/>
              </a:rPr>
              <a:t> * </a:t>
            </a:r>
            <a:r>
              <a:rPr lang="en-US" sz="3200" b="1" dirty="0" err="1">
                <a:latin typeface="Consolas" panose="020B0609020204030204" pitchFamily="49" charset="0"/>
              </a:rPr>
              <a:t>lk</a:t>
            </a:r>
            <a:r>
              <a:rPr lang="en-US" sz="3200" b="1" dirty="0">
                <a:latin typeface="Consolas" panose="020B0609020204030204" pitchFamily="49" charset="0"/>
              </a:rPr>
              <a:t>. Otherwise </a:t>
            </a:r>
            <a:r>
              <a:rPr lang="en-US" sz="3200" b="1" dirty="0" err="1">
                <a:latin typeface="Consolas" panose="020B0609020204030204" pitchFamily="49" charset="0"/>
              </a:rPr>
              <a:t>wc</a:t>
            </a:r>
            <a:r>
              <a:rPr lang="en-US" sz="3200" b="1" dirty="0">
                <a:latin typeface="Consolas" panose="020B0609020204030204" pitchFamily="49" charset="0"/>
              </a:rPr>
              <a:t> and </a:t>
            </a:r>
            <a:r>
              <a:rPr lang="en-US" sz="3200" b="1" dirty="0" err="1">
                <a:latin typeface="Consolas" panose="020B0609020204030204" pitchFamily="49" charset="0"/>
              </a:rPr>
              <a:t>lk</a:t>
            </a:r>
            <a:r>
              <a:rPr lang="en-US" sz="3200" b="1" dirty="0">
                <a:latin typeface="Consolas" panose="020B0609020204030204" pitchFamily="49" charset="0"/>
              </a:rPr>
              <a:t> should be NULL.</a:t>
            </a:r>
          </a:p>
          <a:p>
            <a:r>
              <a:rPr lang="en-US" sz="3200" b="1" dirty="0">
                <a:latin typeface="Consolas" panose="020B0609020204030204" pitchFamily="49" charset="0"/>
              </a:rPr>
              <a:t> */</a:t>
            </a:r>
          </a:p>
          <a:p>
            <a:r>
              <a:rPr lang="en-US" sz="3200" b="1" dirty="0">
                <a:solidFill>
                  <a:srgbClr val="0070C0"/>
                </a:solidFill>
                <a:latin typeface="Consolas" panose="020B0609020204030204" pitchFamily="49" charset="0"/>
              </a:rPr>
              <a:t>void</a:t>
            </a:r>
            <a:r>
              <a:rPr lang="en-US" sz="3200" b="1" dirty="0">
                <a:latin typeface="Consolas" panose="020B0609020204030204" pitchFamily="49" charset="0"/>
              </a:rPr>
              <a:t> </a:t>
            </a:r>
            <a:r>
              <a:rPr lang="en-US" sz="3200" b="1" dirty="0" err="1">
                <a:latin typeface="Consolas" panose="020B0609020204030204" pitchFamily="49" charset="0"/>
              </a:rPr>
              <a:t>thread_switch</a:t>
            </a:r>
            <a:r>
              <a:rPr lang="en-US" sz="3200" b="1" dirty="0">
                <a:latin typeface="Consolas" panose="020B0609020204030204" pitchFamily="49" charset="0"/>
              </a:rPr>
              <a:t>(</a:t>
            </a:r>
            <a:r>
              <a:rPr lang="en-US" sz="3200" b="1" dirty="0" err="1">
                <a:latin typeface="Consolas" panose="020B0609020204030204" pitchFamily="49" charset="0"/>
              </a:rPr>
              <a:t>threadstate_t</a:t>
            </a:r>
            <a:r>
              <a:rPr lang="en-US" sz="3200" b="1" dirty="0">
                <a:latin typeface="Consolas" panose="020B0609020204030204" pitchFamily="49" charset="0"/>
              </a:rPr>
              <a:t> </a:t>
            </a:r>
            <a:r>
              <a:rPr lang="en-US" sz="3200" b="1" dirty="0" err="1">
                <a:latin typeface="Consolas" panose="020B0609020204030204" pitchFamily="49" charset="0"/>
              </a:rPr>
              <a:t>newstate</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a:t>
            </a:r>
            <a:r>
              <a:rPr lang="en-US" sz="3200" b="1" dirty="0" err="1">
                <a:latin typeface="Consolas" panose="020B0609020204030204" pitchFamily="49" charset="0"/>
              </a:rPr>
              <a:t>wchan</a:t>
            </a:r>
            <a:r>
              <a:rPr lang="en-US" sz="3200" b="1" dirty="0">
                <a:latin typeface="Consolas" panose="020B0609020204030204" pitchFamily="49" charset="0"/>
              </a:rPr>
              <a:t> *</a:t>
            </a:r>
            <a:r>
              <a:rPr lang="en-US" sz="3200" b="1" dirty="0" err="1">
                <a:latin typeface="Consolas" panose="020B0609020204030204" pitchFamily="49" charset="0"/>
              </a:rPr>
              <a:t>wc</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spinlock *</a:t>
            </a:r>
            <a:r>
              <a:rPr lang="en-US" sz="3200" b="1" dirty="0" err="1">
                <a:latin typeface="Consolas" panose="020B0609020204030204" pitchFamily="49" charset="0"/>
              </a:rPr>
              <a:t>lk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 Lock the run queue. */</a:t>
            </a:r>
          </a:p>
          <a:p>
            <a:r>
              <a:rPr lang="en-US" sz="3200" b="1" dirty="0">
                <a:latin typeface="Consolas" panose="020B0609020204030204" pitchFamily="49" charset="0"/>
              </a:rPr>
              <a:t>    </a:t>
            </a:r>
            <a:r>
              <a:rPr lang="en-US" sz="3200" b="1" dirty="0" err="1">
                <a:latin typeface="Consolas" panose="020B0609020204030204" pitchFamily="49" charset="0"/>
              </a:rPr>
              <a:t>spinlock_acquire</a:t>
            </a:r>
            <a:r>
              <a:rPr lang="en-US" sz="3200" b="1" dirty="0">
                <a:latin typeface="Consolas" panose="020B0609020204030204" pitchFamily="49" charset="0"/>
              </a:rPr>
              <a:t>(&amp;</a:t>
            </a:r>
            <a:r>
              <a:rPr lang="en-US" sz="3200" b="1" dirty="0" err="1">
                <a:latin typeface="Consolas" panose="020B0609020204030204" pitchFamily="49" charset="0"/>
              </a:rPr>
              <a:t>curcpu</a:t>
            </a:r>
            <a:r>
              <a:rPr lang="en-US" sz="3200" b="1" dirty="0">
                <a:latin typeface="Consolas" panose="020B0609020204030204" pitchFamily="49" charset="0"/>
              </a:rPr>
              <a:t>-&gt;</a:t>
            </a:r>
            <a:r>
              <a:rPr lang="en-US" sz="3200" b="1" dirty="0" err="1">
                <a:latin typeface="Consolas" panose="020B0609020204030204" pitchFamily="49" charset="0"/>
              </a:rPr>
              <a:t>c_runqueue_lock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switch</a:t>
            </a:r>
            <a:r>
              <a:rPr lang="en-US" sz="3200" b="1" dirty="0">
                <a:latin typeface="Consolas" panose="020B0609020204030204" pitchFamily="49" charset="0"/>
              </a:rPr>
              <a:t> (</a:t>
            </a:r>
            <a:r>
              <a:rPr lang="en-US" sz="3200" b="1" dirty="0" err="1">
                <a:latin typeface="Consolas" panose="020B0609020204030204" pitchFamily="49" charset="0"/>
              </a:rPr>
              <a:t>newstate</a:t>
            </a:r>
            <a:r>
              <a:rPr lang="en-US" sz="3200" b="1" dirty="0">
                <a:latin typeface="Consolas" panose="020B0609020204030204" pitchFamily="49" charset="0"/>
              </a:rPr>
              <a:t>) {</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case</a:t>
            </a:r>
            <a:r>
              <a:rPr lang="en-US" sz="3200" b="1" dirty="0">
                <a:latin typeface="Consolas" panose="020B0609020204030204" pitchFamily="49" charset="0"/>
              </a:rPr>
              <a:t> S_READY:</a:t>
            </a:r>
          </a:p>
          <a:p>
            <a:r>
              <a:rPr lang="en-US" sz="3200" b="1" dirty="0">
                <a:latin typeface="Consolas" panose="020B0609020204030204" pitchFamily="49" charset="0"/>
              </a:rPr>
              <a:t>        /* Enqueue the thread on the </a:t>
            </a:r>
            <a:r>
              <a:rPr lang="en-US" sz="3200" b="1" dirty="0" err="1">
                <a:latin typeface="Consolas" panose="020B0609020204030204" pitchFamily="49" charset="0"/>
              </a:rPr>
              <a:t>runqueue</a:t>
            </a:r>
            <a:r>
              <a:rPr lang="en-US" sz="3200" b="1" dirty="0">
                <a:latin typeface="Consolas" panose="020B0609020204030204" pitchFamily="49" charset="0"/>
              </a:rPr>
              <a:t>! */ </a:t>
            </a:r>
          </a:p>
          <a:p>
            <a:r>
              <a:rPr lang="en-US" sz="3200" b="1" dirty="0">
                <a:latin typeface="Consolas" panose="020B0609020204030204" pitchFamily="49" charset="0"/>
              </a:rPr>
              <a:t>        </a:t>
            </a:r>
            <a:r>
              <a:rPr lang="en-US" sz="3200" b="1" dirty="0" err="1">
                <a:latin typeface="Consolas" panose="020B0609020204030204" pitchFamily="49" charset="0"/>
              </a:rPr>
              <a:t>thread_make_runnable</a:t>
            </a:r>
            <a:r>
              <a:rPr lang="en-US" sz="3200" b="1" dirty="0">
                <a:latin typeface="Consolas" panose="020B0609020204030204" pitchFamily="49" charset="0"/>
              </a:rPr>
              <a:t>(cur);</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break</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case</a:t>
            </a:r>
            <a:r>
              <a:rPr lang="en-US" sz="3200" b="1" dirty="0">
                <a:latin typeface="Consolas" panose="020B0609020204030204" pitchFamily="49" charset="0"/>
              </a:rPr>
              <a:t> S_SLEEP:</a:t>
            </a:r>
          </a:p>
          <a:p>
            <a:r>
              <a:rPr lang="en-US" sz="3200" b="1" dirty="0">
                <a:latin typeface="Consolas" panose="020B0609020204030204" pitchFamily="49" charset="0"/>
              </a:rPr>
              <a:t>	    /* Add the thread to the list in the wait </a:t>
            </a:r>
          </a:p>
          <a:p>
            <a:r>
              <a:rPr lang="en-US" sz="3200" b="1" dirty="0">
                <a:latin typeface="Consolas" panose="020B0609020204030204" pitchFamily="49" charset="0"/>
              </a:rPr>
              <a:t>         * channel, and unlock it. If the wakeup</a:t>
            </a:r>
          </a:p>
          <a:p>
            <a:r>
              <a:rPr lang="en-US" sz="3200" b="1" dirty="0">
                <a:latin typeface="Consolas" panose="020B0609020204030204" pitchFamily="49" charset="0"/>
              </a:rPr>
              <a:t>         * thread was spinning on the lock, the</a:t>
            </a:r>
          </a:p>
          <a:p>
            <a:r>
              <a:rPr lang="en-US" sz="3200" b="1" dirty="0">
                <a:latin typeface="Consolas" panose="020B0609020204030204" pitchFamily="49" charset="0"/>
              </a:rPr>
              <a:t>         * wakeup thread can grab the lock now. */</a:t>
            </a:r>
          </a:p>
          <a:p>
            <a:r>
              <a:rPr lang="en-US" sz="3200" b="1" dirty="0">
                <a:latin typeface="Consolas" panose="020B0609020204030204" pitchFamily="49" charset="0"/>
              </a:rPr>
              <a:t>	    </a:t>
            </a:r>
            <a:r>
              <a:rPr lang="en-US" sz="3200" b="1" dirty="0" err="1">
                <a:latin typeface="Consolas" panose="020B0609020204030204" pitchFamily="49" charset="0"/>
              </a:rPr>
              <a:t>threadlist_addtail</a:t>
            </a:r>
            <a:r>
              <a:rPr lang="en-US" sz="3200" b="1" dirty="0">
                <a:latin typeface="Consolas" panose="020B0609020204030204" pitchFamily="49" charset="0"/>
              </a:rPr>
              <a:t>(&amp;</a:t>
            </a:r>
            <a:r>
              <a:rPr lang="en-US" sz="3200" b="1" dirty="0" err="1">
                <a:latin typeface="Consolas" panose="020B0609020204030204" pitchFamily="49" charset="0"/>
              </a:rPr>
              <a:t>wc</a:t>
            </a:r>
            <a:r>
              <a:rPr lang="en-US" sz="3200" b="1" dirty="0">
                <a:latin typeface="Consolas" panose="020B0609020204030204" pitchFamily="49" charset="0"/>
              </a:rPr>
              <a:t>-&gt;</a:t>
            </a:r>
            <a:r>
              <a:rPr lang="en-US" sz="3200" b="1" dirty="0" err="1">
                <a:latin typeface="Consolas" panose="020B0609020204030204" pitchFamily="49" charset="0"/>
              </a:rPr>
              <a:t>wc_threads</a:t>
            </a:r>
            <a:r>
              <a:rPr lang="en-US" sz="3200" b="1" dirty="0">
                <a:latin typeface="Consolas" panose="020B0609020204030204" pitchFamily="49" charset="0"/>
              </a:rPr>
              <a:t>, cur);</a:t>
            </a:r>
          </a:p>
          <a:p>
            <a:r>
              <a:rPr lang="en-US" sz="3200" b="1" dirty="0">
                <a:latin typeface="Consolas" panose="020B0609020204030204" pitchFamily="49" charset="0"/>
              </a:rPr>
              <a:t>	    </a:t>
            </a:r>
            <a:r>
              <a:rPr lang="en-US" sz="3200" b="1" dirty="0" err="1">
                <a:latin typeface="Consolas" panose="020B0609020204030204" pitchFamily="49" charset="0"/>
              </a:rPr>
              <a:t>spinlock_release</a:t>
            </a:r>
            <a:r>
              <a:rPr lang="en-US" sz="3200" b="1" dirty="0">
                <a:latin typeface="Consolas" panose="020B0609020204030204" pitchFamily="49" charset="0"/>
              </a:rPr>
              <a:t>(</a:t>
            </a:r>
            <a:r>
              <a:rPr lang="en-US" sz="3200" b="1" dirty="0" err="1">
                <a:latin typeface="Consolas" panose="020B0609020204030204" pitchFamily="49" charset="0"/>
              </a:rPr>
              <a:t>lk</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break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 ...Other code...</a:t>
            </a:r>
          </a:p>
          <a:p>
            <a:r>
              <a:rPr lang="en-US" sz="3200" b="1" dirty="0">
                <a:latin typeface="Consolas" panose="020B0609020204030204" pitchFamily="49" charset="0"/>
              </a:rPr>
              <a:t>      * Scheduler eventually dequeues a thread</a:t>
            </a:r>
          </a:p>
          <a:p>
            <a:r>
              <a:rPr lang="en-US" sz="3200" b="1" dirty="0">
                <a:latin typeface="Consolas" panose="020B0609020204030204" pitchFamily="49" charset="0"/>
              </a:rPr>
              <a:t>      * from the </a:t>
            </a:r>
            <a:r>
              <a:rPr lang="en-US" sz="3200" b="1" dirty="0" err="1">
                <a:latin typeface="Consolas" panose="020B0609020204030204" pitchFamily="49" charset="0"/>
              </a:rPr>
              <a:t>runqueue</a:t>
            </a:r>
            <a:r>
              <a:rPr lang="en-US" sz="3200" b="1" dirty="0">
                <a:latin typeface="Consolas" panose="020B0609020204030204" pitchFamily="49" charset="0"/>
              </a:rPr>
              <a:t> and runs it.</a:t>
            </a:r>
          </a:p>
          <a:p>
            <a:r>
              <a:rPr lang="en-US" sz="3200" b="1" dirty="0">
                <a:latin typeface="Consolas" panose="020B0609020204030204" pitchFamily="49" charset="0"/>
              </a:rPr>
              <a:t>      */</a:t>
            </a:r>
          </a:p>
        </p:txBody>
      </p:sp>
      <p:sp>
        <p:nvSpPr>
          <p:cNvPr id="3" name="Rectangle 2">
            <a:extLst>
              <a:ext uri="{FF2B5EF4-FFF2-40B4-BE49-F238E27FC236}">
                <a16:creationId xmlns:a16="http://schemas.microsoft.com/office/drawing/2014/main" id="{9283DF76-3708-48EB-8194-712B3AFFA1B0}"/>
              </a:ext>
            </a:extLst>
          </p:cNvPr>
          <p:cNvSpPr/>
          <p:nvPr/>
        </p:nvSpPr>
        <p:spPr>
          <a:xfrm>
            <a:off x="7881395" y="3138858"/>
            <a:ext cx="4136020" cy="2246769"/>
          </a:xfrm>
          <a:prstGeom prst="rect">
            <a:avLst/>
          </a:prstGeom>
          <a:solidFill>
            <a:srgbClr val="66FF99"/>
          </a:solidFill>
          <a:ln w="38100">
            <a:solidFill>
              <a:schemeClr val="tx1"/>
            </a:solidFill>
          </a:ln>
        </p:spPr>
        <p:txBody>
          <a:bodyPr wrap="square">
            <a:spAutoFit/>
          </a:bodyPr>
          <a:lstStyle/>
          <a:p>
            <a:r>
              <a:rPr lang="en-US" sz="2800" b="1" dirty="0">
                <a:latin typeface="Segoe UI" panose="020B0502040204020203" pitchFamily="34" charset="0"/>
                <a:cs typeface="Segoe UI" panose="020B0502040204020203" pitchFamily="34" charset="0"/>
              </a:rPr>
              <a:t>From the perspective of a different thread X, the current thread has atomically released</a:t>
            </a:r>
          </a:p>
          <a:p>
            <a:r>
              <a:rPr lang="en-US" sz="2800" b="1" dirty="0">
                <a:latin typeface="Segoe UI" panose="020B0502040204020203" pitchFamily="34" charset="0"/>
                <a:cs typeface="Segoe UI" panose="020B0502040204020203" pitchFamily="34" charset="0"/>
              </a:rPr>
              <a:t>the lock and blocked!</a:t>
            </a:r>
          </a:p>
        </p:txBody>
      </p:sp>
    </p:spTree>
    <p:extLst>
      <p:ext uri="{BB962C8B-B14F-4D97-AF65-F5344CB8AC3E}">
        <p14:creationId xmlns:p14="http://schemas.microsoft.com/office/powerpoint/2010/main" val="346188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25E-6 -3.7037E-7 L 0.00026 -0.2037 " pathEditMode="relative" rAng="0" ptsTypes="AA">
                                      <p:cBhvr>
                                        <p:cTn id="6" dur="2000" fill="hold"/>
                                        <p:tgtEl>
                                          <p:spTgt spid="4"/>
                                        </p:tgtEl>
                                        <p:attrNameLst>
                                          <p:attrName>ppt_x</p:attrName>
                                          <p:attrName>ppt_y</p:attrName>
                                        </p:attrNameLst>
                                      </p:cBhvr>
                                      <p:rCtr x="13" y="-10185"/>
                                    </p:animMotion>
                                  </p:childTnLst>
                                </p:cTn>
                              </p:par>
                              <p:par>
                                <p:cTn id="7" presetID="10" presetClass="exit" presetSubtype="0" fill="hold" grpId="0"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0.00026 -0.2037 L 0.00351 -0.57477 " pathEditMode="relative" rAng="0" ptsTypes="AA">
                                      <p:cBhvr>
                                        <p:cTn id="13" dur="2000" fill="hold"/>
                                        <p:tgtEl>
                                          <p:spTgt spid="4"/>
                                        </p:tgtEl>
                                        <p:attrNameLst>
                                          <p:attrName>ppt_x</p:attrName>
                                          <p:attrName>ppt_y</p:attrName>
                                        </p:attrNameLst>
                                      </p:cBhvr>
                                      <p:rCtr x="156" y="-18565"/>
                                    </p:animMotion>
                                  </p:childTnLst>
                                </p:cTn>
                              </p:par>
                            </p:childTnLst>
                          </p:cTn>
                        </p:par>
                      </p:childTnLst>
                    </p:cTn>
                  </p:par>
                  <p:par>
                    <p:cTn id="14" fill="hold">
                      <p:stCondLst>
                        <p:cond delay="indefinite"/>
                      </p:stCondLst>
                      <p:childTnLst>
                        <p:par>
                          <p:cTn id="15" fill="hold">
                            <p:stCondLst>
                              <p:cond delay="0"/>
                            </p:stCondLst>
                            <p:childTnLst>
                              <p:par>
                                <p:cTn id="16" presetID="56" presetClass="path" presetSubtype="0" accel="50000" decel="50000" fill="hold" grpId="2" nodeType="clickEffect">
                                  <p:stCondLst>
                                    <p:cond delay="0"/>
                                  </p:stCondLst>
                                  <p:childTnLst>
                                    <p:animMotion origin="layout" path="M 0.00351 -0.57477 L 0.00508 -1.14491 " pathEditMode="relative" rAng="0" ptsTypes="AA">
                                      <p:cBhvr>
                                        <p:cTn id="17" dur="2000" fill="hold"/>
                                        <p:tgtEl>
                                          <p:spTgt spid="4"/>
                                        </p:tgtEl>
                                        <p:attrNameLst>
                                          <p:attrName>ppt_x</p:attrName>
                                          <p:attrName>ppt_y</p:attrName>
                                        </p:attrNameLst>
                                      </p:cBhvr>
                                      <p:rCtr x="78" y="-28519"/>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par>
                          <p:cTn id="34" fill="hold">
                            <p:stCondLst>
                              <p:cond delay="500"/>
                            </p:stCondLst>
                            <p:childTnLst>
                              <p:par>
                                <p:cTn id="35" presetID="35" presetClass="path" presetSubtype="0" accel="50000" decel="50000" fill="hold" grpId="3" nodeType="afterEffect">
                                  <p:stCondLst>
                                    <p:cond delay="0"/>
                                  </p:stCondLst>
                                  <p:childTnLst>
                                    <p:animMotion origin="layout" path="M 0.00508 -1.14491 L 0.00794 -1.53148 " pathEditMode="relative" rAng="0" ptsTypes="AA">
                                      <p:cBhvr>
                                        <p:cTn id="36" dur="2000" fill="hold"/>
                                        <p:tgtEl>
                                          <p:spTgt spid="4"/>
                                        </p:tgtEl>
                                        <p:attrNameLst>
                                          <p:attrName>ppt_x</p:attrName>
                                          <p:attrName>ppt_y</p:attrName>
                                        </p:attrNameLst>
                                      </p:cBhvr>
                                      <p:rCtr x="143" y="-19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4" grpId="0"/>
      <p:bldP spid="4" grpId="1"/>
      <p:bldP spid="4" grpId="2"/>
      <p:bldP spid="4" grpId="3"/>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1D28CE-E42B-4701-9CA3-E09E4F784A92}"/>
              </a:ext>
            </a:extLst>
          </p:cNvPr>
          <p:cNvSpPr/>
          <p:nvPr/>
        </p:nvSpPr>
        <p:spPr>
          <a:xfrm>
            <a:off x="2" y="3170649"/>
            <a:ext cx="4223416" cy="23017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14834" y="1164134"/>
            <a:ext cx="12177692" cy="5693866"/>
          </a:xfrm>
          <a:prstGeom prst="rect">
            <a:avLst/>
          </a:prstGeom>
        </p:spPr>
        <p:txBody>
          <a:bodyPr wrap="square">
            <a:spAutoFit/>
          </a:bodyPr>
          <a:lstStyle/>
          <a:p>
            <a:r>
              <a:rPr lang="en-US" sz="2600" b="1" dirty="0">
                <a:latin typeface="Consolas" panose="020B0609020204030204" pitchFamily="49" charset="0"/>
              </a:rPr>
              <a:t>/**</a:t>
            </a:r>
          </a:p>
          <a:p>
            <a:r>
              <a:rPr lang="en-US" sz="2600" b="1" dirty="0">
                <a:latin typeface="Consolas" panose="020B0609020204030204" pitchFamily="49" charset="0"/>
              </a:rPr>
              <a:t> * Wake up one thread sleeping on a wait channel.   </a:t>
            </a:r>
          </a:p>
          <a:p>
            <a:r>
              <a:rPr lang="en-US" sz="2600" b="1" dirty="0">
                <a:latin typeface="Consolas" panose="020B0609020204030204" pitchFamily="49" charset="0"/>
              </a:rPr>
              <a:t> * The associated spinlock should be locked.</a:t>
            </a:r>
          </a:p>
          <a:p>
            <a:r>
              <a:rPr lang="en-US" sz="2600" b="1" dirty="0">
                <a:latin typeface="Consolas" panose="020B0609020204030204" pitchFamily="49" charset="0"/>
              </a:rPr>
              <a:t> */</a:t>
            </a:r>
          </a:p>
          <a:p>
            <a:r>
              <a:rPr lang="en-US" sz="2600" b="1" dirty="0">
                <a:solidFill>
                  <a:srgbClr val="0070C0"/>
                </a:solidFill>
                <a:latin typeface="Consolas" panose="020B0609020204030204" pitchFamily="49" charset="0"/>
              </a:rPr>
              <a:t>void</a:t>
            </a:r>
            <a:r>
              <a:rPr lang="en-US" sz="2600" b="1" dirty="0">
                <a:latin typeface="Consolas" panose="020B0609020204030204" pitchFamily="49" charset="0"/>
              </a:rPr>
              <a:t> </a:t>
            </a:r>
            <a:r>
              <a:rPr lang="en-US" sz="2600" b="1" dirty="0" err="1">
                <a:latin typeface="Consolas" panose="020B0609020204030204" pitchFamily="49" charset="0"/>
              </a:rPr>
              <a:t>wchan_wakeone</a:t>
            </a:r>
            <a:r>
              <a:rPr lang="en-US" sz="2600" b="1" dirty="0">
                <a:latin typeface="Consolas" panose="020B0609020204030204" pitchFamily="49" charset="0"/>
              </a:rPr>
              <a:t>(</a:t>
            </a:r>
            <a:r>
              <a:rPr lang="en-US" sz="2600" b="1" dirty="0">
                <a:solidFill>
                  <a:srgbClr val="0070C0"/>
                </a:solidFill>
                <a:latin typeface="Consolas" panose="020B0609020204030204" pitchFamily="49" charset="0"/>
              </a:rPr>
              <a:t>struct</a:t>
            </a:r>
            <a:r>
              <a:rPr lang="en-US" sz="2600" b="1" dirty="0">
                <a:latin typeface="Consolas" panose="020B0609020204030204" pitchFamily="49" charset="0"/>
              </a:rPr>
              <a:t> </a:t>
            </a:r>
            <a:r>
              <a:rPr lang="en-US" sz="2600" b="1" dirty="0" err="1">
                <a:latin typeface="Consolas" panose="020B0609020204030204" pitchFamily="49" charset="0"/>
              </a:rPr>
              <a:t>wchan</a:t>
            </a:r>
            <a:r>
              <a:rPr lang="en-US" sz="2600" b="1" dirty="0">
                <a:latin typeface="Consolas" panose="020B0609020204030204" pitchFamily="49" charset="0"/>
              </a:rPr>
              <a:t> *</a:t>
            </a:r>
            <a:r>
              <a:rPr lang="en-US" sz="2600" b="1" dirty="0" err="1">
                <a:latin typeface="Consolas" panose="020B0609020204030204" pitchFamily="49" charset="0"/>
              </a:rPr>
              <a:t>wc</a:t>
            </a:r>
            <a:r>
              <a:rPr lang="en-US" sz="2600" b="1" dirty="0">
                <a:latin typeface="Consolas" panose="020B0609020204030204" pitchFamily="49" charset="0"/>
              </a:rPr>
              <a:t>, </a:t>
            </a:r>
            <a:r>
              <a:rPr lang="en-US" sz="2600" b="1" dirty="0">
                <a:solidFill>
                  <a:srgbClr val="0070C0"/>
                </a:solidFill>
                <a:latin typeface="Consolas" panose="020B0609020204030204" pitchFamily="49" charset="0"/>
              </a:rPr>
              <a:t>struct</a:t>
            </a:r>
            <a:r>
              <a:rPr lang="en-US" sz="2600" b="1" dirty="0">
                <a:latin typeface="Consolas" panose="020B0609020204030204" pitchFamily="49" charset="0"/>
              </a:rPr>
              <a:t> spinlock *</a:t>
            </a:r>
            <a:r>
              <a:rPr lang="en-US" sz="2600" b="1" dirty="0" err="1">
                <a:latin typeface="Consolas" panose="020B0609020204030204" pitchFamily="49" charset="0"/>
              </a:rPr>
              <a:t>lk</a:t>
            </a:r>
            <a:r>
              <a:rPr lang="en-US" sz="2600" b="1" dirty="0">
                <a:latin typeface="Consolas" panose="020B0609020204030204" pitchFamily="49" charset="0"/>
              </a:rPr>
              <a:t>) {</a:t>
            </a:r>
          </a:p>
          <a:p>
            <a:r>
              <a:rPr lang="en-US" sz="2600" b="1" dirty="0">
                <a:latin typeface="Consolas" panose="020B0609020204030204" pitchFamily="49" charset="0"/>
              </a:rPr>
              <a:t>    </a:t>
            </a:r>
            <a:r>
              <a:rPr lang="en-US" sz="2600" b="1" dirty="0">
                <a:solidFill>
                  <a:srgbClr val="0070C0"/>
                </a:solidFill>
                <a:latin typeface="Consolas" panose="020B0609020204030204" pitchFamily="49" charset="0"/>
              </a:rPr>
              <a:t>struct</a:t>
            </a:r>
            <a:r>
              <a:rPr lang="en-US" sz="2600" b="1" dirty="0">
                <a:latin typeface="Consolas" panose="020B0609020204030204" pitchFamily="49" charset="0"/>
              </a:rPr>
              <a:t> thread *target = </a:t>
            </a:r>
            <a:r>
              <a:rPr lang="en-US" sz="2600" b="1" dirty="0" err="1">
                <a:latin typeface="Consolas" panose="020B0609020204030204" pitchFamily="49" charset="0"/>
              </a:rPr>
              <a:t>threadlist_remhead</a:t>
            </a:r>
            <a:r>
              <a:rPr lang="en-US" sz="2600" b="1" dirty="0">
                <a:latin typeface="Consolas" panose="020B0609020204030204" pitchFamily="49" charset="0"/>
              </a:rPr>
              <a:t>(&amp;</a:t>
            </a:r>
            <a:r>
              <a:rPr lang="en-US" sz="2600" b="1" dirty="0" err="1">
                <a:latin typeface="Consolas" panose="020B0609020204030204" pitchFamily="49" charset="0"/>
              </a:rPr>
              <a:t>wc</a:t>
            </a:r>
            <a:r>
              <a:rPr lang="en-US" sz="2600" b="1" dirty="0">
                <a:latin typeface="Consolas" panose="020B0609020204030204" pitchFamily="49" charset="0"/>
              </a:rPr>
              <a:t>-&gt;</a:t>
            </a:r>
            <a:r>
              <a:rPr lang="en-US" sz="2600" b="1" dirty="0" err="1">
                <a:latin typeface="Consolas" panose="020B0609020204030204" pitchFamily="49" charset="0"/>
              </a:rPr>
              <a:t>wc_threads</a:t>
            </a:r>
            <a:r>
              <a:rPr lang="en-US" sz="2600" b="1" dirty="0">
                <a:latin typeface="Consolas" panose="020B0609020204030204" pitchFamily="49" charset="0"/>
              </a:rPr>
              <a:t>);</a:t>
            </a:r>
          </a:p>
          <a:p>
            <a:r>
              <a:rPr lang="en-US" sz="2600" b="1" dirty="0">
                <a:latin typeface="Consolas" panose="020B0609020204030204" pitchFamily="49" charset="0"/>
              </a:rPr>
              <a:t>    if (target == NULL) {</a:t>
            </a:r>
          </a:p>
          <a:p>
            <a:r>
              <a:rPr lang="en-US" sz="2600" b="1" dirty="0">
                <a:latin typeface="Consolas" panose="020B0609020204030204" pitchFamily="49" charset="0"/>
              </a:rPr>
              <a:t>        /* Nobody was sleeping. */</a:t>
            </a:r>
          </a:p>
          <a:p>
            <a:r>
              <a:rPr lang="en-US" sz="2600" b="1" dirty="0">
                <a:latin typeface="Consolas" panose="020B0609020204030204" pitchFamily="49" charset="0"/>
              </a:rPr>
              <a:t>   	    </a:t>
            </a:r>
            <a:r>
              <a:rPr lang="en-US" sz="2600" b="1" dirty="0">
                <a:solidFill>
                  <a:srgbClr val="0070C0"/>
                </a:solidFill>
                <a:latin typeface="Consolas" panose="020B0609020204030204" pitchFamily="49" charset="0"/>
              </a:rPr>
              <a:t>return</a:t>
            </a:r>
            <a:r>
              <a:rPr lang="en-US" sz="2600" b="1" dirty="0">
                <a:latin typeface="Consolas" panose="020B0609020204030204" pitchFamily="49" charset="0"/>
              </a:rPr>
              <a:t>;</a:t>
            </a:r>
          </a:p>
          <a:p>
            <a:r>
              <a:rPr lang="en-US" sz="2600" b="1" dirty="0">
                <a:latin typeface="Consolas" panose="020B0609020204030204" pitchFamily="49" charset="0"/>
              </a:rPr>
              <a:t>    }</a:t>
            </a:r>
          </a:p>
          <a:p>
            <a:r>
              <a:rPr lang="en-US" sz="2600" b="1" dirty="0">
                <a:latin typeface="Consolas" panose="020B0609020204030204" pitchFamily="49" charset="0"/>
              </a:rPr>
              <a:t>    </a:t>
            </a:r>
          </a:p>
          <a:p>
            <a:r>
              <a:rPr lang="en-US" sz="2600" b="1" dirty="0">
                <a:latin typeface="Consolas" panose="020B0609020204030204" pitchFamily="49" charset="0"/>
              </a:rPr>
              <a:t>    /* Add the thread to a </a:t>
            </a:r>
            <a:r>
              <a:rPr lang="en-US" sz="2600" b="1" dirty="0" err="1">
                <a:latin typeface="Consolas" panose="020B0609020204030204" pitchFamily="49" charset="0"/>
              </a:rPr>
              <a:t>runqueue</a:t>
            </a:r>
            <a:r>
              <a:rPr lang="en-US" sz="2600" b="1" dirty="0">
                <a:latin typeface="Consolas" panose="020B0609020204030204" pitchFamily="49" charset="0"/>
              </a:rPr>
              <a:t>. */</a:t>
            </a:r>
          </a:p>
          <a:p>
            <a:r>
              <a:rPr lang="en-US" sz="2600" b="1" dirty="0">
                <a:latin typeface="Consolas" panose="020B0609020204030204" pitchFamily="49" charset="0"/>
              </a:rPr>
              <a:t>    </a:t>
            </a:r>
            <a:r>
              <a:rPr lang="en-US" sz="2600" b="1" dirty="0" err="1">
                <a:latin typeface="Consolas" panose="020B0609020204030204" pitchFamily="49" charset="0"/>
              </a:rPr>
              <a:t>thread_make_runnable</a:t>
            </a:r>
            <a:r>
              <a:rPr lang="en-US" sz="2600" b="1" dirty="0">
                <a:latin typeface="Consolas" panose="020B0609020204030204" pitchFamily="49" charset="0"/>
              </a:rPr>
              <a:t>(target);</a:t>
            </a:r>
          </a:p>
          <a:p>
            <a:r>
              <a:rPr lang="en-US" sz="2600" b="1" dirty="0">
                <a:latin typeface="Consolas" panose="020B0609020204030204" pitchFamily="49" charset="0"/>
              </a:rPr>
              <a:t>}</a:t>
            </a:r>
          </a:p>
        </p:txBody>
      </p:sp>
      <p:sp>
        <p:nvSpPr>
          <p:cNvPr id="5" name="Rectangle 4">
            <a:extLst>
              <a:ext uri="{FF2B5EF4-FFF2-40B4-BE49-F238E27FC236}">
                <a16:creationId xmlns:a16="http://schemas.microsoft.com/office/drawing/2014/main" id="{04F6B7C1-A818-4033-9642-36EEECA7DFC3}"/>
              </a:ext>
            </a:extLst>
          </p:cNvPr>
          <p:cNvSpPr/>
          <p:nvPr/>
        </p:nvSpPr>
        <p:spPr>
          <a:xfrm>
            <a:off x="4243712" y="2727534"/>
            <a:ext cx="7828839" cy="3985706"/>
          </a:xfrm>
          <a:prstGeom prst="rect">
            <a:avLst/>
          </a:prstGeom>
          <a:solidFill>
            <a:schemeClr val="bg1"/>
          </a:solidFill>
          <a:ln w="38100">
            <a:solidFill>
              <a:schemeClr val="tx1"/>
            </a:solidFill>
          </a:ln>
        </p:spPr>
        <p:txBody>
          <a:bodyPr wrap="square">
            <a:spAutoFit/>
          </a:bodyPr>
          <a:lstStyle/>
          <a:p>
            <a:r>
              <a:rPr lang="en-US" sz="2300" b="1" dirty="0">
                <a:latin typeface="Consolas" panose="020B0609020204030204" pitchFamily="49" charset="0"/>
              </a:rPr>
              <a:t>/**</a:t>
            </a:r>
          </a:p>
          <a:p>
            <a:r>
              <a:rPr lang="en-US" sz="2300" b="1" dirty="0">
                <a:latin typeface="Consolas" panose="020B0609020204030204" pitchFamily="49" charset="0"/>
              </a:rPr>
              <a:t> * Yield the </a:t>
            </a:r>
            <a:r>
              <a:rPr lang="en-US" sz="2300" b="1" dirty="0" err="1">
                <a:latin typeface="Consolas" panose="020B0609020204030204" pitchFamily="49" charset="0"/>
              </a:rPr>
              <a:t>cpu</a:t>
            </a:r>
            <a:r>
              <a:rPr lang="en-US" sz="2300" b="1" dirty="0">
                <a:latin typeface="Consolas" panose="020B0609020204030204" pitchFamily="49" charset="0"/>
              </a:rPr>
              <a:t> to another process, and go to </a:t>
            </a:r>
          </a:p>
          <a:p>
            <a:r>
              <a:rPr lang="en-US" sz="2300" b="1" dirty="0">
                <a:latin typeface="Consolas" panose="020B0609020204030204" pitchFamily="49" charset="0"/>
              </a:rPr>
              <a:t> * sleep, on the specified wait channel whose </a:t>
            </a:r>
          </a:p>
          <a:p>
            <a:r>
              <a:rPr lang="en-US" sz="2300" b="1" dirty="0">
                <a:latin typeface="Consolas" panose="020B0609020204030204" pitchFamily="49" charset="0"/>
              </a:rPr>
              <a:t> * associated spinlock is </a:t>
            </a:r>
            <a:r>
              <a:rPr lang="en-US" sz="2300" b="1" dirty="0" err="1">
                <a:latin typeface="Consolas" panose="020B0609020204030204" pitchFamily="49" charset="0"/>
              </a:rPr>
              <a:t>lk</a:t>
            </a:r>
            <a:r>
              <a:rPr lang="en-US" sz="2300" b="1" dirty="0">
                <a:latin typeface="Consolas" panose="020B0609020204030204" pitchFamily="49" charset="0"/>
              </a:rPr>
              <a:t>. The spinlock must</a:t>
            </a:r>
          </a:p>
          <a:p>
            <a:r>
              <a:rPr lang="en-US" sz="2300" b="1" dirty="0">
                <a:latin typeface="Consolas" panose="020B0609020204030204" pitchFamily="49" charset="0"/>
              </a:rPr>
              <a:t> * be locked.</a:t>
            </a:r>
          </a:p>
          <a:p>
            <a:r>
              <a:rPr lang="en-US" sz="2300" b="1" dirty="0">
                <a:latin typeface="Consolas" panose="020B0609020204030204" pitchFamily="49" charset="0"/>
              </a:rPr>
              <a:t> */</a:t>
            </a:r>
          </a:p>
          <a:p>
            <a:r>
              <a:rPr lang="en-US" sz="2300" b="1" dirty="0">
                <a:solidFill>
                  <a:srgbClr val="0070C0"/>
                </a:solidFill>
                <a:latin typeface="Consolas" panose="020B0609020204030204" pitchFamily="49" charset="0"/>
              </a:rPr>
              <a:t>void</a:t>
            </a:r>
            <a:r>
              <a:rPr lang="en-US" sz="2300" b="1" dirty="0">
                <a:latin typeface="Consolas" panose="020B0609020204030204" pitchFamily="49" charset="0"/>
              </a:rPr>
              <a:t> </a:t>
            </a:r>
            <a:r>
              <a:rPr lang="en-US" sz="2300" b="1" dirty="0" err="1">
                <a:latin typeface="Consolas" panose="020B0609020204030204" pitchFamily="49" charset="0"/>
              </a:rPr>
              <a:t>wchan_sleep</a:t>
            </a:r>
            <a:r>
              <a:rPr lang="en-US" sz="2300" b="1" dirty="0">
                <a:latin typeface="Consolas" panose="020B0609020204030204" pitchFamily="49" charset="0"/>
              </a:rPr>
              <a:t>(</a:t>
            </a:r>
            <a:r>
              <a:rPr lang="en-US" sz="2300" b="1" dirty="0">
                <a:solidFill>
                  <a:srgbClr val="0070C0"/>
                </a:solidFill>
                <a:latin typeface="Consolas" panose="020B0609020204030204" pitchFamily="49" charset="0"/>
              </a:rPr>
              <a:t>struct</a:t>
            </a:r>
            <a:r>
              <a:rPr lang="en-US" sz="2300" b="1" dirty="0">
                <a:latin typeface="Consolas" panose="020B0609020204030204" pitchFamily="49" charset="0"/>
              </a:rPr>
              <a:t> </a:t>
            </a:r>
            <a:r>
              <a:rPr lang="en-US" sz="2300" b="1" dirty="0" err="1">
                <a:latin typeface="Consolas" panose="020B0609020204030204" pitchFamily="49" charset="0"/>
              </a:rPr>
              <a:t>wchan</a:t>
            </a:r>
            <a:r>
              <a:rPr lang="en-US" sz="2300" b="1" dirty="0">
                <a:latin typeface="Consolas" panose="020B0609020204030204" pitchFamily="49" charset="0"/>
              </a:rPr>
              <a:t> *</a:t>
            </a:r>
            <a:r>
              <a:rPr lang="en-US" sz="2300" b="1" dirty="0" err="1">
                <a:latin typeface="Consolas" panose="020B0609020204030204" pitchFamily="49" charset="0"/>
              </a:rPr>
              <a:t>wc</a:t>
            </a:r>
            <a:r>
              <a:rPr lang="en-US" sz="2300" b="1" dirty="0">
                <a:latin typeface="Consolas" panose="020B0609020204030204" pitchFamily="49" charset="0"/>
              </a:rPr>
              <a:t>,</a:t>
            </a:r>
          </a:p>
          <a:p>
            <a:r>
              <a:rPr lang="en-US" sz="2300" b="1" dirty="0">
                <a:latin typeface="Consolas" panose="020B0609020204030204" pitchFamily="49" charset="0"/>
              </a:rPr>
              <a:t>                 </a:t>
            </a:r>
            <a:r>
              <a:rPr lang="en-US" sz="2300" b="1" dirty="0">
                <a:solidFill>
                  <a:srgbClr val="0070C0"/>
                </a:solidFill>
                <a:latin typeface="Consolas" panose="020B0609020204030204" pitchFamily="49" charset="0"/>
              </a:rPr>
              <a:t>struct</a:t>
            </a:r>
            <a:r>
              <a:rPr lang="en-US" sz="2300" b="1" dirty="0">
                <a:latin typeface="Consolas" panose="020B0609020204030204" pitchFamily="49" charset="0"/>
              </a:rPr>
              <a:t> spinlock *</a:t>
            </a:r>
            <a:r>
              <a:rPr lang="en-US" sz="2300" b="1" dirty="0" err="1">
                <a:latin typeface="Consolas" panose="020B0609020204030204" pitchFamily="49" charset="0"/>
              </a:rPr>
              <a:t>lk</a:t>
            </a:r>
            <a:r>
              <a:rPr lang="en-US" sz="2300" b="1" dirty="0">
                <a:latin typeface="Consolas" panose="020B0609020204030204" pitchFamily="49" charset="0"/>
              </a:rPr>
              <a:t>){</a:t>
            </a:r>
          </a:p>
          <a:p>
            <a:r>
              <a:rPr lang="en-US" sz="2300" b="1" dirty="0">
                <a:latin typeface="Consolas" panose="020B0609020204030204" pitchFamily="49" charset="0"/>
              </a:rPr>
              <a:t>    </a:t>
            </a:r>
            <a:r>
              <a:rPr lang="en-US" sz="2300" b="1" dirty="0" err="1">
                <a:latin typeface="Consolas" panose="020B0609020204030204" pitchFamily="49" charset="0"/>
              </a:rPr>
              <a:t>thread_switch</a:t>
            </a:r>
            <a:r>
              <a:rPr lang="en-US" sz="2300" b="1" dirty="0">
                <a:latin typeface="Consolas" panose="020B0609020204030204" pitchFamily="49" charset="0"/>
              </a:rPr>
              <a:t>(S_SLEEP, </a:t>
            </a:r>
            <a:r>
              <a:rPr lang="en-US" sz="2300" b="1" dirty="0" err="1">
                <a:latin typeface="Consolas" panose="020B0609020204030204" pitchFamily="49" charset="0"/>
              </a:rPr>
              <a:t>wc</a:t>
            </a:r>
            <a:r>
              <a:rPr lang="en-US" sz="2300" b="1" dirty="0">
                <a:latin typeface="Consolas" panose="020B0609020204030204" pitchFamily="49" charset="0"/>
              </a:rPr>
              <a:t>, </a:t>
            </a:r>
            <a:r>
              <a:rPr lang="en-US" sz="2300" b="1" dirty="0" err="1">
                <a:latin typeface="Consolas" panose="020B0609020204030204" pitchFamily="49" charset="0"/>
              </a:rPr>
              <a:t>lk</a:t>
            </a:r>
            <a:r>
              <a:rPr lang="en-US" sz="2300" b="1" dirty="0">
                <a:latin typeface="Consolas" panose="020B0609020204030204" pitchFamily="49" charset="0"/>
              </a:rPr>
              <a:t>);</a:t>
            </a:r>
          </a:p>
          <a:p>
            <a:r>
              <a:rPr lang="en-US" sz="2300" b="1" dirty="0">
                <a:latin typeface="Consolas" panose="020B0609020204030204" pitchFamily="49" charset="0"/>
              </a:rPr>
              <a:t>    </a:t>
            </a:r>
            <a:r>
              <a:rPr lang="en-US" sz="2300" b="1" dirty="0" err="1">
                <a:latin typeface="Consolas" panose="020B0609020204030204" pitchFamily="49" charset="0"/>
              </a:rPr>
              <a:t>spinlock_acquire</a:t>
            </a:r>
            <a:r>
              <a:rPr lang="en-US" sz="2300" b="1" dirty="0">
                <a:latin typeface="Consolas" panose="020B0609020204030204" pitchFamily="49" charset="0"/>
              </a:rPr>
              <a:t>(</a:t>
            </a:r>
            <a:r>
              <a:rPr lang="en-US" sz="2300" b="1" dirty="0" err="1">
                <a:latin typeface="Consolas" panose="020B0609020204030204" pitchFamily="49" charset="0"/>
              </a:rPr>
              <a:t>lk</a:t>
            </a:r>
            <a:r>
              <a:rPr lang="en-US" sz="2300" b="1" dirty="0">
                <a:latin typeface="Consolas" panose="020B0609020204030204" pitchFamily="49" charset="0"/>
              </a:rPr>
              <a:t>);</a:t>
            </a:r>
          </a:p>
          <a:p>
            <a:r>
              <a:rPr lang="en-US" sz="2300" b="1" dirty="0">
                <a:latin typeface="Consolas" panose="020B0609020204030204" pitchFamily="49" charset="0"/>
              </a:rPr>
              <a:t>}</a:t>
            </a:r>
          </a:p>
        </p:txBody>
      </p:sp>
      <p:sp>
        <p:nvSpPr>
          <p:cNvPr id="7" name="Arrow: Bent-Up 6">
            <a:extLst>
              <a:ext uri="{FF2B5EF4-FFF2-40B4-BE49-F238E27FC236}">
                <a16:creationId xmlns:a16="http://schemas.microsoft.com/office/drawing/2014/main" id="{06894157-AE38-4F8E-8AE3-99D746239B55}"/>
              </a:ext>
            </a:extLst>
          </p:cNvPr>
          <p:cNvSpPr/>
          <p:nvPr/>
        </p:nvSpPr>
        <p:spPr>
          <a:xfrm rot="5400000">
            <a:off x="1950963" y="3409063"/>
            <a:ext cx="2962903" cy="2946432"/>
          </a:xfrm>
          <a:prstGeom prst="bentUpArrow">
            <a:avLst>
              <a:gd name="adj1" fmla="val 10106"/>
              <a:gd name="adj2" fmla="val 14957"/>
              <a:gd name="adj3" fmla="val 14278"/>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7853E7-5ED0-482B-B7FE-86DE6E228310}"/>
              </a:ext>
            </a:extLst>
          </p:cNvPr>
          <p:cNvSpPr txBox="1"/>
          <p:nvPr/>
        </p:nvSpPr>
        <p:spPr>
          <a:xfrm>
            <a:off x="-22486" y="6004736"/>
            <a:ext cx="4266198" cy="677108"/>
          </a:xfrm>
          <a:prstGeom prst="rect">
            <a:avLst/>
          </a:prstGeom>
          <a:noFill/>
        </p:spPr>
        <p:txBody>
          <a:bodyPr wrap="square" rtlCol="0">
            <a:spAutoFit/>
          </a:bodyPr>
          <a:lstStyle/>
          <a:p>
            <a:r>
              <a:rPr lang="en-US" sz="1900" b="1" dirty="0">
                <a:latin typeface="Segoe UI" panose="020B0502040204020203" pitchFamily="34" charset="0"/>
                <a:cs typeface="Segoe UI" panose="020B0502040204020203" pitchFamily="34" charset="0"/>
              </a:rPr>
              <a:t>Sleeping thread wakes up and runs the code after </a:t>
            </a:r>
            <a:r>
              <a:rPr lang="en-US" sz="1900" b="1" dirty="0" err="1">
                <a:latin typeface="Consolas" panose="020B0609020204030204" pitchFamily="49" charset="0"/>
                <a:cs typeface="Segoe UI" panose="020B0502040204020203" pitchFamily="34" charset="0"/>
              </a:rPr>
              <a:t>thread_switch</a:t>
            </a:r>
            <a:r>
              <a:rPr lang="en-US" sz="1900" b="1" dirty="0">
                <a:latin typeface="Consolas" panose="020B0609020204030204" pitchFamily="49" charset="0"/>
                <a:cs typeface="Segoe UI" panose="020B0502040204020203" pitchFamily="34" charset="0"/>
              </a:rPr>
              <a:t>()</a:t>
            </a:r>
            <a:r>
              <a:rPr lang="en-US" sz="1900" b="1" dirty="0">
                <a:latin typeface="Segoe UI" panose="020B0502040204020203" pitchFamily="34" charset="0"/>
                <a:cs typeface="Segoe UI" panose="020B0502040204020203" pitchFamily="34" charset="0"/>
              </a:rPr>
              <a:t> . . .</a:t>
            </a:r>
          </a:p>
        </p:txBody>
      </p:sp>
    </p:spTree>
    <p:extLst>
      <p:ext uri="{BB962C8B-B14F-4D97-AF65-F5344CB8AC3E}">
        <p14:creationId xmlns:p14="http://schemas.microsoft.com/office/powerpoint/2010/main" val="39946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4"/>
                                        </p:tgtEl>
                                      </p:cBhvr>
                                      <p:by x="50000" y="50000"/>
                                    </p:animScale>
                                  </p:childTnLst>
                                </p:cTn>
                              </p:par>
                              <p:par>
                                <p:cTn id="7" presetID="42" presetClass="path" presetSubtype="0" accel="50000" decel="50000" fill="hold" grpId="1" nodeType="withEffect">
                                  <p:stCondLst>
                                    <p:cond delay="0"/>
                                  </p:stCondLst>
                                  <p:childTnLst>
                                    <p:animMotion origin="layout" path="M 2.91667E-6 -2.22222E-6 L -0.22305 -0.26574 " pathEditMode="relative" rAng="0" ptsTypes="AA">
                                      <p:cBhvr>
                                        <p:cTn id="8" dur="1000" fill="hold"/>
                                        <p:tgtEl>
                                          <p:spTgt spid="4"/>
                                        </p:tgtEl>
                                        <p:attrNameLst>
                                          <p:attrName>ppt_x</p:attrName>
                                          <p:attrName>ppt_y</p:attrName>
                                        </p:attrNameLst>
                                      </p:cBhvr>
                                      <p:rCtr x="-11159" y="-13287"/>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4" grpId="1"/>
      <p:bldP spid="5"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Condition variables in OS/161</a:t>
            </a:r>
          </a:p>
        </p:txBody>
      </p:sp>
      <p:sp>
        <p:nvSpPr>
          <p:cNvPr id="2" name="Rectangle 1">
            <a:extLst>
              <a:ext uri="{FF2B5EF4-FFF2-40B4-BE49-F238E27FC236}">
                <a16:creationId xmlns:a16="http://schemas.microsoft.com/office/drawing/2014/main" id="{B4C68424-9C26-4A38-BED2-D4344CD59410}"/>
              </a:ext>
            </a:extLst>
          </p:cNvPr>
          <p:cNvSpPr/>
          <p:nvPr/>
        </p:nvSpPr>
        <p:spPr>
          <a:xfrm>
            <a:off x="195649" y="1051515"/>
            <a:ext cx="7255475" cy="5262979"/>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err="1">
                <a:latin typeface="Consolas" panose="020B0609020204030204" pitchFamily="49" charset="0"/>
              </a:rPr>
              <a:t>x_lock</a:t>
            </a:r>
            <a:r>
              <a:rPr lang="en-US" sz="2800" b="1" dirty="0">
                <a:latin typeface="Consolas" panose="020B0609020204030204" pitchFamily="49" charset="0"/>
              </a:rPr>
              <a:t>-&gt;lock()</a:t>
            </a:r>
          </a:p>
          <a:p>
            <a:r>
              <a:rPr lang="en-US" sz="2800" b="1" dirty="0">
                <a:solidFill>
                  <a:srgbClr val="0070C0"/>
                </a:solidFill>
                <a:latin typeface="Consolas" panose="020B0609020204030204" pitchFamily="49" charset="0"/>
              </a:rPr>
              <a:t>while</a:t>
            </a:r>
            <a:r>
              <a:rPr lang="en-US" sz="2800" b="1" dirty="0">
                <a:latin typeface="Consolas" panose="020B0609020204030204" pitchFamily="49" charset="0"/>
              </a:rPr>
              <a:t> (f(x) != </a:t>
            </a:r>
            <a:r>
              <a:rPr lang="en-US" sz="2800" b="1" dirty="0">
                <a:solidFill>
                  <a:srgbClr val="00B050"/>
                </a:solidFill>
                <a:latin typeface="Consolas" panose="020B0609020204030204" pitchFamily="49" charset="0"/>
              </a:rPr>
              <a:t>true</a:t>
            </a:r>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wchan_sleep</a:t>
            </a:r>
            <a:r>
              <a:rPr lang="en-US" sz="2800" b="1" dirty="0">
                <a:latin typeface="Consolas" panose="020B0609020204030204" pitchFamily="49" charset="0"/>
              </a:rPr>
              <a:t>(</a:t>
            </a:r>
            <a:r>
              <a:rPr lang="en-US" sz="2800" b="1" dirty="0" err="1">
                <a:latin typeface="Consolas" panose="020B0609020204030204" pitchFamily="49" charset="0"/>
              </a:rPr>
              <a:t>wc</a:t>
            </a:r>
            <a:r>
              <a:rPr lang="en-US" sz="2800" b="1" dirty="0">
                <a:latin typeface="Consolas" panose="020B0609020204030204" pitchFamily="49" charset="0"/>
              </a:rPr>
              <a:t>, </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a:latin typeface="Consolas" panose="020B0609020204030204" pitchFamily="49" charset="0"/>
              </a:rPr>
              <a:t>      //Atomically block and</a:t>
            </a:r>
          </a:p>
          <a:p>
            <a:r>
              <a:rPr lang="en-US" sz="2800" b="1" dirty="0">
                <a:latin typeface="Consolas" panose="020B0609020204030204" pitchFamily="49" charset="0"/>
              </a:rPr>
              <a:t>      //release the lock via </a:t>
            </a:r>
          </a:p>
          <a:p>
            <a:r>
              <a:rPr lang="en-US" sz="2800" b="1" dirty="0">
                <a:latin typeface="Consolas" panose="020B0609020204030204" pitchFamily="49" charset="0"/>
              </a:rPr>
              <a:t>      //</a:t>
            </a:r>
            <a:r>
              <a:rPr lang="en-US" sz="2800" b="1" dirty="0" err="1">
                <a:latin typeface="Consolas" panose="020B0609020204030204" pitchFamily="49" charset="0"/>
              </a:rPr>
              <a:t>thread_switch</a:t>
            </a:r>
            <a:r>
              <a:rPr lang="en-US" sz="2800" b="1" dirty="0">
                <a:latin typeface="Consolas" panose="020B0609020204030204" pitchFamily="49" charset="0"/>
              </a:rPr>
              <a:t>(S_SLEEP,</a:t>
            </a:r>
          </a:p>
          <a:p>
            <a:r>
              <a:rPr lang="en-US" sz="2800" b="1" dirty="0">
                <a:latin typeface="Consolas" panose="020B0609020204030204" pitchFamily="49" charset="0"/>
              </a:rPr>
              <a:t>      //</a:t>
            </a:r>
            <a:r>
              <a:rPr lang="en-US" sz="2800" b="1" dirty="0" err="1">
                <a:latin typeface="Consolas" panose="020B0609020204030204" pitchFamily="49" charset="0"/>
              </a:rPr>
              <a:t>wc</a:t>
            </a:r>
            <a:r>
              <a:rPr lang="en-US" sz="2800" b="1" dirty="0">
                <a:latin typeface="Consolas" panose="020B0609020204030204" pitchFamily="49" charset="0"/>
              </a:rPr>
              <a:t>, </a:t>
            </a:r>
            <a:r>
              <a:rPr lang="en-US" sz="2800" b="1" dirty="0" err="1">
                <a:latin typeface="Consolas" panose="020B0609020204030204" pitchFamily="49" charset="0"/>
              </a:rPr>
              <a:t>x_lock</a:t>
            </a:r>
            <a:r>
              <a:rPr lang="en-US" sz="2800" b="1" dirty="0">
                <a:latin typeface="Consolas" panose="020B0609020204030204" pitchFamily="49" charset="0"/>
              </a:rPr>
              <a:t>); upon</a:t>
            </a:r>
          </a:p>
          <a:p>
            <a:r>
              <a:rPr lang="en-US" sz="2800" b="1" dirty="0">
                <a:latin typeface="Consolas" panose="020B0609020204030204" pitchFamily="49" charset="0"/>
              </a:rPr>
              <a:t>      //return, grab </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do_stuff</a:t>
            </a:r>
            <a:r>
              <a:rPr lang="en-US" sz="2800" b="1" dirty="0">
                <a:latin typeface="Consolas" panose="020B0609020204030204" pitchFamily="49" charset="0"/>
              </a:rPr>
              <a:t>(x);</a:t>
            </a:r>
          </a:p>
          <a:p>
            <a:r>
              <a:rPr lang="en-US" sz="2800" b="1" dirty="0" err="1">
                <a:latin typeface="Consolas" panose="020B0609020204030204" pitchFamily="49" charset="0"/>
              </a:rPr>
              <a:t>x_lock</a:t>
            </a:r>
            <a:r>
              <a:rPr lang="en-US" sz="2800" b="1" dirty="0">
                <a:latin typeface="Consolas" panose="020B0609020204030204" pitchFamily="49" charset="0"/>
              </a:rPr>
              <a:t>-&gt;unlock();</a:t>
            </a:r>
          </a:p>
        </p:txBody>
      </p:sp>
      <p:sp>
        <p:nvSpPr>
          <p:cNvPr id="18" name="Rectangle 17">
            <a:extLst>
              <a:ext uri="{FF2B5EF4-FFF2-40B4-BE49-F238E27FC236}">
                <a16:creationId xmlns:a16="http://schemas.microsoft.com/office/drawing/2014/main" id="{A9A46DE5-B585-49E2-998E-7AA36DF736F0}"/>
              </a:ext>
            </a:extLst>
          </p:cNvPr>
          <p:cNvSpPr/>
          <p:nvPr/>
        </p:nvSpPr>
        <p:spPr>
          <a:xfrm>
            <a:off x="6672645" y="1051515"/>
            <a:ext cx="5476102" cy="2246769"/>
          </a:xfrm>
          <a:prstGeom prst="rect">
            <a:avLst/>
          </a:prstGeom>
        </p:spPr>
        <p:txBody>
          <a:bodyPr wrap="square">
            <a:spAutoFit/>
          </a:bodyPr>
          <a:lstStyle/>
          <a:p>
            <a:r>
              <a:rPr lang="en-US" sz="2800" b="1" dirty="0">
                <a:latin typeface="Consolas" panose="020B0609020204030204" pitchFamily="49" charset="0"/>
              </a:rPr>
              <a:t>//The </a:t>
            </a:r>
            <a:r>
              <a:rPr lang="en-US" sz="2800" b="1" dirty="0" err="1">
                <a:latin typeface="Consolas" panose="020B0609020204030204" pitchFamily="49" charset="0"/>
              </a:rPr>
              <a:t>waker</a:t>
            </a:r>
            <a:r>
              <a:rPr lang="en-US" sz="2800" b="1" dirty="0">
                <a:latin typeface="Consolas" panose="020B0609020204030204" pitchFamily="49" charset="0"/>
              </a:rPr>
              <a:t> thread</a:t>
            </a:r>
          </a:p>
          <a:p>
            <a:r>
              <a:rPr lang="en-US" sz="2800" b="1" dirty="0" err="1">
                <a:latin typeface="Consolas" panose="020B0609020204030204" pitchFamily="49" charset="0"/>
              </a:rPr>
              <a:t>x_lock</a:t>
            </a:r>
            <a:r>
              <a:rPr lang="en-US" sz="2800" b="1" dirty="0">
                <a:latin typeface="Consolas" panose="020B0609020204030204" pitchFamily="49" charset="0"/>
              </a:rPr>
              <a:t>-&gt;lock()</a:t>
            </a:r>
          </a:p>
          <a:p>
            <a:r>
              <a:rPr lang="en-US" sz="2800" b="1" dirty="0" err="1">
                <a:latin typeface="Consolas" panose="020B0609020204030204" pitchFamily="49" charset="0"/>
              </a:rPr>
              <a:t>make_fx_true</a:t>
            </a:r>
            <a:r>
              <a:rPr lang="en-US" sz="2800" b="1" dirty="0">
                <a:latin typeface="Consolas" panose="020B0609020204030204" pitchFamily="49" charset="0"/>
              </a:rPr>
              <a:t>(x);</a:t>
            </a:r>
          </a:p>
          <a:p>
            <a:r>
              <a:rPr lang="en-US" sz="2800" b="1" dirty="0" err="1">
                <a:latin typeface="Consolas" panose="020B0609020204030204" pitchFamily="49" charset="0"/>
              </a:rPr>
              <a:t>wchan_wakeone</a:t>
            </a:r>
            <a:r>
              <a:rPr lang="en-US" sz="2800" b="1" dirty="0">
                <a:latin typeface="Consolas" panose="020B0609020204030204" pitchFamily="49" charset="0"/>
              </a:rPr>
              <a:t>(</a:t>
            </a:r>
            <a:r>
              <a:rPr lang="en-US" sz="2800" b="1" dirty="0" err="1">
                <a:latin typeface="Consolas" panose="020B0609020204030204" pitchFamily="49" charset="0"/>
              </a:rPr>
              <a:t>wc</a:t>
            </a:r>
            <a:r>
              <a:rPr lang="en-US" sz="2800" b="1" dirty="0">
                <a:latin typeface="Consolas" panose="020B0609020204030204" pitchFamily="49" charset="0"/>
              </a:rPr>
              <a:t>, </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err="1">
                <a:latin typeface="Consolas" panose="020B0609020204030204" pitchFamily="49" charset="0"/>
              </a:rPr>
              <a:t>x_lock</a:t>
            </a:r>
            <a:r>
              <a:rPr lang="en-US" sz="2800" b="1" dirty="0">
                <a:latin typeface="Consolas" panose="020B0609020204030204" pitchFamily="49" charset="0"/>
              </a:rPr>
              <a:t>-&gt;unlock();</a:t>
            </a:r>
          </a:p>
        </p:txBody>
      </p:sp>
      <p:cxnSp>
        <p:nvCxnSpPr>
          <p:cNvPr id="19" name="Straight Connector 18">
            <a:extLst>
              <a:ext uri="{FF2B5EF4-FFF2-40B4-BE49-F238E27FC236}">
                <a16:creationId xmlns:a16="http://schemas.microsoft.com/office/drawing/2014/main" id="{BD63BBB8-801F-47FD-B794-A5FD35F7BA66}"/>
              </a:ext>
            </a:extLst>
          </p:cNvPr>
          <p:cNvCxnSpPr/>
          <p:nvPr/>
        </p:nvCxnSpPr>
        <p:spPr>
          <a:xfrm>
            <a:off x="6405652" y="806967"/>
            <a:ext cx="0" cy="57351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7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B97E-9E22-4E47-B58F-A6060DF6A778}"/>
              </a:ext>
            </a:extLst>
          </p:cNvPr>
          <p:cNvSpPr>
            <a:spLocks noGrp="1"/>
          </p:cNvSpPr>
          <p:nvPr>
            <p:ph type="title"/>
          </p:nvPr>
        </p:nvSpPr>
        <p:spPr>
          <a:xfrm>
            <a:off x="4438891" y="365125"/>
            <a:ext cx="7494608" cy="1325563"/>
          </a:xfrm>
        </p:spPr>
        <p:txBody>
          <a:bodyPr>
            <a:normAutofit/>
          </a:bodyPr>
          <a:lstStyle/>
          <a:p>
            <a:r>
              <a:rPr lang="en-US" sz="4800" dirty="0"/>
              <a:t>What Do Other OSes Do?</a:t>
            </a:r>
          </a:p>
        </p:txBody>
      </p:sp>
      <p:sp>
        <p:nvSpPr>
          <p:cNvPr id="3" name="Content Placeholder 2">
            <a:extLst>
              <a:ext uri="{FF2B5EF4-FFF2-40B4-BE49-F238E27FC236}">
                <a16:creationId xmlns:a16="http://schemas.microsoft.com/office/drawing/2014/main" id="{BC94A202-BFF0-4602-AF10-DF5D9826D6E7}"/>
              </a:ext>
            </a:extLst>
          </p:cNvPr>
          <p:cNvSpPr>
            <a:spLocks noGrp="1"/>
          </p:cNvSpPr>
          <p:nvPr>
            <p:ph idx="1"/>
          </p:nvPr>
        </p:nvSpPr>
        <p:spPr>
          <a:xfrm>
            <a:off x="4334719" y="1516284"/>
            <a:ext cx="7679804" cy="5341716"/>
          </a:xfrm>
        </p:spPr>
        <p:txBody>
          <a:bodyPr>
            <a:normAutofit/>
          </a:bodyPr>
          <a:lstStyle/>
          <a:p>
            <a:r>
              <a:rPr lang="en-US" b="1" dirty="0">
                <a:latin typeface="Segoe UI" panose="020B0502040204020203" pitchFamily="34" charset="0"/>
                <a:cs typeface="Segoe UI" panose="020B0502040204020203" pitchFamily="34" charset="0"/>
              </a:rPr>
              <a:t>FreeBSD and xv6 implement blocking in a similar way to OS/161</a:t>
            </a:r>
          </a:p>
          <a:p>
            <a:pPr lvl="1"/>
            <a:r>
              <a:rPr lang="en-US" sz="2800" b="1" dirty="0">
                <a:latin typeface="Segoe UI" panose="020B0502040204020203" pitchFamily="34" charset="0"/>
                <a:cs typeface="Segoe UI" panose="020B0502040204020203" pitchFamily="34" charset="0"/>
              </a:rPr>
              <a:t>Scheduler must be aware of wait queue abstractions</a:t>
            </a:r>
          </a:p>
          <a:p>
            <a:r>
              <a:rPr lang="en-US" b="1" dirty="0">
                <a:latin typeface="Segoe UI" panose="020B0502040204020203" pitchFamily="34" charset="0"/>
                <a:cs typeface="Segoe UI" panose="020B0502040204020203" pitchFamily="34" charset="0"/>
              </a:rPr>
              <a:t>Linux and Chickadee employ a different wait queue design</a:t>
            </a:r>
          </a:p>
          <a:p>
            <a:pPr lvl="1"/>
            <a:r>
              <a:rPr lang="en-US" sz="2800" b="1" dirty="0">
                <a:latin typeface="Segoe UI" panose="020B0502040204020203" pitchFamily="34" charset="0"/>
                <a:cs typeface="Segoe UI" panose="020B0502040204020203" pitchFamily="34" charset="0"/>
              </a:rPr>
              <a:t>Goal: Loosen the binding between the scheduler and the condition/wait abstraction</a:t>
            </a:r>
          </a:p>
          <a:p>
            <a:pPr lvl="1"/>
            <a:r>
              <a:rPr lang="en-US" sz="2800" b="1" dirty="0">
                <a:latin typeface="Segoe UI" panose="020B0502040204020203" pitchFamily="34" charset="0"/>
                <a:cs typeface="Segoe UI" panose="020B0502040204020203" pitchFamily="34" charset="0"/>
              </a:rPr>
              <a:t>Idea: Maintain wait queues outside of the scheduler</a:t>
            </a:r>
          </a:p>
        </p:txBody>
      </p:sp>
      <p:pic>
        <p:nvPicPr>
          <p:cNvPr id="4" name="Picture 3">
            <a:extLst>
              <a:ext uri="{FF2B5EF4-FFF2-40B4-BE49-F238E27FC236}">
                <a16:creationId xmlns:a16="http://schemas.microsoft.com/office/drawing/2014/main" id="{A1929856-DC04-48A2-89CA-5C8E8C909C77}"/>
              </a:ext>
            </a:extLst>
          </p:cNvPr>
          <p:cNvPicPr>
            <a:picLocks noChangeAspect="1"/>
          </p:cNvPicPr>
          <p:nvPr/>
        </p:nvPicPr>
        <p:blipFill>
          <a:blip r:embed="rId3"/>
          <a:stretch>
            <a:fillRect/>
          </a:stretch>
        </p:blipFill>
        <p:spPr>
          <a:xfrm>
            <a:off x="34645" y="127322"/>
            <a:ext cx="4311648" cy="6467471"/>
          </a:xfrm>
          <a:prstGeom prst="rect">
            <a:avLst/>
          </a:prstGeom>
        </p:spPr>
      </p:pic>
    </p:spTree>
    <p:extLst>
      <p:ext uri="{BB962C8B-B14F-4D97-AF65-F5344CB8AC3E}">
        <p14:creationId xmlns:p14="http://schemas.microsoft.com/office/powerpoint/2010/main" val="110361158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70032"/>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
        <p:nvSpPr>
          <p:cNvPr id="11" name="Rectangle 10">
            <a:extLst>
              <a:ext uri="{FF2B5EF4-FFF2-40B4-BE49-F238E27FC236}">
                <a16:creationId xmlns:a16="http://schemas.microsoft.com/office/drawing/2014/main" id="{C9F24DD4-E1F1-4B41-93BF-4B714B0D9F4C}"/>
              </a:ext>
            </a:extLst>
          </p:cNvPr>
          <p:cNvSpPr/>
          <p:nvPr/>
        </p:nvSpPr>
        <p:spPr>
          <a:xfrm>
            <a:off x="5647038" y="384723"/>
            <a:ext cx="6749448" cy="3108543"/>
          </a:xfrm>
          <a:prstGeom prst="rect">
            <a:avLst/>
          </a:prstGeom>
        </p:spPr>
        <p:txBody>
          <a:bodyPr wrap="square">
            <a:spAutoFit/>
          </a:bodyPr>
          <a:lstStyle/>
          <a:p>
            <a:r>
              <a:rPr lang="en-US" sz="2800" b="1" dirty="0">
                <a:latin typeface="Consolas" panose="020B0609020204030204" pitchFamily="49" charset="0"/>
              </a:rPr>
              <a:t>//The wakeup thread</a:t>
            </a:r>
          </a:p>
          <a:p>
            <a:r>
              <a:rPr lang="en-US" sz="2800" b="1" dirty="0">
                <a:latin typeface="Consolas" panose="020B0609020204030204" pitchFamily="49" charset="0"/>
              </a:rPr>
              <a:t>void </a:t>
            </a:r>
            <a:r>
              <a:rPr lang="en-US" sz="2800" b="1" dirty="0" err="1">
                <a:latin typeface="Consolas" panose="020B0609020204030204" pitchFamily="49" charset="0"/>
              </a:rPr>
              <a:t>wt_func</a:t>
            </a:r>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spinlock_guard</a:t>
            </a:r>
            <a:r>
              <a:rPr lang="en-US" sz="2800" b="1" dirty="0">
                <a:latin typeface="Consolas" panose="020B0609020204030204" pitchFamily="49" charset="0"/>
              </a:rPr>
              <a:t> guard(</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a:latin typeface="Consolas" panose="020B0609020204030204" pitchFamily="49" charset="0"/>
              </a:rPr>
              <a:t>    //Code that makes f(x) true,</a:t>
            </a:r>
          </a:p>
          <a:p>
            <a:r>
              <a:rPr lang="en-US" sz="2800" b="1" dirty="0">
                <a:latin typeface="Consolas" panose="020B0609020204030204" pitchFamily="49" charset="0"/>
              </a:rPr>
              <a:t>    //and then . . .</a:t>
            </a:r>
          </a:p>
          <a:p>
            <a:r>
              <a:rPr lang="en-US" sz="2800" b="1" dirty="0">
                <a:latin typeface="Consolas" panose="020B0609020204030204" pitchFamily="49" charset="0"/>
              </a:rPr>
              <a:t>    </a:t>
            </a:r>
            <a:r>
              <a:rPr lang="en-US" sz="2800" b="1" dirty="0" err="1">
                <a:latin typeface="Consolas" panose="020B0609020204030204" pitchFamily="49" charset="0"/>
              </a:rPr>
              <a:t>wq.wake_all</a:t>
            </a:r>
            <a:r>
              <a:rPr lang="en-US" sz="2800" b="1" dirty="0">
                <a:latin typeface="Consolas" panose="020B0609020204030204" pitchFamily="49" charset="0"/>
              </a:rPr>
              <a:t>();</a:t>
            </a:r>
          </a:p>
          <a:p>
            <a:r>
              <a:rPr lang="en-US" sz="2800" b="1" dirty="0">
                <a:latin typeface="Consolas" panose="020B0609020204030204" pitchFamily="49" charset="0"/>
              </a:rPr>
              <a:t>}</a:t>
            </a: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2B5AA109-BB81-49C1-9940-83AE3C8D87AB}"/>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25" name="Group 24">
            <a:extLst>
              <a:ext uri="{FF2B5EF4-FFF2-40B4-BE49-F238E27FC236}">
                <a16:creationId xmlns:a16="http://schemas.microsoft.com/office/drawing/2014/main" id="{D25CC474-2E68-462F-B5CD-3F00C1E9A1A6}"/>
              </a:ext>
            </a:extLst>
          </p:cNvPr>
          <p:cNvGrpSpPr/>
          <p:nvPr/>
        </p:nvGrpSpPr>
        <p:grpSpPr>
          <a:xfrm>
            <a:off x="7283523" y="1971789"/>
            <a:ext cx="4746430" cy="2033053"/>
            <a:chOff x="7283523" y="1971789"/>
            <a:chExt cx="4746430" cy="2033053"/>
          </a:xfrm>
        </p:grpSpPr>
        <p:sp>
          <p:nvSpPr>
            <p:cNvPr id="26" name="Rectangle 25">
              <a:extLst>
                <a:ext uri="{FF2B5EF4-FFF2-40B4-BE49-F238E27FC236}">
                  <a16:creationId xmlns:a16="http://schemas.microsoft.com/office/drawing/2014/main" id="{51FC3A7F-37AD-419B-A27B-5D463E6C6604}"/>
                </a:ext>
              </a:extLst>
            </p:cNvPr>
            <p:cNvSpPr/>
            <p:nvPr/>
          </p:nvSpPr>
          <p:spPr>
            <a:xfrm>
              <a:off x="7283523" y="1971789"/>
              <a:ext cx="4746430" cy="1200329"/>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Grab the lock that protects x, because we’re about to check whether f(x) is true.</a:t>
              </a:r>
            </a:p>
          </p:txBody>
        </p:sp>
        <p:cxnSp>
          <p:nvCxnSpPr>
            <p:cNvPr id="27" name="Straight Connector 26">
              <a:extLst>
                <a:ext uri="{FF2B5EF4-FFF2-40B4-BE49-F238E27FC236}">
                  <a16:creationId xmlns:a16="http://schemas.microsoft.com/office/drawing/2014/main" id="{64AA10BC-DA24-4D74-89BF-B42019A7EE82}"/>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5C5E9E-3A8D-468F-B2D7-94B60332F2EB}"/>
                </a:ext>
              </a:extLst>
            </p:cNvPr>
            <p:cNvCxnSpPr>
              <a:cxnSpLocks/>
            </p:cNvCxnSpPr>
            <p:nvPr/>
          </p:nvCxnSpPr>
          <p:spPr>
            <a:xfrm flipH="1">
              <a:off x="7283523" y="3246831"/>
              <a:ext cx="47464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6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DCBAD1-EEA6-4F33-A2FD-5665729E7185}"/>
              </a:ext>
            </a:extLst>
          </p:cNvPr>
          <p:cNvSpPr/>
          <p:nvPr/>
        </p:nvSpPr>
        <p:spPr>
          <a:xfrm>
            <a:off x="595992" y="1533538"/>
            <a:ext cx="11673173" cy="3539430"/>
          </a:xfrm>
          <a:prstGeom prst="rect">
            <a:avLst/>
          </a:prstGeom>
        </p:spPr>
        <p:txBody>
          <a:bodyPr wrap="square">
            <a:spAutoFit/>
          </a:bodyPr>
          <a:lstStyle/>
          <a:p>
            <a:r>
              <a:rPr lang="en-US" sz="2800" dirty="0">
                <a:latin typeface="Consolas" panose="020B0609020204030204" pitchFamily="49" charset="0"/>
              </a:rPr>
              <a:t>//</a:t>
            </a:r>
            <a:r>
              <a:rPr lang="en-US" sz="2800" dirty="0" err="1">
                <a:latin typeface="Consolas" panose="020B0609020204030204" pitchFamily="49" charset="0"/>
              </a:rPr>
              <a:t>kernel.hh</a:t>
            </a:r>
            <a:endParaRPr lang="en-US" sz="2800" dirty="0">
              <a:latin typeface="Consolas" panose="020B0609020204030204" pitchFamily="49" charset="0"/>
            </a:endParaRPr>
          </a:p>
          <a:p>
            <a:r>
              <a:rPr lang="en-US" sz="2800" dirty="0">
                <a:solidFill>
                  <a:srgbClr val="0070C0"/>
                </a:solidFill>
                <a:latin typeface="Consolas" panose="020B0609020204030204" pitchFamily="49" charset="0"/>
              </a:rPr>
              <a:t>#define </a:t>
            </a:r>
            <a:r>
              <a:rPr lang="en-US" sz="2800" dirty="0">
                <a:latin typeface="Consolas" panose="020B0609020204030204" pitchFamily="49" charset="0"/>
              </a:rPr>
              <a:t>HZ </a:t>
            </a:r>
            <a:r>
              <a:rPr lang="en-US" sz="2800" dirty="0">
                <a:solidFill>
                  <a:srgbClr val="00B050"/>
                </a:solidFill>
                <a:latin typeface="Consolas" panose="020B0609020204030204" pitchFamily="49" charset="0"/>
              </a:rPr>
              <a:t>100</a:t>
            </a:r>
            <a:r>
              <a:rPr lang="en-US" sz="2800" dirty="0">
                <a:latin typeface="Consolas" panose="020B0609020204030204" pitchFamily="49" charset="0"/>
              </a:rPr>
              <a:t>	             // # of ticks per second</a:t>
            </a:r>
          </a:p>
          <a:p>
            <a:endParaRPr lang="en-US" sz="2800" dirty="0">
              <a:latin typeface="Consolas" panose="020B0609020204030204" pitchFamily="49" charset="0"/>
            </a:endParaRPr>
          </a:p>
          <a:p>
            <a:r>
              <a:rPr lang="en-US" sz="2800" dirty="0">
                <a:latin typeface="Consolas" panose="020B0609020204030204" pitchFamily="49" charset="0"/>
              </a:rPr>
              <a:t>//kernel.cc</a:t>
            </a:r>
          </a:p>
          <a:p>
            <a:r>
              <a:rPr lang="en-US" sz="2800" dirty="0">
                <a:solidFill>
                  <a:srgbClr val="0070C0"/>
                </a:solidFill>
                <a:latin typeface="Consolas" panose="020B0609020204030204" pitchFamily="49" charset="0"/>
              </a:rPr>
              <a:t>std::atomic</a:t>
            </a:r>
            <a:r>
              <a:rPr lang="en-US" sz="2800" dirty="0">
                <a:latin typeface="Consolas" panose="020B0609020204030204" pitchFamily="49" charset="0"/>
              </a:rPr>
              <a:t>&lt;</a:t>
            </a:r>
            <a:r>
              <a:rPr lang="en-US" sz="2800" dirty="0">
                <a:solidFill>
                  <a:srgbClr val="0070C0"/>
                </a:solidFill>
                <a:latin typeface="Consolas" panose="020B0609020204030204" pitchFamily="49" charset="0"/>
              </a:rPr>
              <a:t>unsigned long</a:t>
            </a:r>
            <a:r>
              <a:rPr lang="en-US" sz="2800" dirty="0">
                <a:latin typeface="Consolas" panose="020B0609020204030204" pitchFamily="49" charset="0"/>
              </a:rPr>
              <a:t>&gt; ticks; // # of timer interrupts</a:t>
            </a:r>
          </a:p>
          <a:p>
            <a:r>
              <a:rPr lang="en-US" sz="2800" dirty="0">
                <a:latin typeface="Consolas" panose="020B0609020204030204" pitchFamily="49" charset="0"/>
              </a:rPr>
              <a:t>                                  // so far on CPU 0; it’s</a:t>
            </a:r>
          </a:p>
          <a:p>
            <a:r>
              <a:rPr lang="en-US" sz="2800" dirty="0">
                <a:latin typeface="Consolas" panose="020B0609020204030204" pitchFamily="49" charset="0"/>
              </a:rPr>
              <a:t>                                  // incremented when the</a:t>
            </a:r>
          </a:p>
          <a:p>
            <a:r>
              <a:rPr lang="en-US" sz="2800" dirty="0">
                <a:latin typeface="Consolas" panose="020B0609020204030204" pitchFamily="49" charset="0"/>
              </a:rPr>
              <a:t>                                  // timer interrupt fires</a:t>
            </a:r>
          </a:p>
        </p:txBody>
      </p:sp>
      <p:sp>
        <p:nvSpPr>
          <p:cNvPr id="5" name="Title 1">
            <a:extLst>
              <a:ext uri="{FF2B5EF4-FFF2-40B4-BE49-F238E27FC236}">
                <a16:creationId xmlns:a16="http://schemas.microsoft.com/office/drawing/2014/main" id="{63FED5FF-087C-42B2-9055-CDAFA15C7D4C}"/>
              </a:ext>
            </a:extLst>
          </p:cNvPr>
          <p:cNvSpPr>
            <a:spLocks noGrp="1"/>
          </p:cNvSpPr>
          <p:nvPr>
            <p:ph type="title"/>
          </p:nvPr>
        </p:nvSpPr>
        <p:spPr>
          <a:xfrm>
            <a:off x="838200" y="426908"/>
            <a:ext cx="10515600" cy="919978"/>
          </a:xfrm>
        </p:spPr>
        <p:txBody>
          <a:bodyPr/>
          <a:lstStyle/>
          <a:p>
            <a:r>
              <a:rPr lang="en-US" dirty="0"/>
              <a:t>Implementing </a:t>
            </a:r>
            <a:r>
              <a:rPr lang="en-US" dirty="0">
                <a:latin typeface="Consolas" panose="020B0609020204030204" pitchFamily="49" charset="0"/>
              </a:rPr>
              <a:t>sleep(</a:t>
            </a:r>
            <a:r>
              <a:rPr lang="en-US" dirty="0" err="1">
                <a:latin typeface="Consolas" panose="020B0609020204030204" pitchFamily="49" charset="0"/>
              </a:rPr>
              <a:t>ms</a:t>
            </a:r>
            <a:r>
              <a:rPr lang="en-US" dirty="0">
                <a:latin typeface="Consolas" panose="020B0609020204030204" pitchFamily="49" charset="0"/>
              </a:rPr>
              <a:t>)</a:t>
            </a:r>
            <a:r>
              <a:rPr lang="en-US" dirty="0"/>
              <a:t> Inefficiently</a:t>
            </a:r>
          </a:p>
        </p:txBody>
      </p:sp>
      <p:grpSp>
        <p:nvGrpSpPr>
          <p:cNvPr id="13" name="Group 12">
            <a:extLst>
              <a:ext uri="{FF2B5EF4-FFF2-40B4-BE49-F238E27FC236}">
                <a16:creationId xmlns:a16="http://schemas.microsoft.com/office/drawing/2014/main" id="{C87743F5-F635-4E77-A4E5-94C184B375C5}"/>
              </a:ext>
            </a:extLst>
          </p:cNvPr>
          <p:cNvGrpSpPr/>
          <p:nvPr/>
        </p:nvGrpSpPr>
        <p:grpSpPr>
          <a:xfrm>
            <a:off x="2268272" y="3249827"/>
            <a:ext cx="6960976" cy="3608173"/>
            <a:chOff x="2615512" y="3249827"/>
            <a:chExt cx="6960976" cy="3608173"/>
          </a:xfrm>
        </p:grpSpPr>
        <p:sp>
          <p:nvSpPr>
            <p:cNvPr id="6" name="Rectangle 5">
              <a:extLst>
                <a:ext uri="{FF2B5EF4-FFF2-40B4-BE49-F238E27FC236}">
                  <a16:creationId xmlns:a16="http://schemas.microsoft.com/office/drawing/2014/main" id="{47F72CF0-E1F5-45C2-890F-D90CA30E5869}"/>
                </a:ext>
              </a:extLst>
            </p:cNvPr>
            <p:cNvSpPr/>
            <p:nvPr/>
          </p:nvSpPr>
          <p:spPr>
            <a:xfrm>
              <a:off x="3333510" y="3249827"/>
              <a:ext cx="2615878" cy="5066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BD5178B1-050E-4259-ABA5-328E8CA65BBA}"/>
                </a:ext>
              </a:extLst>
            </p:cNvPr>
            <p:cNvCxnSpPr>
              <a:cxnSpLocks/>
              <a:endCxn id="6" idx="2"/>
            </p:cNvCxnSpPr>
            <p:nvPr/>
          </p:nvCxnSpPr>
          <p:spPr>
            <a:xfrm flipH="1" flipV="1">
              <a:off x="4641449" y="3756454"/>
              <a:ext cx="824358" cy="20141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9AE913-BE21-48DA-A31F-EE8B096B2F2E}"/>
                </a:ext>
              </a:extLst>
            </p:cNvPr>
            <p:cNvSpPr txBox="1"/>
            <p:nvPr/>
          </p:nvSpPr>
          <p:spPr>
            <a:xfrm>
              <a:off x="5226908" y="5770605"/>
              <a:ext cx="4349580" cy="954107"/>
            </a:xfrm>
            <a:prstGeom prst="rect">
              <a:avLst/>
            </a:prstGeom>
            <a:solidFill>
              <a:srgbClr val="FFCCCC"/>
            </a:solidFill>
            <a:ln w="57150">
              <a:solidFill>
                <a:srgbClr val="FF0000"/>
              </a:solidFill>
            </a:ln>
          </p:spPr>
          <p:txBody>
            <a:bodyPr wrap="square" rtlCol="0">
              <a:spAutoFit/>
            </a:bodyPr>
            <a:lstStyle/>
            <a:p>
              <a:r>
                <a:rPr lang="en-US" sz="2800" b="1" dirty="0">
                  <a:latin typeface="Segoe UI" panose="020B0502040204020203" pitchFamily="34" charset="0"/>
                  <a:cs typeface="Segoe UI" panose="020B0502040204020203" pitchFamily="34" charset="0"/>
                </a:rPr>
                <a:t>Will overflow if machine runs for a long time!</a:t>
              </a:r>
            </a:p>
          </p:txBody>
        </p:sp>
        <p:pic>
          <p:nvPicPr>
            <p:cNvPr id="11" name="Picture 10">
              <a:extLst>
                <a:ext uri="{FF2B5EF4-FFF2-40B4-BE49-F238E27FC236}">
                  <a16:creationId xmlns:a16="http://schemas.microsoft.com/office/drawing/2014/main" id="{49007962-138C-4544-862A-8EA1B4A6B6EC}"/>
                </a:ext>
              </a:extLst>
            </p:cNvPr>
            <p:cNvPicPr>
              <a:picLocks noChangeAspect="1"/>
            </p:cNvPicPr>
            <p:nvPr/>
          </p:nvPicPr>
          <p:blipFill>
            <a:blip r:embed="rId3"/>
            <a:stretch>
              <a:fillRect/>
            </a:stretch>
          </p:blipFill>
          <p:spPr>
            <a:xfrm>
              <a:off x="2615512" y="4081848"/>
              <a:ext cx="2776152" cy="2776152"/>
            </a:xfrm>
            <a:prstGeom prst="rect">
              <a:avLst/>
            </a:prstGeom>
          </p:spPr>
        </p:pic>
      </p:grpSp>
    </p:spTree>
    <p:extLst>
      <p:ext uri="{BB962C8B-B14F-4D97-AF65-F5344CB8AC3E}">
        <p14:creationId xmlns:p14="http://schemas.microsoft.com/office/powerpoint/2010/main" val="144032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A195AC-BF3A-4BC9-BD32-CEE63FF8CEBB}"/>
              </a:ext>
            </a:extLst>
          </p:cNvPr>
          <p:cNvSpPr/>
          <p:nvPr/>
        </p:nvSpPr>
        <p:spPr>
          <a:xfrm>
            <a:off x="162047" y="1779741"/>
            <a:ext cx="5357959" cy="2124993"/>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70032"/>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C1C1E86-6B3D-4F95-9423-6B322BAF64E8}"/>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5" name="Group 14">
            <a:extLst>
              <a:ext uri="{FF2B5EF4-FFF2-40B4-BE49-F238E27FC236}">
                <a16:creationId xmlns:a16="http://schemas.microsoft.com/office/drawing/2014/main" id="{5310514D-1DC8-480E-9A4D-32DC15643A0F}"/>
              </a:ext>
            </a:extLst>
          </p:cNvPr>
          <p:cNvGrpSpPr/>
          <p:nvPr/>
        </p:nvGrpSpPr>
        <p:grpSpPr>
          <a:xfrm>
            <a:off x="6870361" y="464262"/>
            <a:ext cx="4942698" cy="3540580"/>
            <a:chOff x="6870361" y="464262"/>
            <a:chExt cx="4942698" cy="3540580"/>
          </a:xfrm>
        </p:grpSpPr>
        <p:sp>
          <p:nvSpPr>
            <p:cNvPr id="16" name="Rectangle 15">
              <a:extLst>
                <a:ext uri="{FF2B5EF4-FFF2-40B4-BE49-F238E27FC236}">
                  <a16:creationId xmlns:a16="http://schemas.microsoft.com/office/drawing/2014/main" id="{5D58FD2E-E3F8-44C5-84F8-12851FD50994}"/>
                </a:ext>
              </a:extLst>
            </p:cNvPr>
            <p:cNvSpPr/>
            <p:nvPr/>
          </p:nvSpPr>
          <p:spPr>
            <a:xfrm>
              <a:off x="6870361" y="464262"/>
              <a:ext cx="4942698" cy="2677656"/>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Add the current process to the wait queue, but don’t actually block yet! Then, see if we need to block. If not (because f(x) is true), break out of the loop with </a:t>
              </a:r>
              <a:r>
                <a:rPr lang="en-US" sz="2400" b="1" dirty="0" err="1">
                  <a:latin typeface="Consolas" panose="020B0609020204030204" pitchFamily="49" charset="0"/>
                </a:rPr>
                <a:t>x_lock</a:t>
              </a:r>
              <a:r>
                <a:rPr lang="en-US" sz="2400" b="1" dirty="0">
                  <a:latin typeface="Consolas" panose="020B0609020204030204" pitchFamily="49" charset="0"/>
                </a:rPr>
                <a:t> still held.</a:t>
              </a:r>
            </a:p>
          </p:txBody>
        </p:sp>
        <p:cxnSp>
          <p:nvCxnSpPr>
            <p:cNvPr id="17" name="Straight Connector 16">
              <a:extLst>
                <a:ext uri="{FF2B5EF4-FFF2-40B4-BE49-F238E27FC236}">
                  <a16:creationId xmlns:a16="http://schemas.microsoft.com/office/drawing/2014/main" id="{4B066111-596D-4721-B3A4-47AF191E22B0}"/>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F09FFD-F1C1-44B1-BE06-07284B0C61B5}"/>
                </a:ext>
              </a:extLst>
            </p:cNvPr>
            <p:cNvCxnSpPr>
              <a:cxnSpLocks/>
            </p:cNvCxnSpPr>
            <p:nvPr/>
          </p:nvCxnSpPr>
          <p:spPr>
            <a:xfrm flipH="1">
              <a:off x="6870361" y="3246831"/>
              <a:ext cx="49426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823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A195AC-BF3A-4BC9-BD32-CEE63FF8CEBB}"/>
              </a:ext>
            </a:extLst>
          </p:cNvPr>
          <p:cNvSpPr/>
          <p:nvPr/>
        </p:nvSpPr>
        <p:spPr>
          <a:xfrm>
            <a:off x="162047" y="1779741"/>
            <a:ext cx="5357959" cy="2124993"/>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78EC02-E1D7-4302-ACB3-EDCA4A4F53AA}"/>
              </a:ext>
            </a:extLst>
          </p:cNvPr>
          <p:cNvSpPr/>
          <p:nvPr/>
        </p:nvSpPr>
        <p:spPr>
          <a:xfrm>
            <a:off x="163972" y="5599240"/>
            <a:ext cx="5357959" cy="125875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C1C1E86-6B3D-4F95-9423-6B322BAF64E8}"/>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5" name="Group 14">
            <a:extLst>
              <a:ext uri="{FF2B5EF4-FFF2-40B4-BE49-F238E27FC236}">
                <a16:creationId xmlns:a16="http://schemas.microsoft.com/office/drawing/2014/main" id="{5310514D-1DC8-480E-9A4D-32DC15643A0F}"/>
              </a:ext>
            </a:extLst>
          </p:cNvPr>
          <p:cNvGrpSpPr/>
          <p:nvPr/>
        </p:nvGrpSpPr>
        <p:grpSpPr>
          <a:xfrm>
            <a:off x="6870361" y="1601085"/>
            <a:ext cx="5159592" cy="2403757"/>
            <a:chOff x="6870361" y="1601085"/>
            <a:chExt cx="5159592" cy="2403757"/>
          </a:xfrm>
        </p:grpSpPr>
        <p:sp>
          <p:nvSpPr>
            <p:cNvPr id="16" name="Rectangle 15">
              <a:extLst>
                <a:ext uri="{FF2B5EF4-FFF2-40B4-BE49-F238E27FC236}">
                  <a16:creationId xmlns:a16="http://schemas.microsoft.com/office/drawing/2014/main" id="{5D58FD2E-E3F8-44C5-84F8-12851FD50994}"/>
                </a:ext>
              </a:extLst>
            </p:cNvPr>
            <p:cNvSpPr/>
            <p:nvPr/>
          </p:nvSpPr>
          <p:spPr>
            <a:xfrm>
              <a:off x="6870361" y="1601085"/>
              <a:ext cx="5159592" cy="1569660"/>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Remove the current process from the wait queue. Then, compute using x. Finally, release the lock.</a:t>
              </a:r>
            </a:p>
          </p:txBody>
        </p:sp>
        <p:cxnSp>
          <p:nvCxnSpPr>
            <p:cNvPr id="17" name="Straight Connector 16">
              <a:extLst>
                <a:ext uri="{FF2B5EF4-FFF2-40B4-BE49-F238E27FC236}">
                  <a16:creationId xmlns:a16="http://schemas.microsoft.com/office/drawing/2014/main" id="{4B066111-596D-4721-B3A4-47AF191E22B0}"/>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F09FFD-F1C1-44B1-BE06-07284B0C61B5}"/>
                </a:ext>
              </a:extLst>
            </p:cNvPr>
            <p:cNvCxnSpPr>
              <a:cxnSpLocks/>
            </p:cNvCxnSpPr>
            <p:nvPr/>
          </p:nvCxnSpPr>
          <p:spPr>
            <a:xfrm flipH="1">
              <a:off x="6870361" y="3246831"/>
              <a:ext cx="51595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94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BA3E-628C-4B1B-B4A5-0BF728A09B82}"/>
              </a:ext>
            </a:extLst>
          </p:cNvPr>
          <p:cNvSpPr>
            <a:spLocks noGrp="1"/>
          </p:cNvSpPr>
          <p:nvPr>
            <p:ph type="title"/>
          </p:nvPr>
        </p:nvSpPr>
        <p:spPr>
          <a:xfrm>
            <a:off x="838200" y="1771188"/>
            <a:ext cx="10515600" cy="3315624"/>
          </a:xfrm>
        </p:spPr>
        <p:txBody>
          <a:bodyPr>
            <a:normAutofit/>
          </a:bodyPr>
          <a:lstStyle/>
          <a:p>
            <a:r>
              <a:rPr lang="en-US" sz="5400" dirty="0">
                <a:solidFill>
                  <a:schemeClr val="bg1"/>
                </a:solidFill>
              </a:rPr>
              <a:t>Now imagine that we didn’t break out of the loop . . .</a:t>
            </a:r>
          </a:p>
        </p:txBody>
      </p:sp>
    </p:spTree>
    <p:extLst>
      <p:ext uri="{BB962C8B-B14F-4D97-AF65-F5344CB8AC3E}">
        <p14:creationId xmlns:p14="http://schemas.microsoft.com/office/powerpoint/2010/main" val="201137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D1F9F69-6FC5-4DD0-A450-F9943EEBC017}"/>
              </a:ext>
            </a:extLst>
          </p:cNvPr>
          <p:cNvSpPr/>
          <p:nvPr/>
        </p:nvSpPr>
        <p:spPr>
          <a:xfrm>
            <a:off x="178560" y="3904735"/>
            <a:ext cx="5341446" cy="1285104"/>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A195AC-BF3A-4BC9-BD32-CEE63FF8CEBB}"/>
              </a:ext>
            </a:extLst>
          </p:cNvPr>
          <p:cNvSpPr/>
          <p:nvPr/>
        </p:nvSpPr>
        <p:spPr>
          <a:xfrm>
            <a:off x="162047" y="1779741"/>
            <a:ext cx="5357959" cy="2124993"/>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70032"/>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C1C1E86-6B3D-4F95-9423-6B322BAF64E8}"/>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5" name="Group 14">
            <a:extLst>
              <a:ext uri="{FF2B5EF4-FFF2-40B4-BE49-F238E27FC236}">
                <a16:creationId xmlns:a16="http://schemas.microsoft.com/office/drawing/2014/main" id="{5310514D-1DC8-480E-9A4D-32DC15643A0F}"/>
              </a:ext>
            </a:extLst>
          </p:cNvPr>
          <p:cNvGrpSpPr/>
          <p:nvPr/>
        </p:nvGrpSpPr>
        <p:grpSpPr>
          <a:xfrm>
            <a:off x="5841077" y="464262"/>
            <a:ext cx="5971982" cy="3540580"/>
            <a:chOff x="5841077" y="464262"/>
            <a:chExt cx="5971982" cy="3540580"/>
          </a:xfrm>
        </p:grpSpPr>
        <p:sp>
          <p:nvSpPr>
            <p:cNvPr id="16" name="Rectangle 15">
              <a:extLst>
                <a:ext uri="{FF2B5EF4-FFF2-40B4-BE49-F238E27FC236}">
                  <a16:creationId xmlns:a16="http://schemas.microsoft.com/office/drawing/2014/main" id="{5D58FD2E-E3F8-44C5-84F8-12851FD50994}"/>
                </a:ext>
              </a:extLst>
            </p:cNvPr>
            <p:cNvSpPr/>
            <p:nvPr/>
          </p:nvSpPr>
          <p:spPr>
            <a:xfrm>
              <a:off x="5841077" y="464262"/>
              <a:ext cx="5971982" cy="2677656"/>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f(x) was false, so we must block. Release the lock (so that someone else can make f(x) true!), and go to sleep. When we wake up, we’ve been popped off the wait queue; acquire the lock again and see if f(x) is now true.</a:t>
              </a:r>
            </a:p>
          </p:txBody>
        </p:sp>
        <p:cxnSp>
          <p:nvCxnSpPr>
            <p:cNvPr id="17" name="Straight Connector 16">
              <a:extLst>
                <a:ext uri="{FF2B5EF4-FFF2-40B4-BE49-F238E27FC236}">
                  <a16:creationId xmlns:a16="http://schemas.microsoft.com/office/drawing/2014/main" id="{4B066111-596D-4721-B3A4-47AF191E22B0}"/>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F09FFD-F1C1-44B1-BE06-07284B0C61B5}"/>
                </a:ext>
              </a:extLst>
            </p:cNvPr>
            <p:cNvCxnSpPr>
              <a:cxnSpLocks/>
            </p:cNvCxnSpPr>
            <p:nvPr/>
          </p:nvCxnSpPr>
          <p:spPr>
            <a:xfrm flipH="1">
              <a:off x="5841077" y="3246831"/>
              <a:ext cx="59719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376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grpId="1" nodeType="clickEffect">
                                  <p:stCondLst>
                                    <p:cond delay="0"/>
                                  </p:stCondLst>
                                  <p:childTnLst>
                                    <p:animEffect transition="out" filter="wipe(right)">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3" grpId="1" animBg="1"/>
      <p:bldP spid="10"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D1F9F69-6FC5-4DD0-A450-F9943EEBC017}"/>
              </a:ext>
            </a:extLst>
          </p:cNvPr>
          <p:cNvSpPr/>
          <p:nvPr/>
        </p:nvSpPr>
        <p:spPr>
          <a:xfrm>
            <a:off x="178560" y="3904735"/>
            <a:ext cx="5341446" cy="1285104"/>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BE02AEAC-3015-4DCC-BA15-66790258C7A7}"/>
              </a:ext>
            </a:extLst>
          </p:cNvPr>
          <p:cNvSpPr>
            <a:spLocks noGrp="1"/>
          </p:cNvSpPr>
          <p:nvPr>
            <p:ph idx="1"/>
          </p:nvPr>
        </p:nvSpPr>
        <p:spPr>
          <a:xfrm>
            <a:off x="6068768" y="895354"/>
            <a:ext cx="5966270" cy="5385395"/>
          </a:xfrm>
        </p:spPr>
        <p:txBody>
          <a:bodyPr>
            <a:normAutofit/>
          </a:bodyPr>
          <a:lstStyle/>
          <a:p>
            <a:pPr marL="0" indent="0">
              <a:buNone/>
            </a:pPr>
            <a:r>
              <a:rPr lang="en-US" sz="2600" b="1" dirty="0">
                <a:latin typeface="Segoe UI" panose="020B0502040204020203" pitchFamily="34" charset="0"/>
                <a:cs typeface="Segoe UI" panose="020B0502040204020203" pitchFamily="34" charset="0"/>
              </a:rPr>
              <a:t>This eventually calls </a:t>
            </a:r>
            <a:r>
              <a:rPr lang="en-US" sz="2600" b="1" dirty="0">
                <a:latin typeface="Consolas" panose="020B0609020204030204" pitchFamily="49" charset="0"/>
                <a:cs typeface="Segoe UI" panose="020B0502040204020203" pitchFamily="34" charset="0"/>
              </a:rPr>
              <a:t>proc::yield()</a:t>
            </a:r>
            <a:r>
              <a:rPr lang="en-US" sz="2600" b="1" dirty="0">
                <a:latin typeface="Segoe UI" panose="020B0502040204020203" pitchFamily="34" charset="0"/>
                <a:cs typeface="Segoe UI" panose="020B0502040204020203" pitchFamily="34" charset="0"/>
              </a:rPr>
              <a:t> on the current process</a:t>
            </a:r>
          </a:p>
          <a:p>
            <a:pPr lvl="1"/>
            <a:r>
              <a:rPr lang="en-US" b="1" dirty="0">
                <a:latin typeface="Segoe UI" panose="020B0502040204020203" pitchFamily="34" charset="0"/>
                <a:cs typeface="Segoe UI" panose="020B0502040204020203" pitchFamily="34" charset="0"/>
              </a:rPr>
              <a:t>Note that </a:t>
            </a:r>
            <a:r>
              <a:rPr lang="en-US" b="1" dirty="0" err="1">
                <a:latin typeface="Consolas" panose="020B0609020204030204" pitchFamily="49" charset="0"/>
                <a:cs typeface="Segoe UI" panose="020B0502040204020203" pitchFamily="34" charset="0"/>
              </a:rPr>
              <a:t>cpustate</a:t>
            </a:r>
            <a:r>
              <a:rPr lang="en-US" b="1" dirty="0">
                <a:latin typeface="Consolas" panose="020B0609020204030204" pitchFamily="49" charset="0"/>
                <a:cs typeface="Segoe UI" panose="020B0502040204020203" pitchFamily="34" charset="0"/>
              </a:rPr>
              <a:t>::scheduler()</a:t>
            </a:r>
            <a:r>
              <a:rPr lang="en-US" b="1" dirty="0">
                <a:latin typeface="Segoe UI" panose="020B0502040204020203" pitchFamily="34" charset="0"/>
                <a:cs typeface="Segoe UI" panose="020B0502040204020203" pitchFamily="34" charset="0"/>
              </a:rPr>
              <a:t> doesn’t know anything about the   wait queue abstraction!</a:t>
            </a:r>
          </a:p>
          <a:p>
            <a:pPr lvl="1"/>
            <a:r>
              <a:rPr lang="en-US" b="1" dirty="0">
                <a:latin typeface="Segoe UI" panose="020B0502040204020203" pitchFamily="34" charset="0"/>
                <a:cs typeface="Segoe UI" panose="020B0502040204020203" pitchFamily="34" charset="0"/>
              </a:rPr>
              <a:t>Compare this to OS161’s </a:t>
            </a:r>
            <a:r>
              <a:rPr lang="en-US" b="1" dirty="0" err="1">
                <a:latin typeface="Consolas" panose="020B0609020204030204" pitchFamily="49" charset="0"/>
                <a:cs typeface="Segoe UI" panose="020B0502040204020203" pitchFamily="34" charset="0"/>
              </a:rPr>
              <a:t>wchan</a:t>
            </a:r>
            <a:r>
              <a:rPr lang="en-US" b="1" dirty="0">
                <a:latin typeface="Segoe UI" panose="020B0502040204020203" pitchFamily="34" charset="0"/>
                <a:cs typeface="Segoe UI" panose="020B0502040204020203" pitchFamily="34" charset="0"/>
              </a:rPr>
              <a:t> abstraction</a:t>
            </a:r>
          </a:p>
        </p:txBody>
      </p:sp>
      <p:cxnSp>
        <p:nvCxnSpPr>
          <p:cNvPr id="7" name="Connector: Elbow 6">
            <a:extLst>
              <a:ext uri="{FF2B5EF4-FFF2-40B4-BE49-F238E27FC236}">
                <a16:creationId xmlns:a16="http://schemas.microsoft.com/office/drawing/2014/main" id="{96BB5309-C482-4F11-BB1B-A9CF847EA722}"/>
              </a:ext>
            </a:extLst>
          </p:cNvPr>
          <p:cNvCxnSpPr>
            <a:cxnSpLocks/>
          </p:cNvCxnSpPr>
          <p:nvPr/>
        </p:nvCxnSpPr>
        <p:spPr>
          <a:xfrm flipV="1">
            <a:off x="3066094" y="1090506"/>
            <a:ext cx="3045718" cy="3438256"/>
          </a:xfrm>
          <a:prstGeom prst="bentConnector3">
            <a:avLst>
              <a:gd name="adj1" fmla="val 9015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98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9973A-4E25-4483-A2E5-054F9C189D4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164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6970E95-9C15-46D4-9D7F-0050143CB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858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7DFE14-C158-4016-84D8-1CC6428D7422}"/>
              </a:ext>
            </a:extLst>
          </p:cNvPr>
          <p:cNvSpPr txBox="1"/>
          <p:nvPr/>
        </p:nvSpPr>
        <p:spPr>
          <a:xfrm>
            <a:off x="6765401" y="2459503"/>
            <a:ext cx="5521125" cy="1938992"/>
          </a:xfrm>
          <a:prstGeom prst="rect">
            <a:avLst/>
          </a:prstGeom>
          <a:noFill/>
        </p:spPr>
        <p:txBody>
          <a:bodyPr wrap="square" rtlCol="0">
            <a:spAutoFit/>
          </a:bodyPr>
          <a:lstStyle/>
          <a:p>
            <a:pPr algn="ctr"/>
            <a:r>
              <a:rPr lang="en-US" sz="6000" b="1" dirty="0">
                <a:solidFill>
                  <a:schemeClr val="bg1"/>
                </a:solidFill>
                <a:latin typeface="Segoe UI" panose="020B0502040204020203" pitchFamily="34" charset="0"/>
                <a:cs typeface="Segoe UI" panose="020B0502040204020203" pitchFamily="34" charset="0"/>
              </a:rPr>
              <a:t>SAID NO ONE IN CLASS</a:t>
            </a:r>
          </a:p>
        </p:txBody>
      </p:sp>
    </p:spTree>
    <p:extLst>
      <p:ext uri="{BB962C8B-B14F-4D97-AF65-F5344CB8AC3E}">
        <p14:creationId xmlns:p14="http://schemas.microsoft.com/office/powerpoint/2010/main" val="18317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68101"/>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
        <p:nvSpPr>
          <p:cNvPr id="3" name="Rectangle 2">
            <a:extLst>
              <a:ext uri="{FF2B5EF4-FFF2-40B4-BE49-F238E27FC236}">
                <a16:creationId xmlns:a16="http://schemas.microsoft.com/office/drawing/2014/main" id="{7DE1D697-4762-416C-9CB0-015B67337318}"/>
              </a:ext>
            </a:extLst>
          </p:cNvPr>
          <p:cNvSpPr/>
          <p:nvPr/>
        </p:nvSpPr>
        <p:spPr>
          <a:xfrm>
            <a:off x="7283523" y="427193"/>
            <a:ext cx="4746430" cy="2677656"/>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struct waiter {</a:t>
            </a:r>
          </a:p>
          <a:p>
            <a:r>
              <a:rPr lang="en-US" sz="2400" b="1" dirty="0">
                <a:latin typeface="Consolas" panose="020B0609020204030204" pitchFamily="49" charset="0"/>
              </a:rPr>
              <a:t>    proc* p_;</a:t>
            </a:r>
          </a:p>
          <a:p>
            <a:r>
              <a:rPr lang="en-US" sz="2400" b="1" dirty="0">
                <a:latin typeface="Consolas" panose="020B0609020204030204" pitchFamily="49" charset="0"/>
              </a:rPr>
              <a:t>    </a:t>
            </a:r>
            <a:r>
              <a:rPr lang="en-US" sz="2400" b="1" dirty="0" err="1">
                <a:latin typeface="Consolas" panose="020B0609020204030204" pitchFamily="49" charset="0"/>
              </a:rPr>
              <a:t>wait_queue</a:t>
            </a:r>
            <a:r>
              <a:rPr lang="en-US" sz="2400" b="1" dirty="0">
                <a:latin typeface="Consolas" panose="020B0609020204030204" pitchFamily="49" charset="0"/>
              </a:rPr>
              <a:t>* </a:t>
            </a:r>
            <a:r>
              <a:rPr lang="en-US" sz="2400" b="1" dirty="0" err="1">
                <a:latin typeface="Consolas" panose="020B0609020204030204" pitchFamily="49" charset="0"/>
              </a:rPr>
              <a:t>wq</a:t>
            </a:r>
            <a:r>
              <a:rPr lang="en-US" sz="2400" b="1" dirty="0">
                <a:latin typeface="Consolas" panose="020B0609020204030204" pitchFamily="49" charset="0"/>
              </a:rPr>
              <a:t>_;</a:t>
            </a:r>
          </a:p>
          <a:p>
            <a:r>
              <a:rPr lang="en-US" sz="2400" b="1" dirty="0">
                <a:latin typeface="Consolas" panose="020B0609020204030204" pitchFamily="49" charset="0"/>
              </a:rPr>
              <a:t>    </a:t>
            </a:r>
            <a:r>
              <a:rPr lang="en-US" sz="2400" b="1" dirty="0" err="1">
                <a:latin typeface="Consolas" panose="020B0609020204030204" pitchFamily="49" charset="0"/>
              </a:rPr>
              <a:t>list_links</a:t>
            </a:r>
            <a:r>
              <a:rPr lang="en-US" sz="2400" b="1" dirty="0">
                <a:latin typeface="Consolas" panose="020B0609020204030204" pitchFamily="49" charset="0"/>
              </a:rPr>
              <a:t> links_;</a:t>
            </a:r>
          </a:p>
          <a:p>
            <a:endParaRPr lang="en-US" sz="2400" b="1" dirty="0">
              <a:latin typeface="Consolas" panose="020B0609020204030204" pitchFamily="49" charset="0"/>
            </a:endParaRPr>
          </a:p>
          <a:p>
            <a:r>
              <a:rPr lang="en-US" sz="2400" b="1" dirty="0">
                <a:latin typeface="Consolas" panose="020B0609020204030204" pitchFamily="49" charset="0"/>
              </a:rPr>
              <a:t>    //...other stuff...</a:t>
            </a:r>
          </a:p>
          <a:p>
            <a:r>
              <a:rPr lang="en-US" sz="2400" b="1" dirty="0">
                <a:latin typeface="Consolas" panose="020B0609020204030204" pitchFamily="49" charset="0"/>
              </a:rPr>
              <a:t>};</a:t>
            </a:r>
          </a:p>
        </p:txBody>
      </p:sp>
      <p:grpSp>
        <p:nvGrpSpPr>
          <p:cNvPr id="7" name="Group 6">
            <a:extLst>
              <a:ext uri="{FF2B5EF4-FFF2-40B4-BE49-F238E27FC236}">
                <a16:creationId xmlns:a16="http://schemas.microsoft.com/office/drawing/2014/main" id="{9C137196-5F53-4556-98BC-681DC76D314C}"/>
              </a:ext>
            </a:extLst>
          </p:cNvPr>
          <p:cNvGrpSpPr/>
          <p:nvPr/>
        </p:nvGrpSpPr>
        <p:grpSpPr>
          <a:xfrm>
            <a:off x="7283523" y="3246831"/>
            <a:ext cx="4746430" cy="758011"/>
            <a:chOff x="7283523" y="3246831"/>
            <a:chExt cx="4746430" cy="758011"/>
          </a:xfrm>
        </p:grpSpPr>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7283523" y="3246831"/>
              <a:ext cx="47464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EFA0EFD4-529C-494C-BD3F-09E771552C6B}"/>
              </a:ext>
            </a:extLst>
          </p:cNvPr>
          <p:cNvSpPr/>
          <p:nvPr/>
        </p:nvSpPr>
        <p:spPr>
          <a:xfrm>
            <a:off x="7287938" y="802312"/>
            <a:ext cx="4746430" cy="2308324"/>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struct </a:t>
            </a:r>
            <a:r>
              <a:rPr lang="en-US" sz="2400" b="1" dirty="0" err="1">
                <a:latin typeface="Consolas" panose="020B0609020204030204" pitchFamily="49" charset="0"/>
              </a:rPr>
              <a:t>wait_queue</a:t>
            </a:r>
            <a:r>
              <a:rPr lang="en-US" sz="2400" b="1" dirty="0">
                <a:latin typeface="Consolas" panose="020B0609020204030204" pitchFamily="49" charset="0"/>
              </a:rPr>
              <a:t> {</a:t>
            </a:r>
          </a:p>
          <a:p>
            <a:r>
              <a:rPr lang="en-US" sz="2400" b="1" dirty="0">
                <a:latin typeface="Consolas" panose="020B0609020204030204" pitchFamily="49" charset="0"/>
              </a:rPr>
              <a:t>    list&lt;waiter,...&gt; q_;</a:t>
            </a:r>
          </a:p>
          <a:p>
            <a:r>
              <a:rPr lang="en-US" sz="2400" b="1" dirty="0">
                <a:latin typeface="Consolas" panose="020B0609020204030204" pitchFamily="49" charset="0"/>
              </a:rPr>
              <a:t>    spinlock lock_;</a:t>
            </a:r>
          </a:p>
          <a:p>
            <a:endParaRPr lang="en-US" sz="2400" b="1" dirty="0">
              <a:latin typeface="Consolas" panose="020B0609020204030204" pitchFamily="49" charset="0"/>
            </a:endParaRPr>
          </a:p>
          <a:p>
            <a:r>
              <a:rPr lang="en-US" sz="2400" b="1" dirty="0">
                <a:latin typeface="Consolas" panose="020B0609020204030204" pitchFamily="49" charset="0"/>
              </a:rPr>
              <a:t>    inline void </a:t>
            </a:r>
            <a:r>
              <a:rPr lang="en-US" sz="2400" b="1" dirty="0" err="1">
                <a:latin typeface="Consolas" panose="020B0609020204030204" pitchFamily="49" charset="0"/>
              </a:rPr>
              <a:t>wake_all</a:t>
            </a:r>
            <a:r>
              <a:rPr lang="en-US" sz="2400" b="1" dirty="0">
                <a:latin typeface="Consolas" panose="020B0609020204030204" pitchFamily="49" charset="0"/>
              </a:rPr>
              <a:t>();</a:t>
            </a:r>
          </a:p>
          <a:p>
            <a:r>
              <a:rPr lang="en-US" sz="2400" b="1" dirty="0">
                <a:latin typeface="Consolas" panose="020B0609020204030204" pitchFamily="49" charset="0"/>
              </a:rPr>
              <a:t>};</a:t>
            </a:r>
          </a:p>
        </p:txBody>
      </p:sp>
    </p:spTree>
    <p:extLst>
      <p:ext uri="{BB962C8B-B14F-4D97-AF65-F5344CB8AC3E}">
        <p14:creationId xmlns:p14="http://schemas.microsoft.com/office/powerpoint/2010/main" val="5887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3" grpId="0" animBg="1"/>
      <p:bldP spid="3" grpId="1"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CDCF16-5457-4080-9A0E-5A50820D33D1}"/>
              </a:ext>
            </a:extLst>
          </p:cNvPr>
          <p:cNvSpPr/>
          <p:nvPr/>
        </p:nvSpPr>
        <p:spPr>
          <a:xfrm>
            <a:off x="178866" y="1726518"/>
            <a:ext cx="4438888" cy="423244"/>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62BBCA-6524-4045-BFD6-83322D665178}"/>
              </a:ext>
            </a:extLst>
          </p:cNvPr>
          <p:cNvSpPr/>
          <p:nvPr/>
        </p:nvSpPr>
        <p:spPr>
          <a:xfrm>
            <a:off x="965816" y="2999062"/>
            <a:ext cx="2642357"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55B383-6000-4913-8BA2-99B51DAFE5D4}"/>
              </a:ext>
            </a:extLst>
          </p:cNvPr>
          <p:cNvSpPr/>
          <p:nvPr/>
        </p:nvSpPr>
        <p:spPr>
          <a:xfrm>
            <a:off x="965816" y="2586367"/>
            <a:ext cx="3651938"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969789" y="2149761"/>
            <a:ext cx="3651938"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3" name="Group 12">
            <a:extLst>
              <a:ext uri="{FF2B5EF4-FFF2-40B4-BE49-F238E27FC236}">
                <a16:creationId xmlns:a16="http://schemas.microsoft.com/office/drawing/2014/main" id="{16A789EA-5867-46FB-804C-A9324C685A22}"/>
              </a:ext>
            </a:extLst>
          </p:cNvPr>
          <p:cNvGrpSpPr/>
          <p:nvPr/>
        </p:nvGrpSpPr>
        <p:grpSpPr>
          <a:xfrm>
            <a:off x="5770605" y="3246831"/>
            <a:ext cx="6305257" cy="758011"/>
            <a:chOff x="5770605" y="3246831"/>
            <a:chExt cx="6305257" cy="758011"/>
          </a:xfrm>
        </p:grpSpPr>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5770605" y="3246831"/>
              <a:ext cx="6305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a:extLst>
              <a:ext uri="{FF2B5EF4-FFF2-40B4-BE49-F238E27FC236}">
                <a16:creationId xmlns:a16="http://schemas.microsoft.com/office/drawing/2014/main" id="{CFA3C289-4984-4613-AEE9-D82FF0F2840A}"/>
              </a:ext>
            </a:extLst>
          </p:cNvPr>
          <p:cNvSpPr>
            <a:spLocks noGrp="1"/>
          </p:cNvSpPr>
          <p:nvPr>
            <p:ph idx="1"/>
          </p:nvPr>
        </p:nvSpPr>
        <p:spPr>
          <a:xfrm>
            <a:off x="5770605" y="98857"/>
            <a:ext cx="6317222" cy="3061475"/>
          </a:xfrm>
          <a:solidFill>
            <a:srgbClr val="66FF99">
              <a:alpha val="50000"/>
            </a:srgbClr>
          </a:solidFill>
        </p:spPr>
        <p:txBody>
          <a:bodyPr>
            <a:noAutofit/>
          </a:bodyPr>
          <a:lstStyle/>
          <a:p>
            <a:pPr>
              <a:lnSpc>
                <a:spcPts val="2500"/>
              </a:lnSpc>
            </a:pPr>
            <a:r>
              <a:rPr lang="en-US" sz="2400" b="1" dirty="0">
                <a:latin typeface="Segoe UI" panose="020B0502040204020203" pitchFamily="34" charset="0"/>
                <a:cs typeface="Segoe UI" panose="020B0502040204020203" pitchFamily="34" charset="0"/>
              </a:rPr>
              <a:t>Does </a:t>
            </a:r>
            <a:r>
              <a:rPr lang="en-US" sz="2400" b="1" dirty="0" err="1">
                <a:latin typeface="Consolas" panose="020B0609020204030204" pitchFamily="49" charset="0"/>
                <a:cs typeface="Segoe UI" panose="020B0502040204020203" pitchFamily="34" charset="0"/>
              </a:rPr>
              <a:t>waitq.lock_.lock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a:p>
            <a:pPr>
              <a:lnSpc>
                <a:spcPts val="2500"/>
              </a:lnSpc>
            </a:pPr>
            <a:r>
              <a:rPr lang="en-US" sz="2400" b="1" dirty="0">
                <a:latin typeface="Segoe UI" panose="020B0502040204020203" pitchFamily="34" charset="0"/>
                <a:cs typeface="Segoe UI" panose="020B0502040204020203" pitchFamily="34" charset="0"/>
              </a:rPr>
              <a:t>Sets </a:t>
            </a:r>
            <a:r>
              <a:rPr lang="en-US" sz="2400" b="1" dirty="0" err="1">
                <a:latin typeface="Consolas" panose="020B0609020204030204" pitchFamily="49" charset="0"/>
                <a:cs typeface="Segoe UI" panose="020B0502040204020203" pitchFamily="34" charset="0"/>
              </a:rPr>
              <a:t>w.p</a:t>
            </a:r>
            <a:r>
              <a:rPr lang="en-US" sz="2400" b="1" dirty="0">
                <a:latin typeface="Consolas" panose="020B0609020204030204" pitchFamily="49" charset="0"/>
                <a:cs typeface="Segoe UI" panose="020B0502040204020203" pitchFamily="34" charset="0"/>
              </a:rPr>
              <a:t>_</a:t>
            </a:r>
            <a:r>
              <a:rPr lang="en-US" sz="2400" b="1" dirty="0">
                <a:latin typeface="Segoe UI" panose="020B0502040204020203" pitchFamily="34" charset="0"/>
                <a:cs typeface="Segoe UI" panose="020B0502040204020203" pitchFamily="34" charset="0"/>
              </a:rPr>
              <a:t> to </a:t>
            </a:r>
            <a:r>
              <a:rPr lang="en-US" sz="2400" b="1" dirty="0">
                <a:latin typeface="Consolas" panose="020B0609020204030204" pitchFamily="49" charset="0"/>
                <a:cs typeface="Segoe UI" panose="020B0502040204020203" pitchFamily="34" charset="0"/>
              </a:rPr>
              <a:t>current()</a:t>
            </a:r>
          </a:p>
          <a:p>
            <a:pPr>
              <a:lnSpc>
                <a:spcPts val="2500"/>
              </a:lnSpc>
            </a:pPr>
            <a:r>
              <a:rPr lang="en-US" sz="2400" b="1" dirty="0">
                <a:latin typeface="Segoe UI" panose="020B0502040204020203" pitchFamily="34" charset="0"/>
                <a:cs typeface="Segoe UI" panose="020B0502040204020203" pitchFamily="34" charset="0"/>
              </a:rPr>
              <a:t>Sets </a:t>
            </a:r>
            <a:r>
              <a:rPr lang="en-US" sz="2400" b="1" dirty="0" err="1">
                <a:latin typeface="Consolas" panose="020B0609020204030204" pitchFamily="49" charset="0"/>
                <a:cs typeface="Segoe UI" panose="020B0502040204020203" pitchFamily="34" charset="0"/>
              </a:rPr>
              <a:t>w.p</a:t>
            </a:r>
            <a:r>
              <a:rPr lang="en-US" sz="2400" b="1" dirty="0">
                <a:latin typeface="Consolas" panose="020B0609020204030204" pitchFamily="49" charset="0"/>
                <a:cs typeface="Segoe UI" panose="020B0502040204020203" pitchFamily="34" charset="0"/>
              </a:rPr>
              <a:t>_-&gt;</a:t>
            </a:r>
            <a:r>
              <a:rPr lang="en-US" sz="2400" b="1" dirty="0" err="1">
                <a:latin typeface="Consolas" panose="020B0609020204030204" pitchFamily="49" charset="0"/>
                <a:cs typeface="Segoe UI" panose="020B0502040204020203" pitchFamily="34" charset="0"/>
              </a:rPr>
              <a:t>pstate</a:t>
            </a:r>
            <a:r>
              <a:rPr lang="en-US" sz="2400" b="1" dirty="0">
                <a:latin typeface="Consolas" panose="020B0609020204030204" pitchFamily="49" charset="0"/>
                <a:cs typeface="Segoe UI" panose="020B0502040204020203" pitchFamily="34" charset="0"/>
              </a:rPr>
              <a:t>_</a:t>
            </a:r>
            <a:r>
              <a:rPr lang="en-US" sz="2400" b="1" dirty="0">
                <a:latin typeface="Segoe UI" panose="020B0502040204020203" pitchFamily="34" charset="0"/>
                <a:cs typeface="Segoe UI" panose="020B0502040204020203" pitchFamily="34" charset="0"/>
              </a:rPr>
              <a:t> to </a:t>
            </a:r>
            <a:r>
              <a:rPr lang="en-US" sz="2400" b="1" dirty="0" err="1">
                <a:latin typeface="Consolas" panose="020B0609020204030204" pitchFamily="49" charset="0"/>
                <a:cs typeface="Segoe UI" panose="020B0502040204020203" pitchFamily="34" charset="0"/>
              </a:rPr>
              <a:t>ps_blocked</a:t>
            </a:r>
            <a:r>
              <a:rPr lang="en-US" sz="2400" b="1" dirty="0">
                <a:latin typeface="Segoe UI" panose="020B0502040204020203" pitchFamily="34" charset="0"/>
                <a:cs typeface="Segoe UI" panose="020B0502040204020203" pitchFamily="34" charset="0"/>
              </a:rPr>
              <a:t>; note that the associated kernel thread is still running!</a:t>
            </a:r>
          </a:p>
          <a:p>
            <a:pPr>
              <a:lnSpc>
                <a:spcPts val="2500"/>
              </a:lnSpc>
            </a:pPr>
            <a:r>
              <a:rPr lang="en-US" sz="2400" b="1" dirty="0">
                <a:latin typeface="Segoe UI" panose="020B0502040204020203" pitchFamily="34" charset="0"/>
                <a:cs typeface="Segoe UI" panose="020B0502040204020203" pitchFamily="34" charset="0"/>
              </a:rPr>
              <a:t>Adds </a:t>
            </a:r>
            <a:r>
              <a:rPr lang="en-US" sz="2400" b="1" dirty="0">
                <a:latin typeface="Consolas" panose="020B0609020204030204" pitchFamily="49" charset="0"/>
                <a:cs typeface="Segoe UI" panose="020B0502040204020203" pitchFamily="34" charset="0"/>
              </a:rPr>
              <a:t>w</a:t>
            </a:r>
            <a:r>
              <a:rPr lang="en-US" sz="2400" b="1" dirty="0">
                <a:latin typeface="Segoe UI" panose="020B0502040204020203" pitchFamily="34" charset="0"/>
                <a:cs typeface="Segoe UI" panose="020B0502040204020203" pitchFamily="34" charset="0"/>
              </a:rPr>
              <a:t> to the list of waiters associated with the </a:t>
            </a:r>
            <a:r>
              <a:rPr lang="en-US" sz="2400" b="1" dirty="0" err="1">
                <a:latin typeface="Consolas" panose="020B0609020204030204" pitchFamily="49" charset="0"/>
                <a:cs typeface="Segoe UI" panose="020B0502040204020203" pitchFamily="34" charset="0"/>
              </a:rPr>
              <a:t>waitq</a:t>
            </a:r>
            <a:endParaRPr lang="en-US" sz="2400" b="1" dirty="0">
              <a:latin typeface="Consolas" panose="020B0609020204030204" pitchFamily="49" charset="0"/>
              <a:cs typeface="Segoe UI" panose="020B0502040204020203" pitchFamily="34" charset="0"/>
            </a:endParaRPr>
          </a:p>
          <a:p>
            <a:pPr>
              <a:lnSpc>
                <a:spcPts val="2500"/>
              </a:lnSpc>
            </a:pPr>
            <a:r>
              <a:rPr lang="en-US" sz="2400" b="1" dirty="0">
                <a:latin typeface="Segoe UI" panose="020B0502040204020203" pitchFamily="34" charset="0"/>
                <a:cs typeface="Segoe UI" panose="020B0502040204020203" pitchFamily="34" charset="0"/>
              </a:rPr>
              <a:t>Does </a:t>
            </a:r>
            <a:r>
              <a:rPr lang="en-US" sz="2400" b="1" dirty="0" err="1">
                <a:latin typeface="Consolas" panose="020B0609020204030204" pitchFamily="49" charset="0"/>
                <a:cs typeface="Segoe UI" panose="020B0502040204020203" pitchFamily="34" charset="0"/>
              </a:rPr>
              <a:t>waitq.lock_.unlock</a:t>
            </a:r>
            <a:r>
              <a:rPr lang="en-US" sz="2400" b="1" dirty="0">
                <a:latin typeface="Consolas" panose="020B0609020204030204" pitchFamily="49" charset="0"/>
                <a:cs typeface="Segoe UI" panose="020B0502040204020203" pitchFamily="34" charset="0"/>
              </a:rPr>
              <a:t>()</a:t>
            </a:r>
          </a:p>
        </p:txBody>
      </p:sp>
      <p:sp>
        <p:nvSpPr>
          <p:cNvPr id="15" name="Title 1">
            <a:extLst>
              <a:ext uri="{FF2B5EF4-FFF2-40B4-BE49-F238E27FC236}">
                <a16:creationId xmlns:a16="http://schemas.microsoft.com/office/drawing/2014/main" id="{FD7D9B4D-927E-4C1E-AD71-025BFDA269C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16" name="Rectangle 15">
            <a:extLst>
              <a:ext uri="{FF2B5EF4-FFF2-40B4-BE49-F238E27FC236}">
                <a16:creationId xmlns:a16="http://schemas.microsoft.com/office/drawing/2014/main" id="{1246D2D3-2E8E-4F10-974F-7CE6DDFC50AB}"/>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Tree>
    <p:extLst>
      <p:ext uri="{BB962C8B-B14F-4D97-AF65-F5344CB8AC3E}">
        <p14:creationId xmlns:p14="http://schemas.microsoft.com/office/powerpoint/2010/main" val="35639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fade">
                                      <p:cBhvr>
                                        <p:cTn id="18" dur="500"/>
                                        <p:tgtEl>
                                          <p:spTgt spid="10">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xEl>
                                              <p:pRg st="0" end="0"/>
                                            </p:txEl>
                                          </p:spTgt>
                                        </p:tgtEl>
                                      </p:cBhvr>
                                    </p:animEffect>
                                    <p:set>
                                      <p:cBhvr>
                                        <p:cTn id="41" dur="1" fill="hold">
                                          <p:stCondLst>
                                            <p:cond delay="499"/>
                                          </p:stCondLst>
                                        </p:cTn>
                                        <p:tgtEl>
                                          <p:spTgt spid="10">
                                            <p:txEl>
                                              <p:pRg st="0" end="0"/>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xEl>
                                              <p:pRg st="1" end="1"/>
                                            </p:txEl>
                                          </p:spTgt>
                                        </p:tgtEl>
                                      </p:cBhvr>
                                    </p:animEffect>
                                    <p:set>
                                      <p:cBhvr>
                                        <p:cTn id="44" dur="1" fill="hold">
                                          <p:stCondLst>
                                            <p:cond delay="499"/>
                                          </p:stCondLst>
                                        </p:cTn>
                                        <p:tgtEl>
                                          <p:spTgt spid="10">
                                            <p:txEl>
                                              <p:pRg st="1" end="1"/>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xEl>
                                              <p:pRg st="2" end="2"/>
                                            </p:txEl>
                                          </p:spTgt>
                                        </p:tgtEl>
                                      </p:cBhvr>
                                    </p:animEffect>
                                    <p:set>
                                      <p:cBhvr>
                                        <p:cTn id="47" dur="1" fill="hold">
                                          <p:stCondLst>
                                            <p:cond delay="499"/>
                                          </p:stCondLst>
                                        </p:cTn>
                                        <p:tgtEl>
                                          <p:spTgt spid="10">
                                            <p:txEl>
                                              <p:pRg st="2" end="2"/>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xEl>
                                              <p:pRg st="3" end="3"/>
                                            </p:txEl>
                                          </p:spTgt>
                                        </p:tgtEl>
                                      </p:cBhvr>
                                    </p:animEffect>
                                    <p:set>
                                      <p:cBhvr>
                                        <p:cTn id="50" dur="1" fill="hold">
                                          <p:stCondLst>
                                            <p:cond delay="499"/>
                                          </p:stCondLst>
                                        </p:cTn>
                                        <p:tgtEl>
                                          <p:spTgt spid="10">
                                            <p:txEl>
                                              <p:pRg st="3" end="3"/>
                                            </p:txEl>
                                          </p:spTgt>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
                                            <p:txEl>
                                              <p:pRg st="4" end="4"/>
                                            </p:txEl>
                                          </p:spTgt>
                                        </p:tgtEl>
                                      </p:cBhvr>
                                    </p:animEffect>
                                    <p:set>
                                      <p:cBhvr>
                                        <p:cTn id="53" dur="1" fill="hold">
                                          <p:stCondLst>
                                            <p:cond delay="499"/>
                                          </p:stCondLst>
                                        </p:cTn>
                                        <p:tgtEl>
                                          <p:spTgt spid="10">
                                            <p:txEl>
                                              <p:pRg st="4" end="4"/>
                                            </p:txEl>
                                          </p:spTgt>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0">
                                            <p:bg/>
                                          </p:spTgt>
                                        </p:tgtEl>
                                      </p:cBhvr>
                                    </p:animEffect>
                                    <p:set>
                                      <p:cBhvr>
                                        <p:cTn id="56" dur="1" fill="hold">
                                          <p:stCondLst>
                                            <p:cond delay="499"/>
                                          </p:stCondLst>
                                        </p:cTn>
                                        <p:tgtEl>
                                          <p:spTgt spid="10">
                                            <p:bg/>
                                          </p:spTgt>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4" grpId="0" animBg="1"/>
      <p:bldP spid="12" grpId="0" animBg="1"/>
      <p:bldP spid="4" grpId="0" animBg="1"/>
      <p:bldP spid="4" grpId="1" animBg="1"/>
      <p:bldP spid="10" grpId="0" build="p" animBg="1"/>
      <p:bldP spid="10" grpId="1"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82D1E68-0FB8-4865-80C0-32AD84FFFF01}"/>
              </a:ext>
            </a:extLst>
          </p:cNvPr>
          <p:cNvSpPr/>
          <p:nvPr/>
        </p:nvSpPr>
        <p:spPr>
          <a:xfrm>
            <a:off x="188461" y="6002169"/>
            <a:ext cx="4127888" cy="41566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3A48C0-AED6-45BC-8771-BF61500E0F07}"/>
              </a:ext>
            </a:extLst>
          </p:cNvPr>
          <p:cNvSpPr/>
          <p:nvPr/>
        </p:nvSpPr>
        <p:spPr>
          <a:xfrm>
            <a:off x="188460" y="6417838"/>
            <a:ext cx="4127887" cy="41566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88461" y="5586500"/>
            <a:ext cx="2552429"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3" name="Group 12">
            <a:extLst>
              <a:ext uri="{FF2B5EF4-FFF2-40B4-BE49-F238E27FC236}">
                <a16:creationId xmlns:a16="http://schemas.microsoft.com/office/drawing/2014/main" id="{16A789EA-5867-46FB-804C-A9324C685A22}"/>
              </a:ext>
            </a:extLst>
          </p:cNvPr>
          <p:cNvGrpSpPr/>
          <p:nvPr/>
        </p:nvGrpSpPr>
        <p:grpSpPr>
          <a:xfrm>
            <a:off x="5900966" y="3246831"/>
            <a:ext cx="6174896" cy="758011"/>
            <a:chOff x="5900966" y="3246831"/>
            <a:chExt cx="6174896" cy="758011"/>
          </a:xfrm>
        </p:grpSpPr>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5900966" y="3246831"/>
              <a:ext cx="6174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a:extLst>
              <a:ext uri="{FF2B5EF4-FFF2-40B4-BE49-F238E27FC236}">
                <a16:creationId xmlns:a16="http://schemas.microsoft.com/office/drawing/2014/main" id="{CFA3C289-4984-4613-AEE9-D82FF0F2840A}"/>
              </a:ext>
            </a:extLst>
          </p:cNvPr>
          <p:cNvSpPr>
            <a:spLocks noGrp="1"/>
          </p:cNvSpPr>
          <p:nvPr>
            <p:ph idx="1"/>
          </p:nvPr>
        </p:nvSpPr>
        <p:spPr>
          <a:xfrm>
            <a:off x="5898577" y="405248"/>
            <a:ext cx="6189249" cy="2755083"/>
          </a:xfrm>
          <a:solidFill>
            <a:srgbClr val="66FF99">
              <a:alpha val="50000"/>
            </a:srgbClr>
          </a:solidFill>
        </p:spPr>
        <p:txBody>
          <a:bodyPr>
            <a:normAutofit fontScale="92500" lnSpcReduction="20000"/>
          </a:bodyPr>
          <a:lstStyle/>
          <a:p>
            <a:r>
              <a:rPr lang="en-US" b="1" dirty="0">
                <a:latin typeface="Segoe UI" panose="020B0502040204020203" pitchFamily="34" charset="0"/>
                <a:cs typeface="Segoe UI" panose="020B0502040204020203" pitchFamily="34" charset="0"/>
              </a:rPr>
              <a:t>Locks </a:t>
            </a:r>
            <a:r>
              <a:rPr lang="en-US" b="1" dirty="0" err="1">
                <a:latin typeface="Consolas" panose="020B0609020204030204" pitchFamily="49" charset="0"/>
                <a:cs typeface="Segoe UI" panose="020B0502040204020203" pitchFamily="34" charset="0"/>
              </a:rPr>
              <a:t>waitq.lock</a:t>
            </a:r>
            <a:r>
              <a:rPr lang="en-US" b="1" dirty="0">
                <a:latin typeface="Consolas" panose="020B0609020204030204" pitchFamily="49" charset="0"/>
                <a:cs typeface="Segoe UI" panose="020B0502040204020203" pitchFamily="34" charset="0"/>
              </a:rPr>
              <a:t>_</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Calls </a:t>
            </a:r>
            <a:r>
              <a:rPr lang="en-US" b="1" dirty="0" err="1">
                <a:latin typeface="Consolas" panose="020B0609020204030204" pitchFamily="49" charset="0"/>
                <a:cs typeface="Segoe UI" panose="020B0502040204020203" pitchFamily="34" charset="0"/>
              </a:rPr>
              <a:t>w.p</a:t>
            </a:r>
            <a:r>
              <a:rPr lang="en-US" b="1" dirty="0">
                <a:latin typeface="Consolas" panose="020B0609020204030204" pitchFamily="49" charset="0"/>
                <a:cs typeface="Segoe UI" panose="020B0502040204020203" pitchFamily="34" charset="0"/>
              </a:rPr>
              <a:t>_-&gt;wake()</a:t>
            </a:r>
            <a:r>
              <a:rPr lang="en-US" b="1" dirty="0">
                <a:latin typeface="Segoe UI" panose="020B0502040204020203" pitchFamily="34" charset="0"/>
                <a:cs typeface="Segoe UI" panose="020B0502040204020203" pitchFamily="34" charset="0"/>
              </a:rPr>
              <a:t>, which will set </a:t>
            </a:r>
            <a:r>
              <a:rPr lang="en-US" b="1" dirty="0" err="1">
                <a:latin typeface="Consolas" panose="020B0609020204030204" pitchFamily="49" charset="0"/>
                <a:cs typeface="Segoe UI" panose="020B0502040204020203" pitchFamily="34" charset="0"/>
              </a:rPr>
              <a:t>w.p</a:t>
            </a:r>
            <a:r>
              <a:rPr lang="en-US" b="1" dirty="0">
                <a:latin typeface="Consolas" panose="020B0609020204030204" pitchFamily="49" charset="0"/>
                <a:cs typeface="Segoe UI" panose="020B0502040204020203" pitchFamily="34" charset="0"/>
              </a:rPr>
              <a:t>_-&gt;</a:t>
            </a:r>
            <a:r>
              <a:rPr lang="en-US" b="1" dirty="0" err="1">
                <a:latin typeface="Consolas" panose="020B0609020204030204" pitchFamily="49" charset="0"/>
                <a:cs typeface="Segoe UI" panose="020B0502040204020203" pitchFamily="34" charset="0"/>
              </a:rPr>
              <a:t>pstate</a:t>
            </a:r>
            <a:r>
              <a:rPr lang="en-US" b="1" dirty="0">
                <a:latin typeface="Consolas" panose="020B0609020204030204" pitchFamily="49" charset="0"/>
                <a:cs typeface="Segoe UI" panose="020B0502040204020203" pitchFamily="34" charset="0"/>
              </a:rPr>
              <a:t>_</a:t>
            </a:r>
            <a:r>
              <a:rPr lang="en-US" b="1" dirty="0">
                <a:latin typeface="Segoe UI" panose="020B0502040204020203" pitchFamily="34" charset="0"/>
                <a:cs typeface="Segoe UI" panose="020B0502040204020203" pitchFamily="34" charset="0"/>
              </a:rPr>
              <a:t> to </a:t>
            </a:r>
            <a:r>
              <a:rPr lang="en-US" b="1" dirty="0" err="1">
                <a:latin typeface="Consolas" panose="020B0609020204030204" pitchFamily="49" charset="0"/>
                <a:cs typeface="Segoe UI" panose="020B0502040204020203" pitchFamily="34" charset="0"/>
              </a:rPr>
              <a:t>ps_runnable</a:t>
            </a:r>
            <a:r>
              <a:rPr lang="en-US" b="1" dirty="0">
                <a:latin typeface="Segoe UI" panose="020B0502040204020203" pitchFamily="34" charset="0"/>
                <a:cs typeface="Segoe UI" panose="020B0502040204020203" pitchFamily="34" charset="0"/>
              </a:rPr>
              <a:t> (because it was set to </a:t>
            </a:r>
            <a:r>
              <a:rPr lang="en-US" b="1" dirty="0" err="1">
                <a:latin typeface="Consolas" panose="020B0609020204030204" pitchFamily="49" charset="0"/>
                <a:cs typeface="Segoe UI" panose="020B0502040204020203" pitchFamily="34" charset="0"/>
              </a:rPr>
              <a:t>ps_blocked</a:t>
            </a:r>
            <a:r>
              <a:rPr lang="en-US" b="1" dirty="0">
                <a:latin typeface="Segoe UI" panose="020B0502040204020203" pitchFamily="34" charset="0"/>
                <a:cs typeface="Segoe UI" panose="020B0502040204020203" pitchFamily="34" charset="0"/>
              </a:rPr>
              <a:t> by </a:t>
            </a:r>
            <a:r>
              <a:rPr lang="en-US" b="1" dirty="0" err="1">
                <a:latin typeface="Consolas" panose="020B0609020204030204" pitchFamily="49" charset="0"/>
                <a:cs typeface="Segoe UI" panose="020B0502040204020203" pitchFamily="34" charset="0"/>
              </a:rPr>
              <a:t>w.prepare</a:t>
            </a:r>
            <a:r>
              <a:rPr lang="en-US" b="1" dirty="0">
                <a:latin typeface="Consolas" panose="020B0609020204030204" pitchFamily="49" charset="0"/>
                <a:cs typeface="Segoe UI" panose="020B0502040204020203" pitchFamily="34" charset="0"/>
              </a:rPr>
              <a:t>()</a:t>
            </a:r>
            <a:r>
              <a:rPr lang="en-US" b="1" dirty="0">
                <a:latin typeface="Segoe UI" panose="020B0502040204020203" pitchFamily="34" charset="0"/>
                <a:cs typeface="Segoe UI" panose="020B0502040204020203" pitchFamily="34" charset="0"/>
              </a:rPr>
              <a:t>)</a:t>
            </a:r>
          </a:p>
          <a:p>
            <a:r>
              <a:rPr lang="en-US" b="1" dirty="0">
                <a:latin typeface="Segoe UI" panose="020B0502040204020203" pitchFamily="34" charset="0"/>
                <a:cs typeface="Segoe UI" panose="020B0502040204020203" pitchFamily="34" charset="0"/>
              </a:rPr>
              <a:t>Removes the waiter from the linked list, if it is currently linked</a:t>
            </a:r>
          </a:p>
          <a:p>
            <a:r>
              <a:rPr lang="en-US" b="1" dirty="0">
                <a:latin typeface="Segoe UI" panose="020B0502040204020203" pitchFamily="34" charset="0"/>
                <a:cs typeface="Segoe UI" panose="020B0502040204020203" pitchFamily="34" charset="0"/>
              </a:rPr>
              <a:t>Unlocks </a:t>
            </a:r>
            <a:r>
              <a:rPr lang="en-US" b="1" dirty="0" err="1">
                <a:latin typeface="Consolas" panose="020B0609020204030204" pitchFamily="49" charset="0"/>
                <a:cs typeface="Segoe UI" panose="020B0502040204020203" pitchFamily="34" charset="0"/>
              </a:rPr>
              <a:t>waitq.lock</a:t>
            </a:r>
            <a:r>
              <a:rPr lang="en-US" b="1" dirty="0">
                <a:latin typeface="Consolas" panose="020B0609020204030204" pitchFamily="49" charset="0"/>
                <a:cs typeface="Segoe UI" panose="020B0502040204020203" pitchFamily="34" charset="0"/>
              </a:rPr>
              <a:t>_</a:t>
            </a:r>
          </a:p>
        </p:txBody>
      </p:sp>
      <p:sp>
        <p:nvSpPr>
          <p:cNvPr id="12" name="Title 1">
            <a:extLst>
              <a:ext uri="{FF2B5EF4-FFF2-40B4-BE49-F238E27FC236}">
                <a16:creationId xmlns:a16="http://schemas.microsoft.com/office/drawing/2014/main" id="{5D8EEF5A-52A6-490E-A41B-B39ACB500375}"/>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14" name="Rectangle 13">
            <a:extLst>
              <a:ext uri="{FF2B5EF4-FFF2-40B4-BE49-F238E27FC236}">
                <a16:creationId xmlns:a16="http://schemas.microsoft.com/office/drawing/2014/main" id="{9768A37E-EA32-41CE-AE35-D1FE7122A545}"/>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Tree>
    <p:extLst>
      <p:ext uri="{BB962C8B-B14F-4D97-AF65-F5344CB8AC3E}">
        <p14:creationId xmlns:p14="http://schemas.microsoft.com/office/powerpoint/2010/main" val="182020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5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xEl>
                                              <p:pRg st="0" end="0"/>
                                            </p:txEl>
                                          </p:spTgt>
                                        </p:tgtEl>
                                      </p:cBhvr>
                                    </p:animEffect>
                                    <p:set>
                                      <p:cBhvr>
                                        <p:cTn id="38" dur="1" fill="hold">
                                          <p:stCondLst>
                                            <p:cond delay="499"/>
                                          </p:stCondLst>
                                        </p:cTn>
                                        <p:tgtEl>
                                          <p:spTgt spid="10">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xEl>
                                              <p:pRg st="1" end="1"/>
                                            </p:txEl>
                                          </p:spTgt>
                                        </p:tgtEl>
                                      </p:cBhvr>
                                    </p:animEffect>
                                    <p:set>
                                      <p:cBhvr>
                                        <p:cTn id="41" dur="1" fill="hold">
                                          <p:stCondLst>
                                            <p:cond delay="499"/>
                                          </p:stCondLst>
                                        </p:cTn>
                                        <p:tgtEl>
                                          <p:spTgt spid="10">
                                            <p:txEl>
                                              <p:pRg st="1" end="1"/>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xEl>
                                              <p:pRg st="2" end="2"/>
                                            </p:txEl>
                                          </p:spTgt>
                                        </p:tgtEl>
                                      </p:cBhvr>
                                    </p:animEffect>
                                    <p:set>
                                      <p:cBhvr>
                                        <p:cTn id="44" dur="1" fill="hold">
                                          <p:stCondLst>
                                            <p:cond delay="499"/>
                                          </p:stCondLst>
                                        </p:cTn>
                                        <p:tgtEl>
                                          <p:spTgt spid="10">
                                            <p:txEl>
                                              <p:pRg st="2" end="2"/>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xEl>
                                              <p:pRg st="3" end="3"/>
                                            </p:txEl>
                                          </p:spTgt>
                                        </p:tgtEl>
                                      </p:cBhvr>
                                    </p:animEffect>
                                    <p:set>
                                      <p:cBhvr>
                                        <p:cTn id="47" dur="1" fill="hold">
                                          <p:stCondLst>
                                            <p:cond delay="499"/>
                                          </p:stCondLst>
                                        </p:cTn>
                                        <p:tgtEl>
                                          <p:spTgt spid="10">
                                            <p:txEl>
                                              <p:pRg st="3" end="3"/>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bg/>
                                          </p:spTgt>
                                        </p:tgtEl>
                                      </p:cBhvr>
                                    </p:animEffect>
                                    <p:set>
                                      <p:cBhvr>
                                        <p:cTn id="50" dur="1" fill="hold">
                                          <p:stCondLst>
                                            <p:cond delay="499"/>
                                          </p:stCondLst>
                                        </p:cTn>
                                        <p:tgtEl>
                                          <p:spTgt spid="10">
                                            <p:bg/>
                                          </p:spTgt>
                                        </p:tgtEl>
                                        <p:attrNameLst>
                                          <p:attrName>style.visibility</p:attrName>
                                        </p:attrNameLst>
                                      </p:cBhvr>
                                      <p:to>
                                        <p:strVal val="hidden"/>
                                      </p:to>
                                    </p:set>
                                  </p:childTnLst>
                                </p:cTn>
                              </p:par>
                              <p:par>
                                <p:cTn id="51" presetID="2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4" grpId="0" animBg="1"/>
      <p:bldP spid="4" grpId="1" animBg="1"/>
      <p:bldP spid="10" grpId="0" build="p" animBg="1"/>
      <p:bldP spid="10" grpI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DB8119-BA23-4C5F-8B42-D29B707AE8CD}"/>
              </a:ext>
            </a:extLst>
          </p:cNvPr>
          <p:cNvSpPr txBox="1"/>
          <p:nvPr/>
        </p:nvSpPr>
        <p:spPr>
          <a:xfrm>
            <a:off x="485002" y="1322172"/>
            <a:ext cx="11221996" cy="4832092"/>
          </a:xfrm>
          <a:prstGeom prst="rect">
            <a:avLst/>
          </a:prstGeom>
          <a:noFill/>
        </p:spPr>
        <p:txBody>
          <a:bodyPr wrap="square" rtlCol="0">
            <a:spAutoFit/>
          </a:bodyPr>
          <a:lstStyle/>
          <a:p>
            <a:r>
              <a:rPr lang="en-US" sz="2800" dirty="0">
                <a:latin typeface="Consolas" panose="020B0609020204030204" pitchFamily="49" charset="0"/>
              </a:rPr>
              <a:t>//kernel.cc</a:t>
            </a:r>
          </a:p>
          <a:p>
            <a:r>
              <a:rPr lang="en-US" sz="2800" dirty="0">
                <a:solidFill>
                  <a:srgbClr val="0070C0"/>
                </a:solidFill>
                <a:latin typeface="Consolas" panose="020B0609020204030204" pitchFamily="49" charset="0"/>
              </a:rPr>
              <a:t>switch</a:t>
            </a:r>
            <a:r>
              <a:rPr lang="en-US" sz="2800" dirty="0">
                <a:latin typeface="Consolas" panose="020B0609020204030204" pitchFamily="49" charset="0"/>
              </a:rPr>
              <a:t>(regs-&gt;</a:t>
            </a:r>
            <a:r>
              <a:rPr lang="en-US" sz="2800" dirty="0" err="1">
                <a:latin typeface="Consolas" panose="020B0609020204030204" pitchFamily="49" charset="0"/>
              </a:rPr>
              <a:t>reg_rax</a:t>
            </a:r>
            <a:r>
              <a:rPr lang="en-US" sz="2800" dirty="0">
                <a:latin typeface="Consolas" panose="020B0609020204030204" pitchFamily="49" charset="0"/>
              </a:rPr>
              <a:t>) {</a:t>
            </a:r>
          </a:p>
          <a:p>
            <a:r>
              <a:rPr lang="en-US" sz="2800" dirty="0">
                <a:solidFill>
                  <a:srgbClr val="0070C0"/>
                </a:solidFill>
                <a:latin typeface="Consolas" panose="020B0609020204030204" pitchFamily="49" charset="0"/>
              </a:rPr>
              <a:t>case</a:t>
            </a:r>
            <a:r>
              <a:rPr lang="en-US" sz="2800" dirty="0">
                <a:latin typeface="Consolas" panose="020B0609020204030204" pitchFamily="49" charset="0"/>
              </a:rPr>
              <a:t> SYSCALL_MSLEEP: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unsigned long </a:t>
            </a:r>
            <a:r>
              <a:rPr lang="en-US" sz="2800" dirty="0" err="1">
                <a:latin typeface="Consolas" panose="020B0609020204030204" pitchFamily="49" charset="0"/>
              </a:rPr>
              <a:t>wakeup_time</a:t>
            </a:r>
            <a:r>
              <a:rPr lang="en-US" sz="2800" dirty="0">
                <a:latin typeface="Consolas" panose="020B0609020204030204" pitchFamily="49" charset="0"/>
              </a:rPr>
              <a:t> = ticks +</a:t>
            </a:r>
          </a:p>
          <a:p>
            <a:r>
              <a:rPr lang="en-US" sz="2800" dirty="0">
                <a:latin typeface="Consolas" panose="020B0609020204030204" pitchFamily="49" charset="0"/>
              </a:rPr>
              <a:t>                               (regs-&gt;</a:t>
            </a:r>
            <a:r>
              <a:rPr lang="en-US" sz="2800" dirty="0" err="1">
                <a:latin typeface="Consolas" panose="020B0609020204030204" pitchFamily="49" charset="0"/>
              </a:rPr>
              <a:t>reg_rdi</a:t>
            </a:r>
            <a:r>
              <a:rPr lang="en-US" sz="2800" dirty="0">
                <a:latin typeface="Consolas" panose="020B0609020204030204" pitchFamily="49" charset="0"/>
              </a:rPr>
              <a:t> + </a:t>
            </a:r>
            <a:r>
              <a:rPr lang="en-US" sz="2800" dirty="0">
                <a:solidFill>
                  <a:srgbClr val="00B050"/>
                </a:solidFill>
                <a:latin typeface="Consolas" panose="020B0609020204030204" pitchFamily="49" charset="0"/>
              </a:rPr>
              <a:t>9</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10</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while</a:t>
            </a:r>
            <a:r>
              <a:rPr lang="en-US" sz="2800" dirty="0">
                <a:latin typeface="Consolas" panose="020B0609020204030204" pitchFamily="49" charset="0"/>
              </a:rPr>
              <a:t> (</a:t>
            </a:r>
            <a:r>
              <a:rPr lang="en-US" sz="2800" dirty="0">
                <a:solidFill>
                  <a:srgbClr val="0070C0"/>
                </a:solidFill>
                <a:latin typeface="Consolas" panose="020B0609020204030204" pitchFamily="49" charset="0"/>
              </a:rPr>
              <a:t>long</a:t>
            </a:r>
            <a:r>
              <a:rPr lang="en-US" sz="2800" dirty="0">
                <a:latin typeface="Consolas" panose="020B0609020204030204" pitchFamily="49" charset="0"/>
              </a:rPr>
              <a:t>(</a:t>
            </a:r>
            <a:r>
              <a:rPr lang="en-US" sz="2800" dirty="0" err="1">
                <a:latin typeface="Consolas" panose="020B0609020204030204" pitchFamily="49" charset="0"/>
              </a:rPr>
              <a:t>wakeup_time</a:t>
            </a:r>
            <a:r>
              <a:rPr lang="en-US" sz="2800" dirty="0">
                <a:latin typeface="Consolas" panose="020B0609020204030204" pitchFamily="49" charset="0"/>
              </a:rPr>
              <a:t> - ticks) &gt;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 {</a:t>
            </a:r>
          </a:p>
          <a:p>
            <a:r>
              <a:rPr lang="en-US" sz="2800" dirty="0">
                <a:latin typeface="Consolas" panose="020B0609020204030204" pitchFamily="49" charset="0"/>
              </a:rPr>
              <a:t>       this-&gt;yield();</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p>
          <a:p>
            <a:r>
              <a:rPr lang="en-US" sz="2800" dirty="0">
                <a:latin typeface="Consolas" panose="020B0609020204030204" pitchFamily="49" charset="0"/>
              </a:rPr>
              <a:t>}</a:t>
            </a:r>
          </a:p>
          <a:p>
            <a:r>
              <a:rPr lang="en-US" sz="2800" dirty="0">
                <a:latin typeface="Consolas" panose="020B0609020204030204" pitchFamily="49" charset="0"/>
              </a:rPr>
              <a:t>//...Other </a:t>
            </a:r>
            <a:r>
              <a:rPr lang="en-US" sz="2800" dirty="0" err="1">
                <a:latin typeface="Consolas" panose="020B0609020204030204" pitchFamily="49" charset="0"/>
              </a:rPr>
              <a:t>syscalls</a:t>
            </a:r>
            <a:r>
              <a:rPr lang="en-US" sz="2800" dirty="0">
                <a:latin typeface="Consolas" panose="020B0609020204030204" pitchFamily="49" charset="0"/>
              </a:rPr>
              <a:t>...</a:t>
            </a:r>
          </a:p>
        </p:txBody>
      </p:sp>
      <p:sp>
        <p:nvSpPr>
          <p:cNvPr id="9" name="Title 1">
            <a:extLst>
              <a:ext uri="{FF2B5EF4-FFF2-40B4-BE49-F238E27FC236}">
                <a16:creationId xmlns:a16="http://schemas.microsoft.com/office/drawing/2014/main" id="{1F4F627D-F3AB-467D-9FB2-D5B77F08D1F8}"/>
              </a:ext>
            </a:extLst>
          </p:cNvPr>
          <p:cNvSpPr>
            <a:spLocks noGrp="1"/>
          </p:cNvSpPr>
          <p:nvPr>
            <p:ph type="title"/>
          </p:nvPr>
        </p:nvSpPr>
        <p:spPr>
          <a:xfrm>
            <a:off x="838200" y="426908"/>
            <a:ext cx="10515600" cy="919978"/>
          </a:xfrm>
        </p:spPr>
        <p:txBody>
          <a:bodyPr/>
          <a:lstStyle/>
          <a:p>
            <a:r>
              <a:rPr lang="en-US" dirty="0"/>
              <a:t>Implementing </a:t>
            </a:r>
            <a:r>
              <a:rPr lang="en-US" dirty="0">
                <a:latin typeface="Consolas" panose="020B0609020204030204" pitchFamily="49" charset="0"/>
              </a:rPr>
              <a:t>sleep(</a:t>
            </a:r>
            <a:r>
              <a:rPr lang="en-US" dirty="0" err="1">
                <a:latin typeface="Consolas" panose="020B0609020204030204" pitchFamily="49" charset="0"/>
              </a:rPr>
              <a:t>ms</a:t>
            </a:r>
            <a:r>
              <a:rPr lang="en-US" dirty="0">
                <a:latin typeface="Consolas" panose="020B0609020204030204" pitchFamily="49" charset="0"/>
              </a:rPr>
              <a:t>)</a:t>
            </a:r>
            <a:r>
              <a:rPr lang="en-US" dirty="0"/>
              <a:t> Inefficiently</a:t>
            </a:r>
          </a:p>
        </p:txBody>
      </p:sp>
      <p:sp>
        <p:nvSpPr>
          <p:cNvPr id="11" name="Rectangle 10">
            <a:extLst>
              <a:ext uri="{FF2B5EF4-FFF2-40B4-BE49-F238E27FC236}">
                <a16:creationId xmlns:a16="http://schemas.microsoft.com/office/drawing/2014/main" id="{932794DE-A15C-4257-B173-0291E6BCBB22}"/>
              </a:ext>
            </a:extLst>
          </p:cNvPr>
          <p:cNvSpPr/>
          <p:nvPr/>
        </p:nvSpPr>
        <p:spPr>
          <a:xfrm>
            <a:off x="2310714" y="3484904"/>
            <a:ext cx="6128951" cy="50662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A8552803-9F2E-44A1-A325-FA16E6F6F965}"/>
              </a:ext>
            </a:extLst>
          </p:cNvPr>
          <p:cNvGrpSpPr/>
          <p:nvPr/>
        </p:nvGrpSpPr>
        <p:grpSpPr>
          <a:xfrm>
            <a:off x="4722771" y="4012508"/>
            <a:ext cx="7273896" cy="2845492"/>
            <a:chOff x="4722771" y="4012508"/>
            <a:chExt cx="7273896" cy="2845492"/>
          </a:xfrm>
        </p:grpSpPr>
        <p:pic>
          <p:nvPicPr>
            <p:cNvPr id="10" name="Picture 9">
              <a:extLst>
                <a:ext uri="{FF2B5EF4-FFF2-40B4-BE49-F238E27FC236}">
                  <a16:creationId xmlns:a16="http://schemas.microsoft.com/office/drawing/2014/main" id="{A2DD9569-BC80-4A7D-B745-B96DFF1EE8E3}"/>
                </a:ext>
              </a:extLst>
            </p:cNvPr>
            <p:cNvPicPr>
              <a:picLocks noChangeAspect="1"/>
            </p:cNvPicPr>
            <p:nvPr/>
          </p:nvPicPr>
          <p:blipFill>
            <a:blip r:embed="rId3"/>
            <a:stretch>
              <a:fillRect/>
            </a:stretch>
          </p:blipFill>
          <p:spPr>
            <a:xfrm>
              <a:off x="4722771" y="4012508"/>
              <a:ext cx="2845492" cy="2845492"/>
            </a:xfrm>
            <a:prstGeom prst="rect">
              <a:avLst/>
            </a:prstGeom>
          </p:spPr>
        </p:pic>
        <p:cxnSp>
          <p:nvCxnSpPr>
            <p:cNvPr id="12" name="Straight Arrow Connector 11">
              <a:extLst>
                <a:ext uri="{FF2B5EF4-FFF2-40B4-BE49-F238E27FC236}">
                  <a16:creationId xmlns:a16="http://schemas.microsoft.com/office/drawing/2014/main" id="{5AFD3CD0-4D63-468A-A651-1AC82749ACA5}"/>
                </a:ext>
              </a:extLst>
            </p:cNvPr>
            <p:cNvCxnSpPr>
              <a:cxnSpLocks/>
            </p:cNvCxnSpPr>
            <p:nvPr/>
          </p:nvCxnSpPr>
          <p:spPr>
            <a:xfrm flipH="1" flipV="1">
              <a:off x="7734835" y="4012509"/>
              <a:ext cx="494765" cy="139024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986818-1320-412E-9CFC-869737DAD188}"/>
                </a:ext>
              </a:extLst>
            </p:cNvPr>
            <p:cNvSpPr txBox="1"/>
            <p:nvPr/>
          </p:nvSpPr>
          <p:spPr>
            <a:xfrm>
              <a:off x="7406640" y="5402751"/>
              <a:ext cx="4590027" cy="1292662"/>
            </a:xfrm>
            <a:prstGeom prst="rect">
              <a:avLst/>
            </a:prstGeom>
            <a:solidFill>
              <a:srgbClr val="66FF99">
                <a:alpha val="40000"/>
              </a:srgbClr>
            </a:solidFill>
            <a:ln w="57150">
              <a:solidFill>
                <a:srgbClr val="00B050"/>
              </a:solidFill>
            </a:ln>
          </p:spPr>
          <p:txBody>
            <a:bodyPr wrap="square" rtlCol="0">
              <a:spAutoFit/>
            </a:bodyPr>
            <a:lstStyle/>
            <a:p>
              <a:r>
                <a:rPr lang="en-US" sz="2600" dirty="0">
                  <a:latin typeface="Segoe UI Light" panose="020B0502040204020203" pitchFamily="34" charset="0"/>
                  <a:cs typeface="Segoe UI Light" panose="020B0502040204020203" pitchFamily="34" charset="0"/>
                </a:rPr>
                <a:t>Like </a:t>
              </a:r>
              <a:r>
                <a:rPr lang="en-US" sz="2600" dirty="0" err="1">
                  <a:latin typeface="Consolas" panose="020B0609020204030204" pitchFamily="49" charset="0"/>
                  <a:cs typeface="Segoe UI Light" panose="020B0502040204020203" pitchFamily="34" charset="0"/>
                </a:rPr>
                <a:t>wakeup_ticks</a:t>
              </a:r>
              <a:r>
                <a:rPr lang="en-US" sz="2600" dirty="0">
                  <a:latin typeface="Consolas" panose="020B0609020204030204" pitchFamily="49" charset="0"/>
                  <a:cs typeface="Segoe UI Light" panose="020B0502040204020203" pitchFamily="34" charset="0"/>
                </a:rPr>
                <a:t> &gt; ticks</a:t>
              </a:r>
              <a:r>
                <a:rPr lang="en-US" sz="2600" dirty="0">
                  <a:latin typeface="Segoe UI Light" panose="020B0502040204020203" pitchFamily="34" charset="0"/>
                  <a:cs typeface="Segoe UI Light" panose="020B0502040204020203" pitchFamily="34" charset="0"/>
                </a:rPr>
                <a:t>, but works even if </a:t>
              </a:r>
              <a:r>
                <a:rPr lang="en-US" sz="2600" dirty="0">
                  <a:latin typeface="Consolas" panose="020B0609020204030204" pitchFamily="49" charset="0"/>
                  <a:cs typeface="Segoe UI Light" panose="020B0502040204020203" pitchFamily="34" charset="0"/>
                </a:rPr>
                <a:t>ticks</a:t>
              </a:r>
              <a:r>
                <a:rPr lang="en-US" sz="2600" dirty="0">
                  <a:latin typeface="Segoe UI Light" panose="020B0502040204020203" pitchFamily="34" charset="0"/>
                  <a:cs typeface="Segoe UI Light" panose="020B0502040204020203" pitchFamily="34" charset="0"/>
                </a:rPr>
                <a:t> or </a:t>
              </a:r>
              <a:r>
                <a:rPr lang="en-US" sz="2600" dirty="0" err="1">
                  <a:latin typeface="Consolas" panose="020B0609020204030204" pitchFamily="49" charset="0"/>
                  <a:cs typeface="Segoe UI Light" panose="020B0502040204020203" pitchFamily="34" charset="0"/>
                </a:rPr>
                <a:t>wakeup_ticks</a:t>
              </a:r>
              <a:r>
                <a:rPr lang="en-US" sz="2600" dirty="0">
                  <a:latin typeface="Segoe UI Light" panose="020B0502040204020203" pitchFamily="34" charset="0"/>
                  <a:cs typeface="Segoe UI Light" panose="020B0502040204020203" pitchFamily="34" charset="0"/>
                </a:rPr>
                <a:t> overflows!</a:t>
              </a:r>
            </a:p>
          </p:txBody>
        </p:sp>
      </p:grpSp>
      <p:pic>
        <p:nvPicPr>
          <p:cNvPr id="20" name="Picture 19">
            <a:extLst>
              <a:ext uri="{FF2B5EF4-FFF2-40B4-BE49-F238E27FC236}">
                <a16:creationId xmlns:a16="http://schemas.microsoft.com/office/drawing/2014/main" id="{CB65B96F-0597-466E-981B-20354165F4B6}"/>
              </a:ext>
            </a:extLst>
          </p:cNvPr>
          <p:cNvPicPr>
            <a:picLocks noChangeAspect="1"/>
          </p:cNvPicPr>
          <p:nvPr/>
        </p:nvPicPr>
        <p:blipFill>
          <a:blip r:embed="rId4"/>
          <a:stretch>
            <a:fillRect/>
          </a:stretch>
        </p:blipFill>
        <p:spPr>
          <a:xfrm>
            <a:off x="4297175" y="4109010"/>
            <a:ext cx="2542373" cy="2760563"/>
          </a:xfrm>
          <a:prstGeom prst="rect">
            <a:avLst/>
          </a:prstGeom>
        </p:spPr>
      </p:pic>
      <p:sp>
        <p:nvSpPr>
          <p:cNvPr id="21" name="Content Placeholder 2">
            <a:extLst>
              <a:ext uri="{FF2B5EF4-FFF2-40B4-BE49-F238E27FC236}">
                <a16:creationId xmlns:a16="http://schemas.microsoft.com/office/drawing/2014/main" id="{012BE5F2-E508-4E7D-9DDD-32E0F1D86428}"/>
              </a:ext>
            </a:extLst>
          </p:cNvPr>
          <p:cNvSpPr>
            <a:spLocks noGrp="1"/>
          </p:cNvSpPr>
          <p:nvPr>
            <p:ph idx="1"/>
          </p:nvPr>
        </p:nvSpPr>
        <p:spPr>
          <a:xfrm>
            <a:off x="6905690" y="4286466"/>
            <a:ext cx="5085345" cy="2419872"/>
          </a:xfrm>
          <a:solidFill>
            <a:srgbClr val="FFCCCC"/>
          </a:solidFill>
          <a:ln w="57150">
            <a:solidFill>
              <a:srgbClr val="FF0000"/>
            </a:solidFill>
          </a:ln>
        </p:spPr>
        <p:txBody>
          <a:bodyPr>
            <a:normAutofit fontScale="92500"/>
          </a:bodyPr>
          <a:lstStyle/>
          <a:p>
            <a:r>
              <a:rPr lang="en-US" b="1" dirty="0">
                <a:latin typeface="Segoe UI" panose="020B0502040204020203" pitchFamily="34" charset="0"/>
                <a:cs typeface="Segoe UI" panose="020B0502040204020203" pitchFamily="34" charset="0"/>
              </a:rPr>
              <a:t>User-mode part of process goes to sleep, but . . .</a:t>
            </a:r>
          </a:p>
          <a:p>
            <a:r>
              <a:rPr lang="en-US" b="1" dirty="0">
                <a:latin typeface="Segoe UI" panose="020B0502040204020203" pitchFamily="34" charset="0"/>
                <a:cs typeface="Segoe UI" panose="020B0502040204020203" pitchFamily="34" charset="0"/>
              </a:rPr>
              <a:t>. . . kernel-half stays runnable, repeatedly testing the exit condition and then yielding! Polling is gross.</a:t>
            </a:r>
          </a:p>
        </p:txBody>
      </p:sp>
    </p:spTree>
    <p:extLst>
      <p:ext uri="{BB962C8B-B14F-4D97-AF65-F5344CB8AC3E}">
        <p14:creationId xmlns:p14="http://schemas.microsoft.com/office/powerpoint/2010/main" val="223692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bg/>
                                          </p:spTgt>
                                        </p:tgtEl>
                                        <p:attrNameLst>
                                          <p:attrName>style.visibility</p:attrName>
                                        </p:attrNameLst>
                                      </p:cBhvr>
                                      <p:to>
                                        <p:strVal val="visible"/>
                                      </p:to>
                                    </p:set>
                                    <p:animEffect transition="in" filter="fade">
                                      <p:cBhvr>
                                        <p:cTn id="18" dur="500"/>
                                        <p:tgtEl>
                                          <p:spTgt spid="21">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500"/>
                                        <p:tgtEl>
                                          <p:spTgt spid="21">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fade">
                                      <p:cBhvr>
                                        <p:cTn id="24" dur="500"/>
                                        <p:tgtEl>
                                          <p:spTgt spid="21">
                                            <p:txEl>
                                              <p:pRg st="1" end="1"/>
                                            </p:txEl>
                                          </p:spTgt>
                                        </p:tgtEl>
                                      </p:cBhvr>
                                    </p:animEffec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1"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D325339-020D-43B5-9C59-912A22EFFE36}"/>
              </a:ext>
            </a:extLst>
          </p:cNvPr>
          <p:cNvSpPr/>
          <p:nvPr/>
        </p:nvSpPr>
        <p:spPr>
          <a:xfrm>
            <a:off x="963961" y="4727313"/>
            <a:ext cx="4188807" cy="41666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963961" y="4310625"/>
            <a:ext cx="2552429"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3" name="Group 12">
            <a:extLst>
              <a:ext uri="{FF2B5EF4-FFF2-40B4-BE49-F238E27FC236}">
                <a16:creationId xmlns:a16="http://schemas.microsoft.com/office/drawing/2014/main" id="{16A789EA-5867-46FB-804C-A9324C685A22}"/>
              </a:ext>
            </a:extLst>
          </p:cNvPr>
          <p:cNvGrpSpPr/>
          <p:nvPr/>
        </p:nvGrpSpPr>
        <p:grpSpPr>
          <a:xfrm>
            <a:off x="4838218" y="3379572"/>
            <a:ext cx="7247008" cy="575842"/>
            <a:chOff x="6334225" y="3246831"/>
            <a:chExt cx="5751000" cy="758011"/>
          </a:xfrm>
        </p:grpSpPr>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9701173"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6334225" y="3246831"/>
              <a:ext cx="575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4D270FCC-10BB-4E37-AF47-6E7218FA7228}"/>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14" name="Rectangle 13">
            <a:extLst>
              <a:ext uri="{FF2B5EF4-FFF2-40B4-BE49-F238E27FC236}">
                <a16:creationId xmlns:a16="http://schemas.microsoft.com/office/drawing/2014/main" id="{FC7282C5-0C3F-436D-935E-83483D7BCA01}"/>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
        <p:nvSpPr>
          <p:cNvPr id="10" name="Content Placeholder 2">
            <a:extLst>
              <a:ext uri="{FF2B5EF4-FFF2-40B4-BE49-F238E27FC236}">
                <a16:creationId xmlns:a16="http://schemas.microsoft.com/office/drawing/2014/main" id="{CFA3C289-4984-4613-AEE9-D82FF0F2840A}"/>
              </a:ext>
            </a:extLst>
          </p:cNvPr>
          <p:cNvSpPr>
            <a:spLocks noGrp="1"/>
          </p:cNvSpPr>
          <p:nvPr>
            <p:ph idx="1"/>
          </p:nvPr>
        </p:nvSpPr>
        <p:spPr>
          <a:xfrm>
            <a:off x="4838218" y="69450"/>
            <a:ext cx="7249608" cy="3262186"/>
          </a:xfrm>
          <a:solidFill>
            <a:srgbClr val="66FF99"/>
          </a:solidFill>
        </p:spPr>
        <p:txBody>
          <a:bodyPr>
            <a:noAutofit/>
          </a:bodyPr>
          <a:lstStyle/>
          <a:p>
            <a:pPr marL="0" indent="0">
              <a:lnSpc>
                <a:spcPts val="1200"/>
              </a:lnSpc>
              <a:buNone/>
            </a:pPr>
            <a:r>
              <a:rPr lang="en-US" sz="2000" b="1" dirty="0">
                <a:latin typeface="Consolas" panose="020B0609020204030204" pitchFamily="49" charset="0"/>
                <a:cs typeface="Segoe UI" panose="020B0502040204020203" pitchFamily="34" charset="0"/>
              </a:rPr>
              <a:t>if(p_-&gt;</a:t>
            </a:r>
            <a:r>
              <a:rPr lang="en-US" sz="2000" b="1" dirty="0" err="1">
                <a:latin typeface="Consolas" panose="020B0609020204030204" pitchFamily="49" charset="0"/>
                <a:cs typeface="Segoe UI" panose="020B0502040204020203" pitchFamily="34" charset="0"/>
              </a:rPr>
              <a:t>pstate</a:t>
            </a:r>
            <a:r>
              <a:rPr lang="en-US" sz="2000" b="1" dirty="0">
                <a:latin typeface="Consolas" panose="020B0609020204030204" pitchFamily="49" charset="0"/>
                <a:cs typeface="Segoe UI" panose="020B0502040204020203" pitchFamily="34" charset="0"/>
              </a:rPr>
              <a:t>_ == proc::</a:t>
            </a:r>
            <a:r>
              <a:rPr lang="en-US" sz="2000" b="1" dirty="0" err="1">
                <a:latin typeface="Consolas" panose="020B0609020204030204" pitchFamily="49" charset="0"/>
                <a:cs typeface="Segoe UI" panose="020B0502040204020203" pitchFamily="34" charset="0"/>
              </a:rPr>
              <a:t>ps_blocked</a:t>
            </a:r>
            <a:r>
              <a:rPr lang="en-US" sz="2000" b="1" dirty="0">
                <a:latin typeface="Consolas" panose="020B0609020204030204" pitchFamily="49" charset="0"/>
                <a:cs typeface="Segoe UI" panose="020B0502040204020203" pitchFamily="34" charset="0"/>
              </a:rPr>
              <a:t>){</a:t>
            </a:r>
          </a:p>
          <a:p>
            <a:pPr marL="0" indent="0">
              <a:lnSpc>
                <a:spcPts val="1200"/>
              </a:lnSpc>
              <a:buNone/>
            </a:pPr>
            <a:r>
              <a:rPr lang="en-US" sz="2000" b="1" dirty="0">
                <a:latin typeface="Consolas" panose="020B0609020204030204" pitchFamily="49" charset="0"/>
                <a:cs typeface="Segoe UI" panose="020B0502040204020203" pitchFamily="34" charset="0"/>
              </a:rPr>
              <a:t>    p_-&gt;yield();  //Allows another thread to run.</a:t>
            </a:r>
          </a:p>
          <a:p>
            <a:pPr marL="0" indent="0">
              <a:lnSpc>
                <a:spcPts val="1200"/>
              </a:lnSpc>
              <a:buNone/>
            </a:pPr>
            <a:r>
              <a:rPr lang="en-US" sz="2000" b="1" dirty="0">
                <a:latin typeface="Consolas" panose="020B0609020204030204" pitchFamily="49" charset="0"/>
                <a:cs typeface="Segoe UI" panose="020B0502040204020203" pitchFamily="34" charset="0"/>
              </a:rPr>
              <a:t>         //Note that </a:t>
            </a:r>
            <a:r>
              <a:rPr lang="en-US" sz="2000" b="1" dirty="0" err="1">
                <a:latin typeface="Consolas" panose="020B0609020204030204" pitchFamily="49" charset="0"/>
                <a:cs typeface="Segoe UI" panose="020B0502040204020203" pitchFamily="34" charset="0"/>
              </a:rPr>
              <a:t>cpustate</a:t>
            </a:r>
            <a:r>
              <a:rPr lang="en-US" sz="2000" b="1" dirty="0">
                <a:latin typeface="Consolas" panose="020B0609020204030204" pitchFamily="49" charset="0"/>
                <a:cs typeface="Segoe UI" panose="020B0502040204020203" pitchFamily="34" charset="0"/>
              </a:rPr>
              <a:t>::schedule() will NOT</a:t>
            </a:r>
          </a:p>
          <a:p>
            <a:pPr marL="0" indent="0">
              <a:lnSpc>
                <a:spcPts val="1200"/>
              </a:lnSpc>
              <a:buNone/>
            </a:pPr>
            <a:r>
              <a:rPr lang="en-US" sz="2000" b="1" dirty="0">
                <a:latin typeface="Consolas" panose="020B0609020204030204" pitchFamily="49" charset="0"/>
                <a:cs typeface="Segoe UI" panose="020B0502040204020203" pitchFamily="34" charset="0"/>
              </a:rPr>
              <a:t>         //add p_ to the CPU’s </a:t>
            </a:r>
            <a:r>
              <a:rPr lang="en-US" sz="2000" b="1" dirty="0" err="1">
                <a:latin typeface="Consolas" panose="020B0609020204030204" pitchFamily="49" charset="0"/>
                <a:cs typeface="Segoe UI" panose="020B0502040204020203" pitchFamily="34" charset="0"/>
              </a:rPr>
              <a:t>runqueue</a:t>
            </a:r>
            <a:r>
              <a:rPr lang="en-US" sz="2000" b="1" dirty="0">
                <a:latin typeface="Consolas" panose="020B0609020204030204" pitchFamily="49" charset="0"/>
                <a:cs typeface="Segoe UI" panose="020B0502040204020203" pitchFamily="34" charset="0"/>
              </a:rPr>
              <a:t>, because </a:t>
            </a:r>
          </a:p>
          <a:p>
            <a:pPr marL="0" indent="0">
              <a:lnSpc>
                <a:spcPts val="1200"/>
              </a:lnSpc>
              <a:buNone/>
            </a:pPr>
            <a:r>
              <a:rPr lang="en-US" sz="2000" b="1" dirty="0">
                <a:latin typeface="Consolas" panose="020B0609020204030204" pitchFamily="49" charset="0"/>
                <a:cs typeface="Segoe UI" panose="020B0502040204020203" pitchFamily="34" charset="0"/>
              </a:rPr>
              <a:t>         //p_-&gt;</a:t>
            </a:r>
            <a:r>
              <a:rPr lang="en-US" sz="2000" b="1" dirty="0" err="1">
                <a:latin typeface="Consolas" panose="020B0609020204030204" pitchFamily="49" charset="0"/>
                <a:cs typeface="Segoe UI" panose="020B0502040204020203" pitchFamily="34" charset="0"/>
              </a:rPr>
              <a:t>pstate</a:t>
            </a:r>
            <a:r>
              <a:rPr lang="en-US" sz="2000" b="1" dirty="0">
                <a:latin typeface="Consolas" panose="020B0609020204030204" pitchFamily="49" charset="0"/>
                <a:cs typeface="Segoe UI" panose="020B0502040204020203" pitchFamily="34" charset="0"/>
              </a:rPr>
              <a:t>_ doesn’t equal </a:t>
            </a:r>
            <a:r>
              <a:rPr lang="en-US" sz="2000" b="1" dirty="0" err="1">
                <a:latin typeface="Consolas" panose="020B0609020204030204" pitchFamily="49" charset="0"/>
                <a:cs typeface="Segoe UI" panose="020B0502040204020203" pitchFamily="34" charset="0"/>
              </a:rPr>
              <a:t>ps_runnable</a:t>
            </a:r>
            <a:r>
              <a:rPr lang="en-US" sz="2000" b="1" dirty="0">
                <a:latin typeface="Consolas" panose="020B0609020204030204" pitchFamily="49" charset="0"/>
                <a:cs typeface="Segoe UI" panose="020B0502040204020203" pitchFamily="34" charset="0"/>
              </a:rPr>
              <a:t>!</a:t>
            </a:r>
          </a:p>
          <a:p>
            <a:pPr marL="0" indent="0">
              <a:lnSpc>
                <a:spcPts val="1200"/>
              </a:lnSpc>
              <a:buNone/>
            </a:pPr>
            <a:r>
              <a:rPr lang="en-US" sz="2000" b="1" dirty="0">
                <a:latin typeface="Consolas" panose="020B0609020204030204" pitchFamily="49" charset="0"/>
                <a:cs typeface="Segoe UI" panose="020B0502040204020203" pitchFamily="34" charset="0"/>
              </a:rPr>
              <a:t>} //else{</a:t>
            </a:r>
          </a:p>
          <a:p>
            <a:pPr marL="0" indent="0">
              <a:lnSpc>
                <a:spcPts val="1200"/>
              </a:lnSpc>
              <a:buNone/>
            </a:pPr>
            <a:r>
              <a:rPr lang="en-US" sz="2000" b="1" dirty="0">
                <a:latin typeface="Consolas" panose="020B0609020204030204" pitchFamily="49" charset="0"/>
                <a:cs typeface="Segoe UI" panose="020B0502040204020203" pitchFamily="34" charset="0"/>
              </a:rPr>
              <a:t>//    /* p_-&gt;</a:t>
            </a:r>
            <a:r>
              <a:rPr lang="en-US" sz="2000" b="1" dirty="0" err="1">
                <a:latin typeface="Consolas" panose="020B0609020204030204" pitchFamily="49" charset="0"/>
                <a:cs typeface="Segoe UI" panose="020B0502040204020203" pitchFamily="34" charset="0"/>
              </a:rPr>
              <a:t>pstate</a:t>
            </a:r>
            <a:r>
              <a:rPr lang="en-US" sz="2000" b="1" dirty="0">
                <a:latin typeface="Consolas" panose="020B0609020204030204" pitchFamily="49" charset="0"/>
                <a:cs typeface="Segoe UI" panose="020B0502040204020203" pitchFamily="34" charset="0"/>
              </a:rPr>
              <a:t>_ was set to proc::</a:t>
            </a:r>
            <a:r>
              <a:rPr lang="en-US" sz="2000" b="1" dirty="0" err="1">
                <a:latin typeface="Consolas" panose="020B0609020204030204" pitchFamily="49" charset="0"/>
                <a:cs typeface="Segoe UI" panose="020B0502040204020203" pitchFamily="34" charset="0"/>
              </a:rPr>
              <a:t>ps_runnable</a:t>
            </a:r>
            <a:endParaRPr lang="en-US" sz="2000" b="1" dirty="0">
              <a:latin typeface="Consolas" panose="020B0609020204030204" pitchFamily="49" charset="0"/>
              <a:cs typeface="Segoe UI" panose="020B0502040204020203" pitchFamily="34" charset="0"/>
            </a:endParaRPr>
          </a:p>
          <a:p>
            <a:pPr marL="0" indent="0">
              <a:lnSpc>
                <a:spcPts val="1200"/>
              </a:lnSpc>
              <a:buNone/>
            </a:pPr>
            <a:r>
              <a:rPr lang="en-US" sz="2000" b="1" dirty="0">
                <a:latin typeface="Consolas" panose="020B0609020204030204" pitchFamily="49" charset="0"/>
                <a:cs typeface="Segoe UI" panose="020B0502040204020203" pitchFamily="34" charset="0"/>
              </a:rPr>
              <a:t>//     * by a call to </a:t>
            </a:r>
            <a:r>
              <a:rPr lang="en-US" sz="2000" b="1" dirty="0" err="1">
                <a:latin typeface="Consolas" panose="020B0609020204030204" pitchFamily="49" charset="0"/>
                <a:cs typeface="Segoe UI" panose="020B0502040204020203" pitchFamily="34" charset="0"/>
              </a:rPr>
              <a:t>waitq.wakeall</a:t>
            </a:r>
            <a:r>
              <a:rPr lang="en-US" sz="2000" b="1" dirty="0">
                <a:latin typeface="Consolas" panose="020B0609020204030204" pitchFamily="49" charset="0"/>
                <a:cs typeface="Segoe UI" panose="020B0502040204020203" pitchFamily="34" charset="0"/>
              </a:rPr>
              <a:t>() that snuck</a:t>
            </a:r>
          </a:p>
          <a:p>
            <a:pPr marL="0" indent="0">
              <a:lnSpc>
                <a:spcPts val="1200"/>
              </a:lnSpc>
              <a:buNone/>
            </a:pPr>
            <a:r>
              <a:rPr lang="en-US" sz="2000" b="1" dirty="0">
                <a:latin typeface="Consolas" panose="020B0609020204030204" pitchFamily="49" charset="0"/>
                <a:cs typeface="Segoe UI" panose="020B0502040204020203" pitchFamily="34" charset="0"/>
              </a:rPr>
              <a:t>//     * in before the call to </a:t>
            </a:r>
            <a:r>
              <a:rPr lang="en-US" sz="2000" b="1" dirty="0" err="1">
                <a:latin typeface="Consolas" panose="020B0609020204030204" pitchFamily="49" charset="0"/>
                <a:cs typeface="Segoe UI" panose="020B0502040204020203" pitchFamily="34" charset="0"/>
              </a:rPr>
              <a:t>w.block</a:t>
            </a:r>
            <a:r>
              <a:rPr lang="en-US" sz="2000" b="1" dirty="0">
                <a:latin typeface="Consolas" panose="020B0609020204030204" pitchFamily="49" charset="0"/>
                <a:cs typeface="Segoe UI" panose="020B0502040204020203" pitchFamily="34" charset="0"/>
              </a:rPr>
              <a:t>()! Recall</a:t>
            </a:r>
          </a:p>
          <a:p>
            <a:pPr marL="0" indent="0">
              <a:lnSpc>
                <a:spcPts val="1200"/>
              </a:lnSpc>
              <a:buNone/>
            </a:pPr>
            <a:r>
              <a:rPr lang="en-US" sz="2000" b="1" dirty="0">
                <a:latin typeface="Consolas" panose="020B0609020204030204" pitchFamily="49" charset="0"/>
                <a:cs typeface="Segoe UI" panose="020B0502040204020203" pitchFamily="34" charset="0"/>
              </a:rPr>
              <a:t>//     * that p_-&gt;</a:t>
            </a:r>
            <a:r>
              <a:rPr lang="en-US" sz="2000" b="1" dirty="0" err="1">
                <a:latin typeface="Consolas" panose="020B0609020204030204" pitchFamily="49" charset="0"/>
                <a:cs typeface="Segoe UI" panose="020B0502040204020203" pitchFamily="34" charset="0"/>
              </a:rPr>
              <a:t>pstate</a:t>
            </a:r>
            <a:r>
              <a:rPr lang="en-US" sz="2000" b="1" dirty="0">
                <a:latin typeface="Consolas" panose="020B0609020204030204" pitchFamily="49" charset="0"/>
                <a:cs typeface="Segoe UI" panose="020B0502040204020203" pitchFamily="34" charset="0"/>
              </a:rPr>
              <a:t>_ is a </a:t>
            </a:r>
            <a:r>
              <a:rPr lang="en-US" sz="2000" b="1" dirty="0" err="1">
                <a:latin typeface="Consolas" panose="020B0609020204030204" pitchFamily="49" charset="0"/>
                <a:cs typeface="Segoe UI" panose="020B0502040204020203" pitchFamily="34" charset="0"/>
              </a:rPr>
              <a:t>std:atomic</a:t>
            </a:r>
            <a:r>
              <a:rPr lang="en-US" sz="2000" b="1" dirty="0">
                <a:latin typeface="Consolas" panose="020B0609020204030204" pitchFamily="49" charset="0"/>
                <a:cs typeface="Segoe UI" panose="020B0502040204020203" pitchFamily="34" charset="0"/>
              </a:rPr>
              <a:t>&lt;int&gt;.*/</a:t>
            </a:r>
          </a:p>
          <a:p>
            <a:pPr marL="0" indent="0">
              <a:lnSpc>
                <a:spcPts val="1200"/>
              </a:lnSpc>
              <a:buNone/>
            </a:pPr>
            <a:r>
              <a:rPr lang="en-US" sz="2000" b="1" dirty="0">
                <a:latin typeface="Consolas" panose="020B0609020204030204" pitchFamily="49" charset="0"/>
                <a:cs typeface="Segoe UI" panose="020B0502040204020203" pitchFamily="34" charset="0"/>
              </a:rPr>
              <a:t>//}</a:t>
            </a:r>
          </a:p>
          <a:p>
            <a:pPr marL="0" indent="0">
              <a:lnSpc>
                <a:spcPts val="1200"/>
              </a:lnSpc>
              <a:buNone/>
            </a:pPr>
            <a:r>
              <a:rPr lang="en-US" sz="2000" b="1" dirty="0">
                <a:latin typeface="Consolas" panose="020B0609020204030204" pitchFamily="49" charset="0"/>
                <a:cs typeface="Segoe UI" panose="020B0502040204020203" pitchFamily="34" charset="0"/>
              </a:rPr>
              <a:t>clear();</a:t>
            </a:r>
          </a:p>
        </p:txBody>
      </p:sp>
    </p:spTree>
    <p:extLst>
      <p:ext uri="{BB962C8B-B14F-4D97-AF65-F5344CB8AC3E}">
        <p14:creationId xmlns:p14="http://schemas.microsoft.com/office/powerpoint/2010/main" val="315237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5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fade">
                                      <p:cBhvr>
                                        <p:cTn id="33" dur="500"/>
                                        <p:tgtEl>
                                          <p:spTgt spid="10">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fade">
                                      <p:cBhvr>
                                        <p:cTn id="36" dur="500"/>
                                        <p:tgtEl>
                                          <p:spTgt spid="10">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Effect transition="in" filter="fade">
                                      <p:cBhvr>
                                        <p:cTn id="39" dur="500"/>
                                        <p:tgtEl>
                                          <p:spTgt spid="10">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fade">
                                      <p:cBhvr>
                                        <p:cTn id="42" dur="500"/>
                                        <p:tgtEl>
                                          <p:spTgt spid="10">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animEffect transition="in" filter="fade">
                                      <p:cBhvr>
                                        <p:cTn id="45" dur="500"/>
                                        <p:tgtEl>
                                          <p:spTgt spid="10">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10" end="10"/>
                                            </p:txEl>
                                          </p:spTgt>
                                        </p:tgtEl>
                                        <p:attrNameLst>
                                          <p:attrName>style.visibility</p:attrName>
                                        </p:attrNameLst>
                                      </p:cBhvr>
                                      <p:to>
                                        <p:strVal val="visible"/>
                                      </p:to>
                                    </p:set>
                                    <p:animEffect transition="in" filter="fade">
                                      <p:cBhvr>
                                        <p:cTn id="48" dur="500"/>
                                        <p:tgtEl>
                                          <p:spTgt spid="10">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11" end="11"/>
                                            </p:txEl>
                                          </p:spTgt>
                                        </p:tgtEl>
                                        <p:attrNameLst>
                                          <p:attrName>style.visibility</p:attrName>
                                        </p:attrNameLst>
                                      </p:cBhvr>
                                      <p:to>
                                        <p:strVal val="visible"/>
                                      </p:to>
                                    </p:set>
                                    <p:animEffect transition="in" filter="fade">
                                      <p:cBhvr>
                                        <p:cTn id="51" dur="500"/>
                                        <p:tgtEl>
                                          <p:spTgt spid="10">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par>
                                <p:cTn id="57" presetID="10" presetClass="exit" presetSubtype="0" fill="hold" grpId="1" nodeType="withEffect">
                                  <p:stCondLst>
                                    <p:cond delay="0"/>
                                  </p:stCondLst>
                                  <p:childTnLst>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0">
                                            <p:txEl>
                                              <p:pRg st="0" end="0"/>
                                            </p:txEl>
                                          </p:spTgt>
                                        </p:tgtEl>
                                      </p:cBhvr>
                                    </p:animEffect>
                                    <p:set>
                                      <p:cBhvr>
                                        <p:cTn id="65" dur="1" fill="hold">
                                          <p:stCondLst>
                                            <p:cond delay="499"/>
                                          </p:stCondLst>
                                        </p:cTn>
                                        <p:tgtEl>
                                          <p:spTgt spid="10">
                                            <p:txEl>
                                              <p:pRg st="0" end="0"/>
                                            </p:txEl>
                                          </p:spTgt>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0">
                                            <p:txEl>
                                              <p:pRg st="1" end="1"/>
                                            </p:txEl>
                                          </p:spTgt>
                                        </p:tgtEl>
                                      </p:cBhvr>
                                    </p:animEffect>
                                    <p:set>
                                      <p:cBhvr>
                                        <p:cTn id="68" dur="1" fill="hold">
                                          <p:stCondLst>
                                            <p:cond delay="499"/>
                                          </p:stCondLst>
                                        </p:cTn>
                                        <p:tgtEl>
                                          <p:spTgt spid="10">
                                            <p:txEl>
                                              <p:pRg st="1" end="1"/>
                                            </p:txEl>
                                          </p:spTgt>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0">
                                            <p:txEl>
                                              <p:pRg st="2" end="2"/>
                                            </p:txEl>
                                          </p:spTgt>
                                        </p:tgtEl>
                                      </p:cBhvr>
                                    </p:animEffect>
                                    <p:set>
                                      <p:cBhvr>
                                        <p:cTn id="71" dur="1" fill="hold">
                                          <p:stCondLst>
                                            <p:cond delay="499"/>
                                          </p:stCondLst>
                                        </p:cTn>
                                        <p:tgtEl>
                                          <p:spTgt spid="10">
                                            <p:txEl>
                                              <p:pRg st="2" end="2"/>
                                            </p:txEl>
                                          </p:spTgt>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0">
                                            <p:txEl>
                                              <p:pRg st="3" end="3"/>
                                            </p:txEl>
                                          </p:spTgt>
                                        </p:tgtEl>
                                      </p:cBhvr>
                                    </p:animEffect>
                                    <p:set>
                                      <p:cBhvr>
                                        <p:cTn id="74" dur="1" fill="hold">
                                          <p:stCondLst>
                                            <p:cond delay="499"/>
                                          </p:stCondLst>
                                        </p:cTn>
                                        <p:tgtEl>
                                          <p:spTgt spid="10">
                                            <p:txEl>
                                              <p:pRg st="3" end="3"/>
                                            </p:txEl>
                                          </p:spTgt>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0">
                                            <p:txEl>
                                              <p:pRg st="4" end="4"/>
                                            </p:txEl>
                                          </p:spTgt>
                                        </p:tgtEl>
                                      </p:cBhvr>
                                    </p:animEffect>
                                    <p:set>
                                      <p:cBhvr>
                                        <p:cTn id="77" dur="1" fill="hold">
                                          <p:stCondLst>
                                            <p:cond delay="499"/>
                                          </p:stCondLst>
                                        </p:cTn>
                                        <p:tgtEl>
                                          <p:spTgt spid="10">
                                            <p:txEl>
                                              <p:pRg st="4" end="4"/>
                                            </p:txEl>
                                          </p:spTgt>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0">
                                            <p:txEl>
                                              <p:pRg st="5" end="5"/>
                                            </p:txEl>
                                          </p:spTgt>
                                        </p:tgtEl>
                                      </p:cBhvr>
                                    </p:animEffect>
                                    <p:set>
                                      <p:cBhvr>
                                        <p:cTn id="80" dur="1" fill="hold">
                                          <p:stCondLst>
                                            <p:cond delay="499"/>
                                          </p:stCondLst>
                                        </p:cTn>
                                        <p:tgtEl>
                                          <p:spTgt spid="10">
                                            <p:txEl>
                                              <p:pRg st="5" end="5"/>
                                            </p:txEl>
                                          </p:spTgt>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0">
                                            <p:txEl>
                                              <p:pRg st="6" end="6"/>
                                            </p:txEl>
                                          </p:spTgt>
                                        </p:tgtEl>
                                      </p:cBhvr>
                                    </p:animEffect>
                                    <p:set>
                                      <p:cBhvr>
                                        <p:cTn id="83" dur="1" fill="hold">
                                          <p:stCondLst>
                                            <p:cond delay="499"/>
                                          </p:stCondLst>
                                        </p:cTn>
                                        <p:tgtEl>
                                          <p:spTgt spid="10">
                                            <p:txEl>
                                              <p:pRg st="6" end="6"/>
                                            </p:txEl>
                                          </p:spTgt>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0">
                                            <p:txEl>
                                              <p:pRg st="7" end="7"/>
                                            </p:txEl>
                                          </p:spTgt>
                                        </p:tgtEl>
                                      </p:cBhvr>
                                    </p:animEffect>
                                    <p:set>
                                      <p:cBhvr>
                                        <p:cTn id="86" dur="1" fill="hold">
                                          <p:stCondLst>
                                            <p:cond delay="499"/>
                                          </p:stCondLst>
                                        </p:cTn>
                                        <p:tgtEl>
                                          <p:spTgt spid="10">
                                            <p:txEl>
                                              <p:pRg st="7" end="7"/>
                                            </p:txEl>
                                          </p:spTgt>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0">
                                            <p:txEl>
                                              <p:pRg st="8" end="8"/>
                                            </p:txEl>
                                          </p:spTgt>
                                        </p:tgtEl>
                                      </p:cBhvr>
                                    </p:animEffect>
                                    <p:set>
                                      <p:cBhvr>
                                        <p:cTn id="89" dur="1" fill="hold">
                                          <p:stCondLst>
                                            <p:cond delay="499"/>
                                          </p:stCondLst>
                                        </p:cTn>
                                        <p:tgtEl>
                                          <p:spTgt spid="10">
                                            <p:txEl>
                                              <p:pRg st="8" end="8"/>
                                            </p:txEl>
                                          </p:spTgt>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0">
                                            <p:txEl>
                                              <p:pRg st="9" end="9"/>
                                            </p:txEl>
                                          </p:spTgt>
                                        </p:tgtEl>
                                      </p:cBhvr>
                                    </p:animEffect>
                                    <p:set>
                                      <p:cBhvr>
                                        <p:cTn id="92" dur="1" fill="hold">
                                          <p:stCondLst>
                                            <p:cond delay="499"/>
                                          </p:stCondLst>
                                        </p:cTn>
                                        <p:tgtEl>
                                          <p:spTgt spid="10">
                                            <p:txEl>
                                              <p:pRg st="9" end="9"/>
                                            </p:txEl>
                                          </p:spTgt>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0">
                                            <p:txEl>
                                              <p:pRg st="10" end="10"/>
                                            </p:txEl>
                                          </p:spTgt>
                                        </p:tgtEl>
                                      </p:cBhvr>
                                    </p:animEffect>
                                    <p:set>
                                      <p:cBhvr>
                                        <p:cTn id="95" dur="1" fill="hold">
                                          <p:stCondLst>
                                            <p:cond delay="499"/>
                                          </p:stCondLst>
                                        </p:cTn>
                                        <p:tgtEl>
                                          <p:spTgt spid="10">
                                            <p:txEl>
                                              <p:pRg st="10" end="10"/>
                                            </p:txEl>
                                          </p:spTgt>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0">
                                            <p:txEl>
                                              <p:pRg st="11" end="11"/>
                                            </p:txEl>
                                          </p:spTgt>
                                        </p:tgtEl>
                                      </p:cBhvr>
                                    </p:animEffect>
                                    <p:set>
                                      <p:cBhvr>
                                        <p:cTn id="98" dur="1" fill="hold">
                                          <p:stCondLst>
                                            <p:cond delay="499"/>
                                          </p:stCondLst>
                                        </p:cTn>
                                        <p:tgtEl>
                                          <p:spTgt spid="10">
                                            <p:txEl>
                                              <p:pRg st="11" end="11"/>
                                            </p:txEl>
                                          </p:spTgt>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0">
                                            <p:bg/>
                                          </p:spTgt>
                                        </p:tgtEl>
                                      </p:cBhvr>
                                    </p:animEffect>
                                    <p:set>
                                      <p:cBhvr>
                                        <p:cTn id="101" dur="1" fill="hold">
                                          <p:stCondLst>
                                            <p:cond delay="499"/>
                                          </p:stCondLst>
                                        </p:cTn>
                                        <p:tgtEl>
                                          <p:spTgt spid="1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4" grpId="1" animBg="1"/>
      <p:bldP spid="10" grpId="0" uiExpand="1" build="p" animBg="1"/>
      <p:bldP spid="10" grpI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FC2FC5-2638-4CD9-B82C-D48D0A915497}"/>
              </a:ext>
            </a:extLst>
          </p:cNvPr>
          <p:cNvSpPr/>
          <p:nvPr/>
        </p:nvSpPr>
        <p:spPr>
          <a:xfrm>
            <a:off x="196054" y="5474044"/>
            <a:ext cx="4314162" cy="1297460"/>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9F35CE-7584-492C-8F28-BD46CD1E7072}"/>
              </a:ext>
            </a:extLst>
          </p:cNvPr>
          <p:cNvSpPr/>
          <p:nvPr/>
        </p:nvSpPr>
        <p:spPr>
          <a:xfrm>
            <a:off x="196054" y="3027406"/>
            <a:ext cx="7143860" cy="244663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96054" y="949580"/>
            <a:ext cx="7143860" cy="2077826"/>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sp>
        <p:nvSpPr>
          <p:cNvPr id="6" name="Rectangle 5">
            <a:extLst>
              <a:ext uri="{FF2B5EF4-FFF2-40B4-BE49-F238E27FC236}">
                <a16:creationId xmlns:a16="http://schemas.microsoft.com/office/drawing/2014/main" id="{44D274C4-8CD5-4001-A950-8BBA11721842}"/>
              </a:ext>
            </a:extLst>
          </p:cNvPr>
          <p:cNvSpPr/>
          <p:nvPr/>
        </p:nvSpPr>
        <p:spPr>
          <a:xfrm>
            <a:off x="162047" y="485087"/>
            <a:ext cx="7699702" cy="6324808"/>
          </a:xfrm>
          <a:prstGeom prst="rect">
            <a:avLst/>
          </a:prstGeom>
        </p:spPr>
        <p:txBody>
          <a:bodyPr wrap="square">
            <a:spAutoFit/>
          </a:bodyPr>
          <a:lstStyle/>
          <a:p>
            <a:r>
              <a:rPr lang="en-US" sz="2700" b="1" dirty="0">
                <a:latin typeface="Consolas" panose="020B0609020204030204" pitchFamily="49" charset="0"/>
              </a:rPr>
              <a:t>//In the wakeup thread...</a:t>
            </a:r>
          </a:p>
          <a:p>
            <a:r>
              <a:rPr lang="en-US" sz="2700" b="1" dirty="0">
                <a:latin typeface="Consolas" panose="020B0609020204030204" pitchFamily="49" charset="0"/>
              </a:rPr>
              <a:t>void f() {</a:t>
            </a:r>
          </a:p>
          <a:p>
            <a:r>
              <a:rPr lang="en-US" sz="2700" b="1" dirty="0">
                <a:latin typeface="Consolas" panose="020B0609020204030204" pitchFamily="49" charset="0"/>
              </a:rPr>
              <a:t>    </a:t>
            </a:r>
            <a:r>
              <a:rPr lang="en-US" sz="2700" b="1" dirty="0" err="1">
                <a:latin typeface="Consolas" panose="020B0609020204030204" pitchFamily="49" charset="0"/>
              </a:rPr>
              <a:t>spinlock_guard</a:t>
            </a:r>
            <a:r>
              <a:rPr lang="en-US" sz="2700" b="1" dirty="0">
                <a:latin typeface="Consolas" panose="020B0609020204030204" pitchFamily="49" charset="0"/>
              </a:rPr>
              <a:t> guard(</a:t>
            </a:r>
            <a:r>
              <a:rPr lang="en-US" sz="2700" b="1" dirty="0" err="1">
                <a:latin typeface="Consolas" panose="020B0609020204030204" pitchFamily="49" charset="0"/>
              </a:rPr>
              <a:t>x_lock</a:t>
            </a:r>
            <a:r>
              <a:rPr lang="en-US" sz="2700" b="1" dirty="0">
                <a:latin typeface="Consolas" panose="020B0609020204030204" pitchFamily="49" charset="0"/>
              </a:rPr>
              <a:t>);</a:t>
            </a:r>
          </a:p>
          <a:p>
            <a:r>
              <a:rPr lang="en-US" sz="2700" b="1" dirty="0">
                <a:latin typeface="Consolas" panose="020B0609020204030204" pitchFamily="49" charset="0"/>
              </a:rPr>
              <a:t>    //Stuff making f(x) true, then...</a:t>
            </a:r>
          </a:p>
          <a:p>
            <a:r>
              <a:rPr lang="en-US" sz="2700" b="1" dirty="0">
                <a:latin typeface="Consolas" panose="020B0609020204030204" pitchFamily="49" charset="0"/>
              </a:rPr>
              <a:t>    </a:t>
            </a:r>
            <a:r>
              <a:rPr lang="en-US" sz="2700" b="1" dirty="0" err="1">
                <a:latin typeface="Consolas" panose="020B0609020204030204" pitchFamily="49" charset="0"/>
              </a:rPr>
              <a:t>wq.wake_all</a:t>
            </a:r>
            <a:r>
              <a:rPr lang="en-US" sz="2700" b="1" dirty="0">
                <a:latin typeface="Consolas" panose="020B0609020204030204" pitchFamily="49" charset="0"/>
              </a:rPr>
              <a:t>();</a:t>
            </a:r>
          </a:p>
          <a:p>
            <a:r>
              <a:rPr lang="en-US" sz="2700" b="1" dirty="0">
                <a:latin typeface="Consolas" panose="020B0609020204030204" pitchFamily="49" charset="0"/>
              </a:rPr>
              <a:t>}</a:t>
            </a:r>
          </a:p>
          <a:p>
            <a:r>
              <a:rPr lang="en-US" sz="2700" b="1" dirty="0">
                <a:latin typeface="Consolas" panose="020B0609020204030204" pitchFamily="49" charset="0"/>
              </a:rPr>
              <a:t>void </a:t>
            </a:r>
            <a:r>
              <a:rPr lang="en-US" sz="2700" b="1" dirty="0" err="1">
                <a:latin typeface="Consolas" panose="020B0609020204030204" pitchFamily="49" charset="0"/>
              </a:rPr>
              <a:t>wait_queue</a:t>
            </a:r>
            <a:r>
              <a:rPr lang="en-US" sz="2700" b="1" dirty="0">
                <a:latin typeface="Consolas" panose="020B0609020204030204" pitchFamily="49" charset="0"/>
              </a:rPr>
              <a:t>::</a:t>
            </a:r>
            <a:r>
              <a:rPr lang="en-US" sz="2700" b="1" dirty="0" err="1">
                <a:latin typeface="Consolas" panose="020B0609020204030204" pitchFamily="49" charset="0"/>
              </a:rPr>
              <a:t>wake_all</a:t>
            </a:r>
            <a:r>
              <a:rPr lang="en-US" sz="2700" b="1" dirty="0">
                <a:latin typeface="Consolas" panose="020B0609020204030204" pitchFamily="49" charset="0"/>
              </a:rPr>
              <a:t>() {</a:t>
            </a:r>
          </a:p>
          <a:p>
            <a:r>
              <a:rPr lang="en-US" sz="2700" b="1" dirty="0">
                <a:latin typeface="Consolas" panose="020B0609020204030204" pitchFamily="49" charset="0"/>
              </a:rPr>
              <a:t>    </a:t>
            </a:r>
            <a:r>
              <a:rPr lang="en-US" sz="2700" b="1" dirty="0" err="1">
                <a:latin typeface="Consolas" panose="020B0609020204030204" pitchFamily="49" charset="0"/>
              </a:rPr>
              <a:t>spinlock_guard</a:t>
            </a:r>
            <a:r>
              <a:rPr lang="en-US" sz="2700" b="1" dirty="0">
                <a:latin typeface="Consolas" panose="020B0609020204030204" pitchFamily="49" charset="0"/>
              </a:rPr>
              <a:t> guard(lock_);</a:t>
            </a:r>
          </a:p>
          <a:p>
            <a:r>
              <a:rPr lang="en-US" sz="2700" b="1" dirty="0">
                <a:latin typeface="Consolas" panose="020B0609020204030204" pitchFamily="49" charset="0"/>
              </a:rPr>
              <a:t>    while (auto w = q_.</a:t>
            </a:r>
            <a:r>
              <a:rPr lang="en-US" sz="2700" b="1" dirty="0" err="1">
                <a:latin typeface="Consolas" panose="020B0609020204030204" pitchFamily="49" charset="0"/>
              </a:rPr>
              <a:t>pop_front</a:t>
            </a:r>
            <a:r>
              <a:rPr lang="en-US" sz="2700" b="1" dirty="0">
                <a:latin typeface="Consolas" panose="020B0609020204030204" pitchFamily="49" charset="0"/>
              </a:rPr>
              <a:t>()) {</a:t>
            </a:r>
          </a:p>
          <a:p>
            <a:r>
              <a:rPr lang="en-US" sz="2700" b="1" dirty="0">
                <a:latin typeface="Consolas" panose="020B0609020204030204" pitchFamily="49" charset="0"/>
              </a:rPr>
              <a:t>        w-&gt;wake();</a:t>
            </a:r>
          </a:p>
          <a:p>
            <a:r>
              <a:rPr lang="en-US" sz="2700" b="1" dirty="0">
                <a:latin typeface="Consolas" panose="020B0609020204030204" pitchFamily="49" charset="0"/>
              </a:rPr>
              <a:t>    }</a:t>
            </a:r>
          </a:p>
          <a:p>
            <a:r>
              <a:rPr lang="en-US" sz="2700" b="1" dirty="0">
                <a:latin typeface="Consolas" panose="020B0609020204030204" pitchFamily="49" charset="0"/>
              </a:rPr>
              <a:t>}</a:t>
            </a:r>
          </a:p>
          <a:p>
            <a:r>
              <a:rPr lang="en-US" sz="2700" b="1" dirty="0">
                <a:latin typeface="Consolas" panose="020B0609020204030204" pitchFamily="49" charset="0"/>
              </a:rPr>
              <a:t>void waiter::wake() {</a:t>
            </a:r>
          </a:p>
          <a:p>
            <a:r>
              <a:rPr lang="en-US" sz="2700" b="1" dirty="0">
                <a:latin typeface="Consolas" panose="020B0609020204030204" pitchFamily="49" charset="0"/>
              </a:rPr>
              <a:t>    p_-&gt;wake();</a:t>
            </a:r>
          </a:p>
          <a:p>
            <a:r>
              <a:rPr lang="en-US" sz="2700" b="1" dirty="0">
                <a:latin typeface="Consolas" panose="020B0609020204030204" pitchFamily="49" charset="0"/>
              </a:rPr>
              <a:t>}</a:t>
            </a:r>
          </a:p>
        </p:txBody>
      </p:sp>
      <p:grpSp>
        <p:nvGrpSpPr>
          <p:cNvPr id="13" name="Group 12">
            <a:extLst>
              <a:ext uri="{FF2B5EF4-FFF2-40B4-BE49-F238E27FC236}">
                <a16:creationId xmlns:a16="http://schemas.microsoft.com/office/drawing/2014/main" id="{16A789EA-5867-46FB-804C-A9324C685A22}"/>
              </a:ext>
            </a:extLst>
          </p:cNvPr>
          <p:cNvGrpSpPr/>
          <p:nvPr/>
        </p:nvGrpSpPr>
        <p:grpSpPr>
          <a:xfrm>
            <a:off x="7571103" y="3379572"/>
            <a:ext cx="4514122" cy="575842"/>
            <a:chOff x="6974016" y="3246831"/>
            <a:chExt cx="5111209" cy="758011"/>
          </a:xfrm>
        </p:grpSpPr>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8880579"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6974016" y="3246831"/>
              <a:ext cx="5111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a:extLst>
              <a:ext uri="{FF2B5EF4-FFF2-40B4-BE49-F238E27FC236}">
                <a16:creationId xmlns:a16="http://schemas.microsoft.com/office/drawing/2014/main" id="{CFA3C289-4984-4613-AEE9-D82FF0F2840A}"/>
              </a:ext>
            </a:extLst>
          </p:cNvPr>
          <p:cNvSpPr>
            <a:spLocks noGrp="1"/>
          </p:cNvSpPr>
          <p:nvPr>
            <p:ph idx="1"/>
          </p:nvPr>
        </p:nvSpPr>
        <p:spPr>
          <a:xfrm>
            <a:off x="3009418" y="840264"/>
            <a:ext cx="9078408" cy="2446632"/>
          </a:xfrm>
          <a:solidFill>
            <a:srgbClr val="66FF99"/>
          </a:solidFill>
          <a:ln w="28575">
            <a:solidFill>
              <a:schemeClr val="tx1"/>
            </a:solidFill>
          </a:ln>
        </p:spPr>
        <p:txBody>
          <a:bodyPr>
            <a:normAutofit fontScale="92500" lnSpcReduction="10000"/>
          </a:bodyPr>
          <a:lstStyle/>
          <a:p>
            <a:pPr marL="0" indent="0">
              <a:spcBef>
                <a:spcPts val="0"/>
              </a:spcBef>
              <a:buNone/>
            </a:pPr>
            <a:r>
              <a:rPr lang="en-US" b="1" dirty="0">
                <a:latin typeface="Consolas" panose="020B0609020204030204" pitchFamily="49" charset="0"/>
                <a:cs typeface="Segoe UI" panose="020B0502040204020203" pitchFamily="34" charset="0"/>
              </a:rPr>
              <a:t>void proc::wake(...) {</a:t>
            </a:r>
          </a:p>
          <a:p>
            <a:pPr marL="0" indent="0">
              <a:spcBef>
                <a:spcPts val="0"/>
              </a:spcBef>
              <a:buNone/>
            </a:pPr>
            <a:r>
              <a:rPr lang="en-US" b="1" dirty="0">
                <a:latin typeface="Consolas" panose="020B0609020204030204" pitchFamily="49" charset="0"/>
                <a:cs typeface="Segoe UI" panose="020B0502040204020203" pitchFamily="34" charset="0"/>
              </a:rPr>
              <a:t>    int s = </a:t>
            </a:r>
            <a:r>
              <a:rPr lang="en-US" b="1" dirty="0" err="1">
                <a:latin typeface="Consolas" panose="020B0609020204030204" pitchFamily="49" charset="0"/>
                <a:cs typeface="Segoe UI" panose="020B0502040204020203" pitchFamily="34" charset="0"/>
              </a:rPr>
              <a:t>ps_blocked</a:t>
            </a:r>
            <a:r>
              <a:rPr lang="en-US" b="1" dirty="0">
                <a:latin typeface="Consolas" panose="020B0609020204030204" pitchFamily="49" charset="0"/>
                <a:cs typeface="Segoe UI" panose="020B0502040204020203" pitchFamily="34" charset="0"/>
              </a:rPr>
              <a:t>;</a:t>
            </a:r>
          </a:p>
          <a:p>
            <a:pPr marL="0" indent="0">
              <a:spcBef>
                <a:spcPts val="0"/>
              </a:spcBef>
              <a:buNone/>
            </a:pPr>
            <a:r>
              <a:rPr lang="en-US" b="1" dirty="0">
                <a:latin typeface="Consolas" panose="020B0609020204030204" pitchFamily="49" charset="0"/>
                <a:cs typeface="Segoe UI" panose="020B0502040204020203" pitchFamily="34" charset="0"/>
              </a:rPr>
              <a:t>    if (</a:t>
            </a:r>
            <a:r>
              <a:rPr lang="en-US" b="1" dirty="0" err="1">
                <a:latin typeface="Consolas" panose="020B0609020204030204" pitchFamily="49" charset="0"/>
                <a:cs typeface="Segoe UI" panose="020B0502040204020203" pitchFamily="34" charset="0"/>
              </a:rPr>
              <a:t>pstate</a:t>
            </a:r>
            <a:r>
              <a:rPr lang="en-US" b="1" dirty="0">
                <a:latin typeface="Consolas" panose="020B0609020204030204" pitchFamily="49" charset="0"/>
                <a:cs typeface="Segoe UI" panose="020B0502040204020203" pitchFamily="34" charset="0"/>
              </a:rPr>
              <a:t>_.</a:t>
            </a:r>
            <a:r>
              <a:rPr lang="en-US" b="1" dirty="0" err="1">
                <a:latin typeface="Consolas" panose="020B0609020204030204" pitchFamily="49" charset="0"/>
                <a:cs typeface="Segoe UI" panose="020B0502040204020203" pitchFamily="34" charset="0"/>
              </a:rPr>
              <a:t>compare_exchange_strong</a:t>
            </a:r>
            <a:r>
              <a:rPr lang="en-US" b="1" dirty="0">
                <a:latin typeface="Consolas" panose="020B0609020204030204" pitchFamily="49" charset="0"/>
                <a:cs typeface="Segoe UI" panose="020B0502040204020203" pitchFamily="34" charset="0"/>
              </a:rPr>
              <a:t>(s, </a:t>
            </a:r>
          </a:p>
          <a:p>
            <a:pPr marL="0" indent="0">
              <a:spcBef>
                <a:spcPts val="0"/>
              </a:spcBef>
              <a:buNone/>
            </a:pPr>
            <a:r>
              <a:rPr lang="en-US" b="1" dirty="0">
                <a:latin typeface="Consolas" panose="020B0609020204030204" pitchFamily="49" charset="0"/>
                <a:cs typeface="Segoe UI" panose="020B0502040204020203" pitchFamily="34" charset="0"/>
              </a:rPr>
              <a:t>                               </a:t>
            </a:r>
            <a:r>
              <a:rPr lang="en-US" b="1" dirty="0" err="1">
                <a:latin typeface="Consolas" panose="020B0609020204030204" pitchFamily="49" charset="0"/>
                <a:cs typeface="Segoe UI" panose="020B0502040204020203" pitchFamily="34" charset="0"/>
              </a:rPr>
              <a:t>ps_runnable</a:t>
            </a:r>
            <a:r>
              <a:rPr lang="en-US" b="1" dirty="0">
                <a:latin typeface="Consolas" panose="020B0609020204030204" pitchFamily="49" charset="0"/>
                <a:cs typeface="Segoe UI" panose="020B0502040204020203" pitchFamily="34" charset="0"/>
              </a:rPr>
              <a:t>)) {</a:t>
            </a:r>
          </a:p>
          <a:p>
            <a:pPr marL="0" indent="0">
              <a:spcBef>
                <a:spcPts val="0"/>
              </a:spcBef>
              <a:buNone/>
            </a:pPr>
            <a:r>
              <a:rPr lang="en-US" b="1" dirty="0">
                <a:latin typeface="Consolas" panose="020B0609020204030204" pitchFamily="49" charset="0"/>
                <a:cs typeface="Segoe UI" panose="020B0502040204020203" pitchFamily="34" charset="0"/>
              </a:rPr>
              <a:t>        </a:t>
            </a:r>
            <a:r>
              <a:rPr lang="en-US" b="1" dirty="0" err="1">
                <a:latin typeface="Consolas" panose="020B0609020204030204" pitchFamily="49" charset="0"/>
                <a:cs typeface="Segoe UI" panose="020B0502040204020203" pitchFamily="34" charset="0"/>
              </a:rPr>
              <a:t>cpus</a:t>
            </a:r>
            <a:r>
              <a:rPr lang="en-US" b="1" dirty="0">
                <a:latin typeface="Consolas" panose="020B0609020204030204" pitchFamily="49" charset="0"/>
                <a:cs typeface="Segoe UI" panose="020B0502040204020203" pitchFamily="34" charset="0"/>
              </a:rPr>
              <a:t>[</a:t>
            </a:r>
            <a:r>
              <a:rPr lang="en-US" b="1" dirty="0" err="1">
                <a:latin typeface="Consolas" panose="020B0609020204030204" pitchFamily="49" charset="0"/>
                <a:cs typeface="Segoe UI" panose="020B0502040204020203" pitchFamily="34" charset="0"/>
              </a:rPr>
              <a:t>cpu</a:t>
            </a:r>
            <a:r>
              <a:rPr lang="en-US" b="1" dirty="0">
                <a:latin typeface="Consolas" panose="020B0609020204030204" pitchFamily="49" charset="0"/>
                <a:cs typeface="Segoe UI" panose="020B0502040204020203" pitchFamily="34" charset="0"/>
              </a:rPr>
              <a:t>_].enqueue(this);</a:t>
            </a:r>
          </a:p>
          <a:p>
            <a:pPr marL="0" indent="0">
              <a:spcBef>
                <a:spcPts val="0"/>
              </a:spcBef>
              <a:buNone/>
            </a:pPr>
            <a:r>
              <a:rPr lang="en-US" b="1" dirty="0">
                <a:latin typeface="Consolas" panose="020B0609020204030204" pitchFamily="49" charset="0"/>
                <a:cs typeface="Segoe UI" panose="020B0502040204020203" pitchFamily="34" charset="0"/>
              </a:rPr>
              <a:t>    }</a:t>
            </a:r>
          </a:p>
          <a:p>
            <a:pPr marL="0" indent="0">
              <a:spcBef>
                <a:spcPts val="0"/>
              </a:spcBef>
              <a:buNone/>
            </a:pPr>
            <a:r>
              <a:rPr lang="en-US" b="1" dirty="0">
                <a:latin typeface="Consolas" panose="020B0609020204030204" pitchFamily="49" charset="0"/>
                <a:cs typeface="Segoe UI" panose="020B0502040204020203" pitchFamily="34" charset="0"/>
              </a:rPr>
              <a:t>}</a:t>
            </a:r>
          </a:p>
        </p:txBody>
      </p:sp>
      <p:sp>
        <p:nvSpPr>
          <p:cNvPr id="12" name="Title 1">
            <a:extLst>
              <a:ext uri="{FF2B5EF4-FFF2-40B4-BE49-F238E27FC236}">
                <a16:creationId xmlns:a16="http://schemas.microsoft.com/office/drawing/2014/main" id="{DB5C4EBE-7E2D-46B6-8B94-69715769C899}"/>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Tree>
    <p:extLst>
      <p:ext uri="{BB962C8B-B14F-4D97-AF65-F5344CB8AC3E}">
        <p14:creationId xmlns:p14="http://schemas.microsoft.com/office/powerpoint/2010/main" val="411314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fade">
                                      <p:cBhvr>
                                        <p:cTn id="31" dur="500"/>
                                        <p:tgtEl>
                                          <p:spTgt spid="10">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500"/>
                                        <p:tgtEl>
                                          <p:spTgt spid="10">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fade">
                                      <p:cBhvr>
                                        <p:cTn id="46" dur="500"/>
                                        <p:tgtEl>
                                          <p:spTgt spid="10">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500"/>
                                        <p:tgtEl>
                                          <p:spTgt spid="10">
                                            <p:txEl>
                                              <p:pRg st="5" end="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Effect transition="in" filter="fade">
                                      <p:cBhvr>
                                        <p:cTn id="5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4" grpId="1" animBg="1"/>
      <p:bldP spid="4" grpId="0" animBg="1"/>
      <p:bldP spid="4" grpId="1" animBg="1"/>
      <p:bldP spid="10"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D274C4-8CD5-4001-A950-8BBA11721842}"/>
              </a:ext>
            </a:extLst>
          </p:cNvPr>
          <p:cNvSpPr/>
          <p:nvPr/>
        </p:nvSpPr>
        <p:spPr>
          <a:xfrm>
            <a:off x="5647038" y="916251"/>
            <a:ext cx="6544962" cy="5632311"/>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a:t>
            </a:r>
            <a:r>
              <a:rPr lang="en-US" sz="2400" b="1" dirty="0" err="1">
                <a:latin typeface="Consolas" panose="020B0609020204030204" pitchFamily="49" charset="0"/>
              </a:rPr>
              <a:t>wt_func</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//Stuff making f(x) true, then...</a:t>
            </a:r>
          </a:p>
          <a:p>
            <a:r>
              <a:rPr lang="en-US" sz="2400" b="1" dirty="0">
                <a:latin typeface="Consolas" panose="020B0609020204030204" pitchFamily="49" charset="0"/>
              </a:rPr>
              <a:t>    </a:t>
            </a:r>
            <a:r>
              <a:rPr lang="en-US" sz="2400" b="1" dirty="0" err="1">
                <a:latin typeface="Consolas" panose="020B0609020204030204" pitchFamily="49" charset="0"/>
              </a:rPr>
              <a:t>wq.wake_all</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a:latin typeface="Consolas" panose="020B0609020204030204" pitchFamily="49" charset="0"/>
              </a:rPr>
              <a:t>void </a:t>
            </a:r>
            <a:r>
              <a:rPr lang="en-US" sz="2400" b="1" dirty="0" err="1">
                <a:latin typeface="Consolas" panose="020B0609020204030204" pitchFamily="49" charset="0"/>
              </a:rPr>
              <a:t>wait_queue</a:t>
            </a:r>
            <a:r>
              <a:rPr lang="en-US" sz="2400" b="1" dirty="0">
                <a:latin typeface="Consolas" panose="020B0609020204030204" pitchFamily="49" charset="0"/>
              </a:rPr>
              <a:t>::</a:t>
            </a:r>
            <a:r>
              <a:rPr lang="en-US" sz="2400" b="1" dirty="0" err="1">
                <a:latin typeface="Consolas" panose="020B0609020204030204" pitchFamily="49" charset="0"/>
              </a:rPr>
              <a:t>wake_all</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guard(lock_);</a:t>
            </a:r>
          </a:p>
          <a:p>
            <a:r>
              <a:rPr lang="en-US" sz="2400" b="1" dirty="0">
                <a:latin typeface="Consolas" panose="020B0609020204030204" pitchFamily="49" charset="0"/>
              </a:rPr>
              <a:t>    while (auto w = q_.</a:t>
            </a:r>
            <a:r>
              <a:rPr lang="en-US" sz="2400" b="1" dirty="0" err="1">
                <a:latin typeface="Consolas" panose="020B0609020204030204" pitchFamily="49" charset="0"/>
              </a:rPr>
              <a:t>pop_front</a:t>
            </a:r>
            <a:r>
              <a:rPr lang="en-US" sz="2400" b="1" dirty="0">
                <a:latin typeface="Consolas" panose="020B0609020204030204" pitchFamily="49" charset="0"/>
              </a:rPr>
              <a:t>()) {</a:t>
            </a:r>
          </a:p>
          <a:p>
            <a:r>
              <a:rPr lang="en-US" sz="2400" b="1" dirty="0">
                <a:latin typeface="Consolas" panose="020B0609020204030204" pitchFamily="49" charset="0"/>
              </a:rPr>
              <a:t>        w-&gt;wake();</a:t>
            </a:r>
          </a:p>
          <a:p>
            <a:r>
              <a:rPr lang="en-US" sz="2400" b="1" dirty="0">
                <a:latin typeface="Consolas" panose="020B0609020204030204" pitchFamily="49" charset="0"/>
              </a:rPr>
              <a:t>    }</a:t>
            </a:r>
          </a:p>
          <a:p>
            <a:r>
              <a:rPr lang="en-US" sz="2400" b="1" dirty="0">
                <a:latin typeface="Consolas" panose="020B0609020204030204" pitchFamily="49" charset="0"/>
              </a:rPr>
              <a:t>}</a:t>
            </a:r>
          </a:p>
          <a:p>
            <a:r>
              <a:rPr lang="en-US" sz="2400" b="1" dirty="0">
                <a:latin typeface="Consolas" panose="020B0609020204030204" pitchFamily="49" charset="0"/>
              </a:rPr>
              <a:t>void waiter::wake() {</a:t>
            </a:r>
          </a:p>
          <a:p>
            <a:r>
              <a:rPr lang="en-US" sz="2400" b="1" dirty="0">
                <a:latin typeface="Consolas" panose="020B0609020204030204" pitchFamily="49" charset="0"/>
              </a:rPr>
              <a:t>    //Calls p_-&gt;wake()</a:t>
            </a:r>
          </a:p>
          <a:p>
            <a:r>
              <a:rPr lang="en-US" sz="2400" b="1" dirty="0">
                <a:latin typeface="Consolas" panose="020B0609020204030204" pitchFamily="49" charset="0"/>
              </a:rPr>
              <a:t>}</a:t>
            </a:r>
          </a:p>
        </p:txBody>
      </p:sp>
      <p:sp>
        <p:nvSpPr>
          <p:cNvPr id="14" name="Rectangle 13">
            <a:extLst>
              <a:ext uri="{FF2B5EF4-FFF2-40B4-BE49-F238E27FC236}">
                <a16:creationId xmlns:a16="http://schemas.microsoft.com/office/drawing/2014/main" id="{DC6F173E-D083-420C-9684-B2298C680266}"/>
              </a:ext>
            </a:extLst>
          </p:cNvPr>
          <p:cNvSpPr/>
          <p:nvPr/>
        </p:nvSpPr>
        <p:spPr>
          <a:xfrm>
            <a:off x="53546" y="916251"/>
            <a:ext cx="7411656" cy="6001643"/>
          </a:xfrm>
          <a:prstGeom prst="rect">
            <a:avLst/>
          </a:prstGeom>
        </p:spPr>
        <p:txBody>
          <a:bodyPr wrap="square">
            <a:spAutoFit/>
          </a:bodyPr>
          <a:lstStyle/>
          <a:p>
            <a:r>
              <a:rPr lang="en-US" sz="2400" b="1" dirty="0">
                <a:latin typeface="Consolas" panose="020B0609020204030204" pitchFamily="49" charset="0"/>
              </a:rPr>
              <a:t>//The sleeper thread</a:t>
            </a:r>
          </a:p>
          <a:p>
            <a:r>
              <a:rPr lang="en-US" sz="2400" b="1" dirty="0">
                <a:latin typeface="Consolas" panose="020B0609020204030204" pitchFamily="49" charset="0"/>
              </a:rPr>
              <a:t>waiter w;</a:t>
            </a:r>
          </a:p>
          <a:p>
            <a:r>
              <a:rPr lang="en-US" sz="2400" b="1" dirty="0">
                <a:latin typeface="Consolas" panose="020B0609020204030204" pitchFamily="49" charset="0"/>
              </a:rPr>
              <a:t>auto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while (1) {</a:t>
            </a:r>
          </a:p>
          <a:p>
            <a:r>
              <a:rPr lang="en-US" sz="2400" b="1" dirty="0">
                <a:latin typeface="Consolas" panose="020B0609020204030204" pitchFamily="49" charset="0"/>
              </a:rPr>
              <a:t>    </a:t>
            </a:r>
            <a:r>
              <a:rPr lang="en-US" sz="2400" b="1" dirty="0" err="1">
                <a:latin typeface="Consolas" panose="020B0609020204030204" pitchFamily="49" charset="0"/>
              </a:rPr>
              <a:t>w.prepare</a:t>
            </a:r>
            <a:r>
              <a:rPr lang="en-US" sz="2400" b="1" dirty="0">
                <a:latin typeface="Consolas" panose="020B0609020204030204" pitchFamily="49" charset="0"/>
              </a:rPr>
              <a:t>(</a:t>
            </a:r>
            <a:r>
              <a:rPr lang="en-US" sz="2400" b="1" dirty="0" err="1">
                <a:latin typeface="Consolas" panose="020B0609020204030204" pitchFamily="49" charset="0"/>
              </a:rPr>
              <a:t>waitq</a:t>
            </a:r>
            <a:r>
              <a:rPr lang="en-US" sz="2400" b="1" dirty="0">
                <a:latin typeface="Consolas" panose="020B0609020204030204" pitchFamily="49" charset="0"/>
              </a:rPr>
              <a:t>);</a:t>
            </a:r>
          </a:p>
          <a:p>
            <a:r>
              <a:rPr lang="en-US" sz="2400" b="1" dirty="0">
                <a:latin typeface="Consolas" panose="020B0609020204030204" pitchFamily="49" charset="0"/>
              </a:rPr>
              <a:t>    if (f(x)) {</a:t>
            </a:r>
          </a:p>
          <a:p>
            <a:r>
              <a:rPr lang="en-US" sz="2400" b="1" dirty="0">
                <a:latin typeface="Consolas" panose="020B0609020204030204" pitchFamily="49" charset="0"/>
              </a:rPr>
              <a:t>        break;</a:t>
            </a:r>
          </a:p>
          <a:p>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w.block</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err="1">
                <a:latin typeface="Consolas" panose="020B0609020204030204" pitchFamily="49" charset="0"/>
              </a:rPr>
              <a:t>w.clear</a:t>
            </a:r>
            <a:r>
              <a:rPr lang="en-US" sz="2400" b="1" dirty="0">
                <a:latin typeface="Consolas" panose="020B0609020204030204" pitchFamily="49" charset="0"/>
              </a:rPr>
              <a:t>();</a:t>
            </a:r>
          </a:p>
          <a:p>
            <a:r>
              <a:rPr lang="en-US" sz="2400" b="1" dirty="0">
                <a:latin typeface="Consolas" panose="020B0609020204030204" pitchFamily="49" charset="0"/>
              </a:rPr>
              <a:t>//Compute using x</a:t>
            </a:r>
          </a:p>
          <a:p>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endParaRPr lang="en-US" sz="2400" b="1" dirty="0">
              <a:latin typeface="Consolas" panose="020B0609020204030204" pitchFamily="49" charset="0"/>
            </a:endParaRPr>
          </a:p>
        </p:txBody>
      </p:sp>
      <p:sp>
        <p:nvSpPr>
          <p:cNvPr id="7" name="Left Bracket 6">
            <a:extLst>
              <a:ext uri="{FF2B5EF4-FFF2-40B4-BE49-F238E27FC236}">
                <a16:creationId xmlns:a16="http://schemas.microsoft.com/office/drawing/2014/main" id="{597F75E5-7BA8-4705-BABD-86A0FCAABCEE}"/>
              </a:ext>
            </a:extLst>
          </p:cNvPr>
          <p:cNvSpPr/>
          <p:nvPr/>
        </p:nvSpPr>
        <p:spPr>
          <a:xfrm>
            <a:off x="5387546" y="863793"/>
            <a:ext cx="259492" cy="5802975"/>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22">
            <a:extLst>
              <a:ext uri="{FF2B5EF4-FFF2-40B4-BE49-F238E27FC236}">
                <a16:creationId xmlns:a16="http://schemas.microsoft.com/office/drawing/2014/main" id="{099BAE3D-8069-4ACF-B47A-9A4B96D25B0D}"/>
              </a:ext>
            </a:extLst>
          </p:cNvPr>
          <p:cNvGrpSpPr/>
          <p:nvPr/>
        </p:nvGrpSpPr>
        <p:grpSpPr>
          <a:xfrm>
            <a:off x="53546" y="1574157"/>
            <a:ext cx="5334000" cy="300942"/>
            <a:chOff x="53546" y="1574157"/>
            <a:chExt cx="5334000" cy="300942"/>
          </a:xfrm>
        </p:grpSpPr>
        <p:cxnSp>
          <p:nvCxnSpPr>
            <p:cNvPr id="16" name="Straight Arrow Connector 15">
              <a:extLst>
                <a:ext uri="{FF2B5EF4-FFF2-40B4-BE49-F238E27FC236}">
                  <a16:creationId xmlns:a16="http://schemas.microsoft.com/office/drawing/2014/main" id="{32A67133-483F-489E-91A1-487DB4B58E0B}"/>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60962D-7A5A-4B59-B8A4-4F8971CBABE5}"/>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7388FC06-D577-439B-B0E4-DFE3AD6B4813}"/>
              </a:ext>
            </a:extLst>
          </p:cNvPr>
          <p:cNvSpPr txBox="1"/>
          <p:nvPr/>
        </p:nvSpPr>
        <p:spPr>
          <a:xfrm>
            <a:off x="0" y="-92598"/>
            <a:ext cx="12192000" cy="1054135"/>
          </a:xfrm>
          <a:prstGeom prst="rect">
            <a:avLst/>
          </a:prstGeom>
          <a:noFill/>
        </p:spPr>
        <p:txBody>
          <a:bodyPr wrap="square" rtlCol="0">
            <a:spAutoFit/>
          </a:bodyPr>
          <a:lstStyle/>
          <a:p>
            <a:pPr algn="ctr">
              <a:lnSpc>
                <a:spcPts val="2500"/>
              </a:lnSpc>
            </a:pPr>
            <a:r>
              <a:rPr lang="en-US" sz="2400" b="1" dirty="0">
                <a:ln>
                  <a:solidFill>
                    <a:schemeClr val="tx1"/>
                  </a:solidFill>
                </a:ln>
                <a:solidFill>
                  <a:srgbClr val="0099FF"/>
                </a:solidFill>
                <a:latin typeface="Segoe UI" panose="020B0502040204020203" pitchFamily="34" charset="0"/>
                <a:cs typeface="Segoe UI" panose="020B0502040204020203" pitchFamily="34" charset="0"/>
              </a:rPr>
              <a:t>Wakeup thread makes f(x) true, so the sleeper will never actually try to block; it will break out of the loop, and then </a:t>
            </a:r>
            <a:r>
              <a:rPr lang="en-US" sz="2400" b="1" dirty="0" err="1">
                <a:ln>
                  <a:solidFill>
                    <a:schemeClr val="tx1"/>
                  </a:solidFill>
                </a:ln>
                <a:solidFill>
                  <a:srgbClr val="0099FF"/>
                </a:solidFill>
                <a:latin typeface="Segoe UI" panose="020B0502040204020203" pitchFamily="34" charset="0"/>
                <a:cs typeface="Segoe UI" panose="020B0502040204020203" pitchFamily="34" charset="0"/>
              </a:rPr>
              <a:t>w.clear</a:t>
            </a:r>
            <a:r>
              <a:rPr lang="en-US" sz="2400" b="1" dirty="0">
                <a:ln>
                  <a:solidFill>
                    <a:schemeClr val="tx1"/>
                  </a:solidFill>
                </a:ln>
                <a:solidFill>
                  <a:srgbClr val="0099FF"/>
                </a:solidFill>
                <a:latin typeface="Segoe UI" panose="020B0502040204020203" pitchFamily="34" charset="0"/>
                <a:cs typeface="Segoe UI" panose="020B0502040204020203" pitchFamily="34" charset="0"/>
              </a:rPr>
              <a:t>() will remove w from the </a:t>
            </a:r>
            <a:r>
              <a:rPr lang="en-US" sz="2400" b="1" dirty="0" err="1">
                <a:ln>
                  <a:solidFill>
                    <a:schemeClr val="tx1"/>
                  </a:solidFill>
                </a:ln>
                <a:solidFill>
                  <a:srgbClr val="0099FF"/>
                </a:solidFill>
                <a:latin typeface="Segoe UI" panose="020B0502040204020203" pitchFamily="34" charset="0"/>
                <a:cs typeface="Segoe UI" panose="020B0502040204020203" pitchFamily="34" charset="0"/>
              </a:rPr>
              <a:t>waitq</a:t>
            </a:r>
            <a:r>
              <a:rPr lang="en-US" sz="2400" b="1" dirty="0">
                <a:ln>
                  <a:solidFill>
                    <a:schemeClr val="tx1"/>
                  </a:solidFill>
                </a:ln>
                <a:solidFill>
                  <a:srgbClr val="0099FF"/>
                </a:solidFill>
                <a:latin typeface="Segoe UI" panose="020B0502040204020203" pitchFamily="34" charset="0"/>
                <a:cs typeface="Segoe UI" panose="020B0502040204020203" pitchFamily="34" charset="0"/>
              </a:rPr>
              <a:t> and set </a:t>
            </a:r>
            <a:r>
              <a:rPr lang="en-US" sz="2400" b="1" dirty="0" err="1">
                <a:ln>
                  <a:solidFill>
                    <a:schemeClr val="tx1"/>
                  </a:solidFill>
                </a:ln>
                <a:solidFill>
                  <a:srgbClr val="0099FF"/>
                </a:solidFill>
                <a:latin typeface="Segoe UI" panose="020B0502040204020203" pitchFamily="34" charset="0"/>
                <a:cs typeface="Segoe UI" panose="020B0502040204020203" pitchFamily="34" charset="0"/>
              </a:rPr>
              <a:t>w.p_’s</a:t>
            </a:r>
            <a:r>
              <a:rPr lang="en-US" sz="2400" b="1" dirty="0">
                <a:ln>
                  <a:solidFill>
                    <a:schemeClr val="tx1"/>
                  </a:solidFill>
                </a:ln>
                <a:solidFill>
                  <a:srgbClr val="0099FF"/>
                </a:solidFill>
                <a:latin typeface="Segoe UI" panose="020B0502040204020203" pitchFamily="34" charset="0"/>
                <a:cs typeface="Segoe UI" panose="020B0502040204020203" pitchFamily="34" charset="0"/>
              </a:rPr>
              <a:t> state to </a:t>
            </a:r>
            <a:r>
              <a:rPr lang="en-US" sz="2400" b="1" dirty="0" err="1">
                <a:ln>
                  <a:solidFill>
                    <a:schemeClr val="tx1"/>
                  </a:solidFill>
                </a:ln>
                <a:solidFill>
                  <a:srgbClr val="0099FF"/>
                </a:solidFill>
                <a:latin typeface="Segoe UI" panose="020B0502040204020203" pitchFamily="34" charset="0"/>
                <a:cs typeface="Segoe UI" panose="020B0502040204020203" pitchFamily="34" charset="0"/>
              </a:rPr>
              <a:t>ps_runnable</a:t>
            </a:r>
            <a:r>
              <a:rPr lang="en-US" sz="2400" b="1" dirty="0">
                <a:ln>
                  <a:solidFill>
                    <a:schemeClr val="tx1"/>
                  </a:solidFill>
                </a:ln>
                <a:solidFill>
                  <a:srgbClr val="0099FF"/>
                </a:solidFill>
                <a:latin typeface="Segoe UI" panose="020B0502040204020203" pitchFamily="34" charset="0"/>
                <a:cs typeface="Segoe UI" panose="020B0502040204020203" pitchFamily="34" charset="0"/>
              </a:rPr>
              <a:t> (overwriting the </a:t>
            </a:r>
            <a:r>
              <a:rPr lang="en-US" sz="2400" b="1" dirty="0" err="1">
                <a:ln>
                  <a:solidFill>
                    <a:schemeClr val="tx1"/>
                  </a:solidFill>
                </a:ln>
                <a:solidFill>
                  <a:srgbClr val="0099FF"/>
                </a:solidFill>
                <a:latin typeface="Segoe UI" panose="020B0502040204020203" pitchFamily="34" charset="0"/>
                <a:cs typeface="Segoe UI" panose="020B0502040204020203" pitchFamily="34" charset="0"/>
              </a:rPr>
              <a:t>ps_blocked</a:t>
            </a:r>
            <a:r>
              <a:rPr lang="en-US" sz="2400" b="1" dirty="0">
                <a:ln>
                  <a:solidFill>
                    <a:schemeClr val="tx1"/>
                  </a:solidFill>
                </a:ln>
                <a:solidFill>
                  <a:srgbClr val="0099FF"/>
                </a:solidFill>
                <a:latin typeface="Segoe UI" panose="020B0502040204020203" pitchFamily="34" charset="0"/>
                <a:cs typeface="Segoe UI" panose="020B0502040204020203" pitchFamily="34" charset="0"/>
              </a:rPr>
              <a:t> set by </a:t>
            </a:r>
            <a:r>
              <a:rPr lang="en-US" sz="2400" b="1" dirty="0" err="1">
                <a:ln>
                  <a:solidFill>
                    <a:schemeClr val="tx1"/>
                  </a:solidFill>
                </a:ln>
                <a:solidFill>
                  <a:srgbClr val="0099FF"/>
                </a:solidFill>
                <a:latin typeface="Segoe UI" panose="020B0502040204020203" pitchFamily="34" charset="0"/>
                <a:cs typeface="Segoe UI" panose="020B0502040204020203" pitchFamily="34" charset="0"/>
              </a:rPr>
              <a:t>w.prepare</a:t>
            </a:r>
            <a:r>
              <a:rPr lang="en-US" sz="2400" b="1" dirty="0">
                <a:ln>
                  <a:solidFill>
                    <a:schemeClr val="tx1"/>
                  </a:solidFill>
                </a:ln>
                <a:solidFill>
                  <a:srgbClr val="0099FF"/>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1115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18AE933-C12B-46C7-9242-D5580DC0CFA0}"/>
              </a:ext>
            </a:extLst>
          </p:cNvPr>
          <p:cNvPicPr>
            <a:picLocks noChangeAspect="1"/>
          </p:cNvPicPr>
          <p:nvPr/>
        </p:nvPicPr>
        <p:blipFill rotWithShape="1">
          <a:blip r:embed="rId3"/>
          <a:srcRect l="1931" t="5448" r="2781" b="6355"/>
          <a:stretch/>
        </p:blipFill>
        <p:spPr>
          <a:xfrm flipH="1">
            <a:off x="9411335" y="4710896"/>
            <a:ext cx="2595467" cy="2147103"/>
          </a:xfrm>
          <a:prstGeom prst="rect">
            <a:avLst/>
          </a:prstGeom>
        </p:spPr>
      </p:pic>
      <p:sp>
        <p:nvSpPr>
          <p:cNvPr id="6" name="Rectangle 5">
            <a:extLst>
              <a:ext uri="{FF2B5EF4-FFF2-40B4-BE49-F238E27FC236}">
                <a16:creationId xmlns:a16="http://schemas.microsoft.com/office/drawing/2014/main" id="{44D274C4-8CD5-4001-A950-8BBA11721842}"/>
              </a:ext>
            </a:extLst>
          </p:cNvPr>
          <p:cNvSpPr/>
          <p:nvPr/>
        </p:nvSpPr>
        <p:spPr>
          <a:xfrm>
            <a:off x="5647038" y="916251"/>
            <a:ext cx="6544962" cy="5632311"/>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a:t>
            </a:r>
            <a:r>
              <a:rPr lang="en-US" sz="2400" b="1" dirty="0" err="1">
                <a:latin typeface="Consolas" panose="020B0609020204030204" pitchFamily="49" charset="0"/>
              </a:rPr>
              <a:t>wt_func</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//Stuff making f(x) true, then...</a:t>
            </a:r>
          </a:p>
          <a:p>
            <a:r>
              <a:rPr lang="en-US" sz="2400" b="1" dirty="0">
                <a:latin typeface="Consolas" panose="020B0609020204030204" pitchFamily="49" charset="0"/>
              </a:rPr>
              <a:t>    </a:t>
            </a:r>
            <a:r>
              <a:rPr lang="en-US" sz="2400" b="1" dirty="0" err="1">
                <a:latin typeface="Consolas" panose="020B0609020204030204" pitchFamily="49" charset="0"/>
              </a:rPr>
              <a:t>wq.wake_all</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a:latin typeface="Consolas" panose="020B0609020204030204" pitchFamily="49" charset="0"/>
              </a:rPr>
              <a:t>void </a:t>
            </a:r>
            <a:r>
              <a:rPr lang="en-US" sz="2400" b="1" dirty="0" err="1">
                <a:latin typeface="Consolas" panose="020B0609020204030204" pitchFamily="49" charset="0"/>
              </a:rPr>
              <a:t>wait_queue</a:t>
            </a:r>
            <a:r>
              <a:rPr lang="en-US" sz="2400" b="1" dirty="0">
                <a:latin typeface="Consolas" panose="020B0609020204030204" pitchFamily="49" charset="0"/>
              </a:rPr>
              <a:t>::</a:t>
            </a:r>
            <a:r>
              <a:rPr lang="en-US" sz="2400" b="1" dirty="0" err="1">
                <a:latin typeface="Consolas" panose="020B0609020204030204" pitchFamily="49" charset="0"/>
              </a:rPr>
              <a:t>wake_all</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guard(lock_);</a:t>
            </a:r>
          </a:p>
          <a:p>
            <a:r>
              <a:rPr lang="en-US" sz="2400" b="1" dirty="0">
                <a:latin typeface="Consolas" panose="020B0609020204030204" pitchFamily="49" charset="0"/>
              </a:rPr>
              <a:t>    while (auto w = q_.</a:t>
            </a:r>
            <a:r>
              <a:rPr lang="en-US" sz="2400" b="1" dirty="0" err="1">
                <a:latin typeface="Consolas" panose="020B0609020204030204" pitchFamily="49" charset="0"/>
              </a:rPr>
              <a:t>pop_front</a:t>
            </a:r>
            <a:r>
              <a:rPr lang="en-US" sz="2400" b="1" dirty="0">
                <a:latin typeface="Consolas" panose="020B0609020204030204" pitchFamily="49" charset="0"/>
              </a:rPr>
              <a:t>()) {</a:t>
            </a:r>
          </a:p>
          <a:p>
            <a:r>
              <a:rPr lang="en-US" sz="2400" b="1" dirty="0">
                <a:latin typeface="Consolas" panose="020B0609020204030204" pitchFamily="49" charset="0"/>
              </a:rPr>
              <a:t>        w-&gt;wake();</a:t>
            </a:r>
          </a:p>
          <a:p>
            <a:r>
              <a:rPr lang="en-US" sz="2400" b="1" dirty="0">
                <a:latin typeface="Consolas" panose="020B0609020204030204" pitchFamily="49" charset="0"/>
              </a:rPr>
              <a:t>    }</a:t>
            </a:r>
          </a:p>
          <a:p>
            <a:r>
              <a:rPr lang="en-US" sz="2400" b="1" dirty="0">
                <a:latin typeface="Consolas" panose="020B0609020204030204" pitchFamily="49" charset="0"/>
              </a:rPr>
              <a:t>}</a:t>
            </a:r>
          </a:p>
          <a:p>
            <a:r>
              <a:rPr lang="en-US" sz="2400" b="1" dirty="0">
                <a:latin typeface="Consolas" panose="020B0609020204030204" pitchFamily="49" charset="0"/>
              </a:rPr>
              <a:t>void waiter::wake() {</a:t>
            </a:r>
          </a:p>
          <a:p>
            <a:r>
              <a:rPr lang="en-US" sz="2400" b="1" dirty="0">
                <a:latin typeface="Consolas" panose="020B0609020204030204" pitchFamily="49" charset="0"/>
              </a:rPr>
              <a:t>    //Calls p_-&gt;wake()</a:t>
            </a:r>
          </a:p>
          <a:p>
            <a:r>
              <a:rPr lang="en-US" sz="2400" b="1" dirty="0">
                <a:latin typeface="Consolas" panose="020B0609020204030204" pitchFamily="49" charset="0"/>
              </a:rPr>
              <a:t>}</a:t>
            </a:r>
          </a:p>
        </p:txBody>
      </p:sp>
      <p:sp>
        <p:nvSpPr>
          <p:cNvPr id="14" name="Rectangle 13">
            <a:extLst>
              <a:ext uri="{FF2B5EF4-FFF2-40B4-BE49-F238E27FC236}">
                <a16:creationId xmlns:a16="http://schemas.microsoft.com/office/drawing/2014/main" id="{DC6F173E-D083-420C-9684-B2298C680266}"/>
              </a:ext>
            </a:extLst>
          </p:cNvPr>
          <p:cNvSpPr/>
          <p:nvPr/>
        </p:nvSpPr>
        <p:spPr>
          <a:xfrm>
            <a:off x="53546" y="916251"/>
            <a:ext cx="7411656" cy="6001643"/>
          </a:xfrm>
          <a:prstGeom prst="rect">
            <a:avLst/>
          </a:prstGeom>
        </p:spPr>
        <p:txBody>
          <a:bodyPr wrap="square">
            <a:spAutoFit/>
          </a:bodyPr>
          <a:lstStyle/>
          <a:p>
            <a:r>
              <a:rPr lang="en-US" sz="2400" b="1" dirty="0">
                <a:latin typeface="Consolas" panose="020B0609020204030204" pitchFamily="49" charset="0"/>
              </a:rPr>
              <a:t>//The sleeper thread</a:t>
            </a:r>
          </a:p>
          <a:p>
            <a:r>
              <a:rPr lang="en-US" sz="2400" b="1" dirty="0">
                <a:latin typeface="Consolas" panose="020B0609020204030204" pitchFamily="49" charset="0"/>
              </a:rPr>
              <a:t>waiter w;</a:t>
            </a:r>
          </a:p>
          <a:p>
            <a:r>
              <a:rPr lang="en-US" sz="2400" b="1" dirty="0">
                <a:latin typeface="Consolas" panose="020B0609020204030204" pitchFamily="49" charset="0"/>
              </a:rPr>
              <a:t>auto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while (1) {</a:t>
            </a:r>
          </a:p>
          <a:p>
            <a:r>
              <a:rPr lang="en-US" sz="2400" b="1" dirty="0">
                <a:latin typeface="Consolas" panose="020B0609020204030204" pitchFamily="49" charset="0"/>
              </a:rPr>
              <a:t>    </a:t>
            </a:r>
            <a:r>
              <a:rPr lang="en-US" sz="2400" b="1" dirty="0" err="1">
                <a:latin typeface="Consolas" panose="020B0609020204030204" pitchFamily="49" charset="0"/>
              </a:rPr>
              <a:t>w.prepare</a:t>
            </a:r>
            <a:r>
              <a:rPr lang="en-US" sz="2400" b="1" dirty="0">
                <a:latin typeface="Consolas" panose="020B0609020204030204" pitchFamily="49" charset="0"/>
              </a:rPr>
              <a:t>(</a:t>
            </a:r>
            <a:r>
              <a:rPr lang="en-US" sz="2400" b="1" dirty="0" err="1">
                <a:latin typeface="Consolas" panose="020B0609020204030204" pitchFamily="49" charset="0"/>
              </a:rPr>
              <a:t>waitq</a:t>
            </a:r>
            <a:r>
              <a:rPr lang="en-US" sz="2400" b="1" dirty="0">
                <a:latin typeface="Consolas" panose="020B0609020204030204" pitchFamily="49" charset="0"/>
              </a:rPr>
              <a:t>);</a:t>
            </a:r>
          </a:p>
          <a:p>
            <a:r>
              <a:rPr lang="en-US" sz="2400" b="1" dirty="0">
                <a:latin typeface="Consolas" panose="020B0609020204030204" pitchFamily="49" charset="0"/>
              </a:rPr>
              <a:t>    if (f(x)) {</a:t>
            </a:r>
          </a:p>
          <a:p>
            <a:r>
              <a:rPr lang="en-US" sz="2400" b="1" dirty="0">
                <a:latin typeface="Consolas" panose="020B0609020204030204" pitchFamily="49" charset="0"/>
              </a:rPr>
              <a:t>        break;</a:t>
            </a:r>
          </a:p>
          <a:p>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w.block</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err="1">
                <a:latin typeface="Consolas" panose="020B0609020204030204" pitchFamily="49" charset="0"/>
              </a:rPr>
              <a:t>w.clear</a:t>
            </a:r>
            <a:r>
              <a:rPr lang="en-US" sz="2400" b="1" dirty="0">
                <a:latin typeface="Consolas" panose="020B0609020204030204" pitchFamily="49" charset="0"/>
              </a:rPr>
              <a:t>();</a:t>
            </a:r>
          </a:p>
          <a:p>
            <a:r>
              <a:rPr lang="en-US" sz="2400" b="1" dirty="0">
                <a:latin typeface="Consolas" panose="020B0609020204030204" pitchFamily="49" charset="0"/>
              </a:rPr>
              <a:t>//Compute using x</a:t>
            </a:r>
          </a:p>
          <a:p>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endParaRPr lang="en-US" sz="2400" b="1" dirty="0">
              <a:latin typeface="Consolas" panose="020B0609020204030204" pitchFamily="49" charset="0"/>
            </a:endParaRPr>
          </a:p>
        </p:txBody>
      </p:sp>
      <p:sp>
        <p:nvSpPr>
          <p:cNvPr id="7" name="Left Bracket 6">
            <a:extLst>
              <a:ext uri="{FF2B5EF4-FFF2-40B4-BE49-F238E27FC236}">
                <a16:creationId xmlns:a16="http://schemas.microsoft.com/office/drawing/2014/main" id="{597F75E5-7BA8-4705-BABD-86A0FCAABCEE}"/>
              </a:ext>
            </a:extLst>
          </p:cNvPr>
          <p:cNvSpPr/>
          <p:nvPr/>
        </p:nvSpPr>
        <p:spPr>
          <a:xfrm>
            <a:off x="5387546" y="863793"/>
            <a:ext cx="259492" cy="5802975"/>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Group 23">
            <a:extLst>
              <a:ext uri="{FF2B5EF4-FFF2-40B4-BE49-F238E27FC236}">
                <a16:creationId xmlns:a16="http://schemas.microsoft.com/office/drawing/2014/main" id="{E7413214-AF03-4921-85C8-59FF344D9885}"/>
              </a:ext>
            </a:extLst>
          </p:cNvPr>
          <p:cNvGrpSpPr/>
          <p:nvPr/>
        </p:nvGrpSpPr>
        <p:grpSpPr>
          <a:xfrm>
            <a:off x="53546" y="4141456"/>
            <a:ext cx="5334000" cy="300942"/>
            <a:chOff x="53546" y="1574157"/>
            <a:chExt cx="5334000" cy="300942"/>
          </a:xfrm>
        </p:grpSpPr>
        <p:cxnSp>
          <p:nvCxnSpPr>
            <p:cNvPr id="25" name="Straight Arrow Connector 24">
              <a:extLst>
                <a:ext uri="{FF2B5EF4-FFF2-40B4-BE49-F238E27FC236}">
                  <a16:creationId xmlns:a16="http://schemas.microsoft.com/office/drawing/2014/main" id="{B8058578-2A64-46AB-8F69-D8AD7BA7C114}"/>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C9D7474-B209-4A7B-BA68-FB15E3D64221}"/>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C2B86937-B5A4-497B-9900-B8FFBB2E7723}"/>
              </a:ext>
            </a:extLst>
          </p:cNvPr>
          <p:cNvSpPr txBox="1"/>
          <p:nvPr/>
        </p:nvSpPr>
        <p:spPr>
          <a:xfrm>
            <a:off x="0" y="3912"/>
            <a:ext cx="12192000" cy="800219"/>
          </a:xfrm>
          <a:prstGeom prst="rect">
            <a:avLst/>
          </a:prstGeom>
          <a:noFill/>
        </p:spPr>
        <p:txBody>
          <a:bodyPr wrap="square" rtlCol="0">
            <a:spAutoFit/>
          </a:bodyPr>
          <a:lstStyle/>
          <a:p>
            <a:pPr algn="ctr"/>
            <a:r>
              <a:rPr lang="en-US" sz="2300" b="1" dirty="0">
                <a:ln>
                  <a:solidFill>
                    <a:schemeClr val="tx1"/>
                  </a:solidFill>
                </a:ln>
                <a:solidFill>
                  <a:srgbClr val="0099FF"/>
                </a:solidFill>
                <a:latin typeface="Segoe UI" panose="020B0502040204020203" pitchFamily="34" charset="0"/>
                <a:cs typeface="Segoe UI" panose="020B0502040204020203" pitchFamily="34" charset="0"/>
              </a:rPr>
              <a:t>Wakeup thread makes f(x) true, sets </a:t>
            </a:r>
            <a:r>
              <a:rPr lang="en-US" sz="2300" b="1" dirty="0" err="1">
                <a:ln>
                  <a:solidFill>
                    <a:schemeClr val="tx1"/>
                  </a:solidFill>
                </a:ln>
                <a:solidFill>
                  <a:srgbClr val="0099FF"/>
                </a:solidFill>
                <a:latin typeface="Segoe UI" panose="020B0502040204020203" pitchFamily="34" charset="0"/>
                <a:cs typeface="Segoe UI" panose="020B0502040204020203" pitchFamily="34" charset="0"/>
              </a:rPr>
              <a:t>w.p</a:t>
            </a:r>
            <a:r>
              <a:rPr lang="en-US" sz="2300" b="1" dirty="0">
                <a:ln>
                  <a:solidFill>
                    <a:schemeClr val="tx1"/>
                  </a:solidFill>
                </a:ln>
                <a:solidFill>
                  <a:srgbClr val="0099FF"/>
                </a:solidFill>
                <a:latin typeface="Segoe UI" panose="020B0502040204020203" pitchFamily="34" charset="0"/>
                <a:cs typeface="Segoe UI" panose="020B0502040204020203" pitchFamily="34" charset="0"/>
              </a:rPr>
              <a:t>_-&gt;</a:t>
            </a:r>
            <a:r>
              <a:rPr lang="en-US" sz="2300" b="1" dirty="0" err="1">
                <a:ln>
                  <a:solidFill>
                    <a:schemeClr val="tx1"/>
                  </a:solidFill>
                </a:ln>
                <a:solidFill>
                  <a:srgbClr val="0099FF"/>
                </a:solidFill>
                <a:latin typeface="Segoe UI" panose="020B0502040204020203" pitchFamily="34" charset="0"/>
                <a:cs typeface="Segoe UI" panose="020B0502040204020203" pitchFamily="34" charset="0"/>
              </a:rPr>
              <a:t>pstate</a:t>
            </a:r>
            <a:r>
              <a:rPr lang="en-US" sz="2300" b="1" dirty="0">
                <a:ln>
                  <a:solidFill>
                    <a:schemeClr val="tx1"/>
                  </a:solidFill>
                </a:ln>
                <a:solidFill>
                  <a:srgbClr val="0099FF"/>
                </a:solidFill>
                <a:latin typeface="Segoe UI" panose="020B0502040204020203" pitchFamily="34" charset="0"/>
                <a:cs typeface="Segoe UI" panose="020B0502040204020203" pitchFamily="34" charset="0"/>
              </a:rPr>
              <a:t>_ = </a:t>
            </a:r>
            <a:r>
              <a:rPr lang="en-US" sz="2300" b="1" dirty="0" err="1">
                <a:ln>
                  <a:solidFill>
                    <a:schemeClr val="tx1"/>
                  </a:solidFill>
                </a:ln>
                <a:solidFill>
                  <a:srgbClr val="0099FF"/>
                </a:solidFill>
                <a:latin typeface="Segoe UI" panose="020B0502040204020203" pitchFamily="34" charset="0"/>
                <a:cs typeface="Segoe UI" panose="020B0502040204020203" pitchFamily="34" charset="0"/>
              </a:rPr>
              <a:t>ps_runnable</a:t>
            </a:r>
            <a:r>
              <a:rPr lang="en-US" sz="2300" b="1" dirty="0">
                <a:ln>
                  <a:solidFill>
                    <a:schemeClr val="tx1"/>
                  </a:solidFill>
                </a:ln>
                <a:solidFill>
                  <a:srgbClr val="0099FF"/>
                </a:solidFill>
                <a:latin typeface="Segoe UI" panose="020B0502040204020203" pitchFamily="34" charset="0"/>
                <a:cs typeface="Segoe UI" panose="020B0502040204020203" pitchFamily="34" charset="0"/>
              </a:rPr>
              <a:t> via </a:t>
            </a:r>
            <a:r>
              <a:rPr lang="en-US" sz="2300" b="1" dirty="0" err="1">
                <a:ln>
                  <a:solidFill>
                    <a:schemeClr val="tx1"/>
                  </a:solidFill>
                </a:ln>
                <a:solidFill>
                  <a:srgbClr val="0099FF"/>
                </a:solidFill>
                <a:latin typeface="Segoe UI" panose="020B0502040204020203" pitchFamily="34" charset="0"/>
                <a:cs typeface="Segoe UI" panose="020B0502040204020203" pitchFamily="34" charset="0"/>
              </a:rPr>
              <a:t>wq.wake_all</a:t>
            </a:r>
            <a:r>
              <a:rPr lang="en-US" sz="2300" b="1" dirty="0">
                <a:ln>
                  <a:solidFill>
                    <a:schemeClr val="tx1"/>
                  </a:solidFill>
                </a:ln>
                <a:solidFill>
                  <a:srgbClr val="0099FF"/>
                </a:solidFill>
                <a:latin typeface="Segoe UI" panose="020B0502040204020203" pitchFamily="34" charset="0"/>
                <a:cs typeface="Segoe UI" panose="020B0502040204020203" pitchFamily="34" charset="0"/>
              </a:rPr>
              <a:t>(), so</a:t>
            </a:r>
          </a:p>
          <a:p>
            <a:pPr algn="ctr"/>
            <a:r>
              <a:rPr lang="en-US" sz="2300" b="1" dirty="0" err="1">
                <a:ln>
                  <a:solidFill>
                    <a:schemeClr val="tx1"/>
                  </a:solidFill>
                </a:ln>
                <a:solidFill>
                  <a:srgbClr val="0099FF"/>
                </a:solidFill>
                <a:latin typeface="Segoe UI" panose="020B0502040204020203" pitchFamily="34" charset="0"/>
                <a:cs typeface="Segoe UI" panose="020B0502040204020203" pitchFamily="34" charset="0"/>
              </a:rPr>
              <a:t>w.block</a:t>
            </a:r>
            <a:r>
              <a:rPr lang="en-US" sz="2300" b="1" dirty="0">
                <a:ln>
                  <a:solidFill>
                    <a:schemeClr val="tx1"/>
                  </a:solidFill>
                </a:ln>
                <a:solidFill>
                  <a:srgbClr val="0099FF"/>
                </a:solidFill>
                <a:latin typeface="Segoe UI" panose="020B0502040204020203" pitchFamily="34" charset="0"/>
                <a:cs typeface="Segoe UI" panose="020B0502040204020203" pitchFamily="34" charset="0"/>
              </a:rPr>
              <a:t>() won’t call </a:t>
            </a:r>
            <a:r>
              <a:rPr lang="en-US" sz="2300" b="1" dirty="0" err="1">
                <a:ln>
                  <a:solidFill>
                    <a:schemeClr val="tx1"/>
                  </a:solidFill>
                </a:ln>
                <a:solidFill>
                  <a:srgbClr val="0099FF"/>
                </a:solidFill>
                <a:latin typeface="Segoe UI" panose="020B0502040204020203" pitchFamily="34" charset="0"/>
                <a:cs typeface="Segoe UI" panose="020B0502040204020203" pitchFamily="34" charset="0"/>
              </a:rPr>
              <a:t>w.p</a:t>
            </a:r>
            <a:r>
              <a:rPr lang="en-US" sz="2300" b="1" dirty="0">
                <a:ln>
                  <a:solidFill>
                    <a:schemeClr val="tx1"/>
                  </a:solidFill>
                </a:ln>
                <a:solidFill>
                  <a:srgbClr val="0099FF"/>
                </a:solidFill>
                <a:latin typeface="Segoe UI" panose="020B0502040204020203" pitchFamily="34" charset="0"/>
                <a:cs typeface="Segoe UI" panose="020B0502040204020203" pitchFamily="34" charset="0"/>
              </a:rPr>
              <a:t>_-&gt;yield(), letting the sleeper immediately try to grab the lock.</a:t>
            </a:r>
          </a:p>
        </p:txBody>
      </p:sp>
      <p:grpSp>
        <p:nvGrpSpPr>
          <p:cNvPr id="19" name="Group 18">
            <a:extLst>
              <a:ext uri="{FF2B5EF4-FFF2-40B4-BE49-F238E27FC236}">
                <a16:creationId xmlns:a16="http://schemas.microsoft.com/office/drawing/2014/main" id="{66DC87D4-FE68-41F6-9FCE-1854BB85B858}"/>
              </a:ext>
            </a:extLst>
          </p:cNvPr>
          <p:cNvGrpSpPr/>
          <p:nvPr/>
        </p:nvGrpSpPr>
        <p:grpSpPr>
          <a:xfrm>
            <a:off x="7465202" y="4053643"/>
            <a:ext cx="4514122" cy="575842"/>
            <a:chOff x="6974016" y="3246831"/>
            <a:chExt cx="5111209" cy="758011"/>
          </a:xfrm>
        </p:grpSpPr>
        <p:cxnSp>
          <p:nvCxnSpPr>
            <p:cNvPr id="21" name="Straight Connector 20">
              <a:extLst>
                <a:ext uri="{FF2B5EF4-FFF2-40B4-BE49-F238E27FC236}">
                  <a16:creationId xmlns:a16="http://schemas.microsoft.com/office/drawing/2014/main" id="{E0B83644-30B5-48DA-95AE-60A3E27FC02C}"/>
                </a:ext>
              </a:extLst>
            </p:cNvPr>
            <p:cNvCxnSpPr>
              <a:cxnSpLocks/>
            </p:cNvCxnSpPr>
            <p:nvPr/>
          </p:nvCxnSpPr>
          <p:spPr>
            <a:xfrm flipH="1" flipV="1">
              <a:off x="8880579"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1CA6BE-2DC1-4B5F-B8D2-0724A881B4B7}"/>
                </a:ext>
              </a:extLst>
            </p:cNvPr>
            <p:cNvCxnSpPr>
              <a:cxnSpLocks/>
            </p:cNvCxnSpPr>
            <p:nvPr/>
          </p:nvCxnSpPr>
          <p:spPr>
            <a:xfrm flipH="1">
              <a:off x="6974016" y="3246831"/>
              <a:ext cx="5111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Content Placeholder 2">
            <a:extLst>
              <a:ext uri="{FF2B5EF4-FFF2-40B4-BE49-F238E27FC236}">
                <a16:creationId xmlns:a16="http://schemas.microsoft.com/office/drawing/2014/main" id="{CD36990A-0FCE-4671-8F79-D707A8B898DB}"/>
              </a:ext>
            </a:extLst>
          </p:cNvPr>
          <p:cNvSpPr>
            <a:spLocks noGrp="1"/>
          </p:cNvSpPr>
          <p:nvPr>
            <p:ph idx="1"/>
          </p:nvPr>
        </p:nvSpPr>
        <p:spPr>
          <a:xfrm>
            <a:off x="5265072" y="1050338"/>
            <a:ext cx="6873382" cy="2887562"/>
          </a:xfrm>
          <a:solidFill>
            <a:srgbClr val="66FF99"/>
          </a:solidFill>
        </p:spPr>
        <p:txBody>
          <a:bodyPr>
            <a:noAutofit/>
          </a:bodyPr>
          <a:lstStyle/>
          <a:p>
            <a:pPr marL="0" indent="0">
              <a:spcBef>
                <a:spcPts val="0"/>
              </a:spcBef>
              <a:buNone/>
            </a:pPr>
            <a:r>
              <a:rPr lang="en-US" sz="2000" b="1" dirty="0">
                <a:latin typeface="Consolas" panose="020B0609020204030204" pitchFamily="49" charset="0"/>
                <a:cs typeface="Segoe UI" panose="020B0502040204020203" pitchFamily="34" charset="0"/>
              </a:rPr>
              <a:t>void proc::wake(...) {</a:t>
            </a:r>
          </a:p>
          <a:p>
            <a:pPr marL="0" indent="0">
              <a:spcBef>
                <a:spcPts val="0"/>
              </a:spcBef>
              <a:buNone/>
            </a:pPr>
            <a:r>
              <a:rPr lang="en-US" sz="2000" b="1" dirty="0">
                <a:latin typeface="Consolas" panose="020B0609020204030204" pitchFamily="49" charset="0"/>
                <a:cs typeface="Segoe UI" panose="020B0502040204020203" pitchFamily="34" charset="0"/>
              </a:rPr>
              <a:t>    int s = </a:t>
            </a:r>
            <a:r>
              <a:rPr lang="en-US" sz="2000" b="1" dirty="0" err="1">
                <a:latin typeface="Consolas" panose="020B0609020204030204" pitchFamily="49" charset="0"/>
                <a:cs typeface="Segoe UI" panose="020B0502040204020203" pitchFamily="34" charset="0"/>
              </a:rPr>
              <a:t>ps_blocked</a:t>
            </a:r>
            <a:r>
              <a:rPr lang="en-US" sz="2000" b="1" dirty="0">
                <a:latin typeface="Consolas" panose="020B0609020204030204" pitchFamily="49" charset="0"/>
                <a:cs typeface="Segoe UI" panose="020B0502040204020203" pitchFamily="34" charset="0"/>
              </a:rPr>
              <a:t>;</a:t>
            </a:r>
          </a:p>
          <a:p>
            <a:pPr marL="0" indent="0">
              <a:spcBef>
                <a:spcPts val="0"/>
              </a:spcBef>
              <a:buNone/>
            </a:pPr>
            <a:r>
              <a:rPr lang="en-US" sz="2000" b="1" dirty="0">
                <a:latin typeface="Consolas" panose="020B0609020204030204" pitchFamily="49" charset="0"/>
                <a:cs typeface="Segoe UI" panose="020B0502040204020203" pitchFamily="34" charset="0"/>
              </a:rPr>
              <a:t>    if (</a:t>
            </a:r>
            <a:r>
              <a:rPr lang="en-US" sz="2000" b="1" dirty="0" err="1">
                <a:latin typeface="Consolas" panose="020B0609020204030204" pitchFamily="49" charset="0"/>
                <a:cs typeface="Segoe UI" panose="020B0502040204020203" pitchFamily="34" charset="0"/>
              </a:rPr>
              <a:t>pstate</a:t>
            </a:r>
            <a:r>
              <a:rPr lang="en-US" sz="2000" b="1" dirty="0">
                <a:latin typeface="Consolas" panose="020B0609020204030204" pitchFamily="49" charset="0"/>
                <a:cs typeface="Segoe UI" panose="020B0502040204020203" pitchFamily="34" charset="0"/>
              </a:rPr>
              <a:t>_.</a:t>
            </a:r>
            <a:r>
              <a:rPr lang="en-US" sz="2000" b="1" dirty="0" err="1">
                <a:latin typeface="Consolas" panose="020B0609020204030204" pitchFamily="49" charset="0"/>
                <a:cs typeface="Segoe UI" panose="020B0502040204020203" pitchFamily="34" charset="0"/>
              </a:rPr>
              <a:t>compare_exchange_strong</a:t>
            </a:r>
            <a:r>
              <a:rPr lang="en-US" sz="2000" b="1" dirty="0">
                <a:latin typeface="Consolas" panose="020B0609020204030204" pitchFamily="49" charset="0"/>
                <a:cs typeface="Segoe UI" panose="020B0502040204020203" pitchFamily="34" charset="0"/>
              </a:rPr>
              <a:t>(s, </a:t>
            </a:r>
          </a:p>
          <a:p>
            <a:pPr marL="0" indent="0">
              <a:spcBef>
                <a:spcPts val="0"/>
              </a:spcBef>
              <a:buNone/>
            </a:pPr>
            <a:r>
              <a:rPr lang="en-US" sz="2000" b="1" dirty="0">
                <a:latin typeface="Consolas" panose="020B0609020204030204" pitchFamily="49" charset="0"/>
                <a:cs typeface="Segoe UI" panose="020B0502040204020203" pitchFamily="34" charset="0"/>
              </a:rPr>
              <a:t>                               </a:t>
            </a:r>
            <a:r>
              <a:rPr lang="en-US" sz="2000" b="1" dirty="0" err="1">
                <a:latin typeface="Consolas" panose="020B0609020204030204" pitchFamily="49" charset="0"/>
                <a:cs typeface="Segoe UI" panose="020B0502040204020203" pitchFamily="34" charset="0"/>
              </a:rPr>
              <a:t>ps_runnable</a:t>
            </a:r>
            <a:r>
              <a:rPr lang="en-US" sz="2000" b="1" dirty="0">
                <a:latin typeface="Consolas" panose="020B0609020204030204" pitchFamily="49" charset="0"/>
                <a:cs typeface="Segoe UI" panose="020B0502040204020203" pitchFamily="34" charset="0"/>
              </a:rPr>
              <a:t>)) {</a:t>
            </a:r>
          </a:p>
          <a:p>
            <a:pPr marL="0" indent="0">
              <a:spcBef>
                <a:spcPts val="0"/>
              </a:spcBef>
              <a:buNone/>
            </a:pPr>
            <a:r>
              <a:rPr lang="en-US" sz="2000" b="1" dirty="0">
                <a:latin typeface="Consolas" panose="020B0609020204030204" pitchFamily="49" charset="0"/>
                <a:cs typeface="Segoe UI" panose="020B0502040204020203" pitchFamily="34" charset="0"/>
              </a:rPr>
              <a:t>        </a:t>
            </a:r>
            <a:r>
              <a:rPr lang="en-US" sz="2000" b="1" dirty="0" err="1">
                <a:latin typeface="Consolas" panose="020B0609020204030204" pitchFamily="49" charset="0"/>
                <a:cs typeface="Segoe UI" panose="020B0502040204020203" pitchFamily="34" charset="0"/>
              </a:rPr>
              <a:t>cpus</a:t>
            </a:r>
            <a:r>
              <a:rPr lang="en-US" sz="2000" b="1" dirty="0">
                <a:latin typeface="Consolas" panose="020B0609020204030204" pitchFamily="49" charset="0"/>
                <a:cs typeface="Segoe UI" panose="020B0502040204020203" pitchFamily="34" charset="0"/>
              </a:rPr>
              <a:t>[</a:t>
            </a:r>
            <a:r>
              <a:rPr lang="en-US" sz="2000" b="1" dirty="0" err="1">
                <a:latin typeface="Consolas" panose="020B0609020204030204" pitchFamily="49" charset="0"/>
                <a:cs typeface="Segoe UI" panose="020B0502040204020203" pitchFamily="34" charset="0"/>
              </a:rPr>
              <a:t>cpu</a:t>
            </a:r>
            <a:r>
              <a:rPr lang="en-US" sz="2000" b="1" dirty="0">
                <a:latin typeface="Consolas" panose="020B0609020204030204" pitchFamily="49" charset="0"/>
                <a:cs typeface="Segoe UI" panose="020B0502040204020203" pitchFamily="34" charset="0"/>
              </a:rPr>
              <a:t>_].enqueue(this); //Note that</a:t>
            </a:r>
          </a:p>
          <a:p>
            <a:pPr marL="0" indent="0">
              <a:spcBef>
                <a:spcPts val="0"/>
              </a:spcBef>
              <a:buNone/>
            </a:pPr>
            <a:r>
              <a:rPr lang="en-US" sz="2000" b="1" dirty="0">
                <a:latin typeface="Consolas" panose="020B0609020204030204" pitchFamily="49" charset="0"/>
                <a:cs typeface="Segoe UI" panose="020B0502040204020203" pitchFamily="34" charset="0"/>
              </a:rPr>
              <a:t>            //</a:t>
            </a:r>
            <a:r>
              <a:rPr lang="en-US" sz="2000" b="1" dirty="0" err="1">
                <a:latin typeface="Consolas" panose="020B0609020204030204" pitchFamily="49" charset="0"/>
                <a:cs typeface="Segoe UI" panose="020B0502040204020203" pitchFamily="34" charset="0"/>
              </a:rPr>
              <a:t>cpustate</a:t>
            </a:r>
            <a:r>
              <a:rPr lang="en-US" sz="2000" b="1" dirty="0">
                <a:latin typeface="Consolas" panose="020B0609020204030204" pitchFamily="49" charset="0"/>
                <a:cs typeface="Segoe UI" panose="020B0502040204020203" pitchFamily="34" charset="0"/>
              </a:rPr>
              <a:t>::enqueue() is a </a:t>
            </a:r>
            <a:r>
              <a:rPr lang="en-US" sz="2000" b="1" dirty="0" err="1">
                <a:latin typeface="Consolas" panose="020B0609020204030204" pitchFamily="49" charset="0"/>
                <a:cs typeface="Segoe UI" panose="020B0502040204020203" pitchFamily="34" charset="0"/>
              </a:rPr>
              <a:t>nop</a:t>
            </a:r>
            <a:r>
              <a:rPr lang="en-US" sz="2000" b="1" dirty="0">
                <a:latin typeface="Consolas" panose="020B0609020204030204" pitchFamily="49" charset="0"/>
                <a:cs typeface="Segoe UI" panose="020B0502040204020203" pitchFamily="34" charset="0"/>
              </a:rPr>
              <a:t> if </a:t>
            </a:r>
          </a:p>
          <a:p>
            <a:pPr marL="0" indent="0">
              <a:spcBef>
                <a:spcPts val="0"/>
              </a:spcBef>
              <a:buNone/>
            </a:pPr>
            <a:r>
              <a:rPr lang="en-US" sz="2000" b="1" dirty="0">
                <a:latin typeface="Consolas" panose="020B0609020204030204" pitchFamily="49" charset="0"/>
                <a:cs typeface="Segoe UI" panose="020B0502040204020203" pitchFamily="34" charset="0"/>
              </a:rPr>
              <a:t>            //the passed-in process is the </a:t>
            </a:r>
          </a:p>
          <a:p>
            <a:pPr marL="0" indent="0">
              <a:spcBef>
                <a:spcPts val="0"/>
              </a:spcBef>
              <a:buNone/>
            </a:pPr>
            <a:r>
              <a:rPr lang="en-US" sz="2000" b="1" dirty="0">
                <a:latin typeface="Consolas" panose="020B0609020204030204" pitchFamily="49" charset="0"/>
                <a:cs typeface="Segoe UI" panose="020B0502040204020203" pitchFamily="34" charset="0"/>
              </a:rPr>
              <a:t>            //currently-running process!</a:t>
            </a:r>
          </a:p>
          <a:p>
            <a:pPr marL="0" indent="0">
              <a:spcBef>
                <a:spcPts val="0"/>
              </a:spcBef>
              <a:buNone/>
            </a:pPr>
            <a:r>
              <a:rPr lang="en-US" sz="2000" b="1" dirty="0">
                <a:latin typeface="Consolas" panose="020B0609020204030204" pitchFamily="49" charset="0"/>
                <a:cs typeface="Segoe UI" panose="020B0502040204020203" pitchFamily="34" charset="0"/>
              </a:rPr>
              <a:t>    }</a:t>
            </a:r>
          </a:p>
          <a:p>
            <a:pPr marL="0" indent="0">
              <a:spcBef>
                <a:spcPts val="0"/>
              </a:spcBef>
              <a:buNone/>
            </a:pPr>
            <a:r>
              <a:rPr lang="en-US" sz="2000" b="1" dirty="0">
                <a:latin typeface="Consolas" panose="020B0609020204030204" pitchFamily="49" charset="0"/>
                <a:cs typeface="Segoe UI" panose="020B0502040204020203" pitchFamily="34" charset="0"/>
              </a:rPr>
              <a:t>}</a:t>
            </a:r>
          </a:p>
        </p:txBody>
      </p:sp>
    </p:spTree>
    <p:extLst>
      <p:ext uri="{BB962C8B-B14F-4D97-AF65-F5344CB8AC3E}">
        <p14:creationId xmlns:p14="http://schemas.microsoft.com/office/powerpoint/2010/main" val="27844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bg/>
                                          </p:spTgt>
                                        </p:tgtEl>
                                        <p:attrNameLst>
                                          <p:attrName>style.visibility</p:attrName>
                                        </p:attrNameLst>
                                      </p:cBhvr>
                                      <p:to>
                                        <p:strVal val="visible"/>
                                      </p:to>
                                    </p:set>
                                    <p:animEffect transition="in" filter="fade">
                                      <p:cBhvr>
                                        <p:cTn id="15" dur="500"/>
                                        <p:tgtEl>
                                          <p:spTgt spid="3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500"/>
                                        <p:tgtEl>
                                          <p:spTgt spid="3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animEffect transition="in" filter="fade">
                                      <p:cBhvr>
                                        <p:cTn id="21" dur="500"/>
                                        <p:tgtEl>
                                          <p:spTgt spid="3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xEl>
                                              <p:pRg st="2" end="2"/>
                                            </p:txEl>
                                          </p:spTgt>
                                        </p:tgtEl>
                                        <p:attrNameLst>
                                          <p:attrName>style.visibility</p:attrName>
                                        </p:attrNameLst>
                                      </p:cBhvr>
                                      <p:to>
                                        <p:strVal val="visible"/>
                                      </p:to>
                                    </p:set>
                                    <p:animEffect transition="in" filter="fade">
                                      <p:cBhvr>
                                        <p:cTn id="24" dur="500"/>
                                        <p:tgtEl>
                                          <p:spTgt spid="3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animEffect transition="in" filter="fade">
                                      <p:cBhvr>
                                        <p:cTn id="27" dur="500"/>
                                        <p:tgtEl>
                                          <p:spTgt spid="3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xEl>
                                              <p:pRg st="4" end="4"/>
                                            </p:txEl>
                                          </p:spTgt>
                                        </p:tgtEl>
                                        <p:attrNameLst>
                                          <p:attrName>style.visibility</p:attrName>
                                        </p:attrNameLst>
                                      </p:cBhvr>
                                      <p:to>
                                        <p:strVal val="visible"/>
                                      </p:to>
                                    </p:set>
                                    <p:animEffect transition="in" filter="fade">
                                      <p:cBhvr>
                                        <p:cTn id="30" dur="500"/>
                                        <p:tgtEl>
                                          <p:spTgt spid="3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xEl>
                                              <p:pRg st="5" end="5"/>
                                            </p:txEl>
                                          </p:spTgt>
                                        </p:tgtEl>
                                        <p:attrNameLst>
                                          <p:attrName>style.visibility</p:attrName>
                                        </p:attrNameLst>
                                      </p:cBhvr>
                                      <p:to>
                                        <p:strVal val="visible"/>
                                      </p:to>
                                    </p:set>
                                    <p:animEffect transition="in" filter="fade">
                                      <p:cBhvr>
                                        <p:cTn id="33" dur="500"/>
                                        <p:tgtEl>
                                          <p:spTgt spid="3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xEl>
                                              <p:pRg st="6" end="6"/>
                                            </p:txEl>
                                          </p:spTgt>
                                        </p:tgtEl>
                                        <p:attrNameLst>
                                          <p:attrName>style.visibility</p:attrName>
                                        </p:attrNameLst>
                                      </p:cBhvr>
                                      <p:to>
                                        <p:strVal val="visible"/>
                                      </p:to>
                                    </p:set>
                                    <p:animEffect transition="in" filter="fade">
                                      <p:cBhvr>
                                        <p:cTn id="36" dur="500"/>
                                        <p:tgtEl>
                                          <p:spTgt spid="3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xEl>
                                              <p:pRg st="7" end="7"/>
                                            </p:txEl>
                                          </p:spTgt>
                                        </p:tgtEl>
                                        <p:attrNameLst>
                                          <p:attrName>style.visibility</p:attrName>
                                        </p:attrNameLst>
                                      </p:cBhvr>
                                      <p:to>
                                        <p:strVal val="visible"/>
                                      </p:to>
                                    </p:set>
                                    <p:animEffect transition="in" filter="fade">
                                      <p:cBhvr>
                                        <p:cTn id="39" dur="500"/>
                                        <p:tgtEl>
                                          <p:spTgt spid="33">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xEl>
                                              <p:pRg st="8" end="8"/>
                                            </p:txEl>
                                          </p:spTgt>
                                        </p:tgtEl>
                                        <p:attrNameLst>
                                          <p:attrName>style.visibility</p:attrName>
                                        </p:attrNameLst>
                                      </p:cBhvr>
                                      <p:to>
                                        <p:strVal val="visible"/>
                                      </p:to>
                                    </p:set>
                                    <p:animEffect transition="in" filter="fade">
                                      <p:cBhvr>
                                        <p:cTn id="42" dur="500"/>
                                        <p:tgtEl>
                                          <p:spTgt spid="33">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xEl>
                                              <p:pRg st="9" end="9"/>
                                            </p:txEl>
                                          </p:spTgt>
                                        </p:tgtEl>
                                        <p:attrNameLst>
                                          <p:attrName>style.visibility</p:attrName>
                                        </p:attrNameLst>
                                      </p:cBhvr>
                                      <p:to>
                                        <p:strVal val="visible"/>
                                      </p:to>
                                    </p:set>
                                    <p:animEffect transition="in" filter="fade">
                                      <p:cBhvr>
                                        <p:cTn id="45" dur="500"/>
                                        <p:tgtEl>
                                          <p:spTgt spid="33">
                                            <p:txEl>
                                              <p:pRg st="9" end="9"/>
                                            </p:txEl>
                                          </p:spTgt>
                                        </p:tgtEl>
                                      </p:cBhvr>
                                    </p:animEffect>
                                  </p:childTnLst>
                                </p:cTn>
                              </p:par>
                              <p:par>
                                <p:cTn id="46" presetID="10" presetClass="exit" presetSubtype="0" fill="hold" nodeType="withEffect">
                                  <p:stCondLst>
                                    <p:cond delay="0"/>
                                  </p:stCondLst>
                                  <p:childTnLst>
                                    <p:animEffect transition="out" filter="fade">
                                      <p:cBhvr>
                                        <p:cTn id="47" dur="500"/>
                                        <p:tgtEl>
                                          <p:spTgt spid="6">
                                            <p:txEl>
                                              <p:pRg st="0" end="0"/>
                                            </p:txEl>
                                          </p:spTgt>
                                        </p:tgtEl>
                                      </p:cBhvr>
                                    </p:animEffect>
                                    <p:set>
                                      <p:cBhvr>
                                        <p:cTn id="48" dur="1" fill="hold">
                                          <p:stCondLst>
                                            <p:cond delay="499"/>
                                          </p:stCondLst>
                                        </p:cTn>
                                        <p:tgtEl>
                                          <p:spTgt spid="6">
                                            <p:txEl>
                                              <p:pRg st="0" end="0"/>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
                                            <p:txEl>
                                              <p:pRg st="1" end="1"/>
                                            </p:txEl>
                                          </p:spTgt>
                                        </p:tgtEl>
                                      </p:cBhvr>
                                    </p:animEffect>
                                    <p:set>
                                      <p:cBhvr>
                                        <p:cTn id="51" dur="1" fill="hold">
                                          <p:stCondLst>
                                            <p:cond delay="499"/>
                                          </p:stCondLst>
                                        </p:cTn>
                                        <p:tgtEl>
                                          <p:spTgt spid="6">
                                            <p:txEl>
                                              <p:pRg st="1" end="1"/>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xEl>
                                              <p:pRg st="2" end="2"/>
                                            </p:txEl>
                                          </p:spTgt>
                                        </p:tgtEl>
                                      </p:cBhvr>
                                    </p:animEffect>
                                    <p:set>
                                      <p:cBhvr>
                                        <p:cTn id="54" dur="1" fill="hold">
                                          <p:stCondLst>
                                            <p:cond delay="499"/>
                                          </p:stCondLst>
                                        </p:cTn>
                                        <p:tgtEl>
                                          <p:spTgt spid="6">
                                            <p:txEl>
                                              <p:pRg st="2" end="2"/>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6">
                                            <p:txEl>
                                              <p:pRg st="3" end="3"/>
                                            </p:txEl>
                                          </p:spTgt>
                                        </p:tgtEl>
                                      </p:cBhvr>
                                    </p:animEffect>
                                    <p:set>
                                      <p:cBhvr>
                                        <p:cTn id="57" dur="1" fill="hold">
                                          <p:stCondLst>
                                            <p:cond delay="499"/>
                                          </p:stCondLst>
                                        </p:cTn>
                                        <p:tgtEl>
                                          <p:spTgt spid="6">
                                            <p:txEl>
                                              <p:pRg st="3" end="3"/>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6">
                                            <p:txEl>
                                              <p:pRg st="4" end="4"/>
                                            </p:txEl>
                                          </p:spTgt>
                                        </p:tgtEl>
                                      </p:cBhvr>
                                    </p:animEffect>
                                    <p:set>
                                      <p:cBhvr>
                                        <p:cTn id="60" dur="1" fill="hold">
                                          <p:stCondLst>
                                            <p:cond delay="499"/>
                                          </p:stCondLst>
                                        </p:cTn>
                                        <p:tgtEl>
                                          <p:spTgt spid="6">
                                            <p:txEl>
                                              <p:pRg st="4" end="4"/>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6">
                                            <p:txEl>
                                              <p:pRg st="5" end="5"/>
                                            </p:txEl>
                                          </p:spTgt>
                                        </p:tgtEl>
                                      </p:cBhvr>
                                    </p:animEffect>
                                    <p:set>
                                      <p:cBhvr>
                                        <p:cTn id="63" dur="1" fill="hold">
                                          <p:stCondLst>
                                            <p:cond delay="499"/>
                                          </p:stCondLst>
                                        </p:cTn>
                                        <p:tgtEl>
                                          <p:spTgt spid="6">
                                            <p:txEl>
                                              <p:pRg st="5" end="5"/>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
                                            <p:txEl>
                                              <p:pRg st="6" end="6"/>
                                            </p:txEl>
                                          </p:spTgt>
                                        </p:tgtEl>
                                      </p:cBhvr>
                                    </p:animEffect>
                                    <p:set>
                                      <p:cBhvr>
                                        <p:cTn id="66" dur="1" fill="hold">
                                          <p:stCondLst>
                                            <p:cond delay="499"/>
                                          </p:stCondLst>
                                        </p:cTn>
                                        <p:tgtEl>
                                          <p:spTgt spid="6">
                                            <p:txEl>
                                              <p:pRg st="6" end="6"/>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
                                            <p:txEl>
                                              <p:pRg st="7" end="7"/>
                                            </p:txEl>
                                          </p:spTgt>
                                        </p:tgtEl>
                                      </p:cBhvr>
                                    </p:animEffect>
                                    <p:set>
                                      <p:cBhvr>
                                        <p:cTn id="69" dur="1" fill="hold">
                                          <p:stCondLst>
                                            <p:cond delay="499"/>
                                          </p:stCondLst>
                                        </p:cTn>
                                        <p:tgtEl>
                                          <p:spTgt spid="6">
                                            <p:txEl>
                                              <p:pRg st="7" end="7"/>
                                            </p:txEl>
                                          </p:spTgt>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xEl>
                                              <p:pRg st="8" end="8"/>
                                            </p:txEl>
                                          </p:spTgt>
                                        </p:tgtEl>
                                      </p:cBhvr>
                                    </p:animEffect>
                                    <p:set>
                                      <p:cBhvr>
                                        <p:cTn id="72" dur="1" fill="hold">
                                          <p:stCondLst>
                                            <p:cond delay="499"/>
                                          </p:stCondLst>
                                        </p:cTn>
                                        <p:tgtEl>
                                          <p:spTgt spid="6">
                                            <p:txEl>
                                              <p:pRg st="8" end="8"/>
                                            </p:txEl>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6">
                                            <p:txEl>
                                              <p:pRg st="9" end="9"/>
                                            </p:txEl>
                                          </p:spTgt>
                                        </p:tgtEl>
                                      </p:cBhvr>
                                    </p:animEffect>
                                    <p:set>
                                      <p:cBhvr>
                                        <p:cTn id="75" dur="1" fill="hold">
                                          <p:stCondLst>
                                            <p:cond delay="499"/>
                                          </p:stCondLst>
                                        </p:cTn>
                                        <p:tgtEl>
                                          <p:spTgt spid="6">
                                            <p:txEl>
                                              <p:pRg st="9" end="9"/>
                                            </p:txEl>
                                          </p:spTgt>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6">
                                            <p:txEl>
                                              <p:pRg st="10" end="10"/>
                                            </p:txEl>
                                          </p:spTgt>
                                        </p:tgtEl>
                                      </p:cBhvr>
                                    </p:animEffect>
                                    <p:set>
                                      <p:cBhvr>
                                        <p:cTn id="78" dur="1" fill="hold">
                                          <p:stCondLst>
                                            <p:cond delay="499"/>
                                          </p:stCondLst>
                                        </p:cTn>
                                        <p:tgtEl>
                                          <p:spTgt spid="6">
                                            <p:txEl>
                                              <p:pRg st="10" end="10"/>
                                            </p:txEl>
                                          </p:spTgt>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6">
                                            <p:txEl>
                                              <p:pRg st="11" end="11"/>
                                            </p:txEl>
                                          </p:spTgt>
                                        </p:tgtEl>
                                      </p:cBhvr>
                                    </p:animEffect>
                                    <p:set>
                                      <p:cBhvr>
                                        <p:cTn id="81" dur="1" fill="hold">
                                          <p:stCondLst>
                                            <p:cond delay="499"/>
                                          </p:stCondLst>
                                        </p:cTn>
                                        <p:tgtEl>
                                          <p:spTgt spid="6">
                                            <p:txEl>
                                              <p:pRg st="11" end="11"/>
                                            </p:txEl>
                                          </p:spTgt>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D274C4-8CD5-4001-A950-8BBA11721842}"/>
              </a:ext>
            </a:extLst>
          </p:cNvPr>
          <p:cNvSpPr/>
          <p:nvPr/>
        </p:nvSpPr>
        <p:spPr>
          <a:xfrm>
            <a:off x="5647038" y="916251"/>
            <a:ext cx="6544962" cy="5632311"/>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a:t>
            </a:r>
            <a:r>
              <a:rPr lang="en-US" sz="2400" b="1" dirty="0" err="1">
                <a:latin typeface="Consolas" panose="020B0609020204030204" pitchFamily="49" charset="0"/>
              </a:rPr>
              <a:t>wt_func</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//Stuff making f(x) true, then...</a:t>
            </a:r>
          </a:p>
          <a:p>
            <a:r>
              <a:rPr lang="en-US" sz="2400" b="1" dirty="0">
                <a:latin typeface="Consolas" panose="020B0609020204030204" pitchFamily="49" charset="0"/>
              </a:rPr>
              <a:t>    </a:t>
            </a:r>
            <a:r>
              <a:rPr lang="en-US" sz="2400" b="1" dirty="0" err="1">
                <a:latin typeface="Consolas" panose="020B0609020204030204" pitchFamily="49" charset="0"/>
              </a:rPr>
              <a:t>wq.wake_all</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a:latin typeface="Consolas" panose="020B0609020204030204" pitchFamily="49" charset="0"/>
              </a:rPr>
              <a:t>void </a:t>
            </a:r>
            <a:r>
              <a:rPr lang="en-US" sz="2400" b="1" dirty="0" err="1">
                <a:latin typeface="Consolas" panose="020B0609020204030204" pitchFamily="49" charset="0"/>
              </a:rPr>
              <a:t>wait_queue</a:t>
            </a:r>
            <a:r>
              <a:rPr lang="en-US" sz="2400" b="1" dirty="0">
                <a:latin typeface="Consolas" panose="020B0609020204030204" pitchFamily="49" charset="0"/>
              </a:rPr>
              <a:t>::</a:t>
            </a:r>
            <a:r>
              <a:rPr lang="en-US" sz="2400" b="1" dirty="0" err="1">
                <a:latin typeface="Consolas" panose="020B0609020204030204" pitchFamily="49" charset="0"/>
              </a:rPr>
              <a:t>wake_all</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guard(lock_);</a:t>
            </a:r>
          </a:p>
          <a:p>
            <a:r>
              <a:rPr lang="en-US" sz="2400" b="1" dirty="0">
                <a:latin typeface="Consolas" panose="020B0609020204030204" pitchFamily="49" charset="0"/>
              </a:rPr>
              <a:t>    while (auto w = q_.</a:t>
            </a:r>
            <a:r>
              <a:rPr lang="en-US" sz="2400" b="1" dirty="0" err="1">
                <a:latin typeface="Consolas" panose="020B0609020204030204" pitchFamily="49" charset="0"/>
              </a:rPr>
              <a:t>pop_front</a:t>
            </a:r>
            <a:r>
              <a:rPr lang="en-US" sz="2400" b="1" dirty="0">
                <a:latin typeface="Consolas" panose="020B0609020204030204" pitchFamily="49" charset="0"/>
              </a:rPr>
              <a:t>()) {</a:t>
            </a:r>
          </a:p>
          <a:p>
            <a:r>
              <a:rPr lang="en-US" sz="2400" b="1" dirty="0">
                <a:latin typeface="Consolas" panose="020B0609020204030204" pitchFamily="49" charset="0"/>
              </a:rPr>
              <a:t>        w-&gt;wake();</a:t>
            </a:r>
          </a:p>
          <a:p>
            <a:r>
              <a:rPr lang="en-US" sz="2400" b="1" dirty="0">
                <a:latin typeface="Consolas" panose="020B0609020204030204" pitchFamily="49" charset="0"/>
              </a:rPr>
              <a:t>    }</a:t>
            </a:r>
          </a:p>
          <a:p>
            <a:r>
              <a:rPr lang="en-US" sz="2400" b="1" dirty="0">
                <a:latin typeface="Consolas" panose="020B0609020204030204" pitchFamily="49" charset="0"/>
              </a:rPr>
              <a:t>}</a:t>
            </a:r>
          </a:p>
          <a:p>
            <a:r>
              <a:rPr lang="en-US" sz="2400" b="1" dirty="0">
                <a:latin typeface="Consolas" panose="020B0609020204030204" pitchFamily="49" charset="0"/>
              </a:rPr>
              <a:t>void waiter::wake() {</a:t>
            </a:r>
          </a:p>
          <a:p>
            <a:r>
              <a:rPr lang="en-US" sz="2400" b="1" dirty="0">
                <a:latin typeface="Consolas" panose="020B0609020204030204" pitchFamily="49" charset="0"/>
              </a:rPr>
              <a:t>    //Calls p_-&gt;wake()</a:t>
            </a:r>
          </a:p>
          <a:p>
            <a:r>
              <a:rPr lang="en-US" sz="2400" b="1" dirty="0">
                <a:latin typeface="Consolas" panose="020B0609020204030204" pitchFamily="49" charset="0"/>
              </a:rPr>
              <a:t>}</a:t>
            </a:r>
          </a:p>
        </p:txBody>
      </p:sp>
      <p:sp>
        <p:nvSpPr>
          <p:cNvPr id="14" name="Rectangle 13">
            <a:extLst>
              <a:ext uri="{FF2B5EF4-FFF2-40B4-BE49-F238E27FC236}">
                <a16:creationId xmlns:a16="http://schemas.microsoft.com/office/drawing/2014/main" id="{DC6F173E-D083-420C-9684-B2298C680266}"/>
              </a:ext>
            </a:extLst>
          </p:cNvPr>
          <p:cNvSpPr/>
          <p:nvPr/>
        </p:nvSpPr>
        <p:spPr>
          <a:xfrm>
            <a:off x="53546" y="916251"/>
            <a:ext cx="7411656" cy="6001643"/>
          </a:xfrm>
          <a:prstGeom prst="rect">
            <a:avLst/>
          </a:prstGeom>
        </p:spPr>
        <p:txBody>
          <a:bodyPr wrap="square">
            <a:spAutoFit/>
          </a:bodyPr>
          <a:lstStyle/>
          <a:p>
            <a:r>
              <a:rPr lang="en-US" sz="2400" b="1" dirty="0">
                <a:latin typeface="Consolas" panose="020B0609020204030204" pitchFamily="49" charset="0"/>
              </a:rPr>
              <a:t>//The sleeper thread</a:t>
            </a:r>
          </a:p>
          <a:p>
            <a:r>
              <a:rPr lang="en-US" sz="2400" b="1" dirty="0">
                <a:latin typeface="Consolas" panose="020B0609020204030204" pitchFamily="49" charset="0"/>
              </a:rPr>
              <a:t>waiter w;</a:t>
            </a:r>
          </a:p>
          <a:p>
            <a:r>
              <a:rPr lang="en-US" sz="2400" b="1" dirty="0">
                <a:latin typeface="Consolas" panose="020B0609020204030204" pitchFamily="49" charset="0"/>
              </a:rPr>
              <a:t>auto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while (1) {</a:t>
            </a:r>
          </a:p>
          <a:p>
            <a:r>
              <a:rPr lang="en-US" sz="2400" b="1" dirty="0">
                <a:latin typeface="Consolas" panose="020B0609020204030204" pitchFamily="49" charset="0"/>
              </a:rPr>
              <a:t>    </a:t>
            </a:r>
            <a:r>
              <a:rPr lang="en-US" sz="2400" b="1" dirty="0" err="1">
                <a:latin typeface="Consolas" panose="020B0609020204030204" pitchFamily="49" charset="0"/>
              </a:rPr>
              <a:t>w.prepare</a:t>
            </a:r>
            <a:r>
              <a:rPr lang="en-US" sz="2400" b="1" dirty="0">
                <a:latin typeface="Consolas" panose="020B0609020204030204" pitchFamily="49" charset="0"/>
              </a:rPr>
              <a:t>(</a:t>
            </a:r>
            <a:r>
              <a:rPr lang="en-US" sz="2400" b="1" dirty="0" err="1">
                <a:latin typeface="Consolas" panose="020B0609020204030204" pitchFamily="49" charset="0"/>
              </a:rPr>
              <a:t>waitq</a:t>
            </a:r>
            <a:r>
              <a:rPr lang="en-US" sz="2400" b="1" dirty="0">
                <a:latin typeface="Consolas" panose="020B0609020204030204" pitchFamily="49" charset="0"/>
              </a:rPr>
              <a:t>);</a:t>
            </a:r>
          </a:p>
          <a:p>
            <a:r>
              <a:rPr lang="en-US" sz="2400" b="1" dirty="0">
                <a:latin typeface="Consolas" panose="020B0609020204030204" pitchFamily="49" charset="0"/>
              </a:rPr>
              <a:t>    if (f(x)) {</a:t>
            </a:r>
          </a:p>
          <a:p>
            <a:r>
              <a:rPr lang="en-US" sz="2400" b="1" dirty="0">
                <a:latin typeface="Consolas" panose="020B0609020204030204" pitchFamily="49" charset="0"/>
              </a:rPr>
              <a:t>        break;</a:t>
            </a:r>
          </a:p>
          <a:p>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w.block</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err="1">
                <a:latin typeface="Consolas" panose="020B0609020204030204" pitchFamily="49" charset="0"/>
              </a:rPr>
              <a:t>w.clear</a:t>
            </a:r>
            <a:r>
              <a:rPr lang="en-US" sz="2400" b="1" dirty="0">
                <a:latin typeface="Consolas" panose="020B0609020204030204" pitchFamily="49" charset="0"/>
              </a:rPr>
              <a:t>();</a:t>
            </a:r>
          </a:p>
          <a:p>
            <a:r>
              <a:rPr lang="en-US" sz="2400" b="1" dirty="0">
                <a:latin typeface="Consolas" panose="020B0609020204030204" pitchFamily="49" charset="0"/>
              </a:rPr>
              <a:t>//Compute using x</a:t>
            </a:r>
          </a:p>
          <a:p>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endParaRPr lang="en-US" sz="2400" b="1" dirty="0">
              <a:latin typeface="Consolas" panose="020B0609020204030204" pitchFamily="49" charset="0"/>
            </a:endParaRPr>
          </a:p>
        </p:txBody>
      </p:sp>
      <p:sp>
        <p:nvSpPr>
          <p:cNvPr id="7" name="Left Bracket 6">
            <a:extLst>
              <a:ext uri="{FF2B5EF4-FFF2-40B4-BE49-F238E27FC236}">
                <a16:creationId xmlns:a16="http://schemas.microsoft.com/office/drawing/2014/main" id="{597F75E5-7BA8-4705-BABD-86A0FCAABCEE}"/>
              </a:ext>
            </a:extLst>
          </p:cNvPr>
          <p:cNvSpPr/>
          <p:nvPr/>
        </p:nvSpPr>
        <p:spPr>
          <a:xfrm>
            <a:off x="5387546" y="863793"/>
            <a:ext cx="259492" cy="5802975"/>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Group 26">
            <a:extLst>
              <a:ext uri="{FF2B5EF4-FFF2-40B4-BE49-F238E27FC236}">
                <a16:creationId xmlns:a16="http://schemas.microsoft.com/office/drawing/2014/main" id="{6CD6C324-D0F4-4812-B6DD-44950E6CE196}"/>
              </a:ext>
            </a:extLst>
          </p:cNvPr>
          <p:cNvGrpSpPr/>
          <p:nvPr/>
        </p:nvGrpSpPr>
        <p:grpSpPr>
          <a:xfrm>
            <a:off x="53546" y="4511845"/>
            <a:ext cx="5334000" cy="300942"/>
            <a:chOff x="53546" y="1574157"/>
            <a:chExt cx="5334000" cy="300942"/>
          </a:xfrm>
        </p:grpSpPr>
        <p:cxnSp>
          <p:nvCxnSpPr>
            <p:cNvPr id="28" name="Straight Arrow Connector 27">
              <a:extLst>
                <a:ext uri="{FF2B5EF4-FFF2-40B4-BE49-F238E27FC236}">
                  <a16:creationId xmlns:a16="http://schemas.microsoft.com/office/drawing/2014/main" id="{419394B6-5126-492A-977C-02468B8DCB6C}"/>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4CF36D-2ACE-475C-B362-B92D3B9AA940}"/>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7B6D2471-E9DB-4E6F-A6E9-4D362BC2763D}"/>
              </a:ext>
            </a:extLst>
          </p:cNvPr>
          <p:cNvSpPr txBox="1"/>
          <p:nvPr/>
        </p:nvSpPr>
        <p:spPr>
          <a:xfrm>
            <a:off x="-98851" y="-30813"/>
            <a:ext cx="12381463" cy="923330"/>
          </a:xfrm>
          <a:prstGeom prst="rect">
            <a:avLst/>
          </a:prstGeom>
          <a:noFill/>
        </p:spPr>
        <p:txBody>
          <a:bodyPr wrap="square" rtlCol="0">
            <a:spAutoFit/>
          </a:bodyPr>
          <a:lstStyle/>
          <a:p>
            <a:pPr algn="ctr"/>
            <a:r>
              <a:rPr lang="en-US" sz="2700" b="1" dirty="0">
                <a:ln>
                  <a:solidFill>
                    <a:schemeClr val="tx1"/>
                  </a:solidFill>
                </a:ln>
                <a:solidFill>
                  <a:srgbClr val="0099FF"/>
                </a:solidFill>
                <a:latin typeface="Segoe UI" panose="020B0502040204020203" pitchFamily="34" charset="0"/>
                <a:cs typeface="Segoe UI" panose="020B0502040204020203" pitchFamily="34" charset="0"/>
              </a:rPr>
              <a:t>Wakeup thread makes f(x) true, triggers proc::wake() (which sees that </a:t>
            </a:r>
          </a:p>
          <a:p>
            <a:pPr algn="ctr"/>
            <a:r>
              <a:rPr lang="en-US" sz="2700" b="1" dirty="0" err="1">
                <a:ln>
                  <a:solidFill>
                    <a:schemeClr val="tx1"/>
                  </a:solidFill>
                </a:ln>
                <a:solidFill>
                  <a:srgbClr val="0099FF"/>
                </a:solidFill>
                <a:latin typeface="Segoe UI" panose="020B0502040204020203" pitchFamily="34" charset="0"/>
                <a:cs typeface="Segoe UI" panose="020B0502040204020203" pitchFamily="34" charset="0"/>
              </a:rPr>
              <a:t>w.p</a:t>
            </a:r>
            <a:r>
              <a:rPr lang="en-US" sz="2700" b="1" dirty="0">
                <a:ln>
                  <a:solidFill>
                    <a:schemeClr val="tx1"/>
                  </a:solidFill>
                </a:ln>
                <a:solidFill>
                  <a:srgbClr val="0099FF"/>
                </a:solidFill>
                <a:latin typeface="Segoe UI" panose="020B0502040204020203" pitchFamily="34" charset="0"/>
                <a:cs typeface="Segoe UI" panose="020B0502040204020203" pitchFamily="34" charset="0"/>
              </a:rPr>
              <a:t>_-&gt;</a:t>
            </a:r>
            <a:r>
              <a:rPr lang="en-US" sz="2700" b="1" dirty="0" err="1">
                <a:ln>
                  <a:solidFill>
                    <a:schemeClr val="tx1"/>
                  </a:solidFill>
                </a:ln>
                <a:solidFill>
                  <a:srgbClr val="0099FF"/>
                </a:solidFill>
                <a:latin typeface="Segoe UI" panose="020B0502040204020203" pitchFamily="34" charset="0"/>
                <a:cs typeface="Segoe UI" panose="020B0502040204020203" pitchFamily="34" charset="0"/>
              </a:rPr>
              <a:t>pstate</a:t>
            </a:r>
            <a:r>
              <a:rPr lang="en-US" sz="2700" b="1" dirty="0">
                <a:ln>
                  <a:solidFill>
                    <a:schemeClr val="tx1"/>
                  </a:solidFill>
                </a:ln>
                <a:solidFill>
                  <a:srgbClr val="0099FF"/>
                </a:solidFill>
                <a:latin typeface="Segoe UI" panose="020B0502040204020203" pitchFamily="34" charset="0"/>
                <a:cs typeface="Segoe UI" panose="020B0502040204020203" pitchFamily="34" charset="0"/>
              </a:rPr>
              <a:t>_ is already </a:t>
            </a:r>
            <a:r>
              <a:rPr lang="en-US" sz="2700" b="1" dirty="0" err="1">
                <a:ln>
                  <a:solidFill>
                    <a:schemeClr val="tx1"/>
                  </a:solidFill>
                </a:ln>
                <a:solidFill>
                  <a:srgbClr val="0099FF"/>
                </a:solidFill>
                <a:latin typeface="Segoe UI" panose="020B0502040204020203" pitchFamily="34" charset="0"/>
                <a:cs typeface="Segoe UI" panose="020B0502040204020203" pitchFamily="34" charset="0"/>
              </a:rPr>
              <a:t>ps_runnable</a:t>
            </a:r>
            <a:r>
              <a:rPr lang="en-US" sz="2700" b="1" dirty="0">
                <a:ln>
                  <a:solidFill>
                    <a:schemeClr val="tx1"/>
                  </a:solidFill>
                </a:ln>
                <a:solidFill>
                  <a:srgbClr val="0099FF"/>
                </a:solidFill>
                <a:latin typeface="Segoe UI" panose="020B0502040204020203" pitchFamily="34" charset="0"/>
                <a:cs typeface="Segoe UI" panose="020B0502040204020203" pitchFamily="34" charset="0"/>
              </a:rPr>
              <a:t>) and then the sleeper grabs the lock.</a:t>
            </a:r>
          </a:p>
        </p:txBody>
      </p:sp>
      <p:pic>
        <p:nvPicPr>
          <p:cNvPr id="23" name="Picture 22">
            <a:extLst>
              <a:ext uri="{FF2B5EF4-FFF2-40B4-BE49-F238E27FC236}">
                <a16:creationId xmlns:a16="http://schemas.microsoft.com/office/drawing/2014/main" id="{528FDC2A-ACBE-4F3A-AB71-805F3933FAD8}"/>
              </a:ext>
            </a:extLst>
          </p:cNvPr>
          <p:cNvPicPr>
            <a:picLocks noChangeAspect="1"/>
          </p:cNvPicPr>
          <p:nvPr/>
        </p:nvPicPr>
        <p:blipFill rotWithShape="1">
          <a:blip r:embed="rId3"/>
          <a:srcRect l="1931" t="5448" r="2781" b="6355"/>
          <a:stretch/>
        </p:blipFill>
        <p:spPr>
          <a:xfrm flipH="1">
            <a:off x="9411335" y="4710896"/>
            <a:ext cx="2595467" cy="2147103"/>
          </a:xfrm>
          <a:prstGeom prst="rect">
            <a:avLst/>
          </a:prstGeom>
        </p:spPr>
      </p:pic>
      <p:grpSp>
        <p:nvGrpSpPr>
          <p:cNvPr id="25" name="Group 24">
            <a:extLst>
              <a:ext uri="{FF2B5EF4-FFF2-40B4-BE49-F238E27FC236}">
                <a16:creationId xmlns:a16="http://schemas.microsoft.com/office/drawing/2014/main" id="{5F779B97-E83A-40E5-9864-5E0FF1572608}"/>
              </a:ext>
            </a:extLst>
          </p:cNvPr>
          <p:cNvGrpSpPr/>
          <p:nvPr/>
        </p:nvGrpSpPr>
        <p:grpSpPr>
          <a:xfrm>
            <a:off x="7465202" y="4053643"/>
            <a:ext cx="4514122" cy="575842"/>
            <a:chOff x="6974016" y="3246831"/>
            <a:chExt cx="5111209" cy="758011"/>
          </a:xfrm>
        </p:grpSpPr>
        <p:cxnSp>
          <p:nvCxnSpPr>
            <p:cNvPr id="26" name="Straight Connector 25">
              <a:extLst>
                <a:ext uri="{FF2B5EF4-FFF2-40B4-BE49-F238E27FC236}">
                  <a16:creationId xmlns:a16="http://schemas.microsoft.com/office/drawing/2014/main" id="{50ECF29F-22EB-4875-922F-0AE976AD22F1}"/>
                </a:ext>
              </a:extLst>
            </p:cNvPr>
            <p:cNvCxnSpPr>
              <a:cxnSpLocks/>
            </p:cNvCxnSpPr>
            <p:nvPr/>
          </p:nvCxnSpPr>
          <p:spPr>
            <a:xfrm flipH="1" flipV="1">
              <a:off x="8880579"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BD4175-B8A4-48F3-AEFC-EB6F46EFA615}"/>
                </a:ext>
              </a:extLst>
            </p:cNvPr>
            <p:cNvCxnSpPr>
              <a:cxnSpLocks/>
            </p:cNvCxnSpPr>
            <p:nvPr/>
          </p:nvCxnSpPr>
          <p:spPr>
            <a:xfrm flipH="1">
              <a:off x="6974016" y="3246831"/>
              <a:ext cx="5111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Content Placeholder 2">
            <a:extLst>
              <a:ext uri="{FF2B5EF4-FFF2-40B4-BE49-F238E27FC236}">
                <a16:creationId xmlns:a16="http://schemas.microsoft.com/office/drawing/2014/main" id="{39DA431C-5DE8-4606-A4F0-29FD9B70A737}"/>
              </a:ext>
            </a:extLst>
          </p:cNvPr>
          <p:cNvSpPr>
            <a:spLocks noGrp="1"/>
          </p:cNvSpPr>
          <p:nvPr>
            <p:ph idx="1"/>
          </p:nvPr>
        </p:nvSpPr>
        <p:spPr>
          <a:xfrm>
            <a:off x="5265072" y="1050338"/>
            <a:ext cx="6873382" cy="2887562"/>
          </a:xfrm>
          <a:solidFill>
            <a:srgbClr val="66FF99"/>
          </a:solidFill>
        </p:spPr>
        <p:txBody>
          <a:bodyPr>
            <a:noAutofit/>
          </a:bodyPr>
          <a:lstStyle/>
          <a:p>
            <a:pPr marL="0" indent="0">
              <a:spcBef>
                <a:spcPts val="0"/>
              </a:spcBef>
              <a:buNone/>
            </a:pPr>
            <a:r>
              <a:rPr lang="en-US" sz="2000" b="1" dirty="0">
                <a:latin typeface="Consolas" panose="020B0609020204030204" pitchFamily="49" charset="0"/>
                <a:cs typeface="Segoe UI" panose="020B0502040204020203" pitchFamily="34" charset="0"/>
              </a:rPr>
              <a:t>void proc::wake(...) {</a:t>
            </a:r>
          </a:p>
          <a:p>
            <a:pPr marL="0" indent="0">
              <a:spcBef>
                <a:spcPts val="0"/>
              </a:spcBef>
              <a:buNone/>
            </a:pPr>
            <a:r>
              <a:rPr lang="en-US" sz="2000" b="1" dirty="0">
                <a:latin typeface="Consolas" panose="020B0609020204030204" pitchFamily="49" charset="0"/>
                <a:cs typeface="Segoe UI" panose="020B0502040204020203" pitchFamily="34" charset="0"/>
              </a:rPr>
              <a:t>    int s = </a:t>
            </a:r>
            <a:r>
              <a:rPr lang="en-US" sz="2000" b="1" dirty="0" err="1">
                <a:latin typeface="Consolas" panose="020B0609020204030204" pitchFamily="49" charset="0"/>
                <a:cs typeface="Segoe UI" panose="020B0502040204020203" pitchFamily="34" charset="0"/>
              </a:rPr>
              <a:t>ps_blocked</a:t>
            </a:r>
            <a:r>
              <a:rPr lang="en-US" sz="2000" b="1" dirty="0">
                <a:latin typeface="Consolas" panose="020B0609020204030204" pitchFamily="49" charset="0"/>
                <a:cs typeface="Segoe UI" panose="020B0502040204020203" pitchFamily="34" charset="0"/>
              </a:rPr>
              <a:t>;</a:t>
            </a:r>
          </a:p>
          <a:p>
            <a:pPr marL="0" indent="0">
              <a:spcBef>
                <a:spcPts val="0"/>
              </a:spcBef>
              <a:buNone/>
            </a:pPr>
            <a:r>
              <a:rPr lang="en-US" sz="2000" b="1" dirty="0">
                <a:latin typeface="Consolas" panose="020B0609020204030204" pitchFamily="49" charset="0"/>
                <a:cs typeface="Segoe UI" panose="020B0502040204020203" pitchFamily="34" charset="0"/>
              </a:rPr>
              <a:t>    if (</a:t>
            </a:r>
            <a:r>
              <a:rPr lang="en-US" sz="2000" b="1" dirty="0" err="1">
                <a:latin typeface="Consolas" panose="020B0609020204030204" pitchFamily="49" charset="0"/>
                <a:cs typeface="Segoe UI" panose="020B0502040204020203" pitchFamily="34" charset="0"/>
              </a:rPr>
              <a:t>pstate</a:t>
            </a:r>
            <a:r>
              <a:rPr lang="en-US" sz="2000" b="1" dirty="0">
                <a:latin typeface="Consolas" panose="020B0609020204030204" pitchFamily="49" charset="0"/>
                <a:cs typeface="Segoe UI" panose="020B0502040204020203" pitchFamily="34" charset="0"/>
              </a:rPr>
              <a:t>_.</a:t>
            </a:r>
            <a:r>
              <a:rPr lang="en-US" sz="2000" b="1" dirty="0" err="1">
                <a:latin typeface="Consolas" panose="020B0609020204030204" pitchFamily="49" charset="0"/>
                <a:cs typeface="Segoe UI" panose="020B0502040204020203" pitchFamily="34" charset="0"/>
              </a:rPr>
              <a:t>compare_exchange_strong</a:t>
            </a:r>
            <a:r>
              <a:rPr lang="en-US" sz="2000" b="1" dirty="0">
                <a:latin typeface="Consolas" panose="020B0609020204030204" pitchFamily="49" charset="0"/>
                <a:cs typeface="Segoe UI" panose="020B0502040204020203" pitchFamily="34" charset="0"/>
              </a:rPr>
              <a:t>(s, </a:t>
            </a:r>
          </a:p>
          <a:p>
            <a:pPr marL="0" indent="0">
              <a:spcBef>
                <a:spcPts val="0"/>
              </a:spcBef>
              <a:buNone/>
            </a:pPr>
            <a:r>
              <a:rPr lang="en-US" sz="2000" b="1" dirty="0">
                <a:latin typeface="Consolas" panose="020B0609020204030204" pitchFamily="49" charset="0"/>
                <a:cs typeface="Segoe UI" panose="020B0502040204020203" pitchFamily="34" charset="0"/>
              </a:rPr>
              <a:t>                               </a:t>
            </a:r>
            <a:r>
              <a:rPr lang="en-US" sz="2000" b="1" dirty="0" err="1">
                <a:latin typeface="Consolas" panose="020B0609020204030204" pitchFamily="49" charset="0"/>
                <a:cs typeface="Segoe UI" panose="020B0502040204020203" pitchFamily="34" charset="0"/>
              </a:rPr>
              <a:t>ps_runnable</a:t>
            </a:r>
            <a:r>
              <a:rPr lang="en-US" sz="2000" b="1" dirty="0">
                <a:latin typeface="Consolas" panose="020B0609020204030204" pitchFamily="49" charset="0"/>
                <a:cs typeface="Segoe UI" panose="020B0502040204020203" pitchFamily="34" charset="0"/>
              </a:rPr>
              <a:t>)) {</a:t>
            </a:r>
          </a:p>
          <a:p>
            <a:pPr marL="0" indent="0">
              <a:spcBef>
                <a:spcPts val="0"/>
              </a:spcBef>
              <a:buNone/>
            </a:pPr>
            <a:r>
              <a:rPr lang="en-US" sz="2000" b="1" dirty="0">
                <a:latin typeface="Consolas" panose="020B0609020204030204" pitchFamily="49" charset="0"/>
                <a:cs typeface="Segoe UI" panose="020B0502040204020203" pitchFamily="34" charset="0"/>
              </a:rPr>
              <a:t>        </a:t>
            </a:r>
            <a:r>
              <a:rPr lang="en-US" sz="2000" b="1" dirty="0" err="1">
                <a:latin typeface="Consolas" panose="020B0609020204030204" pitchFamily="49" charset="0"/>
                <a:cs typeface="Segoe UI" panose="020B0502040204020203" pitchFamily="34" charset="0"/>
              </a:rPr>
              <a:t>cpus</a:t>
            </a:r>
            <a:r>
              <a:rPr lang="en-US" sz="2000" b="1" dirty="0">
                <a:latin typeface="Consolas" panose="020B0609020204030204" pitchFamily="49" charset="0"/>
                <a:cs typeface="Segoe UI" panose="020B0502040204020203" pitchFamily="34" charset="0"/>
              </a:rPr>
              <a:t>[</a:t>
            </a:r>
            <a:r>
              <a:rPr lang="en-US" sz="2000" b="1" dirty="0" err="1">
                <a:latin typeface="Consolas" panose="020B0609020204030204" pitchFamily="49" charset="0"/>
                <a:cs typeface="Segoe UI" panose="020B0502040204020203" pitchFamily="34" charset="0"/>
              </a:rPr>
              <a:t>cpu</a:t>
            </a:r>
            <a:r>
              <a:rPr lang="en-US" sz="2000" b="1" dirty="0">
                <a:latin typeface="Consolas" panose="020B0609020204030204" pitchFamily="49" charset="0"/>
                <a:cs typeface="Segoe UI" panose="020B0502040204020203" pitchFamily="34" charset="0"/>
              </a:rPr>
              <a:t>_].enqueue(this); //Note that</a:t>
            </a:r>
          </a:p>
          <a:p>
            <a:pPr marL="0" indent="0">
              <a:spcBef>
                <a:spcPts val="0"/>
              </a:spcBef>
              <a:buNone/>
            </a:pPr>
            <a:r>
              <a:rPr lang="en-US" sz="2000" b="1" dirty="0">
                <a:latin typeface="Consolas" panose="020B0609020204030204" pitchFamily="49" charset="0"/>
                <a:cs typeface="Segoe UI" panose="020B0502040204020203" pitchFamily="34" charset="0"/>
              </a:rPr>
              <a:t>            //</a:t>
            </a:r>
            <a:r>
              <a:rPr lang="en-US" sz="2000" b="1" dirty="0" err="1">
                <a:latin typeface="Consolas" panose="020B0609020204030204" pitchFamily="49" charset="0"/>
                <a:cs typeface="Segoe UI" panose="020B0502040204020203" pitchFamily="34" charset="0"/>
              </a:rPr>
              <a:t>cpustate</a:t>
            </a:r>
            <a:r>
              <a:rPr lang="en-US" sz="2000" b="1" dirty="0">
                <a:latin typeface="Consolas" panose="020B0609020204030204" pitchFamily="49" charset="0"/>
                <a:cs typeface="Segoe UI" panose="020B0502040204020203" pitchFamily="34" charset="0"/>
              </a:rPr>
              <a:t>::enqueue() is a </a:t>
            </a:r>
            <a:r>
              <a:rPr lang="en-US" sz="2000" b="1" dirty="0" err="1">
                <a:latin typeface="Consolas" panose="020B0609020204030204" pitchFamily="49" charset="0"/>
                <a:cs typeface="Segoe UI" panose="020B0502040204020203" pitchFamily="34" charset="0"/>
              </a:rPr>
              <a:t>nop</a:t>
            </a:r>
            <a:r>
              <a:rPr lang="en-US" sz="2000" b="1" dirty="0">
                <a:latin typeface="Consolas" panose="020B0609020204030204" pitchFamily="49" charset="0"/>
                <a:cs typeface="Segoe UI" panose="020B0502040204020203" pitchFamily="34" charset="0"/>
              </a:rPr>
              <a:t> if </a:t>
            </a:r>
          </a:p>
          <a:p>
            <a:pPr marL="0" indent="0">
              <a:spcBef>
                <a:spcPts val="0"/>
              </a:spcBef>
              <a:buNone/>
            </a:pPr>
            <a:r>
              <a:rPr lang="en-US" sz="2000" b="1" dirty="0">
                <a:latin typeface="Consolas" panose="020B0609020204030204" pitchFamily="49" charset="0"/>
                <a:cs typeface="Segoe UI" panose="020B0502040204020203" pitchFamily="34" charset="0"/>
              </a:rPr>
              <a:t>            //the passed-in process is the </a:t>
            </a:r>
          </a:p>
          <a:p>
            <a:pPr marL="0" indent="0">
              <a:spcBef>
                <a:spcPts val="0"/>
              </a:spcBef>
              <a:buNone/>
            </a:pPr>
            <a:r>
              <a:rPr lang="en-US" sz="2000" b="1" dirty="0">
                <a:latin typeface="Consolas" panose="020B0609020204030204" pitchFamily="49" charset="0"/>
                <a:cs typeface="Segoe UI" panose="020B0502040204020203" pitchFamily="34" charset="0"/>
              </a:rPr>
              <a:t>            //currently-running process!</a:t>
            </a:r>
          </a:p>
          <a:p>
            <a:pPr marL="0" indent="0">
              <a:spcBef>
                <a:spcPts val="0"/>
              </a:spcBef>
              <a:buNone/>
            </a:pPr>
            <a:r>
              <a:rPr lang="en-US" sz="2000" b="1" dirty="0">
                <a:latin typeface="Consolas" panose="020B0609020204030204" pitchFamily="49" charset="0"/>
                <a:cs typeface="Segoe UI" panose="020B0502040204020203" pitchFamily="34" charset="0"/>
              </a:rPr>
              <a:t>    }</a:t>
            </a:r>
          </a:p>
          <a:p>
            <a:pPr marL="0" indent="0">
              <a:spcBef>
                <a:spcPts val="0"/>
              </a:spcBef>
              <a:buNone/>
            </a:pPr>
            <a:r>
              <a:rPr lang="en-US" sz="2000" b="1" dirty="0">
                <a:latin typeface="Consolas" panose="020B0609020204030204" pitchFamily="49" charset="0"/>
                <a:cs typeface="Segoe UI" panose="020B0502040204020203" pitchFamily="34" charset="0"/>
              </a:rPr>
              <a:t>}</a:t>
            </a:r>
          </a:p>
        </p:txBody>
      </p:sp>
    </p:spTree>
    <p:extLst>
      <p:ext uri="{BB962C8B-B14F-4D97-AF65-F5344CB8AC3E}">
        <p14:creationId xmlns:p14="http://schemas.microsoft.com/office/powerpoint/2010/main" val="206493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xEl>
                                              <p:pRg st="0" end="0"/>
                                            </p:txEl>
                                          </p:spTgt>
                                        </p:tgtEl>
                                      </p:cBhvr>
                                    </p:animEffect>
                                    <p:set>
                                      <p:cBhvr>
                                        <p:cTn id="12" dur="1" fill="hold">
                                          <p:stCondLst>
                                            <p:cond delay="499"/>
                                          </p:stCondLst>
                                        </p:cTn>
                                        <p:tgtEl>
                                          <p:spTgt spid="6">
                                            <p:txEl>
                                              <p:pRg st="0" end="0"/>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xEl>
                                              <p:pRg st="1" end="1"/>
                                            </p:txEl>
                                          </p:spTgt>
                                        </p:tgtEl>
                                      </p:cBhvr>
                                    </p:animEffect>
                                    <p:set>
                                      <p:cBhvr>
                                        <p:cTn id="15" dur="1" fill="hold">
                                          <p:stCondLst>
                                            <p:cond delay="499"/>
                                          </p:stCondLst>
                                        </p:cTn>
                                        <p:tgtEl>
                                          <p:spTgt spid="6">
                                            <p:txEl>
                                              <p:pRg st="1" end="1"/>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xEl>
                                              <p:pRg st="2" end="2"/>
                                            </p:txEl>
                                          </p:spTgt>
                                        </p:tgtEl>
                                      </p:cBhvr>
                                    </p:animEffect>
                                    <p:set>
                                      <p:cBhvr>
                                        <p:cTn id="18" dur="1" fill="hold">
                                          <p:stCondLst>
                                            <p:cond delay="499"/>
                                          </p:stCondLst>
                                        </p:cTn>
                                        <p:tgtEl>
                                          <p:spTgt spid="6">
                                            <p:txEl>
                                              <p:pRg st="2" end="2"/>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xEl>
                                              <p:pRg st="3" end="3"/>
                                            </p:txEl>
                                          </p:spTgt>
                                        </p:tgtEl>
                                      </p:cBhvr>
                                    </p:animEffect>
                                    <p:set>
                                      <p:cBhvr>
                                        <p:cTn id="21" dur="1" fill="hold">
                                          <p:stCondLst>
                                            <p:cond delay="499"/>
                                          </p:stCondLst>
                                        </p:cTn>
                                        <p:tgtEl>
                                          <p:spTgt spid="6">
                                            <p:txEl>
                                              <p:pRg st="3" end="3"/>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6">
                                            <p:txEl>
                                              <p:pRg st="4" end="4"/>
                                            </p:txEl>
                                          </p:spTgt>
                                        </p:tgtEl>
                                      </p:cBhvr>
                                    </p:animEffect>
                                    <p:set>
                                      <p:cBhvr>
                                        <p:cTn id="24" dur="1" fill="hold">
                                          <p:stCondLst>
                                            <p:cond delay="499"/>
                                          </p:stCondLst>
                                        </p:cTn>
                                        <p:tgtEl>
                                          <p:spTgt spid="6">
                                            <p:txEl>
                                              <p:pRg st="4" end="4"/>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
                                            <p:txEl>
                                              <p:pRg st="5" end="5"/>
                                            </p:txEl>
                                          </p:spTgt>
                                        </p:tgtEl>
                                      </p:cBhvr>
                                    </p:animEffect>
                                    <p:set>
                                      <p:cBhvr>
                                        <p:cTn id="27" dur="1" fill="hold">
                                          <p:stCondLst>
                                            <p:cond delay="499"/>
                                          </p:stCondLst>
                                        </p:cTn>
                                        <p:tgtEl>
                                          <p:spTgt spid="6">
                                            <p:txEl>
                                              <p:pRg st="5" end="5"/>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xEl>
                                              <p:pRg st="6" end="6"/>
                                            </p:txEl>
                                          </p:spTgt>
                                        </p:tgtEl>
                                      </p:cBhvr>
                                    </p:animEffect>
                                    <p:set>
                                      <p:cBhvr>
                                        <p:cTn id="30" dur="1" fill="hold">
                                          <p:stCondLst>
                                            <p:cond delay="499"/>
                                          </p:stCondLst>
                                        </p:cTn>
                                        <p:tgtEl>
                                          <p:spTgt spid="6">
                                            <p:txEl>
                                              <p:pRg st="6" end="6"/>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
                                            <p:txEl>
                                              <p:pRg st="7" end="7"/>
                                            </p:txEl>
                                          </p:spTgt>
                                        </p:tgtEl>
                                      </p:cBhvr>
                                    </p:animEffect>
                                    <p:set>
                                      <p:cBhvr>
                                        <p:cTn id="33" dur="1" fill="hold">
                                          <p:stCondLst>
                                            <p:cond delay="499"/>
                                          </p:stCondLst>
                                        </p:cTn>
                                        <p:tgtEl>
                                          <p:spTgt spid="6">
                                            <p:txEl>
                                              <p:pRg st="7" end="7"/>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
                                            <p:txEl>
                                              <p:pRg st="8" end="8"/>
                                            </p:txEl>
                                          </p:spTgt>
                                        </p:tgtEl>
                                      </p:cBhvr>
                                    </p:animEffect>
                                    <p:set>
                                      <p:cBhvr>
                                        <p:cTn id="36" dur="1" fill="hold">
                                          <p:stCondLst>
                                            <p:cond delay="499"/>
                                          </p:stCondLst>
                                        </p:cTn>
                                        <p:tgtEl>
                                          <p:spTgt spid="6">
                                            <p:txEl>
                                              <p:pRg st="8" end="8"/>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
                                            <p:txEl>
                                              <p:pRg st="9" end="9"/>
                                            </p:txEl>
                                          </p:spTgt>
                                        </p:tgtEl>
                                      </p:cBhvr>
                                    </p:animEffect>
                                    <p:set>
                                      <p:cBhvr>
                                        <p:cTn id="39" dur="1" fill="hold">
                                          <p:stCondLst>
                                            <p:cond delay="499"/>
                                          </p:stCondLst>
                                        </p:cTn>
                                        <p:tgtEl>
                                          <p:spTgt spid="6">
                                            <p:txEl>
                                              <p:pRg st="9" end="9"/>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xEl>
                                              <p:pRg st="10" end="10"/>
                                            </p:txEl>
                                          </p:spTgt>
                                        </p:tgtEl>
                                      </p:cBhvr>
                                    </p:animEffect>
                                    <p:set>
                                      <p:cBhvr>
                                        <p:cTn id="42" dur="1" fill="hold">
                                          <p:stCondLst>
                                            <p:cond delay="499"/>
                                          </p:stCondLst>
                                        </p:cTn>
                                        <p:tgtEl>
                                          <p:spTgt spid="6">
                                            <p:txEl>
                                              <p:pRg st="10" end="10"/>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
                                            <p:txEl>
                                              <p:pRg st="11" end="11"/>
                                            </p:txEl>
                                          </p:spTgt>
                                        </p:tgtEl>
                                      </p:cBhvr>
                                    </p:animEffect>
                                    <p:set>
                                      <p:cBhvr>
                                        <p:cTn id="45" dur="1" fill="hold">
                                          <p:stCondLst>
                                            <p:cond delay="499"/>
                                          </p:stCondLst>
                                        </p:cTn>
                                        <p:tgtEl>
                                          <p:spTgt spid="6">
                                            <p:txEl>
                                              <p:pRg st="11" end="11"/>
                                            </p:txEl>
                                          </p:spTgt>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bg/>
                                          </p:spTgt>
                                        </p:tgtEl>
                                        <p:attrNameLst>
                                          <p:attrName>style.visibility</p:attrName>
                                        </p:attrNameLst>
                                      </p:cBhvr>
                                      <p:to>
                                        <p:strVal val="visible"/>
                                      </p:to>
                                    </p:set>
                                    <p:animEffect transition="in" filter="fade">
                                      <p:cBhvr>
                                        <p:cTn id="51" dur="500"/>
                                        <p:tgtEl>
                                          <p:spTgt spid="31">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fade">
                                      <p:cBhvr>
                                        <p:cTn id="54" dur="500"/>
                                        <p:tgtEl>
                                          <p:spTgt spid="31">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xEl>
                                              <p:pRg st="1" end="1"/>
                                            </p:txEl>
                                          </p:spTgt>
                                        </p:tgtEl>
                                        <p:attrNameLst>
                                          <p:attrName>style.visibility</p:attrName>
                                        </p:attrNameLst>
                                      </p:cBhvr>
                                      <p:to>
                                        <p:strVal val="visible"/>
                                      </p:to>
                                    </p:set>
                                    <p:animEffect transition="in" filter="fade">
                                      <p:cBhvr>
                                        <p:cTn id="57" dur="500"/>
                                        <p:tgtEl>
                                          <p:spTgt spid="31">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xEl>
                                              <p:pRg st="2" end="2"/>
                                            </p:txEl>
                                          </p:spTgt>
                                        </p:tgtEl>
                                        <p:attrNameLst>
                                          <p:attrName>style.visibility</p:attrName>
                                        </p:attrNameLst>
                                      </p:cBhvr>
                                      <p:to>
                                        <p:strVal val="visible"/>
                                      </p:to>
                                    </p:set>
                                    <p:animEffect transition="in" filter="fade">
                                      <p:cBhvr>
                                        <p:cTn id="60" dur="500"/>
                                        <p:tgtEl>
                                          <p:spTgt spid="31">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xEl>
                                              <p:pRg st="3" end="3"/>
                                            </p:txEl>
                                          </p:spTgt>
                                        </p:tgtEl>
                                        <p:attrNameLst>
                                          <p:attrName>style.visibility</p:attrName>
                                        </p:attrNameLst>
                                      </p:cBhvr>
                                      <p:to>
                                        <p:strVal val="visible"/>
                                      </p:to>
                                    </p:set>
                                    <p:animEffect transition="in" filter="fade">
                                      <p:cBhvr>
                                        <p:cTn id="63" dur="500"/>
                                        <p:tgtEl>
                                          <p:spTgt spid="31">
                                            <p:txEl>
                                              <p:pRg st="3" end="3"/>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xEl>
                                              <p:pRg st="4" end="4"/>
                                            </p:txEl>
                                          </p:spTgt>
                                        </p:tgtEl>
                                        <p:attrNameLst>
                                          <p:attrName>style.visibility</p:attrName>
                                        </p:attrNameLst>
                                      </p:cBhvr>
                                      <p:to>
                                        <p:strVal val="visible"/>
                                      </p:to>
                                    </p:set>
                                    <p:animEffect transition="in" filter="fade">
                                      <p:cBhvr>
                                        <p:cTn id="66" dur="500"/>
                                        <p:tgtEl>
                                          <p:spTgt spid="31">
                                            <p:txEl>
                                              <p:pRg st="4" end="4"/>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xEl>
                                              <p:pRg st="5" end="5"/>
                                            </p:txEl>
                                          </p:spTgt>
                                        </p:tgtEl>
                                        <p:attrNameLst>
                                          <p:attrName>style.visibility</p:attrName>
                                        </p:attrNameLst>
                                      </p:cBhvr>
                                      <p:to>
                                        <p:strVal val="visible"/>
                                      </p:to>
                                    </p:set>
                                    <p:animEffect transition="in" filter="fade">
                                      <p:cBhvr>
                                        <p:cTn id="69" dur="500"/>
                                        <p:tgtEl>
                                          <p:spTgt spid="31">
                                            <p:txEl>
                                              <p:pRg st="5" end="5"/>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xEl>
                                              <p:pRg st="6" end="6"/>
                                            </p:txEl>
                                          </p:spTgt>
                                        </p:tgtEl>
                                        <p:attrNameLst>
                                          <p:attrName>style.visibility</p:attrName>
                                        </p:attrNameLst>
                                      </p:cBhvr>
                                      <p:to>
                                        <p:strVal val="visible"/>
                                      </p:to>
                                    </p:set>
                                    <p:animEffect transition="in" filter="fade">
                                      <p:cBhvr>
                                        <p:cTn id="72" dur="500"/>
                                        <p:tgtEl>
                                          <p:spTgt spid="31">
                                            <p:txEl>
                                              <p:pRg st="6" end="6"/>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1">
                                            <p:txEl>
                                              <p:pRg st="7" end="7"/>
                                            </p:txEl>
                                          </p:spTgt>
                                        </p:tgtEl>
                                        <p:attrNameLst>
                                          <p:attrName>style.visibility</p:attrName>
                                        </p:attrNameLst>
                                      </p:cBhvr>
                                      <p:to>
                                        <p:strVal val="visible"/>
                                      </p:to>
                                    </p:set>
                                    <p:animEffect transition="in" filter="fade">
                                      <p:cBhvr>
                                        <p:cTn id="75" dur="500"/>
                                        <p:tgtEl>
                                          <p:spTgt spid="31">
                                            <p:txEl>
                                              <p:pRg st="7" end="7"/>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xEl>
                                              <p:pRg st="8" end="8"/>
                                            </p:txEl>
                                          </p:spTgt>
                                        </p:tgtEl>
                                        <p:attrNameLst>
                                          <p:attrName>style.visibility</p:attrName>
                                        </p:attrNameLst>
                                      </p:cBhvr>
                                      <p:to>
                                        <p:strVal val="visible"/>
                                      </p:to>
                                    </p:set>
                                    <p:animEffect transition="in" filter="fade">
                                      <p:cBhvr>
                                        <p:cTn id="78" dur="500"/>
                                        <p:tgtEl>
                                          <p:spTgt spid="31">
                                            <p:txEl>
                                              <p:pRg st="8" end="8"/>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xEl>
                                              <p:pRg st="9" end="9"/>
                                            </p:txEl>
                                          </p:spTgt>
                                        </p:tgtEl>
                                        <p:attrNameLst>
                                          <p:attrName>style.visibility</p:attrName>
                                        </p:attrNameLst>
                                      </p:cBhvr>
                                      <p:to>
                                        <p:strVal val="visible"/>
                                      </p:to>
                                    </p:set>
                                    <p:animEffect transition="in" filter="fade">
                                      <p:cBhvr>
                                        <p:cTn id="81" dur="500"/>
                                        <p:tgtEl>
                                          <p:spTgt spid="31">
                                            <p:txEl>
                                              <p:pRg st="9" end="9"/>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D274C4-8CD5-4001-A950-8BBA11721842}"/>
              </a:ext>
            </a:extLst>
          </p:cNvPr>
          <p:cNvSpPr/>
          <p:nvPr/>
        </p:nvSpPr>
        <p:spPr>
          <a:xfrm>
            <a:off x="5647038" y="916251"/>
            <a:ext cx="6544962" cy="5632311"/>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a:t>
            </a:r>
            <a:r>
              <a:rPr lang="en-US" sz="2400" b="1" dirty="0" err="1">
                <a:latin typeface="Consolas" panose="020B0609020204030204" pitchFamily="49" charset="0"/>
              </a:rPr>
              <a:t>wt_func</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//Stuff making f(x) true, then...</a:t>
            </a:r>
          </a:p>
          <a:p>
            <a:r>
              <a:rPr lang="en-US" sz="2400" b="1" dirty="0">
                <a:latin typeface="Consolas" panose="020B0609020204030204" pitchFamily="49" charset="0"/>
              </a:rPr>
              <a:t>    </a:t>
            </a:r>
            <a:r>
              <a:rPr lang="en-US" sz="2400" b="1" dirty="0" err="1">
                <a:latin typeface="Consolas" panose="020B0609020204030204" pitchFamily="49" charset="0"/>
              </a:rPr>
              <a:t>wq.wake_all</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a:latin typeface="Consolas" panose="020B0609020204030204" pitchFamily="49" charset="0"/>
              </a:rPr>
              <a:t>void </a:t>
            </a:r>
            <a:r>
              <a:rPr lang="en-US" sz="2400" b="1" dirty="0" err="1">
                <a:latin typeface="Consolas" panose="020B0609020204030204" pitchFamily="49" charset="0"/>
              </a:rPr>
              <a:t>wait_queue</a:t>
            </a:r>
            <a:r>
              <a:rPr lang="en-US" sz="2400" b="1" dirty="0">
                <a:latin typeface="Consolas" panose="020B0609020204030204" pitchFamily="49" charset="0"/>
              </a:rPr>
              <a:t>::</a:t>
            </a:r>
            <a:r>
              <a:rPr lang="en-US" sz="2400" b="1" dirty="0" err="1">
                <a:latin typeface="Consolas" panose="020B0609020204030204" pitchFamily="49" charset="0"/>
              </a:rPr>
              <a:t>wake_all</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guard(lock_);</a:t>
            </a:r>
          </a:p>
          <a:p>
            <a:r>
              <a:rPr lang="en-US" sz="2400" b="1" dirty="0">
                <a:latin typeface="Consolas" panose="020B0609020204030204" pitchFamily="49" charset="0"/>
              </a:rPr>
              <a:t>    while (auto w = q_.</a:t>
            </a:r>
            <a:r>
              <a:rPr lang="en-US" sz="2400" b="1" dirty="0" err="1">
                <a:latin typeface="Consolas" panose="020B0609020204030204" pitchFamily="49" charset="0"/>
              </a:rPr>
              <a:t>pop_front</a:t>
            </a:r>
            <a:r>
              <a:rPr lang="en-US" sz="2400" b="1" dirty="0">
                <a:latin typeface="Consolas" panose="020B0609020204030204" pitchFamily="49" charset="0"/>
              </a:rPr>
              <a:t>()) {</a:t>
            </a:r>
          </a:p>
          <a:p>
            <a:r>
              <a:rPr lang="en-US" sz="2400" b="1" dirty="0">
                <a:latin typeface="Consolas" panose="020B0609020204030204" pitchFamily="49" charset="0"/>
              </a:rPr>
              <a:t>        w-&gt;wake();</a:t>
            </a:r>
          </a:p>
          <a:p>
            <a:r>
              <a:rPr lang="en-US" sz="2400" b="1" dirty="0">
                <a:latin typeface="Consolas" panose="020B0609020204030204" pitchFamily="49" charset="0"/>
              </a:rPr>
              <a:t>    }</a:t>
            </a:r>
          </a:p>
          <a:p>
            <a:r>
              <a:rPr lang="en-US" sz="2400" b="1" dirty="0">
                <a:latin typeface="Consolas" panose="020B0609020204030204" pitchFamily="49" charset="0"/>
              </a:rPr>
              <a:t>}</a:t>
            </a:r>
          </a:p>
          <a:p>
            <a:r>
              <a:rPr lang="en-US" sz="2400" b="1" dirty="0">
                <a:latin typeface="Consolas" panose="020B0609020204030204" pitchFamily="49" charset="0"/>
              </a:rPr>
              <a:t>void waiter::wake() {</a:t>
            </a:r>
          </a:p>
          <a:p>
            <a:r>
              <a:rPr lang="en-US" sz="2400" b="1" dirty="0">
                <a:latin typeface="Consolas" panose="020B0609020204030204" pitchFamily="49" charset="0"/>
              </a:rPr>
              <a:t>    //Calls p_-&gt;wake()</a:t>
            </a:r>
          </a:p>
          <a:p>
            <a:r>
              <a:rPr lang="en-US" sz="2400" b="1" dirty="0">
                <a:latin typeface="Consolas" panose="020B0609020204030204" pitchFamily="49" charset="0"/>
              </a:rPr>
              <a:t>}</a:t>
            </a:r>
          </a:p>
        </p:txBody>
      </p:sp>
      <p:sp>
        <p:nvSpPr>
          <p:cNvPr id="14" name="Rectangle 13">
            <a:extLst>
              <a:ext uri="{FF2B5EF4-FFF2-40B4-BE49-F238E27FC236}">
                <a16:creationId xmlns:a16="http://schemas.microsoft.com/office/drawing/2014/main" id="{DC6F173E-D083-420C-9684-B2298C680266}"/>
              </a:ext>
            </a:extLst>
          </p:cNvPr>
          <p:cNvSpPr/>
          <p:nvPr/>
        </p:nvSpPr>
        <p:spPr>
          <a:xfrm>
            <a:off x="53546" y="916251"/>
            <a:ext cx="7411656" cy="6001643"/>
          </a:xfrm>
          <a:prstGeom prst="rect">
            <a:avLst/>
          </a:prstGeom>
        </p:spPr>
        <p:txBody>
          <a:bodyPr wrap="square">
            <a:spAutoFit/>
          </a:bodyPr>
          <a:lstStyle/>
          <a:p>
            <a:r>
              <a:rPr lang="en-US" sz="2400" b="1" dirty="0">
                <a:latin typeface="Consolas" panose="020B0609020204030204" pitchFamily="49" charset="0"/>
              </a:rPr>
              <a:t>//The sleeper thread</a:t>
            </a:r>
          </a:p>
          <a:p>
            <a:r>
              <a:rPr lang="en-US" sz="2400" b="1" dirty="0">
                <a:latin typeface="Consolas" panose="020B0609020204030204" pitchFamily="49" charset="0"/>
              </a:rPr>
              <a:t>waiter w;</a:t>
            </a:r>
          </a:p>
          <a:p>
            <a:r>
              <a:rPr lang="en-US" sz="2400" b="1" dirty="0">
                <a:latin typeface="Consolas" panose="020B0609020204030204" pitchFamily="49" charset="0"/>
              </a:rPr>
              <a:t>auto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while (1) {</a:t>
            </a:r>
          </a:p>
          <a:p>
            <a:r>
              <a:rPr lang="en-US" sz="2400" b="1" dirty="0">
                <a:latin typeface="Consolas" panose="020B0609020204030204" pitchFamily="49" charset="0"/>
              </a:rPr>
              <a:t>    </a:t>
            </a:r>
            <a:r>
              <a:rPr lang="en-US" sz="2400" b="1" dirty="0" err="1">
                <a:latin typeface="Consolas" panose="020B0609020204030204" pitchFamily="49" charset="0"/>
              </a:rPr>
              <a:t>w.prepare</a:t>
            </a:r>
            <a:r>
              <a:rPr lang="en-US" sz="2400" b="1" dirty="0">
                <a:latin typeface="Consolas" panose="020B0609020204030204" pitchFamily="49" charset="0"/>
              </a:rPr>
              <a:t>(</a:t>
            </a:r>
            <a:r>
              <a:rPr lang="en-US" sz="2400" b="1" dirty="0" err="1">
                <a:latin typeface="Consolas" panose="020B0609020204030204" pitchFamily="49" charset="0"/>
              </a:rPr>
              <a:t>waitq</a:t>
            </a:r>
            <a:r>
              <a:rPr lang="en-US" sz="2400" b="1" dirty="0">
                <a:latin typeface="Consolas" panose="020B0609020204030204" pitchFamily="49" charset="0"/>
              </a:rPr>
              <a:t>);</a:t>
            </a:r>
          </a:p>
          <a:p>
            <a:r>
              <a:rPr lang="en-US" sz="2400" b="1" dirty="0">
                <a:latin typeface="Consolas" panose="020B0609020204030204" pitchFamily="49" charset="0"/>
              </a:rPr>
              <a:t>    if (f(x)) {</a:t>
            </a:r>
          </a:p>
          <a:p>
            <a:r>
              <a:rPr lang="en-US" sz="2400" b="1" dirty="0">
                <a:latin typeface="Consolas" panose="020B0609020204030204" pitchFamily="49" charset="0"/>
              </a:rPr>
              <a:t>        break;</a:t>
            </a:r>
          </a:p>
          <a:p>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w.block</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err="1">
                <a:latin typeface="Consolas" panose="020B0609020204030204" pitchFamily="49" charset="0"/>
              </a:rPr>
              <a:t>w.clear</a:t>
            </a:r>
            <a:r>
              <a:rPr lang="en-US" sz="2400" b="1" dirty="0">
                <a:latin typeface="Consolas" panose="020B0609020204030204" pitchFamily="49" charset="0"/>
              </a:rPr>
              <a:t>();</a:t>
            </a:r>
          </a:p>
          <a:p>
            <a:r>
              <a:rPr lang="en-US" sz="2400" b="1" dirty="0">
                <a:latin typeface="Consolas" panose="020B0609020204030204" pitchFamily="49" charset="0"/>
              </a:rPr>
              <a:t>//Compute using x</a:t>
            </a:r>
          </a:p>
          <a:p>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endParaRPr lang="en-US" sz="2400" b="1" dirty="0">
              <a:latin typeface="Consolas" panose="020B0609020204030204" pitchFamily="49" charset="0"/>
            </a:endParaRPr>
          </a:p>
        </p:txBody>
      </p:sp>
      <p:sp>
        <p:nvSpPr>
          <p:cNvPr id="7" name="Left Bracket 6">
            <a:extLst>
              <a:ext uri="{FF2B5EF4-FFF2-40B4-BE49-F238E27FC236}">
                <a16:creationId xmlns:a16="http://schemas.microsoft.com/office/drawing/2014/main" id="{597F75E5-7BA8-4705-BABD-86A0FCAABCEE}"/>
              </a:ext>
            </a:extLst>
          </p:cNvPr>
          <p:cNvSpPr/>
          <p:nvPr/>
        </p:nvSpPr>
        <p:spPr>
          <a:xfrm>
            <a:off x="5387546" y="863793"/>
            <a:ext cx="259492" cy="5802975"/>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a:extLst>
              <a:ext uri="{FF2B5EF4-FFF2-40B4-BE49-F238E27FC236}">
                <a16:creationId xmlns:a16="http://schemas.microsoft.com/office/drawing/2014/main" id="{4413B795-DF82-4AA0-9EFC-25D3E6861521}"/>
              </a:ext>
            </a:extLst>
          </p:cNvPr>
          <p:cNvGrpSpPr/>
          <p:nvPr/>
        </p:nvGrpSpPr>
        <p:grpSpPr>
          <a:xfrm>
            <a:off x="53545" y="6338366"/>
            <a:ext cx="5334000" cy="300942"/>
            <a:chOff x="53546" y="1574157"/>
            <a:chExt cx="5334000" cy="300942"/>
          </a:xfrm>
        </p:grpSpPr>
        <p:cxnSp>
          <p:nvCxnSpPr>
            <p:cNvPr id="31" name="Straight Arrow Connector 30">
              <a:extLst>
                <a:ext uri="{FF2B5EF4-FFF2-40B4-BE49-F238E27FC236}">
                  <a16:creationId xmlns:a16="http://schemas.microsoft.com/office/drawing/2014/main" id="{36AAD792-1370-4944-A248-EB5B7E1DB814}"/>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2DD3AF0-C44A-4109-98E0-B8CB33BDCF19}"/>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DD1F343-BEEB-435A-94A6-45C0F53B41CD}"/>
              </a:ext>
            </a:extLst>
          </p:cNvPr>
          <p:cNvSpPr txBox="1"/>
          <p:nvPr/>
        </p:nvSpPr>
        <p:spPr>
          <a:xfrm>
            <a:off x="601884" y="-92598"/>
            <a:ext cx="11239017" cy="954107"/>
          </a:xfrm>
          <a:prstGeom prst="rect">
            <a:avLst/>
          </a:prstGeom>
          <a:noFill/>
        </p:spPr>
        <p:txBody>
          <a:bodyPr wrap="square" rtlCol="0">
            <a:spAutoFit/>
          </a:bodyPr>
          <a:lstStyle/>
          <a:p>
            <a:pPr algn="ctr"/>
            <a:r>
              <a:rPr lang="en-US" sz="2800" b="1" dirty="0">
                <a:ln>
                  <a:solidFill>
                    <a:schemeClr val="tx1"/>
                  </a:solidFill>
                </a:ln>
                <a:solidFill>
                  <a:srgbClr val="0099FF"/>
                </a:solidFill>
                <a:latin typeface="Segoe UI" panose="020B0502040204020203" pitchFamily="34" charset="0"/>
                <a:cs typeface="Segoe UI" panose="020B0502040204020203" pitchFamily="34" charset="0"/>
              </a:rPr>
              <a:t>Wakeup thread has made f(x) true, which the sleeper will discover if the sleeper tries to enter the wait queue again.</a:t>
            </a:r>
          </a:p>
        </p:txBody>
      </p:sp>
    </p:spTree>
    <p:extLst>
      <p:ext uri="{BB962C8B-B14F-4D97-AF65-F5344CB8AC3E}">
        <p14:creationId xmlns:p14="http://schemas.microsoft.com/office/powerpoint/2010/main" val="69738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CBD2-D702-42E8-A49B-BFDAF2943A4E}"/>
              </a:ext>
            </a:extLst>
          </p:cNvPr>
          <p:cNvSpPr>
            <a:spLocks noGrp="1"/>
          </p:cNvSpPr>
          <p:nvPr>
            <p:ph type="title"/>
          </p:nvPr>
        </p:nvSpPr>
        <p:spPr/>
        <p:txBody>
          <a:bodyPr/>
          <a:lstStyle/>
          <a:p>
            <a:r>
              <a:rPr lang="en-US" dirty="0"/>
              <a:t>The Challenges of Blocking</a:t>
            </a:r>
          </a:p>
        </p:txBody>
      </p:sp>
      <p:sp>
        <p:nvSpPr>
          <p:cNvPr id="3" name="Content Placeholder 2">
            <a:extLst>
              <a:ext uri="{FF2B5EF4-FFF2-40B4-BE49-F238E27FC236}">
                <a16:creationId xmlns:a16="http://schemas.microsoft.com/office/drawing/2014/main" id="{E8B4A874-9AD5-457F-B50F-769CD3E2D3CC}"/>
              </a:ext>
            </a:extLst>
          </p:cNvPr>
          <p:cNvSpPr>
            <a:spLocks noGrp="1"/>
          </p:cNvSpPr>
          <p:nvPr>
            <p:ph idx="1"/>
          </p:nvPr>
        </p:nvSpPr>
        <p:spPr>
          <a:xfrm>
            <a:off x="838199" y="1825624"/>
            <a:ext cx="10967977" cy="4771945"/>
          </a:xfrm>
        </p:spPr>
        <p:txBody>
          <a:bodyPr>
            <a:normAutofit/>
          </a:bodyPr>
          <a:lstStyle/>
          <a:p>
            <a:r>
              <a:rPr lang="en-US" sz="3200" b="1" dirty="0">
                <a:latin typeface="Segoe UI" panose="020B0502040204020203" pitchFamily="34" charset="0"/>
                <a:cs typeface="Segoe UI" panose="020B0502040204020203" pitchFamily="34" charset="0"/>
              </a:rPr>
              <a:t>Kernel tasks often need to block until an event occurs</a:t>
            </a:r>
          </a:p>
          <a:p>
            <a:pPr lvl="1"/>
            <a:r>
              <a:rPr lang="en-US" sz="2800" b="1" dirty="0">
                <a:latin typeface="Segoe UI" panose="020B0502040204020203" pitchFamily="34" charset="0"/>
                <a:cs typeface="Segoe UI" panose="020B0502040204020203" pitchFamily="34" charset="0"/>
              </a:rPr>
              <a:t>Ex: A certain amount of time has elapsed (as in </a:t>
            </a:r>
            <a:r>
              <a:rPr lang="en-US" sz="2800" b="1" dirty="0">
                <a:latin typeface="Consolas" panose="020B0609020204030204" pitchFamily="49" charset="0"/>
                <a:cs typeface="Segoe UI" panose="020B0502040204020203" pitchFamily="34" charset="0"/>
              </a:rPr>
              <a:t>sleep(</a:t>
            </a:r>
            <a:r>
              <a:rPr lang="en-US" sz="2800" b="1" dirty="0" err="1">
                <a:latin typeface="Consolas" panose="020B0609020204030204" pitchFamily="49" charset="0"/>
                <a:cs typeface="Segoe UI" panose="020B0502040204020203" pitchFamily="34" charset="0"/>
              </a:rPr>
              <a:t>ms</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a:t>
            </a:r>
          </a:p>
          <a:p>
            <a:pPr lvl="1"/>
            <a:r>
              <a:rPr lang="en-US" sz="2800" b="1" dirty="0">
                <a:latin typeface="Segoe UI" panose="020B0502040204020203" pitchFamily="34" charset="0"/>
                <a:cs typeface="Segoe UI" panose="020B0502040204020203" pitchFamily="34" charset="0"/>
              </a:rPr>
              <a:t>Ex: Keyboard data arrives</a:t>
            </a:r>
          </a:p>
          <a:p>
            <a:pPr lvl="1"/>
            <a:r>
              <a:rPr lang="en-US" sz="2800" b="1" dirty="0">
                <a:latin typeface="Segoe UI" panose="020B0502040204020203" pitchFamily="34" charset="0"/>
                <a:cs typeface="Segoe UI" panose="020B0502040204020203" pitchFamily="34" charset="0"/>
              </a:rPr>
              <a:t>Ex: A (non-spinlock) lock is released</a:t>
            </a:r>
          </a:p>
          <a:p>
            <a:r>
              <a:rPr lang="en-US" sz="3200" b="1" dirty="0">
                <a:latin typeface="Segoe UI" panose="020B0502040204020203" pitchFamily="34" charset="0"/>
                <a:cs typeface="Segoe UI" panose="020B0502040204020203" pitchFamily="34" charset="0"/>
              </a:rPr>
              <a:t>How can the kernel create an </a:t>
            </a:r>
            <a:r>
              <a:rPr lang="en-US" sz="3200" b="1" u="sng" dirty="0">
                <a:latin typeface="Segoe UI" panose="020B0502040204020203" pitchFamily="34" charset="0"/>
                <a:cs typeface="Segoe UI" panose="020B0502040204020203" pitchFamily="34" charset="0"/>
              </a:rPr>
              <a:t>efficient</a:t>
            </a:r>
            <a:r>
              <a:rPr lang="en-US" sz="3200" b="1" dirty="0">
                <a:latin typeface="Segoe UI" panose="020B0502040204020203" pitchFamily="34" charset="0"/>
                <a:cs typeface="Segoe UI" panose="020B0502040204020203" pitchFamily="34" charset="0"/>
              </a:rPr>
              <a:t> mechanism to handle </a:t>
            </a:r>
            <a:r>
              <a:rPr lang="en-US" sz="3200" b="1" u="sng" dirty="0">
                <a:latin typeface="Segoe UI" panose="020B0502040204020203" pitchFamily="34" charset="0"/>
                <a:cs typeface="Segoe UI" panose="020B0502040204020203" pitchFamily="34" charset="0"/>
              </a:rPr>
              <a:t>arbitrary types</a:t>
            </a:r>
            <a:r>
              <a:rPr lang="en-US" sz="3200" b="1" dirty="0">
                <a:latin typeface="Segoe UI" panose="020B0502040204020203" pitchFamily="34" charset="0"/>
                <a:cs typeface="Segoe UI" panose="020B0502040204020203" pitchFamily="34" charset="0"/>
              </a:rPr>
              <a:t> of blocking events?</a:t>
            </a:r>
          </a:p>
        </p:txBody>
      </p:sp>
    </p:spTree>
    <p:extLst>
      <p:ext uri="{BB962C8B-B14F-4D97-AF65-F5344CB8AC3E}">
        <p14:creationId xmlns:p14="http://schemas.microsoft.com/office/powerpoint/2010/main" val="205094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A796-C36E-4FA5-AE38-1149D91A471F}"/>
              </a:ext>
            </a:extLst>
          </p:cNvPr>
          <p:cNvSpPr>
            <a:spLocks noGrp="1"/>
          </p:cNvSpPr>
          <p:nvPr>
            <p:ph type="title"/>
          </p:nvPr>
        </p:nvSpPr>
        <p:spPr>
          <a:xfrm>
            <a:off x="838200" y="145206"/>
            <a:ext cx="10515600" cy="1325563"/>
          </a:xfrm>
        </p:spPr>
        <p:txBody>
          <a:bodyPr/>
          <a:lstStyle/>
          <a:p>
            <a:r>
              <a:rPr lang="en-US" dirty="0"/>
              <a:t>Wait Queues to the Rescue!</a:t>
            </a:r>
          </a:p>
        </p:txBody>
      </p:sp>
      <p:sp>
        <p:nvSpPr>
          <p:cNvPr id="3" name="Content Placeholder 2">
            <a:extLst>
              <a:ext uri="{FF2B5EF4-FFF2-40B4-BE49-F238E27FC236}">
                <a16:creationId xmlns:a16="http://schemas.microsoft.com/office/drawing/2014/main" id="{B4EA0F3E-7D71-4350-AC96-5AF593AB9E9E}"/>
              </a:ext>
            </a:extLst>
          </p:cNvPr>
          <p:cNvSpPr>
            <a:spLocks noGrp="1"/>
          </p:cNvSpPr>
          <p:nvPr>
            <p:ph idx="1"/>
          </p:nvPr>
        </p:nvSpPr>
        <p:spPr>
          <a:xfrm>
            <a:off x="838200" y="1489956"/>
            <a:ext cx="10515600" cy="4351338"/>
          </a:xfrm>
        </p:spPr>
        <p:txBody>
          <a:bodyPr>
            <a:normAutofit/>
          </a:bodyPr>
          <a:lstStyle/>
          <a:p>
            <a:r>
              <a:rPr lang="en-US" sz="3600" b="1" dirty="0">
                <a:latin typeface="Segoe UI" panose="020B0502040204020203" pitchFamily="34" charset="0"/>
                <a:cs typeface="Segoe UI" panose="020B0502040204020203" pitchFamily="34" charset="0"/>
              </a:rPr>
              <a:t>Have a queue for each type of blocking event</a:t>
            </a:r>
          </a:p>
          <a:p>
            <a:pPr lvl="1"/>
            <a:r>
              <a:rPr lang="en-US" sz="3200" b="1" dirty="0">
                <a:latin typeface="Segoe UI" panose="020B0502040204020203" pitchFamily="34" charset="0"/>
                <a:cs typeface="Segoe UI" panose="020B0502040204020203" pitchFamily="34" charset="0"/>
              </a:rPr>
              <a:t>Threads that wait for the same event will sleep on the same queue</a:t>
            </a:r>
          </a:p>
          <a:p>
            <a:pPr lvl="1"/>
            <a:r>
              <a:rPr lang="en-US" sz="3200" b="1" dirty="0">
                <a:latin typeface="Segoe UI" panose="020B0502040204020203" pitchFamily="34" charset="0"/>
                <a:cs typeface="Segoe UI" panose="020B0502040204020203" pitchFamily="34" charset="0"/>
              </a:rPr>
              <a:t>When the event is noticed by a running thread, that thread will wake the sleepers in the relevant queue</a:t>
            </a:r>
          </a:p>
        </p:txBody>
      </p:sp>
      <p:grpSp>
        <p:nvGrpSpPr>
          <p:cNvPr id="9" name="Group 8">
            <a:extLst>
              <a:ext uri="{FF2B5EF4-FFF2-40B4-BE49-F238E27FC236}">
                <a16:creationId xmlns:a16="http://schemas.microsoft.com/office/drawing/2014/main" id="{16D9B508-7FD7-4410-89D2-7377C0971029}"/>
              </a:ext>
            </a:extLst>
          </p:cNvPr>
          <p:cNvGrpSpPr/>
          <p:nvPr/>
        </p:nvGrpSpPr>
        <p:grpSpPr>
          <a:xfrm>
            <a:off x="496747" y="4670323"/>
            <a:ext cx="4897055" cy="1779995"/>
            <a:chOff x="496747" y="4670323"/>
            <a:chExt cx="4897055" cy="1779995"/>
          </a:xfrm>
        </p:grpSpPr>
        <p:pic>
          <p:nvPicPr>
            <p:cNvPr id="5" name="Picture 4">
              <a:extLst>
                <a:ext uri="{FF2B5EF4-FFF2-40B4-BE49-F238E27FC236}">
                  <a16:creationId xmlns:a16="http://schemas.microsoft.com/office/drawing/2014/main" id="{421B9FE1-A0CC-4113-8FA2-0E3553154193}"/>
                </a:ext>
              </a:extLst>
            </p:cNvPr>
            <p:cNvPicPr>
              <a:picLocks noChangeAspect="1"/>
            </p:cNvPicPr>
            <p:nvPr/>
          </p:nvPicPr>
          <p:blipFill>
            <a:blip r:embed="rId3"/>
            <a:stretch>
              <a:fillRect/>
            </a:stretch>
          </p:blipFill>
          <p:spPr>
            <a:xfrm>
              <a:off x="496747" y="4670323"/>
              <a:ext cx="1810164" cy="1779995"/>
            </a:xfrm>
            <a:prstGeom prst="rect">
              <a:avLst/>
            </a:prstGeom>
          </p:spPr>
        </p:pic>
        <p:sp>
          <p:nvSpPr>
            <p:cNvPr id="6" name="TextBox 5">
              <a:extLst>
                <a:ext uri="{FF2B5EF4-FFF2-40B4-BE49-F238E27FC236}">
                  <a16:creationId xmlns:a16="http://schemas.microsoft.com/office/drawing/2014/main" id="{9368B518-EBDB-4469-BF39-86795D9D320D}"/>
                </a:ext>
              </a:extLst>
            </p:cNvPr>
            <p:cNvSpPr txBox="1"/>
            <p:nvPr/>
          </p:nvSpPr>
          <p:spPr>
            <a:xfrm>
              <a:off x="2187615" y="5087041"/>
              <a:ext cx="3206187" cy="107721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True blocking is</a:t>
              </a:r>
            </a:p>
            <a:p>
              <a:pPr algn="ctr"/>
              <a:r>
                <a:rPr lang="en-US" sz="3200" b="1" dirty="0">
                  <a:latin typeface="Segoe UI" panose="020B0502040204020203" pitchFamily="34" charset="0"/>
                  <a:cs typeface="Segoe UI" panose="020B0502040204020203" pitchFamily="34" charset="0"/>
                </a:rPr>
                <a:t>now possible!</a:t>
              </a:r>
            </a:p>
          </p:txBody>
        </p:sp>
      </p:grpSp>
      <p:grpSp>
        <p:nvGrpSpPr>
          <p:cNvPr id="8" name="Group 7">
            <a:extLst>
              <a:ext uri="{FF2B5EF4-FFF2-40B4-BE49-F238E27FC236}">
                <a16:creationId xmlns:a16="http://schemas.microsoft.com/office/drawing/2014/main" id="{E396D517-9F5A-4D21-A8AE-35D3A011C880}"/>
              </a:ext>
            </a:extLst>
          </p:cNvPr>
          <p:cNvGrpSpPr/>
          <p:nvPr/>
        </p:nvGrpSpPr>
        <p:grpSpPr>
          <a:xfrm>
            <a:off x="7033548" y="4594598"/>
            <a:ext cx="4689984" cy="2062103"/>
            <a:chOff x="7033548" y="4594598"/>
            <a:chExt cx="4689984" cy="2062103"/>
          </a:xfrm>
        </p:grpSpPr>
        <p:pic>
          <p:nvPicPr>
            <p:cNvPr id="4" name="Picture 3">
              <a:extLst>
                <a:ext uri="{FF2B5EF4-FFF2-40B4-BE49-F238E27FC236}">
                  <a16:creationId xmlns:a16="http://schemas.microsoft.com/office/drawing/2014/main" id="{0DC16C99-2481-44B6-A58A-379C371C4E8B}"/>
                </a:ext>
              </a:extLst>
            </p:cNvPr>
            <p:cNvPicPr>
              <a:picLocks noChangeAspect="1"/>
            </p:cNvPicPr>
            <p:nvPr/>
          </p:nvPicPr>
          <p:blipFill>
            <a:blip r:embed="rId4"/>
            <a:stretch>
              <a:fillRect/>
            </a:stretch>
          </p:blipFill>
          <p:spPr>
            <a:xfrm>
              <a:off x="7033548" y="4670323"/>
              <a:ext cx="1740061" cy="1910655"/>
            </a:xfrm>
            <a:prstGeom prst="rect">
              <a:avLst/>
            </a:prstGeom>
          </p:spPr>
        </p:pic>
        <p:sp>
          <p:nvSpPr>
            <p:cNvPr id="7" name="TextBox 6">
              <a:extLst>
                <a:ext uri="{FF2B5EF4-FFF2-40B4-BE49-F238E27FC236}">
                  <a16:creationId xmlns:a16="http://schemas.microsoft.com/office/drawing/2014/main" id="{29CFA9CF-CC40-4642-8139-3F042FAE7745}"/>
                </a:ext>
              </a:extLst>
            </p:cNvPr>
            <p:cNvSpPr txBox="1"/>
            <p:nvPr/>
          </p:nvSpPr>
          <p:spPr>
            <a:xfrm>
              <a:off x="8517345" y="4594598"/>
              <a:ext cx="3206187" cy="2062103"/>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Correctly implementing the wait queue is tricky!</a:t>
              </a:r>
            </a:p>
          </p:txBody>
        </p:sp>
      </p:grpSp>
    </p:spTree>
    <p:extLst>
      <p:ext uri="{BB962C8B-B14F-4D97-AF65-F5344CB8AC3E}">
        <p14:creationId xmlns:p14="http://schemas.microsoft.com/office/powerpoint/2010/main" val="272655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0B78-C305-4597-A697-7087848590DC}"/>
              </a:ext>
            </a:extLst>
          </p:cNvPr>
          <p:cNvSpPr>
            <a:spLocks noGrp="1"/>
          </p:cNvSpPr>
          <p:nvPr>
            <p:ph type="title"/>
          </p:nvPr>
        </p:nvSpPr>
        <p:spPr>
          <a:xfrm>
            <a:off x="838200" y="6310"/>
            <a:ext cx="10515600" cy="1116434"/>
          </a:xfrm>
        </p:spPr>
        <p:txBody>
          <a:bodyPr/>
          <a:lstStyle/>
          <a:p>
            <a:r>
              <a:rPr lang="en-US" dirty="0"/>
              <a:t>Formalizing the Blocking Problem</a:t>
            </a:r>
          </a:p>
        </p:txBody>
      </p:sp>
      <p:sp>
        <p:nvSpPr>
          <p:cNvPr id="5" name="Content Placeholder 4">
            <a:extLst>
              <a:ext uri="{FF2B5EF4-FFF2-40B4-BE49-F238E27FC236}">
                <a16:creationId xmlns:a16="http://schemas.microsoft.com/office/drawing/2014/main" id="{C2454043-C5C1-40E1-9380-EE9D1F73E140}"/>
              </a:ext>
            </a:extLst>
          </p:cNvPr>
          <p:cNvSpPr>
            <a:spLocks noGrp="1"/>
          </p:cNvSpPr>
          <p:nvPr>
            <p:ph idx="1"/>
          </p:nvPr>
        </p:nvSpPr>
        <p:spPr>
          <a:xfrm>
            <a:off x="289367" y="1061212"/>
            <a:ext cx="6288740" cy="4328932"/>
          </a:xfrm>
        </p:spPr>
        <p:txBody>
          <a:bodyPr>
            <a:normAutofit/>
          </a:bodyPr>
          <a:lstStyle/>
          <a:p>
            <a:r>
              <a:rPr lang="en-US" sz="3200" b="1" dirty="0">
                <a:latin typeface="Segoe UI" panose="020B0502040204020203" pitchFamily="34" charset="0"/>
                <a:cs typeface="Segoe UI" panose="020B0502040204020203" pitchFamily="34" charset="0"/>
              </a:rPr>
              <a:t>Let </a:t>
            </a:r>
            <a:r>
              <a:rPr lang="en-US" sz="3200" b="1" dirty="0">
                <a:latin typeface="Consolas" panose="020B0609020204030204" pitchFamily="49" charset="0"/>
                <a:cs typeface="Segoe UI" panose="020B0502040204020203" pitchFamily="34" charset="0"/>
              </a:rPr>
              <a:t>x</a:t>
            </a:r>
            <a:r>
              <a:rPr lang="en-US" sz="3200" b="1" dirty="0">
                <a:latin typeface="Segoe UI" panose="020B0502040204020203" pitchFamily="34" charset="0"/>
                <a:cs typeface="Segoe UI" panose="020B0502040204020203" pitchFamily="34" charset="0"/>
              </a:rPr>
              <a:t> be a subset of program state</a:t>
            </a:r>
          </a:p>
          <a:p>
            <a:pPr lvl="1"/>
            <a:r>
              <a:rPr lang="en-US" sz="2800" b="1" dirty="0">
                <a:latin typeface="Segoe UI" panose="020B0502040204020203" pitchFamily="34" charset="0"/>
                <a:cs typeface="Segoe UI" panose="020B0502040204020203" pitchFamily="34" charset="0"/>
              </a:rPr>
              <a:t>A sleeping thread blocks until </a:t>
            </a:r>
            <a:r>
              <a:rPr lang="en-US" sz="2800" b="1" dirty="0">
                <a:latin typeface="Consolas" panose="020B0609020204030204" pitchFamily="49" charset="0"/>
                <a:cs typeface="Segoe UI" panose="020B0502040204020203" pitchFamily="34" charset="0"/>
              </a:rPr>
              <a:t>f(x)</a:t>
            </a:r>
            <a:r>
              <a:rPr lang="en-US" sz="2800" b="1" dirty="0">
                <a:latin typeface="Segoe UI" panose="020B0502040204020203" pitchFamily="34" charset="0"/>
                <a:cs typeface="Segoe UI" panose="020B0502040204020203" pitchFamily="34" charset="0"/>
              </a:rPr>
              <a:t> is true</a:t>
            </a:r>
          </a:p>
          <a:p>
            <a:pPr lvl="1"/>
            <a:r>
              <a:rPr lang="en-US" sz="2800" b="1" dirty="0">
                <a:latin typeface="Segoe UI" panose="020B0502040204020203" pitchFamily="34" charset="0"/>
                <a:cs typeface="Segoe UI" panose="020B0502040204020203" pitchFamily="34" charset="0"/>
              </a:rPr>
              <a:t>A running thread modifies </a:t>
            </a:r>
            <a:r>
              <a:rPr lang="en-US" sz="2800" b="1" dirty="0">
                <a:latin typeface="Consolas" panose="020B0609020204030204" pitchFamily="49" charset="0"/>
                <a:cs typeface="Segoe UI" panose="020B0502040204020203" pitchFamily="34" charset="0"/>
              </a:rPr>
              <a:t>x</a:t>
            </a:r>
            <a:r>
              <a:rPr lang="en-US" sz="2800" b="1" dirty="0">
                <a:latin typeface="Segoe UI" panose="020B0502040204020203" pitchFamily="34" charset="0"/>
                <a:cs typeface="Segoe UI" panose="020B0502040204020203" pitchFamily="34" charset="0"/>
              </a:rPr>
              <a:t> in a way that makes </a:t>
            </a:r>
            <a:r>
              <a:rPr lang="en-US" sz="2800" b="1" dirty="0">
                <a:latin typeface="Consolas" panose="020B0609020204030204" pitchFamily="49" charset="0"/>
                <a:cs typeface="Segoe UI" panose="020B0502040204020203" pitchFamily="34" charset="0"/>
              </a:rPr>
              <a:t>f(x)</a:t>
            </a:r>
            <a:r>
              <a:rPr lang="en-US" sz="2800" b="1" dirty="0">
                <a:latin typeface="Segoe UI" panose="020B0502040204020203" pitchFamily="34" charset="0"/>
                <a:cs typeface="Segoe UI" panose="020B0502040204020203" pitchFamily="34" charset="0"/>
              </a:rPr>
              <a:t> true</a:t>
            </a:r>
          </a:p>
          <a:p>
            <a:r>
              <a:rPr lang="en-US" sz="3200" b="1" dirty="0">
                <a:latin typeface="Segoe UI" panose="020B0502040204020203" pitchFamily="34" charset="0"/>
                <a:cs typeface="Segoe UI" panose="020B0502040204020203" pitchFamily="34" charset="0"/>
              </a:rPr>
              <a:t>Sounds trivial, right?</a:t>
            </a:r>
          </a:p>
          <a:p>
            <a:pPr lvl="2"/>
            <a:endParaRPr lang="en-US" sz="2400" dirty="0"/>
          </a:p>
        </p:txBody>
      </p:sp>
      <p:sp>
        <p:nvSpPr>
          <p:cNvPr id="3" name="TextBox 2">
            <a:extLst>
              <a:ext uri="{FF2B5EF4-FFF2-40B4-BE49-F238E27FC236}">
                <a16:creationId xmlns:a16="http://schemas.microsoft.com/office/drawing/2014/main" id="{D7ABAD98-28D8-4D97-A0E4-956A3AA992AA}"/>
              </a:ext>
            </a:extLst>
          </p:cNvPr>
          <p:cNvSpPr txBox="1"/>
          <p:nvPr/>
        </p:nvSpPr>
        <p:spPr>
          <a:xfrm>
            <a:off x="-175723" y="4235982"/>
            <a:ext cx="7218919" cy="2308324"/>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COMPLETELY AND UTTERLY FALSE</a:t>
            </a:r>
          </a:p>
          <a:p>
            <a:pPr algn="ctr"/>
            <a:r>
              <a:rPr lang="en-US" sz="4800" b="1" dirty="0">
                <a:latin typeface="Segoe UI" panose="020B0502040204020203" pitchFamily="34" charset="0"/>
                <a:cs typeface="Segoe UI" panose="020B0502040204020203" pitchFamily="34" charset="0"/>
              </a:rPr>
              <a:t>YOU MORTAL FOOLS</a:t>
            </a:r>
          </a:p>
        </p:txBody>
      </p:sp>
      <p:pic>
        <p:nvPicPr>
          <p:cNvPr id="1026" name="Picture 2" descr="Image result for jenga falling">
            <a:extLst>
              <a:ext uri="{FF2B5EF4-FFF2-40B4-BE49-F238E27FC236}">
                <a16:creationId xmlns:a16="http://schemas.microsoft.com/office/drawing/2014/main" id="{9F40F6E0-A5BF-49A5-864E-F2B61359E3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2554"/>
          <a:stretch/>
        </p:blipFill>
        <p:spPr bwMode="auto">
          <a:xfrm>
            <a:off x="6846026" y="1061212"/>
            <a:ext cx="4922925" cy="57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6452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22BC0C-3B48-4AD1-A445-07D3569ACC08}"/>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DCE71A3-D531-4F8A-8B12-C1FC6562A547}"/>
              </a:ext>
            </a:extLst>
          </p:cNvPr>
          <p:cNvSpPr>
            <a:spLocks noGrp="1"/>
          </p:cNvSpPr>
          <p:nvPr>
            <p:ph idx="1"/>
          </p:nvPr>
        </p:nvSpPr>
        <p:spPr>
          <a:xfrm>
            <a:off x="273907" y="736459"/>
            <a:ext cx="7127789" cy="1413615"/>
          </a:xfrm>
        </p:spPr>
        <p:txBody>
          <a:bodyPr>
            <a:normAutofit/>
          </a:bodyPr>
          <a:lstStyle/>
          <a:p>
            <a:pPr>
              <a:lnSpc>
                <a:spcPts val="2600"/>
              </a:lnSpc>
            </a:pPr>
            <a:r>
              <a:rPr lang="en-US" b="1" dirty="0">
                <a:latin typeface="Segoe UI" panose="020B0502040204020203" pitchFamily="34" charset="0"/>
                <a:cs typeface="Segoe UI" panose="020B0502040204020203" pitchFamily="34" charset="0"/>
              </a:rPr>
              <a:t>Computes </a:t>
            </a:r>
            <a:r>
              <a:rPr lang="en-US" b="1" dirty="0">
                <a:latin typeface="Consolas" panose="020B0609020204030204" pitchFamily="49" charset="0"/>
                <a:cs typeface="Segoe UI" panose="020B0502040204020203" pitchFamily="34" charset="0"/>
              </a:rPr>
              <a:t>f(x) == false</a:t>
            </a:r>
          </a:p>
          <a:p>
            <a:pPr>
              <a:lnSpc>
                <a:spcPts val="2600"/>
              </a:lnSpc>
            </a:pPr>
            <a:r>
              <a:rPr lang="en-US" b="1" dirty="0">
                <a:latin typeface="Segoe UI" panose="020B0502040204020203" pitchFamily="34" charset="0"/>
                <a:cs typeface="Segoe UI" panose="020B0502040204020203" pitchFamily="34" charset="0"/>
              </a:rPr>
              <a:t>Decides to sleep (but hasn’t slept yet!)</a:t>
            </a:r>
          </a:p>
        </p:txBody>
      </p:sp>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6728250" y="1709931"/>
            <a:ext cx="5529652" cy="1731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US" b="1" dirty="0">
                <a:latin typeface="Segoe UI" panose="020B0502040204020203" pitchFamily="34" charset="0"/>
                <a:cs typeface="Segoe UI" panose="020B0502040204020203" pitchFamily="34" charset="0"/>
              </a:rPr>
              <a:t>Modifies </a:t>
            </a:r>
            <a:r>
              <a:rPr lang="en-US" b="1" dirty="0">
                <a:latin typeface="Consolas" panose="020B0609020204030204" pitchFamily="49" charset="0"/>
                <a:cs typeface="Segoe UI" panose="020B0502040204020203" pitchFamily="34" charset="0"/>
              </a:rPr>
              <a:t>x</a:t>
            </a:r>
            <a:r>
              <a:rPr lang="en-US" b="1" dirty="0">
                <a:latin typeface="Segoe UI" panose="020B0502040204020203" pitchFamily="34" charset="0"/>
                <a:cs typeface="Segoe UI" panose="020B0502040204020203" pitchFamily="34" charset="0"/>
              </a:rPr>
              <a:t> so that </a:t>
            </a:r>
            <a:r>
              <a:rPr lang="en-US" b="1" dirty="0">
                <a:latin typeface="Consolas" panose="020B0609020204030204" pitchFamily="49" charset="0"/>
                <a:cs typeface="Segoe UI" panose="020B0502040204020203" pitchFamily="34" charset="0"/>
              </a:rPr>
              <a:t>f(x)</a:t>
            </a:r>
            <a:r>
              <a:rPr lang="en-US" b="1" dirty="0">
                <a:latin typeface="Segoe UI" panose="020B0502040204020203" pitchFamily="34" charset="0"/>
                <a:cs typeface="Segoe UI" panose="020B0502040204020203" pitchFamily="34" charset="0"/>
              </a:rPr>
              <a:t> is true</a:t>
            </a:r>
          </a:p>
          <a:p>
            <a:pPr>
              <a:lnSpc>
                <a:spcPts val="2800"/>
              </a:lnSpc>
            </a:pPr>
            <a:r>
              <a:rPr lang="en-US" b="1" dirty="0">
                <a:latin typeface="Segoe UI" panose="020B0502040204020203" pitchFamily="34" charset="0"/>
                <a:cs typeface="Segoe UI" panose="020B0502040204020203" pitchFamily="34" charset="0"/>
              </a:rPr>
              <a:t>Looks for sleeping threads, finds none to wake up</a:t>
            </a:r>
          </a:p>
          <a:p>
            <a:pPr>
              <a:lnSpc>
                <a:spcPts val="2800"/>
              </a:lnSpc>
            </a:pPr>
            <a:r>
              <a:rPr lang="en-US" b="1" dirty="0">
                <a:latin typeface="Segoe UI" panose="020B0502040204020203" pitchFamily="34" charset="0"/>
                <a:cs typeface="Segoe UI" panose="020B0502040204020203" pitchFamily="34" charset="0"/>
              </a:rPr>
              <a:t>Does other stuff</a:t>
            </a: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273908" y="3319843"/>
            <a:ext cx="582209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Goes to sleep, blocks forever, infinite suffering occurs</a:t>
            </a:r>
          </a:p>
        </p:txBody>
      </p:sp>
      <p:grpSp>
        <p:nvGrpSpPr>
          <p:cNvPr id="17" name="Group 16">
            <a:extLst>
              <a:ext uri="{FF2B5EF4-FFF2-40B4-BE49-F238E27FC236}">
                <a16:creationId xmlns:a16="http://schemas.microsoft.com/office/drawing/2014/main" id="{74391E30-C559-4BFC-B72D-4A57A9E4474F}"/>
              </a:ext>
            </a:extLst>
          </p:cNvPr>
          <p:cNvGrpSpPr/>
          <p:nvPr/>
        </p:nvGrpSpPr>
        <p:grpSpPr>
          <a:xfrm>
            <a:off x="3393764" y="4144864"/>
            <a:ext cx="5300867" cy="2598000"/>
            <a:chOff x="3393764" y="4144864"/>
            <a:chExt cx="5300867" cy="2598000"/>
          </a:xfrm>
        </p:grpSpPr>
        <p:sp>
          <p:nvSpPr>
            <p:cNvPr id="16" name="Rectangle 15">
              <a:extLst>
                <a:ext uri="{FF2B5EF4-FFF2-40B4-BE49-F238E27FC236}">
                  <a16:creationId xmlns:a16="http://schemas.microsoft.com/office/drawing/2014/main" id="{E889F91C-A767-4504-A3CC-79FA198A6056}"/>
                </a:ext>
              </a:extLst>
            </p:cNvPr>
            <p:cNvSpPr/>
            <p:nvPr/>
          </p:nvSpPr>
          <p:spPr>
            <a:xfrm>
              <a:off x="3393764" y="4144864"/>
              <a:ext cx="5166810" cy="2584219"/>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lock cartoon">
              <a:extLst>
                <a:ext uri="{FF2B5EF4-FFF2-40B4-BE49-F238E27FC236}">
                  <a16:creationId xmlns:a16="http://schemas.microsoft.com/office/drawing/2014/main" id="{42158680-0772-4CD9-BBBE-D52A2CDCC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952" y="4226011"/>
              <a:ext cx="1852409" cy="24017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0636567-C5EE-456E-B58B-81F5401B4FF0}"/>
                </a:ext>
              </a:extLst>
            </p:cNvPr>
            <p:cNvSpPr txBox="1"/>
            <p:nvPr/>
          </p:nvSpPr>
          <p:spPr>
            <a:xfrm>
              <a:off x="5340361" y="5173204"/>
              <a:ext cx="3354270" cy="1569660"/>
            </a:xfrm>
            <a:prstGeom prst="rect">
              <a:avLst/>
            </a:prstGeom>
            <a:noFill/>
          </p:spPr>
          <p:txBody>
            <a:bodyPr wrap="square" rtlCol="0">
              <a:spAutoFit/>
            </a:bodyPr>
            <a:lstStyle/>
            <a:p>
              <a:r>
                <a:rPr lang="en-US" sz="3200" b="1" dirty="0">
                  <a:latin typeface="Segoe UI Light" panose="020B0502040204020203" pitchFamily="34" charset="0"/>
                  <a:cs typeface="Segoe UI Light" panose="020B0502040204020203" pitchFamily="34" charset="0"/>
                </a:rPr>
                <a:t>Maybe locks can help us avoid bad interleavings?</a:t>
              </a:r>
            </a:p>
          </p:txBody>
        </p:sp>
      </p:grpSp>
    </p:spTree>
    <p:extLst>
      <p:ext uri="{BB962C8B-B14F-4D97-AF65-F5344CB8AC3E}">
        <p14:creationId xmlns:p14="http://schemas.microsoft.com/office/powerpoint/2010/main" val="78474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0AD389-1338-4044-A94B-342950D5411F}"/>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DCE71A3-D531-4F8A-8B12-C1FC6562A547}"/>
              </a:ext>
            </a:extLst>
          </p:cNvPr>
          <p:cNvSpPr>
            <a:spLocks noGrp="1"/>
          </p:cNvSpPr>
          <p:nvPr>
            <p:ph idx="1"/>
          </p:nvPr>
        </p:nvSpPr>
        <p:spPr>
          <a:xfrm>
            <a:off x="273908" y="835315"/>
            <a:ext cx="6352360" cy="1574253"/>
          </a:xfrm>
        </p:spPr>
        <p:txBody>
          <a:bodyPr>
            <a:normAutofit/>
          </a:bodyPr>
          <a:lstStyle/>
          <a:p>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p>
          <a:p>
            <a:r>
              <a:rPr lang="en-US" b="1" dirty="0">
                <a:latin typeface="Segoe UI" panose="020B0502040204020203" pitchFamily="34" charset="0"/>
                <a:cs typeface="Segoe UI" panose="020B0502040204020203" pitchFamily="34" charset="0"/>
              </a:rPr>
              <a:t>Computes </a:t>
            </a:r>
            <a:r>
              <a:rPr lang="en-US" b="1" dirty="0">
                <a:latin typeface="Consolas" panose="020B0609020204030204" pitchFamily="49" charset="0"/>
                <a:cs typeface="Segoe UI" panose="020B0502040204020203" pitchFamily="34" charset="0"/>
              </a:rPr>
              <a:t>f(x) == false</a:t>
            </a:r>
          </a:p>
          <a:p>
            <a:r>
              <a:rPr lang="en-US" b="1" dirty="0">
                <a:latin typeface="Segoe UI" panose="020B0502040204020203" pitchFamily="34" charset="0"/>
                <a:cs typeface="Segoe UI" panose="020B0502040204020203" pitchFamily="34" charset="0"/>
              </a:rPr>
              <a:t>Decides to sleep and goes to sleep</a:t>
            </a:r>
          </a:p>
        </p:txBody>
      </p:sp>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7747689" y="2303058"/>
            <a:ext cx="4374292" cy="919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Tries to </a:t>
            </a:r>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r>
              <a:rPr lang="en-US" b="1" dirty="0">
                <a:latin typeface="Segoe UI" panose="020B0502040204020203" pitchFamily="34" charset="0"/>
                <a:cs typeface="Segoe UI" panose="020B0502040204020203" pitchFamily="34" charset="0"/>
              </a:rPr>
              <a:t> and blocks</a:t>
            </a: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273908" y="3171562"/>
            <a:ext cx="582209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Sleeps forever (holding </a:t>
            </a:r>
            <a:r>
              <a:rPr lang="en-US" b="1" dirty="0" err="1">
                <a:latin typeface="Consolas" panose="020B0609020204030204" pitchFamily="49" charset="0"/>
                <a:cs typeface="Segoe UI" panose="020B0502040204020203" pitchFamily="34" charset="0"/>
              </a:rPr>
              <a:t>x_lock</a:t>
            </a:r>
            <a:r>
              <a:rPr lang="en-US" b="1" dirty="0">
                <a:latin typeface="Segoe UI" panose="020B0502040204020203" pitchFamily="34" charset="0"/>
                <a:cs typeface="Segoe UI" panose="020B0502040204020203" pitchFamily="34" charset="0"/>
              </a:rPr>
              <a:t>), society degenerates into chaos</a:t>
            </a:r>
          </a:p>
        </p:txBody>
      </p:sp>
      <p:sp>
        <p:nvSpPr>
          <p:cNvPr id="7" name="Title 1">
            <a:extLst>
              <a:ext uri="{FF2B5EF4-FFF2-40B4-BE49-F238E27FC236}">
                <a16:creationId xmlns:a16="http://schemas.microsoft.com/office/drawing/2014/main" id="{0676E4E6-AD24-4C90-A385-1C779A6A612A}"/>
              </a:ext>
            </a:extLst>
          </p:cNvPr>
          <p:cNvSpPr>
            <a:spLocks noGrp="1"/>
          </p:cNvSpPr>
          <p:nvPr>
            <p:ph type="title"/>
          </p:nvPr>
        </p:nvSpPr>
        <p:spPr>
          <a:xfrm>
            <a:off x="838200" y="-51564"/>
            <a:ext cx="10515600" cy="919665"/>
          </a:xfrm>
          <a:solidFill>
            <a:schemeClr val="bg1"/>
          </a:solidFill>
        </p:spPr>
        <p:txBody>
          <a:bodyPr/>
          <a:lstStyle/>
          <a:p>
            <a:r>
              <a:rPr lang="en-US" dirty="0"/>
              <a:t>Sleep/wakeup: Attempt #2</a:t>
            </a:r>
          </a:p>
        </p:txBody>
      </p:sp>
      <p:sp>
        <p:nvSpPr>
          <p:cNvPr id="4" name="Rectangle 3">
            <a:extLst>
              <a:ext uri="{FF2B5EF4-FFF2-40B4-BE49-F238E27FC236}">
                <a16:creationId xmlns:a16="http://schemas.microsoft.com/office/drawing/2014/main" id="{2AF4AFBB-C8E0-4BDE-BC14-B23B56106E72}"/>
              </a:ext>
            </a:extLst>
          </p:cNvPr>
          <p:cNvSpPr/>
          <p:nvPr/>
        </p:nvSpPr>
        <p:spPr>
          <a:xfrm>
            <a:off x="8884509" y="52164"/>
            <a:ext cx="902043" cy="743347"/>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5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1"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DF5659-DC61-47A0-8920-08E84110B415}"/>
              </a:ext>
            </a:extLst>
          </p:cNvPr>
          <p:cNvPicPr>
            <a:picLocks noChangeAspect="1"/>
          </p:cNvPicPr>
          <p:nvPr/>
        </p:nvPicPr>
        <p:blipFill>
          <a:blip r:embed="rId3"/>
          <a:stretch>
            <a:fillRect/>
          </a:stretch>
        </p:blipFill>
        <p:spPr>
          <a:xfrm>
            <a:off x="0" y="0"/>
            <a:ext cx="12192000" cy="6858000"/>
          </a:xfrm>
          <a:prstGeom prst="rect">
            <a:avLst/>
          </a:prstGeom>
        </p:spPr>
      </p:pic>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6561438" y="2063578"/>
            <a:ext cx="5474044" cy="1565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pPr>
            <a:r>
              <a:rPr lang="en-US" sz="2400" b="1" dirty="0" err="1">
                <a:latin typeface="Consolas" panose="020B0609020204030204" pitchFamily="49" charset="0"/>
                <a:cs typeface="Segoe UI" panose="020B0502040204020203" pitchFamily="34" charset="0"/>
              </a:rPr>
              <a:t>x_lock.lock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a:p>
            <a:pPr>
              <a:lnSpc>
                <a:spcPts val="1700"/>
              </a:lnSpc>
            </a:pPr>
            <a:r>
              <a:rPr lang="en-US" sz="2400" b="1" dirty="0">
                <a:latin typeface="Segoe UI" panose="020B0502040204020203" pitchFamily="34" charset="0"/>
                <a:cs typeface="Segoe UI" panose="020B0502040204020203" pitchFamily="34" charset="0"/>
              </a:rPr>
              <a:t>Does stuff so </a:t>
            </a:r>
            <a:r>
              <a:rPr lang="en-US" sz="2400" b="1" dirty="0">
                <a:latin typeface="Consolas" panose="020B0609020204030204" pitchFamily="49" charset="0"/>
                <a:cs typeface="Segoe UI" panose="020B0502040204020203" pitchFamily="34" charset="0"/>
              </a:rPr>
              <a:t>f(x)</a:t>
            </a:r>
            <a:r>
              <a:rPr lang="en-US" sz="2400" b="1" dirty="0">
                <a:latin typeface="Segoe UI" panose="020B0502040204020203" pitchFamily="34" charset="0"/>
                <a:cs typeface="Segoe UI" panose="020B0502040204020203" pitchFamily="34" charset="0"/>
              </a:rPr>
              <a:t> is true</a:t>
            </a:r>
          </a:p>
          <a:p>
            <a:pPr>
              <a:lnSpc>
                <a:spcPts val="1700"/>
              </a:lnSpc>
            </a:pPr>
            <a:r>
              <a:rPr lang="en-US" sz="2400" b="1" dirty="0">
                <a:latin typeface="Segoe UI" panose="020B0502040204020203" pitchFamily="34" charset="0"/>
                <a:cs typeface="Segoe UI" panose="020B0502040204020203" pitchFamily="34" charset="0"/>
              </a:rPr>
              <a:t>Finds no sleeping threads to wake</a:t>
            </a:r>
          </a:p>
          <a:p>
            <a:pPr>
              <a:lnSpc>
                <a:spcPts val="1700"/>
              </a:lnSpc>
            </a:pPr>
            <a:r>
              <a:rPr lang="en-US" sz="2400" b="1" dirty="0" err="1">
                <a:latin typeface="Consolas" panose="020B0609020204030204" pitchFamily="49" charset="0"/>
                <a:cs typeface="Segoe UI" panose="020B0502040204020203" pitchFamily="34" charset="0"/>
              </a:rPr>
              <a:t>x_lock.unlock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a:p>
            <a:pPr>
              <a:lnSpc>
                <a:spcPts val="1700"/>
              </a:lnSpc>
            </a:pPr>
            <a:endParaRPr lang="en-US" sz="2400" b="1" dirty="0">
              <a:latin typeface="Segoe UI" panose="020B05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156519" y="3429000"/>
            <a:ext cx="5125995" cy="930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Segoe UI" panose="020B0502040204020203" pitchFamily="34" charset="0"/>
                <a:cs typeface="Segoe UI" panose="020B0502040204020203" pitchFamily="34" charset="0"/>
              </a:rPr>
              <a:t>Goes to sleep, blocks forever, all teddy bears are destroyed</a:t>
            </a:r>
          </a:p>
        </p:txBody>
      </p:sp>
      <p:sp>
        <p:nvSpPr>
          <p:cNvPr id="12" name="Title 1">
            <a:extLst>
              <a:ext uri="{FF2B5EF4-FFF2-40B4-BE49-F238E27FC236}">
                <a16:creationId xmlns:a16="http://schemas.microsoft.com/office/drawing/2014/main" id="{E63ED556-2EC6-429A-96DD-F6C63F1D17A3}"/>
              </a:ext>
            </a:extLst>
          </p:cNvPr>
          <p:cNvSpPr>
            <a:spLocks noGrp="1"/>
          </p:cNvSpPr>
          <p:nvPr>
            <p:ph type="title"/>
          </p:nvPr>
        </p:nvSpPr>
        <p:spPr>
          <a:xfrm>
            <a:off x="838200" y="-51564"/>
            <a:ext cx="10515600" cy="919665"/>
          </a:xfrm>
          <a:solidFill>
            <a:schemeClr val="bg1"/>
          </a:solidFill>
        </p:spPr>
        <p:txBody>
          <a:bodyPr/>
          <a:lstStyle/>
          <a:p>
            <a:r>
              <a:rPr lang="en-US" dirty="0"/>
              <a:t>Sleep/wakeup: Attempt #3</a:t>
            </a:r>
          </a:p>
        </p:txBody>
      </p:sp>
      <p:sp>
        <p:nvSpPr>
          <p:cNvPr id="11" name="Content Placeholder 2">
            <a:extLst>
              <a:ext uri="{FF2B5EF4-FFF2-40B4-BE49-F238E27FC236}">
                <a16:creationId xmlns:a16="http://schemas.microsoft.com/office/drawing/2014/main" id="{4F6FB1B1-6A23-46ED-A351-C531D5350313}"/>
              </a:ext>
            </a:extLst>
          </p:cNvPr>
          <p:cNvSpPr txBox="1">
            <a:spLocks/>
          </p:cNvSpPr>
          <p:nvPr/>
        </p:nvSpPr>
        <p:spPr>
          <a:xfrm>
            <a:off x="156519" y="694037"/>
            <a:ext cx="5939481" cy="1565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pPr>
            <a:r>
              <a:rPr lang="en-US" sz="2400" b="1" dirty="0" err="1">
                <a:latin typeface="Consolas" panose="020B0609020204030204" pitchFamily="49" charset="0"/>
                <a:cs typeface="Segoe UI" panose="020B0502040204020203" pitchFamily="34" charset="0"/>
              </a:rPr>
              <a:t>x_lock.lock</a:t>
            </a:r>
            <a:r>
              <a:rPr lang="en-US" sz="2400" b="1" dirty="0">
                <a:latin typeface="Consolas" panose="020B0609020204030204" pitchFamily="49" charset="0"/>
                <a:cs typeface="Segoe UI" panose="020B0502040204020203" pitchFamily="34" charset="0"/>
              </a:rPr>
              <a:t>()</a:t>
            </a:r>
          </a:p>
          <a:p>
            <a:pPr>
              <a:lnSpc>
                <a:spcPts val="1700"/>
              </a:lnSpc>
            </a:pPr>
            <a:r>
              <a:rPr lang="en-US" sz="2400" b="1" dirty="0">
                <a:latin typeface="Segoe UI" panose="020B0502040204020203" pitchFamily="34" charset="0"/>
                <a:cs typeface="Segoe UI" panose="020B0502040204020203" pitchFamily="34" charset="0"/>
              </a:rPr>
              <a:t>Computes</a:t>
            </a:r>
            <a:r>
              <a:rPr lang="en-US" sz="2400" b="1" dirty="0">
                <a:latin typeface="Consolas" panose="020B0609020204030204" pitchFamily="49" charset="0"/>
                <a:cs typeface="Segoe UI" panose="020B0502040204020203" pitchFamily="34" charset="0"/>
              </a:rPr>
              <a:t> f(x) == false</a:t>
            </a:r>
          </a:p>
          <a:p>
            <a:pPr>
              <a:lnSpc>
                <a:spcPts val="1700"/>
              </a:lnSpc>
            </a:pPr>
            <a:r>
              <a:rPr lang="en-US" sz="2400" b="1" dirty="0">
                <a:latin typeface="Segoe UI" panose="020B0502040204020203" pitchFamily="34" charset="0"/>
                <a:cs typeface="Segoe UI" panose="020B0502040204020203" pitchFamily="34" charset="0"/>
              </a:rPr>
              <a:t>Decides to sleep (but hasn’t slept yet!)</a:t>
            </a:r>
          </a:p>
          <a:p>
            <a:pPr>
              <a:lnSpc>
                <a:spcPts val="1700"/>
              </a:lnSpc>
            </a:pPr>
            <a:r>
              <a:rPr lang="en-US" sz="2400" b="1" dirty="0" err="1">
                <a:latin typeface="Consolas" panose="020B0609020204030204" pitchFamily="49" charset="0"/>
                <a:cs typeface="Segoe UI" panose="020B0502040204020203" pitchFamily="34" charset="0"/>
              </a:rPr>
              <a:t>x_lock.unlock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D7CD94D3-385E-4EF5-B743-337C0272CED0}"/>
              </a:ext>
            </a:extLst>
          </p:cNvPr>
          <p:cNvSpPr/>
          <p:nvPr/>
        </p:nvSpPr>
        <p:spPr>
          <a:xfrm>
            <a:off x="8884509" y="52164"/>
            <a:ext cx="902043" cy="743347"/>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B7D30C3-B8B4-4251-BB87-F36298835C51}"/>
              </a:ext>
            </a:extLst>
          </p:cNvPr>
          <p:cNvGrpSpPr/>
          <p:nvPr/>
        </p:nvGrpSpPr>
        <p:grpSpPr>
          <a:xfrm>
            <a:off x="3393764" y="5054933"/>
            <a:ext cx="5166811" cy="1674150"/>
            <a:chOff x="3393764" y="5054933"/>
            <a:chExt cx="5166811" cy="1674150"/>
          </a:xfrm>
        </p:grpSpPr>
        <p:sp>
          <p:nvSpPr>
            <p:cNvPr id="14" name="Rectangle 13">
              <a:extLst>
                <a:ext uri="{FF2B5EF4-FFF2-40B4-BE49-F238E27FC236}">
                  <a16:creationId xmlns:a16="http://schemas.microsoft.com/office/drawing/2014/main" id="{DE558F35-1C21-4B47-8046-4D27B7FE446E}"/>
                </a:ext>
              </a:extLst>
            </p:cNvPr>
            <p:cNvSpPr/>
            <p:nvPr/>
          </p:nvSpPr>
          <p:spPr>
            <a:xfrm>
              <a:off x="3393764" y="5067090"/>
              <a:ext cx="5166810" cy="166199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D798AC2-DF67-4240-8DBB-4E2E509F6565}"/>
                </a:ext>
              </a:extLst>
            </p:cNvPr>
            <p:cNvSpPr txBox="1"/>
            <p:nvPr/>
          </p:nvSpPr>
          <p:spPr>
            <a:xfrm>
              <a:off x="3393764" y="5054933"/>
              <a:ext cx="5166811" cy="1661993"/>
            </a:xfrm>
            <a:prstGeom prst="rect">
              <a:avLst/>
            </a:prstGeom>
            <a:noFill/>
          </p:spPr>
          <p:txBody>
            <a:bodyPr wrap="square" rtlCol="0">
              <a:spAutoFit/>
            </a:bodyPr>
            <a:lstStyle/>
            <a:p>
              <a:r>
                <a:rPr lang="en-US" sz="3400" b="1" dirty="0">
                  <a:latin typeface="Segoe UI" panose="020B0502040204020203" pitchFamily="34" charset="0"/>
                  <a:cs typeface="Segoe UI" panose="020B0502040204020203" pitchFamily="34" charset="0"/>
                </a:rPr>
                <a:t>Problem:</a:t>
              </a:r>
              <a:r>
                <a:rPr lang="en-US" sz="3400" b="1" dirty="0">
                  <a:latin typeface="Segoe UI Light" panose="020B0502040204020203" pitchFamily="34" charset="0"/>
                  <a:cs typeface="Segoe UI Light" panose="020B0502040204020203" pitchFamily="34" charset="0"/>
                </a:rPr>
                <a:t> Lost wakeups</a:t>
              </a:r>
            </a:p>
            <a:p>
              <a:r>
                <a:rPr lang="en-US" sz="3400" b="1" dirty="0">
                  <a:latin typeface="Segoe UI" panose="020B0502040204020203" pitchFamily="34" charset="0"/>
                  <a:cs typeface="Segoe UI" panose="020B0502040204020203" pitchFamily="34" charset="0"/>
                </a:rPr>
                <a:t>Cause:</a:t>
              </a:r>
              <a:r>
                <a:rPr lang="en-US" sz="3400" b="1" dirty="0">
                  <a:latin typeface="Segoe UI Light" panose="020B0502040204020203" pitchFamily="34" charset="0"/>
                  <a:cs typeface="Segoe UI Light" panose="020B0502040204020203" pitchFamily="34" charset="0"/>
                </a:rPr>
                <a:t> Releasing the lock and blocking aren’t atomic!</a:t>
              </a:r>
            </a:p>
          </p:txBody>
        </p:sp>
      </p:grpSp>
    </p:spTree>
    <p:extLst>
      <p:ext uri="{BB962C8B-B14F-4D97-AF65-F5344CB8AC3E}">
        <p14:creationId xmlns:p14="http://schemas.microsoft.com/office/powerpoint/2010/main" val="25301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1" nodeType="after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2"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500"/>
                                        <p:tgtEl>
                                          <p:spTgt spid="9">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fade">
                                      <p:cBhvr>
                                        <p:cTn id="41" dur="500"/>
                                        <p:tgtEl>
                                          <p:spTgt spid="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16573</TotalTime>
  <Words>4880</Words>
  <Application>Microsoft Office PowerPoint</Application>
  <PresentationFormat>Widescreen</PresentationFormat>
  <Paragraphs>631</Paragraphs>
  <Slides>35</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Consolas</vt:lpstr>
      <vt:lpstr>Segoe UI</vt:lpstr>
      <vt:lpstr>Segoe UI Light</vt:lpstr>
      <vt:lpstr>Office Theme</vt:lpstr>
      <vt:lpstr>Wait queues</vt:lpstr>
      <vt:lpstr>Implementing sleep(ms) Inefficiently</vt:lpstr>
      <vt:lpstr>Implementing sleep(ms) Inefficiently</vt:lpstr>
      <vt:lpstr>The Challenges of Blocking</vt:lpstr>
      <vt:lpstr>Wait Queues to the Rescue!</vt:lpstr>
      <vt:lpstr>Formalizing the Blocking Problem</vt:lpstr>
      <vt:lpstr>PowerPoint Presentation</vt:lpstr>
      <vt:lpstr>Sleep/wakeup: Attempt #2</vt:lpstr>
      <vt:lpstr>Sleep/wakeup: Attempt #3</vt:lpstr>
      <vt:lpstr>Sleep/wakeup: Solution #1</vt:lpstr>
      <vt:lpstr>Sleep/wakeup: Solution #1</vt:lpstr>
      <vt:lpstr>Case study: OS/161</vt:lpstr>
      <vt:lpstr>Case Study: OS/161</vt:lpstr>
      <vt:lpstr>Case Study: OS/161</vt:lpstr>
      <vt:lpstr>Case Study: OS/161</vt:lpstr>
      <vt:lpstr>Case Study: OS/161</vt:lpstr>
      <vt:lpstr>Condition variables in OS/161</vt:lpstr>
      <vt:lpstr>What Do Other OSes Do?</vt:lpstr>
      <vt:lpstr>Chickadee Wait Queues</vt:lpstr>
      <vt:lpstr>Chickadee Wait Queues</vt:lpstr>
      <vt:lpstr>Chickadee Wait Queues</vt:lpstr>
      <vt:lpstr>Now imagine that we didn’t break out of the loop . . .</vt:lpstr>
      <vt:lpstr>Chickadee Wait Queues</vt:lpstr>
      <vt:lpstr>Chickadee Wait Queues</vt:lpstr>
      <vt:lpstr>PowerPoint Presentation</vt:lpstr>
      <vt:lpstr>PowerPoint Presentation</vt:lpstr>
      <vt:lpstr>Chickadee Wait Queues</vt:lpstr>
      <vt:lpstr>Chickadee Wait Queues</vt:lpstr>
      <vt:lpstr>Chickadee Wait Queues</vt:lpstr>
      <vt:lpstr>Chickadee Wait Queues</vt:lpstr>
      <vt:lpstr>Chickadee Wait Queues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7229</cp:revision>
  <dcterms:created xsi:type="dcterms:W3CDTF">2017-01-17T01:11:39Z</dcterms:created>
  <dcterms:modified xsi:type="dcterms:W3CDTF">2020-02-28T04:44:27Z</dcterms:modified>
</cp:coreProperties>
</file>