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74" r:id="rId9"/>
    <p:sldId id="337" r:id="rId10"/>
    <p:sldId id="275" r:id="rId11"/>
    <p:sldId id="263" r:id="rId12"/>
    <p:sldId id="264" r:id="rId13"/>
    <p:sldId id="266" r:id="rId14"/>
    <p:sldId id="270" r:id="rId15"/>
    <p:sldId id="269" r:id="rId16"/>
    <p:sldId id="267" r:id="rId17"/>
    <p:sldId id="286" r:id="rId18"/>
    <p:sldId id="338" r:id="rId19"/>
    <p:sldId id="340" r:id="rId20"/>
    <p:sldId id="272" r:id="rId21"/>
    <p:sldId id="287" r:id="rId22"/>
    <p:sldId id="276" r:id="rId23"/>
    <p:sldId id="289" r:id="rId24"/>
    <p:sldId id="291" r:id="rId25"/>
    <p:sldId id="292" r:id="rId26"/>
    <p:sldId id="298" r:id="rId27"/>
    <p:sldId id="301" r:id="rId28"/>
    <p:sldId id="303" r:id="rId29"/>
    <p:sldId id="335" r:id="rId30"/>
    <p:sldId id="304" r:id="rId31"/>
    <p:sldId id="336"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6267" autoAdjust="0"/>
  </p:normalViewPr>
  <p:slideViewPr>
    <p:cSldViewPr snapToGrid="0">
      <p:cViewPr varScale="1">
        <p:scale>
          <a:sx n="51" d="100"/>
          <a:sy n="51" d="100"/>
        </p:scale>
        <p:origin x="216" y="4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s.cmu.edu/~410/doc/segments/segment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hrisdown.name/2018/01/02/in-defence-of-swap.html" TargetMode="External"/><Relationship Id="rId7" Type="http://schemas.openxmlformats.org/officeDocument/2006/relationships/hyperlink" Target="https://linux-mm.org/Low_On_Memory"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klitzke.org/swappiness" TargetMode="External"/><Relationship Id="rId5" Type="http://schemas.openxmlformats.org/officeDocument/2006/relationships/hyperlink" Target="https://linux-mm.org/PageReplacementDesign" TargetMode="External"/><Relationship Id="rId4" Type="http://schemas.openxmlformats.org/officeDocument/2006/relationships/hyperlink" Target="https://lwn.net/Articles/69007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wn.net/Articles/69007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hrisdown.name/2018/01/02/in-defence-of-swap.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microsoft.com/en-us/windows-hardware/drivers/kernel/when-should-code-and-data-be-pageab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lixir.bootlin.com/linux/latest/source/include/linux/swap.h#L235"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lixir.bootlin.com/linux/v5.5.4/source/arch/x86/include/asm/pgtable_64.h#L187" TargetMode="External"/><Relationship Id="rId4" Type="http://schemas.openxmlformats.org/officeDocument/2006/relationships/hyperlink" Target="https://elixir.bootlin.com/linux/latest/source/mm/swapfile.c#L9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bs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elixir.bootlin.com/linux/latest/source/include/linux/mm.h#L249" TargetMode="External"/><Relationship Id="rId4" Type="http://schemas.openxmlformats.org/officeDocument/2006/relationships/hyperlink" Target="https://elixir.bootlin.com/linux/latest/source/include/linux/mm_types.h#L29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nux-kernel-labs.github.io/master/labs/memory_mapping.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18</a:t>
            </a:fld>
            <a:endParaRPr lang="en-US"/>
          </a:p>
        </p:txBody>
      </p:sp>
    </p:spTree>
    <p:extLst>
      <p:ext uri="{BB962C8B-B14F-4D97-AF65-F5344CB8AC3E}">
        <p14:creationId xmlns:p14="http://schemas.microsoft.com/office/powerpoint/2010/main" val="412582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Chickadee, a page fault is always a fatal error, because Chickadee doesn’t implement the swapping of pages between physical RAM and a storage device.</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36806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31042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66464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72167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In Intel parlance, a “linear” address is a virtual address.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[Strictly speaking, that’s a bit of a lie. On an 64-bit Intel chip, a linear address is a virtual address. However, this isn’t true on a 32-bit Intel chip. On a 32-bit Intel chip, a “virtual” or “logical” address is translated via segmentation to a linear address; the linear address is then translated to a physical one using paging. On 64-bit chips, segmented memory translation is almost completely disabled (but a few vestiges remain, like the %</a:t>
            </a:r>
            <a:r>
              <a:rPr lang="en-US" sz="1200" b="0" i="0" kern="1200" baseline="0" dirty="0" err="1">
                <a:solidFill>
                  <a:schemeClr val="tx1"/>
                </a:solidFill>
                <a:effectLst/>
                <a:latin typeface="+mn-lt"/>
                <a:ea typeface="+mn-ea"/>
                <a:cs typeface="+mn-cs"/>
              </a:rPr>
              <a:t>gs</a:t>
            </a:r>
            <a:r>
              <a:rPr lang="en-US" sz="1200" b="0" i="0" kern="1200" baseline="0" dirty="0">
                <a:solidFill>
                  <a:schemeClr val="tx1"/>
                </a:solidFill>
                <a:effectLst/>
                <a:latin typeface="+mn-lt"/>
                <a:ea typeface="+mn-ea"/>
                <a:cs typeface="+mn-cs"/>
              </a:rPr>
              <a:t> and %fs </a:t>
            </a:r>
            <a:r>
              <a:rPr lang="en-US" sz="1200" b="0" i="0" kern="1200" baseline="0" dirty="0" err="1">
                <a:solidFill>
                  <a:schemeClr val="tx1"/>
                </a:solidFill>
                <a:effectLst/>
                <a:latin typeface="+mn-lt"/>
                <a:ea typeface="+mn-ea"/>
                <a:cs typeface="+mn-cs"/>
              </a:rPr>
              <a:t>base+offset</a:t>
            </a:r>
            <a:r>
              <a:rPr lang="en-US" sz="1200" b="0" i="0" kern="1200" baseline="0" dirty="0">
                <a:solidFill>
                  <a:schemeClr val="tx1"/>
                </a:solidFill>
                <a:effectLst/>
                <a:latin typeface="+mn-lt"/>
                <a:ea typeface="+mn-ea"/>
                <a:cs typeface="+mn-cs"/>
              </a:rPr>
              <a:t> calculations that were discussed earlier in the semester). For some additional details about segmentation, see </a:t>
            </a:r>
            <a:r>
              <a:rPr lang="en-US" dirty="0">
                <a:hlinkClick r:id="rId3"/>
              </a:rPr>
              <a:t>https://www.cs.cmu.edu/~410/doc/segments/segments.html</a:t>
            </a:r>
            <a:r>
              <a:rPr lang="en-US" dirty="0"/>
              <a:t> or, of course, the Intel manual.</a:t>
            </a:r>
            <a:r>
              <a:rPr lang="en-US" sz="1200" b="0" i="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29</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rectangle represents a physical page. Inside a rectangle, we list the virtual page number, i.e., the id of the virtual page that’s mapped into the physical page. Each physical page is also annotated with the value of its reference bit.</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274772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49820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https://chrisdown.name/2018/01/02/in-defence-of-swap.html</a:t>
            </a:r>
            <a:endParaRPr lang="en-US" dirty="0"/>
          </a:p>
          <a:p>
            <a:r>
              <a:rPr lang="en-US" dirty="0"/>
              <a:t>        </a:t>
            </a:r>
            <a:r>
              <a:rPr lang="en-US" dirty="0">
                <a:hlinkClick r:id="rId4"/>
              </a:rPr>
              <a:t>https://lwn.net/Articles/690079/</a:t>
            </a:r>
            <a:endParaRPr lang="en-US" dirty="0"/>
          </a:p>
          <a:p>
            <a:r>
              <a:rPr lang="en-US" dirty="0"/>
              <a:t>        </a:t>
            </a:r>
            <a:r>
              <a:rPr lang="en-US" dirty="0">
                <a:hlinkClick r:id="rId5"/>
              </a:rPr>
              <a:t>https://linux-mm.org/PageReplacementDesign</a:t>
            </a:r>
            <a:endParaRPr lang="en-US" dirty="0"/>
          </a:p>
          <a:p>
            <a:r>
              <a:rPr lang="en-US" dirty="0"/>
              <a:t>        </a:t>
            </a:r>
            <a:r>
              <a:rPr lang="en-US" dirty="0">
                <a:hlinkClick r:id="rId6"/>
              </a:rPr>
              <a:t>https://eklitzke.org/swappiness</a:t>
            </a:r>
            <a:endParaRPr lang="en-US" dirty="0"/>
          </a:p>
          <a:p>
            <a:r>
              <a:rPr lang="en-US" dirty="0"/>
              <a:t>        </a:t>
            </a:r>
            <a:r>
              <a:rPr lang="en-US" dirty="0">
                <a:hlinkClick r:id="rId7"/>
              </a:rPr>
              <a:t>https://linux-mm.org/Low_On_Memory</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45470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https://lwn.net/Articles/690079/</a:t>
            </a:r>
            <a:endParaRPr lang="en-US" dirty="0"/>
          </a:p>
          <a:p>
            <a:r>
              <a:rPr lang="en-US" dirty="0"/>
              <a:t>        </a:t>
            </a:r>
            <a:r>
              <a:rPr lang="en-US" dirty="0">
                <a:hlinkClick r:id="rId4"/>
              </a:rPr>
              <a:t>https://chrisdown.name/2018/01/02/in-defence-of-swap.html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418766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https://docs.microsoft.com/en-us/windows-hardware/drivers/kernel/when-should-code-and-data-be-pageable-</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201910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https://elixir.bootlin.com/linux/latest/source/include/linux/swap.h#L235</a:t>
            </a:r>
            <a:r>
              <a:rPr lang="en-US" dirty="0"/>
              <a:t>   //Snapshot of Linux v5.5.4</a:t>
            </a:r>
          </a:p>
          <a:p>
            <a:r>
              <a:rPr lang="en-US" dirty="0"/>
              <a:t>        </a:t>
            </a:r>
            <a:r>
              <a:rPr lang="en-US" dirty="0">
                <a:hlinkClick r:id="rId4"/>
              </a:rPr>
              <a:t>https://elixir.bootlin.com/linux/latest/source/mm/swapfile.c#L92</a:t>
            </a:r>
            <a:r>
              <a:rPr lang="en-US" dirty="0"/>
              <a:t>               //Snapshot of Linux v5.5.4</a:t>
            </a:r>
          </a:p>
          <a:p>
            <a:r>
              <a:rPr lang="en-US" dirty="0"/>
              <a:t>        </a:t>
            </a:r>
            <a:r>
              <a:rPr lang="en-US" dirty="0">
                <a:hlinkClick r:id="rId5"/>
              </a:rPr>
              <a:t>https://elixir.bootlin.com/linux/v5.5.4/source/arch/x86/include/asm/pgtable_64.h#L187</a:t>
            </a:r>
            <a:r>
              <a:rPr lang="en-US" dirty="0"/>
              <a:t>     //Describe how a PTE is used to</a:t>
            </a:r>
          </a:p>
          <a:p>
            <a:r>
              <a:rPr lang="en-US" dirty="0"/>
              <a:t>                                                                                                                                                         //store swap information.</a:t>
            </a:r>
          </a:p>
          <a:p>
            <a:r>
              <a:rPr lang="en-US" dirty="0"/>
              <a:t>        https://www.kernel.org/doc/gorman/html/understand/understand014.html#text15</a:t>
            </a:r>
          </a:p>
          <a:p>
            <a:r>
              <a:rPr lang="en-US" dirty="0"/>
              <a:t>        http://duartes.org/gustavo/blog/post/how-the-kernel-manages-your-memory/</a:t>
            </a:r>
          </a:p>
          <a:p>
            <a:r>
              <a:rPr lang="en-US" dirty="0"/>
              <a:t>]</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42698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kernel knows which </a:t>
            </a:r>
            <a:r>
              <a:rPr lang="en-US" baseline="0" dirty="0" err="1"/>
              <a:t>swap_info</a:t>
            </a:r>
            <a:r>
              <a:rPr lang="en-US" baseline="0" dirty="0"/>
              <a:t> the page uses, and what its offset is (i.e., what its </a:t>
            </a:r>
            <a:r>
              <a:rPr lang="en-US" baseline="0" dirty="0" err="1"/>
              <a:t>swap_map</a:t>
            </a:r>
            <a:r>
              <a:rPr lang="en-US" baseline="0" dirty="0"/>
              <a:t> index is), the kernel can tell where on disk the page is!</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2439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segment contains static variables that are explicitly initialized by a program. The BSS region holds static variables that weren’t given explicit initial values, and should be initialized to zero; remember that in C, static variables without an explicit initializer are set to all-zeroes. The name “BSS” is a historical artifact; you can read the Wikipedia article to learn its origins (which are not interesting). [Ref: </a:t>
            </a:r>
            <a:r>
              <a:rPr lang="en-US" dirty="0">
                <a:hlinkClick r:id="rId3"/>
              </a:rPr>
              <a:t>https://en.wikipedia.org/wiki/.bss</a:t>
            </a:r>
            <a:r>
              <a:rPr lang="en-US" dirty="0"/>
              <a:t>]</a:t>
            </a:r>
          </a:p>
          <a:p>
            <a:endParaRPr lang="en-US" dirty="0"/>
          </a:p>
          <a:p>
            <a:r>
              <a:rPr lang="en-US" dirty="0"/>
              <a:t>[Ref: </a:t>
            </a:r>
            <a:r>
              <a:rPr lang="en-US" dirty="0">
                <a:hlinkClick r:id="rId4"/>
              </a:rPr>
              <a:t>https://elixir.bootlin.com/linux/latest/source/include/linux/mm_types.h#L292</a:t>
            </a:r>
            <a:r>
              <a:rPr lang="en-US" dirty="0"/>
              <a:t> //Kernel v5.5.4</a:t>
            </a:r>
          </a:p>
          <a:p>
            <a:r>
              <a:rPr lang="en-US" dirty="0"/>
              <a:t>        </a:t>
            </a:r>
            <a:r>
              <a:rPr lang="en-US" dirty="0">
                <a:hlinkClick r:id="rId5"/>
              </a:rPr>
              <a:t>https://elixir.bootlin.com/linux/latest/source/include/linux/mm.h#L249</a:t>
            </a:r>
            <a:r>
              <a:rPr lang="en-US" dirty="0"/>
              <a:t> //Ditto]</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89573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 file system isn’t a real file system; in other words, it doesn’t represent actual files on a storage device. Instead, it devices a bunch of pseudofiles that allow you to learn interesting things about the system. For example, by doing cat /proc/&lt;</a:t>
            </a:r>
            <a:r>
              <a:rPr lang="en-US" dirty="0" err="1"/>
              <a:t>some_pid</a:t>
            </a:r>
            <a:r>
              <a:rPr lang="en-US" dirty="0"/>
              <a:t>&gt;, you can find a bunch of pseudofiles with information about the process that has the </a:t>
            </a:r>
            <a:r>
              <a:rPr lang="en-US" dirty="0" err="1"/>
              <a:t>pid</a:t>
            </a:r>
            <a:r>
              <a:rPr lang="en-US" dirty="0"/>
              <a:t> &lt;</a:t>
            </a:r>
            <a:r>
              <a:rPr lang="en-US" dirty="0" err="1"/>
              <a:t>some_pid</a:t>
            </a:r>
            <a:r>
              <a:rPr lang="en-US" dirty="0"/>
              <a:t>&gt;. As a concrete example, this slide shows the contents of the maps file. The maps file shows you the VMAs that are associated with a process. In this slide, the number “21130” is the </a:t>
            </a:r>
            <a:r>
              <a:rPr lang="en-US" dirty="0" err="1"/>
              <a:t>pid</a:t>
            </a:r>
            <a:r>
              <a:rPr lang="en-US" dirty="0"/>
              <a:t> of the less process that I launched.</a:t>
            </a:r>
          </a:p>
          <a:p>
            <a:endParaRPr lang="en-US" dirty="0"/>
          </a:p>
          <a:p>
            <a:r>
              <a:rPr lang="en-US" dirty="0"/>
              <a:t>[Ref: </a:t>
            </a:r>
            <a:r>
              <a:rPr lang="en-US" dirty="0">
                <a:hlinkClick r:id="rId3"/>
              </a:rPr>
              <a:t>https://linux-kernel-labs.github.io/master/labs/memory_mapping.html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43132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suppose that the task generates a memory reference which causes a page fault. Linux will look at the given address, and see if it falls within a valid VMA. If so, Linux looks inside the other 31 bits of the PTE to figure out where the physical page is on swap (if at all). Otherwise, Linux can flag the address as invalid (e.g., if the address was to kernel memory), or dynamically allocate a physical page (e.g., if the process asked the OS to extend the heap, and the OS agreed, but the OS hasn’t actually allocated a physical page to back the new heap page).</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35362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a:p>
            <a:endParaRPr lang="en-US" dirty="0"/>
          </a:p>
          <a:p>
            <a:r>
              <a:rPr lang="en-US" dirty="0"/>
              <a:t>If there’s a TLB miss, the hardware walks the page table. If the hardware doesn’t find a valid PTE, i.e., if the PTE for the virtual address is not set to “present,” then the hardware raises a fault. Note that a fault could be raised for one of two reasons: the virtual address may reside in an unallocated part of the virtual address space (e.g., in the hole between the stack and the heap). Alternatively, the virtual address may reside in an allocated page of the address space, but that page is not in physical memory.</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163830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642D46-0C62-4F42-9FF4-B9851EFE2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25621" cy="6882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 y="5626670"/>
            <a:ext cx="7692481" cy="1231329"/>
          </a:xfrm>
          <a:solidFill>
            <a:schemeClr val="bg1">
              <a:alpha val="74000"/>
            </a:schemeClr>
          </a:solidFill>
        </p:spPr>
        <p:txBody>
          <a:bodyPr>
            <a:noAutofit/>
          </a:bodyPr>
          <a:lstStyle/>
          <a:p>
            <a:r>
              <a:rPr lang="en-US" sz="4000" b="1" dirty="0"/>
              <a:t>Memory Oversubscription</a:t>
            </a:r>
            <a:br>
              <a:rPr lang="en-US" sz="4000" b="1" dirty="0"/>
            </a:br>
            <a:r>
              <a:rPr lang="en-US" sz="4000" b="1" dirty="0"/>
              <a:t>and Swap Devices</a:t>
            </a:r>
          </a:p>
        </p:txBody>
      </p:sp>
      <p:sp>
        <p:nvSpPr>
          <p:cNvPr id="8" name="Title 1">
            <a:extLst>
              <a:ext uri="{FF2B5EF4-FFF2-40B4-BE49-F238E27FC236}">
                <a16:creationId xmlns:a16="http://schemas.microsoft.com/office/drawing/2014/main" id="{457852F6-2FA4-4D21-988B-3DE21D5AD00D}"/>
              </a:ext>
            </a:extLst>
          </p:cNvPr>
          <p:cNvSpPr txBox="1">
            <a:spLocks/>
          </p:cNvSpPr>
          <p:nvPr/>
        </p:nvSpPr>
        <p:spPr>
          <a:xfrm>
            <a:off x="7692480" y="5626671"/>
            <a:ext cx="4499520" cy="1243360"/>
          </a:xfrm>
          <a:prstGeom prst="rect">
            <a:avLst/>
          </a:prstGeom>
          <a:solidFill>
            <a:schemeClr val="bg1">
              <a:alpha val="74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Segoe UI" panose="020B0502040204020203" pitchFamily="34" charset="0"/>
                <a:ea typeface="+mj-ea"/>
                <a:cs typeface="Segoe UI" panose="020B0502040204020203" pitchFamily="34" charset="0"/>
              </a:defRPr>
            </a:lvl1pPr>
          </a:lstStyle>
          <a:p>
            <a:r>
              <a:rPr lang="en-US" sz="4000" b="1" dirty="0"/>
              <a:t>CS 161: Lecture 8</a:t>
            </a:r>
          </a:p>
          <a:p>
            <a:r>
              <a:rPr lang="en-US" sz="4000" b="1" dirty="0"/>
              <a:t>2/26/20</a:t>
            </a:r>
          </a:p>
        </p:txBody>
      </p:sp>
      <p:cxnSp>
        <p:nvCxnSpPr>
          <p:cNvPr id="9" name="Straight Connector 8">
            <a:extLst>
              <a:ext uri="{FF2B5EF4-FFF2-40B4-BE49-F238E27FC236}">
                <a16:creationId xmlns:a16="http://schemas.microsoft.com/office/drawing/2014/main" id="{F9498822-667C-4DB3-BBAD-B5AF9724973C}"/>
              </a:ext>
            </a:extLst>
          </p:cNvPr>
          <p:cNvCxnSpPr/>
          <p:nvPr/>
        </p:nvCxnSpPr>
        <p:spPr>
          <a:xfrm>
            <a:off x="7443537" y="5771329"/>
            <a:ext cx="0" cy="1002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BA9E2D-327D-4D08-A140-7504317D0FD1}"/>
              </a:ext>
            </a:extLst>
          </p:cNvPr>
          <p:cNvPicPr>
            <a:picLocks noChangeAspect="1"/>
          </p:cNvPicPr>
          <p:nvPr/>
        </p:nvPicPr>
        <p:blipFill>
          <a:blip r:embed="rId3"/>
          <a:stretch>
            <a:fillRect/>
          </a:stretch>
        </p:blipFill>
        <p:spPr>
          <a:xfrm>
            <a:off x="0" y="0"/>
            <a:ext cx="12209505" cy="6875924"/>
          </a:xfrm>
          <a:prstGeom prst="rect">
            <a:avLst/>
          </a:prstGeom>
        </p:spPr>
      </p:pic>
      <p:sp>
        <p:nvSpPr>
          <p:cNvPr id="5" name="Rectangle 4">
            <a:extLst>
              <a:ext uri="{FF2B5EF4-FFF2-40B4-BE49-F238E27FC236}">
                <a16:creationId xmlns:a16="http://schemas.microsoft.com/office/drawing/2014/main" id="{46C40654-3EC1-4D49-9418-6DA6229C164C}"/>
              </a:ext>
            </a:extLst>
          </p:cNvPr>
          <p:cNvSpPr/>
          <p:nvPr/>
        </p:nvSpPr>
        <p:spPr>
          <a:xfrm>
            <a:off x="3877519" y="6551271"/>
            <a:ext cx="2314937" cy="306729"/>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82DE9-BA07-4724-81DF-25CF958D1ED7}"/>
              </a:ext>
            </a:extLst>
          </p:cNvPr>
          <p:cNvSpPr/>
          <p:nvPr/>
        </p:nvSpPr>
        <p:spPr>
          <a:xfrm>
            <a:off x="3641613" y="4887397"/>
            <a:ext cx="7606760" cy="962258"/>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B03CDE6-CEA8-4E19-BEF8-FFD57907CE29}"/>
              </a:ext>
            </a:extLst>
          </p:cNvPr>
          <p:cNvGrpSpPr/>
          <p:nvPr/>
        </p:nvGrpSpPr>
        <p:grpSpPr>
          <a:xfrm>
            <a:off x="6552535" y="0"/>
            <a:ext cx="5656970" cy="6857999"/>
            <a:chOff x="6552535" y="0"/>
            <a:chExt cx="5656970" cy="6857999"/>
          </a:xfrm>
        </p:grpSpPr>
        <p:pic>
          <p:nvPicPr>
            <p:cNvPr id="7" name="Picture 6">
              <a:extLst>
                <a:ext uri="{FF2B5EF4-FFF2-40B4-BE49-F238E27FC236}">
                  <a16:creationId xmlns:a16="http://schemas.microsoft.com/office/drawing/2014/main" id="{FFF720E2-D951-4A79-A8A5-3BC4E3AF376E}"/>
                </a:ext>
              </a:extLst>
            </p:cNvPr>
            <p:cNvPicPr>
              <a:picLocks noChangeAspect="1"/>
            </p:cNvPicPr>
            <p:nvPr/>
          </p:nvPicPr>
          <p:blipFill>
            <a:blip r:embed="rId4"/>
            <a:stretch>
              <a:fillRect/>
            </a:stretch>
          </p:blipFill>
          <p:spPr>
            <a:xfrm>
              <a:off x="6552535" y="1412110"/>
              <a:ext cx="5656970" cy="5445889"/>
            </a:xfrm>
            <a:prstGeom prst="rect">
              <a:avLst/>
            </a:prstGeom>
          </p:spPr>
        </p:pic>
        <p:sp>
          <p:nvSpPr>
            <p:cNvPr id="8" name="Rectangle 7">
              <a:extLst>
                <a:ext uri="{FF2B5EF4-FFF2-40B4-BE49-F238E27FC236}">
                  <a16:creationId xmlns:a16="http://schemas.microsoft.com/office/drawing/2014/main" id="{7B6145F3-0949-4959-ADA3-D69DAB9E8741}"/>
                </a:ext>
              </a:extLst>
            </p:cNvPr>
            <p:cNvSpPr/>
            <p:nvPr/>
          </p:nvSpPr>
          <p:spPr>
            <a:xfrm>
              <a:off x="6552535" y="0"/>
              <a:ext cx="5656970" cy="1412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A8CEE4-771E-49B4-B824-9BB1943D5D53}"/>
                </a:ext>
              </a:extLst>
            </p:cNvPr>
            <p:cNvSpPr txBox="1"/>
            <p:nvPr/>
          </p:nvSpPr>
          <p:spPr>
            <a:xfrm>
              <a:off x="6678592" y="34722"/>
              <a:ext cx="5382228" cy="2349361"/>
            </a:xfrm>
            <a:prstGeom prst="rect">
              <a:avLst/>
            </a:prstGeom>
            <a:noFill/>
          </p:spPr>
          <p:txBody>
            <a:bodyPr wrap="square" rtlCol="0">
              <a:spAutoFit/>
            </a:bodyPr>
            <a:lstStyle/>
            <a:p>
              <a:pPr algn="ctr">
                <a:lnSpc>
                  <a:spcPts val="4400"/>
                </a:lnSpc>
              </a:pPr>
              <a:r>
                <a:rPr lang="en-US" sz="4000" b="1" dirty="0">
                  <a:latin typeface="Segoe UI" panose="020B0502040204020203" pitchFamily="34" charset="0"/>
                  <a:cs typeface="Segoe UI" panose="020B0502040204020203" pitchFamily="34" charset="0"/>
                </a:rPr>
                <a:t>IT IS IMMORAL</a:t>
              </a:r>
            </a:p>
            <a:p>
              <a:pPr algn="ctr">
                <a:lnSpc>
                  <a:spcPts val="4400"/>
                </a:lnSpc>
              </a:pPr>
              <a:r>
                <a:rPr lang="en-US" sz="4000" b="1" dirty="0">
                  <a:latin typeface="Segoe UI" panose="020B0502040204020203" pitchFamily="34" charset="0"/>
                  <a:cs typeface="Segoe UI" panose="020B0502040204020203" pitchFamily="34" charset="0"/>
                </a:rPr>
                <a:t>TO GO TO SLEEP WHILE HOLDING</a:t>
              </a:r>
            </a:p>
            <a:p>
              <a:pPr algn="ctr">
                <a:lnSpc>
                  <a:spcPts val="4400"/>
                </a:lnSpc>
              </a:pPr>
              <a:r>
                <a:rPr lang="en-US" sz="4000" b="1" dirty="0">
                  <a:latin typeface="Segoe UI" panose="020B0502040204020203" pitchFamily="34" charset="0"/>
                  <a:cs typeface="Segoe UI" panose="020B0502040204020203" pitchFamily="34" charset="0"/>
                </a:rPr>
                <a:t>A SPINLOCK</a:t>
              </a:r>
            </a:p>
          </p:txBody>
        </p:sp>
      </p:grpSp>
    </p:spTree>
    <p:extLst>
      <p:ext uri="{BB962C8B-B14F-4D97-AF65-F5344CB8AC3E}">
        <p14:creationId xmlns:p14="http://schemas.microsoft.com/office/powerpoint/2010/main" val="270624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0251D-6387-499E-A654-379F1247311A}"/>
              </a:ext>
            </a:extLst>
          </p:cNvPr>
          <p:cNvSpPr txBox="1"/>
          <p:nvPr/>
        </p:nvSpPr>
        <p:spPr>
          <a:xfrm>
            <a:off x="187123" y="92600"/>
            <a:ext cx="12093615" cy="4426853"/>
          </a:xfrm>
          <a:prstGeom prst="rect">
            <a:avLst/>
          </a:prstGeom>
          <a:noFill/>
        </p:spPr>
        <p:txBody>
          <a:bodyPr wrap="square" rtlCol="0">
            <a:spAutoFit/>
          </a:bodyPr>
          <a:lstStyle/>
          <a:p>
            <a:pPr>
              <a:lnSpc>
                <a:spcPts val="26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6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For each swapped-out page on disk, </a:t>
            </a:r>
          </a:p>
          <a:p>
            <a:pPr>
              <a:lnSpc>
                <a:spcPts val="2600"/>
              </a:lnSpc>
            </a:pPr>
            <a:r>
              <a:rPr lang="en-US" sz="2400" dirty="0">
                <a:latin typeface="Consolas" panose="020B0609020204030204" pitchFamily="49" charset="0"/>
                <a:cs typeface="Consolas" panose="020B0609020204030204" pitchFamily="49" charset="0"/>
              </a:rPr>
              <a:t>                               * stores a reference count of how many</a:t>
            </a:r>
          </a:p>
          <a:p>
            <a:pPr>
              <a:lnSpc>
                <a:spcPts val="2600"/>
              </a:lnSpc>
            </a:pPr>
            <a:r>
              <a:rPr lang="en-US" sz="2400" dirty="0">
                <a:latin typeface="Consolas" panose="020B0609020204030204" pitchFamily="49" charset="0"/>
                <a:cs typeface="Consolas" panose="020B0609020204030204" pitchFamily="49" charset="0"/>
              </a:rPr>
              <a:t>                               * tasks use that page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600"/>
              </a:lnSpc>
            </a:pPr>
            <a:r>
              <a:rPr lang="en-US" sz="2400" dirty="0">
                <a:latin typeface="Consolas" panose="020B0609020204030204" pitchFamily="49" charset="0"/>
                <a:cs typeface="Consolas" panose="020B0609020204030204" pitchFamily="49" charset="0"/>
              </a:rPr>
              <a:t>                               * contain a virtual memory page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lowest_bit</a:t>
            </a:r>
            <a:r>
              <a:rPr lang="en-US" sz="2400" dirty="0">
                <a:latin typeface="Consolas" panose="020B0609020204030204" pitchFamily="49" charset="0"/>
                <a:cs typeface="Consolas" panose="020B0609020204030204" pitchFamily="49" charset="0"/>
              </a:rPr>
              <a:t>;  /* index of first free element in</a:t>
            </a:r>
          </a:p>
          <a:p>
            <a:pPr>
              <a:lnSpc>
                <a:spcPts val="2600"/>
              </a:lnSpc>
            </a:pP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6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600"/>
              </a:lnSpc>
            </a:pPr>
            <a:r>
              <a:rPr lang="en-US" sz="2400" dirty="0">
                <a:latin typeface="Consolas" panose="020B0609020204030204" pitchFamily="49" charset="0"/>
                <a:cs typeface="Consolas" panose="020B0609020204030204" pitchFamily="49" charset="0"/>
              </a:rPr>
              <a:t>};</a:t>
            </a:r>
          </a:p>
          <a:p>
            <a:pPr>
              <a:lnSpc>
                <a:spcPts val="26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458275"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65048"/>
            <a:chOff x="-147474" y="5764035"/>
            <a:chExt cx="8702896" cy="1165048"/>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2409"/>
              <a:chOff x="654264" y="5562600"/>
              <a:chExt cx="7874882" cy="1102409"/>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7171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94147" y="1524000"/>
                  <a:ext cx="611923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sp>
            <p:nvSpPr>
              <p:cNvPr id="34" name="TextBox 33">
                <a:extLst>
                  <a:ext uri="{FF2B5EF4-FFF2-40B4-BE49-F238E27FC236}">
                    <a16:creationId xmlns:a16="http://schemas.microsoft.com/office/drawing/2014/main" id="{99043D5C-69C2-433B-98C5-F81B52D726F9}"/>
                  </a:ext>
                </a:extLst>
              </p:cNvPr>
              <p:cNvSpPr txBox="1"/>
              <p:nvPr/>
            </p:nvSpPr>
            <p:spPr>
              <a:xfrm>
                <a:off x="8224346" y="6080234"/>
                <a:ext cx="304800" cy="584775"/>
              </a:xfrm>
              <a:prstGeom prst="rect">
                <a:avLst/>
              </a:prstGeom>
              <a:noFill/>
            </p:spPr>
            <p:txBody>
              <a:bodyPr wrap="square" rtlCol="0">
                <a:spAutoFit/>
              </a:bodyPr>
              <a:lstStyle/>
              <a:p>
                <a:r>
                  <a:rPr lang="en-US" sz="3200" dirty="0">
                    <a:latin typeface="+mn-lt"/>
                  </a:rPr>
                  <a:t>0</a:t>
                </a:r>
              </a:p>
            </p:txBody>
          </p:sp>
          <p:sp>
            <p:nvSpPr>
              <p:cNvPr id="33" name="TextBox 32">
                <a:extLst>
                  <a:ext uri="{FF2B5EF4-FFF2-40B4-BE49-F238E27FC236}">
                    <a16:creationId xmlns:a16="http://schemas.microsoft.com/office/drawing/2014/main" id="{BB1098A0-11D0-4949-A7F4-4C7BDD952AD2}"/>
                  </a:ext>
                </a:extLst>
              </p:cNvPr>
              <p:cNvSpPr txBox="1"/>
              <p:nvPr/>
            </p:nvSpPr>
            <p:spPr>
              <a:xfrm>
                <a:off x="6358066" y="6059144"/>
                <a:ext cx="719962" cy="584775"/>
              </a:xfrm>
              <a:prstGeom prst="rect">
                <a:avLst/>
              </a:prstGeom>
              <a:noFill/>
            </p:spPr>
            <p:txBody>
              <a:bodyPr wrap="square" rtlCol="0">
                <a:spAutoFit/>
              </a:bodyPr>
              <a:lstStyle/>
              <a:p>
                <a:r>
                  <a:rPr lang="en-US" sz="3200" dirty="0"/>
                  <a:t>11</a:t>
                </a:r>
                <a:endParaRPr lang="en-US" sz="3200" dirty="0">
                  <a:latin typeface="+mn-lt"/>
                </a:endParaRP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327526"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8153816"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981608"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80525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629121"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745913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E2A0978D-C0DE-4463-95AD-44D76B739C15}"/>
                  </a:ext>
                </a:extLst>
              </p:cNvPr>
              <p:cNvSpPr txBox="1"/>
              <p:nvPr/>
            </p:nvSpPr>
            <p:spPr>
              <a:xfrm>
                <a:off x="2325842" y="6059213"/>
                <a:ext cx="635876" cy="584775"/>
              </a:xfrm>
              <a:prstGeom prst="rect">
                <a:avLst/>
              </a:prstGeom>
              <a:noFill/>
            </p:spPr>
            <p:txBody>
              <a:bodyPr wrap="square" rtlCol="0">
                <a:spAutoFit/>
              </a:bodyPr>
              <a:lstStyle/>
              <a:p>
                <a:r>
                  <a:rPr lang="en-US" sz="3200" dirty="0">
                    <a:latin typeface="+mn-lt"/>
                  </a:rPr>
                  <a:t>47</a:t>
                </a:r>
              </a:p>
            </p:txBody>
          </p: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sp>
            <p:nvSpPr>
              <p:cNvPr id="29" name="TextBox 28">
                <a:extLst>
                  <a:ext uri="{FF2B5EF4-FFF2-40B4-BE49-F238E27FC236}">
                    <a16:creationId xmlns:a16="http://schemas.microsoft.com/office/drawing/2014/main" id="{A8C46907-14C4-4212-90E3-ACE764AE9081}"/>
                  </a:ext>
                </a:extLst>
              </p:cNvPr>
              <p:cNvSpPr txBox="1"/>
              <p:nvPr/>
            </p:nvSpPr>
            <p:spPr>
              <a:xfrm>
                <a:off x="2443658" y="5605405"/>
                <a:ext cx="4035971" cy="446276"/>
              </a:xfrm>
              <a:prstGeom prst="rect">
                <a:avLst/>
              </a:prstGeom>
              <a:noFill/>
            </p:spPr>
            <p:txBody>
              <a:bodyPr wrap="square" rtlCol="0">
                <a:spAutoFit/>
              </a:bodyPr>
              <a:lstStyle/>
              <a:p>
                <a:pPr algn="ctr"/>
                <a:r>
                  <a:rPr lang="en-US" sz="2300" dirty="0">
                    <a:latin typeface="+mn-lt"/>
                  </a:rPr>
                  <a:t>4KB-aligned </a:t>
                </a:r>
                <a:r>
                  <a:rPr lang="en-US" sz="2300" dirty="0" err="1">
                    <a:latin typeface="+mn-lt"/>
                  </a:rPr>
                  <a:t>physFrame</a:t>
                </a:r>
                <a:r>
                  <a:rPr lang="en-US" sz="2300" dirty="0">
                    <a:latin typeface="+mn-lt"/>
                  </a:rPr>
                  <a:t> </a:t>
                </a:r>
                <a:r>
                  <a:rPr lang="en-US" sz="2300" dirty="0" err="1">
                    <a:latin typeface="+mn-lt"/>
                  </a:rPr>
                  <a:t>addr</a:t>
                </a:r>
                <a:endParaRPr lang="en-US" sz="23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grpSp>
        <p:nvGrpSpPr>
          <p:cNvPr id="40" name="Group 39">
            <a:extLst>
              <a:ext uri="{FF2B5EF4-FFF2-40B4-BE49-F238E27FC236}">
                <a16:creationId xmlns:a16="http://schemas.microsoft.com/office/drawing/2014/main" id="{3CAE6131-EC55-4934-8FD9-65BAEF964BB0}"/>
              </a:ext>
            </a:extLst>
          </p:cNvPr>
          <p:cNvGrpSpPr/>
          <p:nvPr/>
        </p:nvGrpSpPr>
        <p:grpSpPr>
          <a:xfrm>
            <a:off x="-15696" y="5022863"/>
            <a:ext cx="11540958" cy="1823576"/>
            <a:chOff x="-3187160" y="5099063"/>
            <a:chExt cx="11540958" cy="1823576"/>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4360300" y="1735975"/>
              <a:ext cx="471398" cy="7515598"/>
            </a:xfrm>
            <a:prstGeom prst="leftBrace">
              <a:avLst>
                <a:gd name="adj1" fmla="val 8333"/>
                <a:gd name="adj2" fmla="val 6891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2" name="TextBox 41">
              <a:extLst>
                <a:ext uri="{FF2B5EF4-FFF2-40B4-BE49-F238E27FC236}">
                  <a16:creationId xmlns:a16="http://schemas.microsoft.com/office/drawing/2014/main" id="{0A2BF150-A973-4128-9DC8-9679BB7FA42F}"/>
                </a:ext>
              </a:extLst>
            </p:cNvPr>
            <p:cNvSpPr txBox="1"/>
            <p:nvPr/>
          </p:nvSpPr>
          <p:spPr>
            <a:xfrm>
              <a:off x="-3187160" y="5099063"/>
              <a:ext cx="3344812" cy="1823576"/>
            </a:xfrm>
            <a:prstGeom prst="rect">
              <a:avLst/>
            </a:prstGeom>
            <a:noFill/>
          </p:spPr>
          <p:txBody>
            <a:bodyPr wrap="square" rtlCol="0">
              <a:spAutoFit/>
            </a:bodyPr>
            <a:lstStyle/>
            <a:p>
              <a:pPr>
                <a:lnSpc>
                  <a:spcPts val="2700"/>
                </a:lnSpc>
              </a:pPr>
              <a:r>
                <a:rPr lang="en-US" sz="2800" dirty="0">
                  <a:latin typeface="Segoe UI" panose="020B0502040204020203" pitchFamily="34" charset="0"/>
                  <a:cs typeface="Segoe UI" panose="020B0502040204020203" pitchFamily="34" charset="0"/>
                </a:rPr>
                <a:t>If </a:t>
              </a:r>
              <a:r>
                <a:rPr lang="en-US" sz="2800" dirty="0">
                  <a:latin typeface="Consolas" panose="020B0609020204030204" pitchFamily="49" charset="0"/>
                  <a:cs typeface="Segoe UI" panose="020B0502040204020203" pitchFamily="34" charset="0"/>
                </a:rPr>
                <a:t>Present?==0</a:t>
              </a:r>
              <a:r>
                <a:rPr lang="en-US" sz="2800" dirty="0">
                  <a:latin typeface="Segoe UI" panose="020B0502040204020203" pitchFamily="34" charset="0"/>
                  <a:cs typeface="Segoe UI" panose="020B0502040204020203" pitchFamily="34" charset="0"/>
                </a:rPr>
                <a:t>, the kernel can use this region to store the location of a page in swap space!</a:t>
              </a:r>
              <a:endParaRPr lang="en-US" sz="2400" dirty="0">
                <a:latin typeface="Segoe UI" panose="020B0502040204020203" pitchFamily="34" charset="0"/>
                <a:cs typeface="Segoe UI" panose="020B0502040204020203" pitchFamily="34" charset="0"/>
              </a:endParaRPr>
            </a:p>
          </p:txBody>
        </p:sp>
      </p:grpSp>
      <p:cxnSp>
        <p:nvCxnSpPr>
          <p:cNvPr id="48" name="Straight Arrow Connector 47">
            <a:extLst>
              <a:ext uri="{FF2B5EF4-FFF2-40B4-BE49-F238E27FC236}">
                <a16:creationId xmlns:a16="http://schemas.microsoft.com/office/drawing/2014/main" id="{4B23253A-2CFB-4E60-AB3B-F4DB24CAA5BB}"/>
              </a:ext>
            </a:extLst>
          </p:cNvPr>
          <p:cNvCxnSpPr>
            <a:cxnSpLocks/>
          </p:cNvCxnSpPr>
          <p:nvPr/>
        </p:nvCxnSpPr>
        <p:spPr bwMode="auto">
          <a:xfrm flipH="1">
            <a:off x="3334238" y="5181873"/>
            <a:ext cx="2966856" cy="812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1" name="Straight Connector 50">
            <a:extLst>
              <a:ext uri="{FF2B5EF4-FFF2-40B4-BE49-F238E27FC236}">
                <a16:creationId xmlns:a16="http://schemas.microsoft.com/office/drawing/2014/main" id="{BBF15541-A8F9-4292-940D-EE3AA99F72C8}"/>
              </a:ext>
            </a:extLst>
          </p:cNvPr>
          <p:cNvCxnSpPr/>
          <p:nvPr/>
        </p:nvCxnSpPr>
        <p:spPr bwMode="auto">
          <a:xfrm>
            <a:off x="10483479" y="574962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EA02D4B3-94C6-41C1-835D-CCE05E97008F}"/>
              </a:ext>
            </a:extLst>
          </p:cNvPr>
          <p:cNvCxnSpPr/>
          <p:nvPr/>
        </p:nvCxnSpPr>
        <p:spPr bwMode="auto">
          <a:xfrm>
            <a:off x="10304614" y="574962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7FDF83C-5226-4E59-9050-9156F6D7681F}"/>
              </a:ext>
            </a:extLst>
          </p:cNvPr>
          <p:cNvCxnSpPr/>
          <p:nvPr/>
        </p:nvCxnSpPr>
        <p:spPr bwMode="auto">
          <a:xfrm>
            <a:off x="10131228"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BFFAC8C-90E7-4D4E-9636-BA87C5AEDDE4}"/>
              </a:ext>
            </a:extLst>
          </p:cNvPr>
          <p:cNvCxnSpPr/>
          <p:nvPr/>
        </p:nvCxnSpPr>
        <p:spPr bwMode="auto">
          <a:xfrm>
            <a:off x="9966406"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1B05520B-DA8F-4767-87B7-46099C5DB500}"/>
              </a:ext>
            </a:extLst>
          </p:cNvPr>
          <p:cNvCxnSpPr/>
          <p:nvPr/>
        </p:nvCxnSpPr>
        <p:spPr bwMode="auto">
          <a:xfrm>
            <a:off x="9798492"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E5A4E944-C61E-45D3-AC1D-50524D8FC2AC}"/>
              </a:ext>
            </a:extLst>
          </p:cNvPr>
          <p:cNvCxnSpPr/>
          <p:nvPr/>
        </p:nvCxnSpPr>
        <p:spPr bwMode="auto">
          <a:xfrm>
            <a:off x="9625103"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TextBox 56">
            <a:extLst>
              <a:ext uri="{FF2B5EF4-FFF2-40B4-BE49-F238E27FC236}">
                <a16:creationId xmlns:a16="http://schemas.microsoft.com/office/drawing/2014/main" id="{2817A1E8-3815-4AF3-BAA2-24D24EA3B0D7}"/>
              </a:ext>
            </a:extLst>
          </p:cNvPr>
          <p:cNvSpPr txBox="1"/>
          <p:nvPr/>
        </p:nvSpPr>
        <p:spPr>
          <a:xfrm>
            <a:off x="9094663" y="6247018"/>
            <a:ext cx="719962" cy="584775"/>
          </a:xfrm>
          <a:prstGeom prst="rect">
            <a:avLst/>
          </a:prstGeom>
          <a:noFill/>
        </p:spPr>
        <p:txBody>
          <a:bodyPr wrap="square" rtlCol="0">
            <a:spAutoFit/>
          </a:bodyPr>
          <a:lstStyle/>
          <a:p>
            <a:r>
              <a:rPr lang="en-US" sz="3200" dirty="0"/>
              <a:t>12</a:t>
            </a:r>
            <a:endParaRPr lang="en-US" sz="3200" dirty="0">
              <a:latin typeface="+mn-lt"/>
            </a:endParaRPr>
          </a:p>
        </p:txBody>
      </p:sp>
      <p:sp>
        <p:nvSpPr>
          <p:cNvPr id="58" name="TextBox 57">
            <a:extLst>
              <a:ext uri="{FF2B5EF4-FFF2-40B4-BE49-F238E27FC236}">
                <a16:creationId xmlns:a16="http://schemas.microsoft.com/office/drawing/2014/main" id="{3BDB0B2C-3ADF-49D0-9BDA-2A3A730617D6}"/>
              </a:ext>
            </a:extLst>
          </p:cNvPr>
          <p:cNvSpPr txBox="1"/>
          <p:nvPr/>
        </p:nvSpPr>
        <p:spPr>
          <a:xfrm>
            <a:off x="5040823" y="6247018"/>
            <a:ext cx="635876" cy="584775"/>
          </a:xfrm>
          <a:prstGeom prst="rect">
            <a:avLst/>
          </a:prstGeom>
          <a:noFill/>
        </p:spPr>
        <p:txBody>
          <a:bodyPr wrap="square" rtlCol="0">
            <a:spAutoFit/>
          </a:bodyPr>
          <a:lstStyle/>
          <a:p>
            <a:r>
              <a:rPr lang="en-US" sz="3200" dirty="0">
                <a:latin typeface="+mn-lt"/>
              </a:rPr>
              <a:t>48</a:t>
            </a:r>
          </a:p>
        </p:txBody>
      </p:sp>
    </p:spTree>
    <p:extLst>
      <p:ext uri="{BB962C8B-B14F-4D97-AF65-F5344CB8AC3E}">
        <p14:creationId xmlns:p14="http://schemas.microsoft.com/office/powerpoint/2010/main" val="390821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0251D-6387-499E-A654-379F1247311A}"/>
              </a:ext>
            </a:extLst>
          </p:cNvPr>
          <p:cNvSpPr txBox="1"/>
          <p:nvPr/>
        </p:nvSpPr>
        <p:spPr>
          <a:xfrm>
            <a:off x="187123" y="92600"/>
            <a:ext cx="12093615" cy="4426853"/>
          </a:xfrm>
          <a:prstGeom prst="rect">
            <a:avLst/>
          </a:prstGeom>
          <a:noFill/>
        </p:spPr>
        <p:txBody>
          <a:bodyPr wrap="square" rtlCol="0">
            <a:spAutoFit/>
          </a:bodyPr>
          <a:lstStyle/>
          <a:p>
            <a:pPr>
              <a:lnSpc>
                <a:spcPts val="26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6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For each swapped-out page on disk, </a:t>
            </a:r>
          </a:p>
          <a:p>
            <a:pPr>
              <a:lnSpc>
                <a:spcPts val="2600"/>
              </a:lnSpc>
            </a:pPr>
            <a:r>
              <a:rPr lang="en-US" sz="2400" dirty="0">
                <a:latin typeface="Consolas" panose="020B0609020204030204" pitchFamily="49" charset="0"/>
                <a:cs typeface="Consolas" panose="020B0609020204030204" pitchFamily="49" charset="0"/>
              </a:rPr>
              <a:t>                               * stores a reference count of how many</a:t>
            </a:r>
          </a:p>
          <a:p>
            <a:pPr>
              <a:lnSpc>
                <a:spcPts val="2600"/>
              </a:lnSpc>
            </a:pPr>
            <a:r>
              <a:rPr lang="en-US" sz="2400" dirty="0">
                <a:latin typeface="Consolas" panose="020B0609020204030204" pitchFamily="49" charset="0"/>
                <a:cs typeface="Consolas" panose="020B0609020204030204" pitchFamily="49" charset="0"/>
              </a:rPr>
              <a:t>                               * tasks use that page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600"/>
              </a:lnSpc>
            </a:pPr>
            <a:r>
              <a:rPr lang="en-US" sz="2400" dirty="0">
                <a:latin typeface="Consolas" panose="020B0609020204030204" pitchFamily="49" charset="0"/>
                <a:cs typeface="Consolas" panose="020B0609020204030204" pitchFamily="49" charset="0"/>
              </a:rPr>
              <a:t>                               * contain a virtual memory page */</a:t>
            </a:r>
          </a:p>
          <a:p>
            <a:pPr>
              <a:lnSpc>
                <a:spcPts val="26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lowest_bit</a:t>
            </a:r>
            <a:r>
              <a:rPr lang="en-US" sz="2400" dirty="0">
                <a:latin typeface="Consolas" panose="020B0609020204030204" pitchFamily="49" charset="0"/>
                <a:cs typeface="Consolas" panose="020B0609020204030204" pitchFamily="49" charset="0"/>
              </a:rPr>
              <a:t>;  /* index of first free element in</a:t>
            </a:r>
          </a:p>
          <a:p>
            <a:pPr>
              <a:lnSpc>
                <a:spcPts val="2600"/>
              </a:lnSpc>
            </a:pP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6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600"/>
              </a:lnSpc>
            </a:pPr>
            <a:r>
              <a:rPr lang="en-US" sz="2400" dirty="0">
                <a:latin typeface="Consolas" panose="020B0609020204030204" pitchFamily="49" charset="0"/>
                <a:cs typeface="Consolas" panose="020B0609020204030204" pitchFamily="49" charset="0"/>
              </a:rPr>
              <a:t>};</a:t>
            </a:r>
          </a:p>
          <a:p>
            <a:pPr>
              <a:lnSpc>
                <a:spcPts val="26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32C9F7AD-8C87-4B83-8310-B77611123FC2}"/>
              </a:ext>
            </a:extLst>
          </p:cNvPr>
          <p:cNvGrpSpPr/>
          <p:nvPr/>
        </p:nvGrpSpPr>
        <p:grpSpPr>
          <a:xfrm>
            <a:off x="5555510" y="4450877"/>
            <a:ext cx="4605334" cy="1202396"/>
            <a:chOff x="5555510" y="4450877"/>
            <a:chExt cx="4605334" cy="1202396"/>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51E89D41-8120-4019-80D1-25E6B80891AD}"/>
                </a:ext>
              </a:extLst>
            </p:cNvPr>
            <p:cNvSpPr txBox="1"/>
            <p:nvPr/>
          </p:nvSpPr>
          <p:spPr>
            <a:xfrm>
              <a:off x="5658293" y="4450877"/>
              <a:ext cx="4502551" cy="815480"/>
            </a:xfrm>
            <a:prstGeom prst="rect">
              <a:avLst/>
            </a:prstGeom>
            <a:noFill/>
          </p:spPr>
          <p:txBody>
            <a:bodyPr wrap="square" rtlCol="0">
              <a:spAutoFit/>
            </a:bodyPr>
            <a:lstStyle/>
            <a:p>
              <a:pPr algn="ctr">
                <a:lnSpc>
                  <a:spcPts val="2800"/>
                </a:lnSpc>
              </a:pPr>
              <a:r>
                <a:rPr lang="en-US" sz="2800" dirty="0"/>
                <a:t>Index into </a:t>
              </a:r>
              <a:r>
                <a:rPr lang="en-US" sz="2800" dirty="0" err="1">
                  <a:latin typeface="Consolas" panose="020B0609020204030204" pitchFamily="49" charset="0"/>
                </a:rPr>
                <a:t>swap_map</a:t>
              </a:r>
              <a:endParaRPr lang="en-US" sz="2800" dirty="0">
                <a:latin typeface="Consolas" panose="020B0609020204030204" pitchFamily="49" charset="0"/>
              </a:endParaRPr>
            </a:p>
            <a:p>
              <a:pPr algn="ctr">
                <a:lnSpc>
                  <a:spcPts val="2800"/>
                </a:lnSpc>
              </a:pPr>
              <a:r>
                <a:rPr lang="en-US" sz="2800" dirty="0"/>
                <a:t>(lets OS find the page on disk)</a:t>
              </a:r>
              <a:endParaRPr lang="en-US" sz="2400" dirty="0"/>
            </a:p>
          </p:txBody>
        </p:sp>
      </p:grpSp>
      <p:grpSp>
        <p:nvGrpSpPr>
          <p:cNvPr id="3" name="Group 2">
            <a:extLst>
              <a:ext uri="{FF2B5EF4-FFF2-40B4-BE49-F238E27FC236}">
                <a16:creationId xmlns:a16="http://schemas.microsoft.com/office/drawing/2014/main" id="{9DCF3A9D-A621-4A63-B1C3-7A6A491C522E}"/>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56FDB41E-136A-4293-BD64-1E5B0E626D8C}"/>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ED6D014A-6646-4239-8338-EF63607E50ED}"/>
                </a:ext>
              </a:extLst>
            </p:cNvPr>
            <p:cNvSpPr txBox="1"/>
            <p:nvPr/>
          </p:nvSpPr>
          <p:spPr>
            <a:xfrm>
              <a:off x="1391857" y="4704943"/>
              <a:ext cx="3654168" cy="523220"/>
            </a:xfrm>
            <a:prstGeom prst="rect">
              <a:avLst/>
            </a:prstGeom>
            <a:noFill/>
          </p:spPr>
          <p:txBody>
            <a:bodyPr wrap="square" rtlCol="0">
              <a:spAutoFit/>
            </a:bodyPr>
            <a:lstStyle/>
            <a:p>
              <a:pPr algn="ctr"/>
              <a:r>
                <a:rPr lang="en-US" sz="2800" dirty="0"/>
                <a:t>Index into </a:t>
              </a:r>
              <a:r>
                <a:rPr lang="en-US" sz="2800" dirty="0" err="1">
                  <a:latin typeface="Consolas" panose="020B0609020204030204" pitchFamily="49" charset="0"/>
                </a:rPr>
                <a:t>swap_info</a:t>
              </a:r>
              <a:endParaRPr lang="en-US" sz="2800" dirty="0">
                <a:latin typeface="Consolas" panose="020B0609020204030204" pitchFamily="49" charset="0"/>
              </a:endParaRPr>
            </a:p>
          </p:txBody>
        </p:sp>
      </p:grpSp>
      <p:grpSp>
        <p:nvGrpSpPr>
          <p:cNvPr id="2" name="Group 1">
            <a:extLst>
              <a:ext uri="{FF2B5EF4-FFF2-40B4-BE49-F238E27FC236}">
                <a16:creationId xmlns:a16="http://schemas.microsoft.com/office/drawing/2014/main" id="{D0492F89-D706-4489-89C4-4A9FEC53CBE8}"/>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2015003B-C3CB-401C-9DD4-792375153E3D}"/>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99043D5C-69C2-433B-98C5-F81B52D726F9}"/>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AC0468C6-D001-47AD-9F80-47C49D29DDB4}"/>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100D5AC2-23E2-4BE7-AD57-3D1E745A975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9D8A8F78-101C-4C88-947E-BE81A5B7C005}"/>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09A90CBC-09E2-47E2-9739-836162A05B50}"/>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979933C1-26A6-466A-920B-BEC9717A17CA}"/>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4A329571-3461-4F79-8E98-285324B1537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6BB9244-DE78-402E-88AA-08D6C3EEF771}"/>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BB1098A0-11D0-4949-A7F4-4C7BDD952AD2}"/>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1CE8155D-CF6A-4244-9CF1-3F8BC4FCDF93}"/>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A9304747-D781-4B60-82A8-BE7CD1397FEF}"/>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42A2129-5196-4FBE-9176-2F663947A162}"/>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65BCF9D-94F2-4F03-A5B8-FC90FC847847}"/>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97136B9-FE1C-4AAC-BD9A-7B0C9D1BC748}"/>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6DF39A94-ADA9-4D90-B25D-F3D9BE439660}"/>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945A8F9C-D626-4628-A6D4-55650CAB9EA7}"/>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Tree>
    <p:extLst>
      <p:ext uri="{BB962C8B-B14F-4D97-AF65-F5344CB8AC3E}">
        <p14:creationId xmlns:p14="http://schemas.microsoft.com/office/powerpoint/2010/main" val="122598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0"/>
            <a:ext cx="12041529" cy="1170195"/>
          </a:xfrm>
        </p:spPr>
        <p:txBody>
          <a:bodyPr/>
          <a:lstStyle/>
          <a:p>
            <a:r>
              <a:rPr lang="en-US" dirty="0"/>
              <a:t>Linux x86-64: Virtual Memory Areas (VMAs)</a:t>
            </a:r>
          </a:p>
        </p:txBody>
      </p:sp>
      <p:sp>
        <p:nvSpPr>
          <p:cNvPr id="4" name="Rectangle 3">
            <a:extLst>
              <a:ext uri="{FF2B5EF4-FFF2-40B4-BE49-F238E27FC236}">
                <a16:creationId xmlns:a16="http://schemas.microsoft.com/office/drawing/2014/main" id="{B1859B75-D7FF-4264-988B-FE74FAFD02AB}"/>
              </a:ext>
            </a:extLst>
          </p:cNvPr>
          <p:cNvSpPr/>
          <p:nvPr/>
        </p:nvSpPr>
        <p:spPr>
          <a:xfrm>
            <a:off x="7776772" y="1272114"/>
            <a:ext cx="3996992" cy="2554545"/>
          </a:xfrm>
          <a:prstGeom prst="rect">
            <a:avLst/>
          </a:prstGeom>
        </p:spPr>
        <p:txBody>
          <a:bodyPr wrap="square">
            <a:spAutoFit/>
          </a:bodyPr>
          <a:lstStyle/>
          <a:p>
            <a:r>
              <a:rPr lang="en-US" sz="3200" dirty="0">
                <a:latin typeface="Segoe UI" panose="020B0502040204020203" pitchFamily="34" charset="0"/>
                <a:cs typeface="Segoe UI" panose="020B0502040204020203" pitchFamily="34" charset="0"/>
              </a:rPr>
              <a:t>A VMA represents a contiguous chunk of virtual memory that the OS has given to a process.</a:t>
            </a:r>
          </a:p>
        </p:txBody>
      </p:sp>
      <p:grpSp>
        <p:nvGrpSpPr>
          <p:cNvPr id="5" name="Group 4">
            <a:extLst>
              <a:ext uri="{FF2B5EF4-FFF2-40B4-BE49-F238E27FC236}">
                <a16:creationId xmlns:a16="http://schemas.microsoft.com/office/drawing/2014/main" id="{C640AB54-0E33-4C4C-884D-9C9ECEE039B1}"/>
              </a:ext>
            </a:extLst>
          </p:cNvPr>
          <p:cNvGrpSpPr/>
          <p:nvPr/>
        </p:nvGrpSpPr>
        <p:grpSpPr>
          <a:xfrm>
            <a:off x="3819647" y="5285376"/>
            <a:ext cx="3276600" cy="791009"/>
            <a:chOff x="1981200" y="4773823"/>
            <a:chExt cx="3276600" cy="791009"/>
          </a:xfrm>
        </p:grpSpPr>
        <p:sp>
          <p:nvSpPr>
            <p:cNvPr id="6" name="Rectangle 5">
              <a:extLst>
                <a:ext uri="{FF2B5EF4-FFF2-40B4-BE49-F238E27FC236}">
                  <a16:creationId xmlns:a16="http://schemas.microsoft.com/office/drawing/2014/main" id="{73EB56B5-5842-4331-9047-F007CB1B515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TextBox 6">
              <a:extLst>
                <a:ext uri="{FF2B5EF4-FFF2-40B4-BE49-F238E27FC236}">
                  <a16:creationId xmlns:a16="http://schemas.microsoft.com/office/drawing/2014/main" id="{184AF039-0E09-41FE-8C0D-B2C04A7CDCF3}"/>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 name="TextBox 7">
              <a:extLst>
                <a:ext uri="{FF2B5EF4-FFF2-40B4-BE49-F238E27FC236}">
                  <a16:creationId xmlns:a16="http://schemas.microsoft.com/office/drawing/2014/main" id="{DCA0AEB2-C6BF-4A95-B2FE-CF793A7036E4}"/>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6906B1E5-D4AE-44CA-A563-9910B52C3E60}"/>
              </a:ext>
            </a:extLst>
          </p:cNvPr>
          <p:cNvGrpSpPr/>
          <p:nvPr/>
        </p:nvGrpSpPr>
        <p:grpSpPr>
          <a:xfrm>
            <a:off x="3814392" y="4254475"/>
            <a:ext cx="3276600" cy="791009"/>
            <a:chOff x="1981200" y="4773823"/>
            <a:chExt cx="3276600" cy="791009"/>
          </a:xfrm>
        </p:grpSpPr>
        <p:sp>
          <p:nvSpPr>
            <p:cNvPr id="10" name="Rectangle 9">
              <a:extLst>
                <a:ext uri="{FF2B5EF4-FFF2-40B4-BE49-F238E27FC236}">
                  <a16:creationId xmlns:a16="http://schemas.microsoft.com/office/drawing/2014/main" id="{036DBE28-C9B2-492D-B358-986D43B05CAA}"/>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a:extLst>
                <a:ext uri="{FF2B5EF4-FFF2-40B4-BE49-F238E27FC236}">
                  <a16:creationId xmlns:a16="http://schemas.microsoft.com/office/drawing/2014/main" id="{932F4D00-F139-4647-A61A-E7994294A658}"/>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12" name="TextBox 11">
              <a:extLst>
                <a:ext uri="{FF2B5EF4-FFF2-40B4-BE49-F238E27FC236}">
                  <a16:creationId xmlns:a16="http://schemas.microsoft.com/office/drawing/2014/main" id="{0B0FDF7B-CFE4-4CC2-BAAB-D4B5DBBD91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3" name="Group 12">
            <a:extLst>
              <a:ext uri="{FF2B5EF4-FFF2-40B4-BE49-F238E27FC236}">
                <a16:creationId xmlns:a16="http://schemas.microsoft.com/office/drawing/2014/main" id="{33C153B6-16D7-4144-BEC7-16AB1F102515}"/>
              </a:ext>
            </a:extLst>
          </p:cNvPr>
          <p:cNvGrpSpPr/>
          <p:nvPr/>
        </p:nvGrpSpPr>
        <p:grpSpPr>
          <a:xfrm>
            <a:off x="146281" y="1236567"/>
            <a:ext cx="2438400" cy="5211914"/>
            <a:chOff x="-15766" y="1676400"/>
            <a:chExt cx="2438400" cy="5211914"/>
          </a:xfrm>
        </p:grpSpPr>
        <p:grpSp>
          <p:nvGrpSpPr>
            <p:cNvPr id="14" name="Group 13">
              <a:extLst>
                <a:ext uri="{FF2B5EF4-FFF2-40B4-BE49-F238E27FC236}">
                  <a16:creationId xmlns:a16="http://schemas.microsoft.com/office/drawing/2014/main" id="{80AEA0CD-3A63-4C7F-90D5-88E13AA179C0}"/>
                </a:ext>
              </a:extLst>
            </p:cNvPr>
            <p:cNvGrpSpPr/>
            <p:nvPr/>
          </p:nvGrpSpPr>
          <p:grpSpPr>
            <a:xfrm>
              <a:off x="250934" y="1676400"/>
              <a:ext cx="1905000" cy="4419600"/>
              <a:chOff x="6553200" y="1828800"/>
              <a:chExt cx="1905000" cy="4419600"/>
            </a:xfrm>
          </p:grpSpPr>
          <p:sp>
            <p:nvSpPr>
              <p:cNvPr id="16" name="Rectangle 15">
                <a:extLst>
                  <a:ext uri="{FF2B5EF4-FFF2-40B4-BE49-F238E27FC236}">
                    <a16:creationId xmlns:a16="http://schemas.microsoft.com/office/drawing/2014/main" id="{F4C279FB-98AD-4C5F-9171-7079B5575FD4}"/>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9688C552-5B9A-4F46-A81F-AB19CE2A2C08}"/>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Rectangle 17">
                <a:extLst>
                  <a:ext uri="{FF2B5EF4-FFF2-40B4-BE49-F238E27FC236}">
                    <a16:creationId xmlns:a16="http://schemas.microsoft.com/office/drawing/2014/main" id="{00A8C169-775F-440B-8B88-6F2E04712A11}"/>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 name="Rectangle 18">
                <a:extLst>
                  <a:ext uri="{FF2B5EF4-FFF2-40B4-BE49-F238E27FC236}">
                    <a16:creationId xmlns:a16="http://schemas.microsoft.com/office/drawing/2014/main" id="{66DB5627-EB04-4D76-A8EA-08E56632951F}"/>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Rectangle 19">
                <a:extLst>
                  <a:ext uri="{FF2B5EF4-FFF2-40B4-BE49-F238E27FC236}">
                    <a16:creationId xmlns:a16="http://schemas.microsoft.com/office/drawing/2014/main" id="{30639827-F813-479A-A829-770F86A5E0CE}"/>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Rectangle 20">
                <a:extLst>
                  <a:ext uri="{FF2B5EF4-FFF2-40B4-BE49-F238E27FC236}">
                    <a16:creationId xmlns:a16="http://schemas.microsoft.com/office/drawing/2014/main" id="{34ED4B54-2BBA-42AA-9866-732EC74CC99A}"/>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TextBox 21">
                <a:extLst>
                  <a:ext uri="{FF2B5EF4-FFF2-40B4-BE49-F238E27FC236}">
                    <a16:creationId xmlns:a16="http://schemas.microsoft.com/office/drawing/2014/main" id="{C50BE32A-229E-47F9-895B-53091BDB719F}"/>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23" name="TextBox 22">
                <a:extLst>
                  <a:ext uri="{FF2B5EF4-FFF2-40B4-BE49-F238E27FC236}">
                    <a16:creationId xmlns:a16="http://schemas.microsoft.com/office/drawing/2014/main" id="{05C67291-06CE-4720-84D6-A46541764A3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24" name="TextBox 23">
                <a:extLst>
                  <a:ext uri="{FF2B5EF4-FFF2-40B4-BE49-F238E27FC236}">
                    <a16:creationId xmlns:a16="http://schemas.microsoft.com/office/drawing/2014/main" id="{83326DB2-1D87-4C48-AAEC-9DCFB61E7D8E}"/>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25" name="TextBox 24">
                <a:extLst>
                  <a:ext uri="{FF2B5EF4-FFF2-40B4-BE49-F238E27FC236}">
                    <a16:creationId xmlns:a16="http://schemas.microsoft.com/office/drawing/2014/main" id="{CE0495A8-B9EB-410E-8B83-F6D7088F723D}"/>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26" name="TextBox 25">
                <a:extLst>
                  <a:ext uri="{FF2B5EF4-FFF2-40B4-BE49-F238E27FC236}">
                    <a16:creationId xmlns:a16="http://schemas.microsoft.com/office/drawing/2014/main" id="{4F1E90E8-47B7-4AE9-ABD6-045B300074E1}"/>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15" name="TextBox 14">
              <a:extLst>
                <a:ext uri="{FF2B5EF4-FFF2-40B4-BE49-F238E27FC236}">
                  <a16:creationId xmlns:a16="http://schemas.microsoft.com/office/drawing/2014/main" id="{463D3E9D-E48E-4B8B-912C-01AF2943B44D}"/>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Low canonical virtual memory</a:t>
              </a:r>
            </a:p>
          </p:txBody>
        </p:sp>
      </p:grpSp>
      <p:cxnSp>
        <p:nvCxnSpPr>
          <p:cNvPr id="27" name="Straight Connector 26">
            <a:extLst>
              <a:ext uri="{FF2B5EF4-FFF2-40B4-BE49-F238E27FC236}">
                <a16:creationId xmlns:a16="http://schemas.microsoft.com/office/drawing/2014/main" id="{AD1CBCCB-4EA3-4E4E-B0BE-5ACCECAE55AC}"/>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8" name="Straight Connector 27">
            <a:extLst>
              <a:ext uri="{FF2B5EF4-FFF2-40B4-BE49-F238E27FC236}">
                <a16:creationId xmlns:a16="http://schemas.microsoft.com/office/drawing/2014/main" id="{1F5A7CA7-85EF-4361-BA0A-93A4FE509F8F}"/>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9" name="Straight Connector 28">
            <a:extLst>
              <a:ext uri="{FF2B5EF4-FFF2-40B4-BE49-F238E27FC236}">
                <a16:creationId xmlns:a16="http://schemas.microsoft.com/office/drawing/2014/main" id="{44C830C8-8BCE-41F2-9C5C-1A6C62F736B7}"/>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 name="Straight Connector 29">
            <a:extLst>
              <a:ext uri="{FF2B5EF4-FFF2-40B4-BE49-F238E27FC236}">
                <a16:creationId xmlns:a16="http://schemas.microsoft.com/office/drawing/2014/main" id="{99028DD3-F07F-4A7E-A9D9-E00125A7213E}"/>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1" name="Curved Connector 94">
            <a:extLst>
              <a:ext uri="{FF2B5EF4-FFF2-40B4-BE49-F238E27FC236}">
                <a16:creationId xmlns:a16="http://schemas.microsoft.com/office/drawing/2014/main" id="{E44A38E2-AB75-4CD4-92AB-C7F81F721569}"/>
              </a:ext>
            </a:extLst>
          </p:cNvPr>
          <p:cNvCxnSpPr>
            <a:stCxn id="6" idx="3"/>
            <a:endCxn id="10"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2" name="Group 31">
            <a:extLst>
              <a:ext uri="{FF2B5EF4-FFF2-40B4-BE49-F238E27FC236}">
                <a16:creationId xmlns:a16="http://schemas.microsoft.com/office/drawing/2014/main" id="{EC2E62D5-B973-4233-9CB6-17D016EAA81F}"/>
              </a:ext>
            </a:extLst>
          </p:cNvPr>
          <p:cNvGrpSpPr/>
          <p:nvPr/>
        </p:nvGrpSpPr>
        <p:grpSpPr>
          <a:xfrm>
            <a:off x="2312726" y="3223574"/>
            <a:ext cx="4786148" cy="1421336"/>
            <a:chOff x="2150679" y="3663407"/>
            <a:chExt cx="4786148" cy="1421336"/>
          </a:xfrm>
        </p:grpSpPr>
        <p:grpSp>
          <p:nvGrpSpPr>
            <p:cNvPr id="33" name="Group 32">
              <a:extLst>
                <a:ext uri="{FF2B5EF4-FFF2-40B4-BE49-F238E27FC236}">
                  <a16:creationId xmlns:a16="http://schemas.microsoft.com/office/drawing/2014/main" id="{0F63ECCC-C684-47BE-9081-7CDA6DDFB803}"/>
                </a:ext>
              </a:extLst>
            </p:cNvPr>
            <p:cNvGrpSpPr/>
            <p:nvPr/>
          </p:nvGrpSpPr>
          <p:grpSpPr>
            <a:xfrm>
              <a:off x="3652345" y="3663407"/>
              <a:ext cx="3276600" cy="791009"/>
              <a:chOff x="1981200" y="4773823"/>
              <a:chExt cx="3276600" cy="791009"/>
            </a:xfrm>
          </p:grpSpPr>
          <p:sp>
            <p:nvSpPr>
              <p:cNvPr id="37" name="Rectangle 36">
                <a:extLst>
                  <a:ext uri="{FF2B5EF4-FFF2-40B4-BE49-F238E27FC236}">
                    <a16:creationId xmlns:a16="http://schemas.microsoft.com/office/drawing/2014/main" id="{91F8CE06-5C47-4778-AEE7-B81572289415}"/>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TextBox 37">
                <a:extLst>
                  <a:ext uri="{FF2B5EF4-FFF2-40B4-BE49-F238E27FC236}">
                    <a16:creationId xmlns:a16="http://schemas.microsoft.com/office/drawing/2014/main" id="{0A4B6ECD-8B60-42E9-87D1-D8233F32CF49}"/>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9" name="TextBox 38">
                <a:extLst>
                  <a:ext uri="{FF2B5EF4-FFF2-40B4-BE49-F238E27FC236}">
                    <a16:creationId xmlns:a16="http://schemas.microsoft.com/office/drawing/2014/main" id="{DA5E6F2D-7CC6-448F-B5CE-01A03FF34413}"/>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4" name="Straight Connector 33">
              <a:extLst>
                <a:ext uri="{FF2B5EF4-FFF2-40B4-BE49-F238E27FC236}">
                  <a16:creationId xmlns:a16="http://schemas.microsoft.com/office/drawing/2014/main" id="{7AE23778-FDA4-4FCB-A022-204668E20C22}"/>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5" name="Straight Connector 34">
              <a:extLst>
                <a:ext uri="{FF2B5EF4-FFF2-40B4-BE49-F238E27FC236}">
                  <a16:creationId xmlns:a16="http://schemas.microsoft.com/office/drawing/2014/main" id="{5E7C4482-62CD-4E6C-909B-84E758BFDD3F}"/>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6" name="Curved Connector 96">
              <a:extLst>
                <a:ext uri="{FF2B5EF4-FFF2-40B4-BE49-F238E27FC236}">
                  <a16:creationId xmlns:a16="http://schemas.microsoft.com/office/drawing/2014/main" id="{D4386A22-D299-4E01-A6EF-FF1EAA6CEEAB}"/>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0" name="Group 39">
            <a:extLst>
              <a:ext uri="{FF2B5EF4-FFF2-40B4-BE49-F238E27FC236}">
                <a16:creationId xmlns:a16="http://schemas.microsoft.com/office/drawing/2014/main" id="{EF1D4661-3A31-49ED-BF4F-112F297C33C7}"/>
              </a:ext>
            </a:extLst>
          </p:cNvPr>
          <p:cNvGrpSpPr/>
          <p:nvPr/>
        </p:nvGrpSpPr>
        <p:grpSpPr>
          <a:xfrm>
            <a:off x="2312726" y="2189797"/>
            <a:ext cx="4778266" cy="1647035"/>
            <a:chOff x="2150679" y="2629630"/>
            <a:chExt cx="4778266" cy="1647035"/>
          </a:xfrm>
        </p:grpSpPr>
        <p:grpSp>
          <p:nvGrpSpPr>
            <p:cNvPr id="41" name="Group 40">
              <a:extLst>
                <a:ext uri="{FF2B5EF4-FFF2-40B4-BE49-F238E27FC236}">
                  <a16:creationId xmlns:a16="http://schemas.microsoft.com/office/drawing/2014/main" id="{BB5B6CE4-3EE5-48D1-AF50-68ABBBFB9FE9}"/>
                </a:ext>
              </a:extLst>
            </p:cNvPr>
            <p:cNvGrpSpPr/>
            <p:nvPr/>
          </p:nvGrpSpPr>
          <p:grpSpPr>
            <a:xfrm>
              <a:off x="3647090" y="2629630"/>
              <a:ext cx="3276600" cy="791009"/>
              <a:chOff x="1981200" y="4773823"/>
              <a:chExt cx="3276600" cy="791009"/>
            </a:xfrm>
          </p:grpSpPr>
          <p:sp>
            <p:nvSpPr>
              <p:cNvPr id="45" name="Rectangle 44">
                <a:extLst>
                  <a:ext uri="{FF2B5EF4-FFF2-40B4-BE49-F238E27FC236}">
                    <a16:creationId xmlns:a16="http://schemas.microsoft.com/office/drawing/2014/main" id="{40C722C7-F28F-473E-B092-DC12F955F4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a:extLst>
                  <a:ext uri="{FF2B5EF4-FFF2-40B4-BE49-F238E27FC236}">
                    <a16:creationId xmlns:a16="http://schemas.microsoft.com/office/drawing/2014/main" id="{1F70C0E5-8BCE-48BB-AA21-F4CC349C2473}"/>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7" name="TextBox 46">
                <a:extLst>
                  <a:ext uri="{FF2B5EF4-FFF2-40B4-BE49-F238E27FC236}">
                    <a16:creationId xmlns:a16="http://schemas.microsoft.com/office/drawing/2014/main" id="{AEE75E8A-736B-4503-A73F-F4E2335AF2A6}"/>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2" name="Straight Connector 41">
              <a:extLst>
                <a:ext uri="{FF2B5EF4-FFF2-40B4-BE49-F238E27FC236}">
                  <a16:creationId xmlns:a16="http://schemas.microsoft.com/office/drawing/2014/main" id="{4CEF83B6-40B7-43F5-9583-AAAFD7F4A955}"/>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3" name="Straight Connector 42">
              <a:extLst>
                <a:ext uri="{FF2B5EF4-FFF2-40B4-BE49-F238E27FC236}">
                  <a16:creationId xmlns:a16="http://schemas.microsoft.com/office/drawing/2014/main" id="{E683797A-EF9C-44C8-A03C-480DDFC07160}"/>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4" name="Curved Connector 97">
              <a:extLst>
                <a:ext uri="{FF2B5EF4-FFF2-40B4-BE49-F238E27FC236}">
                  <a16:creationId xmlns:a16="http://schemas.microsoft.com/office/drawing/2014/main" id="{055CD9E4-E9E1-4E6B-9EAC-834DC00F35BB}"/>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8" name="Group 47">
            <a:extLst>
              <a:ext uri="{FF2B5EF4-FFF2-40B4-BE49-F238E27FC236}">
                <a16:creationId xmlns:a16="http://schemas.microsoft.com/office/drawing/2014/main" id="{89307640-C5E8-4FB9-A842-C7EEF0894BD2}"/>
              </a:ext>
            </a:extLst>
          </p:cNvPr>
          <p:cNvGrpSpPr/>
          <p:nvPr/>
        </p:nvGrpSpPr>
        <p:grpSpPr>
          <a:xfrm>
            <a:off x="2312726" y="1237863"/>
            <a:ext cx="4778266" cy="1283182"/>
            <a:chOff x="2150679" y="1677696"/>
            <a:chExt cx="4778266" cy="1283182"/>
          </a:xfrm>
        </p:grpSpPr>
        <p:grpSp>
          <p:nvGrpSpPr>
            <p:cNvPr id="49" name="Group 48">
              <a:extLst>
                <a:ext uri="{FF2B5EF4-FFF2-40B4-BE49-F238E27FC236}">
                  <a16:creationId xmlns:a16="http://schemas.microsoft.com/office/drawing/2014/main" id="{C51124AF-47CC-4B12-B314-24A88A79DC75}"/>
                </a:ext>
              </a:extLst>
            </p:cNvPr>
            <p:cNvGrpSpPr/>
            <p:nvPr/>
          </p:nvGrpSpPr>
          <p:grpSpPr>
            <a:xfrm>
              <a:off x="3647090" y="1677696"/>
              <a:ext cx="3276600" cy="803366"/>
              <a:chOff x="1981200" y="4761466"/>
              <a:chExt cx="3276600" cy="803366"/>
            </a:xfrm>
          </p:grpSpPr>
          <p:sp>
            <p:nvSpPr>
              <p:cNvPr id="53" name="Rectangle 52">
                <a:extLst>
                  <a:ext uri="{FF2B5EF4-FFF2-40B4-BE49-F238E27FC236}">
                    <a16:creationId xmlns:a16="http://schemas.microsoft.com/office/drawing/2014/main" id="{0868E007-6CB3-40D0-BE70-F14086F43010}"/>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TextBox 53">
                <a:extLst>
                  <a:ext uri="{FF2B5EF4-FFF2-40B4-BE49-F238E27FC236}">
                    <a16:creationId xmlns:a16="http://schemas.microsoft.com/office/drawing/2014/main" id="{1E172D17-33EE-4C22-BB14-9BDBB35989F9}"/>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5" name="TextBox 54">
                <a:extLst>
                  <a:ext uri="{FF2B5EF4-FFF2-40B4-BE49-F238E27FC236}">
                    <a16:creationId xmlns:a16="http://schemas.microsoft.com/office/drawing/2014/main" id="{8D300882-0B79-49BF-A81C-08A3E5F2CF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50" name="Straight Connector 49">
              <a:extLst>
                <a:ext uri="{FF2B5EF4-FFF2-40B4-BE49-F238E27FC236}">
                  <a16:creationId xmlns:a16="http://schemas.microsoft.com/office/drawing/2014/main" id="{808829F5-7FAF-4CED-8B3E-B18A96D01CAF}"/>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1" name="Straight Connector 50">
              <a:extLst>
                <a:ext uri="{FF2B5EF4-FFF2-40B4-BE49-F238E27FC236}">
                  <a16:creationId xmlns:a16="http://schemas.microsoft.com/office/drawing/2014/main" id="{ACB76EA1-9F03-487E-9725-6B9050F7306D}"/>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2" name="Curved Connector 98">
              <a:extLst>
                <a:ext uri="{FF2B5EF4-FFF2-40B4-BE49-F238E27FC236}">
                  <a16:creationId xmlns:a16="http://schemas.microsoft.com/office/drawing/2014/main" id="{6A2F38D1-015A-49B6-8BE6-947293025DC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56" name="TextBox 55">
            <a:extLst>
              <a:ext uri="{FF2B5EF4-FFF2-40B4-BE49-F238E27FC236}">
                <a16:creationId xmlns:a16="http://schemas.microsoft.com/office/drawing/2014/main" id="{7BA96EBC-7A4A-4188-8ACB-1A42B2249A0E}"/>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57" name="Group 56">
            <a:extLst>
              <a:ext uri="{FF2B5EF4-FFF2-40B4-BE49-F238E27FC236}">
                <a16:creationId xmlns:a16="http://schemas.microsoft.com/office/drawing/2014/main" id="{348377B8-9B93-4DA0-950A-595009B96E49}"/>
              </a:ext>
            </a:extLst>
          </p:cNvPr>
          <p:cNvGrpSpPr/>
          <p:nvPr/>
        </p:nvGrpSpPr>
        <p:grpSpPr>
          <a:xfrm>
            <a:off x="7598116" y="4820859"/>
            <a:ext cx="2013130" cy="1053553"/>
            <a:chOff x="7436069" y="5260692"/>
            <a:chExt cx="1707931" cy="1053553"/>
          </a:xfrm>
        </p:grpSpPr>
        <p:sp>
          <p:nvSpPr>
            <p:cNvPr id="58" name="TextBox 57">
              <a:extLst>
                <a:ext uri="{FF2B5EF4-FFF2-40B4-BE49-F238E27FC236}">
                  <a16:creationId xmlns:a16="http://schemas.microsoft.com/office/drawing/2014/main" id="{2FFBEC10-B1CF-43DE-A6BA-3A56083EA339}"/>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59" name="Straight Arrow Connector 58">
              <a:extLst>
                <a:ext uri="{FF2B5EF4-FFF2-40B4-BE49-F238E27FC236}">
                  <a16:creationId xmlns:a16="http://schemas.microsoft.com/office/drawing/2014/main" id="{B52C7D4B-9AF8-433F-B9B1-42988C08EA49}"/>
                </a:ext>
              </a:extLst>
            </p:cNvPr>
            <p:cNvCxnSpPr/>
            <p:nvPr/>
          </p:nvCxnSpPr>
          <p:spPr bwMode="auto">
            <a:xfrm flipH="1">
              <a:off x="8153400" y="5301669"/>
              <a:ext cx="13138" cy="6419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TextBox 59">
              <a:extLst>
                <a:ext uri="{FF2B5EF4-FFF2-40B4-BE49-F238E27FC236}">
                  <a16:creationId xmlns:a16="http://schemas.microsoft.com/office/drawing/2014/main" id="{B2293E51-CC61-4C54-A3AD-C3DB9790A66E}"/>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61" name="Group 60">
            <a:extLst>
              <a:ext uri="{FF2B5EF4-FFF2-40B4-BE49-F238E27FC236}">
                <a16:creationId xmlns:a16="http://schemas.microsoft.com/office/drawing/2014/main" id="{F54F068D-FEAA-460C-BD57-8EBFF2C47319}"/>
              </a:ext>
            </a:extLst>
          </p:cNvPr>
          <p:cNvGrpSpPr/>
          <p:nvPr/>
        </p:nvGrpSpPr>
        <p:grpSpPr>
          <a:xfrm>
            <a:off x="6890887" y="5837936"/>
            <a:ext cx="1422355" cy="523220"/>
            <a:chOff x="6744588" y="6277769"/>
            <a:chExt cx="1206720" cy="523220"/>
          </a:xfrm>
        </p:grpSpPr>
        <p:sp>
          <p:nvSpPr>
            <p:cNvPr id="62" name="TextBox 61">
              <a:extLst>
                <a:ext uri="{FF2B5EF4-FFF2-40B4-BE49-F238E27FC236}">
                  <a16:creationId xmlns:a16="http://schemas.microsoft.com/office/drawing/2014/main" id="{0ED4A035-AF16-47DB-80FB-D12ED7A35E49}"/>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63" name="Straight Arrow Connector 62">
              <a:extLst>
                <a:ext uri="{FF2B5EF4-FFF2-40B4-BE49-F238E27FC236}">
                  <a16:creationId xmlns:a16="http://schemas.microsoft.com/office/drawing/2014/main" id="{35E2733E-EB9F-4812-BD2C-C4C0F0A4D166}"/>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64" name="TextBox 63">
            <a:extLst>
              <a:ext uri="{FF2B5EF4-FFF2-40B4-BE49-F238E27FC236}">
                <a16:creationId xmlns:a16="http://schemas.microsoft.com/office/drawing/2014/main" id="{93BE882F-81C3-4406-820F-8CC306E59E87}"/>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65" name="TextBox 64">
            <a:extLst>
              <a:ext uri="{FF2B5EF4-FFF2-40B4-BE49-F238E27FC236}">
                <a16:creationId xmlns:a16="http://schemas.microsoft.com/office/drawing/2014/main" id="{994A88D9-B986-4F5A-A692-DCF58BF37DC4}"/>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66" name="TextBox 65">
            <a:extLst>
              <a:ext uri="{FF2B5EF4-FFF2-40B4-BE49-F238E27FC236}">
                <a16:creationId xmlns:a16="http://schemas.microsoft.com/office/drawing/2014/main" id="{03A6C51C-B977-46B8-AEF4-BC2718BAE26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spTree>
    <p:extLst>
      <p:ext uri="{BB962C8B-B14F-4D97-AF65-F5344CB8AC3E}">
        <p14:creationId xmlns:p14="http://schemas.microsoft.com/office/powerpoint/2010/main" val="11190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9372-C325-4093-96F8-A74254CFA271}"/>
              </a:ext>
            </a:extLst>
          </p:cNvPr>
          <p:cNvSpPr>
            <a:spLocks noGrp="1"/>
          </p:cNvSpPr>
          <p:nvPr>
            <p:ph type="title"/>
          </p:nvPr>
        </p:nvSpPr>
        <p:spPr>
          <a:xfrm>
            <a:off x="838200" y="2430618"/>
            <a:ext cx="10515600" cy="1996763"/>
          </a:xfrm>
        </p:spPr>
        <p:txBody>
          <a:bodyPr>
            <a:normAutofit/>
          </a:bodyPr>
          <a:lstStyle/>
          <a:p>
            <a:r>
              <a:rPr lang="en-US" sz="6000" dirty="0">
                <a:solidFill>
                  <a:srgbClr val="66FF99"/>
                </a:solidFill>
              </a:rPr>
              <a:t>Example: Suppose you run</a:t>
            </a:r>
            <a:br>
              <a:rPr lang="en-US" sz="6000" dirty="0">
                <a:solidFill>
                  <a:srgbClr val="66FF99"/>
                </a:solidFill>
              </a:rPr>
            </a:br>
            <a:r>
              <a:rPr lang="en-US" sz="6400" dirty="0">
                <a:solidFill>
                  <a:srgbClr val="66FF99"/>
                </a:solidFill>
                <a:latin typeface="Consolas" panose="020B0609020204030204" pitchFamily="49" charset="0"/>
              </a:rPr>
              <a:t>less README.md</a:t>
            </a:r>
            <a:r>
              <a:rPr lang="en-US" sz="6000" dirty="0">
                <a:solidFill>
                  <a:srgbClr val="66FF99"/>
                </a:solidFill>
              </a:rPr>
              <a:t> . . .</a:t>
            </a:r>
          </a:p>
        </p:txBody>
      </p:sp>
    </p:spTree>
    <p:extLst>
      <p:ext uri="{BB962C8B-B14F-4D97-AF65-F5344CB8AC3E}">
        <p14:creationId xmlns:p14="http://schemas.microsoft.com/office/powerpoint/2010/main" val="2023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0FFA6-4043-4A71-A92D-1C385F7AB433}"/>
              </a:ext>
            </a:extLst>
          </p:cNvPr>
          <p:cNvPicPr>
            <a:picLocks noChangeAspect="1"/>
          </p:cNvPicPr>
          <p:nvPr/>
        </p:nvPicPr>
        <p:blipFill rotWithShape="1">
          <a:blip r:embed="rId3"/>
          <a:srcRect t="2758"/>
          <a:stretch/>
        </p:blipFill>
        <p:spPr>
          <a:xfrm>
            <a:off x="0" y="605480"/>
            <a:ext cx="12192000" cy="5811921"/>
          </a:xfrm>
          <a:prstGeom prst="rect">
            <a:avLst/>
          </a:prstGeom>
        </p:spPr>
      </p:pic>
      <p:sp>
        <p:nvSpPr>
          <p:cNvPr id="5" name="Rectangle 4">
            <a:extLst>
              <a:ext uri="{FF2B5EF4-FFF2-40B4-BE49-F238E27FC236}">
                <a16:creationId xmlns:a16="http://schemas.microsoft.com/office/drawing/2014/main" id="{1CC2EA1D-9886-4D59-84CC-4DADDC3D491F}"/>
              </a:ext>
            </a:extLst>
          </p:cNvPr>
          <p:cNvSpPr/>
          <p:nvPr/>
        </p:nvSpPr>
        <p:spPr>
          <a:xfrm>
            <a:off x="0" y="914400"/>
            <a:ext cx="12192000" cy="682906"/>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433339-1508-4FE4-B8EF-2BCAE3BE11B0}"/>
              </a:ext>
            </a:extLst>
          </p:cNvPr>
          <p:cNvSpPr txBox="1"/>
          <p:nvPr/>
        </p:nvSpPr>
        <p:spPr>
          <a:xfrm>
            <a:off x="1400537" y="20705"/>
            <a:ext cx="10185722"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Executable code and static data in the </a:t>
            </a:r>
            <a:r>
              <a:rPr lang="en-US" sz="3200" b="1" dirty="0">
                <a:solidFill>
                  <a:srgbClr val="66FF99"/>
                </a:solidFill>
                <a:latin typeface="Consolas" panose="020B0609020204030204" pitchFamily="49" charset="0"/>
                <a:cs typeface="Segoe UI" panose="020B0502040204020203" pitchFamily="34" charset="0"/>
              </a:rPr>
              <a:t>less</a:t>
            </a:r>
            <a:r>
              <a:rPr lang="en-US" sz="3200" b="1" dirty="0">
                <a:solidFill>
                  <a:srgbClr val="66FF99"/>
                </a:solidFill>
                <a:latin typeface="Segoe UI" panose="020B0502040204020203" pitchFamily="34" charset="0"/>
                <a:cs typeface="Segoe UI" panose="020B0502040204020203" pitchFamily="34" charset="0"/>
              </a:rPr>
              <a:t> binary</a:t>
            </a:r>
          </a:p>
        </p:txBody>
      </p:sp>
      <p:sp>
        <p:nvSpPr>
          <p:cNvPr id="7" name="Rectangle 6">
            <a:extLst>
              <a:ext uri="{FF2B5EF4-FFF2-40B4-BE49-F238E27FC236}">
                <a16:creationId xmlns:a16="http://schemas.microsoft.com/office/drawing/2014/main" id="{519CB31E-43A0-4EDF-B4B8-6EBBD29ACE2C}"/>
              </a:ext>
            </a:extLst>
          </p:cNvPr>
          <p:cNvSpPr/>
          <p:nvPr/>
        </p:nvSpPr>
        <p:spPr>
          <a:xfrm>
            <a:off x="0" y="1671299"/>
            <a:ext cx="12192000" cy="299835"/>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C0B830-0FBB-482A-96A6-53EBCFA8205D}"/>
              </a:ext>
            </a:extLst>
          </p:cNvPr>
          <p:cNvSpPr txBox="1"/>
          <p:nvPr/>
        </p:nvSpPr>
        <p:spPr>
          <a:xfrm>
            <a:off x="9562617" y="1971134"/>
            <a:ext cx="2475053"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The heap</a:t>
            </a:r>
          </a:p>
        </p:txBody>
      </p:sp>
      <p:sp>
        <p:nvSpPr>
          <p:cNvPr id="9" name="Rectangle 8">
            <a:extLst>
              <a:ext uri="{FF2B5EF4-FFF2-40B4-BE49-F238E27FC236}">
                <a16:creationId xmlns:a16="http://schemas.microsoft.com/office/drawing/2014/main" id="{6A130543-21F7-4361-B15F-4E7D2206A109}"/>
              </a:ext>
            </a:extLst>
          </p:cNvPr>
          <p:cNvSpPr/>
          <p:nvPr/>
        </p:nvSpPr>
        <p:spPr>
          <a:xfrm>
            <a:off x="0" y="2236244"/>
            <a:ext cx="12192000" cy="1192756"/>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11D58D-8A07-44A2-A455-C148C9AF37D0}"/>
              </a:ext>
            </a:extLst>
          </p:cNvPr>
          <p:cNvSpPr txBox="1"/>
          <p:nvPr/>
        </p:nvSpPr>
        <p:spPr>
          <a:xfrm>
            <a:off x="9562617" y="3474369"/>
            <a:ext cx="2475053" cy="584775"/>
          </a:xfrm>
          <a:prstGeom prst="rect">
            <a:avLst/>
          </a:prstGeom>
          <a:noFill/>
        </p:spPr>
        <p:txBody>
          <a:bodyPr wrap="square" rtlCol="0">
            <a:spAutoFit/>
          </a:bodyPr>
          <a:lstStyle/>
          <a:p>
            <a:pPr algn="ctr"/>
            <a:r>
              <a:rPr lang="en-US" sz="3200" b="1" dirty="0" err="1">
                <a:solidFill>
                  <a:srgbClr val="66FF99"/>
                </a:solidFill>
                <a:latin typeface="Segoe UI" panose="020B0502040204020203" pitchFamily="34" charset="0"/>
                <a:cs typeface="Segoe UI" panose="020B0502040204020203" pitchFamily="34" charset="0"/>
              </a:rPr>
              <a:t>libc</a:t>
            </a:r>
            <a:endParaRPr lang="en-US" sz="3200" b="1" dirty="0">
              <a:solidFill>
                <a:srgbClr val="66FF99"/>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5FB5EE4-5A59-4EE6-A473-504B2878ED16}"/>
              </a:ext>
            </a:extLst>
          </p:cNvPr>
          <p:cNvSpPr/>
          <p:nvPr/>
        </p:nvSpPr>
        <p:spPr>
          <a:xfrm>
            <a:off x="0" y="5609040"/>
            <a:ext cx="12192000" cy="299835"/>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BD9A38-6AA0-4299-9AE7-2001C55BBA5A}"/>
              </a:ext>
            </a:extLst>
          </p:cNvPr>
          <p:cNvSpPr txBox="1"/>
          <p:nvPr/>
        </p:nvSpPr>
        <p:spPr>
          <a:xfrm>
            <a:off x="9562617" y="5906529"/>
            <a:ext cx="2475053"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The stack</a:t>
            </a:r>
          </a:p>
        </p:txBody>
      </p:sp>
    </p:spTree>
    <p:extLst>
      <p:ext uri="{BB962C8B-B14F-4D97-AF65-F5344CB8AC3E}">
        <p14:creationId xmlns:p14="http://schemas.microsoft.com/office/powerpoint/2010/main" val="3294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8" grpId="0"/>
      <p:bldP spid="8" grpId="1"/>
      <p:bldP spid="9" grpId="0" animBg="1"/>
      <p:bldP spid="9" grpId="1" animBg="1"/>
      <p:bldP spid="10" grpId="0"/>
      <p:bldP spid="10" grpId="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172995"/>
            <a:ext cx="12041529" cy="1170195"/>
          </a:xfrm>
        </p:spPr>
        <p:txBody>
          <a:bodyPr/>
          <a:lstStyle/>
          <a:p>
            <a:r>
              <a:rPr lang="en-US" dirty="0"/>
              <a:t>Linux x86-64: Virtual Memory Areas (VMAs)</a:t>
            </a:r>
          </a:p>
        </p:txBody>
      </p:sp>
      <p:sp>
        <p:nvSpPr>
          <p:cNvPr id="67" name="Content Placeholder 2">
            <a:extLst>
              <a:ext uri="{FF2B5EF4-FFF2-40B4-BE49-F238E27FC236}">
                <a16:creationId xmlns:a16="http://schemas.microsoft.com/office/drawing/2014/main" id="{3C872180-46B1-4559-B0FF-4AE438689031}"/>
              </a:ext>
            </a:extLst>
          </p:cNvPr>
          <p:cNvSpPr>
            <a:spLocks noGrp="1"/>
          </p:cNvSpPr>
          <p:nvPr>
            <p:ph idx="1"/>
          </p:nvPr>
        </p:nvSpPr>
        <p:spPr>
          <a:xfrm>
            <a:off x="47365" y="744374"/>
            <a:ext cx="12247606" cy="2740229"/>
          </a:xfrm>
        </p:spPr>
        <p:txBody>
          <a:bodyPr>
            <a:normAutofit/>
          </a:bodyPr>
          <a:lstStyle/>
          <a:p>
            <a:pPr>
              <a:lnSpc>
                <a:spcPts val="2700"/>
              </a:lnSpc>
            </a:pPr>
            <a:r>
              <a:rPr lang="en-US" sz="3200" dirty="0"/>
              <a:t>From the perspective of user-level code, a virtual address is valid to access if the address is covered by a VMA</a:t>
            </a:r>
          </a:p>
          <a:p>
            <a:pPr>
              <a:lnSpc>
                <a:spcPts val="2700"/>
              </a:lnSpc>
            </a:pPr>
            <a:r>
              <a:rPr lang="en-US" sz="3200" dirty="0"/>
              <a:t>However, the “Present?” bit in the relevant PTE indicates whether the relevant page is actually in physical memory</a:t>
            </a:r>
          </a:p>
          <a:p>
            <a:pPr>
              <a:lnSpc>
                <a:spcPts val="2700"/>
              </a:lnSpc>
            </a:pPr>
            <a:r>
              <a:rPr lang="en-US" sz="3200" dirty="0"/>
              <a:t>In this example, accessing virtual page i+2 or i+3 causes a page fault</a:t>
            </a:r>
            <a:endParaRPr lang="en-US" dirty="0"/>
          </a:p>
          <a:p>
            <a:pPr>
              <a:lnSpc>
                <a:spcPts val="2700"/>
              </a:lnSpc>
            </a:pPr>
            <a:endParaRPr lang="en-US" sz="3200" dirty="0"/>
          </a:p>
        </p:txBody>
      </p:sp>
      <p:sp>
        <p:nvSpPr>
          <p:cNvPr id="68" name="Content Placeholder 2">
            <a:extLst>
              <a:ext uri="{FF2B5EF4-FFF2-40B4-BE49-F238E27FC236}">
                <a16:creationId xmlns:a16="http://schemas.microsoft.com/office/drawing/2014/main" id="{8803274D-D93D-46DD-9484-424EBCB354AB}"/>
              </a:ext>
            </a:extLst>
          </p:cNvPr>
          <p:cNvSpPr txBox="1">
            <a:spLocks/>
          </p:cNvSpPr>
          <p:nvPr/>
        </p:nvSpPr>
        <p:spPr>
          <a:xfrm>
            <a:off x="170935" y="5213725"/>
            <a:ext cx="11684363" cy="1693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In the page fault handler, the kernel sees that the faulting address resides in a valid VMA (and thus represents a valid memory access)</a:t>
            </a:r>
          </a:p>
          <a:p>
            <a:pPr lvl="1"/>
            <a:r>
              <a:rPr lang="en-US" sz="2800" dirty="0"/>
              <a:t>The handler finds the location of the page in swap space by examining the PTE for the faulting address</a:t>
            </a:r>
          </a:p>
        </p:txBody>
      </p:sp>
      <p:grpSp>
        <p:nvGrpSpPr>
          <p:cNvPr id="69" name="Group 68">
            <a:extLst>
              <a:ext uri="{FF2B5EF4-FFF2-40B4-BE49-F238E27FC236}">
                <a16:creationId xmlns:a16="http://schemas.microsoft.com/office/drawing/2014/main" id="{276B6B17-CB2D-4C12-9934-061B874AB19F}"/>
              </a:ext>
            </a:extLst>
          </p:cNvPr>
          <p:cNvGrpSpPr/>
          <p:nvPr/>
        </p:nvGrpSpPr>
        <p:grpSpPr>
          <a:xfrm>
            <a:off x="1060620" y="2549398"/>
            <a:ext cx="6551230" cy="2922583"/>
            <a:chOff x="-76200" y="3556939"/>
            <a:chExt cx="6551230" cy="2922583"/>
          </a:xfrm>
        </p:grpSpPr>
        <p:grpSp>
          <p:nvGrpSpPr>
            <p:cNvPr id="70" name="Group 69">
              <a:extLst>
                <a:ext uri="{FF2B5EF4-FFF2-40B4-BE49-F238E27FC236}">
                  <a16:creationId xmlns:a16="http://schemas.microsoft.com/office/drawing/2014/main" id="{D9B9E564-6C3E-4C1F-BDE6-F3AA739CD999}"/>
                </a:ext>
              </a:extLst>
            </p:cNvPr>
            <p:cNvGrpSpPr/>
            <p:nvPr/>
          </p:nvGrpSpPr>
          <p:grpSpPr>
            <a:xfrm>
              <a:off x="3657600" y="5039709"/>
              <a:ext cx="2817430" cy="536358"/>
              <a:chOff x="3735771" y="4987159"/>
              <a:chExt cx="2817430" cy="536358"/>
            </a:xfrm>
          </p:grpSpPr>
          <p:sp>
            <p:nvSpPr>
              <p:cNvPr id="88" name="Rectangle 87">
                <a:extLst>
                  <a:ext uri="{FF2B5EF4-FFF2-40B4-BE49-F238E27FC236}">
                    <a16:creationId xmlns:a16="http://schemas.microsoft.com/office/drawing/2014/main" id="{1ED01596-2867-4EF9-97DA-7DB1AD942195}"/>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9" name="TextBox 88">
                <a:extLst>
                  <a:ext uri="{FF2B5EF4-FFF2-40B4-BE49-F238E27FC236}">
                    <a16:creationId xmlns:a16="http://schemas.microsoft.com/office/drawing/2014/main" id="{81EFECA1-0F10-481D-B979-DC7E8AB493EB}"/>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+1</a:t>
                </a:r>
              </a:p>
            </p:txBody>
          </p:sp>
        </p:grpSp>
        <p:grpSp>
          <p:nvGrpSpPr>
            <p:cNvPr id="71" name="Group 70">
              <a:extLst>
                <a:ext uri="{FF2B5EF4-FFF2-40B4-BE49-F238E27FC236}">
                  <a16:creationId xmlns:a16="http://schemas.microsoft.com/office/drawing/2014/main" id="{8404772C-D458-4359-93A7-70645EC78E22}"/>
                </a:ext>
              </a:extLst>
            </p:cNvPr>
            <p:cNvGrpSpPr/>
            <p:nvPr/>
          </p:nvGrpSpPr>
          <p:grpSpPr>
            <a:xfrm>
              <a:off x="3657600" y="5573109"/>
              <a:ext cx="2817430" cy="539316"/>
              <a:chOff x="3735771" y="4984201"/>
              <a:chExt cx="2817430" cy="539316"/>
            </a:xfrm>
          </p:grpSpPr>
          <p:sp>
            <p:nvSpPr>
              <p:cNvPr id="86" name="Rectangle 85">
                <a:extLst>
                  <a:ext uri="{FF2B5EF4-FFF2-40B4-BE49-F238E27FC236}">
                    <a16:creationId xmlns:a16="http://schemas.microsoft.com/office/drawing/2014/main" id="{518569E5-EC4B-4E30-A042-AF86C318E74A}"/>
                  </a:ext>
                </a:extLst>
              </p:cNvPr>
              <p:cNvSpPr/>
              <p:nvPr/>
            </p:nvSpPr>
            <p:spPr bwMode="auto">
              <a:xfrm>
                <a:off x="3735771" y="4984201"/>
                <a:ext cx="2817430" cy="53931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7" name="TextBox 86">
                <a:extLst>
                  <a:ext uri="{FF2B5EF4-FFF2-40B4-BE49-F238E27FC236}">
                    <a16:creationId xmlns:a16="http://schemas.microsoft.com/office/drawing/2014/main" id="{F7399BA6-2C86-402B-92D8-9F23DE4D6FEA}"/>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endParaRPr lang="en-US" sz="2800" dirty="0">
                  <a:latin typeface="+mn-lt"/>
                </a:endParaRPr>
              </a:p>
            </p:txBody>
          </p:sp>
        </p:grpSp>
        <p:grpSp>
          <p:nvGrpSpPr>
            <p:cNvPr id="72" name="Group 71">
              <a:extLst>
                <a:ext uri="{FF2B5EF4-FFF2-40B4-BE49-F238E27FC236}">
                  <a16:creationId xmlns:a16="http://schemas.microsoft.com/office/drawing/2014/main" id="{3FEE78E0-0C50-4CEF-AB24-4E77497D41FB}"/>
                </a:ext>
              </a:extLst>
            </p:cNvPr>
            <p:cNvGrpSpPr/>
            <p:nvPr/>
          </p:nvGrpSpPr>
          <p:grpSpPr>
            <a:xfrm>
              <a:off x="3657600" y="4521414"/>
              <a:ext cx="2817430" cy="536358"/>
              <a:chOff x="3735771" y="4987159"/>
              <a:chExt cx="2817430" cy="536358"/>
            </a:xfrm>
          </p:grpSpPr>
          <p:sp>
            <p:nvSpPr>
              <p:cNvPr id="84" name="Rectangle 83">
                <a:extLst>
                  <a:ext uri="{FF2B5EF4-FFF2-40B4-BE49-F238E27FC236}">
                    <a16:creationId xmlns:a16="http://schemas.microsoft.com/office/drawing/2014/main" id="{3289C2A3-EB3E-41FD-B352-C9E2A86CECFE}"/>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5" name="TextBox 84">
                <a:extLst>
                  <a:ext uri="{FF2B5EF4-FFF2-40B4-BE49-F238E27FC236}">
                    <a16:creationId xmlns:a16="http://schemas.microsoft.com/office/drawing/2014/main" id="{986800E0-38FC-47A6-A972-70D133A6C49E}"/>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+2</a:t>
                </a:r>
              </a:p>
            </p:txBody>
          </p:sp>
        </p:grpSp>
        <p:grpSp>
          <p:nvGrpSpPr>
            <p:cNvPr id="73" name="Group 72">
              <a:extLst>
                <a:ext uri="{FF2B5EF4-FFF2-40B4-BE49-F238E27FC236}">
                  <a16:creationId xmlns:a16="http://schemas.microsoft.com/office/drawing/2014/main" id="{8CF7188F-C4EC-4925-81BE-546C962CA287}"/>
                </a:ext>
              </a:extLst>
            </p:cNvPr>
            <p:cNvGrpSpPr/>
            <p:nvPr/>
          </p:nvGrpSpPr>
          <p:grpSpPr>
            <a:xfrm>
              <a:off x="3657600" y="3986535"/>
              <a:ext cx="2817430" cy="536358"/>
              <a:chOff x="3735771" y="4987159"/>
              <a:chExt cx="2817430" cy="536358"/>
            </a:xfrm>
          </p:grpSpPr>
          <p:sp>
            <p:nvSpPr>
              <p:cNvPr id="82" name="Rectangle 81">
                <a:extLst>
                  <a:ext uri="{FF2B5EF4-FFF2-40B4-BE49-F238E27FC236}">
                    <a16:creationId xmlns:a16="http://schemas.microsoft.com/office/drawing/2014/main" id="{611AB538-1009-483E-B010-E9F1C71BD799}"/>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3" name="TextBox 82">
                <a:extLst>
                  <a:ext uri="{FF2B5EF4-FFF2-40B4-BE49-F238E27FC236}">
                    <a16:creationId xmlns:a16="http://schemas.microsoft.com/office/drawing/2014/main" id="{04AACA16-01C7-44B4-951F-7140788201C0}"/>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+3</a:t>
                </a:r>
              </a:p>
            </p:txBody>
          </p:sp>
        </p:grpSp>
        <p:grpSp>
          <p:nvGrpSpPr>
            <p:cNvPr id="74" name="Group 73">
              <a:extLst>
                <a:ext uri="{FF2B5EF4-FFF2-40B4-BE49-F238E27FC236}">
                  <a16:creationId xmlns:a16="http://schemas.microsoft.com/office/drawing/2014/main" id="{F3C272BE-73F7-4950-BE45-B67AFFC8009B}"/>
                </a:ext>
              </a:extLst>
            </p:cNvPr>
            <p:cNvGrpSpPr/>
            <p:nvPr/>
          </p:nvGrpSpPr>
          <p:grpSpPr>
            <a:xfrm>
              <a:off x="-76200" y="4591654"/>
              <a:ext cx="3276600" cy="822016"/>
              <a:chOff x="1828800" y="4749109"/>
              <a:chExt cx="3276600" cy="822016"/>
            </a:xfrm>
          </p:grpSpPr>
          <p:sp>
            <p:nvSpPr>
              <p:cNvPr id="79" name="Rectangle 78">
                <a:extLst>
                  <a:ext uri="{FF2B5EF4-FFF2-40B4-BE49-F238E27FC236}">
                    <a16:creationId xmlns:a16="http://schemas.microsoft.com/office/drawing/2014/main" id="{22551D6B-738C-4A40-96D3-7908023EB567}"/>
                  </a:ext>
                </a:extLst>
              </p:cNvPr>
              <p:cNvSpPr/>
              <p:nvPr/>
            </p:nvSpPr>
            <p:spPr bwMode="auto">
              <a:xfrm>
                <a:off x="1981200" y="4815642"/>
                <a:ext cx="29718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0" name="TextBox 79">
                <a:extLst>
                  <a:ext uri="{FF2B5EF4-FFF2-40B4-BE49-F238E27FC236}">
                    <a16:creationId xmlns:a16="http://schemas.microsoft.com/office/drawing/2014/main" id="{0BDE6951-03C7-4DCC-ADA3-D5F009E77624}"/>
                  </a:ext>
                </a:extLst>
              </p:cNvPr>
              <p:cNvSpPr txBox="1"/>
              <p:nvPr/>
            </p:nvSpPr>
            <p:spPr>
              <a:xfrm>
                <a:off x="2324100" y="4749109"/>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1" name="TextBox 80">
                <a:extLst>
                  <a:ext uri="{FF2B5EF4-FFF2-40B4-BE49-F238E27FC236}">
                    <a16:creationId xmlns:a16="http://schemas.microsoft.com/office/drawing/2014/main" id="{ECF35D4D-4F33-4697-AA4C-8EA9859BFDC3}"/>
                  </a:ext>
                </a:extLst>
              </p:cNvPr>
              <p:cNvSpPr txBox="1"/>
              <p:nvPr/>
            </p:nvSpPr>
            <p:spPr>
              <a:xfrm>
                <a:off x="1828800" y="5140238"/>
                <a:ext cx="3276600" cy="430887"/>
              </a:xfrm>
              <a:prstGeom prst="rect">
                <a:avLst/>
              </a:prstGeom>
              <a:noFill/>
            </p:spPr>
            <p:txBody>
              <a:bodyPr wrap="square" rtlCol="0">
                <a:spAutoFit/>
              </a:bodyPr>
              <a:lstStyle/>
              <a:p>
                <a:pPr algn="ctr"/>
                <a:r>
                  <a:rPr lang="en-US" sz="2200" dirty="0">
                    <a:latin typeface="Consolas" panose="020B0609020204030204" pitchFamily="49" charset="0"/>
                  </a:rPr>
                  <a:t>VM_READ | VM_WRITE</a:t>
                </a:r>
              </a:p>
            </p:txBody>
          </p:sp>
        </p:grpSp>
        <p:cxnSp>
          <p:nvCxnSpPr>
            <p:cNvPr id="75" name="Straight Connector 74">
              <a:extLst>
                <a:ext uri="{FF2B5EF4-FFF2-40B4-BE49-F238E27FC236}">
                  <a16:creationId xmlns:a16="http://schemas.microsoft.com/office/drawing/2014/main" id="{7591779B-8698-4894-B862-A93087B8027B}"/>
                </a:ext>
              </a:extLst>
            </p:cNvPr>
            <p:cNvCxnSpPr/>
            <p:nvPr/>
          </p:nvCxnSpPr>
          <p:spPr bwMode="auto">
            <a:xfrm flipV="1">
              <a:off x="3048000" y="4019129"/>
              <a:ext cx="609600" cy="643228"/>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6" name="TextBox 75">
              <a:extLst>
                <a:ext uri="{FF2B5EF4-FFF2-40B4-BE49-F238E27FC236}">
                  <a16:creationId xmlns:a16="http://schemas.microsoft.com/office/drawing/2014/main" id="{F34009FF-708F-429E-951F-5C83AE6BA197}"/>
                </a:ext>
              </a:extLst>
            </p:cNvPr>
            <p:cNvSpPr txBox="1"/>
            <p:nvPr/>
          </p:nvSpPr>
          <p:spPr>
            <a:xfrm rot="3047848">
              <a:off x="2582163" y="5624061"/>
              <a:ext cx="1341591" cy="369332"/>
            </a:xfrm>
            <a:prstGeom prst="rect">
              <a:avLst/>
            </a:prstGeom>
            <a:noFill/>
          </p:spPr>
          <p:txBody>
            <a:bodyPr wrap="square" rtlCol="0">
              <a:spAutoFit/>
            </a:bodyPr>
            <a:lstStyle/>
            <a:p>
              <a:pPr algn="ctr"/>
              <a:r>
                <a:rPr lang="en-US" dirty="0">
                  <a:latin typeface="Consolas" panose="020B0609020204030204" pitchFamily="49" charset="0"/>
                </a:rPr>
                <a:t>.</a:t>
              </a:r>
              <a:r>
                <a:rPr lang="en-US" dirty="0" err="1">
                  <a:latin typeface="Consolas" panose="020B0609020204030204" pitchFamily="49" charset="0"/>
                </a:rPr>
                <a:t>vm_start</a:t>
              </a:r>
              <a:endParaRPr lang="en-US" dirty="0">
                <a:latin typeface="Consolas" panose="020B0609020204030204" pitchFamily="49" charset="0"/>
              </a:endParaRPr>
            </a:p>
          </p:txBody>
        </p:sp>
        <p:sp>
          <p:nvSpPr>
            <p:cNvPr id="77" name="TextBox 76">
              <a:extLst>
                <a:ext uri="{FF2B5EF4-FFF2-40B4-BE49-F238E27FC236}">
                  <a16:creationId xmlns:a16="http://schemas.microsoft.com/office/drawing/2014/main" id="{CE47DE74-E676-46B6-AA36-22D8AEAA57EC}"/>
                </a:ext>
              </a:extLst>
            </p:cNvPr>
            <p:cNvSpPr txBox="1"/>
            <p:nvPr/>
          </p:nvSpPr>
          <p:spPr>
            <a:xfrm rot="18844098">
              <a:off x="2532892" y="4043069"/>
              <a:ext cx="1341591" cy="369332"/>
            </a:xfrm>
            <a:prstGeom prst="rect">
              <a:avLst/>
            </a:prstGeom>
            <a:noFill/>
          </p:spPr>
          <p:txBody>
            <a:bodyPr wrap="square" rtlCol="0">
              <a:spAutoFit/>
            </a:bodyPr>
            <a:lstStyle/>
            <a:p>
              <a:pPr algn="ctr"/>
              <a:r>
                <a:rPr lang="en-US" dirty="0">
                  <a:latin typeface="Consolas" panose="020B0609020204030204" pitchFamily="49" charset="0"/>
                </a:rPr>
                <a:t>.vm_end</a:t>
              </a:r>
            </a:p>
          </p:txBody>
        </p:sp>
        <p:cxnSp>
          <p:nvCxnSpPr>
            <p:cNvPr id="78" name="Straight Connector 77">
              <a:extLst>
                <a:ext uri="{FF2B5EF4-FFF2-40B4-BE49-F238E27FC236}">
                  <a16:creationId xmlns:a16="http://schemas.microsoft.com/office/drawing/2014/main" id="{3C0BE397-578B-4844-BC35-77A39D328725}"/>
                </a:ext>
              </a:extLst>
            </p:cNvPr>
            <p:cNvCxnSpPr/>
            <p:nvPr/>
          </p:nvCxnSpPr>
          <p:spPr bwMode="auto">
            <a:xfrm>
              <a:off x="3048000" y="5397339"/>
              <a:ext cx="609600" cy="704906"/>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grpSp>
        <p:nvGrpSpPr>
          <p:cNvPr id="90" name="Group 89">
            <a:extLst>
              <a:ext uri="{FF2B5EF4-FFF2-40B4-BE49-F238E27FC236}">
                <a16:creationId xmlns:a16="http://schemas.microsoft.com/office/drawing/2014/main" id="{8D1842FB-23C2-4DAA-90DD-8AB4883459C7}"/>
              </a:ext>
            </a:extLst>
          </p:cNvPr>
          <p:cNvGrpSpPr/>
          <p:nvPr/>
        </p:nvGrpSpPr>
        <p:grpSpPr>
          <a:xfrm>
            <a:off x="7669509" y="2978994"/>
            <a:ext cx="2821375" cy="1071237"/>
            <a:chOff x="6532689" y="3986535"/>
            <a:chExt cx="2821375" cy="1071237"/>
          </a:xfrm>
        </p:grpSpPr>
        <p:sp>
          <p:nvSpPr>
            <p:cNvPr id="91" name="Right Brace 90">
              <a:extLst>
                <a:ext uri="{FF2B5EF4-FFF2-40B4-BE49-F238E27FC236}">
                  <a16:creationId xmlns:a16="http://schemas.microsoft.com/office/drawing/2014/main" id="{C7356D89-BA01-4A81-9FD1-1A06663278A3}"/>
                </a:ext>
              </a:extLst>
            </p:cNvPr>
            <p:cNvSpPr/>
            <p:nvPr/>
          </p:nvSpPr>
          <p:spPr bwMode="auto">
            <a:xfrm>
              <a:off x="6532689" y="3986535"/>
              <a:ext cx="399541" cy="107123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2" name="TextBox 91">
              <a:extLst>
                <a:ext uri="{FF2B5EF4-FFF2-40B4-BE49-F238E27FC236}">
                  <a16:creationId xmlns:a16="http://schemas.microsoft.com/office/drawing/2014/main" id="{09D38961-4136-488C-8D95-A7910E0FBC30}"/>
                </a:ext>
              </a:extLst>
            </p:cNvPr>
            <p:cNvSpPr txBox="1"/>
            <p:nvPr/>
          </p:nvSpPr>
          <p:spPr>
            <a:xfrm>
              <a:off x="6588654" y="4278922"/>
              <a:ext cx="2765410" cy="523220"/>
            </a:xfrm>
            <a:prstGeom prst="rect">
              <a:avLst/>
            </a:prstGeom>
            <a:noFill/>
          </p:spPr>
          <p:txBody>
            <a:bodyPr wrap="square" rtlCol="0">
              <a:spAutoFit/>
            </a:bodyPr>
            <a:lstStyle/>
            <a:p>
              <a:pPr algn="ctr"/>
              <a:r>
                <a:rPr lang="en-US" sz="2800" dirty="0">
                  <a:latin typeface="+mn-lt"/>
                </a:rPr>
                <a:t>Present? == 0</a:t>
              </a:r>
            </a:p>
          </p:txBody>
        </p:sp>
      </p:grpSp>
      <p:grpSp>
        <p:nvGrpSpPr>
          <p:cNvPr id="93" name="Group 92">
            <a:extLst>
              <a:ext uri="{FF2B5EF4-FFF2-40B4-BE49-F238E27FC236}">
                <a16:creationId xmlns:a16="http://schemas.microsoft.com/office/drawing/2014/main" id="{7B4F1CC6-38BB-44DF-973B-124F65F7CEC2}"/>
              </a:ext>
            </a:extLst>
          </p:cNvPr>
          <p:cNvGrpSpPr/>
          <p:nvPr/>
        </p:nvGrpSpPr>
        <p:grpSpPr>
          <a:xfrm>
            <a:off x="7611850" y="4587248"/>
            <a:ext cx="2599997" cy="523220"/>
            <a:chOff x="6475030" y="5594789"/>
            <a:chExt cx="2599997" cy="523220"/>
          </a:xfrm>
        </p:grpSpPr>
        <p:sp>
          <p:nvSpPr>
            <p:cNvPr id="94" name="TextBox 93">
              <a:extLst>
                <a:ext uri="{FF2B5EF4-FFF2-40B4-BE49-F238E27FC236}">
                  <a16:creationId xmlns:a16="http://schemas.microsoft.com/office/drawing/2014/main" id="{06F2126C-008A-4864-B8B6-82249076D9FE}"/>
                </a:ext>
              </a:extLst>
            </p:cNvPr>
            <p:cNvSpPr txBox="1"/>
            <p:nvPr/>
          </p:nvSpPr>
          <p:spPr>
            <a:xfrm>
              <a:off x="6903327" y="5594789"/>
              <a:ext cx="2171700" cy="523220"/>
            </a:xfrm>
            <a:prstGeom prst="rect">
              <a:avLst/>
            </a:prstGeom>
            <a:solidFill>
              <a:schemeClr val="tx1"/>
            </a:solidFill>
          </p:spPr>
          <p:txBody>
            <a:bodyPr wrap="square" rtlCol="0">
              <a:spAutoFit/>
            </a:bodyPr>
            <a:lstStyle/>
            <a:p>
              <a:pPr algn="ctr"/>
              <a:r>
                <a:rPr lang="en-US" sz="2800" dirty="0">
                  <a:solidFill>
                    <a:schemeClr val="bg1"/>
                  </a:solidFill>
                  <a:latin typeface="+mj-lt"/>
                </a:rPr>
                <a:t>Phys page y</a:t>
              </a:r>
            </a:p>
          </p:txBody>
        </p:sp>
        <p:cxnSp>
          <p:nvCxnSpPr>
            <p:cNvPr id="95" name="Straight Arrow Connector 94">
              <a:extLst>
                <a:ext uri="{FF2B5EF4-FFF2-40B4-BE49-F238E27FC236}">
                  <a16:creationId xmlns:a16="http://schemas.microsoft.com/office/drawing/2014/main" id="{54A93281-AF9A-4700-97A8-56E5626209D3}"/>
                </a:ext>
              </a:extLst>
            </p:cNvPr>
            <p:cNvCxnSpPr/>
            <p:nvPr/>
          </p:nvCxnSpPr>
          <p:spPr bwMode="auto">
            <a:xfrm flipV="1">
              <a:off x="6475030" y="5862006"/>
              <a:ext cx="393703" cy="213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6" name="Group 95">
            <a:extLst>
              <a:ext uri="{FF2B5EF4-FFF2-40B4-BE49-F238E27FC236}">
                <a16:creationId xmlns:a16="http://schemas.microsoft.com/office/drawing/2014/main" id="{F80E3D02-D261-4987-9067-60CD5F4F509F}"/>
              </a:ext>
            </a:extLst>
          </p:cNvPr>
          <p:cNvGrpSpPr/>
          <p:nvPr/>
        </p:nvGrpSpPr>
        <p:grpSpPr>
          <a:xfrm>
            <a:off x="7611850" y="3938171"/>
            <a:ext cx="2599997" cy="523220"/>
            <a:chOff x="6475030" y="4945712"/>
            <a:chExt cx="2599997" cy="523220"/>
          </a:xfrm>
        </p:grpSpPr>
        <p:sp>
          <p:nvSpPr>
            <p:cNvPr id="97" name="TextBox 96">
              <a:extLst>
                <a:ext uri="{FF2B5EF4-FFF2-40B4-BE49-F238E27FC236}">
                  <a16:creationId xmlns:a16="http://schemas.microsoft.com/office/drawing/2014/main" id="{8CE23D74-8E93-4E6F-B263-D1BA96012373}"/>
                </a:ext>
              </a:extLst>
            </p:cNvPr>
            <p:cNvSpPr txBox="1"/>
            <p:nvPr/>
          </p:nvSpPr>
          <p:spPr>
            <a:xfrm>
              <a:off x="6903327" y="4945712"/>
              <a:ext cx="2171700" cy="523220"/>
            </a:xfrm>
            <a:prstGeom prst="rect">
              <a:avLst/>
            </a:prstGeom>
            <a:solidFill>
              <a:schemeClr val="tx1"/>
            </a:solidFill>
          </p:spPr>
          <p:txBody>
            <a:bodyPr wrap="square" rtlCol="0">
              <a:spAutoFit/>
            </a:bodyPr>
            <a:lstStyle/>
            <a:p>
              <a:pPr algn="ctr"/>
              <a:r>
                <a:rPr lang="en-US" sz="2800" dirty="0">
                  <a:solidFill>
                    <a:schemeClr val="bg1"/>
                  </a:solidFill>
                  <a:latin typeface="+mj-lt"/>
                </a:rPr>
                <a:t>Phys page x</a:t>
              </a:r>
            </a:p>
          </p:txBody>
        </p:sp>
        <p:cxnSp>
          <p:nvCxnSpPr>
            <p:cNvPr id="98" name="Straight Arrow Connector 97">
              <a:extLst>
                <a:ext uri="{FF2B5EF4-FFF2-40B4-BE49-F238E27FC236}">
                  <a16:creationId xmlns:a16="http://schemas.microsoft.com/office/drawing/2014/main" id="{D6B3B4A7-22C6-45FF-BF41-A38D8B2463BC}"/>
                </a:ext>
              </a:extLst>
            </p:cNvPr>
            <p:cNvCxnSpPr/>
            <p:nvPr/>
          </p:nvCxnSpPr>
          <p:spPr bwMode="auto">
            <a:xfrm flipV="1">
              <a:off x="6475030" y="5180087"/>
              <a:ext cx="373118" cy="1722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87878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63" name="TextBox 62">
            <a:extLst>
              <a:ext uri="{FF2B5EF4-FFF2-40B4-BE49-F238E27FC236}">
                <a16:creationId xmlns:a16="http://schemas.microsoft.com/office/drawing/2014/main" id="{FE13F105-A8DF-4905-B0EF-DE175F621845}"/>
              </a:ext>
            </a:extLst>
          </p:cNvPr>
          <p:cNvSpPr txBox="1"/>
          <p:nvPr/>
        </p:nvSpPr>
        <p:spPr>
          <a:xfrm>
            <a:off x="1278969" y="-52434"/>
            <a:ext cx="9634062" cy="538609"/>
          </a:xfrm>
          <a:prstGeom prst="rect">
            <a:avLst/>
          </a:prstGeom>
          <a:noFill/>
        </p:spPr>
        <p:txBody>
          <a:bodyPr wrap="square" rtlCol="0">
            <a:spAutoFit/>
          </a:bodyPr>
          <a:lstStyle/>
          <a:p>
            <a:pPr algn="ctr"/>
            <a:r>
              <a:rPr lang="en-US" sz="2900" b="1" dirty="0">
                <a:latin typeface="Segoe UI" panose="020B0502040204020203" pitchFamily="34" charset="0"/>
                <a:cs typeface="Segoe UI" panose="020B0502040204020203" pitchFamily="34" charset="0"/>
              </a:rPr>
              <a:t>The Lifecycle of a Memory Reference on x86</a:t>
            </a:r>
          </a:p>
        </p:txBody>
      </p:sp>
    </p:spTree>
    <p:extLst>
      <p:ext uri="{BB962C8B-B14F-4D97-AF65-F5344CB8AC3E}">
        <p14:creationId xmlns:p14="http://schemas.microsoft.com/office/powerpoint/2010/main" val="3632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par>
                                <p:cTn id="56" presetID="10" presetClass="entr" presetSubtype="0" fill="hold"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6457F80-AA06-46EB-B6C3-79D179FE929E}"/>
              </a:ext>
            </a:extLst>
          </p:cNvPr>
          <p:cNvGrpSpPr/>
          <p:nvPr/>
        </p:nvGrpSpPr>
        <p:grpSpPr>
          <a:xfrm>
            <a:off x="1278969" y="-52434"/>
            <a:ext cx="9634062" cy="6610614"/>
            <a:chOff x="1278969" y="-52434"/>
            <a:chExt cx="9634062" cy="6610614"/>
          </a:xfrm>
        </p:grpSpPr>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35" name="TextBox 34">
              <a:extLst>
                <a:ext uri="{FF2B5EF4-FFF2-40B4-BE49-F238E27FC236}">
                  <a16:creationId xmlns:a16="http://schemas.microsoft.com/office/drawing/2014/main" id="{FC906D6E-0FEC-4000-B767-072DD3FC3C28}"/>
                </a:ext>
              </a:extLst>
            </p:cNvPr>
            <p:cNvSpPr txBox="1"/>
            <p:nvPr/>
          </p:nvSpPr>
          <p:spPr>
            <a:xfrm>
              <a:off x="1278969" y="-52434"/>
              <a:ext cx="9634062" cy="538609"/>
            </a:xfrm>
            <a:prstGeom prst="rect">
              <a:avLst/>
            </a:prstGeom>
            <a:noFill/>
          </p:spPr>
          <p:txBody>
            <a:bodyPr wrap="square" rtlCol="0">
              <a:spAutoFit/>
            </a:bodyPr>
            <a:lstStyle/>
            <a:p>
              <a:pPr algn="ctr"/>
              <a:r>
                <a:rPr lang="en-US" sz="2900" b="1" dirty="0">
                  <a:latin typeface="Segoe UI" panose="020B0502040204020203" pitchFamily="34" charset="0"/>
                  <a:cs typeface="Segoe UI" panose="020B0502040204020203" pitchFamily="34" charset="0"/>
                </a:rPr>
                <a:t>The Lifecycle of a Memory Reference on x86</a:t>
              </a:r>
            </a:p>
          </p:txBody>
        </p:sp>
      </p:grpSp>
      <p:grpSp>
        <p:nvGrpSpPr>
          <p:cNvPr id="45" name="Group 44">
            <a:extLst>
              <a:ext uri="{FF2B5EF4-FFF2-40B4-BE49-F238E27FC236}">
                <a16:creationId xmlns:a16="http://schemas.microsoft.com/office/drawing/2014/main" id="{3CBD58E0-74FC-4245-8C28-FEEE54B55636}"/>
              </a:ext>
            </a:extLst>
          </p:cNvPr>
          <p:cNvGrpSpPr/>
          <p:nvPr/>
        </p:nvGrpSpPr>
        <p:grpSpPr>
          <a:xfrm>
            <a:off x="4058620" y="4644112"/>
            <a:ext cx="3153516" cy="2218983"/>
            <a:chOff x="3995990" y="4644112"/>
            <a:chExt cx="3153516" cy="2218983"/>
          </a:xfrm>
        </p:grpSpPr>
        <p:sp>
          <p:nvSpPr>
            <p:cNvPr id="42" name="Arrow: Bent-Up 41">
              <a:extLst>
                <a:ext uri="{FF2B5EF4-FFF2-40B4-BE49-F238E27FC236}">
                  <a16:creationId xmlns:a16="http://schemas.microsoft.com/office/drawing/2014/main" id="{B3AECD77-C735-4DBD-9176-869EC06F7246}"/>
                </a:ext>
              </a:extLst>
            </p:cNvPr>
            <p:cNvSpPr/>
            <p:nvPr/>
          </p:nvSpPr>
          <p:spPr>
            <a:xfrm flipH="1">
              <a:off x="3995990" y="4644112"/>
              <a:ext cx="1154463" cy="1623816"/>
            </a:xfrm>
            <a:prstGeom prst="bentUpArrow">
              <a:avLst>
                <a:gd name="adj1" fmla="val 25000"/>
                <a:gd name="adj2" fmla="val 33661"/>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BC08B43-2146-470A-9C9F-10842CA23708}"/>
                </a:ext>
              </a:extLst>
            </p:cNvPr>
            <p:cNvSpPr txBox="1"/>
            <p:nvPr/>
          </p:nvSpPr>
          <p:spPr>
            <a:xfrm>
              <a:off x="5094686" y="5924376"/>
              <a:ext cx="2054820" cy="938719"/>
            </a:xfrm>
            <a:prstGeom prst="rect">
              <a:avLst/>
            </a:prstGeom>
            <a:noFill/>
          </p:spPr>
          <p:txBody>
            <a:bodyPr wrap="square" rtlCol="0">
              <a:spAutoFit/>
            </a:bodyPr>
            <a:lstStyle/>
            <a:p>
              <a:pPr>
                <a:lnSpc>
                  <a:spcPts val="2200"/>
                </a:lnSpc>
              </a:pPr>
              <a:r>
                <a:rPr lang="en-US" sz="2400" b="1" dirty="0">
                  <a:latin typeface="Segoe UI" panose="020B0502040204020203" pitchFamily="34" charset="0"/>
                  <a:cs typeface="Segoe UI" panose="020B0502040204020203" pitchFamily="34" charset="0"/>
                </a:rPr>
                <a:t>This is when Linux checks VMAs!</a:t>
              </a:r>
            </a:p>
          </p:txBody>
        </p:sp>
      </p:grpSp>
    </p:spTree>
    <p:extLst>
      <p:ext uri="{BB962C8B-B14F-4D97-AF65-F5344CB8AC3E}">
        <p14:creationId xmlns:p14="http://schemas.microsoft.com/office/powerpoint/2010/main" val="38135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25 E" pathEditMode="relative" ptsTypes="">
                                      <p:cBhvr>
                                        <p:cTn id="6" dur="1000" fill="hold"/>
                                        <p:tgtEl>
                                          <p:spTgt spid="38"/>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74858B-54CD-4674-BAD4-30C3598DBA05}"/>
              </a:ext>
            </a:extLst>
          </p:cNvPr>
          <p:cNvGrpSpPr/>
          <p:nvPr/>
        </p:nvGrpSpPr>
        <p:grpSpPr>
          <a:xfrm>
            <a:off x="1198298" y="162412"/>
            <a:ext cx="10157284" cy="6271422"/>
            <a:chOff x="86467" y="328065"/>
            <a:chExt cx="10157284" cy="6271422"/>
          </a:xfrm>
        </p:grpSpPr>
        <p:grpSp>
          <p:nvGrpSpPr>
            <p:cNvPr id="6" name="Group 5">
              <a:extLst>
                <a:ext uri="{FF2B5EF4-FFF2-40B4-BE49-F238E27FC236}">
                  <a16:creationId xmlns:a16="http://schemas.microsoft.com/office/drawing/2014/main" id="{9D8A4A65-54F7-4AEA-B1D9-0A6172B7D2C8}"/>
                </a:ext>
              </a:extLst>
            </p:cNvPr>
            <p:cNvGrpSpPr/>
            <p:nvPr/>
          </p:nvGrpSpPr>
          <p:grpSpPr>
            <a:xfrm>
              <a:off x="146281" y="1236567"/>
              <a:ext cx="10097470" cy="5362920"/>
              <a:chOff x="146281" y="1236567"/>
              <a:chExt cx="10097470" cy="5362920"/>
            </a:xfrm>
          </p:grpSpPr>
          <p:grpSp>
            <p:nvGrpSpPr>
              <p:cNvPr id="8" name="Group 7">
                <a:extLst>
                  <a:ext uri="{FF2B5EF4-FFF2-40B4-BE49-F238E27FC236}">
                    <a16:creationId xmlns:a16="http://schemas.microsoft.com/office/drawing/2014/main" id="{7C040B77-F1E1-40DE-9B4C-3F39F804EA36}"/>
                  </a:ext>
                </a:extLst>
              </p:cNvPr>
              <p:cNvGrpSpPr/>
              <p:nvPr/>
            </p:nvGrpSpPr>
            <p:grpSpPr>
              <a:xfrm>
                <a:off x="3819647" y="5285376"/>
                <a:ext cx="3276600" cy="791009"/>
                <a:chOff x="1981200" y="4773823"/>
                <a:chExt cx="3276600" cy="791009"/>
              </a:xfrm>
            </p:grpSpPr>
            <p:sp>
              <p:nvSpPr>
                <p:cNvPr id="67" name="Rectangle 66">
                  <a:extLst>
                    <a:ext uri="{FF2B5EF4-FFF2-40B4-BE49-F238E27FC236}">
                      <a16:creationId xmlns:a16="http://schemas.microsoft.com/office/drawing/2014/main" id="{D7EF04ED-0E23-4434-9107-A9F695D82C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8" name="TextBox 67">
                  <a:extLst>
                    <a:ext uri="{FF2B5EF4-FFF2-40B4-BE49-F238E27FC236}">
                      <a16:creationId xmlns:a16="http://schemas.microsoft.com/office/drawing/2014/main" id="{9C939BE9-37D0-403E-B80F-EB4C902759FD}"/>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69" name="TextBox 68">
                  <a:extLst>
                    <a:ext uri="{FF2B5EF4-FFF2-40B4-BE49-F238E27FC236}">
                      <a16:creationId xmlns:a16="http://schemas.microsoft.com/office/drawing/2014/main" id="{B963AB06-E4D3-4755-9354-7962977B05C0}"/>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0D8CD318-BF20-4140-BCAC-99D528B9B052}"/>
                  </a:ext>
                </a:extLst>
              </p:cNvPr>
              <p:cNvGrpSpPr/>
              <p:nvPr/>
            </p:nvGrpSpPr>
            <p:grpSpPr>
              <a:xfrm>
                <a:off x="3814392" y="4254475"/>
                <a:ext cx="3276600" cy="791009"/>
                <a:chOff x="1981200" y="4773823"/>
                <a:chExt cx="3276600" cy="791009"/>
              </a:xfrm>
            </p:grpSpPr>
            <p:sp>
              <p:nvSpPr>
                <p:cNvPr id="64" name="Rectangle 63">
                  <a:extLst>
                    <a:ext uri="{FF2B5EF4-FFF2-40B4-BE49-F238E27FC236}">
                      <a16:creationId xmlns:a16="http://schemas.microsoft.com/office/drawing/2014/main" id="{ACD2EEED-F0F0-417D-8D64-2CA211639181}"/>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5" name="TextBox 64">
                  <a:extLst>
                    <a:ext uri="{FF2B5EF4-FFF2-40B4-BE49-F238E27FC236}">
                      <a16:creationId xmlns:a16="http://schemas.microsoft.com/office/drawing/2014/main" id="{10FBDD59-99FB-4247-AED0-7B6692CC0ECD}"/>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66" name="TextBox 65">
                  <a:extLst>
                    <a:ext uri="{FF2B5EF4-FFF2-40B4-BE49-F238E27FC236}">
                      <a16:creationId xmlns:a16="http://schemas.microsoft.com/office/drawing/2014/main" id="{528F94D5-505E-41DA-BDC7-69DD2595A4CA}"/>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0" name="Group 9">
                <a:extLst>
                  <a:ext uri="{FF2B5EF4-FFF2-40B4-BE49-F238E27FC236}">
                    <a16:creationId xmlns:a16="http://schemas.microsoft.com/office/drawing/2014/main" id="{9BC43060-0420-4615-8FCC-25D0604C6867}"/>
                  </a:ext>
                </a:extLst>
              </p:cNvPr>
              <p:cNvGrpSpPr/>
              <p:nvPr/>
            </p:nvGrpSpPr>
            <p:grpSpPr>
              <a:xfrm>
                <a:off x="146281" y="1236567"/>
                <a:ext cx="2438400" cy="5211914"/>
                <a:chOff x="-15766" y="1676400"/>
                <a:chExt cx="2438400" cy="5211914"/>
              </a:xfrm>
            </p:grpSpPr>
            <p:grpSp>
              <p:nvGrpSpPr>
                <p:cNvPr id="51" name="Group 50">
                  <a:extLst>
                    <a:ext uri="{FF2B5EF4-FFF2-40B4-BE49-F238E27FC236}">
                      <a16:creationId xmlns:a16="http://schemas.microsoft.com/office/drawing/2014/main" id="{A2F89962-95F6-4CA3-A203-71883F25EA24}"/>
                    </a:ext>
                  </a:extLst>
                </p:cNvPr>
                <p:cNvGrpSpPr/>
                <p:nvPr/>
              </p:nvGrpSpPr>
              <p:grpSpPr>
                <a:xfrm>
                  <a:off x="250934" y="1676400"/>
                  <a:ext cx="1905000" cy="4419600"/>
                  <a:chOff x="6553200" y="1828800"/>
                  <a:chExt cx="1905000" cy="4419600"/>
                </a:xfrm>
              </p:grpSpPr>
              <p:sp>
                <p:nvSpPr>
                  <p:cNvPr id="53" name="Rectangle 52">
                    <a:extLst>
                      <a:ext uri="{FF2B5EF4-FFF2-40B4-BE49-F238E27FC236}">
                        <a16:creationId xmlns:a16="http://schemas.microsoft.com/office/drawing/2014/main" id="{32B35924-42C6-4500-8BC9-7A99FFEF9C21}"/>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a:extLst>
                      <a:ext uri="{FF2B5EF4-FFF2-40B4-BE49-F238E27FC236}">
                        <a16:creationId xmlns:a16="http://schemas.microsoft.com/office/drawing/2014/main" id="{538D30E2-FB33-465F-8FA5-F1621FC88FD1}"/>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a:extLst>
                      <a:ext uri="{FF2B5EF4-FFF2-40B4-BE49-F238E27FC236}">
                        <a16:creationId xmlns:a16="http://schemas.microsoft.com/office/drawing/2014/main" id="{860F4580-D1DF-4AD4-BAF9-0C491CA6DC5D}"/>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6" name="Rectangle 55">
                    <a:extLst>
                      <a:ext uri="{FF2B5EF4-FFF2-40B4-BE49-F238E27FC236}">
                        <a16:creationId xmlns:a16="http://schemas.microsoft.com/office/drawing/2014/main" id="{E7A95D6D-A29F-483A-8E70-67C34A5A3A22}"/>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7" name="Rectangle 56">
                    <a:extLst>
                      <a:ext uri="{FF2B5EF4-FFF2-40B4-BE49-F238E27FC236}">
                        <a16:creationId xmlns:a16="http://schemas.microsoft.com/office/drawing/2014/main" id="{6F1355CA-9305-4CD7-BF3A-3EFF3EBFC67C}"/>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8" name="Rectangle 57">
                    <a:extLst>
                      <a:ext uri="{FF2B5EF4-FFF2-40B4-BE49-F238E27FC236}">
                        <a16:creationId xmlns:a16="http://schemas.microsoft.com/office/drawing/2014/main" id="{B2FE987E-3A91-41CB-A002-B745E8EE4073}"/>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9" name="TextBox 58">
                    <a:extLst>
                      <a:ext uri="{FF2B5EF4-FFF2-40B4-BE49-F238E27FC236}">
                        <a16:creationId xmlns:a16="http://schemas.microsoft.com/office/drawing/2014/main" id="{9FC715B0-BE78-4671-8470-A05A00F3E115}"/>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60" name="TextBox 59">
                    <a:extLst>
                      <a:ext uri="{FF2B5EF4-FFF2-40B4-BE49-F238E27FC236}">
                        <a16:creationId xmlns:a16="http://schemas.microsoft.com/office/drawing/2014/main" id="{7092A945-9F5C-422C-B919-47CA77BBE50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61" name="TextBox 60">
                    <a:extLst>
                      <a:ext uri="{FF2B5EF4-FFF2-40B4-BE49-F238E27FC236}">
                        <a16:creationId xmlns:a16="http://schemas.microsoft.com/office/drawing/2014/main" id="{A8F65AA1-F660-48D4-A5D3-09F0E4F3C3B9}"/>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62" name="TextBox 61">
                    <a:extLst>
                      <a:ext uri="{FF2B5EF4-FFF2-40B4-BE49-F238E27FC236}">
                        <a16:creationId xmlns:a16="http://schemas.microsoft.com/office/drawing/2014/main" id="{F7A2829F-7B11-44FB-A8AC-F59DE088A87F}"/>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63" name="TextBox 62">
                    <a:extLst>
                      <a:ext uri="{FF2B5EF4-FFF2-40B4-BE49-F238E27FC236}">
                        <a16:creationId xmlns:a16="http://schemas.microsoft.com/office/drawing/2014/main" id="{F56BA843-7421-4486-A973-98194A6213BB}"/>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52" name="TextBox 51">
                  <a:extLst>
                    <a:ext uri="{FF2B5EF4-FFF2-40B4-BE49-F238E27FC236}">
                      <a16:creationId xmlns:a16="http://schemas.microsoft.com/office/drawing/2014/main" id="{4A3229E4-91C9-4D98-BCA4-5C1FCA3D1AA2}"/>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Low canonical virtual memory</a:t>
                  </a:r>
                </a:p>
              </p:txBody>
            </p:sp>
          </p:grpSp>
          <p:cxnSp>
            <p:nvCxnSpPr>
              <p:cNvPr id="11" name="Straight Connector 10">
                <a:extLst>
                  <a:ext uri="{FF2B5EF4-FFF2-40B4-BE49-F238E27FC236}">
                    <a16:creationId xmlns:a16="http://schemas.microsoft.com/office/drawing/2014/main" id="{0E52ACBC-1832-43D7-98F5-15960543E6F6}"/>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2" name="Straight Connector 11">
                <a:extLst>
                  <a:ext uri="{FF2B5EF4-FFF2-40B4-BE49-F238E27FC236}">
                    <a16:creationId xmlns:a16="http://schemas.microsoft.com/office/drawing/2014/main" id="{7E8CF682-D193-42B2-912C-38A9A7106D66}"/>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3" name="Straight Connector 12">
                <a:extLst>
                  <a:ext uri="{FF2B5EF4-FFF2-40B4-BE49-F238E27FC236}">
                    <a16:creationId xmlns:a16="http://schemas.microsoft.com/office/drawing/2014/main" id="{7BF2F8FE-72A9-4CAA-95F2-202732F55292}"/>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 name="Straight Connector 13">
                <a:extLst>
                  <a:ext uri="{FF2B5EF4-FFF2-40B4-BE49-F238E27FC236}">
                    <a16:creationId xmlns:a16="http://schemas.microsoft.com/office/drawing/2014/main" id="{0920870A-7381-440A-8C3E-C24285529AB4}"/>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5" name="Curved Connector 94">
                <a:extLst>
                  <a:ext uri="{FF2B5EF4-FFF2-40B4-BE49-F238E27FC236}">
                    <a16:creationId xmlns:a16="http://schemas.microsoft.com/office/drawing/2014/main" id="{BA93624F-21FB-48B0-B293-777CCE1B47D3}"/>
                  </a:ext>
                </a:extLst>
              </p:cNvPr>
              <p:cNvCxnSpPr>
                <a:stCxn id="67" idx="3"/>
                <a:endCxn id="64"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 name="Group 15">
                <a:extLst>
                  <a:ext uri="{FF2B5EF4-FFF2-40B4-BE49-F238E27FC236}">
                    <a16:creationId xmlns:a16="http://schemas.microsoft.com/office/drawing/2014/main" id="{74324283-3B36-42A5-AFE8-7A42654BAC3C}"/>
                  </a:ext>
                </a:extLst>
              </p:cNvPr>
              <p:cNvGrpSpPr/>
              <p:nvPr/>
            </p:nvGrpSpPr>
            <p:grpSpPr>
              <a:xfrm>
                <a:off x="2312726" y="3223574"/>
                <a:ext cx="4786148" cy="1421336"/>
                <a:chOff x="2150679" y="3663407"/>
                <a:chExt cx="4786148" cy="1421336"/>
              </a:xfrm>
            </p:grpSpPr>
            <p:grpSp>
              <p:nvGrpSpPr>
                <p:cNvPr id="44" name="Group 43">
                  <a:extLst>
                    <a:ext uri="{FF2B5EF4-FFF2-40B4-BE49-F238E27FC236}">
                      <a16:creationId xmlns:a16="http://schemas.microsoft.com/office/drawing/2014/main" id="{AD566F73-5664-4217-BB17-5A852FA57994}"/>
                    </a:ext>
                  </a:extLst>
                </p:cNvPr>
                <p:cNvGrpSpPr/>
                <p:nvPr/>
              </p:nvGrpSpPr>
              <p:grpSpPr>
                <a:xfrm>
                  <a:off x="3652345" y="3663407"/>
                  <a:ext cx="3276600" cy="791009"/>
                  <a:chOff x="1981200" y="4773823"/>
                  <a:chExt cx="3276600" cy="791009"/>
                </a:xfrm>
              </p:grpSpPr>
              <p:sp>
                <p:nvSpPr>
                  <p:cNvPr id="48" name="Rectangle 47">
                    <a:extLst>
                      <a:ext uri="{FF2B5EF4-FFF2-40B4-BE49-F238E27FC236}">
                        <a16:creationId xmlns:a16="http://schemas.microsoft.com/office/drawing/2014/main" id="{645B13C6-8D6C-4597-AD5E-1FD30026628E}"/>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TextBox 48">
                    <a:extLst>
                      <a:ext uri="{FF2B5EF4-FFF2-40B4-BE49-F238E27FC236}">
                        <a16:creationId xmlns:a16="http://schemas.microsoft.com/office/drawing/2014/main" id="{4A2C11EC-CB58-41D7-AAA4-5FFB7947581E}"/>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0" name="TextBox 49">
                    <a:extLst>
                      <a:ext uri="{FF2B5EF4-FFF2-40B4-BE49-F238E27FC236}">
                        <a16:creationId xmlns:a16="http://schemas.microsoft.com/office/drawing/2014/main" id="{E0998F3F-3074-460A-85BD-1757978AA877}"/>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5" name="Straight Connector 44">
                  <a:extLst>
                    <a:ext uri="{FF2B5EF4-FFF2-40B4-BE49-F238E27FC236}">
                      <a16:creationId xmlns:a16="http://schemas.microsoft.com/office/drawing/2014/main" id="{0CD1D306-9244-4F2B-A0D8-E78CD3F11D65}"/>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6" name="Straight Connector 45">
                  <a:extLst>
                    <a:ext uri="{FF2B5EF4-FFF2-40B4-BE49-F238E27FC236}">
                      <a16:creationId xmlns:a16="http://schemas.microsoft.com/office/drawing/2014/main" id="{BD9E8F2B-E9ED-423F-AA7C-3B01444FDCA5}"/>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7" name="Curved Connector 96">
                  <a:extLst>
                    <a:ext uri="{FF2B5EF4-FFF2-40B4-BE49-F238E27FC236}">
                      <a16:creationId xmlns:a16="http://schemas.microsoft.com/office/drawing/2014/main" id="{FA09E214-BC1A-45CA-B5E2-66B1BBAA0DA1}"/>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7" name="Group 16">
                <a:extLst>
                  <a:ext uri="{FF2B5EF4-FFF2-40B4-BE49-F238E27FC236}">
                    <a16:creationId xmlns:a16="http://schemas.microsoft.com/office/drawing/2014/main" id="{3886ABE8-3CDC-49CC-821F-44C03DCB483C}"/>
                  </a:ext>
                </a:extLst>
              </p:cNvPr>
              <p:cNvGrpSpPr/>
              <p:nvPr/>
            </p:nvGrpSpPr>
            <p:grpSpPr>
              <a:xfrm>
                <a:off x="2312726" y="2189797"/>
                <a:ext cx="4778266" cy="1647035"/>
                <a:chOff x="2150679" y="2629630"/>
                <a:chExt cx="4778266" cy="1647035"/>
              </a:xfrm>
            </p:grpSpPr>
            <p:grpSp>
              <p:nvGrpSpPr>
                <p:cNvPr id="37" name="Group 36">
                  <a:extLst>
                    <a:ext uri="{FF2B5EF4-FFF2-40B4-BE49-F238E27FC236}">
                      <a16:creationId xmlns:a16="http://schemas.microsoft.com/office/drawing/2014/main" id="{FA3D219B-68F6-4F08-8C00-CA0B0D74E821}"/>
                    </a:ext>
                  </a:extLst>
                </p:cNvPr>
                <p:cNvGrpSpPr/>
                <p:nvPr/>
              </p:nvGrpSpPr>
              <p:grpSpPr>
                <a:xfrm>
                  <a:off x="3647090" y="2629630"/>
                  <a:ext cx="3276600" cy="791009"/>
                  <a:chOff x="1981200" y="4773823"/>
                  <a:chExt cx="3276600" cy="791009"/>
                </a:xfrm>
              </p:grpSpPr>
              <p:sp>
                <p:nvSpPr>
                  <p:cNvPr id="41" name="Rectangle 40">
                    <a:extLst>
                      <a:ext uri="{FF2B5EF4-FFF2-40B4-BE49-F238E27FC236}">
                        <a16:creationId xmlns:a16="http://schemas.microsoft.com/office/drawing/2014/main" id="{1581F0ED-B668-4EF9-B954-824074982B64}"/>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TextBox 41">
                    <a:extLst>
                      <a:ext uri="{FF2B5EF4-FFF2-40B4-BE49-F238E27FC236}">
                        <a16:creationId xmlns:a16="http://schemas.microsoft.com/office/drawing/2014/main" id="{1B230DDB-AB15-4E18-8968-8AFB4447AB74}"/>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3" name="TextBox 42">
                    <a:extLst>
                      <a:ext uri="{FF2B5EF4-FFF2-40B4-BE49-F238E27FC236}">
                        <a16:creationId xmlns:a16="http://schemas.microsoft.com/office/drawing/2014/main" id="{934D24F6-6A7E-4E62-A7A5-D40298047D10}"/>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8" name="Straight Connector 37">
                  <a:extLst>
                    <a:ext uri="{FF2B5EF4-FFF2-40B4-BE49-F238E27FC236}">
                      <a16:creationId xmlns:a16="http://schemas.microsoft.com/office/drawing/2014/main" id="{48CFCC59-7D74-4DFA-A1BC-1A5D1E3F4952}"/>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9" name="Straight Connector 38">
                  <a:extLst>
                    <a:ext uri="{FF2B5EF4-FFF2-40B4-BE49-F238E27FC236}">
                      <a16:creationId xmlns:a16="http://schemas.microsoft.com/office/drawing/2014/main" id="{9143B735-9BBA-4513-8380-E3D385EA3E97}"/>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0" name="Curved Connector 97">
                  <a:extLst>
                    <a:ext uri="{FF2B5EF4-FFF2-40B4-BE49-F238E27FC236}">
                      <a16:creationId xmlns:a16="http://schemas.microsoft.com/office/drawing/2014/main" id="{AA9566DF-1176-4C0A-B648-46D44148272A}"/>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8" name="Group 17">
                <a:extLst>
                  <a:ext uri="{FF2B5EF4-FFF2-40B4-BE49-F238E27FC236}">
                    <a16:creationId xmlns:a16="http://schemas.microsoft.com/office/drawing/2014/main" id="{34CC764C-2C71-421E-BFDE-4CD6BF816B9E}"/>
                  </a:ext>
                </a:extLst>
              </p:cNvPr>
              <p:cNvGrpSpPr/>
              <p:nvPr/>
            </p:nvGrpSpPr>
            <p:grpSpPr>
              <a:xfrm>
                <a:off x="2312726" y="1237863"/>
                <a:ext cx="4778266" cy="1283182"/>
                <a:chOff x="2150679" y="1677696"/>
                <a:chExt cx="4778266" cy="1283182"/>
              </a:xfrm>
            </p:grpSpPr>
            <p:grpSp>
              <p:nvGrpSpPr>
                <p:cNvPr id="30" name="Group 29">
                  <a:extLst>
                    <a:ext uri="{FF2B5EF4-FFF2-40B4-BE49-F238E27FC236}">
                      <a16:creationId xmlns:a16="http://schemas.microsoft.com/office/drawing/2014/main" id="{32D778A5-F404-4B3C-936D-D53993A1C668}"/>
                    </a:ext>
                  </a:extLst>
                </p:cNvPr>
                <p:cNvGrpSpPr/>
                <p:nvPr/>
              </p:nvGrpSpPr>
              <p:grpSpPr>
                <a:xfrm>
                  <a:off x="3647090" y="1677696"/>
                  <a:ext cx="3276600" cy="803366"/>
                  <a:chOff x="1981200" y="4761466"/>
                  <a:chExt cx="3276600" cy="803366"/>
                </a:xfrm>
              </p:grpSpPr>
              <p:sp>
                <p:nvSpPr>
                  <p:cNvPr id="34" name="Rectangle 33">
                    <a:extLst>
                      <a:ext uri="{FF2B5EF4-FFF2-40B4-BE49-F238E27FC236}">
                        <a16:creationId xmlns:a16="http://schemas.microsoft.com/office/drawing/2014/main" id="{831FD69E-123A-48FB-BA8E-7BABCD115A7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TextBox 34">
                    <a:extLst>
                      <a:ext uri="{FF2B5EF4-FFF2-40B4-BE49-F238E27FC236}">
                        <a16:creationId xmlns:a16="http://schemas.microsoft.com/office/drawing/2014/main" id="{334F8879-6812-4FAB-948A-FB79DE5EBE05}"/>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6" name="TextBox 35">
                    <a:extLst>
                      <a:ext uri="{FF2B5EF4-FFF2-40B4-BE49-F238E27FC236}">
                        <a16:creationId xmlns:a16="http://schemas.microsoft.com/office/drawing/2014/main" id="{9D1477CE-CC47-4254-ACDC-9953E1ED0FB2}"/>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1" name="Straight Connector 30">
                  <a:extLst>
                    <a:ext uri="{FF2B5EF4-FFF2-40B4-BE49-F238E27FC236}">
                      <a16:creationId xmlns:a16="http://schemas.microsoft.com/office/drawing/2014/main" id="{7EE44750-11AB-4B93-90ED-C2993E90C942}"/>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2" name="Straight Connector 31">
                  <a:extLst>
                    <a:ext uri="{FF2B5EF4-FFF2-40B4-BE49-F238E27FC236}">
                      <a16:creationId xmlns:a16="http://schemas.microsoft.com/office/drawing/2014/main" id="{7F8970B8-4107-44CC-BECA-89C6BB2994AB}"/>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3" name="Curved Connector 98">
                  <a:extLst>
                    <a:ext uri="{FF2B5EF4-FFF2-40B4-BE49-F238E27FC236}">
                      <a16:creationId xmlns:a16="http://schemas.microsoft.com/office/drawing/2014/main" id="{22D63EB7-927A-4EBD-A6FD-47E8E4FA9E4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19" name="TextBox 18">
                <a:extLst>
                  <a:ext uri="{FF2B5EF4-FFF2-40B4-BE49-F238E27FC236}">
                    <a16:creationId xmlns:a16="http://schemas.microsoft.com/office/drawing/2014/main" id="{99405277-E55E-4224-8129-6D8ABFDD82D0}"/>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20" name="Group 19">
                <a:extLst>
                  <a:ext uri="{FF2B5EF4-FFF2-40B4-BE49-F238E27FC236}">
                    <a16:creationId xmlns:a16="http://schemas.microsoft.com/office/drawing/2014/main" id="{178DA6E2-ED14-4847-A3BB-0DAE91124734}"/>
                  </a:ext>
                </a:extLst>
              </p:cNvPr>
              <p:cNvGrpSpPr/>
              <p:nvPr/>
            </p:nvGrpSpPr>
            <p:grpSpPr>
              <a:xfrm>
                <a:off x="7598116" y="4820859"/>
                <a:ext cx="2013130" cy="1053553"/>
                <a:chOff x="7436069" y="5260692"/>
                <a:chExt cx="1707931" cy="1053553"/>
              </a:xfrm>
            </p:grpSpPr>
            <p:sp>
              <p:nvSpPr>
                <p:cNvPr id="27" name="TextBox 26">
                  <a:extLst>
                    <a:ext uri="{FF2B5EF4-FFF2-40B4-BE49-F238E27FC236}">
                      <a16:creationId xmlns:a16="http://schemas.microsoft.com/office/drawing/2014/main" id="{A9420DF6-007F-42D0-8EFA-76361C1282C3}"/>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28" name="Straight Arrow Connector 27">
                  <a:extLst>
                    <a:ext uri="{FF2B5EF4-FFF2-40B4-BE49-F238E27FC236}">
                      <a16:creationId xmlns:a16="http://schemas.microsoft.com/office/drawing/2014/main" id="{8856DF95-B629-40E9-98E5-9BF49E35C0FC}"/>
                    </a:ext>
                  </a:extLst>
                </p:cNvPr>
                <p:cNvCxnSpPr>
                  <a:cxnSpLocks/>
                </p:cNvCxnSpPr>
                <p:nvPr/>
              </p:nvCxnSpPr>
              <p:spPr bwMode="auto">
                <a:xfrm>
                  <a:off x="8153400" y="5375782"/>
                  <a:ext cx="0" cy="56781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9" name="TextBox 28">
                  <a:extLst>
                    <a:ext uri="{FF2B5EF4-FFF2-40B4-BE49-F238E27FC236}">
                      <a16:creationId xmlns:a16="http://schemas.microsoft.com/office/drawing/2014/main" id="{54B9E1D3-7B3D-4A3B-9E37-B95DAFC801E7}"/>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21" name="Group 20">
                <a:extLst>
                  <a:ext uri="{FF2B5EF4-FFF2-40B4-BE49-F238E27FC236}">
                    <a16:creationId xmlns:a16="http://schemas.microsoft.com/office/drawing/2014/main" id="{EF2EBBF4-8D94-4272-AFB4-399D1F073DAB}"/>
                  </a:ext>
                </a:extLst>
              </p:cNvPr>
              <p:cNvGrpSpPr/>
              <p:nvPr/>
            </p:nvGrpSpPr>
            <p:grpSpPr>
              <a:xfrm>
                <a:off x="6890887" y="5837936"/>
                <a:ext cx="1422355" cy="523220"/>
                <a:chOff x="6744588" y="6277769"/>
                <a:chExt cx="1206720" cy="523220"/>
              </a:xfrm>
            </p:grpSpPr>
            <p:sp>
              <p:nvSpPr>
                <p:cNvPr id="25" name="TextBox 24">
                  <a:extLst>
                    <a:ext uri="{FF2B5EF4-FFF2-40B4-BE49-F238E27FC236}">
                      <a16:creationId xmlns:a16="http://schemas.microsoft.com/office/drawing/2014/main" id="{BCA1166B-0D88-4160-A5E5-D6199613CD27}"/>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26" name="Straight Arrow Connector 25">
                  <a:extLst>
                    <a:ext uri="{FF2B5EF4-FFF2-40B4-BE49-F238E27FC236}">
                      <a16:creationId xmlns:a16="http://schemas.microsoft.com/office/drawing/2014/main" id="{FFFD66D2-71AD-4092-A836-386F0AE0D08F}"/>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2" name="TextBox 21">
                <a:extLst>
                  <a:ext uri="{FF2B5EF4-FFF2-40B4-BE49-F238E27FC236}">
                    <a16:creationId xmlns:a16="http://schemas.microsoft.com/office/drawing/2014/main" id="{BD21CB0C-D933-4C3D-BD7E-D0FD905EB01D}"/>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23" name="TextBox 22">
                <a:extLst>
                  <a:ext uri="{FF2B5EF4-FFF2-40B4-BE49-F238E27FC236}">
                    <a16:creationId xmlns:a16="http://schemas.microsoft.com/office/drawing/2014/main" id="{104A07AC-5B54-4329-8787-A021A2F03702}"/>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24" name="TextBox 23">
                <a:extLst>
                  <a:ext uri="{FF2B5EF4-FFF2-40B4-BE49-F238E27FC236}">
                    <a16:creationId xmlns:a16="http://schemas.microsoft.com/office/drawing/2014/main" id="{AC7BEA8E-96D9-4422-A2C8-9144D995600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grpSp>
        <p:sp>
          <p:nvSpPr>
            <p:cNvPr id="7" name="TextBox 6">
              <a:extLst>
                <a:ext uri="{FF2B5EF4-FFF2-40B4-BE49-F238E27FC236}">
                  <a16:creationId xmlns:a16="http://schemas.microsoft.com/office/drawing/2014/main" id="{47EDFD6F-762E-48EC-B8E3-341D20A0B868}"/>
                </a:ext>
              </a:extLst>
            </p:cNvPr>
            <p:cNvSpPr txBox="1"/>
            <p:nvPr/>
          </p:nvSpPr>
          <p:spPr>
            <a:xfrm>
              <a:off x="86467" y="328065"/>
              <a:ext cx="9524779"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Did the faulting address reside in a valid VMA?</a:t>
              </a:r>
            </a:p>
          </p:txBody>
        </p:sp>
      </p:grpSp>
    </p:spTree>
    <p:extLst>
      <p:ext uri="{BB962C8B-B14F-4D97-AF65-F5344CB8AC3E}">
        <p14:creationId xmlns:p14="http://schemas.microsoft.com/office/powerpoint/2010/main" val="2404094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D149-5388-4950-9651-D7B7F03F2EB8}"/>
              </a:ext>
            </a:extLst>
          </p:cNvPr>
          <p:cNvSpPr>
            <a:spLocks noGrp="1"/>
          </p:cNvSpPr>
          <p:nvPr>
            <p:ph type="title"/>
          </p:nvPr>
        </p:nvSpPr>
        <p:spPr>
          <a:xfrm>
            <a:off x="838200" y="-5264"/>
            <a:ext cx="10515600" cy="791861"/>
          </a:xfrm>
        </p:spPr>
        <p:txBody>
          <a:bodyPr/>
          <a:lstStyle/>
          <a:p>
            <a:r>
              <a:rPr lang="en-US" dirty="0"/>
              <a:t>Implementing </a:t>
            </a:r>
            <a:r>
              <a:rPr lang="en-US" dirty="0">
                <a:latin typeface="Consolas" panose="020B0609020204030204" pitchFamily="49" charset="0"/>
              </a:rPr>
              <a:t>fork()</a:t>
            </a:r>
            <a:endParaRPr lang="en-US" dirty="0"/>
          </a:p>
        </p:txBody>
      </p:sp>
      <p:sp>
        <p:nvSpPr>
          <p:cNvPr id="3" name="Content Placeholder 2">
            <a:extLst>
              <a:ext uri="{FF2B5EF4-FFF2-40B4-BE49-F238E27FC236}">
                <a16:creationId xmlns:a16="http://schemas.microsoft.com/office/drawing/2014/main" id="{91D22A65-5FE4-4B4F-BCE0-D8165634D77B}"/>
              </a:ext>
            </a:extLst>
          </p:cNvPr>
          <p:cNvSpPr>
            <a:spLocks noGrp="1"/>
          </p:cNvSpPr>
          <p:nvPr>
            <p:ph idx="1"/>
          </p:nvPr>
        </p:nvSpPr>
        <p:spPr>
          <a:xfrm>
            <a:off x="986378" y="611267"/>
            <a:ext cx="10396026" cy="3280079"/>
          </a:xfrm>
        </p:spPr>
        <p:txBody>
          <a:bodyPr>
            <a:noAutofit/>
          </a:bodyPr>
          <a:lstStyle/>
          <a:p>
            <a:pPr>
              <a:lnSpc>
                <a:spcPts val="2800"/>
              </a:lnSpc>
            </a:pPr>
            <a:r>
              <a:rPr lang="en-US" sz="3200" dirty="0">
                <a:latin typeface="Consolas" panose="020B0609020204030204" pitchFamily="49" charset="0"/>
              </a:rPr>
              <a:t>fork()</a:t>
            </a:r>
            <a:r>
              <a:rPr lang="en-US" sz="3200" dirty="0"/>
              <a:t> creates a new child process whose address space is a copy of the parent’s address space</a:t>
            </a:r>
          </a:p>
          <a:p>
            <a:pPr>
              <a:lnSpc>
                <a:spcPts val="2800"/>
              </a:lnSpc>
            </a:pPr>
            <a:r>
              <a:rPr lang="en-US" sz="3200" dirty="0"/>
              <a:t>A naïve implementation uses synchronous copying</a:t>
            </a:r>
          </a:p>
          <a:p>
            <a:pPr lvl="1">
              <a:lnSpc>
                <a:spcPts val="2800"/>
              </a:lnSpc>
            </a:pPr>
            <a:r>
              <a:rPr lang="en-US" sz="2800" dirty="0"/>
              <a:t>The OS performs repeated, synchronous page allocations and </a:t>
            </a:r>
            <a:r>
              <a:rPr lang="en-US" sz="2800" dirty="0" err="1">
                <a:latin typeface="Consolas" panose="020B0609020204030204" pitchFamily="49" charset="0"/>
              </a:rPr>
              <a:t>memcpy</a:t>
            </a:r>
            <a:r>
              <a:rPr lang="en-US" sz="2800" dirty="0">
                <a:latin typeface="Consolas" panose="020B0609020204030204" pitchFamily="49" charset="0"/>
              </a:rPr>
              <a:t>()</a:t>
            </a:r>
            <a:r>
              <a:rPr lang="en-US" sz="2800" dirty="0"/>
              <a:t> operations to duplicate every valid page in the parent’s low canonical memory</a:t>
            </a:r>
          </a:p>
          <a:p>
            <a:pPr lvl="1">
              <a:lnSpc>
                <a:spcPts val="2800"/>
              </a:lnSpc>
            </a:pPr>
            <a:r>
              <a:rPr lang="en-US" sz="2800" dirty="0"/>
              <a:t>Child gets a copy of the parent’s page table (updated to point to the newly-created copies of low canonical pages!)</a:t>
            </a:r>
          </a:p>
        </p:txBody>
      </p:sp>
      <p:grpSp>
        <p:nvGrpSpPr>
          <p:cNvPr id="4" name="Group 3">
            <a:extLst>
              <a:ext uri="{FF2B5EF4-FFF2-40B4-BE49-F238E27FC236}">
                <a16:creationId xmlns:a16="http://schemas.microsoft.com/office/drawing/2014/main" id="{C98E28DA-2592-4337-B90B-1D682E06602F}"/>
              </a:ext>
            </a:extLst>
          </p:cNvPr>
          <p:cNvGrpSpPr/>
          <p:nvPr/>
        </p:nvGrpSpPr>
        <p:grpSpPr>
          <a:xfrm>
            <a:off x="4165485" y="3775631"/>
            <a:ext cx="7495478" cy="3067110"/>
            <a:chOff x="914400" y="3581400"/>
            <a:chExt cx="7495478" cy="3067110"/>
          </a:xfrm>
        </p:grpSpPr>
        <p:sp>
          <p:nvSpPr>
            <p:cNvPr id="5" name="Rectangle 4">
              <a:extLst>
                <a:ext uri="{FF2B5EF4-FFF2-40B4-BE49-F238E27FC236}">
                  <a16:creationId xmlns:a16="http://schemas.microsoft.com/office/drawing/2014/main" id="{E1ECE318-AD43-4C17-90BE-0A0C5D421BEE}"/>
                </a:ext>
              </a:extLst>
            </p:cNvPr>
            <p:cNvSpPr/>
            <p:nvPr/>
          </p:nvSpPr>
          <p:spPr bwMode="auto">
            <a:xfrm>
              <a:off x="914400" y="3581400"/>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75BC24A9-B24D-44AA-92BC-FE7C3FD8B17D}"/>
                </a:ext>
              </a:extLst>
            </p:cNvPr>
            <p:cNvSpPr txBox="1"/>
            <p:nvPr/>
          </p:nvSpPr>
          <p:spPr>
            <a:xfrm>
              <a:off x="1257300"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7" name="Rectangle 6">
              <a:extLst>
                <a:ext uri="{FF2B5EF4-FFF2-40B4-BE49-F238E27FC236}">
                  <a16:creationId xmlns:a16="http://schemas.microsoft.com/office/drawing/2014/main" id="{20658137-E6A9-42DA-97BA-FA398A6F50C5}"/>
                </a:ext>
              </a:extLst>
            </p:cNvPr>
            <p:cNvSpPr/>
            <p:nvPr/>
          </p:nvSpPr>
          <p:spPr bwMode="auto">
            <a:xfrm>
              <a:off x="914400"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Rectangle 7">
              <a:extLst>
                <a:ext uri="{FF2B5EF4-FFF2-40B4-BE49-F238E27FC236}">
                  <a16:creationId xmlns:a16="http://schemas.microsoft.com/office/drawing/2014/main" id="{FB5BAE78-4F3D-4A61-8797-5DD0295022D1}"/>
                </a:ext>
              </a:extLst>
            </p:cNvPr>
            <p:cNvSpPr/>
            <p:nvPr/>
          </p:nvSpPr>
          <p:spPr bwMode="auto">
            <a:xfrm>
              <a:off x="914400" y="5184388"/>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Rectangle 8">
              <a:extLst>
                <a:ext uri="{FF2B5EF4-FFF2-40B4-BE49-F238E27FC236}">
                  <a16:creationId xmlns:a16="http://schemas.microsoft.com/office/drawing/2014/main" id="{CF6A75E0-CC91-4546-8CF3-C2F9BDDAA791}"/>
                </a:ext>
              </a:extLst>
            </p:cNvPr>
            <p:cNvSpPr/>
            <p:nvPr/>
          </p:nvSpPr>
          <p:spPr bwMode="auto">
            <a:xfrm>
              <a:off x="6733478"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TextBox 9">
              <a:extLst>
                <a:ext uri="{FF2B5EF4-FFF2-40B4-BE49-F238E27FC236}">
                  <a16:creationId xmlns:a16="http://schemas.microsoft.com/office/drawing/2014/main" id="{200B1B38-760E-4A82-A5F5-9F64124E0CC8}"/>
                </a:ext>
              </a:extLst>
            </p:cNvPr>
            <p:cNvSpPr txBox="1"/>
            <p:nvPr/>
          </p:nvSpPr>
          <p:spPr>
            <a:xfrm>
              <a:off x="7076378"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11" name="Rectangle 10">
              <a:extLst>
                <a:ext uri="{FF2B5EF4-FFF2-40B4-BE49-F238E27FC236}">
                  <a16:creationId xmlns:a16="http://schemas.microsoft.com/office/drawing/2014/main" id="{42C04CEF-B794-4E48-BD5C-97CACC26C0BE}"/>
                </a:ext>
              </a:extLst>
            </p:cNvPr>
            <p:cNvSpPr/>
            <p:nvPr/>
          </p:nvSpPr>
          <p:spPr bwMode="auto">
            <a:xfrm>
              <a:off x="6733478"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Rectangle 11">
              <a:extLst>
                <a:ext uri="{FF2B5EF4-FFF2-40B4-BE49-F238E27FC236}">
                  <a16:creationId xmlns:a16="http://schemas.microsoft.com/office/drawing/2014/main" id="{AE8F973C-080C-475F-8E6D-A50D5CFDB47C}"/>
                </a:ext>
              </a:extLst>
            </p:cNvPr>
            <p:cNvSpPr/>
            <p:nvPr/>
          </p:nvSpPr>
          <p:spPr bwMode="auto">
            <a:xfrm>
              <a:off x="6729761" y="5181600"/>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3" name="Rectangle 12">
              <a:extLst>
                <a:ext uri="{FF2B5EF4-FFF2-40B4-BE49-F238E27FC236}">
                  <a16:creationId xmlns:a16="http://schemas.microsoft.com/office/drawing/2014/main" id="{FE3D1BAF-0E3F-4068-9BA1-8567B19EE086}"/>
                </a:ext>
              </a:extLst>
            </p:cNvPr>
            <p:cNvSpPr/>
            <p:nvPr/>
          </p:nvSpPr>
          <p:spPr bwMode="auto">
            <a:xfrm>
              <a:off x="3818363"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Rectangle 13">
              <a:extLst>
                <a:ext uri="{FF2B5EF4-FFF2-40B4-BE49-F238E27FC236}">
                  <a16:creationId xmlns:a16="http://schemas.microsoft.com/office/drawing/2014/main" id="{53ACA492-A1E6-4A6C-BFEA-971FBA7A32DD}"/>
                </a:ext>
              </a:extLst>
            </p:cNvPr>
            <p:cNvSpPr/>
            <p:nvPr/>
          </p:nvSpPr>
          <p:spPr bwMode="auto">
            <a:xfrm>
              <a:off x="3818363" y="412037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Rectangle 14">
              <a:extLst>
                <a:ext uri="{FF2B5EF4-FFF2-40B4-BE49-F238E27FC236}">
                  <a16:creationId xmlns:a16="http://schemas.microsoft.com/office/drawing/2014/main" id="{9A54FEB4-997D-4E5B-9B61-00222DAB7CF4}"/>
                </a:ext>
              </a:extLst>
            </p:cNvPr>
            <p:cNvSpPr/>
            <p:nvPr/>
          </p:nvSpPr>
          <p:spPr bwMode="auto">
            <a:xfrm>
              <a:off x="3818363" y="4648199"/>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Rectangle 15">
              <a:extLst>
                <a:ext uri="{FF2B5EF4-FFF2-40B4-BE49-F238E27FC236}">
                  <a16:creationId xmlns:a16="http://schemas.microsoft.com/office/drawing/2014/main" id="{E5795F43-1F07-4630-A85B-FDC5E1E748CE}"/>
                </a:ext>
              </a:extLst>
            </p:cNvPr>
            <p:cNvSpPr/>
            <p:nvPr/>
          </p:nvSpPr>
          <p:spPr bwMode="auto">
            <a:xfrm>
              <a:off x="3818363" y="517788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C387E191-DB28-4EB1-8CA0-E5E44E05E24D}"/>
                </a:ext>
              </a:extLst>
            </p:cNvPr>
            <p:cNvSpPr/>
            <p:nvPr/>
          </p:nvSpPr>
          <p:spPr bwMode="auto">
            <a:xfrm>
              <a:off x="3818363" y="570663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a:extLst>
                <a:ext uri="{FF2B5EF4-FFF2-40B4-BE49-F238E27FC236}">
                  <a16:creationId xmlns:a16="http://schemas.microsoft.com/office/drawing/2014/main" id="{C1C54878-E6E6-4076-B352-7CE11380417B}"/>
                </a:ext>
              </a:extLst>
            </p:cNvPr>
            <p:cNvSpPr txBox="1"/>
            <p:nvPr/>
          </p:nvSpPr>
          <p:spPr>
            <a:xfrm>
              <a:off x="3590694" y="6236318"/>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19" name="Straight Arrow Connector 18">
              <a:extLst>
                <a:ext uri="{FF2B5EF4-FFF2-40B4-BE49-F238E27FC236}">
                  <a16:creationId xmlns:a16="http://schemas.microsoft.com/office/drawing/2014/main" id="{12E0A29B-A791-499F-806F-8EF967730A35}"/>
                </a:ext>
              </a:extLst>
            </p:cNvPr>
            <p:cNvCxnSpPr>
              <a:stCxn id="7" idx="3"/>
              <a:endCxn id="14" idx="1"/>
            </p:cNvCxnSpPr>
            <p:nvPr/>
          </p:nvCxnSpPr>
          <p:spPr bwMode="auto">
            <a:xfrm flipV="1">
              <a:off x="2590800" y="4385217"/>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3E4CBFC5-A9F1-4682-B80C-169E128D1B3B}"/>
                </a:ext>
              </a:extLst>
            </p:cNvPr>
            <p:cNvCxnSpPr/>
            <p:nvPr/>
          </p:nvCxnSpPr>
          <p:spPr bwMode="auto">
            <a:xfrm flipV="1">
              <a:off x="3204581" y="4911181"/>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B5FFD54B-6275-4A30-8690-396D8393AFBA}"/>
                </a:ext>
              </a:extLst>
            </p:cNvPr>
            <p:cNvCxnSpPr/>
            <p:nvPr/>
          </p:nvCxnSpPr>
          <p:spPr bwMode="auto">
            <a:xfrm flipV="1">
              <a:off x="2598067" y="5446441"/>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2" name="Straight Arrow Connector 21">
              <a:extLst>
                <a:ext uri="{FF2B5EF4-FFF2-40B4-BE49-F238E27FC236}">
                  <a16:creationId xmlns:a16="http://schemas.microsoft.com/office/drawing/2014/main" id="{09754795-ED54-4C44-8778-E1AB608664C2}"/>
                </a:ext>
              </a:extLst>
            </p:cNvPr>
            <p:cNvCxnSpPr>
              <a:cxnSpLocks/>
            </p:cNvCxnSpPr>
            <p:nvPr/>
          </p:nvCxnSpPr>
          <p:spPr bwMode="auto">
            <a:xfrm flipV="1">
              <a:off x="3209694" y="4908859"/>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3" name="Straight Arrow Connector 22">
              <a:extLst>
                <a:ext uri="{FF2B5EF4-FFF2-40B4-BE49-F238E27FC236}">
                  <a16:creationId xmlns:a16="http://schemas.microsoft.com/office/drawing/2014/main" id="{9022E5A0-1E1E-4CAE-A4C7-A67192273128}"/>
                </a:ext>
              </a:extLst>
            </p:cNvPr>
            <p:cNvCxnSpPr>
              <a:cxnSpLocks/>
            </p:cNvCxnSpPr>
            <p:nvPr/>
          </p:nvCxnSpPr>
          <p:spPr bwMode="auto">
            <a:xfrm flipH="1" flipV="1">
              <a:off x="5479399" y="597147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6FDE0366-FB8D-4AF8-883C-F48A0AB1444F}"/>
                </a:ext>
              </a:extLst>
            </p:cNvPr>
            <p:cNvCxnSpPr>
              <a:cxnSpLocks/>
            </p:cNvCxnSpPr>
            <p:nvPr/>
          </p:nvCxnSpPr>
          <p:spPr bwMode="auto">
            <a:xfrm flipV="1">
              <a:off x="6097229" y="4387041"/>
              <a:ext cx="0" cy="15821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5" name="Straight Arrow Connector 24">
              <a:extLst>
                <a:ext uri="{FF2B5EF4-FFF2-40B4-BE49-F238E27FC236}">
                  <a16:creationId xmlns:a16="http://schemas.microsoft.com/office/drawing/2014/main" id="{3E2D40C8-A281-4A72-B7A6-55E1BC3848A6}"/>
                </a:ext>
              </a:extLst>
            </p:cNvPr>
            <p:cNvCxnSpPr/>
            <p:nvPr/>
          </p:nvCxnSpPr>
          <p:spPr bwMode="auto">
            <a:xfrm flipV="1">
              <a:off x="6089495" y="4381499"/>
              <a:ext cx="63655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6" name="Straight Arrow Connector 25">
              <a:extLst>
                <a:ext uri="{FF2B5EF4-FFF2-40B4-BE49-F238E27FC236}">
                  <a16:creationId xmlns:a16="http://schemas.microsoft.com/office/drawing/2014/main" id="{6679681A-0A2C-4BBD-A7DD-325CF1BB4FA5}"/>
                </a:ext>
              </a:extLst>
            </p:cNvPr>
            <p:cNvCxnSpPr/>
            <p:nvPr/>
          </p:nvCxnSpPr>
          <p:spPr bwMode="auto">
            <a:xfrm flipV="1">
              <a:off x="6279741" y="5432501"/>
              <a:ext cx="449349"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27" name="Left Bracket 26">
              <a:extLst>
                <a:ext uri="{FF2B5EF4-FFF2-40B4-BE49-F238E27FC236}">
                  <a16:creationId xmlns:a16="http://schemas.microsoft.com/office/drawing/2014/main" id="{03D6C943-7E8B-4E29-B543-1B051D3AA172}"/>
                </a:ext>
              </a:extLst>
            </p:cNvPr>
            <p:cNvSpPr/>
            <p:nvPr/>
          </p:nvSpPr>
          <p:spPr bwMode="auto">
            <a:xfrm rot="5400000">
              <a:off x="6035304" y="5198821"/>
              <a:ext cx="146481" cy="343184"/>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28" name="Straight Arrow Connector 27">
              <a:extLst>
                <a:ext uri="{FF2B5EF4-FFF2-40B4-BE49-F238E27FC236}">
                  <a16:creationId xmlns:a16="http://schemas.microsoft.com/office/drawing/2014/main" id="{E41D76F6-3236-4FE7-9A2A-02C6971E3222}"/>
                </a:ext>
              </a:extLst>
            </p:cNvPr>
            <p:cNvCxnSpPr/>
            <p:nvPr/>
          </p:nvCxnSpPr>
          <p:spPr bwMode="auto">
            <a:xfrm flipV="1">
              <a:off x="5488647" y="5440880"/>
              <a:ext cx="449350" cy="1"/>
            </a:xfrm>
            <a:prstGeom prst="straightConnector1">
              <a:avLst/>
            </a:prstGeom>
            <a:solidFill>
              <a:schemeClr val="accent1"/>
            </a:solidFill>
            <a:ln w="9525" cap="flat" cmpd="sng" algn="ctr">
              <a:solidFill>
                <a:schemeClr val="tx1"/>
              </a:solidFill>
              <a:prstDash val="solid"/>
              <a:round/>
              <a:headEnd type="triangle" w="lg" len="lg"/>
              <a:tailEnd type="none" w="lg" len="lg"/>
            </a:ln>
            <a:effectLst/>
          </p:spPr>
        </p:cxnSp>
      </p:grpSp>
      <p:sp>
        <p:nvSpPr>
          <p:cNvPr id="29" name="TextBox 28">
            <a:extLst>
              <a:ext uri="{FF2B5EF4-FFF2-40B4-BE49-F238E27FC236}">
                <a16:creationId xmlns:a16="http://schemas.microsoft.com/office/drawing/2014/main" id="{5FD55617-A811-4E7D-801A-508DE8B7A451}"/>
              </a:ext>
            </a:extLst>
          </p:cNvPr>
          <p:cNvSpPr txBox="1"/>
          <p:nvPr/>
        </p:nvSpPr>
        <p:spPr>
          <a:xfrm>
            <a:off x="100608" y="4779088"/>
            <a:ext cx="4384969"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sp>
        <p:nvSpPr>
          <p:cNvPr id="54" name="TextBox 53">
            <a:extLst>
              <a:ext uri="{FF2B5EF4-FFF2-40B4-BE49-F238E27FC236}">
                <a16:creationId xmlns:a16="http://schemas.microsoft.com/office/drawing/2014/main" id="{F59D3FB5-3374-4BB7-B3C7-5BBFD5A3CE37}"/>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647816E8-8349-4ECE-9ECD-BCFDC9D93694}"/>
              </a:ext>
            </a:extLst>
          </p:cNvPr>
          <p:cNvSpPr txBox="1"/>
          <p:nvPr/>
        </p:nvSpPr>
        <p:spPr>
          <a:xfrm>
            <a:off x="9466332" y="5681985"/>
            <a:ext cx="1475446" cy="579646"/>
          </a:xfrm>
          <a:prstGeom prst="rect">
            <a:avLst/>
          </a:prstGeom>
          <a:solidFill>
            <a:schemeClr val="bg1"/>
          </a:solidFill>
          <a:ln>
            <a:noFill/>
          </a:ln>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6" name="TextBox 55">
            <a:extLst>
              <a:ext uri="{FF2B5EF4-FFF2-40B4-BE49-F238E27FC236}">
                <a16:creationId xmlns:a16="http://schemas.microsoft.com/office/drawing/2014/main" id="{7A6F09E3-657C-4335-ABB3-7903923F4A63}"/>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err="1">
                <a:latin typeface="Segoe UI" panose="020B0502040204020203" pitchFamily="34" charset="0"/>
                <a:cs typeface="Segoe UI" panose="020B0502040204020203" pitchFamily="34" charset="0"/>
              </a:rPr>
              <a:t>Read+write</a:t>
            </a:r>
            <a:r>
              <a:rPr lang="en-US" sz="1900" dirty="0">
                <a:latin typeface="Segoe UI" panose="020B0502040204020203" pitchFamily="34" charset="0"/>
                <a:cs typeface="Segoe UI" panose="020B0502040204020203" pitchFamily="34" charset="0"/>
              </a:rPr>
              <a:t> (e.g., heap)</a:t>
            </a:r>
          </a:p>
        </p:txBody>
      </p:sp>
      <p:sp>
        <p:nvSpPr>
          <p:cNvPr id="57" name="TextBox 56">
            <a:extLst>
              <a:ext uri="{FF2B5EF4-FFF2-40B4-BE49-F238E27FC236}">
                <a16:creationId xmlns:a16="http://schemas.microsoft.com/office/drawing/2014/main" id="{2C496101-0C6E-4363-BE9F-D9B7A00D4B8E}"/>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err="1">
                <a:latin typeface="Segoe UI" panose="020B0502040204020203" pitchFamily="34" charset="0"/>
                <a:cs typeface="Segoe UI" panose="020B0502040204020203" pitchFamily="34" charset="0"/>
              </a:rPr>
              <a:t>Read+write</a:t>
            </a:r>
            <a:r>
              <a:rPr lang="en-US" sz="1900" dirty="0">
                <a:latin typeface="Segoe UI" panose="020B0502040204020203" pitchFamily="34" charset="0"/>
                <a:cs typeface="Segoe UI" panose="020B0502040204020203" pitchFamily="34" charset="0"/>
              </a:rPr>
              <a:t> (e.g., heap)</a:t>
            </a:r>
          </a:p>
        </p:txBody>
      </p:sp>
      <p:cxnSp>
        <p:nvCxnSpPr>
          <p:cNvPr id="59" name="Straight Connector 58">
            <a:extLst>
              <a:ext uri="{FF2B5EF4-FFF2-40B4-BE49-F238E27FC236}">
                <a16:creationId xmlns:a16="http://schemas.microsoft.com/office/drawing/2014/main" id="{DCBA4333-3DE2-41F9-8AF4-9B166EB7A892}"/>
              </a:ext>
            </a:extLst>
          </p:cNvPr>
          <p:cNvCxnSpPr>
            <a:cxnSpLocks/>
          </p:cNvCxnSpPr>
          <p:nvPr/>
        </p:nvCxnSpPr>
        <p:spPr>
          <a:xfrm>
            <a:off x="10941778" y="5908302"/>
            <a:ext cx="0" cy="35332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3AC97A-91AC-4D05-AEBB-1700F382BBA6}"/>
              </a:ext>
            </a:extLst>
          </p:cNvPr>
          <p:cNvCxnSpPr>
            <a:cxnSpLocks/>
          </p:cNvCxnSpPr>
          <p:nvPr/>
        </p:nvCxnSpPr>
        <p:spPr>
          <a:xfrm>
            <a:off x="9984563" y="6261631"/>
            <a:ext cx="9572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6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113068"/>
            <a:ext cx="10515600" cy="712112"/>
          </a:xfrm>
        </p:spPr>
        <p:txBody>
          <a:bodyPr/>
          <a:lstStyle/>
          <a:p>
            <a:r>
              <a:rPr lang="en-US" dirty="0"/>
              <a:t>Demand Paging</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838200" y="761012"/>
            <a:ext cx="10515600" cy="5968652"/>
          </a:xfrm>
        </p:spPr>
        <p:txBody>
          <a:bodyPr>
            <a:noAutofit/>
          </a:bodyPr>
          <a:lstStyle/>
          <a:p>
            <a:r>
              <a:rPr lang="en-US" sz="4000" dirty="0"/>
              <a:t>In most OSes, when a new program is loaded, the associated process gets:</a:t>
            </a:r>
          </a:p>
          <a:p>
            <a:pPr lvl="1"/>
            <a:r>
              <a:rPr lang="en-US" sz="3600" dirty="0"/>
              <a:t>No/very few virtual pages in physical RAM; thus, the process gets . . .</a:t>
            </a:r>
          </a:p>
          <a:p>
            <a:pPr lvl="1"/>
            <a:r>
              <a:rPr lang="en-US" sz="3600" dirty="0"/>
              <a:t>A page table with all/almost all of the “present” bits turned off</a:t>
            </a:r>
          </a:p>
          <a:p>
            <a:r>
              <a:rPr lang="en-US" sz="4000" dirty="0"/>
              <a:t>As the process executes, its instructions touch virtual addresses which are not resident in physical RAM</a:t>
            </a:r>
          </a:p>
          <a:p>
            <a:pPr lvl="1"/>
            <a:r>
              <a:rPr lang="en-US" sz="3600" dirty="0"/>
              <a:t>Page faults induce the OS to bring the missing virtual pages into physical RAM on-demand</a:t>
            </a:r>
          </a:p>
        </p:txBody>
      </p:sp>
    </p:spTree>
    <p:extLst>
      <p:ext uri="{BB962C8B-B14F-4D97-AF65-F5344CB8AC3E}">
        <p14:creationId xmlns:p14="http://schemas.microsoft.com/office/powerpoint/2010/main" val="28475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7342B-E9C4-4D6F-A47E-CD847E09ED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75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0"/>
            <a:ext cx="10515600" cy="889348"/>
          </a:xfrm>
        </p:spPr>
        <p:txBody>
          <a:bodyPr>
            <a:normAutofit/>
          </a:bodyPr>
          <a:lstStyle/>
          <a:p>
            <a:r>
              <a:rPr lang="en-US" sz="4800" dirty="0"/>
              <a:t>Working Sets</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125260" y="889348"/>
            <a:ext cx="7640877" cy="5968652"/>
          </a:xfrm>
        </p:spPr>
        <p:txBody>
          <a:bodyPr>
            <a:normAutofit lnSpcReduction="10000"/>
          </a:bodyPr>
          <a:lstStyle/>
          <a:p>
            <a:r>
              <a:rPr lang="en-US" sz="3600" dirty="0"/>
              <a:t>Working set: The set of virtual pages that the process is currently accessing</a:t>
            </a:r>
          </a:p>
          <a:p>
            <a:r>
              <a:rPr lang="en-US" sz="3600" dirty="0"/>
              <a:t>If there is enough free RAM to hold the working set:</a:t>
            </a:r>
          </a:p>
          <a:p>
            <a:pPr lvl="1"/>
            <a:r>
              <a:rPr lang="en-US" sz="3200" dirty="0"/>
              <a:t>The process generates page faults until the working set resides in RAM</a:t>
            </a:r>
          </a:p>
          <a:p>
            <a:pPr lvl="1"/>
            <a:r>
              <a:rPr lang="en-US" sz="3200" dirty="0"/>
              <a:t>The process won’t generate additional page faults until . . .</a:t>
            </a:r>
          </a:p>
          <a:p>
            <a:pPr lvl="2"/>
            <a:r>
              <a:rPr lang="en-US" sz="3200" dirty="0"/>
              <a:t>The working set changes</a:t>
            </a:r>
          </a:p>
          <a:p>
            <a:pPr lvl="2"/>
            <a:r>
              <a:rPr lang="en-US" sz="3200" dirty="0"/>
              <a:t>The OS proactively swaps out pages in the working set (e.g., because a higher-priority process arrives and needs RAM space)</a:t>
            </a:r>
          </a:p>
        </p:txBody>
      </p:sp>
      <p:pic>
        <p:nvPicPr>
          <p:cNvPr id="5" name="Picture 4">
            <a:extLst>
              <a:ext uri="{FF2B5EF4-FFF2-40B4-BE49-F238E27FC236}">
                <a16:creationId xmlns:a16="http://schemas.microsoft.com/office/drawing/2014/main" id="{E2B7B21F-9D0C-4E35-97A0-64052D6AB7C3}"/>
              </a:ext>
            </a:extLst>
          </p:cNvPr>
          <p:cNvPicPr>
            <a:picLocks noChangeAspect="1"/>
          </p:cNvPicPr>
          <p:nvPr/>
        </p:nvPicPr>
        <p:blipFill rotWithShape="1">
          <a:blip r:embed="rId2"/>
          <a:srcRect t="1502"/>
          <a:stretch/>
        </p:blipFill>
        <p:spPr>
          <a:xfrm>
            <a:off x="7993918" y="889348"/>
            <a:ext cx="3880023" cy="5732623"/>
          </a:xfrm>
          <a:prstGeom prst="rect">
            <a:avLst/>
          </a:prstGeom>
          <a:ln w="38100">
            <a:solidFill>
              <a:schemeClr val="tx1"/>
            </a:solidFill>
          </a:ln>
        </p:spPr>
      </p:pic>
    </p:spTree>
    <p:extLst>
      <p:ext uri="{BB962C8B-B14F-4D97-AF65-F5344CB8AC3E}">
        <p14:creationId xmlns:p14="http://schemas.microsoft.com/office/powerpoint/2010/main" val="2144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0"/>
            <a:ext cx="10515600" cy="889348"/>
          </a:xfrm>
        </p:spPr>
        <p:txBody>
          <a:bodyPr>
            <a:normAutofit/>
          </a:bodyPr>
          <a:lstStyle/>
          <a:p>
            <a:r>
              <a:rPr lang="en-US" sz="4800" dirty="0"/>
              <a:t>Working Sets</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125260" y="889348"/>
            <a:ext cx="7069588" cy="5968652"/>
          </a:xfrm>
        </p:spPr>
        <p:txBody>
          <a:bodyPr>
            <a:normAutofit fontScale="92500" lnSpcReduction="10000"/>
          </a:bodyPr>
          <a:lstStyle/>
          <a:p>
            <a:r>
              <a:rPr lang="en-US" sz="3600" dirty="0"/>
              <a:t>If the working set doesn’t fit in memory . . . there is thrashing!</a:t>
            </a:r>
          </a:p>
          <a:p>
            <a:pPr lvl="1"/>
            <a:r>
              <a:rPr lang="en-US" sz="3200" dirty="0"/>
              <a:t>Most memory accesses will cause page faults</a:t>
            </a:r>
          </a:p>
          <a:p>
            <a:pPr lvl="1"/>
            <a:r>
              <a:rPr lang="en-US" sz="3200" dirty="0"/>
              <a:t>The system will spend most of its time reading and writing to disk, not performing useful computation!</a:t>
            </a:r>
          </a:p>
          <a:p>
            <a:r>
              <a:rPr lang="en-US" sz="3200" dirty="0"/>
              <a:t>Thrashing can occur if:</a:t>
            </a:r>
            <a:endParaRPr lang="en-US" sz="2800" dirty="0"/>
          </a:p>
          <a:p>
            <a:pPr lvl="1"/>
            <a:r>
              <a:rPr lang="en-US" sz="3200" dirty="0"/>
              <a:t>The OS has a bad eviction strategy for resident pages</a:t>
            </a:r>
          </a:p>
          <a:p>
            <a:pPr lvl="1"/>
            <a:r>
              <a:rPr lang="en-US" sz="3200" dirty="0"/>
              <a:t>The OS has a bad prefetching strategy for swapped-out pages</a:t>
            </a:r>
          </a:p>
          <a:p>
            <a:pPr lvl="1"/>
            <a:r>
              <a:rPr lang="en-US" sz="3200" dirty="0"/>
              <a:t>There is inherently too much demand for physical memory space</a:t>
            </a:r>
          </a:p>
        </p:txBody>
      </p:sp>
      <p:pic>
        <p:nvPicPr>
          <p:cNvPr id="2050" name="Picture 2">
            <a:extLst>
              <a:ext uri="{FF2B5EF4-FFF2-40B4-BE49-F238E27FC236}">
                <a16:creationId xmlns:a16="http://schemas.microsoft.com/office/drawing/2014/main" id="{499F1E6B-E3C9-4F05-B297-1413A8C7F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989" y="889348"/>
            <a:ext cx="4112760" cy="58072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1263894-DC80-4F05-83B8-D195B66AA9D4}"/>
              </a:ext>
            </a:extLst>
          </p:cNvPr>
          <p:cNvGrpSpPr/>
          <p:nvPr/>
        </p:nvGrpSpPr>
        <p:grpSpPr>
          <a:xfrm>
            <a:off x="584134" y="381000"/>
            <a:ext cx="747356" cy="5410200"/>
            <a:chOff x="1466448" y="381000"/>
            <a:chExt cx="747356" cy="5410200"/>
          </a:xfrm>
        </p:grpSpPr>
        <p:cxnSp>
          <p:nvCxnSpPr>
            <p:cNvPr id="4" name="Straight Arrow Connector 3">
              <a:extLst>
                <a:ext uri="{FF2B5EF4-FFF2-40B4-BE49-F238E27FC236}">
                  <a16:creationId xmlns:a16="http://schemas.microsoft.com/office/drawing/2014/main" id="{7F1BC9AC-D272-48E6-BAB1-38A03F3FD7D3}"/>
                </a:ext>
              </a:extLst>
            </p:cNvPr>
            <p:cNvCxnSpPr/>
            <p:nvPr/>
          </p:nvCxnSpPr>
          <p:spPr bwMode="auto">
            <a:xfrm flipV="1">
              <a:off x="2213804" y="381000"/>
              <a:ext cx="0" cy="5410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6" name="TextBox 5">
              <a:extLst>
                <a:ext uri="{FF2B5EF4-FFF2-40B4-BE49-F238E27FC236}">
                  <a16:creationId xmlns:a16="http://schemas.microsoft.com/office/drawing/2014/main" id="{30E3DFC1-5963-42FE-876B-13936F305F33}"/>
                </a:ext>
              </a:extLst>
            </p:cNvPr>
            <p:cNvSpPr txBox="1"/>
            <p:nvPr/>
          </p:nvSpPr>
          <p:spPr>
            <a:xfrm rot="16200000">
              <a:off x="-39186" y="2762936"/>
              <a:ext cx="3657600" cy="646331"/>
            </a:xfrm>
            <a:prstGeom prst="rect">
              <a:avLst/>
            </a:prstGeom>
            <a:noFill/>
          </p:spPr>
          <p:txBody>
            <a:bodyPr wrap="square" rtlCol="0">
              <a:spAutoFit/>
            </a:bodyPr>
            <a:lstStyle/>
            <a:p>
              <a:pPr algn="ctr"/>
              <a:r>
                <a:rPr lang="en-US" sz="3600" dirty="0">
                  <a:latin typeface="+mn-lt"/>
                </a:rPr>
                <a:t>Page faults/sec</a:t>
              </a:r>
            </a:p>
          </p:txBody>
        </p:sp>
      </p:grpSp>
      <p:grpSp>
        <p:nvGrpSpPr>
          <p:cNvPr id="21" name="Group 20">
            <a:extLst>
              <a:ext uri="{FF2B5EF4-FFF2-40B4-BE49-F238E27FC236}">
                <a16:creationId xmlns:a16="http://schemas.microsoft.com/office/drawing/2014/main" id="{7B992A0F-844C-4FDF-B38C-FF2AE1915417}"/>
              </a:ext>
            </a:extLst>
          </p:cNvPr>
          <p:cNvGrpSpPr/>
          <p:nvPr/>
        </p:nvGrpSpPr>
        <p:grpSpPr>
          <a:xfrm>
            <a:off x="1331490" y="5791200"/>
            <a:ext cx="7772400" cy="700229"/>
            <a:chOff x="2213804" y="5791200"/>
            <a:chExt cx="7772400" cy="700229"/>
          </a:xfrm>
        </p:grpSpPr>
        <p:cxnSp>
          <p:nvCxnSpPr>
            <p:cNvPr id="5" name="Straight Arrow Connector 4">
              <a:extLst>
                <a:ext uri="{FF2B5EF4-FFF2-40B4-BE49-F238E27FC236}">
                  <a16:creationId xmlns:a16="http://schemas.microsoft.com/office/drawing/2014/main" id="{FB68D84C-A57C-4049-9FBB-31CC8B4972DB}"/>
                </a:ext>
              </a:extLst>
            </p:cNvPr>
            <p:cNvCxnSpPr>
              <a:cxnSpLocks/>
            </p:cNvCxnSpPr>
            <p:nvPr/>
          </p:nvCxnSpPr>
          <p:spPr bwMode="auto">
            <a:xfrm>
              <a:off x="2213804" y="5791200"/>
              <a:ext cx="77724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7" name="TextBox 6">
              <a:extLst>
                <a:ext uri="{FF2B5EF4-FFF2-40B4-BE49-F238E27FC236}">
                  <a16:creationId xmlns:a16="http://schemas.microsoft.com/office/drawing/2014/main" id="{ABF7BDC2-606E-4FB5-9730-EC287CC98D4C}"/>
                </a:ext>
              </a:extLst>
            </p:cNvPr>
            <p:cNvSpPr txBox="1"/>
            <p:nvPr/>
          </p:nvSpPr>
          <p:spPr>
            <a:xfrm>
              <a:off x="2671004" y="5845098"/>
              <a:ext cx="7162801" cy="646331"/>
            </a:xfrm>
            <a:prstGeom prst="rect">
              <a:avLst/>
            </a:prstGeom>
            <a:noFill/>
          </p:spPr>
          <p:txBody>
            <a:bodyPr wrap="square" rtlCol="0">
              <a:spAutoFit/>
            </a:bodyPr>
            <a:lstStyle/>
            <a:p>
              <a:pPr algn="ctr"/>
              <a:r>
                <a:rPr lang="en-US" sz="3600" dirty="0">
                  <a:latin typeface="+mn-lt"/>
                </a:rPr>
                <a:t>Physical pages allocated to process</a:t>
              </a:r>
            </a:p>
          </p:txBody>
        </p:sp>
      </p:grpSp>
      <p:cxnSp>
        <p:nvCxnSpPr>
          <p:cNvPr id="8" name="Straight Arrow Connector 7">
            <a:extLst>
              <a:ext uri="{FF2B5EF4-FFF2-40B4-BE49-F238E27FC236}">
                <a16:creationId xmlns:a16="http://schemas.microsoft.com/office/drawing/2014/main" id="{76AC5408-3814-40C0-8256-21ACFFCFDFEF}"/>
              </a:ext>
            </a:extLst>
          </p:cNvPr>
          <p:cNvCxnSpPr>
            <a:cxnSpLocks/>
          </p:cNvCxnSpPr>
          <p:nvPr/>
        </p:nvCxnSpPr>
        <p:spPr bwMode="auto">
          <a:xfrm>
            <a:off x="1331490" y="4724400"/>
            <a:ext cx="7772400" cy="0"/>
          </a:xfrm>
          <a:prstGeom prst="straightConnector1">
            <a:avLst/>
          </a:prstGeom>
          <a:solidFill>
            <a:schemeClr val="accent1"/>
          </a:solidFill>
          <a:ln w="9525" cap="flat" cmpd="sng" algn="ctr">
            <a:solidFill>
              <a:schemeClr val="tx1"/>
            </a:solidFill>
            <a:prstDash val="lgDash"/>
            <a:round/>
            <a:headEnd type="none" w="med" len="med"/>
            <a:tailEnd type="none" w="lg" len="lg"/>
          </a:ln>
          <a:effectLst/>
        </p:spPr>
      </p:cxnSp>
      <p:cxnSp>
        <p:nvCxnSpPr>
          <p:cNvPr id="9" name="Straight Arrow Connector 8">
            <a:extLst>
              <a:ext uri="{FF2B5EF4-FFF2-40B4-BE49-F238E27FC236}">
                <a16:creationId xmlns:a16="http://schemas.microsoft.com/office/drawing/2014/main" id="{F3C839D7-F8B8-49FB-A216-E34A4E48EF30}"/>
              </a:ext>
            </a:extLst>
          </p:cNvPr>
          <p:cNvCxnSpPr>
            <a:cxnSpLocks/>
          </p:cNvCxnSpPr>
          <p:nvPr/>
        </p:nvCxnSpPr>
        <p:spPr bwMode="auto">
          <a:xfrm>
            <a:off x="1331490" y="2438400"/>
            <a:ext cx="7772400" cy="0"/>
          </a:xfrm>
          <a:prstGeom prst="straightConnector1">
            <a:avLst/>
          </a:prstGeom>
          <a:solidFill>
            <a:schemeClr val="accent1"/>
          </a:solidFill>
          <a:ln w="9525" cap="flat" cmpd="sng" algn="ctr">
            <a:solidFill>
              <a:schemeClr val="tx1"/>
            </a:solidFill>
            <a:prstDash val="lgDash"/>
            <a:round/>
            <a:headEnd type="none" w="med" len="med"/>
            <a:tailEnd type="none" w="lg" len="lg"/>
          </a:ln>
          <a:effectLst/>
        </p:spPr>
      </p:cxnSp>
      <p:sp>
        <p:nvSpPr>
          <p:cNvPr id="10" name="Arc 9">
            <a:extLst>
              <a:ext uri="{FF2B5EF4-FFF2-40B4-BE49-F238E27FC236}">
                <a16:creationId xmlns:a16="http://schemas.microsoft.com/office/drawing/2014/main" id="{BDAF69B1-3703-4498-B91C-D51409C8404A}"/>
              </a:ext>
            </a:extLst>
          </p:cNvPr>
          <p:cNvSpPr/>
          <p:nvPr/>
        </p:nvSpPr>
        <p:spPr bwMode="auto">
          <a:xfrm rot="16200000" flipH="1">
            <a:off x="5064158" y="-6780667"/>
            <a:ext cx="8542806" cy="15550941"/>
          </a:xfrm>
          <a:prstGeom prst="arc">
            <a:avLst>
              <a:gd name="adj1" fmla="val 16299435"/>
              <a:gd name="adj2" fmla="val 2132266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1" name="Group 10">
            <a:extLst>
              <a:ext uri="{FF2B5EF4-FFF2-40B4-BE49-F238E27FC236}">
                <a16:creationId xmlns:a16="http://schemas.microsoft.com/office/drawing/2014/main" id="{B1604856-8229-42B7-8C04-A6B8A0F502A6}"/>
              </a:ext>
            </a:extLst>
          </p:cNvPr>
          <p:cNvGrpSpPr/>
          <p:nvPr/>
        </p:nvGrpSpPr>
        <p:grpSpPr>
          <a:xfrm>
            <a:off x="1941090" y="804037"/>
            <a:ext cx="2895600" cy="1146984"/>
            <a:chOff x="1524000" y="804037"/>
            <a:chExt cx="2895600" cy="1146984"/>
          </a:xfrm>
        </p:grpSpPr>
        <p:cxnSp>
          <p:nvCxnSpPr>
            <p:cNvPr id="12" name="Straight Arrow Connector 11">
              <a:extLst>
                <a:ext uri="{FF2B5EF4-FFF2-40B4-BE49-F238E27FC236}">
                  <a16:creationId xmlns:a16="http://schemas.microsoft.com/office/drawing/2014/main" id="{C7375188-06C8-4A02-8B01-582011517773}"/>
                </a:ext>
              </a:extLst>
            </p:cNvPr>
            <p:cNvCxnSpPr>
              <a:cxnSpLocks/>
            </p:cNvCxnSpPr>
            <p:nvPr/>
          </p:nvCxnSpPr>
          <p:spPr bwMode="auto">
            <a:xfrm flipH="1">
              <a:off x="1524000" y="1181100"/>
              <a:ext cx="1066800" cy="76992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3" name="TextBox 12">
              <a:extLst>
                <a:ext uri="{FF2B5EF4-FFF2-40B4-BE49-F238E27FC236}">
                  <a16:creationId xmlns:a16="http://schemas.microsoft.com/office/drawing/2014/main" id="{D4BAB2B8-E355-4CF5-A73B-AF97BE4C0B3A}"/>
                </a:ext>
              </a:extLst>
            </p:cNvPr>
            <p:cNvSpPr txBox="1"/>
            <p:nvPr/>
          </p:nvSpPr>
          <p:spPr>
            <a:xfrm>
              <a:off x="2209800" y="804037"/>
              <a:ext cx="2209800" cy="523220"/>
            </a:xfrm>
            <a:prstGeom prst="rect">
              <a:avLst/>
            </a:prstGeom>
            <a:noFill/>
          </p:spPr>
          <p:txBody>
            <a:bodyPr wrap="square" rtlCol="0">
              <a:spAutoFit/>
            </a:bodyPr>
            <a:lstStyle/>
            <a:p>
              <a:pPr algn="ctr"/>
              <a:r>
                <a:rPr lang="en-US" sz="2800" dirty="0">
                  <a:latin typeface="+mn-lt"/>
                </a:rPr>
                <a:t>Thrashing</a:t>
              </a:r>
            </a:p>
          </p:txBody>
        </p:sp>
      </p:grpSp>
      <p:grpSp>
        <p:nvGrpSpPr>
          <p:cNvPr id="14" name="Group 13">
            <a:extLst>
              <a:ext uri="{FF2B5EF4-FFF2-40B4-BE49-F238E27FC236}">
                <a16:creationId xmlns:a16="http://schemas.microsoft.com/office/drawing/2014/main" id="{05DC33C1-E1D9-4640-B272-27D28DD2AA39}"/>
              </a:ext>
            </a:extLst>
          </p:cNvPr>
          <p:cNvGrpSpPr/>
          <p:nvPr/>
        </p:nvGrpSpPr>
        <p:grpSpPr>
          <a:xfrm>
            <a:off x="6721640" y="3429000"/>
            <a:ext cx="2867524" cy="1734166"/>
            <a:chOff x="5847350" y="3335103"/>
            <a:chExt cx="2867524" cy="1734166"/>
          </a:xfrm>
        </p:grpSpPr>
        <p:cxnSp>
          <p:nvCxnSpPr>
            <p:cNvPr id="15" name="Straight Arrow Connector 14">
              <a:extLst>
                <a:ext uri="{FF2B5EF4-FFF2-40B4-BE49-F238E27FC236}">
                  <a16:creationId xmlns:a16="http://schemas.microsoft.com/office/drawing/2014/main" id="{55FAC528-0A98-423F-8E62-FB6A2C5BF6BA}"/>
                </a:ext>
              </a:extLst>
            </p:cNvPr>
            <p:cNvCxnSpPr>
              <a:cxnSpLocks/>
            </p:cNvCxnSpPr>
            <p:nvPr/>
          </p:nvCxnSpPr>
          <p:spPr bwMode="auto">
            <a:xfrm flipH="1">
              <a:off x="7708232" y="4166808"/>
              <a:ext cx="38098" cy="90246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6" name="TextBox 15">
              <a:extLst>
                <a:ext uri="{FF2B5EF4-FFF2-40B4-BE49-F238E27FC236}">
                  <a16:creationId xmlns:a16="http://schemas.microsoft.com/office/drawing/2014/main" id="{A84F9F08-FEA1-420E-9A76-DDC79473447B}"/>
                </a:ext>
              </a:extLst>
            </p:cNvPr>
            <p:cNvSpPr txBox="1"/>
            <p:nvPr/>
          </p:nvSpPr>
          <p:spPr>
            <a:xfrm>
              <a:off x="5847350" y="3335103"/>
              <a:ext cx="2514600" cy="523220"/>
            </a:xfrm>
            <a:prstGeom prst="rect">
              <a:avLst/>
            </a:prstGeom>
            <a:noFill/>
          </p:spPr>
          <p:txBody>
            <a:bodyPr wrap="square" rtlCol="0">
              <a:spAutoFit/>
            </a:bodyPr>
            <a:lstStyle/>
            <a:p>
              <a:pPr algn="ctr"/>
              <a:r>
                <a:rPr lang="en-US" sz="2800" dirty="0">
                  <a:latin typeface="+mn-lt"/>
                </a:rPr>
                <a:t>Unfair to other</a:t>
              </a:r>
            </a:p>
          </p:txBody>
        </p:sp>
        <p:sp>
          <p:nvSpPr>
            <p:cNvPr id="17" name="TextBox 16">
              <a:extLst>
                <a:ext uri="{FF2B5EF4-FFF2-40B4-BE49-F238E27FC236}">
                  <a16:creationId xmlns:a16="http://schemas.microsoft.com/office/drawing/2014/main" id="{5C6CFF78-8AE2-4ACA-B3EE-A58082319933}"/>
                </a:ext>
              </a:extLst>
            </p:cNvPr>
            <p:cNvSpPr txBox="1"/>
            <p:nvPr/>
          </p:nvSpPr>
          <p:spPr>
            <a:xfrm>
              <a:off x="6200274" y="3643588"/>
              <a:ext cx="2514600" cy="523220"/>
            </a:xfrm>
            <a:prstGeom prst="rect">
              <a:avLst/>
            </a:prstGeom>
            <a:noFill/>
          </p:spPr>
          <p:txBody>
            <a:bodyPr wrap="square" rtlCol="0">
              <a:spAutoFit/>
            </a:bodyPr>
            <a:lstStyle/>
            <a:p>
              <a:pPr algn="ctr"/>
              <a:r>
                <a:rPr lang="en-US" sz="2800" dirty="0">
                  <a:latin typeface="+mn-lt"/>
                </a:rPr>
                <a:t>processes</a:t>
              </a:r>
            </a:p>
          </p:txBody>
        </p:sp>
      </p:grpSp>
      <p:grpSp>
        <p:nvGrpSpPr>
          <p:cNvPr id="18" name="Group 17">
            <a:extLst>
              <a:ext uri="{FF2B5EF4-FFF2-40B4-BE49-F238E27FC236}">
                <a16:creationId xmlns:a16="http://schemas.microsoft.com/office/drawing/2014/main" id="{928518B7-1E90-4B86-BF3F-304EA9DB90FD}"/>
              </a:ext>
            </a:extLst>
          </p:cNvPr>
          <p:cNvGrpSpPr/>
          <p:nvPr/>
        </p:nvGrpSpPr>
        <p:grpSpPr>
          <a:xfrm>
            <a:off x="3934324" y="2749318"/>
            <a:ext cx="2781301" cy="1228798"/>
            <a:chOff x="3886200" y="2925780"/>
            <a:chExt cx="2781301" cy="1228798"/>
          </a:xfrm>
        </p:grpSpPr>
        <p:cxnSp>
          <p:nvCxnSpPr>
            <p:cNvPr id="19" name="Straight Arrow Connector 18">
              <a:extLst>
                <a:ext uri="{FF2B5EF4-FFF2-40B4-BE49-F238E27FC236}">
                  <a16:creationId xmlns:a16="http://schemas.microsoft.com/office/drawing/2014/main" id="{89637D29-E8A0-4343-8B98-F071BD4ABC38}"/>
                </a:ext>
              </a:extLst>
            </p:cNvPr>
            <p:cNvCxnSpPr>
              <a:cxnSpLocks/>
            </p:cNvCxnSpPr>
            <p:nvPr/>
          </p:nvCxnSpPr>
          <p:spPr bwMode="auto">
            <a:xfrm flipH="1">
              <a:off x="3886200" y="3384657"/>
              <a:ext cx="1066800" cy="76992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20" name="TextBox 19">
              <a:extLst>
                <a:ext uri="{FF2B5EF4-FFF2-40B4-BE49-F238E27FC236}">
                  <a16:creationId xmlns:a16="http://schemas.microsoft.com/office/drawing/2014/main" id="{681DAE1A-7B37-4E02-B5B9-07883D02D579}"/>
                </a:ext>
              </a:extLst>
            </p:cNvPr>
            <p:cNvSpPr txBox="1"/>
            <p:nvPr/>
          </p:nvSpPr>
          <p:spPr>
            <a:xfrm>
              <a:off x="3886200" y="2925780"/>
              <a:ext cx="2781301" cy="523220"/>
            </a:xfrm>
            <a:prstGeom prst="rect">
              <a:avLst/>
            </a:prstGeom>
            <a:noFill/>
          </p:spPr>
          <p:txBody>
            <a:bodyPr wrap="square" rtlCol="0">
              <a:spAutoFit/>
            </a:bodyPr>
            <a:lstStyle/>
            <a:p>
              <a:pPr algn="ctr"/>
              <a:r>
                <a:rPr lang="en-US" sz="2800" dirty="0">
                  <a:latin typeface="+mn-lt"/>
                </a:rPr>
                <a:t>Globally optimal</a:t>
              </a:r>
            </a:p>
          </p:txBody>
        </p:sp>
      </p:grpSp>
      <p:grpSp>
        <p:nvGrpSpPr>
          <p:cNvPr id="26" name="Group 25">
            <a:extLst>
              <a:ext uri="{FF2B5EF4-FFF2-40B4-BE49-F238E27FC236}">
                <a16:creationId xmlns:a16="http://schemas.microsoft.com/office/drawing/2014/main" id="{8EDE69F8-0B8C-4024-9437-1377054AA5DD}"/>
              </a:ext>
            </a:extLst>
          </p:cNvPr>
          <p:cNvGrpSpPr/>
          <p:nvPr/>
        </p:nvGrpSpPr>
        <p:grpSpPr>
          <a:xfrm>
            <a:off x="9315094" y="2438400"/>
            <a:ext cx="2860266" cy="2312846"/>
            <a:chOff x="9315094" y="2438400"/>
            <a:chExt cx="2860266" cy="2312846"/>
          </a:xfrm>
        </p:grpSpPr>
        <p:sp>
          <p:nvSpPr>
            <p:cNvPr id="23" name="Right Brace 22">
              <a:extLst>
                <a:ext uri="{FF2B5EF4-FFF2-40B4-BE49-F238E27FC236}">
                  <a16:creationId xmlns:a16="http://schemas.microsoft.com/office/drawing/2014/main" id="{75D4218F-DB87-407A-B873-E3CCDDF1FD00}"/>
                </a:ext>
              </a:extLst>
            </p:cNvPr>
            <p:cNvSpPr/>
            <p:nvPr/>
          </p:nvSpPr>
          <p:spPr>
            <a:xfrm>
              <a:off x="9315094" y="2438400"/>
              <a:ext cx="598922" cy="23128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ACC92B5-9F18-40B1-BCF5-E9BE48072FFB}"/>
                </a:ext>
              </a:extLst>
            </p:cNvPr>
            <p:cNvSpPr txBox="1"/>
            <p:nvPr/>
          </p:nvSpPr>
          <p:spPr>
            <a:xfrm>
              <a:off x="9660760" y="2811702"/>
              <a:ext cx="2514600" cy="1389355"/>
            </a:xfrm>
            <a:prstGeom prst="rect">
              <a:avLst/>
            </a:prstGeom>
            <a:noFill/>
          </p:spPr>
          <p:txBody>
            <a:bodyPr wrap="square" rtlCol="0">
              <a:spAutoFit/>
            </a:bodyPr>
            <a:lstStyle/>
            <a:p>
              <a:pPr algn="ctr">
                <a:lnSpc>
                  <a:spcPts val="2500"/>
                </a:lnSpc>
              </a:pPr>
              <a:r>
                <a:rPr lang="en-US" sz="2800" dirty="0">
                  <a:latin typeface="+mn-lt"/>
                </a:rPr>
                <a:t>OS tries to keep the page fault rate in this region</a:t>
              </a:r>
            </a:p>
          </p:txBody>
        </p:sp>
      </p:grpSp>
    </p:spTree>
    <p:extLst>
      <p:ext uri="{BB962C8B-B14F-4D97-AF65-F5344CB8AC3E}">
        <p14:creationId xmlns:p14="http://schemas.microsoft.com/office/powerpoint/2010/main" val="12442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BF0B-6AC1-4CE0-BCF8-959FC864DA6D}"/>
              </a:ext>
            </a:extLst>
          </p:cNvPr>
          <p:cNvSpPr>
            <a:spLocks noGrp="1"/>
          </p:cNvSpPr>
          <p:nvPr>
            <p:ph type="title"/>
          </p:nvPr>
        </p:nvSpPr>
        <p:spPr>
          <a:xfrm>
            <a:off x="0" y="-19883"/>
            <a:ext cx="12192000" cy="1325563"/>
          </a:xfrm>
        </p:spPr>
        <p:txBody>
          <a:bodyPr/>
          <a:lstStyle/>
          <a:p>
            <a:r>
              <a:rPr lang="en-US" dirty="0"/>
              <a:t>Least-Recently Used (LRU) Page Replacement</a:t>
            </a:r>
          </a:p>
        </p:txBody>
      </p:sp>
      <p:sp>
        <p:nvSpPr>
          <p:cNvPr id="3" name="Content Placeholder 2">
            <a:extLst>
              <a:ext uri="{FF2B5EF4-FFF2-40B4-BE49-F238E27FC236}">
                <a16:creationId xmlns:a16="http://schemas.microsoft.com/office/drawing/2014/main" id="{DD6EA1E4-DA1D-4FE8-A8F8-02251D15EAEB}"/>
              </a:ext>
            </a:extLst>
          </p:cNvPr>
          <p:cNvSpPr>
            <a:spLocks noGrp="1"/>
          </p:cNvSpPr>
          <p:nvPr>
            <p:ph idx="1"/>
          </p:nvPr>
        </p:nvSpPr>
        <p:spPr>
          <a:xfrm>
            <a:off x="838200" y="911231"/>
            <a:ext cx="10515600" cy="1127268"/>
          </a:xfrm>
        </p:spPr>
        <p:txBody>
          <a:bodyPr>
            <a:normAutofit/>
          </a:bodyPr>
          <a:lstStyle/>
          <a:p>
            <a:pPr marL="0" indent="0" algn="ctr">
              <a:buNone/>
            </a:pPr>
            <a:r>
              <a:rPr lang="en-US" sz="3600" dirty="0"/>
              <a:t>Intuition: A page that hasn’t been recently used will not be used in the near future—so evict it!</a:t>
            </a:r>
          </a:p>
        </p:txBody>
      </p:sp>
      <p:grpSp>
        <p:nvGrpSpPr>
          <p:cNvPr id="8" name="Group 7">
            <a:extLst>
              <a:ext uri="{FF2B5EF4-FFF2-40B4-BE49-F238E27FC236}">
                <a16:creationId xmlns:a16="http://schemas.microsoft.com/office/drawing/2014/main" id="{4AC1C5DE-EEBD-4990-9690-7CE75069663E}"/>
              </a:ext>
            </a:extLst>
          </p:cNvPr>
          <p:cNvGrpSpPr/>
          <p:nvPr/>
        </p:nvGrpSpPr>
        <p:grpSpPr>
          <a:xfrm>
            <a:off x="1239256" y="3479412"/>
            <a:ext cx="609600" cy="2308323"/>
            <a:chOff x="685800" y="990600"/>
            <a:chExt cx="609600" cy="2308323"/>
          </a:xfrm>
        </p:grpSpPr>
        <p:sp>
          <p:nvSpPr>
            <p:cNvPr id="9" name="TextBox 8">
              <a:extLst>
                <a:ext uri="{FF2B5EF4-FFF2-40B4-BE49-F238E27FC236}">
                  <a16:creationId xmlns:a16="http://schemas.microsoft.com/office/drawing/2014/main" id="{B2FA6135-A1E4-430B-96CD-128D635BECA5}"/>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7</a:t>
              </a:r>
            </a:p>
          </p:txBody>
        </p:sp>
        <p:sp>
          <p:nvSpPr>
            <p:cNvPr id="10" name="TextBox 9">
              <a:extLst>
                <a:ext uri="{FF2B5EF4-FFF2-40B4-BE49-F238E27FC236}">
                  <a16:creationId xmlns:a16="http://schemas.microsoft.com/office/drawing/2014/main" id="{8D7EF62B-2080-4385-96AD-8773BEAAF063}"/>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endParaRPr lang="en-US" sz="4400" dirty="0"/>
            </a:p>
          </p:txBody>
        </p:sp>
        <p:sp>
          <p:nvSpPr>
            <p:cNvPr id="11" name="TextBox 10">
              <a:extLst>
                <a:ext uri="{FF2B5EF4-FFF2-40B4-BE49-F238E27FC236}">
                  <a16:creationId xmlns:a16="http://schemas.microsoft.com/office/drawing/2014/main" id="{1127816B-A5CF-487D-BF4B-0B37D33576DC}"/>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endParaRPr lang="en-US" sz="4400" dirty="0"/>
            </a:p>
          </p:txBody>
        </p:sp>
      </p:grpSp>
      <p:grpSp>
        <p:nvGrpSpPr>
          <p:cNvPr id="12" name="Group 11">
            <a:extLst>
              <a:ext uri="{FF2B5EF4-FFF2-40B4-BE49-F238E27FC236}">
                <a16:creationId xmlns:a16="http://schemas.microsoft.com/office/drawing/2014/main" id="{D8877405-E7D7-4547-8B65-4B91463693E0}"/>
              </a:ext>
            </a:extLst>
          </p:cNvPr>
          <p:cNvGrpSpPr/>
          <p:nvPr/>
        </p:nvGrpSpPr>
        <p:grpSpPr>
          <a:xfrm>
            <a:off x="1848856" y="3479411"/>
            <a:ext cx="609600" cy="2308323"/>
            <a:chOff x="685800" y="990600"/>
            <a:chExt cx="609600" cy="2308323"/>
          </a:xfrm>
        </p:grpSpPr>
        <p:sp>
          <p:nvSpPr>
            <p:cNvPr id="13" name="TextBox 12">
              <a:extLst>
                <a:ext uri="{FF2B5EF4-FFF2-40B4-BE49-F238E27FC236}">
                  <a16:creationId xmlns:a16="http://schemas.microsoft.com/office/drawing/2014/main" id="{FB1F0164-B392-4600-9866-F52A71FF4061}"/>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4" name="TextBox 13">
              <a:extLst>
                <a:ext uri="{FF2B5EF4-FFF2-40B4-BE49-F238E27FC236}">
                  <a16:creationId xmlns:a16="http://schemas.microsoft.com/office/drawing/2014/main" id="{B1096DE0-1954-4C1B-9F9B-ABD3C15AC1A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7</a:t>
              </a:r>
            </a:p>
          </p:txBody>
        </p:sp>
        <p:sp>
          <p:nvSpPr>
            <p:cNvPr id="15" name="TextBox 14">
              <a:extLst>
                <a:ext uri="{FF2B5EF4-FFF2-40B4-BE49-F238E27FC236}">
                  <a16:creationId xmlns:a16="http://schemas.microsoft.com/office/drawing/2014/main" id="{5000957D-71C9-403D-B70C-7443140A8039}"/>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endParaRPr lang="en-US" sz="4400" dirty="0"/>
            </a:p>
          </p:txBody>
        </p:sp>
      </p:grpSp>
      <p:grpSp>
        <p:nvGrpSpPr>
          <p:cNvPr id="16" name="Group 15">
            <a:extLst>
              <a:ext uri="{FF2B5EF4-FFF2-40B4-BE49-F238E27FC236}">
                <a16:creationId xmlns:a16="http://schemas.microsoft.com/office/drawing/2014/main" id="{90E185E6-4BA0-4E40-A036-C6512B03418B}"/>
              </a:ext>
            </a:extLst>
          </p:cNvPr>
          <p:cNvGrpSpPr/>
          <p:nvPr/>
        </p:nvGrpSpPr>
        <p:grpSpPr>
          <a:xfrm>
            <a:off x="2457150" y="3479412"/>
            <a:ext cx="609600" cy="2308323"/>
            <a:chOff x="685800" y="990600"/>
            <a:chExt cx="609600" cy="2308323"/>
          </a:xfrm>
        </p:grpSpPr>
        <p:sp>
          <p:nvSpPr>
            <p:cNvPr id="17" name="TextBox 16">
              <a:extLst>
                <a:ext uri="{FF2B5EF4-FFF2-40B4-BE49-F238E27FC236}">
                  <a16:creationId xmlns:a16="http://schemas.microsoft.com/office/drawing/2014/main" id="{F0A52454-42AD-49A0-BE41-379A068DEB79}"/>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1</a:t>
              </a:r>
            </a:p>
          </p:txBody>
        </p:sp>
        <p:sp>
          <p:nvSpPr>
            <p:cNvPr id="18" name="TextBox 17">
              <a:extLst>
                <a:ext uri="{FF2B5EF4-FFF2-40B4-BE49-F238E27FC236}">
                  <a16:creationId xmlns:a16="http://schemas.microsoft.com/office/drawing/2014/main" id="{6F44B0D6-36A0-4721-BB8E-A923E6D44FBC}"/>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9" name="TextBox 18">
              <a:extLst>
                <a:ext uri="{FF2B5EF4-FFF2-40B4-BE49-F238E27FC236}">
                  <a16:creationId xmlns:a16="http://schemas.microsoft.com/office/drawing/2014/main" id="{FCF1EAA3-BBC1-41A0-9544-4B5C1DC3F2EA}"/>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7</a:t>
              </a:r>
            </a:p>
          </p:txBody>
        </p:sp>
      </p:grpSp>
      <p:grpSp>
        <p:nvGrpSpPr>
          <p:cNvPr id="20" name="Group 19">
            <a:extLst>
              <a:ext uri="{FF2B5EF4-FFF2-40B4-BE49-F238E27FC236}">
                <a16:creationId xmlns:a16="http://schemas.microsoft.com/office/drawing/2014/main" id="{54845D04-7316-45F4-8DC1-9A40055AE3B2}"/>
              </a:ext>
            </a:extLst>
          </p:cNvPr>
          <p:cNvGrpSpPr/>
          <p:nvPr/>
        </p:nvGrpSpPr>
        <p:grpSpPr>
          <a:xfrm>
            <a:off x="3068056" y="3479412"/>
            <a:ext cx="609600" cy="2308323"/>
            <a:chOff x="685800" y="990600"/>
            <a:chExt cx="609600" cy="2308323"/>
          </a:xfrm>
        </p:grpSpPr>
        <p:sp>
          <p:nvSpPr>
            <p:cNvPr id="21" name="TextBox 20">
              <a:extLst>
                <a:ext uri="{FF2B5EF4-FFF2-40B4-BE49-F238E27FC236}">
                  <a16:creationId xmlns:a16="http://schemas.microsoft.com/office/drawing/2014/main" id="{17FCE79F-6ABA-44B1-A42B-7DC649B55653}"/>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22" name="TextBox 21">
              <a:extLst>
                <a:ext uri="{FF2B5EF4-FFF2-40B4-BE49-F238E27FC236}">
                  <a16:creationId xmlns:a16="http://schemas.microsoft.com/office/drawing/2014/main" id="{2B1997F5-EA53-47ED-81EB-69CD97E0DF06}"/>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1</a:t>
              </a:r>
            </a:p>
          </p:txBody>
        </p:sp>
        <p:sp>
          <p:nvSpPr>
            <p:cNvPr id="23" name="TextBox 22">
              <a:extLst>
                <a:ext uri="{FF2B5EF4-FFF2-40B4-BE49-F238E27FC236}">
                  <a16:creationId xmlns:a16="http://schemas.microsoft.com/office/drawing/2014/main" id="{AD72DBEF-F4D4-4CC8-BFEE-4E2DE168798F}"/>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0</a:t>
              </a:r>
            </a:p>
          </p:txBody>
        </p:sp>
      </p:grpSp>
      <p:grpSp>
        <p:nvGrpSpPr>
          <p:cNvPr id="24" name="Group 23">
            <a:extLst>
              <a:ext uri="{FF2B5EF4-FFF2-40B4-BE49-F238E27FC236}">
                <a16:creationId xmlns:a16="http://schemas.microsoft.com/office/drawing/2014/main" id="{B9E922C5-8360-450C-9911-3C7737AA91FB}"/>
              </a:ext>
            </a:extLst>
          </p:cNvPr>
          <p:cNvGrpSpPr/>
          <p:nvPr/>
        </p:nvGrpSpPr>
        <p:grpSpPr>
          <a:xfrm>
            <a:off x="3677656" y="3479410"/>
            <a:ext cx="609600" cy="2308323"/>
            <a:chOff x="685800" y="990600"/>
            <a:chExt cx="609600" cy="2308323"/>
          </a:xfrm>
        </p:grpSpPr>
        <p:sp>
          <p:nvSpPr>
            <p:cNvPr id="25" name="TextBox 24">
              <a:extLst>
                <a:ext uri="{FF2B5EF4-FFF2-40B4-BE49-F238E27FC236}">
                  <a16:creationId xmlns:a16="http://schemas.microsoft.com/office/drawing/2014/main" id="{7B1F7072-A47C-4830-A86D-FA1D7F6DA26D}"/>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26" name="TextBox 25">
              <a:extLst>
                <a:ext uri="{FF2B5EF4-FFF2-40B4-BE49-F238E27FC236}">
                  <a16:creationId xmlns:a16="http://schemas.microsoft.com/office/drawing/2014/main" id="{4C13D96E-4DBD-46E7-9FD7-7DEF272C353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27" name="TextBox 26">
              <a:extLst>
                <a:ext uri="{FF2B5EF4-FFF2-40B4-BE49-F238E27FC236}">
                  <a16:creationId xmlns:a16="http://schemas.microsoft.com/office/drawing/2014/main" id="{519B750C-2BA5-4C42-B3B7-C6B420C240FA}"/>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1</a:t>
              </a:r>
            </a:p>
          </p:txBody>
        </p:sp>
      </p:grpSp>
      <p:grpSp>
        <p:nvGrpSpPr>
          <p:cNvPr id="28" name="Group 27">
            <a:extLst>
              <a:ext uri="{FF2B5EF4-FFF2-40B4-BE49-F238E27FC236}">
                <a16:creationId xmlns:a16="http://schemas.microsoft.com/office/drawing/2014/main" id="{B78757BE-1BCF-4066-B467-22FDF2F45C15}"/>
              </a:ext>
            </a:extLst>
          </p:cNvPr>
          <p:cNvGrpSpPr/>
          <p:nvPr/>
        </p:nvGrpSpPr>
        <p:grpSpPr>
          <a:xfrm>
            <a:off x="4287256" y="3479410"/>
            <a:ext cx="609600" cy="2308324"/>
            <a:chOff x="685800" y="990599"/>
            <a:chExt cx="609600" cy="2308324"/>
          </a:xfrm>
        </p:grpSpPr>
        <p:sp>
          <p:nvSpPr>
            <p:cNvPr id="29" name="TextBox 28">
              <a:extLst>
                <a:ext uri="{FF2B5EF4-FFF2-40B4-BE49-F238E27FC236}">
                  <a16:creationId xmlns:a16="http://schemas.microsoft.com/office/drawing/2014/main" id="{9DD66D0A-C83C-4257-BA11-352EC4C26E41}"/>
                </a:ext>
              </a:extLst>
            </p:cNvPr>
            <p:cNvSpPr txBox="1"/>
            <p:nvPr/>
          </p:nvSpPr>
          <p:spPr>
            <a:xfrm>
              <a:off x="685800" y="990599"/>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30" name="TextBox 29">
              <a:extLst>
                <a:ext uri="{FF2B5EF4-FFF2-40B4-BE49-F238E27FC236}">
                  <a16:creationId xmlns:a16="http://schemas.microsoft.com/office/drawing/2014/main" id="{6E2F0E13-611A-48F6-9458-16D6C19823D4}"/>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1" name="TextBox 30">
              <a:extLst>
                <a:ext uri="{FF2B5EF4-FFF2-40B4-BE49-F238E27FC236}">
                  <a16:creationId xmlns:a16="http://schemas.microsoft.com/office/drawing/2014/main" id="{5852EC44-AF5F-4437-85DF-A76C652D7A84}"/>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grpSp>
        <p:nvGrpSpPr>
          <p:cNvPr id="32" name="Group 31">
            <a:extLst>
              <a:ext uri="{FF2B5EF4-FFF2-40B4-BE49-F238E27FC236}">
                <a16:creationId xmlns:a16="http://schemas.microsoft.com/office/drawing/2014/main" id="{2E680110-5DCD-442C-B7F9-453BDCDE0616}"/>
              </a:ext>
            </a:extLst>
          </p:cNvPr>
          <p:cNvGrpSpPr/>
          <p:nvPr/>
        </p:nvGrpSpPr>
        <p:grpSpPr>
          <a:xfrm>
            <a:off x="4896856" y="3479410"/>
            <a:ext cx="609600" cy="2308323"/>
            <a:chOff x="685800" y="990600"/>
            <a:chExt cx="609600" cy="2308323"/>
          </a:xfrm>
        </p:grpSpPr>
        <p:sp>
          <p:nvSpPr>
            <p:cNvPr id="33" name="TextBox 32">
              <a:extLst>
                <a:ext uri="{FF2B5EF4-FFF2-40B4-BE49-F238E27FC236}">
                  <a16:creationId xmlns:a16="http://schemas.microsoft.com/office/drawing/2014/main" id="{3D1DEF40-E8F1-4820-8F68-9DF59142AB5C}"/>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4" name="TextBox 33">
              <a:extLst>
                <a:ext uri="{FF2B5EF4-FFF2-40B4-BE49-F238E27FC236}">
                  <a16:creationId xmlns:a16="http://schemas.microsoft.com/office/drawing/2014/main" id="{45AB527A-B19D-485C-B423-BA3D727ED606}"/>
                </a:ext>
              </a:extLst>
            </p:cNvPr>
            <p:cNvSpPr txBox="1"/>
            <p:nvPr/>
          </p:nvSpPr>
          <p:spPr>
            <a:xfrm>
              <a:off x="685800" y="1760039"/>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35" name="TextBox 34">
              <a:extLst>
                <a:ext uri="{FF2B5EF4-FFF2-40B4-BE49-F238E27FC236}">
                  <a16:creationId xmlns:a16="http://schemas.microsoft.com/office/drawing/2014/main" id="{0E7AF3A6-3926-4364-8E96-5ED200C94625}"/>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grpSp>
        <p:nvGrpSpPr>
          <p:cNvPr id="36" name="Group 35">
            <a:extLst>
              <a:ext uri="{FF2B5EF4-FFF2-40B4-BE49-F238E27FC236}">
                <a16:creationId xmlns:a16="http://schemas.microsoft.com/office/drawing/2014/main" id="{E56930E2-C4B5-4171-AAB6-B323749EE13C}"/>
              </a:ext>
            </a:extLst>
          </p:cNvPr>
          <p:cNvGrpSpPr/>
          <p:nvPr/>
        </p:nvGrpSpPr>
        <p:grpSpPr>
          <a:xfrm>
            <a:off x="5506456" y="3479410"/>
            <a:ext cx="609600" cy="2308323"/>
            <a:chOff x="685800" y="990600"/>
            <a:chExt cx="609600" cy="2308323"/>
          </a:xfrm>
        </p:grpSpPr>
        <p:sp>
          <p:nvSpPr>
            <p:cNvPr id="37" name="TextBox 36">
              <a:extLst>
                <a:ext uri="{FF2B5EF4-FFF2-40B4-BE49-F238E27FC236}">
                  <a16:creationId xmlns:a16="http://schemas.microsoft.com/office/drawing/2014/main" id="{10FA4D8A-F54B-4C7D-AA9E-AC76DF79BB3C}"/>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4</a:t>
              </a:r>
            </a:p>
          </p:txBody>
        </p:sp>
        <p:sp>
          <p:nvSpPr>
            <p:cNvPr id="38" name="TextBox 37">
              <a:extLst>
                <a:ext uri="{FF2B5EF4-FFF2-40B4-BE49-F238E27FC236}">
                  <a16:creationId xmlns:a16="http://schemas.microsoft.com/office/drawing/2014/main" id="{9EE6C65B-41C0-4E1D-9A53-B1C23B47B25B}"/>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9" name="TextBox 38">
              <a:extLst>
                <a:ext uri="{FF2B5EF4-FFF2-40B4-BE49-F238E27FC236}">
                  <a16:creationId xmlns:a16="http://schemas.microsoft.com/office/drawing/2014/main" id="{77A18442-C6E1-44F6-9E13-45726907A4B5}"/>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3</a:t>
              </a:r>
            </a:p>
          </p:txBody>
        </p:sp>
      </p:grpSp>
      <p:grpSp>
        <p:nvGrpSpPr>
          <p:cNvPr id="40" name="Group 39">
            <a:extLst>
              <a:ext uri="{FF2B5EF4-FFF2-40B4-BE49-F238E27FC236}">
                <a16:creationId xmlns:a16="http://schemas.microsoft.com/office/drawing/2014/main" id="{4FBE6824-B976-4416-906B-E962A81E26DB}"/>
              </a:ext>
            </a:extLst>
          </p:cNvPr>
          <p:cNvGrpSpPr/>
          <p:nvPr/>
        </p:nvGrpSpPr>
        <p:grpSpPr>
          <a:xfrm>
            <a:off x="6116056" y="3479411"/>
            <a:ext cx="609600" cy="2308323"/>
            <a:chOff x="685800" y="990600"/>
            <a:chExt cx="609600" cy="2308323"/>
          </a:xfrm>
        </p:grpSpPr>
        <p:sp>
          <p:nvSpPr>
            <p:cNvPr id="41" name="TextBox 40">
              <a:extLst>
                <a:ext uri="{FF2B5EF4-FFF2-40B4-BE49-F238E27FC236}">
                  <a16:creationId xmlns:a16="http://schemas.microsoft.com/office/drawing/2014/main" id="{8C0353AD-63B6-4789-998A-3956F67FD047}"/>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42" name="TextBox 41">
              <a:extLst>
                <a:ext uri="{FF2B5EF4-FFF2-40B4-BE49-F238E27FC236}">
                  <a16:creationId xmlns:a16="http://schemas.microsoft.com/office/drawing/2014/main" id="{6E0A4855-D372-4EC3-A4D8-7A958C50085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4</a:t>
              </a:r>
            </a:p>
          </p:txBody>
        </p:sp>
        <p:sp>
          <p:nvSpPr>
            <p:cNvPr id="43" name="TextBox 42">
              <a:extLst>
                <a:ext uri="{FF2B5EF4-FFF2-40B4-BE49-F238E27FC236}">
                  <a16:creationId xmlns:a16="http://schemas.microsoft.com/office/drawing/2014/main" id="{E98138F1-0368-47E8-8C00-EE55522DE111}"/>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0</a:t>
              </a:r>
            </a:p>
          </p:txBody>
        </p:sp>
      </p:grpSp>
      <p:grpSp>
        <p:nvGrpSpPr>
          <p:cNvPr id="44" name="Group 43">
            <a:extLst>
              <a:ext uri="{FF2B5EF4-FFF2-40B4-BE49-F238E27FC236}">
                <a16:creationId xmlns:a16="http://schemas.microsoft.com/office/drawing/2014/main" id="{B4886B80-168C-4257-85F8-2A1C3BD8D8EE}"/>
              </a:ext>
            </a:extLst>
          </p:cNvPr>
          <p:cNvGrpSpPr/>
          <p:nvPr/>
        </p:nvGrpSpPr>
        <p:grpSpPr>
          <a:xfrm>
            <a:off x="6725656" y="3479411"/>
            <a:ext cx="609600" cy="2308323"/>
            <a:chOff x="685800" y="990600"/>
            <a:chExt cx="609600" cy="2308323"/>
          </a:xfrm>
        </p:grpSpPr>
        <p:sp>
          <p:nvSpPr>
            <p:cNvPr id="45" name="TextBox 44">
              <a:extLst>
                <a:ext uri="{FF2B5EF4-FFF2-40B4-BE49-F238E27FC236}">
                  <a16:creationId xmlns:a16="http://schemas.microsoft.com/office/drawing/2014/main" id="{85B0E17E-B681-4F8A-B6A0-201FD222E009}"/>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46" name="TextBox 45">
              <a:extLst>
                <a:ext uri="{FF2B5EF4-FFF2-40B4-BE49-F238E27FC236}">
                  <a16:creationId xmlns:a16="http://schemas.microsoft.com/office/drawing/2014/main" id="{A2B71979-DFF0-4D88-8FF6-3ACE2F30EBDC}"/>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47" name="TextBox 46">
              <a:extLst>
                <a:ext uri="{FF2B5EF4-FFF2-40B4-BE49-F238E27FC236}">
                  <a16:creationId xmlns:a16="http://schemas.microsoft.com/office/drawing/2014/main" id="{A3CE4D21-0812-423C-A280-C695A8397D54}"/>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4</a:t>
              </a:r>
            </a:p>
          </p:txBody>
        </p:sp>
      </p:grpSp>
      <p:grpSp>
        <p:nvGrpSpPr>
          <p:cNvPr id="48" name="Group 47">
            <a:extLst>
              <a:ext uri="{FF2B5EF4-FFF2-40B4-BE49-F238E27FC236}">
                <a16:creationId xmlns:a16="http://schemas.microsoft.com/office/drawing/2014/main" id="{67B7FEA3-C000-4174-922D-B59A8C0459F4}"/>
              </a:ext>
            </a:extLst>
          </p:cNvPr>
          <p:cNvGrpSpPr/>
          <p:nvPr/>
        </p:nvGrpSpPr>
        <p:grpSpPr>
          <a:xfrm>
            <a:off x="7335256" y="3479410"/>
            <a:ext cx="609600" cy="2308323"/>
            <a:chOff x="685800" y="990600"/>
            <a:chExt cx="609600" cy="2308323"/>
          </a:xfrm>
        </p:grpSpPr>
        <p:sp>
          <p:nvSpPr>
            <p:cNvPr id="49" name="TextBox 48">
              <a:extLst>
                <a:ext uri="{FF2B5EF4-FFF2-40B4-BE49-F238E27FC236}">
                  <a16:creationId xmlns:a16="http://schemas.microsoft.com/office/drawing/2014/main" id="{33DF95BC-1384-4D9B-ABBD-DA1C737B0065}"/>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50" name="TextBox 49">
              <a:extLst>
                <a:ext uri="{FF2B5EF4-FFF2-40B4-BE49-F238E27FC236}">
                  <a16:creationId xmlns:a16="http://schemas.microsoft.com/office/drawing/2014/main" id="{F07B4D5C-929D-4B91-B3E2-4A8D46A90F94}"/>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51" name="TextBox 50">
              <a:extLst>
                <a:ext uri="{FF2B5EF4-FFF2-40B4-BE49-F238E27FC236}">
                  <a16:creationId xmlns:a16="http://schemas.microsoft.com/office/drawing/2014/main" id="{5C49839D-742B-4FF5-9F21-FB5969A3B59C}"/>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52" name="TextBox 51">
            <a:extLst>
              <a:ext uri="{FF2B5EF4-FFF2-40B4-BE49-F238E27FC236}">
                <a16:creationId xmlns:a16="http://schemas.microsoft.com/office/drawing/2014/main" id="{30201ADE-F736-4F89-9C67-0B34AA68C4A5}"/>
              </a:ext>
            </a:extLst>
          </p:cNvPr>
          <p:cNvSpPr txBox="1"/>
          <p:nvPr/>
        </p:nvSpPr>
        <p:spPr>
          <a:xfrm>
            <a:off x="1239256" y="2809400"/>
            <a:ext cx="609600" cy="769441"/>
          </a:xfrm>
          <a:prstGeom prst="rect">
            <a:avLst/>
          </a:prstGeom>
          <a:noFill/>
        </p:spPr>
        <p:txBody>
          <a:bodyPr wrap="square" rtlCol="0">
            <a:spAutoFit/>
          </a:bodyPr>
          <a:lstStyle/>
          <a:p>
            <a:pPr algn="ctr"/>
            <a:r>
              <a:rPr lang="en-US" sz="4400" dirty="0">
                <a:latin typeface="+mj-lt"/>
              </a:rPr>
              <a:t>7</a:t>
            </a:r>
          </a:p>
        </p:txBody>
      </p:sp>
      <p:sp>
        <p:nvSpPr>
          <p:cNvPr id="53" name="TextBox 52">
            <a:extLst>
              <a:ext uri="{FF2B5EF4-FFF2-40B4-BE49-F238E27FC236}">
                <a16:creationId xmlns:a16="http://schemas.microsoft.com/office/drawing/2014/main" id="{6456495C-3F84-4D39-9C5C-471C0F60864E}"/>
              </a:ext>
            </a:extLst>
          </p:cNvPr>
          <p:cNvSpPr txBox="1"/>
          <p:nvPr/>
        </p:nvSpPr>
        <p:spPr>
          <a:xfrm>
            <a:off x="1848856" y="2809400"/>
            <a:ext cx="609600" cy="769441"/>
          </a:xfrm>
          <a:prstGeom prst="rect">
            <a:avLst/>
          </a:prstGeom>
          <a:noFill/>
        </p:spPr>
        <p:txBody>
          <a:bodyPr wrap="square" rtlCol="0">
            <a:spAutoFit/>
          </a:bodyPr>
          <a:lstStyle/>
          <a:p>
            <a:pPr algn="ctr"/>
            <a:r>
              <a:rPr lang="en-US" sz="4400" dirty="0">
                <a:latin typeface="+mj-lt"/>
              </a:rPr>
              <a:t>0</a:t>
            </a:r>
          </a:p>
        </p:txBody>
      </p:sp>
      <p:sp>
        <p:nvSpPr>
          <p:cNvPr id="54" name="TextBox 53">
            <a:extLst>
              <a:ext uri="{FF2B5EF4-FFF2-40B4-BE49-F238E27FC236}">
                <a16:creationId xmlns:a16="http://schemas.microsoft.com/office/drawing/2014/main" id="{CDEA2DC2-B1A9-4CBC-840F-CB947A94414E}"/>
              </a:ext>
            </a:extLst>
          </p:cNvPr>
          <p:cNvSpPr txBox="1"/>
          <p:nvPr/>
        </p:nvSpPr>
        <p:spPr>
          <a:xfrm>
            <a:off x="2457150" y="2809400"/>
            <a:ext cx="609600" cy="769441"/>
          </a:xfrm>
          <a:prstGeom prst="rect">
            <a:avLst/>
          </a:prstGeom>
          <a:noFill/>
        </p:spPr>
        <p:txBody>
          <a:bodyPr wrap="square" rtlCol="0">
            <a:spAutoFit/>
          </a:bodyPr>
          <a:lstStyle/>
          <a:p>
            <a:pPr algn="ctr"/>
            <a:r>
              <a:rPr lang="en-US" sz="4400" dirty="0">
                <a:latin typeface="+mj-lt"/>
              </a:rPr>
              <a:t>1</a:t>
            </a:r>
          </a:p>
        </p:txBody>
      </p:sp>
      <p:sp>
        <p:nvSpPr>
          <p:cNvPr id="55" name="TextBox 54">
            <a:extLst>
              <a:ext uri="{FF2B5EF4-FFF2-40B4-BE49-F238E27FC236}">
                <a16:creationId xmlns:a16="http://schemas.microsoft.com/office/drawing/2014/main" id="{4D4E4C08-1965-4F1F-85BF-A23AE3852575}"/>
              </a:ext>
            </a:extLst>
          </p:cNvPr>
          <p:cNvSpPr txBox="1"/>
          <p:nvPr/>
        </p:nvSpPr>
        <p:spPr>
          <a:xfrm>
            <a:off x="3068056" y="2809400"/>
            <a:ext cx="609600" cy="769441"/>
          </a:xfrm>
          <a:prstGeom prst="rect">
            <a:avLst/>
          </a:prstGeom>
          <a:noFill/>
        </p:spPr>
        <p:txBody>
          <a:bodyPr wrap="square" rtlCol="0">
            <a:spAutoFit/>
          </a:bodyPr>
          <a:lstStyle/>
          <a:p>
            <a:pPr algn="ctr"/>
            <a:r>
              <a:rPr lang="en-US" sz="4400" dirty="0">
                <a:latin typeface="+mj-lt"/>
              </a:rPr>
              <a:t>2</a:t>
            </a:r>
          </a:p>
        </p:txBody>
      </p:sp>
      <p:sp>
        <p:nvSpPr>
          <p:cNvPr id="56" name="TextBox 55">
            <a:extLst>
              <a:ext uri="{FF2B5EF4-FFF2-40B4-BE49-F238E27FC236}">
                <a16:creationId xmlns:a16="http://schemas.microsoft.com/office/drawing/2014/main" id="{D51D0698-8717-4990-9752-4098B731D4C0}"/>
              </a:ext>
            </a:extLst>
          </p:cNvPr>
          <p:cNvSpPr txBox="1"/>
          <p:nvPr/>
        </p:nvSpPr>
        <p:spPr>
          <a:xfrm>
            <a:off x="3677656" y="2809400"/>
            <a:ext cx="609600" cy="769441"/>
          </a:xfrm>
          <a:prstGeom prst="rect">
            <a:avLst/>
          </a:prstGeom>
          <a:noFill/>
        </p:spPr>
        <p:txBody>
          <a:bodyPr wrap="square" rtlCol="0">
            <a:spAutoFit/>
          </a:bodyPr>
          <a:lstStyle/>
          <a:p>
            <a:pPr algn="ctr"/>
            <a:r>
              <a:rPr lang="en-US" sz="4400" dirty="0">
                <a:latin typeface="+mj-lt"/>
              </a:rPr>
              <a:t>0</a:t>
            </a:r>
          </a:p>
        </p:txBody>
      </p:sp>
      <p:sp>
        <p:nvSpPr>
          <p:cNvPr id="57" name="TextBox 56">
            <a:extLst>
              <a:ext uri="{FF2B5EF4-FFF2-40B4-BE49-F238E27FC236}">
                <a16:creationId xmlns:a16="http://schemas.microsoft.com/office/drawing/2014/main" id="{90B9F741-0588-4040-99EA-90A807BF4D52}"/>
              </a:ext>
            </a:extLst>
          </p:cNvPr>
          <p:cNvSpPr txBox="1"/>
          <p:nvPr/>
        </p:nvSpPr>
        <p:spPr>
          <a:xfrm>
            <a:off x="4287256" y="2809400"/>
            <a:ext cx="609600" cy="769441"/>
          </a:xfrm>
          <a:prstGeom prst="rect">
            <a:avLst/>
          </a:prstGeom>
          <a:noFill/>
        </p:spPr>
        <p:txBody>
          <a:bodyPr wrap="square" rtlCol="0">
            <a:spAutoFit/>
          </a:bodyPr>
          <a:lstStyle/>
          <a:p>
            <a:pPr algn="ctr"/>
            <a:r>
              <a:rPr lang="en-US" sz="4400" dirty="0">
                <a:latin typeface="+mj-lt"/>
              </a:rPr>
              <a:t>3</a:t>
            </a:r>
          </a:p>
        </p:txBody>
      </p:sp>
      <p:sp>
        <p:nvSpPr>
          <p:cNvPr id="58" name="TextBox 57">
            <a:extLst>
              <a:ext uri="{FF2B5EF4-FFF2-40B4-BE49-F238E27FC236}">
                <a16:creationId xmlns:a16="http://schemas.microsoft.com/office/drawing/2014/main" id="{8E07F96B-9E56-4CBB-B40A-BE1369274434}"/>
              </a:ext>
            </a:extLst>
          </p:cNvPr>
          <p:cNvSpPr txBox="1"/>
          <p:nvPr/>
        </p:nvSpPr>
        <p:spPr>
          <a:xfrm>
            <a:off x="4896856" y="2809400"/>
            <a:ext cx="609600" cy="769441"/>
          </a:xfrm>
          <a:prstGeom prst="rect">
            <a:avLst/>
          </a:prstGeom>
          <a:noFill/>
        </p:spPr>
        <p:txBody>
          <a:bodyPr wrap="square" rtlCol="0">
            <a:spAutoFit/>
          </a:bodyPr>
          <a:lstStyle/>
          <a:p>
            <a:pPr algn="ctr"/>
            <a:r>
              <a:rPr lang="en-US" sz="4400" dirty="0">
                <a:latin typeface="+mj-lt"/>
              </a:rPr>
              <a:t>0</a:t>
            </a:r>
          </a:p>
        </p:txBody>
      </p:sp>
      <p:sp>
        <p:nvSpPr>
          <p:cNvPr id="59" name="TextBox 58">
            <a:extLst>
              <a:ext uri="{FF2B5EF4-FFF2-40B4-BE49-F238E27FC236}">
                <a16:creationId xmlns:a16="http://schemas.microsoft.com/office/drawing/2014/main" id="{A85566F0-B52C-4E99-A73C-EE95DDB6AF96}"/>
              </a:ext>
            </a:extLst>
          </p:cNvPr>
          <p:cNvSpPr txBox="1"/>
          <p:nvPr/>
        </p:nvSpPr>
        <p:spPr>
          <a:xfrm>
            <a:off x="5506456" y="2809400"/>
            <a:ext cx="609600" cy="769441"/>
          </a:xfrm>
          <a:prstGeom prst="rect">
            <a:avLst/>
          </a:prstGeom>
          <a:noFill/>
        </p:spPr>
        <p:txBody>
          <a:bodyPr wrap="square" rtlCol="0">
            <a:spAutoFit/>
          </a:bodyPr>
          <a:lstStyle/>
          <a:p>
            <a:pPr algn="ctr"/>
            <a:r>
              <a:rPr lang="en-US" sz="4400" dirty="0">
                <a:latin typeface="+mj-lt"/>
              </a:rPr>
              <a:t>4</a:t>
            </a:r>
          </a:p>
        </p:txBody>
      </p:sp>
      <p:sp>
        <p:nvSpPr>
          <p:cNvPr id="60" name="TextBox 59">
            <a:extLst>
              <a:ext uri="{FF2B5EF4-FFF2-40B4-BE49-F238E27FC236}">
                <a16:creationId xmlns:a16="http://schemas.microsoft.com/office/drawing/2014/main" id="{0877EE74-61C9-4480-B7FB-F2C90E2BA819}"/>
              </a:ext>
            </a:extLst>
          </p:cNvPr>
          <p:cNvSpPr txBox="1"/>
          <p:nvPr/>
        </p:nvSpPr>
        <p:spPr>
          <a:xfrm>
            <a:off x="6116056" y="2809400"/>
            <a:ext cx="609600" cy="769441"/>
          </a:xfrm>
          <a:prstGeom prst="rect">
            <a:avLst/>
          </a:prstGeom>
          <a:noFill/>
        </p:spPr>
        <p:txBody>
          <a:bodyPr wrap="square" rtlCol="0">
            <a:spAutoFit/>
          </a:bodyPr>
          <a:lstStyle/>
          <a:p>
            <a:pPr algn="ctr"/>
            <a:r>
              <a:rPr lang="en-US" sz="4400" dirty="0">
                <a:latin typeface="+mj-lt"/>
              </a:rPr>
              <a:t>2</a:t>
            </a:r>
          </a:p>
        </p:txBody>
      </p:sp>
      <p:sp>
        <p:nvSpPr>
          <p:cNvPr id="61" name="TextBox 60">
            <a:extLst>
              <a:ext uri="{FF2B5EF4-FFF2-40B4-BE49-F238E27FC236}">
                <a16:creationId xmlns:a16="http://schemas.microsoft.com/office/drawing/2014/main" id="{8CA2EF32-99EB-467D-879E-18131B8B8C6C}"/>
              </a:ext>
            </a:extLst>
          </p:cNvPr>
          <p:cNvSpPr txBox="1"/>
          <p:nvPr/>
        </p:nvSpPr>
        <p:spPr>
          <a:xfrm>
            <a:off x="6725656" y="2809400"/>
            <a:ext cx="609600" cy="769441"/>
          </a:xfrm>
          <a:prstGeom prst="rect">
            <a:avLst/>
          </a:prstGeom>
          <a:noFill/>
        </p:spPr>
        <p:txBody>
          <a:bodyPr wrap="square" rtlCol="0">
            <a:spAutoFit/>
          </a:bodyPr>
          <a:lstStyle/>
          <a:p>
            <a:pPr algn="ctr"/>
            <a:r>
              <a:rPr lang="en-US" sz="4400" dirty="0">
                <a:latin typeface="+mj-lt"/>
              </a:rPr>
              <a:t>3</a:t>
            </a:r>
          </a:p>
        </p:txBody>
      </p:sp>
      <p:sp>
        <p:nvSpPr>
          <p:cNvPr id="62" name="TextBox 61">
            <a:extLst>
              <a:ext uri="{FF2B5EF4-FFF2-40B4-BE49-F238E27FC236}">
                <a16:creationId xmlns:a16="http://schemas.microsoft.com/office/drawing/2014/main" id="{836CC329-B2F3-453C-8FB4-2AD9AF9C1398}"/>
              </a:ext>
            </a:extLst>
          </p:cNvPr>
          <p:cNvSpPr txBox="1"/>
          <p:nvPr/>
        </p:nvSpPr>
        <p:spPr>
          <a:xfrm>
            <a:off x="7335256" y="2809400"/>
            <a:ext cx="609600" cy="769441"/>
          </a:xfrm>
          <a:prstGeom prst="rect">
            <a:avLst/>
          </a:prstGeom>
          <a:noFill/>
        </p:spPr>
        <p:txBody>
          <a:bodyPr wrap="square" rtlCol="0">
            <a:spAutoFit/>
          </a:bodyPr>
          <a:lstStyle/>
          <a:p>
            <a:pPr algn="ctr"/>
            <a:r>
              <a:rPr lang="en-US" sz="4400" dirty="0">
                <a:latin typeface="+mj-lt"/>
              </a:rPr>
              <a:t>0</a:t>
            </a:r>
          </a:p>
        </p:txBody>
      </p:sp>
      <p:grpSp>
        <p:nvGrpSpPr>
          <p:cNvPr id="64" name="Group 63">
            <a:extLst>
              <a:ext uri="{FF2B5EF4-FFF2-40B4-BE49-F238E27FC236}">
                <a16:creationId xmlns:a16="http://schemas.microsoft.com/office/drawing/2014/main" id="{D20118E6-24AD-4101-91AB-01AE136F4820}"/>
              </a:ext>
            </a:extLst>
          </p:cNvPr>
          <p:cNvGrpSpPr/>
          <p:nvPr/>
        </p:nvGrpSpPr>
        <p:grpSpPr>
          <a:xfrm>
            <a:off x="-20444" y="3497474"/>
            <a:ext cx="1193181" cy="2197909"/>
            <a:chOff x="-20444" y="2281739"/>
            <a:chExt cx="1193181" cy="2197909"/>
          </a:xfrm>
        </p:grpSpPr>
        <p:sp>
          <p:nvSpPr>
            <p:cNvPr id="66" name="TextBox 65">
              <a:extLst>
                <a:ext uri="{FF2B5EF4-FFF2-40B4-BE49-F238E27FC236}">
                  <a16:creationId xmlns:a16="http://schemas.microsoft.com/office/drawing/2014/main" id="{A30015A2-AA3A-4889-B5E9-2618FF4CA198}"/>
                </a:ext>
              </a:extLst>
            </p:cNvPr>
            <p:cNvSpPr txBox="1"/>
            <p:nvPr/>
          </p:nvSpPr>
          <p:spPr>
            <a:xfrm>
              <a:off x="-20444" y="2281739"/>
              <a:ext cx="1172737" cy="400110"/>
            </a:xfrm>
            <a:prstGeom prst="rect">
              <a:avLst/>
            </a:prstGeom>
            <a:noFill/>
          </p:spPr>
          <p:txBody>
            <a:bodyPr wrap="square" rtlCol="0">
              <a:spAutoFit/>
            </a:bodyPr>
            <a:lstStyle/>
            <a:p>
              <a:pPr algn="ctr"/>
              <a:r>
                <a:rPr lang="en-US" sz="2000" dirty="0">
                  <a:latin typeface="+mn-lt"/>
                </a:rPr>
                <a:t>Youngest</a:t>
              </a:r>
            </a:p>
          </p:txBody>
        </p:sp>
        <p:sp>
          <p:nvSpPr>
            <p:cNvPr id="67" name="TextBox 66">
              <a:extLst>
                <a:ext uri="{FF2B5EF4-FFF2-40B4-BE49-F238E27FC236}">
                  <a16:creationId xmlns:a16="http://schemas.microsoft.com/office/drawing/2014/main" id="{2A41AC57-5450-4E5D-806A-719A5CD4A9CB}"/>
                </a:ext>
              </a:extLst>
            </p:cNvPr>
            <p:cNvSpPr txBox="1"/>
            <p:nvPr/>
          </p:nvSpPr>
          <p:spPr>
            <a:xfrm>
              <a:off x="0" y="2533309"/>
              <a:ext cx="1172737" cy="400110"/>
            </a:xfrm>
            <a:prstGeom prst="rect">
              <a:avLst/>
            </a:prstGeom>
            <a:noFill/>
          </p:spPr>
          <p:txBody>
            <a:bodyPr wrap="square" rtlCol="0">
              <a:spAutoFit/>
            </a:bodyPr>
            <a:lstStyle/>
            <a:p>
              <a:pPr algn="ctr"/>
              <a:r>
                <a:rPr lang="en-US" sz="2000" dirty="0">
                  <a:latin typeface="+mn-lt"/>
                </a:rPr>
                <a:t>page</a:t>
              </a:r>
            </a:p>
          </p:txBody>
        </p:sp>
        <p:sp>
          <p:nvSpPr>
            <p:cNvPr id="68" name="TextBox 67">
              <a:extLst>
                <a:ext uri="{FF2B5EF4-FFF2-40B4-BE49-F238E27FC236}">
                  <a16:creationId xmlns:a16="http://schemas.microsoft.com/office/drawing/2014/main" id="{B968510D-58AE-4DDB-AC45-3EDF58A62BE1}"/>
                </a:ext>
              </a:extLst>
            </p:cNvPr>
            <p:cNvSpPr txBox="1"/>
            <p:nvPr/>
          </p:nvSpPr>
          <p:spPr>
            <a:xfrm>
              <a:off x="-20444" y="3827968"/>
              <a:ext cx="1172737" cy="400110"/>
            </a:xfrm>
            <a:prstGeom prst="rect">
              <a:avLst/>
            </a:prstGeom>
            <a:noFill/>
          </p:spPr>
          <p:txBody>
            <a:bodyPr wrap="square" rtlCol="0">
              <a:spAutoFit/>
            </a:bodyPr>
            <a:lstStyle/>
            <a:p>
              <a:pPr algn="ctr"/>
              <a:r>
                <a:rPr lang="en-US" sz="2000" dirty="0">
                  <a:latin typeface="+mn-lt"/>
                </a:rPr>
                <a:t>Oldest</a:t>
              </a:r>
            </a:p>
          </p:txBody>
        </p:sp>
        <p:sp>
          <p:nvSpPr>
            <p:cNvPr id="69" name="TextBox 68">
              <a:extLst>
                <a:ext uri="{FF2B5EF4-FFF2-40B4-BE49-F238E27FC236}">
                  <a16:creationId xmlns:a16="http://schemas.microsoft.com/office/drawing/2014/main" id="{E5489051-F3E4-4E7F-90FA-231F9509A3F4}"/>
                </a:ext>
              </a:extLst>
            </p:cNvPr>
            <p:cNvSpPr txBox="1"/>
            <p:nvPr/>
          </p:nvSpPr>
          <p:spPr>
            <a:xfrm>
              <a:off x="0" y="4079538"/>
              <a:ext cx="1172737" cy="400110"/>
            </a:xfrm>
            <a:prstGeom prst="rect">
              <a:avLst/>
            </a:prstGeom>
            <a:noFill/>
          </p:spPr>
          <p:txBody>
            <a:bodyPr wrap="square" rtlCol="0">
              <a:spAutoFit/>
            </a:bodyPr>
            <a:lstStyle/>
            <a:p>
              <a:pPr algn="ctr"/>
              <a:r>
                <a:rPr lang="en-US" sz="2000" dirty="0">
                  <a:latin typeface="+mn-lt"/>
                </a:rPr>
                <a:t>page</a:t>
              </a:r>
            </a:p>
          </p:txBody>
        </p:sp>
      </p:grpSp>
      <p:grpSp>
        <p:nvGrpSpPr>
          <p:cNvPr id="73" name="Group 72">
            <a:extLst>
              <a:ext uri="{FF2B5EF4-FFF2-40B4-BE49-F238E27FC236}">
                <a16:creationId xmlns:a16="http://schemas.microsoft.com/office/drawing/2014/main" id="{5D990D2C-45F8-46E9-B406-DAE874C3ABBA}"/>
              </a:ext>
            </a:extLst>
          </p:cNvPr>
          <p:cNvGrpSpPr/>
          <p:nvPr/>
        </p:nvGrpSpPr>
        <p:grpSpPr>
          <a:xfrm>
            <a:off x="457200" y="2151240"/>
            <a:ext cx="11145256" cy="584775"/>
            <a:chOff x="457200" y="935505"/>
            <a:chExt cx="11145256" cy="584775"/>
          </a:xfrm>
        </p:grpSpPr>
        <p:cxnSp>
          <p:nvCxnSpPr>
            <p:cNvPr id="74" name="Straight Arrow Connector 73">
              <a:extLst>
                <a:ext uri="{FF2B5EF4-FFF2-40B4-BE49-F238E27FC236}">
                  <a16:creationId xmlns:a16="http://schemas.microsoft.com/office/drawing/2014/main" id="{F8A6068C-C058-45F5-859D-6382D869FA83}"/>
                </a:ext>
              </a:extLst>
            </p:cNvPr>
            <p:cNvCxnSpPr>
              <a:cxnSpLocks/>
            </p:cNvCxnSpPr>
            <p:nvPr/>
          </p:nvCxnSpPr>
          <p:spPr bwMode="auto">
            <a:xfrm>
              <a:off x="1532377" y="1250796"/>
              <a:ext cx="10070079"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75" name="TextBox 74">
              <a:extLst>
                <a:ext uri="{FF2B5EF4-FFF2-40B4-BE49-F238E27FC236}">
                  <a16:creationId xmlns:a16="http://schemas.microsoft.com/office/drawing/2014/main" id="{CBB0771B-8601-4D0F-8995-1AD844B4D7B9}"/>
                </a:ext>
              </a:extLst>
            </p:cNvPr>
            <p:cNvSpPr txBox="1"/>
            <p:nvPr/>
          </p:nvSpPr>
          <p:spPr>
            <a:xfrm>
              <a:off x="457200" y="935505"/>
              <a:ext cx="1172737" cy="584775"/>
            </a:xfrm>
            <a:prstGeom prst="rect">
              <a:avLst/>
            </a:prstGeom>
            <a:noFill/>
          </p:spPr>
          <p:txBody>
            <a:bodyPr wrap="square" rtlCol="0">
              <a:spAutoFit/>
            </a:bodyPr>
            <a:lstStyle/>
            <a:p>
              <a:pPr algn="ctr"/>
              <a:r>
                <a:rPr lang="en-US" sz="3200" dirty="0">
                  <a:latin typeface="+mn-lt"/>
                </a:rPr>
                <a:t>Time</a:t>
              </a:r>
            </a:p>
          </p:txBody>
        </p:sp>
      </p:grpSp>
      <p:sp>
        <p:nvSpPr>
          <p:cNvPr id="76" name="TextBox 75">
            <a:extLst>
              <a:ext uri="{FF2B5EF4-FFF2-40B4-BE49-F238E27FC236}">
                <a16:creationId xmlns:a16="http://schemas.microsoft.com/office/drawing/2014/main" id="{A073C855-3FB4-4E42-ACD4-975548F8EB2D}"/>
              </a:ext>
            </a:extLst>
          </p:cNvPr>
          <p:cNvSpPr txBox="1"/>
          <p:nvPr/>
        </p:nvSpPr>
        <p:spPr>
          <a:xfrm rot="19053908">
            <a:off x="702151" y="598076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7" name="TextBox 76">
            <a:extLst>
              <a:ext uri="{FF2B5EF4-FFF2-40B4-BE49-F238E27FC236}">
                <a16:creationId xmlns:a16="http://schemas.microsoft.com/office/drawing/2014/main" id="{B0495B31-D04A-4848-A9F5-227B6CC84FDB}"/>
              </a:ext>
            </a:extLst>
          </p:cNvPr>
          <p:cNvSpPr txBox="1"/>
          <p:nvPr/>
        </p:nvSpPr>
        <p:spPr>
          <a:xfrm rot="19053908">
            <a:off x="1344055" y="5980760"/>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8" name="TextBox 77">
            <a:extLst>
              <a:ext uri="{FF2B5EF4-FFF2-40B4-BE49-F238E27FC236}">
                <a16:creationId xmlns:a16="http://schemas.microsoft.com/office/drawing/2014/main" id="{C9C25002-7D40-4936-948B-AE495A8725EA}"/>
              </a:ext>
            </a:extLst>
          </p:cNvPr>
          <p:cNvSpPr txBox="1"/>
          <p:nvPr/>
        </p:nvSpPr>
        <p:spPr>
          <a:xfrm rot="19053908">
            <a:off x="1960986" y="5980758"/>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9" name="TextBox 78">
            <a:extLst>
              <a:ext uri="{FF2B5EF4-FFF2-40B4-BE49-F238E27FC236}">
                <a16:creationId xmlns:a16="http://schemas.microsoft.com/office/drawing/2014/main" id="{DF0C0BAF-2121-4006-8094-56A6C14150D2}"/>
              </a:ext>
            </a:extLst>
          </p:cNvPr>
          <p:cNvSpPr txBox="1"/>
          <p:nvPr/>
        </p:nvSpPr>
        <p:spPr>
          <a:xfrm rot="19053908">
            <a:off x="2604195" y="5980757"/>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0" name="TextBox 79">
            <a:extLst>
              <a:ext uri="{FF2B5EF4-FFF2-40B4-BE49-F238E27FC236}">
                <a16:creationId xmlns:a16="http://schemas.microsoft.com/office/drawing/2014/main" id="{06B49631-8FDE-4465-A88F-62BA5B598E41}"/>
              </a:ext>
            </a:extLst>
          </p:cNvPr>
          <p:cNvSpPr txBox="1"/>
          <p:nvPr/>
        </p:nvSpPr>
        <p:spPr>
          <a:xfrm rot="19053908">
            <a:off x="6251243"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1" name="TextBox 80">
            <a:extLst>
              <a:ext uri="{FF2B5EF4-FFF2-40B4-BE49-F238E27FC236}">
                <a16:creationId xmlns:a16="http://schemas.microsoft.com/office/drawing/2014/main" id="{7DB12280-11DF-464F-A228-938315DB340D}"/>
              </a:ext>
            </a:extLst>
          </p:cNvPr>
          <p:cNvSpPr txBox="1"/>
          <p:nvPr/>
        </p:nvSpPr>
        <p:spPr>
          <a:xfrm rot="19053908">
            <a:off x="6852207"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2" name="TextBox 81">
            <a:extLst>
              <a:ext uri="{FF2B5EF4-FFF2-40B4-BE49-F238E27FC236}">
                <a16:creationId xmlns:a16="http://schemas.microsoft.com/office/drawing/2014/main" id="{0FC4359F-30F9-4B8C-B83F-94DCEDEF05F4}"/>
              </a:ext>
            </a:extLst>
          </p:cNvPr>
          <p:cNvSpPr txBox="1"/>
          <p:nvPr/>
        </p:nvSpPr>
        <p:spPr>
          <a:xfrm rot="19053908">
            <a:off x="5586874"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3" name="TextBox 82">
            <a:extLst>
              <a:ext uri="{FF2B5EF4-FFF2-40B4-BE49-F238E27FC236}">
                <a16:creationId xmlns:a16="http://schemas.microsoft.com/office/drawing/2014/main" id="{F58255DB-AAFD-4615-A331-4427FC55B86F}"/>
              </a:ext>
            </a:extLst>
          </p:cNvPr>
          <p:cNvSpPr txBox="1"/>
          <p:nvPr/>
        </p:nvSpPr>
        <p:spPr>
          <a:xfrm rot="19053908">
            <a:off x="5004413" y="5969597"/>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4" name="TextBox 83">
            <a:extLst>
              <a:ext uri="{FF2B5EF4-FFF2-40B4-BE49-F238E27FC236}">
                <a16:creationId xmlns:a16="http://schemas.microsoft.com/office/drawing/2014/main" id="{1775960F-756A-4A71-B853-24D047AD3587}"/>
              </a:ext>
            </a:extLst>
          </p:cNvPr>
          <p:cNvSpPr txBox="1"/>
          <p:nvPr/>
        </p:nvSpPr>
        <p:spPr>
          <a:xfrm rot="19053908">
            <a:off x="3773913" y="5987845"/>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grpSp>
        <p:nvGrpSpPr>
          <p:cNvPr id="116" name="Group 115">
            <a:extLst>
              <a:ext uri="{FF2B5EF4-FFF2-40B4-BE49-F238E27FC236}">
                <a16:creationId xmlns:a16="http://schemas.microsoft.com/office/drawing/2014/main" id="{ED4BB874-D15A-4E05-8D92-72188A04084B}"/>
              </a:ext>
            </a:extLst>
          </p:cNvPr>
          <p:cNvGrpSpPr/>
          <p:nvPr/>
        </p:nvGrpSpPr>
        <p:grpSpPr>
          <a:xfrm>
            <a:off x="7605426" y="2809400"/>
            <a:ext cx="4346280" cy="3899389"/>
            <a:chOff x="7605426" y="2809400"/>
            <a:chExt cx="4346280" cy="3899389"/>
          </a:xfrm>
        </p:grpSpPr>
        <p:grpSp>
          <p:nvGrpSpPr>
            <p:cNvPr id="4" name="Group 3">
              <a:extLst>
                <a:ext uri="{FF2B5EF4-FFF2-40B4-BE49-F238E27FC236}">
                  <a16:creationId xmlns:a16="http://schemas.microsoft.com/office/drawing/2014/main" id="{F0692BA0-3B9C-45B9-8022-EACA67DFC511}"/>
                </a:ext>
              </a:extLst>
            </p:cNvPr>
            <p:cNvGrpSpPr/>
            <p:nvPr/>
          </p:nvGrpSpPr>
          <p:grpSpPr>
            <a:xfrm>
              <a:off x="7944856" y="3479410"/>
              <a:ext cx="609600" cy="2308323"/>
              <a:chOff x="8458200" y="2263675"/>
              <a:chExt cx="609600" cy="2308323"/>
            </a:xfrm>
          </p:grpSpPr>
          <p:sp>
            <p:nvSpPr>
              <p:cNvPr id="5" name="TextBox 4">
                <a:extLst>
                  <a:ext uri="{FF2B5EF4-FFF2-40B4-BE49-F238E27FC236}">
                    <a16:creationId xmlns:a16="http://schemas.microsoft.com/office/drawing/2014/main" id="{CEE39A9A-2232-414E-BFD0-9843BEE6DC41}"/>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6" name="TextBox 5">
                <a:extLst>
                  <a:ext uri="{FF2B5EF4-FFF2-40B4-BE49-F238E27FC236}">
                    <a16:creationId xmlns:a16="http://schemas.microsoft.com/office/drawing/2014/main" id="{80FF95E1-3D65-4886-9E48-04D832542E2F}"/>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7" name="TextBox 6">
                <a:extLst>
                  <a:ext uri="{FF2B5EF4-FFF2-40B4-BE49-F238E27FC236}">
                    <a16:creationId xmlns:a16="http://schemas.microsoft.com/office/drawing/2014/main" id="{B4EC3694-D472-4D8B-806F-44AD5C1A0164}"/>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63" name="TextBox 62">
              <a:extLst>
                <a:ext uri="{FF2B5EF4-FFF2-40B4-BE49-F238E27FC236}">
                  <a16:creationId xmlns:a16="http://schemas.microsoft.com/office/drawing/2014/main" id="{43A0CB13-7001-495E-8625-A3DB75CEEA0A}"/>
                </a:ext>
              </a:extLst>
            </p:cNvPr>
            <p:cNvSpPr txBox="1"/>
            <p:nvPr/>
          </p:nvSpPr>
          <p:spPr>
            <a:xfrm>
              <a:off x="7944856" y="2809400"/>
              <a:ext cx="609600" cy="769441"/>
            </a:xfrm>
            <a:prstGeom prst="rect">
              <a:avLst/>
            </a:prstGeom>
            <a:noFill/>
          </p:spPr>
          <p:txBody>
            <a:bodyPr wrap="square" rtlCol="0">
              <a:spAutoFit/>
            </a:bodyPr>
            <a:lstStyle/>
            <a:p>
              <a:pPr algn="ctr"/>
              <a:r>
                <a:rPr lang="en-US" sz="4400" dirty="0">
                  <a:latin typeface="+mj-lt"/>
                </a:rPr>
                <a:t>3</a:t>
              </a:r>
            </a:p>
          </p:txBody>
        </p:sp>
        <p:grpSp>
          <p:nvGrpSpPr>
            <p:cNvPr id="85" name="Group 84">
              <a:extLst>
                <a:ext uri="{FF2B5EF4-FFF2-40B4-BE49-F238E27FC236}">
                  <a16:creationId xmlns:a16="http://schemas.microsoft.com/office/drawing/2014/main" id="{8A63CF23-CABC-4F09-A063-C9D4D4DFD249}"/>
                </a:ext>
              </a:extLst>
            </p:cNvPr>
            <p:cNvGrpSpPr/>
            <p:nvPr/>
          </p:nvGrpSpPr>
          <p:grpSpPr>
            <a:xfrm>
              <a:off x="8554456" y="3479410"/>
              <a:ext cx="609600" cy="2308323"/>
              <a:chOff x="8458200" y="2263675"/>
              <a:chExt cx="609600" cy="2308323"/>
            </a:xfrm>
          </p:grpSpPr>
          <p:sp>
            <p:nvSpPr>
              <p:cNvPr id="86" name="TextBox 85">
                <a:extLst>
                  <a:ext uri="{FF2B5EF4-FFF2-40B4-BE49-F238E27FC236}">
                    <a16:creationId xmlns:a16="http://schemas.microsoft.com/office/drawing/2014/main" id="{A224633A-5DFF-4C4E-8D63-453A276CA45D}"/>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87" name="TextBox 86">
                <a:extLst>
                  <a:ext uri="{FF2B5EF4-FFF2-40B4-BE49-F238E27FC236}">
                    <a16:creationId xmlns:a16="http://schemas.microsoft.com/office/drawing/2014/main" id="{E871AFB9-70E1-4F51-BF85-EF2EFBBE36B7}"/>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88" name="TextBox 87">
                <a:extLst>
                  <a:ext uri="{FF2B5EF4-FFF2-40B4-BE49-F238E27FC236}">
                    <a16:creationId xmlns:a16="http://schemas.microsoft.com/office/drawing/2014/main" id="{DF08B4C0-1452-4CB5-B7E9-6360E25632E1}"/>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89" name="TextBox 88">
              <a:extLst>
                <a:ext uri="{FF2B5EF4-FFF2-40B4-BE49-F238E27FC236}">
                  <a16:creationId xmlns:a16="http://schemas.microsoft.com/office/drawing/2014/main" id="{23CE7676-6C41-4459-B761-1891CCA96E94}"/>
                </a:ext>
              </a:extLst>
            </p:cNvPr>
            <p:cNvSpPr txBox="1"/>
            <p:nvPr/>
          </p:nvSpPr>
          <p:spPr>
            <a:xfrm>
              <a:off x="8554456" y="2809400"/>
              <a:ext cx="609600" cy="769441"/>
            </a:xfrm>
            <a:prstGeom prst="rect">
              <a:avLst/>
            </a:prstGeom>
            <a:noFill/>
          </p:spPr>
          <p:txBody>
            <a:bodyPr wrap="square" rtlCol="0">
              <a:spAutoFit/>
            </a:bodyPr>
            <a:lstStyle/>
            <a:p>
              <a:pPr algn="ctr"/>
              <a:r>
                <a:rPr lang="en-US" sz="4400" dirty="0">
                  <a:latin typeface="+mj-lt"/>
                </a:rPr>
                <a:t>3</a:t>
              </a:r>
            </a:p>
          </p:txBody>
        </p:sp>
        <p:grpSp>
          <p:nvGrpSpPr>
            <p:cNvPr id="91" name="Group 90">
              <a:extLst>
                <a:ext uri="{FF2B5EF4-FFF2-40B4-BE49-F238E27FC236}">
                  <a16:creationId xmlns:a16="http://schemas.microsoft.com/office/drawing/2014/main" id="{D2AEA3D6-E7FE-4776-8C9E-CEA7D43EBE0D}"/>
                </a:ext>
              </a:extLst>
            </p:cNvPr>
            <p:cNvGrpSpPr/>
            <p:nvPr/>
          </p:nvGrpSpPr>
          <p:grpSpPr>
            <a:xfrm>
              <a:off x="9164056" y="3479410"/>
              <a:ext cx="609600" cy="2308323"/>
              <a:chOff x="8458200" y="2263675"/>
              <a:chExt cx="609600" cy="2308323"/>
            </a:xfrm>
          </p:grpSpPr>
          <p:sp>
            <p:nvSpPr>
              <p:cNvPr id="92" name="TextBox 91">
                <a:extLst>
                  <a:ext uri="{FF2B5EF4-FFF2-40B4-BE49-F238E27FC236}">
                    <a16:creationId xmlns:a16="http://schemas.microsoft.com/office/drawing/2014/main" id="{A5922FC3-105D-4146-8604-1A6F9152659B}"/>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93" name="TextBox 92">
                <a:extLst>
                  <a:ext uri="{FF2B5EF4-FFF2-40B4-BE49-F238E27FC236}">
                    <a16:creationId xmlns:a16="http://schemas.microsoft.com/office/drawing/2014/main" id="{94028078-955F-4032-A805-29102C00565C}"/>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94" name="TextBox 93">
                <a:extLst>
                  <a:ext uri="{FF2B5EF4-FFF2-40B4-BE49-F238E27FC236}">
                    <a16:creationId xmlns:a16="http://schemas.microsoft.com/office/drawing/2014/main" id="{91FEA321-F618-4F67-A7AA-DF30706B2503}"/>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0</a:t>
                </a:r>
              </a:p>
            </p:txBody>
          </p:sp>
        </p:grpSp>
        <p:sp>
          <p:nvSpPr>
            <p:cNvPr id="95" name="TextBox 94">
              <a:extLst>
                <a:ext uri="{FF2B5EF4-FFF2-40B4-BE49-F238E27FC236}">
                  <a16:creationId xmlns:a16="http://schemas.microsoft.com/office/drawing/2014/main" id="{C76B2E36-4E8D-4C04-85C1-0DF38A8DA67A}"/>
                </a:ext>
              </a:extLst>
            </p:cNvPr>
            <p:cNvSpPr txBox="1"/>
            <p:nvPr/>
          </p:nvSpPr>
          <p:spPr>
            <a:xfrm>
              <a:off x="9164056" y="2809400"/>
              <a:ext cx="609600" cy="769441"/>
            </a:xfrm>
            <a:prstGeom prst="rect">
              <a:avLst/>
            </a:prstGeom>
            <a:noFill/>
          </p:spPr>
          <p:txBody>
            <a:bodyPr wrap="square" rtlCol="0">
              <a:spAutoFit/>
            </a:bodyPr>
            <a:lstStyle/>
            <a:p>
              <a:pPr algn="ctr"/>
              <a:r>
                <a:rPr lang="en-US" sz="4400" dirty="0">
                  <a:latin typeface="+mj-lt"/>
                </a:rPr>
                <a:t>2</a:t>
              </a:r>
            </a:p>
          </p:txBody>
        </p:sp>
        <p:grpSp>
          <p:nvGrpSpPr>
            <p:cNvPr id="96" name="Group 95">
              <a:extLst>
                <a:ext uri="{FF2B5EF4-FFF2-40B4-BE49-F238E27FC236}">
                  <a16:creationId xmlns:a16="http://schemas.microsoft.com/office/drawing/2014/main" id="{C2E666F4-38F1-46C3-AA57-74B2FB657A73}"/>
                </a:ext>
              </a:extLst>
            </p:cNvPr>
            <p:cNvGrpSpPr/>
            <p:nvPr/>
          </p:nvGrpSpPr>
          <p:grpSpPr>
            <a:xfrm>
              <a:off x="9773656" y="3479410"/>
              <a:ext cx="609600" cy="2308323"/>
              <a:chOff x="8458200" y="2263675"/>
              <a:chExt cx="609600" cy="2308323"/>
            </a:xfrm>
          </p:grpSpPr>
          <p:sp>
            <p:nvSpPr>
              <p:cNvPr id="97" name="TextBox 96">
                <a:extLst>
                  <a:ext uri="{FF2B5EF4-FFF2-40B4-BE49-F238E27FC236}">
                    <a16:creationId xmlns:a16="http://schemas.microsoft.com/office/drawing/2014/main" id="{954C154A-8C9A-4453-888C-BEE9DB354ADA}"/>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98" name="TextBox 97">
                <a:extLst>
                  <a:ext uri="{FF2B5EF4-FFF2-40B4-BE49-F238E27FC236}">
                    <a16:creationId xmlns:a16="http://schemas.microsoft.com/office/drawing/2014/main" id="{77EB4893-13E9-426F-916E-AA3F5558E46D}"/>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99" name="TextBox 98">
                <a:extLst>
                  <a:ext uri="{FF2B5EF4-FFF2-40B4-BE49-F238E27FC236}">
                    <a16:creationId xmlns:a16="http://schemas.microsoft.com/office/drawing/2014/main" id="{74901A53-78D1-45B4-9876-F8A9AC231CCC}"/>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0</a:t>
                </a:r>
              </a:p>
            </p:txBody>
          </p:sp>
        </p:grpSp>
        <p:sp>
          <p:nvSpPr>
            <p:cNvPr id="100" name="TextBox 99">
              <a:extLst>
                <a:ext uri="{FF2B5EF4-FFF2-40B4-BE49-F238E27FC236}">
                  <a16:creationId xmlns:a16="http://schemas.microsoft.com/office/drawing/2014/main" id="{6C04493B-F78D-4428-8CAF-A807944BAC89}"/>
                </a:ext>
              </a:extLst>
            </p:cNvPr>
            <p:cNvSpPr txBox="1"/>
            <p:nvPr/>
          </p:nvSpPr>
          <p:spPr>
            <a:xfrm>
              <a:off x="9773656" y="2809400"/>
              <a:ext cx="609600" cy="769441"/>
            </a:xfrm>
            <a:prstGeom prst="rect">
              <a:avLst/>
            </a:prstGeom>
            <a:noFill/>
          </p:spPr>
          <p:txBody>
            <a:bodyPr wrap="square" rtlCol="0">
              <a:spAutoFit/>
            </a:bodyPr>
            <a:lstStyle/>
            <a:p>
              <a:pPr algn="ctr"/>
              <a:r>
                <a:rPr lang="en-US" sz="4400" dirty="0">
                  <a:latin typeface="+mj-lt"/>
                </a:rPr>
                <a:t>3</a:t>
              </a:r>
            </a:p>
          </p:txBody>
        </p:sp>
        <p:grpSp>
          <p:nvGrpSpPr>
            <p:cNvPr id="101" name="Group 100">
              <a:extLst>
                <a:ext uri="{FF2B5EF4-FFF2-40B4-BE49-F238E27FC236}">
                  <a16:creationId xmlns:a16="http://schemas.microsoft.com/office/drawing/2014/main" id="{03960727-0442-4120-AD0C-BE473872AAFA}"/>
                </a:ext>
              </a:extLst>
            </p:cNvPr>
            <p:cNvGrpSpPr/>
            <p:nvPr/>
          </p:nvGrpSpPr>
          <p:grpSpPr>
            <a:xfrm>
              <a:off x="10383256" y="3479410"/>
              <a:ext cx="609600" cy="2308323"/>
              <a:chOff x="8458200" y="2263675"/>
              <a:chExt cx="609600" cy="2308323"/>
            </a:xfrm>
          </p:grpSpPr>
          <p:sp>
            <p:nvSpPr>
              <p:cNvPr id="102" name="TextBox 101">
                <a:extLst>
                  <a:ext uri="{FF2B5EF4-FFF2-40B4-BE49-F238E27FC236}">
                    <a16:creationId xmlns:a16="http://schemas.microsoft.com/office/drawing/2014/main" id="{90DF85FE-8C89-4B4C-BD33-365199A74E65}"/>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03" name="TextBox 102">
                <a:extLst>
                  <a:ext uri="{FF2B5EF4-FFF2-40B4-BE49-F238E27FC236}">
                    <a16:creationId xmlns:a16="http://schemas.microsoft.com/office/drawing/2014/main" id="{6D26861E-60CB-40EC-AF20-5247B47C7365}"/>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104" name="TextBox 103">
                <a:extLst>
                  <a:ext uri="{FF2B5EF4-FFF2-40B4-BE49-F238E27FC236}">
                    <a16:creationId xmlns:a16="http://schemas.microsoft.com/office/drawing/2014/main" id="{A24969E8-A5F8-4205-A2F2-85E088A6D247}"/>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105" name="TextBox 104">
              <a:extLst>
                <a:ext uri="{FF2B5EF4-FFF2-40B4-BE49-F238E27FC236}">
                  <a16:creationId xmlns:a16="http://schemas.microsoft.com/office/drawing/2014/main" id="{ADB00294-7EAA-483B-9643-0A5C4A8642F2}"/>
                </a:ext>
              </a:extLst>
            </p:cNvPr>
            <p:cNvSpPr txBox="1"/>
            <p:nvPr/>
          </p:nvSpPr>
          <p:spPr>
            <a:xfrm>
              <a:off x="10383256" y="2809400"/>
              <a:ext cx="609600" cy="769441"/>
            </a:xfrm>
            <a:prstGeom prst="rect">
              <a:avLst/>
            </a:prstGeom>
            <a:noFill/>
          </p:spPr>
          <p:txBody>
            <a:bodyPr wrap="square" rtlCol="0">
              <a:spAutoFit/>
            </a:bodyPr>
            <a:lstStyle/>
            <a:p>
              <a:pPr algn="ctr"/>
              <a:r>
                <a:rPr lang="en-US" sz="4400" dirty="0">
                  <a:latin typeface="+mj-lt"/>
                </a:rPr>
                <a:t>0</a:t>
              </a:r>
            </a:p>
          </p:txBody>
        </p:sp>
        <p:grpSp>
          <p:nvGrpSpPr>
            <p:cNvPr id="106" name="Group 105">
              <a:extLst>
                <a:ext uri="{FF2B5EF4-FFF2-40B4-BE49-F238E27FC236}">
                  <a16:creationId xmlns:a16="http://schemas.microsoft.com/office/drawing/2014/main" id="{5B105652-5311-48CA-95DC-E6FC7726F57E}"/>
                </a:ext>
              </a:extLst>
            </p:cNvPr>
            <p:cNvGrpSpPr/>
            <p:nvPr/>
          </p:nvGrpSpPr>
          <p:grpSpPr>
            <a:xfrm>
              <a:off x="10992856" y="3479410"/>
              <a:ext cx="609600" cy="2308323"/>
              <a:chOff x="8458200" y="2263675"/>
              <a:chExt cx="609600" cy="2308323"/>
            </a:xfrm>
          </p:grpSpPr>
          <p:sp>
            <p:nvSpPr>
              <p:cNvPr id="107" name="TextBox 106">
                <a:extLst>
                  <a:ext uri="{FF2B5EF4-FFF2-40B4-BE49-F238E27FC236}">
                    <a16:creationId xmlns:a16="http://schemas.microsoft.com/office/drawing/2014/main" id="{BE087DE6-B82C-432E-B2B7-CC62117C4861}"/>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08" name="TextBox 107">
                <a:extLst>
                  <a:ext uri="{FF2B5EF4-FFF2-40B4-BE49-F238E27FC236}">
                    <a16:creationId xmlns:a16="http://schemas.microsoft.com/office/drawing/2014/main" id="{188ADB3B-8A33-44D8-91FC-2A9C3621D503}"/>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109" name="TextBox 108">
                <a:extLst>
                  <a:ext uri="{FF2B5EF4-FFF2-40B4-BE49-F238E27FC236}">
                    <a16:creationId xmlns:a16="http://schemas.microsoft.com/office/drawing/2014/main" id="{C6CEDA35-2B1E-45B3-9B07-39D28AD23EB5}"/>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110" name="TextBox 109">
              <a:extLst>
                <a:ext uri="{FF2B5EF4-FFF2-40B4-BE49-F238E27FC236}">
                  <a16:creationId xmlns:a16="http://schemas.microsoft.com/office/drawing/2014/main" id="{6346C78F-D89D-40EB-9233-C04C8298C87C}"/>
                </a:ext>
              </a:extLst>
            </p:cNvPr>
            <p:cNvSpPr txBox="1"/>
            <p:nvPr/>
          </p:nvSpPr>
          <p:spPr>
            <a:xfrm>
              <a:off x="10992856" y="2809400"/>
              <a:ext cx="609600" cy="769441"/>
            </a:xfrm>
            <a:prstGeom prst="rect">
              <a:avLst/>
            </a:prstGeom>
            <a:noFill/>
          </p:spPr>
          <p:txBody>
            <a:bodyPr wrap="square" rtlCol="0">
              <a:spAutoFit/>
            </a:bodyPr>
            <a:lstStyle/>
            <a:p>
              <a:pPr algn="ctr"/>
              <a:r>
                <a:rPr lang="en-US" sz="4400" dirty="0">
                  <a:latin typeface="+mj-lt"/>
                </a:rPr>
                <a:t>0</a:t>
              </a:r>
            </a:p>
          </p:txBody>
        </p:sp>
        <p:grpSp>
          <p:nvGrpSpPr>
            <p:cNvPr id="115" name="Group 114">
              <a:extLst>
                <a:ext uri="{FF2B5EF4-FFF2-40B4-BE49-F238E27FC236}">
                  <a16:creationId xmlns:a16="http://schemas.microsoft.com/office/drawing/2014/main" id="{913DF70A-1398-4AE0-AA3B-8A4406A2D42F}"/>
                </a:ext>
              </a:extLst>
            </p:cNvPr>
            <p:cNvGrpSpPr/>
            <p:nvPr/>
          </p:nvGrpSpPr>
          <p:grpSpPr>
            <a:xfrm>
              <a:off x="7605426" y="5946770"/>
              <a:ext cx="4346280" cy="762019"/>
              <a:chOff x="7605426" y="5946770"/>
              <a:chExt cx="4346280" cy="762019"/>
            </a:xfrm>
          </p:grpSpPr>
          <p:sp>
            <p:nvSpPr>
              <p:cNvPr id="113" name="Right Bracket 112">
                <a:extLst>
                  <a:ext uri="{FF2B5EF4-FFF2-40B4-BE49-F238E27FC236}">
                    <a16:creationId xmlns:a16="http://schemas.microsoft.com/office/drawing/2014/main" id="{4D441278-A0C9-4046-B6F6-B07411707DB5}"/>
                  </a:ext>
                </a:extLst>
              </p:cNvPr>
              <p:cNvSpPr/>
              <p:nvPr/>
            </p:nvSpPr>
            <p:spPr>
              <a:xfrm rot="5400000">
                <a:off x="9623479" y="4268147"/>
                <a:ext cx="300353" cy="36576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6482CA26-1575-4D96-B0E6-CE6A9AF8B90C}"/>
                  </a:ext>
                </a:extLst>
              </p:cNvPr>
              <p:cNvSpPr txBox="1"/>
              <p:nvPr/>
            </p:nvSpPr>
            <p:spPr>
              <a:xfrm>
                <a:off x="7605426" y="6247124"/>
                <a:ext cx="4346280" cy="461665"/>
              </a:xfrm>
              <a:prstGeom prst="rect">
                <a:avLst/>
              </a:prstGeom>
              <a:noFill/>
            </p:spPr>
            <p:txBody>
              <a:bodyPr wrap="square" rtlCol="0">
                <a:spAutoFit/>
              </a:bodyPr>
              <a:lstStyle/>
              <a:p>
                <a:pPr algn="ctr"/>
                <a:r>
                  <a:rPr lang="en-US" sz="2400" dirty="0"/>
                  <a:t>Working set stabilizes to {0, 2, 3}</a:t>
                </a:r>
              </a:p>
            </p:txBody>
          </p:sp>
        </p:grpSp>
      </p:grpSp>
      <p:grpSp>
        <p:nvGrpSpPr>
          <p:cNvPr id="120" name="Group 119">
            <a:extLst>
              <a:ext uri="{FF2B5EF4-FFF2-40B4-BE49-F238E27FC236}">
                <a16:creationId xmlns:a16="http://schemas.microsoft.com/office/drawing/2014/main" id="{82221CA8-94D0-40EB-92DE-AEB99A4ED80B}"/>
              </a:ext>
            </a:extLst>
          </p:cNvPr>
          <p:cNvGrpSpPr/>
          <p:nvPr/>
        </p:nvGrpSpPr>
        <p:grpSpPr>
          <a:xfrm>
            <a:off x="3108901" y="1930692"/>
            <a:ext cx="4810665" cy="963857"/>
            <a:chOff x="3108901" y="1930692"/>
            <a:chExt cx="4810665" cy="963857"/>
          </a:xfrm>
        </p:grpSpPr>
        <p:sp>
          <p:nvSpPr>
            <p:cNvPr id="118" name="Right Bracket 117">
              <a:extLst>
                <a:ext uri="{FF2B5EF4-FFF2-40B4-BE49-F238E27FC236}">
                  <a16:creationId xmlns:a16="http://schemas.microsoft.com/office/drawing/2014/main" id="{77017CEE-C94B-4ADF-894F-CC0405EFDBBF}"/>
                </a:ext>
              </a:extLst>
            </p:cNvPr>
            <p:cNvSpPr/>
            <p:nvPr/>
          </p:nvSpPr>
          <p:spPr>
            <a:xfrm rot="16200000">
              <a:off x="5375062" y="350045"/>
              <a:ext cx="278343" cy="4810665"/>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D03C93D7-C0C8-4D9C-9BCF-F17959E4A2E4}"/>
                </a:ext>
              </a:extLst>
            </p:cNvPr>
            <p:cNvSpPr txBox="1"/>
            <p:nvPr/>
          </p:nvSpPr>
          <p:spPr>
            <a:xfrm>
              <a:off x="4029501" y="1930692"/>
              <a:ext cx="3061095" cy="712183"/>
            </a:xfrm>
            <a:prstGeom prst="rect">
              <a:avLst/>
            </a:prstGeom>
            <a:noFill/>
          </p:spPr>
          <p:txBody>
            <a:bodyPr wrap="square" rtlCol="0">
              <a:spAutoFit/>
            </a:bodyPr>
            <a:lstStyle/>
            <a:p>
              <a:pPr algn="ctr">
                <a:lnSpc>
                  <a:spcPts val="2400"/>
                </a:lnSpc>
              </a:pPr>
              <a:r>
                <a:rPr lang="en-US" sz="2400" dirty="0"/>
                <a:t>Working set {0, 2, 3, 4}</a:t>
              </a:r>
            </a:p>
            <a:p>
              <a:pPr algn="ctr">
                <a:lnSpc>
                  <a:spcPts val="2400"/>
                </a:lnSpc>
              </a:pPr>
              <a:r>
                <a:rPr lang="en-US" sz="2400" dirty="0"/>
                <a:t>is thrashing!</a:t>
              </a:r>
            </a:p>
          </p:txBody>
        </p:sp>
      </p:grpSp>
    </p:spTree>
    <p:extLst>
      <p:ext uri="{BB962C8B-B14F-4D97-AF65-F5344CB8AC3E}">
        <p14:creationId xmlns:p14="http://schemas.microsoft.com/office/powerpoint/2010/main" val="30300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500"/>
                                        <p:tgtEl>
                                          <p:spTgt spid="8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500"/>
                                        <p:tgtEl>
                                          <p:spTgt spid="8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500"/>
                                        <p:tgtEl>
                                          <p:spTgt spid="81"/>
                                        </p:tgtEl>
                                      </p:cBhvr>
                                    </p:animEffect>
                                  </p:childTnLst>
                                </p:cTn>
                              </p:par>
                              <p:par>
                                <p:cTn id="120" presetID="10" presetClass="entr" presetSubtype="0" fill="hold"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500"/>
                                        <p:tgtEl>
                                          <p:spTgt spid="6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73"/>
                                        </p:tgtEl>
                                      </p:cBhvr>
                                    </p:animEffect>
                                    <p:set>
                                      <p:cBhvr>
                                        <p:cTn id="130" dur="1" fill="hold">
                                          <p:stCondLst>
                                            <p:cond delay="499"/>
                                          </p:stCondLst>
                                        </p:cTn>
                                        <p:tgtEl>
                                          <p:spTgt spid="73"/>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120"/>
                                        </p:tgtEl>
                                        <p:attrNameLst>
                                          <p:attrName>style.visibility</p:attrName>
                                        </p:attrNameLst>
                                      </p:cBhvr>
                                      <p:to>
                                        <p:strVal val="visible"/>
                                      </p:to>
                                    </p:set>
                                    <p:animEffect transition="in" filter="fade">
                                      <p:cBhvr>
                                        <p:cTn id="133" dur="500"/>
                                        <p:tgtEl>
                                          <p:spTgt spid="12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116"/>
                                        </p:tgtEl>
                                        <p:attrNameLst>
                                          <p:attrName>style.visibility</p:attrName>
                                        </p:attrNameLst>
                                      </p:cBhvr>
                                      <p:to>
                                        <p:strVal val="visible"/>
                                      </p:to>
                                    </p:set>
                                    <p:animEffect transition="in" filter="fade">
                                      <p:cBhvr>
                                        <p:cTn id="138"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1" grpId="0"/>
      <p:bldP spid="62" grpId="0"/>
      <p:bldP spid="76" grpId="0"/>
      <p:bldP spid="77" grpId="0"/>
      <p:bldP spid="78" grpId="0"/>
      <p:bldP spid="79" grpId="0"/>
      <p:bldP spid="80" grpId="0"/>
      <p:bldP spid="81" grpId="0"/>
      <p:bldP spid="82" grpId="0"/>
      <p:bldP spid="83"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BF0B-6AC1-4CE0-BCF8-959FC864DA6D}"/>
              </a:ext>
            </a:extLst>
          </p:cNvPr>
          <p:cNvSpPr>
            <a:spLocks noGrp="1"/>
          </p:cNvSpPr>
          <p:nvPr>
            <p:ph type="title"/>
          </p:nvPr>
        </p:nvSpPr>
        <p:spPr>
          <a:xfrm>
            <a:off x="0" y="-19883"/>
            <a:ext cx="12192000" cy="1325563"/>
          </a:xfrm>
        </p:spPr>
        <p:txBody>
          <a:bodyPr/>
          <a:lstStyle/>
          <a:p>
            <a:r>
              <a:rPr lang="en-US" dirty="0"/>
              <a:t>Least-Recently Used (LRU) Page Replacement</a:t>
            </a:r>
          </a:p>
        </p:txBody>
      </p:sp>
      <p:sp>
        <p:nvSpPr>
          <p:cNvPr id="117" name="Content Placeholder 2">
            <a:extLst>
              <a:ext uri="{FF2B5EF4-FFF2-40B4-BE49-F238E27FC236}">
                <a16:creationId xmlns:a16="http://schemas.microsoft.com/office/drawing/2014/main" id="{EC724104-2708-4890-8FE8-8905371180B8}"/>
              </a:ext>
            </a:extLst>
          </p:cNvPr>
          <p:cNvSpPr>
            <a:spLocks noGrp="1"/>
          </p:cNvSpPr>
          <p:nvPr>
            <p:ph idx="1"/>
          </p:nvPr>
        </p:nvSpPr>
        <p:spPr>
          <a:xfrm>
            <a:off x="212942" y="1077238"/>
            <a:ext cx="6563640" cy="5686491"/>
          </a:xfrm>
        </p:spPr>
        <p:txBody>
          <a:bodyPr>
            <a:normAutofit/>
          </a:bodyPr>
          <a:lstStyle/>
          <a:p>
            <a:r>
              <a:rPr lang="en-US" sz="3600" dirty="0"/>
              <a:t>LRU is a good eviction strategy, but it’s hard to implement efficiently</a:t>
            </a:r>
          </a:p>
          <a:p>
            <a:r>
              <a:rPr lang="en-US" sz="3600" dirty="0"/>
              <a:t>In a naïve implementation, the kernel has a software-managed list of in-memory virtual pages</a:t>
            </a:r>
          </a:p>
          <a:p>
            <a:pPr lvl="1"/>
            <a:r>
              <a:rPr lang="en-US" sz="3200" dirty="0"/>
              <a:t>On each memory access, the kernel moves the accessed page to the front of the list</a:t>
            </a:r>
          </a:p>
          <a:p>
            <a:pPr lvl="1"/>
            <a:r>
              <a:rPr lang="en-US" sz="3200" dirty="0"/>
              <a:t>At eviction time, the kernel evicts the page at the back of the list</a:t>
            </a:r>
          </a:p>
        </p:txBody>
      </p:sp>
      <p:grpSp>
        <p:nvGrpSpPr>
          <p:cNvPr id="112" name="Group 111">
            <a:extLst>
              <a:ext uri="{FF2B5EF4-FFF2-40B4-BE49-F238E27FC236}">
                <a16:creationId xmlns:a16="http://schemas.microsoft.com/office/drawing/2014/main" id="{DEC40069-6230-43ED-9342-DE4E6E3F110C}"/>
              </a:ext>
            </a:extLst>
          </p:cNvPr>
          <p:cNvGrpSpPr/>
          <p:nvPr/>
        </p:nvGrpSpPr>
        <p:grpSpPr>
          <a:xfrm>
            <a:off x="6551112" y="1076917"/>
            <a:ext cx="5964120" cy="5915575"/>
            <a:chOff x="6551112" y="1076917"/>
            <a:chExt cx="5964120" cy="5915575"/>
          </a:xfrm>
        </p:grpSpPr>
        <p:pic>
          <p:nvPicPr>
            <p:cNvPr id="72" name="Picture 71">
              <a:extLst>
                <a:ext uri="{FF2B5EF4-FFF2-40B4-BE49-F238E27FC236}">
                  <a16:creationId xmlns:a16="http://schemas.microsoft.com/office/drawing/2014/main" id="{8B03ACE0-29ED-4FF4-9209-AD08D49EDA7F}"/>
                </a:ext>
              </a:extLst>
            </p:cNvPr>
            <p:cNvPicPr>
              <a:picLocks noChangeAspect="1"/>
            </p:cNvPicPr>
            <p:nvPr/>
          </p:nvPicPr>
          <p:blipFill>
            <a:blip r:embed="rId3"/>
            <a:stretch>
              <a:fillRect/>
            </a:stretch>
          </p:blipFill>
          <p:spPr>
            <a:xfrm>
              <a:off x="8332735" y="1076917"/>
              <a:ext cx="4182497" cy="5915575"/>
            </a:xfrm>
            <a:prstGeom prst="rect">
              <a:avLst/>
            </a:prstGeom>
          </p:spPr>
        </p:pic>
        <p:sp>
          <p:nvSpPr>
            <p:cNvPr id="90" name="Arrow: Right 89">
              <a:extLst>
                <a:ext uri="{FF2B5EF4-FFF2-40B4-BE49-F238E27FC236}">
                  <a16:creationId xmlns:a16="http://schemas.microsoft.com/office/drawing/2014/main" id="{934F6B4D-58BD-4E13-A9C5-D83D704E40EE}"/>
                </a:ext>
              </a:extLst>
            </p:cNvPr>
            <p:cNvSpPr/>
            <p:nvPr/>
          </p:nvSpPr>
          <p:spPr>
            <a:xfrm>
              <a:off x="6776582" y="5937337"/>
              <a:ext cx="2768251" cy="613775"/>
            </a:xfrm>
            <a:prstGeom prst="rightArrow">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09142199-CD76-48AF-94AE-67A4FD24C375}"/>
                </a:ext>
              </a:extLst>
            </p:cNvPr>
            <p:cNvSpPr txBox="1"/>
            <p:nvPr/>
          </p:nvSpPr>
          <p:spPr>
            <a:xfrm>
              <a:off x="6551112" y="5366162"/>
              <a:ext cx="2993721" cy="646331"/>
            </a:xfrm>
            <a:prstGeom prst="rect">
              <a:avLst/>
            </a:prstGeom>
            <a:noFill/>
          </p:spPr>
          <p:txBody>
            <a:bodyPr wrap="square" rtlCol="0">
              <a:spAutoFit/>
            </a:bodyPr>
            <a:lstStyle/>
            <a:p>
              <a:pPr algn="ctr"/>
              <a:r>
                <a:rPr lang="en-US" sz="3600" b="1" dirty="0">
                  <a:ln>
                    <a:solidFill>
                      <a:sysClr val="windowText" lastClr="000000"/>
                    </a:solidFill>
                  </a:ln>
                  <a:solidFill>
                    <a:schemeClr val="accent4">
                      <a:lumMod val="50000"/>
                    </a:schemeClr>
                  </a:solidFill>
                  <a:latin typeface="Segoe UI" panose="020B0502040204020203" pitchFamily="34" charset="0"/>
                  <a:cs typeface="Segoe UI" panose="020B0502040204020203" pitchFamily="34" charset="0"/>
                </a:rPr>
                <a:t>This is O(1)!</a:t>
              </a:r>
            </a:p>
          </p:txBody>
        </p:sp>
      </p:grpSp>
    </p:spTree>
    <p:extLst>
      <p:ext uri="{BB962C8B-B14F-4D97-AF65-F5344CB8AC3E}">
        <p14:creationId xmlns:p14="http://schemas.microsoft.com/office/powerpoint/2010/main" val="39435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48089-746E-40CE-9A84-6C23CCB8F868}"/>
              </a:ext>
            </a:extLst>
          </p:cNvPr>
          <p:cNvPicPr>
            <a:picLocks noChangeAspect="1"/>
          </p:cNvPicPr>
          <p:nvPr/>
        </p:nvPicPr>
        <p:blipFill>
          <a:blip r:embed="rId2"/>
          <a:stretch>
            <a:fillRect/>
          </a:stretch>
        </p:blipFill>
        <p:spPr>
          <a:xfrm>
            <a:off x="4712208" y="0"/>
            <a:ext cx="7479792" cy="6858000"/>
          </a:xfrm>
          <a:prstGeom prst="rect">
            <a:avLst/>
          </a:prstGeom>
        </p:spPr>
      </p:pic>
      <p:sp>
        <p:nvSpPr>
          <p:cNvPr id="12" name="Content Placeholder 2">
            <a:extLst>
              <a:ext uri="{FF2B5EF4-FFF2-40B4-BE49-F238E27FC236}">
                <a16:creationId xmlns:a16="http://schemas.microsoft.com/office/drawing/2014/main" id="{265CC17F-7755-4C95-BB7F-CFE17215FA38}"/>
              </a:ext>
            </a:extLst>
          </p:cNvPr>
          <p:cNvSpPr txBox="1">
            <a:spLocks/>
          </p:cNvSpPr>
          <p:nvPr/>
        </p:nvSpPr>
        <p:spPr>
          <a:xfrm>
            <a:off x="438410" y="4223781"/>
            <a:ext cx="6563640" cy="1465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b="1" dirty="0"/>
              <a:t>On each memory access, the kernel moves the accessed page to the front of the list</a:t>
            </a:r>
          </a:p>
        </p:txBody>
      </p:sp>
      <p:sp>
        <p:nvSpPr>
          <p:cNvPr id="13" name="Content Placeholder 2">
            <a:extLst>
              <a:ext uri="{FF2B5EF4-FFF2-40B4-BE49-F238E27FC236}">
                <a16:creationId xmlns:a16="http://schemas.microsoft.com/office/drawing/2014/main" id="{E04DD9AE-A68B-4E2B-A65D-0B76B2FFD0EE}"/>
              </a:ext>
            </a:extLst>
          </p:cNvPr>
          <p:cNvSpPr>
            <a:spLocks noGrp="1"/>
          </p:cNvSpPr>
          <p:nvPr>
            <p:ph idx="1"/>
          </p:nvPr>
        </p:nvSpPr>
        <p:spPr>
          <a:xfrm>
            <a:off x="262003" y="1449844"/>
            <a:ext cx="5562600" cy="4351338"/>
          </a:xfrm>
          <a:noFill/>
        </p:spPr>
        <p:txBody>
          <a:bodyPr/>
          <a:lstStyle/>
          <a:p>
            <a:r>
              <a:rPr lang="en-US" dirty="0"/>
              <a:t>Problem 1: To detect memory accesses, the OS would have       to use page faults, repeatedly marking pages as inaccessible;     all of those context switches       will be expensive!</a:t>
            </a:r>
          </a:p>
          <a:p>
            <a:r>
              <a:rPr lang="en-US" dirty="0"/>
              <a:t>Problem 2: Finding the accessed page (to move it to the front of the list) is O(N)!</a:t>
            </a:r>
          </a:p>
        </p:txBody>
      </p:sp>
    </p:spTree>
    <p:extLst>
      <p:ext uri="{BB962C8B-B14F-4D97-AF65-F5344CB8AC3E}">
        <p14:creationId xmlns:p14="http://schemas.microsoft.com/office/powerpoint/2010/main" val="6958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4.81481E-6 L -0.05951 -0.60394 " pathEditMode="relative" rAng="0" ptsTypes="AA">
                                      <p:cBhvr>
                                        <p:cTn id="6" dur="1000" fill="hold"/>
                                        <p:tgtEl>
                                          <p:spTgt spid="12"/>
                                        </p:tgtEl>
                                        <p:attrNameLst>
                                          <p:attrName>ppt_x</p:attrName>
                                          <p:attrName>ppt_y</p:attrName>
                                        </p:attrNameLst>
                                      </p:cBhvr>
                                      <p:rCtr x="-2982" y="-30208"/>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Tree>
    <p:extLst>
      <p:ext uri="{BB962C8B-B14F-4D97-AF65-F5344CB8AC3E}">
        <p14:creationId xmlns:p14="http://schemas.microsoft.com/office/powerpoint/2010/main" val="27027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x86-64 Page Tables</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F8979DB-5E16-4127-84FB-C52AC36D9A87}"/>
              </a:ext>
            </a:extLst>
          </p:cNvPr>
          <p:cNvGrpSpPr/>
          <p:nvPr/>
        </p:nvGrpSpPr>
        <p:grpSpPr>
          <a:xfrm>
            <a:off x="8269506" y="4497936"/>
            <a:ext cx="3057488" cy="2349332"/>
            <a:chOff x="8269506" y="4497936"/>
            <a:chExt cx="3057488" cy="2349332"/>
          </a:xfrm>
        </p:grpSpPr>
        <p:cxnSp>
          <p:nvCxnSpPr>
            <p:cNvPr id="189" name="Straight Connector 188">
              <a:extLst>
                <a:ext uri="{FF2B5EF4-FFF2-40B4-BE49-F238E27FC236}">
                  <a16:creationId xmlns:a16="http://schemas.microsoft.com/office/drawing/2014/main" id="{44ABD37A-D8B7-4CE9-B000-6790520FD25E}"/>
                </a:ext>
              </a:extLst>
            </p:cNvPr>
            <p:cNvCxnSpPr/>
            <p:nvPr/>
          </p:nvCxnSpPr>
          <p:spPr bwMode="auto">
            <a:xfrm>
              <a:off x="10614378" y="5880981"/>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4AA47205-CFC5-43CB-B059-F1EF3E85B025}"/>
                </a:ext>
              </a:extLst>
            </p:cNvPr>
            <p:cNvCxnSpPr/>
            <p:nvPr/>
          </p:nvCxnSpPr>
          <p:spPr bwMode="auto">
            <a:xfrm>
              <a:off x="10822524" y="5880981"/>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1" name="TextBox 190">
              <a:extLst>
                <a:ext uri="{FF2B5EF4-FFF2-40B4-BE49-F238E27FC236}">
                  <a16:creationId xmlns:a16="http://schemas.microsoft.com/office/drawing/2014/main" id="{839C7208-BFAF-4BD4-9CD7-0976876542AD}"/>
                </a:ext>
              </a:extLst>
            </p:cNvPr>
            <p:cNvSpPr txBox="1"/>
            <p:nvPr/>
          </p:nvSpPr>
          <p:spPr>
            <a:xfrm>
              <a:off x="10299231" y="5852897"/>
              <a:ext cx="329120" cy="461665"/>
            </a:xfrm>
            <a:prstGeom prst="rect">
              <a:avLst/>
            </a:prstGeom>
            <a:noFill/>
          </p:spPr>
          <p:txBody>
            <a:bodyPr wrap="square" rtlCol="0">
              <a:spAutoFit/>
            </a:bodyPr>
            <a:lstStyle/>
            <a:p>
              <a:r>
                <a:rPr lang="en-US" sz="2400" dirty="0"/>
                <a:t>…</a:t>
              </a:r>
            </a:p>
          </p:txBody>
        </p:sp>
        <p:sp>
          <p:nvSpPr>
            <p:cNvPr id="193" name="TextBox 192">
              <a:extLst>
                <a:ext uri="{FF2B5EF4-FFF2-40B4-BE49-F238E27FC236}">
                  <a16:creationId xmlns:a16="http://schemas.microsoft.com/office/drawing/2014/main" id="{8F0119C1-0932-428F-9356-4B31C93C7B08}"/>
                </a:ext>
              </a:extLst>
            </p:cNvPr>
            <p:cNvSpPr txBox="1"/>
            <p:nvPr/>
          </p:nvSpPr>
          <p:spPr>
            <a:xfrm>
              <a:off x="10997874" y="5846598"/>
              <a:ext cx="329120" cy="461665"/>
            </a:xfrm>
            <a:prstGeom prst="rect">
              <a:avLst/>
            </a:prstGeom>
            <a:noFill/>
          </p:spPr>
          <p:txBody>
            <a:bodyPr wrap="square" rtlCol="0">
              <a:spAutoFit/>
            </a:bodyPr>
            <a:lstStyle/>
            <a:p>
              <a:r>
                <a:rPr lang="en-US" sz="2400" dirty="0"/>
                <a:t>…</a:t>
              </a:r>
            </a:p>
          </p:txBody>
        </p:sp>
        <p:sp>
          <p:nvSpPr>
            <p:cNvPr id="194" name="TextBox 193">
              <a:extLst>
                <a:ext uri="{FF2B5EF4-FFF2-40B4-BE49-F238E27FC236}">
                  <a16:creationId xmlns:a16="http://schemas.microsoft.com/office/drawing/2014/main" id="{670B820D-66CD-4B08-817B-0CBA214EEB89}"/>
                </a:ext>
              </a:extLst>
            </p:cNvPr>
            <p:cNvSpPr txBox="1"/>
            <p:nvPr/>
          </p:nvSpPr>
          <p:spPr>
            <a:xfrm>
              <a:off x="8863774" y="4946323"/>
              <a:ext cx="1019366" cy="461665"/>
            </a:xfrm>
            <a:prstGeom prst="rect">
              <a:avLst/>
            </a:prstGeom>
            <a:noFill/>
          </p:spPr>
          <p:txBody>
            <a:bodyPr wrap="square" rtlCol="0">
              <a:spAutoFit/>
            </a:bodyPr>
            <a:lstStyle/>
            <a:p>
              <a:pPr algn="ctr"/>
              <a:r>
                <a:rPr lang="en-US" sz="2400" dirty="0"/>
                <a:t>Dirty?</a:t>
              </a:r>
              <a:endParaRPr lang="en-US" sz="2000" dirty="0"/>
            </a:p>
          </p:txBody>
        </p:sp>
        <p:cxnSp>
          <p:nvCxnSpPr>
            <p:cNvPr id="198" name="Straight Arrow Connector 197">
              <a:extLst>
                <a:ext uri="{FF2B5EF4-FFF2-40B4-BE49-F238E27FC236}">
                  <a16:creationId xmlns:a16="http://schemas.microsoft.com/office/drawing/2014/main" id="{EB7DF49A-B5B1-43DF-AD06-BA50C616D133}"/>
                </a:ext>
              </a:extLst>
            </p:cNvPr>
            <p:cNvCxnSpPr>
              <a:cxnSpLocks/>
            </p:cNvCxnSpPr>
            <p:nvPr/>
          </p:nvCxnSpPr>
          <p:spPr bwMode="auto">
            <a:xfrm>
              <a:off x="9722542" y="5308093"/>
              <a:ext cx="926610" cy="51427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79" name="TextBox 178">
              <a:extLst>
                <a:ext uri="{FF2B5EF4-FFF2-40B4-BE49-F238E27FC236}">
                  <a16:creationId xmlns:a16="http://schemas.microsoft.com/office/drawing/2014/main" id="{F20E782C-FFE4-42DA-9D9B-D35C06D97A75}"/>
                </a:ext>
              </a:extLst>
            </p:cNvPr>
            <p:cNvSpPr txBox="1"/>
            <p:nvPr/>
          </p:nvSpPr>
          <p:spPr>
            <a:xfrm>
              <a:off x="10543873" y="6385080"/>
              <a:ext cx="329120" cy="461665"/>
            </a:xfrm>
            <a:prstGeom prst="rect">
              <a:avLst/>
            </a:prstGeom>
            <a:noFill/>
          </p:spPr>
          <p:txBody>
            <a:bodyPr wrap="square" rtlCol="0">
              <a:spAutoFit/>
            </a:bodyPr>
            <a:lstStyle/>
            <a:p>
              <a:r>
                <a:rPr lang="en-US" sz="2400" dirty="0"/>
                <a:t>6</a:t>
              </a:r>
            </a:p>
          </p:txBody>
        </p:sp>
        <p:sp>
          <p:nvSpPr>
            <p:cNvPr id="182" name="TextBox 181">
              <a:extLst>
                <a:ext uri="{FF2B5EF4-FFF2-40B4-BE49-F238E27FC236}">
                  <a16:creationId xmlns:a16="http://schemas.microsoft.com/office/drawing/2014/main" id="{9A48D9EC-D770-438F-9A9F-018F6D68BFF8}"/>
                </a:ext>
              </a:extLst>
            </p:cNvPr>
            <p:cNvSpPr txBox="1"/>
            <p:nvPr/>
          </p:nvSpPr>
          <p:spPr>
            <a:xfrm>
              <a:off x="10781873" y="6385603"/>
              <a:ext cx="329120" cy="461665"/>
            </a:xfrm>
            <a:prstGeom prst="rect">
              <a:avLst/>
            </a:prstGeom>
            <a:noFill/>
          </p:spPr>
          <p:txBody>
            <a:bodyPr wrap="square" rtlCol="0">
              <a:spAutoFit/>
            </a:bodyPr>
            <a:lstStyle/>
            <a:p>
              <a:r>
                <a:rPr lang="en-US" sz="2400" dirty="0"/>
                <a:t>5</a:t>
              </a:r>
            </a:p>
          </p:txBody>
        </p:sp>
        <p:cxnSp>
          <p:nvCxnSpPr>
            <p:cNvPr id="183" name="Straight Connector 182">
              <a:extLst>
                <a:ext uri="{FF2B5EF4-FFF2-40B4-BE49-F238E27FC236}">
                  <a16:creationId xmlns:a16="http://schemas.microsoft.com/office/drawing/2014/main" id="{BD05FC70-F764-46B7-982B-AFDEAE27E173}"/>
                </a:ext>
              </a:extLst>
            </p:cNvPr>
            <p:cNvCxnSpPr/>
            <p:nvPr/>
          </p:nvCxnSpPr>
          <p:spPr bwMode="auto">
            <a:xfrm>
              <a:off x="11033528" y="588294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9" name="Straight Arrow Connector 198">
              <a:extLst>
                <a:ext uri="{FF2B5EF4-FFF2-40B4-BE49-F238E27FC236}">
                  <a16:creationId xmlns:a16="http://schemas.microsoft.com/office/drawing/2014/main" id="{38454F4D-DBED-43B3-8021-2581428052A1}"/>
                </a:ext>
              </a:extLst>
            </p:cNvPr>
            <p:cNvCxnSpPr>
              <a:cxnSpLocks/>
            </p:cNvCxnSpPr>
            <p:nvPr/>
          </p:nvCxnSpPr>
          <p:spPr bwMode="auto">
            <a:xfrm>
              <a:off x="9648087" y="4776228"/>
              <a:ext cx="1264388" cy="103896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00" name="TextBox 199">
              <a:extLst>
                <a:ext uri="{FF2B5EF4-FFF2-40B4-BE49-F238E27FC236}">
                  <a16:creationId xmlns:a16="http://schemas.microsoft.com/office/drawing/2014/main" id="{42BE9A20-FE87-40FD-9C39-563B128A76B2}"/>
                </a:ext>
              </a:extLst>
            </p:cNvPr>
            <p:cNvSpPr txBox="1"/>
            <p:nvPr/>
          </p:nvSpPr>
          <p:spPr>
            <a:xfrm>
              <a:off x="8269506" y="4497936"/>
              <a:ext cx="1538455" cy="461665"/>
            </a:xfrm>
            <a:prstGeom prst="rect">
              <a:avLst/>
            </a:prstGeom>
            <a:noFill/>
          </p:spPr>
          <p:txBody>
            <a:bodyPr wrap="square" rtlCol="0">
              <a:spAutoFit/>
            </a:bodyPr>
            <a:lstStyle/>
            <a:p>
              <a:pPr algn="ctr"/>
              <a:r>
                <a:rPr lang="en-US" sz="2400" dirty="0"/>
                <a:t>Accessed?</a:t>
              </a:r>
              <a:endParaRPr lang="en-US" sz="2000" dirty="0"/>
            </a:p>
          </p:txBody>
        </p:sp>
      </p:grpSp>
      <p:pic>
        <p:nvPicPr>
          <p:cNvPr id="10" name="Picture 9">
            <a:extLst>
              <a:ext uri="{FF2B5EF4-FFF2-40B4-BE49-F238E27FC236}">
                <a16:creationId xmlns:a16="http://schemas.microsoft.com/office/drawing/2014/main" id="{63FA4F9B-74B9-435C-847B-4F605E2A9BDB}"/>
              </a:ext>
            </a:extLst>
          </p:cNvPr>
          <p:cNvPicPr>
            <a:picLocks noChangeAspect="1"/>
          </p:cNvPicPr>
          <p:nvPr/>
        </p:nvPicPr>
        <p:blipFill>
          <a:blip r:embed="rId3"/>
          <a:stretch>
            <a:fillRect/>
          </a:stretch>
        </p:blipFill>
        <p:spPr>
          <a:xfrm>
            <a:off x="-1391" y="-866"/>
            <a:ext cx="12177993" cy="6858000"/>
          </a:xfrm>
          <a:prstGeom prst="rect">
            <a:avLst/>
          </a:prstGeom>
        </p:spPr>
      </p:pic>
      <p:sp>
        <p:nvSpPr>
          <p:cNvPr id="11" name="Rectangle 10">
            <a:extLst>
              <a:ext uri="{FF2B5EF4-FFF2-40B4-BE49-F238E27FC236}">
                <a16:creationId xmlns:a16="http://schemas.microsoft.com/office/drawing/2014/main" id="{AADD62CA-79C9-4F57-BB46-625C025099F8}"/>
              </a:ext>
            </a:extLst>
          </p:cNvPr>
          <p:cNvSpPr/>
          <p:nvPr/>
        </p:nvSpPr>
        <p:spPr>
          <a:xfrm>
            <a:off x="1059037" y="2598273"/>
            <a:ext cx="10977164" cy="213806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32" presetClass="emph" presetSubtype="0" fill="hold" grpId="1" nodeType="with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838200" y="733817"/>
            <a:ext cx="10910104" cy="2877484"/>
          </a:xfrm>
        </p:spPr>
        <p:txBody>
          <a:bodyPr>
            <a:normAutofit/>
          </a:bodyPr>
          <a:lstStyle/>
          <a:p>
            <a:r>
              <a:rPr lang="en-US" sz="3600" dirty="0"/>
              <a:t>The kernel gives the child a copy of the parent’s page tables, but the OS does not </a:t>
            </a:r>
            <a:r>
              <a:rPr lang="en-US" sz="3600" dirty="0" err="1"/>
              <a:t>allocate+</a:t>
            </a:r>
            <a:r>
              <a:rPr lang="en-US" sz="3600" dirty="0" err="1">
                <a:latin typeface="Consolas" panose="020B0609020204030204" pitchFamily="49" charset="0"/>
              </a:rPr>
              <a:t>memcpy</a:t>
            </a:r>
            <a:r>
              <a:rPr lang="en-US" sz="3600" dirty="0">
                <a:latin typeface="Consolas" panose="020B0609020204030204" pitchFamily="49" charset="0"/>
              </a:rPr>
              <a:t>()</a:t>
            </a:r>
            <a:r>
              <a:rPr lang="en-US" sz="3600" dirty="0"/>
              <a:t> raw page data</a:t>
            </a:r>
          </a:p>
          <a:p>
            <a:r>
              <a:rPr lang="en-US" sz="3600" dirty="0"/>
              <a:t>Instead, the kernel sets all PTEs in both page tables to be read-only</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0" name="TextBox 29">
            <a:extLst>
              <a:ext uri="{FF2B5EF4-FFF2-40B4-BE49-F238E27FC236}">
                <a16:creationId xmlns:a16="http://schemas.microsoft.com/office/drawing/2014/main" id="{2D22D96C-8F92-4ED6-9E9D-5BC10BF3BC17}"/>
              </a:ext>
            </a:extLst>
          </p:cNvPr>
          <p:cNvSpPr txBox="1"/>
          <p:nvPr/>
        </p:nvSpPr>
        <p:spPr>
          <a:xfrm>
            <a:off x="87682" y="4761632"/>
            <a:ext cx="4221272"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7F738CE8-43A1-4FA8-A8F1-41CF6536DB1B}"/>
              </a:ext>
            </a:extLst>
          </p:cNvPr>
          <p:cNvGrpSpPr/>
          <p:nvPr/>
        </p:nvGrpSpPr>
        <p:grpSpPr>
          <a:xfrm>
            <a:off x="4173610" y="3778763"/>
            <a:ext cx="7495478" cy="3067110"/>
            <a:chOff x="914400" y="3729335"/>
            <a:chExt cx="7495478" cy="3067110"/>
          </a:xfrm>
        </p:grpSpPr>
        <p:sp>
          <p:nvSpPr>
            <p:cNvPr id="32" name="Rectangle 31">
              <a:extLst>
                <a:ext uri="{FF2B5EF4-FFF2-40B4-BE49-F238E27FC236}">
                  <a16:creationId xmlns:a16="http://schemas.microsoft.com/office/drawing/2014/main" id="{D9E6C522-C9ED-4D85-AA70-6D764F9686C0}"/>
                </a:ext>
              </a:extLst>
            </p:cNvPr>
            <p:cNvSpPr/>
            <p:nvPr/>
          </p:nvSpPr>
          <p:spPr bwMode="auto">
            <a:xfrm>
              <a:off x="914400" y="3729335"/>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1257300"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914400"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914400" y="533232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6733478"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7076378"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6733478"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6729761" y="5329535"/>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3818363"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3818363" y="4268310"/>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3818363" y="4796134"/>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3590694" y="6384253"/>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2590800" y="4533152"/>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2598067" y="5056794"/>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5498482" y="4543191"/>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5501701" y="5056613"/>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sp>
        <p:nvSpPr>
          <p:cNvPr id="54" name="TextBox 53">
            <a:extLst>
              <a:ext uri="{FF2B5EF4-FFF2-40B4-BE49-F238E27FC236}">
                <a16:creationId xmlns:a16="http://schemas.microsoft.com/office/drawing/2014/main" id="{6BA3868E-F8C2-4BE0-9FD3-625D796719C5}"/>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467571" y="5642870"/>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Tree>
    <p:extLst>
      <p:ext uri="{BB962C8B-B14F-4D97-AF65-F5344CB8AC3E}">
        <p14:creationId xmlns:p14="http://schemas.microsoft.com/office/powerpoint/2010/main" val="333886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
        <p:nvSpPr>
          <p:cNvPr id="4" name="TextBox 3">
            <a:extLst>
              <a:ext uri="{FF2B5EF4-FFF2-40B4-BE49-F238E27FC236}">
                <a16:creationId xmlns:a16="http://schemas.microsoft.com/office/drawing/2014/main" id="{641E0807-AE8F-42A4-97E5-E9CD577B2492}"/>
              </a:ext>
            </a:extLst>
          </p:cNvPr>
          <p:cNvSpPr txBox="1"/>
          <p:nvPr/>
        </p:nvSpPr>
        <p:spPr>
          <a:xfrm>
            <a:off x="6908613" y="4313903"/>
            <a:ext cx="5320990" cy="2215991"/>
          </a:xfrm>
          <a:prstGeom prst="rect">
            <a:avLst/>
          </a:prstGeom>
          <a:noFill/>
        </p:spPr>
        <p:txBody>
          <a:bodyPr wrap="square" rtlCol="0">
            <a:spAutoFit/>
          </a:bodyPr>
          <a:lstStyle/>
          <a:p>
            <a:r>
              <a:rPr lang="en-US" sz="2300" dirty="0">
                <a:latin typeface="Consolas" panose="020B0609020204030204" pitchFamily="49" charset="0"/>
              </a:rPr>
              <a:t>while True:</a:t>
            </a:r>
          </a:p>
          <a:p>
            <a:r>
              <a:rPr lang="en-US" sz="2300" dirty="0">
                <a:latin typeface="Consolas" panose="020B0609020204030204" pitchFamily="49" charset="0"/>
              </a:rPr>
              <a:t>  if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evict(</a:t>
            </a:r>
            <a:r>
              <a:rPr lang="en-US" sz="2300" dirty="0" err="1">
                <a:latin typeface="Consolas" panose="020B0609020204030204" pitchFamily="49" charset="0"/>
              </a:rPr>
              <a:t>physPages</a:t>
            </a:r>
            <a:r>
              <a:rPr lang="en-US" sz="2300" dirty="0">
                <a:latin typeface="Consolas" panose="020B0609020204030204" pitchFamily="49" charset="0"/>
              </a:rPr>
              <a:t>[clock])</a:t>
            </a:r>
          </a:p>
          <a:p>
            <a:r>
              <a:rPr lang="en-US" sz="2300" dirty="0">
                <a:latin typeface="Consolas" panose="020B0609020204030204" pitchFamily="49" charset="0"/>
              </a:rPr>
              <a:t>    break</a:t>
            </a:r>
          </a:p>
          <a:p>
            <a:r>
              <a:rPr lang="en-US" sz="2300" dirty="0">
                <a:latin typeface="Consolas" panose="020B0609020204030204" pitchFamily="49" charset="0"/>
              </a:rPr>
              <a:t>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clock = (clock+1)%</a:t>
            </a:r>
            <a:r>
              <a:rPr lang="en-US" sz="2300" dirty="0" err="1">
                <a:latin typeface="Consolas" panose="020B0609020204030204" pitchFamily="49" charset="0"/>
              </a:rPr>
              <a:t>numPhysPages</a:t>
            </a:r>
            <a:endParaRPr lang="en-US" sz="2300" dirty="0">
              <a:latin typeface="Consolas" panose="020B0609020204030204" pitchFamily="49" charset="0"/>
            </a:endParaRPr>
          </a:p>
        </p:txBody>
      </p:sp>
      <p:grpSp>
        <p:nvGrpSpPr>
          <p:cNvPr id="5" name="Group 4">
            <a:extLst>
              <a:ext uri="{FF2B5EF4-FFF2-40B4-BE49-F238E27FC236}">
                <a16:creationId xmlns:a16="http://schemas.microsoft.com/office/drawing/2014/main" id="{6DC6B847-860F-4BC6-89BD-064A0E92D208}"/>
              </a:ext>
            </a:extLst>
          </p:cNvPr>
          <p:cNvGrpSpPr/>
          <p:nvPr/>
        </p:nvGrpSpPr>
        <p:grpSpPr>
          <a:xfrm>
            <a:off x="3373676" y="3710894"/>
            <a:ext cx="3676186" cy="3082604"/>
            <a:chOff x="304800" y="3622996"/>
            <a:chExt cx="3676186" cy="3082604"/>
          </a:xfrm>
        </p:grpSpPr>
        <p:sp>
          <p:nvSpPr>
            <p:cNvPr id="6" name="Oval 5">
              <a:extLst>
                <a:ext uri="{FF2B5EF4-FFF2-40B4-BE49-F238E27FC236}">
                  <a16:creationId xmlns:a16="http://schemas.microsoft.com/office/drawing/2014/main" id="{35404A24-EAB1-4178-863C-9D1C191BBC16}"/>
                </a:ext>
              </a:extLst>
            </p:cNvPr>
            <p:cNvSpPr>
              <a:spLocks noChangeAspect="1"/>
            </p:cNvSpPr>
            <p:nvPr/>
          </p:nvSpPr>
          <p:spPr bwMode="auto">
            <a:xfrm>
              <a:off x="457200" y="3733800"/>
              <a:ext cx="2971800" cy="2971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 name="Straight Arrow Connector 6">
              <a:extLst>
                <a:ext uri="{FF2B5EF4-FFF2-40B4-BE49-F238E27FC236}">
                  <a16:creationId xmlns:a16="http://schemas.microsoft.com/office/drawing/2014/main" id="{E6E8DFC5-22B8-465C-B1D3-F873FE8DB5CB}"/>
                </a:ext>
              </a:extLst>
            </p:cNvPr>
            <p:cNvCxnSpPr>
              <a:cxnSpLocks/>
            </p:cNvCxnSpPr>
            <p:nvPr/>
          </p:nvCxnSpPr>
          <p:spPr bwMode="auto">
            <a:xfrm flipV="1">
              <a:off x="1905000" y="4662888"/>
              <a:ext cx="583929" cy="6711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8" name="Group 7">
              <a:extLst>
                <a:ext uri="{FF2B5EF4-FFF2-40B4-BE49-F238E27FC236}">
                  <a16:creationId xmlns:a16="http://schemas.microsoft.com/office/drawing/2014/main" id="{408A1FF7-9495-4766-8FC3-E257BCAA3CE4}"/>
                </a:ext>
              </a:extLst>
            </p:cNvPr>
            <p:cNvGrpSpPr/>
            <p:nvPr/>
          </p:nvGrpSpPr>
          <p:grpSpPr>
            <a:xfrm>
              <a:off x="2590800" y="3622996"/>
              <a:ext cx="1375550" cy="912361"/>
              <a:chOff x="2895600" y="3622996"/>
              <a:chExt cx="1375550" cy="912361"/>
            </a:xfrm>
          </p:grpSpPr>
          <p:sp>
            <p:nvSpPr>
              <p:cNvPr id="18" name="TextBox 17">
                <a:extLst>
                  <a:ext uri="{FF2B5EF4-FFF2-40B4-BE49-F238E27FC236}">
                    <a16:creationId xmlns:a16="http://schemas.microsoft.com/office/drawing/2014/main" id="{41799E9E-BEF9-4473-96FA-C17580507FA9}"/>
                  </a:ext>
                </a:extLst>
              </p:cNvPr>
              <p:cNvSpPr txBox="1"/>
              <p:nvPr/>
            </p:nvSpPr>
            <p:spPr>
              <a:xfrm>
                <a:off x="28956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VP:9</a:t>
                </a:r>
              </a:p>
            </p:txBody>
          </p:sp>
          <p:sp>
            <p:nvSpPr>
              <p:cNvPr id="19" name="TextBox 18">
                <a:extLst>
                  <a:ext uri="{FF2B5EF4-FFF2-40B4-BE49-F238E27FC236}">
                    <a16:creationId xmlns:a16="http://schemas.microsoft.com/office/drawing/2014/main" id="{DF6F0965-FBE8-4BD7-86DF-4AAAB0B3337F}"/>
                  </a:ext>
                </a:extLst>
              </p:cNvPr>
              <p:cNvSpPr txBox="1"/>
              <p:nvPr/>
            </p:nvSpPr>
            <p:spPr>
              <a:xfrm>
                <a:off x="3727992"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9" name="Group 8">
              <a:extLst>
                <a:ext uri="{FF2B5EF4-FFF2-40B4-BE49-F238E27FC236}">
                  <a16:creationId xmlns:a16="http://schemas.microsoft.com/office/drawing/2014/main" id="{EFE5B369-6049-4B3D-A0F6-D351732958C9}"/>
                </a:ext>
              </a:extLst>
            </p:cNvPr>
            <p:cNvGrpSpPr/>
            <p:nvPr/>
          </p:nvGrpSpPr>
          <p:grpSpPr>
            <a:xfrm>
              <a:off x="2590800" y="5199922"/>
              <a:ext cx="1390186" cy="912361"/>
              <a:chOff x="2882590" y="5199922"/>
              <a:chExt cx="1390186" cy="912361"/>
            </a:xfrm>
          </p:grpSpPr>
          <p:sp>
            <p:nvSpPr>
              <p:cNvPr id="16" name="TextBox 15">
                <a:extLst>
                  <a:ext uri="{FF2B5EF4-FFF2-40B4-BE49-F238E27FC236}">
                    <a16:creationId xmlns:a16="http://schemas.microsoft.com/office/drawing/2014/main" id="{68F95397-31E6-42FA-9A17-0BEB667F3833}"/>
                  </a:ext>
                </a:extLst>
              </p:cNvPr>
              <p:cNvSpPr txBox="1"/>
              <p:nvPr/>
            </p:nvSpPr>
            <p:spPr>
              <a:xfrm>
                <a:off x="2882590"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VP:0</a:t>
                </a:r>
              </a:p>
            </p:txBody>
          </p:sp>
          <p:sp>
            <p:nvSpPr>
              <p:cNvPr id="17" name="TextBox 16">
                <a:extLst>
                  <a:ext uri="{FF2B5EF4-FFF2-40B4-BE49-F238E27FC236}">
                    <a16:creationId xmlns:a16="http://schemas.microsoft.com/office/drawing/2014/main" id="{D9414B1C-C427-468E-A750-249422BFA8DF}"/>
                  </a:ext>
                </a:extLst>
              </p:cNvPr>
              <p:cNvSpPr txBox="1"/>
              <p:nvPr/>
            </p:nvSpPr>
            <p:spPr>
              <a:xfrm>
                <a:off x="3729618" y="5199922"/>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0" name="Group 9">
              <a:extLst>
                <a:ext uri="{FF2B5EF4-FFF2-40B4-BE49-F238E27FC236}">
                  <a16:creationId xmlns:a16="http://schemas.microsoft.com/office/drawing/2014/main" id="{4033357C-96CA-462B-BF7D-D909AF41D476}"/>
                </a:ext>
              </a:extLst>
            </p:cNvPr>
            <p:cNvGrpSpPr/>
            <p:nvPr/>
          </p:nvGrpSpPr>
          <p:grpSpPr>
            <a:xfrm>
              <a:off x="304800" y="3622996"/>
              <a:ext cx="1365792" cy="912361"/>
              <a:chOff x="76200" y="3622996"/>
              <a:chExt cx="1365792" cy="912361"/>
            </a:xfrm>
          </p:grpSpPr>
          <p:sp>
            <p:nvSpPr>
              <p:cNvPr id="14" name="TextBox 13">
                <a:extLst>
                  <a:ext uri="{FF2B5EF4-FFF2-40B4-BE49-F238E27FC236}">
                    <a16:creationId xmlns:a16="http://schemas.microsoft.com/office/drawing/2014/main" id="{D60C61D9-1527-4573-87C9-3F621AFAD31E}"/>
                  </a:ext>
                </a:extLst>
              </p:cNvPr>
              <p:cNvSpPr txBox="1"/>
              <p:nvPr/>
            </p:nvSpPr>
            <p:spPr>
              <a:xfrm>
                <a:off x="762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VP:3</a:t>
                </a:r>
              </a:p>
            </p:txBody>
          </p:sp>
          <p:sp>
            <p:nvSpPr>
              <p:cNvPr id="15" name="TextBox 14">
                <a:extLst>
                  <a:ext uri="{FF2B5EF4-FFF2-40B4-BE49-F238E27FC236}">
                    <a16:creationId xmlns:a16="http://schemas.microsoft.com/office/drawing/2014/main" id="{851915DB-4D53-423E-945B-C99D5E21C6CE}"/>
                  </a:ext>
                </a:extLst>
              </p:cNvPr>
              <p:cNvSpPr txBox="1"/>
              <p:nvPr/>
            </p:nvSpPr>
            <p:spPr>
              <a:xfrm>
                <a:off x="898834"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1" name="Group 10">
              <a:extLst>
                <a:ext uri="{FF2B5EF4-FFF2-40B4-BE49-F238E27FC236}">
                  <a16:creationId xmlns:a16="http://schemas.microsoft.com/office/drawing/2014/main" id="{8D7FE6D0-9C6A-466A-9127-D2F0B3F7EAE8}"/>
                </a:ext>
              </a:extLst>
            </p:cNvPr>
            <p:cNvGrpSpPr/>
            <p:nvPr/>
          </p:nvGrpSpPr>
          <p:grpSpPr>
            <a:xfrm>
              <a:off x="311305" y="5199922"/>
              <a:ext cx="1441295" cy="912361"/>
              <a:chOff x="69695" y="5199922"/>
              <a:chExt cx="1441295" cy="912361"/>
            </a:xfrm>
          </p:grpSpPr>
          <p:sp>
            <p:nvSpPr>
              <p:cNvPr id="12" name="TextBox 11">
                <a:extLst>
                  <a:ext uri="{FF2B5EF4-FFF2-40B4-BE49-F238E27FC236}">
                    <a16:creationId xmlns:a16="http://schemas.microsoft.com/office/drawing/2014/main" id="{14121F21-FF40-409E-925E-525BAB5358E8}"/>
                  </a:ext>
                </a:extLst>
              </p:cNvPr>
              <p:cNvSpPr txBox="1"/>
              <p:nvPr/>
            </p:nvSpPr>
            <p:spPr>
              <a:xfrm>
                <a:off x="69695"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VP:6</a:t>
                </a:r>
              </a:p>
            </p:txBody>
          </p:sp>
          <p:sp>
            <p:nvSpPr>
              <p:cNvPr id="13" name="TextBox 12">
                <a:extLst>
                  <a:ext uri="{FF2B5EF4-FFF2-40B4-BE49-F238E27FC236}">
                    <a16:creationId xmlns:a16="http://schemas.microsoft.com/office/drawing/2014/main" id="{12C708F9-AC9F-4CDF-AEE8-F47CC3CFB551}"/>
                  </a:ext>
                </a:extLst>
              </p:cNvPr>
              <p:cNvSpPr txBox="1"/>
              <p:nvPr/>
            </p:nvSpPr>
            <p:spPr>
              <a:xfrm>
                <a:off x="898834" y="5199922"/>
                <a:ext cx="612156"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r:0</a:t>
                </a:r>
              </a:p>
            </p:txBody>
          </p:sp>
        </p:grpSp>
      </p:grpSp>
      <p:sp>
        <p:nvSpPr>
          <p:cNvPr id="20" name="Content Placeholder 2">
            <a:extLst>
              <a:ext uri="{FF2B5EF4-FFF2-40B4-BE49-F238E27FC236}">
                <a16:creationId xmlns:a16="http://schemas.microsoft.com/office/drawing/2014/main" id="{DF13BE9C-3141-47D1-8586-009CE92DE1C2}"/>
              </a:ext>
            </a:extLst>
          </p:cNvPr>
          <p:cNvSpPr txBox="1">
            <a:spLocks/>
          </p:cNvSpPr>
          <p:nvPr/>
        </p:nvSpPr>
        <p:spPr>
          <a:xfrm>
            <a:off x="226512" y="3515948"/>
            <a:ext cx="3290736" cy="3342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Kernel maintains a circular list of pages</a:t>
            </a:r>
          </a:p>
          <a:p>
            <a:r>
              <a:rPr lang="en-US" sz="3200" dirty="0"/>
              <a:t>To evict, search the “clock” for unreferenced page</a:t>
            </a:r>
          </a:p>
        </p:txBody>
      </p:sp>
    </p:spTree>
    <p:extLst>
      <p:ext uri="{BB962C8B-B14F-4D97-AF65-F5344CB8AC3E}">
        <p14:creationId xmlns:p14="http://schemas.microsoft.com/office/powerpoint/2010/main" val="36772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1AEC891D-89D1-4328-9B99-4B75EBB8D99E}"/>
              </a:ext>
            </a:extLst>
          </p:cNvPr>
          <p:cNvCxnSpPr>
            <a:cxnSpLocks/>
          </p:cNvCxnSpPr>
          <p:nvPr/>
        </p:nvCxnSpPr>
        <p:spPr bwMode="auto">
          <a:xfrm flipH="1">
            <a:off x="4446982" y="5421898"/>
            <a:ext cx="526894" cy="77828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
        <p:nvSpPr>
          <p:cNvPr id="4" name="TextBox 3">
            <a:extLst>
              <a:ext uri="{FF2B5EF4-FFF2-40B4-BE49-F238E27FC236}">
                <a16:creationId xmlns:a16="http://schemas.microsoft.com/office/drawing/2014/main" id="{641E0807-AE8F-42A4-97E5-E9CD577B2492}"/>
              </a:ext>
            </a:extLst>
          </p:cNvPr>
          <p:cNvSpPr txBox="1"/>
          <p:nvPr/>
        </p:nvSpPr>
        <p:spPr>
          <a:xfrm>
            <a:off x="6908613" y="4313903"/>
            <a:ext cx="5320990" cy="2215991"/>
          </a:xfrm>
          <a:prstGeom prst="rect">
            <a:avLst/>
          </a:prstGeom>
          <a:noFill/>
        </p:spPr>
        <p:txBody>
          <a:bodyPr wrap="square" rtlCol="0">
            <a:spAutoFit/>
          </a:bodyPr>
          <a:lstStyle/>
          <a:p>
            <a:r>
              <a:rPr lang="en-US" sz="2300" dirty="0">
                <a:latin typeface="Consolas" panose="020B0609020204030204" pitchFamily="49" charset="0"/>
              </a:rPr>
              <a:t>while True:</a:t>
            </a:r>
          </a:p>
          <a:p>
            <a:r>
              <a:rPr lang="en-US" sz="2300" dirty="0">
                <a:latin typeface="Consolas" panose="020B0609020204030204" pitchFamily="49" charset="0"/>
              </a:rPr>
              <a:t>  if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evict(</a:t>
            </a:r>
            <a:r>
              <a:rPr lang="en-US" sz="2300" dirty="0" err="1">
                <a:latin typeface="Consolas" panose="020B0609020204030204" pitchFamily="49" charset="0"/>
              </a:rPr>
              <a:t>physPages</a:t>
            </a:r>
            <a:r>
              <a:rPr lang="en-US" sz="2300" dirty="0">
                <a:latin typeface="Consolas" panose="020B0609020204030204" pitchFamily="49" charset="0"/>
              </a:rPr>
              <a:t>[clock])</a:t>
            </a:r>
          </a:p>
          <a:p>
            <a:r>
              <a:rPr lang="en-US" sz="2300" dirty="0">
                <a:latin typeface="Consolas" panose="020B0609020204030204" pitchFamily="49" charset="0"/>
              </a:rPr>
              <a:t>    break</a:t>
            </a:r>
          </a:p>
          <a:p>
            <a:r>
              <a:rPr lang="en-US" sz="2300" dirty="0">
                <a:latin typeface="Consolas" panose="020B0609020204030204" pitchFamily="49" charset="0"/>
              </a:rPr>
              <a:t>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clock = (clock+1)%</a:t>
            </a:r>
            <a:r>
              <a:rPr lang="en-US" sz="2300" dirty="0" err="1">
                <a:latin typeface="Consolas" panose="020B0609020204030204" pitchFamily="49" charset="0"/>
              </a:rPr>
              <a:t>numPhysPages</a:t>
            </a:r>
            <a:endParaRPr lang="en-US" sz="2300" dirty="0">
              <a:latin typeface="Consolas" panose="020B0609020204030204" pitchFamily="49" charset="0"/>
            </a:endParaRPr>
          </a:p>
        </p:txBody>
      </p:sp>
      <p:sp>
        <p:nvSpPr>
          <p:cNvPr id="6" name="Oval 5">
            <a:extLst>
              <a:ext uri="{FF2B5EF4-FFF2-40B4-BE49-F238E27FC236}">
                <a16:creationId xmlns:a16="http://schemas.microsoft.com/office/drawing/2014/main" id="{35404A24-EAB1-4178-863C-9D1C191BBC16}"/>
              </a:ext>
            </a:extLst>
          </p:cNvPr>
          <p:cNvSpPr>
            <a:spLocks noChangeAspect="1"/>
          </p:cNvSpPr>
          <p:nvPr/>
        </p:nvSpPr>
        <p:spPr bwMode="auto">
          <a:xfrm>
            <a:off x="3526076" y="3821698"/>
            <a:ext cx="2971800" cy="2971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 name="Straight Arrow Connector 6">
            <a:extLst>
              <a:ext uri="{FF2B5EF4-FFF2-40B4-BE49-F238E27FC236}">
                <a16:creationId xmlns:a16="http://schemas.microsoft.com/office/drawing/2014/main" id="{E6E8DFC5-22B8-465C-B1D3-F873FE8DB5CB}"/>
              </a:ext>
            </a:extLst>
          </p:cNvPr>
          <p:cNvCxnSpPr>
            <a:cxnSpLocks/>
          </p:cNvCxnSpPr>
          <p:nvPr/>
        </p:nvCxnSpPr>
        <p:spPr bwMode="auto">
          <a:xfrm flipV="1">
            <a:off x="4973876" y="4750786"/>
            <a:ext cx="583929" cy="6711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8" name="TextBox 17">
            <a:extLst>
              <a:ext uri="{FF2B5EF4-FFF2-40B4-BE49-F238E27FC236}">
                <a16:creationId xmlns:a16="http://schemas.microsoft.com/office/drawing/2014/main" id="{41799E9E-BEF9-4473-96FA-C17580507FA9}"/>
              </a:ext>
            </a:extLst>
          </p:cNvPr>
          <p:cNvSpPr txBox="1"/>
          <p:nvPr/>
        </p:nvSpPr>
        <p:spPr>
          <a:xfrm>
            <a:off x="5659676" y="4100035"/>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VP:9</a:t>
            </a:r>
          </a:p>
        </p:txBody>
      </p:sp>
      <p:sp>
        <p:nvSpPr>
          <p:cNvPr id="19" name="TextBox 18">
            <a:extLst>
              <a:ext uri="{FF2B5EF4-FFF2-40B4-BE49-F238E27FC236}">
                <a16:creationId xmlns:a16="http://schemas.microsoft.com/office/drawing/2014/main" id="{DF6F0965-FBE8-4BD7-86DF-4AAAB0B3337F}"/>
              </a:ext>
            </a:extLst>
          </p:cNvPr>
          <p:cNvSpPr txBox="1"/>
          <p:nvPr/>
        </p:nvSpPr>
        <p:spPr>
          <a:xfrm>
            <a:off x="6492068" y="3710894"/>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sp>
        <p:nvSpPr>
          <p:cNvPr id="16" name="TextBox 15">
            <a:extLst>
              <a:ext uri="{FF2B5EF4-FFF2-40B4-BE49-F238E27FC236}">
                <a16:creationId xmlns:a16="http://schemas.microsoft.com/office/drawing/2014/main" id="{68F95397-31E6-42FA-9A17-0BEB667F3833}"/>
              </a:ext>
            </a:extLst>
          </p:cNvPr>
          <p:cNvSpPr txBox="1"/>
          <p:nvPr/>
        </p:nvSpPr>
        <p:spPr>
          <a:xfrm>
            <a:off x="5659676" y="5676961"/>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VP:0</a:t>
            </a:r>
          </a:p>
        </p:txBody>
      </p:sp>
      <p:sp>
        <p:nvSpPr>
          <p:cNvPr id="17" name="TextBox 16">
            <a:extLst>
              <a:ext uri="{FF2B5EF4-FFF2-40B4-BE49-F238E27FC236}">
                <a16:creationId xmlns:a16="http://schemas.microsoft.com/office/drawing/2014/main" id="{D9414B1C-C427-468E-A750-249422BFA8DF}"/>
              </a:ext>
            </a:extLst>
          </p:cNvPr>
          <p:cNvSpPr txBox="1"/>
          <p:nvPr/>
        </p:nvSpPr>
        <p:spPr>
          <a:xfrm>
            <a:off x="6506704" y="5287820"/>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nvGrpSpPr>
          <p:cNvPr id="10" name="Group 9">
            <a:extLst>
              <a:ext uri="{FF2B5EF4-FFF2-40B4-BE49-F238E27FC236}">
                <a16:creationId xmlns:a16="http://schemas.microsoft.com/office/drawing/2014/main" id="{4033357C-96CA-462B-BF7D-D909AF41D476}"/>
              </a:ext>
            </a:extLst>
          </p:cNvPr>
          <p:cNvGrpSpPr/>
          <p:nvPr/>
        </p:nvGrpSpPr>
        <p:grpSpPr>
          <a:xfrm>
            <a:off x="3373676" y="3710894"/>
            <a:ext cx="1365792" cy="912361"/>
            <a:chOff x="76200" y="3622996"/>
            <a:chExt cx="1365792" cy="912361"/>
          </a:xfrm>
        </p:grpSpPr>
        <p:sp>
          <p:nvSpPr>
            <p:cNvPr id="14" name="TextBox 13">
              <a:extLst>
                <a:ext uri="{FF2B5EF4-FFF2-40B4-BE49-F238E27FC236}">
                  <a16:creationId xmlns:a16="http://schemas.microsoft.com/office/drawing/2014/main" id="{D60C61D9-1527-4573-87C9-3F621AFAD31E}"/>
                </a:ext>
              </a:extLst>
            </p:cNvPr>
            <p:cNvSpPr txBox="1"/>
            <p:nvPr/>
          </p:nvSpPr>
          <p:spPr>
            <a:xfrm>
              <a:off x="762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VP:3</a:t>
              </a:r>
            </a:p>
          </p:txBody>
        </p:sp>
        <p:sp>
          <p:nvSpPr>
            <p:cNvPr id="15" name="TextBox 14">
              <a:extLst>
                <a:ext uri="{FF2B5EF4-FFF2-40B4-BE49-F238E27FC236}">
                  <a16:creationId xmlns:a16="http://schemas.microsoft.com/office/drawing/2014/main" id="{851915DB-4D53-423E-945B-C99D5E21C6CE}"/>
                </a:ext>
              </a:extLst>
            </p:cNvPr>
            <p:cNvSpPr txBox="1"/>
            <p:nvPr/>
          </p:nvSpPr>
          <p:spPr>
            <a:xfrm>
              <a:off x="898834"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1" name="Group 10">
            <a:extLst>
              <a:ext uri="{FF2B5EF4-FFF2-40B4-BE49-F238E27FC236}">
                <a16:creationId xmlns:a16="http://schemas.microsoft.com/office/drawing/2014/main" id="{8D7FE6D0-9C6A-466A-9127-D2F0B3F7EAE8}"/>
              </a:ext>
            </a:extLst>
          </p:cNvPr>
          <p:cNvGrpSpPr/>
          <p:nvPr/>
        </p:nvGrpSpPr>
        <p:grpSpPr>
          <a:xfrm>
            <a:off x="3380181" y="5287820"/>
            <a:ext cx="1441295" cy="912361"/>
            <a:chOff x="69695" y="5199922"/>
            <a:chExt cx="1441295" cy="912361"/>
          </a:xfrm>
        </p:grpSpPr>
        <p:sp>
          <p:nvSpPr>
            <p:cNvPr id="12" name="TextBox 11">
              <a:extLst>
                <a:ext uri="{FF2B5EF4-FFF2-40B4-BE49-F238E27FC236}">
                  <a16:creationId xmlns:a16="http://schemas.microsoft.com/office/drawing/2014/main" id="{14121F21-FF40-409E-925E-525BAB5358E8}"/>
                </a:ext>
              </a:extLst>
            </p:cNvPr>
            <p:cNvSpPr txBox="1"/>
            <p:nvPr/>
          </p:nvSpPr>
          <p:spPr>
            <a:xfrm>
              <a:off x="69695"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VP:6</a:t>
              </a:r>
            </a:p>
          </p:txBody>
        </p:sp>
        <p:sp>
          <p:nvSpPr>
            <p:cNvPr id="13" name="TextBox 12">
              <a:extLst>
                <a:ext uri="{FF2B5EF4-FFF2-40B4-BE49-F238E27FC236}">
                  <a16:creationId xmlns:a16="http://schemas.microsoft.com/office/drawing/2014/main" id="{12C708F9-AC9F-4CDF-AEE8-F47CC3CFB551}"/>
                </a:ext>
              </a:extLst>
            </p:cNvPr>
            <p:cNvSpPr txBox="1"/>
            <p:nvPr/>
          </p:nvSpPr>
          <p:spPr>
            <a:xfrm>
              <a:off x="898834" y="5199922"/>
              <a:ext cx="612156"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r:0</a:t>
              </a:r>
            </a:p>
          </p:txBody>
        </p:sp>
      </p:grpSp>
      <p:sp>
        <p:nvSpPr>
          <p:cNvPr id="20" name="Content Placeholder 2">
            <a:extLst>
              <a:ext uri="{FF2B5EF4-FFF2-40B4-BE49-F238E27FC236}">
                <a16:creationId xmlns:a16="http://schemas.microsoft.com/office/drawing/2014/main" id="{DF13BE9C-3141-47D1-8586-009CE92DE1C2}"/>
              </a:ext>
            </a:extLst>
          </p:cNvPr>
          <p:cNvSpPr txBox="1">
            <a:spLocks/>
          </p:cNvSpPr>
          <p:nvPr/>
        </p:nvSpPr>
        <p:spPr>
          <a:xfrm>
            <a:off x="226512" y="3515948"/>
            <a:ext cx="3290736" cy="3342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Kernel maintains a circular list of pages</a:t>
            </a:r>
          </a:p>
          <a:p>
            <a:r>
              <a:rPr lang="en-US" sz="3200" dirty="0"/>
              <a:t>To evict, search the “clock” for unreferenced page</a:t>
            </a:r>
          </a:p>
        </p:txBody>
      </p:sp>
      <p:cxnSp>
        <p:nvCxnSpPr>
          <p:cNvPr id="21" name="Straight Arrow Connector 20">
            <a:extLst>
              <a:ext uri="{FF2B5EF4-FFF2-40B4-BE49-F238E27FC236}">
                <a16:creationId xmlns:a16="http://schemas.microsoft.com/office/drawing/2014/main" id="{F2EF12F9-0B34-4AFF-BA77-5323FC40B136}"/>
              </a:ext>
            </a:extLst>
          </p:cNvPr>
          <p:cNvCxnSpPr>
            <a:cxnSpLocks/>
          </p:cNvCxnSpPr>
          <p:nvPr/>
        </p:nvCxnSpPr>
        <p:spPr bwMode="auto">
          <a:xfrm>
            <a:off x="4984678" y="5421898"/>
            <a:ext cx="620255" cy="2550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4" name="TextBox 23">
            <a:extLst>
              <a:ext uri="{FF2B5EF4-FFF2-40B4-BE49-F238E27FC236}">
                <a16:creationId xmlns:a16="http://schemas.microsoft.com/office/drawing/2014/main" id="{615C6274-0040-437E-B9BC-7FF8C10962F5}"/>
              </a:ext>
            </a:extLst>
          </p:cNvPr>
          <p:cNvSpPr txBox="1"/>
          <p:nvPr/>
        </p:nvSpPr>
        <p:spPr>
          <a:xfrm>
            <a:off x="6492068" y="372058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r:0</a:t>
            </a:r>
          </a:p>
        </p:txBody>
      </p:sp>
      <p:sp>
        <p:nvSpPr>
          <p:cNvPr id="25" name="TextBox 24">
            <a:extLst>
              <a:ext uri="{FF2B5EF4-FFF2-40B4-BE49-F238E27FC236}">
                <a16:creationId xmlns:a16="http://schemas.microsoft.com/office/drawing/2014/main" id="{6DB145FF-66C6-4613-B8F6-A1AB76A9BDBF}"/>
              </a:ext>
            </a:extLst>
          </p:cNvPr>
          <p:cNvSpPr txBox="1"/>
          <p:nvPr/>
        </p:nvSpPr>
        <p:spPr>
          <a:xfrm>
            <a:off x="6506704" y="5291308"/>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r:0</a:t>
            </a:r>
          </a:p>
        </p:txBody>
      </p:sp>
      <p:sp>
        <p:nvSpPr>
          <p:cNvPr id="31" name="TextBox 30">
            <a:extLst>
              <a:ext uri="{FF2B5EF4-FFF2-40B4-BE49-F238E27FC236}">
                <a16:creationId xmlns:a16="http://schemas.microsoft.com/office/drawing/2014/main" id="{2FBA2D43-7BF8-4260-87BA-C60FB9440B6D}"/>
              </a:ext>
            </a:extLst>
          </p:cNvPr>
          <p:cNvSpPr txBox="1"/>
          <p:nvPr/>
        </p:nvSpPr>
        <p:spPr>
          <a:xfrm>
            <a:off x="2806873" y="6148358"/>
            <a:ext cx="2167003" cy="707886"/>
          </a:xfrm>
          <a:prstGeom prst="rect">
            <a:avLst/>
          </a:prstGeom>
          <a:noFill/>
        </p:spPr>
        <p:txBody>
          <a:bodyPr wrap="square" rtlCol="0">
            <a:spAutoFit/>
          </a:bodyPr>
          <a:lstStyle/>
          <a:p>
            <a:pPr algn="ctr"/>
            <a:r>
              <a:rPr lang="en-US" sz="4000" b="1" dirty="0">
                <a:ln>
                  <a:solidFill>
                    <a:sysClr val="windowText" lastClr="000000"/>
                  </a:solidFill>
                </a:ln>
                <a:solidFill>
                  <a:srgbClr val="FF0000"/>
                </a:solidFill>
              </a:rPr>
              <a:t>EVICTED</a:t>
            </a:r>
          </a:p>
        </p:txBody>
      </p:sp>
      <p:sp>
        <p:nvSpPr>
          <p:cNvPr id="5" name="Oval 4">
            <a:extLst>
              <a:ext uri="{FF2B5EF4-FFF2-40B4-BE49-F238E27FC236}">
                <a16:creationId xmlns:a16="http://schemas.microsoft.com/office/drawing/2014/main" id="{1ACA1D00-58A1-47B2-B022-C4D4E03FA245}"/>
              </a:ext>
            </a:extLst>
          </p:cNvPr>
          <p:cNvSpPr/>
          <p:nvPr/>
        </p:nvSpPr>
        <p:spPr>
          <a:xfrm rot="18891183">
            <a:off x="4517667" y="4832585"/>
            <a:ext cx="1449770" cy="528078"/>
          </a:xfrm>
          <a:prstGeom prst="ellipse">
            <a:avLst/>
          </a:prstGeom>
          <a:solidFill>
            <a:srgbClr val="FFCCC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par>
                          <p:cTn id="20" fill="hold">
                            <p:stCondLst>
                              <p:cond delay="10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32" presetClass="emph" presetSubtype="0" fill="hold" grpId="1"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32" presetClass="emph" presetSubtype="0" fill="hold" grpId="1" nodeType="with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4" grpId="0" animBg="1"/>
      <p:bldP spid="24" grpId="1" animBg="1"/>
      <p:bldP spid="25" grpId="0" animBg="1"/>
      <p:bldP spid="25" grpId="1" animBg="1"/>
      <p:bldP spid="31" grpId="0"/>
      <p:bldP spid="5" grpId="0" animBg="1"/>
      <p:bldP spid="5" grpId="1" animBg="1"/>
      <p:bldP spid="5"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18E4-FE82-441D-BD38-3FCD556E1C7F}"/>
              </a:ext>
            </a:extLst>
          </p:cNvPr>
          <p:cNvSpPr>
            <a:spLocks noGrp="1"/>
          </p:cNvSpPr>
          <p:nvPr>
            <p:ph type="title"/>
          </p:nvPr>
        </p:nvSpPr>
        <p:spPr>
          <a:xfrm>
            <a:off x="838200" y="365126"/>
            <a:ext cx="10515600" cy="925056"/>
          </a:xfrm>
        </p:spPr>
        <p:txBody>
          <a:bodyPr/>
          <a:lstStyle/>
          <a:p>
            <a:r>
              <a:rPr lang="en-US" dirty="0"/>
              <a:t>Case Study: Linux’s Split LRU</a:t>
            </a:r>
          </a:p>
        </p:txBody>
      </p:sp>
      <p:sp>
        <p:nvSpPr>
          <p:cNvPr id="3" name="Content Placeholder 2">
            <a:extLst>
              <a:ext uri="{FF2B5EF4-FFF2-40B4-BE49-F238E27FC236}">
                <a16:creationId xmlns:a16="http://schemas.microsoft.com/office/drawing/2014/main" id="{AE46289F-94A3-437E-9797-BF7B56881833}"/>
              </a:ext>
            </a:extLst>
          </p:cNvPr>
          <p:cNvSpPr>
            <a:spLocks noGrp="1"/>
          </p:cNvSpPr>
          <p:nvPr>
            <p:ph idx="1"/>
          </p:nvPr>
        </p:nvSpPr>
        <p:spPr>
          <a:xfrm>
            <a:off x="663879" y="1415441"/>
            <a:ext cx="11022905" cy="5260932"/>
          </a:xfrm>
        </p:spPr>
        <p:txBody>
          <a:bodyPr>
            <a:normAutofit/>
          </a:bodyPr>
          <a:lstStyle/>
          <a:p>
            <a:r>
              <a:rPr lang="en-US" sz="3600" dirty="0"/>
              <a:t>Linux uses a Clock-like scheme, but keeps two LRU lists</a:t>
            </a:r>
          </a:p>
          <a:p>
            <a:pPr lvl="1"/>
            <a:r>
              <a:rPr lang="en-US" sz="3200" dirty="0"/>
              <a:t>The first list is for anonymous pages</a:t>
            </a:r>
          </a:p>
          <a:p>
            <a:pPr lvl="1"/>
            <a:r>
              <a:rPr lang="en-US" sz="3200" dirty="0"/>
              <a:t>The second list is for file-backed pages</a:t>
            </a:r>
          </a:p>
          <a:p>
            <a:r>
              <a:rPr lang="en-US" sz="3600" dirty="0"/>
              <a:t>A configuration knob (“</a:t>
            </a:r>
            <a:r>
              <a:rPr lang="en-US" sz="3600" dirty="0" err="1"/>
              <a:t>swappiness</a:t>
            </a:r>
            <a:r>
              <a:rPr lang="en-US" sz="3600" dirty="0"/>
              <a:t>”) determines whether Linux should prefer to evict anonymous pages or file-backed pages</a:t>
            </a:r>
          </a:p>
          <a:p>
            <a:pPr lvl="1"/>
            <a:r>
              <a:rPr lang="en-US" sz="3200" dirty="0"/>
              <a:t>A clean (i.e., unmodified) file-backed page can be evicted without writing it to disk!</a:t>
            </a:r>
          </a:p>
          <a:p>
            <a:pPr lvl="1"/>
            <a:r>
              <a:rPr lang="en-US" sz="3200" dirty="0"/>
              <a:t>However, if we only swap file-backed pages, we have less ability to free up physical RAM</a:t>
            </a:r>
          </a:p>
          <a:p>
            <a:endParaRPr lang="en-US" sz="3600" dirty="0"/>
          </a:p>
        </p:txBody>
      </p:sp>
    </p:spTree>
    <p:extLst>
      <p:ext uri="{BB962C8B-B14F-4D97-AF65-F5344CB8AC3E}">
        <p14:creationId xmlns:p14="http://schemas.microsoft.com/office/powerpoint/2010/main" val="33498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254643" y="641218"/>
            <a:ext cx="11771453" cy="3474583"/>
          </a:xfrm>
        </p:spPr>
        <p:txBody>
          <a:bodyPr>
            <a:noAutofit/>
          </a:bodyPr>
          <a:lstStyle/>
          <a:p>
            <a:pPr>
              <a:lnSpc>
                <a:spcPts val="3200"/>
              </a:lnSpc>
            </a:pPr>
            <a:r>
              <a:rPr lang="en-US" sz="3600" dirty="0"/>
              <a:t>When one processes tries to write a page that should be writeable (e.g., in the stack or heap), a page-fault exception occurs</a:t>
            </a:r>
          </a:p>
          <a:p>
            <a:pPr>
              <a:lnSpc>
                <a:spcPts val="2900"/>
              </a:lnSpc>
            </a:pPr>
            <a:r>
              <a:rPr lang="en-US" sz="3600" dirty="0"/>
              <a:t>The kernel responds by . . .</a:t>
            </a:r>
          </a:p>
          <a:p>
            <a:pPr lvl="1">
              <a:lnSpc>
                <a:spcPts val="2900"/>
              </a:lnSpc>
            </a:pPr>
            <a:r>
              <a:rPr lang="en-US" sz="3200" dirty="0"/>
              <a:t>Creating a copy of the page for the child</a:t>
            </a:r>
          </a:p>
          <a:p>
            <a:pPr lvl="1">
              <a:lnSpc>
                <a:spcPts val="2900"/>
              </a:lnSpc>
            </a:pPr>
            <a:r>
              <a:rPr lang="en-US" sz="3200" dirty="0"/>
              <a:t>Updating the child’s PTE to point to new page</a:t>
            </a:r>
          </a:p>
          <a:p>
            <a:pPr lvl="1">
              <a:lnSpc>
                <a:spcPts val="2900"/>
              </a:lnSpc>
            </a:pPr>
            <a:r>
              <a:rPr lang="en-US" sz="3200" dirty="0"/>
              <a:t>Marking the relevant PTE for both processes as read/write</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2" name="Rectangle 31">
            <a:extLst>
              <a:ext uri="{FF2B5EF4-FFF2-40B4-BE49-F238E27FC236}">
                <a16:creationId xmlns:a16="http://schemas.microsoft.com/office/drawing/2014/main" id="{D9E6C522-C9ED-4D85-AA70-6D764F9686C0}"/>
              </a:ext>
            </a:extLst>
          </p:cNvPr>
          <p:cNvSpPr/>
          <p:nvPr/>
        </p:nvSpPr>
        <p:spPr bwMode="auto">
          <a:xfrm>
            <a:off x="4173610" y="3778763"/>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4516510"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4173610"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4173610" y="5381751"/>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9992688"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10335588"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9992688"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9988971" y="537896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7077573"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7077573" y="4317738"/>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7077573" y="484556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6849904" y="6433681"/>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5850010" y="4582580"/>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5857277" y="5106222"/>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8757692" y="4592619"/>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8760911" y="5106041"/>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4" name="TextBox 53">
            <a:extLst>
              <a:ext uri="{FF2B5EF4-FFF2-40B4-BE49-F238E27FC236}">
                <a16:creationId xmlns:a16="http://schemas.microsoft.com/office/drawing/2014/main" id="{6BA3868E-F8C2-4BE0-9FD3-625D796719C5}"/>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467571" y="5642870"/>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8" name="Rectangle 57">
            <a:extLst>
              <a:ext uri="{FF2B5EF4-FFF2-40B4-BE49-F238E27FC236}">
                <a16:creationId xmlns:a16="http://schemas.microsoft.com/office/drawing/2014/main" id="{B90F524D-0E7D-4C17-8E07-8450AE03D38F}"/>
              </a:ext>
            </a:extLst>
          </p:cNvPr>
          <p:cNvSpPr/>
          <p:nvPr/>
        </p:nvSpPr>
        <p:spPr bwMode="auto">
          <a:xfrm>
            <a:off x="7077573" y="3775047"/>
            <a:ext cx="1676400" cy="540834"/>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61" name="Group 60">
            <a:extLst>
              <a:ext uri="{FF2B5EF4-FFF2-40B4-BE49-F238E27FC236}">
                <a16:creationId xmlns:a16="http://schemas.microsoft.com/office/drawing/2014/main" id="{5854430C-2681-4AAB-A826-AA2CCC7FE530}"/>
              </a:ext>
            </a:extLst>
          </p:cNvPr>
          <p:cNvGrpSpPr/>
          <p:nvPr/>
        </p:nvGrpSpPr>
        <p:grpSpPr>
          <a:xfrm flipH="1">
            <a:off x="8760860" y="4052016"/>
            <a:ext cx="1224344" cy="537583"/>
            <a:chOff x="2598067" y="5056794"/>
            <a:chExt cx="1224344" cy="537583"/>
          </a:xfrm>
        </p:grpSpPr>
        <p:cxnSp>
          <p:nvCxnSpPr>
            <p:cNvPr id="62" name="Straight Arrow Connector 61">
              <a:extLst>
                <a:ext uri="{FF2B5EF4-FFF2-40B4-BE49-F238E27FC236}">
                  <a16:creationId xmlns:a16="http://schemas.microsoft.com/office/drawing/2014/main" id="{D3FFA5D3-1A96-49A6-AAB7-A2FDE5BD0C32}"/>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3" name="Straight Arrow Connector 62">
              <a:extLst>
                <a:ext uri="{FF2B5EF4-FFF2-40B4-BE49-F238E27FC236}">
                  <a16:creationId xmlns:a16="http://schemas.microsoft.com/office/drawing/2014/main" id="{6C853448-C3B9-40D1-A871-4CD466E45E22}"/>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64" name="Straight Arrow Connector 63">
              <a:extLst>
                <a:ext uri="{FF2B5EF4-FFF2-40B4-BE49-F238E27FC236}">
                  <a16:creationId xmlns:a16="http://schemas.microsoft.com/office/drawing/2014/main" id="{79E82C16-78BB-422F-9750-6FA13770A4B5}"/>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5" name="TextBox 64">
            <a:extLst>
              <a:ext uri="{FF2B5EF4-FFF2-40B4-BE49-F238E27FC236}">
                <a16:creationId xmlns:a16="http://schemas.microsoft.com/office/drawing/2014/main" id="{053F4A3F-EACA-4691-A01C-8B4512F06739}"/>
              </a:ext>
            </a:extLst>
          </p:cNvPr>
          <p:cNvSpPr txBox="1"/>
          <p:nvPr/>
        </p:nvSpPr>
        <p:spPr>
          <a:xfrm>
            <a:off x="8472592" y="3749323"/>
            <a:ext cx="1804086" cy="335989"/>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Read/write</a:t>
            </a:r>
          </a:p>
        </p:txBody>
      </p:sp>
      <p:sp>
        <p:nvSpPr>
          <p:cNvPr id="66" name="TextBox 65">
            <a:extLst>
              <a:ext uri="{FF2B5EF4-FFF2-40B4-BE49-F238E27FC236}">
                <a16:creationId xmlns:a16="http://schemas.microsoft.com/office/drawing/2014/main" id="{ABEEFDCC-DAE0-4A5E-8DF5-2792087A22CF}"/>
              </a:ext>
            </a:extLst>
          </p:cNvPr>
          <p:cNvSpPr txBox="1"/>
          <p:nvPr/>
        </p:nvSpPr>
        <p:spPr>
          <a:xfrm>
            <a:off x="5560867" y="4250678"/>
            <a:ext cx="1804086" cy="335989"/>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Read/write</a:t>
            </a:r>
          </a:p>
        </p:txBody>
      </p:sp>
      <p:sp>
        <p:nvSpPr>
          <p:cNvPr id="59" name="TextBox 58">
            <a:extLst>
              <a:ext uri="{FF2B5EF4-FFF2-40B4-BE49-F238E27FC236}">
                <a16:creationId xmlns:a16="http://schemas.microsoft.com/office/drawing/2014/main" id="{BD5903D4-81C3-4FC2-9812-2ED9A77BE29B}"/>
              </a:ext>
            </a:extLst>
          </p:cNvPr>
          <p:cNvSpPr txBox="1"/>
          <p:nvPr/>
        </p:nvSpPr>
        <p:spPr>
          <a:xfrm>
            <a:off x="87682" y="4761632"/>
            <a:ext cx="4221272"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spTree>
    <p:extLst>
      <p:ext uri="{BB962C8B-B14F-4D97-AF65-F5344CB8AC3E}">
        <p14:creationId xmlns:p14="http://schemas.microsoft.com/office/powerpoint/2010/main" val="23077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6"/>
                                        </p:tgtEl>
                                        <p:attrNameLst>
                                          <p:attrName>r</p:attrName>
                                        </p:attrNameLst>
                                      </p:cBhvr>
                                    </p:animRot>
                                    <p:animRot by="-240000">
                                      <p:cBhvr>
                                        <p:cTn id="7" dur="200" fill="hold">
                                          <p:stCondLst>
                                            <p:cond delay="200"/>
                                          </p:stCondLst>
                                        </p:cTn>
                                        <p:tgtEl>
                                          <p:spTgt spid="46"/>
                                        </p:tgtEl>
                                        <p:attrNameLst>
                                          <p:attrName>r</p:attrName>
                                        </p:attrNameLst>
                                      </p:cBhvr>
                                    </p:animRot>
                                    <p:animRot by="240000">
                                      <p:cBhvr>
                                        <p:cTn id="8" dur="200" fill="hold">
                                          <p:stCondLst>
                                            <p:cond delay="400"/>
                                          </p:stCondLst>
                                        </p:cTn>
                                        <p:tgtEl>
                                          <p:spTgt spid="46"/>
                                        </p:tgtEl>
                                        <p:attrNameLst>
                                          <p:attrName>r</p:attrName>
                                        </p:attrNameLst>
                                      </p:cBhvr>
                                    </p:animRot>
                                    <p:animRot by="-240000">
                                      <p:cBhvr>
                                        <p:cTn id="9" dur="200" fill="hold">
                                          <p:stCondLst>
                                            <p:cond delay="600"/>
                                          </p:stCondLst>
                                        </p:cTn>
                                        <p:tgtEl>
                                          <p:spTgt spid="46"/>
                                        </p:tgtEl>
                                        <p:attrNameLst>
                                          <p:attrName>r</p:attrName>
                                        </p:attrNameLst>
                                      </p:cBhvr>
                                    </p:animRot>
                                    <p:animRot by="120000">
                                      <p:cBhvr>
                                        <p:cTn id="10" dur="200" fill="hold">
                                          <p:stCondLst>
                                            <p:cond delay="800"/>
                                          </p:stCondLst>
                                        </p:cTn>
                                        <p:tgtEl>
                                          <p:spTgt spid="46"/>
                                        </p:tgtEl>
                                        <p:attrNameLst>
                                          <p:attrName>r</p:attrName>
                                        </p:attrNameLst>
                                      </p:cBhvr>
                                    </p:animRot>
                                  </p:childTnLst>
                                </p:cTn>
                              </p:par>
                              <p:par>
                                <p:cTn id="11" presetID="42" presetClass="exit" presetSubtype="0" fill="hold" nodeType="withEffect">
                                  <p:stCondLst>
                                    <p:cond delay="0"/>
                                  </p:stCondLst>
                                  <p:childTnLst>
                                    <p:animEffect transition="out" filter="fade">
                                      <p:cBhvr>
                                        <p:cTn id="12" dur="1000"/>
                                        <p:tgtEl>
                                          <p:spTgt spid="46"/>
                                        </p:tgtEl>
                                      </p:cBhvr>
                                    </p:animEffect>
                                    <p:anim calcmode="lin" valueType="num">
                                      <p:cBhvr>
                                        <p:cTn id="13" dur="1000"/>
                                        <p:tgtEl>
                                          <p:spTgt spid="46"/>
                                        </p:tgtEl>
                                        <p:attrNameLst>
                                          <p:attrName>ppt_x</p:attrName>
                                        </p:attrNameLst>
                                      </p:cBhvr>
                                      <p:tavLst>
                                        <p:tav tm="0">
                                          <p:val>
                                            <p:strVal val="ppt_x"/>
                                          </p:val>
                                        </p:tav>
                                        <p:tav tm="100000">
                                          <p:val>
                                            <p:strVal val="ppt_x"/>
                                          </p:val>
                                        </p:tav>
                                      </p:tavLst>
                                    </p:anim>
                                    <p:anim calcmode="lin" valueType="num">
                                      <p:cBhvr>
                                        <p:cTn id="14" dur="1000"/>
                                        <p:tgtEl>
                                          <p:spTgt spid="46"/>
                                        </p:tgtEl>
                                        <p:attrNameLst>
                                          <p:attrName>ppt_y</p:attrName>
                                        </p:attrNameLst>
                                      </p:cBhvr>
                                      <p:tavLst>
                                        <p:tav tm="0">
                                          <p:val>
                                            <p:strVal val="ppt_y"/>
                                          </p:val>
                                        </p:tav>
                                        <p:tav tm="100000">
                                          <p:val>
                                            <p:strVal val="ppt_y+.1"/>
                                          </p:val>
                                        </p:tav>
                                      </p:tavLst>
                                    </p:anim>
                                    <p:set>
                                      <p:cBhvr>
                                        <p:cTn id="15" dur="1" fill="hold">
                                          <p:stCondLst>
                                            <p:cond delay="999"/>
                                          </p:stCondLst>
                                        </p:cTn>
                                        <p:tgtEl>
                                          <p:spTgt spid="46"/>
                                        </p:tgtEl>
                                        <p:attrNameLst>
                                          <p:attrName>style.visibility</p:attrName>
                                        </p:attrNameLst>
                                      </p:cBhvr>
                                      <p:to>
                                        <p:strVal val="hidden"/>
                                      </p:to>
                                    </p:set>
                                  </p:childTnLst>
                                </p:cTn>
                              </p:par>
                              <p:par>
                                <p:cTn id="16" presetID="32" presetClass="emph" presetSubtype="0" fill="hold" grpId="0" nodeType="withEffect">
                                  <p:stCondLst>
                                    <p:cond delay="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42" presetClass="exit" presetSubtype="0" fill="hold" grpId="1" nodeType="withEffect">
                                  <p:stCondLst>
                                    <p:cond delay="0"/>
                                  </p:stCondLst>
                                  <p:childTnLst>
                                    <p:animEffect transition="out" filter="fade">
                                      <p:cBhvr>
                                        <p:cTn id="23" dur="1000"/>
                                        <p:tgtEl>
                                          <p:spTgt spid="56"/>
                                        </p:tgtEl>
                                      </p:cBhvr>
                                    </p:animEffect>
                                    <p:anim calcmode="lin" valueType="num">
                                      <p:cBhvr>
                                        <p:cTn id="24" dur="1000"/>
                                        <p:tgtEl>
                                          <p:spTgt spid="56"/>
                                        </p:tgtEl>
                                        <p:attrNameLst>
                                          <p:attrName>ppt_x</p:attrName>
                                        </p:attrNameLst>
                                      </p:cBhvr>
                                      <p:tavLst>
                                        <p:tav tm="0">
                                          <p:val>
                                            <p:strVal val="ppt_x"/>
                                          </p:val>
                                        </p:tav>
                                        <p:tav tm="100000">
                                          <p:val>
                                            <p:strVal val="ppt_x"/>
                                          </p:val>
                                        </p:tav>
                                      </p:tavLst>
                                    </p:anim>
                                    <p:anim calcmode="lin" valueType="num">
                                      <p:cBhvr>
                                        <p:cTn id="25" dur="1000"/>
                                        <p:tgtEl>
                                          <p:spTgt spid="56"/>
                                        </p:tgtEl>
                                        <p:attrNameLst>
                                          <p:attrName>ppt_y</p:attrName>
                                        </p:attrNameLst>
                                      </p:cBhvr>
                                      <p:tavLst>
                                        <p:tav tm="0">
                                          <p:val>
                                            <p:strVal val="ppt_y"/>
                                          </p:val>
                                        </p:tav>
                                        <p:tav tm="100000">
                                          <p:val>
                                            <p:strVal val="ppt_y+.1"/>
                                          </p:val>
                                        </p:tav>
                                      </p:tavLst>
                                    </p:anim>
                                    <p:set>
                                      <p:cBhvr>
                                        <p:cTn id="26" dur="1" fill="hold">
                                          <p:stCondLst>
                                            <p:cond delay="999"/>
                                          </p:stCondLst>
                                        </p:cTn>
                                        <p:tgtEl>
                                          <p:spTgt spid="5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32" presetClass="emph" presetSubtype="0" repeatCount="2000" fill="hold" grpId="1" nodeType="withEffect">
                                  <p:stCondLst>
                                    <p:cond delay="0"/>
                                  </p:stCondLst>
                                  <p:childTnLst>
                                    <p:animRot by="120000">
                                      <p:cBhvr>
                                        <p:cTn id="33" dur="100" fill="hold">
                                          <p:stCondLst>
                                            <p:cond delay="0"/>
                                          </p:stCondLst>
                                        </p:cTn>
                                        <p:tgtEl>
                                          <p:spTgt spid="58"/>
                                        </p:tgtEl>
                                        <p:attrNameLst>
                                          <p:attrName>r</p:attrName>
                                        </p:attrNameLst>
                                      </p:cBhvr>
                                    </p:animRot>
                                    <p:animRot by="-240000">
                                      <p:cBhvr>
                                        <p:cTn id="34" dur="200" fill="hold">
                                          <p:stCondLst>
                                            <p:cond delay="200"/>
                                          </p:stCondLst>
                                        </p:cTn>
                                        <p:tgtEl>
                                          <p:spTgt spid="58"/>
                                        </p:tgtEl>
                                        <p:attrNameLst>
                                          <p:attrName>r</p:attrName>
                                        </p:attrNameLst>
                                      </p:cBhvr>
                                    </p:animRot>
                                    <p:animRot by="240000">
                                      <p:cBhvr>
                                        <p:cTn id="35" dur="200" fill="hold">
                                          <p:stCondLst>
                                            <p:cond delay="400"/>
                                          </p:stCondLst>
                                        </p:cTn>
                                        <p:tgtEl>
                                          <p:spTgt spid="58"/>
                                        </p:tgtEl>
                                        <p:attrNameLst>
                                          <p:attrName>r</p:attrName>
                                        </p:attrNameLst>
                                      </p:cBhvr>
                                    </p:animRot>
                                    <p:animRot by="-240000">
                                      <p:cBhvr>
                                        <p:cTn id="36" dur="200" fill="hold">
                                          <p:stCondLst>
                                            <p:cond delay="600"/>
                                          </p:stCondLst>
                                        </p:cTn>
                                        <p:tgtEl>
                                          <p:spTgt spid="58"/>
                                        </p:tgtEl>
                                        <p:attrNameLst>
                                          <p:attrName>r</p:attrName>
                                        </p:attrNameLst>
                                      </p:cBhvr>
                                    </p:animRot>
                                    <p:animRot by="120000">
                                      <p:cBhvr>
                                        <p:cTn id="37" dur="200" fill="hold">
                                          <p:stCondLst>
                                            <p:cond delay="800"/>
                                          </p:stCondLst>
                                        </p:cTn>
                                        <p:tgtEl>
                                          <p:spTgt spid="5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32" presetClass="emph" presetSubtype="0" fill="hold" nodeType="withEffect">
                                  <p:stCondLst>
                                    <p:cond delay="0"/>
                                  </p:stCondLst>
                                  <p:childTnLst>
                                    <p:animRot by="120000">
                                      <p:cBhvr>
                                        <p:cTn id="44" dur="100" fill="hold">
                                          <p:stCondLst>
                                            <p:cond delay="0"/>
                                          </p:stCondLst>
                                        </p:cTn>
                                        <p:tgtEl>
                                          <p:spTgt spid="61"/>
                                        </p:tgtEl>
                                        <p:attrNameLst>
                                          <p:attrName>r</p:attrName>
                                        </p:attrNameLst>
                                      </p:cBhvr>
                                    </p:animRot>
                                    <p:animRot by="-240000">
                                      <p:cBhvr>
                                        <p:cTn id="45" dur="200" fill="hold">
                                          <p:stCondLst>
                                            <p:cond delay="200"/>
                                          </p:stCondLst>
                                        </p:cTn>
                                        <p:tgtEl>
                                          <p:spTgt spid="61"/>
                                        </p:tgtEl>
                                        <p:attrNameLst>
                                          <p:attrName>r</p:attrName>
                                        </p:attrNameLst>
                                      </p:cBhvr>
                                    </p:animRot>
                                    <p:animRot by="240000">
                                      <p:cBhvr>
                                        <p:cTn id="46" dur="200" fill="hold">
                                          <p:stCondLst>
                                            <p:cond delay="400"/>
                                          </p:stCondLst>
                                        </p:cTn>
                                        <p:tgtEl>
                                          <p:spTgt spid="61"/>
                                        </p:tgtEl>
                                        <p:attrNameLst>
                                          <p:attrName>r</p:attrName>
                                        </p:attrNameLst>
                                      </p:cBhvr>
                                    </p:animRot>
                                    <p:animRot by="-240000">
                                      <p:cBhvr>
                                        <p:cTn id="47" dur="200" fill="hold">
                                          <p:stCondLst>
                                            <p:cond delay="600"/>
                                          </p:stCondLst>
                                        </p:cTn>
                                        <p:tgtEl>
                                          <p:spTgt spid="61"/>
                                        </p:tgtEl>
                                        <p:attrNameLst>
                                          <p:attrName>r</p:attrName>
                                        </p:attrNameLst>
                                      </p:cBhvr>
                                    </p:animRot>
                                    <p:animRot by="120000">
                                      <p:cBhvr>
                                        <p:cTn id="48" dur="200" fill="hold">
                                          <p:stCondLst>
                                            <p:cond delay="800"/>
                                          </p:stCondLst>
                                        </p:cTn>
                                        <p:tgtEl>
                                          <p:spTgt spid="61"/>
                                        </p:tgtEl>
                                        <p:attrNameLst>
                                          <p:attrName>r</p:attrName>
                                        </p:attrNameLst>
                                      </p:cBhvr>
                                    </p:animRo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65"/>
                                        </p:tgtEl>
                                        <p:attrNameLst>
                                          <p:attrName>r</p:attrName>
                                        </p:attrNameLst>
                                      </p:cBhvr>
                                    </p:animRot>
                                    <p:animRot by="-240000">
                                      <p:cBhvr>
                                        <p:cTn id="54" dur="200" fill="hold">
                                          <p:stCondLst>
                                            <p:cond delay="200"/>
                                          </p:stCondLst>
                                        </p:cTn>
                                        <p:tgtEl>
                                          <p:spTgt spid="65"/>
                                        </p:tgtEl>
                                        <p:attrNameLst>
                                          <p:attrName>r</p:attrName>
                                        </p:attrNameLst>
                                      </p:cBhvr>
                                    </p:animRot>
                                    <p:animRot by="240000">
                                      <p:cBhvr>
                                        <p:cTn id="55" dur="200" fill="hold">
                                          <p:stCondLst>
                                            <p:cond delay="400"/>
                                          </p:stCondLst>
                                        </p:cTn>
                                        <p:tgtEl>
                                          <p:spTgt spid="65"/>
                                        </p:tgtEl>
                                        <p:attrNameLst>
                                          <p:attrName>r</p:attrName>
                                        </p:attrNameLst>
                                      </p:cBhvr>
                                    </p:animRot>
                                    <p:animRot by="-240000">
                                      <p:cBhvr>
                                        <p:cTn id="56" dur="200" fill="hold">
                                          <p:stCondLst>
                                            <p:cond delay="600"/>
                                          </p:stCondLst>
                                        </p:cTn>
                                        <p:tgtEl>
                                          <p:spTgt spid="65"/>
                                        </p:tgtEl>
                                        <p:attrNameLst>
                                          <p:attrName>r</p:attrName>
                                        </p:attrNameLst>
                                      </p:cBhvr>
                                    </p:animRot>
                                    <p:animRot by="120000">
                                      <p:cBhvr>
                                        <p:cTn id="57" dur="200" fill="hold">
                                          <p:stCondLst>
                                            <p:cond delay="800"/>
                                          </p:stCondLst>
                                        </p:cTn>
                                        <p:tgtEl>
                                          <p:spTgt spid="65"/>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0" nodeType="clickEffect">
                                  <p:stCondLst>
                                    <p:cond delay="0"/>
                                  </p:stCondLst>
                                  <p:childTnLst>
                                    <p:animEffect transition="out" filter="fade">
                                      <p:cBhvr>
                                        <p:cTn id="61" dur="1000"/>
                                        <p:tgtEl>
                                          <p:spTgt spid="55"/>
                                        </p:tgtEl>
                                      </p:cBhvr>
                                    </p:animEffect>
                                    <p:anim calcmode="lin" valueType="num">
                                      <p:cBhvr>
                                        <p:cTn id="62" dur="1000"/>
                                        <p:tgtEl>
                                          <p:spTgt spid="55"/>
                                        </p:tgtEl>
                                        <p:attrNameLst>
                                          <p:attrName>ppt_x</p:attrName>
                                        </p:attrNameLst>
                                      </p:cBhvr>
                                      <p:tavLst>
                                        <p:tav tm="0">
                                          <p:val>
                                            <p:strVal val="ppt_x"/>
                                          </p:val>
                                        </p:tav>
                                        <p:tav tm="100000">
                                          <p:val>
                                            <p:strVal val="ppt_x"/>
                                          </p:val>
                                        </p:tav>
                                      </p:tavLst>
                                    </p:anim>
                                    <p:anim calcmode="lin" valueType="num">
                                      <p:cBhvr>
                                        <p:cTn id="63" dur="1000"/>
                                        <p:tgtEl>
                                          <p:spTgt spid="55"/>
                                        </p:tgtEl>
                                        <p:attrNameLst>
                                          <p:attrName>ppt_y</p:attrName>
                                        </p:attrNameLst>
                                      </p:cBhvr>
                                      <p:tavLst>
                                        <p:tav tm="0">
                                          <p:val>
                                            <p:strVal val="ppt_y"/>
                                          </p:val>
                                        </p:tav>
                                        <p:tav tm="100000">
                                          <p:val>
                                            <p:strVal val="ppt_y+.1"/>
                                          </p:val>
                                        </p:tav>
                                      </p:tavLst>
                                    </p:anim>
                                    <p:set>
                                      <p:cBhvr>
                                        <p:cTn id="64" dur="1" fill="hold">
                                          <p:stCondLst>
                                            <p:cond delay="999"/>
                                          </p:stCondLst>
                                        </p:cTn>
                                        <p:tgtEl>
                                          <p:spTgt spid="55"/>
                                        </p:tgtEl>
                                        <p:attrNameLst>
                                          <p:attrName>style.visibility</p:attrName>
                                        </p:attrNameLst>
                                      </p:cBhvr>
                                      <p:to>
                                        <p:strVal val="hidden"/>
                                      </p:to>
                                    </p:set>
                                  </p:childTnLst>
                                </p:cTn>
                              </p:par>
                              <p:par>
                                <p:cTn id="65" presetID="32" presetClass="emph" presetSubtype="0" fill="hold" grpId="1" nodeType="withEffect">
                                  <p:stCondLst>
                                    <p:cond delay="0"/>
                                  </p:stCondLst>
                                  <p:childTnLst>
                                    <p:animRot by="120000">
                                      <p:cBhvr>
                                        <p:cTn id="66" dur="100" fill="hold">
                                          <p:stCondLst>
                                            <p:cond delay="0"/>
                                          </p:stCondLst>
                                        </p:cTn>
                                        <p:tgtEl>
                                          <p:spTgt spid="55"/>
                                        </p:tgtEl>
                                        <p:attrNameLst>
                                          <p:attrName>r</p:attrName>
                                        </p:attrNameLst>
                                      </p:cBhvr>
                                    </p:animRot>
                                    <p:animRot by="-240000">
                                      <p:cBhvr>
                                        <p:cTn id="67" dur="200" fill="hold">
                                          <p:stCondLst>
                                            <p:cond delay="200"/>
                                          </p:stCondLst>
                                        </p:cTn>
                                        <p:tgtEl>
                                          <p:spTgt spid="55"/>
                                        </p:tgtEl>
                                        <p:attrNameLst>
                                          <p:attrName>r</p:attrName>
                                        </p:attrNameLst>
                                      </p:cBhvr>
                                    </p:animRot>
                                    <p:animRot by="240000">
                                      <p:cBhvr>
                                        <p:cTn id="68" dur="200" fill="hold">
                                          <p:stCondLst>
                                            <p:cond delay="400"/>
                                          </p:stCondLst>
                                        </p:cTn>
                                        <p:tgtEl>
                                          <p:spTgt spid="55"/>
                                        </p:tgtEl>
                                        <p:attrNameLst>
                                          <p:attrName>r</p:attrName>
                                        </p:attrNameLst>
                                      </p:cBhvr>
                                    </p:animRot>
                                    <p:animRot by="-240000">
                                      <p:cBhvr>
                                        <p:cTn id="69" dur="200" fill="hold">
                                          <p:stCondLst>
                                            <p:cond delay="600"/>
                                          </p:stCondLst>
                                        </p:cTn>
                                        <p:tgtEl>
                                          <p:spTgt spid="55"/>
                                        </p:tgtEl>
                                        <p:attrNameLst>
                                          <p:attrName>r</p:attrName>
                                        </p:attrNameLst>
                                      </p:cBhvr>
                                    </p:animRot>
                                    <p:animRot by="120000">
                                      <p:cBhvr>
                                        <p:cTn id="70" dur="200" fill="hold">
                                          <p:stCondLst>
                                            <p:cond delay="800"/>
                                          </p:stCondLst>
                                        </p:cTn>
                                        <p:tgtEl>
                                          <p:spTgt spid="55"/>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par>
                                <p:cTn id="76" presetID="32" presetClass="emph" presetSubtype="0" fill="hold" grpId="1" nodeType="withEffect">
                                  <p:stCondLst>
                                    <p:cond delay="0"/>
                                  </p:stCondLst>
                                  <p:childTnLst>
                                    <p:animRot by="120000">
                                      <p:cBhvr>
                                        <p:cTn id="77" dur="100" fill="hold">
                                          <p:stCondLst>
                                            <p:cond delay="0"/>
                                          </p:stCondLst>
                                        </p:cTn>
                                        <p:tgtEl>
                                          <p:spTgt spid="66"/>
                                        </p:tgtEl>
                                        <p:attrNameLst>
                                          <p:attrName>r</p:attrName>
                                        </p:attrNameLst>
                                      </p:cBhvr>
                                    </p:animRot>
                                    <p:animRot by="-240000">
                                      <p:cBhvr>
                                        <p:cTn id="78" dur="200" fill="hold">
                                          <p:stCondLst>
                                            <p:cond delay="200"/>
                                          </p:stCondLst>
                                        </p:cTn>
                                        <p:tgtEl>
                                          <p:spTgt spid="66"/>
                                        </p:tgtEl>
                                        <p:attrNameLst>
                                          <p:attrName>r</p:attrName>
                                        </p:attrNameLst>
                                      </p:cBhvr>
                                    </p:animRot>
                                    <p:animRot by="240000">
                                      <p:cBhvr>
                                        <p:cTn id="79" dur="200" fill="hold">
                                          <p:stCondLst>
                                            <p:cond delay="400"/>
                                          </p:stCondLst>
                                        </p:cTn>
                                        <p:tgtEl>
                                          <p:spTgt spid="66"/>
                                        </p:tgtEl>
                                        <p:attrNameLst>
                                          <p:attrName>r</p:attrName>
                                        </p:attrNameLst>
                                      </p:cBhvr>
                                    </p:animRot>
                                    <p:animRot by="-240000">
                                      <p:cBhvr>
                                        <p:cTn id="80" dur="200" fill="hold">
                                          <p:stCondLst>
                                            <p:cond delay="600"/>
                                          </p:stCondLst>
                                        </p:cTn>
                                        <p:tgtEl>
                                          <p:spTgt spid="66"/>
                                        </p:tgtEl>
                                        <p:attrNameLst>
                                          <p:attrName>r</p:attrName>
                                        </p:attrNameLst>
                                      </p:cBhvr>
                                    </p:animRot>
                                    <p:animRot by="120000">
                                      <p:cBhvr>
                                        <p:cTn id="81" dur="200" fill="hold">
                                          <p:stCondLst>
                                            <p:cond delay="8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6" grpId="0"/>
      <p:bldP spid="56" grpId="1"/>
      <p:bldP spid="58" grpId="0" animBg="1"/>
      <p:bldP spid="58" grpId="1" animBg="1"/>
      <p:bldP spid="65" grpId="0"/>
      <p:bldP spid="65" grpId="1"/>
      <p:bldP spid="66" grpId="0"/>
      <p:bldP spid="6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smosh.com/sites/default/files/2016/09/wikihow-funny-dead-pet.jpg">
            <a:extLst>
              <a:ext uri="{FF2B5EF4-FFF2-40B4-BE49-F238E27FC236}">
                <a16:creationId xmlns:a16="http://schemas.microsoft.com/office/drawing/2014/main" id="{6368D4E0-8A75-4D41-811A-2871E78C8624}"/>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6133"/>
          <a:stretch/>
        </p:blipFill>
        <p:spPr bwMode="auto">
          <a:xfrm>
            <a:off x="2708190" y="1258458"/>
            <a:ext cx="7035512"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B2EE35-2116-4723-9707-D8F3E22686B9}"/>
              </a:ext>
            </a:extLst>
          </p:cNvPr>
          <p:cNvSpPr txBox="1"/>
          <p:nvPr/>
        </p:nvSpPr>
        <p:spPr>
          <a:xfrm>
            <a:off x="2708190" y="6135258"/>
            <a:ext cx="7086600"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THE TRUTH HURTS</a:t>
            </a:r>
          </a:p>
        </p:txBody>
      </p:sp>
      <p:sp>
        <p:nvSpPr>
          <p:cNvPr id="7" name="TextBox 6">
            <a:extLst>
              <a:ext uri="{FF2B5EF4-FFF2-40B4-BE49-F238E27FC236}">
                <a16:creationId xmlns:a16="http://schemas.microsoft.com/office/drawing/2014/main" id="{E19D8A2E-AAD3-45AF-BA53-511562876561}"/>
              </a:ext>
            </a:extLst>
          </p:cNvPr>
          <p:cNvSpPr txBox="1"/>
          <p:nvPr/>
        </p:nvSpPr>
        <p:spPr>
          <a:xfrm>
            <a:off x="0" y="-14718"/>
            <a:ext cx="12192000" cy="1246495"/>
          </a:xfrm>
          <a:prstGeom prst="rect">
            <a:avLst/>
          </a:prstGeom>
          <a:noFill/>
        </p:spPr>
        <p:txBody>
          <a:bodyPr wrap="square" rtlCol="0">
            <a:spAutoFit/>
          </a:bodyPr>
          <a:lstStyle/>
          <a:p>
            <a:pPr algn="ctr">
              <a:lnSpc>
                <a:spcPts val="4500"/>
              </a:lnSpc>
            </a:pPr>
            <a:r>
              <a:rPr lang="en-US" sz="4000" b="1" dirty="0">
                <a:latin typeface="Segoe UI" panose="020B0502040204020203" pitchFamily="34" charset="0"/>
                <a:cs typeface="Segoe UI" panose="020B0502040204020203" pitchFamily="34" charset="0"/>
              </a:rPr>
              <a:t>Even with this optimization, physical RAM may be too small to hold all valid virtual pages!</a:t>
            </a:r>
          </a:p>
        </p:txBody>
      </p:sp>
    </p:spTree>
    <p:extLst>
      <p:ext uri="{BB962C8B-B14F-4D97-AF65-F5344CB8AC3E}">
        <p14:creationId xmlns:p14="http://schemas.microsoft.com/office/powerpoint/2010/main" val="119684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8B86-ABD3-4ACE-ABEF-2A8BB6DFC2E8}"/>
              </a:ext>
            </a:extLst>
          </p:cNvPr>
          <p:cNvSpPr>
            <a:spLocks noGrp="1"/>
          </p:cNvSpPr>
          <p:nvPr>
            <p:ph type="title"/>
          </p:nvPr>
        </p:nvSpPr>
        <p:spPr>
          <a:xfrm>
            <a:off x="0" y="26173"/>
            <a:ext cx="12192000" cy="957048"/>
          </a:xfrm>
        </p:spPr>
        <p:txBody>
          <a:bodyPr>
            <a:normAutofit/>
          </a:bodyPr>
          <a:lstStyle/>
          <a:p>
            <a:r>
              <a:rPr lang="en-US" sz="4200" dirty="0"/>
              <a:t>Swapping Virtual Pages Between RAM and Disk</a:t>
            </a:r>
          </a:p>
        </p:txBody>
      </p:sp>
      <p:sp>
        <p:nvSpPr>
          <p:cNvPr id="3" name="Content Placeholder 2">
            <a:extLst>
              <a:ext uri="{FF2B5EF4-FFF2-40B4-BE49-F238E27FC236}">
                <a16:creationId xmlns:a16="http://schemas.microsoft.com/office/drawing/2014/main" id="{18C8782A-3F31-416B-9F6D-4B73D3B3D117}"/>
              </a:ext>
            </a:extLst>
          </p:cNvPr>
          <p:cNvSpPr>
            <a:spLocks noGrp="1"/>
          </p:cNvSpPr>
          <p:nvPr>
            <p:ph idx="1"/>
          </p:nvPr>
        </p:nvSpPr>
        <p:spPr>
          <a:xfrm>
            <a:off x="57872" y="983221"/>
            <a:ext cx="6863788" cy="5666434"/>
          </a:xfrm>
        </p:spPr>
        <p:txBody>
          <a:bodyPr>
            <a:normAutofit/>
          </a:bodyPr>
          <a:lstStyle/>
          <a:p>
            <a:r>
              <a:rPr lang="en-US" sz="3200" dirty="0"/>
              <a:t>Physical RAM may be oversubscribed: the aggregate number of pages in the active address spaces may be larger than the number of physical pages</a:t>
            </a:r>
          </a:p>
          <a:p>
            <a:r>
              <a:rPr lang="en-US" sz="3200" dirty="0"/>
              <a:t>To alleviate pressure, the OS can move (“swap”) virtual pages between physical RAM and a swap device</a:t>
            </a:r>
          </a:p>
          <a:p>
            <a:pPr lvl="1"/>
            <a:r>
              <a:rPr lang="en-US" sz="2800" dirty="0"/>
              <a:t>A swap device can be a hard disk, an SSD, or even remote network storage</a:t>
            </a:r>
          </a:p>
          <a:p>
            <a:pPr lvl="1"/>
            <a:r>
              <a:rPr lang="en-US" sz="2800" dirty="0"/>
              <a:t>But how does the OS associate a virtual page with its location in swap storage?</a:t>
            </a:r>
          </a:p>
        </p:txBody>
      </p:sp>
      <p:grpSp>
        <p:nvGrpSpPr>
          <p:cNvPr id="30" name="Group 29">
            <a:extLst>
              <a:ext uri="{FF2B5EF4-FFF2-40B4-BE49-F238E27FC236}">
                <a16:creationId xmlns:a16="http://schemas.microsoft.com/office/drawing/2014/main" id="{01B1E0B3-2E75-4025-8FD5-6658AD0ACD45}"/>
              </a:ext>
            </a:extLst>
          </p:cNvPr>
          <p:cNvGrpSpPr/>
          <p:nvPr/>
        </p:nvGrpSpPr>
        <p:grpSpPr>
          <a:xfrm>
            <a:off x="9612776" y="1668021"/>
            <a:ext cx="2521352" cy="1154998"/>
            <a:chOff x="9670648" y="2339110"/>
            <a:chExt cx="2521352" cy="1154998"/>
          </a:xfrm>
        </p:grpSpPr>
        <p:sp>
          <p:nvSpPr>
            <p:cNvPr id="5" name="TextBox 4">
              <a:extLst>
                <a:ext uri="{FF2B5EF4-FFF2-40B4-BE49-F238E27FC236}">
                  <a16:creationId xmlns:a16="http://schemas.microsoft.com/office/drawing/2014/main" id="{12FC4FCB-DEC7-4A1D-AAFE-058500059559}"/>
                </a:ext>
              </a:extLst>
            </p:cNvPr>
            <p:cNvSpPr txBox="1"/>
            <p:nvPr/>
          </p:nvSpPr>
          <p:spPr>
            <a:xfrm>
              <a:off x="9670648" y="3093998"/>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grpSp>
          <p:nvGrpSpPr>
            <p:cNvPr id="10" name="Group 9">
              <a:extLst>
                <a:ext uri="{FF2B5EF4-FFF2-40B4-BE49-F238E27FC236}">
                  <a16:creationId xmlns:a16="http://schemas.microsoft.com/office/drawing/2014/main" id="{78B121EB-450D-4D4F-A032-743246EFDD51}"/>
                </a:ext>
              </a:extLst>
            </p:cNvPr>
            <p:cNvGrpSpPr/>
            <p:nvPr/>
          </p:nvGrpSpPr>
          <p:grpSpPr>
            <a:xfrm>
              <a:off x="10202119" y="2339110"/>
              <a:ext cx="1458410" cy="738664"/>
              <a:chOff x="10354519" y="2456820"/>
              <a:chExt cx="1458410" cy="738664"/>
            </a:xfrm>
          </p:grpSpPr>
          <p:sp>
            <p:nvSpPr>
              <p:cNvPr id="6" name="Rectangle 5">
                <a:extLst>
                  <a:ext uri="{FF2B5EF4-FFF2-40B4-BE49-F238E27FC236}">
                    <a16:creationId xmlns:a16="http://schemas.microsoft.com/office/drawing/2014/main" id="{6A4EE119-79E3-4B6A-8407-A3ABA8F73941}"/>
                  </a:ext>
                </a:extLst>
              </p:cNvPr>
              <p:cNvSpPr/>
              <p:nvPr/>
            </p:nvSpPr>
            <p:spPr>
              <a:xfrm>
                <a:off x="10354519" y="245682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4250AF77-9FB6-40DD-B24D-0A8E8E676BB5}"/>
                  </a:ext>
                </a:extLst>
              </p:cNvPr>
              <p:cNvSpPr/>
              <p:nvPr/>
            </p:nvSpPr>
            <p:spPr>
              <a:xfrm>
                <a:off x="10354519" y="28261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nvGrpSpPr>
          <p:cNvPr id="29" name="Group 28">
            <a:extLst>
              <a:ext uri="{FF2B5EF4-FFF2-40B4-BE49-F238E27FC236}">
                <a16:creationId xmlns:a16="http://schemas.microsoft.com/office/drawing/2014/main" id="{4DE61F5F-6B79-48C2-B3AE-6944269A5AF8}"/>
              </a:ext>
            </a:extLst>
          </p:cNvPr>
          <p:cNvGrpSpPr/>
          <p:nvPr/>
        </p:nvGrpSpPr>
        <p:grpSpPr>
          <a:xfrm>
            <a:off x="7301213" y="3214236"/>
            <a:ext cx="1989881" cy="2102219"/>
            <a:chOff x="7301213" y="3214236"/>
            <a:chExt cx="1989881" cy="2102219"/>
          </a:xfrm>
        </p:grpSpPr>
        <p:sp>
          <p:nvSpPr>
            <p:cNvPr id="4" name="TextBox 3">
              <a:extLst>
                <a:ext uri="{FF2B5EF4-FFF2-40B4-BE49-F238E27FC236}">
                  <a16:creationId xmlns:a16="http://schemas.microsoft.com/office/drawing/2014/main" id="{9A012A95-F4E7-4389-BC4D-5CBFBAEE4396}"/>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Y</a:t>
              </a:r>
            </a:p>
          </p:txBody>
        </p:sp>
        <p:grpSp>
          <p:nvGrpSpPr>
            <p:cNvPr id="21" name="Group 20">
              <a:extLst>
                <a:ext uri="{FF2B5EF4-FFF2-40B4-BE49-F238E27FC236}">
                  <a16:creationId xmlns:a16="http://schemas.microsoft.com/office/drawing/2014/main" id="{3967DF59-C72D-4F9D-8FAB-E61EF3E52E6F}"/>
                </a:ext>
              </a:extLst>
            </p:cNvPr>
            <p:cNvGrpSpPr/>
            <p:nvPr/>
          </p:nvGrpSpPr>
          <p:grpSpPr>
            <a:xfrm>
              <a:off x="7566949" y="3214236"/>
              <a:ext cx="1458410" cy="1477328"/>
              <a:chOff x="7566949" y="3214236"/>
              <a:chExt cx="1458410" cy="1477328"/>
            </a:xfrm>
          </p:grpSpPr>
          <p:grpSp>
            <p:nvGrpSpPr>
              <p:cNvPr id="17" name="Group 16">
                <a:extLst>
                  <a:ext uri="{FF2B5EF4-FFF2-40B4-BE49-F238E27FC236}">
                    <a16:creationId xmlns:a16="http://schemas.microsoft.com/office/drawing/2014/main" id="{1F8E5BAA-DD67-4F09-A1ED-13037EED8ED6}"/>
                  </a:ext>
                </a:extLst>
              </p:cNvPr>
              <p:cNvGrpSpPr/>
              <p:nvPr/>
            </p:nvGrpSpPr>
            <p:grpSpPr>
              <a:xfrm>
                <a:off x="7566949" y="3952900"/>
                <a:ext cx="1458410" cy="738664"/>
                <a:chOff x="7566949" y="3952900"/>
                <a:chExt cx="1458410" cy="738664"/>
              </a:xfrm>
            </p:grpSpPr>
            <p:sp>
              <p:nvSpPr>
                <p:cNvPr id="15" name="Rectangle 14">
                  <a:extLst>
                    <a:ext uri="{FF2B5EF4-FFF2-40B4-BE49-F238E27FC236}">
                      <a16:creationId xmlns:a16="http://schemas.microsoft.com/office/drawing/2014/main" id="{CAEC4F8C-6307-4E45-B486-FAFFF111BBCB}"/>
                    </a:ext>
                  </a:extLst>
                </p:cNvPr>
                <p:cNvSpPr/>
                <p:nvPr/>
              </p:nvSpPr>
              <p:spPr>
                <a:xfrm>
                  <a:off x="7566949" y="432223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513F38C0-A667-422E-AC40-79389D6BD700}"/>
                    </a:ext>
                  </a:extLst>
                </p:cNvPr>
                <p:cNvSpPr/>
                <p:nvPr/>
              </p:nvSpPr>
              <p:spPr>
                <a:xfrm>
                  <a:off x="7566949" y="395290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grpSp>
          <p:grpSp>
            <p:nvGrpSpPr>
              <p:cNvPr id="18" name="Group 17">
                <a:extLst>
                  <a:ext uri="{FF2B5EF4-FFF2-40B4-BE49-F238E27FC236}">
                    <a16:creationId xmlns:a16="http://schemas.microsoft.com/office/drawing/2014/main" id="{457B930F-C183-43D3-A550-AC350E666898}"/>
                  </a:ext>
                </a:extLst>
              </p:cNvPr>
              <p:cNvGrpSpPr/>
              <p:nvPr/>
            </p:nvGrpSpPr>
            <p:grpSpPr>
              <a:xfrm>
                <a:off x="7566949" y="3214236"/>
                <a:ext cx="1458410" cy="738664"/>
                <a:chOff x="7566949" y="3952900"/>
                <a:chExt cx="1458410" cy="738664"/>
              </a:xfrm>
            </p:grpSpPr>
            <p:sp>
              <p:nvSpPr>
                <p:cNvPr id="19" name="Rectangle 18">
                  <a:extLst>
                    <a:ext uri="{FF2B5EF4-FFF2-40B4-BE49-F238E27FC236}">
                      <a16:creationId xmlns:a16="http://schemas.microsoft.com/office/drawing/2014/main" id="{74F71680-07E0-4454-BCE7-9AA006034C26}"/>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20" name="Rectangle 19">
                  <a:extLst>
                    <a:ext uri="{FF2B5EF4-FFF2-40B4-BE49-F238E27FC236}">
                      <a16:creationId xmlns:a16="http://schemas.microsoft.com/office/drawing/2014/main" id="{6D85BFA9-E805-4DE4-8C68-E74F77ECC05A}"/>
                    </a:ext>
                  </a:extLst>
                </p:cNvPr>
                <p:cNvSpPr/>
                <p:nvPr/>
              </p:nvSpPr>
              <p:spPr>
                <a:xfrm>
                  <a:off x="7566949" y="3952900"/>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31" name="Group 30">
            <a:extLst>
              <a:ext uri="{FF2B5EF4-FFF2-40B4-BE49-F238E27FC236}">
                <a16:creationId xmlns:a16="http://schemas.microsoft.com/office/drawing/2014/main" id="{BCB8FA64-1F1A-42A7-A53C-ED0ED5EF981B}"/>
              </a:ext>
            </a:extLst>
          </p:cNvPr>
          <p:cNvGrpSpPr/>
          <p:nvPr/>
        </p:nvGrpSpPr>
        <p:grpSpPr>
          <a:xfrm>
            <a:off x="7301213" y="927351"/>
            <a:ext cx="1989881" cy="2102219"/>
            <a:chOff x="7301213" y="3214236"/>
            <a:chExt cx="1989881" cy="2102219"/>
          </a:xfrm>
        </p:grpSpPr>
        <p:sp>
          <p:nvSpPr>
            <p:cNvPr id="32" name="TextBox 31">
              <a:extLst>
                <a:ext uri="{FF2B5EF4-FFF2-40B4-BE49-F238E27FC236}">
                  <a16:creationId xmlns:a16="http://schemas.microsoft.com/office/drawing/2014/main" id="{090C500A-5C28-46E5-BE1D-B496531222C9}"/>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X</a:t>
              </a:r>
            </a:p>
          </p:txBody>
        </p:sp>
        <p:grpSp>
          <p:nvGrpSpPr>
            <p:cNvPr id="33" name="Group 32">
              <a:extLst>
                <a:ext uri="{FF2B5EF4-FFF2-40B4-BE49-F238E27FC236}">
                  <a16:creationId xmlns:a16="http://schemas.microsoft.com/office/drawing/2014/main" id="{C0E16DB5-75FC-40AB-A67E-C6717AE36BD2}"/>
                </a:ext>
              </a:extLst>
            </p:cNvPr>
            <p:cNvGrpSpPr/>
            <p:nvPr/>
          </p:nvGrpSpPr>
          <p:grpSpPr>
            <a:xfrm>
              <a:off x="7566949" y="3214236"/>
              <a:ext cx="1458410" cy="1477328"/>
              <a:chOff x="7566949" y="3214236"/>
              <a:chExt cx="1458410" cy="1477328"/>
            </a:xfrm>
          </p:grpSpPr>
          <p:grpSp>
            <p:nvGrpSpPr>
              <p:cNvPr id="34" name="Group 33">
                <a:extLst>
                  <a:ext uri="{FF2B5EF4-FFF2-40B4-BE49-F238E27FC236}">
                    <a16:creationId xmlns:a16="http://schemas.microsoft.com/office/drawing/2014/main" id="{DD813FED-2B6F-4421-97AD-2284597DC828}"/>
                  </a:ext>
                </a:extLst>
              </p:cNvPr>
              <p:cNvGrpSpPr/>
              <p:nvPr/>
            </p:nvGrpSpPr>
            <p:grpSpPr>
              <a:xfrm>
                <a:off x="7566949" y="3952900"/>
                <a:ext cx="1458410" cy="738664"/>
                <a:chOff x="7566949" y="3952900"/>
                <a:chExt cx="1458410" cy="738664"/>
              </a:xfrm>
            </p:grpSpPr>
            <p:sp>
              <p:nvSpPr>
                <p:cNvPr id="38" name="Rectangle 37">
                  <a:extLst>
                    <a:ext uri="{FF2B5EF4-FFF2-40B4-BE49-F238E27FC236}">
                      <a16:creationId xmlns:a16="http://schemas.microsoft.com/office/drawing/2014/main" id="{4680824A-1703-43A2-A527-11CAE49BFED5}"/>
                    </a:ext>
                  </a:extLst>
                </p:cNvPr>
                <p:cNvSpPr/>
                <p:nvPr/>
              </p:nvSpPr>
              <p:spPr>
                <a:xfrm>
                  <a:off x="7566949" y="4322232"/>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3885181E-F22E-4FA8-A266-73D0AE924F19}"/>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nvGrpSpPr>
              <p:cNvPr id="35" name="Group 34">
                <a:extLst>
                  <a:ext uri="{FF2B5EF4-FFF2-40B4-BE49-F238E27FC236}">
                    <a16:creationId xmlns:a16="http://schemas.microsoft.com/office/drawing/2014/main" id="{3654E034-C805-443B-9E76-278E29515797}"/>
                  </a:ext>
                </a:extLst>
              </p:cNvPr>
              <p:cNvGrpSpPr/>
              <p:nvPr/>
            </p:nvGrpSpPr>
            <p:grpSpPr>
              <a:xfrm>
                <a:off x="7566949" y="3214236"/>
                <a:ext cx="1458410" cy="738664"/>
                <a:chOff x="7566949" y="3952900"/>
                <a:chExt cx="1458410" cy="738664"/>
              </a:xfrm>
            </p:grpSpPr>
            <p:sp>
              <p:nvSpPr>
                <p:cNvPr id="36" name="Rectangle 35">
                  <a:extLst>
                    <a:ext uri="{FF2B5EF4-FFF2-40B4-BE49-F238E27FC236}">
                      <a16:creationId xmlns:a16="http://schemas.microsoft.com/office/drawing/2014/main" id="{B8AED45E-9A7C-44DE-9248-93193B0ED403}"/>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37" name="Rectangle 36">
                  <a:extLst>
                    <a:ext uri="{FF2B5EF4-FFF2-40B4-BE49-F238E27FC236}">
                      <a16:creationId xmlns:a16="http://schemas.microsoft.com/office/drawing/2014/main" id="{5EF42F0A-B289-405F-8673-9810C224634B}"/>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52" name="Group 51">
            <a:extLst>
              <a:ext uri="{FF2B5EF4-FFF2-40B4-BE49-F238E27FC236}">
                <a16:creationId xmlns:a16="http://schemas.microsoft.com/office/drawing/2014/main" id="{23029024-4912-408C-AD88-8244386203FD}"/>
              </a:ext>
            </a:extLst>
          </p:cNvPr>
          <p:cNvGrpSpPr/>
          <p:nvPr/>
        </p:nvGrpSpPr>
        <p:grpSpPr>
          <a:xfrm>
            <a:off x="9996907" y="3214236"/>
            <a:ext cx="1753089" cy="1872364"/>
            <a:chOff x="10054779" y="4666756"/>
            <a:chExt cx="1753089" cy="1872364"/>
          </a:xfrm>
        </p:grpSpPr>
        <p:sp>
          <p:nvSpPr>
            <p:cNvPr id="43" name="TextBox 42">
              <a:extLst>
                <a:ext uri="{FF2B5EF4-FFF2-40B4-BE49-F238E27FC236}">
                  <a16:creationId xmlns:a16="http://schemas.microsoft.com/office/drawing/2014/main" id="{ABFA1F8D-1EA3-4A8A-8B83-ADC893BD91B8}"/>
                </a:ext>
              </a:extLst>
            </p:cNvPr>
            <p:cNvSpPr txBox="1"/>
            <p:nvPr/>
          </p:nvSpPr>
          <p:spPr>
            <a:xfrm>
              <a:off x="10054779" y="6139010"/>
              <a:ext cx="1753089"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Swap device</a:t>
              </a:r>
            </a:p>
          </p:txBody>
        </p:sp>
        <p:sp>
          <p:nvSpPr>
            <p:cNvPr id="44" name="Rectangle 43">
              <a:extLst>
                <a:ext uri="{FF2B5EF4-FFF2-40B4-BE49-F238E27FC236}">
                  <a16:creationId xmlns:a16="http://schemas.microsoft.com/office/drawing/2014/main" id="{A0A288EB-582E-423F-92C4-6096B7B3B26D}"/>
                </a:ext>
              </a:extLst>
            </p:cNvPr>
            <p:cNvSpPr/>
            <p:nvPr/>
          </p:nvSpPr>
          <p:spPr>
            <a:xfrm>
              <a:off x="10202119" y="57747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28AC1C7C-5A16-41F5-ABE3-2C9AD95CFDF4}"/>
                </a:ext>
              </a:extLst>
            </p:cNvPr>
            <p:cNvSpPr/>
            <p:nvPr/>
          </p:nvSpPr>
          <p:spPr>
            <a:xfrm>
              <a:off x="10202119" y="540542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Empty</a:t>
              </a:r>
            </a:p>
          </p:txBody>
        </p:sp>
        <p:sp>
          <p:nvSpPr>
            <p:cNvPr id="46" name="Rectangle 45">
              <a:extLst>
                <a:ext uri="{FF2B5EF4-FFF2-40B4-BE49-F238E27FC236}">
                  <a16:creationId xmlns:a16="http://schemas.microsoft.com/office/drawing/2014/main" id="{CD9D7BA9-32AD-42A3-8E04-C67237AABEA1}"/>
                </a:ext>
              </a:extLst>
            </p:cNvPr>
            <p:cNvSpPr/>
            <p:nvPr/>
          </p:nvSpPr>
          <p:spPr>
            <a:xfrm>
              <a:off x="10202119" y="5036088"/>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D2710E2E-4B12-4C88-94EB-366D500FB3A9}"/>
                </a:ext>
              </a:extLst>
            </p:cNvPr>
            <p:cNvSpPr/>
            <p:nvPr/>
          </p:nvSpPr>
          <p:spPr>
            <a:xfrm>
              <a:off x="10202119" y="4666756"/>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cxnSp>
        <p:nvCxnSpPr>
          <p:cNvPr id="54" name="Straight Connector 53">
            <a:extLst>
              <a:ext uri="{FF2B5EF4-FFF2-40B4-BE49-F238E27FC236}">
                <a16:creationId xmlns:a16="http://schemas.microsoft.com/office/drawing/2014/main" id="{ABE4DAF6-BA04-440C-B1D8-827BAED2FBC5}"/>
              </a:ext>
            </a:extLst>
          </p:cNvPr>
          <p:cNvCxnSpPr/>
          <p:nvPr/>
        </p:nvCxnSpPr>
        <p:spPr>
          <a:xfrm>
            <a:off x="7089732" y="902299"/>
            <a:ext cx="0" cy="5722304"/>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52ED861-309E-469E-9DDF-482731E1E838}"/>
              </a:ext>
            </a:extLst>
          </p:cNvPr>
          <p:cNvCxnSpPr>
            <a:cxnSpLocks/>
          </p:cNvCxnSpPr>
          <p:nvPr/>
        </p:nvCxnSpPr>
        <p:spPr>
          <a:xfrm>
            <a:off x="9618089" y="1419305"/>
            <a:ext cx="0" cy="395919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D2DE2EF-070E-410B-97C7-10BDF73D8EEA}"/>
              </a:ext>
            </a:extLst>
          </p:cNvPr>
          <p:cNvGrpSpPr/>
          <p:nvPr/>
        </p:nvGrpSpPr>
        <p:grpSpPr>
          <a:xfrm>
            <a:off x="8367732" y="3294801"/>
            <a:ext cx="2653667" cy="2849691"/>
            <a:chOff x="8367732" y="3294801"/>
            <a:chExt cx="2653667" cy="2849691"/>
          </a:xfrm>
        </p:grpSpPr>
        <p:sp>
          <p:nvSpPr>
            <p:cNvPr id="57" name="Arc 56">
              <a:extLst>
                <a:ext uri="{FF2B5EF4-FFF2-40B4-BE49-F238E27FC236}">
                  <a16:creationId xmlns:a16="http://schemas.microsoft.com/office/drawing/2014/main" id="{2153E026-7454-4534-81FF-C058BB2D41B7}"/>
                </a:ext>
              </a:extLst>
            </p:cNvPr>
            <p:cNvSpPr/>
            <p:nvPr/>
          </p:nvSpPr>
          <p:spPr>
            <a:xfrm rot="8110724">
              <a:off x="8367732" y="3294801"/>
              <a:ext cx="2490088" cy="2455102"/>
            </a:xfrm>
            <a:prstGeom prst="arc">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9573DB51-F7D6-44E5-B882-12951E9D94B5}"/>
                </a:ext>
              </a:extLst>
            </p:cNvPr>
            <p:cNvSpPr txBox="1"/>
            <p:nvPr/>
          </p:nvSpPr>
          <p:spPr>
            <a:xfrm>
              <a:off x="8500047" y="5744382"/>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maps to . . .</a:t>
              </a:r>
            </a:p>
          </p:txBody>
        </p:sp>
      </p:grpSp>
    </p:spTree>
    <p:extLst>
      <p:ext uri="{BB962C8B-B14F-4D97-AF65-F5344CB8AC3E}">
        <p14:creationId xmlns:p14="http://schemas.microsoft.com/office/powerpoint/2010/main" val="28297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64AE-A088-4D5D-9314-93EE263860B7}"/>
              </a:ext>
            </a:extLst>
          </p:cNvPr>
          <p:cNvSpPr>
            <a:spLocks noGrp="1"/>
          </p:cNvSpPr>
          <p:nvPr>
            <p:ph type="title"/>
          </p:nvPr>
        </p:nvSpPr>
        <p:spPr>
          <a:xfrm>
            <a:off x="838200" y="2766218"/>
            <a:ext cx="10515600" cy="1325563"/>
          </a:xfrm>
        </p:spPr>
        <p:txBody>
          <a:bodyPr>
            <a:normAutofit/>
          </a:bodyPr>
          <a:lstStyle/>
          <a:p>
            <a:r>
              <a:rPr lang="en-US" sz="6600" dirty="0">
                <a:solidFill>
                  <a:schemeClr val="bg1"/>
                </a:solidFill>
              </a:rPr>
              <a:t>Case study: Linux on x86</a:t>
            </a:r>
          </a:p>
        </p:txBody>
      </p:sp>
    </p:spTree>
    <p:extLst>
      <p:ext uri="{BB962C8B-B14F-4D97-AF65-F5344CB8AC3E}">
        <p14:creationId xmlns:p14="http://schemas.microsoft.com/office/powerpoint/2010/main" val="34726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08A0-CB5F-46DB-9B05-892B450206F5}"/>
              </a:ext>
            </a:extLst>
          </p:cNvPr>
          <p:cNvSpPr>
            <a:spLocks noGrp="1"/>
          </p:cNvSpPr>
          <p:nvPr>
            <p:ph type="title"/>
          </p:nvPr>
        </p:nvSpPr>
        <p:spPr>
          <a:xfrm>
            <a:off x="0" y="51976"/>
            <a:ext cx="12192000" cy="987686"/>
          </a:xfrm>
        </p:spPr>
        <p:txBody>
          <a:bodyPr/>
          <a:lstStyle/>
          <a:p>
            <a:r>
              <a:rPr lang="en-US" dirty="0"/>
              <a:t>File-backed Pages vs. Anonymous Pages</a:t>
            </a:r>
          </a:p>
        </p:txBody>
      </p:sp>
      <p:sp>
        <p:nvSpPr>
          <p:cNvPr id="3" name="Content Placeholder 2">
            <a:extLst>
              <a:ext uri="{FF2B5EF4-FFF2-40B4-BE49-F238E27FC236}">
                <a16:creationId xmlns:a16="http://schemas.microsoft.com/office/drawing/2014/main" id="{86078D9B-67E8-4DE8-B472-9F283DEEB560}"/>
              </a:ext>
            </a:extLst>
          </p:cNvPr>
          <p:cNvSpPr>
            <a:spLocks noGrp="1"/>
          </p:cNvSpPr>
          <p:nvPr>
            <p:ph idx="1"/>
          </p:nvPr>
        </p:nvSpPr>
        <p:spPr>
          <a:xfrm>
            <a:off x="139874" y="901876"/>
            <a:ext cx="11912252" cy="5661763"/>
          </a:xfrm>
        </p:spPr>
        <p:txBody>
          <a:bodyPr>
            <a:normAutofit/>
          </a:bodyPr>
          <a:lstStyle/>
          <a:p>
            <a:r>
              <a:rPr lang="en-US" sz="3200" dirty="0"/>
              <a:t>A file-backed page is an in-memory representation of an on-disk region</a:t>
            </a:r>
          </a:p>
          <a:p>
            <a:pPr lvl="1"/>
            <a:r>
              <a:rPr lang="en-US" sz="2800" dirty="0"/>
              <a:t>Ex: A code page containing </a:t>
            </a:r>
            <a:r>
              <a:rPr lang="en-US" sz="2800" dirty="0" err="1">
                <a:latin typeface="Consolas" panose="020B0609020204030204" pitchFamily="49" charset="0"/>
              </a:rPr>
              <a:t>libc</a:t>
            </a:r>
            <a:r>
              <a:rPr lang="en-US" sz="2800" dirty="0"/>
              <a:t> code</a:t>
            </a:r>
          </a:p>
          <a:p>
            <a:pPr lvl="1"/>
            <a:r>
              <a:rPr lang="en-US" sz="2800" dirty="0"/>
              <a:t>Ex: A page containing data from </a:t>
            </a:r>
            <a:r>
              <a:rPr lang="en-US" sz="2800" dirty="0">
                <a:latin typeface="Consolas" panose="020B0609020204030204" pitchFamily="49" charset="0"/>
              </a:rPr>
              <a:t>/home/</a:t>
            </a:r>
            <a:r>
              <a:rPr lang="en-US" sz="2800" dirty="0" err="1">
                <a:latin typeface="Consolas" panose="020B0609020204030204" pitchFamily="49" charset="0"/>
              </a:rPr>
              <a:t>alice</a:t>
            </a:r>
            <a:r>
              <a:rPr lang="en-US" sz="2800" dirty="0">
                <a:latin typeface="Consolas" panose="020B0609020204030204" pitchFamily="49" charset="0"/>
              </a:rPr>
              <a:t>/file.txt</a:t>
            </a:r>
          </a:p>
          <a:p>
            <a:r>
              <a:rPr lang="en-US" sz="3200" dirty="0"/>
              <a:t>An anonymous page holds dynamic execution state for a process</a:t>
            </a:r>
          </a:p>
          <a:p>
            <a:pPr lvl="1"/>
            <a:r>
              <a:rPr lang="en-US" sz="2800" dirty="0"/>
              <a:t>Ex: A stack page</a:t>
            </a:r>
          </a:p>
          <a:p>
            <a:pPr lvl="1"/>
            <a:r>
              <a:rPr lang="en-US" sz="2800" dirty="0"/>
              <a:t>Ex: A heap page</a:t>
            </a:r>
          </a:p>
          <a:p>
            <a:r>
              <a:rPr lang="en-US" sz="3200" dirty="0"/>
              <a:t>Both file-backed and anonymous pages can be evicted</a:t>
            </a:r>
          </a:p>
          <a:p>
            <a:pPr lvl="1"/>
            <a:r>
              <a:rPr lang="en-US" sz="2800" dirty="0"/>
              <a:t>A clean file-backed page can just be dropped from memory</a:t>
            </a:r>
          </a:p>
          <a:p>
            <a:pPr lvl="1"/>
            <a:r>
              <a:rPr lang="en-US" sz="2800" dirty="0"/>
              <a:t>A dirty file-backed page can be swapped to the associated location in the file</a:t>
            </a:r>
          </a:p>
          <a:p>
            <a:pPr lvl="1"/>
            <a:r>
              <a:rPr lang="en-US" sz="2800" dirty="0"/>
              <a:t>An evicted anonymous page must always be written to a special swap file</a:t>
            </a:r>
          </a:p>
        </p:txBody>
      </p:sp>
    </p:spTree>
    <p:extLst>
      <p:ext uri="{BB962C8B-B14F-4D97-AF65-F5344CB8AC3E}">
        <p14:creationId xmlns:p14="http://schemas.microsoft.com/office/powerpoint/2010/main" val="232924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408-EBA0-4ED5-AA84-36DEE50D8ADF}"/>
              </a:ext>
            </a:extLst>
          </p:cNvPr>
          <p:cNvSpPr>
            <a:spLocks noGrp="1"/>
          </p:cNvSpPr>
          <p:nvPr>
            <p:ph type="title"/>
          </p:nvPr>
        </p:nvSpPr>
        <p:spPr/>
        <p:txBody>
          <a:bodyPr/>
          <a:lstStyle/>
          <a:p>
            <a:r>
              <a:rPr lang="en-US" dirty="0"/>
              <a:t>What About Kernel Pages?</a:t>
            </a:r>
          </a:p>
        </p:txBody>
      </p:sp>
      <p:sp>
        <p:nvSpPr>
          <p:cNvPr id="3" name="Content Placeholder 2">
            <a:extLst>
              <a:ext uri="{FF2B5EF4-FFF2-40B4-BE49-F238E27FC236}">
                <a16:creationId xmlns:a16="http://schemas.microsoft.com/office/drawing/2014/main" id="{19DE38C2-5DFA-4628-9209-B6BD7FDAB39C}"/>
              </a:ext>
            </a:extLst>
          </p:cNvPr>
          <p:cNvSpPr>
            <a:spLocks noGrp="1"/>
          </p:cNvSpPr>
          <p:nvPr>
            <p:ph idx="1"/>
          </p:nvPr>
        </p:nvSpPr>
        <p:spPr/>
        <p:txBody>
          <a:bodyPr>
            <a:normAutofit/>
          </a:bodyPr>
          <a:lstStyle/>
          <a:p>
            <a:r>
              <a:rPr lang="en-US" sz="3600" dirty="0"/>
              <a:t>Life is easier for kernel developers if kernel pages cannot be swapped: kernel code can only be interrupted by interrupts, not page faults too</a:t>
            </a:r>
          </a:p>
          <a:p>
            <a:r>
              <a:rPr lang="en-US" sz="3600" dirty="0"/>
              <a:t>Linux never swaps out kernel pages</a:t>
            </a:r>
          </a:p>
          <a:p>
            <a:r>
              <a:rPr lang="en-US" sz="3600" dirty="0"/>
              <a:t>Windows *does* allow kernel pages to be swapped</a:t>
            </a:r>
          </a:p>
          <a:p>
            <a:endParaRPr lang="en-US" sz="3600" dirty="0"/>
          </a:p>
        </p:txBody>
      </p:sp>
    </p:spTree>
    <p:extLst>
      <p:ext uri="{BB962C8B-B14F-4D97-AF65-F5344CB8AC3E}">
        <p14:creationId xmlns:p14="http://schemas.microsoft.com/office/powerpoint/2010/main" val="21343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18360</TotalTime>
  <Words>3691</Words>
  <Application>Microsoft Office PowerPoint</Application>
  <PresentationFormat>Widescreen</PresentationFormat>
  <Paragraphs>534</Paragraphs>
  <Slides>32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Consolas</vt:lpstr>
      <vt:lpstr>Franklin Gothic Medium</vt:lpstr>
      <vt:lpstr>Segoe UI</vt:lpstr>
      <vt:lpstr>Segoe UI Light</vt:lpstr>
      <vt:lpstr>Office Theme</vt:lpstr>
      <vt:lpstr>Memory Oversubscription and Swap Devices</vt:lpstr>
      <vt:lpstr>Implementing fork()</vt:lpstr>
      <vt:lpstr>Making fork() Efficient: Copy-on-write</vt:lpstr>
      <vt:lpstr>Making fork() Efficient: Copy-on-write</vt:lpstr>
      <vt:lpstr>PowerPoint Presentation</vt:lpstr>
      <vt:lpstr>Swapping Virtual Pages Between RAM and Disk</vt:lpstr>
      <vt:lpstr>Case study: Linux on x86</vt:lpstr>
      <vt:lpstr>File-backed Pages vs. Anonymous Pages</vt:lpstr>
      <vt:lpstr>What About Kernel Pages?</vt:lpstr>
      <vt:lpstr>PowerPoint Presentation</vt:lpstr>
      <vt:lpstr>PowerPoint Presentation</vt:lpstr>
      <vt:lpstr>PowerPoint Presentation</vt:lpstr>
      <vt:lpstr>Linux x86-64: Virtual Memory Areas (VMAs)</vt:lpstr>
      <vt:lpstr>Example: Suppose you run less README.md . . .</vt:lpstr>
      <vt:lpstr>PowerPoint Presentation</vt:lpstr>
      <vt:lpstr>Linux x86-64: Virtual Memory Areas (VMAs)</vt:lpstr>
      <vt:lpstr>PowerPoint Presentation</vt:lpstr>
      <vt:lpstr>PowerPoint Presentation</vt:lpstr>
      <vt:lpstr>PowerPoint Presentation</vt:lpstr>
      <vt:lpstr>Demand Paging</vt:lpstr>
      <vt:lpstr>PowerPoint Presentation</vt:lpstr>
      <vt:lpstr>Working Sets</vt:lpstr>
      <vt:lpstr>Working Sets</vt:lpstr>
      <vt:lpstr>PowerPoint Presentation</vt:lpstr>
      <vt:lpstr>Least-Recently Used (LRU) Page Replacement</vt:lpstr>
      <vt:lpstr>Least-Recently Used (LRU) Page Replacement</vt:lpstr>
      <vt:lpstr>PowerPoint Presentation</vt:lpstr>
      <vt:lpstr>Page Replacement: The Clock Algorithm </vt:lpstr>
      <vt:lpstr>x86-64 Page Tables</vt:lpstr>
      <vt:lpstr>Page Replacement: The Clock Algorithm </vt:lpstr>
      <vt:lpstr>Page Replacement: The Clock Algorithm </vt:lpstr>
      <vt:lpstr>Case Study: Linux’s Split LRU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7489</cp:revision>
  <dcterms:created xsi:type="dcterms:W3CDTF">2017-01-17T01:11:39Z</dcterms:created>
  <dcterms:modified xsi:type="dcterms:W3CDTF">2020-02-27T00:09:40Z</dcterms:modified>
</cp:coreProperties>
</file>