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29" r:id="rId3"/>
    <p:sldId id="330" r:id="rId4"/>
    <p:sldId id="335" r:id="rId5"/>
    <p:sldId id="338" r:id="rId6"/>
    <p:sldId id="336" r:id="rId7"/>
    <p:sldId id="339" r:id="rId8"/>
    <p:sldId id="340" r:id="rId9"/>
    <p:sldId id="341" r:id="rId10"/>
    <p:sldId id="331" r:id="rId11"/>
    <p:sldId id="333" r:id="rId12"/>
    <p:sldId id="317" r:id="rId13"/>
    <p:sldId id="320" r:id="rId14"/>
    <p:sldId id="321" r:id="rId15"/>
    <p:sldId id="322" r:id="rId16"/>
    <p:sldId id="311" r:id="rId17"/>
    <p:sldId id="313" r:id="rId18"/>
    <p:sldId id="314" r:id="rId19"/>
    <p:sldId id="325" r:id="rId20"/>
    <p:sldId id="327" r:id="rId21"/>
    <p:sldId id="324" r:id="rId22"/>
    <p:sldId id="3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7C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82759" autoAdjust="0"/>
  </p:normalViewPr>
  <p:slideViewPr>
    <p:cSldViewPr snapToGrid="0">
      <p:cViewPr varScale="1">
        <p:scale>
          <a:sx n="52" d="100"/>
          <a:sy n="52" d="100"/>
        </p:scale>
        <p:origin x="68" y="5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eb.stanford.edu/~ouster/cgi-bin/papers/lfs.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pages.cs.wisc.edu/~remzi/OSTEP/file-lf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this lecture, you can basically think of FFS as ext3 but without journaling support.</a:t>
            </a:r>
          </a:p>
          <a:p>
            <a:endParaRPr lang="en-US" dirty="0"/>
          </a:p>
          <a:p>
            <a:r>
              <a:rPr lang="en-US" dirty="0"/>
              <a:t>LFS is great for frequent small writes because those small writes can be buffered into a segment, and then written to disk in a single sequential write.</a:t>
            </a:r>
          </a:p>
          <a:p>
            <a:endParaRPr lang="en-US" dirty="0"/>
          </a:p>
          <a:p>
            <a:r>
              <a:rPr lang="en-US" dirty="0"/>
              <a:t>[Ref:  https://www.eecs.harvard.edu/margo/papers/usenix95-lfs/supplement/ouster_critique2.html</a:t>
            </a:r>
          </a:p>
          <a:p>
            <a:r>
              <a:rPr lang="en-US" dirty="0"/>
              <a:t>    http://webcache.googleusercontent.com/search?q=cache:3-_og-XTf_cJ:www.seas.upenn.edu/~bcpierce/courses/dd/papers/matthews-etal--sosp97.ps+&amp;cd=6&amp;hl=en&amp;ct=clnk&amp;gl=us</a:t>
            </a:r>
          </a:p>
          <a:p>
            <a:r>
              <a:rPr lang="en-US" dirty="0"/>
              <a:t>   //This is the “</a:t>
            </a:r>
            <a:r>
              <a:rPr lang="en-US" sz="1200" b="0" i="0" kern="1200" dirty="0">
                <a:solidFill>
                  <a:schemeClr val="tx1"/>
                </a:solidFill>
                <a:effectLst/>
                <a:latin typeface="+mn-lt"/>
                <a:ea typeface="+mn-ea"/>
                <a:cs typeface="+mn-cs"/>
              </a:rPr>
              <a:t>Improving the Performance of Log-Structured File Systems with Adaptive Methods” by Matthews et al.</a:t>
            </a:r>
            <a:r>
              <a:rPr lang="en-US" dirty="0"/>
              <a:t>]</a:t>
            </a:r>
          </a:p>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77668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63479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that a second kernel task called Y wants to read the same block that X is loading . . .</a:t>
            </a:r>
          </a:p>
          <a:p>
            <a:endParaRPr lang="en-US" dirty="0"/>
          </a:p>
          <a:p>
            <a:r>
              <a:rPr lang="en-US" dirty="0"/>
              <a:t>When kernel task Y calls `</a:t>
            </a:r>
            <a:r>
              <a:rPr lang="en-US" dirty="0" err="1"/>
              <a:t>bcentry</a:t>
            </a:r>
            <a:r>
              <a:rPr lang="en-US" dirty="0"/>
              <a:t>::load()`, the call may block if the disk read for the requested block hasn’t completed yet. However, if the disk read has already completed, then `</a:t>
            </a:r>
            <a:r>
              <a:rPr lang="en-US" dirty="0" err="1"/>
              <a:t>bcentry</a:t>
            </a:r>
            <a:r>
              <a:rPr lang="en-US" dirty="0"/>
              <a:t>::load()` will return immediately. So, let’s take a look at how `</a:t>
            </a:r>
            <a:r>
              <a:rPr lang="en-US" dirty="0" err="1"/>
              <a:t>bcentry</a:t>
            </a:r>
            <a:r>
              <a:rPr lang="en-US" dirty="0"/>
              <a:t>::load()` works.</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38613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http://pages.cs.wisc.edu/~remzi/OSTEP/file-lfs.pdf]</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302262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instead of writing a single big segment, we issued a bunch of block-sized writes back-to-back. At worst, we’d pay one seek cost to get the disk head to the proper track. However, we might have to pay a rotational latency cost if we don’t send blocks to the disk fast enough! In other words, suppose that we write block </a:t>
            </a:r>
            <a:r>
              <a:rPr lang="en-US" dirty="0" err="1"/>
              <a:t>i</a:t>
            </a:r>
            <a:r>
              <a:rPr lang="en-US" dirty="0"/>
              <a:t>. Then suppose that, a little while later, we write block i+1. In the time between the two writes, the platter might have rotated away from the position where block i+1 should go.</a:t>
            </a:r>
          </a:p>
        </p:txBody>
      </p:sp>
      <p:sp>
        <p:nvSpPr>
          <p:cNvPr id="4" name="Slide Number Placeholder 3"/>
          <p:cNvSpPr>
            <a:spLocks noGrp="1"/>
          </p:cNvSpPr>
          <p:nvPr>
            <p:ph type="sldNum" sz="quarter" idx="10"/>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64267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Chickadee, the on-disk layout looks like this:</a:t>
            </a:r>
          </a:p>
          <a:p>
            <a:r>
              <a:rPr lang="en-US" dirty="0"/>
              <a:t>    *Superblock</a:t>
            </a:r>
          </a:p>
          <a:p>
            <a:r>
              <a:rPr lang="en-US" dirty="0"/>
              <a:t>    *Data block bitmap</a:t>
            </a:r>
          </a:p>
          <a:p>
            <a:r>
              <a:rPr lang="en-US" dirty="0"/>
              <a:t>    *</a:t>
            </a:r>
            <a:r>
              <a:rPr lang="en-US" dirty="0" err="1"/>
              <a:t>Inode</a:t>
            </a:r>
            <a:r>
              <a:rPr lang="en-US" dirty="0"/>
              <a:t> region</a:t>
            </a:r>
          </a:p>
          <a:p>
            <a:r>
              <a:rPr lang="en-US" dirty="0"/>
              <a:t>    *Data block region</a:t>
            </a:r>
          </a:p>
          <a:p>
            <a:r>
              <a:rPr lang="en-US" dirty="0"/>
              <a:t>    *Journal region (not used in pset4)</a:t>
            </a:r>
          </a:p>
          <a:p>
            <a:r>
              <a:rPr lang="en-US" dirty="0"/>
              <a:t>See https://read.seas.harvard.edu/cs161/2021/doc/chickadeefs/ for more details.]</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01709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checkpoint is not part of the log! Instead, the checkpoint lives in a fixed place on the disk.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the original LFS paper: </a:t>
            </a:r>
            <a:r>
              <a:rPr lang="en-US" dirty="0">
                <a:hlinkClick r:id="rId3"/>
              </a:rPr>
              <a:t>https://web.stanford.edu/~ouster/cgi-bin/papers/lfs.pdf</a:t>
            </a:r>
            <a:endParaRPr lang="en-US" dirty="0"/>
          </a:p>
          <a:p>
            <a:r>
              <a:rPr lang="en-US" dirty="0"/>
              <a:t> For a higher-level overview of LFS, see here: </a:t>
            </a:r>
            <a:r>
              <a:rPr lang="en-US" dirty="0">
                <a:hlinkClick r:id="rId4"/>
              </a:rPr>
              <a:t>http://pages.cs.wisc.edu/~remzi/OSTEP/file-lfs.pdf</a:t>
            </a:r>
            <a:r>
              <a:rPr lang="en-US" dirty="0"/>
              <a:t>.</a:t>
            </a:r>
          </a:p>
          <a:p>
            <a:r>
              <a:rPr lang="en-US" dirty="0"/>
              <a:t> Several of the examples in this lecture are adapted from the second link.]</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75024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LFS writes “a thing that is pointed to” before writing “the thing which points.” For example, file data is written to the log before the </a:t>
            </a:r>
            <a:r>
              <a:rPr lang="en-US" dirty="0" err="1"/>
              <a:t>inode</a:t>
            </a:r>
            <a:r>
              <a:rPr lang="en-US" dirty="0"/>
              <a:t> which references that file data is written to the log. Similarly, an </a:t>
            </a:r>
            <a:r>
              <a:rPr lang="en-US" dirty="0" err="1"/>
              <a:t>inode</a:t>
            </a:r>
            <a:r>
              <a:rPr lang="en-US" dirty="0"/>
              <a:t> is written to the log before the chunk of the </a:t>
            </a:r>
            <a:r>
              <a:rPr lang="en-US" dirty="0" err="1"/>
              <a:t>inode</a:t>
            </a:r>
            <a:r>
              <a:rPr lang="en-US" dirty="0"/>
              <a:t> map which references that </a:t>
            </a:r>
            <a:r>
              <a:rPr lang="en-US" dirty="0" err="1"/>
              <a:t>inode</a:t>
            </a:r>
            <a:r>
              <a:rPr lang="en-US" dirty="0"/>
              <a:t>. Ordering the disk writes in this way is helpful for recovering from crashes. It ensure that, if a thing that points, e.g., an </a:t>
            </a:r>
            <a:r>
              <a:rPr lang="en-US" dirty="0" err="1"/>
              <a:t>inode</a:t>
            </a:r>
            <a:r>
              <a:rPr lang="en-US" dirty="0"/>
              <a:t>, is successfully recovered from the log, then the thing that is pointed to, e.g., a data block, has also been successfully recovered from the log. So, for example, a recovered </a:t>
            </a:r>
            <a:r>
              <a:rPr lang="en-US" dirty="0" err="1"/>
              <a:t>inode</a:t>
            </a:r>
            <a:r>
              <a:rPr lang="en-US" dirty="0"/>
              <a:t> will never point to a data block that never actually got written to the log.</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17034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4606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Note that </a:t>
            </a:r>
            <a:r>
              <a:rPr lang="en-US" dirty="0" err="1"/>
              <a:t>imap</a:t>
            </a:r>
            <a:r>
              <a:rPr lang="en-US" dirty="0"/>
              <a:t> pieces may also be in an old segment. The cleaner can determine whether the piece is live by validating it against the in-memory </a:t>
            </a:r>
            <a:r>
              <a:rPr lang="en-US" dirty="0" err="1"/>
              <a:t>inode</a:t>
            </a:r>
            <a:r>
              <a:rPr lang="en-US" dirty="0"/>
              <a:t> map.]</a:t>
            </a:r>
          </a:p>
        </p:txBody>
      </p:sp>
      <p:sp>
        <p:nvSpPr>
          <p:cNvPr id="4" name="Slide Number Placeholder 3"/>
          <p:cNvSpPr>
            <a:spLocks noGrp="1"/>
          </p:cNvSpPr>
          <p:nvPr>
            <p:ph type="sldNum" sz="quarter" idx="10"/>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8981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792" y="3417916"/>
            <a:ext cx="4407219" cy="1462694"/>
          </a:xfrm>
        </p:spPr>
        <p:txBody>
          <a:bodyPr>
            <a:normAutofit fontScale="85000" lnSpcReduction="10000"/>
          </a:bodyPr>
          <a:lstStyle/>
          <a:p>
            <a:r>
              <a:rPr lang="en-US" sz="4800" dirty="0">
                <a:latin typeface="Segoe UI" panose="020B0502040204020203" pitchFamily="34" charset="0"/>
                <a:cs typeface="Segoe UI" panose="020B0502040204020203" pitchFamily="34" charset="0"/>
              </a:rPr>
              <a:t>CS 161: Lecture 13</a:t>
            </a:r>
          </a:p>
          <a:p>
            <a:r>
              <a:rPr lang="en-US" sz="4800" dirty="0">
                <a:latin typeface="Segoe UI" panose="020B0502040204020203" pitchFamily="34" charset="0"/>
                <a:cs typeface="Segoe UI" panose="020B0502040204020203" pitchFamily="34" charset="0"/>
              </a:rPr>
              <a:t>3/17/2021</a:t>
            </a:r>
          </a:p>
        </p:txBody>
      </p:sp>
      <p:sp>
        <p:nvSpPr>
          <p:cNvPr id="2" name="Title 1"/>
          <p:cNvSpPr>
            <a:spLocks noGrp="1"/>
          </p:cNvSpPr>
          <p:nvPr>
            <p:ph type="ctrTitle"/>
          </p:nvPr>
        </p:nvSpPr>
        <p:spPr>
          <a:xfrm>
            <a:off x="125731" y="1588770"/>
            <a:ext cx="4526280" cy="1714500"/>
          </a:xfrm>
        </p:spPr>
        <p:txBody>
          <a:bodyPr>
            <a:normAutofit fontScale="90000"/>
          </a:bodyPr>
          <a:lstStyle/>
          <a:p>
            <a:r>
              <a:rPr lang="en-US" sz="5000" b="1" dirty="0"/>
              <a:t>Log-structured File Systems</a:t>
            </a:r>
          </a:p>
        </p:txBody>
      </p:sp>
      <p:pic>
        <p:nvPicPr>
          <p:cNvPr id="6" name="Picture 5"/>
          <p:cNvPicPr>
            <a:picLocks noChangeAspect="1"/>
          </p:cNvPicPr>
          <p:nvPr/>
        </p:nvPicPr>
        <p:blipFill rotWithShape="1">
          <a:blip r:embed="rId3"/>
          <a:srcRect l="7597" r="9356"/>
          <a:stretch/>
        </p:blipFill>
        <p:spPr>
          <a:xfrm>
            <a:off x="4771905" y="0"/>
            <a:ext cx="7423905" cy="6858000"/>
          </a:xfrm>
          <a:prstGeom prst="rect">
            <a:avLst/>
          </a:prstGeom>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CAB84-E049-4EDF-8A22-630BB855D894}"/>
              </a:ext>
            </a:extLst>
          </p:cNvPr>
          <p:cNvPicPr>
            <a:picLocks noChangeAspect="1"/>
          </p:cNvPicPr>
          <p:nvPr/>
        </p:nvPicPr>
        <p:blipFill>
          <a:blip r:embed="rId2"/>
          <a:stretch>
            <a:fillRect/>
          </a:stretch>
        </p:blipFill>
        <p:spPr>
          <a:xfrm>
            <a:off x="-1" y="0"/>
            <a:ext cx="12171405" cy="6858000"/>
          </a:xfrm>
          <a:prstGeom prst="rect">
            <a:avLst/>
          </a:prstGeom>
        </p:spPr>
      </p:pic>
      <p:sp>
        <p:nvSpPr>
          <p:cNvPr id="6" name="Rectangle 5">
            <a:extLst>
              <a:ext uri="{FF2B5EF4-FFF2-40B4-BE49-F238E27FC236}">
                <a16:creationId xmlns:a16="http://schemas.microsoft.com/office/drawing/2014/main" id="{9D3A42E8-43C3-4EC3-B13D-EC6C399F7D68}"/>
              </a:ext>
            </a:extLst>
          </p:cNvPr>
          <p:cNvSpPr/>
          <p:nvPr/>
        </p:nvSpPr>
        <p:spPr>
          <a:xfrm>
            <a:off x="7302843" y="0"/>
            <a:ext cx="4889156"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062C505-8ABF-4537-833F-F61E12A8E9C5}"/>
              </a:ext>
            </a:extLst>
          </p:cNvPr>
          <p:cNvGrpSpPr/>
          <p:nvPr/>
        </p:nvGrpSpPr>
        <p:grpSpPr>
          <a:xfrm>
            <a:off x="7376984" y="59598"/>
            <a:ext cx="4782064" cy="6738804"/>
            <a:chOff x="7376984" y="59598"/>
            <a:chExt cx="4782064" cy="6738804"/>
          </a:xfrm>
        </p:grpSpPr>
        <p:pic>
          <p:nvPicPr>
            <p:cNvPr id="2050" name="Picture 2">
              <a:extLst>
                <a:ext uri="{FF2B5EF4-FFF2-40B4-BE49-F238E27FC236}">
                  <a16:creationId xmlns:a16="http://schemas.microsoft.com/office/drawing/2014/main" id="{3A8E12E2-BF45-44E2-B491-6D901D404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222" y="59598"/>
              <a:ext cx="4733751" cy="5839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237288-938D-4D28-A539-831E87A45F01}"/>
                </a:ext>
              </a:extLst>
            </p:cNvPr>
            <p:cNvSpPr txBox="1"/>
            <p:nvPr/>
          </p:nvSpPr>
          <p:spPr>
            <a:xfrm>
              <a:off x="7376984" y="5721184"/>
              <a:ext cx="4782064" cy="1077218"/>
            </a:xfrm>
            <a:prstGeom prst="rect">
              <a:avLst/>
            </a:prstGeom>
            <a:solidFill>
              <a:schemeClr val="bg1"/>
            </a:solidFill>
          </p:spPr>
          <p:txBody>
            <a:bodyPr wrap="square" rtlCol="0">
              <a:spAutoFit/>
            </a:bodyPr>
            <a:lstStyle/>
            <a:p>
              <a:pPr algn="ctr"/>
              <a:r>
                <a:rPr lang="en-US" sz="3200" b="1" dirty="0">
                  <a:latin typeface="Segoe UI" panose="020B0502040204020203" pitchFamily="34" charset="0"/>
                  <a:cs typeface="Segoe UI" panose="020B0502040204020203" pitchFamily="34" charset="0"/>
                </a:rPr>
                <a:t>YOU NEED THIS RELIGION IN YOUR LIFE</a:t>
              </a:r>
            </a:p>
          </p:txBody>
        </p:sp>
      </p:grpSp>
    </p:spTree>
    <p:extLst>
      <p:ext uri="{BB962C8B-B14F-4D97-AF65-F5344CB8AC3E}">
        <p14:creationId xmlns:p14="http://schemas.microsoft.com/office/powerpoint/2010/main" val="130139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7A61-5345-4AA7-AECA-0062750E9CB0}"/>
              </a:ext>
            </a:extLst>
          </p:cNvPr>
          <p:cNvSpPr>
            <a:spLocks noGrp="1"/>
          </p:cNvSpPr>
          <p:nvPr>
            <p:ph type="title"/>
          </p:nvPr>
        </p:nvSpPr>
        <p:spPr>
          <a:xfrm>
            <a:off x="4695568" y="-182067"/>
            <a:ext cx="7496432" cy="935828"/>
          </a:xfrm>
        </p:spPr>
        <p:txBody>
          <a:bodyPr/>
          <a:lstStyle/>
          <a:p>
            <a:r>
              <a:rPr lang="en-US" b="1" dirty="0"/>
              <a:t>Log-structured File Systems</a:t>
            </a:r>
          </a:p>
        </p:txBody>
      </p:sp>
      <p:pic>
        <p:nvPicPr>
          <p:cNvPr id="4" name="Picture 3">
            <a:extLst>
              <a:ext uri="{FF2B5EF4-FFF2-40B4-BE49-F238E27FC236}">
                <a16:creationId xmlns:a16="http://schemas.microsoft.com/office/drawing/2014/main" id="{A3F7397E-4C56-4859-8032-F1FBE780E8F3}"/>
              </a:ext>
            </a:extLst>
          </p:cNvPr>
          <p:cNvPicPr>
            <a:picLocks noChangeAspect="1"/>
          </p:cNvPicPr>
          <p:nvPr/>
        </p:nvPicPr>
        <p:blipFill>
          <a:blip r:embed="rId3"/>
          <a:stretch>
            <a:fillRect/>
          </a:stretch>
        </p:blipFill>
        <p:spPr>
          <a:xfrm>
            <a:off x="0" y="0"/>
            <a:ext cx="4744995" cy="6914383"/>
          </a:xfrm>
          <a:prstGeom prst="rect">
            <a:avLst/>
          </a:prstGeom>
        </p:spPr>
      </p:pic>
      <p:sp>
        <p:nvSpPr>
          <p:cNvPr id="5" name="Content Placeholder 2">
            <a:extLst>
              <a:ext uri="{FF2B5EF4-FFF2-40B4-BE49-F238E27FC236}">
                <a16:creationId xmlns:a16="http://schemas.microsoft.com/office/drawing/2014/main" id="{D8F68880-1BEA-46DC-8265-82B1231CF0F8}"/>
              </a:ext>
            </a:extLst>
          </p:cNvPr>
          <p:cNvSpPr>
            <a:spLocks noGrp="1"/>
          </p:cNvSpPr>
          <p:nvPr>
            <p:ph idx="1"/>
          </p:nvPr>
        </p:nvSpPr>
        <p:spPr>
          <a:xfrm>
            <a:off x="4749111" y="571609"/>
            <a:ext cx="7496432" cy="6595310"/>
          </a:xfrm>
        </p:spPr>
        <p:txBody>
          <a:bodyPr>
            <a:normAutofit fontScale="92500" lnSpcReduction="10000"/>
          </a:bodyPr>
          <a:lstStyle/>
          <a:p>
            <a:r>
              <a:rPr lang="en-US" dirty="0"/>
              <a:t>In the 90s, people realized that physical RAM was getting larger</a:t>
            </a:r>
          </a:p>
          <a:p>
            <a:pPr lvl="1"/>
            <a:r>
              <a:rPr lang="en-US" dirty="0"/>
              <a:t>So, buffer caches were getting larger</a:t>
            </a:r>
          </a:p>
          <a:p>
            <a:pPr lvl="1"/>
            <a:r>
              <a:rPr lang="en-US" dirty="0"/>
              <a:t>So, once data was read from disk, reads (and writes to that data) increasingly hit in the buffer cache!</a:t>
            </a:r>
          </a:p>
          <a:p>
            <a:pPr lvl="1"/>
            <a:r>
              <a:rPr lang="en-US" dirty="0"/>
              <a:t>So, file system performance was largely determined by how efficiently you handled writes that had to go to disk</a:t>
            </a:r>
          </a:p>
          <a:p>
            <a:r>
              <a:rPr lang="en-US" dirty="0"/>
              <a:t>As physical RAM got larger, sequential IOs continued to be much faster than random IOs</a:t>
            </a:r>
          </a:p>
          <a:p>
            <a:pPr lvl="1"/>
            <a:r>
              <a:rPr lang="en-US" dirty="0"/>
              <a:t>Early Unix file systems (e.g., FFS,ext2) tried to avoid seeks and rotational delays by allocating related files and directories in the same block group, but </a:t>
            </a:r>
            <a:r>
              <a:rPr lang="en-US" sz="2400" dirty="0"/>
              <a:t>related files and directories often still weren’t directly next to each other</a:t>
            </a:r>
          </a:p>
          <a:p>
            <a:pPr lvl="1"/>
            <a:r>
              <a:rPr lang="en-US" dirty="0"/>
              <a:t>Journaling file systems (e.g., ext3, NTFS) write sequentially to the journal, but asynchronous checkpoints still require head movements away from the journal</a:t>
            </a:r>
          </a:p>
          <a:p>
            <a:r>
              <a:rPr lang="en-US" dirty="0"/>
              <a:t>So, state-of-the-art file systems couldn’t write to disk at full sequential disk speed</a:t>
            </a:r>
          </a:p>
        </p:txBody>
      </p:sp>
    </p:spTree>
    <p:extLst>
      <p:ext uri="{BB962C8B-B14F-4D97-AF65-F5344CB8AC3E}">
        <p14:creationId xmlns:p14="http://schemas.microsoft.com/office/powerpoint/2010/main" val="167226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omicvine.com/uploads/original/11112/111128732/4131911-390px-mr_burns_evil.gif"/>
          <p:cNvPicPr>
            <a:picLocks noChangeAspect="1" noChangeArrowheads="1"/>
          </p:cNvPicPr>
          <p:nvPr/>
        </p:nvPicPr>
        <p:blipFill rotWithShape="1">
          <a:blip r:embed="rId3">
            <a:extLst>
              <a:ext uri="{28A0092B-C50C-407E-A947-70E740481C1C}">
                <a14:useLocalDpi xmlns:a14="http://schemas.microsoft.com/office/drawing/2010/main" val="0"/>
              </a:ext>
            </a:extLst>
          </a:blip>
          <a:srcRect t="4847"/>
          <a:stretch/>
        </p:blipFill>
        <p:spPr bwMode="auto">
          <a:xfrm>
            <a:off x="-1" y="0"/>
            <a:ext cx="58559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7830" y="-22860"/>
            <a:ext cx="5855970" cy="1325563"/>
          </a:xfrm>
        </p:spPr>
        <p:txBody>
          <a:bodyPr/>
          <a:lstStyle/>
          <a:p>
            <a:pPr>
              <a:lnSpc>
                <a:spcPct val="80000"/>
              </a:lnSpc>
            </a:pPr>
            <a:r>
              <a:rPr lang="en-US" b="1" dirty="0"/>
              <a:t>MAKE THE ENTIRE FILE SYSTEM A LOG</a:t>
            </a:r>
          </a:p>
        </p:txBody>
      </p:sp>
      <p:sp>
        <p:nvSpPr>
          <p:cNvPr id="6" name="Title 1"/>
          <p:cNvSpPr txBox="1">
            <a:spLocks/>
          </p:cNvSpPr>
          <p:nvPr/>
        </p:nvSpPr>
        <p:spPr>
          <a:xfrm>
            <a:off x="5497830" y="1221899"/>
            <a:ext cx="5855970" cy="1029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b="1" dirty="0"/>
              <a:t>YES, JUST A LOG</a:t>
            </a:r>
          </a:p>
        </p:txBody>
      </p:sp>
      <p:sp>
        <p:nvSpPr>
          <p:cNvPr id="3" name="Content Placeholder 2"/>
          <p:cNvSpPr>
            <a:spLocks noGrp="1"/>
          </p:cNvSpPr>
          <p:nvPr>
            <p:ph idx="1"/>
          </p:nvPr>
        </p:nvSpPr>
        <p:spPr>
          <a:xfrm>
            <a:off x="4559645" y="2211862"/>
            <a:ext cx="7706497" cy="4868562"/>
          </a:xfrm>
        </p:spPr>
        <p:txBody>
          <a:bodyPr>
            <a:normAutofit fontScale="92500"/>
          </a:bodyPr>
          <a:lstStyle/>
          <a:p>
            <a:r>
              <a:rPr lang="en-US" dirty="0"/>
              <a:t>Basic idea: Buffer all writes (data + metadata) using an in-memory segment; once the segment is full, write the segment to a log</a:t>
            </a:r>
          </a:p>
          <a:p>
            <a:pPr lvl="1"/>
            <a:r>
              <a:rPr lang="en-US" sz="2800" dirty="0"/>
              <a:t>The segment write is a sequential write, so it’s fast</a:t>
            </a:r>
          </a:p>
          <a:p>
            <a:pPr lvl="1"/>
            <a:r>
              <a:rPr lang="en-US" sz="2800" dirty="0"/>
              <a:t>We write one large segment (e.g., 4 MB) instead of a bunch of block-sized log appends to ensure that, at worst, we pay only one seek and then no rotational latencies (instead of one seek and possibly many rotational latencies) </a:t>
            </a:r>
          </a:p>
          <a:p>
            <a:pPr lvl="1"/>
            <a:r>
              <a:rPr lang="en-US" sz="2800" dirty="0"/>
              <a:t>There are no in-place writes!</a:t>
            </a:r>
          </a:p>
          <a:p>
            <a:r>
              <a:rPr lang="en-US" dirty="0"/>
              <a:t>Reads still require random seeks, but physical RAM is plentiful, so buffer cache hit rate should be high</a:t>
            </a:r>
          </a:p>
        </p:txBody>
      </p:sp>
    </p:spTree>
    <p:extLst>
      <p:ext uri="{BB962C8B-B14F-4D97-AF65-F5344CB8AC3E}">
        <p14:creationId xmlns:p14="http://schemas.microsoft.com/office/powerpoint/2010/main" val="82700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5630"/>
            <a:ext cx="4305300" cy="937895"/>
          </a:xfrm>
        </p:spPr>
        <p:txBody>
          <a:bodyPr/>
          <a:lstStyle/>
          <a:p>
            <a:r>
              <a:rPr lang="en-US" b="1" dirty="0"/>
              <a:t>Finding </a:t>
            </a:r>
            <a:r>
              <a:rPr lang="en-US" b="1" dirty="0" err="1"/>
              <a:t>Inodes</a:t>
            </a:r>
            <a:endParaRPr lang="en-US" b="1" dirty="0"/>
          </a:p>
        </p:txBody>
      </p:sp>
      <p:sp>
        <p:nvSpPr>
          <p:cNvPr id="3" name="Content Placeholder 2"/>
          <p:cNvSpPr>
            <a:spLocks noGrp="1"/>
          </p:cNvSpPr>
          <p:nvPr>
            <p:ph idx="1"/>
          </p:nvPr>
        </p:nvSpPr>
        <p:spPr>
          <a:xfrm>
            <a:off x="68580" y="765811"/>
            <a:ext cx="6393252" cy="3428999"/>
          </a:xfrm>
        </p:spPr>
        <p:txBody>
          <a:bodyPr/>
          <a:lstStyle/>
          <a:p>
            <a:r>
              <a:rPr lang="en-US" dirty="0"/>
              <a:t>In a standard file system (e.g., ext3), </a:t>
            </a:r>
            <a:r>
              <a:rPr lang="en-US" dirty="0" err="1"/>
              <a:t>inodes</a:t>
            </a:r>
            <a:r>
              <a:rPr lang="en-US" dirty="0"/>
              <a:t> are statically allocated during  file system initialization, and live in a fixed location</a:t>
            </a:r>
          </a:p>
          <a:p>
            <a:r>
              <a:rPr lang="en-US" dirty="0"/>
              <a:t>With LFS, there are no in-place updates, so how do we determine the place on disk that has the *last* (i.e., most recent) version of an </a:t>
            </a:r>
            <a:r>
              <a:rPr lang="en-US" dirty="0" err="1"/>
              <a:t>inode</a:t>
            </a:r>
            <a:r>
              <a:rPr lang="en-US" dirty="0"/>
              <a:t>?</a:t>
            </a:r>
          </a:p>
        </p:txBody>
      </p:sp>
      <p:grpSp>
        <p:nvGrpSpPr>
          <p:cNvPr id="52" name="Group 51">
            <a:extLst>
              <a:ext uri="{FF2B5EF4-FFF2-40B4-BE49-F238E27FC236}">
                <a16:creationId xmlns:a16="http://schemas.microsoft.com/office/drawing/2014/main" id="{D7FFB2B4-3911-4A56-A1FF-8261F4D3152C}"/>
              </a:ext>
            </a:extLst>
          </p:cNvPr>
          <p:cNvGrpSpPr/>
          <p:nvPr/>
        </p:nvGrpSpPr>
        <p:grpSpPr>
          <a:xfrm>
            <a:off x="8826014" y="704187"/>
            <a:ext cx="3124005" cy="5936051"/>
            <a:chOff x="8826014" y="704187"/>
            <a:chExt cx="3124005" cy="5936051"/>
          </a:xfrm>
        </p:grpSpPr>
        <p:sp>
          <p:nvSpPr>
            <p:cNvPr id="6" name="Rectangle 5"/>
            <p:cNvSpPr/>
            <p:nvPr/>
          </p:nvSpPr>
          <p:spPr bwMode="auto">
            <a:xfrm rot="5400000">
              <a:off x="10679330" y="4253937"/>
              <a:ext cx="613517"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7" name="Group 6"/>
            <p:cNvGrpSpPr/>
            <p:nvPr/>
          </p:nvGrpSpPr>
          <p:grpSpPr>
            <a:xfrm>
              <a:off x="10033590" y="5513196"/>
              <a:ext cx="1905004" cy="1127042"/>
              <a:chOff x="3493729" y="5647073"/>
              <a:chExt cx="1905004" cy="1127042"/>
            </a:xfrm>
          </p:grpSpPr>
          <p:sp>
            <p:nvSpPr>
              <p:cNvPr id="36" name="Rectangle 35"/>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7" name="TextBox 36"/>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N</a:t>
                </a:r>
              </a:p>
            </p:txBody>
          </p:sp>
        </p:grpSp>
        <p:sp>
          <p:nvSpPr>
            <p:cNvPr id="8" name="TextBox 7"/>
            <p:cNvSpPr txBox="1"/>
            <p:nvPr/>
          </p:nvSpPr>
          <p:spPr>
            <a:xfrm rot="16200000">
              <a:off x="10412418" y="4937145"/>
              <a:ext cx="82736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 . .</a:t>
              </a:r>
            </a:p>
          </p:txBody>
        </p:sp>
        <p:grpSp>
          <p:nvGrpSpPr>
            <p:cNvPr id="9" name="Group 8"/>
            <p:cNvGrpSpPr/>
            <p:nvPr/>
          </p:nvGrpSpPr>
          <p:grpSpPr>
            <a:xfrm>
              <a:off x="9671449" y="2654877"/>
              <a:ext cx="209740" cy="1139961"/>
              <a:chOff x="3131584" y="1583625"/>
              <a:chExt cx="209740" cy="1284537"/>
            </a:xfrm>
          </p:grpSpPr>
          <p:cxnSp>
            <p:nvCxnSpPr>
              <p:cNvPr id="33" name="Straight Connector 32"/>
              <p:cNvCxnSpPr>
                <a:cxnSpLocks/>
              </p:cNvCxnSpPr>
              <p:nvPr/>
            </p:nvCxnSpPr>
            <p:spPr>
              <a:xfrm>
                <a:off x="3131584" y="1583625"/>
                <a:ext cx="0" cy="1284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3131584" y="1583625"/>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3131584" y="2868162"/>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10800000">
              <a:off x="8826014" y="704187"/>
              <a:ext cx="201852" cy="5936049"/>
              <a:chOff x="3131584" y="1583625"/>
              <a:chExt cx="209740" cy="1284537"/>
            </a:xfrm>
          </p:grpSpPr>
          <p:cxnSp>
            <p:nvCxnSpPr>
              <p:cNvPr id="30" name="Straight Connector 29"/>
              <p:cNvCxnSpPr>
                <a:cxnSpLocks/>
              </p:cNvCxnSpPr>
              <p:nvPr/>
            </p:nvCxnSpPr>
            <p:spPr>
              <a:xfrm>
                <a:off x="3131584" y="1583625"/>
                <a:ext cx="0" cy="1284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3131584" y="1583625"/>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3131584" y="2868162"/>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a:cxnSpLocks/>
            </p:cNvCxnSpPr>
            <p:nvPr/>
          </p:nvCxnSpPr>
          <p:spPr>
            <a:xfrm>
              <a:off x="9027865" y="3708861"/>
              <a:ext cx="358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385924" y="3159453"/>
              <a:ext cx="285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385924" y="3158188"/>
              <a:ext cx="0" cy="55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038900" y="1331919"/>
              <a:ext cx="1907024" cy="707884"/>
              <a:chOff x="4267201" y="2051439"/>
              <a:chExt cx="2133600" cy="823790"/>
            </a:xfrm>
            <a:solidFill>
              <a:schemeClr val="tx1"/>
            </a:solidFill>
          </p:grpSpPr>
          <p:sp>
            <p:nvSpPr>
              <p:cNvPr id="28" name="Rectangle 27"/>
              <p:cNvSpPr/>
              <p:nvPr/>
            </p:nvSpPr>
            <p:spPr bwMode="auto">
              <a:xfrm rot="5400000">
                <a:off x="4961622" y="1380225"/>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9" name="TextBox 28"/>
              <p:cNvSpPr txBox="1"/>
              <p:nvPr/>
            </p:nvSpPr>
            <p:spPr>
              <a:xfrm>
                <a:off x="4302722" y="2051439"/>
                <a:ext cx="2081101" cy="823790"/>
              </a:xfrm>
              <a:prstGeom prst="rect">
                <a:avLst/>
              </a:prstGeom>
              <a:grpFill/>
              <a:ln>
                <a:noFill/>
              </a:ln>
            </p:spPr>
            <p:txBody>
              <a:bodyPr wrap="square" rtlCol="0">
                <a:spAutoFit/>
              </a:bodyPr>
              <a:lstStyle/>
              <a:p>
                <a:pPr algn="ctr"/>
                <a:r>
                  <a:rPr lang="en-US" sz="2000" dirty="0">
                    <a:solidFill>
                      <a:schemeClr val="bg1"/>
                    </a:solidFill>
                    <a:latin typeface="Segoe UI Light" panose="020B0502040204020203" pitchFamily="34" charset="0"/>
                    <a:cs typeface="Segoe UI Light" panose="020B0502040204020203" pitchFamily="34" charset="0"/>
                  </a:rPr>
                  <a:t>Block group descriptor</a:t>
                </a:r>
              </a:p>
            </p:txBody>
          </p:sp>
        </p:grpSp>
        <p:grpSp>
          <p:nvGrpSpPr>
            <p:cNvPr id="16" name="Group 15"/>
            <p:cNvGrpSpPr/>
            <p:nvPr/>
          </p:nvGrpSpPr>
          <p:grpSpPr>
            <a:xfrm>
              <a:off x="10034805" y="1996910"/>
              <a:ext cx="1907024" cy="639973"/>
              <a:chOff x="4267201" y="2074644"/>
              <a:chExt cx="2133600" cy="744758"/>
            </a:xfrm>
            <a:solidFill>
              <a:schemeClr val="tx1"/>
            </a:solidFill>
          </p:grpSpPr>
          <p:sp>
            <p:nvSpPr>
              <p:cNvPr id="26" name="Rectangle 25"/>
              <p:cNvSpPr/>
              <p:nvPr/>
            </p:nvSpPr>
            <p:spPr bwMode="auto">
              <a:xfrm rot="5400000">
                <a:off x="4961622" y="1380223"/>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7" name="TextBox 26"/>
              <p:cNvSpPr txBox="1"/>
              <p:nvPr/>
            </p:nvSpPr>
            <p:spPr>
              <a:xfrm>
                <a:off x="4302722" y="2091342"/>
                <a:ext cx="2081101" cy="626797"/>
              </a:xfrm>
              <a:prstGeom prst="rect">
                <a:avLst/>
              </a:prstGeom>
              <a:grpFill/>
              <a:ln>
                <a:solidFill>
                  <a:schemeClr val="tx1"/>
                </a:solidFill>
              </a:ln>
            </p:spPr>
            <p:txBody>
              <a:bodyPr wrap="square" rtlCol="0">
                <a:spAutoFit/>
              </a:bodyPr>
              <a:lstStyle/>
              <a:p>
                <a:pPr algn="ctr"/>
                <a:r>
                  <a:rPr lang="en-US" sz="2900" dirty="0">
                    <a:solidFill>
                      <a:schemeClr val="bg1"/>
                    </a:solidFill>
                    <a:latin typeface="Segoe UI Light" panose="020B0502040204020203" pitchFamily="34" charset="0"/>
                    <a:cs typeface="Segoe UI Light" panose="020B0502040204020203" pitchFamily="34" charset="0"/>
                  </a:rPr>
                  <a:t>Journal</a:t>
                </a:r>
              </a:p>
            </p:txBody>
          </p:sp>
        </p:grpSp>
        <p:grpSp>
          <p:nvGrpSpPr>
            <p:cNvPr id="17" name="Group 16"/>
            <p:cNvGrpSpPr/>
            <p:nvPr/>
          </p:nvGrpSpPr>
          <p:grpSpPr>
            <a:xfrm>
              <a:off x="10042995" y="709348"/>
              <a:ext cx="1907024" cy="639973"/>
              <a:chOff x="4267201" y="2074644"/>
              <a:chExt cx="2133600" cy="744758"/>
            </a:xfrm>
            <a:solidFill>
              <a:schemeClr val="tx1"/>
            </a:solidFill>
          </p:grpSpPr>
          <p:sp>
            <p:nvSpPr>
              <p:cNvPr id="24" name="Rectangle 23"/>
              <p:cNvSpPr/>
              <p:nvPr/>
            </p:nvSpPr>
            <p:spPr bwMode="auto">
              <a:xfrm rot="5400000">
                <a:off x="4961622" y="1380223"/>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5" name="TextBox 24"/>
              <p:cNvSpPr txBox="1"/>
              <p:nvPr/>
            </p:nvSpPr>
            <p:spPr>
              <a:xfrm>
                <a:off x="4302722" y="2117945"/>
                <a:ext cx="2081101" cy="608889"/>
              </a:xfrm>
              <a:prstGeom prst="rect">
                <a:avLst/>
              </a:prstGeom>
              <a:grpFill/>
              <a:ln>
                <a:solidFill>
                  <a:schemeClr val="tx1"/>
                </a:solidFill>
              </a:ln>
            </p:spPr>
            <p:txBody>
              <a:bodyPr wrap="square" rtlCol="0">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Superblock</a:t>
                </a:r>
              </a:p>
            </p:txBody>
          </p:sp>
        </p:grpSp>
        <p:grpSp>
          <p:nvGrpSpPr>
            <p:cNvPr id="18" name="Group 17"/>
            <p:cNvGrpSpPr/>
            <p:nvPr/>
          </p:nvGrpSpPr>
          <p:grpSpPr>
            <a:xfrm>
              <a:off x="10033586" y="2640518"/>
              <a:ext cx="1905004" cy="1127042"/>
              <a:chOff x="3493729" y="5647073"/>
              <a:chExt cx="1905004" cy="1127042"/>
            </a:xfrm>
          </p:grpSpPr>
          <p:sp>
            <p:nvSpPr>
              <p:cNvPr id="22" name="Rectangle 21"/>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3" name="TextBox 22"/>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0</a:t>
                </a:r>
              </a:p>
            </p:txBody>
          </p:sp>
        </p:grpSp>
        <p:grpSp>
          <p:nvGrpSpPr>
            <p:cNvPr id="19" name="Group 18"/>
            <p:cNvGrpSpPr/>
            <p:nvPr/>
          </p:nvGrpSpPr>
          <p:grpSpPr>
            <a:xfrm>
              <a:off x="10031565" y="3769003"/>
              <a:ext cx="1905004" cy="1127042"/>
              <a:chOff x="3493729" y="5647073"/>
              <a:chExt cx="1905004" cy="1127042"/>
            </a:xfrm>
          </p:grpSpPr>
          <p:sp>
            <p:nvSpPr>
              <p:cNvPr id="20" name="Rectangle 19"/>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1" name="TextBox 20"/>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1</a:t>
                </a:r>
              </a:p>
            </p:txBody>
          </p:sp>
        </p:grpSp>
      </p:grpSp>
      <p:sp>
        <p:nvSpPr>
          <p:cNvPr id="50" name="Title 1"/>
          <p:cNvSpPr txBox="1">
            <a:spLocks/>
          </p:cNvSpPr>
          <p:nvPr/>
        </p:nvSpPr>
        <p:spPr>
          <a:xfrm>
            <a:off x="7269714" y="79698"/>
            <a:ext cx="4305300" cy="61461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dirty="0"/>
              <a:t>ext3</a:t>
            </a:r>
          </a:p>
        </p:txBody>
      </p:sp>
      <p:grpSp>
        <p:nvGrpSpPr>
          <p:cNvPr id="60" name="Group 59">
            <a:extLst>
              <a:ext uri="{FF2B5EF4-FFF2-40B4-BE49-F238E27FC236}">
                <a16:creationId xmlns:a16="http://schemas.microsoft.com/office/drawing/2014/main" id="{AD10E663-F92E-464B-878D-F14A36E13DAB}"/>
              </a:ext>
            </a:extLst>
          </p:cNvPr>
          <p:cNvGrpSpPr/>
          <p:nvPr/>
        </p:nvGrpSpPr>
        <p:grpSpPr>
          <a:xfrm>
            <a:off x="2560320" y="681917"/>
            <a:ext cx="6138635" cy="5958322"/>
            <a:chOff x="2560320" y="681917"/>
            <a:chExt cx="6138635" cy="5958322"/>
          </a:xfrm>
        </p:grpSpPr>
        <p:grpSp>
          <p:nvGrpSpPr>
            <p:cNvPr id="5" name="Group 4"/>
            <p:cNvGrpSpPr/>
            <p:nvPr/>
          </p:nvGrpSpPr>
          <p:grpSpPr>
            <a:xfrm>
              <a:off x="6749374" y="681917"/>
              <a:ext cx="1949581" cy="5958322"/>
              <a:chOff x="4267196" y="1120728"/>
              <a:chExt cx="1949581" cy="5958322"/>
            </a:xfrm>
          </p:grpSpPr>
          <p:sp>
            <p:nvSpPr>
              <p:cNvPr id="38" name="Rectangle 37"/>
              <p:cNvSpPr/>
              <p:nvPr/>
            </p:nvSpPr>
            <p:spPr bwMode="auto">
              <a:xfrm rot="5400000">
                <a:off x="4985092" y="417555"/>
                <a:ext cx="469218"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39" name="Group 38"/>
              <p:cNvGrpSpPr/>
              <p:nvPr/>
            </p:nvGrpSpPr>
            <p:grpSpPr>
              <a:xfrm>
                <a:off x="4267196" y="2048480"/>
                <a:ext cx="1905002" cy="744758"/>
                <a:chOff x="4267200" y="1583152"/>
                <a:chExt cx="2133600" cy="744758"/>
              </a:xfrm>
            </p:grpSpPr>
            <p:sp>
              <p:nvSpPr>
                <p:cNvPr id="48" name="Rectangle 47"/>
                <p:cNvSpPr/>
                <p:nvPr/>
              </p:nvSpPr>
              <p:spPr bwMode="auto">
                <a:xfrm rot="5400000">
                  <a:off x="4961621" y="888731"/>
                  <a:ext cx="744758" cy="2133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9" name="TextBox 48"/>
                <p:cNvSpPr txBox="1"/>
                <p:nvPr/>
              </p:nvSpPr>
              <p:spPr>
                <a:xfrm>
                  <a:off x="4267200" y="1591366"/>
                  <a:ext cx="2133600" cy="646331"/>
                </a:xfrm>
                <a:prstGeom prst="rect">
                  <a:avLst/>
                </a:prstGeom>
                <a:noFill/>
              </p:spPr>
              <p:txBody>
                <a:bodyPr wrap="square" rtlCol="0">
                  <a:spAutoFit/>
                </a:bodyPr>
                <a:lstStyle/>
                <a:p>
                  <a:pPr algn="ctr"/>
                  <a:r>
                    <a:rPr lang="en-US" sz="3600" dirty="0" err="1">
                      <a:latin typeface="Segoe UI Light" panose="020B0502040204020203" pitchFamily="34" charset="0"/>
                      <a:cs typeface="Segoe UI Light" panose="020B0502040204020203" pitchFamily="34" charset="0"/>
                    </a:rPr>
                    <a:t>Inodes</a:t>
                  </a:r>
                  <a:endParaRPr lang="en-US" sz="3600" dirty="0">
                    <a:latin typeface="Segoe UI Light" panose="020B0502040204020203" pitchFamily="34" charset="0"/>
                    <a:cs typeface="Segoe UI Light" panose="020B0502040204020203" pitchFamily="34" charset="0"/>
                  </a:endParaRPr>
                </a:p>
              </p:txBody>
            </p:sp>
          </p:grpSp>
          <p:sp>
            <p:nvSpPr>
              <p:cNvPr id="40" name="Rectangle 39"/>
              <p:cNvSpPr/>
              <p:nvPr/>
            </p:nvSpPr>
            <p:spPr bwMode="auto">
              <a:xfrm rot="5400000">
                <a:off x="3076793" y="3983644"/>
                <a:ext cx="4285811"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1" name="TextBox 40"/>
              <p:cNvSpPr txBox="1"/>
              <p:nvPr/>
            </p:nvSpPr>
            <p:spPr>
              <a:xfrm>
                <a:off x="4267198" y="4380317"/>
                <a:ext cx="1905002"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Data</a:t>
                </a:r>
              </a:p>
            </p:txBody>
          </p:sp>
          <p:grpSp>
            <p:nvGrpSpPr>
              <p:cNvPr id="42" name="Group 41"/>
              <p:cNvGrpSpPr/>
              <p:nvPr/>
            </p:nvGrpSpPr>
            <p:grpSpPr>
              <a:xfrm>
                <a:off x="4267200" y="1120728"/>
                <a:ext cx="1949577" cy="469218"/>
                <a:chOff x="4267200" y="1120728"/>
                <a:chExt cx="2183524" cy="469218"/>
              </a:xfrm>
            </p:grpSpPr>
            <p:sp>
              <p:nvSpPr>
                <p:cNvPr id="46" name="Rectangle 45"/>
                <p:cNvSpPr/>
                <p:nvPr/>
              </p:nvSpPr>
              <p:spPr bwMode="auto">
                <a:xfrm rot="5400000">
                  <a:off x="5099391" y="288537"/>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7" name="TextBox 46"/>
                <p:cNvSpPr txBox="1"/>
                <p:nvPr/>
              </p:nvSpPr>
              <p:spPr>
                <a:xfrm>
                  <a:off x="4267201" y="1128281"/>
                  <a:ext cx="2183523"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Data bitmap</a:t>
                  </a:r>
                </a:p>
              </p:txBody>
            </p:sp>
          </p:grpSp>
          <p:grpSp>
            <p:nvGrpSpPr>
              <p:cNvPr id="43" name="Group 42"/>
              <p:cNvGrpSpPr/>
              <p:nvPr/>
            </p:nvGrpSpPr>
            <p:grpSpPr>
              <a:xfrm>
                <a:off x="4267196" y="1596276"/>
                <a:ext cx="1905005" cy="492078"/>
                <a:chOff x="4267195" y="1606786"/>
                <a:chExt cx="2133603" cy="492078"/>
              </a:xfrm>
            </p:grpSpPr>
            <p:sp>
              <p:nvSpPr>
                <p:cNvPr id="44" name="Rectangle 43"/>
                <p:cNvSpPr/>
                <p:nvPr/>
              </p:nvSpPr>
              <p:spPr bwMode="auto">
                <a:xfrm rot="5400000">
                  <a:off x="5099389" y="774595"/>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5" name="TextBox 44"/>
                <p:cNvSpPr txBox="1"/>
                <p:nvPr/>
              </p:nvSpPr>
              <p:spPr>
                <a:xfrm>
                  <a:off x="4267195" y="1637199"/>
                  <a:ext cx="2133600" cy="461665"/>
                </a:xfrm>
                <a:prstGeom prst="rect">
                  <a:avLst/>
                </a:prstGeom>
                <a:noFill/>
              </p:spPr>
              <p:txBody>
                <a:bodyPr wrap="square" rtlCol="0">
                  <a:spAutoFit/>
                </a:bodyPr>
                <a:lstStyle/>
                <a:p>
                  <a:pPr algn="ctr"/>
                  <a:r>
                    <a:rPr lang="en-US" sz="2400" dirty="0" err="1">
                      <a:solidFill>
                        <a:schemeClr val="bg1"/>
                      </a:solidFill>
                      <a:latin typeface="Segoe UI Light" panose="020B0502040204020203" pitchFamily="34" charset="0"/>
                      <a:cs typeface="Segoe UI Light" panose="020B0502040204020203" pitchFamily="34" charset="0"/>
                    </a:rPr>
                    <a:t>Inode</a:t>
                  </a:r>
                  <a:r>
                    <a:rPr lang="en-US" sz="2400" dirty="0">
                      <a:solidFill>
                        <a:schemeClr val="bg1"/>
                      </a:solidFill>
                      <a:latin typeface="Segoe UI Light" panose="020B0502040204020203" pitchFamily="34" charset="0"/>
                      <a:cs typeface="Segoe UI Light" panose="020B0502040204020203" pitchFamily="34" charset="0"/>
                    </a:rPr>
                    <a:t> bitmap</a:t>
                  </a:r>
                </a:p>
              </p:txBody>
            </p:sp>
          </p:grpSp>
        </p:grpSp>
        <p:sp>
          <p:nvSpPr>
            <p:cNvPr id="15" name="TextBox 14"/>
            <p:cNvSpPr txBox="1"/>
            <p:nvPr/>
          </p:nvSpPr>
          <p:spPr>
            <a:xfrm>
              <a:off x="6747356" y="2359238"/>
              <a:ext cx="1907020" cy="338554"/>
            </a:xfrm>
            <a:prstGeom prst="rect">
              <a:avLst/>
            </a:prstGeom>
            <a:noFill/>
            <a:ln>
              <a:solidFill>
                <a:schemeClr val="tx1"/>
              </a:solidFill>
            </a:ln>
          </p:spPr>
          <p:txBody>
            <a:bodyPr wrap="square" rtlCol="0">
              <a:spAutoFit/>
            </a:bodyPr>
            <a:lstStyle/>
            <a:p>
              <a:pPr algn="ctr"/>
              <a:r>
                <a:rPr lang="en-US" sz="1600" dirty="0">
                  <a:latin typeface="Segoe UI Light" panose="020B0502040204020203" pitchFamily="34" charset="0"/>
                  <a:cs typeface="Segoe UI Light" panose="020B0502040204020203" pitchFamily="34" charset="0"/>
                </a:rPr>
                <a:t>Backup superblock</a:t>
              </a:r>
            </a:p>
          </p:txBody>
        </p:sp>
        <p:cxnSp>
          <p:nvCxnSpPr>
            <p:cNvPr id="55" name="Straight Arrow Connector 54"/>
            <p:cNvCxnSpPr>
              <a:cxnSpLocks/>
            </p:cNvCxnSpPr>
            <p:nvPr/>
          </p:nvCxnSpPr>
          <p:spPr>
            <a:xfrm>
              <a:off x="2560320" y="2154834"/>
              <a:ext cx="417387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298215" y="4069080"/>
            <a:ext cx="1917525" cy="2596623"/>
            <a:chOff x="298215" y="4069080"/>
            <a:chExt cx="1917525" cy="2596623"/>
          </a:xfrm>
        </p:grpSpPr>
        <p:grpSp>
          <p:nvGrpSpPr>
            <p:cNvPr id="53" name="Group 52"/>
            <p:cNvGrpSpPr/>
            <p:nvPr/>
          </p:nvGrpSpPr>
          <p:grpSpPr>
            <a:xfrm>
              <a:off x="298215" y="5513196"/>
              <a:ext cx="1915285" cy="1152507"/>
              <a:chOff x="9305055" y="5501954"/>
              <a:chExt cx="1915285" cy="1152507"/>
            </a:xfrm>
          </p:grpSpPr>
          <p:cxnSp>
            <p:nvCxnSpPr>
              <p:cNvPr id="54" name="Straight Connector 53"/>
              <p:cNvCxnSpPr>
                <a:cxnSpLocks/>
              </p:cNvCxnSpPr>
              <p:nvPr/>
            </p:nvCxnSpPr>
            <p:spPr>
              <a:xfrm>
                <a:off x="9310196" y="5501954"/>
                <a:ext cx="0" cy="89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11220340" y="5501954"/>
                <a:ext cx="0" cy="89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305055" y="5501954"/>
                <a:ext cx="1915281" cy="1152507"/>
                <a:chOff x="8435263" y="5495793"/>
                <a:chExt cx="1915281" cy="1152507"/>
              </a:xfrm>
            </p:grpSpPr>
            <p:cxnSp>
              <p:nvCxnSpPr>
                <p:cNvPr id="58" name="Straight Arrow Connector 57"/>
                <p:cNvCxnSpPr/>
                <p:nvPr/>
              </p:nvCxnSpPr>
              <p:spPr>
                <a:xfrm>
                  <a:off x="9367025" y="6135352"/>
                  <a:ext cx="0" cy="51294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435263" y="5495793"/>
                  <a:ext cx="1915281" cy="707886"/>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LFS log grows this way</a:t>
                  </a:r>
                </a:p>
              </p:txBody>
            </p:sp>
          </p:grpSp>
        </p:grpSp>
        <p:sp>
          <p:nvSpPr>
            <p:cNvPr id="61" name="Rectangle 60"/>
            <p:cNvSpPr/>
            <p:nvPr/>
          </p:nvSpPr>
          <p:spPr bwMode="auto">
            <a:xfrm rot="5400000">
              <a:off x="538941" y="3838637"/>
              <a:ext cx="1444116"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65" name="Group 64"/>
            <p:cNvGrpSpPr/>
            <p:nvPr/>
          </p:nvGrpSpPr>
          <p:grpSpPr>
            <a:xfrm>
              <a:off x="308498" y="4110783"/>
              <a:ext cx="1905002" cy="523220"/>
              <a:chOff x="308498" y="4110783"/>
              <a:chExt cx="1905002" cy="523220"/>
            </a:xfrm>
          </p:grpSpPr>
          <p:sp>
            <p:nvSpPr>
              <p:cNvPr id="63" name="Rectangle 62"/>
              <p:cNvSpPr/>
              <p:nvPr/>
            </p:nvSpPr>
            <p:spPr bwMode="auto">
              <a:xfrm rot="5400000">
                <a:off x="1062477" y="3436814"/>
                <a:ext cx="397043"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1" name="TextBox 50"/>
              <p:cNvSpPr txBox="1"/>
              <p:nvPr/>
            </p:nvSpPr>
            <p:spPr>
              <a:xfrm>
                <a:off x="463430" y="4110783"/>
                <a:ext cx="1589996" cy="523220"/>
              </a:xfrm>
              <a:prstGeom prst="rect">
                <a:avLst/>
              </a:prstGeom>
              <a:noFill/>
            </p:spPr>
            <p:txBody>
              <a:bodyPr wrap="square" rtlCol="0">
                <a:spAutoFit/>
              </a:bodyPr>
              <a:lstStyle/>
              <a:p>
                <a:pPr algn="ctr"/>
                <a:r>
                  <a:rPr lang="en-US" sz="2800" dirty="0" err="1">
                    <a:solidFill>
                      <a:schemeClr val="bg1"/>
                    </a:solidFill>
                    <a:latin typeface="Segoe UI Light" panose="020B0502040204020203" pitchFamily="34" charset="0"/>
                    <a:cs typeface="Segoe UI Light" panose="020B0502040204020203" pitchFamily="34" charset="0"/>
                  </a:rPr>
                  <a:t>Inode</a:t>
                </a:r>
                <a:r>
                  <a:rPr lang="en-US" sz="2800" dirty="0">
                    <a:solidFill>
                      <a:schemeClr val="bg1"/>
                    </a:solidFill>
                    <a:latin typeface="Segoe UI Light" panose="020B0502040204020203" pitchFamily="34" charset="0"/>
                    <a:cs typeface="Segoe UI Light" panose="020B0502040204020203" pitchFamily="34" charset="0"/>
                  </a:rPr>
                  <a:t>(v0)</a:t>
                </a:r>
              </a:p>
            </p:txBody>
          </p:sp>
        </p:grpSp>
        <p:grpSp>
          <p:nvGrpSpPr>
            <p:cNvPr id="66" name="Group 65"/>
            <p:cNvGrpSpPr/>
            <p:nvPr/>
          </p:nvGrpSpPr>
          <p:grpSpPr>
            <a:xfrm>
              <a:off x="310738" y="4835072"/>
              <a:ext cx="1905002" cy="523220"/>
              <a:chOff x="308498" y="4110783"/>
              <a:chExt cx="1905002" cy="523220"/>
            </a:xfrm>
          </p:grpSpPr>
          <p:sp>
            <p:nvSpPr>
              <p:cNvPr id="67" name="Rectangle 66"/>
              <p:cNvSpPr/>
              <p:nvPr/>
            </p:nvSpPr>
            <p:spPr bwMode="auto">
              <a:xfrm rot="5400000">
                <a:off x="1062477" y="3436814"/>
                <a:ext cx="397043"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8" name="TextBox 67"/>
              <p:cNvSpPr txBox="1"/>
              <p:nvPr/>
            </p:nvSpPr>
            <p:spPr>
              <a:xfrm>
                <a:off x="463430" y="4110783"/>
                <a:ext cx="1589996" cy="523220"/>
              </a:xfrm>
              <a:prstGeom prst="rect">
                <a:avLst/>
              </a:prstGeom>
              <a:noFill/>
            </p:spPr>
            <p:txBody>
              <a:bodyPr wrap="square" rtlCol="0">
                <a:spAutoFit/>
              </a:bodyPr>
              <a:lstStyle/>
              <a:p>
                <a:pPr algn="ctr"/>
                <a:r>
                  <a:rPr lang="en-US" sz="2800" dirty="0" err="1">
                    <a:solidFill>
                      <a:schemeClr val="bg1"/>
                    </a:solidFill>
                    <a:latin typeface="Segoe UI Light" panose="020B0502040204020203" pitchFamily="34" charset="0"/>
                    <a:cs typeface="Segoe UI Light" panose="020B0502040204020203" pitchFamily="34" charset="0"/>
                  </a:rPr>
                  <a:t>Inode</a:t>
                </a:r>
                <a:r>
                  <a:rPr lang="en-US" sz="2800" dirty="0">
                    <a:solidFill>
                      <a:schemeClr val="bg1"/>
                    </a:solidFill>
                    <a:latin typeface="Segoe UI Light" panose="020B0502040204020203" pitchFamily="34" charset="0"/>
                    <a:cs typeface="Segoe UI Light" panose="020B0502040204020203" pitchFamily="34" charset="0"/>
                  </a:rPr>
                  <a:t>(v1)</a:t>
                </a:r>
              </a:p>
            </p:txBody>
          </p:sp>
        </p:grpSp>
      </p:grpSp>
      <p:sp>
        <p:nvSpPr>
          <p:cNvPr id="69" name="Content Placeholder 2"/>
          <p:cNvSpPr txBox="1">
            <a:spLocks/>
          </p:cNvSpPr>
          <p:nvPr/>
        </p:nvSpPr>
        <p:spPr>
          <a:xfrm>
            <a:off x="2284790" y="4067389"/>
            <a:ext cx="4212939" cy="27906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Another challenge in LFS: How do we find and deallocate old versions of data blocks and </a:t>
            </a:r>
            <a:r>
              <a:rPr lang="en-US" dirty="0" err="1"/>
              <a:t>inodes</a:t>
            </a:r>
            <a:r>
              <a:rPr lang="en-US" dirty="0"/>
              <a:t>?</a:t>
            </a:r>
          </a:p>
          <a:p>
            <a:r>
              <a:rPr lang="en-US" dirty="0"/>
              <a:t>LFS solves these problems using an </a:t>
            </a:r>
            <a:r>
              <a:rPr lang="en-US" dirty="0" err="1"/>
              <a:t>inode</a:t>
            </a:r>
            <a:r>
              <a:rPr lang="en-US" dirty="0"/>
              <a:t> map which translates </a:t>
            </a:r>
            <a:r>
              <a:rPr lang="en-US" dirty="0" err="1"/>
              <a:t>inode</a:t>
            </a:r>
            <a:r>
              <a:rPr lang="en-US" dirty="0"/>
              <a:t> numbers to on-disk </a:t>
            </a:r>
            <a:r>
              <a:rPr lang="en-US" dirty="0" err="1"/>
              <a:t>inode</a:t>
            </a:r>
            <a:r>
              <a:rPr lang="en-US" dirty="0"/>
              <a:t> locations</a:t>
            </a:r>
          </a:p>
        </p:txBody>
      </p:sp>
    </p:spTree>
    <p:extLst>
      <p:ext uri="{BB962C8B-B14F-4D97-AF65-F5344CB8AC3E}">
        <p14:creationId xmlns:p14="http://schemas.microsoft.com/office/powerpoint/2010/main" val="388630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85" y="45720"/>
            <a:ext cx="8014335" cy="6777990"/>
          </a:xfrm>
        </p:spPr>
        <p:txBody>
          <a:bodyPr>
            <a:normAutofit/>
          </a:bodyPr>
          <a:lstStyle/>
          <a:p>
            <a:r>
              <a:rPr lang="en-US" dirty="0"/>
              <a:t>Trick 1: LFS caches the entire </a:t>
            </a:r>
            <a:r>
              <a:rPr lang="en-US" dirty="0" err="1"/>
              <a:t>inode</a:t>
            </a:r>
            <a:r>
              <a:rPr lang="en-US" dirty="0"/>
              <a:t> map in memory</a:t>
            </a:r>
          </a:p>
          <a:p>
            <a:pPr lvl="1">
              <a:spcBef>
                <a:spcPts val="400"/>
              </a:spcBef>
            </a:pPr>
            <a:r>
              <a:rPr lang="en-US" dirty="0"/>
              <a:t>Thus, determining the on-disk location for an </a:t>
            </a:r>
            <a:r>
              <a:rPr lang="en-US" dirty="0" err="1"/>
              <a:t>inode</a:t>
            </a:r>
            <a:r>
              <a:rPr lang="en-US" dirty="0"/>
              <a:t> doesn’t require a disk seek</a:t>
            </a:r>
          </a:p>
          <a:p>
            <a:pPr lvl="1">
              <a:spcBef>
                <a:spcPts val="400"/>
              </a:spcBef>
            </a:pPr>
            <a:r>
              <a:rPr lang="en-US" dirty="0"/>
              <a:t>However, LFS does need to write map updates to disk to allow for bootstrapping after a crash/reboot</a:t>
            </a:r>
          </a:p>
          <a:p>
            <a:r>
              <a:rPr lang="en-US" dirty="0"/>
              <a:t>Trick 2: LFS breaks the </a:t>
            </a:r>
            <a:r>
              <a:rPr lang="en-US" dirty="0" err="1"/>
              <a:t>inode</a:t>
            </a:r>
            <a:r>
              <a:rPr lang="en-US" dirty="0"/>
              <a:t> map into small, logical pieces</a:t>
            </a:r>
          </a:p>
          <a:p>
            <a:pPr lvl="1"/>
            <a:r>
              <a:rPr lang="en-US" dirty="0"/>
              <a:t>When LFS must write an updated </a:t>
            </a:r>
            <a:r>
              <a:rPr lang="en-US" dirty="0" err="1"/>
              <a:t>inode</a:t>
            </a:r>
            <a:r>
              <a:rPr lang="en-US" dirty="0"/>
              <a:t> to the log, LFS also writes the piece of the </a:t>
            </a:r>
            <a:r>
              <a:rPr lang="en-US" dirty="0" err="1"/>
              <a:t>inode</a:t>
            </a:r>
            <a:r>
              <a:rPr lang="en-US" dirty="0"/>
              <a:t> map that is associated with the </a:t>
            </a:r>
            <a:r>
              <a:rPr lang="en-US" dirty="0" err="1"/>
              <a:t>inode</a:t>
            </a:r>
            <a:endParaRPr lang="en-US" dirty="0"/>
          </a:p>
          <a:p>
            <a:pPr lvl="1"/>
            <a:r>
              <a:rPr lang="en-US" dirty="0"/>
              <a:t>Periodically (e.g., once every 30 seconds), LFS updates a fixed location called the checkpoint region</a:t>
            </a:r>
          </a:p>
          <a:p>
            <a:pPr lvl="2"/>
            <a:r>
              <a:rPr lang="en-US" sz="2400" dirty="0"/>
              <a:t>The checkpoint region contains pointers to the current versions of the </a:t>
            </a:r>
            <a:r>
              <a:rPr lang="en-US" sz="2400" dirty="0" err="1"/>
              <a:t>inode</a:t>
            </a:r>
            <a:r>
              <a:rPr lang="en-US" sz="2400" dirty="0"/>
              <a:t> pieces</a:t>
            </a:r>
          </a:p>
          <a:p>
            <a:pPr lvl="2"/>
            <a:r>
              <a:rPr lang="en-US" sz="2400" dirty="0"/>
              <a:t>During a clean shutdown, LFS flushes the entire in-memory </a:t>
            </a:r>
            <a:r>
              <a:rPr lang="en-US" sz="2400" dirty="0" err="1"/>
              <a:t>inode</a:t>
            </a:r>
            <a:r>
              <a:rPr lang="en-US" sz="2400" dirty="0"/>
              <a:t> map to the checkpoint region</a:t>
            </a:r>
          </a:p>
          <a:p>
            <a:pPr lvl="2"/>
            <a:r>
              <a:rPr lang="en-US" sz="2400" dirty="0"/>
              <a:t>After a clean reboot, LFS reads the checkpoint region to create the in-memory </a:t>
            </a:r>
            <a:r>
              <a:rPr lang="en-US" sz="2400" dirty="0" err="1"/>
              <a:t>inode</a:t>
            </a:r>
            <a:r>
              <a:rPr lang="en-US" sz="2400" dirty="0"/>
              <a:t> map </a:t>
            </a:r>
          </a:p>
        </p:txBody>
      </p:sp>
      <p:grpSp>
        <p:nvGrpSpPr>
          <p:cNvPr id="64" name="Group 63"/>
          <p:cNvGrpSpPr/>
          <p:nvPr/>
        </p:nvGrpSpPr>
        <p:grpSpPr>
          <a:xfrm>
            <a:off x="8355330" y="0"/>
            <a:ext cx="3603882" cy="6722995"/>
            <a:chOff x="8355330" y="0"/>
            <a:chExt cx="3603882" cy="6722995"/>
          </a:xfrm>
        </p:grpSpPr>
        <p:grpSp>
          <p:nvGrpSpPr>
            <p:cNvPr id="65" name="Group 64"/>
            <p:cNvGrpSpPr/>
            <p:nvPr/>
          </p:nvGrpSpPr>
          <p:grpSpPr>
            <a:xfrm>
              <a:off x="9290686" y="0"/>
              <a:ext cx="1909043" cy="1108714"/>
              <a:chOff x="9290686" y="1154430"/>
              <a:chExt cx="1909043" cy="1108714"/>
            </a:xfrm>
          </p:grpSpPr>
          <p:sp>
            <p:nvSpPr>
              <p:cNvPr id="127" name="Rectangle 126"/>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8" name="TextBox 127"/>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129" name="TextBox 128"/>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[0:3]-&gt;C</a:t>
                </a:r>
              </a:p>
            </p:txBody>
          </p:sp>
          <p:sp>
            <p:nvSpPr>
              <p:cNvPr id="130" name="TextBox 129"/>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[4:7]-&gt;G</a:t>
                </a:r>
              </a:p>
            </p:txBody>
          </p:sp>
        </p:grpSp>
        <p:cxnSp>
          <p:nvCxnSpPr>
            <p:cNvPr id="66" name="Straight Arrow Connector 65"/>
            <p:cNvCxnSpPr/>
            <p:nvPr/>
          </p:nvCxnSpPr>
          <p:spPr>
            <a:xfrm>
              <a:off x="10219171" y="6326974"/>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11194533" y="62207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9269845" y="1396890"/>
              <a:ext cx="1927863" cy="464820"/>
              <a:chOff x="9269845" y="1713046"/>
              <a:chExt cx="1927863" cy="595814"/>
            </a:xfrm>
          </p:grpSpPr>
          <p:sp>
            <p:nvSpPr>
              <p:cNvPr id="125" name="Rectangle 124"/>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6" name="TextBox 125"/>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69" name="Group 68"/>
            <p:cNvGrpSpPr/>
            <p:nvPr/>
          </p:nvGrpSpPr>
          <p:grpSpPr>
            <a:xfrm>
              <a:off x="9292705" y="1783080"/>
              <a:ext cx="1905003" cy="927664"/>
              <a:chOff x="9292705" y="1965960"/>
              <a:chExt cx="1905003" cy="927664"/>
            </a:xfrm>
          </p:grpSpPr>
          <p:sp>
            <p:nvSpPr>
              <p:cNvPr id="122" name="Rectangle 121"/>
              <p:cNvSpPr/>
              <p:nvPr/>
            </p:nvSpPr>
            <p:spPr bwMode="auto">
              <a:xfrm rot="5400000">
                <a:off x="9817216" y="1513132"/>
                <a:ext cx="855982"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3" name="TextBox 122"/>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grpSp>
          <p:nvGrpSpPr>
            <p:cNvPr id="70" name="Group 69"/>
            <p:cNvGrpSpPr/>
            <p:nvPr/>
          </p:nvGrpSpPr>
          <p:grpSpPr>
            <a:xfrm>
              <a:off x="9292705" y="4177846"/>
              <a:ext cx="1905003" cy="1268138"/>
              <a:chOff x="9292705" y="4475026"/>
              <a:chExt cx="1905003" cy="1268138"/>
            </a:xfrm>
          </p:grpSpPr>
          <p:sp>
            <p:nvSpPr>
              <p:cNvPr id="118" name="Rectangle 117"/>
              <p:cNvSpPr/>
              <p:nvPr/>
            </p:nvSpPr>
            <p:spPr bwMode="auto">
              <a:xfrm rot="5400000">
                <a:off x="9646979" y="4192435"/>
                <a:ext cx="1196456"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9" name="TextBox 118"/>
              <p:cNvSpPr txBox="1"/>
              <p:nvPr/>
            </p:nvSpPr>
            <p:spPr>
              <a:xfrm>
                <a:off x="9292705" y="4475026"/>
                <a:ext cx="1905003" cy="54373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5</a:t>
                </a:r>
                <a:endParaRPr lang="en-US" sz="2800" baseline="-25000" dirty="0">
                  <a:latin typeface="Segoe UI Light" panose="020B0502040204020203" pitchFamily="34" charset="0"/>
                  <a:cs typeface="Segoe UI Light" panose="020B0502040204020203" pitchFamily="34" charset="0"/>
                </a:endParaRPr>
              </a:p>
            </p:txBody>
          </p:sp>
          <p:sp>
            <p:nvSpPr>
              <p:cNvPr id="120" name="TextBox 119"/>
              <p:cNvSpPr txBox="1"/>
              <p:nvPr/>
            </p:nvSpPr>
            <p:spPr>
              <a:xfrm>
                <a:off x="9292705" y="4879470"/>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[0]-&gt;D</a:t>
                </a:r>
              </a:p>
            </p:txBody>
          </p:sp>
          <p:sp>
            <p:nvSpPr>
              <p:cNvPr id="121" name="TextBox 120"/>
              <p:cNvSpPr txBox="1"/>
              <p:nvPr/>
            </p:nvSpPr>
            <p:spPr>
              <a:xfrm>
                <a:off x="9292705" y="521994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[1]-&gt;E</a:t>
                </a:r>
              </a:p>
            </p:txBody>
          </p:sp>
        </p:grpSp>
        <p:grpSp>
          <p:nvGrpSpPr>
            <p:cNvPr id="71" name="Group 70"/>
            <p:cNvGrpSpPr/>
            <p:nvPr/>
          </p:nvGrpSpPr>
          <p:grpSpPr>
            <a:xfrm>
              <a:off x="9292705" y="5341608"/>
              <a:ext cx="1905003" cy="893367"/>
              <a:chOff x="9292705" y="1924632"/>
              <a:chExt cx="1905003" cy="968994"/>
            </a:xfrm>
          </p:grpSpPr>
          <p:sp>
            <p:nvSpPr>
              <p:cNvPr id="115" name="Rectangle 114"/>
              <p:cNvSpPr/>
              <p:nvPr/>
            </p:nvSpPr>
            <p:spPr bwMode="auto">
              <a:xfrm rot="5400000">
                <a:off x="9817216" y="1513135"/>
                <a:ext cx="85598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6" name="TextBox 115"/>
              <p:cNvSpPr txBox="1"/>
              <p:nvPr/>
            </p:nvSpPr>
            <p:spPr>
              <a:xfrm>
                <a:off x="9292705" y="1924632"/>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4:7</a:t>
                </a:r>
                <a:endParaRPr lang="en-US" sz="2800" baseline="-25000" dirty="0">
                  <a:latin typeface="Segoe UI Light" panose="020B0502040204020203" pitchFamily="34" charset="0"/>
                  <a:cs typeface="Segoe UI Light" panose="020B0502040204020203" pitchFamily="34" charset="0"/>
                </a:endParaRPr>
              </a:p>
            </p:txBody>
          </p:sp>
          <p:sp>
            <p:nvSpPr>
              <p:cNvPr id="117" name="TextBox 116"/>
              <p:cNvSpPr txBox="1"/>
              <p:nvPr/>
            </p:nvSpPr>
            <p:spPr>
              <a:xfrm>
                <a:off x="9292705" y="2370404"/>
                <a:ext cx="1905003" cy="507831"/>
              </a:xfrm>
              <a:prstGeom prst="rect">
                <a:avLst/>
              </a:prstGeom>
              <a:noFill/>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inode</a:t>
                </a:r>
                <a:r>
                  <a:rPr lang="en-US" sz="2700" dirty="0">
                    <a:latin typeface="Segoe UI Light" panose="020B0502040204020203" pitchFamily="34" charset="0"/>
                    <a:cs typeface="Segoe UI Light" panose="020B0502040204020203" pitchFamily="34" charset="0"/>
                  </a:rPr>
                  <a:t>[5]-&gt;F</a:t>
                </a:r>
              </a:p>
            </p:txBody>
          </p:sp>
        </p:grpSp>
        <p:grpSp>
          <p:nvGrpSpPr>
            <p:cNvPr id="72" name="Group 71"/>
            <p:cNvGrpSpPr/>
            <p:nvPr/>
          </p:nvGrpSpPr>
          <p:grpSpPr>
            <a:xfrm>
              <a:off x="9290686" y="2596821"/>
              <a:ext cx="1905003" cy="918625"/>
              <a:chOff x="9292705" y="1937385"/>
              <a:chExt cx="1905003" cy="918625"/>
            </a:xfrm>
          </p:grpSpPr>
          <p:sp>
            <p:nvSpPr>
              <p:cNvPr id="112" name="Rectangle 111"/>
              <p:cNvSpPr/>
              <p:nvPr/>
            </p:nvSpPr>
            <p:spPr bwMode="auto">
              <a:xfrm rot="5400000">
                <a:off x="9853057" y="1477291"/>
                <a:ext cx="78430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3" name="TextBox 112"/>
              <p:cNvSpPr txBox="1"/>
              <p:nvPr/>
            </p:nvSpPr>
            <p:spPr>
              <a:xfrm>
                <a:off x="9292705" y="1937385"/>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114" name="TextBox 113"/>
              <p:cNvSpPr txBox="1"/>
              <p:nvPr/>
            </p:nvSpPr>
            <p:spPr>
              <a:xfrm>
                <a:off x="9292705" y="2348179"/>
                <a:ext cx="1905003" cy="507831"/>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[1]-&gt;B</a:t>
                </a:r>
              </a:p>
            </p:txBody>
          </p:sp>
        </p:grpSp>
        <p:grpSp>
          <p:nvGrpSpPr>
            <p:cNvPr id="73" name="Group 72"/>
            <p:cNvGrpSpPr/>
            <p:nvPr/>
          </p:nvGrpSpPr>
          <p:grpSpPr>
            <a:xfrm>
              <a:off x="9266670" y="3408353"/>
              <a:ext cx="1927863" cy="848531"/>
              <a:chOff x="9269845" y="3481378"/>
              <a:chExt cx="1927863" cy="848531"/>
            </a:xfrm>
          </p:grpSpPr>
          <p:grpSp>
            <p:nvGrpSpPr>
              <p:cNvPr id="106" name="Group 105"/>
              <p:cNvGrpSpPr/>
              <p:nvPr/>
            </p:nvGrpSpPr>
            <p:grpSpPr>
              <a:xfrm>
                <a:off x="9269845" y="3481378"/>
                <a:ext cx="1927863" cy="464820"/>
                <a:chOff x="9269845" y="1713046"/>
                <a:chExt cx="1927863" cy="595814"/>
              </a:xfrm>
            </p:grpSpPr>
            <p:sp>
              <p:nvSpPr>
                <p:cNvPr id="110" name="Rectangle 109"/>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1" name="TextBox 110"/>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107" name="Group 106"/>
              <p:cNvGrpSpPr/>
              <p:nvPr/>
            </p:nvGrpSpPr>
            <p:grpSpPr>
              <a:xfrm>
                <a:off x="9269845" y="3865089"/>
                <a:ext cx="1927863" cy="464820"/>
                <a:chOff x="9269845" y="1713046"/>
                <a:chExt cx="1927863" cy="595814"/>
              </a:xfrm>
            </p:grpSpPr>
            <p:sp>
              <p:nvSpPr>
                <p:cNvPr id="108" name="Rectangle 107"/>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09" name="TextBox 108"/>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cxnSp>
          <p:nvCxnSpPr>
            <p:cNvPr id="74" name="Straight Connector 73"/>
            <p:cNvCxnSpPr>
              <a:cxnSpLocks/>
            </p:cNvCxnSpPr>
            <p:nvPr/>
          </p:nvCxnSpPr>
          <p:spPr>
            <a:xfrm>
              <a:off x="9289530" y="623497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288665" y="1041400"/>
              <a:ext cx="1909908" cy="430205"/>
              <a:chOff x="9288665" y="1041400"/>
              <a:chExt cx="1909908" cy="430205"/>
            </a:xfrm>
          </p:grpSpPr>
          <p:sp>
            <p:nvSpPr>
              <p:cNvPr id="104" name="Rectangle 103"/>
              <p:cNvSpPr/>
              <p:nvPr/>
            </p:nvSpPr>
            <p:spPr bwMode="auto">
              <a:xfrm rot="5400000">
                <a:off x="10049897" y="322930"/>
                <a:ext cx="392349" cy="19050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05" name="TextBox 104"/>
              <p:cNvSpPr txBox="1"/>
              <p:nvPr/>
            </p:nvSpPr>
            <p:spPr>
              <a:xfrm>
                <a:off x="9288665" y="1041400"/>
                <a:ext cx="1905868" cy="369332"/>
              </a:xfrm>
              <a:prstGeom prst="rect">
                <a:avLst/>
              </a:prstGeom>
              <a:noFill/>
            </p:spPr>
            <p:txBody>
              <a:bodyPr wrap="square" rtlCol="0">
                <a:spAutoFit/>
              </a:bodyPr>
              <a:lstStyle/>
              <a:p>
                <a:pPr algn="ctr"/>
                <a:r>
                  <a:rPr lang="en-US" dirty="0"/>
                  <a:t>. . .</a:t>
                </a:r>
              </a:p>
            </p:txBody>
          </p:sp>
        </p:grpSp>
        <p:cxnSp>
          <p:nvCxnSpPr>
            <p:cNvPr id="76" name="Straight Connector 75"/>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823960" y="121614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78" name="TextBox 77"/>
            <p:cNvSpPr txBox="1"/>
            <p:nvPr/>
          </p:nvSpPr>
          <p:spPr>
            <a:xfrm>
              <a:off x="8823960" y="1583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79" name="TextBox 78"/>
            <p:cNvSpPr txBox="1"/>
            <p:nvPr/>
          </p:nvSpPr>
          <p:spPr>
            <a:xfrm>
              <a:off x="8823960" y="2420599"/>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80" name="TextBox 79"/>
            <p:cNvSpPr txBox="1"/>
            <p:nvPr/>
          </p:nvSpPr>
          <p:spPr>
            <a:xfrm>
              <a:off x="8823960" y="321968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81" name="TextBox 80"/>
            <p:cNvSpPr txBox="1"/>
            <p:nvPr/>
          </p:nvSpPr>
          <p:spPr>
            <a:xfrm>
              <a:off x="8823959" y="3595807"/>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82" name="TextBox 81"/>
            <p:cNvSpPr txBox="1"/>
            <p:nvPr/>
          </p:nvSpPr>
          <p:spPr>
            <a:xfrm>
              <a:off x="8823959" y="3987682"/>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F</a:t>
              </a:r>
            </a:p>
          </p:txBody>
        </p:sp>
        <p:sp>
          <p:nvSpPr>
            <p:cNvPr id="83" name="TextBox 82"/>
            <p:cNvSpPr txBox="1"/>
            <p:nvPr/>
          </p:nvSpPr>
          <p:spPr>
            <a:xfrm>
              <a:off x="8823958" y="518419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G</a:t>
              </a:r>
            </a:p>
          </p:txBody>
        </p:sp>
        <p:cxnSp>
          <p:nvCxnSpPr>
            <p:cNvPr id="84" name="Straight Arrow Connector 83"/>
            <p:cNvCxnSpPr>
              <a:cxnSpLocks/>
            </p:cNvCxnSpPr>
            <p:nvPr/>
          </p:nvCxnSpPr>
          <p:spPr>
            <a:xfrm>
              <a:off x="8583930" y="5823992"/>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a:xfrm flipV="1">
              <a:off x="8583930" y="874995"/>
              <a:ext cx="0" cy="4948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p:cNvCxnSpPr>
            <p:nvPr/>
          </p:nvCxnSpPr>
          <p:spPr>
            <a:xfrm>
              <a:off x="8355330" y="3095683"/>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V="1">
              <a:off x="8359140" y="567406"/>
              <a:ext cx="0" cy="2528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cxnSpLocks/>
            </p:cNvCxnSpPr>
            <p:nvPr/>
          </p:nvCxnSpPr>
          <p:spPr>
            <a:xfrm flipH="1">
              <a:off x="11194533" y="5285161"/>
              <a:ext cx="40691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cxnSpLocks/>
            </p:cNvCxnSpPr>
            <p:nvPr/>
          </p:nvCxnSpPr>
          <p:spPr>
            <a:xfrm flipH="1">
              <a:off x="11194533" y="6020491"/>
              <a:ext cx="406916"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11609069" y="5285161"/>
              <a:ext cx="0" cy="73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H="1">
              <a:off x="11194533" y="4059829"/>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H="1">
              <a:off x="11194533" y="5157219"/>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V="1">
              <a:off x="11955780" y="4059829"/>
              <a:ext cx="0" cy="1097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p:cNvCxnSpPr>
            <p:nvPr/>
          </p:nvCxnSpPr>
          <p:spPr>
            <a:xfrm flipH="1">
              <a:off x="11194534" y="482955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p:cNvCxnSpPr>
            <p:nvPr/>
          </p:nvCxnSpPr>
          <p:spPr>
            <a:xfrm flipH="1">
              <a:off x="11194534" y="3660306"/>
              <a:ext cx="4145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flipV="1">
              <a:off x="11605259" y="3653790"/>
              <a:ext cx="0" cy="1175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a:off x="11197965" y="2533778"/>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flipH="1">
              <a:off x="11197965" y="3265408"/>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V="1">
              <a:off x="11955780" y="2533778"/>
              <a:ext cx="0" cy="727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flipH="1">
              <a:off x="11205964" y="239531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flipH="1">
              <a:off x="11194534" y="1660406"/>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V="1">
              <a:off x="11620499" y="1660406"/>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94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351"/>
            <a:ext cx="10515600" cy="944130"/>
          </a:xfrm>
        </p:spPr>
        <p:txBody>
          <a:bodyPr/>
          <a:lstStyle/>
          <a:p>
            <a:r>
              <a:rPr lang="en-US" b="1" dirty="0"/>
              <a:t>LFS: Directories</a:t>
            </a:r>
          </a:p>
        </p:txBody>
      </p:sp>
      <p:sp>
        <p:nvSpPr>
          <p:cNvPr id="3" name="Content Placeholder 2"/>
          <p:cNvSpPr>
            <a:spLocks noGrp="1"/>
          </p:cNvSpPr>
          <p:nvPr>
            <p:ph idx="1"/>
          </p:nvPr>
        </p:nvSpPr>
        <p:spPr>
          <a:xfrm>
            <a:off x="362819" y="934400"/>
            <a:ext cx="7399190" cy="5923600"/>
          </a:xfrm>
        </p:spPr>
        <p:txBody>
          <a:bodyPr>
            <a:normAutofit/>
          </a:bodyPr>
          <a:lstStyle/>
          <a:p>
            <a:r>
              <a:rPr lang="en-US" sz="3200" dirty="0"/>
              <a:t>LFS represents a directory as a file that contains </a:t>
            </a:r>
            <a:r>
              <a:rPr lang="en-US" sz="3200" dirty="0">
                <a:latin typeface="Consolas" panose="020B0609020204030204" pitchFamily="49" charset="0"/>
              </a:rPr>
              <a:t>&lt;</a:t>
            </a:r>
            <a:r>
              <a:rPr lang="en-US" sz="3200" dirty="0" err="1">
                <a:latin typeface="Consolas" panose="020B0609020204030204" pitchFamily="49" charset="0"/>
              </a:rPr>
              <a:t>name,inode</a:t>
            </a:r>
            <a:r>
              <a:rPr lang="en-US" sz="3200" dirty="0">
                <a:latin typeface="Consolas" panose="020B0609020204030204" pitchFamily="49" charset="0"/>
              </a:rPr>
              <a:t>&gt;</a:t>
            </a:r>
            <a:r>
              <a:rPr lang="en-US" sz="3200" dirty="0"/>
              <a:t> pairs</a:t>
            </a:r>
          </a:p>
          <a:p>
            <a:pPr lvl="1"/>
            <a:r>
              <a:rPr lang="en-US" sz="2800" dirty="0"/>
              <a:t>This is the same representation used by traditional Unix file systems like ext3</a:t>
            </a:r>
          </a:p>
          <a:p>
            <a:pPr lvl="1"/>
            <a:r>
              <a:rPr lang="en-US" sz="2800" dirty="0"/>
              <a:t>However, LFS directories (like LFS </a:t>
            </a:r>
            <a:r>
              <a:rPr lang="en-US" sz="2800" dirty="0" err="1"/>
              <a:t>inodes</a:t>
            </a:r>
            <a:r>
              <a:rPr lang="en-US" sz="2800" dirty="0"/>
              <a:t>) are not updated in place</a:t>
            </a:r>
          </a:p>
          <a:p>
            <a:r>
              <a:rPr lang="en-US" sz="3200" dirty="0"/>
              <a:t>Ex: Creating a new file </a:t>
            </a:r>
            <a:r>
              <a:rPr lang="en-US" sz="3200" dirty="0">
                <a:latin typeface="Consolas" panose="020B0609020204030204" pitchFamily="49" charset="0"/>
              </a:rPr>
              <a:t>foo.txt </a:t>
            </a:r>
            <a:r>
              <a:rPr lang="en-US" sz="3200" dirty="0"/>
              <a:t>and then adding a data block to it</a:t>
            </a:r>
          </a:p>
          <a:p>
            <a:r>
              <a:rPr lang="en-US" sz="3200" dirty="0"/>
              <a:t>Note that LFS always writes a thing that is pointed-to before a pointer to that thing</a:t>
            </a:r>
          </a:p>
          <a:p>
            <a:pPr lvl="1"/>
            <a:r>
              <a:rPr lang="en-US" sz="2800" dirty="0"/>
              <a:t>This will be useful during crash recovery!</a:t>
            </a:r>
          </a:p>
          <a:p>
            <a:pPr lvl="1"/>
            <a:endParaRPr lang="en-US" sz="2800" dirty="0"/>
          </a:p>
        </p:txBody>
      </p:sp>
      <p:grpSp>
        <p:nvGrpSpPr>
          <p:cNvPr id="71" name="Group 70"/>
          <p:cNvGrpSpPr/>
          <p:nvPr/>
        </p:nvGrpSpPr>
        <p:grpSpPr>
          <a:xfrm>
            <a:off x="8355330" y="0"/>
            <a:ext cx="3596987" cy="6543315"/>
            <a:chOff x="8355330" y="0"/>
            <a:chExt cx="3596987" cy="6543315"/>
          </a:xfrm>
        </p:grpSpPr>
        <p:grpSp>
          <p:nvGrpSpPr>
            <p:cNvPr id="72" name="Group 71"/>
            <p:cNvGrpSpPr/>
            <p:nvPr/>
          </p:nvGrpSpPr>
          <p:grpSpPr>
            <a:xfrm>
              <a:off x="9290686" y="0"/>
              <a:ext cx="1909043" cy="1108714"/>
              <a:chOff x="9290686" y="1154430"/>
              <a:chExt cx="1909043" cy="1108714"/>
            </a:xfrm>
          </p:grpSpPr>
          <p:sp>
            <p:nvSpPr>
              <p:cNvPr id="120" name="Rectangle 119"/>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1" name="TextBox 120"/>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122" name="TextBox 121"/>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a:t>
                </a:r>
              </a:p>
            </p:txBody>
          </p:sp>
          <p:sp>
            <p:nvSpPr>
              <p:cNvPr id="123" name="TextBox 122"/>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[4:7]-&gt;E</a:t>
                </a:r>
              </a:p>
            </p:txBody>
          </p:sp>
        </p:grpSp>
        <p:grpSp>
          <p:nvGrpSpPr>
            <p:cNvPr id="73" name="Group 72"/>
            <p:cNvGrpSpPr/>
            <p:nvPr/>
          </p:nvGrpSpPr>
          <p:grpSpPr>
            <a:xfrm>
              <a:off x="9288665" y="1687833"/>
              <a:ext cx="1914813" cy="578648"/>
              <a:chOff x="9279719" y="1745765"/>
              <a:chExt cx="1914813" cy="380359"/>
            </a:xfrm>
          </p:grpSpPr>
          <p:sp>
            <p:nvSpPr>
              <p:cNvPr id="118" name="Rectangle 117"/>
              <p:cNvSpPr/>
              <p:nvPr/>
            </p:nvSpPr>
            <p:spPr bwMode="auto">
              <a:xfrm rot="5400000">
                <a:off x="10054115" y="985707"/>
                <a:ext cx="366021" cy="191481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9" name="TextBox 118"/>
              <p:cNvSpPr txBox="1"/>
              <p:nvPr/>
            </p:nvSpPr>
            <p:spPr>
              <a:xfrm>
                <a:off x="9285489" y="1745765"/>
                <a:ext cx="1909043" cy="32952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r>
                  <a:rPr lang="en-US" sz="3600" baseline="-25000" dirty="0">
                    <a:latin typeface="Segoe UI Light" panose="020B0502040204020203" pitchFamily="34" charset="0"/>
                    <a:cs typeface="Segoe UI Light" panose="020B0502040204020203" pitchFamily="34" charset="0"/>
                  </a:rPr>
                  <a:t>file</a:t>
                </a:r>
              </a:p>
            </p:txBody>
          </p:sp>
        </p:grpSp>
        <p:grpSp>
          <p:nvGrpSpPr>
            <p:cNvPr id="74" name="Group 73"/>
            <p:cNvGrpSpPr/>
            <p:nvPr/>
          </p:nvGrpSpPr>
          <p:grpSpPr>
            <a:xfrm>
              <a:off x="9288664" y="2191984"/>
              <a:ext cx="1914814" cy="927664"/>
              <a:chOff x="9282894" y="1965960"/>
              <a:chExt cx="1914814" cy="927664"/>
            </a:xfrm>
          </p:grpSpPr>
          <p:sp>
            <p:nvSpPr>
              <p:cNvPr id="115" name="Rectangle 114"/>
              <p:cNvSpPr/>
              <p:nvPr/>
            </p:nvSpPr>
            <p:spPr bwMode="auto">
              <a:xfrm rot="5400000">
                <a:off x="9812310" y="1508226"/>
                <a:ext cx="855982" cy="191481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6" name="TextBox 115"/>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6</a:t>
                </a:r>
                <a:endParaRPr lang="en-US" sz="2800" baseline="-25000" dirty="0">
                  <a:latin typeface="Segoe UI Light" panose="020B0502040204020203" pitchFamily="34" charset="0"/>
                  <a:cs typeface="Segoe UI Light" panose="020B0502040204020203" pitchFamily="34" charset="0"/>
                </a:endParaRPr>
              </a:p>
            </p:txBody>
          </p:sp>
          <p:sp>
            <p:nvSpPr>
              <p:cNvPr id="117" name="TextBox 116"/>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sp>
          <p:nvSpPr>
            <p:cNvPr id="75" name="Rectangle 74"/>
            <p:cNvSpPr/>
            <p:nvPr/>
          </p:nvSpPr>
          <p:spPr bwMode="auto">
            <a:xfrm rot="5400000">
              <a:off x="9660621" y="4535828"/>
              <a:ext cx="1175290" cy="191042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6" name="TextBox 75"/>
            <p:cNvSpPr txBox="1"/>
            <p:nvPr/>
          </p:nvSpPr>
          <p:spPr>
            <a:xfrm>
              <a:off x="9293054" y="4799201"/>
              <a:ext cx="1905003" cy="482384"/>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4:7</a:t>
              </a:r>
              <a:endParaRPr lang="en-US" sz="2800" baseline="-25000" dirty="0">
                <a:latin typeface="Segoe UI Light" panose="020B0502040204020203" pitchFamily="34" charset="0"/>
                <a:cs typeface="Segoe UI Light" panose="020B0502040204020203" pitchFamily="34" charset="0"/>
              </a:endParaRPr>
            </a:p>
          </p:txBody>
        </p:sp>
        <p:sp>
          <p:nvSpPr>
            <p:cNvPr id="77" name="TextBox 76"/>
            <p:cNvSpPr txBox="1"/>
            <p:nvPr/>
          </p:nvSpPr>
          <p:spPr>
            <a:xfrm>
              <a:off x="9293054" y="5210182"/>
              <a:ext cx="1905003" cy="492443"/>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[4]-&gt;D</a:t>
              </a:r>
            </a:p>
          </p:txBody>
        </p:sp>
        <p:cxnSp>
          <p:nvCxnSpPr>
            <p:cNvPr id="78" name="Straight Arrow Connector 77"/>
            <p:cNvCxnSpPr/>
            <p:nvPr/>
          </p:nvCxnSpPr>
          <p:spPr>
            <a:xfrm>
              <a:off x="10219171" y="6147294"/>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11196611" y="60786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9288663" y="60786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9288663" y="1100711"/>
              <a:ext cx="1909911" cy="608936"/>
              <a:chOff x="9288663" y="1079257"/>
              <a:chExt cx="1909911" cy="388728"/>
            </a:xfrm>
          </p:grpSpPr>
          <p:sp>
            <p:nvSpPr>
              <p:cNvPr id="113" name="Rectangle 112"/>
              <p:cNvSpPr/>
              <p:nvPr/>
            </p:nvSpPr>
            <p:spPr bwMode="auto">
              <a:xfrm rot="5400000">
                <a:off x="10049255" y="318666"/>
                <a:ext cx="388728" cy="19099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4" name="TextBox 113"/>
              <p:cNvSpPr txBox="1"/>
              <p:nvPr/>
            </p:nvSpPr>
            <p:spPr>
              <a:xfrm>
                <a:off x="9288663" y="1114367"/>
                <a:ext cx="1905870" cy="235772"/>
              </a:xfrm>
              <a:prstGeom prst="rect">
                <a:avLst/>
              </a:prstGeom>
              <a:noFill/>
            </p:spPr>
            <p:txBody>
              <a:bodyPr wrap="square" rtlCol="0">
                <a:spAutoFit/>
              </a:bodyPr>
              <a:lstStyle/>
              <a:p>
                <a:pPr algn="ctr"/>
                <a:r>
                  <a:rPr lang="en-US" dirty="0"/>
                  <a:t>. . .</a:t>
                </a:r>
              </a:p>
            </p:txBody>
          </p:sp>
        </p:grpSp>
        <p:cxnSp>
          <p:nvCxnSpPr>
            <p:cNvPr id="82" name="Straight Connector 81"/>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823960" y="145514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84" name="TextBox 83"/>
            <p:cNvSpPr txBox="1"/>
            <p:nvPr/>
          </p:nvSpPr>
          <p:spPr>
            <a:xfrm>
              <a:off x="8823960" y="2006054"/>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85" name="TextBox 84"/>
            <p:cNvSpPr txBox="1"/>
            <p:nvPr/>
          </p:nvSpPr>
          <p:spPr>
            <a:xfrm>
              <a:off x="8822175" y="2863387"/>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86" name="TextBox 85"/>
            <p:cNvSpPr txBox="1"/>
            <p:nvPr/>
          </p:nvSpPr>
          <p:spPr>
            <a:xfrm>
              <a:off x="8851268" y="3797656"/>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87" name="TextBox 86"/>
            <p:cNvSpPr txBox="1"/>
            <p:nvPr/>
          </p:nvSpPr>
          <p:spPr>
            <a:xfrm>
              <a:off x="8851268" y="4641784"/>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88" name="Rectangle 87"/>
            <p:cNvSpPr/>
            <p:nvPr/>
          </p:nvSpPr>
          <p:spPr bwMode="auto">
            <a:xfrm rot="5400000">
              <a:off x="9775130" y="2626761"/>
              <a:ext cx="937408" cy="19103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89" name="TextBox 88"/>
            <p:cNvSpPr txBox="1"/>
            <p:nvPr/>
          </p:nvSpPr>
          <p:spPr>
            <a:xfrm>
              <a:off x="9289962" y="3076503"/>
              <a:ext cx="190904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Data</a:t>
              </a:r>
              <a:r>
                <a:rPr lang="en-US" sz="3600" baseline="-25000" dirty="0" err="1">
                  <a:latin typeface="Segoe UI Light" panose="020B0502040204020203" pitchFamily="34" charset="0"/>
                  <a:cs typeface="Segoe UI Light" panose="020B0502040204020203" pitchFamily="34" charset="0"/>
                </a:rPr>
                <a:t>dir</a:t>
              </a:r>
              <a:endParaRPr lang="en-US" sz="3600" baseline="-25000" dirty="0">
                <a:latin typeface="Segoe UI Light" panose="020B0502040204020203" pitchFamily="34" charset="0"/>
                <a:cs typeface="Segoe UI Light" panose="020B0502040204020203" pitchFamily="34" charset="0"/>
              </a:endParaRPr>
            </a:p>
          </p:txBody>
        </p:sp>
        <p:sp>
          <p:nvSpPr>
            <p:cNvPr id="90" name="TextBox 89"/>
            <p:cNvSpPr txBox="1"/>
            <p:nvPr/>
          </p:nvSpPr>
          <p:spPr>
            <a:xfrm>
              <a:off x="9298475" y="3550096"/>
              <a:ext cx="1909043"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&lt;“foo.txt”, 6&gt;</a:t>
              </a:r>
              <a:endParaRPr lang="en-US" sz="2400" baseline="-25000" dirty="0">
                <a:latin typeface="Segoe UI Light" panose="020B0502040204020203" pitchFamily="34" charset="0"/>
                <a:cs typeface="Segoe UI Light" panose="020B0502040204020203" pitchFamily="34" charset="0"/>
              </a:endParaRPr>
            </a:p>
          </p:txBody>
        </p:sp>
        <p:grpSp>
          <p:nvGrpSpPr>
            <p:cNvPr id="91" name="Group 90"/>
            <p:cNvGrpSpPr/>
            <p:nvPr/>
          </p:nvGrpSpPr>
          <p:grpSpPr>
            <a:xfrm>
              <a:off x="9288663" y="3978377"/>
              <a:ext cx="1910342" cy="927664"/>
              <a:chOff x="9287366" y="1965960"/>
              <a:chExt cx="1910342" cy="927664"/>
            </a:xfrm>
          </p:grpSpPr>
          <p:sp>
            <p:nvSpPr>
              <p:cNvPr id="110" name="Rectangle 109"/>
              <p:cNvSpPr/>
              <p:nvPr/>
            </p:nvSpPr>
            <p:spPr bwMode="auto">
              <a:xfrm rot="5400000">
                <a:off x="9814546" y="1510462"/>
                <a:ext cx="855982" cy="191034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1" name="TextBox 110"/>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4</a:t>
                </a:r>
                <a:endParaRPr lang="en-US" sz="2800" baseline="-25000" dirty="0">
                  <a:latin typeface="Segoe UI Light" panose="020B0502040204020203" pitchFamily="34" charset="0"/>
                  <a:cs typeface="Segoe UI Light" panose="020B0502040204020203" pitchFamily="34" charset="0"/>
                </a:endParaRPr>
              </a:p>
            </p:txBody>
          </p:sp>
          <p:sp>
            <p:nvSpPr>
              <p:cNvPr id="112" name="TextBox 111"/>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[0]-&gt;C</a:t>
                </a:r>
              </a:p>
            </p:txBody>
          </p:sp>
        </p:grpSp>
        <p:cxnSp>
          <p:nvCxnSpPr>
            <p:cNvPr id="92" name="Straight Connector 91"/>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p:cNvCxnSpPr>
            <p:nvPr/>
          </p:nvCxnSpPr>
          <p:spPr>
            <a:xfrm flipV="1">
              <a:off x="8583930" y="874995"/>
              <a:ext cx="0" cy="4616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p:cNvCxnSpPr>
            <p:nvPr/>
          </p:nvCxnSpPr>
          <p:spPr>
            <a:xfrm>
              <a:off x="8583930" y="5491480"/>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289530" y="5574292"/>
              <a:ext cx="1905003" cy="492443"/>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[6]-&gt;B</a:t>
              </a:r>
            </a:p>
          </p:txBody>
        </p:sp>
        <p:cxnSp>
          <p:nvCxnSpPr>
            <p:cNvPr id="96" name="Straight Connector 95"/>
            <p:cNvCxnSpPr>
              <a:cxnSpLocks/>
            </p:cNvCxnSpPr>
            <p:nvPr/>
          </p:nvCxnSpPr>
          <p:spPr>
            <a:xfrm flipV="1">
              <a:off x="8355330" y="568053"/>
              <a:ext cx="0" cy="807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a:off x="8355330" y="1375702"/>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a:off x="11202500" y="2781260"/>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flipH="1">
              <a:off x="11191070" y="1994392"/>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V="1">
              <a:off x="11617035" y="1994393"/>
              <a:ext cx="0" cy="786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flipH="1">
              <a:off x="11207518" y="458982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flipH="1">
              <a:off x="11196088" y="357435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H="1" flipV="1">
              <a:off x="11620175" y="3574359"/>
              <a:ext cx="1" cy="1015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flipH="1">
              <a:off x="11202500" y="5452200"/>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flipH="1">
              <a:off x="11191070" y="4696505"/>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flipV="1">
              <a:off x="11617035" y="4696506"/>
              <a:ext cx="0" cy="755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H="1">
              <a:off x="11191070" y="2914371"/>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cxnSpLocks/>
            </p:cNvCxnSpPr>
            <p:nvPr/>
          </p:nvCxnSpPr>
          <p:spPr>
            <a:xfrm flipH="1">
              <a:off x="11191070" y="5830171"/>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flipH="1" flipV="1">
              <a:off x="11944697" y="2914480"/>
              <a:ext cx="7620" cy="291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63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LFS: Reading File Data For A File With </a:t>
            </a:r>
            <a:r>
              <a:rPr lang="en-US" b="1" dirty="0" err="1"/>
              <a:t>Inode</a:t>
            </a:r>
            <a:r>
              <a:rPr lang="en-US" b="1" dirty="0"/>
              <a:t> Number </a:t>
            </a:r>
            <a:r>
              <a:rPr lang="en-US" b="1" dirty="0" err="1"/>
              <a:t>i</a:t>
            </a:r>
            <a:endParaRPr lang="en-US" b="1" dirty="0"/>
          </a:p>
        </p:txBody>
      </p:sp>
      <p:sp>
        <p:nvSpPr>
          <p:cNvPr id="3" name="Content Placeholder 2"/>
          <p:cNvSpPr>
            <a:spLocks noGrp="1"/>
          </p:cNvSpPr>
          <p:nvPr>
            <p:ph idx="1"/>
          </p:nvPr>
        </p:nvSpPr>
        <p:spPr/>
        <p:txBody>
          <a:bodyPr>
            <a:normAutofit/>
          </a:bodyPr>
          <a:lstStyle/>
          <a:p>
            <a:r>
              <a:rPr lang="en-US" sz="3200" dirty="0"/>
              <a:t>Assuming that the </a:t>
            </a:r>
            <a:r>
              <a:rPr lang="en-US" sz="3200" dirty="0" err="1"/>
              <a:t>inode</a:t>
            </a:r>
            <a:r>
              <a:rPr lang="en-US" sz="3200" dirty="0"/>
              <a:t> map is cached in memory, LFS requires the same number of disk reads as in a traditional Unix file system</a:t>
            </a:r>
          </a:p>
          <a:p>
            <a:pPr lvl="1"/>
            <a:r>
              <a:rPr lang="en-US" sz="2800" dirty="0"/>
              <a:t>Consult the </a:t>
            </a:r>
            <a:r>
              <a:rPr lang="en-US" sz="2800" dirty="0" err="1"/>
              <a:t>inode</a:t>
            </a:r>
            <a:r>
              <a:rPr lang="en-US" sz="2800" dirty="0"/>
              <a:t> map to determine the disk address for </a:t>
            </a:r>
            <a:r>
              <a:rPr lang="en-US" sz="2800" dirty="0" err="1"/>
              <a:t>inode</a:t>
            </a:r>
            <a:r>
              <a:rPr lang="en-US" sz="2800" dirty="0"/>
              <a:t> </a:t>
            </a:r>
            <a:r>
              <a:rPr lang="en-US" sz="2800" dirty="0" err="1">
                <a:latin typeface="Consolas" panose="020B0609020204030204" pitchFamily="49" charset="0"/>
              </a:rPr>
              <a:t>i</a:t>
            </a:r>
            <a:endParaRPr lang="en-US" sz="2800" dirty="0">
              <a:latin typeface="Consolas" panose="020B0609020204030204" pitchFamily="49" charset="0"/>
            </a:endParaRPr>
          </a:p>
          <a:p>
            <a:pPr lvl="1"/>
            <a:r>
              <a:rPr lang="en-US" sz="2800" dirty="0"/>
              <a:t>Read the </a:t>
            </a:r>
            <a:r>
              <a:rPr lang="en-US" sz="2800" dirty="0" err="1"/>
              <a:t>inode</a:t>
            </a:r>
            <a:r>
              <a:rPr lang="en-US" sz="2800" dirty="0"/>
              <a:t> into memory if it isn’t already in the buffer cache, and find the appropriate data pointer</a:t>
            </a:r>
          </a:p>
          <a:p>
            <a:pPr lvl="2"/>
            <a:r>
              <a:rPr lang="en-US" sz="2400" dirty="0"/>
              <a:t>You may need to read one or more indirect blocks</a:t>
            </a:r>
          </a:p>
          <a:p>
            <a:pPr lvl="1"/>
            <a:r>
              <a:rPr lang="en-US" sz="2800" dirty="0"/>
              <a:t>Read the data block that is referenced by the data pointer</a:t>
            </a:r>
          </a:p>
        </p:txBody>
      </p:sp>
    </p:spTree>
    <p:extLst>
      <p:ext uri="{BB962C8B-B14F-4D97-AF65-F5344CB8AC3E}">
        <p14:creationId xmlns:p14="http://schemas.microsoft.com/office/powerpoint/2010/main" val="423744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59"/>
            <a:ext cx="6383482" cy="850611"/>
          </a:xfrm>
        </p:spPr>
        <p:txBody>
          <a:bodyPr/>
          <a:lstStyle/>
          <a:p>
            <a:r>
              <a:rPr lang="en-US" b="1" dirty="0"/>
              <a:t>LFS: Garbage Collection</a:t>
            </a:r>
          </a:p>
        </p:txBody>
      </p:sp>
      <p:sp>
        <p:nvSpPr>
          <p:cNvPr id="3" name="Content Placeholder 2"/>
          <p:cNvSpPr>
            <a:spLocks noGrp="1"/>
          </p:cNvSpPr>
          <p:nvPr>
            <p:ph idx="1"/>
          </p:nvPr>
        </p:nvSpPr>
        <p:spPr>
          <a:xfrm>
            <a:off x="114300" y="945570"/>
            <a:ext cx="7710053" cy="5559137"/>
          </a:xfrm>
        </p:spPr>
        <p:txBody>
          <a:bodyPr>
            <a:normAutofit/>
          </a:bodyPr>
          <a:lstStyle/>
          <a:p>
            <a:r>
              <a:rPr lang="en-US" dirty="0"/>
              <a:t>As the file system handles new writes, older parts of the log become stale</a:t>
            </a:r>
          </a:p>
          <a:p>
            <a:pPr lvl="1"/>
            <a:r>
              <a:rPr lang="en-US" dirty="0"/>
              <a:t>Ex: Appending a new block to a file invalidates the file’s old </a:t>
            </a:r>
            <a:r>
              <a:rPr lang="en-US" dirty="0" err="1"/>
              <a:t>inode</a:t>
            </a:r>
            <a:r>
              <a:rPr lang="en-US" dirty="0"/>
              <a:t> (and the associated </a:t>
            </a:r>
            <a:r>
              <a:rPr lang="en-US" dirty="0" err="1"/>
              <a:t>imap</a:t>
            </a:r>
            <a:r>
              <a:rPr lang="en-US" dirty="0"/>
              <a:t> chunk)</a:t>
            </a:r>
          </a:p>
          <a:p>
            <a:pPr lvl="1"/>
            <a:r>
              <a:rPr lang="en-US" dirty="0"/>
              <a:t>Keeping stale data could actually be useful if we wanted to implement a versioning file system!</a:t>
            </a:r>
          </a:p>
          <a:p>
            <a:pPr lvl="1"/>
            <a:r>
              <a:rPr lang="en-US" dirty="0"/>
              <a:t>Regardless, stale data will eventually need to be garbage collected</a:t>
            </a:r>
          </a:p>
          <a:p>
            <a:r>
              <a:rPr lang="en-US" dirty="0"/>
              <a:t>LFS performs garbage collecting at a segment granularity</a:t>
            </a:r>
          </a:p>
          <a:p>
            <a:pPr lvl="1"/>
            <a:r>
              <a:rPr lang="en-US" dirty="0"/>
              <a:t>The cleaner reads </a:t>
            </a:r>
            <a:r>
              <a:rPr lang="en-US" dirty="0">
                <a:latin typeface="Consolas" panose="020B0609020204030204" pitchFamily="49" charset="0"/>
              </a:rPr>
              <a:t>X</a:t>
            </a:r>
            <a:r>
              <a:rPr lang="en-US" dirty="0"/>
              <a:t> partially invalid segments, and writes the live data to </a:t>
            </a:r>
            <a:r>
              <a:rPr lang="en-US" dirty="0">
                <a:latin typeface="Consolas" panose="020B0609020204030204" pitchFamily="49" charset="0"/>
              </a:rPr>
              <a:t>Y&lt;X </a:t>
            </a:r>
            <a:r>
              <a:rPr lang="en-US" dirty="0"/>
              <a:t>segments (which will be totally valid)</a:t>
            </a:r>
          </a:p>
          <a:p>
            <a:pPr lvl="1"/>
            <a:r>
              <a:rPr lang="en-US" dirty="0"/>
              <a:t>This approach keeps GC reads and writes sequential!</a:t>
            </a:r>
          </a:p>
        </p:txBody>
      </p:sp>
      <p:grpSp>
        <p:nvGrpSpPr>
          <p:cNvPr id="102" name="Group 101"/>
          <p:cNvGrpSpPr/>
          <p:nvPr/>
        </p:nvGrpSpPr>
        <p:grpSpPr>
          <a:xfrm>
            <a:off x="8355330" y="0"/>
            <a:ext cx="3603882" cy="6359310"/>
            <a:chOff x="8355330" y="0"/>
            <a:chExt cx="3603882" cy="6359310"/>
          </a:xfrm>
        </p:grpSpPr>
        <p:grpSp>
          <p:nvGrpSpPr>
            <p:cNvPr id="5" name="Group 4"/>
            <p:cNvGrpSpPr/>
            <p:nvPr/>
          </p:nvGrpSpPr>
          <p:grpSpPr>
            <a:xfrm>
              <a:off x="9290686" y="0"/>
              <a:ext cx="1909043" cy="1108714"/>
              <a:chOff x="9290686" y="1154430"/>
              <a:chExt cx="1909043" cy="1108714"/>
            </a:xfrm>
          </p:grpSpPr>
          <p:sp>
            <p:nvSpPr>
              <p:cNvPr id="67" name="Rectangle 66"/>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8" name="TextBox 67"/>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69" name="TextBox 68"/>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[0:3]-&gt;G</a:t>
                </a:r>
              </a:p>
            </p:txBody>
          </p:sp>
          <p:sp>
            <p:nvSpPr>
              <p:cNvPr id="70" name="TextBox 69"/>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a:t>
                </a:r>
              </a:p>
            </p:txBody>
          </p:sp>
        </p:grpSp>
        <p:cxnSp>
          <p:nvCxnSpPr>
            <p:cNvPr id="6" name="Straight Arrow Connector 5"/>
            <p:cNvCxnSpPr/>
            <p:nvPr/>
          </p:nvCxnSpPr>
          <p:spPr>
            <a:xfrm>
              <a:off x="10219171" y="5963289"/>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1194533" y="5857100"/>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269845" y="1396890"/>
              <a:ext cx="1927863" cy="464820"/>
              <a:chOff x="9269845" y="1713046"/>
              <a:chExt cx="1927863" cy="595814"/>
            </a:xfrm>
          </p:grpSpPr>
          <p:sp>
            <p:nvSpPr>
              <p:cNvPr id="65" name="Rectangle 64"/>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6" name="TextBox 65"/>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9" name="Group 8"/>
            <p:cNvGrpSpPr/>
            <p:nvPr/>
          </p:nvGrpSpPr>
          <p:grpSpPr>
            <a:xfrm>
              <a:off x="9292705" y="1783080"/>
              <a:ext cx="1905003" cy="927664"/>
              <a:chOff x="9292705" y="1965960"/>
              <a:chExt cx="1905003" cy="927664"/>
            </a:xfrm>
          </p:grpSpPr>
          <p:sp>
            <p:nvSpPr>
              <p:cNvPr id="62" name="Rectangle 61"/>
              <p:cNvSpPr/>
              <p:nvPr/>
            </p:nvSpPr>
            <p:spPr bwMode="auto">
              <a:xfrm rot="5400000">
                <a:off x="9817216" y="1513132"/>
                <a:ext cx="855982"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3" name="TextBox 62"/>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64" name="TextBox 63"/>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grpSp>
          <p:nvGrpSpPr>
            <p:cNvPr id="10" name="Group 9"/>
            <p:cNvGrpSpPr/>
            <p:nvPr/>
          </p:nvGrpSpPr>
          <p:grpSpPr>
            <a:xfrm>
              <a:off x="9292705" y="3814156"/>
              <a:ext cx="1905003" cy="1268138"/>
              <a:chOff x="9292705" y="4475026"/>
              <a:chExt cx="1905003" cy="1268138"/>
            </a:xfrm>
          </p:grpSpPr>
          <p:sp>
            <p:nvSpPr>
              <p:cNvPr id="58" name="Rectangle 57"/>
              <p:cNvSpPr/>
              <p:nvPr/>
            </p:nvSpPr>
            <p:spPr bwMode="auto">
              <a:xfrm rot="5400000">
                <a:off x="9646979" y="4192435"/>
                <a:ext cx="1196456"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9" name="TextBox 58"/>
              <p:cNvSpPr txBox="1"/>
              <p:nvPr/>
            </p:nvSpPr>
            <p:spPr>
              <a:xfrm>
                <a:off x="9292705" y="4475026"/>
                <a:ext cx="1905003" cy="54373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60" name="TextBox 59"/>
              <p:cNvSpPr txBox="1"/>
              <p:nvPr/>
            </p:nvSpPr>
            <p:spPr>
              <a:xfrm>
                <a:off x="9292705" y="4879470"/>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sp>
            <p:nvSpPr>
              <p:cNvPr id="61" name="TextBox 60"/>
              <p:cNvSpPr txBox="1"/>
              <p:nvPr/>
            </p:nvSpPr>
            <p:spPr>
              <a:xfrm>
                <a:off x="9292705" y="521994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[1]-&gt;D</a:t>
                </a:r>
              </a:p>
            </p:txBody>
          </p:sp>
        </p:grpSp>
        <p:grpSp>
          <p:nvGrpSpPr>
            <p:cNvPr id="11" name="Group 10"/>
            <p:cNvGrpSpPr/>
            <p:nvPr/>
          </p:nvGrpSpPr>
          <p:grpSpPr>
            <a:xfrm>
              <a:off x="9292705" y="4977923"/>
              <a:ext cx="1905003" cy="918812"/>
              <a:chOff x="9292705" y="1924632"/>
              <a:chExt cx="1905003" cy="996593"/>
            </a:xfrm>
          </p:grpSpPr>
          <p:sp>
            <p:nvSpPr>
              <p:cNvPr id="55" name="Rectangle 54"/>
              <p:cNvSpPr/>
              <p:nvPr/>
            </p:nvSpPr>
            <p:spPr bwMode="auto">
              <a:xfrm rot="5400000">
                <a:off x="9817216" y="1513135"/>
                <a:ext cx="85598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6" name="TextBox 55"/>
              <p:cNvSpPr txBox="1"/>
              <p:nvPr/>
            </p:nvSpPr>
            <p:spPr>
              <a:xfrm>
                <a:off x="9292705" y="1924632"/>
                <a:ext cx="1905003" cy="567513"/>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57" name="TextBox 56"/>
              <p:cNvSpPr txBox="1"/>
              <p:nvPr/>
            </p:nvSpPr>
            <p:spPr>
              <a:xfrm>
                <a:off x="9292705" y="2370404"/>
                <a:ext cx="1905003" cy="550821"/>
              </a:xfrm>
              <a:prstGeom prst="rect">
                <a:avLst/>
              </a:prstGeom>
              <a:noFill/>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inode</a:t>
                </a:r>
                <a:r>
                  <a:rPr lang="en-US" sz="2700" dirty="0">
                    <a:latin typeface="Segoe UI Light" panose="020B0502040204020203" pitchFamily="34" charset="0"/>
                    <a:cs typeface="Segoe UI Light" panose="020B0502040204020203" pitchFamily="34" charset="0"/>
                  </a:rPr>
                  <a:t>[1]-&gt;E</a:t>
                </a:r>
              </a:p>
            </p:txBody>
          </p:sp>
        </p:grpSp>
        <p:cxnSp>
          <p:nvCxnSpPr>
            <p:cNvPr id="14" name="Straight Connector 13"/>
            <p:cNvCxnSpPr>
              <a:cxnSpLocks/>
            </p:cNvCxnSpPr>
            <p:nvPr/>
          </p:nvCxnSpPr>
          <p:spPr>
            <a:xfrm>
              <a:off x="9289530" y="5871290"/>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288665" y="1041400"/>
              <a:ext cx="1909908" cy="427963"/>
              <a:chOff x="9288665" y="1041400"/>
              <a:chExt cx="1909908" cy="427963"/>
            </a:xfrm>
          </p:grpSpPr>
          <p:sp>
            <p:nvSpPr>
              <p:cNvPr id="44" name="Rectangle 43"/>
              <p:cNvSpPr/>
              <p:nvPr/>
            </p:nvSpPr>
            <p:spPr bwMode="auto">
              <a:xfrm rot="5400000">
                <a:off x="10051020" y="321810"/>
                <a:ext cx="390104" cy="19050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5" name="TextBox 44"/>
              <p:cNvSpPr txBox="1"/>
              <p:nvPr/>
            </p:nvSpPr>
            <p:spPr>
              <a:xfrm>
                <a:off x="9288665" y="1041400"/>
                <a:ext cx="1905868" cy="369332"/>
              </a:xfrm>
              <a:prstGeom prst="rect">
                <a:avLst/>
              </a:prstGeom>
              <a:noFill/>
            </p:spPr>
            <p:txBody>
              <a:bodyPr wrap="square" rtlCol="0">
                <a:spAutoFit/>
              </a:bodyPr>
              <a:lstStyle/>
              <a:p>
                <a:pPr algn="ctr"/>
                <a:r>
                  <a:rPr lang="en-US" dirty="0"/>
                  <a:t>. . .</a:t>
                </a:r>
              </a:p>
            </p:txBody>
          </p:sp>
        </p:grpSp>
        <p:cxnSp>
          <p:nvCxnSpPr>
            <p:cNvPr id="16" name="Straight Connector 15"/>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23960" y="121614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18" name="TextBox 17"/>
            <p:cNvSpPr txBox="1"/>
            <p:nvPr/>
          </p:nvSpPr>
          <p:spPr>
            <a:xfrm>
              <a:off x="8823960" y="1583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19" name="TextBox 18"/>
            <p:cNvSpPr txBox="1"/>
            <p:nvPr/>
          </p:nvSpPr>
          <p:spPr>
            <a:xfrm>
              <a:off x="8823960" y="245177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20" name="TextBox 19"/>
            <p:cNvSpPr txBox="1"/>
            <p:nvPr/>
          </p:nvSpPr>
          <p:spPr>
            <a:xfrm>
              <a:off x="8823960" y="323007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21" name="TextBox 20"/>
            <p:cNvSpPr txBox="1"/>
            <p:nvPr/>
          </p:nvSpPr>
          <p:spPr>
            <a:xfrm>
              <a:off x="8823959" y="3626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23" name="TextBox 22"/>
            <p:cNvSpPr txBox="1"/>
            <p:nvPr/>
          </p:nvSpPr>
          <p:spPr>
            <a:xfrm>
              <a:off x="8823958" y="4820506"/>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G</a:t>
              </a:r>
            </a:p>
          </p:txBody>
        </p:sp>
        <p:cxnSp>
          <p:nvCxnSpPr>
            <p:cNvPr id="24" name="Straight Arrow Connector 23"/>
            <p:cNvCxnSpPr>
              <a:cxnSpLocks/>
            </p:cNvCxnSpPr>
            <p:nvPr/>
          </p:nvCxnSpPr>
          <p:spPr>
            <a:xfrm>
              <a:off x="8355330" y="5460307"/>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8583930" y="874995"/>
              <a:ext cx="0" cy="391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V="1">
              <a:off x="8355330" y="567408"/>
              <a:ext cx="3810" cy="4892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11205964" y="238492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flipH="1">
              <a:off x="11194534" y="1712361"/>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11620499" y="1712361"/>
              <a:ext cx="0" cy="682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9266670" y="3420354"/>
              <a:ext cx="1927863" cy="464820"/>
              <a:chOff x="9269845" y="1713046"/>
              <a:chExt cx="1927863" cy="595814"/>
            </a:xfrm>
          </p:grpSpPr>
          <p:sp>
            <p:nvSpPr>
              <p:cNvPr id="72" name="Rectangle 71"/>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3" name="TextBox 72"/>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74" name="Group 73"/>
            <p:cNvGrpSpPr/>
            <p:nvPr/>
          </p:nvGrpSpPr>
          <p:grpSpPr>
            <a:xfrm>
              <a:off x="9288665" y="2605970"/>
              <a:ext cx="1905003" cy="918625"/>
              <a:chOff x="9292705" y="1937385"/>
              <a:chExt cx="1905003" cy="918625"/>
            </a:xfrm>
          </p:grpSpPr>
          <p:sp>
            <p:nvSpPr>
              <p:cNvPr id="75" name="Rectangle 74"/>
              <p:cNvSpPr/>
              <p:nvPr/>
            </p:nvSpPr>
            <p:spPr bwMode="auto">
              <a:xfrm rot="5400000">
                <a:off x="9853057" y="1477291"/>
                <a:ext cx="78430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6" name="TextBox 75"/>
              <p:cNvSpPr txBox="1"/>
              <p:nvPr/>
            </p:nvSpPr>
            <p:spPr>
              <a:xfrm>
                <a:off x="9292705" y="1937385"/>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77" name="TextBox 76"/>
              <p:cNvSpPr txBox="1"/>
              <p:nvPr/>
            </p:nvSpPr>
            <p:spPr>
              <a:xfrm>
                <a:off x="9292705" y="2348179"/>
                <a:ext cx="1905003" cy="507831"/>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[1]-&gt;B</a:t>
                </a:r>
              </a:p>
            </p:txBody>
          </p:sp>
        </p:grpSp>
        <p:cxnSp>
          <p:nvCxnSpPr>
            <p:cNvPr id="78" name="Straight Arrow Connector 77"/>
            <p:cNvCxnSpPr>
              <a:cxnSpLocks/>
            </p:cNvCxnSpPr>
            <p:nvPr/>
          </p:nvCxnSpPr>
          <p:spPr>
            <a:xfrm flipH="1">
              <a:off x="11205964" y="3273582"/>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cxnSpLocks/>
            </p:cNvCxnSpPr>
            <p:nvPr/>
          </p:nvCxnSpPr>
          <p:spPr>
            <a:xfrm flipH="1">
              <a:off x="11194534" y="254905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flipV="1">
              <a:off x="11620499" y="2549059"/>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cxnSpLocks/>
            </p:cNvCxnSpPr>
            <p:nvPr/>
          </p:nvCxnSpPr>
          <p:spPr>
            <a:xfrm flipH="1">
              <a:off x="11195573" y="5654602"/>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flipH="1">
              <a:off x="11184143" y="493007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flipV="1">
              <a:off x="11610108" y="4930079"/>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p:cNvCxnSpPr>
            <p:nvPr/>
          </p:nvCxnSpPr>
          <p:spPr>
            <a:xfrm>
              <a:off x="8583930" y="1266883"/>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p:cNvCxnSpPr>
            <p:nvPr/>
          </p:nvCxnSpPr>
          <p:spPr>
            <a:xfrm flipH="1">
              <a:off x="11197965" y="1567424"/>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H="1">
              <a:off x="11197965" y="4460362"/>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V="1">
              <a:off x="11959212" y="1567425"/>
              <a:ext cx="0" cy="289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p:cNvCxnSpPr>
            <p:nvPr/>
          </p:nvCxnSpPr>
          <p:spPr>
            <a:xfrm flipH="1">
              <a:off x="11205964" y="4787817"/>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flipH="1">
              <a:off x="11194534" y="3668436"/>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V="1">
              <a:off x="11620499" y="3668436"/>
              <a:ext cx="0" cy="1119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ight Arrow 100"/>
          <p:cNvSpPr/>
          <p:nvPr/>
        </p:nvSpPr>
        <p:spPr>
          <a:xfrm>
            <a:off x="6979457" y="2145476"/>
            <a:ext cx="1141500" cy="372409"/>
          </a:xfrm>
          <a:prstGeom prst="rightArrow">
            <a:avLst>
              <a:gd name="adj1" fmla="val 26505"/>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d30y9cdsu7xlg0.cloudfront.net/png/382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976">
            <a:off x="8401367" y="1962354"/>
            <a:ext cx="701251" cy="70125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s://d30y9cdsu7xlg0.cloudfront.net/png/382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976">
            <a:off x="8386975" y="2742735"/>
            <a:ext cx="701251" cy="70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85"/>
            <a:ext cx="10515600" cy="675005"/>
          </a:xfrm>
        </p:spPr>
        <p:txBody>
          <a:bodyPr>
            <a:normAutofit fontScale="90000"/>
          </a:bodyPr>
          <a:lstStyle/>
          <a:p>
            <a:r>
              <a:rPr lang="en-US" b="1" dirty="0"/>
              <a:t>LFS: Identifying Garbage</a:t>
            </a:r>
          </a:p>
        </p:txBody>
      </p:sp>
      <p:sp>
        <p:nvSpPr>
          <p:cNvPr id="3" name="Content Placeholder 2"/>
          <p:cNvSpPr>
            <a:spLocks noGrp="1"/>
          </p:cNvSpPr>
          <p:nvPr>
            <p:ph idx="1"/>
          </p:nvPr>
        </p:nvSpPr>
        <p:spPr>
          <a:xfrm>
            <a:off x="101831" y="605790"/>
            <a:ext cx="11888239" cy="6240780"/>
          </a:xfrm>
        </p:spPr>
        <p:txBody>
          <a:bodyPr>
            <a:normAutofit/>
          </a:bodyPr>
          <a:lstStyle/>
          <a:p>
            <a:r>
              <a:rPr lang="en-US" dirty="0"/>
              <a:t>To assist with the garbage collection of data blocks, LFS includes a “segment summary” at the beginning of each segment it writes</a:t>
            </a:r>
          </a:p>
          <a:p>
            <a:pPr lvl="1"/>
            <a:r>
              <a:rPr lang="en-US" dirty="0"/>
              <a:t>For each data block in the segment, the summary describes:</a:t>
            </a:r>
          </a:p>
          <a:p>
            <a:pPr lvl="2"/>
            <a:r>
              <a:rPr lang="en-US" sz="2400" dirty="0"/>
              <a:t>the </a:t>
            </a:r>
            <a:r>
              <a:rPr lang="en-US" sz="2400" dirty="0" err="1"/>
              <a:t>inode</a:t>
            </a:r>
            <a:r>
              <a:rPr lang="en-US" sz="2400" dirty="0"/>
              <a:t> number </a:t>
            </a:r>
            <a:r>
              <a:rPr lang="en-US" sz="2400" dirty="0">
                <a:latin typeface="Consolas" panose="020B0609020204030204" pitchFamily="49" charset="0"/>
              </a:rPr>
              <a:t>N</a:t>
            </a:r>
            <a:r>
              <a:rPr lang="en-US" sz="2400" dirty="0"/>
              <a:t> of the </a:t>
            </a:r>
            <a:r>
              <a:rPr lang="en-US" sz="2400" dirty="0" err="1"/>
              <a:t>inode</a:t>
            </a:r>
            <a:r>
              <a:rPr lang="en-US" sz="2400" dirty="0"/>
              <a:t> that owns the block</a:t>
            </a:r>
          </a:p>
          <a:p>
            <a:pPr lvl="2"/>
            <a:r>
              <a:rPr lang="en-US" sz="2400" dirty="0"/>
              <a:t>the offset </a:t>
            </a:r>
            <a:r>
              <a:rPr lang="en-US" sz="2400" dirty="0">
                <a:latin typeface="Consolas" panose="020B0609020204030204" pitchFamily="49" charset="0"/>
              </a:rPr>
              <a:t>F</a:t>
            </a:r>
            <a:r>
              <a:rPr lang="en-US" sz="2400" dirty="0"/>
              <a:t> of the block inside the </a:t>
            </a:r>
            <a:r>
              <a:rPr lang="en-US" sz="2400" dirty="0" err="1"/>
              <a:t>inode’s</a:t>
            </a:r>
            <a:r>
              <a:rPr lang="en-US" sz="2400" dirty="0"/>
              <a:t> data region (e.g., “this block is at byte offset 4096 in the file”)</a:t>
            </a:r>
          </a:p>
          <a:p>
            <a:pPr lvl="1"/>
            <a:r>
              <a:rPr lang="en-US" dirty="0"/>
              <a:t>Using the summary, the cleaner determines whether a data block is live by:</a:t>
            </a:r>
          </a:p>
          <a:p>
            <a:pPr lvl="2"/>
            <a:r>
              <a:rPr lang="en-US" sz="2400" dirty="0"/>
              <a:t>reading </a:t>
            </a:r>
            <a:r>
              <a:rPr lang="en-US" sz="2400" dirty="0" err="1"/>
              <a:t>inode</a:t>
            </a:r>
            <a:r>
              <a:rPr lang="en-US" sz="2400" dirty="0"/>
              <a:t> </a:t>
            </a:r>
            <a:r>
              <a:rPr lang="en-US" sz="2400" dirty="0">
                <a:latin typeface="Consolas" panose="020B0609020204030204" pitchFamily="49" charset="0"/>
              </a:rPr>
              <a:t>N</a:t>
            </a:r>
            <a:r>
              <a:rPr lang="en-US" sz="2400" dirty="0"/>
              <a:t> (either from the buffer cache or from disk via the </a:t>
            </a:r>
            <a:r>
              <a:rPr lang="en-US" sz="2400" dirty="0" err="1"/>
              <a:t>inode</a:t>
            </a:r>
            <a:r>
              <a:rPr lang="en-US" sz="2400" dirty="0"/>
              <a:t> map)</a:t>
            </a:r>
          </a:p>
          <a:p>
            <a:pPr lvl="2"/>
            <a:r>
              <a:rPr lang="en-US" sz="2400" dirty="0"/>
              <a:t>finding the appropriate data pointer for offset </a:t>
            </a:r>
            <a:r>
              <a:rPr lang="en-US" sz="2400" dirty="0">
                <a:latin typeface="Consolas" panose="020B0609020204030204" pitchFamily="49" charset="0"/>
              </a:rPr>
              <a:t>F</a:t>
            </a:r>
            <a:r>
              <a:rPr lang="en-US" sz="2400" dirty="0"/>
              <a:t>, and seeing whether that pointer points to the data block in the segment being examined</a:t>
            </a:r>
          </a:p>
          <a:p>
            <a:pPr lvl="1"/>
            <a:r>
              <a:rPr lang="en-US" dirty="0"/>
              <a:t>When live data blocks are written to a new segment, the cleaner must also write new versions of the corresponding </a:t>
            </a:r>
            <a:r>
              <a:rPr lang="en-US" dirty="0" err="1"/>
              <a:t>inodes</a:t>
            </a:r>
            <a:r>
              <a:rPr lang="en-US" dirty="0"/>
              <a:t> and </a:t>
            </a:r>
            <a:r>
              <a:rPr lang="en-US" dirty="0" err="1"/>
              <a:t>imap</a:t>
            </a:r>
            <a:r>
              <a:rPr lang="en-US" dirty="0"/>
              <a:t> entries</a:t>
            </a:r>
          </a:p>
          <a:p>
            <a:r>
              <a:rPr lang="en-US" dirty="0"/>
              <a:t>The </a:t>
            </a:r>
            <a:r>
              <a:rPr lang="en-US" dirty="0" err="1"/>
              <a:t>inode</a:t>
            </a:r>
            <a:r>
              <a:rPr lang="en-US" dirty="0"/>
              <a:t> map indicates which </a:t>
            </a:r>
            <a:r>
              <a:rPr lang="en-US" dirty="0" err="1"/>
              <a:t>inodes</a:t>
            </a:r>
            <a:r>
              <a:rPr lang="en-US" dirty="0"/>
              <a:t> are live, and each on-disk </a:t>
            </a:r>
            <a:r>
              <a:rPr lang="en-US" dirty="0" err="1"/>
              <a:t>inode</a:t>
            </a:r>
            <a:r>
              <a:rPr lang="en-US" dirty="0"/>
              <a:t> struct contains the </a:t>
            </a:r>
            <a:r>
              <a:rPr lang="en-US" dirty="0" err="1"/>
              <a:t>inode</a:t>
            </a:r>
            <a:r>
              <a:rPr lang="en-US" dirty="0"/>
              <a:t> number</a:t>
            </a:r>
          </a:p>
          <a:p>
            <a:pPr lvl="1"/>
            <a:r>
              <a:rPr lang="en-US" dirty="0"/>
              <a:t>So, when the cleaner finds </a:t>
            </a:r>
            <a:r>
              <a:rPr lang="en-US" dirty="0" err="1"/>
              <a:t>inodes</a:t>
            </a:r>
            <a:r>
              <a:rPr lang="en-US" dirty="0"/>
              <a:t> in an old segment, the cleaner can check the </a:t>
            </a:r>
            <a:r>
              <a:rPr lang="en-US" dirty="0" err="1"/>
              <a:t>inode</a:t>
            </a:r>
            <a:r>
              <a:rPr lang="en-US" dirty="0"/>
              <a:t> map to see whether the </a:t>
            </a:r>
            <a:r>
              <a:rPr lang="en-US" dirty="0" err="1"/>
              <a:t>inodes</a:t>
            </a:r>
            <a:r>
              <a:rPr lang="en-US" dirty="0"/>
              <a:t> should be written to a new segment</a:t>
            </a:r>
          </a:p>
          <a:p>
            <a:pPr lvl="1"/>
            <a:endParaRPr lang="en-US" dirty="0"/>
          </a:p>
        </p:txBody>
      </p:sp>
    </p:spTree>
    <p:extLst>
      <p:ext uri="{BB962C8B-B14F-4D97-AF65-F5344CB8AC3E}">
        <p14:creationId xmlns:p14="http://schemas.microsoft.com/office/powerpoint/2010/main" val="28295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1017905"/>
          </a:xfrm>
        </p:spPr>
        <p:txBody>
          <a:bodyPr/>
          <a:lstStyle/>
          <a:p>
            <a:r>
              <a:rPr lang="en-US" b="1" dirty="0"/>
              <a:t>LFS: How Exactly Should We Implement GC?</a:t>
            </a:r>
          </a:p>
        </p:txBody>
      </p:sp>
      <p:sp>
        <p:nvSpPr>
          <p:cNvPr id="3" name="Content Placeholder 2"/>
          <p:cNvSpPr>
            <a:spLocks noGrp="1"/>
          </p:cNvSpPr>
          <p:nvPr>
            <p:ph idx="1"/>
          </p:nvPr>
        </p:nvSpPr>
        <p:spPr>
          <a:xfrm>
            <a:off x="365760" y="914400"/>
            <a:ext cx="11578590" cy="5943600"/>
          </a:xfrm>
        </p:spPr>
        <p:txBody>
          <a:bodyPr>
            <a:normAutofit fontScale="92500" lnSpcReduction="10000"/>
          </a:bodyPr>
          <a:lstStyle/>
          <a:p>
            <a:r>
              <a:rPr lang="en-US" sz="3200" dirty="0"/>
              <a:t>Scheduling garbage collection turns out to be tricky</a:t>
            </a:r>
          </a:p>
          <a:p>
            <a:pPr lvl="1"/>
            <a:r>
              <a:rPr lang="en-US" sz="2800" dirty="0"/>
              <a:t>Could only run the cleaner when free space is low</a:t>
            </a:r>
          </a:p>
          <a:p>
            <a:pPr lvl="2"/>
            <a:r>
              <a:rPr lang="en-US" sz="2800" dirty="0"/>
              <a:t>Good: No garbage collection when space is plentiful!</a:t>
            </a:r>
          </a:p>
          <a:p>
            <a:pPr lvl="2"/>
            <a:r>
              <a:rPr lang="en-US" sz="2800" dirty="0"/>
              <a:t>Bad: The disk has finite size, so eventually space will run out, and then the cleaner will have to run frequently (possibly blocking writes from normal processes until free segments are available)</a:t>
            </a:r>
          </a:p>
          <a:p>
            <a:pPr lvl="1"/>
            <a:r>
              <a:rPr lang="en-US" sz="2800" dirty="0"/>
              <a:t>Could run the cleaner at regular intervals, but then the cleaner will regularly contend with normal processes for disk bandwidth</a:t>
            </a:r>
          </a:p>
          <a:p>
            <a:r>
              <a:rPr lang="en-US" sz="3200" dirty="0"/>
              <a:t>Determining how to cluster live data in compacted segments is also tricky</a:t>
            </a:r>
          </a:p>
          <a:p>
            <a:pPr lvl="1"/>
            <a:r>
              <a:rPr lang="en-US" sz="2800" dirty="0"/>
              <a:t>Place data from the same directory in the same segment, to improve spatial locality for subsequent reads?</a:t>
            </a:r>
          </a:p>
          <a:p>
            <a:pPr lvl="1"/>
            <a:r>
              <a:rPr lang="en-US" sz="2800" dirty="0"/>
              <a:t>Place data of the same age in the same segment, to create “cold” segments that won’t need further compaction, and “hot” segments that will quickly fill up with stale data and will release a lot of free space upon compaction?</a:t>
            </a:r>
          </a:p>
        </p:txBody>
      </p:sp>
    </p:spTree>
    <p:extLst>
      <p:ext uri="{BB962C8B-B14F-4D97-AF65-F5344CB8AC3E}">
        <p14:creationId xmlns:p14="http://schemas.microsoft.com/office/powerpoint/2010/main" val="41030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68AE-D457-4535-AB81-9529F8217776}"/>
              </a:ext>
            </a:extLst>
          </p:cNvPr>
          <p:cNvSpPr>
            <a:spLocks noGrp="1"/>
          </p:cNvSpPr>
          <p:nvPr>
            <p:ph type="title"/>
          </p:nvPr>
        </p:nvSpPr>
        <p:spPr>
          <a:xfrm>
            <a:off x="8216901" y="2766218"/>
            <a:ext cx="3975100" cy="1325563"/>
          </a:xfrm>
        </p:spPr>
        <p:txBody>
          <a:bodyPr>
            <a:noAutofit/>
          </a:bodyPr>
          <a:lstStyle/>
          <a:p>
            <a:r>
              <a:rPr lang="en-US" sz="4800" b="1" dirty="0">
                <a:solidFill>
                  <a:schemeClr val="bg1"/>
                </a:solidFill>
              </a:rPr>
              <a:t>But first!</a:t>
            </a:r>
            <a:br>
              <a:rPr lang="en-US" sz="4800" b="1" dirty="0">
                <a:solidFill>
                  <a:schemeClr val="bg1"/>
                </a:solidFill>
              </a:rPr>
            </a:br>
            <a:r>
              <a:rPr lang="en-US" sz="4800" b="1" dirty="0">
                <a:solidFill>
                  <a:schemeClr val="bg1"/>
                </a:solidFill>
              </a:rPr>
              <a:t>Chickadee’s buffer cache!</a:t>
            </a:r>
          </a:p>
        </p:txBody>
      </p:sp>
      <p:pic>
        <p:nvPicPr>
          <p:cNvPr id="1026" name="Picture 2">
            <a:extLst>
              <a:ext uri="{FF2B5EF4-FFF2-40B4-BE49-F238E27FC236}">
                <a16:creationId xmlns:a16="http://schemas.microsoft.com/office/drawing/2014/main" id="{B0AE2232-1D6E-405C-9773-5B9C2179F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5"/>
            <a:ext cx="8216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0797" r="18865"/>
          <a:stretch/>
        </p:blipFill>
        <p:spPr>
          <a:xfrm>
            <a:off x="-1" y="0"/>
            <a:ext cx="2395487" cy="3360420"/>
          </a:xfrm>
          <a:prstGeom prst="rect">
            <a:avLst/>
          </a:prstGeom>
        </p:spPr>
      </p:pic>
      <p:pic>
        <p:nvPicPr>
          <p:cNvPr id="2050" name="Picture 2" descr="http://web.stanford.edu/~ouster/cgi-bin/Photo2008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l="7116" r="11357"/>
          <a:stretch/>
        </p:blipFill>
        <p:spPr bwMode="auto">
          <a:xfrm>
            <a:off x="-4712" y="3360420"/>
            <a:ext cx="2400198" cy="349758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a:spLocks noGrp="1"/>
          </p:cNvSpPr>
          <p:nvPr>
            <p:ph idx="1"/>
          </p:nvPr>
        </p:nvSpPr>
        <p:spPr>
          <a:xfrm>
            <a:off x="2511691" y="720090"/>
            <a:ext cx="9564104" cy="6183630"/>
          </a:xfrm>
        </p:spPr>
        <p:txBody>
          <a:bodyPr>
            <a:normAutofit fontScale="92500" lnSpcReduction="10000"/>
          </a:bodyPr>
          <a:lstStyle/>
          <a:p>
            <a:r>
              <a:rPr lang="en-US" dirty="0"/>
              <a:t>In two papers (one in 1993, one in 1995) Seltzer compared FFS to a BSD port of Sprite’s LFS, finding that:</a:t>
            </a:r>
          </a:p>
          <a:p>
            <a:pPr lvl="1"/>
            <a:r>
              <a:rPr lang="en-US" dirty="0"/>
              <a:t>LFS is great for workloads with:</a:t>
            </a:r>
          </a:p>
          <a:p>
            <a:pPr lvl="2"/>
            <a:r>
              <a:rPr lang="en-US" sz="2400" dirty="0"/>
              <a:t>Frequent small writes</a:t>
            </a:r>
          </a:p>
          <a:p>
            <a:pPr lvl="2"/>
            <a:r>
              <a:rPr lang="en-US" sz="2400" dirty="0"/>
              <a:t>Read patterns that are amenable to hitting in the buffer cache</a:t>
            </a:r>
          </a:p>
          <a:p>
            <a:pPr lvl="2"/>
            <a:r>
              <a:rPr lang="en-US" sz="2400" dirty="0"/>
              <a:t>Enough idle time for cleaning to run without hurting foreground tasks</a:t>
            </a:r>
          </a:p>
          <a:p>
            <a:pPr lvl="1"/>
            <a:r>
              <a:rPr lang="en-US" dirty="0"/>
              <a:t>LFS is not great when:</a:t>
            </a:r>
          </a:p>
          <a:p>
            <a:pPr lvl="2"/>
            <a:r>
              <a:rPr lang="en-US" sz="2400" dirty="0"/>
              <a:t>The disk is almost full (because the cleaner must read many segments just to find a little free space)</a:t>
            </a:r>
          </a:p>
          <a:p>
            <a:pPr lvl="2"/>
            <a:r>
              <a:rPr lang="en-US" sz="2400" dirty="0"/>
              <a:t>Writes are too random (because dead space will be spread evenly throughout the segments, forcing the cleaner to read many segments to free space)</a:t>
            </a:r>
          </a:p>
          <a:p>
            <a:r>
              <a:rPr lang="en-US" dirty="0" err="1"/>
              <a:t>Ousterhout</a:t>
            </a:r>
            <a:r>
              <a:rPr lang="en-US" dirty="0"/>
              <a:t> (who wrote Sprite LFS) claimed that:</a:t>
            </a:r>
          </a:p>
          <a:p>
            <a:pPr lvl="1"/>
            <a:r>
              <a:rPr lang="en-US" dirty="0"/>
              <a:t>BSD LFS was poorly implemented and had performance bugs</a:t>
            </a:r>
          </a:p>
          <a:p>
            <a:pPr lvl="1"/>
            <a:r>
              <a:rPr lang="en-US" dirty="0"/>
              <a:t>The benchmarks used to evaluated BSD LFS were unfair (e.g., the compilation benchmark was CPU bound and doesn’t provide much insight into file system behavior; the transaction processing workload contains a pathological number of random writes)</a:t>
            </a:r>
          </a:p>
          <a:p>
            <a:pPr lvl="1"/>
            <a:r>
              <a:rPr lang="en-US" dirty="0"/>
              <a:t>FFS fragmentation can hurt performance just as much as LFS cleaning</a:t>
            </a:r>
          </a:p>
          <a:p>
            <a:pPr lvl="1"/>
            <a:endParaRPr lang="en-US" dirty="0"/>
          </a:p>
        </p:txBody>
      </p:sp>
      <p:sp>
        <p:nvSpPr>
          <p:cNvPr id="18" name="Title 1"/>
          <p:cNvSpPr>
            <a:spLocks noGrp="1"/>
          </p:cNvSpPr>
          <p:nvPr>
            <p:ph type="title"/>
          </p:nvPr>
        </p:nvSpPr>
        <p:spPr>
          <a:xfrm>
            <a:off x="2395486" y="1"/>
            <a:ext cx="9796514" cy="754379"/>
          </a:xfrm>
        </p:spPr>
        <p:txBody>
          <a:bodyPr/>
          <a:lstStyle/>
          <a:p>
            <a:r>
              <a:rPr lang="en-US" b="1" dirty="0"/>
              <a:t>The LFS Flame Wars of the 1990s</a:t>
            </a:r>
          </a:p>
        </p:txBody>
      </p:sp>
    </p:spTree>
    <p:extLst>
      <p:ext uri="{BB962C8B-B14F-4D97-AF65-F5344CB8AC3E}">
        <p14:creationId xmlns:p14="http://schemas.microsoft.com/office/powerpoint/2010/main" val="23458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665"/>
            <a:ext cx="10515600" cy="755015"/>
          </a:xfrm>
        </p:spPr>
        <p:txBody>
          <a:bodyPr/>
          <a:lstStyle/>
          <a:p>
            <a:r>
              <a:rPr lang="en-US" b="1" dirty="0"/>
              <a:t>LFS: Crash Recovery</a:t>
            </a:r>
          </a:p>
        </p:txBody>
      </p:sp>
      <p:sp>
        <p:nvSpPr>
          <p:cNvPr id="3" name="Content Placeholder 2"/>
          <p:cNvSpPr>
            <a:spLocks noGrp="1"/>
          </p:cNvSpPr>
          <p:nvPr>
            <p:ph idx="1"/>
          </p:nvPr>
        </p:nvSpPr>
        <p:spPr>
          <a:xfrm>
            <a:off x="548640" y="868680"/>
            <a:ext cx="11178540" cy="5840730"/>
          </a:xfrm>
        </p:spPr>
        <p:txBody>
          <a:bodyPr>
            <a:normAutofit/>
          </a:bodyPr>
          <a:lstStyle/>
          <a:p>
            <a:r>
              <a:rPr lang="en-US" sz="3200" dirty="0"/>
              <a:t>Remember that the on-disk checkpoint region contains pointers to all of the on-disk </a:t>
            </a:r>
            <a:r>
              <a:rPr lang="en-US" sz="3200" dirty="0" err="1"/>
              <a:t>imap</a:t>
            </a:r>
            <a:r>
              <a:rPr lang="en-US" sz="3200" dirty="0"/>
              <a:t> pieces</a:t>
            </a:r>
          </a:p>
          <a:p>
            <a:r>
              <a:rPr lang="en-US" sz="3200" dirty="0"/>
              <a:t>LFS updates the checkpoint region every 30 seconds</a:t>
            </a:r>
          </a:p>
          <a:p>
            <a:pPr lvl="1"/>
            <a:r>
              <a:rPr lang="en-US" sz="2800" dirty="0"/>
              <a:t>After a crash, LFS can regenerate the in-memory map by reading the checkpoint region</a:t>
            </a:r>
          </a:p>
          <a:p>
            <a:pPr lvl="1"/>
            <a:r>
              <a:rPr lang="en-US" sz="2800" dirty="0"/>
              <a:t>To ensure that the checkpoint region is updated atomically, LFS keeps two copies of it in two different portions of the disk</a:t>
            </a:r>
          </a:p>
          <a:p>
            <a:pPr lvl="2"/>
            <a:r>
              <a:rPr lang="en-US" sz="2800" dirty="0"/>
              <a:t>LFS alternates which location receives the current checkpoint</a:t>
            </a:r>
          </a:p>
          <a:p>
            <a:pPr lvl="2"/>
            <a:r>
              <a:rPr lang="en-US" sz="2800" dirty="0"/>
              <a:t>To detect interrupted checkpoints, LFS writes a timestamp, the pointers to the </a:t>
            </a:r>
            <a:r>
              <a:rPr lang="en-US" sz="2800" dirty="0" err="1"/>
              <a:t>imap</a:t>
            </a:r>
            <a:r>
              <a:rPr lang="en-US" sz="2800" dirty="0"/>
              <a:t> fragments, and then the same timestamp; the checkpoint is only valid if both timestamps match</a:t>
            </a:r>
          </a:p>
          <a:p>
            <a:pPr lvl="1"/>
            <a:r>
              <a:rPr lang="en-US" sz="2800" dirty="0"/>
              <a:t>This approach works, but we lose the last 30 seconds of write data :-(</a:t>
            </a:r>
          </a:p>
          <a:p>
            <a:endParaRPr lang="en-US" sz="3200" dirty="0"/>
          </a:p>
        </p:txBody>
      </p:sp>
    </p:spTree>
    <p:extLst>
      <p:ext uri="{BB962C8B-B14F-4D97-AF65-F5344CB8AC3E}">
        <p14:creationId xmlns:p14="http://schemas.microsoft.com/office/powerpoint/2010/main" val="1215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291" y="789708"/>
            <a:ext cx="6920345" cy="6068291"/>
          </a:xfrm>
        </p:spPr>
        <p:txBody>
          <a:bodyPr>
            <a:normAutofit lnSpcReduction="10000"/>
          </a:bodyPr>
          <a:lstStyle/>
          <a:p>
            <a:r>
              <a:rPr lang="en-US" dirty="0"/>
              <a:t>Journaling file systems use write-ahead logging to make crash recovery faster</a:t>
            </a:r>
          </a:p>
          <a:p>
            <a:pPr lvl="1"/>
            <a:r>
              <a:rPr lang="en-US" dirty="0"/>
              <a:t>ext3 performs redo logging of physical blocks</a:t>
            </a:r>
          </a:p>
          <a:p>
            <a:pPr lvl="1"/>
            <a:r>
              <a:rPr lang="en-US" dirty="0"/>
              <a:t>The journal converts random writes into sequential ones, but the file system must eventually issue random writes to perform checkpoints</a:t>
            </a:r>
          </a:p>
          <a:p>
            <a:r>
              <a:rPr lang="en-US" dirty="0"/>
              <a:t>LFS turns the entire file system into a log</a:t>
            </a:r>
          </a:p>
          <a:p>
            <a:pPr lvl="1"/>
            <a:r>
              <a:rPr lang="en-US" dirty="0"/>
              <a:t>Assumes that the buffer cache will handle most reads, so making writes fast is the most important thing</a:t>
            </a:r>
          </a:p>
          <a:p>
            <a:pPr lvl="1"/>
            <a:r>
              <a:rPr lang="en-US" dirty="0"/>
              <a:t>The log turns all writes (random or sequential, large or small) into large sequential writes</a:t>
            </a:r>
          </a:p>
          <a:p>
            <a:pPr lvl="1"/>
            <a:r>
              <a:rPr lang="en-US" dirty="0"/>
              <a:t>Fast recovery</a:t>
            </a:r>
          </a:p>
          <a:p>
            <a:pPr lvl="1"/>
            <a:r>
              <a:rPr lang="en-US" dirty="0"/>
              <a:t>Requires garbage collection, which (depending on the workload) may eliminate the benefits from making all writes sequential</a:t>
            </a:r>
          </a:p>
        </p:txBody>
      </p:sp>
      <p:sp>
        <p:nvSpPr>
          <p:cNvPr id="5" name="Title 1"/>
          <p:cNvSpPr>
            <a:spLocks noGrp="1"/>
          </p:cNvSpPr>
          <p:nvPr>
            <p:ph type="title"/>
          </p:nvPr>
        </p:nvSpPr>
        <p:spPr>
          <a:xfrm>
            <a:off x="0" y="-8950"/>
            <a:ext cx="12192000" cy="871396"/>
          </a:xfrm>
        </p:spPr>
        <p:txBody>
          <a:bodyPr>
            <a:normAutofit fontScale="90000"/>
          </a:bodyPr>
          <a:lstStyle/>
          <a:p>
            <a:r>
              <a:rPr lang="en-US" b="1" dirty="0"/>
              <a:t>Summary: The File Systems That We Have Loved</a:t>
            </a:r>
          </a:p>
        </p:txBody>
      </p:sp>
      <p:pic>
        <p:nvPicPr>
          <p:cNvPr id="7" name="Picture 6">
            <a:extLst>
              <a:ext uri="{FF2B5EF4-FFF2-40B4-BE49-F238E27FC236}">
                <a16:creationId xmlns:a16="http://schemas.microsoft.com/office/drawing/2014/main" id="{AAA2E2E6-EA35-4E30-8ACC-8D3ACE754F64}"/>
              </a:ext>
            </a:extLst>
          </p:cNvPr>
          <p:cNvPicPr>
            <a:picLocks noChangeAspect="1"/>
          </p:cNvPicPr>
          <p:nvPr/>
        </p:nvPicPr>
        <p:blipFill>
          <a:blip r:embed="rId3"/>
          <a:stretch>
            <a:fillRect/>
          </a:stretch>
        </p:blipFill>
        <p:spPr>
          <a:xfrm>
            <a:off x="146770" y="924792"/>
            <a:ext cx="4685783" cy="5725394"/>
          </a:xfrm>
          <a:prstGeom prst="rect">
            <a:avLst/>
          </a:prstGeom>
        </p:spPr>
      </p:pic>
    </p:spTree>
    <p:extLst>
      <p:ext uri="{BB962C8B-B14F-4D97-AF65-F5344CB8AC3E}">
        <p14:creationId xmlns:p14="http://schemas.microsoft.com/office/powerpoint/2010/main" val="35491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EB5D-903E-49ED-A025-1BDD6CA60036}"/>
              </a:ext>
            </a:extLst>
          </p:cNvPr>
          <p:cNvSpPr>
            <a:spLocks noGrp="1"/>
          </p:cNvSpPr>
          <p:nvPr>
            <p:ph type="title"/>
          </p:nvPr>
        </p:nvSpPr>
        <p:spPr>
          <a:xfrm>
            <a:off x="838200" y="105632"/>
            <a:ext cx="10515600" cy="833480"/>
          </a:xfrm>
        </p:spPr>
        <p:txBody>
          <a:bodyPr/>
          <a:lstStyle/>
          <a:p>
            <a:r>
              <a:rPr lang="en-US" b="1" dirty="0"/>
              <a:t>Chickadee’s Buffer Cache</a:t>
            </a:r>
          </a:p>
        </p:txBody>
      </p:sp>
      <p:sp>
        <p:nvSpPr>
          <p:cNvPr id="3" name="Content Placeholder 2">
            <a:extLst>
              <a:ext uri="{FF2B5EF4-FFF2-40B4-BE49-F238E27FC236}">
                <a16:creationId xmlns:a16="http://schemas.microsoft.com/office/drawing/2014/main" id="{0A65E974-06AD-40A7-A6A7-BB0E6CE0A555}"/>
              </a:ext>
            </a:extLst>
          </p:cNvPr>
          <p:cNvSpPr>
            <a:spLocks noGrp="1"/>
          </p:cNvSpPr>
          <p:nvPr>
            <p:ph idx="1"/>
          </p:nvPr>
        </p:nvSpPr>
        <p:spPr>
          <a:xfrm>
            <a:off x="771782" y="939112"/>
            <a:ext cx="10979494" cy="5237851"/>
          </a:xfrm>
        </p:spPr>
        <p:txBody>
          <a:bodyPr>
            <a:normAutofit/>
          </a:bodyPr>
          <a:lstStyle/>
          <a:p>
            <a:r>
              <a:rPr lang="en-US" sz="3600" dirty="0"/>
              <a:t>The goal of the buffer cache is to store recently-accessed disk blocks in RAM</a:t>
            </a:r>
          </a:p>
          <a:p>
            <a:pPr lvl="1"/>
            <a:r>
              <a:rPr lang="en-US" sz="3200" dirty="0"/>
              <a:t>Read accesses to a cached block avoid a slow disk fetch</a:t>
            </a:r>
          </a:p>
          <a:p>
            <a:pPr lvl="1"/>
            <a:r>
              <a:rPr lang="en-US" sz="3200" dirty="0"/>
              <a:t>Write accesses to a cached block update the in-memory copy, with the actual disk write happening asynchronously</a:t>
            </a:r>
          </a:p>
          <a:p>
            <a:r>
              <a:rPr lang="en-US" sz="3600" dirty="0"/>
              <a:t>A big part of pset4 involves improving Chickadee’s default buffer cache to handle writes and prefetching!</a:t>
            </a:r>
          </a:p>
        </p:txBody>
      </p:sp>
    </p:spTree>
    <p:extLst>
      <p:ext uri="{BB962C8B-B14F-4D97-AF65-F5344CB8AC3E}">
        <p14:creationId xmlns:p14="http://schemas.microsoft.com/office/powerpoint/2010/main" val="10889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C8F48-AF79-41C9-B478-F6F3348D286E}"/>
              </a:ext>
            </a:extLst>
          </p:cNvPr>
          <p:cNvSpPr/>
          <p:nvPr/>
        </p:nvSpPr>
        <p:spPr>
          <a:xfrm>
            <a:off x="160637" y="132988"/>
            <a:ext cx="8946292" cy="5940088"/>
          </a:xfrm>
          <a:prstGeom prst="rect">
            <a:avLst/>
          </a:prstGeom>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bcentry</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enum</a:t>
            </a:r>
            <a:r>
              <a:rPr lang="en-US" sz="2000" dirty="0">
                <a:latin typeface="Consolas" panose="020B0609020204030204" pitchFamily="49" charset="0"/>
              </a:rPr>
              <a:t> </a:t>
            </a:r>
            <a:r>
              <a:rPr lang="en-US" sz="2000" dirty="0" err="1">
                <a:latin typeface="Consolas" panose="020B0609020204030204" pitchFamily="49" charset="0"/>
              </a:rPr>
              <a:t>estate_t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es_empty</a:t>
            </a:r>
            <a:r>
              <a:rPr lang="en-US" sz="2000" dirty="0">
                <a:latin typeface="Consolas" panose="020B0609020204030204" pitchFamily="49" charset="0"/>
              </a:rPr>
              <a:t>,    //The </a:t>
            </a:r>
            <a:r>
              <a:rPr lang="en-US" sz="2000" dirty="0" err="1">
                <a:latin typeface="Consolas" panose="020B0609020204030204" pitchFamily="49" charset="0"/>
              </a:rPr>
              <a:t>bcentry</a:t>
            </a:r>
            <a:r>
              <a:rPr lang="en-US" sz="2000" dirty="0">
                <a:latin typeface="Consolas" panose="020B0609020204030204" pitchFamily="49" charset="0"/>
              </a:rPr>
              <a:t> belongs to no block.</a:t>
            </a:r>
          </a:p>
          <a:p>
            <a:r>
              <a:rPr lang="en-US" sz="2000" dirty="0">
                <a:latin typeface="Consolas" panose="020B0609020204030204" pitchFamily="49" charset="0"/>
              </a:rPr>
              <a:t>        </a:t>
            </a:r>
            <a:r>
              <a:rPr lang="en-US" sz="2000" dirty="0" err="1">
                <a:latin typeface="Consolas" panose="020B0609020204030204" pitchFamily="49" charset="0"/>
              </a:rPr>
              <a:t>es_allocated</a:t>
            </a:r>
            <a:r>
              <a:rPr lang="en-US" sz="2000" dirty="0">
                <a:latin typeface="Consolas" panose="020B0609020204030204" pitchFamily="49" charset="0"/>
              </a:rPr>
              <a:t>,//The </a:t>
            </a:r>
            <a:r>
              <a:rPr lang="en-US" sz="2000" dirty="0" err="1">
                <a:latin typeface="Consolas" panose="020B0609020204030204" pitchFamily="49" charset="0"/>
              </a:rPr>
              <a:t>bcentry</a:t>
            </a:r>
            <a:r>
              <a:rPr lang="en-US" sz="2000" dirty="0">
                <a:latin typeface="Consolas" panose="020B0609020204030204" pitchFamily="49" charset="0"/>
              </a:rPr>
              <a:t> is assigned to a</a:t>
            </a:r>
          </a:p>
          <a:p>
            <a:r>
              <a:rPr lang="en-US" sz="2000" dirty="0">
                <a:latin typeface="Consolas" panose="020B0609020204030204" pitchFamily="49" charset="0"/>
              </a:rPr>
              <a:t>                     //block, but no kernel task has tried</a:t>
            </a:r>
          </a:p>
          <a:p>
            <a:r>
              <a:rPr lang="en-US" sz="2000" dirty="0">
                <a:latin typeface="Consolas" panose="020B0609020204030204" pitchFamily="49" charset="0"/>
              </a:rPr>
              <a:t>                     //to load it from disk yet.</a:t>
            </a:r>
          </a:p>
          <a:p>
            <a:r>
              <a:rPr lang="en-US" sz="2000" dirty="0">
                <a:latin typeface="Consolas" panose="020B0609020204030204" pitchFamily="49" charset="0"/>
              </a:rPr>
              <a:t>        </a:t>
            </a:r>
            <a:r>
              <a:rPr lang="en-US" sz="2000" dirty="0" err="1">
                <a:latin typeface="Consolas" panose="020B0609020204030204" pitchFamily="49" charset="0"/>
              </a:rPr>
              <a:t>es_loading</a:t>
            </a:r>
            <a:r>
              <a:rPr lang="en-US" sz="2000" dirty="0">
                <a:latin typeface="Consolas" panose="020B0609020204030204" pitchFamily="49" charset="0"/>
              </a:rPr>
              <a:t>,  //A kernel task has issued a disk</a:t>
            </a:r>
          </a:p>
          <a:p>
            <a:r>
              <a:rPr lang="en-US" sz="2000" dirty="0">
                <a:latin typeface="Consolas" panose="020B0609020204030204" pitchFamily="49" charset="0"/>
              </a:rPr>
              <a:t>                     //load for the block.</a:t>
            </a:r>
          </a:p>
          <a:p>
            <a:r>
              <a:rPr lang="en-US" sz="2000" dirty="0">
                <a:latin typeface="Consolas" panose="020B0609020204030204" pitchFamily="49" charset="0"/>
              </a:rPr>
              <a:t>        </a:t>
            </a:r>
            <a:r>
              <a:rPr lang="en-US" sz="2000" dirty="0" err="1">
                <a:latin typeface="Consolas" panose="020B0609020204030204" pitchFamily="49" charset="0"/>
              </a:rPr>
              <a:t>es_clean</a:t>
            </a:r>
            <a:r>
              <a:rPr lang="en-US" sz="2000" dirty="0">
                <a:latin typeface="Consolas" panose="020B0609020204030204" pitchFamily="49" charset="0"/>
              </a:rPr>
              <a:t>     //The block has been read from disk!</a:t>
            </a:r>
          </a:p>
          <a:p>
            <a:r>
              <a:rPr lang="en-US" sz="2000" dirty="0">
                <a:latin typeface="Consolas" panose="020B0609020204030204" pitchFamily="49" charset="0"/>
              </a:rPr>
              <a:t>    };</a:t>
            </a:r>
          </a:p>
          <a:p>
            <a:r>
              <a:rPr lang="en-US" sz="2000" dirty="0">
                <a:latin typeface="Consolas" panose="020B0609020204030204" pitchFamily="49" charset="0"/>
              </a:rPr>
              <a:t>    std::atomic&lt;</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&gt; estate_ = </a:t>
            </a:r>
            <a:r>
              <a:rPr lang="en-US" sz="2000" dirty="0" err="1">
                <a:latin typeface="Consolas" panose="020B0609020204030204" pitchFamily="49" charset="0"/>
              </a:rPr>
              <a:t>es_empty</a:t>
            </a:r>
            <a:r>
              <a:rPr lang="en-US" sz="2000" dirty="0">
                <a:latin typeface="Consolas" panose="020B0609020204030204" pitchFamily="49" charset="0"/>
              </a:rPr>
              <a:t>;</a:t>
            </a:r>
          </a:p>
          <a:p>
            <a:r>
              <a:rPr lang="en-US" sz="2000" dirty="0">
                <a:latin typeface="Consolas" panose="020B0609020204030204" pitchFamily="49" charset="0"/>
              </a:rPr>
              <a:t>    spinlock lock_;  //Protects most `estate_` changes.</a:t>
            </a:r>
          </a:p>
          <a:p>
            <a:r>
              <a:rPr lang="en-US" sz="2000" dirty="0">
                <a:latin typeface="Consolas" panose="020B0609020204030204" pitchFamily="49" charset="0"/>
              </a:rPr>
              <a:t>    </a:t>
            </a:r>
            <a:r>
              <a:rPr lang="en-US" sz="2000" dirty="0" err="1">
                <a:latin typeface="Consolas" panose="020B0609020204030204" pitchFamily="49" charset="0"/>
              </a:rPr>
              <a:t>blocknum_t</a:t>
            </a:r>
            <a:r>
              <a:rPr lang="en-US" sz="2000" dirty="0">
                <a:latin typeface="Consolas" panose="020B0609020204030204" pitchFamily="49" charset="0"/>
              </a:rPr>
              <a:t> bn_;  //Disk block number (unless empty).</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unsigned</a:t>
            </a:r>
            <a:r>
              <a:rPr lang="en-US" sz="2000" dirty="0">
                <a:latin typeface="Consolas" panose="020B0609020204030204" pitchFamily="49" charset="0"/>
              </a:rPr>
              <a:t> ref_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//Reference count.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unsigned char</a:t>
            </a:r>
            <a:r>
              <a:rPr lang="en-US" sz="2000" dirty="0">
                <a:latin typeface="Consolas" panose="020B0609020204030204" pitchFamily="49" charset="0"/>
              </a:rPr>
              <a:t>* </a:t>
            </a:r>
            <a:r>
              <a:rPr lang="en-US" sz="2000" dirty="0" err="1">
                <a:latin typeface="Consolas" panose="020B0609020204030204" pitchFamily="49" charset="0"/>
              </a:rPr>
              <a:t>buf</a:t>
            </a:r>
            <a:r>
              <a:rPr lang="en-US" sz="2000" dirty="0">
                <a:latin typeface="Consolas" panose="020B0609020204030204" pitchFamily="49" charset="0"/>
              </a:rPr>
              <a:t>_ = </a:t>
            </a:r>
            <a:r>
              <a:rPr lang="en-US" sz="2000" dirty="0" err="1">
                <a:solidFill>
                  <a:srgbClr val="0070C0"/>
                </a:solidFill>
                <a:latin typeface="Consolas" panose="020B0609020204030204" pitchFamily="49" charset="0"/>
              </a:rPr>
              <a:t>nullptr</a:t>
            </a:r>
            <a:r>
              <a:rPr lang="en-US" sz="2000" dirty="0">
                <a:latin typeface="Consolas" panose="020B0609020204030204" pitchFamily="49" charset="0"/>
              </a:rPr>
              <a:t>;  //Memory buffer</a:t>
            </a:r>
          </a:p>
          <a:p>
            <a:r>
              <a:rPr lang="en-US" sz="2000" dirty="0">
                <a:latin typeface="Consolas" panose="020B0609020204030204" pitchFamily="49" charset="0"/>
              </a:rPr>
              <a:t>                                    //for the entry's</a:t>
            </a:r>
          </a:p>
          <a:p>
            <a:r>
              <a:rPr lang="en-US" sz="2000" dirty="0">
                <a:latin typeface="Consolas" panose="020B0609020204030204" pitchFamily="49" charset="0"/>
              </a:rPr>
              <a:t>                                    //disk block.</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5" name="Rectangle 4">
            <a:extLst>
              <a:ext uri="{FF2B5EF4-FFF2-40B4-BE49-F238E27FC236}">
                <a16:creationId xmlns:a16="http://schemas.microsoft.com/office/drawing/2014/main" id="{7C6FCCF2-2D3D-42B5-9C01-D639BD07109D}"/>
              </a:ext>
            </a:extLst>
          </p:cNvPr>
          <p:cNvSpPr/>
          <p:nvPr/>
        </p:nvSpPr>
        <p:spPr>
          <a:xfrm>
            <a:off x="5045676" y="2798806"/>
            <a:ext cx="6816811" cy="3477875"/>
          </a:xfrm>
          <a:prstGeom prst="rect">
            <a:avLst/>
          </a:prstGeom>
          <a:solidFill>
            <a:schemeClr val="bg1"/>
          </a:solidFill>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bufcache</a:t>
            </a:r>
            <a:r>
              <a:rPr lang="en-US" sz="2000" dirty="0">
                <a:solidFill>
                  <a:sysClr val="windowText" lastClr="000000"/>
                </a:solidFill>
                <a:latin typeface="Consolas" panose="020B0609020204030204" pitchFamily="49" charset="0"/>
              </a:rPr>
              <a:t> {</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bcentry</a:t>
            </a:r>
            <a:r>
              <a:rPr lang="en-US" sz="2000" dirty="0">
                <a:solidFill>
                  <a:sysClr val="windowText" lastClr="000000"/>
                </a:solidFill>
                <a:latin typeface="Consolas" panose="020B0609020204030204" pitchFamily="49" charset="0"/>
              </a:rPr>
              <a:t> e_[</a:t>
            </a:r>
            <a:r>
              <a:rPr lang="en-US" sz="2000" dirty="0">
                <a:solidFill>
                  <a:srgbClr val="00B050"/>
                </a:solidFill>
                <a:latin typeface="Consolas" panose="020B0609020204030204" pitchFamily="49" charset="0"/>
              </a:rPr>
              <a:t>10</a:t>
            </a:r>
            <a:r>
              <a:rPr lang="en-US" sz="2000" dirty="0">
                <a:solidFill>
                  <a:sysClr val="windowText" lastClr="000000"/>
                </a:solidFill>
                <a:latin typeface="Consolas" panose="020B0609020204030204" pitchFamily="49" charset="0"/>
              </a:rPr>
              <a:t>];</a:t>
            </a:r>
          </a:p>
          <a:p>
            <a:r>
              <a:rPr lang="en-US" sz="2000" dirty="0">
                <a:solidFill>
                  <a:sysClr val="windowText" lastClr="000000"/>
                </a:solidFill>
                <a:latin typeface="Consolas" panose="020B0609020204030204" pitchFamily="49" charset="0"/>
              </a:rPr>
              <a:t>    spinlock lock_;   /Protects all entries’</a:t>
            </a:r>
          </a:p>
          <a:p>
            <a:r>
              <a:rPr lang="en-US" sz="2000" dirty="0">
                <a:solidFill>
                  <a:sysClr val="windowText" lastClr="000000"/>
                </a:solidFill>
                <a:latin typeface="Consolas" panose="020B0609020204030204" pitchFamily="49" charset="0"/>
              </a:rPr>
              <a:t>                      //.bn_.</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wait_queue</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read_wq</a:t>
            </a:r>
            <a:r>
              <a:rPr lang="en-US" sz="2000" dirty="0">
                <a:solidFill>
                  <a:sysClr val="windowText" lastClr="000000"/>
                </a:solidFill>
                <a:latin typeface="Consolas" panose="020B0609020204030204" pitchFamily="49" charset="0"/>
              </a:rPr>
              <a:t>_; //Used by kernel tasks</a:t>
            </a:r>
          </a:p>
          <a:p>
            <a:r>
              <a:rPr lang="en-US" sz="2000" dirty="0">
                <a:solidFill>
                  <a:sysClr val="windowText" lastClr="000000"/>
                </a:solidFill>
                <a:latin typeface="Consolas" panose="020B0609020204030204" pitchFamily="49" charset="0"/>
              </a:rPr>
              <a:t>                         //that are waiting for</a:t>
            </a:r>
          </a:p>
          <a:p>
            <a:r>
              <a:rPr lang="en-US" sz="2000" dirty="0">
                <a:solidFill>
                  <a:sysClr val="windowText" lastClr="000000"/>
                </a:solidFill>
                <a:latin typeface="Consolas" panose="020B0609020204030204" pitchFamily="49" charset="0"/>
              </a:rPr>
              <a:t>                         //a block to load.</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bcentry</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get_disk_entry</a:t>
            </a:r>
            <a:r>
              <a:rPr lang="en-US" sz="2000" dirty="0">
                <a:solidFill>
                  <a:sysClr val="windowText" lastClr="000000"/>
                </a:solidFill>
                <a:latin typeface="Consolas" panose="020B0609020204030204" pitchFamily="49" charset="0"/>
              </a:rPr>
              <a:t>(</a:t>
            </a:r>
            <a:r>
              <a:rPr lang="en-US" sz="2000" dirty="0" err="1">
                <a:solidFill>
                  <a:sysClr val="windowText" lastClr="000000"/>
                </a:solidFill>
                <a:latin typeface="Consolas" panose="020B0609020204030204" pitchFamily="49" charset="0"/>
              </a:rPr>
              <a:t>blocknum_t</a:t>
            </a:r>
            <a:r>
              <a:rPr lang="en-US" sz="2000" dirty="0">
                <a:solidFill>
                  <a:sysClr val="windowText" lastClr="000000"/>
                </a:solidFill>
                <a:latin typeface="Consolas" panose="020B0609020204030204" pitchFamily="49" charset="0"/>
              </a:rPr>
              <a:t> bn,...);</a:t>
            </a:r>
          </a:p>
          <a:p>
            <a:endParaRPr lang="en-US" sz="2000" dirty="0">
              <a:solidFill>
                <a:sysClr val="windowText" lastClr="000000"/>
              </a:solidFill>
              <a:latin typeface="Consolas" panose="020B0609020204030204" pitchFamily="49" charset="0"/>
            </a:endParaRPr>
          </a:p>
          <a:p>
            <a:r>
              <a:rPr lang="en-US" sz="2000" dirty="0">
                <a:solidFill>
                  <a:sysClr val="windowText" lastClr="000000"/>
                </a:solidFill>
                <a:latin typeface="Consolas" panose="020B0609020204030204" pitchFamily="49" charset="0"/>
              </a:rPr>
              <a:t>    //...other stuff...</a:t>
            </a:r>
          </a:p>
          <a:p>
            <a:r>
              <a:rPr lang="en-US" sz="2000" dirty="0">
                <a:solidFill>
                  <a:sysClr val="windowText" lastClr="000000"/>
                </a:solidFill>
                <a:latin typeface="Consolas" panose="020B0609020204030204" pitchFamily="49" charset="0"/>
              </a:rPr>
              <a:t>};</a:t>
            </a:r>
          </a:p>
        </p:txBody>
      </p:sp>
    </p:spTree>
    <p:extLst>
      <p:ext uri="{BB962C8B-B14F-4D97-AF65-F5344CB8AC3E}">
        <p14:creationId xmlns:p14="http://schemas.microsoft.com/office/powerpoint/2010/main" val="225330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71A-6CA0-4EB4-9814-4598EAD169F1}"/>
              </a:ext>
            </a:extLst>
          </p:cNvPr>
          <p:cNvSpPr>
            <a:spLocks noGrp="1"/>
          </p:cNvSpPr>
          <p:nvPr>
            <p:ph type="title"/>
          </p:nvPr>
        </p:nvSpPr>
        <p:spPr>
          <a:xfrm>
            <a:off x="838200" y="1813654"/>
            <a:ext cx="10515600" cy="3230691"/>
          </a:xfrm>
        </p:spPr>
        <p:txBody>
          <a:bodyPr>
            <a:normAutofit/>
          </a:bodyPr>
          <a:lstStyle/>
          <a:p>
            <a:r>
              <a:rPr lang="en-US" sz="4800" b="1" dirty="0">
                <a:solidFill>
                  <a:schemeClr val="bg1"/>
                </a:solidFill>
              </a:rPr>
              <a:t>Suppose that kernel task X wants to read a block from disk . . .</a:t>
            </a:r>
          </a:p>
        </p:txBody>
      </p:sp>
    </p:spTree>
    <p:extLst>
      <p:ext uri="{BB962C8B-B14F-4D97-AF65-F5344CB8AC3E}">
        <p14:creationId xmlns:p14="http://schemas.microsoft.com/office/powerpoint/2010/main" val="36419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2"/>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3659664" y="557575"/>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pic>
        <p:nvPicPr>
          <p:cNvPr id="39" name="Picture 38">
            <a:extLst>
              <a:ext uri="{FF2B5EF4-FFF2-40B4-BE49-F238E27FC236}">
                <a16:creationId xmlns:a16="http://schemas.microsoft.com/office/drawing/2014/main" id="{55657CFE-A0D6-418C-A4A9-3E0376ED29F1}"/>
              </a:ext>
            </a:extLst>
          </p:cNvPr>
          <p:cNvPicPr>
            <a:picLocks noChangeAspect="1"/>
          </p:cNvPicPr>
          <p:nvPr/>
        </p:nvPicPr>
        <p:blipFill>
          <a:blip r:embed="rId3"/>
          <a:stretch>
            <a:fillRect/>
          </a:stretch>
        </p:blipFill>
        <p:spPr>
          <a:xfrm>
            <a:off x="481916" y="2439487"/>
            <a:ext cx="1536359" cy="2030189"/>
          </a:xfrm>
          <a:prstGeom prst="rect">
            <a:avLst/>
          </a:prstGeom>
        </p:spPr>
      </p:pic>
      <p:pic>
        <p:nvPicPr>
          <p:cNvPr id="40" name="Picture 39">
            <a:extLst>
              <a:ext uri="{FF2B5EF4-FFF2-40B4-BE49-F238E27FC236}">
                <a16:creationId xmlns:a16="http://schemas.microsoft.com/office/drawing/2014/main" id="{B9F99331-5728-4ABB-8165-49FA8FF62E4B}"/>
              </a:ext>
            </a:extLst>
          </p:cNvPr>
          <p:cNvPicPr>
            <a:picLocks noChangeAspect="1"/>
          </p:cNvPicPr>
          <p:nvPr/>
        </p:nvPicPr>
        <p:blipFill>
          <a:blip r:embed="rId3"/>
          <a:stretch>
            <a:fillRect/>
          </a:stretch>
        </p:blipFill>
        <p:spPr>
          <a:xfrm>
            <a:off x="10345938" y="917245"/>
            <a:ext cx="1314721" cy="1737311"/>
          </a:xfrm>
          <a:prstGeom prst="rect">
            <a:avLst/>
          </a:prstGeom>
        </p:spPr>
      </p:pic>
      <p:sp>
        <p:nvSpPr>
          <p:cNvPr id="52" name="Arrow: Down 51">
            <a:extLst>
              <a:ext uri="{FF2B5EF4-FFF2-40B4-BE49-F238E27FC236}">
                <a16:creationId xmlns:a16="http://schemas.microsoft.com/office/drawing/2014/main" id="{49076412-CAF1-499D-A9CB-2F42081AC2CD}"/>
              </a:ext>
            </a:extLst>
          </p:cNvPr>
          <p:cNvSpPr/>
          <p:nvPr/>
        </p:nvSpPr>
        <p:spPr>
          <a:xfrm rot="5400000">
            <a:off x="7300950" y="1804498"/>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BB7681-F52F-4DD9-9F3C-6F72339D7F3A}"/>
              </a:ext>
            </a:extLst>
          </p:cNvPr>
          <p:cNvSpPr txBox="1"/>
          <p:nvPr/>
        </p:nvSpPr>
        <p:spPr>
          <a:xfrm>
            <a:off x="8171935" y="2066866"/>
            <a:ext cx="2331304"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Is bn in </a:t>
            </a:r>
            <a:r>
              <a:rPr lang="en-US" sz="2000" b="1" dirty="0" err="1">
                <a:latin typeface="Segoe UI" panose="020B0502040204020203" pitchFamily="34" charset="0"/>
                <a:cs typeface="Segoe UI" panose="020B0502040204020203" pitchFamily="34" charset="0"/>
              </a:rPr>
              <a:t>bufcache</a:t>
            </a:r>
            <a:r>
              <a:rPr lang="en-US" sz="2000" b="1" dirty="0">
                <a:latin typeface="Segoe UI" panose="020B0502040204020203" pitchFamily="34" charset="0"/>
                <a:cs typeface="Segoe UI" panose="020B0502040204020203" pitchFamily="34" charset="0"/>
              </a:rPr>
              <a:t>?</a:t>
            </a:r>
          </a:p>
        </p:txBody>
      </p:sp>
      <p:sp>
        <p:nvSpPr>
          <p:cNvPr id="54" name="TextBox 53">
            <a:extLst>
              <a:ext uri="{FF2B5EF4-FFF2-40B4-BE49-F238E27FC236}">
                <a16:creationId xmlns:a16="http://schemas.microsoft.com/office/drawing/2014/main" id="{9CEFEE84-7E75-42F3-8081-6CA32376B9EE}"/>
              </a:ext>
            </a:extLst>
          </p:cNvPr>
          <p:cNvSpPr txBox="1"/>
          <p:nvPr/>
        </p:nvSpPr>
        <p:spPr>
          <a:xfrm>
            <a:off x="8227432" y="5673668"/>
            <a:ext cx="3449703" cy="707886"/>
          </a:xfrm>
          <a:prstGeom prst="rect">
            <a:avLst/>
          </a:prstGeom>
          <a:noFill/>
        </p:spPr>
        <p:txBody>
          <a:bodyPr wrap="square" rtlCol="0">
            <a:spAutoFit/>
          </a:bodyPr>
          <a:lstStyle/>
          <a:p>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wasn’t found, so let’s read it from disk!</a:t>
            </a:r>
          </a:p>
        </p:txBody>
      </p:sp>
      <p:sp>
        <p:nvSpPr>
          <p:cNvPr id="68" name="Left Brace 67">
            <a:extLst>
              <a:ext uri="{FF2B5EF4-FFF2-40B4-BE49-F238E27FC236}">
                <a16:creationId xmlns:a16="http://schemas.microsoft.com/office/drawing/2014/main" id="{09CF30B1-E182-4885-995A-BAC56007D7B7}"/>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61178DDB-44E5-4F1C-935D-A0BA3309CA94}"/>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estate_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70" name="TextBox 69">
            <a:extLst>
              <a:ext uri="{FF2B5EF4-FFF2-40B4-BE49-F238E27FC236}">
                <a16:creationId xmlns:a16="http://schemas.microsoft.com/office/drawing/2014/main" id="{D4D0ED60-D5FA-4E87-B11E-263E336349FE}"/>
              </a:ext>
            </a:extLst>
          </p:cNvPr>
          <p:cNvSpPr txBox="1"/>
          <p:nvPr/>
        </p:nvSpPr>
        <p:spPr>
          <a:xfrm>
            <a:off x="5206316" y="5140409"/>
            <a:ext cx="1779368" cy="461665"/>
          </a:xfrm>
          <a:prstGeom prst="rect">
            <a:avLst/>
          </a:prstGeom>
          <a:noFill/>
        </p:spPr>
        <p:txBody>
          <a:bodyPr wrap="square" rtlCol="0">
            <a:spAutoFit/>
          </a:bodyPr>
          <a:lstStyle/>
          <a:p>
            <a:pPr algn="ctr"/>
            <a:r>
              <a:rPr lang="en-US" sz="2400" dirty="0" err="1">
                <a:latin typeface="Consolas" panose="020B0609020204030204" pitchFamily="49" charset="0"/>
              </a:rPr>
              <a:t>es_empty</a:t>
            </a:r>
            <a:endParaRPr lang="en-US" sz="2400" dirty="0">
              <a:latin typeface="Consolas" panose="020B0609020204030204" pitchFamily="49" charset="0"/>
            </a:endParaRPr>
          </a:p>
        </p:txBody>
      </p:sp>
      <p:sp>
        <p:nvSpPr>
          <p:cNvPr id="71" name="TextBox 70">
            <a:extLst>
              <a:ext uri="{FF2B5EF4-FFF2-40B4-BE49-F238E27FC236}">
                <a16:creationId xmlns:a16="http://schemas.microsoft.com/office/drawing/2014/main" id="{8F88AD21-54FB-4C0B-B705-498F6A81FE13}"/>
              </a:ext>
            </a:extLst>
          </p:cNvPr>
          <p:cNvSpPr txBox="1"/>
          <p:nvPr/>
        </p:nvSpPr>
        <p:spPr>
          <a:xfrm>
            <a:off x="4517247" y="5522960"/>
            <a:ext cx="2229542" cy="461665"/>
          </a:xfrm>
          <a:prstGeom prst="rect">
            <a:avLst/>
          </a:prstGeom>
          <a:noFill/>
        </p:spPr>
        <p:txBody>
          <a:bodyPr wrap="square" rtlCol="0">
            <a:spAutoFit/>
          </a:bodyPr>
          <a:lstStyle/>
          <a:p>
            <a:pPr algn="ctr"/>
            <a:r>
              <a:rPr lang="en-US" sz="2400" dirty="0">
                <a:latin typeface="Consolas" panose="020B0609020204030204" pitchFamily="49" charset="0"/>
              </a:rPr>
              <a:t>/*invalid*/</a:t>
            </a:r>
          </a:p>
        </p:txBody>
      </p:sp>
      <p:sp>
        <p:nvSpPr>
          <p:cNvPr id="72" name="TextBox 71">
            <a:extLst>
              <a:ext uri="{FF2B5EF4-FFF2-40B4-BE49-F238E27FC236}">
                <a16:creationId xmlns:a16="http://schemas.microsoft.com/office/drawing/2014/main" id="{9A1F5536-B39E-4F27-9F14-3592FAEB920D}"/>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73" name="Group 72">
            <a:extLst>
              <a:ext uri="{FF2B5EF4-FFF2-40B4-BE49-F238E27FC236}">
                <a16:creationId xmlns:a16="http://schemas.microsoft.com/office/drawing/2014/main" id="{CBDA893D-E710-4DF1-90A6-2EAFB9837815}"/>
              </a:ext>
            </a:extLst>
          </p:cNvPr>
          <p:cNvGrpSpPr>
            <a:grpSpLocks noChangeAspect="1"/>
          </p:cNvGrpSpPr>
          <p:nvPr/>
        </p:nvGrpSpPr>
        <p:grpSpPr>
          <a:xfrm>
            <a:off x="2862901" y="5169893"/>
            <a:ext cx="864970" cy="1126193"/>
            <a:chOff x="531341" y="806474"/>
            <a:chExt cx="1536359" cy="2000345"/>
          </a:xfrm>
        </p:grpSpPr>
        <p:pic>
          <p:nvPicPr>
            <p:cNvPr id="74" name="Picture 73">
              <a:extLst>
                <a:ext uri="{FF2B5EF4-FFF2-40B4-BE49-F238E27FC236}">
                  <a16:creationId xmlns:a16="http://schemas.microsoft.com/office/drawing/2014/main" id="{0E7CEB26-E1F0-4E0C-8589-E72A1E28F69D}"/>
                </a:ext>
              </a:extLst>
            </p:cNvPr>
            <p:cNvPicPr>
              <a:picLocks noChangeAspect="1"/>
            </p:cNvPicPr>
            <p:nvPr/>
          </p:nvPicPr>
          <p:blipFill>
            <a:blip r:embed="rId2"/>
            <a:stretch>
              <a:fillRect/>
            </a:stretch>
          </p:blipFill>
          <p:spPr>
            <a:xfrm>
              <a:off x="531341" y="806474"/>
              <a:ext cx="1536359" cy="1885741"/>
            </a:xfrm>
            <a:prstGeom prst="rect">
              <a:avLst/>
            </a:prstGeom>
          </p:spPr>
        </p:pic>
        <p:sp>
          <p:nvSpPr>
            <p:cNvPr id="75" name="TextBox 74">
              <a:extLst>
                <a:ext uri="{FF2B5EF4-FFF2-40B4-BE49-F238E27FC236}">
                  <a16:creationId xmlns:a16="http://schemas.microsoft.com/office/drawing/2014/main" id="{ADB8A326-41AB-4BF4-887B-C952C1514676}"/>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bcentry</a:t>
              </a:r>
              <a:endParaRPr lang="en-US" sz="1150" dirty="0">
                <a:solidFill>
                  <a:schemeClr val="bg1"/>
                </a:solidFill>
                <a:latin typeface="Consolas" panose="020B0609020204030204" pitchFamily="49" charset="0"/>
              </a:endParaRPr>
            </a:p>
          </p:txBody>
        </p:sp>
      </p:grpSp>
      <p:grpSp>
        <p:nvGrpSpPr>
          <p:cNvPr id="76" name="Group 75">
            <a:extLst>
              <a:ext uri="{FF2B5EF4-FFF2-40B4-BE49-F238E27FC236}">
                <a16:creationId xmlns:a16="http://schemas.microsoft.com/office/drawing/2014/main" id="{948F4437-73A0-43CD-8C80-D98D412537D6}"/>
              </a:ext>
            </a:extLst>
          </p:cNvPr>
          <p:cNvGrpSpPr/>
          <p:nvPr/>
        </p:nvGrpSpPr>
        <p:grpSpPr>
          <a:xfrm>
            <a:off x="2854417" y="4140063"/>
            <a:ext cx="4589963" cy="1012933"/>
            <a:chOff x="2854418" y="4498413"/>
            <a:chExt cx="4263074" cy="1012933"/>
          </a:xfrm>
        </p:grpSpPr>
        <p:sp>
          <p:nvSpPr>
            <p:cNvPr id="77" name="TextBox 76">
              <a:extLst>
                <a:ext uri="{FF2B5EF4-FFF2-40B4-BE49-F238E27FC236}">
                  <a16:creationId xmlns:a16="http://schemas.microsoft.com/office/drawing/2014/main" id="{560F0659-5E60-43B4-9D20-A94CA5C2B18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78" name="TextBox 77">
              <a:extLst>
                <a:ext uri="{FF2B5EF4-FFF2-40B4-BE49-F238E27FC236}">
                  <a16:creationId xmlns:a16="http://schemas.microsoft.com/office/drawing/2014/main" id="{30E4971C-7D10-47E7-9469-0E4F22C6F04C}"/>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79" name="TextBox 78">
              <a:extLst>
                <a:ext uri="{FF2B5EF4-FFF2-40B4-BE49-F238E27FC236}">
                  <a16:creationId xmlns:a16="http://schemas.microsoft.com/office/drawing/2014/main" id="{695A7953-B575-4E83-8131-A7EEC9BF331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80" name="Group 79">
            <a:extLst>
              <a:ext uri="{FF2B5EF4-FFF2-40B4-BE49-F238E27FC236}">
                <a16:creationId xmlns:a16="http://schemas.microsoft.com/office/drawing/2014/main" id="{1ECE5F33-F918-477D-8A38-733A364E44DF}"/>
              </a:ext>
            </a:extLst>
          </p:cNvPr>
          <p:cNvGrpSpPr/>
          <p:nvPr/>
        </p:nvGrpSpPr>
        <p:grpSpPr>
          <a:xfrm>
            <a:off x="2854417" y="3126378"/>
            <a:ext cx="4589963" cy="1012933"/>
            <a:chOff x="2854418" y="4498413"/>
            <a:chExt cx="4263074" cy="1012933"/>
          </a:xfrm>
        </p:grpSpPr>
        <p:sp>
          <p:nvSpPr>
            <p:cNvPr id="81" name="TextBox 80">
              <a:extLst>
                <a:ext uri="{FF2B5EF4-FFF2-40B4-BE49-F238E27FC236}">
                  <a16:creationId xmlns:a16="http://schemas.microsoft.com/office/drawing/2014/main" id="{D080A232-2B69-44DF-876C-85FA53AD0AB2}"/>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2" name="TextBox 81">
              <a:extLst>
                <a:ext uri="{FF2B5EF4-FFF2-40B4-BE49-F238E27FC236}">
                  <a16:creationId xmlns:a16="http://schemas.microsoft.com/office/drawing/2014/main" id="{8B3C2352-80B4-4EBD-AD9C-E3544346FD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3" name="TextBox 82">
              <a:extLst>
                <a:ext uri="{FF2B5EF4-FFF2-40B4-BE49-F238E27FC236}">
                  <a16:creationId xmlns:a16="http://schemas.microsoft.com/office/drawing/2014/main" id="{C033A62F-4672-4308-9FEE-8FD8174CB9BA}"/>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84" name="Group 83">
            <a:extLst>
              <a:ext uri="{FF2B5EF4-FFF2-40B4-BE49-F238E27FC236}">
                <a16:creationId xmlns:a16="http://schemas.microsoft.com/office/drawing/2014/main" id="{ECB4DE60-88FE-4E67-BADB-F619FDD00368}"/>
              </a:ext>
            </a:extLst>
          </p:cNvPr>
          <p:cNvGrpSpPr/>
          <p:nvPr/>
        </p:nvGrpSpPr>
        <p:grpSpPr>
          <a:xfrm>
            <a:off x="2854415" y="2118296"/>
            <a:ext cx="4589963" cy="1012933"/>
            <a:chOff x="2854418" y="4498413"/>
            <a:chExt cx="4263074" cy="1012933"/>
          </a:xfrm>
        </p:grpSpPr>
        <p:sp>
          <p:nvSpPr>
            <p:cNvPr id="85" name="TextBox 84">
              <a:extLst>
                <a:ext uri="{FF2B5EF4-FFF2-40B4-BE49-F238E27FC236}">
                  <a16:creationId xmlns:a16="http://schemas.microsoft.com/office/drawing/2014/main" id="{EB8F60FD-A5A7-4FD1-B269-12FE82737275}"/>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6" name="TextBox 85">
              <a:extLst>
                <a:ext uri="{FF2B5EF4-FFF2-40B4-BE49-F238E27FC236}">
                  <a16:creationId xmlns:a16="http://schemas.microsoft.com/office/drawing/2014/main" id="{FFB62648-8FA5-4E95-B9AA-13D637814B2A}"/>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7" name="TextBox 86">
              <a:extLst>
                <a:ext uri="{FF2B5EF4-FFF2-40B4-BE49-F238E27FC236}">
                  <a16:creationId xmlns:a16="http://schemas.microsoft.com/office/drawing/2014/main" id="{423DC421-0DE0-462C-949E-3408DFD549F4}"/>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sp>
        <p:nvSpPr>
          <p:cNvPr id="91" name="TextBox 90">
            <a:extLst>
              <a:ext uri="{FF2B5EF4-FFF2-40B4-BE49-F238E27FC236}">
                <a16:creationId xmlns:a16="http://schemas.microsoft.com/office/drawing/2014/main" id="{6F07FF26-D595-4448-A7AD-B49935500488}"/>
              </a:ext>
            </a:extLst>
          </p:cNvPr>
          <p:cNvSpPr txBox="1"/>
          <p:nvPr/>
        </p:nvSpPr>
        <p:spPr>
          <a:xfrm>
            <a:off x="4606762" y="6255963"/>
            <a:ext cx="811423" cy="461665"/>
          </a:xfrm>
          <a:prstGeom prst="rect">
            <a:avLst/>
          </a:prstGeom>
          <a:noFill/>
        </p:spPr>
        <p:txBody>
          <a:bodyPr wrap="square" rtlCol="0">
            <a:spAutoFit/>
          </a:bodyPr>
          <a:lstStyle/>
          <a:p>
            <a:pPr algn="ctr"/>
            <a:r>
              <a:rPr lang="en-US" sz="2400" dirty="0">
                <a:latin typeface="Consolas" panose="020B0609020204030204" pitchFamily="49" charset="0"/>
              </a:rPr>
              <a:t>0</a:t>
            </a:r>
          </a:p>
        </p:txBody>
      </p:sp>
    </p:spTree>
    <p:extLst>
      <p:ext uri="{BB962C8B-B14F-4D97-AF65-F5344CB8AC3E}">
        <p14:creationId xmlns:p14="http://schemas.microsoft.com/office/powerpoint/2010/main" val="161917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9"/>
                                        </p:tgtEl>
                                        <p:attrNameLst>
                                          <p:attrName>r</p:attrName>
                                        </p:attrNameLst>
                                      </p:cBhvr>
                                    </p:animRot>
                                    <p:animRot by="-240000">
                                      <p:cBhvr>
                                        <p:cTn id="23" dur="200" fill="hold">
                                          <p:stCondLst>
                                            <p:cond delay="200"/>
                                          </p:stCondLst>
                                        </p:cTn>
                                        <p:tgtEl>
                                          <p:spTgt spid="39"/>
                                        </p:tgtEl>
                                        <p:attrNameLst>
                                          <p:attrName>r</p:attrName>
                                        </p:attrNameLst>
                                      </p:cBhvr>
                                    </p:animRot>
                                    <p:animRot by="240000">
                                      <p:cBhvr>
                                        <p:cTn id="24" dur="200" fill="hold">
                                          <p:stCondLst>
                                            <p:cond delay="400"/>
                                          </p:stCondLst>
                                        </p:cTn>
                                        <p:tgtEl>
                                          <p:spTgt spid="39"/>
                                        </p:tgtEl>
                                        <p:attrNameLst>
                                          <p:attrName>r</p:attrName>
                                        </p:attrNameLst>
                                      </p:cBhvr>
                                    </p:animRot>
                                    <p:animRot by="-240000">
                                      <p:cBhvr>
                                        <p:cTn id="25" dur="200" fill="hold">
                                          <p:stCondLst>
                                            <p:cond delay="600"/>
                                          </p:stCondLst>
                                        </p:cTn>
                                        <p:tgtEl>
                                          <p:spTgt spid="39"/>
                                        </p:tgtEl>
                                        <p:attrNameLst>
                                          <p:attrName>r</p:attrName>
                                        </p:attrNameLst>
                                      </p:cBhvr>
                                    </p:animRot>
                                    <p:animRot by="120000">
                                      <p:cBhvr>
                                        <p:cTn id="26" dur="200" fill="hold">
                                          <p:stCondLst>
                                            <p:cond delay="800"/>
                                          </p:stCondLst>
                                        </p:cTn>
                                        <p:tgtEl>
                                          <p:spTgt spid="39"/>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40"/>
                                        </p:tgtEl>
                                        <p:attrNameLst>
                                          <p:attrName>r</p:attrName>
                                        </p:attrNameLst>
                                      </p:cBhvr>
                                    </p:animRot>
                                    <p:animRot by="-240000">
                                      <p:cBhvr>
                                        <p:cTn id="29" dur="200" fill="hold">
                                          <p:stCondLst>
                                            <p:cond delay="200"/>
                                          </p:stCondLst>
                                        </p:cTn>
                                        <p:tgtEl>
                                          <p:spTgt spid="40"/>
                                        </p:tgtEl>
                                        <p:attrNameLst>
                                          <p:attrName>r</p:attrName>
                                        </p:attrNameLst>
                                      </p:cBhvr>
                                    </p:animRot>
                                    <p:animRot by="240000">
                                      <p:cBhvr>
                                        <p:cTn id="30" dur="200" fill="hold">
                                          <p:stCondLst>
                                            <p:cond delay="400"/>
                                          </p:stCondLst>
                                        </p:cTn>
                                        <p:tgtEl>
                                          <p:spTgt spid="40"/>
                                        </p:tgtEl>
                                        <p:attrNameLst>
                                          <p:attrName>r</p:attrName>
                                        </p:attrNameLst>
                                      </p:cBhvr>
                                    </p:animRot>
                                    <p:animRot by="-240000">
                                      <p:cBhvr>
                                        <p:cTn id="31" dur="200" fill="hold">
                                          <p:stCondLst>
                                            <p:cond delay="600"/>
                                          </p:stCondLst>
                                        </p:cTn>
                                        <p:tgtEl>
                                          <p:spTgt spid="40"/>
                                        </p:tgtEl>
                                        <p:attrNameLst>
                                          <p:attrName>r</p:attrName>
                                        </p:attrNameLst>
                                      </p:cBhvr>
                                    </p:animRot>
                                    <p:animRot by="120000">
                                      <p:cBhvr>
                                        <p:cTn id="32" dur="200" fill="hold">
                                          <p:stCondLst>
                                            <p:cond delay="800"/>
                                          </p:stCondLst>
                                        </p:cTn>
                                        <p:tgtEl>
                                          <p:spTgt spid="4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32" presetClass="emph" presetSubtype="0" fill="hold" grpId="1" nodeType="withEffect">
                                  <p:stCondLst>
                                    <p:cond delay="0"/>
                                  </p:stCondLst>
                                  <p:childTnLst>
                                    <p:animRot by="120000">
                                      <p:cBhvr>
                                        <p:cTn id="42" dur="100" fill="hold">
                                          <p:stCondLst>
                                            <p:cond delay="0"/>
                                          </p:stCondLst>
                                        </p:cTn>
                                        <p:tgtEl>
                                          <p:spTgt spid="52"/>
                                        </p:tgtEl>
                                        <p:attrNameLst>
                                          <p:attrName>r</p:attrName>
                                        </p:attrNameLst>
                                      </p:cBhvr>
                                    </p:animRot>
                                    <p:animRot by="-240000">
                                      <p:cBhvr>
                                        <p:cTn id="43" dur="200" fill="hold">
                                          <p:stCondLst>
                                            <p:cond delay="200"/>
                                          </p:stCondLst>
                                        </p:cTn>
                                        <p:tgtEl>
                                          <p:spTgt spid="52"/>
                                        </p:tgtEl>
                                        <p:attrNameLst>
                                          <p:attrName>r</p:attrName>
                                        </p:attrNameLst>
                                      </p:cBhvr>
                                    </p:animRot>
                                    <p:animRot by="240000">
                                      <p:cBhvr>
                                        <p:cTn id="44" dur="200" fill="hold">
                                          <p:stCondLst>
                                            <p:cond delay="400"/>
                                          </p:stCondLst>
                                        </p:cTn>
                                        <p:tgtEl>
                                          <p:spTgt spid="52"/>
                                        </p:tgtEl>
                                        <p:attrNameLst>
                                          <p:attrName>r</p:attrName>
                                        </p:attrNameLst>
                                      </p:cBhvr>
                                    </p:animRot>
                                    <p:animRot by="-240000">
                                      <p:cBhvr>
                                        <p:cTn id="45" dur="200" fill="hold">
                                          <p:stCondLst>
                                            <p:cond delay="600"/>
                                          </p:stCondLst>
                                        </p:cTn>
                                        <p:tgtEl>
                                          <p:spTgt spid="52"/>
                                        </p:tgtEl>
                                        <p:attrNameLst>
                                          <p:attrName>r</p:attrName>
                                        </p:attrNameLst>
                                      </p:cBhvr>
                                    </p:animRot>
                                    <p:animRot by="120000">
                                      <p:cBhvr>
                                        <p:cTn id="46" dur="200" fill="hold">
                                          <p:stCondLst>
                                            <p:cond delay="800"/>
                                          </p:stCondLst>
                                        </p:cTn>
                                        <p:tgtEl>
                                          <p:spTgt spid="52"/>
                                        </p:tgtEl>
                                        <p:attrNameLst>
                                          <p:attrName>r</p:attrName>
                                        </p:attrNameLst>
                                      </p:cBhvr>
                                    </p:animRot>
                                  </p:childTnLst>
                                </p:cTn>
                              </p:par>
                              <p:par>
                                <p:cTn id="47" presetID="32" presetClass="emph" presetSubtype="0" fill="hold" grpId="1" nodeType="with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2" nodeType="clickEffect">
                                  <p:stCondLst>
                                    <p:cond delay="0"/>
                                  </p:stCondLst>
                                  <p:childTnLst>
                                    <p:animMotion origin="layout" path="M 1.66667E-6 3.33333E-6 L -0.00078 0.54328 " pathEditMode="relative" rAng="0" ptsTypes="AA">
                                      <p:cBhvr>
                                        <p:cTn id="56" dur="2000" fill="hold"/>
                                        <p:tgtEl>
                                          <p:spTgt spid="52"/>
                                        </p:tgtEl>
                                        <p:attrNameLst>
                                          <p:attrName>ppt_x</p:attrName>
                                          <p:attrName>ppt_y</p:attrName>
                                        </p:attrNameLst>
                                      </p:cBhvr>
                                      <p:rCtr x="-39" y="27153"/>
                                    </p:animMotion>
                                  </p:childTnLst>
                                </p:cTn>
                              </p:par>
                              <p:par>
                                <p:cTn id="57" presetID="10" presetClass="exit" presetSubtype="0" fill="hold" grpId="2" nodeType="withEffect">
                                  <p:stCondLst>
                                    <p:cond delay="0"/>
                                  </p:stCondLst>
                                  <p:childTnLst>
                                    <p:animEffect transition="out" filter="fade">
                                      <p:cBhvr>
                                        <p:cTn id="58" dur="500"/>
                                        <p:tgtEl>
                                          <p:spTgt spid="53"/>
                                        </p:tgtEl>
                                      </p:cBhvr>
                                    </p:animEffect>
                                    <p:set>
                                      <p:cBhvr>
                                        <p:cTn id="59" dur="1" fill="hold">
                                          <p:stCondLst>
                                            <p:cond delay="499"/>
                                          </p:stCondLst>
                                        </p:cTn>
                                        <p:tgtEl>
                                          <p:spTgt spid="53"/>
                                        </p:tgtEl>
                                        <p:attrNameLst>
                                          <p:attrName>style.visibility</p:attrName>
                                        </p:attrNameLst>
                                      </p:cBhvr>
                                      <p:to>
                                        <p:strVal val="hidden"/>
                                      </p:to>
                                    </p:se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32" presetClass="emph" presetSubtype="0" fill="hold" grpId="1" nodeType="withEffect">
                                  <p:stCondLst>
                                    <p:cond delay="0"/>
                                  </p:stCondLst>
                                  <p:childTnLst>
                                    <p:animRot by="120000">
                                      <p:cBhvr>
                                        <p:cTn id="65" dur="100" fill="hold">
                                          <p:stCondLst>
                                            <p:cond delay="0"/>
                                          </p:stCondLst>
                                        </p:cTn>
                                        <p:tgtEl>
                                          <p:spTgt spid="54"/>
                                        </p:tgtEl>
                                        <p:attrNameLst>
                                          <p:attrName>r</p:attrName>
                                        </p:attrNameLst>
                                      </p:cBhvr>
                                    </p:animRot>
                                    <p:animRot by="-240000">
                                      <p:cBhvr>
                                        <p:cTn id="66" dur="200" fill="hold">
                                          <p:stCondLst>
                                            <p:cond delay="200"/>
                                          </p:stCondLst>
                                        </p:cTn>
                                        <p:tgtEl>
                                          <p:spTgt spid="54"/>
                                        </p:tgtEl>
                                        <p:attrNameLst>
                                          <p:attrName>r</p:attrName>
                                        </p:attrNameLst>
                                      </p:cBhvr>
                                    </p:animRot>
                                    <p:animRot by="240000">
                                      <p:cBhvr>
                                        <p:cTn id="67" dur="200" fill="hold">
                                          <p:stCondLst>
                                            <p:cond delay="400"/>
                                          </p:stCondLst>
                                        </p:cTn>
                                        <p:tgtEl>
                                          <p:spTgt spid="54"/>
                                        </p:tgtEl>
                                        <p:attrNameLst>
                                          <p:attrName>r</p:attrName>
                                        </p:attrNameLst>
                                      </p:cBhvr>
                                    </p:animRot>
                                    <p:animRot by="-240000">
                                      <p:cBhvr>
                                        <p:cTn id="68" dur="200" fill="hold">
                                          <p:stCondLst>
                                            <p:cond delay="600"/>
                                          </p:stCondLst>
                                        </p:cTn>
                                        <p:tgtEl>
                                          <p:spTgt spid="54"/>
                                        </p:tgtEl>
                                        <p:attrNameLst>
                                          <p:attrName>r</p:attrName>
                                        </p:attrNameLst>
                                      </p:cBhvr>
                                    </p:animRot>
                                    <p:animRot by="120000">
                                      <p:cBhvr>
                                        <p:cTn id="69" dur="200" fill="hold">
                                          <p:stCondLst>
                                            <p:cond delay="800"/>
                                          </p:stCondLst>
                                        </p:cTn>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52" grpId="0" animBg="1"/>
      <p:bldP spid="52" grpId="1" animBg="1"/>
      <p:bldP spid="52" grpId="2" animBg="1"/>
      <p:bldP spid="53" grpId="0"/>
      <p:bldP spid="53" grpId="1"/>
      <p:bldP spid="53" grpId="2"/>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91BFD-C81E-47B7-A7B0-BF645719B35B}"/>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estate_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18" name="Left Brace 17">
            <a:extLst>
              <a:ext uri="{FF2B5EF4-FFF2-40B4-BE49-F238E27FC236}">
                <a16:creationId xmlns:a16="http://schemas.microsoft.com/office/drawing/2014/main" id="{4A94D367-1BDC-44D9-9385-000FB6BBC4B9}"/>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90DBFF7-1A2D-4326-964E-94ECA93D6FDA}"/>
              </a:ext>
            </a:extLst>
          </p:cNvPr>
          <p:cNvSpPr txBox="1"/>
          <p:nvPr/>
        </p:nvSpPr>
        <p:spPr>
          <a:xfrm>
            <a:off x="5206316" y="5140409"/>
            <a:ext cx="1779368" cy="461665"/>
          </a:xfrm>
          <a:prstGeom prst="rect">
            <a:avLst/>
          </a:prstGeom>
          <a:noFill/>
        </p:spPr>
        <p:txBody>
          <a:bodyPr wrap="square" rtlCol="0">
            <a:spAutoFit/>
          </a:bodyPr>
          <a:lstStyle/>
          <a:p>
            <a:pPr algn="ctr"/>
            <a:r>
              <a:rPr lang="en-US" sz="2400" dirty="0" err="1">
                <a:latin typeface="Consolas" panose="020B0609020204030204" pitchFamily="49" charset="0"/>
              </a:rPr>
              <a:t>es_empty</a:t>
            </a:r>
            <a:endParaRPr lang="en-US" sz="2400" dirty="0">
              <a:latin typeface="Consolas" panose="020B0609020204030204" pitchFamily="49" charset="0"/>
            </a:endParaRPr>
          </a:p>
        </p:txBody>
      </p:sp>
      <p:sp>
        <p:nvSpPr>
          <p:cNvPr id="28" name="TextBox 27">
            <a:extLst>
              <a:ext uri="{FF2B5EF4-FFF2-40B4-BE49-F238E27FC236}">
                <a16:creationId xmlns:a16="http://schemas.microsoft.com/office/drawing/2014/main" id="{5C9BAF3D-57D4-447E-AE9D-97FE1D296338}"/>
              </a:ext>
            </a:extLst>
          </p:cNvPr>
          <p:cNvSpPr txBox="1"/>
          <p:nvPr/>
        </p:nvSpPr>
        <p:spPr>
          <a:xfrm>
            <a:off x="4517247" y="5522960"/>
            <a:ext cx="2229542" cy="461665"/>
          </a:xfrm>
          <a:prstGeom prst="rect">
            <a:avLst/>
          </a:prstGeom>
          <a:noFill/>
        </p:spPr>
        <p:txBody>
          <a:bodyPr wrap="square" rtlCol="0">
            <a:spAutoFit/>
          </a:bodyPr>
          <a:lstStyle/>
          <a:p>
            <a:pPr algn="ctr"/>
            <a:r>
              <a:rPr lang="en-US" sz="2400" dirty="0">
                <a:latin typeface="Consolas" panose="020B0609020204030204" pitchFamily="49" charset="0"/>
              </a:rPr>
              <a:t>/*invalid*/</a:t>
            </a:r>
          </a:p>
        </p:txBody>
      </p:sp>
      <p:sp>
        <p:nvSpPr>
          <p:cNvPr id="29" name="TextBox 28">
            <a:extLst>
              <a:ext uri="{FF2B5EF4-FFF2-40B4-BE49-F238E27FC236}">
                <a16:creationId xmlns:a16="http://schemas.microsoft.com/office/drawing/2014/main" id="{BFC917D3-F38E-4A17-823B-10F5434DB2A3}"/>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2"/>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grpSp>
        <p:nvGrpSpPr>
          <p:cNvPr id="32" name="Group 31">
            <a:extLst>
              <a:ext uri="{FF2B5EF4-FFF2-40B4-BE49-F238E27FC236}">
                <a16:creationId xmlns:a16="http://schemas.microsoft.com/office/drawing/2014/main" id="{D0BDE819-AE34-40E1-8635-F2A87C1BB2B4}"/>
              </a:ext>
            </a:extLst>
          </p:cNvPr>
          <p:cNvGrpSpPr>
            <a:grpSpLocks noChangeAspect="1"/>
          </p:cNvGrpSpPr>
          <p:nvPr/>
        </p:nvGrpSpPr>
        <p:grpSpPr>
          <a:xfrm>
            <a:off x="2862901" y="5169893"/>
            <a:ext cx="864970" cy="1126193"/>
            <a:chOff x="531341" y="806474"/>
            <a:chExt cx="1536359" cy="2000345"/>
          </a:xfrm>
        </p:grpSpPr>
        <p:pic>
          <p:nvPicPr>
            <p:cNvPr id="33" name="Picture 32">
              <a:extLst>
                <a:ext uri="{FF2B5EF4-FFF2-40B4-BE49-F238E27FC236}">
                  <a16:creationId xmlns:a16="http://schemas.microsoft.com/office/drawing/2014/main" id="{6AF02DA6-23D9-4D47-878D-4D1B43BF10C2}"/>
                </a:ext>
              </a:extLst>
            </p:cNvPr>
            <p:cNvPicPr>
              <a:picLocks noChangeAspect="1"/>
            </p:cNvPicPr>
            <p:nvPr/>
          </p:nvPicPr>
          <p:blipFill>
            <a:blip r:embed="rId2"/>
            <a:stretch>
              <a:fillRect/>
            </a:stretch>
          </p:blipFill>
          <p:spPr>
            <a:xfrm>
              <a:off x="531341" y="806474"/>
              <a:ext cx="1536359" cy="1885741"/>
            </a:xfrm>
            <a:prstGeom prst="rect">
              <a:avLst/>
            </a:prstGeom>
          </p:spPr>
        </p:pic>
        <p:sp>
          <p:nvSpPr>
            <p:cNvPr id="34" name="TextBox 33">
              <a:extLst>
                <a:ext uri="{FF2B5EF4-FFF2-40B4-BE49-F238E27FC236}">
                  <a16:creationId xmlns:a16="http://schemas.microsoft.com/office/drawing/2014/main" id="{8317E6DC-8F28-49D1-8BDD-8B439DA3F82C}"/>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bcentry</a:t>
              </a:r>
              <a:endParaRPr lang="en-US" sz="115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3659664" y="557575"/>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pic>
        <p:nvPicPr>
          <p:cNvPr id="39" name="Picture 38">
            <a:extLst>
              <a:ext uri="{FF2B5EF4-FFF2-40B4-BE49-F238E27FC236}">
                <a16:creationId xmlns:a16="http://schemas.microsoft.com/office/drawing/2014/main" id="{55657CFE-A0D6-418C-A4A9-3E0376ED29F1}"/>
              </a:ext>
            </a:extLst>
          </p:cNvPr>
          <p:cNvPicPr>
            <a:picLocks noChangeAspect="1"/>
          </p:cNvPicPr>
          <p:nvPr/>
        </p:nvPicPr>
        <p:blipFill>
          <a:blip r:embed="rId3"/>
          <a:stretch>
            <a:fillRect/>
          </a:stretch>
        </p:blipFill>
        <p:spPr>
          <a:xfrm>
            <a:off x="481916" y="2439487"/>
            <a:ext cx="1536359" cy="2030189"/>
          </a:xfrm>
          <a:prstGeom prst="rect">
            <a:avLst/>
          </a:prstGeom>
        </p:spPr>
      </p:pic>
      <p:pic>
        <p:nvPicPr>
          <p:cNvPr id="40" name="Picture 39">
            <a:extLst>
              <a:ext uri="{FF2B5EF4-FFF2-40B4-BE49-F238E27FC236}">
                <a16:creationId xmlns:a16="http://schemas.microsoft.com/office/drawing/2014/main" id="{B9F99331-5728-4ABB-8165-49FA8FF62E4B}"/>
              </a:ext>
            </a:extLst>
          </p:cNvPr>
          <p:cNvPicPr>
            <a:picLocks noChangeAspect="1"/>
          </p:cNvPicPr>
          <p:nvPr/>
        </p:nvPicPr>
        <p:blipFill>
          <a:blip r:embed="rId3"/>
          <a:stretch>
            <a:fillRect/>
          </a:stretch>
        </p:blipFill>
        <p:spPr>
          <a:xfrm>
            <a:off x="10345938" y="917245"/>
            <a:ext cx="1314721" cy="1737311"/>
          </a:xfrm>
          <a:prstGeom prst="rect">
            <a:avLst/>
          </a:prstGeom>
        </p:spPr>
      </p:pic>
      <p:grpSp>
        <p:nvGrpSpPr>
          <p:cNvPr id="43" name="Group 42">
            <a:extLst>
              <a:ext uri="{FF2B5EF4-FFF2-40B4-BE49-F238E27FC236}">
                <a16:creationId xmlns:a16="http://schemas.microsoft.com/office/drawing/2014/main" id="{A41CE7A6-5ADB-409C-8791-27BA36EC3433}"/>
              </a:ext>
            </a:extLst>
          </p:cNvPr>
          <p:cNvGrpSpPr/>
          <p:nvPr/>
        </p:nvGrpSpPr>
        <p:grpSpPr>
          <a:xfrm>
            <a:off x="2854417" y="4140063"/>
            <a:ext cx="4589963" cy="1012933"/>
            <a:chOff x="2854418" y="4498413"/>
            <a:chExt cx="4263074" cy="1012933"/>
          </a:xfrm>
        </p:grpSpPr>
        <p:sp>
          <p:nvSpPr>
            <p:cNvPr id="5" name="TextBox 4">
              <a:extLst>
                <a:ext uri="{FF2B5EF4-FFF2-40B4-BE49-F238E27FC236}">
                  <a16:creationId xmlns:a16="http://schemas.microsoft.com/office/drawing/2014/main" id="{C624BAE0-D592-4201-98F9-5D183E9D6757}"/>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1" name="TextBox 40">
              <a:extLst>
                <a:ext uri="{FF2B5EF4-FFF2-40B4-BE49-F238E27FC236}">
                  <a16:creationId xmlns:a16="http://schemas.microsoft.com/office/drawing/2014/main" id="{E4BD84E3-399E-4854-AF9D-6D32BA6ACDA4}"/>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2" name="TextBox 41">
              <a:extLst>
                <a:ext uri="{FF2B5EF4-FFF2-40B4-BE49-F238E27FC236}">
                  <a16:creationId xmlns:a16="http://schemas.microsoft.com/office/drawing/2014/main" id="{096A0283-25E3-49D5-B9A4-75E52E962DF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4" name="Group 43">
            <a:extLst>
              <a:ext uri="{FF2B5EF4-FFF2-40B4-BE49-F238E27FC236}">
                <a16:creationId xmlns:a16="http://schemas.microsoft.com/office/drawing/2014/main" id="{55111684-6D64-4127-9CB9-AFBC374FF785}"/>
              </a:ext>
            </a:extLst>
          </p:cNvPr>
          <p:cNvGrpSpPr/>
          <p:nvPr/>
        </p:nvGrpSpPr>
        <p:grpSpPr>
          <a:xfrm>
            <a:off x="2854417" y="3126378"/>
            <a:ext cx="4589963" cy="1012933"/>
            <a:chOff x="2854418" y="4498413"/>
            <a:chExt cx="4263074" cy="1012933"/>
          </a:xfrm>
        </p:grpSpPr>
        <p:sp>
          <p:nvSpPr>
            <p:cNvPr id="45" name="TextBox 44">
              <a:extLst>
                <a:ext uri="{FF2B5EF4-FFF2-40B4-BE49-F238E27FC236}">
                  <a16:creationId xmlns:a16="http://schemas.microsoft.com/office/drawing/2014/main" id="{79F07012-E93B-499B-B7FA-70B7E1818D8E}"/>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6" name="TextBox 45">
              <a:extLst>
                <a:ext uri="{FF2B5EF4-FFF2-40B4-BE49-F238E27FC236}">
                  <a16:creationId xmlns:a16="http://schemas.microsoft.com/office/drawing/2014/main" id="{1CF080FA-8C98-4BA8-A220-224B77E921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7" name="TextBox 46">
              <a:extLst>
                <a:ext uri="{FF2B5EF4-FFF2-40B4-BE49-F238E27FC236}">
                  <a16:creationId xmlns:a16="http://schemas.microsoft.com/office/drawing/2014/main" id="{3B1305C1-BD5E-48A9-A543-C624E08721C0}"/>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13772AC5-0712-4D32-8FD0-545ACFFD72B5}"/>
              </a:ext>
            </a:extLst>
          </p:cNvPr>
          <p:cNvGrpSpPr/>
          <p:nvPr/>
        </p:nvGrpSpPr>
        <p:grpSpPr>
          <a:xfrm>
            <a:off x="2854415" y="2118296"/>
            <a:ext cx="4589963" cy="1012933"/>
            <a:chOff x="2854418" y="4498413"/>
            <a:chExt cx="4263074" cy="1012933"/>
          </a:xfrm>
        </p:grpSpPr>
        <p:sp>
          <p:nvSpPr>
            <p:cNvPr id="49" name="TextBox 48">
              <a:extLst>
                <a:ext uri="{FF2B5EF4-FFF2-40B4-BE49-F238E27FC236}">
                  <a16:creationId xmlns:a16="http://schemas.microsoft.com/office/drawing/2014/main" id="{EBCD9413-211B-4C86-977E-8EFDFE946C4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0" name="TextBox 49">
              <a:extLst>
                <a:ext uri="{FF2B5EF4-FFF2-40B4-BE49-F238E27FC236}">
                  <a16:creationId xmlns:a16="http://schemas.microsoft.com/office/drawing/2014/main" id="{65BBAC24-9E8A-457D-87D1-5A1C1314E4EE}"/>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1" name="TextBox 50">
              <a:extLst>
                <a:ext uri="{FF2B5EF4-FFF2-40B4-BE49-F238E27FC236}">
                  <a16:creationId xmlns:a16="http://schemas.microsoft.com/office/drawing/2014/main" id="{8062C3EA-3CDF-4CAB-84FE-07DD174C8B4B}"/>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pic>
        <p:nvPicPr>
          <p:cNvPr id="3" name="Picture 2">
            <a:extLst>
              <a:ext uri="{FF2B5EF4-FFF2-40B4-BE49-F238E27FC236}">
                <a16:creationId xmlns:a16="http://schemas.microsoft.com/office/drawing/2014/main" id="{C503911C-2921-4209-ACAF-A11451182A99}"/>
              </a:ext>
            </a:extLst>
          </p:cNvPr>
          <p:cNvPicPr>
            <a:picLocks noChangeAspect="1"/>
          </p:cNvPicPr>
          <p:nvPr/>
        </p:nvPicPr>
        <p:blipFill>
          <a:blip r:embed="rId4"/>
          <a:stretch>
            <a:fillRect/>
          </a:stretch>
        </p:blipFill>
        <p:spPr>
          <a:xfrm>
            <a:off x="9085768" y="900301"/>
            <a:ext cx="1272524" cy="1720595"/>
          </a:xfrm>
          <a:prstGeom prst="rect">
            <a:avLst/>
          </a:prstGeom>
        </p:spPr>
      </p:pic>
      <p:pic>
        <p:nvPicPr>
          <p:cNvPr id="55" name="Picture 54">
            <a:extLst>
              <a:ext uri="{FF2B5EF4-FFF2-40B4-BE49-F238E27FC236}">
                <a16:creationId xmlns:a16="http://schemas.microsoft.com/office/drawing/2014/main" id="{57C5CFDA-F0F8-4792-A527-677703F926E4}"/>
              </a:ext>
            </a:extLst>
          </p:cNvPr>
          <p:cNvPicPr>
            <a:picLocks noChangeAspect="1"/>
          </p:cNvPicPr>
          <p:nvPr/>
        </p:nvPicPr>
        <p:blipFill>
          <a:blip r:embed="rId4"/>
          <a:stretch>
            <a:fillRect/>
          </a:stretch>
        </p:blipFill>
        <p:spPr>
          <a:xfrm>
            <a:off x="2812394" y="5110034"/>
            <a:ext cx="887744" cy="1200329"/>
          </a:xfrm>
          <a:prstGeom prst="rect">
            <a:avLst/>
          </a:prstGeom>
        </p:spPr>
      </p:pic>
      <p:sp>
        <p:nvSpPr>
          <p:cNvPr id="56" name="TextBox 55">
            <a:extLst>
              <a:ext uri="{FF2B5EF4-FFF2-40B4-BE49-F238E27FC236}">
                <a16:creationId xmlns:a16="http://schemas.microsoft.com/office/drawing/2014/main" id="{F367F669-4F0F-43BC-8FF1-3B9C22B82D15}"/>
              </a:ext>
            </a:extLst>
          </p:cNvPr>
          <p:cNvSpPr txBox="1"/>
          <p:nvPr/>
        </p:nvSpPr>
        <p:spPr>
          <a:xfrm>
            <a:off x="5234049" y="5134312"/>
            <a:ext cx="2257161" cy="461665"/>
          </a:xfrm>
          <a:prstGeom prst="rect">
            <a:avLst/>
          </a:prstGeom>
          <a:noFill/>
        </p:spPr>
        <p:txBody>
          <a:bodyPr wrap="square" rtlCol="0">
            <a:spAutoFit/>
          </a:bodyPr>
          <a:lstStyle/>
          <a:p>
            <a:pPr algn="ctr"/>
            <a:r>
              <a:rPr lang="en-US" sz="2400" dirty="0" err="1">
                <a:latin typeface="Consolas" panose="020B0609020204030204" pitchFamily="49" charset="0"/>
              </a:rPr>
              <a:t>es_allocated</a:t>
            </a:r>
            <a:endParaRPr lang="en-US" sz="2400" dirty="0">
              <a:latin typeface="Consolas" panose="020B0609020204030204" pitchFamily="49" charset="0"/>
            </a:endParaRPr>
          </a:p>
        </p:txBody>
      </p:sp>
      <p:sp>
        <p:nvSpPr>
          <p:cNvPr id="57" name="TextBox 56">
            <a:extLst>
              <a:ext uri="{FF2B5EF4-FFF2-40B4-BE49-F238E27FC236}">
                <a16:creationId xmlns:a16="http://schemas.microsoft.com/office/drawing/2014/main" id="{7A676740-16A7-4BB1-BF4E-8B4B8E998A9C}"/>
              </a:ext>
            </a:extLst>
          </p:cNvPr>
          <p:cNvSpPr txBox="1"/>
          <p:nvPr/>
        </p:nvSpPr>
        <p:spPr>
          <a:xfrm>
            <a:off x="4532199" y="5537023"/>
            <a:ext cx="811423" cy="461665"/>
          </a:xfrm>
          <a:prstGeom prst="rect">
            <a:avLst/>
          </a:prstGeom>
          <a:noFill/>
        </p:spPr>
        <p:txBody>
          <a:bodyPr wrap="square" rtlCol="0">
            <a:spAutoFit/>
          </a:bodyPr>
          <a:lstStyle/>
          <a:p>
            <a:pPr algn="ctr"/>
            <a:r>
              <a:rPr lang="en-US" sz="2400" dirty="0">
                <a:latin typeface="Consolas" panose="020B0609020204030204" pitchFamily="49" charset="0"/>
              </a:rPr>
              <a:t>bn</a:t>
            </a:r>
          </a:p>
        </p:txBody>
      </p:sp>
      <p:sp>
        <p:nvSpPr>
          <p:cNvPr id="59" name="TextBox 58">
            <a:extLst>
              <a:ext uri="{FF2B5EF4-FFF2-40B4-BE49-F238E27FC236}">
                <a16:creationId xmlns:a16="http://schemas.microsoft.com/office/drawing/2014/main" id="{9B72E478-EC03-463C-AA49-33ACEB2C7099}"/>
              </a:ext>
            </a:extLst>
          </p:cNvPr>
          <p:cNvSpPr txBox="1"/>
          <p:nvPr/>
        </p:nvSpPr>
        <p:spPr>
          <a:xfrm>
            <a:off x="8227432" y="5673668"/>
            <a:ext cx="3449703" cy="707886"/>
          </a:xfrm>
          <a:prstGeom prst="rect">
            <a:avLst/>
          </a:prstGeom>
          <a:noFill/>
        </p:spPr>
        <p:txBody>
          <a:bodyPr wrap="square" rtlCol="0">
            <a:spAutoFit/>
          </a:bodyPr>
          <a:lstStyle/>
          <a:p>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wasn’t found, so let’s read it from disk!</a:t>
            </a:r>
          </a:p>
        </p:txBody>
      </p:sp>
      <p:sp>
        <p:nvSpPr>
          <p:cNvPr id="60" name="TextBox 59">
            <a:extLst>
              <a:ext uri="{FF2B5EF4-FFF2-40B4-BE49-F238E27FC236}">
                <a16:creationId xmlns:a16="http://schemas.microsoft.com/office/drawing/2014/main" id="{10E920AD-FE2A-421F-940B-2727EC3CD45C}"/>
              </a:ext>
            </a:extLst>
          </p:cNvPr>
          <p:cNvSpPr txBox="1"/>
          <p:nvPr/>
        </p:nvSpPr>
        <p:spPr>
          <a:xfrm>
            <a:off x="4606762" y="6255963"/>
            <a:ext cx="811423" cy="461665"/>
          </a:xfrm>
          <a:prstGeom prst="rect">
            <a:avLst/>
          </a:prstGeom>
          <a:noFill/>
        </p:spPr>
        <p:txBody>
          <a:bodyPr wrap="square" rtlCol="0">
            <a:spAutoFit/>
          </a:bodyPr>
          <a:lstStyle/>
          <a:p>
            <a:pPr algn="ctr"/>
            <a:r>
              <a:rPr lang="en-US" sz="2400" dirty="0">
                <a:latin typeface="Consolas" panose="020B0609020204030204" pitchFamily="49" charset="0"/>
              </a:rPr>
              <a:t>0</a:t>
            </a:r>
          </a:p>
        </p:txBody>
      </p:sp>
      <p:sp>
        <p:nvSpPr>
          <p:cNvPr id="61" name="Arrow: Down 60">
            <a:extLst>
              <a:ext uri="{FF2B5EF4-FFF2-40B4-BE49-F238E27FC236}">
                <a16:creationId xmlns:a16="http://schemas.microsoft.com/office/drawing/2014/main" id="{52A92514-494A-430A-B0B1-20914139495E}"/>
              </a:ext>
            </a:extLst>
          </p:cNvPr>
          <p:cNvSpPr/>
          <p:nvPr/>
        </p:nvSpPr>
        <p:spPr>
          <a:xfrm rot="5400000">
            <a:off x="7295219" y="5530517"/>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0D9040B9-655F-436E-86EC-C7F3CE637DA1}"/>
              </a:ext>
            </a:extLst>
          </p:cNvPr>
          <p:cNvSpPr txBox="1"/>
          <p:nvPr/>
        </p:nvSpPr>
        <p:spPr>
          <a:xfrm>
            <a:off x="4593266" y="6247616"/>
            <a:ext cx="811423" cy="461665"/>
          </a:xfrm>
          <a:prstGeom prst="rect">
            <a:avLst/>
          </a:prstGeom>
          <a:noFill/>
        </p:spPr>
        <p:txBody>
          <a:bodyPr wrap="square" rtlCol="0">
            <a:spAutoFit/>
          </a:bodyPr>
          <a:lstStyle/>
          <a:p>
            <a:pPr algn="ctr"/>
            <a:r>
              <a:rPr lang="en-US" sz="2400" dirty="0">
                <a:latin typeface="Consolas" panose="020B0609020204030204" pitchFamily="49" charset="0"/>
              </a:rPr>
              <a:t>1</a:t>
            </a:r>
          </a:p>
        </p:txBody>
      </p:sp>
      <p:sp>
        <p:nvSpPr>
          <p:cNvPr id="64" name="TextBox 63">
            <a:extLst>
              <a:ext uri="{FF2B5EF4-FFF2-40B4-BE49-F238E27FC236}">
                <a16:creationId xmlns:a16="http://schemas.microsoft.com/office/drawing/2014/main" id="{F63C4004-58C8-4B9B-BDFF-E9F16FC3E933}"/>
              </a:ext>
            </a:extLst>
          </p:cNvPr>
          <p:cNvSpPr txBox="1"/>
          <p:nvPr/>
        </p:nvSpPr>
        <p:spPr>
          <a:xfrm>
            <a:off x="5123686" y="5134144"/>
            <a:ext cx="2257161" cy="461665"/>
          </a:xfrm>
          <a:prstGeom prst="rect">
            <a:avLst/>
          </a:prstGeom>
          <a:noFill/>
        </p:spPr>
        <p:txBody>
          <a:bodyPr wrap="square" rtlCol="0">
            <a:spAutoFit/>
          </a:bodyPr>
          <a:lstStyle/>
          <a:p>
            <a:pPr algn="ctr"/>
            <a:r>
              <a:rPr lang="en-US" sz="2400" dirty="0" err="1">
                <a:latin typeface="Consolas" panose="020B0609020204030204" pitchFamily="49" charset="0"/>
              </a:rPr>
              <a:t>es_loading</a:t>
            </a:r>
            <a:endParaRPr lang="en-US" sz="2400" dirty="0">
              <a:latin typeface="Consolas" panose="020B0609020204030204" pitchFamily="49" charset="0"/>
            </a:endParaRPr>
          </a:p>
        </p:txBody>
      </p:sp>
      <p:sp>
        <p:nvSpPr>
          <p:cNvPr id="65" name="TextBox 64">
            <a:extLst>
              <a:ext uri="{FF2B5EF4-FFF2-40B4-BE49-F238E27FC236}">
                <a16:creationId xmlns:a16="http://schemas.microsoft.com/office/drawing/2014/main" id="{02055775-14CE-4823-A5C7-D09B7E56FC8C}"/>
              </a:ext>
            </a:extLst>
          </p:cNvPr>
          <p:cNvSpPr txBox="1"/>
          <p:nvPr/>
        </p:nvSpPr>
        <p:spPr>
          <a:xfrm>
            <a:off x="8248709" y="5127973"/>
            <a:ext cx="3856796"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Call </a:t>
            </a:r>
            <a:r>
              <a:rPr lang="en-US" sz="2000" b="1" dirty="0" err="1">
                <a:latin typeface="Consolas" panose="020B0609020204030204" pitchFamily="49" charset="0"/>
                <a:cs typeface="Segoe UI" panose="020B0502040204020203" pitchFamily="34" charset="0"/>
              </a:rPr>
              <a:t>bcentry</a:t>
            </a:r>
            <a:r>
              <a:rPr lang="en-US" sz="2000" b="1" dirty="0">
                <a:latin typeface="Consolas" panose="020B0609020204030204" pitchFamily="49" charset="0"/>
                <a:cs typeface="Segoe UI" panose="020B0502040204020203" pitchFamily="34" charset="0"/>
              </a:rPr>
              <a:t>::load(…)</a:t>
            </a:r>
            <a:r>
              <a:rPr lang="en-US" sz="2000" b="1" dirty="0">
                <a:latin typeface="Segoe UI" panose="020B0502040204020203" pitchFamily="34" charset="0"/>
                <a:cs typeface="Segoe UI" panose="020B0502040204020203" pitchFamily="34" charset="0"/>
              </a:rPr>
              <a:t>, which sets </a:t>
            </a:r>
            <a:r>
              <a:rPr lang="en-US" sz="2000" b="1" dirty="0">
                <a:latin typeface="Consolas" panose="020B0609020204030204" pitchFamily="49" charset="0"/>
                <a:cs typeface="Segoe UI" panose="020B0502040204020203" pitchFamily="34" charset="0"/>
              </a:rPr>
              <a:t>estate_ </a:t>
            </a:r>
            <a:r>
              <a:rPr lang="en-US" sz="2000" b="1" dirty="0">
                <a:latin typeface="Segoe UI" panose="020B0502040204020203" pitchFamily="34" charset="0"/>
                <a:cs typeface="Segoe UI" panose="020B0502040204020203" pitchFamily="34" charset="0"/>
              </a:rPr>
              <a:t>to </a:t>
            </a:r>
            <a:r>
              <a:rPr lang="en-US" sz="2000" b="1" dirty="0" err="1">
                <a:latin typeface="Consolas" panose="020B0609020204030204" pitchFamily="49" charset="0"/>
                <a:cs typeface="Segoe UI" panose="020B0502040204020203" pitchFamily="34" charset="0"/>
              </a:rPr>
              <a:t>es_loading</a:t>
            </a:r>
            <a:r>
              <a:rPr lang="en-US" sz="2000" b="1" dirty="0">
                <a:latin typeface="Segoe UI" panose="020B0502040204020203" pitchFamily="34" charset="0"/>
                <a:cs typeface="Segoe UI" panose="020B0502040204020203" pitchFamily="34" charset="0"/>
              </a:rPr>
              <a:t>, unlocks the </a:t>
            </a:r>
            <a:r>
              <a:rPr lang="en-US" sz="2000" b="1" dirty="0" err="1">
                <a:latin typeface="Consolas" panose="020B0609020204030204" pitchFamily="49" charset="0"/>
                <a:cs typeface="Segoe UI" panose="020B0502040204020203" pitchFamily="34" charset="0"/>
              </a:rPr>
              <a:t>bcentry</a:t>
            </a:r>
            <a:r>
              <a:rPr lang="en-US" sz="2000" b="1" dirty="0">
                <a:latin typeface="Segoe UI" panose="020B0502040204020203" pitchFamily="34" charset="0"/>
                <a:cs typeface="Segoe UI" panose="020B0502040204020203" pitchFamily="34" charset="0"/>
              </a:rPr>
              <a:t> lock, and then calls the blocking </a:t>
            </a:r>
            <a:r>
              <a:rPr lang="en-US" sz="2000" b="1" dirty="0" err="1">
                <a:latin typeface="Consolas" panose="020B0609020204030204" pitchFamily="49" charset="0"/>
                <a:cs typeface="Segoe UI" panose="020B0502040204020203" pitchFamily="34" charset="0"/>
              </a:rPr>
              <a:t>achistate</a:t>
            </a:r>
            <a:r>
              <a:rPr lang="en-US" sz="2000" b="1" dirty="0">
                <a:latin typeface="Consolas" panose="020B0609020204030204" pitchFamily="49" charset="0"/>
                <a:cs typeface="Segoe UI" panose="020B0502040204020203" pitchFamily="34" charset="0"/>
              </a:rPr>
              <a:t>::read(…)</a:t>
            </a:r>
          </a:p>
        </p:txBody>
      </p:sp>
    </p:spTree>
    <p:extLst>
      <p:ext uri="{BB962C8B-B14F-4D97-AF65-F5344CB8AC3E}">
        <p14:creationId xmlns:p14="http://schemas.microsoft.com/office/powerpoint/2010/main" val="33967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5"/>
                                        </p:tgtEl>
                                        <p:attrNameLst>
                                          <p:attrName>r</p:attrName>
                                        </p:attrNameLst>
                                      </p:cBhvr>
                                    </p:animRot>
                                    <p:animRot by="-240000">
                                      <p:cBhvr>
                                        <p:cTn id="13" dur="200" fill="hold">
                                          <p:stCondLst>
                                            <p:cond delay="200"/>
                                          </p:stCondLst>
                                        </p:cTn>
                                        <p:tgtEl>
                                          <p:spTgt spid="55"/>
                                        </p:tgtEl>
                                        <p:attrNameLst>
                                          <p:attrName>r</p:attrName>
                                        </p:attrNameLst>
                                      </p:cBhvr>
                                    </p:animRot>
                                    <p:animRot by="240000">
                                      <p:cBhvr>
                                        <p:cTn id="14" dur="200" fill="hold">
                                          <p:stCondLst>
                                            <p:cond delay="400"/>
                                          </p:stCondLst>
                                        </p:cTn>
                                        <p:tgtEl>
                                          <p:spTgt spid="55"/>
                                        </p:tgtEl>
                                        <p:attrNameLst>
                                          <p:attrName>r</p:attrName>
                                        </p:attrNameLst>
                                      </p:cBhvr>
                                    </p:animRot>
                                    <p:animRot by="-240000">
                                      <p:cBhvr>
                                        <p:cTn id="15" dur="200" fill="hold">
                                          <p:stCondLst>
                                            <p:cond delay="600"/>
                                          </p:stCondLst>
                                        </p:cTn>
                                        <p:tgtEl>
                                          <p:spTgt spid="55"/>
                                        </p:tgtEl>
                                        <p:attrNameLst>
                                          <p:attrName>r</p:attrName>
                                        </p:attrNameLst>
                                      </p:cBhvr>
                                    </p:animRot>
                                    <p:animRot by="120000">
                                      <p:cBhvr>
                                        <p:cTn id="16" dur="200" fill="hold">
                                          <p:stCondLst>
                                            <p:cond delay="800"/>
                                          </p:stCondLst>
                                        </p:cTn>
                                        <p:tgtEl>
                                          <p:spTgt spid="5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56"/>
                                        </p:tgtEl>
                                        <p:attrNameLst>
                                          <p:attrName>r</p:attrName>
                                        </p:attrNameLst>
                                      </p:cBhvr>
                                    </p:animRot>
                                    <p:animRot by="-240000">
                                      <p:cBhvr>
                                        <p:cTn id="28" dur="200" fill="hold">
                                          <p:stCondLst>
                                            <p:cond delay="200"/>
                                          </p:stCondLst>
                                        </p:cTn>
                                        <p:tgtEl>
                                          <p:spTgt spid="56"/>
                                        </p:tgtEl>
                                        <p:attrNameLst>
                                          <p:attrName>r</p:attrName>
                                        </p:attrNameLst>
                                      </p:cBhvr>
                                    </p:animRot>
                                    <p:animRot by="240000">
                                      <p:cBhvr>
                                        <p:cTn id="29" dur="200" fill="hold">
                                          <p:stCondLst>
                                            <p:cond delay="400"/>
                                          </p:stCondLst>
                                        </p:cTn>
                                        <p:tgtEl>
                                          <p:spTgt spid="56"/>
                                        </p:tgtEl>
                                        <p:attrNameLst>
                                          <p:attrName>r</p:attrName>
                                        </p:attrNameLst>
                                      </p:cBhvr>
                                    </p:animRot>
                                    <p:animRot by="-240000">
                                      <p:cBhvr>
                                        <p:cTn id="30" dur="200" fill="hold">
                                          <p:stCondLst>
                                            <p:cond delay="600"/>
                                          </p:stCondLst>
                                        </p:cTn>
                                        <p:tgtEl>
                                          <p:spTgt spid="56"/>
                                        </p:tgtEl>
                                        <p:attrNameLst>
                                          <p:attrName>r</p:attrName>
                                        </p:attrNameLst>
                                      </p:cBhvr>
                                    </p:animRot>
                                    <p:animRot by="120000">
                                      <p:cBhvr>
                                        <p:cTn id="31" dur="200" fill="hold">
                                          <p:stCondLst>
                                            <p:cond delay="800"/>
                                          </p:stCondLst>
                                        </p:cTn>
                                        <p:tgtEl>
                                          <p:spTgt spid="5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1000"/>
                            </p:stCondLst>
                            <p:childTnLst>
                              <p:par>
                                <p:cTn id="42" presetID="32" presetClass="emph" presetSubtype="0" fill="hold" grpId="1" nodeType="afterEffect">
                                  <p:stCondLst>
                                    <p:cond delay="0"/>
                                  </p:stCondLst>
                                  <p:childTnLst>
                                    <p:animRot by="120000">
                                      <p:cBhvr>
                                        <p:cTn id="43" dur="100" fill="hold">
                                          <p:stCondLst>
                                            <p:cond delay="0"/>
                                          </p:stCondLst>
                                        </p:cTn>
                                        <p:tgtEl>
                                          <p:spTgt spid="57"/>
                                        </p:tgtEl>
                                        <p:attrNameLst>
                                          <p:attrName>r</p:attrName>
                                        </p:attrNameLst>
                                      </p:cBhvr>
                                    </p:animRot>
                                    <p:animRot by="-240000">
                                      <p:cBhvr>
                                        <p:cTn id="44" dur="200" fill="hold">
                                          <p:stCondLst>
                                            <p:cond delay="200"/>
                                          </p:stCondLst>
                                        </p:cTn>
                                        <p:tgtEl>
                                          <p:spTgt spid="57"/>
                                        </p:tgtEl>
                                        <p:attrNameLst>
                                          <p:attrName>r</p:attrName>
                                        </p:attrNameLst>
                                      </p:cBhvr>
                                    </p:animRot>
                                    <p:animRot by="240000">
                                      <p:cBhvr>
                                        <p:cTn id="45" dur="200" fill="hold">
                                          <p:stCondLst>
                                            <p:cond delay="400"/>
                                          </p:stCondLst>
                                        </p:cTn>
                                        <p:tgtEl>
                                          <p:spTgt spid="57"/>
                                        </p:tgtEl>
                                        <p:attrNameLst>
                                          <p:attrName>r</p:attrName>
                                        </p:attrNameLst>
                                      </p:cBhvr>
                                    </p:animRot>
                                    <p:animRot by="-240000">
                                      <p:cBhvr>
                                        <p:cTn id="46" dur="200" fill="hold">
                                          <p:stCondLst>
                                            <p:cond delay="600"/>
                                          </p:stCondLst>
                                        </p:cTn>
                                        <p:tgtEl>
                                          <p:spTgt spid="57"/>
                                        </p:tgtEl>
                                        <p:attrNameLst>
                                          <p:attrName>r</p:attrName>
                                        </p:attrNameLst>
                                      </p:cBhvr>
                                    </p:animRot>
                                    <p:animRot by="120000">
                                      <p:cBhvr>
                                        <p:cTn id="47" dur="200" fill="hold">
                                          <p:stCondLst>
                                            <p:cond delay="800"/>
                                          </p:stCondLst>
                                        </p:cTn>
                                        <p:tgtEl>
                                          <p:spTgt spid="57"/>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39"/>
                                        </p:tgtEl>
                                        <p:attrNameLst>
                                          <p:attrName>r</p:attrName>
                                        </p:attrNameLst>
                                      </p:cBhvr>
                                    </p:animRot>
                                    <p:animRot by="-240000">
                                      <p:cBhvr>
                                        <p:cTn id="52" dur="200" fill="hold">
                                          <p:stCondLst>
                                            <p:cond delay="200"/>
                                          </p:stCondLst>
                                        </p:cTn>
                                        <p:tgtEl>
                                          <p:spTgt spid="39"/>
                                        </p:tgtEl>
                                        <p:attrNameLst>
                                          <p:attrName>r</p:attrName>
                                        </p:attrNameLst>
                                      </p:cBhvr>
                                    </p:animRot>
                                    <p:animRot by="240000">
                                      <p:cBhvr>
                                        <p:cTn id="53" dur="200" fill="hold">
                                          <p:stCondLst>
                                            <p:cond delay="400"/>
                                          </p:stCondLst>
                                        </p:cTn>
                                        <p:tgtEl>
                                          <p:spTgt spid="39"/>
                                        </p:tgtEl>
                                        <p:attrNameLst>
                                          <p:attrName>r</p:attrName>
                                        </p:attrNameLst>
                                      </p:cBhvr>
                                    </p:animRot>
                                    <p:animRot by="-240000">
                                      <p:cBhvr>
                                        <p:cTn id="54" dur="200" fill="hold">
                                          <p:stCondLst>
                                            <p:cond delay="600"/>
                                          </p:stCondLst>
                                        </p:cTn>
                                        <p:tgtEl>
                                          <p:spTgt spid="39"/>
                                        </p:tgtEl>
                                        <p:attrNameLst>
                                          <p:attrName>r</p:attrName>
                                        </p:attrNameLst>
                                      </p:cBhvr>
                                    </p:animRot>
                                    <p:animRot by="120000">
                                      <p:cBhvr>
                                        <p:cTn id="55" dur="200" fill="hold">
                                          <p:stCondLst>
                                            <p:cond delay="800"/>
                                          </p:stCondLst>
                                        </p:cTn>
                                        <p:tgtEl>
                                          <p:spTgt spid="39"/>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40"/>
                                        </p:tgtEl>
                                        <p:attrNameLst>
                                          <p:attrName>r</p:attrName>
                                        </p:attrNameLst>
                                      </p:cBhvr>
                                    </p:animRot>
                                    <p:animRot by="-240000">
                                      <p:cBhvr>
                                        <p:cTn id="58" dur="200" fill="hold">
                                          <p:stCondLst>
                                            <p:cond delay="200"/>
                                          </p:stCondLst>
                                        </p:cTn>
                                        <p:tgtEl>
                                          <p:spTgt spid="40"/>
                                        </p:tgtEl>
                                        <p:attrNameLst>
                                          <p:attrName>r</p:attrName>
                                        </p:attrNameLst>
                                      </p:cBhvr>
                                    </p:animRot>
                                    <p:animRot by="240000">
                                      <p:cBhvr>
                                        <p:cTn id="59" dur="200" fill="hold">
                                          <p:stCondLst>
                                            <p:cond delay="400"/>
                                          </p:stCondLst>
                                        </p:cTn>
                                        <p:tgtEl>
                                          <p:spTgt spid="40"/>
                                        </p:tgtEl>
                                        <p:attrNameLst>
                                          <p:attrName>r</p:attrName>
                                        </p:attrNameLst>
                                      </p:cBhvr>
                                    </p:animRot>
                                    <p:animRot by="-240000">
                                      <p:cBhvr>
                                        <p:cTn id="60" dur="200" fill="hold">
                                          <p:stCondLst>
                                            <p:cond delay="600"/>
                                          </p:stCondLst>
                                        </p:cTn>
                                        <p:tgtEl>
                                          <p:spTgt spid="40"/>
                                        </p:tgtEl>
                                        <p:attrNameLst>
                                          <p:attrName>r</p:attrName>
                                        </p:attrNameLst>
                                      </p:cBhvr>
                                    </p:animRot>
                                    <p:animRot by="120000">
                                      <p:cBhvr>
                                        <p:cTn id="61" dur="200" fill="hold">
                                          <p:stCondLst>
                                            <p:cond delay="800"/>
                                          </p:stCondLst>
                                        </p:cTn>
                                        <p:tgtEl>
                                          <p:spTgt spid="40"/>
                                        </p:tgtEl>
                                        <p:attrNameLst>
                                          <p:attrName>r</p:attrName>
                                        </p:attrNameLst>
                                      </p:cBhvr>
                                    </p:animRot>
                                  </p:childTnLst>
                                </p:cTn>
                              </p:par>
                            </p:childTnLst>
                          </p:cTn>
                        </p:par>
                        <p:par>
                          <p:cTn id="62" fill="hold">
                            <p:stCondLst>
                              <p:cond delay="1000"/>
                            </p:stCondLst>
                            <p:childTnLst>
                              <p:par>
                                <p:cTn id="63" presetID="35" presetClass="exit" presetSubtype="0" fill="hold" nodeType="afterEffect">
                                  <p:stCondLst>
                                    <p:cond delay="0"/>
                                  </p:stCondLst>
                                  <p:childTnLst>
                                    <p:animEffect transition="out" filter="fade">
                                      <p:cBhvr>
                                        <p:cTn id="64" dur="2000"/>
                                        <p:tgtEl>
                                          <p:spTgt spid="39"/>
                                        </p:tgtEl>
                                      </p:cBhvr>
                                    </p:animEffect>
                                    <p:anim calcmode="lin" valueType="num">
                                      <p:cBhvr>
                                        <p:cTn id="65" dur="2000"/>
                                        <p:tgtEl>
                                          <p:spTgt spid="39"/>
                                        </p:tgtEl>
                                        <p:attrNameLst>
                                          <p:attrName>style.rotation</p:attrName>
                                        </p:attrNameLst>
                                      </p:cBhvr>
                                      <p:tavLst>
                                        <p:tav tm="0">
                                          <p:val>
                                            <p:fltVal val="0"/>
                                          </p:val>
                                        </p:tav>
                                        <p:tav tm="100000">
                                          <p:val>
                                            <p:fltVal val="720"/>
                                          </p:val>
                                        </p:tav>
                                      </p:tavLst>
                                    </p:anim>
                                    <p:anim calcmode="lin" valueType="num">
                                      <p:cBhvr>
                                        <p:cTn id="66" dur="2000"/>
                                        <p:tgtEl>
                                          <p:spTgt spid="39"/>
                                        </p:tgtEl>
                                        <p:attrNameLst>
                                          <p:attrName>ppt_h</p:attrName>
                                        </p:attrNameLst>
                                      </p:cBhvr>
                                      <p:tavLst>
                                        <p:tav tm="0">
                                          <p:val>
                                            <p:strVal val="ppt_h"/>
                                          </p:val>
                                        </p:tav>
                                        <p:tav tm="100000">
                                          <p:val>
                                            <p:fltVal val="0"/>
                                          </p:val>
                                        </p:tav>
                                      </p:tavLst>
                                    </p:anim>
                                    <p:anim calcmode="lin" valueType="num">
                                      <p:cBhvr>
                                        <p:cTn id="67" dur="2000"/>
                                        <p:tgtEl>
                                          <p:spTgt spid="39"/>
                                        </p:tgtEl>
                                        <p:attrNameLst>
                                          <p:attrName>ppt_w</p:attrName>
                                        </p:attrNameLst>
                                      </p:cBhvr>
                                      <p:tavLst>
                                        <p:tav tm="0">
                                          <p:val>
                                            <p:strVal val="ppt_w"/>
                                          </p:val>
                                        </p:tav>
                                        <p:tav tm="100000">
                                          <p:val>
                                            <p:fltVal val="0"/>
                                          </p:val>
                                        </p:tav>
                                      </p:tavLst>
                                    </p:anim>
                                    <p:set>
                                      <p:cBhvr>
                                        <p:cTn id="68" dur="1" fill="hold">
                                          <p:stCondLst>
                                            <p:cond delay="1999"/>
                                          </p:stCondLst>
                                        </p:cTn>
                                        <p:tgtEl>
                                          <p:spTgt spid="39"/>
                                        </p:tgtEl>
                                        <p:attrNameLst>
                                          <p:attrName>style.visibility</p:attrName>
                                        </p:attrNameLst>
                                      </p:cBhvr>
                                      <p:to>
                                        <p:strVal val="hidden"/>
                                      </p:to>
                                    </p:set>
                                  </p:childTnLst>
                                </p:cTn>
                              </p:par>
                              <p:par>
                                <p:cTn id="69" presetID="35" presetClass="exit" presetSubtype="0" fill="hold" nodeType="withEffect">
                                  <p:stCondLst>
                                    <p:cond delay="0"/>
                                  </p:stCondLst>
                                  <p:childTnLst>
                                    <p:animEffect transition="out" filter="fade">
                                      <p:cBhvr>
                                        <p:cTn id="70" dur="2000"/>
                                        <p:tgtEl>
                                          <p:spTgt spid="40"/>
                                        </p:tgtEl>
                                      </p:cBhvr>
                                    </p:animEffect>
                                    <p:anim calcmode="lin" valueType="num">
                                      <p:cBhvr>
                                        <p:cTn id="71" dur="2000"/>
                                        <p:tgtEl>
                                          <p:spTgt spid="40"/>
                                        </p:tgtEl>
                                        <p:attrNameLst>
                                          <p:attrName>style.rotation</p:attrName>
                                        </p:attrNameLst>
                                      </p:cBhvr>
                                      <p:tavLst>
                                        <p:tav tm="0">
                                          <p:val>
                                            <p:fltVal val="0"/>
                                          </p:val>
                                        </p:tav>
                                        <p:tav tm="100000">
                                          <p:val>
                                            <p:fltVal val="720"/>
                                          </p:val>
                                        </p:tav>
                                      </p:tavLst>
                                    </p:anim>
                                    <p:anim calcmode="lin" valueType="num">
                                      <p:cBhvr>
                                        <p:cTn id="72" dur="2000"/>
                                        <p:tgtEl>
                                          <p:spTgt spid="40"/>
                                        </p:tgtEl>
                                        <p:attrNameLst>
                                          <p:attrName>ppt_h</p:attrName>
                                        </p:attrNameLst>
                                      </p:cBhvr>
                                      <p:tavLst>
                                        <p:tav tm="0">
                                          <p:val>
                                            <p:strVal val="ppt_h"/>
                                          </p:val>
                                        </p:tav>
                                        <p:tav tm="100000">
                                          <p:val>
                                            <p:fltVal val="0"/>
                                          </p:val>
                                        </p:tav>
                                      </p:tavLst>
                                    </p:anim>
                                    <p:anim calcmode="lin" valueType="num">
                                      <p:cBhvr>
                                        <p:cTn id="73" dur="2000"/>
                                        <p:tgtEl>
                                          <p:spTgt spid="40"/>
                                        </p:tgtEl>
                                        <p:attrNameLst>
                                          <p:attrName>ppt_w</p:attrName>
                                        </p:attrNameLst>
                                      </p:cBhvr>
                                      <p:tavLst>
                                        <p:tav tm="0">
                                          <p:val>
                                            <p:strVal val="ppt_w"/>
                                          </p:val>
                                        </p:tav>
                                        <p:tav tm="100000">
                                          <p:val>
                                            <p:fltVal val="0"/>
                                          </p:val>
                                        </p:tav>
                                      </p:tavLst>
                                    </p:anim>
                                    <p:set>
                                      <p:cBhvr>
                                        <p:cTn id="74" dur="1" fill="hold">
                                          <p:stCondLst>
                                            <p:cond delay="1999"/>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0"/>
                                        </p:tgtEl>
                                      </p:cBhvr>
                                    </p:animEffect>
                                    <p:set>
                                      <p:cBhvr>
                                        <p:cTn id="79" dur="1" fill="hold">
                                          <p:stCondLst>
                                            <p:cond delay="499"/>
                                          </p:stCondLst>
                                        </p:cTn>
                                        <p:tgtEl>
                                          <p:spTgt spid="60"/>
                                        </p:tgtEl>
                                        <p:attrNameLst>
                                          <p:attrName>style.visibility</p:attrName>
                                        </p:attrNameLst>
                                      </p:cBhvr>
                                      <p:to>
                                        <p:strVal val="hidden"/>
                                      </p:to>
                                    </p:set>
                                  </p:childTnLst>
                                </p:cTn>
                              </p:par>
                              <p:par>
                                <p:cTn id="80" presetID="32" presetClass="emph" presetSubtype="0" fill="hold" grpId="1" nodeType="withEffect">
                                  <p:stCondLst>
                                    <p:cond delay="0"/>
                                  </p:stCondLst>
                                  <p:childTnLst>
                                    <p:animRot by="120000">
                                      <p:cBhvr>
                                        <p:cTn id="81" dur="100" fill="hold">
                                          <p:stCondLst>
                                            <p:cond delay="0"/>
                                          </p:stCondLst>
                                        </p:cTn>
                                        <p:tgtEl>
                                          <p:spTgt spid="60"/>
                                        </p:tgtEl>
                                        <p:attrNameLst>
                                          <p:attrName>r</p:attrName>
                                        </p:attrNameLst>
                                      </p:cBhvr>
                                    </p:animRot>
                                    <p:animRot by="-240000">
                                      <p:cBhvr>
                                        <p:cTn id="82" dur="200" fill="hold">
                                          <p:stCondLst>
                                            <p:cond delay="200"/>
                                          </p:stCondLst>
                                        </p:cTn>
                                        <p:tgtEl>
                                          <p:spTgt spid="60"/>
                                        </p:tgtEl>
                                        <p:attrNameLst>
                                          <p:attrName>r</p:attrName>
                                        </p:attrNameLst>
                                      </p:cBhvr>
                                    </p:animRot>
                                    <p:animRot by="240000">
                                      <p:cBhvr>
                                        <p:cTn id="83" dur="200" fill="hold">
                                          <p:stCondLst>
                                            <p:cond delay="400"/>
                                          </p:stCondLst>
                                        </p:cTn>
                                        <p:tgtEl>
                                          <p:spTgt spid="60"/>
                                        </p:tgtEl>
                                        <p:attrNameLst>
                                          <p:attrName>r</p:attrName>
                                        </p:attrNameLst>
                                      </p:cBhvr>
                                    </p:animRot>
                                    <p:animRot by="-240000">
                                      <p:cBhvr>
                                        <p:cTn id="84" dur="200" fill="hold">
                                          <p:stCondLst>
                                            <p:cond delay="600"/>
                                          </p:stCondLst>
                                        </p:cTn>
                                        <p:tgtEl>
                                          <p:spTgt spid="60"/>
                                        </p:tgtEl>
                                        <p:attrNameLst>
                                          <p:attrName>r</p:attrName>
                                        </p:attrNameLst>
                                      </p:cBhvr>
                                    </p:animRot>
                                    <p:animRot by="120000">
                                      <p:cBhvr>
                                        <p:cTn id="85" dur="200" fill="hold">
                                          <p:stCondLst>
                                            <p:cond delay="800"/>
                                          </p:stCondLst>
                                        </p:cTn>
                                        <p:tgtEl>
                                          <p:spTgt spid="60"/>
                                        </p:tgtEl>
                                        <p:attrNameLst>
                                          <p:attrName>r</p:attrName>
                                        </p:attrNameLst>
                                      </p:cBhvr>
                                    </p:animRo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32" presetClass="emph" presetSubtype="0" fill="hold" grpId="1" nodeType="withEffect">
                                  <p:stCondLst>
                                    <p:cond delay="0"/>
                                  </p:stCondLst>
                                  <p:childTnLst>
                                    <p:animRot by="120000">
                                      <p:cBhvr>
                                        <p:cTn id="91" dur="100" fill="hold">
                                          <p:stCondLst>
                                            <p:cond delay="0"/>
                                          </p:stCondLst>
                                        </p:cTn>
                                        <p:tgtEl>
                                          <p:spTgt spid="62"/>
                                        </p:tgtEl>
                                        <p:attrNameLst>
                                          <p:attrName>r</p:attrName>
                                        </p:attrNameLst>
                                      </p:cBhvr>
                                    </p:animRot>
                                    <p:animRot by="-240000">
                                      <p:cBhvr>
                                        <p:cTn id="92" dur="200" fill="hold">
                                          <p:stCondLst>
                                            <p:cond delay="200"/>
                                          </p:stCondLst>
                                        </p:cTn>
                                        <p:tgtEl>
                                          <p:spTgt spid="62"/>
                                        </p:tgtEl>
                                        <p:attrNameLst>
                                          <p:attrName>r</p:attrName>
                                        </p:attrNameLst>
                                      </p:cBhvr>
                                    </p:animRot>
                                    <p:animRot by="240000">
                                      <p:cBhvr>
                                        <p:cTn id="93" dur="200" fill="hold">
                                          <p:stCondLst>
                                            <p:cond delay="400"/>
                                          </p:stCondLst>
                                        </p:cTn>
                                        <p:tgtEl>
                                          <p:spTgt spid="62"/>
                                        </p:tgtEl>
                                        <p:attrNameLst>
                                          <p:attrName>r</p:attrName>
                                        </p:attrNameLst>
                                      </p:cBhvr>
                                    </p:animRot>
                                    <p:animRot by="-240000">
                                      <p:cBhvr>
                                        <p:cTn id="94" dur="200" fill="hold">
                                          <p:stCondLst>
                                            <p:cond delay="600"/>
                                          </p:stCondLst>
                                        </p:cTn>
                                        <p:tgtEl>
                                          <p:spTgt spid="62"/>
                                        </p:tgtEl>
                                        <p:attrNameLst>
                                          <p:attrName>r</p:attrName>
                                        </p:attrNameLst>
                                      </p:cBhvr>
                                    </p:animRot>
                                    <p:animRot by="120000">
                                      <p:cBhvr>
                                        <p:cTn id="95" dur="200" fill="hold">
                                          <p:stCondLst>
                                            <p:cond delay="800"/>
                                          </p:stCondLst>
                                        </p:cTn>
                                        <p:tgtEl>
                                          <p:spTgt spid="62"/>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500"/>
                                        <p:tgtEl>
                                          <p:spTgt spid="65"/>
                                        </p:tgtEl>
                                      </p:cBhvr>
                                    </p:animEffect>
                                  </p:childTnLst>
                                </p:cTn>
                              </p:par>
                              <p:par>
                                <p:cTn id="101" presetID="32" presetClass="emph" presetSubtype="0" fill="hold" grpId="1" nodeType="withEffect">
                                  <p:stCondLst>
                                    <p:cond delay="0"/>
                                  </p:stCondLst>
                                  <p:childTnLst>
                                    <p:animRot by="120000">
                                      <p:cBhvr>
                                        <p:cTn id="102" dur="100" fill="hold">
                                          <p:stCondLst>
                                            <p:cond delay="0"/>
                                          </p:stCondLst>
                                        </p:cTn>
                                        <p:tgtEl>
                                          <p:spTgt spid="65"/>
                                        </p:tgtEl>
                                        <p:attrNameLst>
                                          <p:attrName>r</p:attrName>
                                        </p:attrNameLst>
                                      </p:cBhvr>
                                    </p:animRot>
                                    <p:animRot by="-240000">
                                      <p:cBhvr>
                                        <p:cTn id="103" dur="200" fill="hold">
                                          <p:stCondLst>
                                            <p:cond delay="200"/>
                                          </p:stCondLst>
                                        </p:cTn>
                                        <p:tgtEl>
                                          <p:spTgt spid="65"/>
                                        </p:tgtEl>
                                        <p:attrNameLst>
                                          <p:attrName>r</p:attrName>
                                        </p:attrNameLst>
                                      </p:cBhvr>
                                    </p:animRot>
                                    <p:animRot by="240000">
                                      <p:cBhvr>
                                        <p:cTn id="104" dur="200" fill="hold">
                                          <p:stCondLst>
                                            <p:cond delay="400"/>
                                          </p:stCondLst>
                                        </p:cTn>
                                        <p:tgtEl>
                                          <p:spTgt spid="65"/>
                                        </p:tgtEl>
                                        <p:attrNameLst>
                                          <p:attrName>r</p:attrName>
                                        </p:attrNameLst>
                                      </p:cBhvr>
                                    </p:animRot>
                                    <p:animRot by="-240000">
                                      <p:cBhvr>
                                        <p:cTn id="105" dur="200" fill="hold">
                                          <p:stCondLst>
                                            <p:cond delay="600"/>
                                          </p:stCondLst>
                                        </p:cTn>
                                        <p:tgtEl>
                                          <p:spTgt spid="65"/>
                                        </p:tgtEl>
                                        <p:attrNameLst>
                                          <p:attrName>r</p:attrName>
                                        </p:attrNameLst>
                                      </p:cBhvr>
                                    </p:animRot>
                                    <p:animRot by="120000">
                                      <p:cBhvr>
                                        <p:cTn id="106" dur="200" fill="hold">
                                          <p:stCondLst>
                                            <p:cond delay="800"/>
                                          </p:stCondLst>
                                        </p:cTn>
                                        <p:tgtEl>
                                          <p:spTgt spid="65"/>
                                        </p:tgtEl>
                                        <p:attrNameLst>
                                          <p:attrName>r</p:attrName>
                                        </p:attrNameLst>
                                      </p:cBhvr>
                                    </p:animRot>
                                  </p:childTnLst>
                                </p:cTn>
                              </p:par>
                              <p:par>
                                <p:cTn id="107" presetID="10" presetClass="exit" presetSubtype="0" fill="hold" grpId="0" nodeType="withEffect">
                                  <p:stCondLst>
                                    <p:cond delay="0"/>
                                  </p:stCondLst>
                                  <p:childTnLst>
                                    <p:animEffect transition="out" filter="fade">
                                      <p:cBhvr>
                                        <p:cTn id="108" dur="500"/>
                                        <p:tgtEl>
                                          <p:spTgt spid="59"/>
                                        </p:tgtEl>
                                      </p:cBhvr>
                                    </p:animEffect>
                                    <p:set>
                                      <p:cBhvr>
                                        <p:cTn id="109" dur="1" fill="hold">
                                          <p:stCondLst>
                                            <p:cond delay="499"/>
                                          </p:stCondLst>
                                        </p:cTn>
                                        <p:tgtEl>
                                          <p:spTgt spid="5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2" nodeType="clickEffect">
                                  <p:stCondLst>
                                    <p:cond delay="0"/>
                                  </p:stCondLst>
                                  <p:childTnLst>
                                    <p:animEffect transition="out" filter="fade">
                                      <p:cBhvr>
                                        <p:cTn id="113" dur="500"/>
                                        <p:tgtEl>
                                          <p:spTgt spid="56"/>
                                        </p:tgtEl>
                                      </p:cBhvr>
                                    </p:animEffect>
                                    <p:set>
                                      <p:cBhvr>
                                        <p:cTn id="114" dur="1" fill="hold">
                                          <p:stCondLst>
                                            <p:cond delay="499"/>
                                          </p:stCondLst>
                                        </p:cTn>
                                        <p:tgtEl>
                                          <p:spTgt spid="56"/>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par>
                                <p:cTn id="118" presetID="32" presetClass="emph" presetSubtype="0" fill="hold" grpId="1" nodeType="withEffect">
                                  <p:stCondLst>
                                    <p:cond delay="0"/>
                                  </p:stCondLst>
                                  <p:childTnLst>
                                    <p:animRot by="120000">
                                      <p:cBhvr>
                                        <p:cTn id="119" dur="100" fill="hold">
                                          <p:stCondLst>
                                            <p:cond delay="0"/>
                                          </p:stCondLst>
                                        </p:cTn>
                                        <p:tgtEl>
                                          <p:spTgt spid="64"/>
                                        </p:tgtEl>
                                        <p:attrNameLst>
                                          <p:attrName>r</p:attrName>
                                        </p:attrNameLst>
                                      </p:cBhvr>
                                    </p:animRot>
                                    <p:animRot by="-240000">
                                      <p:cBhvr>
                                        <p:cTn id="120" dur="200" fill="hold">
                                          <p:stCondLst>
                                            <p:cond delay="200"/>
                                          </p:stCondLst>
                                        </p:cTn>
                                        <p:tgtEl>
                                          <p:spTgt spid="64"/>
                                        </p:tgtEl>
                                        <p:attrNameLst>
                                          <p:attrName>r</p:attrName>
                                        </p:attrNameLst>
                                      </p:cBhvr>
                                    </p:animRot>
                                    <p:animRot by="240000">
                                      <p:cBhvr>
                                        <p:cTn id="121" dur="200" fill="hold">
                                          <p:stCondLst>
                                            <p:cond delay="400"/>
                                          </p:stCondLst>
                                        </p:cTn>
                                        <p:tgtEl>
                                          <p:spTgt spid="64"/>
                                        </p:tgtEl>
                                        <p:attrNameLst>
                                          <p:attrName>r</p:attrName>
                                        </p:attrNameLst>
                                      </p:cBhvr>
                                    </p:animRot>
                                    <p:animRot by="-240000">
                                      <p:cBhvr>
                                        <p:cTn id="122" dur="200" fill="hold">
                                          <p:stCondLst>
                                            <p:cond delay="600"/>
                                          </p:stCondLst>
                                        </p:cTn>
                                        <p:tgtEl>
                                          <p:spTgt spid="64"/>
                                        </p:tgtEl>
                                        <p:attrNameLst>
                                          <p:attrName>r</p:attrName>
                                        </p:attrNameLst>
                                      </p:cBhvr>
                                    </p:animRot>
                                    <p:animRot by="120000">
                                      <p:cBhvr>
                                        <p:cTn id="123" dur="200" fill="hold">
                                          <p:stCondLst>
                                            <p:cond delay="800"/>
                                          </p:stCondLst>
                                        </p:cTn>
                                        <p:tgtEl>
                                          <p:spTgt spid="64"/>
                                        </p:tgtEl>
                                        <p:attrNameLst>
                                          <p:attrName>r</p:attrName>
                                        </p:attrNameLst>
                                      </p:cBhvr>
                                    </p:animRot>
                                  </p:childTnLst>
                                </p:cTn>
                              </p:par>
                              <p:par>
                                <p:cTn id="124" presetID="35" presetClass="exit" presetSubtype="0" fill="hold" nodeType="withEffect">
                                  <p:stCondLst>
                                    <p:cond delay="0"/>
                                  </p:stCondLst>
                                  <p:childTnLst>
                                    <p:animEffect transition="out" filter="fade">
                                      <p:cBhvr>
                                        <p:cTn id="125" dur="2000"/>
                                        <p:tgtEl>
                                          <p:spTgt spid="3"/>
                                        </p:tgtEl>
                                      </p:cBhvr>
                                    </p:animEffect>
                                    <p:anim calcmode="lin" valueType="num">
                                      <p:cBhvr>
                                        <p:cTn id="126" dur="2000"/>
                                        <p:tgtEl>
                                          <p:spTgt spid="3"/>
                                        </p:tgtEl>
                                        <p:attrNameLst>
                                          <p:attrName>style.rotation</p:attrName>
                                        </p:attrNameLst>
                                      </p:cBhvr>
                                      <p:tavLst>
                                        <p:tav tm="0">
                                          <p:val>
                                            <p:fltVal val="0"/>
                                          </p:val>
                                        </p:tav>
                                        <p:tav tm="100000">
                                          <p:val>
                                            <p:fltVal val="720"/>
                                          </p:val>
                                        </p:tav>
                                      </p:tavLst>
                                    </p:anim>
                                    <p:anim calcmode="lin" valueType="num">
                                      <p:cBhvr>
                                        <p:cTn id="127" dur="2000"/>
                                        <p:tgtEl>
                                          <p:spTgt spid="3"/>
                                        </p:tgtEl>
                                        <p:attrNameLst>
                                          <p:attrName>ppt_h</p:attrName>
                                        </p:attrNameLst>
                                      </p:cBhvr>
                                      <p:tavLst>
                                        <p:tav tm="0">
                                          <p:val>
                                            <p:strVal val="ppt_h"/>
                                          </p:val>
                                        </p:tav>
                                        <p:tav tm="100000">
                                          <p:val>
                                            <p:fltVal val="0"/>
                                          </p:val>
                                        </p:tav>
                                      </p:tavLst>
                                    </p:anim>
                                    <p:anim calcmode="lin" valueType="num">
                                      <p:cBhvr>
                                        <p:cTn id="128" dur="2000"/>
                                        <p:tgtEl>
                                          <p:spTgt spid="3"/>
                                        </p:tgtEl>
                                        <p:attrNameLst>
                                          <p:attrName>ppt_w</p:attrName>
                                        </p:attrNameLst>
                                      </p:cBhvr>
                                      <p:tavLst>
                                        <p:tav tm="0">
                                          <p:val>
                                            <p:strVal val="ppt_w"/>
                                          </p:val>
                                        </p:tav>
                                        <p:tav tm="100000">
                                          <p:val>
                                            <p:fltVal val="0"/>
                                          </p:val>
                                        </p:tav>
                                      </p:tavLst>
                                    </p:anim>
                                    <p:set>
                                      <p:cBhvr>
                                        <p:cTn id="129" dur="1" fill="hold">
                                          <p:stCondLst>
                                            <p:cond delay="1999"/>
                                          </p:stCondLst>
                                        </p:cTn>
                                        <p:tgtEl>
                                          <p:spTgt spid="3"/>
                                        </p:tgtEl>
                                        <p:attrNameLst>
                                          <p:attrName>style.visibility</p:attrName>
                                        </p:attrNameLst>
                                      </p:cBhvr>
                                      <p:to>
                                        <p:strVal val="hidden"/>
                                      </p:to>
                                    </p:set>
                                  </p:childTnLst>
                                </p:cTn>
                              </p:par>
                              <p:par>
                                <p:cTn id="130" presetID="35" presetClass="exit" presetSubtype="0" fill="hold" nodeType="withEffect">
                                  <p:stCondLst>
                                    <p:cond delay="0"/>
                                  </p:stCondLst>
                                  <p:childTnLst>
                                    <p:animEffect transition="out" filter="fade">
                                      <p:cBhvr>
                                        <p:cTn id="131" dur="2000"/>
                                        <p:tgtEl>
                                          <p:spTgt spid="55"/>
                                        </p:tgtEl>
                                      </p:cBhvr>
                                    </p:animEffect>
                                    <p:anim calcmode="lin" valueType="num">
                                      <p:cBhvr>
                                        <p:cTn id="132" dur="2000"/>
                                        <p:tgtEl>
                                          <p:spTgt spid="55"/>
                                        </p:tgtEl>
                                        <p:attrNameLst>
                                          <p:attrName>style.rotation</p:attrName>
                                        </p:attrNameLst>
                                      </p:cBhvr>
                                      <p:tavLst>
                                        <p:tav tm="0">
                                          <p:val>
                                            <p:fltVal val="0"/>
                                          </p:val>
                                        </p:tav>
                                        <p:tav tm="100000">
                                          <p:val>
                                            <p:fltVal val="720"/>
                                          </p:val>
                                        </p:tav>
                                      </p:tavLst>
                                    </p:anim>
                                    <p:anim calcmode="lin" valueType="num">
                                      <p:cBhvr>
                                        <p:cTn id="133" dur="2000"/>
                                        <p:tgtEl>
                                          <p:spTgt spid="55"/>
                                        </p:tgtEl>
                                        <p:attrNameLst>
                                          <p:attrName>ppt_h</p:attrName>
                                        </p:attrNameLst>
                                      </p:cBhvr>
                                      <p:tavLst>
                                        <p:tav tm="0">
                                          <p:val>
                                            <p:strVal val="ppt_h"/>
                                          </p:val>
                                        </p:tav>
                                        <p:tav tm="100000">
                                          <p:val>
                                            <p:fltVal val="0"/>
                                          </p:val>
                                        </p:tav>
                                      </p:tavLst>
                                    </p:anim>
                                    <p:anim calcmode="lin" valueType="num">
                                      <p:cBhvr>
                                        <p:cTn id="134" dur="2000"/>
                                        <p:tgtEl>
                                          <p:spTgt spid="55"/>
                                        </p:tgtEl>
                                        <p:attrNameLst>
                                          <p:attrName>ppt_w</p:attrName>
                                        </p:attrNameLst>
                                      </p:cBhvr>
                                      <p:tavLst>
                                        <p:tav tm="0">
                                          <p:val>
                                            <p:strVal val="ppt_w"/>
                                          </p:val>
                                        </p:tav>
                                        <p:tav tm="100000">
                                          <p:val>
                                            <p:fltVal val="0"/>
                                          </p:val>
                                        </p:tav>
                                      </p:tavLst>
                                    </p:anim>
                                    <p:set>
                                      <p:cBhvr>
                                        <p:cTn id="135"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6" grpId="0"/>
      <p:bldP spid="56" grpId="1"/>
      <p:bldP spid="56" grpId="2"/>
      <p:bldP spid="57" grpId="0"/>
      <p:bldP spid="57" grpId="1"/>
      <p:bldP spid="59" grpId="0"/>
      <p:bldP spid="60" grpId="0"/>
      <p:bldP spid="60" grpId="1"/>
      <p:bldP spid="62" grpId="0"/>
      <p:bldP spid="62" grpId="1"/>
      <p:bldP spid="64" grpId="0"/>
      <p:bldP spid="64" grpId="1"/>
      <p:bldP spid="65" grpId="0"/>
      <p:bldP spid="6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91BFD-C81E-47B7-A7B0-BF645719B35B}"/>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estate_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18" name="Left Brace 17">
            <a:extLst>
              <a:ext uri="{FF2B5EF4-FFF2-40B4-BE49-F238E27FC236}">
                <a16:creationId xmlns:a16="http://schemas.microsoft.com/office/drawing/2014/main" id="{4A94D367-1BDC-44D9-9385-000FB6BBC4B9}"/>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FC917D3-F38E-4A17-823B-10F5434DB2A3}"/>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grpSp>
        <p:nvGrpSpPr>
          <p:cNvPr id="32" name="Group 31">
            <a:extLst>
              <a:ext uri="{FF2B5EF4-FFF2-40B4-BE49-F238E27FC236}">
                <a16:creationId xmlns:a16="http://schemas.microsoft.com/office/drawing/2014/main" id="{D0BDE819-AE34-40E1-8635-F2A87C1BB2B4}"/>
              </a:ext>
            </a:extLst>
          </p:cNvPr>
          <p:cNvGrpSpPr>
            <a:grpSpLocks noChangeAspect="1"/>
          </p:cNvGrpSpPr>
          <p:nvPr/>
        </p:nvGrpSpPr>
        <p:grpSpPr>
          <a:xfrm>
            <a:off x="2862901" y="5169893"/>
            <a:ext cx="864970" cy="1126193"/>
            <a:chOff x="531341" y="806474"/>
            <a:chExt cx="1536359" cy="2000345"/>
          </a:xfrm>
        </p:grpSpPr>
        <p:pic>
          <p:nvPicPr>
            <p:cNvPr id="33" name="Picture 32">
              <a:extLst>
                <a:ext uri="{FF2B5EF4-FFF2-40B4-BE49-F238E27FC236}">
                  <a16:creationId xmlns:a16="http://schemas.microsoft.com/office/drawing/2014/main" id="{6AF02DA6-23D9-4D47-878D-4D1B43BF10C2}"/>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4" name="TextBox 33">
              <a:extLst>
                <a:ext uri="{FF2B5EF4-FFF2-40B4-BE49-F238E27FC236}">
                  <a16:creationId xmlns:a16="http://schemas.microsoft.com/office/drawing/2014/main" id="{8317E6DC-8F28-49D1-8BDD-8B439DA3F82C}"/>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bcentry</a:t>
              </a:r>
              <a:endParaRPr lang="en-US" sz="115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3659664" y="557575"/>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grpSp>
        <p:nvGrpSpPr>
          <p:cNvPr id="43" name="Group 42">
            <a:extLst>
              <a:ext uri="{FF2B5EF4-FFF2-40B4-BE49-F238E27FC236}">
                <a16:creationId xmlns:a16="http://schemas.microsoft.com/office/drawing/2014/main" id="{A41CE7A6-5ADB-409C-8791-27BA36EC3433}"/>
              </a:ext>
            </a:extLst>
          </p:cNvPr>
          <p:cNvGrpSpPr/>
          <p:nvPr/>
        </p:nvGrpSpPr>
        <p:grpSpPr>
          <a:xfrm>
            <a:off x="2854417" y="4140063"/>
            <a:ext cx="4589963" cy="1012933"/>
            <a:chOff x="2854418" y="4498413"/>
            <a:chExt cx="4263074" cy="1012933"/>
          </a:xfrm>
        </p:grpSpPr>
        <p:sp>
          <p:nvSpPr>
            <p:cNvPr id="5" name="TextBox 4">
              <a:extLst>
                <a:ext uri="{FF2B5EF4-FFF2-40B4-BE49-F238E27FC236}">
                  <a16:creationId xmlns:a16="http://schemas.microsoft.com/office/drawing/2014/main" id="{C624BAE0-D592-4201-98F9-5D183E9D6757}"/>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1" name="TextBox 40">
              <a:extLst>
                <a:ext uri="{FF2B5EF4-FFF2-40B4-BE49-F238E27FC236}">
                  <a16:creationId xmlns:a16="http://schemas.microsoft.com/office/drawing/2014/main" id="{E4BD84E3-399E-4854-AF9D-6D32BA6ACDA4}"/>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2" name="TextBox 41">
              <a:extLst>
                <a:ext uri="{FF2B5EF4-FFF2-40B4-BE49-F238E27FC236}">
                  <a16:creationId xmlns:a16="http://schemas.microsoft.com/office/drawing/2014/main" id="{096A0283-25E3-49D5-B9A4-75E52E962DF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4" name="Group 43">
            <a:extLst>
              <a:ext uri="{FF2B5EF4-FFF2-40B4-BE49-F238E27FC236}">
                <a16:creationId xmlns:a16="http://schemas.microsoft.com/office/drawing/2014/main" id="{55111684-6D64-4127-9CB9-AFBC374FF785}"/>
              </a:ext>
            </a:extLst>
          </p:cNvPr>
          <p:cNvGrpSpPr/>
          <p:nvPr/>
        </p:nvGrpSpPr>
        <p:grpSpPr>
          <a:xfrm>
            <a:off x="2854417" y="3126378"/>
            <a:ext cx="4589963" cy="1012933"/>
            <a:chOff x="2854418" y="4498413"/>
            <a:chExt cx="4263074" cy="1012933"/>
          </a:xfrm>
        </p:grpSpPr>
        <p:sp>
          <p:nvSpPr>
            <p:cNvPr id="45" name="TextBox 44">
              <a:extLst>
                <a:ext uri="{FF2B5EF4-FFF2-40B4-BE49-F238E27FC236}">
                  <a16:creationId xmlns:a16="http://schemas.microsoft.com/office/drawing/2014/main" id="{79F07012-E93B-499B-B7FA-70B7E1818D8E}"/>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6" name="TextBox 45">
              <a:extLst>
                <a:ext uri="{FF2B5EF4-FFF2-40B4-BE49-F238E27FC236}">
                  <a16:creationId xmlns:a16="http://schemas.microsoft.com/office/drawing/2014/main" id="{1CF080FA-8C98-4BA8-A220-224B77E921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7" name="TextBox 46">
              <a:extLst>
                <a:ext uri="{FF2B5EF4-FFF2-40B4-BE49-F238E27FC236}">
                  <a16:creationId xmlns:a16="http://schemas.microsoft.com/office/drawing/2014/main" id="{3B1305C1-BD5E-48A9-A543-C624E08721C0}"/>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13772AC5-0712-4D32-8FD0-545ACFFD72B5}"/>
              </a:ext>
            </a:extLst>
          </p:cNvPr>
          <p:cNvGrpSpPr/>
          <p:nvPr/>
        </p:nvGrpSpPr>
        <p:grpSpPr>
          <a:xfrm>
            <a:off x="2854415" y="2118296"/>
            <a:ext cx="4589963" cy="1012933"/>
            <a:chOff x="2854418" y="4498413"/>
            <a:chExt cx="4263074" cy="1012933"/>
          </a:xfrm>
        </p:grpSpPr>
        <p:sp>
          <p:nvSpPr>
            <p:cNvPr id="49" name="TextBox 48">
              <a:extLst>
                <a:ext uri="{FF2B5EF4-FFF2-40B4-BE49-F238E27FC236}">
                  <a16:creationId xmlns:a16="http://schemas.microsoft.com/office/drawing/2014/main" id="{EBCD9413-211B-4C86-977E-8EFDFE946C4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0" name="TextBox 49">
              <a:extLst>
                <a:ext uri="{FF2B5EF4-FFF2-40B4-BE49-F238E27FC236}">
                  <a16:creationId xmlns:a16="http://schemas.microsoft.com/office/drawing/2014/main" id="{65BBAC24-9E8A-457D-87D1-5A1C1314E4EE}"/>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1" name="TextBox 50">
              <a:extLst>
                <a:ext uri="{FF2B5EF4-FFF2-40B4-BE49-F238E27FC236}">
                  <a16:creationId xmlns:a16="http://schemas.microsoft.com/office/drawing/2014/main" id="{8062C3EA-3CDF-4CAB-84FE-07DD174C8B4B}"/>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sp>
        <p:nvSpPr>
          <p:cNvPr id="57" name="TextBox 56">
            <a:extLst>
              <a:ext uri="{FF2B5EF4-FFF2-40B4-BE49-F238E27FC236}">
                <a16:creationId xmlns:a16="http://schemas.microsoft.com/office/drawing/2014/main" id="{7A676740-16A7-4BB1-BF4E-8B4B8E998A9C}"/>
              </a:ext>
            </a:extLst>
          </p:cNvPr>
          <p:cNvSpPr txBox="1"/>
          <p:nvPr/>
        </p:nvSpPr>
        <p:spPr>
          <a:xfrm>
            <a:off x="4532199" y="5537023"/>
            <a:ext cx="811423" cy="461665"/>
          </a:xfrm>
          <a:prstGeom prst="rect">
            <a:avLst/>
          </a:prstGeom>
          <a:noFill/>
        </p:spPr>
        <p:txBody>
          <a:bodyPr wrap="square" rtlCol="0">
            <a:spAutoFit/>
          </a:bodyPr>
          <a:lstStyle/>
          <a:p>
            <a:pPr algn="ctr"/>
            <a:r>
              <a:rPr lang="en-US" sz="2400" dirty="0">
                <a:latin typeface="Consolas" panose="020B0609020204030204" pitchFamily="49" charset="0"/>
              </a:rPr>
              <a:t>bn</a:t>
            </a:r>
          </a:p>
        </p:txBody>
      </p:sp>
      <p:sp>
        <p:nvSpPr>
          <p:cNvPr id="62" name="TextBox 61">
            <a:extLst>
              <a:ext uri="{FF2B5EF4-FFF2-40B4-BE49-F238E27FC236}">
                <a16:creationId xmlns:a16="http://schemas.microsoft.com/office/drawing/2014/main" id="{0D9040B9-655F-436E-86EC-C7F3CE637DA1}"/>
              </a:ext>
            </a:extLst>
          </p:cNvPr>
          <p:cNvSpPr txBox="1"/>
          <p:nvPr/>
        </p:nvSpPr>
        <p:spPr>
          <a:xfrm>
            <a:off x="4593266" y="6247616"/>
            <a:ext cx="811423" cy="461665"/>
          </a:xfrm>
          <a:prstGeom prst="rect">
            <a:avLst/>
          </a:prstGeom>
          <a:noFill/>
        </p:spPr>
        <p:txBody>
          <a:bodyPr wrap="square" rtlCol="0">
            <a:spAutoFit/>
          </a:bodyPr>
          <a:lstStyle/>
          <a:p>
            <a:pPr algn="ctr"/>
            <a:r>
              <a:rPr lang="en-US" sz="2400" dirty="0">
                <a:latin typeface="Consolas" panose="020B0609020204030204" pitchFamily="49" charset="0"/>
              </a:rPr>
              <a:t>1</a:t>
            </a:r>
          </a:p>
        </p:txBody>
      </p:sp>
      <p:sp>
        <p:nvSpPr>
          <p:cNvPr id="58" name="TextBox 57">
            <a:extLst>
              <a:ext uri="{FF2B5EF4-FFF2-40B4-BE49-F238E27FC236}">
                <a16:creationId xmlns:a16="http://schemas.microsoft.com/office/drawing/2014/main" id="{4BDF8EE1-89D7-4D1E-95D5-53A7D88586C2}"/>
              </a:ext>
            </a:extLst>
          </p:cNvPr>
          <p:cNvSpPr txBox="1"/>
          <p:nvPr/>
        </p:nvSpPr>
        <p:spPr>
          <a:xfrm>
            <a:off x="5123686" y="5134144"/>
            <a:ext cx="2257161" cy="461665"/>
          </a:xfrm>
          <a:prstGeom prst="rect">
            <a:avLst/>
          </a:prstGeom>
          <a:noFill/>
        </p:spPr>
        <p:txBody>
          <a:bodyPr wrap="square" rtlCol="0">
            <a:spAutoFit/>
          </a:bodyPr>
          <a:lstStyle/>
          <a:p>
            <a:pPr algn="ctr"/>
            <a:r>
              <a:rPr lang="en-US" sz="2400" dirty="0" err="1">
                <a:latin typeface="Consolas" panose="020B0609020204030204" pitchFamily="49" charset="0"/>
              </a:rPr>
              <a:t>es_loading</a:t>
            </a:r>
            <a:endParaRPr lang="en-US" sz="2400" dirty="0">
              <a:latin typeface="Consolas" panose="020B0609020204030204" pitchFamily="49" charset="0"/>
            </a:endParaRPr>
          </a:p>
        </p:txBody>
      </p:sp>
      <p:sp>
        <p:nvSpPr>
          <p:cNvPr id="64" name="TextBox 63">
            <a:extLst>
              <a:ext uri="{FF2B5EF4-FFF2-40B4-BE49-F238E27FC236}">
                <a16:creationId xmlns:a16="http://schemas.microsoft.com/office/drawing/2014/main" id="{750F4CF6-4FF6-44F5-BCA5-D753D5EF9332}"/>
              </a:ext>
            </a:extLst>
          </p:cNvPr>
          <p:cNvSpPr txBox="1"/>
          <p:nvPr/>
        </p:nvSpPr>
        <p:spPr>
          <a:xfrm>
            <a:off x="8248709" y="5127973"/>
            <a:ext cx="4083334"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An entry for </a:t>
            </a:r>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is found! Grab the </a:t>
            </a:r>
            <a:r>
              <a:rPr lang="en-US" sz="2000" b="1" dirty="0" err="1">
                <a:latin typeface="Consolas" panose="020B0609020204030204" pitchFamily="49" charset="0"/>
                <a:cs typeface="Segoe UI" panose="020B0502040204020203" pitchFamily="34" charset="0"/>
              </a:rPr>
              <a:t>bcentry</a:t>
            </a:r>
            <a:r>
              <a:rPr lang="en-US" sz="2000" b="1" dirty="0">
                <a:latin typeface="Segoe UI" panose="020B0502040204020203" pitchFamily="34" charset="0"/>
                <a:cs typeface="Segoe UI" panose="020B0502040204020203" pitchFamily="34" charset="0"/>
              </a:rPr>
              <a:t> lock, release the </a:t>
            </a:r>
            <a:r>
              <a:rPr lang="en-US" sz="2000" b="1" dirty="0" err="1">
                <a:latin typeface="Consolas" panose="020B0609020204030204" pitchFamily="49" charset="0"/>
                <a:cs typeface="Segoe UI" panose="020B0502040204020203" pitchFamily="34" charset="0"/>
              </a:rPr>
              <a:t>bufcache</a:t>
            </a:r>
            <a:r>
              <a:rPr lang="en-US" sz="2000" b="1" dirty="0">
                <a:latin typeface="Segoe UI" panose="020B0502040204020203" pitchFamily="34" charset="0"/>
                <a:cs typeface="Segoe UI" panose="020B0502040204020203" pitchFamily="34" charset="0"/>
              </a:rPr>
              <a:t> lock, increment the </a:t>
            </a:r>
            <a:r>
              <a:rPr lang="en-US" sz="2000" b="1" dirty="0">
                <a:latin typeface="Consolas" panose="020B0609020204030204" pitchFamily="49" charset="0"/>
                <a:cs typeface="Segoe UI" panose="020B0502040204020203" pitchFamily="34" charset="0"/>
              </a:rPr>
              <a:t>ref_</a:t>
            </a:r>
            <a:r>
              <a:rPr lang="en-US" sz="2000" b="1" dirty="0">
                <a:latin typeface="Segoe UI" panose="020B0502040204020203" pitchFamily="34" charset="0"/>
                <a:cs typeface="Segoe UI" panose="020B0502040204020203" pitchFamily="34" charset="0"/>
              </a:rPr>
              <a:t> count, and call the (maybe blocking) </a:t>
            </a:r>
            <a:r>
              <a:rPr lang="en-US" sz="2000" b="1" dirty="0" err="1">
                <a:latin typeface="Consolas" panose="020B0609020204030204" pitchFamily="49" charset="0"/>
                <a:cs typeface="Segoe UI" panose="020B0502040204020203" pitchFamily="34" charset="0"/>
              </a:rPr>
              <a:t>bcentry</a:t>
            </a:r>
            <a:r>
              <a:rPr lang="en-US" sz="2000" b="1" dirty="0">
                <a:latin typeface="Consolas" panose="020B0609020204030204" pitchFamily="49" charset="0"/>
                <a:cs typeface="Segoe UI" panose="020B0502040204020203" pitchFamily="34" charset="0"/>
              </a:rPr>
              <a:t>::load(…)</a:t>
            </a:r>
          </a:p>
        </p:txBody>
      </p:sp>
      <p:grpSp>
        <p:nvGrpSpPr>
          <p:cNvPr id="2" name="Group 1">
            <a:extLst>
              <a:ext uri="{FF2B5EF4-FFF2-40B4-BE49-F238E27FC236}">
                <a16:creationId xmlns:a16="http://schemas.microsoft.com/office/drawing/2014/main" id="{85FF4C10-DF0F-4256-8E73-20E1119C4A9F}"/>
              </a:ext>
            </a:extLst>
          </p:cNvPr>
          <p:cNvGrpSpPr/>
          <p:nvPr/>
        </p:nvGrpSpPr>
        <p:grpSpPr>
          <a:xfrm>
            <a:off x="3659664" y="1615918"/>
            <a:ext cx="8445840" cy="1271841"/>
            <a:chOff x="3659664" y="1615918"/>
            <a:chExt cx="8445840" cy="1271841"/>
          </a:xfrm>
        </p:grpSpPr>
        <p:sp>
          <p:nvSpPr>
            <p:cNvPr id="65" name="TextBox 64">
              <a:extLst>
                <a:ext uri="{FF2B5EF4-FFF2-40B4-BE49-F238E27FC236}">
                  <a16:creationId xmlns:a16="http://schemas.microsoft.com/office/drawing/2014/main" id="{B5E6F558-1926-4ACA-8058-0498BF5DD9D1}"/>
                </a:ext>
              </a:extLst>
            </p:cNvPr>
            <p:cNvSpPr txBox="1"/>
            <p:nvPr/>
          </p:nvSpPr>
          <p:spPr>
            <a:xfrm>
              <a:off x="3659664" y="2056762"/>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66" name="TextBox 65">
              <a:extLst>
                <a:ext uri="{FF2B5EF4-FFF2-40B4-BE49-F238E27FC236}">
                  <a16:creationId xmlns:a16="http://schemas.microsoft.com/office/drawing/2014/main" id="{37E5623F-21F6-4AB5-89DC-4DC70FC4604F}"/>
                </a:ext>
              </a:extLst>
            </p:cNvPr>
            <p:cNvSpPr txBox="1"/>
            <p:nvPr/>
          </p:nvSpPr>
          <p:spPr>
            <a:xfrm>
              <a:off x="8382004" y="1615918"/>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Y</a:t>
              </a:r>
            </a:p>
          </p:txBody>
        </p:sp>
      </p:grpSp>
      <p:pic>
        <p:nvPicPr>
          <p:cNvPr id="67" name="Picture 66">
            <a:extLst>
              <a:ext uri="{FF2B5EF4-FFF2-40B4-BE49-F238E27FC236}">
                <a16:creationId xmlns:a16="http://schemas.microsoft.com/office/drawing/2014/main" id="{0431984C-024D-4FA1-84D0-4932CA81B59A}"/>
              </a:ext>
            </a:extLst>
          </p:cNvPr>
          <p:cNvPicPr>
            <a:picLocks noChangeAspect="1"/>
          </p:cNvPicPr>
          <p:nvPr/>
        </p:nvPicPr>
        <p:blipFill>
          <a:blip r:embed="rId4"/>
          <a:stretch>
            <a:fillRect/>
          </a:stretch>
        </p:blipFill>
        <p:spPr>
          <a:xfrm>
            <a:off x="481916" y="2439487"/>
            <a:ext cx="1536359" cy="2030189"/>
          </a:xfrm>
          <a:prstGeom prst="rect">
            <a:avLst/>
          </a:prstGeom>
        </p:spPr>
      </p:pic>
      <p:pic>
        <p:nvPicPr>
          <p:cNvPr id="68" name="Picture 67">
            <a:extLst>
              <a:ext uri="{FF2B5EF4-FFF2-40B4-BE49-F238E27FC236}">
                <a16:creationId xmlns:a16="http://schemas.microsoft.com/office/drawing/2014/main" id="{908E9FBD-A562-4A13-837B-9010F1B4461A}"/>
              </a:ext>
            </a:extLst>
          </p:cNvPr>
          <p:cNvPicPr>
            <a:picLocks noChangeAspect="1"/>
          </p:cNvPicPr>
          <p:nvPr/>
        </p:nvPicPr>
        <p:blipFill>
          <a:blip r:embed="rId4"/>
          <a:stretch>
            <a:fillRect/>
          </a:stretch>
        </p:blipFill>
        <p:spPr>
          <a:xfrm>
            <a:off x="10201819" y="2296408"/>
            <a:ext cx="1314721" cy="1737311"/>
          </a:xfrm>
          <a:prstGeom prst="rect">
            <a:avLst/>
          </a:prstGeom>
        </p:spPr>
      </p:pic>
      <p:sp>
        <p:nvSpPr>
          <p:cNvPr id="61" name="Arrow: Down 60">
            <a:extLst>
              <a:ext uri="{FF2B5EF4-FFF2-40B4-BE49-F238E27FC236}">
                <a16:creationId xmlns:a16="http://schemas.microsoft.com/office/drawing/2014/main" id="{52A92514-494A-430A-B0B1-20914139495E}"/>
              </a:ext>
            </a:extLst>
          </p:cNvPr>
          <p:cNvSpPr/>
          <p:nvPr/>
        </p:nvSpPr>
        <p:spPr>
          <a:xfrm rot="5400000">
            <a:off x="7317379" y="1696118"/>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C64803D-0C9E-4C4E-A53B-05B87F768E5C}"/>
              </a:ext>
            </a:extLst>
          </p:cNvPr>
          <p:cNvSpPr txBox="1"/>
          <p:nvPr/>
        </p:nvSpPr>
        <p:spPr>
          <a:xfrm>
            <a:off x="4607862" y="6248404"/>
            <a:ext cx="811423" cy="461665"/>
          </a:xfrm>
          <a:prstGeom prst="rect">
            <a:avLst/>
          </a:prstGeom>
          <a:noFill/>
        </p:spPr>
        <p:txBody>
          <a:bodyPr wrap="square" rtlCol="0">
            <a:spAutoFit/>
          </a:bodyPr>
          <a:lstStyle/>
          <a:p>
            <a:pPr algn="ctr"/>
            <a:r>
              <a:rPr lang="en-US" sz="2400" dirty="0">
                <a:latin typeface="Consolas" panose="020B0609020204030204" pitchFamily="49" charset="0"/>
              </a:rPr>
              <a:t>2</a:t>
            </a:r>
          </a:p>
        </p:txBody>
      </p:sp>
      <p:pic>
        <p:nvPicPr>
          <p:cNvPr id="72" name="Picture 71">
            <a:extLst>
              <a:ext uri="{FF2B5EF4-FFF2-40B4-BE49-F238E27FC236}">
                <a16:creationId xmlns:a16="http://schemas.microsoft.com/office/drawing/2014/main" id="{EE5DD381-9EEB-4D81-9642-6A1D091750C4}"/>
              </a:ext>
            </a:extLst>
          </p:cNvPr>
          <p:cNvPicPr>
            <a:picLocks noChangeAspect="1"/>
          </p:cNvPicPr>
          <p:nvPr/>
        </p:nvPicPr>
        <p:blipFill>
          <a:blip r:embed="rId5"/>
          <a:stretch>
            <a:fillRect/>
          </a:stretch>
        </p:blipFill>
        <p:spPr>
          <a:xfrm>
            <a:off x="8976593" y="2275005"/>
            <a:ext cx="1272524" cy="1720595"/>
          </a:xfrm>
          <a:prstGeom prst="rect">
            <a:avLst/>
          </a:prstGeom>
        </p:spPr>
      </p:pic>
      <p:pic>
        <p:nvPicPr>
          <p:cNvPr id="73" name="Picture 72">
            <a:extLst>
              <a:ext uri="{FF2B5EF4-FFF2-40B4-BE49-F238E27FC236}">
                <a16:creationId xmlns:a16="http://schemas.microsoft.com/office/drawing/2014/main" id="{51DB2D3B-DA44-46FE-A88A-D64F203868C1}"/>
              </a:ext>
            </a:extLst>
          </p:cNvPr>
          <p:cNvPicPr>
            <a:picLocks noChangeAspect="1"/>
          </p:cNvPicPr>
          <p:nvPr/>
        </p:nvPicPr>
        <p:blipFill>
          <a:blip r:embed="rId5"/>
          <a:stretch>
            <a:fillRect/>
          </a:stretch>
        </p:blipFill>
        <p:spPr>
          <a:xfrm>
            <a:off x="2812394" y="5110034"/>
            <a:ext cx="887744" cy="1200329"/>
          </a:xfrm>
          <a:prstGeom prst="rect">
            <a:avLst/>
          </a:prstGeom>
        </p:spPr>
      </p:pic>
    </p:spTree>
    <p:extLst>
      <p:ext uri="{BB962C8B-B14F-4D97-AF65-F5344CB8AC3E}">
        <p14:creationId xmlns:p14="http://schemas.microsoft.com/office/powerpoint/2010/main" val="18864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10"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67"/>
                                        </p:tgtEl>
                                        <p:attrNameLst>
                                          <p:attrName>r</p:attrName>
                                        </p:attrNameLst>
                                      </p:cBhvr>
                                    </p:animRot>
                                    <p:animRot by="-240000">
                                      <p:cBhvr>
                                        <p:cTn id="21" dur="200" fill="hold">
                                          <p:stCondLst>
                                            <p:cond delay="200"/>
                                          </p:stCondLst>
                                        </p:cTn>
                                        <p:tgtEl>
                                          <p:spTgt spid="67"/>
                                        </p:tgtEl>
                                        <p:attrNameLst>
                                          <p:attrName>r</p:attrName>
                                        </p:attrNameLst>
                                      </p:cBhvr>
                                    </p:animRot>
                                    <p:animRot by="240000">
                                      <p:cBhvr>
                                        <p:cTn id="22" dur="200" fill="hold">
                                          <p:stCondLst>
                                            <p:cond delay="400"/>
                                          </p:stCondLst>
                                        </p:cTn>
                                        <p:tgtEl>
                                          <p:spTgt spid="67"/>
                                        </p:tgtEl>
                                        <p:attrNameLst>
                                          <p:attrName>r</p:attrName>
                                        </p:attrNameLst>
                                      </p:cBhvr>
                                    </p:animRot>
                                    <p:animRot by="-240000">
                                      <p:cBhvr>
                                        <p:cTn id="23" dur="200" fill="hold">
                                          <p:stCondLst>
                                            <p:cond delay="600"/>
                                          </p:stCondLst>
                                        </p:cTn>
                                        <p:tgtEl>
                                          <p:spTgt spid="67"/>
                                        </p:tgtEl>
                                        <p:attrNameLst>
                                          <p:attrName>r</p:attrName>
                                        </p:attrNameLst>
                                      </p:cBhvr>
                                    </p:animRot>
                                    <p:animRot by="120000">
                                      <p:cBhvr>
                                        <p:cTn id="24" dur="200" fill="hold">
                                          <p:stCondLst>
                                            <p:cond delay="800"/>
                                          </p:stCondLst>
                                        </p:cTn>
                                        <p:tgtEl>
                                          <p:spTgt spid="67"/>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68"/>
                                        </p:tgtEl>
                                        <p:attrNameLst>
                                          <p:attrName>r</p:attrName>
                                        </p:attrNameLst>
                                      </p:cBhvr>
                                    </p:animRot>
                                    <p:animRot by="-240000">
                                      <p:cBhvr>
                                        <p:cTn id="27" dur="200" fill="hold">
                                          <p:stCondLst>
                                            <p:cond delay="200"/>
                                          </p:stCondLst>
                                        </p:cTn>
                                        <p:tgtEl>
                                          <p:spTgt spid="68"/>
                                        </p:tgtEl>
                                        <p:attrNameLst>
                                          <p:attrName>r</p:attrName>
                                        </p:attrNameLst>
                                      </p:cBhvr>
                                    </p:animRot>
                                    <p:animRot by="240000">
                                      <p:cBhvr>
                                        <p:cTn id="28" dur="200" fill="hold">
                                          <p:stCondLst>
                                            <p:cond delay="400"/>
                                          </p:stCondLst>
                                        </p:cTn>
                                        <p:tgtEl>
                                          <p:spTgt spid="68"/>
                                        </p:tgtEl>
                                        <p:attrNameLst>
                                          <p:attrName>r</p:attrName>
                                        </p:attrNameLst>
                                      </p:cBhvr>
                                    </p:animRot>
                                    <p:animRot by="-240000">
                                      <p:cBhvr>
                                        <p:cTn id="29" dur="200" fill="hold">
                                          <p:stCondLst>
                                            <p:cond delay="600"/>
                                          </p:stCondLst>
                                        </p:cTn>
                                        <p:tgtEl>
                                          <p:spTgt spid="68"/>
                                        </p:tgtEl>
                                        <p:attrNameLst>
                                          <p:attrName>r</p:attrName>
                                        </p:attrNameLst>
                                      </p:cBhvr>
                                    </p:animRot>
                                    <p:animRot by="120000">
                                      <p:cBhvr>
                                        <p:cTn id="30" dur="200" fill="hold">
                                          <p:stCondLst>
                                            <p:cond delay="800"/>
                                          </p:stCondLst>
                                        </p:cTn>
                                        <p:tgtEl>
                                          <p:spTgt spid="6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42" presetClass="path" presetSubtype="0" accel="50000" decel="50000" fill="hold" grpId="0" nodeType="afterEffect">
                                  <p:stCondLst>
                                    <p:cond delay="0"/>
                                  </p:stCondLst>
                                  <p:childTnLst>
                                    <p:animMotion origin="layout" path="M -4.16667E-7 4.07407E-6 L 0.0013 0.53495 " pathEditMode="relative" rAng="0" ptsTypes="AA">
                                      <p:cBhvr>
                                        <p:cTn id="38" dur="2000" fill="hold"/>
                                        <p:tgtEl>
                                          <p:spTgt spid="61"/>
                                        </p:tgtEl>
                                        <p:attrNameLst>
                                          <p:attrName>ppt_x</p:attrName>
                                          <p:attrName>ppt_y</p:attrName>
                                        </p:attrNameLst>
                                      </p:cBhvr>
                                      <p:rCtr x="65" y="26736"/>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32" presetClass="emph" presetSubtype="0" fill="hold" grpId="1" nodeType="withEffect">
                                  <p:stCondLst>
                                    <p:cond delay="0"/>
                                  </p:stCondLst>
                                  <p:childTnLst>
                                    <p:animRot by="120000">
                                      <p:cBhvr>
                                        <p:cTn id="45" dur="100" fill="hold">
                                          <p:stCondLst>
                                            <p:cond delay="0"/>
                                          </p:stCondLst>
                                        </p:cTn>
                                        <p:tgtEl>
                                          <p:spTgt spid="64"/>
                                        </p:tgtEl>
                                        <p:attrNameLst>
                                          <p:attrName>r</p:attrName>
                                        </p:attrNameLst>
                                      </p:cBhvr>
                                    </p:animRot>
                                    <p:animRot by="-240000">
                                      <p:cBhvr>
                                        <p:cTn id="46" dur="200" fill="hold">
                                          <p:stCondLst>
                                            <p:cond delay="200"/>
                                          </p:stCondLst>
                                        </p:cTn>
                                        <p:tgtEl>
                                          <p:spTgt spid="64"/>
                                        </p:tgtEl>
                                        <p:attrNameLst>
                                          <p:attrName>r</p:attrName>
                                        </p:attrNameLst>
                                      </p:cBhvr>
                                    </p:animRot>
                                    <p:animRot by="240000">
                                      <p:cBhvr>
                                        <p:cTn id="47" dur="200" fill="hold">
                                          <p:stCondLst>
                                            <p:cond delay="400"/>
                                          </p:stCondLst>
                                        </p:cTn>
                                        <p:tgtEl>
                                          <p:spTgt spid="64"/>
                                        </p:tgtEl>
                                        <p:attrNameLst>
                                          <p:attrName>r</p:attrName>
                                        </p:attrNameLst>
                                      </p:cBhvr>
                                    </p:animRot>
                                    <p:animRot by="-240000">
                                      <p:cBhvr>
                                        <p:cTn id="48" dur="200" fill="hold">
                                          <p:stCondLst>
                                            <p:cond delay="600"/>
                                          </p:stCondLst>
                                        </p:cTn>
                                        <p:tgtEl>
                                          <p:spTgt spid="64"/>
                                        </p:tgtEl>
                                        <p:attrNameLst>
                                          <p:attrName>r</p:attrName>
                                        </p:attrNameLst>
                                      </p:cBhvr>
                                    </p:animRot>
                                    <p:animRot by="120000">
                                      <p:cBhvr>
                                        <p:cTn id="49" dur="200" fill="hold">
                                          <p:stCondLst>
                                            <p:cond delay="800"/>
                                          </p:stCondLst>
                                        </p:cTn>
                                        <p:tgtEl>
                                          <p:spTgt spid="64"/>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5" presetClass="exit" presetSubtype="0" fill="hold" nodeType="clickEffect">
                                  <p:stCondLst>
                                    <p:cond delay="0"/>
                                  </p:stCondLst>
                                  <p:childTnLst>
                                    <p:animEffect transition="out" filter="fade">
                                      <p:cBhvr>
                                        <p:cTn id="53" dur="2000"/>
                                        <p:tgtEl>
                                          <p:spTgt spid="67"/>
                                        </p:tgtEl>
                                      </p:cBhvr>
                                    </p:animEffect>
                                    <p:anim calcmode="lin" valueType="num">
                                      <p:cBhvr>
                                        <p:cTn id="54" dur="2000"/>
                                        <p:tgtEl>
                                          <p:spTgt spid="67"/>
                                        </p:tgtEl>
                                        <p:attrNameLst>
                                          <p:attrName>style.rotation</p:attrName>
                                        </p:attrNameLst>
                                      </p:cBhvr>
                                      <p:tavLst>
                                        <p:tav tm="0">
                                          <p:val>
                                            <p:fltVal val="0"/>
                                          </p:val>
                                        </p:tav>
                                        <p:tav tm="100000">
                                          <p:val>
                                            <p:fltVal val="720"/>
                                          </p:val>
                                        </p:tav>
                                      </p:tavLst>
                                    </p:anim>
                                    <p:anim calcmode="lin" valueType="num">
                                      <p:cBhvr>
                                        <p:cTn id="55" dur="2000"/>
                                        <p:tgtEl>
                                          <p:spTgt spid="67"/>
                                        </p:tgtEl>
                                        <p:attrNameLst>
                                          <p:attrName>ppt_h</p:attrName>
                                        </p:attrNameLst>
                                      </p:cBhvr>
                                      <p:tavLst>
                                        <p:tav tm="0">
                                          <p:val>
                                            <p:strVal val="ppt_h"/>
                                          </p:val>
                                        </p:tav>
                                        <p:tav tm="100000">
                                          <p:val>
                                            <p:fltVal val="0"/>
                                          </p:val>
                                        </p:tav>
                                      </p:tavLst>
                                    </p:anim>
                                    <p:anim calcmode="lin" valueType="num">
                                      <p:cBhvr>
                                        <p:cTn id="56" dur="2000"/>
                                        <p:tgtEl>
                                          <p:spTgt spid="67"/>
                                        </p:tgtEl>
                                        <p:attrNameLst>
                                          <p:attrName>ppt_w</p:attrName>
                                        </p:attrNameLst>
                                      </p:cBhvr>
                                      <p:tavLst>
                                        <p:tav tm="0">
                                          <p:val>
                                            <p:strVal val="ppt_w"/>
                                          </p:val>
                                        </p:tav>
                                        <p:tav tm="100000">
                                          <p:val>
                                            <p:fltVal val="0"/>
                                          </p:val>
                                        </p:tav>
                                      </p:tavLst>
                                    </p:anim>
                                    <p:set>
                                      <p:cBhvr>
                                        <p:cTn id="57" dur="1" fill="hold">
                                          <p:stCondLst>
                                            <p:cond delay="1999"/>
                                          </p:stCondLst>
                                        </p:cTn>
                                        <p:tgtEl>
                                          <p:spTgt spid="67"/>
                                        </p:tgtEl>
                                        <p:attrNameLst>
                                          <p:attrName>style.visibility</p:attrName>
                                        </p:attrNameLst>
                                      </p:cBhvr>
                                      <p:to>
                                        <p:strVal val="hidden"/>
                                      </p:to>
                                    </p:set>
                                  </p:childTnLst>
                                </p:cTn>
                              </p:par>
                              <p:par>
                                <p:cTn id="58" presetID="35" presetClass="exit" presetSubtype="0" fill="hold" nodeType="withEffect">
                                  <p:stCondLst>
                                    <p:cond delay="0"/>
                                  </p:stCondLst>
                                  <p:childTnLst>
                                    <p:animEffect transition="out" filter="fade">
                                      <p:cBhvr>
                                        <p:cTn id="59" dur="2000"/>
                                        <p:tgtEl>
                                          <p:spTgt spid="68"/>
                                        </p:tgtEl>
                                      </p:cBhvr>
                                    </p:animEffect>
                                    <p:anim calcmode="lin" valueType="num">
                                      <p:cBhvr>
                                        <p:cTn id="60" dur="2000"/>
                                        <p:tgtEl>
                                          <p:spTgt spid="68"/>
                                        </p:tgtEl>
                                        <p:attrNameLst>
                                          <p:attrName>style.rotation</p:attrName>
                                        </p:attrNameLst>
                                      </p:cBhvr>
                                      <p:tavLst>
                                        <p:tav tm="0">
                                          <p:val>
                                            <p:fltVal val="0"/>
                                          </p:val>
                                        </p:tav>
                                        <p:tav tm="100000">
                                          <p:val>
                                            <p:fltVal val="720"/>
                                          </p:val>
                                        </p:tav>
                                      </p:tavLst>
                                    </p:anim>
                                    <p:anim calcmode="lin" valueType="num">
                                      <p:cBhvr>
                                        <p:cTn id="61" dur="2000"/>
                                        <p:tgtEl>
                                          <p:spTgt spid="68"/>
                                        </p:tgtEl>
                                        <p:attrNameLst>
                                          <p:attrName>ppt_h</p:attrName>
                                        </p:attrNameLst>
                                      </p:cBhvr>
                                      <p:tavLst>
                                        <p:tav tm="0">
                                          <p:val>
                                            <p:strVal val="ppt_h"/>
                                          </p:val>
                                        </p:tav>
                                        <p:tav tm="100000">
                                          <p:val>
                                            <p:fltVal val="0"/>
                                          </p:val>
                                        </p:tav>
                                      </p:tavLst>
                                    </p:anim>
                                    <p:anim calcmode="lin" valueType="num">
                                      <p:cBhvr>
                                        <p:cTn id="62" dur="2000"/>
                                        <p:tgtEl>
                                          <p:spTgt spid="68"/>
                                        </p:tgtEl>
                                        <p:attrNameLst>
                                          <p:attrName>ppt_w</p:attrName>
                                        </p:attrNameLst>
                                      </p:cBhvr>
                                      <p:tavLst>
                                        <p:tav tm="0">
                                          <p:val>
                                            <p:strVal val="ppt_w"/>
                                          </p:val>
                                        </p:tav>
                                        <p:tav tm="100000">
                                          <p:val>
                                            <p:fltVal val="0"/>
                                          </p:val>
                                        </p:tav>
                                      </p:tavLst>
                                    </p:anim>
                                    <p:set>
                                      <p:cBhvr>
                                        <p:cTn id="63" dur="1" fill="hold">
                                          <p:stCondLst>
                                            <p:cond delay="1999"/>
                                          </p:stCondLst>
                                        </p:cTn>
                                        <p:tgtEl>
                                          <p:spTgt spid="68"/>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62"/>
                                        </p:tgtEl>
                                      </p:cBhvr>
                                    </p:animEffect>
                                    <p:set>
                                      <p:cBhvr>
                                        <p:cTn id="66" dur="1" fill="hold">
                                          <p:stCondLst>
                                            <p:cond delay="499"/>
                                          </p:stCondLst>
                                        </p:cTn>
                                        <p:tgtEl>
                                          <p:spTgt spid="62"/>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32" presetClass="emph" presetSubtype="0" fill="hold" grpId="1" nodeType="withEffect">
                                  <p:stCondLst>
                                    <p:cond delay="0"/>
                                  </p:stCondLst>
                                  <p:childTnLst>
                                    <p:animRot by="120000">
                                      <p:cBhvr>
                                        <p:cTn id="71" dur="100" fill="hold">
                                          <p:stCondLst>
                                            <p:cond delay="0"/>
                                          </p:stCondLst>
                                        </p:cTn>
                                        <p:tgtEl>
                                          <p:spTgt spid="69"/>
                                        </p:tgtEl>
                                        <p:attrNameLst>
                                          <p:attrName>r</p:attrName>
                                        </p:attrNameLst>
                                      </p:cBhvr>
                                    </p:animRot>
                                    <p:animRot by="-240000">
                                      <p:cBhvr>
                                        <p:cTn id="72" dur="200" fill="hold">
                                          <p:stCondLst>
                                            <p:cond delay="200"/>
                                          </p:stCondLst>
                                        </p:cTn>
                                        <p:tgtEl>
                                          <p:spTgt spid="69"/>
                                        </p:tgtEl>
                                        <p:attrNameLst>
                                          <p:attrName>r</p:attrName>
                                        </p:attrNameLst>
                                      </p:cBhvr>
                                    </p:animRot>
                                    <p:animRot by="240000">
                                      <p:cBhvr>
                                        <p:cTn id="73" dur="200" fill="hold">
                                          <p:stCondLst>
                                            <p:cond delay="400"/>
                                          </p:stCondLst>
                                        </p:cTn>
                                        <p:tgtEl>
                                          <p:spTgt spid="69"/>
                                        </p:tgtEl>
                                        <p:attrNameLst>
                                          <p:attrName>r</p:attrName>
                                        </p:attrNameLst>
                                      </p:cBhvr>
                                    </p:animRot>
                                    <p:animRot by="-240000">
                                      <p:cBhvr>
                                        <p:cTn id="74" dur="200" fill="hold">
                                          <p:stCondLst>
                                            <p:cond delay="600"/>
                                          </p:stCondLst>
                                        </p:cTn>
                                        <p:tgtEl>
                                          <p:spTgt spid="69"/>
                                        </p:tgtEl>
                                        <p:attrNameLst>
                                          <p:attrName>r</p:attrName>
                                        </p:attrNameLst>
                                      </p:cBhvr>
                                    </p:animRot>
                                    <p:animRot by="120000">
                                      <p:cBhvr>
                                        <p:cTn id="75" dur="200" fill="hold">
                                          <p:stCondLst>
                                            <p:cond delay="800"/>
                                          </p:stCondLst>
                                        </p:cTn>
                                        <p:tgtEl>
                                          <p:spTgt spid="69"/>
                                        </p:tgtEl>
                                        <p:attrNameLst>
                                          <p:attrName>r</p:attrName>
                                        </p:attrNameLst>
                                      </p:cBhvr>
                                    </p:animRot>
                                  </p:childTnLst>
                                </p:cTn>
                              </p:par>
                              <p:par>
                                <p:cTn id="76" presetID="10" presetClass="entr" presetSubtype="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par>
                                <p:cTn id="79" presetID="10"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
                                        <p:tgtEl>
                                          <p:spTgt spid="73"/>
                                        </p:tgtEl>
                                      </p:cBhvr>
                                    </p:animEffect>
                                  </p:childTnLst>
                                </p:cTn>
                              </p:par>
                              <p:par>
                                <p:cTn id="82" presetID="32" presetClass="emph" presetSubtype="0" fill="hold" nodeType="withEffect">
                                  <p:stCondLst>
                                    <p:cond delay="0"/>
                                  </p:stCondLst>
                                  <p:childTnLst>
                                    <p:animRot by="120000">
                                      <p:cBhvr>
                                        <p:cTn id="83" dur="100" fill="hold">
                                          <p:stCondLst>
                                            <p:cond delay="0"/>
                                          </p:stCondLst>
                                        </p:cTn>
                                        <p:tgtEl>
                                          <p:spTgt spid="72"/>
                                        </p:tgtEl>
                                        <p:attrNameLst>
                                          <p:attrName>r</p:attrName>
                                        </p:attrNameLst>
                                      </p:cBhvr>
                                    </p:animRot>
                                    <p:animRot by="-240000">
                                      <p:cBhvr>
                                        <p:cTn id="84" dur="200" fill="hold">
                                          <p:stCondLst>
                                            <p:cond delay="200"/>
                                          </p:stCondLst>
                                        </p:cTn>
                                        <p:tgtEl>
                                          <p:spTgt spid="72"/>
                                        </p:tgtEl>
                                        <p:attrNameLst>
                                          <p:attrName>r</p:attrName>
                                        </p:attrNameLst>
                                      </p:cBhvr>
                                    </p:animRot>
                                    <p:animRot by="240000">
                                      <p:cBhvr>
                                        <p:cTn id="85" dur="200" fill="hold">
                                          <p:stCondLst>
                                            <p:cond delay="400"/>
                                          </p:stCondLst>
                                        </p:cTn>
                                        <p:tgtEl>
                                          <p:spTgt spid="72"/>
                                        </p:tgtEl>
                                        <p:attrNameLst>
                                          <p:attrName>r</p:attrName>
                                        </p:attrNameLst>
                                      </p:cBhvr>
                                    </p:animRot>
                                    <p:animRot by="-240000">
                                      <p:cBhvr>
                                        <p:cTn id="86" dur="200" fill="hold">
                                          <p:stCondLst>
                                            <p:cond delay="600"/>
                                          </p:stCondLst>
                                        </p:cTn>
                                        <p:tgtEl>
                                          <p:spTgt spid="72"/>
                                        </p:tgtEl>
                                        <p:attrNameLst>
                                          <p:attrName>r</p:attrName>
                                        </p:attrNameLst>
                                      </p:cBhvr>
                                    </p:animRot>
                                    <p:animRot by="120000">
                                      <p:cBhvr>
                                        <p:cTn id="87" dur="200" fill="hold">
                                          <p:stCondLst>
                                            <p:cond delay="800"/>
                                          </p:stCondLst>
                                        </p:cTn>
                                        <p:tgtEl>
                                          <p:spTgt spid="72"/>
                                        </p:tgtEl>
                                        <p:attrNameLst>
                                          <p:attrName>r</p:attrName>
                                        </p:attrNameLst>
                                      </p:cBhvr>
                                    </p:animRot>
                                  </p:childTnLst>
                                </p:cTn>
                              </p:par>
                              <p:par>
                                <p:cTn id="88" presetID="32" presetClass="emph" presetSubtype="0" fill="hold" nodeType="withEffect">
                                  <p:stCondLst>
                                    <p:cond delay="0"/>
                                  </p:stCondLst>
                                  <p:childTnLst>
                                    <p:animRot by="120000">
                                      <p:cBhvr>
                                        <p:cTn id="89" dur="100" fill="hold">
                                          <p:stCondLst>
                                            <p:cond delay="0"/>
                                          </p:stCondLst>
                                        </p:cTn>
                                        <p:tgtEl>
                                          <p:spTgt spid="73"/>
                                        </p:tgtEl>
                                        <p:attrNameLst>
                                          <p:attrName>r</p:attrName>
                                        </p:attrNameLst>
                                      </p:cBhvr>
                                    </p:animRot>
                                    <p:animRot by="-240000">
                                      <p:cBhvr>
                                        <p:cTn id="90" dur="200" fill="hold">
                                          <p:stCondLst>
                                            <p:cond delay="200"/>
                                          </p:stCondLst>
                                        </p:cTn>
                                        <p:tgtEl>
                                          <p:spTgt spid="73"/>
                                        </p:tgtEl>
                                        <p:attrNameLst>
                                          <p:attrName>r</p:attrName>
                                        </p:attrNameLst>
                                      </p:cBhvr>
                                    </p:animRot>
                                    <p:animRot by="240000">
                                      <p:cBhvr>
                                        <p:cTn id="91" dur="200" fill="hold">
                                          <p:stCondLst>
                                            <p:cond delay="400"/>
                                          </p:stCondLst>
                                        </p:cTn>
                                        <p:tgtEl>
                                          <p:spTgt spid="73"/>
                                        </p:tgtEl>
                                        <p:attrNameLst>
                                          <p:attrName>r</p:attrName>
                                        </p:attrNameLst>
                                      </p:cBhvr>
                                    </p:animRot>
                                    <p:animRot by="-240000">
                                      <p:cBhvr>
                                        <p:cTn id="92" dur="200" fill="hold">
                                          <p:stCondLst>
                                            <p:cond delay="600"/>
                                          </p:stCondLst>
                                        </p:cTn>
                                        <p:tgtEl>
                                          <p:spTgt spid="73"/>
                                        </p:tgtEl>
                                        <p:attrNameLst>
                                          <p:attrName>r</p:attrName>
                                        </p:attrNameLst>
                                      </p:cBhvr>
                                    </p:animRot>
                                    <p:animRot by="120000">
                                      <p:cBhvr>
                                        <p:cTn id="93" dur="200" fill="hold">
                                          <p:stCondLst>
                                            <p:cond delay="800"/>
                                          </p:stCondLst>
                                        </p:cTn>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4" grpId="1"/>
      <p:bldP spid="61" grpId="0" animBg="1"/>
      <p:bldP spid="61" grpId="1" animBg="1"/>
      <p:bldP spid="69" grpId="0"/>
      <p:bldP spid="6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F86A29-1392-4935-A124-1C8011AE23CA}"/>
              </a:ext>
            </a:extLst>
          </p:cNvPr>
          <p:cNvSpPr/>
          <p:nvPr/>
        </p:nvSpPr>
        <p:spPr>
          <a:xfrm>
            <a:off x="1431325" y="58846"/>
            <a:ext cx="9329350" cy="6740307"/>
          </a:xfrm>
          <a:prstGeom prst="rect">
            <a:avLst/>
          </a:prstGeom>
        </p:spPr>
        <p:txBody>
          <a:bodyPr wrap="square">
            <a:spAutoFit/>
          </a:bodyPr>
          <a:lstStyle/>
          <a:p>
            <a:r>
              <a:rPr lang="en-US" sz="2400" dirty="0">
                <a:solidFill>
                  <a:srgbClr val="0070C0"/>
                </a:solidFill>
                <a:latin typeface="Consolas" panose="020B0609020204030204" pitchFamily="49" charset="0"/>
              </a:rPr>
              <a:t>bool</a:t>
            </a:r>
            <a:r>
              <a:rPr lang="en-US" sz="2400" dirty="0">
                <a:latin typeface="Consolas" panose="020B0609020204030204" pitchFamily="49" charset="0"/>
              </a:rPr>
              <a:t> </a:t>
            </a:r>
            <a:r>
              <a:rPr lang="en-US" sz="2400" dirty="0" err="1">
                <a:latin typeface="Consolas" panose="020B0609020204030204" pitchFamily="49" charset="0"/>
              </a:rPr>
              <a:t>bcentry</a:t>
            </a:r>
            <a:r>
              <a:rPr lang="en-US" sz="2400" dirty="0">
                <a:latin typeface="Consolas" panose="020B0609020204030204" pitchFamily="49" charset="0"/>
              </a:rPr>
              <a:t>::load(...){ //Simplified code</a:t>
            </a:r>
          </a:p>
          <a:p>
            <a:r>
              <a:rPr lang="en-US" sz="2400" dirty="0">
                <a:latin typeface="Consolas" panose="020B0609020204030204" pitchFamily="49" charset="0"/>
              </a:rPr>
              <a:t>    if (estate_ == </a:t>
            </a:r>
            <a:r>
              <a:rPr lang="en-US" sz="2400" dirty="0" err="1">
                <a:latin typeface="Consolas" panose="020B0609020204030204" pitchFamily="49" charset="0"/>
              </a:rPr>
              <a:t>es_allocated</a:t>
            </a:r>
            <a:r>
              <a:rPr lang="en-US" sz="2400" dirty="0">
                <a:latin typeface="Consolas" panose="020B0609020204030204" pitchFamily="49" charset="0"/>
              </a:rPr>
              <a:t>) {</a:t>
            </a:r>
          </a:p>
          <a:p>
            <a:r>
              <a:rPr lang="en-US" sz="2400" dirty="0">
                <a:latin typeface="Consolas" panose="020B0609020204030204" pitchFamily="49" charset="0"/>
              </a:rPr>
              <a:t>        estate_ = </a:t>
            </a:r>
            <a:r>
              <a:rPr lang="en-US" sz="2400" dirty="0" err="1">
                <a:latin typeface="Consolas" panose="020B0609020204030204" pitchFamily="49" charset="0"/>
              </a:rPr>
              <a:t>es_loading</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lock_.unlock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sata_disk</a:t>
            </a:r>
            <a:r>
              <a:rPr lang="en-US" sz="2400" dirty="0">
                <a:latin typeface="Consolas" panose="020B0609020204030204" pitchFamily="49" charset="0"/>
              </a:rPr>
              <a:t>-&gt;read(</a:t>
            </a:r>
            <a:r>
              <a:rPr lang="en-US" sz="2400" dirty="0" err="1">
                <a:latin typeface="Consolas" panose="020B0609020204030204" pitchFamily="49" charset="0"/>
              </a:rPr>
              <a:t>buf</a:t>
            </a:r>
            <a:r>
              <a:rPr lang="en-US" sz="2400" dirty="0">
                <a:latin typeface="Consolas" panose="020B0609020204030204" pitchFamily="49" charset="0"/>
              </a:rPr>
              <a:t>_, </a:t>
            </a:r>
            <a:r>
              <a:rPr lang="en-US" sz="2400" dirty="0" err="1">
                <a:latin typeface="Consolas" panose="020B0609020204030204" pitchFamily="49" charset="0"/>
              </a:rPr>
              <a:t>chkfs</a:t>
            </a:r>
            <a:r>
              <a:rPr lang="en-US" sz="2400" dirty="0">
                <a:latin typeface="Consolas" panose="020B0609020204030204" pitchFamily="49" charset="0"/>
              </a:rPr>
              <a:t>::</a:t>
            </a:r>
            <a:r>
              <a:rPr lang="en-US" sz="2400" dirty="0" err="1">
                <a:latin typeface="Consolas" panose="020B0609020204030204" pitchFamily="49" charset="0"/>
              </a:rPr>
              <a:t>blocksize</a:t>
            </a:r>
            <a:r>
              <a:rPr lang="en-US" sz="2400" dirty="0">
                <a:latin typeface="Consolas" panose="020B0609020204030204" pitchFamily="49" charset="0"/>
              </a:rPr>
              <a:t>,</a:t>
            </a:r>
          </a:p>
          <a:p>
            <a:r>
              <a:rPr lang="en-US" sz="2400" dirty="0">
                <a:latin typeface="Consolas" panose="020B0609020204030204" pitchFamily="49" charset="0"/>
              </a:rPr>
              <a:t>                        bn_ * </a:t>
            </a:r>
            <a:r>
              <a:rPr lang="en-US" sz="2400" dirty="0" err="1">
                <a:latin typeface="Consolas" panose="020B0609020204030204" pitchFamily="49" charset="0"/>
              </a:rPr>
              <a:t>chkfs</a:t>
            </a:r>
            <a:r>
              <a:rPr lang="en-US" sz="2400" dirty="0">
                <a:latin typeface="Consolas" panose="020B0609020204030204" pitchFamily="49" charset="0"/>
              </a:rPr>
              <a:t>::</a:t>
            </a:r>
            <a:r>
              <a:rPr lang="en-US" sz="2400" dirty="0" err="1">
                <a:latin typeface="Consolas" panose="020B0609020204030204" pitchFamily="49" charset="0"/>
              </a:rPr>
              <a:t>blocksize</a:t>
            </a:r>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lock_.lock</a:t>
            </a:r>
            <a:r>
              <a:rPr lang="en-US" sz="2400" dirty="0">
                <a:latin typeface="Consolas" panose="020B0609020204030204" pitchFamily="49" charset="0"/>
              </a:rPr>
              <a:t>();</a:t>
            </a:r>
          </a:p>
          <a:p>
            <a:r>
              <a:rPr lang="en-US" sz="2400" dirty="0">
                <a:latin typeface="Consolas" panose="020B0609020204030204" pitchFamily="49" charset="0"/>
              </a:rPr>
              <a:t>        estate_ = </a:t>
            </a:r>
            <a:r>
              <a:rPr lang="en-US" sz="2400" dirty="0" err="1">
                <a:latin typeface="Consolas" panose="020B0609020204030204" pitchFamily="49" charset="0"/>
              </a:rPr>
              <a:t>es_clean</a:t>
            </a:r>
            <a:r>
              <a:rPr lang="en-US" sz="2400" dirty="0">
                <a:latin typeface="Consolas" panose="020B0609020204030204" pitchFamily="49" charset="0"/>
              </a:rPr>
              <a:t>;</a:t>
            </a:r>
          </a:p>
          <a:p>
            <a:r>
              <a:rPr lang="en-US" sz="2400" dirty="0">
                <a:latin typeface="Consolas" panose="020B0609020204030204" pitchFamily="49" charset="0"/>
              </a:rPr>
              <a:t>        bc.read_</a:t>
            </a:r>
            <a:r>
              <a:rPr lang="en-US" sz="2400" dirty="0" err="1">
                <a:latin typeface="Consolas" panose="020B0609020204030204" pitchFamily="49" charset="0"/>
              </a:rPr>
              <a:t>wq</a:t>
            </a:r>
            <a:r>
              <a:rPr lang="en-US" sz="2400" dirty="0">
                <a:latin typeface="Consolas" panose="020B0609020204030204" pitchFamily="49" charset="0"/>
              </a:rPr>
              <a:t>_.</a:t>
            </a:r>
            <a:r>
              <a:rPr lang="en-US" sz="2400" dirty="0" err="1">
                <a:latin typeface="Consolas" panose="020B0609020204030204" pitchFamily="49" charset="0"/>
              </a:rPr>
              <a:t>wake_all</a:t>
            </a:r>
            <a:r>
              <a:rPr lang="en-US" sz="2400" dirty="0">
                <a:latin typeface="Consolas" panose="020B0609020204030204" pitchFamily="49" charset="0"/>
              </a:rPr>
              <a:t>();</a:t>
            </a:r>
          </a:p>
          <a:p>
            <a:r>
              <a:rPr lang="en-US" sz="2400" dirty="0">
                <a:latin typeface="Consolas" panose="020B0609020204030204" pitchFamily="49" charset="0"/>
              </a:rPr>
              <a:t>    } else if (estate_ == </a:t>
            </a:r>
            <a:r>
              <a:rPr lang="en-US" sz="2400" dirty="0" err="1">
                <a:latin typeface="Consolas" panose="020B0609020204030204" pitchFamily="49" charset="0"/>
              </a:rPr>
              <a:t>es_loading</a:t>
            </a:r>
            <a:r>
              <a:rPr lang="en-US" sz="2400" dirty="0">
                <a:latin typeface="Consolas" panose="020B0609020204030204" pitchFamily="49" charset="0"/>
              </a:rPr>
              <a:t>) {</a:t>
            </a:r>
          </a:p>
          <a:p>
            <a:r>
              <a:rPr lang="en-US" sz="2400" dirty="0">
                <a:latin typeface="Consolas" panose="020B0609020204030204" pitchFamily="49" charset="0"/>
              </a:rPr>
              <a:t>        waiter().</a:t>
            </a:r>
            <a:r>
              <a:rPr lang="en-US" sz="2400" dirty="0" err="1">
                <a:latin typeface="Consolas" panose="020B0609020204030204" pitchFamily="49" charset="0"/>
              </a:rPr>
              <a:t>block_until</a:t>
            </a:r>
            <a:r>
              <a:rPr lang="en-US" sz="2400" dirty="0">
                <a:latin typeface="Consolas" panose="020B0609020204030204" pitchFamily="49" charset="0"/>
              </a:rPr>
              <a:t>(</a:t>
            </a:r>
            <a:r>
              <a:rPr lang="en-US" sz="2400" dirty="0" err="1">
                <a:latin typeface="Consolas" panose="020B0609020204030204" pitchFamily="49" charset="0"/>
              </a:rPr>
              <a:t>bc.read_wq</a:t>
            </a:r>
            <a:r>
              <a:rPr lang="en-US" sz="2400" dirty="0">
                <a:latin typeface="Consolas" panose="020B0609020204030204" pitchFamily="49" charset="0"/>
              </a:rPr>
              <a:t>_, [&amp;] () {</a:t>
            </a:r>
          </a:p>
          <a:p>
            <a:r>
              <a:rPr lang="en-US" sz="2400" dirty="0">
                <a:latin typeface="Consolas" panose="020B0609020204030204" pitchFamily="49" charset="0"/>
              </a:rPr>
              <a:t>               return estate_ != </a:t>
            </a:r>
            <a:r>
              <a:rPr lang="en-US" sz="2400" dirty="0" err="1">
                <a:latin typeface="Consolas" panose="020B0609020204030204" pitchFamily="49" charset="0"/>
              </a:rPr>
              <a:t>es_loading</a:t>
            </a:r>
            <a:r>
              <a:rPr lang="en-US" sz="2400" dirty="0">
                <a:latin typeface="Consolas" panose="020B0609020204030204" pitchFamily="49" charset="0"/>
              </a:rPr>
              <a:t>;</a:t>
            </a:r>
          </a:p>
          <a:p>
            <a:r>
              <a:rPr lang="en-US" sz="2400" dirty="0">
                <a:latin typeface="Consolas" panose="020B0609020204030204" pitchFamily="49" charset="0"/>
              </a:rPr>
              <a:t>            }, lock_, </a:t>
            </a:r>
            <a:r>
              <a:rPr lang="en-US" sz="2400" dirty="0" err="1">
                <a:latin typeface="Consolas" panose="020B0609020204030204" pitchFamily="49" charset="0"/>
              </a:rPr>
              <a:t>irqs</a:t>
            </a:r>
            <a:r>
              <a:rPr lang="en-US" sz="2400" dirty="0">
                <a:latin typeface="Consolas" panose="020B0609020204030204" pitchFamily="49" charset="0"/>
              </a:rPr>
              <a:t>);</a:t>
            </a:r>
          </a:p>
          <a:p>
            <a:r>
              <a:rPr lang="en-US" sz="2400" dirty="0">
                <a:latin typeface="Consolas" panose="020B0609020204030204" pitchFamily="49" charset="0"/>
              </a:rPr>
              <a:t>    }</a:t>
            </a:r>
          </a:p>
          <a:p>
            <a:r>
              <a:rPr lang="en-US" sz="2400" dirty="0">
                <a:latin typeface="Consolas" panose="020B0609020204030204" pitchFamily="49" charset="0"/>
              </a:rPr>
              <a:t>    //...other stuff...</a:t>
            </a:r>
          </a:p>
          <a:p>
            <a:r>
              <a:rPr lang="en-US" sz="2400" dirty="0">
                <a:latin typeface="Consolas" panose="020B0609020204030204" pitchFamily="49" charset="0"/>
              </a:rPr>
              <a:t>}</a:t>
            </a:r>
          </a:p>
        </p:txBody>
      </p:sp>
    </p:spTree>
    <p:extLst>
      <p:ext uri="{BB962C8B-B14F-4D97-AF65-F5344CB8AC3E}">
        <p14:creationId xmlns:p14="http://schemas.microsoft.com/office/powerpoint/2010/main" val="16356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8502</TotalTime>
  <Words>3287</Words>
  <Application>Microsoft Office PowerPoint</Application>
  <PresentationFormat>Widescreen</PresentationFormat>
  <Paragraphs>331</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Consolas</vt:lpstr>
      <vt:lpstr>Segoe UI</vt:lpstr>
      <vt:lpstr>Segoe UI Light</vt:lpstr>
      <vt:lpstr>Office Theme</vt:lpstr>
      <vt:lpstr>Log-structured File Systems</vt:lpstr>
      <vt:lpstr>But first! Chickadee’s buffer cache!</vt:lpstr>
      <vt:lpstr>Chickadee’s Buffer Cache</vt:lpstr>
      <vt:lpstr>PowerPoint Presentation</vt:lpstr>
      <vt:lpstr>Suppose that kernel task X wants to read a block from disk . . .</vt:lpstr>
      <vt:lpstr>PowerPoint Presentation</vt:lpstr>
      <vt:lpstr>PowerPoint Presentation</vt:lpstr>
      <vt:lpstr>PowerPoint Presentation</vt:lpstr>
      <vt:lpstr>PowerPoint Presentation</vt:lpstr>
      <vt:lpstr>PowerPoint Presentation</vt:lpstr>
      <vt:lpstr>Log-structured File Systems</vt:lpstr>
      <vt:lpstr>MAKE THE ENTIRE FILE SYSTEM A LOG</vt:lpstr>
      <vt:lpstr>Finding Inodes</vt:lpstr>
      <vt:lpstr>PowerPoint Presentation</vt:lpstr>
      <vt:lpstr>LFS: Directories</vt:lpstr>
      <vt:lpstr>LFS: Reading File Data For A File With Inode Number i</vt:lpstr>
      <vt:lpstr>LFS: Garbage Collection</vt:lpstr>
      <vt:lpstr>LFS: Identifying Garbage</vt:lpstr>
      <vt:lpstr>LFS: How Exactly Should We Implement GC?</vt:lpstr>
      <vt:lpstr>The LFS Flame Wars of the 1990s</vt:lpstr>
      <vt:lpstr>LFS: Crash Recovery</vt:lpstr>
      <vt:lpstr>Summary: The File Systems That We Have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4789</cp:revision>
  <dcterms:created xsi:type="dcterms:W3CDTF">2017-01-17T01:11:39Z</dcterms:created>
  <dcterms:modified xsi:type="dcterms:W3CDTF">2021-03-18T01:22:31Z</dcterms:modified>
</cp:coreProperties>
</file>