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2" r:id="rId3"/>
    <p:sldId id="278" r:id="rId4"/>
    <p:sldId id="305" r:id="rId5"/>
    <p:sldId id="321" r:id="rId6"/>
    <p:sldId id="293" r:id="rId7"/>
    <p:sldId id="291" r:id="rId8"/>
    <p:sldId id="366" r:id="rId9"/>
    <p:sldId id="295" r:id="rId10"/>
    <p:sldId id="363" r:id="rId11"/>
    <p:sldId id="313" r:id="rId12"/>
    <p:sldId id="314" r:id="rId13"/>
    <p:sldId id="315" r:id="rId14"/>
    <p:sldId id="319" r:id="rId15"/>
    <p:sldId id="318" r:id="rId16"/>
    <p:sldId id="320" r:id="rId17"/>
    <p:sldId id="317" r:id="rId18"/>
    <p:sldId id="316" r:id="rId19"/>
    <p:sldId id="323" r:id="rId20"/>
    <p:sldId id="325" r:id="rId21"/>
    <p:sldId id="332" r:id="rId22"/>
    <p:sldId id="333" r:id="rId23"/>
    <p:sldId id="335" r:id="rId24"/>
    <p:sldId id="364" r:id="rId25"/>
    <p:sldId id="352" r:id="rId26"/>
    <p:sldId id="270" r:id="rId27"/>
    <p:sldId id="263" r:id="rId28"/>
    <p:sldId id="353" r:id="rId29"/>
    <p:sldId id="354" r:id="rId30"/>
    <p:sldId id="355" r:id="rId31"/>
    <p:sldId id="360" r:id="rId32"/>
    <p:sldId id="361" r:id="rId33"/>
    <p:sldId id="365" r:id="rId34"/>
    <p:sldId id="357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CC"/>
    <a:srgbClr val="FFFF00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6" autoAdjust="0"/>
    <p:restoredTop sz="82759" autoAdjust="0"/>
  </p:normalViewPr>
  <p:slideViewPr>
    <p:cSldViewPr snapToGrid="0">
      <p:cViewPr varScale="1">
        <p:scale>
          <a:sx n="52" d="100"/>
          <a:sy n="52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.cam.ac.uk/~pes20/weakmemory/cacm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418-s12/www/lectures/10_coherence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drop.com/users/paulmck/scalability/paper/whymb.2010.07.23a.pdf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7373033/overhead-of-spin-loop-in-terms-of-cache-coherenc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there is an entry in the array for each possible nice value.</a:t>
            </a:r>
          </a:p>
          <a:p>
            <a:endParaRPr lang="en-US" dirty="0"/>
          </a:p>
          <a:p>
            <a:r>
              <a:rPr lang="en-US" dirty="0"/>
              <a:t>[Ref: http://stackoverflow.com/questions/19181834/what-is-the-concept-of-vruntime-in-cfs]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0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5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https://rtos.com/wp-content/uploads/2017/10/EL_Choose_Thread_Priority_Wisely-1.pdf]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8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 the timeline starts with the partially cut-off box in the lower-left, showing that D sends a message to A. Once that happens, A is now ready to run, and since </a:t>
            </a:r>
            <a:r>
              <a:rPr lang="en-US" dirty="0" err="1"/>
              <a:t>Pri</a:t>
            </a:r>
            <a:r>
              <a:rPr lang="en-US" dirty="0"/>
              <a:t>(A) &gt; </a:t>
            </a:r>
            <a:r>
              <a:rPr lang="en-US" dirty="0" err="1"/>
              <a:t>Pri</a:t>
            </a:r>
            <a:r>
              <a:rPr lang="en-US" dirty="0"/>
              <a:t>(D), the scheduler runs A. The A thread runs and then blocks on a message receive. Thread D then gets to run, sending a message to B. Since </a:t>
            </a:r>
            <a:r>
              <a:rPr lang="en-US" dirty="0" err="1"/>
              <a:t>Pri</a:t>
            </a:r>
            <a:r>
              <a:rPr lang="en-US" dirty="0"/>
              <a:t>(B) &gt; </a:t>
            </a:r>
            <a:r>
              <a:rPr lang="en-US" dirty="0" err="1"/>
              <a:t>Pri</a:t>
            </a:r>
            <a:r>
              <a:rPr lang="en-US" dirty="0"/>
              <a:t>(D), the scheduler then runs B, etc.]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https://www.cl.cam.ac.uk/~pes20/weakmemory/cacm.pdf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CMU’s 15-418 Lecture 10 on cache coherence: </a:t>
            </a:r>
            <a:r>
              <a:rPr lang="en-US" dirty="0">
                <a:hlinkClick r:id="rId3"/>
              </a:rPr>
              <a:t>https://www.cs.cmu.edu/afs/cs/academic/class/15418-s12/www/lectures/10_coherence.pdf</a:t>
            </a:r>
            <a:endParaRPr lang="en-US" dirty="0"/>
          </a:p>
          <a:p>
            <a:r>
              <a:rPr lang="en-US" dirty="0"/>
              <a:t>       “Memory Barriers: a Hardware View for Software Hackers” by McKenney </a:t>
            </a:r>
            <a:r>
              <a:rPr lang="en-US" dirty="0">
                <a:hlinkClick r:id="rId4"/>
              </a:rPr>
              <a:t>http://www.rdrop.com/users/paulmck/scalability/paper/whymb.2010.07.23a.pdf</a:t>
            </a:r>
            <a:endParaRPr lang="en-US" dirty="0"/>
          </a:p>
          <a:p>
            <a:r>
              <a:rPr lang="en-US" dirty="0"/>
              <a:t>The first reference has a better explanation of the read/write behavior that causes transitions between the various states. The second reference provides a better idea of the cache coherence messages that are sent; the second reference also provides a more comprehensive introduction to the memory hierarchy (e.g., not only MESI, but store buffers and memory barriers). The diagram in the slide above is taken from the second reference.]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8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2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2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https://software.intel.com/content/www/us/en/develop/articles/avoiding-and-identifying-false-sharing-among-threads.html]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1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https://stackoverflow.com/questions/7373033/overhead-of-spin-loop-in-terms-of-cache-coherence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3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</a:t>
            </a:r>
            <a:r>
              <a:rPr lang="en-US" dirty="0" err="1"/>
              <a:t>task_struct</a:t>
            </a:r>
            <a:r>
              <a:rPr lang="en-US" dirty="0"/>
              <a:t> that Linux uses. In Linux, the word “task” means “kernel-level thread.”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http://www.drdobbs.com/jvm/what-is-priority-inversion-and-how-do-yo/230600008</a:t>
            </a:r>
          </a:p>
          <a:p>
            <a:r>
              <a:rPr lang="en-US" dirty="0"/>
              <a:t> http://www.cse.chalmers.se/edu/year/2015/course/EDA222/Documents/Misc/Report_MarsPathFinder.pdf</a:t>
            </a:r>
          </a:p>
          <a:p>
            <a:r>
              <a:rPr lang="en-US" dirty="0"/>
              <a:t> http://research.microsoft.com/en-us/um/people/mbj/Mars_Pathfinder/Mars_Pathfinder.html</a:t>
            </a:r>
          </a:p>
          <a:p>
            <a:r>
              <a:rPr lang="en-US" dirty="0"/>
              <a:t> http://space.stackexchange.com/a/9181]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[Refs:</a:t>
            </a:r>
          </a:p>
          <a:p>
            <a:r>
              <a:rPr lang="en-US" dirty="0"/>
              <a:t>    [1] https://criticalblue.com/news/wp-content/uploads/2013/12/linux_scheduler_notes_final.pdf</a:t>
            </a:r>
          </a:p>
          <a:p>
            <a:r>
              <a:rPr lang="en-US" dirty="0"/>
              <a:t>    [2] http://www.ibm.com/developerworks/library/l-completely-fair-scheduler/</a:t>
            </a:r>
          </a:p>
          <a:p>
            <a:r>
              <a:rPr lang="en-US" dirty="0"/>
              <a:t>    [3] https://web.archive.org/web/20120711234506/http://kerneltrap.org/node/8059</a:t>
            </a:r>
          </a:p>
          <a:p>
            <a:r>
              <a:rPr lang="en-US" dirty="0"/>
              <a:t>    [4] https://www.kernel.org/doc/Documentation/scheduler/sched-design-CFS.txt</a:t>
            </a:r>
          </a:p>
          <a:p>
            <a:r>
              <a:rPr lang="en-US" dirty="0"/>
              <a:t>    [5] https://web.archive.org/web/20120711234506/http://kerneltrap.org/node/8059</a:t>
            </a:r>
          </a:p>
          <a:p>
            <a:r>
              <a:rPr lang="en-US" dirty="0"/>
              <a:t>    [6] https://www.cs.unm.edu/~eschulte/classes/cs587/data/bfs-v-cfs_groves-knockel-schulte.pdf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rules of red-black trees, as described by the infallible Wikipedia: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Each node is either red or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root is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leaves (NIL)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If a node is red, then both its children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Every path from a given node to any of its descendant NIL nodes contains the same number of black nodes.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https://en.wikipedia.org/wiki/Red%E2%80%93black_tree]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newly-created task is tagged with the minimal runtime in the tree. By doing this, we ensure two things: first, we ensure that the task will get a CPU burst very soon in the future. However, we also ensure that the task doesn’t then hog the CPU for a long time---soon, the other task with the minimal runtime will get to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3480" y="3354929"/>
            <a:ext cx="4687501" cy="1445672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CS 161: Lecture 17</a:t>
            </a:r>
          </a:p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4/5/21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96" y="1690220"/>
            <a:ext cx="4446270" cy="1634679"/>
          </a:xfrm>
        </p:spPr>
        <p:txBody>
          <a:bodyPr>
            <a:normAutofit/>
          </a:bodyPr>
          <a:lstStyle/>
          <a:p>
            <a:r>
              <a:rPr lang="en-US" b="1" dirty="0"/>
              <a:t>Scheduling</a:t>
            </a:r>
          </a:p>
        </p:txBody>
      </p:sp>
      <p:pic>
        <p:nvPicPr>
          <p:cNvPr id="5" name="Picture 2" descr="http://cdn.quotesgram.com/img/1/69/1408700491-crying-calendar-humor.jpg">
            <a:extLst>
              <a:ext uri="{FF2B5EF4-FFF2-40B4-BE49-F238E27FC236}">
                <a16:creationId xmlns:a16="http://schemas.microsoft.com/office/drawing/2014/main" id="{8348FE58-F367-471B-9D0D-A6B0C4F6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 bwMode="auto">
          <a:xfrm>
            <a:off x="0" y="0"/>
            <a:ext cx="751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2723091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9837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C0E7-FD50-465F-B81E-38A23402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12192000" cy="874130"/>
          </a:xfrm>
        </p:spPr>
        <p:txBody>
          <a:bodyPr/>
          <a:lstStyle/>
          <a:p>
            <a:r>
              <a:rPr lang="en-US" b="1" dirty="0"/>
              <a:t>Linux’s “Completely Fair Scheduler”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54DD-7B55-4F74-B2C8-0F0141B8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782053"/>
            <a:ext cx="11261558" cy="6075947"/>
          </a:xfrm>
        </p:spPr>
        <p:txBody>
          <a:bodyPr>
            <a:normAutofit/>
          </a:bodyPr>
          <a:lstStyle/>
          <a:p>
            <a:r>
              <a:rPr lang="en-US" sz="3600" dirty="0"/>
              <a:t>For now, make these simplifying assumptions:</a:t>
            </a:r>
          </a:p>
          <a:p>
            <a:pPr lvl="1"/>
            <a:r>
              <a:rPr lang="en-US" sz="3200" dirty="0"/>
              <a:t>There is only one CPU</a:t>
            </a:r>
          </a:p>
          <a:p>
            <a:pPr lvl="1"/>
            <a:r>
              <a:rPr lang="en-US" sz="3200" dirty="0"/>
              <a:t>All tasks have the same priority</a:t>
            </a:r>
          </a:p>
          <a:p>
            <a:pPr lvl="1"/>
            <a:r>
              <a:rPr lang="en-US" sz="3200" dirty="0"/>
              <a:t>There are always T tasks ready to run at any moment</a:t>
            </a:r>
          </a:p>
          <a:p>
            <a:r>
              <a:rPr lang="en-US" sz="3600" dirty="0"/>
              <a:t>Basic idea: each task gets 1/T of the CPU’s resources</a:t>
            </a:r>
          </a:p>
          <a:p>
            <a:pPr lvl="1"/>
            <a:r>
              <a:rPr lang="en-US" sz="3200" dirty="0"/>
              <a:t>CFS tries to model an “ideal CPU” that runs each task simultaneously, but at 1/T the CPU’s clock speed</a:t>
            </a:r>
          </a:p>
          <a:p>
            <a:pPr lvl="1"/>
            <a:r>
              <a:rPr lang="en-US" sz="3200" dirty="0"/>
              <a:t>A real CPU can only run a single task at once, so a task will get “ahead” or “behind” of its 1/T allotment</a:t>
            </a:r>
          </a:p>
          <a:p>
            <a:pPr lvl="1"/>
            <a:r>
              <a:rPr lang="en-US" sz="3200" dirty="0"/>
              <a:t>CFS tracks how long each task has actually run; during a scheduling decision (e.g., timer interrupt), picks the task with lowest runtime so far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31EBA-BCE6-40E6-9258-116022A20475}"/>
              </a:ext>
            </a:extLst>
          </p:cNvPr>
          <p:cNvCxnSpPr>
            <a:cxnSpLocks/>
          </p:cNvCxnSpPr>
          <p:nvPr/>
        </p:nvCxnSpPr>
        <p:spPr>
          <a:xfrm flipV="1">
            <a:off x="6206495" y="491597"/>
            <a:ext cx="1088964" cy="631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7443DD-406C-4785-94F6-2398C26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057" y="89318"/>
            <a:ext cx="3373353" cy="824414"/>
          </a:xfrm>
        </p:spPr>
        <p:txBody>
          <a:bodyPr>
            <a:normAutofit/>
          </a:bodyPr>
          <a:lstStyle/>
          <a:p>
            <a:r>
              <a:rPr lang="en-US" sz="4800" b="1" dirty="0"/>
              <a:t>Red-black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5A88-4665-439A-B276-81AE9888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8" y="3821818"/>
            <a:ext cx="10589791" cy="3215994"/>
          </a:xfrm>
        </p:spPr>
        <p:txBody>
          <a:bodyPr>
            <a:normAutofit/>
          </a:bodyPr>
          <a:lstStyle/>
          <a:p>
            <a:r>
              <a:rPr lang="en-US" sz="3600" b="1" dirty="0"/>
              <a:t>Self-balancing:</a:t>
            </a:r>
            <a:r>
              <a:rPr lang="en-US" sz="3600" dirty="0"/>
              <a:t> Insertions and deletions ensure that the longest tree path is at most twice the length of any other path</a:t>
            </a:r>
          </a:p>
          <a:p>
            <a:r>
              <a:rPr lang="en-US" sz="3600" b="1" dirty="0"/>
              <a:t>Guaranteed logarithmic:</a:t>
            </a:r>
            <a:r>
              <a:rPr lang="en-US" sz="3600" dirty="0"/>
              <a:t> All insertions, deletions, and searches run in </a:t>
            </a:r>
            <a:r>
              <a:rPr lang="en-US" sz="3600" b="1" dirty="0"/>
              <a:t>O(log N)</a:t>
            </a:r>
            <a:r>
              <a:rPr lang="en-US" sz="3600" dirty="0"/>
              <a:t> time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03259-1211-45D1-923E-A06F1F721EE8}"/>
              </a:ext>
            </a:extLst>
          </p:cNvPr>
          <p:cNvSpPr/>
          <p:nvPr/>
        </p:nvSpPr>
        <p:spPr>
          <a:xfrm>
            <a:off x="6994219" y="16674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D1EF5-A4FC-481B-A986-9492BD07804F}"/>
              </a:ext>
            </a:extLst>
          </p:cNvPr>
          <p:cNvSpPr/>
          <p:nvPr/>
        </p:nvSpPr>
        <p:spPr>
          <a:xfrm>
            <a:off x="5039153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B2648-EEB0-46C8-BFBA-69A4FFD0495C}"/>
              </a:ext>
            </a:extLst>
          </p:cNvPr>
          <p:cNvSpPr/>
          <p:nvPr/>
        </p:nvSpPr>
        <p:spPr>
          <a:xfrm>
            <a:off x="6405023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89B121-4BFD-4F58-A8DE-75049D86C018}"/>
              </a:ext>
            </a:extLst>
          </p:cNvPr>
          <p:cNvSpPr txBox="1">
            <a:spLocks/>
          </p:cNvSpPr>
          <p:nvPr/>
        </p:nvSpPr>
        <p:spPr>
          <a:xfrm>
            <a:off x="1803829" y="623949"/>
            <a:ext cx="3974428" cy="824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800" b="1" dirty="0"/>
              <a:t>binary trees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45187E-E575-4139-88B6-17535CEA898D}"/>
              </a:ext>
            </a:extLst>
          </p:cNvPr>
          <p:cNvCxnSpPr>
            <a:cxnSpLocks/>
          </p:cNvCxnSpPr>
          <p:nvPr/>
        </p:nvCxnSpPr>
        <p:spPr>
          <a:xfrm>
            <a:off x="7636105" y="578948"/>
            <a:ext cx="804231" cy="566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18A8A-0307-4695-A1A3-F69FD9C20CB3}"/>
              </a:ext>
            </a:extLst>
          </p:cNvPr>
          <p:cNvCxnSpPr>
            <a:cxnSpLocks/>
          </p:cNvCxnSpPr>
          <p:nvPr/>
        </p:nvCxnSpPr>
        <p:spPr>
          <a:xfrm>
            <a:off x="8677232" y="1316011"/>
            <a:ext cx="590233" cy="5386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F9CC973-D2D2-4C64-8C14-7FDB33D96C7A}"/>
              </a:ext>
            </a:extLst>
          </p:cNvPr>
          <p:cNvSpPr/>
          <p:nvPr/>
        </p:nvSpPr>
        <p:spPr>
          <a:xfrm>
            <a:off x="8059282" y="78272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8C41B6-7B8E-4C49-B774-C5F973E756E0}"/>
              </a:ext>
            </a:extLst>
          </p:cNvPr>
          <p:cNvCxnSpPr>
            <a:cxnSpLocks/>
          </p:cNvCxnSpPr>
          <p:nvPr/>
        </p:nvCxnSpPr>
        <p:spPr>
          <a:xfrm flipV="1">
            <a:off x="5448226" y="1360360"/>
            <a:ext cx="460400" cy="5378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5CDB48-3437-41B4-A495-783F3BDA6CD8}"/>
              </a:ext>
            </a:extLst>
          </p:cNvPr>
          <p:cNvCxnSpPr>
            <a:cxnSpLocks/>
          </p:cNvCxnSpPr>
          <p:nvPr/>
        </p:nvCxnSpPr>
        <p:spPr>
          <a:xfrm flipH="1" flipV="1">
            <a:off x="6194187" y="1296474"/>
            <a:ext cx="521440" cy="553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0AEC4-DA8C-47AE-A7C8-755DCFF0599C}"/>
              </a:ext>
            </a:extLst>
          </p:cNvPr>
          <p:cNvCxnSpPr>
            <a:cxnSpLocks/>
          </p:cNvCxnSpPr>
          <p:nvPr/>
        </p:nvCxnSpPr>
        <p:spPr>
          <a:xfrm flipV="1">
            <a:off x="6396058" y="2178952"/>
            <a:ext cx="379776" cy="6991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B2F796-AFD1-4833-A8AC-F63BF8B6C07F}"/>
              </a:ext>
            </a:extLst>
          </p:cNvPr>
          <p:cNvCxnSpPr>
            <a:cxnSpLocks/>
          </p:cNvCxnSpPr>
          <p:nvPr/>
        </p:nvCxnSpPr>
        <p:spPr>
          <a:xfrm flipH="1" flipV="1">
            <a:off x="6923922" y="2178952"/>
            <a:ext cx="341134" cy="6454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687F60-3BF1-4756-A3BE-5E0236047C5D}"/>
              </a:ext>
            </a:extLst>
          </p:cNvPr>
          <p:cNvSpPr/>
          <p:nvPr/>
        </p:nvSpPr>
        <p:spPr>
          <a:xfrm>
            <a:off x="5707480" y="782721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41D396-EFE1-473C-83BD-30B3383F8703}"/>
              </a:ext>
            </a:extLst>
          </p:cNvPr>
          <p:cNvSpPr/>
          <p:nvPr/>
        </p:nvSpPr>
        <p:spPr>
          <a:xfrm>
            <a:off x="9048982" y="1615529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E29149-E238-4DB9-B762-D38E4EC5A90F}"/>
              </a:ext>
            </a:extLst>
          </p:cNvPr>
          <p:cNvSpPr/>
          <p:nvPr/>
        </p:nvSpPr>
        <p:spPr>
          <a:xfrm>
            <a:off x="5957687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9030BA-9376-41F3-BD4C-217C013EB977}"/>
              </a:ext>
            </a:extLst>
          </p:cNvPr>
          <p:cNvSpPr/>
          <p:nvPr/>
        </p:nvSpPr>
        <p:spPr>
          <a:xfrm>
            <a:off x="6947388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30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92838" y="287057"/>
            <a:ext cx="6414945" cy="3141943"/>
            <a:chOff x="417690" y="287057"/>
            <a:chExt cx="4661845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11F35A-BA80-4814-8FD7-575036D7304D}"/>
                </a:ext>
              </a:extLst>
            </p:cNvPr>
            <p:cNvSpPr/>
            <p:nvPr/>
          </p:nvSpPr>
          <p:spPr>
            <a:xfrm>
              <a:off x="41769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33224-22B4-4477-B668-C04E4972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763" y="1480676"/>
              <a:ext cx="460400" cy="5378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84D353-FE38-4C21-A3D7-B66AD9D42710}"/>
              </a:ext>
            </a:extLst>
          </p:cNvPr>
          <p:cNvSpPr txBox="1"/>
          <p:nvPr/>
        </p:nvSpPr>
        <p:spPr>
          <a:xfrm>
            <a:off x="6228931" y="287057"/>
            <a:ext cx="391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CFS scheduler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6F0084-2561-44FD-B8C1-B7234CB8CEE1}"/>
              </a:ext>
            </a:extLst>
          </p:cNvPr>
          <p:cNvGrpSpPr/>
          <p:nvPr/>
        </p:nvGrpSpPr>
        <p:grpSpPr>
          <a:xfrm>
            <a:off x="972723" y="3412739"/>
            <a:ext cx="4755581" cy="2831904"/>
            <a:chOff x="895247" y="2943598"/>
            <a:chExt cx="4755581" cy="2831904"/>
          </a:xfrm>
        </p:grpSpPr>
        <p:sp>
          <p:nvSpPr>
            <p:cNvPr id="22" name="Right Arrow 63">
              <a:extLst>
                <a:ext uri="{FF2B5EF4-FFF2-40B4-BE49-F238E27FC236}">
                  <a16:creationId xmlns:a16="http://schemas.microsoft.com/office/drawing/2014/main" id="{707FA12D-AC41-414B-BE96-90CEEDC266B1}"/>
                </a:ext>
              </a:extLst>
            </p:cNvPr>
            <p:cNvSpPr/>
            <p:nvPr/>
          </p:nvSpPr>
          <p:spPr bwMode="auto">
            <a:xfrm rot="14648722">
              <a:off x="494517" y="3344328"/>
              <a:ext cx="1399147" cy="597688"/>
            </a:xfrm>
            <a:prstGeom prst="rightArrow">
              <a:avLst>
                <a:gd name="adj1" fmla="val 34319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99DB58-ECC9-42DA-955A-8DFA349447CE}"/>
                </a:ext>
              </a:extLst>
            </p:cNvPr>
            <p:cNvSpPr txBox="1"/>
            <p:nvPr/>
          </p:nvSpPr>
          <p:spPr>
            <a:xfrm>
              <a:off x="1364578" y="4205842"/>
              <a:ext cx="4286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Scheduler picks this task to run, removes it from tree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0CCDC0-510D-404F-AB04-0483E8DA2BFD}"/>
              </a:ext>
            </a:extLst>
          </p:cNvPr>
          <p:cNvSpPr txBox="1">
            <a:spLocks/>
          </p:cNvSpPr>
          <p:nvPr/>
        </p:nvSpPr>
        <p:spPr bwMode="auto">
          <a:xfrm>
            <a:off x="6505919" y="900609"/>
            <a:ext cx="5686080" cy="5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kern="0" dirty="0"/>
              <a:t>Associate each task with its elapsed runtime (nanosecond granularity)</a:t>
            </a:r>
          </a:p>
          <a:p>
            <a:r>
              <a:rPr lang="en-US" sz="3000" kern="0" dirty="0"/>
              <a:t>For each core, keep runnable tasks in a red-black tree, with an insertion key of elapsed runtime</a:t>
            </a:r>
          </a:p>
          <a:p>
            <a:pPr lvl="1"/>
            <a:r>
              <a:rPr lang="en-US" sz="2600" kern="0" dirty="0"/>
              <a:t>A newly-created task is tagged with the minimal runtime in the tree</a:t>
            </a:r>
          </a:p>
          <a:p>
            <a:r>
              <a:rPr lang="en-US" sz="3000" kern="0" dirty="0"/>
              <a:t>Next task to run is just the left-most task in tree!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7E538E-654B-4AF2-80EB-B763414A35BF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E5954A-ABA3-4EF9-8E72-CB1FBD2F0662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23278A-463D-4573-9499-1B281C376032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32C08-B6BD-4CA5-B66D-5EEDD946624F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FF986E-BAF8-412A-8289-D55BA33A585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C26BD-5966-4B02-AEFA-2217B921C3F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0D796-D04C-4294-B650-A821BF3C4A14}"/>
              </a:ext>
            </a:extLst>
          </p:cNvPr>
          <p:cNvGrpSpPr/>
          <p:nvPr/>
        </p:nvGrpSpPr>
        <p:grpSpPr>
          <a:xfrm>
            <a:off x="34582" y="3221393"/>
            <a:ext cx="723900" cy="811706"/>
            <a:chOff x="5244660" y="4344739"/>
            <a:chExt cx="723900" cy="8117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E8F585-7BF9-4B72-806F-1BAFB9F5BE6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D4DAFA-8E4D-486D-9F6B-1904BA9E27C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53F2B0-450C-4F5E-A4E9-D49124B3FE50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14F1B3-F83D-4DAD-AB8B-4233985C791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7C657-B5A5-417B-A39D-236D4CCA9F2E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6831C6-DA7D-4DB9-9AA3-43A97549D73D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F33964-8AEB-4F56-A48A-EBFC9997FD19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9F6DFD-8EB8-4FDA-8B96-EA6FE7813251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494B7B-AEC5-46B0-86FE-4D8EBB9C8076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B2E541-00E8-4119-A8A2-49A67578C6EA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998D01-1435-4EF4-8960-7985F958C423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41717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91" y="287057"/>
            <a:ext cx="5495292" cy="3141943"/>
            <a:chOff x="1086017" y="287057"/>
            <a:chExt cx="3993518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C62DC0-C7B3-48AF-BAB5-29E7BEEA4842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CBFA5-607A-4C88-8E14-34573B888C2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644E8B-F5A6-4AC2-9A2A-4597860F5A9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50F5AE-D1F8-4686-9CD5-40A3E9437672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0A1349-019F-4C61-8219-12E32F48BF4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189B3D-A284-4EC8-A62A-424DB133D04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DE6E7-71EE-475F-A418-B377D76965B4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6209BF-F593-4477-9003-1BAF9FB1AEDB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2C8C29-B920-4E68-81A8-76E9C9B6F94A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6C64C9-6C0F-418A-8467-288FD16F6998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BCF13F-3993-443D-BA2D-4A0018A1D09E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3B11BC-19E6-4A8D-854E-03F81D6538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07A06F-2C89-4BBC-9E6D-2C6640E04727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CE9A0-290C-4FA3-A3BB-28EE308B7E7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96C1CC-E790-419F-9486-724200E4C9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9FB7E73-7C53-4B83-8A69-B36EE7FF456C}"/>
              </a:ext>
            </a:extLst>
          </p:cNvPr>
          <p:cNvSpPr txBox="1"/>
          <p:nvPr/>
        </p:nvSpPr>
        <p:spPr>
          <a:xfrm>
            <a:off x="6568147" y="3073568"/>
            <a:ext cx="535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Timer interrupt fires, scheduler runs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A17033C-8677-4417-B7CB-A337748097A8}"/>
              </a:ext>
            </a:extLst>
          </p:cNvPr>
          <p:cNvSpPr txBox="1">
            <a:spLocks/>
          </p:cNvSpPr>
          <p:nvPr/>
        </p:nvSpPr>
        <p:spPr bwMode="auto">
          <a:xfrm>
            <a:off x="6691558" y="4239764"/>
            <a:ext cx="5512753" cy="254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600" kern="0" dirty="0"/>
              <a:t>Now, t</a:t>
            </a:r>
            <a:r>
              <a:rPr lang="en-US" sz="4400" kern="0" baseline="-25000" dirty="0"/>
              <a:t>2</a:t>
            </a:r>
            <a:r>
              <a:rPr lang="en-US" sz="3600" kern="0" dirty="0"/>
              <a:t> no longer has the smallest elapsed runtime</a:t>
            </a:r>
          </a:p>
          <a:p>
            <a:r>
              <a:rPr lang="en-US" sz="3600" kern="0" dirty="0"/>
              <a:t>So, scheduler reinserts t</a:t>
            </a:r>
            <a:r>
              <a:rPr lang="en-US" sz="4400" kern="0" baseline="-25000" dirty="0"/>
              <a:t>2</a:t>
            </a:r>
            <a:r>
              <a:rPr lang="en-US" sz="3600" kern="0" dirty="0"/>
              <a:t>  into the tree and runs t</a:t>
            </a:r>
            <a:r>
              <a:rPr lang="en-US" sz="4400" kern="0" baseline="-25000" dirty="0"/>
              <a:t>0</a:t>
            </a:r>
            <a:r>
              <a:rPr lang="en-US" sz="3600" kern="0" dirty="0"/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B7A3-4699-4BDD-8EFE-4FFBFDCD5982}"/>
              </a:ext>
            </a:extLst>
          </p:cNvPr>
          <p:cNvGrpSpPr/>
          <p:nvPr/>
        </p:nvGrpSpPr>
        <p:grpSpPr>
          <a:xfrm>
            <a:off x="52578" y="5023751"/>
            <a:ext cx="1286807" cy="1701897"/>
            <a:chOff x="52578" y="5023751"/>
            <a:chExt cx="1286807" cy="17018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C42E4D-F5AC-4EED-BD34-E2C79B732EC5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09315-5721-47D8-8834-56621D120D32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FF89DF-BE2B-43A9-B4E4-4C4BB0634FFE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FBFA06-0BBC-431F-B4BA-5DE580F170DB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92EEE5-07B2-4969-BDDD-FC4520A877D5}"/>
              </a:ext>
            </a:extLst>
          </p:cNvPr>
          <p:cNvGrpSpPr/>
          <p:nvPr/>
        </p:nvGrpSpPr>
        <p:grpSpPr>
          <a:xfrm>
            <a:off x="1313745" y="4851702"/>
            <a:ext cx="3411172" cy="1478534"/>
            <a:chOff x="997170" y="4297171"/>
            <a:chExt cx="3411172" cy="1478534"/>
          </a:xfrm>
        </p:grpSpPr>
        <p:sp>
          <p:nvSpPr>
            <p:cNvPr id="50" name="Right Arrow 66">
              <a:extLst>
                <a:ext uri="{FF2B5EF4-FFF2-40B4-BE49-F238E27FC236}">
                  <a16:creationId xmlns:a16="http://schemas.microsoft.com/office/drawing/2014/main" id="{0E5E9F8B-58BA-401A-A4A1-BAA351E63AD9}"/>
                </a:ext>
              </a:extLst>
            </p:cNvPr>
            <p:cNvSpPr/>
            <p:nvPr/>
          </p:nvSpPr>
          <p:spPr bwMode="auto">
            <a:xfrm>
              <a:off x="1113439" y="4297171"/>
              <a:ext cx="3294903" cy="1478534"/>
            </a:xfrm>
            <a:prstGeom prst="rightArrow">
              <a:avLst>
                <a:gd name="adj1" fmla="val 63573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14EC1C-CFE4-4C48-BC15-A14ECD56446C}"/>
                </a:ext>
              </a:extLst>
            </p:cNvPr>
            <p:cNvSpPr txBox="1"/>
            <p:nvPr/>
          </p:nvSpPr>
          <p:spPr>
            <a:xfrm>
              <a:off x="997170" y="4497829"/>
              <a:ext cx="2971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Runs for 20 time units</a:t>
              </a:r>
              <a:endPara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A4F04-C818-4967-A437-1D5AB34D8600}"/>
              </a:ext>
            </a:extLst>
          </p:cNvPr>
          <p:cNvGrpSpPr/>
          <p:nvPr/>
        </p:nvGrpSpPr>
        <p:grpSpPr>
          <a:xfrm>
            <a:off x="4671162" y="5023751"/>
            <a:ext cx="1286807" cy="1701897"/>
            <a:chOff x="52578" y="5023751"/>
            <a:chExt cx="1286807" cy="17018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371C10-9370-4424-8144-4E7263037FB2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A7D0BD-C0A2-4D5A-BF39-2D5ACB1E55A3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BFEC74-E505-4CAA-BFB9-5ED8AF4D1944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069ABF-6478-4A10-A585-A8178C8B8EB8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</p:grpSp>
      <p:sp>
        <p:nvSpPr>
          <p:cNvPr id="58" name="Right Arrow 66">
            <a:extLst>
              <a:ext uri="{FF2B5EF4-FFF2-40B4-BE49-F238E27FC236}">
                <a16:creationId xmlns:a16="http://schemas.microsoft.com/office/drawing/2014/main" id="{EC0141A4-C50A-498C-8515-92DAAD3C40A5}"/>
              </a:ext>
            </a:extLst>
          </p:cNvPr>
          <p:cNvSpPr/>
          <p:nvPr/>
        </p:nvSpPr>
        <p:spPr bwMode="auto">
          <a:xfrm>
            <a:off x="6070237" y="4851702"/>
            <a:ext cx="644550" cy="1478534"/>
          </a:xfrm>
          <a:prstGeom prst="rightArrow">
            <a:avLst>
              <a:gd name="adj1" fmla="val 63573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8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3296-9D9C-47CE-9E44-2DC71A0F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7"/>
            <a:ext cx="10515600" cy="934286"/>
          </a:xfrm>
        </p:spPr>
        <p:txBody>
          <a:bodyPr/>
          <a:lstStyle/>
          <a:p>
            <a:r>
              <a:rPr lang="en-US" b="1" dirty="0"/>
              <a:t>Classic CFS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AD51-3C87-4A2C-B252-8EDC74E8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3" y="978130"/>
            <a:ext cx="11036644" cy="5768657"/>
          </a:xfrm>
        </p:spPr>
        <p:txBody>
          <a:bodyPr>
            <a:normAutofit/>
          </a:bodyPr>
          <a:lstStyle/>
          <a:p>
            <a:r>
              <a:rPr lang="en-US" sz="3600" dirty="0"/>
              <a:t>Suppose there are two tasks:</a:t>
            </a:r>
          </a:p>
          <a:p>
            <a:pPr lvl="1"/>
            <a:r>
              <a:rPr lang="en-US" sz="3200" dirty="0"/>
              <a:t>Video rendering application (CPU-intensive, long-running, non-interactive)</a:t>
            </a:r>
          </a:p>
          <a:p>
            <a:pPr lvl="1"/>
            <a:r>
              <a:rPr lang="en-US" sz="3200" dirty="0"/>
              <a:t>Word processor (interactive, only uses CPU for bursts)</a:t>
            </a:r>
          </a:p>
          <a:p>
            <a:r>
              <a:rPr lang="en-US" sz="3600" dirty="0"/>
              <a:t>Both tasks start with an elapsed runtime of 0</a:t>
            </a:r>
          </a:p>
          <a:p>
            <a:pPr lvl="1"/>
            <a:r>
              <a:rPr lang="en-US" sz="3200" dirty="0"/>
              <a:t>Video rendering task quickly accumulates runtime . . .</a:t>
            </a:r>
          </a:p>
          <a:p>
            <a:pPr lvl="1"/>
            <a:r>
              <a:rPr lang="en-US" sz="3200" dirty="0"/>
              <a:t>. . . but word processor’s runtime stays low (task is mainly blocked on IO)</a:t>
            </a:r>
          </a:p>
          <a:p>
            <a:r>
              <a:rPr lang="en-US" sz="3600" dirty="0"/>
              <a:t>So, whenever word processor receives keyboard/mouse input and wakes up, it will be the left-most task, and immediately get scheduled</a:t>
            </a:r>
          </a:p>
        </p:txBody>
      </p:sp>
    </p:spTree>
    <p:extLst>
      <p:ext uri="{BB962C8B-B14F-4D97-AF65-F5344CB8AC3E}">
        <p14:creationId xmlns:p14="http://schemas.microsoft.com/office/powerpoint/2010/main" val="23043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7687-0715-4B6E-BE02-931C7DCD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86"/>
            <a:ext cx="10515600" cy="814869"/>
          </a:xfrm>
        </p:spPr>
        <p:txBody>
          <a:bodyPr/>
          <a:lstStyle/>
          <a:p>
            <a:r>
              <a:rPr lang="en-US" b="1" dirty="0"/>
              <a:t>It’s Nice To Be Nice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62CD1-2968-4669-BAD6-678A5643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1" y="794983"/>
            <a:ext cx="10812379" cy="60630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0F720-49A4-4137-9938-E1A6B7AB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74" y="1389290"/>
            <a:ext cx="9096795" cy="54687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22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ECE77C-1725-4468-9CC7-D576C1D0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2"/>
            <a:ext cx="10515600" cy="862096"/>
          </a:xfrm>
        </p:spPr>
        <p:txBody>
          <a:bodyPr/>
          <a:lstStyle/>
          <a:p>
            <a:r>
              <a:rPr lang="en-US" b="1" dirty="0"/>
              <a:t>Task Priorities in CFS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0A7EA-C7E9-4F27-8316-BA7AA440D718}"/>
              </a:ext>
            </a:extLst>
          </p:cNvPr>
          <p:cNvSpPr/>
          <p:nvPr/>
        </p:nvSpPr>
        <p:spPr>
          <a:xfrm>
            <a:off x="1239252" y="559229"/>
            <a:ext cx="99007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/*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Nice levels are multiplicative, with a gentle 10% change for every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nice level changed. I.e. when a CPU-bound task goes from nice 0 to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nice 1, it will get ~10% less CPU time than another CPU-bound task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that remained on nice 0.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The "10% effect" is relative and cumulative: from _any_ nice level,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if you go up 1 level, it's -10% CPU usage, if you go down 1 level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it's +10% CPU usage. (to achieve that we use a multiplier of 1.25.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If a task goes up by ~10% and another task goes down by ~10% then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 the relative distance between them is ~25%.)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*/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static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prio_to_weight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[40] = {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-20 */     88761,     71755,     56483,     46273,     36291,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-15 */     29154,     23254,     18705,     14949,     11916,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-10 */      9548,      7620,      6100,      4904,      3906,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 -5 */      3121,      2501,      1991,      1586,      1277,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  0 */      1024,       820,       655,       526,       423,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  5 */       335,       272,       215,       172,       137,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 10 */       110,        87,        70,        56,        45,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/*  15 */        36,        29,        23,        18,        15,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4836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46BB-BA02-415C-9AB0-F29C75DE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02"/>
            <a:ext cx="10515600" cy="862096"/>
          </a:xfrm>
        </p:spPr>
        <p:txBody>
          <a:bodyPr/>
          <a:lstStyle/>
          <a:p>
            <a:r>
              <a:rPr lang="en-US" b="1" dirty="0"/>
              <a:t>Task Priorities in CFS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0938A-2D97-4FF7-AF85-6ADAA19C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914398"/>
            <a:ext cx="11562348" cy="5751097"/>
          </a:xfrm>
        </p:spPr>
        <p:txBody>
          <a:bodyPr>
            <a:normAutofit/>
          </a:bodyPr>
          <a:lstStyle/>
          <a:p>
            <a:r>
              <a:rPr lang="en-US" sz="3200" dirty="0"/>
              <a:t>CFS incorporates nice values by scaling a task’s elapsed runtime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end result is that:</a:t>
            </a:r>
          </a:p>
          <a:p>
            <a:pPr lvl="1"/>
            <a:r>
              <a:rPr lang="en-US" sz="2800" dirty="0"/>
              <a:t>[</a:t>
            </a:r>
            <a:r>
              <a:rPr lang="en-US" sz="2800" dirty="0">
                <a:latin typeface="Consolas" panose="020B0609020204030204" pitchFamily="49" charset="0"/>
              </a:rPr>
              <a:t>nice=0</a:t>
            </a:r>
            <a:r>
              <a:rPr lang="en-US" sz="2800" dirty="0"/>
              <a:t>] Virtual execution time equals physical execution time</a:t>
            </a:r>
          </a:p>
          <a:p>
            <a:pPr lvl="1"/>
            <a:r>
              <a:rPr lang="en-US" sz="2800" dirty="0"/>
              <a:t>[</a:t>
            </a:r>
            <a:r>
              <a:rPr lang="en-US" sz="2800" dirty="0">
                <a:latin typeface="Consolas" panose="020B0609020204030204" pitchFamily="49" charset="0"/>
              </a:rPr>
              <a:t>nice&lt;0</a:t>
            </a:r>
            <a:r>
              <a:rPr lang="en-US" sz="2800" dirty="0"/>
              <a:t>] Virtual execution time less than physical execution time</a:t>
            </a:r>
          </a:p>
          <a:p>
            <a:pPr lvl="1"/>
            <a:r>
              <a:rPr lang="en-US" sz="2800" dirty="0"/>
              <a:t>[</a:t>
            </a:r>
            <a:r>
              <a:rPr lang="en-US" sz="2800" dirty="0">
                <a:latin typeface="Consolas" panose="020B0609020204030204" pitchFamily="49" charset="0"/>
              </a:rPr>
              <a:t>nice&gt;0</a:t>
            </a:r>
            <a:r>
              <a:rPr lang="en-US" sz="2800" dirty="0"/>
              <a:t>] Virtual execution time greater than physical execution time</a:t>
            </a:r>
          </a:p>
          <a:p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-&gt;</a:t>
            </a:r>
            <a:r>
              <a:rPr lang="en-US" sz="3200" dirty="0" err="1">
                <a:latin typeface="Consolas" panose="020B0609020204030204" pitchFamily="49" charset="0"/>
              </a:rPr>
              <a:t>vruntime</a:t>
            </a:r>
            <a:r>
              <a:rPr lang="en-US" sz="3200" dirty="0"/>
              <a:t> is used as a task’s key in the RB tree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294B6-2ABE-4DE7-A3DE-CE2590D66BD8}"/>
              </a:ext>
            </a:extLst>
          </p:cNvPr>
          <p:cNvSpPr txBox="1"/>
          <p:nvPr/>
        </p:nvSpPr>
        <p:spPr>
          <a:xfrm>
            <a:off x="982578" y="1360451"/>
            <a:ext cx="9581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delta_exec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now –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exec_start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delta_exec_weighed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delta_exec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      (NICE_0_LOAD / t-&gt;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load.weight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vruntime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delta_exec_weighted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910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FC3C-43A0-47AD-9941-3083CF6A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050"/>
            <a:ext cx="10515600" cy="886159"/>
          </a:xfrm>
        </p:spPr>
        <p:txBody>
          <a:bodyPr/>
          <a:lstStyle/>
          <a:p>
            <a:r>
              <a:rPr lang="en-US" b="1" dirty="0"/>
              <a:t>Making Scheduling Efficient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483C4A-7E86-45E2-B626-F54EF27566B7}"/>
              </a:ext>
            </a:extLst>
          </p:cNvPr>
          <p:cNvGrpSpPr/>
          <p:nvPr/>
        </p:nvGrpSpPr>
        <p:grpSpPr>
          <a:xfrm>
            <a:off x="122977" y="1175087"/>
            <a:ext cx="8115957" cy="5410200"/>
            <a:chOff x="122977" y="1175087"/>
            <a:chExt cx="8115957" cy="5410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0811CA-9E00-4BB3-A2BA-3C5156AC508E}"/>
                </a:ext>
              </a:extLst>
            </p:cNvPr>
            <p:cNvGrpSpPr/>
            <p:nvPr/>
          </p:nvGrpSpPr>
          <p:grpSpPr>
            <a:xfrm>
              <a:off x="3475120" y="1175087"/>
              <a:ext cx="1447800" cy="2424665"/>
              <a:chOff x="3848100" y="838200"/>
              <a:chExt cx="1447800" cy="24246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272608-59B6-4F9B-B096-CF689CE3D11C}"/>
                  </a:ext>
                </a:extLst>
              </p:cNvPr>
              <p:cNvGrpSpPr/>
              <p:nvPr/>
            </p:nvGrpSpPr>
            <p:grpSpPr>
              <a:xfrm>
                <a:off x="3848100" y="8382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150F507-B18A-413F-9FDA-750D00166866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74908AB-DEA0-4C27-A388-D7460A9EDB28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113C88A-4EB5-483A-8FE0-7ABC1B52D29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B58D893-6D97-4148-8C5E-50FBB0A0B6B3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1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1D7B4-09F7-4C8A-9100-C5ED7AA935B7}"/>
                  </a:ext>
                </a:extLst>
              </p:cNvPr>
              <p:cNvGrpSpPr/>
              <p:nvPr/>
            </p:nvGrpSpPr>
            <p:grpSpPr>
              <a:xfrm>
                <a:off x="3848100" y="1371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31E6CFC-225D-4C67-8AC6-29DA9497A301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FF5AF5E-B19B-41C1-B612-73511B25D31B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228CE59-FEF5-4953-A352-2BC4C849653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F19CCDC-1D9E-470C-AE23-0FFA1D3B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2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9EFBB2E-B78D-4A08-B0FE-199E9F3A25D5}"/>
                  </a:ext>
                </a:extLst>
              </p:cNvPr>
              <p:cNvGrpSpPr/>
              <p:nvPr/>
            </p:nvGrpSpPr>
            <p:grpSpPr>
              <a:xfrm>
                <a:off x="3848100" y="1913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C61F78-0F52-4940-91F8-349A5E2FE04C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CF0609A-96CF-48F6-AF37-D0D91F17EAA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977A91-9DFA-4A39-B114-3F94B6A811D7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7A91552-8584-46AB-B4A9-7471FEC41475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3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173877-FC2A-4871-898C-91DBF774BF64}"/>
                  </a:ext>
                </a:extLst>
              </p:cNvPr>
              <p:cNvGrpSpPr/>
              <p:nvPr/>
            </p:nvGrpSpPr>
            <p:grpSpPr>
              <a:xfrm>
                <a:off x="3848100" y="2710355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17251A7-53F3-4669-B249-032AF5589CDF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048DAAC-8347-463A-8435-1E702D58146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D99FD0E-6D75-4FFD-8F5F-73777541836A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297D3F7-0851-4BF0-8881-F7B3B120068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4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5B1EB9-B5BE-44B0-BA26-55112FBC5ED0}"/>
                  </a:ext>
                </a:extLst>
              </p:cNvPr>
              <p:cNvSpPr txBox="1"/>
              <p:nvPr/>
            </p:nvSpPr>
            <p:spPr>
              <a:xfrm rot="5400000">
                <a:off x="4377560" y="2311611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…</a:t>
                </a:r>
                <a:endParaRPr lang="en-US" sz="2800" dirty="0">
                  <a:latin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65FDF8-5315-478D-A5C0-A84E34B196E0}"/>
                </a:ext>
              </a:extLst>
            </p:cNvPr>
            <p:cNvGrpSpPr/>
            <p:nvPr/>
          </p:nvGrpSpPr>
          <p:grpSpPr>
            <a:xfrm>
              <a:off x="5037220" y="1251287"/>
              <a:ext cx="2035701" cy="2348465"/>
              <a:chOff x="5410200" y="914400"/>
              <a:chExt cx="2035701" cy="2348465"/>
            </a:xfrm>
          </p:grpSpPr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id="{4A54A604-3B4D-447D-AD8E-35CA77AC0998}"/>
                  </a:ext>
                </a:extLst>
              </p:cNvPr>
              <p:cNvSpPr/>
              <p:nvPr/>
            </p:nvSpPr>
            <p:spPr bwMode="auto">
              <a:xfrm>
                <a:off x="5410200" y="91440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1EB338-2F81-41D4-BD86-9CC98085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3802" y="1547609"/>
                <a:ext cx="762099" cy="762099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9A38D8F-D2B3-442A-8A53-BC18AC232192}"/>
                </a:ext>
              </a:extLst>
            </p:cNvPr>
            <p:cNvGrpSpPr/>
            <p:nvPr/>
          </p:nvGrpSpPr>
          <p:grpSpPr>
            <a:xfrm>
              <a:off x="122977" y="1241107"/>
              <a:ext cx="3179358" cy="2348465"/>
              <a:chOff x="495957" y="904220"/>
              <a:chExt cx="3179358" cy="234846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57952A-14C5-4CAE-9E53-0A97319E7516}"/>
                  </a:ext>
                </a:extLst>
              </p:cNvPr>
              <p:cNvSpPr txBox="1"/>
              <p:nvPr/>
            </p:nvSpPr>
            <p:spPr>
              <a:xfrm>
                <a:off x="495957" y="1361420"/>
                <a:ext cx="25106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+mn-lt"/>
                  </a:rPr>
                  <a:t>Global runnable queue</a:t>
                </a:r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50B011D9-8077-4AD9-AEFF-84C3CFA4921D}"/>
                  </a:ext>
                </a:extLst>
              </p:cNvPr>
              <p:cNvSpPr/>
              <p:nvPr/>
            </p:nvSpPr>
            <p:spPr bwMode="auto">
              <a:xfrm flipH="1">
                <a:off x="2456115" y="90422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E174EA-BEA1-4DB0-9C59-B55B70165AC4}"/>
                </a:ext>
              </a:extLst>
            </p:cNvPr>
            <p:cNvSpPr txBox="1"/>
            <p:nvPr/>
          </p:nvSpPr>
          <p:spPr>
            <a:xfrm>
              <a:off x="5743405" y="2581921"/>
              <a:ext cx="19141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Single spinlock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800A7C-381F-4F38-931B-A18C75F40D87}"/>
                </a:ext>
              </a:extLst>
            </p:cNvPr>
            <p:cNvGrpSpPr/>
            <p:nvPr/>
          </p:nvGrpSpPr>
          <p:grpSpPr>
            <a:xfrm>
              <a:off x="159106" y="5360832"/>
              <a:ext cx="8079828" cy="1224455"/>
              <a:chOff x="838200" y="4672234"/>
              <a:chExt cx="8079828" cy="12244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240246E-3DC6-4390-82BE-109E3FAB6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4677489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03AD54E-C5BF-4740-8699-29E40A0AA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572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C4C0F9F-95BA-483E-A0EF-8B990979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AF3E56A-D4FA-43A8-AA97-F06A0FF74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8828" y="4672234"/>
                <a:ext cx="1219200" cy="1219200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C848298-646A-4993-9D22-68465E2847D3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31534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DD1240-B96A-45ED-A657-B992574162FD}"/>
                </a:ext>
              </a:extLst>
            </p:cNvPr>
            <p:cNvSpPr txBox="1"/>
            <p:nvPr/>
          </p:nvSpPr>
          <p:spPr>
            <a:xfrm>
              <a:off x="2692735" y="4004667"/>
              <a:ext cx="2954085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Scheduler logic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5E1B76F-5D75-429A-9A21-08067488F1AB}"/>
                </a:ext>
              </a:extLst>
            </p:cNvPr>
            <p:cNvCxnSpPr/>
            <p:nvPr/>
          </p:nvCxnSpPr>
          <p:spPr bwMode="auto">
            <a:xfrm flipH="1">
              <a:off x="998620" y="4527887"/>
              <a:ext cx="3171157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0085974-FA51-43FC-A9B7-4EE5C828620C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10960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409A2A5-70BC-4CEA-95B3-9C3C9AD762A2}"/>
                </a:ext>
              </a:extLst>
            </p:cNvPr>
            <p:cNvCxnSpPr>
              <a:stCxn id="41" idx="2"/>
            </p:cNvCxnSpPr>
            <p:nvPr/>
          </p:nvCxnSpPr>
          <p:spPr bwMode="auto">
            <a:xfrm flipH="1">
              <a:off x="3052078" y="4527887"/>
              <a:ext cx="11177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EDC79C4-B1CA-410C-9F87-494DC3B0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520" y="735433"/>
            <a:ext cx="4736765" cy="494815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(circa v2.4)</a:t>
            </a:r>
          </a:p>
          <a:p>
            <a:r>
              <a:rPr lang="en-US" dirty="0"/>
              <a:t>The </a:t>
            </a:r>
            <a:r>
              <a:rPr lang="en-US" dirty="0" err="1"/>
              <a:t>runqueue</a:t>
            </a:r>
            <a:r>
              <a:rPr lang="en-US" dirty="0"/>
              <a:t> wasn’t sorted!</a:t>
            </a:r>
          </a:p>
          <a:p>
            <a:pPr lvl="1"/>
            <a:r>
              <a:rPr lang="en-US" dirty="0"/>
              <a:t>Newly-runnable processes added to the end: </a:t>
            </a:r>
            <a:r>
              <a:rPr lang="en-US" b="1" dirty="0"/>
              <a:t>O(1)</a:t>
            </a:r>
          </a:p>
          <a:p>
            <a:pPr lvl="1"/>
            <a:r>
              <a:rPr lang="en-US" dirty="0"/>
              <a:t>Finding the best process to run required linear scan: </a:t>
            </a:r>
            <a:r>
              <a:rPr lang="en-US" b="1" dirty="0"/>
              <a:t>O(n)</a:t>
            </a:r>
          </a:p>
          <a:p>
            <a:r>
              <a:rPr lang="en-US" b="1" dirty="0"/>
              <a:t>O(n)</a:t>
            </a:r>
            <a:r>
              <a:rPr lang="en-US" dirty="0"/>
              <a:t> scheduling was </a:t>
            </a:r>
            <a:r>
              <a:rPr lang="en-US" dirty="0" err="1"/>
              <a:t>kinda</a:t>
            </a:r>
            <a:r>
              <a:rPr lang="en-US" dirty="0"/>
              <a:t> tolerable on a single-core machine, but generated a lot of lock contention on multi-core machines</a:t>
            </a:r>
          </a:p>
        </p:txBody>
      </p:sp>
    </p:spTree>
    <p:extLst>
      <p:ext uri="{BB962C8B-B14F-4D97-AF65-F5344CB8AC3E}">
        <p14:creationId xmlns:p14="http://schemas.microsoft.com/office/powerpoint/2010/main" val="2581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/>
              <a:t>Cache Consistency and CPU Affinity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23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9D58A64-0B1E-4BD6-B2BD-153EBFE82087}"/>
              </a:ext>
            </a:extLst>
          </p:cNvPr>
          <p:cNvCxnSpPr>
            <a:cxnSpLocks/>
          </p:cNvCxnSpPr>
          <p:nvPr/>
        </p:nvCxnSpPr>
        <p:spPr>
          <a:xfrm>
            <a:off x="11565438" y="3729913"/>
            <a:ext cx="1" cy="4582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4346E8F-780E-4331-9DF3-7FBA7B539B3B}"/>
              </a:ext>
            </a:extLst>
          </p:cNvPr>
          <p:cNvCxnSpPr>
            <a:cxnSpLocks/>
          </p:cNvCxnSpPr>
          <p:nvPr/>
        </p:nvCxnSpPr>
        <p:spPr>
          <a:xfrm flipH="1">
            <a:off x="9555066" y="3372693"/>
            <a:ext cx="290474" cy="389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1EB338-2F81-41D4-BD86-9CC98085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5" y="2076604"/>
            <a:ext cx="651197" cy="65119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8B13E57-6E2D-4596-9965-411F4AA3B284}"/>
              </a:ext>
            </a:extLst>
          </p:cNvPr>
          <p:cNvGrpSpPr/>
          <p:nvPr/>
        </p:nvGrpSpPr>
        <p:grpSpPr>
          <a:xfrm>
            <a:off x="9742413" y="4568853"/>
            <a:ext cx="1894258" cy="2265179"/>
            <a:chOff x="9297913" y="4314853"/>
            <a:chExt cx="1894258" cy="226517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F3E56A-D4FA-43A8-AA97-F06A0FF7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95ABC0-7392-4434-960C-0A899D0389B6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174884E-E089-4C70-838F-3C63FB5A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30" y="2076604"/>
            <a:ext cx="651197" cy="651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93C0B6-1637-4D3E-B2AD-B5173F7F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11" y="2076605"/>
            <a:ext cx="651197" cy="651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E8968B8-EC47-497E-B791-970D4068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92" y="2076605"/>
            <a:ext cx="651197" cy="65119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B34B63D-7876-4249-A1BE-6393ADAEFFD5}"/>
              </a:ext>
            </a:extLst>
          </p:cNvPr>
          <p:cNvGrpSpPr>
            <a:grpSpLocks noChangeAspect="1"/>
          </p:cNvGrpSpPr>
          <p:nvPr/>
        </p:nvGrpSpPr>
        <p:grpSpPr>
          <a:xfrm>
            <a:off x="414833" y="2782494"/>
            <a:ext cx="2086309" cy="1192851"/>
            <a:chOff x="1086017" y="287057"/>
            <a:chExt cx="3993518" cy="22833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EDE07B-951C-4F0B-B8BF-0A16EDE336B2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676565C-1E11-4B4D-BF3E-466EA9986456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34C33D9-F41D-426B-8321-48A00BF67067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FE5A1F1-4D0F-4AED-9B03-794C2E76E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26129D-B3BE-4536-BAB8-61CE49654946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74E85D-F22C-4C21-9445-7FB567DCC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CDC1A2-88C7-4C06-B681-27FA2636A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A648ED-1B7E-4C21-9D31-22D2C449D024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5E4D862-7491-40E3-BC5A-060D4E71BC5E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705FA6-109D-46B8-A031-DB2FECB3AE34}"/>
              </a:ext>
            </a:extLst>
          </p:cNvPr>
          <p:cNvGrpSpPr/>
          <p:nvPr/>
        </p:nvGrpSpPr>
        <p:grpSpPr>
          <a:xfrm>
            <a:off x="6665432" y="4568853"/>
            <a:ext cx="1894258" cy="2265179"/>
            <a:chOff x="9297913" y="4314853"/>
            <a:chExt cx="1894258" cy="226517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04AA9F-2645-4E6C-820D-779847B7A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93B6DC-04F4-4CB7-A221-D46E26E60F82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E62AA7-4006-435D-90FF-AFABEC4C7476}"/>
              </a:ext>
            </a:extLst>
          </p:cNvPr>
          <p:cNvGrpSpPr/>
          <p:nvPr/>
        </p:nvGrpSpPr>
        <p:grpSpPr>
          <a:xfrm>
            <a:off x="3588451" y="4568853"/>
            <a:ext cx="1894258" cy="2265179"/>
            <a:chOff x="9297913" y="4314853"/>
            <a:chExt cx="1894258" cy="226517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14A5244-A1F8-4CE4-801A-F4180992C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0837AE-BB8C-402D-970A-DA2E48657C17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102F737-64B4-49AF-85E7-7BA3374E5AFD}"/>
              </a:ext>
            </a:extLst>
          </p:cNvPr>
          <p:cNvGrpSpPr/>
          <p:nvPr/>
        </p:nvGrpSpPr>
        <p:grpSpPr>
          <a:xfrm>
            <a:off x="510859" y="4568853"/>
            <a:ext cx="1894258" cy="2265179"/>
            <a:chOff x="9297913" y="4314853"/>
            <a:chExt cx="1894258" cy="2265179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104E0BE-8770-4708-BA62-924A27FC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5583642-0E46-422E-BCCA-9AE52B1CA231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599AC1D-416B-4CFF-9687-120A53B50148}"/>
              </a:ext>
            </a:extLst>
          </p:cNvPr>
          <p:cNvGrpSpPr/>
          <p:nvPr/>
        </p:nvGrpSpPr>
        <p:grpSpPr>
          <a:xfrm>
            <a:off x="3492424" y="2782494"/>
            <a:ext cx="2086309" cy="1715416"/>
            <a:chOff x="3492424" y="1906194"/>
            <a:chExt cx="2086309" cy="171541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0C6B908-8555-4C76-9CC7-37334F6C47C7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2ECD713-8968-44C1-9621-0A76051CA64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24073E5-2B26-4BA6-BE66-6CCBA565756E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60CE91-06D7-4ABA-BB2D-37941531433A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59F23B2-63F4-43CE-B9E5-6CDAB7293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D8060B-5902-4236-8A38-594F81DD6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85C3F6-1356-46F0-9590-63A492D1C6BC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C9621AD-BD7D-4ADC-A5B2-CD9302FCDED4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74F11B0-DAEA-48CF-9DA0-C97BD05F6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983F933-8853-4EAD-813A-D86D63BDF9F6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4FEDD0-1233-459B-8FA6-AD04913903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4114" y="2885675"/>
              <a:ext cx="1" cy="4582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6F8B3AD-64C0-4F94-B4C9-42D22235D7FA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F765314-78D8-47DD-8195-9F5AED0E7A7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75A147-164C-4B55-B9B3-D6F26198D2EB}"/>
              </a:ext>
            </a:extLst>
          </p:cNvPr>
          <p:cNvGrpSpPr/>
          <p:nvPr/>
        </p:nvGrpSpPr>
        <p:grpSpPr>
          <a:xfrm>
            <a:off x="9690858" y="2782494"/>
            <a:ext cx="2086309" cy="1715416"/>
            <a:chOff x="3492424" y="1906194"/>
            <a:chExt cx="2086309" cy="171541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B9F7773-A5B5-42B4-8F55-88BF76A6747E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DD82F8-E80F-4962-9966-B5D5152390D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64A47E2-7C97-421C-B5F3-22691E88E2E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AF4F05-BA31-46E8-9EB4-4B1573AE1570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181631-F93A-48E3-8554-28D6200C5C1D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4F479B-70C1-4848-B75B-30A94C54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B35A6B-46D4-480A-9FA1-B955EEF8F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0A711FB-743B-4730-A07D-0410D8262271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7A5E34-7867-4738-92C3-6B2DE02CD6F5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F3F12A6-38B1-4241-993D-26BA8051D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7984-D185-4005-895D-D5AB95DD16E8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FC65B14-2C94-40A4-AE28-6ADCFB1D1D0E}"/>
                </a:ext>
              </a:extLst>
            </p:cNvPr>
            <p:cNvCxnSpPr>
              <a:cxnSpLocks/>
            </p:cNvCxnSpPr>
            <p:nvPr/>
          </p:nvCxnSpPr>
          <p:spPr>
            <a:xfrm>
              <a:off x="4070031" y="2953265"/>
              <a:ext cx="4084" cy="3906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AD4183A-AB64-41CE-984F-A19D75A76E2D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4F030ACB-2620-40D4-BB05-0C5866610CBA}"/>
              </a:ext>
            </a:extLst>
          </p:cNvPr>
          <p:cNvSpPr/>
          <p:nvPr/>
        </p:nvSpPr>
        <p:spPr>
          <a:xfrm>
            <a:off x="9353585" y="3543647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3D269FA-E27D-45A9-87B7-3C281A2E38C5}"/>
              </a:ext>
            </a:extLst>
          </p:cNvPr>
          <p:cNvCxnSpPr>
            <a:cxnSpLocks/>
          </p:cNvCxnSpPr>
          <p:nvPr/>
        </p:nvCxnSpPr>
        <p:spPr>
          <a:xfrm>
            <a:off x="9644418" y="3925384"/>
            <a:ext cx="99552" cy="2932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2FFA2441-E01D-454D-AED8-97440ECECEF0}"/>
              </a:ext>
            </a:extLst>
          </p:cNvPr>
          <p:cNvSpPr/>
          <p:nvPr/>
        </p:nvSpPr>
        <p:spPr>
          <a:xfrm>
            <a:off x="9567294" y="4072015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7870D6-6374-4CAC-BBC2-69BD8CA1ED99}"/>
              </a:ext>
            </a:extLst>
          </p:cNvPr>
          <p:cNvCxnSpPr>
            <a:cxnSpLocks/>
          </p:cNvCxnSpPr>
          <p:nvPr/>
        </p:nvCxnSpPr>
        <p:spPr>
          <a:xfrm flipH="1">
            <a:off x="9378493" y="3896568"/>
            <a:ext cx="128792" cy="2484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26F402E0-AD8F-4539-8698-D69692A1C8EA}"/>
              </a:ext>
            </a:extLst>
          </p:cNvPr>
          <p:cNvSpPr/>
          <p:nvPr/>
        </p:nvSpPr>
        <p:spPr>
          <a:xfrm flipH="1">
            <a:off x="9067117" y="4067216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2C85487-A009-423E-B5B9-0434C2E0A193}"/>
              </a:ext>
            </a:extLst>
          </p:cNvPr>
          <p:cNvSpPr/>
          <p:nvPr/>
        </p:nvSpPr>
        <p:spPr>
          <a:xfrm flipH="1">
            <a:off x="11353800" y="406721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937FA98-E533-460F-82FE-87B11F9A6672}"/>
              </a:ext>
            </a:extLst>
          </p:cNvPr>
          <p:cNvSpPr/>
          <p:nvPr/>
        </p:nvSpPr>
        <p:spPr>
          <a:xfrm>
            <a:off x="7185010" y="2782493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2E1450-FBEC-43A1-92EC-E5C6B014530F}"/>
              </a:ext>
            </a:extLst>
          </p:cNvPr>
          <p:cNvCxnSpPr>
            <a:cxnSpLocks/>
          </p:cNvCxnSpPr>
          <p:nvPr/>
        </p:nvCxnSpPr>
        <p:spPr>
          <a:xfrm>
            <a:off x="7520347" y="2997840"/>
            <a:ext cx="420149" cy="29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1BE3D555-1EFC-4584-84A1-C2296414C17B}"/>
              </a:ext>
            </a:extLst>
          </p:cNvPr>
          <p:cNvSpPr/>
          <p:nvPr/>
        </p:nvSpPr>
        <p:spPr>
          <a:xfrm>
            <a:off x="7741424" y="310429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1EAED73F-2A8B-4403-B86A-8432698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23" y="-73691"/>
            <a:ext cx="11626377" cy="21188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now: CFS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a red-black tree per core, to avoid cross-core lock contention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However, cross-core load balancing is needed to ensure: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cores are highly-utilized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of the high-priority tasks don’t end up on a small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6357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AD67-422C-4E12-8B3F-220B4008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95" y="2766218"/>
            <a:ext cx="884321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Which Priorities Should I Assign To My Tasks?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2B346-E611-42B5-85ED-AAE24BC9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24064"/>
            <a:ext cx="10726615" cy="68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50A5-0781-4E47-813F-AE2988DA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5" y="177298"/>
            <a:ext cx="11421979" cy="4839869"/>
          </a:xfrm>
        </p:spPr>
        <p:txBody>
          <a:bodyPr>
            <a:normAutofit/>
          </a:bodyPr>
          <a:lstStyle/>
          <a:p>
            <a:r>
              <a:rPr lang="en-US" sz="3200" dirty="0"/>
              <a:t>Suppose that there is one CPU and four threads (A, B, C, and D)</a:t>
            </a:r>
          </a:p>
          <a:p>
            <a:pPr lvl="1"/>
            <a:r>
              <a:rPr lang="en-US" sz="2800" dirty="0"/>
              <a:t>Threads A, B, and C are message receivers, repeatedly blocking until a message from Thread D arrives</a:t>
            </a:r>
          </a:p>
          <a:p>
            <a:pPr lvl="1"/>
            <a:r>
              <a:rPr lang="en-US" sz="2800" dirty="0"/>
              <a:t>Thread D repeatedly:</a:t>
            </a:r>
          </a:p>
          <a:p>
            <a:pPr lvl="2"/>
            <a:r>
              <a:rPr lang="en-US" sz="2800" dirty="0"/>
              <a:t>Sends a message to A, B, C</a:t>
            </a:r>
          </a:p>
          <a:p>
            <a:pPr lvl="2"/>
            <a:r>
              <a:rPr lang="en-US" sz="2800" dirty="0"/>
              <a:t>Yields</a:t>
            </a:r>
          </a:p>
          <a:p>
            <a:r>
              <a:rPr lang="en-US" sz="3600" dirty="0"/>
              <a:t>If each thread has the                                                     same priority . .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74C5F-AD9A-4939-AD98-F15626534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" t="1522"/>
          <a:stretch/>
        </p:blipFill>
        <p:spPr>
          <a:xfrm>
            <a:off x="5715000" y="1479884"/>
            <a:ext cx="6477000" cy="520081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59E56CD-FD6F-41AE-A3AA-93DE7B632E37}"/>
              </a:ext>
            </a:extLst>
          </p:cNvPr>
          <p:cNvSpPr/>
          <p:nvPr/>
        </p:nvSpPr>
        <p:spPr>
          <a:xfrm>
            <a:off x="3777916" y="3516265"/>
            <a:ext cx="1852863" cy="4211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018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EB7003-92A4-408C-AD46-1CC075E7403C}"/>
              </a:ext>
            </a:extLst>
          </p:cNvPr>
          <p:cNvSpPr/>
          <p:nvPr/>
        </p:nvSpPr>
        <p:spPr>
          <a:xfrm>
            <a:off x="385012" y="2936676"/>
            <a:ext cx="5281863" cy="505328"/>
          </a:xfrm>
          <a:prstGeom prst="rect">
            <a:avLst/>
          </a:prstGeom>
          <a:solidFill>
            <a:srgbClr val="FFCCCC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50A5-0781-4E47-813F-AE2988DA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5" y="177298"/>
            <a:ext cx="11421979" cy="4839869"/>
          </a:xfrm>
        </p:spPr>
        <p:txBody>
          <a:bodyPr>
            <a:normAutofit/>
          </a:bodyPr>
          <a:lstStyle/>
          <a:p>
            <a:r>
              <a:rPr lang="en-US" sz="3200" dirty="0"/>
              <a:t>Suppose that there is one CPU and four threads (A, B, C, and D)</a:t>
            </a:r>
          </a:p>
          <a:p>
            <a:pPr lvl="1"/>
            <a:r>
              <a:rPr lang="en-US" sz="2800" dirty="0"/>
              <a:t>Threads A, B, and C are message receivers, repeatedly blocking until a message from Thread D arrives</a:t>
            </a:r>
          </a:p>
          <a:p>
            <a:pPr lvl="1"/>
            <a:r>
              <a:rPr lang="en-US" sz="2800" dirty="0"/>
              <a:t>Thread D repeatedly:</a:t>
            </a:r>
          </a:p>
          <a:p>
            <a:pPr lvl="2"/>
            <a:r>
              <a:rPr lang="en-US" sz="2800" dirty="0"/>
              <a:t>Sends a message to A, B, C</a:t>
            </a:r>
          </a:p>
          <a:p>
            <a:pPr lvl="2"/>
            <a:r>
              <a:rPr lang="en-US" sz="2800" dirty="0"/>
              <a:t>Yields</a:t>
            </a:r>
          </a:p>
          <a:p>
            <a:r>
              <a:rPr lang="en-US" sz="3200" dirty="0" err="1"/>
              <a:t>Pri</a:t>
            </a:r>
            <a:r>
              <a:rPr lang="en-US" sz="3200" dirty="0"/>
              <a:t>(A) &gt; </a:t>
            </a:r>
            <a:r>
              <a:rPr lang="en-US" sz="3200" dirty="0" err="1"/>
              <a:t>Pri</a:t>
            </a:r>
            <a:r>
              <a:rPr lang="en-US" sz="3200" dirty="0"/>
              <a:t>(B) &gt; </a:t>
            </a:r>
            <a:r>
              <a:rPr lang="en-US" sz="3200" dirty="0" err="1"/>
              <a:t>Pri</a:t>
            </a:r>
            <a:r>
              <a:rPr lang="en-US" sz="3200" dirty="0"/>
              <a:t>(C) &gt; </a:t>
            </a:r>
            <a:r>
              <a:rPr lang="en-US" sz="3200" dirty="0" err="1"/>
              <a:t>Pri</a:t>
            </a:r>
            <a:r>
              <a:rPr lang="en-US" sz="3200" dirty="0"/>
              <a:t>(D)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48FABD-9395-4DCF-A9DC-E9FF6F871C6A}"/>
              </a:ext>
            </a:extLst>
          </p:cNvPr>
          <p:cNvGrpSpPr/>
          <p:nvPr/>
        </p:nvGrpSpPr>
        <p:grpSpPr>
          <a:xfrm>
            <a:off x="4861885" y="1577021"/>
            <a:ext cx="7330115" cy="4873245"/>
            <a:chOff x="4861885" y="1577021"/>
            <a:chExt cx="7330115" cy="4873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8F7C3C-A74E-407C-9618-B79DD2D68440}"/>
                </a:ext>
              </a:extLst>
            </p:cNvPr>
            <p:cNvGrpSpPr/>
            <p:nvPr/>
          </p:nvGrpSpPr>
          <p:grpSpPr>
            <a:xfrm>
              <a:off x="4861885" y="3481040"/>
              <a:ext cx="671524" cy="577516"/>
              <a:chOff x="4861885" y="3481040"/>
              <a:chExt cx="671524" cy="577516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C59E56CD-FD6F-41AE-A3AA-93DE7B632E37}"/>
                  </a:ext>
                </a:extLst>
              </p:cNvPr>
              <p:cNvSpPr/>
              <p:nvPr/>
            </p:nvSpPr>
            <p:spPr>
              <a:xfrm>
                <a:off x="4861885" y="3637451"/>
                <a:ext cx="671524" cy="42110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63CB97-0AE0-410F-8E5B-EBEAEECC5535}"/>
                  </a:ext>
                </a:extLst>
              </p:cNvPr>
              <p:cNvSpPr/>
              <p:nvPr/>
            </p:nvSpPr>
            <p:spPr>
              <a:xfrm>
                <a:off x="4861885" y="3481040"/>
                <a:ext cx="223459" cy="4211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30A3FD-91FE-41C4-A937-8E3DB6BA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1577021"/>
              <a:ext cx="6477000" cy="4873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8FE367-9A2D-4515-BD93-FBAA691AFC40}"/>
              </a:ext>
            </a:extLst>
          </p:cNvPr>
          <p:cNvGrpSpPr/>
          <p:nvPr/>
        </p:nvGrpSpPr>
        <p:grpSpPr>
          <a:xfrm>
            <a:off x="2789322" y="3434396"/>
            <a:ext cx="2683042" cy="2554034"/>
            <a:chOff x="2789322" y="4311730"/>
            <a:chExt cx="2683042" cy="2554034"/>
          </a:xfrm>
        </p:grpSpPr>
        <p:pic>
          <p:nvPicPr>
            <p:cNvPr id="1026" name="Picture 2" descr="Image result for sad">
              <a:extLst>
                <a:ext uri="{FF2B5EF4-FFF2-40B4-BE49-F238E27FC236}">
                  <a16:creationId xmlns:a16="http://schemas.microsoft.com/office/drawing/2014/main" id="{73DB6D39-C7A5-44BF-B425-CDDD297D19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9640" y="4311730"/>
              <a:ext cx="1840833" cy="184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31A3F2-8891-46FF-807A-57548891EB0E}"/>
                </a:ext>
              </a:extLst>
            </p:cNvPr>
            <p:cNvSpPr txBox="1"/>
            <p:nvPr/>
          </p:nvSpPr>
          <p:spPr>
            <a:xfrm>
              <a:off x="2789322" y="6034767"/>
              <a:ext cx="2683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Look at all the context switches!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4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3612783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0175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8032-D32A-4833-B39B-65AA0A8B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547"/>
            <a:ext cx="10515600" cy="239890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What Happens After A Write Leaves A Store Buffer?</a:t>
            </a:r>
          </a:p>
        </p:txBody>
      </p:sp>
    </p:spTree>
    <p:extLst>
      <p:ext uri="{BB962C8B-B14F-4D97-AF65-F5344CB8AC3E}">
        <p14:creationId xmlns:p14="http://schemas.microsoft.com/office/powerpoint/2010/main" val="1398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12DD6-4814-46C3-BC7E-CB8129E06D1E}"/>
              </a:ext>
            </a:extLst>
          </p:cNvPr>
          <p:cNvSpPr/>
          <p:nvPr/>
        </p:nvSpPr>
        <p:spPr>
          <a:xfrm>
            <a:off x="0" y="1072473"/>
            <a:ext cx="4449124" cy="1429436"/>
          </a:xfrm>
          <a:prstGeom prst="rect">
            <a:avLst/>
          </a:prstGeom>
          <a:solidFill>
            <a:srgbClr val="00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6257ED-9C6D-4450-9814-8606969D0F80}"/>
              </a:ext>
            </a:extLst>
          </p:cNvPr>
          <p:cNvSpPr/>
          <p:nvPr/>
        </p:nvSpPr>
        <p:spPr>
          <a:xfrm>
            <a:off x="0" y="5529659"/>
            <a:ext cx="4449124" cy="1148401"/>
          </a:xfrm>
          <a:prstGeom prst="rect">
            <a:avLst/>
          </a:prstGeom>
          <a:solidFill>
            <a:srgbClr val="00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09AA6-AB85-4D30-976B-869CDA43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701603"/>
          </a:xfrm>
        </p:spPr>
        <p:txBody>
          <a:bodyPr>
            <a:normAutofit/>
          </a:bodyPr>
          <a:lstStyle/>
          <a:p>
            <a:r>
              <a:rPr lang="en-US" sz="3700" b="1" dirty="0"/>
              <a:t>x86: Store Buffers, Multiple Cores, and LOCK Prefixes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507F0-2A12-4423-96D2-BDB5C64B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D8C469-5C4E-4801-B4DD-04D90377BB54}"/>
              </a:ext>
            </a:extLst>
          </p:cNvPr>
          <p:cNvSpPr/>
          <p:nvPr/>
        </p:nvSpPr>
        <p:spPr bwMode="auto">
          <a:xfrm>
            <a:off x="669194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366E0-C776-4537-9A40-103EEE4D260F}"/>
              </a:ext>
            </a:extLst>
          </p:cNvPr>
          <p:cNvSpPr/>
          <p:nvPr/>
        </p:nvSpPr>
        <p:spPr bwMode="auto">
          <a:xfrm>
            <a:off x="522195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A4277-CB13-46A5-938D-CD011BDD878D}"/>
              </a:ext>
            </a:extLst>
          </p:cNvPr>
          <p:cNvSpPr/>
          <p:nvPr/>
        </p:nvSpPr>
        <p:spPr bwMode="auto">
          <a:xfrm>
            <a:off x="5221958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25996-DD31-4AE0-B177-04F1E47832C6}"/>
              </a:ext>
            </a:extLst>
          </p:cNvPr>
          <p:cNvSpPr/>
          <p:nvPr/>
        </p:nvSpPr>
        <p:spPr bwMode="auto">
          <a:xfrm>
            <a:off x="5221958" y="4889524"/>
            <a:ext cx="5843951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L3 cache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F6864D-4DDD-4045-A50C-F16D2970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1BBF01-6E80-4EA6-98D4-051663A534B8}"/>
              </a:ext>
            </a:extLst>
          </p:cNvPr>
          <p:cNvSpPr/>
          <p:nvPr/>
        </p:nvSpPr>
        <p:spPr bwMode="auto">
          <a:xfrm>
            <a:off x="966332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18321-2C18-4C96-9C31-C07F90B3E86C}"/>
              </a:ext>
            </a:extLst>
          </p:cNvPr>
          <p:cNvSpPr/>
          <p:nvPr/>
        </p:nvSpPr>
        <p:spPr bwMode="auto">
          <a:xfrm>
            <a:off x="819333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E3E9D-0B4E-4237-B42B-72B342CB8912}"/>
              </a:ext>
            </a:extLst>
          </p:cNvPr>
          <p:cNvSpPr/>
          <p:nvPr/>
        </p:nvSpPr>
        <p:spPr bwMode="auto">
          <a:xfrm>
            <a:off x="8193337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325AE2-E1F2-4837-8133-FA2D3138F89A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6FC954FE-B769-44D9-BABD-F534AA8A20D6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66813F-31E8-418A-B23B-5A045BEF51E8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14F68EF-478C-4EEF-8DEA-1C4957EE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312" y="685042"/>
            <a:ext cx="4492436" cy="6182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 recap of what we’ve learned</a:t>
            </a:r>
          </a:p>
          <a:p>
            <a:pPr marL="288925" lvl="1"/>
            <a:r>
              <a:rPr lang="en-US" dirty="0"/>
              <a:t>A core issues writes in FIFO program order to the local store buffer</a:t>
            </a:r>
          </a:p>
          <a:p>
            <a:pPr marL="288925" lvl="1"/>
            <a:r>
              <a:rPr lang="en-US" dirty="0"/>
              <a:t>During a read, a core checks its store buffer before L*/RAM</a:t>
            </a:r>
          </a:p>
          <a:p>
            <a:pPr marL="288925" lvl="1"/>
            <a:r>
              <a:rPr lang="en-US" dirty="0"/>
              <a:t>An </a:t>
            </a:r>
            <a:r>
              <a:rPr lang="en-US" dirty="0" err="1">
                <a:latin typeface="Consolas" panose="020B0609020204030204" pitchFamily="49" charset="0"/>
              </a:rPr>
              <a:t>mfence</a:t>
            </a:r>
            <a:r>
              <a:rPr lang="en-US" dirty="0"/>
              <a:t>:</a:t>
            </a:r>
          </a:p>
          <a:p>
            <a:pPr marL="966788" lvl="2"/>
            <a:r>
              <a:rPr lang="en-US" dirty="0"/>
              <a:t>Forces earlier program-order memory operations to complete before allowing subsequent ones to complete</a:t>
            </a:r>
          </a:p>
          <a:p>
            <a:pPr marL="966788" lvl="2"/>
            <a:r>
              <a:rPr lang="en-US" dirty="0"/>
              <a:t>Flushes the store buffer</a:t>
            </a:r>
          </a:p>
          <a:p>
            <a:pPr marL="228600" lvl="1"/>
            <a:r>
              <a:rPr lang="en-US" dirty="0"/>
              <a:t>A </a:t>
            </a:r>
            <a:r>
              <a:rPr lang="en-US" dirty="0" err="1"/>
              <a:t>LOCK’d</a:t>
            </a:r>
            <a:r>
              <a:rPr lang="en-US" dirty="0"/>
              <a:t> instruction:</a:t>
            </a:r>
          </a:p>
          <a:p>
            <a:pPr marL="966788" lvl="2"/>
            <a:r>
              <a:rPr lang="en-US" dirty="0"/>
              <a:t>Prevents other cores from reading/writing L*/RAM and reading from local store buffers</a:t>
            </a:r>
          </a:p>
          <a:p>
            <a:pPr marL="966788" lvl="2"/>
            <a:r>
              <a:rPr lang="en-US" dirty="0"/>
              <a:t>Flushes the store buffer</a:t>
            </a:r>
          </a:p>
          <a:p>
            <a:pPr marL="228600" lvl="1"/>
            <a:r>
              <a:rPr lang="en-US" dirty="0"/>
              <a:t>More generally, a store is only released from the store buffer if all prior program-order memory operations have completed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36774-8BA5-4930-AD8D-C86BA1A5C18E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18EB54-6AD4-40B3-9F35-3214207AE68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8E2764-5490-4D29-9C97-94DA68E04DAA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0A9B407-9420-4DFA-9A77-930C4BF6CE96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5F9C841-4563-4AB6-A35F-CAE5EC6C6531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CC7E58B-217E-4599-BEC3-A0F8D13419CB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BD10F98-995A-45ED-A32E-8D9D456D348A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41B5FDD-CBDD-40CA-9706-810924F2DE42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5A7AFCAC-AE04-48C9-992C-BF9EF345A383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17A08D-6B8E-42C3-9834-FA2B6EB78569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8C6185A-44C7-4597-B848-94D04CCBAA33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8B880FD-3A39-43EB-BA4D-703B77547B28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B79D7FC-3285-49DF-977F-6C989372B82C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CA67F47-4D69-47DB-A500-E0E138ADC476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2A689A8-BD2A-4B5E-B242-A54E6B4EDCC4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B92FDFC-1DEF-4DF6-8EE0-8E375E535028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23D26EE-A439-421A-A89C-0E8E250A321C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A79A365-1411-4ED2-BED8-22DDF76470CD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A7F5D47-7564-4E7B-814B-0D62B0A96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519C1E-C8BD-4DB0-AC09-CDFC1711C8F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E8D8-0C26-4727-A5E7-E48DBDE1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5" y="735980"/>
            <a:ext cx="7850459" cy="6080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any given moment, a line in a CPU’s cache can be:</a:t>
            </a:r>
          </a:p>
          <a:p>
            <a:r>
              <a:rPr lang="en-US" dirty="0"/>
              <a:t>Invalid: The line does not hold valid data</a:t>
            </a:r>
          </a:p>
          <a:p>
            <a:r>
              <a:rPr lang="en-US" dirty="0"/>
              <a:t>Shared: The line is valid and . . .</a:t>
            </a:r>
          </a:p>
          <a:p>
            <a:pPr lvl="1"/>
            <a:r>
              <a:rPr lang="en-US" dirty="0"/>
              <a:t>May also reside in the caches of other CPUs</a:t>
            </a:r>
          </a:p>
          <a:p>
            <a:pPr lvl="1"/>
            <a:r>
              <a:rPr lang="en-US" dirty="0"/>
              <a:t>Cannot be modified without consulting the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dirty="0"/>
              <a:t>Exclusive: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Can be updated without consulting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dirty="0"/>
              <a:t>Modified: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Has been updated by the local CPU</a:t>
            </a:r>
          </a:p>
          <a:p>
            <a:pPr lvl="1"/>
            <a:r>
              <a:rPr lang="en-US" dirty="0"/>
              <a:t>Does not reflect the content of RAM, so eviction requires an update to RAM (or a transfer of the line to another cache)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C25AE3E-B43F-4E5E-A1B7-F912304F97AF}"/>
              </a:ext>
            </a:extLst>
          </p:cNvPr>
          <p:cNvSpPr txBox="1"/>
          <p:nvPr/>
        </p:nvSpPr>
        <p:spPr>
          <a:xfrm>
            <a:off x="1574374" y="593080"/>
            <a:ext cx="467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a dual-core system in which each core has a single cache line . . 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8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6940" y="3930717"/>
            <a:ext cx="395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(j) Invalid to exclusive: The right core reads data that wasn’t already in any cache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H="1" flipV="1">
            <a:off x="8507112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4299077" y="803659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8407280">
            <a:off x="2680085" y="1289554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2CBE7-AEC2-4887-A2D1-A73A7EBFDE5D}"/>
              </a:ext>
            </a:extLst>
          </p:cNvPr>
          <p:cNvCxnSpPr/>
          <p:nvPr/>
        </p:nvCxnSpPr>
        <p:spPr>
          <a:xfrm flipH="1">
            <a:off x="4197553" y="3183038"/>
            <a:ext cx="453668" cy="7885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58DD6A-D7E8-4E80-9432-E69A8BD0AC40}"/>
              </a:ext>
            </a:extLst>
          </p:cNvPr>
          <p:cNvSpPr txBox="1"/>
          <p:nvPr/>
        </p:nvSpPr>
        <p:spPr>
          <a:xfrm>
            <a:off x="2014785" y="4159367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08735"/>
            <a:ext cx="2929181" cy="467546"/>
            <a:chOff x="3795287" y="2923882"/>
            <a:chExt cx="2929181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8596C8-A53B-4D57-B4BF-9EA196997CA9}"/>
                </a:ext>
              </a:extLst>
            </p:cNvPr>
            <p:cNvSpPr txBox="1"/>
            <p:nvPr/>
          </p:nvSpPr>
          <p:spPr>
            <a:xfrm flipH="1">
              <a:off x="5622898" y="2956652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Exclusive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B7309147-CB95-429B-85DE-942E6158EF2E}"/>
              </a:ext>
            </a:extLst>
          </p:cNvPr>
          <p:cNvSpPr/>
          <p:nvPr/>
        </p:nvSpPr>
        <p:spPr>
          <a:xfrm rot="13192720" flipH="1">
            <a:off x="2454310" y="1489616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2A42AE-3F18-444F-9066-AEEECCDE758B}"/>
              </a:ext>
            </a:extLst>
          </p:cNvPr>
          <p:cNvSpPr txBox="1"/>
          <p:nvPr/>
        </p:nvSpPr>
        <p:spPr>
          <a:xfrm flipH="1">
            <a:off x="781308" y="3622043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B96EC7-AEF1-46D2-BA19-C9CB0688FE41}"/>
              </a:ext>
            </a:extLst>
          </p:cNvPr>
          <p:cNvCxnSpPr>
            <a:cxnSpLocks/>
          </p:cNvCxnSpPr>
          <p:nvPr/>
        </p:nvCxnSpPr>
        <p:spPr>
          <a:xfrm flipV="1">
            <a:off x="4469389" y="3314557"/>
            <a:ext cx="290819" cy="798693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C7E840F-CAEE-4164-8738-E8DB64601D7F}"/>
              </a:ext>
            </a:extLst>
          </p:cNvPr>
          <p:cNvSpPr txBox="1"/>
          <p:nvPr/>
        </p:nvSpPr>
        <p:spPr>
          <a:xfrm>
            <a:off x="2485232" y="4121176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F94B80-C6A6-4184-A5B7-648BE35D3CFF}"/>
              </a:ext>
            </a:extLst>
          </p:cNvPr>
          <p:cNvSpPr txBox="1"/>
          <p:nvPr/>
        </p:nvSpPr>
        <p:spPr>
          <a:xfrm>
            <a:off x="8106939" y="548986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 core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any cross-cache traffic.</a:t>
            </a:r>
          </a:p>
        </p:txBody>
      </p:sp>
    </p:spTree>
    <p:extLst>
      <p:ext uri="{BB962C8B-B14F-4D97-AF65-F5344CB8AC3E}">
        <p14:creationId xmlns:p14="http://schemas.microsoft.com/office/powerpoint/2010/main" val="8645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3" grpId="0" animBg="1"/>
      <p:bldP spid="3" grpId="1" animBg="1"/>
      <p:bldP spid="66" grpId="0"/>
      <p:bldP spid="66" grpId="1"/>
      <p:bldP spid="67" grpId="0"/>
      <p:bldP spid="67" grpId="1"/>
      <p:bldP spid="75" grpId="0" animBg="1"/>
      <p:bldP spid="75" grpId="1" animBg="1"/>
      <p:bldP spid="76" grpId="0"/>
      <p:bldP spid="76" grpId="1"/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" y="10795"/>
            <a:ext cx="12165330" cy="814705"/>
          </a:xfrm>
        </p:spPr>
        <p:txBody>
          <a:bodyPr>
            <a:normAutofit/>
          </a:bodyPr>
          <a:lstStyle/>
          <a:p>
            <a:r>
              <a:rPr lang="en-US" b="1" dirty="0"/>
              <a:t>Scheduling: Which Process Should Run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088" y="673100"/>
            <a:ext cx="6952996" cy="6174105"/>
          </a:xfrm>
        </p:spPr>
        <p:txBody>
          <a:bodyPr>
            <a:noAutofit/>
          </a:bodyPr>
          <a:lstStyle/>
          <a:p>
            <a:r>
              <a:rPr lang="en-US" sz="3200" dirty="0"/>
              <a:t>Different processes have different behaviors</a:t>
            </a:r>
          </a:p>
          <a:p>
            <a:pPr lvl="1"/>
            <a:r>
              <a:rPr lang="en-US" sz="2800" dirty="0"/>
              <a:t>IO-bound: A process mostly waits for IOs to complete</a:t>
            </a:r>
          </a:p>
          <a:p>
            <a:pPr lvl="1"/>
            <a:r>
              <a:rPr lang="en-US" sz="2800" dirty="0"/>
              <a:t>CPU-bound: A process issues few IOs, mostly does computation</a:t>
            </a:r>
          </a:p>
          <a:p>
            <a:r>
              <a:rPr lang="en-US" sz="3200" dirty="0"/>
              <a:t>It’s often a good idea to prioritize IO-bound processes</a:t>
            </a:r>
          </a:p>
          <a:p>
            <a:pPr lvl="1"/>
            <a:r>
              <a:rPr lang="en-US" sz="2800" dirty="0"/>
              <a:t>Allow tasks blocked on user input, network, etc. to respond quickly and initiate new (and slow!) IOs if necessary</a:t>
            </a:r>
          </a:p>
          <a:p>
            <a:pPr lvl="1"/>
            <a:r>
              <a:rPr lang="en-US" sz="2800" dirty="0"/>
              <a:t>A process may change its behavior throughout its execution—the scheduler must notice and adjust!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0532E-E6E3-4501-86AF-D238BB00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70"/>
          <a:stretch/>
        </p:blipFill>
        <p:spPr>
          <a:xfrm>
            <a:off x="216366" y="1338802"/>
            <a:ext cx="5149722" cy="44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Exclusive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52393" y="290692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305042" y="3995176"/>
            <a:ext cx="348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Exclusive to shared: The right CPU lost its exclusive access to the data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CB55CF-1E6E-4C1F-A886-DB03D82BF748}"/>
              </a:ext>
            </a:extLst>
          </p:cNvPr>
          <p:cNvGrpSpPr/>
          <p:nvPr/>
        </p:nvGrpSpPr>
        <p:grpSpPr>
          <a:xfrm>
            <a:off x="8619585" y="1696571"/>
            <a:ext cx="3027440" cy="460946"/>
            <a:chOff x="8619585" y="1696571"/>
            <a:chExt cx="3027440" cy="460946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53A938-5CE7-42A0-A142-2A120C79C0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741" y="1913181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D93DCC8-E59E-4F85-87D6-668C6263ACB6}"/>
                </a:ext>
              </a:extLst>
            </p:cNvPr>
            <p:cNvCxnSpPr>
              <a:cxnSpLocks/>
            </p:cNvCxnSpPr>
            <p:nvPr/>
          </p:nvCxnSpPr>
          <p:spPr>
            <a:xfrm>
              <a:off x="8619585" y="1915786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D997F41-E89B-47B3-BB4F-34FB8B622992}"/>
                </a:ext>
              </a:extLst>
            </p:cNvPr>
            <p:cNvSpPr/>
            <p:nvPr/>
          </p:nvSpPr>
          <p:spPr>
            <a:xfrm rot="16200000">
              <a:off x="9915301" y="1694020"/>
              <a:ext cx="460946" cy="466047"/>
            </a:xfrm>
            <a:prstGeom prst="arc">
              <a:avLst>
                <a:gd name="adj1" fmla="val 16200000"/>
                <a:gd name="adj2" fmla="val 551211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7CF9187-B40A-4C59-93B8-5FD51E906FBD}"/>
              </a:ext>
            </a:extLst>
          </p:cNvPr>
          <p:cNvSpPr txBox="1"/>
          <p:nvPr/>
        </p:nvSpPr>
        <p:spPr>
          <a:xfrm>
            <a:off x="8056140" y="407069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cores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cross-cache coherence traffic.</a:t>
            </a:r>
          </a:p>
        </p:txBody>
      </p: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81" grpId="1"/>
      <p:bldP spid="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91E31A8-E083-46D8-AEDB-6987CC116560}"/>
              </a:ext>
            </a:extLst>
          </p:cNvPr>
          <p:cNvSpPr txBox="1"/>
          <p:nvPr/>
        </p:nvSpPr>
        <p:spPr>
          <a:xfrm flipH="1">
            <a:off x="739760" y="29174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0</a:t>
            </a:r>
            <a:endParaRPr lang="en-US" sz="2400" baseline="-25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A3EAC2-7630-4BFC-96B8-971CBF8BC04F}"/>
              </a:ext>
            </a:extLst>
          </p:cNvPr>
          <p:cNvSpPr txBox="1"/>
          <p:nvPr/>
        </p:nvSpPr>
        <p:spPr>
          <a:xfrm flipH="1">
            <a:off x="1665668" y="2911570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C08CE2-5AF0-45BF-AFD6-A118B0701418}"/>
              </a:ext>
            </a:extLst>
          </p:cNvPr>
          <p:cNvSpPr txBox="1"/>
          <p:nvPr/>
        </p:nvSpPr>
        <p:spPr>
          <a:xfrm flipH="1">
            <a:off x="2567371" y="291156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1FB58-C6F7-4565-AD1A-8AAA49ACB5F1}"/>
              </a:ext>
            </a:extLst>
          </p:cNvPr>
          <p:cNvGrpSpPr/>
          <p:nvPr/>
        </p:nvGrpSpPr>
        <p:grpSpPr>
          <a:xfrm>
            <a:off x="3817603" y="2906928"/>
            <a:ext cx="2936360" cy="473518"/>
            <a:chOff x="3817603" y="2906928"/>
            <a:chExt cx="2936360" cy="47351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3600" baseline="-25000" dirty="0"/>
                  <a:t>0</a:t>
                </a:r>
                <a:endParaRPr lang="en-US" sz="2400" baseline="-25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27E069-EC9D-4652-938F-F9C870F6025D}"/>
                </a:ext>
              </a:extLst>
            </p:cNvPr>
            <p:cNvSpPr txBox="1"/>
            <p:nvPr/>
          </p:nvSpPr>
          <p:spPr>
            <a:xfrm flipH="1">
              <a:off x="5652393" y="2906928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Write x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A62459-5731-42A2-BF60-32B44316341A}"/>
              </a:ext>
            </a:extLst>
          </p:cNvPr>
          <p:cNvCxnSpPr>
            <a:cxnSpLocks/>
          </p:cNvCxnSpPr>
          <p:nvPr/>
        </p:nvCxnSpPr>
        <p:spPr>
          <a:xfrm flipH="1" flipV="1">
            <a:off x="10405904" y="425376"/>
            <a:ext cx="1396730" cy="1366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9E6B19-E721-497A-A397-67FC5645D1A5}"/>
              </a:ext>
            </a:extLst>
          </p:cNvPr>
          <p:cNvCxnSpPr>
            <a:cxnSpLocks/>
          </p:cNvCxnSpPr>
          <p:nvPr/>
        </p:nvCxnSpPr>
        <p:spPr>
          <a:xfrm flipH="1">
            <a:off x="10405904" y="2248551"/>
            <a:ext cx="1595943" cy="1616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6F300D82-7157-41DC-BA48-98405BA4244E}"/>
              </a:ext>
            </a:extLst>
          </p:cNvPr>
          <p:cNvSpPr/>
          <p:nvPr/>
        </p:nvSpPr>
        <p:spPr>
          <a:xfrm rot="13192720" flipH="1">
            <a:off x="2454310" y="1514783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10DADE-74BE-4D5B-97F6-3107DB90A4F9}"/>
              </a:ext>
            </a:extLst>
          </p:cNvPr>
          <p:cNvSpPr txBox="1"/>
          <p:nvPr/>
        </p:nvSpPr>
        <p:spPr>
          <a:xfrm flipH="1">
            <a:off x="1295411" y="3622043"/>
            <a:ext cx="27257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Invalidate x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AEA692-4BE8-428F-9E88-6277905C0693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9FBE48-CCC4-42A9-B3D8-FF7C351A37F5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BF8EE4-D12D-48B8-9441-52CDB6FD1085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688814-0E25-427A-89DE-EAF300841D3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1839C4-DFCF-4AC5-8C5E-8E16F8BD3EE0}"/>
              </a:ext>
            </a:extLst>
          </p:cNvPr>
          <p:cNvSpPr txBox="1"/>
          <p:nvPr/>
        </p:nvSpPr>
        <p:spPr>
          <a:xfrm>
            <a:off x="1341643" y="3463542"/>
            <a:ext cx="18497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Invalidation complete!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44FEA42E-7F5B-46B8-ABA1-FA33E415A2C8}"/>
              </a:ext>
            </a:extLst>
          </p:cNvPr>
          <p:cNvSpPr/>
          <p:nvPr/>
        </p:nvSpPr>
        <p:spPr>
          <a:xfrm rot="8407280">
            <a:off x="2630661" y="1362330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40FED2-B2D2-4374-87B9-F96AFAE9F43C}"/>
              </a:ext>
            </a:extLst>
          </p:cNvPr>
          <p:cNvSpPr txBox="1"/>
          <p:nvPr/>
        </p:nvSpPr>
        <p:spPr>
          <a:xfrm flipH="1">
            <a:off x="2583650" y="2984417"/>
            <a:ext cx="11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Modified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A056C0-0C2E-43CC-B044-A190F0C2B2CB}"/>
              </a:ext>
            </a:extLst>
          </p:cNvPr>
          <p:cNvSpPr txBox="1"/>
          <p:nvPr/>
        </p:nvSpPr>
        <p:spPr>
          <a:xfrm flipH="1">
            <a:off x="733897" y="290568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1</a:t>
            </a:r>
            <a:endParaRPr lang="en-US" sz="2400" baseline="-25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8FFFBF-ABAA-4371-8599-5297934E0FBA}"/>
              </a:ext>
            </a:extLst>
          </p:cNvPr>
          <p:cNvSpPr/>
          <p:nvPr/>
        </p:nvSpPr>
        <p:spPr>
          <a:xfrm>
            <a:off x="4539090" y="3531030"/>
            <a:ext cx="2147973" cy="1270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A5017B-18C1-4785-AC45-32F363A91CAB}"/>
              </a:ext>
            </a:extLst>
          </p:cNvPr>
          <p:cNvSpPr txBox="1"/>
          <p:nvPr/>
        </p:nvSpPr>
        <p:spPr>
          <a:xfrm>
            <a:off x="4397810" y="4877463"/>
            <a:ext cx="2505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data in RAM is now stale!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9648C5-1F1B-44A5-BA58-EDFA155CA3F6}"/>
              </a:ext>
            </a:extLst>
          </p:cNvPr>
          <p:cNvSpPr txBox="1"/>
          <p:nvPr/>
        </p:nvSpPr>
        <p:spPr>
          <a:xfrm>
            <a:off x="8120639" y="4135278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(e) Shared to modified: The left CPU’s update to x caused this transition . . 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837F6A-EBF0-455C-98CC-F74BC7A6664D}"/>
              </a:ext>
            </a:extLst>
          </p:cNvPr>
          <p:cNvSpPr txBox="1"/>
          <p:nvPr/>
        </p:nvSpPr>
        <p:spPr>
          <a:xfrm>
            <a:off x="8157750" y="4166525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(l) Shared to invalid: . . . and forced the right CPU to drop the cache line.</a:t>
            </a:r>
          </a:p>
        </p:txBody>
      </p:sp>
    </p:spTree>
    <p:extLst>
      <p:ext uri="{BB962C8B-B14F-4D97-AF65-F5344CB8AC3E}">
        <p14:creationId xmlns:p14="http://schemas.microsoft.com/office/powerpoint/2010/main" val="35647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52" grpId="0"/>
      <p:bldP spid="56" grpId="0" animBg="1"/>
      <p:bldP spid="56" grpId="1" animBg="1"/>
      <p:bldP spid="57" grpId="0"/>
      <p:bldP spid="57" grpId="1"/>
      <p:bldP spid="62" grpId="0"/>
      <p:bldP spid="62" grpId="1"/>
      <p:bldP spid="66" grpId="0" animBg="1"/>
      <p:bldP spid="66" grpId="1" animBg="1"/>
      <p:bldP spid="67" grpId="0"/>
      <p:bldP spid="72" grpId="0"/>
      <p:bldP spid="73" grpId="0" animBg="1"/>
      <p:bldP spid="73" grpId="1" animBg="1"/>
      <p:bldP spid="74" grpId="0"/>
      <p:bldP spid="74" grpId="1"/>
      <p:bldP spid="79" grpId="0"/>
      <p:bldP spid="79" grpId="1"/>
      <p:bldP spid="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5D3292C-5EE7-4105-8360-05E0C388AAF5}"/>
              </a:ext>
            </a:extLst>
          </p:cNvPr>
          <p:cNvSpPr txBox="1"/>
          <p:nvPr/>
        </p:nvSpPr>
        <p:spPr>
          <a:xfrm flipH="1">
            <a:off x="4299077" y="4415798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FC8D14-D61D-4C4E-B00C-AEE2598D03DA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5382228" y="4137395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5F44E88-C6CD-4C75-ADFE-1F2B7CB3E4D9}"/>
              </a:ext>
            </a:extLst>
          </p:cNvPr>
          <p:cNvSpPr txBox="1"/>
          <p:nvPr/>
        </p:nvSpPr>
        <p:spPr>
          <a:xfrm flipH="1">
            <a:off x="4994930" y="3675730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CCA31-6CEF-4798-98EF-51AF7F6EBD09}"/>
              </a:ext>
            </a:extLst>
          </p:cNvPr>
          <p:cNvGrpSpPr/>
          <p:nvPr/>
        </p:nvGrpSpPr>
        <p:grpSpPr>
          <a:xfrm>
            <a:off x="733897" y="2905689"/>
            <a:ext cx="2951323" cy="467546"/>
            <a:chOff x="733897" y="2905689"/>
            <a:chExt cx="2951323" cy="46754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1665668" y="2911570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540FED2-B2D2-4374-87B9-F96AFAE9F43C}"/>
                </a:ext>
              </a:extLst>
            </p:cNvPr>
            <p:cNvSpPr txBox="1"/>
            <p:nvPr/>
          </p:nvSpPr>
          <p:spPr>
            <a:xfrm flipH="1">
              <a:off x="2583650" y="2984417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Modified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A056C0-0C2E-43CC-B044-A190F0C2B2CB}"/>
                </a:ext>
              </a:extLst>
            </p:cNvPr>
            <p:cNvSpPr txBox="1"/>
            <p:nvPr/>
          </p:nvSpPr>
          <p:spPr>
            <a:xfrm flipH="1">
              <a:off x="733897" y="2905689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1</a:t>
              </a:r>
              <a:endParaRPr lang="en-US" sz="2400" baseline="-25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C2485-1B73-4572-B060-8935AD858B32}"/>
              </a:ext>
            </a:extLst>
          </p:cNvPr>
          <p:cNvGrpSpPr/>
          <p:nvPr/>
        </p:nvGrpSpPr>
        <p:grpSpPr>
          <a:xfrm>
            <a:off x="4397810" y="3531030"/>
            <a:ext cx="2505711" cy="2146652"/>
            <a:chOff x="4397810" y="3531030"/>
            <a:chExt cx="2505711" cy="214665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8FFFBF-ABAA-4371-8599-5297934E0FBA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A5017B-18C1-4785-AC45-32F363A91CAB}"/>
                </a:ext>
              </a:extLst>
            </p:cNvPr>
            <p:cNvSpPr txBox="1"/>
            <p:nvPr/>
          </p:nvSpPr>
          <p:spPr>
            <a:xfrm>
              <a:off x="4397810" y="4877463"/>
              <a:ext cx="250571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data in RAM is now stale!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2B9E9EF6-4186-4954-858A-ACE869D35303}"/>
              </a:ext>
            </a:extLst>
          </p:cNvPr>
          <p:cNvSpPr/>
          <p:nvPr/>
        </p:nvSpPr>
        <p:spPr>
          <a:xfrm rot="12987235" flipH="1">
            <a:off x="429873" y="2147766"/>
            <a:ext cx="4505313" cy="2180554"/>
          </a:xfrm>
          <a:prstGeom prst="arc">
            <a:avLst>
              <a:gd name="adj1" fmla="val 13468084"/>
              <a:gd name="adj2" fmla="val 3474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8534DB-A700-428C-8FB4-AE63808345A6}"/>
              </a:ext>
            </a:extLst>
          </p:cNvPr>
          <p:cNvSpPr txBox="1"/>
          <p:nvPr/>
        </p:nvSpPr>
        <p:spPr>
          <a:xfrm>
            <a:off x="133020" y="4325277"/>
            <a:ext cx="2866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 line is evicted, to make space for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</a:t>
            </a:r>
          </a:p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56F58C-C2D0-48E1-BA5F-CA1054112AD9}"/>
              </a:ext>
            </a:extLst>
          </p:cNvPr>
          <p:cNvSpPr txBox="1"/>
          <p:nvPr/>
        </p:nvSpPr>
        <p:spPr>
          <a:xfrm flipH="1">
            <a:off x="4994929" y="3683612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1</a:t>
            </a:r>
            <a:endParaRPr lang="en-US" sz="2400" b="1" baseline="-250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8BFCD9-37CB-46EE-97B6-8953092663CA}"/>
              </a:ext>
            </a:extLst>
          </p:cNvPr>
          <p:cNvGrpSpPr/>
          <p:nvPr/>
        </p:nvGrpSpPr>
        <p:grpSpPr>
          <a:xfrm>
            <a:off x="4395489" y="3545302"/>
            <a:ext cx="2560062" cy="2146652"/>
            <a:chOff x="4397813" y="3531030"/>
            <a:chExt cx="2560062" cy="214665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84C1FA0-9B9D-4201-B3B7-BCFBB6B6C321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E966DF-ED4C-482B-96E1-7DA7FA72D70C}"/>
                </a:ext>
              </a:extLst>
            </p:cNvPr>
            <p:cNvSpPr txBox="1"/>
            <p:nvPr/>
          </p:nvSpPr>
          <p:spPr>
            <a:xfrm>
              <a:off x="4397813" y="4877463"/>
              <a:ext cx="25600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00B0F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x</a:t>
              </a:r>
              <a:r>
                <a:rPr lang="en-US" sz="2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’s data in RAM is now fresh!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7497DBC-5C94-4068-801D-523E226BFB1D}"/>
              </a:ext>
            </a:extLst>
          </p:cNvPr>
          <p:cNvSpPr txBox="1"/>
          <p:nvPr/>
        </p:nvSpPr>
        <p:spPr>
          <a:xfrm>
            <a:off x="440493" y="3460795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30A2D7-E5F9-486B-9AB5-E9B3BB61E743}"/>
              </a:ext>
            </a:extLst>
          </p:cNvPr>
          <p:cNvSpPr txBox="1"/>
          <p:nvPr/>
        </p:nvSpPr>
        <p:spPr>
          <a:xfrm>
            <a:off x="392464" y="3447151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F8A994-F07F-47B2-9867-8C39A3F6DCE1}"/>
              </a:ext>
            </a:extLst>
          </p:cNvPr>
          <p:cNvSpPr txBox="1"/>
          <p:nvPr/>
        </p:nvSpPr>
        <p:spPr>
          <a:xfrm flipH="1">
            <a:off x="820477" y="3586214"/>
            <a:ext cx="2562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588FFD27-B962-478E-A270-91E111B162E6}"/>
              </a:ext>
            </a:extLst>
          </p:cNvPr>
          <p:cNvSpPr/>
          <p:nvPr/>
        </p:nvSpPr>
        <p:spPr>
          <a:xfrm rot="12585567" flipH="1">
            <a:off x="2450247" y="1473153"/>
            <a:ext cx="2355250" cy="2180554"/>
          </a:xfrm>
          <a:prstGeom prst="arc">
            <a:avLst>
              <a:gd name="adj1" fmla="val 15579711"/>
              <a:gd name="adj2" fmla="val 2068130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5F7F9B4-A62E-46C4-81CB-FF79C8E52084}"/>
              </a:ext>
            </a:extLst>
          </p:cNvPr>
          <p:cNvSpPr/>
          <p:nvPr/>
        </p:nvSpPr>
        <p:spPr>
          <a:xfrm rot="8407280">
            <a:off x="2442545" y="1452411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E6AD0C5-E112-4E3A-ACAC-2DD094C37A15}"/>
              </a:ext>
            </a:extLst>
          </p:cNvPr>
          <p:cNvCxnSpPr>
            <a:cxnSpLocks/>
          </p:cNvCxnSpPr>
          <p:nvPr/>
        </p:nvCxnSpPr>
        <p:spPr>
          <a:xfrm>
            <a:off x="2817989" y="3395432"/>
            <a:ext cx="494126" cy="6783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FDE0A8-3F3E-4BE9-AFA4-DE3B45C83878}"/>
              </a:ext>
            </a:extLst>
          </p:cNvPr>
          <p:cNvCxnSpPr>
            <a:cxnSpLocks/>
          </p:cNvCxnSpPr>
          <p:nvPr/>
        </p:nvCxnSpPr>
        <p:spPr>
          <a:xfrm flipH="1" flipV="1">
            <a:off x="2520059" y="3373235"/>
            <a:ext cx="203880" cy="6808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42B50-2797-423E-9601-A9A237017492}"/>
              </a:ext>
            </a:extLst>
          </p:cNvPr>
          <p:cNvGrpSpPr/>
          <p:nvPr/>
        </p:nvGrpSpPr>
        <p:grpSpPr>
          <a:xfrm>
            <a:off x="712036" y="2882568"/>
            <a:ext cx="2977358" cy="477660"/>
            <a:chOff x="1566279" y="5888935"/>
            <a:chExt cx="2977358" cy="47766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4690A6-49FF-4976-A6D8-865566139441}"/>
                </a:ext>
              </a:extLst>
            </p:cNvPr>
            <p:cNvSpPr txBox="1"/>
            <p:nvPr/>
          </p:nvSpPr>
          <p:spPr>
            <a:xfrm flipH="1">
              <a:off x="1566279" y="5888935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28E53A-351B-49AA-B6B7-AE6061E42207}"/>
                </a:ext>
              </a:extLst>
            </p:cNvPr>
            <p:cNvSpPr txBox="1"/>
            <p:nvPr/>
          </p:nvSpPr>
          <p:spPr>
            <a:xfrm flipH="1">
              <a:off x="2792082" y="5904916"/>
              <a:ext cx="55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D6A8CB-5086-47E2-BE38-4BD6804E8ECA}"/>
                </a:ext>
              </a:extLst>
            </p:cNvPr>
            <p:cNvSpPr txBox="1"/>
            <p:nvPr/>
          </p:nvSpPr>
          <p:spPr>
            <a:xfrm flipH="1">
              <a:off x="3442067" y="5997263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Exclusive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040852A-9AD9-4FAC-8587-347A31DE2C71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EECE15F-694E-48FD-AEB9-BF442912B10C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5ED1BB-402B-4F6D-AE96-CD646AAD3C91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0C375D-BAC1-493D-BF2E-A77E39F3F675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706C73E-D5FF-40EA-A121-7E53DE4C9FB0}"/>
              </a:ext>
            </a:extLst>
          </p:cNvPr>
          <p:cNvSpPr txBox="1"/>
          <p:nvPr/>
        </p:nvSpPr>
        <p:spPr>
          <a:xfrm>
            <a:off x="1258022" y="4121577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</p:spTree>
    <p:extLst>
      <p:ext uri="{BB962C8B-B14F-4D97-AF65-F5344CB8AC3E}">
        <p14:creationId xmlns:p14="http://schemas.microsoft.com/office/powerpoint/2010/main" val="1379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2" grpId="0"/>
      <p:bldP spid="75" grpId="0" animBg="1"/>
      <p:bldP spid="75" grpId="1" animBg="1"/>
      <p:bldP spid="82" grpId="0"/>
      <p:bldP spid="82" grpId="1"/>
      <p:bldP spid="83" grpId="0" animBg="1"/>
      <p:bldP spid="89" grpId="0"/>
      <p:bldP spid="89" grpId="1"/>
      <p:bldP spid="90" grpId="0"/>
      <p:bldP spid="90" grpId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7D337-AF1D-4D09-A04A-A4835601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" y="0"/>
            <a:ext cx="1216809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46F813-96AA-42E1-9AA0-57DAC5AAC50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FF707A-088F-4E20-9189-34203EF3FB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FE1C59C-4D57-46F1-BAA6-A82CCAE4F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94" y="957644"/>
              <a:ext cx="5963412" cy="537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AFAB-97AE-43F3-B63E-64F20E6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6"/>
            <a:ext cx="10515600" cy="854076"/>
          </a:xfrm>
        </p:spPr>
        <p:txBody>
          <a:bodyPr/>
          <a:lstStyle/>
          <a:p>
            <a:r>
              <a:rPr lang="en-US" b="1" dirty="0"/>
              <a:t>The Costs of Cache Coherency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5AAD-0893-4E50-BBEB-03CA8903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3" y="877332"/>
            <a:ext cx="10799805" cy="57706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Cache maintenance traffic increases the latency of memory operations</a:t>
            </a:r>
          </a:p>
          <a:p>
            <a:r>
              <a:rPr lang="en-US" sz="3200" dirty="0"/>
              <a:t>Ideally, if you run different threads from one address space on multiple cores, each thread works on different cache lines</a:t>
            </a:r>
          </a:p>
          <a:p>
            <a:pPr lvl="1"/>
            <a:r>
              <a:rPr lang="en-US" sz="2800" dirty="0"/>
              <a:t>Each line will transition to “exclusive” (read) or “modified” (write) on the first cache miss</a:t>
            </a:r>
          </a:p>
          <a:p>
            <a:pPr lvl="1"/>
            <a:r>
              <a:rPr lang="en-US" sz="2800" dirty="0"/>
              <a:t>After that, no additional coherence traffic is needed for reads or writes to the line—note that a transition from “exclusive” to “modified” on a write requires no coherence traffic, since no other cache has the line</a:t>
            </a:r>
          </a:p>
          <a:p>
            <a:r>
              <a:rPr lang="en-US" sz="3200" dirty="0"/>
              <a:t>Ideally, a thread would only be scheduled upon a single core in a multicore system</a:t>
            </a:r>
          </a:p>
          <a:p>
            <a:pPr lvl="1"/>
            <a:r>
              <a:rPr lang="en-US" sz="2800" dirty="0"/>
              <a:t>This way, all of the thread’s memory data could hopefully stay in the same core’s L1/2 cache!</a:t>
            </a:r>
          </a:p>
        </p:txBody>
      </p:sp>
    </p:spTree>
    <p:extLst>
      <p:ext uri="{BB962C8B-B14F-4D97-AF65-F5344CB8AC3E}">
        <p14:creationId xmlns:p14="http://schemas.microsoft.com/office/powerpoint/2010/main" val="1788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49830" y="4255770"/>
            <a:ext cx="9144000" cy="157353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83615"/>
          </a:xfrm>
        </p:spPr>
        <p:txBody>
          <a:bodyPr>
            <a:normAutofit/>
          </a:bodyPr>
          <a:lstStyle/>
          <a:p>
            <a:r>
              <a:rPr lang="en-US" sz="5400" b="1" dirty="0"/>
              <a:t>CPU Affinity in Linux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792510"/>
            <a:ext cx="1066800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volatile long state; //TASK_RUNNING,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//TASK_ZOMBIE,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//etc.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void *stack;         //Kernel stack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*mm;//Address space info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unsigned long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cpus_allowed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//Bitmask representing which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the task can run on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//...other stuff...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484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638300" y="-14555"/>
            <a:ext cx="916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Ex: An IO-bound disk grep, and a CPU-bound crypto calculation on a single-core machine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26670" y="175559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Crypto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26670" y="27766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Grep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48790" y="1755590"/>
            <a:ext cx="541782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6160" y="2681420"/>
            <a:ext cx="360045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CPU :-(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66610" y="268141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532370" y="2600471"/>
            <a:ext cx="1817370" cy="801975"/>
            <a:chOff x="1954530" y="5896942"/>
            <a:chExt cx="1817370" cy="801975"/>
          </a:xfrm>
        </p:grpSpPr>
        <p:sp>
          <p:nvSpPr>
            <p:cNvPr id="76" name="Rectangle 75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1151763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cxnSpLocks/>
          </p:cNvCxnSpPr>
          <p:nvPr/>
        </p:nvCxnSpPr>
        <p:spPr>
          <a:xfrm>
            <a:off x="1383030" y="366440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994910" y="36444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9700260" y="2596810"/>
            <a:ext cx="1817370" cy="801975"/>
            <a:chOff x="1954530" y="5896942"/>
            <a:chExt cx="1817370" cy="801975"/>
          </a:xfrm>
        </p:grpSpPr>
        <p:sp>
          <p:nvSpPr>
            <p:cNvPr id="89" name="Rectangle 88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934974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383030" y="268260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752600" y="2601661"/>
            <a:ext cx="1817370" cy="801975"/>
            <a:chOff x="1954530" y="5896942"/>
            <a:chExt cx="1817370" cy="801975"/>
          </a:xfrm>
        </p:grpSpPr>
        <p:sp>
          <p:nvSpPr>
            <p:cNvPr id="97" name="Rectangle 9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pic>
        <p:nvPicPr>
          <p:cNvPr id="1028" name="Picture 4" descr="http://www.clipartkid.com/images/573/red-x-mark-wZ1Qy4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99533"/>
            <a:ext cx="1093470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-22860" y="445770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Crypto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-22860" y="547878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Grep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487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8303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748790" y="5302582"/>
            <a:ext cx="1817370" cy="801975"/>
            <a:chOff x="1954530" y="5896942"/>
            <a:chExt cx="1817370" cy="801975"/>
          </a:xfrm>
        </p:grpSpPr>
        <p:sp>
          <p:nvSpPr>
            <p:cNvPr id="107" name="Rectangle 10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39204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0362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3786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3920490" y="5302582"/>
            <a:ext cx="1817370" cy="801975"/>
            <a:chOff x="1954530" y="5896942"/>
            <a:chExt cx="1817370" cy="801975"/>
          </a:xfrm>
        </p:grpSpPr>
        <p:sp>
          <p:nvSpPr>
            <p:cNvPr id="115" name="Rectangle 114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573786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103620" y="5302582"/>
            <a:ext cx="1817370" cy="801975"/>
            <a:chOff x="1954530" y="5896942"/>
            <a:chExt cx="1817370" cy="801975"/>
          </a:xfrm>
        </p:grpSpPr>
        <p:sp>
          <p:nvSpPr>
            <p:cNvPr id="121" name="Rectangle 120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356997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56997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Picture 2" descr="http://www.iconsdb.com/icons/preview/green/check-mark-2-x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40" y="3722455"/>
            <a:ext cx="185166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>
            <a:cxnSpLocks/>
          </p:cNvCxnSpPr>
          <p:nvPr/>
        </p:nvCxnSpPr>
        <p:spPr>
          <a:xfrm>
            <a:off x="1386840" y="636651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998720" y="63465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93242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11632-85FD-4E12-A89A-1A93569DFF83}"/>
              </a:ext>
            </a:extLst>
          </p:cNvPr>
          <p:cNvGrpSpPr/>
          <p:nvPr/>
        </p:nvGrpSpPr>
        <p:grpSpPr>
          <a:xfrm>
            <a:off x="8661937" y="1091140"/>
            <a:ext cx="3592830" cy="1264031"/>
            <a:chOff x="8601777" y="1307711"/>
            <a:chExt cx="3592830" cy="1264031"/>
          </a:xfrm>
        </p:grpSpPr>
        <p:sp>
          <p:nvSpPr>
            <p:cNvPr id="85" name="TextBox 84"/>
            <p:cNvSpPr txBox="1"/>
            <p:nvPr/>
          </p:nvSpPr>
          <p:spPr>
            <a:xfrm>
              <a:off x="8625841" y="1659476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first-come-first-serve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601777" y="2048522"/>
              <a:ext cx="359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screws IO-bound tasks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A32B56-3C9B-4A46-81C4-3A3FA6F98356}"/>
                </a:ext>
              </a:extLst>
            </p:cNvPr>
            <p:cNvSpPr txBox="1"/>
            <p:nvPr/>
          </p:nvSpPr>
          <p:spPr>
            <a:xfrm>
              <a:off x="8649502" y="1307711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Non-preemptive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C4909-1A2B-44CE-8E11-FF0581410631}"/>
              </a:ext>
            </a:extLst>
          </p:cNvPr>
          <p:cNvGrpSpPr/>
          <p:nvPr/>
        </p:nvGrpSpPr>
        <p:grpSpPr>
          <a:xfrm>
            <a:off x="8843012" y="4391573"/>
            <a:ext cx="3422013" cy="1933805"/>
            <a:chOff x="8843012" y="4391573"/>
            <a:chExt cx="3422013" cy="1933805"/>
          </a:xfrm>
        </p:grpSpPr>
        <p:grpSp>
          <p:nvGrpSpPr>
            <p:cNvPr id="130" name="Group 129"/>
            <p:cNvGrpSpPr/>
            <p:nvPr/>
          </p:nvGrpSpPr>
          <p:grpSpPr>
            <a:xfrm>
              <a:off x="9258935" y="4391573"/>
              <a:ext cx="3006090" cy="1246487"/>
              <a:chOff x="4155440" y="5055567"/>
              <a:chExt cx="3006090" cy="124648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312920" y="5055567"/>
                <a:ext cx="2670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Preempting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312920" y="5432581"/>
                <a:ext cx="267081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CPU-bound tasks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55440" y="5794223"/>
                <a:ext cx="300609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IO-bound ones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6BCCBE-4C98-44AB-89D3-B709247ED7B2}"/>
                </a:ext>
              </a:extLst>
            </p:cNvPr>
            <p:cNvSpPr txBox="1"/>
            <p:nvPr/>
          </p:nvSpPr>
          <p:spPr>
            <a:xfrm>
              <a:off x="9248677" y="5462481"/>
              <a:ext cx="30060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improves utilization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3346AC-F38A-43E9-B92B-77E05EB38D39}"/>
                </a:ext>
              </a:extLst>
            </p:cNvPr>
            <p:cNvSpPr txBox="1"/>
            <p:nvPr/>
          </p:nvSpPr>
          <p:spPr>
            <a:xfrm>
              <a:off x="8843012" y="5817547"/>
              <a:ext cx="340149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of CPU and IO devices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3C75C2-5599-4041-9299-AA506AE3CEB9}"/>
              </a:ext>
            </a:extLst>
          </p:cNvPr>
          <p:cNvGrpSpPr/>
          <p:nvPr/>
        </p:nvGrpSpPr>
        <p:grpSpPr>
          <a:xfrm>
            <a:off x="3581400" y="1091193"/>
            <a:ext cx="3808095" cy="2573207"/>
            <a:chOff x="3581400" y="1091193"/>
            <a:chExt cx="3808095" cy="25732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EF7D9C-4CD9-4947-9722-408ACBDC9CBC}"/>
                </a:ext>
              </a:extLst>
            </p:cNvPr>
            <p:cNvSpPr txBox="1"/>
            <p:nvPr/>
          </p:nvSpPr>
          <p:spPr>
            <a:xfrm>
              <a:off x="3581400" y="1091193"/>
              <a:ext cx="3808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Crypto task finishes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B60C43-3118-4ACE-AF3C-A9EBD920B753}"/>
                </a:ext>
              </a:extLst>
            </p:cNvPr>
            <p:cNvCxnSpPr>
              <a:cxnSpLocks/>
            </p:cNvCxnSpPr>
            <p:nvPr/>
          </p:nvCxnSpPr>
          <p:spPr>
            <a:xfrm>
              <a:off x="7166610" y="1199533"/>
              <a:ext cx="0" cy="24648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1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4234-C641-4E2B-8F62-830EF05A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3"/>
            <a:ext cx="10515600" cy="777879"/>
          </a:xfrm>
        </p:spPr>
        <p:txBody>
          <a:bodyPr/>
          <a:lstStyle/>
          <a:p>
            <a:r>
              <a:rPr lang="en-US" b="1" dirty="0"/>
              <a:t>Evaluating Scheduler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B7F8-6867-41EA-8688-A35C94E3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9" y="709857"/>
            <a:ext cx="11417969" cy="60477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Utilization</a:t>
            </a:r>
          </a:p>
          <a:p>
            <a:pPr lvl="1"/>
            <a:r>
              <a:rPr lang="en-US" sz="2800" dirty="0"/>
              <a:t>How often are the CPUs and IO devices kept busy?</a:t>
            </a:r>
          </a:p>
          <a:p>
            <a:pPr lvl="1"/>
            <a:r>
              <a:rPr lang="en-US" sz="2800" dirty="0"/>
              <a:t>Note that CPUs and IO devices can simultaneously be busy (which is good!)</a:t>
            </a:r>
          </a:p>
          <a:p>
            <a:r>
              <a:rPr lang="en-US" sz="3200" dirty="0"/>
              <a:t>Fairness</a:t>
            </a:r>
          </a:p>
          <a:p>
            <a:pPr lvl="1"/>
            <a:r>
              <a:rPr lang="en-US" sz="2800" dirty="0"/>
              <a:t>Higher-priority tasks should receive more CPU time . . .</a:t>
            </a:r>
          </a:p>
          <a:p>
            <a:pPr lvl="1"/>
            <a:r>
              <a:rPr lang="en-US" sz="2800" dirty="0"/>
              <a:t>. . . but no task should starve</a:t>
            </a:r>
          </a:p>
          <a:p>
            <a:r>
              <a:rPr lang="en-US" sz="3200" dirty="0"/>
              <a:t>Interactive latency</a:t>
            </a:r>
          </a:p>
          <a:p>
            <a:pPr lvl="1"/>
            <a:r>
              <a:rPr lang="en-US" sz="2800" dirty="0"/>
              <a:t>A task that mostly blocks on IO should run as soon as IO completes</a:t>
            </a:r>
          </a:p>
          <a:p>
            <a:pPr lvl="1"/>
            <a:r>
              <a:rPr lang="en-US" sz="2800" dirty="0"/>
              <a:t>Ex: Text editor waiting on keypress</a:t>
            </a:r>
          </a:p>
          <a:p>
            <a:r>
              <a:rPr lang="en-US" sz="3200" dirty="0"/>
              <a:t>Computational overhead of the scheduler as a function of:</a:t>
            </a:r>
          </a:p>
          <a:p>
            <a:pPr lvl="1"/>
            <a:r>
              <a:rPr lang="en-US" sz="2800" dirty="0"/>
              <a:t>The number of CPUs</a:t>
            </a:r>
          </a:p>
          <a:p>
            <a:pPr lvl="1"/>
            <a:r>
              <a:rPr lang="en-US" sz="2800" dirty="0"/>
              <a:t>The number of runnable tasks</a:t>
            </a:r>
          </a:p>
          <a:p>
            <a:pPr lvl="1"/>
            <a:r>
              <a:rPr lang="en-US" sz="2800" dirty="0"/>
              <a:t>The number of waiting tasks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1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"/>
            <a:ext cx="6916679" cy="10750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Priority-based Round-Robin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" y="960120"/>
            <a:ext cx="6546652" cy="6115050"/>
          </a:xfrm>
        </p:spPr>
        <p:txBody>
          <a:bodyPr>
            <a:normAutofit/>
          </a:bodyPr>
          <a:lstStyle/>
          <a:p>
            <a:r>
              <a:rPr lang="en-US" sz="2800" b="1" dirty="0"/>
              <a:t>Idea:</a:t>
            </a:r>
            <a:r>
              <a:rPr lang="en-US" sz="2800" dirty="0"/>
              <a:t> </a:t>
            </a:r>
            <a:r>
              <a:rPr lang="en-US" dirty="0"/>
              <a:t>Maintain several ready queues, one for each priority level</a:t>
            </a:r>
          </a:p>
          <a:p>
            <a:pPr lvl="1"/>
            <a:r>
              <a:rPr lang="en-US" dirty="0"/>
              <a:t>Each queue is FIFO</a:t>
            </a:r>
          </a:p>
          <a:p>
            <a:pPr lvl="1"/>
            <a:r>
              <a:rPr lang="en-US" dirty="0"/>
              <a:t>Scheduler finds highest-priority non-empty queue and runs the first task in that queue</a:t>
            </a:r>
          </a:p>
          <a:p>
            <a:r>
              <a:rPr lang="en-US" b="1" dirty="0"/>
              <a:t>Good:</a:t>
            </a:r>
            <a:r>
              <a:rPr lang="en-US" dirty="0"/>
              <a:t> Allows higher-priority tasks to receive more CPU time</a:t>
            </a:r>
          </a:p>
          <a:p>
            <a:r>
              <a:rPr lang="en-US" b="1" dirty="0"/>
              <a:t>Bad:</a:t>
            </a:r>
            <a:r>
              <a:rPr lang="en-US" dirty="0"/>
              <a:t> Low-priority tasks may starve!</a:t>
            </a:r>
          </a:p>
          <a:p>
            <a:pPr lvl="1"/>
            <a:r>
              <a:rPr lang="en-US" b="1" dirty="0"/>
              <a:t>Solution:</a:t>
            </a:r>
            <a:r>
              <a:rPr lang="en-US" dirty="0"/>
              <a:t> Aging (the longer a task waits without getting the CPU, the higher its priority becomes)</a:t>
            </a:r>
          </a:p>
          <a:p>
            <a:r>
              <a:rPr lang="en-US" b="1" dirty="0"/>
              <a:t>Bad:</a:t>
            </a:r>
            <a:r>
              <a:rPr lang="en-US" dirty="0"/>
              <a:t> IO-bound tasks may suffer long response times if not given high priorities</a:t>
            </a:r>
          </a:p>
          <a:p>
            <a:r>
              <a:rPr lang="en-US" b="1" dirty="0"/>
              <a:t>Bad:</a:t>
            </a:r>
            <a:r>
              <a:rPr lang="en-US" dirty="0"/>
              <a:t> Priority inversion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723D-A547-4D3C-AAA5-433B04FE2780}"/>
              </a:ext>
            </a:extLst>
          </p:cNvPr>
          <p:cNvGrpSpPr/>
          <p:nvPr/>
        </p:nvGrpSpPr>
        <p:grpSpPr>
          <a:xfrm>
            <a:off x="6531769" y="280273"/>
            <a:ext cx="5572601" cy="6391570"/>
            <a:chOff x="6531769" y="280273"/>
            <a:chExt cx="5572601" cy="63915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A236D6-CFD5-41FF-8AF0-D67BCAA469A7}"/>
                </a:ext>
              </a:extLst>
            </p:cNvPr>
            <p:cNvGrpSpPr/>
            <p:nvPr/>
          </p:nvGrpSpPr>
          <p:grpSpPr>
            <a:xfrm>
              <a:off x="6531769" y="280273"/>
              <a:ext cx="5572601" cy="6391570"/>
              <a:chOff x="6531769" y="280273"/>
              <a:chExt cx="5572601" cy="63915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31769" y="280273"/>
                <a:ext cx="5572601" cy="6391570"/>
                <a:chOff x="6531769" y="280273"/>
                <a:chExt cx="5572601" cy="639157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884199" y="280273"/>
                  <a:ext cx="4220170" cy="235059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40718" y="1668780"/>
                  <a:ext cx="1204953" cy="1085850"/>
                </a:xfrm>
                <a:prstGeom prst="rect">
                  <a:avLst/>
                </a:prstGeom>
              </p:spPr>
            </p:pic>
            <p:sp>
              <p:nvSpPr>
                <p:cNvPr id="10" name="Flowchart: Summing Junction 9"/>
                <p:cNvSpPr>
                  <a:spLocks noChangeAspect="1"/>
                </p:cNvSpPr>
                <p:nvPr/>
              </p:nvSpPr>
              <p:spPr bwMode="auto">
                <a:xfrm>
                  <a:off x="8369323" y="1123412"/>
                  <a:ext cx="1021960" cy="1022508"/>
                </a:xfrm>
                <a:prstGeom prst="flowChartSummingJunctio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18895" y="692948"/>
                  <a:ext cx="297475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atin typeface="Segoe UI Light" panose="020B0502040204020203" pitchFamily="34" charset="0"/>
                    </a:rPr>
                    <a:t>(priority-deque)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0181608" y="2132822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15" name="Rectangle 14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6" name="Rectangle 15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7" name="Rectangle 1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0177493" y="670874"/>
                  <a:ext cx="19268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 Light" panose="020B0502040204020203" pitchFamily="34" charset="0"/>
                    </a:rPr>
                    <a:t>Priority queues</a:t>
                  </a:r>
                </a:p>
              </p:txBody>
            </p:sp>
            <p:sp>
              <p:nvSpPr>
                <p:cNvPr id="20" name="Right Arrow 38"/>
                <p:cNvSpPr/>
                <p:nvPr/>
              </p:nvSpPr>
              <p:spPr bwMode="auto">
                <a:xfrm rot="10800000">
                  <a:off x="9441730" y="1651470"/>
                  <a:ext cx="688975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23" name="Right Arrow 38"/>
                <p:cNvSpPr/>
                <p:nvPr/>
              </p:nvSpPr>
              <p:spPr bwMode="auto">
                <a:xfrm rot="10800000">
                  <a:off x="7942718" y="2262536"/>
                  <a:ext cx="1036052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518895" y="4756488"/>
                  <a:ext cx="1462128" cy="365760"/>
                  <a:chOff x="313117" y="4233959"/>
                  <a:chExt cx="1462128" cy="365760"/>
                </a:xfrm>
              </p:grpSpPr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8880303" y="6148623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Wait queues</a:t>
                  </a: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31650" y="5186993"/>
                  <a:ext cx="957214" cy="957214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1706" y="5186993"/>
                  <a:ext cx="850059" cy="92975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20724" y="5340541"/>
                  <a:ext cx="1188772" cy="821924"/>
                </a:xfrm>
                <a:prstGeom prst="rect">
                  <a:avLst/>
                </a:prstGeom>
              </p:spPr>
            </p:pic>
            <p:grpSp>
              <p:nvGrpSpPr>
                <p:cNvPr id="37" name="Group 36"/>
                <p:cNvGrpSpPr/>
                <p:nvPr/>
              </p:nvGrpSpPr>
              <p:grpSpPr>
                <a:xfrm>
                  <a:off x="9392040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39" name="Rectangle 38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1" name="Rectangle 40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0878477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47" name="Right Arrow 38"/>
                <p:cNvSpPr/>
                <p:nvPr/>
              </p:nvSpPr>
              <p:spPr bwMode="auto">
                <a:xfrm rot="16200000">
                  <a:off x="10482368" y="2687579"/>
                  <a:ext cx="2666319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112213" y="3976438"/>
                  <a:ext cx="3738175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16200000">
                  <a:off x="9618725" y="4270326"/>
                  <a:ext cx="633314" cy="1100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6200000">
                  <a:off x="7757320" y="4229705"/>
                  <a:ext cx="66844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6200000">
                  <a:off x="6153072" y="3380083"/>
                  <a:ext cx="1397554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531769" y="2704814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Blocking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811819" y="2965701"/>
                  <a:ext cx="18499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operation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0181152" y="1623169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53" name="Rectangle 52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4" name="Rectangle 53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7" name="Rectangle 5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 rot="16200000">
                  <a:off x="8756101" y="2253195"/>
                  <a:ext cx="28691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0177493" y="1108873"/>
                  <a:ext cx="1827888" cy="365760"/>
                  <a:chOff x="313117" y="4233959"/>
                  <a:chExt cx="1827888" cy="365760"/>
                </a:xfrm>
              </p:grpSpPr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3" name="Rectangle 7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 bwMode="auto">
                  <a:xfrm>
                    <a:off x="177524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7" name="Right Arrow 38"/>
                <p:cNvSpPr/>
                <p:nvPr/>
              </p:nvSpPr>
              <p:spPr bwMode="auto">
                <a:xfrm rot="10800000">
                  <a:off x="11319504" y="166290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8" name="Right Arrow 38"/>
                <p:cNvSpPr/>
                <p:nvPr/>
              </p:nvSpPr>
              <p:spPr bwMode="auto">
                <a:xfrm rot="10800000">
                  <a:off x="11323314" y="214677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7712749" y="399918"/>
                  <a:ext cx="22671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Scheduler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16200000">
                  <a:off x="9642660" y="1960000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16200000">
                  <a:off x="9647078" y="1414634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9827231" y="2210842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831019" y="1201031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D43288D-D408-405C-ABD5-138CC0DD9A34}"/>
                  </a:ext>
                </a:extLst>
              </p:cNvPr>
              <p:cNvSpPr/>
              <p:nvPr/>
            </p:nvSpPr>
            <p:spPr>
              <a:xfrm>
                <a:off x="6950806" y="3977996"/>
                <a:ext cx="1123305" cy="197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ight Arrow 38">
              <a:extLst>
                <a:ext uri="{FF2B5EF4-FFF2-40B4-BE49-F238E27FC236}">
                  <a16:creationId xmlns:a16="http://schemas.microsoft.com/office/drawing/2014/main" id="{A0E90093-8964-45DE-A391-3E6822DF24B5}"/>
                </a:ext>
              </a:extLst>
            </p:cNvPr>
            <p:cNvSpPr/>
            <p:nvPr/>
          </p:nvSpPr>
          <p:spPr bwMode="auto">
            <a:xfrm rot="5400000">
              <a:off x="7784999" y="4264469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9" name="Right Arrow 38">
              <a:extLst>
                <a:ext uri="{FF2B5EF4-FFF2-40B4-BE49-F238E27FC236}">
                  <a16:creationId xmlns:a16="http://schemas.microsoft.com/office/drawing/2014/main" id="{30AAC657-D194-45A1-A487-F1BD7E33DE0F}"/>
                </a:ext>
              </a:extLst>
            </p:cNvPr>
            <p:cNvSpPr/>
            <p:nvPr/>
          </p:nvSpPr>
          <p:spPr bwMode="auto">
            <a:xfrm rot="5400000">
              <a:off x="9656640" y="4264470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6" name="Right Arrow 38">
              <a:extLst>
                <a:ext uri="{FF2B5EF4-FFF2-40B4-BE49-F238E27FC236}">
                  <a16:creationId xmlns:a16="http://schemas.microsoft.com/office/drawing/2014/main" id="{9A3E0DEF-BBD4-40F6-ACDB-3211EA5FC3A0}"/>
                </a:ext>
              </a:extLst>
            </p:cNvPr>
            <p:cNvSpPr/>
            <p:nvPr/>
          </p:nvSpPr>
          <p:spPr bwMode="auto">
            <a:xfrm rot="5400000">
              <a:off x="11107474" y="4269472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r>
              <a:rPr lang="en-US" sz="3200" dirty="0"/>
              <a:t>Assume that a system has three tasks T1, T2, and T3</a:t>
            </a:r>
          </a:p>
          <a:p>
            <a:pPr lvl="1"/>
            <a:r>
              <a:rPr lang="en-US" sz="3200" dirty="0"/>
              <a:t>Priority: T3 &gt; T2 &gt; T1</a:t>
            </a:r>
          </a:p>
          <a:p>
            <a:r>
              <a:rPr lang="en-US" sz="3200" dirty="0"/>
              <a:t>Imagine that T1 and T3 both use the same lock . . .</a:t>
            </a:r>
          </a:p>
          <a:p>
            <a:endParaRPr lang="en-US" sz="3600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38" y="6204913"/>
            <a:ext cx="225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Acquires lock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1945004" y="589413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2173" y="3799241"/>
            <a:ext cx="33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Tries to acquire lock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198747" y="3674474"/>
            <a:ext cx="1" cy="3040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5419" y="429108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79028" y="4293929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5418" y="538353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1301" y="537987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79027" y="3187927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273143" y="2974340"/>
            <a:ext cx="4411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9688405" y="2970107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5275681" y="2971192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7347387" y="2840690"/>
            <a:ext cx="0" cy="139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352598" y="2840690"/>
            <a:ext cx="3615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0972375" y="2842296"/>
            <a:ext cx="0" cy="5413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547543" y="3447485"/>
            <a:ext cx="2766938" cy="1566802"/>
            <a:chOff x="9547543" y="3447485"/>
            <a:chExt cx="2766938" cy="1566802"/>
          </a:xfrm>
        </p:grpSpPr>
        <p:sp>
          <p:nvSpPr>
            <p:cNvPr id="46" name="TextBox 45"/>
            <p:cNvSpPr txBox="1"/>
            <p:nvPr/>
          </p:nvSpPr>
          <p:spPr>
            <a:xfrm>
              <a:off x="9566590" y="4154995"/>
              <a:ext cx="2692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but it’s blocked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547543" y="3447485"/>
              <a:ext cx="2766938" cy="1566802"/>
              <a:chOff x="9547543" y="3447485"/>
              <a:chExt cx="2766938" cy="156680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621997" y="344748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T3 is the highest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47543" y="379933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priority thread,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711686" y="4491067"/>
                <a:ext cx="219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by T2 and T1!</a:t>
                </a:r>
              </a:p>
            </p:txBody>
          </p:sp>
        </p:grpSp>
      </p:grp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7464866" y="4243233"/>
            <a:ext cx="0" cy="541388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466327" y="3178744"/>
            <a:ext cx="0" cy="490111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AC3E8E6D-8401-4231-A225-DA4FC72FBF1A}"/>
              </a:ext>
            </a:extLst>
          </p:cNvPr>
          <p:cNvGrpSpPr/>
          <p:nvPr/>
        </p:nvGrpSpPr>
        <p:grpSpPr>
          <a:xfrm>
            <a:off x="-24766" y="-5202"/>
            <a:ext cx="12235813" cy="6863201"/>
            <a:chOff x="-24766" y="-5202"/>
            <a:chExt cx="12235813" cy="686320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D9BDC4A-E6F0-4C67-9793-00C110F4A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766" y="-5202"/>
              <a:ext cx="12235813" cy="686320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73775F2-142F-4A4D-9F5F-E38183AE235F}"/>
                </a:ext>
              </a:extLst>
            </p:cNvPr>
            <p:cNvSpPr txBox="1"/>
            <p:nvPr/>
          </p:nvSpPr>
          <p:spPr>
            <a:xfrm>
              <a:off x="0" y="0"/>
              <a:ext cx="12192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I HAZ A PRIORITY INVERSION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9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task which owns a lock inherits the highest priority of any task that wishes to acquire the lock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038" y="5894139"/>
            <a:ext cx="2251710" cy="833994"/>
            <a:chOff x="701038" y="5894139"/>
            <a:chExt cx="2251710" cy="833994"/>
          </a:xfrm>
        </p:grpSpPr>
        <p:sp>
          <p:nvSpPr>
            <p:cNvPr id="13" name="TextBox 12"/>
            <p:cNvSpPr txBox="1"/>
            <p:nvPr/>
          </p:nvSpPr>
          <p:spPr>
            <a:xfrm>
              <a:off x="701038" y="6204913"/>
              <a:ext cx="2251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flipV="1">
              <a:off x="194500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22173" y="3674474"/>
            <a:ext cx="3387088" cy="647987"/>
            <a:chOff x="2122173" y="3674474"/>
            <a:chExt cx="3387088" cy="647987"/>
          </a:xfrm>
        </p:grpSpPr>
        <p:sp>
          <p:nvSpPr>
            <p:cNvPr id="19" name="TextBox 18"/>
            <p:cNvSpPr txBox="1"/>
            <p:nvPr/>
          </p:nvSpPr>
          <p:spPr>
            <a:xfrm>
              <a:off x="2122173" y="37992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Tries to acquire lock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5198747" y="3674474"/>
              <a:ext cx="1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9027" y="5396994"/>
            <a:ext cx="2213611" cy="488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5416" y="4298855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65416" y="539699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4232" y="6233523"/>
            <a:ext cx="348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Inherits T3’s priority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5316858" y="592274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830378" y="5917685"/>
            <a:ext cx="4679632" cy="833994"/>
            <a:chOff x="621027" y="5894139"/>
            <a:chExt cx="4679632" cy="833994"/>
          </a:xfrm>
        </p:grpSpPr>
        <p:sp>
          <p:nvSpPr>
            <p:cNvPr id="51" name="TextBox 50"/>
            <p:cNvSpPr txBox="1"/>
            <p:nvPr/>
          </p:nvSpPr>
          <p:spPr>
            <a:xfrm>
              <a:off x="621027" y="6204913"/>
              <a:ext cx="467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Releases lock, drops priority</a:t>
              </a: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V="1">
              <a:off x="100774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7479027" y="318917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79026" y="4301787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45686" y="3667179"/>
            <a:ext cx="2189794" cy="647987"/>
            <a:chOff x="2274573" y="3826874"/>
            <a:chExt cx="3387088" cy="647987"/>
          </a:xfrm>
        </p:grpSpPr>
        <p:sp>
          <p:nvSpPr>
            <p:cNvPr id="55" name="TextBox 54"/>
            <p:cNvSpPr txBox="1"/>
            <p:nvPr/>
          </p:nvSpPr>
          <p:spPr>
            <a:xfrm>
              <a:off x="2274573" y="39516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 flipV="1">
              <a:off x="2487072" y="3826874"/>
              <a:ext cx="2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2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8595</TotalTime>
  <Words>3422</Words>
  <Application>Microsoft Office PowerPoint</Application>
  <PresentationFormat>Widescreen</PresentationFormat>
  <Paragraphs>541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Consolas</vt:lpstr>
      <vt:lpstr>Segoe UI</vt:lpstr>
      <vt:lpstr>Segoe UI Light</vt:lpstr>
      <vt:lpstr>Times</vt:lpstr>
      <vt:lpstr>Office Theme</vt:lpstr>
      <vt:lpstr>Scheduling</vt:lpstr>
      <vt:lpstr>Outline</vt:lpstr>
      <vt:lpstr>Scheduling: Which Process Should Run Now?</vt:lpstr>
      <vt:lpstr>PowerPoint Presentation</vt:lpstr>
      <vt:lpstr>Evaluating Scheduler Algorithms</vt:lpstr>
      <vt:lpstr>Priority-based Round-Robin</vt:lpstr>
      <vt:lpstr>Priority Inversion</vt:lpstr>
      <vt:lpstr>PowerPoint Presentation</vt:lpstr>
      <vt:lpstr>Priority Inheritance</vt:lpstr>
      <vt:lpstr>Outline</vt:lpstr>
      <vt:lpstr>Linux’s “Completely Fair Scheduler” (CFS)</vt:lpstr>
      <vt:lpstr>Red-black</vt:lpstr>
      <vt:lpstr>PowerPoint Presentation</vt:lpstr>
      <vt:lpstr>PowerPoint Presentation</vt:lpstr>
      <vt:lpstr>Classic CFS Example</vt:lpstr>
      <vt:lpstr>It’s Nice To Be Nice</vt:lpstr>
      <vt:lpstr>Task Priorities in CFS</vt:lpstr>
      <vt:lpstr>Task Priorities in CFS</vt:lpstr>
      <vt:lpstr>Making Scheduling Efficient</vt:lpstr>
      <vt:lpstr>PowerPoint Presentation</vt:lpstr>
      <vt:lpstr>Which Priorities Should I Assign To My Tasks?</vt:lpstr>
      <vt:lpstr>PowerPoint Presentation</vt:lpstr>
      <vt:lpstr>PowerPoint Presentation</vt:lpstr>
      <vt:lpstr>Outline</vt:lpstr>
      <vt:lpstr>What Happens After A Write Leaves A Store Buffer?</vt:lpstr>
      <vt:lpstr>x86: Store Buffers, Multiple Cores, and LOCK Prefixes</vt:lpstr>
      <vt:lpstr>The MESI Protocol</vt:lpstr>
      <vt:lpstr>The MESI Protocol</vt:lpstr>
      <vt:lpstr>The MESI Protocol</vt:lpstr>
      <vt:lpstr>The MESI Protocol</vt:lpstr>
      <vt:lpstr>The MESI Protocol</vt:lpstr>
      <vt:lpstr>The MESI Protocol</vt:lpstr>
      <vt:lpstr>PowerPoint Presentation</vt:lpstr>
      <vt:lpstr>The Costs of Cache Coherency</vt:lpstr>
      <vt:lpstr>CPU Affinity in Linux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4180</cp:revision>
  <dcterms:created xsi:type="dcterms:W3CDTF">2017-01-17T01:11:39Z</dcterms:created>
  <dcterms:modified xsi:type="dcterms:W3CDTF">2021-04-06T02:44:16Z</dcterms:modified>
</cp:coreProperties>
</file>