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8" r:id="rId3"/>
    <p:sldId id="299" r:id="rId4"/>
    <p:sldId id="300" r:id="rId5"/>
    <p:sldId id="301" r:id="rId6"/>
    <p:sldId id="302" r:id="rId7"/>
    <p:sldId id="308" r:id="rId8"/>
    <p:sldId id="285" r:id="rId9"/>
    <p:sldId id="289" r:id="rId10"/>
    <p:sldId id="290" r:id="rId11"/>
    <p:sldId id="287" r:id="rId12"/>
    <p:sldId id="291" r:id="rId13"/>
    <p:sldId id="293" r:id="rId14"/>
    <p:sldId id="292" r:id="rId15"/>
    <p:sldId id="294" r:id="rId16"/>
    <p:sldId id="295" r:id="rId17"/>
    <p:sldId id="306" r:id="rId18"/>
    <p:sldId id="307" r:id="rId19"/>
    <p:sldId id="309" r:id="rId20"/>
    <p:sldId id="264" r:id="rId21"/>
    <p:sldId id="265" r:id="rId22"/>
    <p:sldId id="267" r:id="rId23"/>
    <p:sldId id="260" r:id="rId24"/>
    <p:sldId id="262" r:id="rId25"/>
    <p:sldId id="270" r:id="rId26"/>
    <p:sldId id="269" r:id="rId27"/>
    <p:sldId id="268" r:id="rId28"/>
    <p:sldId id="275" r:id="rId29"/>
    <p:sldId id="279" r:id="rId30"/>
    <p:sldId id="303" r:id="rId31"/>
    <p:sldId id="304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CC"/>
    <a:srgbClr val="FFFF66"/>
    <a:srgbClr val="66FF99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81526" autoAdjust="0"/>
  </p:normalViewPr>
  <p:slideViewPr>
    <p:cSldViewPr snapToGrid="0">
      <p:cViewPr varScale="1">
        <p:scale>
          <a:sx n="51" d="100"/>
          <a:sy n="51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1419962/documen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-hardware/drivers/network/overview-of-single-root-i-o-virtualization--sr-iov-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`%rt` register is the “root table” register. It points to the base of the page table that is used by the IOMMU.</a:t>
            </a:r>
          </a:p>
          <a:p>
            <a:endParaRPr lang="en-US" dirty="0"/>
          </a:p>
          <a:p>
            <a:r>
              <a:rPr lang="en-US" dirty="0"/>
              <a:t>[As mention on page 20 of the reference below, “The IOMMU provides no direct indication to an I/O device of a failed translation when processing an untranslated posted request. This is in contrast to the page fault mechanism employed by CPU’s MMU.”]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[Ref: Sections 2 and 3 of “Bypassing IOMMU Protection against I/O Attacks” by Morgan et al (</a:t>
            </a:r>
            <a:r>
              <a:rPr lang="en-US" dirty="0">
                <a:hlinkClick r:id="rId3"/>
              </a:rPr>
              <a:t>https://hal.archives-ouvertes.fr/hal-01419962/document</a:t>
            </a:r>
            <a:r>
              <a:rPr lang="en-US" dirty="0"/>
              <a:t>)]</a:t>
            </a:r>
          </a:p>
          <a:p>
            <a:endParaRPr lang="en-US" dirty="0"/>
          </a:p>
          <a:p>
            <a:r>
              <a:rPr lang="en-US" dirty="0"/>
              <a:t>[Ref: https://www.amd.com/system/files/TechDocs/48882_IOMMU.pdf  //Sections 1 and 2.2 are most relevant</a:t>
            </a:r>
          </a:p>
          <a:p>
            <a:r>
              <a:rPr lang="en-US" dirty="0"/>
              <a:t>        http://www.cs.technion.ac.il/~dan/papers/riommu-asplos-2015.pdf  //Section 2.3</a:t>
            </a:r>
          </a:p>
          <a:p>
            <a:r>
              <a:rPr lang="en-US" dirty="0"/>
              <a:t>        https://compas.cs.stonybrook.edu/~nhonarmand/courses/sp17/cse506/slides/hw_io_virtualization.pdf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idea is that the %rt register points to a page table who last entry is a pointer to another page table. The IOMMU uses a device’s RID to traverse the root page table and determine which device-specific page table should be used to translate memory addresses for the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Remember that Chickadee does not handle interrupts on the per-</a:t>
            </a:r>
            <a:r>
              <a:rPr lang="en-US" dirty="0" err="1"/>
              <a:t>cpu</a:t>
            </a:r>
            <a:r>
              <a:rPr lang="en-US" dirty="0"/>
              <a:t> stack; see k-</a:t>
            </a:r>
            <a:r>
              <a:rPr lang="en-US" dirty="0" err="1"/>
              <a:t>exception.S</a:t>
            </a:r>
            <a:r>
              <a:rPr lang="en-US" dirty="0"/>
              <a:t> and proc::exception(). At the very beginning of the exception-handling path, the hardware has vomited some state onto the per-</a:t>
            </a:r>
            <a:r>
              <a:rPr lang="en-US" dirty="0" err="1"/>
              <a:t>cpu</a:t>
            </a:r>
            <a:r>
              <a:rPr lang="en-US" dirty="0"/>
              <a:t> stack, but Chickadee immediately copies this state to the kernel stack for the currently-running process, and then calls proc::exception() (where the “this” pointer corresponds to the struct proc for the user-mode process that was running when the exception occurred.]</a:t>
            </a:r>
          </a:p>
          <a:p>
            <a:r>
              <a:rPr lang="en-US" dirty="0"/>
              <a:t>[Ref: https://notes.shichao.io/lkd/ch7/#interrupt-context</a:t>
            </a:r>
          </a:p>
          <a:p>
            <a:r>
              <a:rPr lang="en-US" dirty="0"/>
              <a:t>        https://0xax.gitbooks.io/linux-insides/content/Interrupts/linux-interrupts-9.html</a:t>
            </a:r>
          </a:p>
          <a:p>
            <a:r>
              <a:rPr lang="en-US" dirty="0"/>
              <a:t>        https://stackoverflow.com/questions/1053572/why-kernel-code-thread-executing-in-interrupt-context-cannot-sleep</a:t>
            </a:r>
          </a:p>
          <a:p>
            <a:r>
              <a:rPr lang="en-US" dirty="0"/>
              <a:t>        https://www.kernel.org/doc/Documentation/x86/kernel-stacks]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[Ref: https://0xax.gitbooks.io/linux-insides/content/Interrupts/linux-interrupts-9.html</a:t>
            </a:r>
          </a:p>
          <a:p>
            <a:r>
              <a:rPr lang="en-US" dirty="0"/>
              <a:t>        https://notes.shichao.io/lkd/ch7/]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“-e” option passed to `</a:t>
            </a:r>
            <a:r>
              <a:rPr lang="en-US" dirty="0" err="1"/>
              <a:t>ps`</a:t>
            </a:r>
            <a:r>
              <a:rPr lang="en-US" dirty="0"/>
              <a:t> instructs `</a:t>
            </a:r>
            <a:r>
              <a:rPr lang="en-US" dirty="0" err="1"/>
              <a:t>ps`</a:t>
            </a:r>
            <a:r>
              <a:rPr lang="en-US" dirty="0"/>
              <a:t> to display info for every process.]</a:t>
            </a:r>
          </a:p>
          <a:p>
            <a:endParaRPr lang="en-US" dirty="0"/>
          </a:p>
          <a:p>
            <a:r>
              <a:rPr lang="en-US" dirty="0"/>
              <a:t>[Aside: Linux defines 10 </a:t>
            </a:r>
            <a:r>
              <a:rPr lang="en-US" dirty="0" err="1"/>
              <a:t>softirq</a:t>
            </a:r>
            <a:r>
              <a:rPr lang="en-US" dirty="0"/>
              <a:t> types .  . . but then why does the </a:t>
            </a:r>
            <a:r>
              <a:rPr lang="en-US" dirty="0" err="1"/>
              <a:t>enum</a:t>
            </a:r>
            <a:r>
              <a:rPr lang="en-US" dirty="0"/>
              <a:t> have 11 entries? The reason is that the last one (“NR_SOFTIRQS”) is a dummy one whose value is only useful to define how many “real” </a:t>
            </a:r>
            <a:r>
              <a:rPr lang="en-US" dirty="0" err="1"/>
              <a:t>softirqs</a:t>
            </a:r>
            <a:r>
              <a:rPr lang="en-US" dirty="0"/>
              <a:t> are defined.] </a:t>
            </a:r>
          </a:p>
          <a:p>
            <a:r>
              <a:rPr lang="en-US" dirty="0"/>
              <a:t>[Ref: https://www.privateinternetaccess.com/blog/2016/01/linux-networking-stack-from-the-ground-up-part-3/</a:t>
            </a:r>
          </a:p>
          <a:p>
            <a:r>
              <a:rPr lang="en-US" dirty="0"/>
              <a:t>        https://0xax.gitbooks.io/linux-insides/content/Interrupts/linux-interrupts-9.html</a:t>
            </a:r>
          </a:p>
          <a:p>
            <a:r>
              <a:rPr lang="en-US" dirty="0"/>
              <a:t>        https://notes.shichao.io/lkd/ch7/</a:t>
            </a:r>
          </a:p>
          <a:p>
            <a:r>
              <a:rPr lang="en-US" dirty="0"/>
              <a:t>        https://elixir.bootlin.com/linux/v4.3/source/include/linux/interrupt.h#L406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nanosecond is a billionth of a second!</a:t>
            </a:r>
          </a:p>
          <a:p>
            <a:endParaRPr lang="en-US" dirty="0"/>
          </a:p>
          <a:p>
            <a:r>
              <a:rPr lang="en-US" dirty="0"/>
              <a:t>[Ref: https://en.wikipedia.org/wiki/Ethernet_frame</a:t>
            </a:r>
          </a:p>
          <a:p>
            <a:r>
              <a:rPr lang="en-US" dirty="0"/>
              <a:t>        https://networkengineering.stackexchange.com/a/34191</a:t>
            </a:r>
          </a:p>
          <a:p>
            <a:r>
              <a:rPr lang="en-US" dirty="0"/>
              <a:t>        https://www.cisco.com/c/en/us/about/security-center/network-performance-metrics.html]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https://blog.packagecloud.io/eng/2016/10/11/monitoring-tuning-linux-networking-stack-receiving-data-illustrated/</a:t>
            </a:r>
          </a:p>
          <a:p>
            <a:r>
              <a:rPr lang="en-US" dirty="0"/>
              <a:t>        https://serverfault.com/questions/241421/napi-vs-adaptive-interrupts]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2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“A Look at Intel’s </a:t>
            </a:r>
            <a:r>
              <a:rPr lang="en-US" dirty="0" err="1"/>
              <a:t>Dataplane</a:t>
            </a:r>
            <a:r>
              <a:rPr lang="en-US" dirty="0"/>
              <a:t> Development Kit” by D. Scholz: https://pdfs.semanticscholar.org/e6d9/e0b89795005d7d5d4b0464bf7271ddd02ac0.pdf]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8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described by </a:t>
            </a:r>
            <a:r>
              <a:rPr lang="en-US" dirty="0">
                <a:hlinkClick r:id="rId3"/>
              </a:rPr>
              <a:t>https://docs.microsoft.com/en-us/windows-hardware/drivers/network/overview-of-single-root-i-o-virtualization--sr-iov-</a:t>
            </a:r>
            <a:r>
              <a:rPr lang="en-US" dirty="0"/>
              <a:t>, “Each PF and VF is assigned a unique PCI Express Requester ID (RID) that allows an I/O memory management unit (IOMMU) to differentiate between different traffic streams and apply memory and interrupt translations between the PF and VFs.”]</a:t>
            </a:r>
          </a:p>
          <a:p>
            <a:endParaRPr lang="en-US" dirty="0"/>
          </a:p>
          <a:p>
            <a:r>
              <a:rPr lang="en-US" dirty="0"/>
              <a:t>[As described by [4],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NIC switch contains the following components: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-One external, 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port that provides network connectivity to the external physical network.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-One internal port that provides the PCI Express (PCIe) Physical Function (PF) on the network adapter with access to the external physical network. An internal port is known as 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port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PF always has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created and assigned to it. This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known as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is referenced by the DEFAULT_VPORT_ID identifier.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-One or more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VPorts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provide a PCIe Virtual Function (VF) on the network adapter with access to the external physical network.”]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[As mentioned by https://www.netdevconf.org/1.1/proceedings/slides/duyck-sr-iov-openstack.pdf, SR-IOV is “still usable without an IOMMU”]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https://docs.microsoft.com/en-us/windows-hardware/drivers/network/overview-of-single-root-i-o-virtualization--sr-iov-</a:t>
            </a:r>
            <a:endParaRPr lang="en-US" dirty="0"/>
          </a:p>
          <a:p>
            <a:r>
              <a:rPr lang="en-US" dirty="0"/>
              <a:t>         "SR-IOV Networking in Xen: Architecture, Design and Implementation" by Dong et al. </a:t>
            </a:r>
          </a:p>
          <a:p>
            <a:r>
              <a:rPr lang="en-US" dirty="0"/>
              <a:t>         [1] http://citeseerx.ist.psu.edu/viewdoc/download?doi=10.1.1.217.5569&amp;rep=rep1&amp;type=pdf  //Section 3</a:t>
            </a:r>
          </a:p>
          <a:p>
            <a:r>
              <a:rPr lang="en-US" dirty="0"/>
              <a:t>         [2] https://docs.microsoft.com/en-us/windows-hardware/drivers/network/overview-of-single-root-i-o-virtualization--sr-iov-</a:t>
            </a:r>
          </a:p>
          <a:p>
            <a:r>
              <a:rPr lang="en-US" dirty="0"/>
              <a:t>         [3] https://docs.microsoft.com/en-us/windows-hardware/drivers/network/sr-iov-architecture</a:t>
            </a:r>
          </a:p>
          <a:p>
            <a:r>
              <a:rPr lang="en-US" dirty="0"/>
              <a:t>         [4] https://docs.microsoft.com/en-us/windows-hardware/drivers/network/nic-switches</a:t>
            </a:r>
          </a:p>
          <a:p>
            <a:r>
              <a:rPr lang="en-US" dirty="0"/>
              <a:t>         [5] https://www.metaswitch.com/blog/accelerating-the-nfv-data-plane</a:t>
            </a:r>
          </a:p>
          <a:p>
            <a:r>
              <a:rPr lang="en-US" dirty="0"/>
              <a:t>         [6] https://www.intel.com/content/dam/www/public/us/en/documents/technology-briefs/sr-iov-nfv-tech-brief.pdf  //Up to and including Section 1.1.1.1</a:t>
            </a:r>
          </a:p>
          <a:p>
            <a:r>
              <a:rPr lang="en-US" dirty="0"/>
              <a:t>         [7] https://www.slideshare.net/heut2008/enable-dpdk-and-sriov-for-containerized-virtual-network-functions-with-zun</a:t>
            </a:r>
          </a:p>
          <a:p>
            <a:r>
              <a:rPr lang="en-US" dirty="0"/>
              <a:t>         [8] https://doc.dpdk.org/guides/nics/intel_vf.html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39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both sending and receiving packets use the ring buffer mechanisms that were discussed earlier in lecture. However, user-level code manipulates the queue pointers directly; furthermore, on the receive path, the user-level code employs polling (not interrupts!) to determine when new packets have arrived. For example, to determine when a network packet has arrived, a thread can spin on the descriptor pointed to by the head register of the RX queue, waiting for the </a:t>
            </a:r>
            <a:r>
              <a:rPr lang="en-US" dirty="0" err="1"/>
              <a:t>bufContainsPkt</a:t>
            </a:r>
            <a:r>
              <a:rPr lang="en-US" dirty="0"/>
              <a:t>? bit to be set to 1 by the NIC.</a:t>
            </a:r>
          </a:p>
          <a:p>
            <a:endParaRPr lang="en-US" dirty="0"/>
          </a:p>
          <a:p>
            <a:r>
              <a:rPr lang="en-US" dirty="0"/>
              <a:t>As described by https://doc.dpdk.org/guides/prog_guide/env_abstraction_layer.html,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DPDK usually pins one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pthread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core to avoid the overhead of task switching. This allows for significant performance gains, but lacks flexibility . . . for further flexibility, it is useful to set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pthread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affinity not only to a CPU but to a CPU set.” DPDK pins threads by marking CPUs as isolated (i.e., off-limits to the general-purpose CPU scheduler) at boot time (see https://doc.dpdk.org/guides/linux_gsg/nic_perf_intel_platform.html and https://www.linuxtopia.org/online_books/linux_kernel/kernel_configuration/re46.html) and at runtime, forcing DPDK threads onto particular cores using CPU affinity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syscalls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	</a:t>
            </a:r>
            <a:endParaRPr lang="en-US" dirty="0"/>
          </a:p>
          <a:p>
            <a:endParaRPr lang="en-US" dirty="0"/>
          </a:p>
          <a:p>
            <a:r>
              <a:rPr lang="en-US" dirty="0"/>
              <a:t>[Ref: See the notes at the end of this slide deck.]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8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0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 is a protocol that allows an email client to download emails from an email server; SMTP is the common protocol that is used by a client to *submit* an email to an email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the networking community, “packet” is often used as a very generic term for a piece of data exchanged between two machines. So, you’ll often hear phrases like “Ethernet packet” when, strictly speaking, the correct phrase is “Ethernet *frame*”.]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http://lettieri.iet.unipi.it/virtualization/2018/20161124-io-paravirtualization-tour.pdf</a:t>
            </a:r>
          </a:p>
          <a:p>
            <a:r>
              <a:rPr lang="en-US" dirty="0"/>
              <a:t>        https://pdos.csail.mit.edu/6.828/2018/labs/lab6/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[Remember that the RX ring lives in system RAM. This is why the NIC has to use DMA to read and write ring metadata that’s pointed to by `Head`.]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8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[So, there will always be at least one descriptor slot that is unused.]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 with the RX scenario, if Head==Tail, that means that there are no more descriptors for the NIC to process. In contrast, if Head==(Tail+1)%N, then the NIC is backlogged, and the OS must wait before asking the NIC to handle another packet.]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761" y="2949426"/>
            <a:ext cx="3805238" cy="129636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CS 161: Lecture 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4/12/21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6762" y="2129120"/>
            <a:ext cx="3805237" cy="800827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Networking</a:t>
            </a:r>
          </a:p>
        </p:txBody>
      </p:sp>
      <p:pic>
        <p:nvPicPr>
          <p:cNvPr id="1026" name="Picture 2" descr="https://images.fineartamerica.com/images-medium-large/string-telephone-1880-granger.jpg">
            <a:extLst>
              <a:ext uri="{FF2B5EF4-FFF2-40B4-BE49-F238E27FC236}">
                <a16:creationId xmlns:a16="http://schemas.microsoft.com/office/drawing/2014/main" id="{87BFF7B8-A925-4C69-9789-C6F4FA23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6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E923B5-EEC6-45A6-8218-871F019D0C42}"/>
              </a:ext>
            </a:extLst>
          </p:cNvPr>
          <p:cNvSpPr>
            <a:spLocks noChangeAspect="1"/>
          </p:cNvSpPr>
          <p:nvPr/>
        </p:nvSpPr>
        <p:spPr>
          <a:xfrm>
            <a:off x="17068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38073-578E-468A-AC07-AC9DC960485F}"/>
              </a:ext>
            </a:extLst>
          </p:cNvPr>
          <p:cNvSpPr>
            <a:spLocks noChangeAspect="1"/>
          </p:cNvSpPr>
          <p:nvPr/>
        </p:nvSpPr>
        <p:spPr>
          <a:xfrm>
            <a:off x="24384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8D434-8AE1-4F59-8CD5-4B87C071DBDB}"/>
              </a:ext>
            </a:extLst>
          </p:cNvPr>
          <p:cNvSpPr>
            <a:spLocks noChangeAspect="1"/>
          </p:cNvSpPr>
          <p:nvPr/>
        </p:nvSpPr>
        <p:spPr>
          <a:xfrm>
            <a:off x="31699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70FDF-42C6-48C5-A91A-B3F432E14D13}"/>
              </a:ext>
            </a:extLst>
          </p:cNvPr>
          <p:cNvSpPr>
            <a:spLocks noChangeAspect="1"/>
          </p:cNvSpPr>
          <p:nvPr/>
        </p:nvSpPr>
        <p:spPr>
          <a:xfrm>
            <a:off x="390144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bcp:0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A8BCB-BB89-4E7B-8781-989B9B4205B1}"/>
              </a:ext>
            </a:extLst>
          </p:cNvPr>
          <p:cNvSpPr>
            <a:spLocks noChangeAspect="1"/>
          </p:cNvSpPr>
          <p:nvPr/>
        </p:nvSpPr>
        <p:spPr>
          <a:xfrm>
            <a:off x="463296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D1E28-DBBF-47F5-9AA2-2057A96AA1F3}"/>
              </a:ext>
            </a:extLst>
          </p:cNvPr>
          <p:cNvSpPr>
            <a:spLocks noChangeAspect="1"/>
          </p:cNvSpPr>
          <p:nvPr/>
        </p:nvSpPr>
        <p:spPr>
          <a:xfrm>
            <a:off x="536448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BE436-E39A-4CB4-8DC0-F76AA65B5EE4}"/>
              </a:ext>
            </a:extLst>
          </p:cNvPr>
          <p:cNvSpPr>
            <a:spLocks noChangeAspect="1"/>
          </p:cNvSpPr>
          <p:nvPr/>
        </p:nvSpPr>
        <p:spPr>
          <a:xfrm>
            <a:off x="609600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09BB4-E533-47F9-8E2C-0F9E65EA0860}"/>
              </a:ext>
            </a:extLst>
          </p:cNvPr>
          <p:cNvSpPr>
            <a:spLocks noChangeAspect="1"/>
          </p:cNvSpPr>
          <p:nvPr/>
        </p:nvSpPr>
        <p:spPr>
          <a:xfrm>
            <a:off x="682752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3C9BD-F6DC-49C5-A85C-EA9488F82573}"/>
              </a:ext>
            </a:extLst>
          </p:cNvPr>
          <p:cNvSpPr>
            <a:spLocks noChangeAspect="1"/>
          </p:cNvSpPr>
          <p:nvPr/>
        </p:nvSpPr>
        <p:spPr>
          <a:xfrm>
            <a:off x="755904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1E8899-9FD5-4229-920D-D2D41C36C755}"/>
              </a:ext>
            </a:extLst>
          </p:cNvPr>
          <p:cNvSpPr>
            <a:spLocks noChangeAspect="1"/>
          </p:cNvSpPr>
          <p:nvPr/>
        </p:nvSpPr>
        <p:spPr>
          <a:xfrm>
            <a:off x="829056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BBAEF8-06A7-41D7-B1E4-D2C976F2FEE8}"/>
              </a:ext>
            </a:extLst>
          </p:cNvPr>
          <p:cNvSpPr>
            <a:spLocks noChangeAspect="1"/>
          </p:cNvSpPr>
          <p:nvPr/>
        </p:nvSpPr>
        <p:spPr>
          <a:xfrm>
            <a:off x="90220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06DB1-9080-4E17-9387-C82D7EE49D2C}"/>
              </a:ext>
            </a:extLst>
          </p:cNvPr>
          <p:cNvSpPr>
            <a:spLocks noChangeAspect="1"/>
          </p:cNvSpPr>
          <p:nvPr/>
        </p:nvSpPr>
        <p:spPr>
          <a:xfrm>
            <a:off x="97536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8BB4E-7ACB-4691-B9F0-7D2270A81E42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RX ring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2CB7B9-4658-42A7-B3CD-BE66959BD524}"/>
              </a:ext>
            </a:extLst>
          </p:cNvPr>
          <p:cNvGrpSpPr/>
          <p:nvPr/>
        </p:nvGrpSpPr>
        <p:grpSpPr>
          <a:xfrm>
            <a:off x="3653883" y="4768262"/>
            <a:ext cx="1226634" cy="694955"/>
            <a:chOff x="3653883" y="4768262"/>
            <a:chExt cx="1226634" cy="6949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4EDB26-DE0A-48DE-AECC-8FB2131BEE28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5B7114-ECE0-42F9-A090-DB82826876EF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898E4E-1EBD-4101-8D2F-F5B724AFC0F5}"/>
              </a:ext>
            </a:extLst>
          </p:cNvPr>
          <p:cNvGrpSpPr/>
          <p:nvPr/>
        </p:nvGrpSpPr>
        <p:grpSpPr>
          <a:xfrm>
            <a:off x="8774523" y="4768262"/>
            <a:ext cx="1226634" cy="694955"/>
            <a:chOff x="3653883" y="4768262"/>
            <a:chExt cx="1226634" cy="6949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3650F7-5922-46B6-9B6D-070D043D9764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C65D9C1-F8D3-40E7-A608-F046D291D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73FA2DE8-0C1D-48F7-BDF4-E766457BC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889" y="25053"/>
            <a:ext cx="9103112" cy="28212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a new packet arrives, the NIC uses DMA to:</a:t>
            </a:r>
          </a:p>
          <a:p>
            <a:pPr lvl="1"/>
            <a:r>
              <a:rPr lang="en-US" dirty="0"/>
              <a:t>Read the descriptor at </a:t>
            </a:r>
            <a:r>
              <a:rPr lang="en-US" b="1" dirty="0"/>
              <a:t>Head</a:t>
            </a:r>
            <a:r>
              <a:rPr lang="en-US" dirty="0"/>
              <a:t> to find the associated buffer</a:t>
            </a:r>
          </a:p>
          <a:p>
            <a:pPr lvl="1"/>
            <a:r>
              <a:rPr lang="en-US" dirty="0"/>
              <a:t>Write the buffer with the new packet’s data</a:t>
            </a:r>
          </a:p>
          <a:p>
            <a:pPr lvl="1"/>
            <a:r>
              <a:rPr lang="en-US" dirty="0"/>
              <a:t>Set the descriptor’s </a:t>
            </a:r>
            <a:r>
              <a:rPr lang="en-US" b="1" dirty="0" err="1"/>
              <a:t>bufContainsPkt</a:t>
            </a:r>
            <a:r>
              <a:rPr lang="en-US" b="1" dirty="0"/>
              <a:t>?</a:t>
            </a:r>
            <a:r>
              <a:rPr lang="en-US" dirty="0"/>
              <a:t> to 1</a:t>
            </a:r>
          </a:p>
          <a:p>
            <a:r>
              <a:rPr lang="en-US" dirty="0"/>
              <a:t>Then, the NIC:</a:t>
            </a:r>
          </a:p>
          <a:p>
            <a:pPr lvl="1"/>
            <a:r>
              <a:rPr lang="en-US" dirty="0"/>
              <a:t>Increments the memory-mapped register </a:t>
            </a:r>
            <a:r>
              <a:rPr lang="en-US" b="1" dirty="0"/>
              <a:t>Head</a:t>
            </a:r>
          </a:p>
          <a:p>
            <a:pPr lvl="1"/>
            <a:r>
              <a:rPr lang="en-US" dirty="0"/>
              <a:t>Discards local copy of packet and raises an interrupt</a:t>
            </a:r>
          </a:p>
          <a:p>
            <a:r>
              <a:rPr lang="en-US" dirty="0"/>
              <a:t>OS will eventually increment </a:t>
            </a:r>
            <a:r>
              <a:rPr lang="en-US" b="1" dirty="0"/>
              <a:t>Tail</a:t>
            </a:r>
            <a:r>
              <a:rPr lang="en-US" dirty="0"/>
              <a:t> to position of packet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2E690B-0E18-42DF-8C93-D8E8553BD0CF}"/>
              </a:ext>
            </a:extLst>
          </p:cNvPr>
          <p:cNvSpPr txBox="1"/>
          <p:nvPr/>
        </p:nvSpPr>
        <p:spPr>
          <a:xfrm>
            <a:off x="4365086" y="5949033"/>
            <a:ext cx="246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On-NIC RAM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6D72AB-0A38-4A57-882C-05AC5433DDF9}"/>
              </a:ext>
            </a:extLst>
          </p:cNvPr>
          <p:cNvSpPr>
            <a:spLocks noChangeAspect="1"/>
          </p:cNvSpPr>
          <p:nvPr/>
        </p:nvSpPr>
        <p:spPr>
          <a:xfrm>
            <a:off x="6827520" y="5837739"/>
            <a:ext cx="5161364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04F25E3-BE55-47D7-89F6-629098D72858}"/>
              </a:ext>
            </a:extLst>
          </p:cNvPr>
          <p:cNvSpPr>
            <a:spLocks noChangeAspect="1"/>
          </p:cNvSpPr>
          <p:nvPr/>
        </p:nvSpPr>
        <p:spPr>
          <a:xfrm>
            <a:off x="7246038" y="2645293"/>
            <a:ext cx="4760827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8EBD89-4648-46E5-BE3A-548457844917}"/>
              </a:ext>
            </a:extLst>
          </p:cNvPr>
          <p:cNvSpPr txBox="1"/>
          <p:nvPr/>
        </p:nvSpPr>
        <p:spPr>
          <a:xfrm>
            <a:off x="5721368" y="2534000"/>
            <a:ext cx="161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System RAM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D7E7E3B-5727-48E9-A71B-6BC2C38CC198}"/>
              </a:ext>
            </a:extLst>
          </p:cNvPr>
          <p:cNvCxnSpPr>
            <a:cxnSpLocks/>
          </p:cNvCxnSpPr>
          <p:nvPr/>
        </p:nvCxnSpPr>
        <p:spPr>
          <a:xfrm flipV="1">
            <a:off x="11174492" y="3379280"/>
            <a:ext cx="0" cy="34819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A4D879-B309-48B9-B423-B68FA8F66E34}"/>
              </a:ext>
            </a:extLst>
          </p:cNvPr>
          <p:cNvCxnSpPr>
            <a:cxnSpLocks/>
          </p:cNvCxnSpPr>
          <p:nvPr/>
        </p:nvCxnSpPr>
        <p:spPr>
          <a:xfrm flipV="1">
            <a:off x="4267200" y="3698785"/>
            <a:ext cx="0" cy="33795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81E83BF-C751-4FE7-836D-F47DEB3220CE}"/>
              </a:ext>
            </a:extLst>
          </p:cNvPr>
          <p:cNvCxnSpPr>
            <a:cxnSpLocks/>
          </p:cNvCxnSpPr>
          <p:nvPr/>
        </p:nvCxnSpPr>
        <p:spPr>
          <a:xfrm flipH="1">
            <a:off x="4273857" y="3712429"/>
            <a:ext cx="6908605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CFDD794-13F8-434A-A4CD-14E77AF29A31}"/>
              </a:ext>
            </a:extLst>
          </p:cNvPr>
          <p:cNvSpPr>
            <a:spLocks noChangeAspect="1"/>
          </p:cNvSpPr>
          <p:nvPr/>
        </p:nvSpPr>
        <p:spPr>
          <a:xfrm>
            <a:off x="10644809" y="2645293"/>
            <a:ext cx="1059366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Empty </a:t>
            </a:r>
            <a:r>
              <a:rPr lang="en-US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buf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8E132E-099C-4CC6-9190-9C029E46F157}"/>
              </a:ext>
            </a:extLst>
          </p:cNvPr>
          <p:cNvSpPr>
            <a:spLocks noChangeAspect="1"/>
          </p:cNvSpPr>
          <p:nvPr/>
        </p:nvSpPr>
        <p:spPr>
          <a:xfrm>
            <a:off x="9757870" y="5837741"/>
            <a:ext cx="1059366" cy="731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5F20F3-B2C3-48B6-9C92-9E680E1C1AEF}"/>
              </a:ext>
            </a:extLst>
          </p:cNvPr>
          <p:cNvSpPr>
            <a:spLocks noChangeAspect="1"/>
          </p:cNvSpPr>
          <p:nvPr/>
        </p:nvSpPr>
        <p:spPr>
          <a:xfrm>
            <a:off x="9753600" y="5837741"/>
            <a:ext cx="1059366" cy="7315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22EC71-9636-4566-BA26-10C19350FAA1}"/>
              </a:ext>
            </a:extLst>
          </p:cNvPr>
          <p:cNvSpPr/>
          <p:nvPr/>
        </p:nvSpPr>
        <p:spPr>
          <a:xfrm>
            <a:off x="3995457" y="4298916"/>
            <a:ext cx="573813" cy="23937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662F7B-E0D4-498C-AA7F-5E5A05E46B04}"/>
              </a:ext>
            </a:extLst>
          </p:cNvPr>
          <p:cNvSpPr/>
          <p:nvPr/>
        </p:nvSpPr>
        <p:spPr>
          <a:xfrm>
            <a:off x="3901440" y="4217836"/>
            <a:ext cx="77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bcp:1</a:t>
            </a:r>
          </a:p>
        </p:txBody>
      </p:sp>
    </p:spTree>
    <p:extLst>
      <p:ext uri="{BB962C8B-B14F-4D97-AF65-F5344CB8AC3E}">
        <p14:creationId xmlns:p14="http://schemas.microsoft.com/office/powerpoint/2010/main" val="21702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46 C 0.00247 -0.00671 0.00404 -0.01204 0.00742 -0.0169 C 0.01068 -0.02176 0.0095 -0.01945 0.01302 -0.02199 L 0.0168 -0.02546 C 0.01745 -0.02755 0.01771 -0.03056 0.01875 -0.03195 C 0.0194 -0.03357 0.02057 -0.03426 0.02148 -0.03565 C 0.02227 -0.03658 0.02279 -0.03773 0.02344 -0.03912 L 0.03099 -0.07963 L 0.03294 -0.08959 C 0.0332 -0.09097 0.03333 -0.09283 0.03385 -0.09491 C 0.0375 -0.1044 0.03437 -0.09514 0.03672 -0.10463 C 0.03828 -0.11134 0.03867 -0.11042 0.03958 -0.11644 C 0.03997 -0.11945 0.0401 -0.12222 0.04049 -0.125 C 0.04075 -0.12639 0.04115 -0.12824 0.04141 -0.13009 C 0.04193 -0.1338 0.04232 -0.13959 0.04336 -0.14352 C 0.04388 -0.14537 0.04479 -0.14653 0.04518 -0.14861 C 0.04792 -0.15949 0.04583 -0.15648 0.04909 -0.16389 C 0.04961 -0.16482 0.05026 -0.16597 0.05091 -0.16736 L 0.05378 -0.18264 L 0.05469 -0.18773 C 0.05534 -0.21366 0.05573 -0.24005 0.05664 -0.2669 C 0.0569 -0.27639 0.0569 -0.28588 0.05755 -0.2956 C 0.05781 -0.29954 0.05898 -0.30324 0.0595 -0.30718 C 0.0599 -0.31088 0.06003 -0.31412 0.06042 -0.31736 C 0.06094 -0.32199 0.06172 -0.32639 0.06237 -0.33102 L 0.06328 -0.33727 C 0.06341 -0.34121 0.0638 -0.3669 0.06615 -0.37315 L 0.06797 -0.37801 C 0.07057 -0.4007 0.06758 -0.37176 0.06992 -0.42176 C 0.07005 -0.42384 0.0707 -0.42523 0.07083 -0.42709 C 0.07122 -0.42986 0.07174 -0.43287 0.07187 -0.43519 C 0.07213 -0.4456 0.07292 -0.45602 0.07292 -0.46597 " pathEditMode="relative" rAng="0" ptsTypes="AAAAAAAAAAAAAAAAAAAAAAAAAAAA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32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6003 -0.0011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 animBg="1"/>
      <p:bldP spid="61" grpId="1" animBg="1"/>
      <p:bldP spid="38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4855AB-9AD7-4080-8832-698456A241EB}"/>
              </a:ext>
            </a:extLst>
          </p:cNvPr>
          <p:cNvSpPr>
            <a:spLocks noChangeAspect="1"/>
          </p:cNvSpPr>
          <p:nvPr/>
        </p:nvSpPr>
        <p:spPr>
          <a:xfrm>
            <a:off x="17068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EA4A9-52AA-431D-968C-0101241D013A}"/>
              </a:ext>
            </a:extLst>
          </p:cNvPr>
          <p:cNvSpPr>
            <a:spLocks noChangeAspect="1"/>
          </p:cNvSpPr>
          <p:nvPr/>
        </p:nvSpPr>
        <p:spPr>
          <a:xfrm>
            <a:off x="24384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DADBA-F164-4BF1-9BBB-307E43B3C2D0}"/>
              </a:ext>
            </a:extLst>
          </p:cNvPr>
          <p:cNvSpPr>
            <a:spLocks noChangeAspect="1"/>
          </p:cNvSpPr>
          <p:nvPr/>
        </p:nvSpPr>
        <p:spPr>
          <a:xfrm>
            <a:off x="31699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0BBB09-E78A-46F2-BC58-9AB7299205FD}"/>
              </a:ext>
            </a:extLst>
          </p:cNvPr>
          <p:cNvSpPr>
            <a:spLocks noChangeAspect="1"/>
          </p:cNvSpPr>
          <p:nvPr/>
        </p:nvSpPr>
        <p:spPr>
          <a:xfrm>
            <a:off x="39014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9B1A6-C3F0-4406-80C1-EF69E478AB12}"/>
              </a:ext>
            </a:extLst>
          </p:cNvPr>
          <p:cNvSpPr>
            <a:spLocks noChangeAspect="1"/>
          </p:cNvSpPr>
          <p:nvPr/>
        </p:nvSpPr>
        <p:spPr>
          <a:xfrm>
            <a:off x="46329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E667C-0F3A-4E2F-BBB4-A2CC7626780E}"/>
              </a:ext>
            </a:extLst>
          </p:cNvPr>
          <p:cNvSpPr>
            <a:spLocks noChangeAspect="1"/>
          </p:cNvSpPr>
          <p:nvPr/>
        </p:nvSpPr>
        <p:spPr>
          <a:xfrm>
            <a:off x="53644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AD133-9ADA-4AD3-8A30-A138013C0E55}"/>
              </a:ext>
            </a:extLst>
          </p:cNvPr>
          <p:cNvSpPr>
            <a:spLocks noChangeAspect="1"/>
          </p:cNvSpPr>
          <p:nvPr/>
        </p:nvSpPr>
        <p:spPr>
          <a:xfrm>
            <a:off x="60960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040B3-9DB5-44E1-A7FF-6DBD8D246F5E}"/>
              </a:ext>
            </a:extLst>
          </p:cNvPr>
          <p:cNvSpPr>
            <a:spLocks noChangeAspect="1"/>
          </p:cNvSpPr>
          <p:nvPr/>
        </p:nvSpPr>
        <p:spPr>
          <a:xfrm>
            <a:off x="68275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F3D09-1F64-44F1-949D-D9D72A201895}"/>
              </a:ext>
            </a:extLst>
          </p:cNvPr>
          <p:cNvSpPr>
            <a:spLocks noChangeAspect="1"/>
          </p:cNvSpPr>
          <p:nvPr/>
        </p:nvSpPr>
        <p:spPr>
          <a:xfrm>
            <a:off x="75590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C2294-2841-4DCE-B079-526CA8DA8150}"/>
              </a:ext>
            </a:extLst>
          </p:cNvPr>
          <p:cNvSpPr>
            <a:spLocks noChangeAspect="1"/>
          </p:cNvSpPr>
          <p:nvPr/>
        </p:nvSpPr>
        <p:spPr>
          <a:xfrm>
            <a:off x="82905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AF322-30E0-4CC3-85E8-AA20424AA05B}"/>
              </a:ext>
            </a:extLst>
          </p:cNvPr>
          <p:cNvSpPr>
            <a:spLocks noChangeAspect="1"/>
          </p:cNvSpPr>
          <p:nvPr/>
        </p:nvSpPr>
        <p:spPr>
          <a:xfrm>
            <a:off x="90220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5C95A-F98C-4274-87B5-4FAE0BFF9CF7}"/>
              </a:ext>
            </a:extLst>
          </p:cNvPr>
          <p:cNvSpPr>
            <a:spLocks noChangeAspect="1"/>
          </p:cNvSpPr>
          <p:nvPr/>
        </p:nvSpPr>
        <p:spPr>
          <a:xfrm>
            <a:off x="97536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3740F-35B9-4E49-8831-C45A61B177A3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RX ring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2E777B-F761-4296-9371-7C069A1FE4D8}"/>
              </a:ext>
            </a:extLst>
          </p:cNvPr>
          <p:cNvGrpSpPr/>
          <p:nvPr/>
        </p:nvGrpSpPr>
        <p:grpSpPr>
          <a:xfrm>
            <a:off x="8631000" y="4768262"/>
            <a:ext cx="1226634" cy="1180696"/>
            <a:chOff x="3653883" y="4768262"/>
            <a:chExt cx="1226634" cy="7381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0C7242-FC82-4F07-8D65-CCE17BC37398}"/>
                </a:ext>
              </a:extLst>
            </p:cNvPr>
            <p:cNvSpPr txBox="1"/>
            <p:nvPr/>
          </p:nvSpPr>
          <p:spPr>
            <a:xfrm>
              <a:off x="3653883" y="5179289"/>
              <a:ext cx="1226634" cy="32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3B032AF-875D-4B9B-92AF-D083F3D88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4844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7C7AA5-AF8B-486E-A95B-55DCF821D72F}"/>
              </a:ext>
            </a:extLst>
          </p:cNvPr>
          <p:cNvGrpSpPr/>
          <p:nvPr/>
        </p:nvGrpSpPr>
        <p:grpSpPr>
          <a:xfrm>
            <a:off x="9029165" y="4768262"/>
            <a:ext cx="1226634" cy="694955"/>
            <a:chOff x="3653883" y="4768262"/>
            <a:chExt cx="1226634" cy="6949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6EDE17-1AED-4F7C-94AB-CDD5E1F99FFA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371FC9-7F8C-4D10-B384-4BD4FEF77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D681B04-227D-4501-8B95-09F97C2C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113" y="716116"/>
            <a:ext cx="6098894" cy="3162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NIC increments </a:t>
            </a:r>
            <a:r>
              <a:rPr lang="en-US" b="1" dirty="0"/>
              <a:t>Head</a:t>
            </a:r>
            <a:r>
              <a:rPr lang="en-US" dirty="0"/>
              <a:t> and discovers that </a:t>
            </a:r>
            <a:r>
              <a:rPr lang="en-US" b="1" dirty="0"/>
              <a:t>Head==Tail</a:t>
            </a:r>
            <a:r>
              <a:rPr lang="en-US" dirty="0"/>
              <a:t> . . .</a:t>
            </a:r>
          </a:p>
          <a:p>
            <a:pPr lvl="1"/>
            <a:r>
              <a:rPr lang="en-US" sz="2800" dirty="0"/>
              <a:t>There are no available buffers to DMA incoming packets into!</a:t>
            </a:r>
          </a:p>
          <a:p>
            <a:pPr lvl="1"/>
            <a:r>
              <a:rPr lang="en-US" sz="2800" dirty="0"/>
              <a:t>NIC will drop packets until the OS allocates more buffers and pokes the NIC by incrementing </a:t>
            </a:r>
            <a:r>
              <a:rPr lang="en-US" sz="2800" b="1" dirty="0"/>
              <a:t>Tail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D31640-8688-462F-9D5B-7448A236183C}"/>
              </a:ext>
            </a:extLst>
          </p:cNvPr>
          <p:cNvSpPr>
            <a:spLocks noChangeAspect="1"/>
          </p:cNvSpPr>
          <p:nvPr/>
        </p:nvSpPr>
        <p:spPr>
          <a:xfrm>
            <a:off x="357027" y="1399643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2D080F-2434-43D7-823F-C5B88CE33200}"/>
              </a:ext>
            </a:extLst>
          </p:cNvPr>
          <p:cNvSpPr>
            <a:spLocks noChangeAspect="1"/>
          </p:cNvSpPr>
          <p:nvPr/>
        </p:nvSpPr>
        <p:spPr>
          <a:xfrm>
            <a:off x="357027" y="2351348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B4D1C9-D4A2-4466-9A59-DD03C1F4B5F3}"/>
              </a:ext>
            </a:extLst>
          </p:cNvPr>
          <p:cNvSpPr/>
          <p:nvPr/>
        </p:nvSpPr>
        <p:spPr>
          <a:xfrm>
            <a:off x="1079292" y="1514443"/>
            <a:ext cx="24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Owned by 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8B0849-F342-4A64-92F2-5F65B9548FBC}"/>
              </a:ext>
            </a:extLst>
          </p:cNvPr>
          <p:cNvSpPr/>
          <p:nvPr/>
        </p:nvSpPr>
        <p:spPr>
          <a:xfrm>
            <a:off x="1079291" y="2444682"/>
            <a:ext cx="24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Owned by NIC</a:t>
            </a:r>
          </a:p>
        </p:txBody>
      </p:sp>
    </p:spTree>
    <p:extLst>
      <p:ext uri="{BB962C8B-B14F-4D97-AF65-F5344CB8AC3E}">
        <p14:creationId xmlns:p14="http://schemas.microsoft.com/office/powerpoint/2010/main" val="23951277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4855AB-9AD7-4080-8832-698456A241EB}"/>
              </a:ext>
            </a:extLst>
          </p:cNvPr>
          <p:cNvSpPr>
            <a:spLocks noChangeAspect="1"/>
          </p:cNvSpPr>
          <p:nvPr/>
        </p:nvSpPr>
        <p:spPr>
          <a:xfrm>
            <a:off x="170688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EA4A9-52AA-431D-968C-0101241D013A}"/>
              </a:ext>
            </a:extLst>
          </p:cNvPr>
          <p:cNvSpPr>
            <a:spLocks noChangeAspect="1"/>
          </p:cNvSpPr>
          <p:nvPr/>
        </p:nvSpPr>
        <p:spPr>
          <a:xfrm>
            <a:off x="243840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DADBA-F164-4BF1-9BBB-307E43B3C2D0}"/>
              </a:ext>
            </a:extLst>
          </p:cNvPr>
          <p:cNvSpPr>
            <a:spLocks noChangeAspect="1"/>
          </p:cNvSpPr>
          <p:nvPr/>
        </p:nvSpPr>
        <p:spPr>
          <a:xfrm>
            <a:off x="31699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0BBB09-E78A-46F2-BC58-9AB7299205FD}"/>
              </a:ext>
            </a:extLst>
          </p:cNvPr>
          <p:cNvSpPr>
            <a:spLocks noChangeAspect="1"/>
          </p:cNvSpPr>
          <p:nvPr/>
        </p:nvSpPr>
        <p:spPr>
          <a:xfrm>
            <a:off x="390144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9B1A6-C3F0-4406-80C1-EF69E478AB12}"/>
              </a:ext>
            </a:extLst>
          </p:cNvPr>
          <p:cNvSpPr>
            <a:spLocks noChangeAspect="1"/>
          </p:cNvSpPr>
          <p:nvPr/>
        </p:nvSpPr>
        <p:spPr>
          <a:xfrm>
            <a:off x="463296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E667C-0F3A-4E2F-BBB4-A2CC7626780E}"/>
              </a:ext>
            </a:extLst>
          </p:cNvPr>
          <p:cNvSpPr>
            <a:spLocks noChangeAspect="1"/>
          </p:cNvSpPr>
          <p:nvPr/>
        </p:nvSpPr>
        <p:spPr>
          <a:xfrm>
            <a:off x="536448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AD133-9ADA-4AD3-8A30-A138013C0E55}"/>
              </a:ext>
            </a:extLst>
          </p:cNvPr>
          <p:cNvSpPr>
            <a:spLocks noChangeAspect="1"/>
          </p:cNvSpPr>
          <p:nvPr/>
        </p:nvSpPr>
        <p:spPr>
          <a:xfrm>
            <a:off x="609600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0040B3-9DB5-44E1-A7FF-6DBD8D246F5E}"/>
              </a:ext>
            </a:extLst>
          </p:cNvPr>
          <p:cNvSpPr>
            <a:spLocks noChangeAspect="1"/>
          </p:cNvSpPr>
          <p:nvPr/>
        </p:nvSpPr>
        <p:spPr>
          <a:xfrm>
            <a:off x="682752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F3D09-1F64-44F1-949D-D9D72A201895}"/>
              </a:ext>
            </a:extLst>
          </p:cNvPr>
          <p:cNvSpPr>
            <a:spLocks noChangeAspect="1"/>
          </p:cNvSpPr>
          <p:nvPr/>
        </p:nvSpPr>
        <p:spPr>
          <a:xfrm>
            <a:off x="755904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C2294-2841-4DCE-B079-526CA8DA8150}"/>
              </a:ext>
            </a:extLst>
          </p:cNvPr>
          <p:cNvSpPr>
            <a:spLocks noChangeAspect="1"/>
          </p:cNvSpPr>
          <p:nvPr/>
        </p:nvSpPr>
        <p:spPr>
          <a:xfrm>
            <a:off x="829056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AF322-30E0-4CC3-85E8-AA20424AA05B}"/>
              </a:ext>
            </a:extLst>
          </p:cNvPr>
          <p:cNvSpPr>
            <a:spLocks noChangeAspect="1"/>
          </p:cNvSpPr>
          <p:nvPr/>
        </p:nvSpPr>
        <p:spPr>
          <a:xfrm>
            <a:off x="902208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5C95A-F98C-4274-87B5-4FAE0BFF9CF7}"/>
              </a:ext>
            </a:extLst>
          </p:cNvPr>
          <p:cNvSpPr>
            <a:spLocks noChangeAspect="1"/>
          </p:cNvSpPr>
          <p:nvPr/>
        </p:nvSpPr>
        <p:spPr>
          <a:xfrm>
            <a:off x="975360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23740F-35B9-4E49-8831-C45A61B177A3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RX ring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D681B04-227D-4501-8B95-09F97C2CB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113" y="716116"/>
            <a:ext cx="6098894" cy="3162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OS increments </a:t>
            </a:r>
            <a:r>
              <a:rPr lang="en-US" b="1" dirty="0"/>
              <a:t>Tail</a:t>
            </a:r>
            <a:r>
              <a:rPr lang="en-US" dirty="0"/>
              <a:t> and discovers that </a:t>
            </a:r>
            <a:r>
              <a:rPr lang="en-US" b="1" dirty="0"/>
              <a:t>Head==(Tail+1)%N</a:t>
            </a:r>
            <a:r>
              <a:rPr lang="en-US" dirty="0"/>
              <a:t> . . .</a:t>
            </a:r>
          </a:p>
          <a:p>
            <a:pPr lvl="1"/>
            <a:r>
              <a:rPr lang="en-US" sz="2800" dirty="0"/>
              <a:t>The OS has processed all of the packets!</a:t>
            </a:r>
          </a:p>
          <a:p>
            <a:pPr lvl="1"/>
            <a:r>
              <a:rPr lang="en-US" sz="2800" dirty="0"/>
              <a:t>OS will wait for the NIC to raise an interrupt to indicate that new packets have arrived</a:t>
            </a:r>
            <a:endParaRPr lang="en-US" sz="28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D78682-21A2-4F06-896D-D1125B0440BB}"/>
              </a:ext>
            </a:extLst>
          </p:cNvPr>
          <p:cNvGrpSpPr/>
          <p:nvPr/>
        </p:nvGrpSpPr>
        <p:grpSpPr>
          <a:xfrm>
            <a:off x="3653883" y="4768262"/>
            <a:ext cx="1226634" cy="694955"/>
            <a:chOff x="3653883" y="4768262"/>
            <a:chExt cx="1226634" cy="6949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517229-BDE5-4836-BF64-5D02BBEB03CB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FB568E-1DF0-438B-95E6-9B41E89D3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81D8C2-F901-429A-BAE5-94BF35D25C5D}"/>
              </a:ext>
            </a:extLst>
          </p:cNvPr>
          <p:cNvGrpSpPr/>
          <p:nvPr/>
        </p:nvGrpSpPr>
        <p:grpSpPr>
          <a:xfrm>
            <a:off x="2913108" y="4768262"/>
            <a:ext cx="1226634" cy="1180696"/>
            <a:chOff x="3653883" y="4768262"/>
            <a:chExt cx="1226634" cy="7381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71EB89-61CB-47F2-9C23-278F559ABDB3}"/>
                </a:ext>
              </a:extLst>
            </p:cNvPr>
            <p:cNvSpPr txBox="1"/>
            <p:nvPr/>
          </p:nvSpPr>
          <p:spPr>
            <a:xfrm>
              <a:off x="3653883" y="5179289"/>
              <a:ext cx="1226634" cy="32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16B51F-08E8-454D-B03C-B0EDC684F6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4844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6A9CD8D-B7CC-4560-9031-B5795F671628}"/>
              </a:ext>
            </a:extLst>
          </p:cNvPr>
          <p:cNvSpPr/>
          <p:nvPr/>
        </p:nvSpPr>
        <p:spPr>
          <a:xfrm>
            <a:off x="1820067" y="5836395"/>
            <a:ext cx="3667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Points to the first descriptor that NIC </a:t>
            </a:r>
            <a:r>
              <a:rPr lang="en-US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cannot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use to store packet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CDBCA1-5171-4F7E-A9BC-C3F970BD8222}"/>
              </a:ext>
            </a:extLst>
          </p:cNvPr>
          <p:cNvSpPr>
            <a:spLocks noChangeAspect="1"/>
          </p:cNvSpPr>
          <p:nvPr/>
        </p:nvSpPr>
        <p:spPr>
          <a:xfrm>
            <a:off x="357027" y="1399643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239FC8-514A-48FC-8B96-1241E3A91E11}"/>
              </a:ext>
            </a:extLst>
          </p:cNvPr>
          <p:cNvSpPr>
            <a:spLocks noChangeAspect="1"/>
          </p:cNvSpPr>
          <p:nvPr/>
        </p:nvSpPr>
        <p:spPr>
          <a:xfrm>
            <a:off x="357027" y="2351348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1BB6EE-23E4-4DDC-8AAE-CD29C6918C41}"/>
              </a:ext>
            </a:extLst>
          </p:cNvPr>
          <p:cNvSpPr/>
          <p:nvPr/>
        </p:nvSpPr>
        <p:spPr>
          <a:xfrm>
            <a:off x="1079292" y="1514443"/>
            <a:ext cx="24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Owned by OS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9FE3F9-A79D-4984-AF05-B142FA8F41D4}"/>
              </a:ext>
            </a:extLst>
          </p:cNvPr>
          <p:cNvSpPr/>
          <p:nvPr/>
        </p:nvSpPr>
        <p:spPr>
          <a:xfrm>
            <a:off x="1079291" y="2444682"/>
            <a:ext cx="24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Owned by NIC</a:t>
            </a:r>
          </a:p>
        </p:txBody>
      </p:sp>
    </p:spTree>
    <p:extLst>
      <p:ext uri="{BB962C8B-B14F-4D97-AF65-F5344CB8AC3E}">
        <p14:creationId xmlns:p14="http://schemas.microsoft.com/office/powerpoint/2010/main" val="131773975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88D-09DA-4821-95B8-63B786C9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How Does TX Work?</a:t>
            </a:r>
          </a:p>
        </p:txBody>
      </p:sp>
    </p:spTree>
    <p:extLst>
      <p:ext uri="{BB962C8B-B14F-4D97-AF65-F5344CB8AC3E}">
        <p14:creationId xmlns:p14="http://schemas.microsoft.com/office/powerpoint/2010/main" val="14638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5441F1-8543-4BAA-8D6F-94F0C1239950}"/>
              </a:ext>
            </a:extLst>
          </p:cNvPr>
          <p:cNvGrpSpPr/>
          <p:nvPr/>
        </p:nvGrpSpPr>
        <p:grpSpPr>
          <a:xfrm>
            <a:off x="1706880" y="4036742"/>
            <a:ext cx="8778240" cy="731520"/>
            <a:chOff x="1025912" y="4070195"/>
            <a:chExt cx="8778240" cy="7315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964A15-486A-4EBD-BBC7-A0AB9E23E6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91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07D514-04A0-4EDA-8028-522EC76C9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43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42AFB0-DAE2-4176-A2A2-A7545C088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895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418727-11B3-404E-B163-B30358379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47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8FC4BB-5593-4626-BFDD-45D140B2F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199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64BA95-E9E1-41F8-9B8C-0EE536DC4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51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A9AB3D-63B4-4B50-8B81-9AFCF01E74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03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8F40E3-111A-4809-8291-29D6B6C59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55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AE08AC-9675-48C4-AE02-358E61029F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807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67F0B8-EEF4-4C6E-B5A4-7B16DCC190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959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545398-15B4-4A1A-9548-F3D2B3635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11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BFCBA9-6818-4C61-B8EB-052EBBB3F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63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B27869-FCF1-42B3-A7D9-F66726564C37}"/>
              </a:ext>
            </a:extLst>
          </p:cNvPr>
          <p:cNvGrpSpPr/>
          <p:nvPr/>
        </p:nvGrpSpPr>
        <p:grpSpPr>
          <a:xfrm>
            <a:off x="1388701" y="3243756"/>
            <a:ext cx="2740226" cy="729479"/>
            <a:chOff x="1388701" y="3243756"/>
            <a:chExt cx="2740226" cy="729479"/>
          </a:xfrm>
        </p:grpSpPr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F8831756-625D-4DE4-88C8-1E50BFE41A89}"/>
                </a:ext>
              </a:extLst>
            </p:cNvPr>
            <p:cNvSpPr/>
            <p:nvPr/>
          </p:nvSpPr>
          <p:spPr>
            <a:xfrm rot="5400000">
              <a:off x="2666449" y="2780545"/>
              <a:ext cx="252118" cy="2133261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22B688-21BC-47A1-9165-D84A5D2C94AB}"/>
                </a:ext>
              </a:extLst>
            </p:cNvPr>
            <p:cNvSpPr txBox="1"/>
            <p:nvPr/>
          </p:nvSpPr>
          <p:spPr>
            <a:xfrm>
              <a:off x="1388701" y="3243756"/>
              <a:ext cx="2740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OS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8478C6-9D3A-4581-B609-FC66F2FBC727}"/>
              </a:ext>
            </a:extLst>
          </p:cNvPr>
          <p:cNvGrpSpPr/>
          <p:nvPr/>
        </p:nvGrpSpPr>
        <p:grpSpPr>
          <a:xfrm>
            <a:off x="3901440" y="3238179"/>
            <a:ext cx="5070191" cy="735054"/>
            <a:chOff x="3901440" y="3238179"/>
            <a:chExt cx="5070191" cy="735054"/>
          </a:xfrm>
        </p:grpSpPr>
        <p:sp>
          <p:nvSpPr>
            <p:cNvPr id="17" name="Left Bracket 16">
              <a:extLst>
                <a:ext uri="{FF2B5EF4-FFF2-40B4-BE49-F238E27FC236}">
                  <a16:creationId xmlns:a16="http://schemas.microsoft.com/office/drawing/2014/main" id="{4C4835D9-9E12-480A-B864-D6FB3DF34E59}"/>
                </a:ext>
              </a:extLst>
            </p:cNvPr>
            <p:cNvSpPr/>
            <p:nvPr/>
          </p:nvSpPr>
          <p:spPr>
            <a:xfrm rot="5400000">
              <a:off x="6335700" y="1337302"/>
              <a:ext cx="252118" cy="5019744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59D713-5685-4927-AB4C-4D53FD709EAC}"/>
                </a:ext>
              </a:extLst>
            </p:cNvPr>
            <p:cNvSpPr txBox="1"/>
            <p:nvPr/>
          </p:nvSpPr>
          <p:spPr>
            <a:xfrm>
              <a:off x="3901440" y="3238179"/>
              <a:ext cx="5070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NIC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4485F-C017-4592-B3D9-8B000A353372}"/>
              </a:ext>
            </a:extLst>
          </p:cNvPr>
          <p:cNvGrpSpPr/>
          <p:nvPr/>
        </p:nvGrpSpPr>
        <p:grpSpPr>
          <a:xfrm>
            <a:off x="8455794" y="3238179"/>
            <a:ext cx="2740226" cy="735054"/>
            <a:chOff x="8455794" y="3238179"/>
            <a:chExt cx="2740226" cy="735054"/>
          </a:xfrm>
        </p:grpSpPr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A0ED83D6-DA3C-461A-AC76-5F186A40A9FC}"/>
                </a:ext>
              </a:extLst>
            </p:cNvPr>
            <p:cNvSpPr/>
            <p:nvPr/>
          </p:nvSpPr>
          <p:spPr>
            <a:xfrm rot="5400000">
              <a:off x="9623081" y="3151837"/>
              <a:ext cx="252118" cy="1390674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E83C3D-6F51-4014-A612-6B58CFBAA6D6}"/>
                </a:ext>
              </a:extLst>
            </p:cNvPr>
            <p:cNvSpPr txBox="1"/>
            <p:nvPr/>
          </p:nvSpPr>
          <p:spPr>
            <a:xfrm>
              <a:off x="8455794" y="3238179"/>
              <a:ext cx="2740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OS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DFDB46-EE62-4A9F-A81F-5F79A3C03699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TX ring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94CD23-44DE-4851-AB1C-0096BF25DF29}"/>
              </a:ext>
            </a:extLst>
          </p:cNvPr>
          <p:cNvGrpSpPr/>
          <p:nvPr/>
        </p:nvGrpSpPr>
        <p:grpSpPr>
          <a:xfrm>
            <a:off x="3653883" y="4768262"/>
            <a:ext cx="1226634" cy="694955"/>
            <a:chOff x="3653883" y="4768262"/>
            <a:chExt cx="1226634" cy="69495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8C7E1C-C43E-475A-A31C-12A5C2BA0B40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3DF9685-468D-4B4F-BFDA-9A371E2D20C0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718E97-EBEB-432D-B4E8-A579E5E8A091}"/>
              </a:ext>
            </a:extLst>
          </p:cNvPr>
          <p:cNvSpPr txBox="1">
            <a:spLocks/>
          </p:cNvSpPr>
          <p:nvPr/>
        </p:nvSpPr>
        <p:spPr>
          <a:xfrm>
            <a:off x="2257192" y="5330285"/>
            <a:ext cx="4255113" cy="1453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Memory-mapped register pointing to first descriptor whose packet should be transmitted by NIC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Incremented by NIC upon sending a packet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474504-725B-4A2C-869B-BD9EA90FBFE5}"/>
              </a:ext>
            </a:extLst>
          </p:cNvPr>
          <p:cNvGrpSpPr/>
          <p:nvPr/>
        </p:nvGrpSpPr>
        <p:grpSpPr>
          <a:xfrm>
            <a:off x="8774523" y="4768262"/>
            <a:ext cx="1226634" cy="694955"/>
            <a:chOff x="3653883" y="4768262"/>
            <a:chExt cx="1226634" cy="6949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C0DE5C-D098-4674-8D2C-A6EFAC9CF485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E8402C-5A5A-4C41-B3BB-E7B247DB6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FA81FCC-B95E-4B3C-83B4-EFCCACC08CB6}"/>
              </a:ext>
            </a:extLst>
          </p:cNvPr>
          <p:cNvSpPr txBox="1">
            <a:spLocks/>
          </p:cNvSpPr>
          <p:nvPr/>
        </p:nvSpPr>
        <p:spPr>
          <a:xfrm>
            <a:off x="7338431" y="5337273"/>
            <a:ext cx="4637977" cy="1453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Memory-mapped register pointing to first descriptor that does </a:t>
            </a:r>
            <a:r>
              <a:rPr lang="en-US" sz="2000" b="1" u="sng" dirty="0"/>
              <a:t>not</a:t>
            </a:r>
            <a:r>
              <a:rPr lang="en-US" sz="2000" b="1" dirty="0"/>
              <a:t> correspond to a packet to send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Incremented by OS once a packet to send has been placed in RAM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B44FDB-E3DA-4007-9C3B-4751ACE05655}"/>
              </a:ext>
            </a:extLst>
          </p:cNvPr>
          <p:cNvCxnSpPr>
            <a:cxnSpLocks/>
          </p:cNvCxnSpPr>
          <p:nvPr/>
        </p:nvCxnSpPr>
        <p:spPr>
          <a:xfrm flipH="1" flipV="1">
            <a:off x="724829" y="2176729"/>
            <a:ext cx="3919283" cy="1770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E7A11A-EEE3-4607-A8B6-4F4816F13559}"/>
              </a:ext>
            </a:extLst>
          </p:cNvPr>
          <p:cNvCxnSpPr>
            <a:cxnSpLocks/>
          </p:cNvCxnSpPr>
          <p:nvPr/>
        </p:nvCxnSpPr>
        <p:spPr>
          <a:xfrm flipH="1" flipV="1">
            <a:off x="5040351" y="2176729"/>
            <a:ext cx="289932" cy="1770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3CE0B01-F4DC-4389-8934-B71F6F6D88FA}"/>
              </a:ext>
            </a:extLst>
          </p:cNvPr>
          <p:cNvGrpSpPr/>
          <p:nvPr/>
        </p:nvGrpSpPr>
        <p:grpSpPr>
          <a:xfrm>
            <a:off x="614061" y="1007571"/>
            <a:ext cx="4426290" cy="1046440"/>
            <a:chOff x="1388701" y="1426221"/>
            <a:chExt cx="4426290" cy="104644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C11D7C-1008-4188-BC73-DAAB54F5AC8C}"/>
                </a:ext>
              </a:extLst>
            </p:cNvPr>
            <p:cNvSpPr/>
            <p:nvPr/>
          </p:nvSpPr>
          <p:spPr>
            <a:xfrm>
              <a:off x="1388701" y="1426221"/>
              <a:ext cx="442629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Pointer to packet buffer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DC183C3-5824-4448-AB64-F5826EE258C3}"/>
                </a:ext>
              </a:extLst>
            </p:cNvPr>
            <p:cNvSpPr/>
            <p:nvPr/>
          </p:nvSpPr>
          <p:spPr>
            <a:xfrm>
              <a:off x="1392506" y="1948167"/>
              <a:ext cx="121019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Buffer </a:t>
              </a:r>
              <a:r>
                <a:rPr 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len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B619A60-7E5C-41A6-B48F-63FF95D07C61}"/>
                </a:ext>
              </a:extLst>
            </p:cNvPr>
            <p:cNvSpPr/>
            <p:nvPr/>
          </p:nvSpPr>
          <p:spPr>
            <a:xfrm>
              <a:off x="2601210" y="1949441"/>
              <a:ext cx="191503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pktSent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04B46F2-AC64-4648-BC4F-E62F2D2A3418}"/>
                </a:ext>
              </a:extLst>
            </p:cNvPr>
            <p:cNvSpPr/>
            <p:nvPr/>
          </p:nvSpPr>
          <p:spPr>
            <a:xfrm>
              <a:off x="4516246" y="1948167"/>
              <a:ext cx="12987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Other stuff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5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964A15-486A-4EBD-BBC7-A0AB9E23E65D}"/>
              </a:ext>
            </a:extLst>
          </p:cNvPr>
          <p:cNvSpPr>
            <a:spLocks noChangeAspect="1"/>
          </p:cNvSpPr>
          <p:nvPr/>
        </p:nvSpPr>
        <p:spPr>
          <a:xfrm>
            <a:off x="17068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7D514-04A0-4EDA-8028-522EC76C9D7E}"/>
              </a:ext>
            </a:extLst>
          </p:cNvPr>
          <p:cNvSpPr>
            <a:spLocks noChangeAspect="1"/>
          </p:cNvSpPr>
          <p:nvPr/>
        </p:nvSpPr>
        <p:spPr>
          <a:xfrm>
            <a:off x="24384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2AFB0-DAE2-4176-A2A2-A7545C088CCE}"/>
              </a:ext>
            </a:extLst>
          </p:cNvPr>
          <p:cNvSpPr>
            <a:spLocks noChangeAspect="1"/>
          </p:cNvSpPr>
          <p:nvPr/>
        </p:nvSpPr>
        <p:spPr>
          <a:xfrm>
            <a:off x="31699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18727-11B3-404E-B163-B30358379DF9}"/>
              </a:ext>
            </a:extLst>
          </p:cNvPr>
          <p:cNvSpPr>
            <a:spLocks noChangeAspect="1"/>
          </p:cNvSpPr>
          <p:nvPr/>
        </p:nvSpPr>
        <p:spPr>
          <a:xfrm>
            <a:off x="39014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FC4BB-5593-4626-BFDD-45D140B2F12B}"/>
              </a:ext>
            </a:extLst>
          </p:cNvPr>
          <p:cNvSpPr>
            <a:spLocks noChangeAspect="1"/>
          </p:cNvSpPr>
          <p:nvPr/>
        </p:nvSpPr>
        <p:spPr>
          <a:xfrm>
            <a:off x="46329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4BA95-E9E1-41F8-9B8C-0EE536DC4FC2}"/>
              </a:ext>
            </a:extLst>
          </p:cNvPr>
          <p:cNvSpPr>
            <a:spLocks noChangeAspect="1"/>
          </p:cNvSpPr>
          <p:nvPr/>
        </p:nvSpPr>
        <p:spPr>
          <a:xfrm>
            <a:off x="53644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9AB3D-63B4-4B50-8B81-9AFCF01E7490}"/>
              </a:ext>
            </a:extLst>
          </p:cNvPr>
          <p:cNvSpPr>
            <a:spLocks noChangeAspect="1"/>
          </p:cNvSpPr>
          <p:nvPr/>
        </p:nvSpPr>
        <p:spPr>
          <a:xfrm>
            <a:off x="60960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F40E3-111A-4809-8291-29D6B6C59878}"/>
              </a:ext>
            </a:extLst>
          </p:cNvPr>
          <p:cNvSpPr>
            <a:spLocks noChangeAspect="1"/>
          </p:cNvSpPr>
          <p:nvPr/>
        </p:nvSpPr>
        <p:spPr>
          <a:xfrm>
            <a:off x="68275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AE08AC-9675-48C4-AE02-358E61029FF1}"/>
              </a:ext>
            </a:extLst>
          </p:cNvPr>
          <p:cNvSpPr>
            <a:spLocks noChangeAspect="1"/>
          </p:cNvSpPr>
          <p:nvPr/>
        </p:nvSpPr>
        <p:spPr>
          <a:xfrm>
            <a:off x="75590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7F0B8-EEF4-4C6E-B5A4-7B16DCC19014}"/>
              </a:ext>
            </a:extLst>
          </p:cNvPr>
          <p:cNvSpPr>
            <a:spLocks noChangeAspect="1"/>
          </p:cNvSpPr>
          <p:nvPr/>
        </p:nvSpPr>
        <p:spPr>
          <a:xfrm>
            <a:off x="82905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45398-15B4-4A1A-9548-F3D2B3635592}"/>
              </a:ext>
            </a:extLst>
          </p:cNvPr>
          <p:cNvSpPr>
            <a:spLocks noChangeAspect="1"/>
          </p:cNvSpPr>
          <p:nvPr/>
        </p:nvSpPr>
        <p:spPr>
          <a:xfrm>
            <a:off x="90220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FCBA9-6818-4C61-B8EB-052EBBB3F1F5}"/>
              </a:ext>
            </a:extLst>
          </p:cNvPr>
          <p:cNvSpPr>
            <a:spLocks noChangeAspect="1"/>
          </p:cNvSpPr>
          <p:nvPr/>
        </p:nvSpPr>
        <p:spPr>
          <a:xfrm>
            <a:off x="97536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FDB46-EE62-4A9F-A81F-5F79A3C03699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TX ring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4D1CA52-D5D7-4A91-A000-132D1E3F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-53638"/>
            <a:ext cx="11422567" cy="3082348"/>
          </a:xfrm>
        </p:spPr>
        <p:txBody>
          <a:bodyPr>
            <a:normAutofit/>
          </a:bodyPr>
          <a:lstStyle/>
          <a:p>
            <a:r>
              <a:rPr lang="en-US" dirty="0"/>
              <a:t>Initially, there are no packets to send</a:t>
            </a:r>
          </a:p>
          <a:p>
            <a:r>
              <a:rPr lang="en-US" dirty="0"/>
              <a:t>When the OS receives a packet to send, the OS:</a:t>
            </a:r>
          </a:p>
          <a:p>
            <a:pPr lvl="1"/>
            <a:r>
              <a:rPr lang="en-US" dirty="0"/>
              <a:t>Writes the descriptor at </a:t>
            </a:r>
            <a:r>
              <a:rPr lang="en-US" b="1" dirty="0"/>
              <a:t>Tail</a:t>
            </a:r>
            <a:r>
              <a:rPr lang="en-US" dirty="0"/>
              <a:t> to point to the packet buffer</a:t>
            </a:r>
          </a:p>
          <a:p>
            <a:pPr lvl="1"/>
            <a:r>
              <a:rPr lang="en-US" dirty="0"/>
              <a:t>Sets the descriptor’s </a:t>
            </a:r>
            <a:r>
              <a:rPr lang="en-US" b="1" dirty="0" err="1"/>
              <a:t>pktSent</a:t>
            </a:r>
            <a:r>
              <a:rPr lang="en-US" b="1" dirty="0"/>
              <a:t>?</a:t>
            </a:r>
            <a:r>
              <a:rPr lang="en-US" dirty="0"/>
              <a:t> to 0</a:t>
            </a:r>
          </a:p>
          <a:p>
            <a:pPr lvl="1"/>
            <a:r>
              <a:rPr lang="en-US" dirty="0"/>
              <a:t>Increments </a:t>
            </a:r>
            <a:r>
              <a:rPr lang="en-US" b="1" dirty="0"/>
              <a:t>Tail</a:t>
            </a:r>
          </a:p>
          <a:p>
            <a:r>
              <a:rPr lang="en-US" dirty="0"/>
              <a:t>The write to the memory-mapped register </a:t>
            </a:r>
            <a:r>
              <a:rPr lang="en-US" b="1" dirty="0"/>
              <a:t>Tail</a:t>
            </a:r>
            <a:r>
              <a:rPr lang="en-US" dirty="0"/>
              <a:t> pokes the NIC, informing it of a packet to transmit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CBBF1C-8A77-4A9B-8543-149573F79F5D}"/>
              </a:ext>
            </a:extLst>
          </p:cNvPr>
          <p:cNvGrpSpPr/>
          <p:nvPr/>
        </p:nvGrpSpPr>
        <p:grpSpPr>
          <a:xfrm>
            <a:off x="1996036" y="4768262"/>
            <a:ext cx="1226634" cy="1180696"/>
            <a:chOff x="3653883" y="4768262"/>
            <a:chExt cx="1226634" cy="7381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52B41D-1120-434B-9D75-B614E5C5FCF9}"/>
                </a:ext>
              </a:extLst>
            </p:cNvPr>
            <p:cNvSpPr txBox="1"/>
            <p:nvPr/>
          </p:nvSpPr>
          <p:spPr>
            <a:xfrm>
              <a:off x="3653883" y="5179289"/>
              <a:ext cx="1226634" cy="32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14EA310-1A6A-4C9E-9224-9713D650F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4844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36ABFF-4D92-4BA1-937F-FE8F4E3C7D25}"/>
              </a:ext>
            </a:extLst>
          </p:cNvPr>
          <p:cNvGrpSpPr/>
          <p:nvPr/>
        </p:nvGrpSpPr>
        <p:grpSpPr>
          <a:xfrm>
            <a:off x="2394201" y="4768262"/>
            <a:ext cx="1226634" cy="694955"/>
            <a:chOff x="3653883" y="4768262"/>
            <a:chExt cx="1226634" cy="6949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0BBAD6-68A6-42CF-892D-8C972C0A4CDC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9003FE-C697-4049-8468-8CA297FBB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00EC5B1-89CA-415E-BD42-AFBA3578F6DD}"/>
              </a:ext>
            </a:extLst>
          </p:cNvPr>
          <p:cNvSpPr/>
          <p:nvPr/>
        </p:nvSpPr>
        <p:spPr>
          <a:xfrm>
            <a:off x="2401786" y="421119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?: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D15E64-DD5B-49E5-8C92-E212C8E99644}"/>
              </a:ext>
            </a:extLst>
          </p:cNvPr>
          <p:cNvSpPr>
            <a:spLocks noChangeAspect="1"/>
          </p:cNvSpPr>
          <p:nvPr/>
        </p:nvSpPr>
        <p:spPr>
          <a:xfrm>
            <a:off x="7246038" y="2645293"/>
            <a:ext cx="4760827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60E08-4F94-4A2A-A483-0F983F1961F0}"/>
              </a:ext>
            </a:extLst>
          </p:cNvPr>
          <p:cNvSpPr txBox="1"/>
          <p:nvPr/>
        </p:nvSpPr>
        <p:spPr>
          <a:xfrm>
            <a:off x="5721368" y="2534000"/>
            <a:ext cx="161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System RAM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B4227D-70BE-4B39-A878-4FE5909896F0}"/>
              </a:ext>
            </a:extLst>
          </p:cNvPr>
          <p:cNvSpPr>
            <a:spLocks noChangeAspect="1"/>
          </p:cNvSpPr>
          <p:nvPr/>
        </p:nvSpPr>
        <p:spPr>
          <a:xfrm>
            <a:off x="10667959" y="2645293"/>
            <a:ext cx="1059366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0732DB-05A3-439F-A260-3D2AF0A7F08A}"/>
              </a:ext>
            </a:extLst>
          </p:cNvPr>
          <p:cNvSpPr txBox="1"/>
          <p:nvPr/>
        </p:nvSpPr>
        <p:spPr>
          <a:xfrm>
            <a:off x="4365086" y="5949033"/>
            <a:ext cx="246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On-NIC RAM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EAB5EE-2436-457A-AA65-783A9787C47B}"/>
              </a:ext>
            </a:extLst>
          </p:cNvPr>
          <p:cNvSpPr>
            <a:spLocks noChangeAspect="1"/>
          </p:cNvSpPr>
          <p:nvPr/>
        </p:nvSpPr>
        <p:spPr>
          <a:xfrm>
            <a:off x="6827520" y="5837739"/>
            <a:ext cx="5161364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593833-BA71-48BA-922C-03CBDEE4EB23}"/>
              </a:ext>
            </a:extLst>
          </p:cNvPr>
          <p:cNvCxnSpPr>
            <a:cxnSpLocks/>
          </p:cNvCxnSpPr>
          <p:nvPr/>
        </p:nvCxnSpPr>
        <p:spPr>
          <a:xfrm flipV="1">
            <a:off x="11197642" y="3379280"/>
            <a:ext cx="0" cy="34819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C10446-86DC-48E6-9656-0DE10B55C8CA}"/>
              </a:ext>
            </a:extLst>
          </p:cNvPr>
          <p:cNvCxnSpPr>
            <a:cxnSpLocks/>
          </p:cNvCxnSpPr>
          <p:nvPr/>
        </p:nvCxnSpPr>
        <p:spPr>
          <a:xfrm flipV="1">
            <a:off x="2797219" y="3698785"/>
            <a:ext cx="0" cy="33795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4F3E5E-269C-428C-B47A-4EACDAC0C3F1}"/>
              </a:ext>
            </a:extLst>
          </p:cNvPr>
          <p:cNvCxnSpPr>
            <a:cxnSpLocks/>
          </p:cNvCxnSpPr>
          <p:nvPr/>
        </p:nvCxnSpPr>
        <p:spPr>
          <a:xfrm flipH="1">
            <a:off x="2784048" y="3712429"/>
            <a:ext cx="8429810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4154 -0.0006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E9B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964A15-486A-4EBD-BBC7-A0AB9E23E65D}"/>
              </a:ext>
            </a:extLst>
          </p:cNvPr>
          <p:cNvSpPr>
            <a:spLocks noChangeAspect="1"/>
          </p:cNvSpPr>
          <p:nvPr/>
        </p:nvSpPr>
        <p:spPr>
          <a:xfrm>
            <a:off x="17068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7D514-04A0-4EDA-8028-522EC76C9D7E}"/>
              </a:ext>
            </a:extLst>
          </p:cNvPr>
          <p:cNvSpPr>
            <a:spLocks noChangeAspect="1"/>
          </p:cNvSpPr>
          <p:nvPr/>
        </p:nvSpPr>
        <p:spPr>
          <a:xfrm>
            <a:off x="2438400" y="4036742"/>
            <a:ext cx="731520" cy="73152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2AFB0-DAE2-4176-A2A2-A7545C088CCE}"/>
              </a:ext>
            </a:extLst>
          </p:cNvPr>
          <p:cNvSpPr>
            <a:spLocks noChangeAspect="1"/>
          </p:cNvSpPr>
          <p:nvPr/>
        </p:nvSpPr>
        <p:spPr>
          <a:xfrm>
            <a:off x="31699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18727-11B3-404E-B163-B30358379DF9}"/>
              </a:ext>
            </a:extLst>
          </p:cNvPr>
          <p:cNvSpPr>
            <a:spLocks noChangeAspect="1"/>
          </p:cNvSpPr>
          <p:nvPr/>
        </p:nvSpPr>
        <p:spPr>
          <a:xfrm>
            <a:off x="39014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FC4BB-5593-4626-BFDD-45D140B2F12B}"/>
              </a:ext>
            </a:extLst>
          </p:cNvPr>
          <p:cNvSpPr>
            <a:spLocks noChangeAspect="1"/>
          </p:cNvSpPr>
          <p:nvPr/>
        </p:nvSpPr>
        <p:spPr>
          <a:xfrm>
            <a:off x="46329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4BA95-E9E1-41F8-9B8C-0EE536DC4FC2}"/>
              </a:ext>
            </a:extLst>
          </p:cNvPr>
          <p:cNvSpPr>
            <a:spLocks noChangeAspect="1"/>
          </p:cNvSpPr>
          <p:nvPr/>
        </p:nvSpPr>
        <p:spPr>
          <a:xfrm>
            <a:off x="53644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9AB3D-63B4-4B50-8B81-9AFCF01E7490}"/>
              </a:ext>
            </a:extLst>
          </p:cNvPr>
          <p:cNvSpPr>
            <a:spLocks noChangeAspect="1"/>
          </p:cNvSpPr>
          <p:nvPr/>
        </p:nvSpPr>
        <p:spPr>
          <a:xfrm>
            <a:off x="60960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F40E3-111A-4809-8291-29D6B6C59878}"/>
              </a:ext>
            </a:extLst>
          </p:cNvPr>
          <p:cNvSpPr>
            <a:spLocks noChangeAspect="1"/>
          </p:cNvSpPr>
          <p:nvPr/>
        </p:nvSpPr>
        <p:spPr>
          <a:xfrm>
            <a:off x="682752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AE08AC-9675-48C4-AE02-358E61029FF1}"/>
              </a:ext>
            </a:extLst>
          </p:cNvPr>
          <p:cNvSpPr>
            <a:spLocks noChangeAspect="1"/>
          </p:cNvSpPr>
          <p:nvPr/>
        </p:nvSpPr>
        <p:spPr>
          <a:xfrm>
            <a:off x="755904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7F0B8-EEF4-4C6E-B5A4-7B16DCC19014}"/>
              </a:ext>
            </a:extLst>
          </p:cNvPr>
          <p:cNvSpPr>
            <a:spLocks noChangeAspect="1"/>
          </p:cNvSpPr>
          <p:nvPr/>
        </p:nvSpPr>
        <p:spPr>
          <a:xfrm>
            <a:off x="829056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45398-15B4-4A1A-9548-F3D2B3635592}"/>
              </a:ext>
            </a:extLst>
          </p:cNvPr>
          <p:cNvSpPr>
            <a:spLocks noChangeAspect="1"/>
          </p:cNvSpPr>
          <p:nvPr/>
        </p:nvSpPr>
        <p:spPr>
          <a:xfrm>
            <a:off x="902208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FCBA9-6818-4C61-B8EB-052EBBB3F1F5}"/>
              </a:ext>
            </a:extLst>
          </p:cNvPr>
          <p:cNvSpPr>
            <a:spLocks noChangeAspect="1"/>
          </p:cNvSpPr>
          <p:nvPr/>
        </p:nvSpPr>
        <p:spPr>
          <a:xfrm>
            <a:off x="9753600" y="4036742"/>
            <a:ext cx="73152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FDB46-EE62-4A9F-A81F-5F79A3C03699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TX ring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44D1CA52-D5D7-4A91-A000-132D1E3F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09200"/>
            <a:ext cx="11422567" cy="251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NIC uses DMA to:</a:t>
            </a:r>
          </a:p>
          <a:p>
            <a:pPr lvl="1"/>
            <a:r>
              <a:rPr lang="en-US" dirty="0"/>
              <a:t>Read the descriptor at </a:t>
            </a:r>
            <a:r>
              <a:rPr lang="en-US" b="1" dirty="0"/>
              <a:t>Head</a:t>
            </a:r>
            <a:r>
              <a:rPr lang="en-US" dirty="0"/>
              <a:t> and discover the buffer location</a:t>
            </a:r>
          </a:p>
          <a:p>
            <a:pPr lvl="1"/>
            <a:r>
              <a:rPr lang="en-US" dirty="0"/>
              <a:t>Read the buffer into on-NIC RAM</a:t>
            </a:r>
          </a:p>
          <a:p>
            <a:pPr lvl="1"/>
            <a:r>
              <a:rPr lang="en-US" dirty="0"/>
              <a:t>Set the </a:t>
            </a:r>
            <a:r>
              <a:rPr lang="en-US" b="1" dirty="0" err="1"/>
              <a:t>packetSent</a:t>
            </a:r>
            <a:r>
              <a:rPr lang="en-US" b="1" dirty="0"/>
              <a:t>?</a:t>
            </a:r>
            <a:r>
              <a:rPr lang="en-US" dirty="0"/>
              <a:t> flag to 1</a:t>
            </a:r>
          </a:p>
          <a:p>
            <a:pPr marL="0" indent="0">
              <a:buNone/>
            </a:pPr>
            <a:r>
              <a:rPr lang="en-US" dirty="0"/>
              <a:t>The NIC then increments </a:t>
            </a:r>
            <a:r>
              <a:rPr lang="en-US" b="1" dirty="0"/>
              <a:t>Head</a:t>
            </a:r>
            <a:r>
              <a:rPr lang="en-US" dirty="0"/>
              <a:t> and raises an interrupt to inform OS of transmitted packet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CBBF1C-8A77-4A9B-8543-149573F79F5D}"/>
              </a:ext>
            </a:extLst>
          </p:cNvPr>
          <p:cNvGrpSpPr/>
          <p:nvPr/>
        </p:nvGrpSpPr>
        <p:grpSpPr>
          <a:xfrm>
            <a:off x="1996036" y="4768262"/>
            <a:ext cx="1226634" cy="1180696"/>
            <a:chOff x="3653883" y="4768262"/>
            <a:chExt cx="1226634" cy="7381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52B41D-1120-434B-9D75-B614E5C5FCF9}"/>
                </a:ext>
              </a:extLst>
            </p:cNvPr>
            <p:cNvSpPr txBox="1"/>
            <p:nvPr/>
          </p:nvSpPr>
          <p:spPr>
            <a:xfrm>
              <a:off x="3653883" y="5179289"/>
              <a:ext cx="1226634" cy="32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14EA310-1A6A-4C9E-9224-9713D650F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4844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36ABFF-4D92-4BA1-937F-FE8F4E3C7D25}"/>
              </a:ext>
            </a:extLst>
          </p:cNvPr>
          <p:cNvGrpSpPr/>
          <p:nvPr/>
        </p:nvGrpSpPr>
        <p:grpSpPr>
          <a:xfrm>
            <a:off x="2903488" y="4762162"/>
            <a:ext cx="1226634" cy="694955"/>
            <a:chOff x="3653883" y="4768262"/>
            <a:chExt cx="1226634" cy="6949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0BBAD6-68A6-42CF-892D-8C972C0A4CDC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9003FE-C697-4049-8468-8CA297FBB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00EC5B1-89CA-415E-BD42-AFBA3578F6DD}"/>
              </a:ext>
            </a:extLst>
          </p:cNvPr>
          <p:cNvSpPr/>
          <p:nvPr/>
        </p:nvSpPr>
        <p:spPr>
          <a:xfrm>
            <a:off x="2401786" y="421119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?: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D15E64-DD5B-49E5-8C92-E212C8E99644}"/>
              </a:ext>
            </a:extLst>
          </p:cNvPr>
          <p:cNvSpPr>
            <a:spLocks noChangeAspect="1"/>
          </p:cNvSpPr>
          <p:nvPr/>
        </p:nvSpPr>
        <p:spPr>
          <a:xfrm>
            <a:off x="7246038" y="2645293"/>
            <a:ext cx="4760827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60E08-4F94-4A2A-A483-0F983F1961F0}"/>
              </a:ext>
            </a:extLst>
          </p:cNvPr>
          <p:cNvSpPr txBox="1"/>
          <p:nvPr/>
        </p:nvSpPr>
        <p:spPr>
          <a:xfrm>
            <a:off x="5721368" y="2534000"/>
            <a:ext cx="161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System RAM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B4227D-70BE-4B39-A878-4FE5909896F0}"/>
              </a:ext>
            </a:extLst>
          </p:cNvPr>
          <p:cNvSpPr>
            <a:spLocks noChangeAspect="1"/>
          </p:cNvSpPr>
          <p:nvPr/>
        </p:nvSpPr>
        <p:spPr>
          <a:xfrm>
            <a:off x="10667959" y="2645293"/>
            <a:ext cx="1059366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0732DB-05A3-439F-A260-3D2AF0A7F08A}"/>
              </a:ext>
            </a:extLst>
          </p:cNvPr>
          <p:cNvSpPr txBox="1"/>
          <p:nvPr/>
        </p:nvSpPr>
        <p:spPr>
          <a:xfrm>
            <a:off x="4365086" y="5949033"/>
            <a:ext cx="246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On-NIC RAM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EAB5EE-2436-457A-AA65-783A9787C47B}"/>
              </a:ext>
            </a:extLst>
          </p:cNvPr>
          <p:cNvSpPr>
            <a:spLocks noChangeAspect="1"/>
          </p:cNvSpPr>
          <p:nvPr/>
        </p:nvSpPr>
        <p:spPr>
          <a:xfrm>
            <a:off x="6827520" y="5837739"/>
            <a:ext cx="5161364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593833-BA71-48BA-922C-03CBDEE4EB23}"/>
              </a:ext>
            </a:extLst>
          </p:cNvPr>
          <p:cNvCxnSpPr>
            <a:cxnSpLocks/>
          </p:cNvCxnSpPr>
          <p:nvPr/>
        </p:nvCxnSpPr>
        <p:spPr>
          <a:xfrm flipV="1">
            <a:off x="11197642" y="3379280"/>
            <a:ext cx="0" cy="348198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C10446-86DC-48E6-9656-0DE10B55C8CA}"/>
              </a:ext>
            </a:extLst>
          </p:cNvPr>
          <p:cNvCxnSpPr>
            <a:cxnSpLocks/>
          </p:cNvCxnSpPr>
          <p:nvPr/>
        </p:nvCxnSpPr>
        <p:spPr>
          <a:xfrm flipV="1">
            <a:off x="2797219" y="3698785"/>
            <a:ext cx="0" cy="337957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4F3E5E-269C-428C-B47A-4EACDAC0C3F1}"/>
              </a:ext>
            </a:extLst>
          </p:cNvPr>
          <p:cNvCxnSpPr>
            <a:cxnSpLocks/>
          </p:cNvCxnSpPr>
          <p:nvPr/>
        </p:nvCxnSpPr>
        <p:spPr>
          <a:xfrm flipH="1">
            <a:off x="2784048" y="3712429"/>
            <a:ext cx="8429810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7CD1B82-1880-4429-8C62-D51B6F5F29E6}"/>
              </a:ext>
            </a:extLst>
          </p:cNvPr>
          <p:cNvSpPr>
            <a:spLocks noChangeAspect="1"/>
          </p:cNvSpPr>
          <p:nvPr/>
        </p:nvSpPr>
        <p:spPr>
          <a:xfrm>
            <a:off x="10667959" y="2645775"/>
            <a:ext cx="1059366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9962B5-9E70-4A76-8A5F-CCAFC3E203FC}"/>
              </a:ext>
            </a:extLst>
          </p:cNvPr>
          <p:cNvSpPr/>
          <p:nvPr/>
        </p:nvSpPr>
        <p:spPr>
          <a:xfrm>
            <a:off x="2478843" y="4234349"/>
            <a:ext cx="654455" cy="33795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1A9B2E-8141-4A98-82FD-74DF5EACB519}"/>
              </a:ext>
            </a:extLst>
          </p:cNvPr>
          <p:cNvSpPr/>
          <p:nvPr/>
        </p:nvSpPr>
        <p:spPr>
          <a:xfrm>
            <a:off x="2425118" y="4206261"/>
            <a:ext cx="77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?:1</a:t>
            </a:r>
          </a:p>
        </p:txBody>
      </p:sp>
    </p:spTree>
    <p:extLst>
      <p:ext uri="{BB962C8B-B14F-4D97-AF65-F5344CB8AC3E}">
        <p14:creationId xmlns:p14="http://schemas.microsoft.com/office/powerpoint/2010/main" val="14747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0.00023 C -0.00117 0.00486 -0.0013 0.00995 -0.00195 0.01574 C -0.00195 0.01921 -0.00273 0.0213 -0.00273 0.02454 C -0.00339 0.05532 -0.00313 0.08634 -0.00365 0.11667 C -0.00378 0.12315 -0.0043 0.1294 -0.00469 0.13542 C -0.00482 0.13773 -0.00625 0.1581 -0.00651 0.16111 C -0.00703 0.16458 -0.00781 0.16852 -0.00846 0.17245 C -0.00938 0.17917 -0.01003 0.18819 -0.01029 0.19444 C -0.01107 0.20833 -0.01107 0.21736 -0.01224 0.23009 C -0.01276 0.23611 -0.01263 0.2419 -0.01406 0.24676 C -0.01654 0.25556 -0.01523 0.25139 -0.01797 0.25857 C -0.02031 0.28866 -0.01758 0.25741 -0.01979 0.27708 C -0.02018 0.28079 -0.02031 0.28403 -0.0207 0.2875 C -0.02122 0.29097 -0.02214 0.29421 -0.02266 0.29769 C -0.02318 0.30116 -0.02383 0.3125 -0.02461 0.3162 C -0.025 0.31852 -0.02578 0.3206 -0.02643 0.32292 C -0.02682 0.32662 -0.02695 0.33079 -0.02734 0.33472 C -0.0276 0.33657 -0.02813 0.33819 -0.02839 0.33958 C -0.02878 0.34259 -0.02891 0.34537 -0.0293 0.34838 C -0.03021 0.35579 -0.03047 0.35509 -0.03125 0.36319 C -0.03138 0.36505 -0.03255 0.38403 -0.03307 0.38704 C -0.03346 0.38889 -0.03451 0.39028 -0.03503 0.39213 C -0.03581 0.39514 -0.03633 0.39884 -0.03685 0.40232 C -0.03919 0.41412 -0.03646 0.39931 -0.0388 0.41389 C -0.03906 0.41574 -0.03945 0.41759 -0.03971 0.41921 C -0.04076 0.46644 -0.03971 0.44398 -0.03971 0.46528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05482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1.11111E-6 L 0.01589 0.000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46AC-5DAC-4E52-9C42-26176042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77" y="38559"/>
            <a:ext cx="4726236" cy="600420"/>
          </a:xfrm>
        </p:spPr>
        <p:txBody>
          <a:bodyPr>
            <a:normAutofit/>
          </a:bodyPr>
          <a:lstStyle/>
          <a:p>
            <a:r>
              <a:rPr lang="en-US" sz="3600" dirty="0"/>
              <a:t>IOMMUs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F584-F962-4D78-8C59-E424F4F4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035" y="495759"/>
            <a:ext cx="7877060" cy="6362241"/>
          </a:xfrm>
        </p:spPr>
        <p:txBody>
          <a:bodyPr>
            <a:normAutofit/>
          </a:bodyPr>
          <a:lstStyle/>
          <a:p>
            <a:r>
              <a:rPr lang="en-US" dirty="0"/>
              <a:t>Modern computers place DMA-capable devices behind an IO-specific MMU</a:t>
            </a:r>
          </a:p>
          <a:p>
            <a:pPr lvl="1"/>
            <a:r>
              <a:rPr lang="en-US" dirty="0"/>
              <a:t>A device generates memory references that target a “device physical” address space</a:t>
            </a:r>
          </a:p>
          <a:p>
            <a:pPr lvl="1"/>
            <a:r>
              <a:rPr lang="en-US" dirty="0"/>
              <a:t>The IOMMU maps device physical RAM to general-purpose physical RAM</a:t>
            </a:r>
          </a:p>
          <a:p>
            <a:pPr lvl="2"/>
            <a:r>
              <a:rPr lang="en-US" dirty="0"/>
              <a:t>The IOMMU has a TLB and a page table pointer</a:t>
            </a:r>
          </a:p>
          <a:p>
            <a:pPr lvl="2"/>
            <a:r>
              <a:rPr lang="en-US" dirty="0"/>
              <a:t>The page table (which lives in general-purpose physical RAM) is controlled by the OS on the general-purpose CPUs</a:t>
            </a:r>
          </a:p>
          <a:p>
            <a:r>
              <a:rPr lang="en-US" dirty="0"/>
              <a:t>IOMMUs enable cool stuff like:</a:t>
            </a:r>
          </a:p>
          <a:p>
            <a:pPr lvl="1"/>
            <a:r>
              <a:rPr lang="en-US" dirty="0"/>
              <a:t>Preventing a faulty device (or device driver) from </a:t>
            </a:r>
            <a:r>
              <a:rPr lang="en-US" dirty="0" err="1"/>
              <a:t>DMA’ing</a:t>
            </a:r>
            <a:r>
              <a:rPr lang="en-US" dirty="0"/>
              <a:t> arbitrary memory</a:t>
            </a:r>
          </a:p>
          <a:p>
            <a:pPr lvl="1"/>
            <a:r>
              <a:rPr lang="en-US" dirty="0"/>
              <a:t>Enabling legacy 32-bit devices to access more than     4 GB of general-purpose physical RAM</a:t>
            </a:r>
          </a:p>
          <a:p>
            <a:pPr lvl="1"/>
            <a:r>
              <a:rPr lang="en-US" dirty="0"/>
              <a:t>Safely allowing a device to DMA directly to/from user-level buffers (thereby avoiding data copying between user buffers and kernel buffers!)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8418C5-3B5B-4DC6-9528-4ED88A206231}"/>
              </a:ext>
            </a:extLst>
          </p:cNvPr>
          <p:cNvGrpSpPr/>
          <p:nvPr/>
        </p:nvGrpSpPr>
        <p:grpSpPr>
          <a:xfrm>
            <a:off x="7844008" y="0"/>
            <a:ext cx="4242756" cy="6858000"/>
            <a:chOff x="7844008" y="0"/>
            <a:chExt cx="4242756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402F89-1246-449A-A29A-8056C69790E8}"/>
                </a:ext>
              </a:extLst>
            </p:cNvPr>
            <p:cNvCxnSpPr/>
            <p:nvPr/>
          </p:nvCxnSpPr>
          <p:spPr>
            <a:xfrm>
              <a:off x="7844008" y="0"/>
              <a:ext cx="0" cy="68580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410BB-4214-46BA-9762-4E5CEC60F737}"/>
                </a:ext>
              </a:extLst>
            </p:cNvPr>
            <p:cNvGrpSpPr/>
            <p:nvPr/>
          </p:nvGrpSpPr>
          <p:grpSpPr>
            <a:xfrm>
              <a:off x="10051435" y="40462"/>
              <a:ext cx="1832469" cy="2174913"/>
              <a:chOff x="2119484" y="887776"/>
              <a:chExt cx="1832469" cy="217491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D837B44-3B90-458A-AD7E-68C2D7E91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611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9CA9E76-E7CB-4D91-884A-3E1FC93CC1AC}"/>
                  </a:ext>
                </a:extLst>
              </p:cNvPr>
              <p:cNvGrpSpPr/>
              <p:nvPr/>
            </p:nvGrpSpPr>
            <p:grpSpPr>
              <a:xfrm>
                <a:off x="211948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AE9154-314A-490C-AB91-0750A583F8F4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1D21BF4-9FD7-4583-BC04-FBE9434CF4C1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6994728-32A2-4C2B-B42B-63E9FDD6EE45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91487F-6BCA-48BB-90F2-BBBB25C24BAA}"/>
                </a:ext>
              </a:extLst>
            </p:cNvPr>
            <p:cNvGrpSpPr/>
            <p:nvPr/>
          </p:nvGrpSpPr>
          <p:grpSpPr>
            <a:xfrm>
              <a:off x="8041205" y="40462"/>
              <a:ext cx="1832469" cy="2174913"/>
              <a:chOff x="109254" y="1141167"/>
              <a:chExt cx="1832469" cy="217491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5B6862-6000-4B85-84E5-0E2037C2B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89" y="1141167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5141A4-A9D6-4EC0-B321-D64C514E3EA6}"/>
                  </a:ext>
                </a:extLst>
              </p:cNvPr>
              <p:cNvGrpSpPr/>
              <p:nvPr/>
            </p:nvGrpSpPr>
            <p:grpSpPr>
              <a:xfrm>
                <a:off x="109254" y="2476695"/>
                <a:ext cx="1832469" cy="839385"/>
                <a:chOff x="100991" y="2344490"/>
                <a:chExt cx="1832469" cy="8393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39B8966-B062-4DB7-9B30-2182E1216643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46597EE-BA60-4351-B29A-5CAAE171A300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1E0E9FC-E798-4BB6-8718-4F758E0F9D50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36B572-C425-4AE3-9281-0C7B7F393FAA}"/>
                </a:ext>
              </a:extLst>
            </p:cNvPr>
            <p:cNvSpPr/>
            <p:nvPr/>
          </p:nvSpPr>
          <p:spPr>
            <a:xfrm>
              <a:off x="8041205" y="4507883"/>
              <a:ext cx="3912904" cy="532467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IOMMU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10EF50-6930-4FBA-91F8-203AA0129BAE}"/>
                </a:ext>
              </a:extLst>
            </p:cNvPr>
            <p:cNvSpPr/>
            <p:nvPr/>
          </p:nvSpPr>
          <p:spPr>
            <a:xfrm>
              <a:off x="10967670" y="3151230"/>
              <a:ext cx="1119094" cy="532467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DF1B44-90DB-4D03-AF04-E88C1244C58C}"/>
                </a:ext>
              </a:extLst>
            </p:cNvPr>
            <p:cNvSpPr/>
            <p:nvPr/>
          </p:nvSpPr>
          <p:spPr>
            <a:xfrm>
              <a:off x="10936173" y="4415035"/>
              <a:ext cx="907972" cy="398709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TLB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1D201F7-B35A-4CAC-9CB2-ECE8EB559710}"/>
                </a:ext>
              </a:extLst>
            </p:cNvPr>
            <p:cNvGrpSpPr/>
            <p:nvPr/>
          </p:nvGrpSpPr>
          <p:grpSpPr>
            <a:xfrm>
              <a:off x="8041205" y="5040350"/>
              <a:ext cx="1783016" cy="1267522"/>
              <a:chOff x="8041205" y="5040350"/>
              <a:chExt cx="1783016" cy="12675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2137E8B-2A59-4AF7-8DCE-90D49F96E825}"/>
                  </a:ext>
                </a:extLst>
              </p:cNvPr>
              <p:cNvGrpSpPr/>
              <p:nvPr/>
            </p:nvGrpSpPr>
            <p:grpSpPr>
              <a:xfrm>
                <a:off x="8041205" y="5336986"/>
                <a:ext cx="1783016" cy="970886"/>
                <a:chOff x="10171093" y="5336986"/>
                <a:chExt cx="1783016" cy="97088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7815FD8-D0E1-415E-B52F-91CF31A28AA7}"/>
                    </a:ext>
                  </a:extLst>
                </p:cNvPr>
                <p:cNvSpPr/>
                <p:nvPr/>
              </p:nvSpPr>
              <p:spPr>
                <a:xfrm>
                  <a:off x="10171093" y="5775405"/>
                  <a:ext cx="1783016" cy="532467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PCIe device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2421D40-8856-49C7-AAED-70390C79F254}"/>
                    </a:ext>
                  </a:extLst>
                </p:cNvPr>
                <p:cNvSpPr/>
                <p:nvPr/>
              </p:nvSpPr>
              <p:spPr>
                <a:xfrm>
                  <a:off x="10936173" y="5336986"/>
                  <a:ext cx="907972" cy="532466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PCIe</a:t>
                  </a:r>
                </a:p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RID</a:t>
                  </a: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56D5DBE-208F-4B9E-8E3E-BCC289631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9913" y="5040350"/>
                <a:ext cx="4037" cy="73505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4E0F702-8105-4ECC-938B-3521705D6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0977" y="3740944"/>
              <a:ext cx="1" cy="76644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22A24ED-1F2F-4722-B381-6AA5EDAAB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7441" y="2212638"/>
              <a:ext cx="1" cy="30205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F243D10-1060-4905-A506-758F1C55C294}"/>
                </a:ext>
              </a:extLst>
            </p:cNvPr>
            <p:cNvGrpSpPr/>
            <p:nvPr/>
          </p:nvGrpSpPr>
          <p:grpSpPr>
            <a:xfrm>
              <a:off x="10171092" y="5040350"/>
              <a:ext cx="1783016" cy="1267522"/>
              <a:chOff x="8041205" y="5040350"/>
              <a:chExt cx="1783016" cy="126752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1DEC780-4155-40E9-BAD6-7AABB79115EF}"/>
                  </a:ext>
                </a:extLst>
              </p:cNvPr>
              <p:cNvGrpSpPr/>
              <p:nvPr/>
            </p:nvGrpSpPr>
            <p:grpSpPr>
              <a:xfrm>
                <a:off x="8041205" y="5336986"/>
                <a:ext cx="1783016" cy="970886"/>
                <a:chOff x="10171093" y="5336986"/>
                <a:chExt cx="1783016" cy="97088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3729609-DA62-4833-BFD0-A8CD299DF28D}"/>
                    </a:ext>
                  </a:extLst>
                </p:cNvPr>
                <p:cNvSpPr/>
                <p:nvPr/>
              </p:nvSpPr>
              <p:spPr>
                <a:xfrm>
                  <a:off x="10171093" y="5775405"/>
                  <a:ext cx="1783016" cy="532467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PCIe device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D3DD843-BFEA-4BA1-AEEA-D64F822D5539}"/>
                    </a:ext>
                  </a:extLst>
                </p:cNvPr>
                <p:cNvSpPr/>
                <p:nvPr/>
              </p:nvSpPr>
              <p:spPr>
                <a:xfrm>
                  <a:off x="10936173" y="5336986"/>
                  <a:ext cx="907972" cy="532466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PCIe</a:t>
                  </a:r>
                </a:p>
                <a:p>
                  <a:pPr algn="ctr">
                    <a:lnSpc>
                      <a:spcPts val="2000"/>
                    </a:lnSpc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RID</a:t>
                  </a:r>
                </a:p>
              </p:txBody>
            </p:sp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5A72845-FDDD-4F98-8071-FA78E97646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9913" y="5040350"/>
                <a:ext cx="4037" cy="73505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7323F4-9FB3-474D-85A8-0C9417D19129}"/>
                </a:ext>
              </a:extLst>
            </p:cNvPr>
            <p:cNvSpPr/>
            <p:nvPr/>
          </p:nvSpPr>
          <p:spPr>
            <a:xfrm>
              <a:off x="9291094" y="3085173"/>
              <a:ext cx="1413125" cy="66040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Root complex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D9508E1-C278-476D-8AA0-B38BC8F4B606}"/>
                </a:ext>
              </a:extLst>
            </p:cNvPr>
            <p:cNvCxnSpPr>
              <a:cxnSpLocks/>
              <a:stCxn id="21" idx="1"/>
              <a:endCxn id="42" idx="3"/>
            </p:cNvCxnSpPr>
            <p:nvPr/>
          </p:nvCxnSpPr>
          <p:spPr>
            <a:xfrm flipH="1" flipV="1">
              <a:off x="10704219" y="3415375"/>
              <a:ext cx="263451" cy="208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B753F2A-657C-4FBE-8639-92B693F012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5702" y="2486497"/>
              <a:ext cx="2010231" cy="943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B765069-57A7-4DA4-9A35-D5BCB55E7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2472" y="2215218"/>
              <a:ext cx="1" cy="30205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00A26A7-5872-483C-B041-722A43E80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4956" y="2487250"/>
              <a:ext cx="2753" cy="59696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BAF1934-EE0F-4ED4-BDBE-76386C42071C}"/>
                </a:ext>
              </a:extLst>
            </p:cNvPr>
            <p:cNvSpPr/>
            <p:nvPr/>
          </p:nvSpPr>
          <p:spPr>
            <a:xfrm>
              <a:off x="8156010" y="4415034"/>
              <a:ext cx="987990" cy="346537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6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A700F86-0B7C-4C36-9C3C-C637BDD7CC41}"/>
              </a:ext>
            </a:extLst>
          </p:cNvPr>
          <p:cNvGrpSpPr/>
          <p:nvPr/>
        </p:nvGrpSpPr>
        <p:grpSpPr>
          <a:xfrm>
            <a:off x="0" y="0"/>
            <a:ext cx="20221212" cy="6858000"/>
            <a:chOff x="0" y="0"/>
            <a:chExt cx="20221212" cy="6858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E2F01E-8594-4B5B-9F8F-5CE9F42F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3664" y="365494"/>
              <a:ext cx="8157548" cy="60628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E074B1D-93CD-4713-A586-0D0E546DD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58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6552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52863A-70B0-4292-A05D-9FCC7CE42AB8}"/>
              </a:ext>
            </a:extLst>
          </p:cNvPr>
          <p:cNvSpPr/>
          <p:nvPr/>
        </p:nvSpPr>
        <p:spPr>
          <a:xfrm>
            <a:off x="0" y="4249063"/>
            <a:ext cx="12192000" cy="2440994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31560-01F8-4E95-86CE-7AD21510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72"/>
            <a:ext cx="10515600" cy="1220607"/>
          </a:xfrm>
        </p:spPr>
        <p:txBody>
          <a:bodyPr>
            <a:normAutofit/>
          </a:bodyPr>
          <a:lstStyle/>
          <a:p>
            <a:r>
              <a:rPr lang="en-US" sz="7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BFF3-EF40-44BD-8541-E1DB3EB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560"/>
            <a:ext cx="10515600" cy="5816278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The OSI Model</a:t>
            </a:r>
          </a:p>
          <a:p>
            <a:r>
              <a:rPr lang="en-US" sz="4800" dirty="0"/>
              <a:t>NIC Basics</a:t>
            </a:r>
          </a:p>
          <a:p>
            <a:pPr lvl="1"/>
            <a:r>
              <a:rPr lang="en-US" sz="4400" dirty="0"/>
              <a:t>Ring Buffers</a:t>
            </a:r>
          </a:p>
          <a:p>
            <a:pPr lvl="1"/>
            <a:r>
              <a:rPr lang="en-US" sz="4400" dirty="0"/>
              <a:t>DMA</a:t>
            </a:r>
          </a:p>
          <a:p>
            <a:pPr lvl="1"/>
            <a:r>
              <a:rPr lang="en-US" sz="4400" dirty="0"/>
              <a:t>IOMMUs</a:t>
            </a:r>
          </a:p>
          <a:p>
            <a:r>
              <a:rPr lang="en-US" sz="4800" dirty="0"/>
              <a:t>NIC Optimizations</a:t>
            </a:r>
          </a:p>
          <a:p>
            <a:pPr lvl="1"/>
            <a:r>
              <a:rPr lang="en-US" sz="4400" dirty="0"/>
              <a:t>Interrupt handler splitting</a:t>
            </a:r>
          </a:p>
          <a:p>
            <a:pPr lvl="1"/>
            <a:r>
              <a:rPr lang="en-US" sz="4400" dirty="0"/>
              <a:t>Interrupt coalescing</a:t>
            </a:r>
          </a:p>
          <a:p>
            <a:pPr lvl="1"/>
            <a:r>
              <a:rPr lang="en-US" sz="4400" dirty="0"/>
              <a:t>DPDK</a:t>
            </a:r>
          </a:p>
        </p:txBody>
      </p:sp>
    </p:spTree>
    <p:extLst>
      <p:ext uri="{BB962C8B-B14F-4D97-AF65-F5344CB8AC3E}">
        <p14:creationId xmlns:p14="http://schemas.microsoft.com/office/powerpoint/2010/main" val="37016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154818F-9AE3-4823-B55A-289A30FC0D91}"/>
              </a:ext>
            </a:extLst>
          </p:cNvPr>
          <p:cNvSpPr/>
          <p:nvPr/>
        </p:nvSpPr>
        <p:spPr>
          <a:xfrm>
            <a:off x="838200" y="6114203"/>
            <a:ext cx="1043568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C5AA4-1B99-488F-B6CA-AA7213C1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0"/>
            <a:ext cx="10515600" cy="783450"/>
          </a:xfrm>
        </p:spPr>
        <p:txBody>
          <a:bodyPr/>
          <a:lstStyle/>
          <a:p>
            <a:r>
              <a:rPr lang="en-US" dirty="0"/>
              <a:t>Network Cards and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10E5-27F3-4D43-B446-12762D62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927"/>
            <a:ext cx="10515600" cy="2330603"/>
          </a:xfrm>
        </p:spPr>
        <p:txBody>
          <a:bodyPr/>
          <a:lstStyle/>
          <a:p>
            <a:r>
              <a:rPr lang="en-US" dirty="0"/>
              <a:t>A network card exchanges data between</a:t>
            </a:r>
            <a:r>
              <a:rPr lang="en-US" b="1" dirty="0"/>
              <a:t> machines connected by a shared</a:t>
            </a:r>
            <a:r>
              <a:rPr lang="en-US" dirty="0"/>
              <a:t> </a:t>
            </a:r>
            <a:r>
              <a:rPr lang="en-US" b="1" dirty="0"/>
              <a:t>physical media</a:t>
            </a:r>
          </a:p>
          <a:p>
            <a:pPr lvl="1"/>
            <a:r>
              <a:rPr lang="en-US" dirty="0"/>
              <a:t>Ex: IEEE 802.11 protocol handles Wi-fi (i.e., radio) exchanges </a:t>
            </a:r>
          </a:p>
          <a:p>
            <a:pPr lvl="1"/>
            <a:r>
              <a:rPr lang="en-US" dirty="0"/>
              <a:t>Ex: IEEE 802.3 protocol handles Ethernet (i.e., wired) exchanges</a:t>
            </a:r>
          </a:p>
          <a:p>
            <a:r>
              <a:rPr lang="en-US" dirty="0"/>
              <a:t>Each network card has a unique identifier called a MAC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B228B-D4B7-4E29-9FCD-C158899C2F87}"/>
              </a:ext>
            </a:extLst>
          </p:cNvPr>
          <p:cNvSpPr txBox="1"/>
          <p:nvPr/>
        </p:nvSpPr>
        <p:spPr>
          <a:xfrm>
            <a:off x="3791415" y="6103062"/>
            <a:ext cx="451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Ethernet switch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024DAA-AEC2-4AE5-AB81-92091941D1D6}"/>
              </a:ext>
            </a:extLst>
          </p:cNvPr>
          <p:cNvGrpSpPr/>
          <p:nvPr/>
        </p:nvGrpSpPr>
        <p:grpSpPr>
          <a:xfrm>
            <a:off x="-164480" y="2976253"/>
            <a:ext cx="2982951" cy="1930280"/>
            <a:chOff x="-164480" y="2976253"/>
            <a:chExt cx="2982951" cy="1930280"/>
          </a:xfrm>
        </p:grpSpPr>
        <p:pic>
          <p:nvPicPr>
            <p:cNvPr id="4" name="Picture 4" descr="Image result for computer icon">
              <a:extLst>
                <a:ext uri="{FF2B5EF4-FFF2-40B4-BE49-F238E27FC236}">
                  <a16:creationId xmlns:a16="http://schemas.microsoft.com/office/drawing/2014/main" id="{8D694CDB-ECD8-4332-AF66-E5E773824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67" y="3456875"/>
              <a:ext cx="1449658" cy="1449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4513EE-C35F-4BE4-9DAE-9D39D8CD98AE}"/>
                </a:ext>
              </a:extLst>
            </p:cNvPr>
            <p:cNvSpPr txBox="1"/>
            <p:nvPr/>
          </p:nvSpPr>
          <p:spPr>
            <a:xfrm>
              <a:off x="-164480" y="2976253"/>
              <a:ext cx="298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00:0a:95:9d:68:16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25E5DA-1E5D-477D-BC15-D64BE7BB52E8}"/>
              </a:ext>
            </a:extLst>
          </p:cNvPr>
          <p:cNvGrpSpPr/>
          <p:nvPr/>
        </p:nvGrpSpPr>
        <p:grpSpPr>
          <a:xfrm>
            <a:off x="4604524" y="2991876"/>
            <a:ext cx="2982951" cy="1914657"/>
            <a:chOff x="4604524" y="2991876"/>
            <a:chExt cx="2982951" cy="1914657"/>
          </a:xfrm>
        </p:grpSpPr>
        <p:pic>
          <p:nvPicPr>
            <p:cNvPr id="5" name="Picture 4" descr="Image result for computer icon">
              <a:extLst>
                <a:ext uri="{FF2B5EF4-FFF2-40B4-BE49-F238E27FC236}">
                  <a16:creationId xmlns:a16="http://schemas.microsoft.com/office/drawing/2014/main" id="{C9567C7A-82EE-485C-B719-420CA22AA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171" y="3456875"/>
              <a:ext cx="1449658" cy="1449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9BB0AC-E9CB-477B-AA97-837FA4031D86}"/>
                </a:ext>
              </a:extLst>
            </p:cNvPr>
            <p:cNvSpPr txBox="1"/>
            <p:nvPr/>
          </p:nvSpPr>
          <p:spPr>
            <a:xfrm>
              <a:off x="4604524" y="2991876"/>
              <a:ext cx="298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bc:a2:3e:91:c8:da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A336FF-84BA-41D8-91B4-1F2162F39A0E}"/>
              </a:ext>
            </a:extLst>
          </p:cNvPr>
          <p:cNvGrpSpPr/>
          <p:nvPr/>
        </p:nvGrpSpPr>
        <p:grpSpPr>
          <a:xfrm>
            <a:off x="9373529" y="2991876"/>
            <a:ext cx="2982951" cy="1914657"/>
            <a:chOff x="9373529" y="2991876"/>
            <a:chExt cx="2982951" cy="1914657"/>
          </a:xfrm>
        </p:grpSpPr>
        <p:pic>
          <p:nvPicPr>
            <p:cNvPr id="6" name="Picture 5" descr="Image result for computer icon">
              <a:extLst>
                <a:ext uri="{FF2B5EF4-FFF2-40B4-BE49-F238E27FC236}">
                  <a16:creationId xmlns:a16="http://schemas.microsoft.com/office/drawing/2014/main" id="{D9AFC74D-7832-40B0-A44B-A012E64C0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175" y="3456875"/>
              <a:ext cx="1449658" cy="1449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01DFBF-D18C-4C3B-9653-145CD1A4D205}"/>
                </a:ext>
              </a:extLst>
            </p:cNvPr>
            <p:cNvSpPr txBox="1"/>
            <p:nvPr/>
          </p:nvSpPr>
          <p:spPr>
            <a:xfrm>
              <a:off x="9373529" y="2991876"/>
              <a:ext cx="2982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f0:2d:08:7d:d5:92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2B34AF-18C7-4BB8-A4F7-F00128834E2C}"/>
              </a:ext>
            </a:extLst>
          </p:cNvPr>
          <p:cNvCxnSpPr>
            <a:stCxn id="4" idx="2"/>
          </p:cNvCxnSpPr>
          <p:nvPr/>
        </p:nvCxnSpPr>
        <p:spPr>
          <a:xfrm flipH="1">
            <a:off x="1326995" y="4906533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34434-2DE3-4C76-A519-3511527E1F88}"/>
              </a:ext>
            </a:extLst>
          </p:cNvPr>
          <p:cNvCxnSpPr/>
          <p:nvPr/>
        </p:nvCxnSpPr>
        <p:spPr>
          <a:xfrm flipH="1">
            <a:off x="6095999" y="490318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05DD1-4CCE-4CB0-B09B-710833DC222D}"/>
              </a:ext>
            </a:extLst>
          </p:cNvPr>
          <p:cNvCxnSpPr/>
          <p:nvPr/>
        </p:nvCxnSpPr>
        <p:spPr>
          <a:xfrm flipH="1">
            <a:off x="10860358" y="490986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1CE2CE-F20A-48B6-9273-E731CD2C8B33}"/>
              </a:ext>
            </a:extLst>
          </p:cNvPr>
          <p:cNvCxnSpPr>
            <a:cxnSpLocks/>
          </p:cNvCxnSpPr>
          <p:nvPr/>
        </p:nvCxnSpPr>
        <p:spPr>
          <a:xfrm flipH="1">
            <a:off x="1584403" y="4995737"/>
            <a:ext cx="1" cy="9367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F31B44-F466-4105-8A86-B2B27D431BB8}"/>
              </a:ext>
            </a:extLst>
          </p:cNvPr>
          <p:cNvCxnSpPr>
            <a:cxnSpLocks/>
          </p:cNvCxnSpPr>
          <p:nvPr/>
        </p:nvCxnSpPr>
        <p:spPr>
          <a:xfrm flipH="1">
            <a:off x="10590868" y="4984538"/>
            <a:ext cx="1" cy="974746"/>
          </a:xfrm>
          <a:prstGeom prst="line">
            <a:avLst/>
          </a:prstGeom>
          <a:ln w="762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5B8867-D6F3-485C-BDD0-8B6C285CD5BC}"/>
              </a:ext>
            </a:extLst>
          </p:cNvPr>
          <p:cNvCxnSpPr>
            <a:cxnSpLocks/>
          </p:cNvCxnSpPr>
          <p:nvPr/>
        </p:nvCxnSpPr>
        <p:spPr>
          <a:xfrm>
            <a:off x="1547366" y="5926819"/>
            <a:ext cx="90367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4D1588-D771-46C9-994B-86D359AEF175}"/>
              </a:ext>
            </a:extLst>
          </p:cNvPr>
          <p:cNvGrpSpPr/>
          <p:nvPr/>
        </p:nvGrpSpPr>
        <p:grpSpPr>
          <a:xfrm>
            <a:off x="2093642" y="3472499"/>
            <a:ext cx="2569362" cy="2227982"/>
            <a:chOff x="2093642" y="3472499"/>
            <a:chExt cx="2569362" cy="22279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D462E8-BF27-4CBA-88BE-0D754FEA7F1D}"/>
                </a:ext>
              </a:extLst>
            </p:cNvPr>
            <p:cNvGrpSpPr/>
            <p:nvPr/>
          </p:nvGrpSpPr>
          <p:grpSpPr>
            <a:xfrm>
              <a:off x="2093642" y="3472499"/>
              <a:ext cx="2569362" cy="1837489"/>
              <a:chOff x="4856820" y="3911901"/>
              <a:chExt cx="2569362" cy="183748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282B20-15D0-4C2F-B06C-A4FFA7154600}"/>
                  </a:ext>
                </a:extLst>
              </p:cNvPr>
              <p:cNvSpPr txBox="1"/>
              <p:nvPr/>
            </p:nvSpPr>
            <p:spPr>
              <a:xfrm>
                <a:off x="4856820" y="4281233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Src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00:0a:95:9d:68:16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3C9F27-B653-47A4-B798-F844ED2D25E2}"/>
                  </a:ext>
                </a:extLst>
              </p:cNvPr>
              <p:cNvSpPr txBox="1"/>
              <p:nvPr/>
            </p:nvSpPr>
            <p:spPr>
              <a:xfrm>
                <a:off x="4856820" y="3911901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Dst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f0:2d:08:7d:d5:92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F3920E-21F0-4929-BD4B-284B322801B5}"/>
                  </a:ext>
                </a:extLst>
              </p:cNvPr>
              <p:cNvSpPr txBox="1"/>
              <p:nvPr/>
            </p:nvSpPr>
            <p:spPr>
              <a:xfrm>
                <a:off x="4856820" y="5019458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Data: &lt;bytes&gt;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E613DC-A178-4015-AA12-7BE5B0733A5C}"/>
                  </a:ext>
                </a:extLst>
              </p:cNvPr>
              <p:cNvSpPr txBox="1"/>
              <p:nvPr/>
            </p:nvSpPr>
            <p:spPr>
              <a:xfrm>
                <a:off x="4856820" y="5380058"/>
                <a:ext cx="25693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Checksum: 2fbd0925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F5E4E6-4141-40BF-BD11-4CE2E7DB416A}"/>
                  </a:ext>
                </a:extLst>
              </p:cNvPr>
              <p:cNvSpPr txBox="1"/>
              <p:nvPr/>
            </p:nvSpPr>
            <p:spPr>
              <a:xfrm>
                <a:off x="4856820" y="4647707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Frame 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len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1430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92F67-EB54-4E4C-B09D-08D64DD86F7B}"/>
                </a:ext>
              </a:extLst>
            </p:cNvPr>
            <p:cNvSpPr txBox="1"/>
            <p:nvPr/>
          </p:nvSpPr>
          <p:spPr>
            <a:xfrm>
              <a:off x="2093642" y="5238816"/>
              <a:ext cx="256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Ethernet frame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F659-DC66-49E4-9722-89A22209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449"/>
            <a:ext cx="10515600" cy="725545"/>
          </a:xfrm>
        </p:spPr>
        <p:txBody>
          <a:bodyPr/>
          <a:lstStyle/>
          <a:p>
            <a:r>
              <a:rPr lang="en-US" dirty="0"/>
              <a:t>Keeping Machines Responsive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BCD2-AA56-48E6-AA25-856C7ACF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1" y="672028"/>
            <a:ext cx="11457542" cy="6031734"/>
          </a:xfrm>
        </p:spPr>
        <p:txBody>
          <a:bodyPr>
            <a:normAutofit/>
          </a:bodyPr>
          <a:lstStyle/>
          <a:p>
            <a:r>
              <a:rPr lang="en-US" sz="3000" dirty="0"/>
              <a:t>In commodity OSes, an interrupt handler often disables interrupts during some/all parts of execution</a:t>
            </a:r>
          </a:p>
          <a:p>
            <a:pPr lvl="1"/>
            <a:r>
              <a:rPr lang="en-US" sz="2600" dirty="0"/>
              <a:t>Ex: To avoid grabbing a lock, being interrupted, and then deadlocking with another interrupt handler that wants to grab the lock</a:t>
            </a:r>
          </a:p>
          <a:p>
            <a:pPr lvl="1"/>
            <a:r>
              <a:rPr lang="en-US" sz="2600" dirty="0"/>
              <a:t>Ex: To avoid a device driver having to handle recursively-nested interrupts</a:t>
            </a:r>
          </a:p>
          <a:p>
            <a:r>
              <a:rPr lang="en-US" sz="3000" dirty="0"/>
              <a:t>Disabling interrupts makes a machine unresponsive to interrupts</a:t>
            </a:r>
          </a:p>
          <a:p>
            <a:pPr lvl="1"/>
            <a:r>
              <a:rPr lang="en-US" sz="2600" dirty="0"/>
              <a:t>So, an interrupt handler should be fast (to keep the machine responsive) . . .</a:t>
            </a:r>
          </a:p>
          <a:p>
            <a:pPr lvl="1"/>
            <a:r>
              <a:rPr lang="en-US" sz="2600" dirty="0"/>
              <a:t>. . . but a handler may have a lot of work to do!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E872BB-0835-4B25-BB7C-2A47561F68D1}"/>
              </a:ext>
            </a:extLst>
          </p:cNvPr>
          <p:cNvSpPr txBox="1">
            <a:spLocks/>
          </p:cNvSpPr>
          <p:nvPr/>
        </p:nvSpPr>
        <p:spPr>
          <a:xfrm>
            <a:off x="209322" y="4076240"/>
            <a:ext cx="6566052" cy="262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Could we let interrupt handlers sleep?</a:t>
            </a:r>
          </a:p>
          <a:p>
            <a:pPr lvl="1"/>
            <a:r>
              <a:rPr lang="en-US" sz="2600" dirty="0"/>
              <a:t>In most OSes, an interrupt handler:</a:t>
            </a:r>
          </a:p>
          <a:p>
            <a:pPr lvl="2"/>
            <a:r>
              <a:rPr lang="en-US" sz="2600" dirty="0"/>
              <a:t>Runs on a per-CPU stack</a:t>
            </a:r>
          </a:p>
          <a:p>
            <a:pPr lvl="2"/>
            <a:r>
              <a:rPr lang="en-US" sz="2600" dirty="0"/>
              <a:t>Lacks a process context that can be scheduled</a:t>
            </a:r>
          </a:p>
          <a:p>
            <a:pPr lvl="1"/>
            <a:r>
              <a:rPr lang="en-US" sz="2600" dirty="0"/>
              <a:t>So, interrupt handlers can’t sleep!</a:t>
            </a:r>
          </a:p>
          <a:p>
            <a:pPr lvl="1"/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E6E80-987F-4496-AD35-E891B78B80DA}"/>
              </a:ext>
            </a:extLst>
          </p:cNvPr>
          <p:cNvGrpSpPr>
            <a:grpSpLocks noChangeAspect="1"/>
          </p:cNvGrpSpPr>
          <p:nvPr/>
        </p:nvGrpSpPr>
        <p:grpSpPr>
          <a:xfrm>
            <a:off x="6573570" y="3855904"/>
            <a:ext cx="5628208" cy="3064437"/>
            <a:chOff x="6764353" y="4037762"/>
            <a:chExt cx="5294204" cy="28825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365768-EBF7-49EC-AA85-A181AD393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3508" y="5838938"/>
              <a:ext cx="720685" cy="7206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503135-2405-4501-B1C7-995074708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5418" y="5838937"/>
              <a:ext cx="720685" cy="7206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C31F1F-C84C-457B-B489-E3C69EDB6440}"/>
                </a:ext>
              </a:extLst>
            </p:cNvPr>
            <p:cNvSpPr txBox="1"/>
            <p:nvPr/>
          </p:nvSpPr>
          <p:spPr>
            <a:xfrm>
              <a:off x="6764353" y="4952855"/>
              <a:ext cx="890530" cy="830997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CPU</a:t>
              </a:r>
              <a:r>
                <a:rPr lang="en-US" sz="3200" baseline="-25000" dirty="0"/>
                <a:t>0</a:t>
              </a:r>
              <a:r>
                <a:rPr lang="en-US" sz="2400" dirty="0"/>
                <a:t> stack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69A71-FE71-4E8E-862C-44C349A98A9B}"/>
                </a:ext>
              </a:extLst>
            </p:cNvPr>
            <p:cNvSpPr txBox="1"/>
            <p:nvPr/>
          </p:nvSpPr>
          <p:spPr>
            <a:xfrm>
              <a:off x="7824728" y="4955995"/>
              <a:ext cx="890530" cy="830997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CPU</a:t>
              </a:r>
              <a:r>
                <a:rPr lang="en-US" sz="3200" baseline="-25000" dirty="0"/>
                <a:t>1</a:t>
              </a:r>
              <a:r>
                <a:rPr lang="en-US" sz="2400" dirty="0"/>
                <a:t> stack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FED3B6-6413-4DB2-8270-4D825D811E9B}"/>
                </a:ext>
              </a:extLst>
            </p:cNvPr>
            <p:cNvSpPr/>
            <p:nvPr/>
          </p:nvSpPr>
          <p:spPr>
            <a:xfrm>
              <a:off x="8902081" y="4560983"/>
              <a:ext cx="720685" cy="627962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253049-F73A-4609-87FE-7E4D345DEA60}"/>
                </a:ext>
              </a:extLst>
            </p:cNvPr>
            <p:cNvSpPr/>
            <p:nvPr/>
          </p:nvSpPr>
          <p:spPr>
            <a:xfrm>
              <a:off x="8712881" y="4037762"/>
              <a:ext cx="1099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Process</a:t>
              </a:r>
              <a:r>
                <a:rPr lang="en-US" sz="2800" baseline="-25000" dirty="0"/>
                <a:t>0</a:t>
              </a:r>
              <a:endParaRPr lang="en-US" sz="2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E1BED7-D514-4E6E-A9BA-5094EB8E18AA}"/>
                </a:ext>
              </a:extLst>
            </p:cNvPr>
            <p:cNvSpPr/>
            <p:nvPr/>
          </p:nvSpPr>
          <p:spPr>
            <a:xfrm>
              <a:off x="9949447" y="4560982"/>
              <a:ext cx="720685" cy="627963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E1C73-FA78-4BF5-8FBF-D9EA5C51E9AA}"/>
                </a:ext>
              </a:extLst>
            </p:cNvPr>
            <p:cNvSpPr/>
            <p:nvPr/>
          </p:nvSpPr>
          <p:spPr>
            <a:xfrm>
              <a:off x="9760247" y="4037762"/>
              <a:ext cx="1099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Process</a:t>
              </a:r>
              <a:r>
                <a:rPr lang="en-US" sz="2800" baseline="-25000" dirty="0"/>
                <a:t>1</a:t>
              </a:r>
              <a:endParaRPr lang="en-US" sz="2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8076E-FFF9-4E5A-8285-B76DC0C338D1}"/>
                </a:ext>
              </a:extLst>
            </p:cNvPr>
            <p:cNvSpPr/>
            <p:nvPr/>
          </p:nvSpPr>
          <p:spPr>
            <a:xfrm>
              <a:off x="10996813" y="4560982"/>
              <a:ext cx="720685" cy="627963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06D27B-1881-407D-B208-22A4215BCA52}"/>
                </a:ext>
              </a:extLst>
            </p:cNvPr>
            <p:cNvSpPr/>
            <p:nvPr/>
          </p:nvSpPr>
          <p:spPr>
            <a:xfrm>
              <a:off x="10807613" y="4037762"/>
              <a:ext cx="10990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Process</a:t>
              </a:r>
              <a:r>
                <a:rPr lang="en-US" sz="2800" baseline="-25000" dirty="0"/>
                <a:t>2</a:t>
              </a:r>
              <a:endParaRPr lang="en-US" sz="2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BABAE8-759D-426F-9833-C166896F6664}"/>
                </a:ext>
              </a:extLst>
            </p:cNvPr>
            <p:cNvSpPr/>
            <p:nvPr/>
          </p:nvSpPr>
          <p:spPr>
            <a:xfrm>
              <a:off x="8902079" y="5927073"/>
              <a:ext cx="720685" cy="627962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0EBCBB-4F60-44DB-825B-DD26F845BE7F}"/>
                </a:ext>
              </a:extLst>
            </p:cNvPr>
            <p:cNvSpPr/>
            <p:nvPr/>
          </p:nvSpPr>
          <p:spPr>
            <a:xfrm>
              <a:off x="9949445" y="5927073"/>
              <a:ext cx="720685" cy="627963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AF22DF-44E0-4CDE-8390-47FDE432B73B}"/>
                </a:ext>
              </a:extLst>
            </p:cNvPr>
            <p:cNvSpPr/>
            <p:nvPr/>
          </p:nvSpPr>
          <p:spPr>
            <a:xfrm>
              <a:off x="10996813" y="5927073"/>
              <a:ext cx="720685" cy="627963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C024E2-CB29-4B1A-98E1-ECB20BDCCE9B}"/>
                </a:ext>
              </a:extLst>
            </p:cNvPr>
            <p:cNvSpPr/>
            <p:nvPr/>
          </p:nvSpPr>
          <p:spPr>
            <a:xfrm>
              <a:off x="8902079" y="4560983"/>
              <a:ext cx="720685" cy="627962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51E504-5050-44A7-88D6-672FA9E4FCE7}"/>
                </a:ext>
              </a:extLst>
            </p:cNvPr>
            <p:cNvSpPr/>
            <p:nvPr/>
          </p:nvSpPr>
          <p:spPr>
            <a:xfrm>
              <a:off x="8902078" y="5188944"/>
              <a:ext cx="720685" cy="7381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DD5D8F7-FC4C-487B-8864-08C924200EDC}"/>
                </a:ext>
              </a:extLst>
            </p:cNvPr>
            <p:cNvSpPr/>
            <p:nvPr/>
          </p:nvSpPr>
          <p:spPr>
            <a:xfrm>
              <a:off x="9949445" y="5188944"/>
              <a:ext cx="720685" cy="7381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06C2C5-C6A0-4457-ABB4-D0DE35457E4B}"/>
                </a:ext>
              </a:extLst>
            </p:cNvPr>
            <p:cNvSpPr/>
            <p:nvPr/>
          </p:nvSpPr>
          <p:spPr>
            <a:xfrm>
              <a:off x="10996813" y="5188944"/>
              <a:ext cx="720685" cy="7381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0B17BB-9FBA-49A7-A804-D71EF1919062}"/>
                </a:ext>
              </a:extLst>
            </p:cNvPr>
            <p:cNvSpPr/>
            <p:nvPr/>
          </p:nvSpPr>
          <p:spPr>
            <a:xfrm>
              <a:off x="8902077" y="5927073"/>
              <a:ext cx="720685" cy="158633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0ABCE9-0466-4B63-BF9E-4FCEC5E26D6C}"/>
                </a:ext>
              </a:extLst>
            </p:cNvPr>
            <p:cNvSpPr/>
            <p:nvPr/>
          </p:nvSpPr>
          <p:spPr>
            <a:xfrm>
              <a:off x="9949445" y="5927073"/>
              <a:ext cx="720685" cy="158633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6190E6-044D-48CA-90D2-BCFF6066B840}"/>
                </a:ext>
              </a:extLst>
            </p:cNvPr>
            <p:cNvSpPr/>
            <p:nvPr/>
          </p:nvSpPr>
          <p:spPr>
            <a:xfrm>
              <a:off x="10996813" y="5927073"/>
              <a:ext cx="720685" cy="158633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BC7DE2-9880-40BA-B520-90B5B4DE7BC2}"/>
                </a:ext>
              </a:extLst>
            </p:cNvPr>
            <p:cNvSpPr/>
            <p:nvPr/>
          </p:nvSpPr>
          <p:spPr>
            <a:xfrm>
              <a:off x="9949445" y="5013811"/>
              <a:ext cx="720685" cy="62015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520C9B-D151-447A-93FE-F1916CD98C83}"/>
                </a:ext>
              </a:extLst>
            </p:cNvPr>
            <p:cNvSpPr/>
            <p:nvPr/>
          </p:nvSpPr>
          <p:spPr>
            <a:xfrm>
              <a:off x="8902076" y="4657600"/>
              <a:ext cx="720685" cy="62015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74875C-26D1-4FA5-AF41-FD17C211AC30}"/>
                </a:ext>
              </a:extLst>
            </p:cNvPr>
            <p:cNvSpPr/>
            <p:nvPr/>
          </p:nvSpPr>
          <p:spPr>
            <a:xfrm>
              <a:off x="10996813" y="4806662"/>
              <a:ext cx="720685" cy="62015"/>
            </a:xfrm>
            <a:prstGeom prst="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8AB8D4-376A-4399-8CE1-12F31E03B4AE}"/>
                </a:ext>
              </a:extLst>
            </p:cNvPr>
            <p:cNvSpPr/>
            <p:nvPr/>
          </p:nvSpPr>
          <p:spPr>
            <a:xfrm>
              <a:off x="10616559" y="6520231"/>
              <a:ext cx="14419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Kernel stack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5C17DD-F799-420D-879D-FD3FCD68F597}"/>
                </a:ext>
              </a:extLst>
            </p:cNvPr>
            <p:cNvSpPr/>
            <p:nvPr/>
          </p:nvSpPr>
          <p:spPr>
            <a:xfrm>
              <a:off x="8802598" y="6520231"/>
              <a:ext cx="12574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User stack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55D98D8-CF27-4378-808F-79F088C0B57B}"/>
                </a:ext>
              </a:extLst>
            </p:cNvPr>
            <p:cNvCxnSpPr>
              <a:endCxn id="26" idx="1"/>
            </p:cNvCxnSpPr>
            <p:nvPr/>
          </p:nvCxnSpPr>
          <p:spPr>
            <a:xfrm>
              <a:off x="9760247" y="6006389"/>
              <a:ext cx="18919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2E432A-218B-49D3-BF08-6D4BD0DA5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0247" y="5988106"/>
              <a:ext cx="0" cy="625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BFEC35-98BF-469D-8A72-0B77ED021B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1232" y="5025605"/>
              <a:ext cx="0" cy="15838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D5F63D3-3540-45E9-B187-7A33305BF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70130" y="5044817"/>
              <a:ext cx="18919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4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B256-CBA3-4CE6-8969-2684CA0D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5" y="1465245"/>
            <a:ext cx="11567711" cy="3910988"/>
          </a:xfrm>
        </p:spPr>
        <p:txBody>
          <a:bodyPr>
            <a:normAutofit/>
          </a:bodyPr>
          <a:lstStyle/>
          <a:p>
            <a:r>
              <a:rPr lang="en-US" sz="3200" b="1" dirty="0"/>
              <a:t>Top half:</a:t>
            </a:r>
            <a:r>
              <a:rPr lang="en-US" sz="3200" dirty="0"/>
              <a:t> Performs the minimal amount of work needed to allow the system to make forward progress</a:t>
            </a:r>
          </a:p>
          <a:p>
            <a:pPr lvl="1"/>
            <a:r>
              <a:rPr lang="en-US" sz="2800" dirty="0"/>
              <a:t>Ex: Wake up tasks that are blocked on the device</a:t>
            </a:r>
          </a:p>
          <a:p>
            <a:pPr lvl="1"/>
            <a:r>
              <a:rPr lang="en-US" sz="2800" dirty="0"/>
              <a:t>Ex: Acknowledge interrupt receipt by writing to a memory-mapped device register</a:t>
            </a:r>
          </a:p>
          <a:p>
            <a:r>
              <a:rPr lang="en-US" sz="3200" b="1" dirty="0"/>
              <a:t>Bottom half:</a:t>
            </a:r>
            <a:r>
              <a:rPr lang="en-US" sz="3200" dirty="0"/>
              <a:t> Handles the remaining work</a:t>
            </a:r>
          </a:p>
          <a:p>
            <a:pPr lvl="1"/>
            <a:r>
              <a:rPr lang="en-US" sz="2800" dirty="0"/>
              <a:t>Ex: Copy a fetched disk block from a kernel buffer to a user buffer</a:t>
            </a:r>
          </a:p>
          <a:p>
            <a:pPr lvl="1"/>
            <a:r>
              <a:rPr lang="en-US" sz="2800" dirty="0"/>
              <a:t>Ex: Allow the kernel’s network stack to process a received packet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8A5D8F-A7A8-4983-A712-64C29960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Splitting an Interrupt Handler</a:t>
            </a:r>
          </a:p>
        </p:txBody>
      </p:sp>
    </p:spTree>
    <p:extLst>
      <p:ext uri="{BB962C8B-B14F-4D97-AF65-F5344CB8AC3E}">
        <p14:creationId xmlns:p14="http://schemas.microsoft.com/office/powerpoint/2010/main" val="16831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B256-CBA3-4CE6-8969-2684CA0D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0" y="950206"/>
            <a:ext cx="4990642" cy="349650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Per-</a:t>
            </a:r>
            <a:r>
              <a:rPr lang="en-US" sz="3200" dirty="0" err="1"/>
              <a:t>cpu</a:t>
            </a:r>
            <a:r>
              <a:rPr lang="en-US" sz="3200" dirty="0"/>
              <a:t> “</a:t>
            </a:r>
            <a:r>
              <a:rPr lang="en-US" sz="3200" dirty="0" err="1"/>
              <a:t>softirq</a:t>
            </a:r>
            <a:r>
              <a:rPr lang="en-US" sz="3200" dirty="0"/>
              <a:t>” threads implement bottom halves</a:t>
            </a:r>
          </a:p>
          <a:p>
            <a:r>
              <a:rPr lang="en-US" sz="3200" dirty="0"/>
              <a:t>Linux defines 10 types of bottom halves, each of which has a handler function</a:t>
            </a:r>
          </a:p>
          <a:p>
            <a:r>
              <a:rPr lang="en-US" sz="3200" dirty="0"/>
              <a:t>Each CPU has 10-bit bitmask indicating the bottom halves that need to run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8A5D8F-A7A8-4983-A712-64C29960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9786"/>
            <a:ext cx="10515600" cy="1325563"/>
          </a:xfrm>
        </p:spPr>
        <p:txBody>
          <a:bodyPr/>
          <a:lstStyle/>
          <a:p>
            <a:r>
              <a:rPr lang="en-US" dirty="0"/>
              <a:t>Linux: Splitting an Interrupt Handler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F055A-819C-4E74-A233-C50C0718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256" y="2531237"/>
            <a:ext cx="6761600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8959A8"/>
                </a:solidFill>
                <a:effectLst/>
                <a:latin typeface="Consolas" panose="020B0609020204030204" pitchFamily="49" charset="0"/>
              </a:rPr>
              <a:t>enum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{ HI_SOFTIRQ=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TIMER_SOFTIRQ,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333333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NET_TX_SOFTIRQ, NET_RX_SOFTIRQ,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333333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BLOCK_SOFTIRQ, BLOCK_IOPOLL_SOFTIRQ,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333333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TASKLET_SOFTIRQ, SCHED_SOFTIRQ,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333333"/>
                </a:solidFill>
                <a:latin typeface="Consolas" panose="020B0609020204030204" pitchFamily="49" charset="0"/>
              </a:rPr>
              <a:t>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HRTIMER_SOFTIRQ, RCU_SOFTIRQ,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333333"/>
                </a:solidFill>
                <a:latin typeface="Consolas" panose="020B0609020204030204" pitchFamily="49" charset="0"/>
              </a:rPr>
              <a:t> 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NR_SOFTIRQS };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85EA2-1C91-4A3E-A21E-A1A017D5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22" y="1014613"/>
            <a:ext cx="7048500" cy="1247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F76F30-62DF-4C54-B787-2159676F8360}"/>
              </a:ext>
            </a:extLst>
          </p:cNvPr>
          <p:cNvSpPr txBox="1">
            <a:spLocks/>
          </p:cNvSpPr>
          <p:nvPr/>
        </p:nvSpPr>
        <p:spPr>
          <a:xfrm>
            <a:off x="57839" y="4149247"/>
            <a:ext cx="12248001" cy="27087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A top-half interrupt handler:</a:t>
            </a:r>
          </a:p>
          <a:p>
            <a:pPr lvl="2"/>
            <a:r>
              <a:rPr lang="en-US" sz="2400" dirty="0"/>
              <a:t>Sets the appropriate bit in the bitmask</a:t>
            </a:r>
          </a:p>
          <a:p>
            <a:pPr lvl="2"/>
            <a:r>
              <a:rPr lang="en-US" sz="2400" dirty="0"/>
              <a:t>If necessary, prepares a work item (e.g., “new packet arrived”) for local </a:t>
            </a:r>
            <a:r>
              <a:rPr lang="en-US" sz="2400" dirty="0" err="1"/>
              <a:t>softirq</a:t>
            </a:r>
            <a:r>
              <a:rPr lang="en-US" sz="2400" dirty="0"/>
              <a:t> thread</a:t>
            </a:r>
          </a:p>
          <a:p>
            <a:pPr lvl="2"/>
            <a:r>
              <a:rPr lang="en-US" sz="2400" dirty="0"/>
              <a:t>Wakes up the local </a:t>
            </a:r>
            <a:r>
              <a:rPr lang="en-US" sz="2400" dirty="0" err="1"/>
              <a:t>softirq</a:t>
            </a:r>
            <a:r>
              <a:rPr lang="en-US" sz="2400" dirty="0"/>
              <a:t> thread</a:t>
            </a:r>
          </a:p>
          <a:p>
            <a:pPr lvl="1"/>
            <a:r>
              <a:rPr lang="en-US" sz="2800" dirty="0"/>
              <a:t>The </a:t>
            </a:r>
            <a:r>
              <a:rPr lang="en-US" sz="2800" dirty="0" err="1"/>
              <a:t>softirq</a:t>
            </a:r>
            <a:r>
              <a:rPr lang="en-US" sz="2800" dirty="0"/>
              <a:t> thread iterates over bitmask, and for each set bit:</a:t>
            </a:r>
          </a:p>
          <a:p>
            <a:pPr lvl="2"/>
            <a:r>
              <a:rPr lang="en-US" sz="2400" dirty="0"/>
              <a:t>Executes the relevant bottom-half handler on the work queue items</a:t>
            </a:r>
          </a:p>
          <a:p>
            <a:pPr lvl="2"/>
            <a:r>
              <a:rPr lang="en-US" sz="2400" dirty="0"/>
              <a:t>Clears the relevant bits in the bitmask</a:t>
            </a:r>
          </a:p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0DFAB8-EF1B-4B47-8FA9-46C8A96FF314}"/>
              </a:ext>
            </a:extLst>
          </p:cNvPr>
          <p:cNvSpPr/>
          <p:nvPr/>
        </p:nvSpPr>
        <p:spPr>
          <a:xfrm>
            <a:off x="4521737" y="1351285"/>
            <a:ext cx="457887" cy="3426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287F9C7-C4BB-4E95-A5F8-58B77CECC8DD}"/>
              </a:ext>
            </a:extLst>
          </p:cNvPr>
          <p:cNvSpPr/>
          <p:nvPr/>
        </p:nvSpPr>
        <p:spPr>
          <a:xfrm>
            <a:off x="5031271" y="2578965"/>
            <a:ext cx="457887" cy="3426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6988-3294-46B0-A94C-94D48614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36"/>
            <a:ext cx="10515600" cy="846730"/>
          </a:xfrm>
        </p:spPr>
        <p:txBody>
          <a:bodyPr/>
          <a:lstStyle/>
          <a:p>
            <a:r>
              <a:rPr lang="en-US" dirty="0"/>
              <a:t>How Quickly Do Frames Arrive?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3230-06CF-4811-B2A6-C030F328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56" y="834168"/>
            <a:ext cx="7529113" cy="59656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Assume a NIC receives the smallest possible Ethernet frames (84 bytes)</a:t>
            </a:r>
          </a:p>
          <a:p>
            <a:pPr lvl="1"/>
            <a:r>
              <a:rPr lang="en-US" sz="3200" dirty="0"/>
              <a:t>Desktop machine: 1 Gbps NIC</a:t>
            </a:r>
          </a:p>
          <a:p>
            <a:pPr lvl="2"/>
            <a:r>
              <a:rPr lang="en-US" sz="2800" dirty="0"/>
              <a:t>1,488,096 frames/sec</a:t>
            </a:r>
          </a:p>
          <a:p>
            <a:pPr lvl="2"/>
            <a:r>
              <a:rPr lang="en-US" sz="2800" dirty="0"/>
              <a:t>A frame every 672 nanoseconds</a:t>
            </a:r>
          </a:p>
          <a:p>
            <a:pPr lvl="1"/>
            <a:r>
              <a:rPr lang="en-US" sz="3200" dirty="0"/>
              <a:t>Datacenter server: 100 Gbps NIC</a:t>
            </a:r>
          </a:p>
          <a:p>
            <a:pPr lvl="2"/>
            <a:r>
              <a:rPr lang="en-US" sz="2800" dirty="0"/>
              <a:t>148,809,600 frames/sec</a:t>
            </a:r>
          </a:p>
          <a:p>
            <a:pPr lvl="2"/>
            <a:r>
              <a:rPr lang="en-US" sz="2800"/>
              <a:t>A frame </a:t>
            </a:r>
            <a:r>
              <a:rPr lang="en-US" sz="2800" dirty="0"/>
              <a:t>every 6.72 nanoseconds</a:t>
            </a:r>
          </a:p>
          <a:p>
            <a:r>
              <a:rPr lang="en-US" sz="3600" dirty="0"/>
              <a:t>A 3 GHz CPU has a 0.33 nanosecond cycle length</a:t>
            </a:r>
          </a:p>
          <a:p>
            <a:r>
              <a:rPr lang="en-US" sz="3600" dirty="0"/>
              <a:t>If interrupts fire to often, a machine spends all of its time running interrupt handlers!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738FB7F-F342-4D67-A77B-57141DFCD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4412" r="4561" b="2531"/>
          <a:stretch/>
        </p:blipFill>
        <p:spPr bwMode="auto">
          <a:xfrm>
            <a:off x="7811879" y="684636"/>
            <a:ext cx="4219460" cy="55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E1B43D-13C9-41F8-B002-0CDD0E9B3A16}"/>
              </a:ext>
            </a:extLst>
          </p:cNvPr>
          <p:cNvSpPr txBox="1">
            <a:spLocks/>
          </p:cNvSpPr>
          <p:nvPr/>
        </p:nvSpPr>
        <p:spPr>
          <a:xfrm>
            <a:off x="7568588" y="6107310"/>
            <a:ext cx="4590361" cy="846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dirty="0"/>
              <a:t>Interrupt Storm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EA3A95E-2961-4607-887A-61AF64B9872E}"/>
              </a:ext>
            </a:extLst>
          </p:cNvPr>
          <p:cNvSpPr/>
          <p:nvPr/>
        </p:nvSpPr>
        <p:spPr>
          <a:xfrm>
            <a:off x="4142343" y="6268599"/>
            <a:ext cx="3669536" cy="4737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A13C-0CBA-4C30-AE7D-104AE8FB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8"/>
            <a:ext cx="10515600" cy="879781"/>
          </a:xfrm>
        </p:spPr>
        <p:txBody>
          <a:bodyPr/>
          <a:lstStyle/>
          <a:p>
            <a:r>
              <a:rPr lang="en-US" dirty="0"/>
              <a:t>Interrupt Coalescing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C5B3-275B-41AD-BC2C-03239636F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77" y="1134737"/>
            <a:ext cx="11808246" cy="6654187"/>
          </a:xfrm>
        </p:spPr>
        <p:txBody>
          <a:bodyPr>
            <a:normAutofit/>
          </a:bodyPr>
          <a:lstStyle/>
          <a:p>
            <a:r>
              <a:rPr lang="en-US" sz="3000" dirty="0"/>
              <a:t>To avoid storms, limit how frequently the NIC can generate interrupts</a:t>
            </a:r>
          </a:p>
          <a:p>
            <a:pPr lvl="1"/>
            <a:r>
              <a:rPr lang="en-US" sz="2800" dirty="0"/>
              <a:t>Trade off: Higher packet throughput and lower CPU usage for higher packet latency</a:t>
            </a:r>
          </a:p>
          <a:p>
            <a:r>
              <a:rPr lang="en-US" sz="3000" dirty="0"/>
              <a:t>On Linux, use </a:t>
            </a:r>
            <a:r>
              <a:rPr lang="en-US" sz="3000" b="1" dirty="0" err="1"/>
              <a:t>ethtool</a:t>
            </a:r>
            <a:r>
              <a:rPr lang="en-US" sz="3000" dirty="0"/>
              <a:t> to read/write a NIC’s coalescing params like:</a:t>
            </a:r>
          </a:p>
          <a:p>
            <a:pPr lvl="1"/>
            <a:r>
              <a:rPr lang="en-US" sz="2800" b="1" dirty="0" err="1"/>
              <a:t>rx-usecs</a:t>
            </a:r>
            <a:r>
              <a:rPr lang="en-US" sz="2800" b="1" dirty="0"/>
              <a:t>=X:</a:t>
            </a:r>
            <a:r>
              <a:rPr lang="en-US" sz="2800" dirty="0"/>
              <a:t> Maximum delay time between arrival of packet and RX interrupt</a:t>
            </a:r>
          </a:p>
          <a:p>
            <a:pPr lvl="1"/>
            <a:r>
              <a:rPr lang="en-US" sz="2800" b="1" dirty="0" err="1"/>
              <a:t>rx</a:t>
            </a:r>
            <a:r>
              <a:rPr lang="en-US" sz="2800" b="1" dirty="0"/>
              <a:t>-frames=Y:</a:t>
            </a:r>
            <a:r>
              <a:rPr lang="en-US" sz="2800" dirty="0"/>
              <a:t> Maximum number of frames to receive before RX interrupt is fired</a:t>
            </a:r>
          </a:p>
          <a:p>
            <a:pPr lvl="1"/>
            <a:r>
              <a:rPr lang="en-US" sz="2800" b="1" dirty="0"/>
              <a:t>adaptive-</a:t>
            </a:r>
            <a:r>
              <a:rPr lang="en-US" sz="2800" b="1" dirty="0" err="1"/>
              <a:t>rx</a:t>
            </a:r>
            <a:r>
              <a:rPr lang="en-US" sz="2800" b="1" dirty="0"/>
              <a:t>=yes/no:</a:t>
            </a:r>
            <a:r>
              <a:rPr lang="en-US" sz="2800" dirty="0"/>
              <a:t> Instruct the NIC driver to monitor network traffic and</a:t>
            </a:r>
          </a:p>
          <a:p>
            <a:pPr lvl="2"/>
            <a:r>
              <a:rPr lang="en-US" sz="2400" dirty="0"/>
              <a:t>Generate interrupts aggressively when traffic volume is low</a:t>
            </a:r>
          </a:p>
          <a:p>
            <a:pPr lvl="2"/>
            <a:r>
              <a:rPr lang="en-US" sz="2400" dirty="0"/>
              <a:t>Coalesce interrupts when traffic volume is high</a:t>
            </a:r>
          </a:p>
        </p:txBody>
      </p:sp>
    </p:spTree>
    <p:extLst>
      <p:ext uri="{BB962C8B-B14F-4D97-AF65-F5344CB8AC3E}">
        <p14:creationId xmlns:p14="http://schemas.microsoft.com/office/powerpoint/2010/main" val="22701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4BF8-C54F-4D53-83D2-9B6BE948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833D-99D8-4241-AC5B-D3E97404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DMA:</a:t>
            </a:r>
            <a:r>
              <a:rPr lang="en-US" sz="4000" dirty="0"/>
              <a:t> Allows NIC to read/write packet data without help from the CPU</a:t>
            </a:r>
          </a:p>
          <a:p>
            <a:r>
              <a:rPr lang="en-US" sz="4000" b="1" dirty="0"/>
              <a:t>Splitting interrupt handlers: </a:t>
            </a:r>
            <a:r>
              <a:rPr lang="en-US" sz="4000" dirty="0"/>
              <a:t>Minimizes the time that a machine is unresponsive to interrupts</a:t>
            </a:r>
          </a:p>
          <a:p>
            <a:r>
              <a:rPr lang="en-US" sz="4000" b="1" dirty="0"/>
              <a:t>Interrupt coalescing: </a:t>
            </a:r>
            <a:r>
              <a:rPr lang="en-US" sz="4000" dirty="0"/>
              <a:t>Reduces context-switching overheads at the cost of higher packet latency</a:t>
            </a:r>
          </a:p>
        </p:txBody>
      </p:sp>
    </p:spTree>
    <p:extLst>
      <p:ext uri="{BB962C8B-B14F-4D97-AF65-F5344CB8AC3E}">
        <p14:creationId xmlns:p14="http://schemas.microsoft.com/office/powerpoint/2010/main" val="3377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2D67-6F8A-433F-888E-00333F1F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3948"/>
            <a:ext cx="3827001" cy="305010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 WANT</a:t>
            </a: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3900" dirty="0">
                <a:solidFill>
                  <a:schemeClr val="bg1"/>
                </a:solidFill>
              </a:rPr>
              <a:t>EVEN MORE OPTIMIZATION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0C3303D-2D8C-496B-84A6-71E90FE6B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 bwMode="auto">
          <a:xfrm>
            <a:off x="3827001" y="0"/>
            <a:ext cx="8364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6EC6-4950-4A01-A3DA-F1A428BD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82"/>
            <a:ext cx="10515600" cy="716097"/>
          </a:xfrm>
        </p:spPr>
        <p:txBody>
          <a:bodyPr/>
          <a:lstStyle/>
          <a:p>
            <a:r>
              <a:rPr lang="en-US" dirty="0"/>
              <a:t>Kernel-managed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73B6-AA81-4E82-A041-F46BB1764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679700"/>
            <a:ext cx="11049000" cy="6329189"/>
          </a:xfrm>
        </p:spPr>
        <p:txBody>
          <a:bodyPr>
            <a:normAutofit/>
          </a:bodyPr>
          <a:lstStyle/>
          <a:p>
            <a:r>
              <a:rPr lang="en-US" sz="3200" b="1" dirty="0"/>
              <a:t>Good:</a:t>
            </a:r>
            <a:r>
              <a:rPr lang="en-US" sz="3200" dirty="0"/>
              <a:t> Kernel-provided abstractions make programming easier and safer</a:t>
            </a:r>
          </a:p>
          <a:p>
            <a:pPr lvl="1"/>
            <a:r>
              <a:rPr lang="en-US" sz="2800" dirty="0"/>
              <a:t>The socket interface:</a:t>
            </a:r>
          </a:p>
          <a:p>
            <a:pPr lvl="2"/>
            <a:r>
              <a:rPr lang="en-US" sz="2400" dirty="0"/>
              <a:t>Hides the quirks of each NICs</a:t>
            </a:r>
          </a:p>
          <a:p>
            <a:pPr lvl="2"/>
            <a:r>
              <a:rPr lang="en-US" sz="2400" dirty="0"/>
              <a:t>Hides the packet-level details of network protocols</a:t>
            </a:r>
          </a:p>
          <a:p>
            <a:pPr lvl="1"/>
            <a:r>
              <a:rPr lang="en-US" sz="2800" dirty="0"/>
              <a:t>Process-based memory isolation prevents different programs from tampering with each other’s network data</a:t>
            </a:r>
          </a:p>
          <a:p>
            <a:r>
              <a:rPr lang="en-US" sz="3200" b="1" dirty="0"/>
              <a:t>Bad:</a:t>
            </a:r>
            <a:r>
              <a:rPr lang="en-US" sz="3200" dirty="0"/>
              <a:t> Accessing the network via system calls imposes overhead</a:t>
            </a:r>
          </a:p>
          <a:p>
            <a:pPr lvl="1"/>
            <a:r>
              <a:rPr lang="en-US" sz="2800" dirty="0"/>
              <a:t>Context switching (</a:t>
            </a:r>
            <a:r>
              <a:rPr lang="en-US" sz="2800" dirty="0" err="1"/>
              <a:t>syscalls+interrupts</a:t>
            </a:r>
            <a:r>
              <a:rPr lang="en-US" sz="2800" dirty="0"/>
              <a:t>) into and out of the kernel</a:t>
            </a:r>
          </a:p>
          <a:p>
            <a:pPr lvl="2"/>
            <a:r>
              <a:rPr lang="en-US" sz="2400" dirty="0"/>
              <a:t>TLB pollution</a:t>
            </a:r>
          </a:p>
          <a:p>
            <a:pPr lvl="2"/>
            <a:r>
              <a:rPr lang="en-US" sz="2400" dirty="0"/>
              <a:t>Cache pollution</a:t>
            </a:r>
          </a:p>
          <a:p>
            <a:pPr lvl="2"/>
            <a:r>
              <a:rPr lang="en-US" sz="2400" dirty="0"/>
              <a:t>Kernel instructions needed to save and restore state</a:t>
            </a:r>
          </a:p>
          <a:p>
            <a:pPr lvl="1"/>
            <a:r>
              <a:rPr lang="en-US" sz="2800" dirty="0"/>
              <a:t>Data copying between user-level buffers and kernel DMA buffers</a:t>
            </a:r>
          </a:p>
          <a:p>
            <a:pPr lvl="1"/>
            <a:r>
              <a:rPr lang="en-US" sz="2800" dirty="0"/>
              <a:t>Scheduling latency: bottom halves don’t run immediately!</a:t>
            </a:r>
          </a:p>
        </p:txBody>
      </p:sp>
    </p:spTree>
    <p:extLst>
      <p:ext uri="{BB962C8B-B14F-4D97-AF65-F5344CB8AC3E}">
        <p14:creationId xmlns:p14="http://schemas.microsoft.com/office/powerpoint/2010/main" val="1995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B931-19DB-4942-9F7A-4A6AE3E1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88"/>
            <a:ext cx="10515600" cy="747581"/>
          </a:xfrm>
        </p:spPr>
        <p:txBody>
          <a:bodyPr>
            <a:normAutofit fontScale="90000"/>
          </a:bodyPr>
          <a:lstStyle/>
          <a:p>
            <a:r>
              <a:rPr lang="en-US" dirty="0"/>
              <a:t>SR-IOV: Extending PCIe to Virtualize 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5A28-454A-4572-BCF1-E69415F1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70" y="877725"/>
            <a:ext cx="5931611" cy="603603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 SR-IOV, a NIC “function”:</a:t>
            </a:r>
          </a:p>
          <a:p>
            <a:pPr lvl="1"/>
            <a:r>
              <a:rPr lang="en-US" sz="2800" dirty="0"/>
              <a:t>Exports a traditional NIC interface to software</a:t>
            </a:r>
          </a:p>
          <a:p>
            <a:pPr lvl="1"/>
            <a:r>
              <a:rPr lang="en-US" sz="2800" dirty="0"/>
              <a:t>Has a unique:</a:t>
            </a:r>
          </a:p>
          <a:p>
            <a:pPr lvl="2"/>
            <a:r>
              <a:rPr lang="en-US" sz="2400" dirty="0"/>
              <a:t>MAC address</a:t>
            </a:r>
          </a:p>
          <a:p>
            <a:pPr lvl="2"/>
            <a:r>
              <a:rPr lang="en-US" sz="2400" dirty="0"/>
              <a:t>PCIe requestor ID</a:t>
            </a:r>
          </a:p>
          <a:p>
            <a:pPr lvl="2"/>
            <a:r>
              <a:rPr lang="en-US" sz="2400" dirty="0"/>
              <a:t>[And some memory-mapped registers are unique as well]</a:t>
            </a:r>
          </a:p>
          <a:p>
            <a:pPr lvl="1"/>
            <a:r>
              <a:rPr lang="en-US" sz="2800" dirty="0"/>
              <a:t>Shares low-level NIC hardware resources with other functions</a:t>
            </a:r>
          </a:p>
          <a:p>
            <a:r>
              <a:rPr lang="en-US" sz="3200" dirty="0"/>
              <a:t>Each device exports multiple “virtual functions” and a single “physical” function</a:t>
            </a:r>
          </a:p>
          <a:p>
            <a:pPr lvl="1"/>
            <a:r>
              <a:rPr lang="en-US" sz="2800" dirty="0"/>
              <a:t>The physical function is used by privileged software to configure virtual functions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AA8DA-0478-4172-A898-4D6E85480906}"/>
              </a:ext>
            </a:extLst>
          </p:cNvPr>
          <p:cNvGrpSpPr/>
          <p:nvPr/>
        </p:nvGrpSpPr>
        <p:grpSpPr>
          <a:xfrm>
            <a:off x="5714658" y="1508319"/>
            <a:ext cx="6347857" cy="4499486"/>
            <a:chOff x="5759262" y="1039969"/>
            <a:chExt cx="6347857" cy="449948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C2E57-B2D2-49C9-8ECE-636B33F1C43C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6855237" y="1936309"/>
              <a:ext cx="2103608" cy="91971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CD506E-A402-440F-91B5-BAF84F69446A}"/>
                </a:ext>
              </a:extLst>
            </p:cNvPr>
            <p:cNvSpPr/>
            <p:nvPr/>
          </p:nvSpPr>
          <p:spPr>
            <a:xfrm>
              <a:off x="5950987" y="5206948"/>
              <a:ext cx="6156132" cy="33250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Physical Medium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F19709-59E1-485E-B162-377B4C4172A6}"/>
                </a:ext>
              </a:extLst>
            </p:cNvPr>
            <p:cNvSpPr/>
            <p:nvPr/>
          </p:nvSpPr>
          <p:spPr>
            <a:xfrm>
              <a:off x="5905977" y="3222481"/>
              <a:ext cx="6201142" cy="1288659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BBC0EB-D335-4289-AB27-1F13DDF62538}"/>
                </a:ext>
              </a:extLst>
            </p:cNvPr>
            <p:cNvSpPr txBox="1"/>
            <p:nvPr/>
          </p:nvSpPr>
          <p:spPr>
            <a:xfrm>
              <a:off x="5759262" y="4043675"/>
              <a:ext cx="2412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SR-IOV NIC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23DC03-F59E-4BF4-8EE0-A71C7B74D514}"/>
                </a:ext>
              </a:extLst>
            </p:cNvPr>
            <p:cNvGrpSpPr/>
            <p:nvPr/>
          </p:nvGrpSpPr>
          <p:grpSpPr>
            <a:xfrm>
              <a:off x="8023938" y="4075163"/>
              <a:ext cx="2010230" cy="1131785"/>
              <a:chOff x="8877450" y="5267365"/>
              <a:chExt cx="2010230" cy="113178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C615ACD-1F46-4DBE-9764-1B89C65CDF71}"/>
                  </a:ext>
                </a:extLst>
              </p:cNvPr>
              <p:cNvSpPr/>
              <p:nvPr/>
            </p:nvSpPr>
            <p:spPr>
              <a:xfrm>
                <a:off x="8877450" y="5661996"/>
                <a:ext cx="2010230" cy="396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Physical port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1AF2D6-F6C9-4704-B887-775380E5EAB6}"/>
                  </a:ext>
                </a:extLst>
              </p:cNvPr>
              <p:cNvSpPr/>
              <p:nvPr/>
            </p:nvSpPr>
            <p:spPr>
              <a:xfrm>
                <a:off x="8877450" y="5267365"/>
                <a:ext cx="2010230" cy="3966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L2 switch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3A7BF1B-6356-480A-96C2-2B2E36D6A3DE}"/>
                  </a:ext>
                </a:extLst>
              </p:cNvPr>
              <p:cNvCxnSpPr/>
              <p:nvPr/>
            </p:nvCxnSpPr>
            <p:spPr>
              <a:xfrm flipH="1">
                <a:off x="9837555" y="6066643"/>
                <a:ext cx="1" cy="33250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lg" len="sm"/>
                <a:tailEnd type="triangl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2B0444-2A34-4355-8E66-9F3200403229}"/>
                </a:ext>
              </a:extLst>
            </p:cNvPr>
            <p:cNvSpPr/>
            <p:nvPr/>
          </p:nvSpPr>
          <p:spPr>
            <a:xfrm>
              <a:off x="6225757" y="3136876"/>
              <a:ext cx="916234" cy="495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PF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721FE3-5BAE-4178-A6F1-065430D96249}"/>
                </a:ext>
              </a:extLst>
            </p:cNvPr>
            <p:cNvSpPr/>
            <p:nvPr/>
          </p:nvSpPr>
          <p:spPr>
            <a:xfrm>
              <a:off x="7765099" y="3136876"/>
              <a:ext cx="916234" cy="495384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B690AC-9FB9-4358-B9C7-1B480EEDBBEF}"/>
                </a:ext>
              </a:extLst>
            </p:cNvPr>
            <p:cNvSpPr/>
            <p:nvPr/>
          </p:nvSpPr>
          <p:spPr>
            <a:xfrm>
              <a:off x="9304441" y="3136876"/>
              <a:ext cx="916234" cy="49538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C71B6B-2A22-4388-A533-7F1628A468CE}"/>
                </a:ext>
              </a:extLst>
            </p:cNvPr>
            <p:cNvSpPr/>
            <p:nvPr/>
          </p:nvSpPr>
          <p:spPr>
            <a:xfrm>
              <a:off x="10843783" y="3136876"/>
              <a:ext cx="916234" cy="495384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44C1BF-1221-429C-B387-058C34636827}"/>
                </a:ext>
              </a:extLst>
            </p:cNvPr>
            <p:cNvSpPr/>
            <p:nvPr/>
          </p:nvSpPr>
          <p:spPr>
            <a:xfrm>
              <a:off x="11417324" y="3040049"/>
              <a:ext cx="667566" cy="247665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RID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2A775F-481F-4AF0-9918-DBAD403886A1}"/>
                </a:ext>
              </a:extLst>
            </p:cNvPr>
            <p:cNvSpPr/>
            <p:nvPr/>
          </p:nvSpPr>
          <p:spPr>
            <a:xfrm>
              <a:off x="9926005" y="3040049"/>
              <a:ext cx="667566" cy="247665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RID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7D5904-12D7-4BEF-9AB5-974111A01171}"/>
                </a:ext>
              </a:extLst>
            </p:cNvPr>
            <p:cNvSpPr/>
            <p:nvPr/>
          </p:nvSpPr>
          <p:spPr>
            <a:xfrm>
              <a:off x="8379257" y="3043560"/>
              <a:ext cx="667566" cy="247665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RID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36DECC-66CB-45B7-BE73-EA4AD5F6F8DC}"/>
                </a:ext>
              </a:extLst>
            </p:cNvPr>
            <p:cNvSpPr/>
            <p:nvPr/>
          </p:nvSpPr>
          <p:spPr>
            <a:xfrm>
              <a:off x="6855237" y="3043560"/>
              <a:ext cx="667566" cy="247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RID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A0196E-8276-41D2-811C-B55022CC9B79}"/>
                </a:ext>
              </a:extLst>
            </p:cNvPr>
            <p:cNvGrpSpPr/>
            <p:nvPr/>
          </p:nvGrpSpPr>
          <p:grpSpPr>
            <a:xfrm>
              <a:off x="6096000" y="1039969"/>
              <a:ext cx="5557021" cy="896340"/>
              <a:chOff x="2565121" y="2133288"/>
              <a:chExt cx="1600206" cy="89634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855A3E-12BD-4420-9484-DED9486000A6}"/>
                  </a:ext>
                </a:extLst>
              </p:cNvPr>
              <p:cNvSpPr txBox="1"/>
              <p:nvPr/>
            </p:nvSpPr>
            <p:spPr>
              <a:xfrm>
                <a:off x="2565121" y="2133288"/>
                <a:ext cx="1600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 single physical NIC</a:t>
                </a:r>
                <a:endParaRPr lang="en-US" sz="2800" b="1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5C701A-3617-4DFC-B1F6-8E613B08323E}"/>
                  </a:ext>
                </a:extLst>
              </p:cNvPr>
              <p:cNvSpPr txBox="1"/>
              <p:nvPr/>
            </p:nvSpPr>
            <p:spPr>
              <a:xfrm>
                <a:off x="2625820" y="2506408"/>
                <a:ext cx="1527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exports four NIC interfaces!</a:t>
                </a:r>
                <a:endParaRPr lang="en-US" sz="2800" b="1" baseline="-25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25BE5F-8E6F-43C8-9787-1469C15437FE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8958845" y="1936309"/>
              <a:ext cx="2281584" cy="96323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4AAC30-ABA9-47E7-AFD8-4647FF3EDC16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8958845" y="1936309"/>
              <a:ext cx="1261830" cy="1008343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28A165-921E-4CFE-8641-C5917EF6132F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8172048" y="1936309"/>
              <a:ext cx="786797" cy="96231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0EE51C-6D66-4613-90CF-188EE0A9A823}"/>
                </a:ext>
              </a:extLst>
            </p:cNvPr>
            <p:cNvCxnSpPr>
              <a:cxnSpLocks/>
            </p:cNvCxnSpPr>
            <p:nvPr/>
          </p:nvCxnSpPr>
          <p:spPr>
            <a:xfrm>
              <a:off x="11293352" y="3632260"/>
              <a:ext cx="0" cy="21598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A88A1F-BF3D-4222-A06D-25BED65595D9}"/>
                </a:ext>
              </a:extLst>
            </p:cNvPr>
            <p:cNvCxnSpPr>
              <a:cxnSpLocks/>
            </p:cNvCxnSpPr>
            <p:nvPr/>
          </p:nvCxnSpPr>
          <p:spPr>
            <a:xfrm>
              <a:off x="9749260" y="3632260"/>
              <a:ext cx="0" cy="21598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036ADC-9546-47D2-B4FB-BE6CB8F8B6CC}"/>
                </a:ext>
              </a:extLst>
            </p:cNvPr>
            <p:cNvCxnSpPr>
              <a:cxnSpLocks/>
            </p:cNvCxnSpPr>
            <p:nvPr/>
          </p:nvCxnSpPr>
          <p:spPr>
            <a:xfrm>
              <a:off x="8208109" y="3632260"/>
              <a:ext cx="0" cy="21598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7E46F4-0757-4A8C-8F4D-14EE0FD9585C}"/>
                </a:ext>
              </a:extLst>
            </p:cNvPr>
            <p:cNvCxnSpPr>
              <a:cxnSpLocks/>
            </p:cNvCxnSpPr>
            <p:nvPr/>
          </p:nvCxnSpPr>
          <p:spPr>
            <a:xfrm>
              <a:off x="6731642" y="3632260"/>
              <a:ext cx="0" cy="21598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3929BF-765E-4ACA-8567-21227BE762CB}"/>
                </a:ext>
              </a:extLst>
            </p:cNvPr>
            <p:cNvCxnSpPr>
              <a:cxnSpLocks/>
            </p:cNvCxnSpPr>
            <p:nvPr/>
          </p:nvCxnSpPr>
          <p:spPr>
            <a:xfrm>
              <a:off x="6722822" y="3848249"/>
              <a:ext cx="457053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A01F47-FDEF-4452-A9CA-E4055AC15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844" y="3861139"/>
              <a:ext cx="0" cy="215989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64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7EAC17C-C806-41C1-8855-A0EBF871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7853" y="267200"/>
            <a:ext cx="706471" cy="2206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A3DE20-18D1-4B86-8416-551F354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" y="230401"/>
            <a:ext cx="706471" cy="220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5D4053-0DEA-4917-AC40-6B069698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0688" y="354241"/>
            <a:ext cx="706471" cy="22063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B889A0F-ED63-4C30-B996-C3AE50062388}"/>
              </a:ext>
            </a:extLst>
          </p:cNvPr>
          <p:cNvGrpSpPr/>
          <p:nvPr/>
        </p:nvGrpSpPr>
        <p:grpSpPr>
          <a:xfrm>
            <a:off x="325190" y="26262"/>
            <a:ext cx="1745658" cy="720300"/>
            <a:chOff x="1715010" y="4466034"/>
            <a:chExt cx="1745658" cy="7203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BED18E-0D89-4CF2-9399-7D85A69A1874}"/>
                </a:ext>
              </a:extLst>
            </p:cNvPr>
            <p:cNvSpPr txBox="1"/>
            <p:nvPr/>
          </p:nvSpPr>
          <p:spPr>
            <a:xfrm>
              <a:off x="1834586" y="4724669"/>
              <a:ext cx="1523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programs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8E8F83-82B3-4EAB-8256-23F4F1A8041E}"/>
                </a:ext>
              </a:extLst>
            </p:cNvPr>
            <p:cNvSpPr txBox="1"/>
            <p:nvPr/>
          </p:nvSpPr>
          <p:spPr>
            <a:xfrm>
              <a:off x="1715010" y="4466034"/>
              <a:ext cx="1745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OS+normal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9F1C456-912C-445F-A26D-7A1681A33DBC}"/>
              </a:ext>
            </a:extLst>
          </p:cNvPr>
          <p:cNvGrpSpPr/>
          <p:nvPr/>
        </p:nvGrpSpPr>
        <p:grpSpPr>
          <a:xfrm>
            <a:off x="2431207" y="-920"/>
            <a:ext cx="1187712" cy="740258"/>
            <a:chOff x="2431207" y="145471"/>
            <a:chExt cx="1187712" cy="74025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273432-1359-4FB6-B8D4-F86C88B3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185771" y="417369"/>
              <a:ext cx="713796" cy="222924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6A06B5D-04FE-4625-B239-639709EC59D5}"/>
                </a:ext>
              </a:extLst>
            </p:cNvPr>
            <p:cNvGrpSpPr/>
            <p:nvPr/>
          </p:nvGrpSpPr>
          <p:grpSpPr>
            <a:xfrm>
              <a:off x="2504898" y="145471"/>
              <a:ext cx="1114021" cy="735249"/>
              <a:chOff x="3122875" y="4824865"/>
              <a:chExt cx="1114021" cy="73524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5D2494-F7CB-4F06-9605-EB3DDA499CD4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2DF12E-CFE9-4AD4-A312-230720831132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0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9C9ECA-3377-4A66-B462-7E8309A3F67B}"/>
              </a:ext>
            </a:extLst>
          </p:cNvPr>
          <p:cNvGrpSpPr/>
          <p:nvPr/>
        </p:nvGrpSpPr>
        <p:grpSpPr>
          <a:xfrm>
            <a:off x="4449699" y="-29698"/>
            <a:ext cx="1180808" cy="769035"/>
            <a:chOff x="4449699" y="116693"/>
            <a:chExt cx="1180808" cy="76903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2A16E6F-8E99-4C91-AF7C-052BE9091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04262" y="417368"/>
              <a:ext cx="713797" cy="222924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57C979-BBA5-459F-B62A-AC4AAFAD4A32}"/>
                </a:ext>
              </a:extLst>
            </p:cNvPr>
            <p:cNvGrpSpPr/>
            <p:nvPr/>
          </p:nvGrpSpPr>
          <p:grpSpPr>
            <a:xfrm>
              <a:off x="4516486" y="116693"/>
              <a:ext cx="1114021" cy="735249"/>
              <a:chOff x="3122875" y="4824865"/>
              <a:chExt cx="1114021" cy="73524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CDE684-F612-4CF5-BC4F-7695E0B50EDD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6C0EB3-3E4D-48A1-9C5D-E40B0C9D876E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8F0369D-F8BD-4803-B917-A21557DD9CAF}"/>
              </a:ext>
            </a:extLst>
          </p:cNvPr>
          <p:cNvGrpSpPr/>
          <p:nvPr/>
        </p:nvGrpSpPr>
        <p:grpSpPr>
          <a:xfrm>
            <a:off x="6451668" y="-29698"/>
            <a:ext cx="1190553" cy="769037"/>
            <a:chOff x="6451668" y="116693"/>
            <a:chExt cx="1190553" cy="7690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B75EBD-55D7-4C02-9831-FD46D63B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6232" y="417370"/>
              <a:ext cx="713796" cy="22292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CD6D0F6-46BB-472D-9875-BF14DD855271}"/>
                </a:ext>
              </a:extLst>
            </p:cNvPr>
            <p:cNvGrpSpPr/>
            <p:nvPr/>
          </p:nvGrpSpPr>
          <p:grpSpPr>
            <a:xfrm>
              <a:off x="6528200" y="116693"/>
              <a:ext cx="1114021" cy="735249"/>
              <a:chOff x="3122875" y="4824865"/>
              <a:chExt cx="1114021" cy="73524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F76E77-16C6-4AC8-A447-D07EEDCD0D61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8AC64-D2D2-4BDD-93BB-256C431E0730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2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C681542-2C34-498C-85CC-134AF2AD54ED}"/>
              </a:ext>
            </a:extLst>
          </p:cNvPr>
          <p:cNvSpPr/>
          <p:nvPr/>
        </p:nvSpPr>
        <p:spPr>
          <a:xfrm>
            <a:off x="109254" y="3271046"/>
            <a:ext cx="7863159" cy="39629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D58B11-1C6D-4451-ADFA-B5726A6B9E05}"/>
              </a:ext>
            </a:extLst>
          </p:cNvPr>
          <p:cNvSpPr/>
          <p:nvPr/>
        </p:nvSpPr>
        <p:spPr>
          <a:xfrm>
            <a:off x="6519383" y="3276474"/>
            <a:ext cx="1090116" cy="382210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82B4B4-FCF3-47CC-84C8-0E3824534FF9}"/>
              </a:ext>
            </a:extLst>
          </p:cNvPr>
          <p:cNvSpPr/>
          <p:nvPr/>
        </p:nvSpPr>
        <p:spPr>
          <a:xfrm>
            <a:off x="4509153" y="3276280"/>
            <a:ext cx="1090116" cy="38221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0B2CDE-CEE0-4574-BA69-127E00764017}"/>
              </a:ext>
            </a:extLst>
          </p:cNvPr>
          <p:cNvSpPr/>
          <p:nvPr/>
        </p:nvSpPr>
        <p:spPr>
          <a:xfrm>
            <a:off x="2498923" y="3276280"/>
            <a:ext cx="1090116" cy="3822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DF7A1E-40C0-4E2F-A3AB-3FB0200E46B9}"/>
              </a:ext>
            </a:extLst>
          </p:cNvPr>
          <p:cNvSpPr/>
          <p:nvPr/>
        </p:nvSpPr>
        <p:spPr>
          <a:xfrm>
            <a:off x="485134" y="3276280"/>
            <a:ext cx="1090116" cy="382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F9E4CA-BB8F-482F-9B83-A355421EBEDD}"/>
              </a:ext>
            </a:extLst>
          </p:cNvPr>
          <p:cNvGrpSpPr/>
          <p:nvPr/>
        </p:nvGrpSpPr>
        <p:grpSpPr>
          <a:xfrm>
            <a:off x="6139944" y="719351"/>
            <a:ext cx="1832469" cy="2174913"/>
            <a:chOff x="6139944" y="1141167"/>
            <a:chExt cx="1832469" cy="217491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6E725E-FB15-4B54-932C-64B637178BC2}"/>
                </a:ext>
              </a:extLst>
            </p:cNvPr>
            <p:cNvGrpSpPr/>
            <p:nvPr/>
          </p:nvGrpSpPr>
          <p:grpSpPr>
            <a:xfrm>
              <a:off x="6139944" y="1141167"/>
              <a:ext cx="1832469" cy="2174913"/>
              <a:chOff x="6139944" y="887776"/>
              <a:chExt cx="1832469" cy="217491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0D022AC-E755-45B6-BF3C-B082A8ADF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57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BD8304-359F-4C28-85CD-D00A52480E84}"/>
                  </a:ext>
                </a:extLst>
              </p:cNvPr>
              <p:cNvGrpSpPr/>
              <p:nvPr/>
            </p:nvGrpSpPr>
            <p:grpSpPr>
              <a:xfrm>
                <a:off x="613994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418299-299B-40B3-84CE-B0E88A1F110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4D6C09D-136F-41EF-B272-4F50E56C62CD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384DBD2-9C63-4E8A-82F2-36E3F2158DC2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FF9B84E-FAF7-4E7F-A8C7-C62EB9F8D83E}"/>
                </a:ext>
              </a:extLst>
            </p:cNvPr>
            <p:cNvSpPr/>
            <p:nvPr/>
          </p:nvSpPr>
          <p:spPr>
            <a:xfrm>
              <a:off x="6750842" y="1432188"/>
              <a:ext cx="610674" cy="603831"/>
            </a:xfrm>
            <a:prstGeom prst="roundRect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20E57B-D385-47C5-BD71-EAB66ED86EA4}"/>
              </a:ext>
            </a:extLst>
          </p:cNvPr>
          <p:cNvGrpSpPr/>
          <p:nvPr/>
        </p:nvGrpSpPr>
        <p:grpSpPr>
          <a:xfrm>
            <a:off x="4129714" y="719351"/>
            <a:ext cx="1832469" cy="2174913"/>
            <a:chOff x="4129714" y="1141167"/>
            <a:chExt cx="1832469" cy="21749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46B932-6D66-4915-8EB6-048D11CAEC6B}"/>
                </a:ext>
              </a:extLst>
            </p:cNvPr>
            <p:cNvGrpSpPr/>
            <p:nvPr/>
          </p:nvGrpSpPr>
          <p:grpSpPr>
            <a:xfrm>
              <a:off x="4129714" y="1141167"/>
              <a:ext cx="1832469" cy="2174913"/>
              <a:chOff x="4129714" y="887776"/>
              <a:chExt cx="1832469" cy="21749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698F6D1-12E9-4C51-A212-5D869BE5E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634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E48AA5-B5A9-47B1-A530-4CC9220A2F74}"/>
                  </a:ext>
                </a:extLst>
              </p:cNvPr>
              <p:cNvGrpSpPr/>
              <p:nvPr/>
            </p:nvGrpSpPr>
            <p:grpSpPr>
              <a:xfrm>
                <a:off x="412971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A96DB4F-3482-4EB3-8597-C20B6169FB0F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262B52C-F07B-432B-8032-1B979CCD354C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1BCDE4-26E8-4489-B58A-E8BF6EABB045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987479-F919-477E-9480-C48ED76A6E9B}"/>
                </a:ext>
              </a:extLst>
            </p:cNvPr>
            <p:cNvSpPr/>
            <p:nvPr/>
          </p:nvSpPr>
          <p:spPr>
            <a:xfrm>
              <a:off x="4740612" y="1432188"/>
              <a:ext cx="610674" cy="603831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1B1FDB-AAD9-4E6A-A5AE-7D3016A31C55}"/>
              </a:ext>
            </a:extLst>
          </p:cNvPr>
          <p:cNvGrpSpPr/>
          <p:nvPr/>
        </p:nvGrpSpPr>
        <p:grpSpPr>
          <a:xfrm>
            <a:off x="2119484" y="719351"/>
            <a:ext cx="1832469" cy="2174913"/>
            <a:chOff x="2119484" y="1141167"/>
            <a:chExt cx="1832469" cy="21749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F1E77C-68AB-4D91-9701-5F01C6BF3994}"/>
                </a:ext>
              </a:extLst>
            </p:cNvPr>
            <p:cNvGrpSpPr/>
            <p:nvPr/>
          </p:nvGrpSpPr>
          <p:grpSpPr>
            <a:xfrm>
              <a:off x="2119484" y="1141167"/>
              <a:ext cx="1832469" cy="2174913"/>
              <a:chOff x="2119484" y="887776"/>
              <a:chExt cx="1832469" cy="21749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3FDCD0-CC6F-4F81-B474-A15D85684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11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BAD9938-61CB-412B-A60F-5A1B12571CB7}"/>
                  </a:ext>
                </a:extLst>
              </p:cNvPr>
              <p:cNvGrpSpPr/>
              <p:nvPr/>
            </p:nvGrpSpPr>
            <p:grpSpPr>
              <a:xfrm>
                <a:off x="211948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5BC1451-0DB9-4556-8E37-9BF615FAF0A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E4533B4-8903-46EE-8DE1-76A943E4E4A3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CA5BA10-2169-4CCA-8E8D-A1BB85F5B358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119C379-E3FA-4461-A330-B79C4033E46B}"/>
                </a:ext>
              </a:extLst>
            </p:cNvPr>
            <p:cNvSpPr/>
            <p:nvPr/>
          </p:nvSpPr>
          <p:spPr>
            <a:xfrm>
              <a:off x="2738644" y="1432187"/>
              <a:ext cx="610674" cy="60383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41B321-7C12-4E09-8EBC-A84190A35A0A}"/>
              </a:ext>
            </a:extLst>
          </p:cNvPr>
          <p:cNvGrpSpPr/>
          <p:nvPr/>
        </p:nvGrpSpPr>
        <p:grpSpPr>
          <a:xfrm>
            <a:off x="109254" y="719351"/>
            <a:ext cx="1832469" cy="2174913"/>
            <a:chOff x="109254" y="1141167"/>
            <a:chExt cx="1832469" cy="2174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EFE4BC-4689-4285-8FC2-6D6E4B9E8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89" y="1141167"/>
              <a:ext cx="1219200" cy="12192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225060-9125-4AFC-867A-0069DE76B81B}"/>
                </a:ext>
              </a:extLst>
            </p:cNvPr>
            <p:cNvGrpSpPr/>
            <p:nvPr/>
          </p:nvGrpSpPr>
          <p:grpSpPr>
            <a:xfrm>
              <a:off x="109254" y="2476695"/>
              <a:ext cx="1832469" cy="839385"/>
              <a:chOff x="100991" y="2344490"/>
              <a:chExt cx="1832469" cy="83938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DF42DE-BCC7-4917-8BF5-BE2787C61AC5}"/>
                  </a:ext>
                </a:extLst>
              </p:cNvPr>
              <p:cNvSpPr/>
              <p:nvPr/>
            </p:nvSpPr>
            <p:spPr>
              <a:xfrm>
                <a:off x="415888" y="2687850"/>
                <a:ext cx="1219201" cy="496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MMU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F242DF-9E13-44C4-942E-37D7AC3839AB}"/>
                  </a:ext>
                </a:extLst>
              </p:cNvPr>
              <p:cNvSpPr/>
              <p:nvPr/>
            </p:nvSpPr>
            <p:spPr>
              <a:xfrm>
                <a:off x="1025488" y="2344491"/>
                <a:ext cx="907972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TLB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2FBBF1-CE98-4B95-9B11-B1C91EFE7D4E}"/>
                  </a:ext>
                </a:extLst>
              </p:cNvPr>
              <p:cNvSpPr/>
              <p:nvPr/>
            </p:nvSpPr>
            <p:spPr>
              <a:xfrm>
                <a:off x="100991" y="2344490"/>
                <a:ext cx="1025486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%cr3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31AB60B-9CB3-4CFB-9E3C-C59CE65A0146}"/>
                </a:ext>
              </a:extLst>
            </p:cNvPr>
            <p:cNvSpPr/>
            <p:nvPr/>
          </p:nvSpPr>
          <p:spPr>
            <a:xfrm>
              <a:off x="715449" y="1448851"/>
              <a:ext cx="610674" cy="6038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C17FE4-1C3E-4137-B22C-902E2791CAEA}"/>
              </a:ext>
            </a:extLst>
          </p:cNvPr>
          <p:cNvCxnSpPr>
            <a:cxnSpLocks/>
            <a:stCxn id="25" idx="2"/>
            <a:endCxn id="57" idx="0"/>
          </p:cNvCxnSpPr>
          <p:nvPr/>
        </p:nvCxnSpPr>
        <p:spPr>
          <a:xfrm flipH="1">
            <a:off x="7064441" y="2894264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92FAAC-40BD-4BE4-ACF0-F886477D1D16}"/>
              </a:ext>
            </a:extLst>
          </p:cNvPr>
          <p:cNvCxnSpPr/>
          <p:nvPr/>
        </p:nvCxnSpPr>
        <p:spPr>
          <a:xfrm flipH="1">
            <a:off x="5045948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DCD3C5-A682-4F80-A222-1B1674930749}"/>
              </a:ext>
            </a:extLst>
          </p:cNvPr>
          <p:cNvCxnSpPr/>
          <p:nvPr/>
        </p:nvCxnSpPr>
        <p:spPr>
          <a:xfrm flipH="1">
            <a:off x="3043981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22AEE9-0879-4732-9E98-8F39DCC8E1F0}"/>
              </a:ext>
            </a:extLst>
          </p:cNvPr>
          <p:cNvCxnSpPr/>
          <p:nvPr/>
        </p:nvCxnSpPr>
        <p:spPr>
          <a:xfrm flipH="1">
            <a:off x="1030191" y="2888836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2592A37-A1D7-42CB-87F1-5DCD2CE3AFC3}"/>
              </a:ext>
            </a:extLst>
          </p:cNvPr>
          <p:cNvSpPr/>
          <p:nvPr/>
        </p:nvSpPr>
        <p:spPr>
          <a:xfrm>
            <a:off x="154263" y="6455884"/>
            <a:ext cx="7863159" cy="337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Physical Medium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9251E3-343E-45F1-B35F-86662135B260}"/>
              </a:ext>
            </a:extLst>
          </p:cNvPr>
          <p:cNvGrpSpPr/>
          <p:nvPr/>
        </p:nvGrpSpPr>
        <p:grpSpPr>
          <a:xfrm>
            <a:off x="109253" y="4608388"/>
            <a:ext cx="7863159" cy="1505972"/>
            <a:chOff x="109253" y="4751609"/>
            <a:chExt cx="7863159" cy="150597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6048566-8E96-4385-A87F-A431F9764438}"/>
                </a:ext>
              </a:extLst>
            </p:cNvPr>
            <p:cNvSpPr/>
            <p:nvPr/>
          </p:nvSpPr>
          <p:spPr>
            <a:xfrm>
              <a:off x="109253" y="4870546"/>
              <a:ext cx="7863159" cy="117771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7D12FB-BA0A-4BB1-A112-0917E9AC9F88}"/>
                </a:ext>
              </a:extLst>
            </p:cNvPr>
            <p:cNvSpPr/>
            <p:nvPr/>
          </p:nvSpPr>
          <p:spPr>
            <a:xfrm>
              <a:off x="2577602" y="4751609"/>
              <a:ext cx="916234" cy="495384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22336E-30AB-4862-8625-B6A7F86E545D}"/>
                </a:ext>
              </a:extLst>
            </p:cNvPr>
            <p:cNvSpPr/>
            <p:nvPr/>
          </p:nvSpPr>
          <p:spPr>
            <a:xfrm>
              <a:off x="4598848" y="4751609"/>
              <a:ext cx="916234" cy="49538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E6A8CF-ED6D-4531-BDC4-B56D124E6D11}"/>
                </a:ext>
              </a:extLst>
            </p:cNvPr>
            <p:cNvSpPr/>
            <p:nvPr/>
          </p:nvSpPr>
          <p:spPr>
            <a:xfrm>
              <a:off x="6605319" y="4751609"/>
              <a:ext cx="916234" cy="495384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57C1656-03FE-453B-B03E-7BCB26BBDBF2}"/>
                </a:ext>
              </a:extLst>
            </p:cNvPr>
            <p:cNvSpPr/>
            <p:nvPr/>
          </p:nvSpPr>
          <p:spPr>
            <a:xfrm>
              <a:off x="556356" y="4751609"/>
              <a:ext cx="916234" cy="495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PF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4C0F0E-080E-42F0-9617-7CB6C4026C1A}"/>
                </a:ext>
              </a:extLst>
            </p:cNvPr>
            <p:cNvSpPr/>
            <p:nvPr/>
          </p:nvSpPr>
          <p:spPr>
            <a:xfrm>
              <a:off x="3080727" y="5860973"/>
              <a:ext cx="2010230" cy="39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Physical port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6A21D-E1CD-48CC-AAB9-BEA3929D03B8}"/>
                </a:ext>
              </a:extLst>
            </p:cNvPr>
            <p:cNvSpPr/>
            <p:nvPr/>
          </p:nvSpPr>
          <p:spPr>
            <a:xfrm>
              <a:off x="3080727" y="5466342"/>
              <a:ext cx="2010230" cy="396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L2 switch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5FEE3B6-18FE-4D97-83AF-4128A5304C15}"/>
              </a:ext>
            </a:extLst>
          </p:cNvPr>
          <p:cNvSpPr txBox="1"/>
          <p:nvPr/>
        </p:nvSpPr>
        <p:spPr>
          <a:xfrm>
            <a:off x="35366" y="5323121"/>
            <a:ext cx="241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SR-IOV NIC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37CF61C-E6CC-4026-8D23-97F2BD5E8E2F}"/>
              </a:ext>
            </a:extLst>
          </p:cNvPr>
          <p:cNvCxnSpPr/>
          <p:nvPr/>
        </p:nvCxnSpPr>
        <p:spPr>
          <a:xfrm flipH="1">
            <a:off x="4040832" y="6122399"/>
            <a:ext cx="1" cy="33250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38F1812E-4E04-4946-9F64-C4B4E1A7DA1E}"/>
              </a:ext>
            </a:extLst>
          </p:cNvPr>
          <p:cNvSpPr/>
          <p:nvPr/>
        </p:nvSpPr>
        <p:spPr>
          <a:xfrm>
            <a:off x="109253" y="3988101"/>
            <a:ext cx="7863159" cy="34486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IOMMU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82FCC2C-A527-4D5C-BC63-C5A95372779D}"/>
              </a:ext>
            </a:extLst>
          </p:cNvPr>
          <p:cNvCxnSpPr>
            <a:cxnSpLocks/>
          </p:cNvCxnSpPr>
          <p:nvPr/>
        </p:nvCxnSpPr>
        <p:spPr>
          <a:xfrm flipH="1">
            <a:off x="4029815" y="368238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0AA9E97-4142-4941-AD32-BE795C975A07}"/>
              </a:ext>
            </a:extLst>
          </p:cNvPr>
          <p:cNvCxnSpPr>
            <a:cxnSpLocks/>
          </p:cNvCxnSpPr>
          <p:nvPr/>
        </p:nvCxnSpPr>
        <p:spPr>
          <a:xfrm flipH="1">
            <a:off x="1014472" y="431940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6F2ABF9-792D-41D1-AF34-81CDBC8CACFE}"/>
              </a:ext>
            </a:extLst>
          </p:cNvPr>
          <p:cNvCxnSpPr>
            <a:cxnSpLocks/>
          </p:cNvCxnSpPr>
          <p:nvPr/>
        </p:nvCxnSpPr>
        <p:spPr>
          <a:xfrm flipH="1">
            <a:off x="3047869" y="432528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409BECD-740B-4F99-AFB6-B779F348A2F2}"/>
              </a:ext>
            </a:extLst>
          </p:cNvPr>
          <p:cNvCxnSpPr>
            <a:cxnSpLocks/>
          </p:cNvCxnSpPr>
          <p:nvPr/>
        </p:nvCxnSpPr>
        <p:spPr>
          <a:xfrm flipH="1">
            <a:off x="5076521" y="432401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A04A87F-CE0C-4EC6-9E83-C5378BC6962C}"/>
              </a:ext>
            </a:extLst>
          </p:cNvPr>
          <p:cNvCxnSpPr>
            <a:cxnSpLocks/>
          </p:cNvCxnSpPr>
          <p:nvPr/>
        </p:nvCxnSpPr>
        <p:spPr>
          <a:xfrm flipH="1">
            <a:off x="7048684" y="432211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CCEA575-1A1F-4741-993F-ECB2A4E3B021}"/>
              </a:ext>
            </a:extLst>
          </p:cNvPr>
          <p:cNvSpPr txBox="1"/>
          <p:nvPr/>
        </p:nvSpPr>
        <p:spPr>
          <a:xfrm>
            <a:off x="3411276" y="3208868"/>
            <a:ext cx="129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4A29B9-F1D6-4AE8-92F6-308314CB76BB}"/>
              </a:ext>
            </a:extLst>
          </p:cNvPr>
          <p:cNvSpPr/>
          <p:nvPr/>
        </p:nvSpPr>
        <p:spPr>
          <a:xfrm>
            <a:off x="8185533" y="0"/>
            <a:ext cx="400646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9A6B3BA9-4235-4708-A184-ED19A84B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806" y="-51698"/>
            <a:ext cx="2963919" cy="9110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DPDK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1B43A74-87AF-4A59-B888-C9F7702F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490" y="533778"/>
            <a:ext cx="4151021" cy="652468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Kernel gives each core: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virtual function (VF)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DMA region that’s accessible by VF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pthread</a:t>
            </a:r>
            <a:r>
              <a:rPr lang="en-US" dirty="0">
                <a:solidFill>
                  <a:schemeClr val="bg1"/>
                </a:solidFill>
              </a:rPr>
              <a:t> pinned to the core (to avoid TLB/cache thrashing caused by thread migration)</a:t>
            </a:r>
          </a:p>
          <a:p>
            <a:r>
              <a:rPr lang="en-US" dirty="0">
                <a:solidFill>
                  <a:schemeClr val="bg1"/>
                </a:solidFill>
              </a:rPr>
              <a:t>Each thread: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Uses spin-polling on RX ring descriptors to detect packet arrival; no interrupts!</a:t>
            </a:r>
          </a:p>
          <a:p>
            <a:pPr lvl="1"/>
            <a:r>
              <a:rPr lang="en-US" dirty="0"/>
              <a:t>Writes memory-mapped  TX registers to tell VF that outgoing packets are ready</a:t>
            </a:r>
          </a:p>
          <a:p>
            <a:r>
              <a:rPr lang="en-US" dirty="0"/>
              <a:t>RID-indexed IOMMU prevents VF from accessing arbitrary RAM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B7D4345-7F62-469D-8649-3BDCD7C6DAB5}"/>
              </a:ext>
            </a:extLst>
          </p:cNvPr>
          <p:cNvSpPr/>
          <p:nvPr/>
        </p:nvSpPr>
        <p:spPr>
          <a:xfrm>
            <a:off x="1221622" y="4548822"/>
            <a:ext cx="763834" cy="2563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E44AC30-3771-46F9-AE21-6A9ADB90B9BF}"/>
              </a:ext>
            </a:extLst>
          </p:cNvPr>
          <p:cNvSpPr/>
          <p:nvPr/>
        </p:nvSpPr>
        <p:spPr>
          <a:xfrm>
            <a:off x="3212171" y="4544236"/>
            <a:ext cx="763834" cy="25639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5069D84-4D67-4F3B-98ED-1CEA55F369F8}"/>
              </a:ext>
            </a:extLst>
          </p:cNvPr>
          <p:cNvSpPr/>
          <p:nvPr/>
        </p:nvSpPr>
        <p:spPr>
          <a:xfrm>
            <a:off x="5258239" y="4552101"/>
            <a:ext cx="763834" cy="256393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6B6A0D-6BDC-47D7-A13D-5C36E0F32F32}"/>
              </a:ext>
            </a:extLst>
          </p:cNvPr>
          <p:cNvSpPr/>
          <p:nvPr/>
        </p:nvSpPr>
        <p:spPr>
          <a:xfrm>
            <a:off x="7273853" y="4548822"/>
            <a:ext cx="763834" cy="256393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8E60F3-F481-4858-B403-5B79EDB77BD0}"/>
              </a:ext>
            </a:extLst>
          </p:cNvPr>
          <p:cNvSpPr/>
          <p:nvPr/>
        </p:nvSpPr>
        <p:spPr>
          <a:xfrm>
            <a:off x="4696921" y="3879209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TLB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0BBE3F-F290-4E17-8FB5-E37E20D799EB}"/>
              </a:ext>
            </a:extLst>
          </p:cNvPr>
          <p:cNvGrpSpPr/>
          <p:nvPr/>
        </p:nvGrpSpPr>
        <p:grpSpPr>
          <a:xfrm>
            <a:off x="1036313" y="5100483"/>
            <a:ext cx="6038998" cy="222638"/>
            <a:chOff x="1036313" y="5100483"/>
            <a:chExt cx="6038998" cy="22263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8F864D8-9085-4246-805C-0A1E54517E52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>
              <a:off x="5056965" y="5103772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F0305A4-0C38-40F3-B7C9-56F9B1B7343E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3" y="5219420"/>
              <a:ext cx="60389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7D2EF30-5407-49F6-A003-D1AC3B3F3032}"/>
                </a:ext>
              </a:extLst>
            </p:cNvPr>
            <p:cNvCxnSpPr>
              <a:cxnSpLocks/>
            </p:cNvCxnSpPr>
            <p:nvPr/>
          </p:nvCxnSpPr>
          <p:spPr>
            <a:xfrm>
              <a:off x="300873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26EF485-E2BA-4E38-8342-62121AE396E4}"/>
                </a:ext>
              </a:extLst>
            </p:cNvPr>
            <p:cNvCxnSpPr>
              <a:cxnSpLocks/>
            </p:cNvCxnSpPr>
            <p:nvPr/>
          </p:nvCxnSpPr>
          <p:spPr>
            <a:xfrm>
              <a:off x="1049500" y="5100967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41AEDF5-D669-4931-A064-A6419C45CE97}"/>
                </a:ext>
              </a:extLst>
            </p:cNvPr>
            <p:cNvCxnSpPr>
              <a:cxnSpLocks/>
            </p:cNvCxnSpPr>
            <p:nvPr/>
          </p:nvCxnSpPr>
          <p:spPr>
            <a:xfrm>
              <a:off x="705991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2302E4B-11BE-4763-AB50-3E8B91083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5812" y="5204184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4C7D1DE0-EDB9-4A31-8729-81D3FBA8021F}"/>
              </a:ext>
            </a:extLst>
          </p:cNvPr>
          <p:cNvSpPr/>
          <p:nvPr/>
        </p:nvSpPr>
        <p:spPr>
          <a:xfrm>
            <a:off x="2443308" y="3876698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%rt</a:t>
            </a:r>
          </a:p>
        </p:txBody>
      </p:sp>
    </p:spTree>
    <p:extLst>
      <p:ext uri="{BB962C8B-B14F-4D97-AF65-F5344CB8AC3E}">
        <p14:creationId xmlns:p14="http://schemas.microsoft.com/office/powerpoint/2010/main" val="11091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10E5-27F3-4D43-B446-12762D62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27" y="614837"/>
            <a:ext cx="10863146" cy="2453262"/>
          </a:xfrm>
        </p:spPr>
        <p:txBody>
          <a:bodyPr>
            <a:normAutofit fontScale="92500"/>
          </a:bodyPr>
          <a:lstStyle/>
          <a:p>
            <a:r>
              <a:rPr lang="en-US" dirty="0"/>
              <a:t>The Internet™© consists of protocols that are layered above single-hop, point-to-point protocols like Ethernet</a:t>
            </a:r>
          </a:p>
          <a:p>
            <a:r>
              <a:rPr lang="en-US" dirty="0"/>
              <a:t>Example: The IP protocol connects machines across multiple hops</a:t>
            </a:r>
          </a:p>
          <a:p>
            <a:pPr lvl="1"/>
            <a:r>
              <a:rPr lang="en-US" dirty="0"/>
              <a:t>An Ethernet frame’s data is an IP packet</a:t>
            </a:r>
          </a:p>
          <a:p>
            <a:pPr lvl="1"/>
            <a:r>
              <a:rPr lang="en-US" dirty="0"/>
              <a:t>IP packet’s header has a source IP address and destination IP address</a:t>
            </a:r>
          </a:p>
          <a:p>
            <a:pPr lvl="1"/>
            <a:r>
              <a:rPr lang="en-US" dirty="0"/>
              <a:t>The “gateway” on a LAN knows how to forward IP packets destined for external hosts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73F7A0-B12B-4604-99D3-0636D311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0"/>
            <a:ext cx="10515600" cy="783450"/>
          </a:xfrm>
        </p:spPr>
        <p:txBody>
          <a:bodyPr/>
          <a:lstStyle/>
          <a:p>
            <a:r>
              <a:rPr lang="en-US" dirty="0"/>
              <a:t>Network Cards and the Internet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40FC4-2D84-4B9E-98A4-508EC0F052F0}"/>
              </a:ext>
            </a:extLst>
          </p:cNvPr>
          <p:cNvSpPr/>
          <p:nvPr/>
        </p:nvSpPr>
        <p:spPr>
          <a:xfrm>
            <a:off x="838200" y="6114203"/>
            <a:ext cx="1043568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Image result for computer icon">
            <a:extLst>
              <a:ext uri="{FF2B5EF4-FFF2-40B4-BE49-F238E27FC236}">
                <a16:creationId xmlns:a16="http://schemas.microsoft.com/office/drawing/2014/main" id="{E756E638-09F9-4270-AC1D-3B893686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7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mputer icon">
            <a:extLst>
              <a:ext uri="{FF2B5EF4-FFF2-40B4-BE49-F238E27FC236}">
                <a16:creationId xmlns:a16="http://schemas.microsoft.com/office/drawing/2014/main" id="{FF42DC88-069C-4DE3-B02A-5F8AABB4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1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computer icon">
            <a:extLst>
              <a:ext uri="{FF2B5EF4-FFF2-40B4-BE49-F238E27FC236}">
                <a16:creationId xmlns:a16="http://schemas.microsoft.com/office/drawing/2014/main" id="{ED2883F5-D783-4F09-9CD2-2054DE9A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75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F162C-BD3C-475D-8DD3-43D124C3099E}"/>
              </a:ext>
            </a:extLst>
          </p:cNvPr>
          <p:cNvSpPr txBox="1"/>
          <p:nvPr/>
        </p:nvSpPr>
        <p:spPr>
          <a:xfrm>
            <a:off x="3791415" y="6103062"/>
            <a:ext cx="451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Ethernet switch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77F06-B3FD-4B39-B9F2-C5015CA9CCF9}"/>
              </a:ext>
            </a:extLst>
          </p:cNvPr>
          <p:cNvSpPr txBox="1"/>
          <p:nvPr/>
        </p:nvSpPr>
        <p:spPr>
          <a:xfrm>
            <a:off x="-164480" y="2976253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00:0a:95:9d:68:16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E6A35-64C8-496D-9698-587C831179A6}"/>
              </a:ext>
            </a:extLst>
          </p:cNvPr>
          <p:cNvSpPr txBox="1"/>
          <p:nvPr/>
        </p:nvSpPr>
        <p:spPr>
          <a:xfrm>
            <a:off x="4604524" y="2991876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bc:a2:3e:91:c8:da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3FD91-61D9-486E-A02D-C3C2CE820CA5}"/>
              </a:ext>
            </a:extLst>
          </p:cNvPr>
          <p:cNvSpPr txBox="1"/>
          <p:nvPr/>
        </p:nvSpPr>
        <p:spPr>
          <a:xfrm>
            <a:off x="9373529" y="2991876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f0:2d:08:7d:d5:92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8DDE3-E5F9-48C7-B5A6-49E3B8598EF0}"/>
              </a:ext>
            </a:extLst>
          </p:cNvPr>
          <p:cNvCxnSpPr>
            <a:stCxn id="8" idx="2"/>
          </p:cNvCxnSpPr>
          <p:nvPr/>
        </p:nvCxnSpPr>
        <p:spPr>
          <a:xfrm flipH="1">
            <a:off x="1326995" y="4906533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984FEF-885B-4B41-B9BF-32D27C5AE9CF}"/>
              </a:ext>
            </a:extLst>
          </p:cNvPr>
          <p:cNvCxnSpPr/>
          <p:nvPr/>
        </p:nvCxnSpPr>
        <p:spPr>
          <a:xfrm flipH="1">
            <a:off x="6095999" y="490318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9191C-1E9B-4333-8277-82C101DE6FAB}"/>
              </a:ext>
            </a:extLst>
          </p:cNvPr>
          <p:cNvCxnSpPr/>
          <p:nvPr/>
        </p:nvCxnSpPr>
        <p:spPr>
          <a:xfrm flipH="1">
            <a:off x="10860358" y="490986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BAB867-5938-40E7-B2CE-C47064A72CC6}"/>
              </a:ext>
            </a:extLst>
          </p:cNvPr>
          <p:cNvCxnSpPr>
            <a:cxnSpLocks/>
          </p:cNvCxnSpPr>
          <p:nvPr/>
        </p:nvCxnSpPr>
        <p:spPr>
          <a:xfrm flipH="1">
            <a:off x="1584403" y="4995737"/>
            <a:ext cx="1" cy="9367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24E02-EC05-4D38-8689-44BA3A891B09}"/>
              </a:ext>
            </a:extLst>
          </p:cNvPr>
          <p:cNvCxnSpPr>
            <a:cxnSpLocks/>
          </p:cNvCxnSpPr>
          <p:nvPr/>
        </p:nvCxnSpPr>
        <p:spPr>
          <a:xfrm flipH="1">
            <a:off x="10590868" y="4984538"/>
            <a:ext cx="1" cy="974746"/>
          </a:xfrm>
          <a:prstGeom prst="line">
            <a:avLst/>
          </a:prstGeom>
          <a:ln w="762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1F241-B160-4F9C-9113-A389BCE3E0B5}"/>
              </a:ext>
            </a:extLst>
          </p:cNvPr>
          <p:cNvCxnSpPr>
            <a:cxnSpLocks/>
          </p:cNvCxnSpPr>
          <p:nvPr/>
        </p:nvCxnSpPr>
        <p:spPr>
          <a:xfrm>
            <a:off x="1547366" y="5926819"/>
            <a:ext cx="90367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CC40EE-A939-4C86-849B-8D47825AE621}"/>
              </a:ext>
            </a:extLst>
          </p:cNvPr>
          <p:cNvGrpSpPr/>
          <p:nvPr/>
        </p:nvGrpSpPr>
        <p:grpSpPr>
          <a:xfrm>
            <a:off x="2093642" y="3472499"/>
            <a:ext cx="2569362" cy="2227982"/>
            <a:chOff x="2093642" y="3472499"/>
            <a:chExt cx="2569362" cy="22279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86759A-9319-49F7-99E5-0B9E986ABAA2}"/>
                </a:ext>
              </a:extLst>
            </p:cNvPr>
            <p:cNvGrpSpPr/>
            <p:nvPr/>
          </p:nvGrpSpPr>
          <p:grpSpPr>
            <a:xfrm>
              <a:off x="2093642" y="3472499"/>
              <a:ext cx="2569362" cy="1837489"/>
              <a:chOff x="4856820" y="3911901"/>
              <a:chExt cx="2569362" cy="183748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565563-496B-4BC4-AF4E-45149B9EF111}"/>
                  </a:ext>
                </a:extLst>
              </p:cNvPr>
              <p:cNvSpPr txBox="1"/>
              <p:nvPr/>
            </p:nvSpPr>
            <p:spPr>
              <a:xfrm>
                <a:off x="4856820" y="4281233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Src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00:0a:95:9d:68:16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19779-3681-4709-8F21-BD375DD369DF}"/>
                  </a:ext>
                </a:extLst>
              </p:cNvPr>
              <p:cNvSpPr txBox="1"/>
              <p:nvPr/>
            </p:nvSpPr>
            <p:spPr>
              <a:xfrm>
                <a:off x="4856820" y="3911901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Dst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f0:2d:08:7d:d5:92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E65C73-8F01-43BD-9375-8EEE409E84DF}"/>
                  </a:ext>
                </a:extLst>
              </p:cNvPr>
              <p:cNvSpPr txBox="1"/>
              <p:nvPr/>
            </p:nvSpPr>
            <p:spPr>
              <a:xfrm>
                <a:off x="4856820" y="5019458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Data: &lt;bytes&gt;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99F6B7-0855-440B-98B9-DA1991EF8789}"/>
                  </a:ext>
                </a:extLst>
              </p:cNvPr>
              <p:cNvSpPr txBox="1"/>
              <p:nvPr/>
            </p:nvSpPr>
            <p:spPr>
              <a:xfrm>
                <a:off x="4856820" y="5380058"/>
                <a:ext cx="25693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Checksum: 2fbd0925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E9390-8FB0-4CC6-871A-2F19C7E7C31C}"/>
                  </a:ext>
                </a:extLst>
              </p:cNvPr>
              <p:cNvSpPr txBox="1"/>
              <p:nvPr/>
            </p:nvSpPr>
            <p:spPr>
              <a:xfrm>
                <a:off x="4856820" y="4647707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Frame 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len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1430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94FD32-710F-4020-8BB0-32193B939A32}"/>
                </a:ext>
              </a:extLst>
            </p:cNvPr>
            <p:cNvSpPr txBox="1"/>
            <p:nvPr/>
          </p:nvSpPr>
          <p:spPr>
            <a:xfrm>
              <a:off x="2093642" y="5238816"/>
              <a:ext cx="256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Ethernet frame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9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4533B37-8DD1-491D-86FE-7968655C5C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A34309-68BD-415B-AEDB-8D7EACA31CB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F4BB7F-86F3-4A01-9703-21124350B937}"/>
                </a:ext>
              </a:extLst>
            </p:cNvPr>
            <p:cNvGrpSpPr/>
            <p:nvPr/>
          </p:nvGrpSpPr>
          <p:grpSpPr>
            <a:xfrm>
              <a:off x="1706880" y="4036742"/>
              <a:ext cx="8778240" cy="731520"/>
              <a:chOff x="1025912" y="4070195"/>
              <a:chExt cx="8778240" cy="73152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E1F324F-3571-4FFF-B7D0-9E466CFE56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591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2112908-E05E-4AB4-B179-42B31CF974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743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277986C-4DC4-495C-A7B2-9185BE315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895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672DBC8-3DDC-4E29-91D0-509747A2F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2047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4A888DB-EF95-48D8-ABE5-D7743716D0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199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992C9E-B25C-4F06-A65B-66A323AB84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8351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3C90757-F61A-4327-8DDF-0C9A63DAE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503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4CED34-C539-434F-B482-012EEB899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655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25B7D7A-0B06-4ADD-9473-E212BF71A7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807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1DBB202-D057-4CB6-BFAD-2E5612925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959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78F1964-6622-4CE1-88F4-A090D9520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4111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1F1BFA4-D343-4B09-907D-707841FA87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263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426114C-79F2-4075-9459-BAC877D130A4}"/>
                </a:ext>
              </a:extLst>
            </p:cNvPr>
            <p:cNvGrpSpPr/>
            <p:nvPr/>
          </p:nvGrpSpPr>
          <p:grpSpPr>
            <a:xfrm>
              <a:off x="3901440" y="3238179"/>
              <a:ext cx="5070191" cy="735054"/>
              <a:chOff x="3901440" y="3238179"/>
              <a:chExt cx="5070191" cy="735054"/>
            </a:xfrm>
          </p:grpSpPr>
          <p:sp>
            <p:nvSpPr>
              <p:cNvPr id="74" name="Left Bracket 73">
                <a:extLst>
                  <a:ext uri="{FF2B5EF4-FFF2-40B4-BE49-F238E27FC236}">
                    <a16:creationId xmlns:a16="http://schemas.microsoft.com/office/drawing/2014/main" id="{C7ECF3FC-99C8-4E9F-8769-452EC00BA20D}"/>
                  </a:ext>
                </a:extLst>
              </p:cNvPr>
              <p:cNvSpPr/>
              <p:nvPr/>
            </p:nvSpPr>
            <p:spPr>
              <a:xfrm rot="5400000">
                <a:off x="6335700" y="1337302"/>
                <a:ext cx="252118" cy="5019744"/>
              </a:xfrm>
              <a:prstGeom prst="leftBracke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BACACE-CF57-493C-83EB-DC5252F6D190}"/>
                  </a:ext>
                </a:extLst>
              </p:cNvPr>
              <p:cNvSpPr txBox="1"/>
              <p:nvPr/>
            </p:nvSpPr>
            <p:spPr>
              <a:xfrm>
                <a:off x="3901440" y="3238179"/>
                <a:ext cx="5070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Owned by NIC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C003E4-D996-4274-A3CE-25C7E1F4A408}"/>
                </a:ext>
              </a:extLst>
            </p:cNvPr>
            <p:cNvSpPr txBox="1"/>
            <p:nvPr/>
          </p:nvSpPr>
          <p:spPr>
            <a:xfrm>
              <a:off x="95489" y="4140892"/>
              <a:ext cx="161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RX ring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C05E043-A2EC-4DCA-93F2-31063B792174}"/>
                </a:ext>
              </a:extLst>
            </p:cNvPr>
            <p:cNvGrpSpPr/>
            <p:nvPr/>
          </p:nvGrpSpPr>
          <p:grpSpPr>
            <a:xfrm>
              <a:off x="3653883" y="4768262"/>
              <a:ext cx="1226634" cy="694955"/>
              <a:chOff x="3653883" y="4768262"/>
              <a:chExt cx="1226634" cy="694955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8634E3E-ECA6-46D0-B155-A171DEA1F6CC}"/>
                  </a:ext>
                </a:extLst>
              </p:cNvPr>
              <p:cNvSpPr txBox="1"/>
              <p:nvPr/>
            </p:nvSpPr>
            <p:spPr>
              <a:xfrm>
                <a:off x="3653883" y="4939997"/>
                <a:ext cx="1226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Head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D78260F-3918-4B40-A48A-9FB5507F8D9D}"/>
                  </a:ext>
                </a:extLst>
              </p:cNvPr>
              <p:cNvCxnSpPr>
                <a:cxnSpLocks/>
                <a:endCxn id="79" idx="2"/>
              </p:cNvCxnSpPr>
              <p:nvPr/>
            </p:nvCxnSpPr>
            <p:spPr>
              <a:xfrm flipV="1">
                <a:off x="4267200" y="4768262"/>
                <a:ext cx="0" cy="33795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9F763251-340B-4B50-8F61-484FC835BC94}"/>
                </a:ext>
              </a:extLst>
            </p:cNvPr>
            <p:cNvSpPr txBox="1">
              <a:spLocks/>
            </p:cNvSpPr>
            <p:nvPr/>
          </p:nvSpPr>
          <p:spPr>
            <a:xfrm>
              <a:off x="2257192" y="5330285"/>
              <a:ext cx="4255113" cy="14539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b="1" dirty="0"/>
                <a:t>Memory-mapped register pointing to first descriptor that NIC can use to store packet</a:t>
              </a:r>
            </a:p>
            <a:p>
              <a:pPr>
                <a:spcBef>
                  <a:spcPts val="0"/>
                </a:spcBef>
              </a:pPr>
              <a:r>
                <a:rPr lang="en-US" sz="2000" b="1" dirty="0"/>
                <a:t>Incremented by NIC upon copying packet to descriptor’s buffer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6E4DF5C-1D94-420F-A2D8-581C455DA9D0}"/>
                </a:ext>
              </a:extLst>
            </p:cNvPr>
            <p:cNvGrpSpPr/>
            <p:nvPr/>
          </p:nvGrpSpPr>
          <p:grpSpPr>
            <a:xfrm>
              <a:off x="8774523" y="4768262"/>
              <a:ext cx="1226634" cy="694955"/>
              <a:chOff x="3653883" y="4768262"/>
              <a:chExt cx="1226634" cy="69495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FD810C-146B-4929-B1D9-A99561C00CFB}"/>
                  </a:ext>
                </a:extLst>
              </p:cNvPr>
              <p:cNvSpPr txBox="1"/>
              <p:nvPr/>
            </p:nvSpPr>
            <p:spPr>
              <a:xfrm>
                <a:off x="3653883" y="4939997"/>
                <a:ext cx="1226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Tail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AD6B1CDF-E7F6-4786-82C4-FAC5E7DF65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7200" y="4768262"/>
                <a:ext cx="0" cy="33795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EFF72888-B862-4368-80DB-1D26335C7E88}"/>
                </a:ext>
              </a:extLst>
            </p:cNvPr>
            <p:cNvSpPr txBox="1">
              <a:spLocks/>
            </p:cNvSpPr>
            <p:nvPr/>
          </p:nvSpPr>
          <p:spPr>
            <a:xfrm>
              <a:off x="7338431" y="5337273"/>
              <a:ext cx="4637977" cy="14539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b="1" dirty="0"/>
                <a:t>Memory-mapped register pointing to first descriptor that NIC </a:t>
              </a:r>
              <a:r>
                <a:rPr lang="en-US" sz="2000" b="1" u="sng" dirty="0"/>
                <a:t>cannot</a:t>
              </a:r>
              <a:r>
                <a:rPr lang="en-US" sz="2000" b="1" dirty="0"/>
                <a:t> use to store packet</a:t>
              </a:r>
            </a:p>
            <a:p>
              <a:pPr>
                <a:spcBef>
                  <a:spcPts val="0"/>
                </a:spcBef>
              </a:pPr>
              <a:r>
                <a:rPr lang="en-US" sz="2000" b="1" dirty="0"/>
                <a:t>Incremented by OS once software-level packet handling completes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EF794F-BF92-4D82-95D7-4CAAF51FC9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830" y="2176730"/>
              <a:ext cx="3016776" cy="1770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8006A1D-842A-4262-B0D7-BD1A1632D0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426" y="2167075"/>
              <a:ext cx="400925" cy="1780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15C921D-6C14-4057-910F-41D4FF3B3874}"/>
                </a:ext>
              </a:extLst>
            </p:cNvPr>
            <p:cNvGrpSpPr/>
            <p:nvPr/>
          </p:nvGrpSpPr>
          <p:grpSpPr>
            <a:xfrm>
              <a:off x="614061" y="1007571"/>
              <a:ext cx="4426290" cy="1046440"/>
              <a:chOff x="1388701" y="1426221"/>
              <a:chExt cx="4426290" cy="10464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BCDF86C-9064-4D41-ACAB-6CFD94D4118C}"/>
                  </a:ext>
                </a:extLst>
              </p:cNvPr>
              <p:cNvSpPr/>
              <p:nvPr/>
            </p:nvSpPr>
            <p:spPr>
              <a:xfrm>
                <a:off x="1388701" y="1426221"/>
                <a:ext cx="442629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Pointer to packet buffer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10CF7D-0F6A-4CAD-8692-8EB31A5C78C7}"/>
                  </a:ext>
                </a:extLst>
              </p:cNvPr>
              <p:cNvSpPr/>
              <p:nvPr/>
            </p:nvSpPr>
            <p:spPr>
              <a:xfrm>
                <a:off x="1392506" y="1948167"/>
                <a:ext cx="121019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Buffer </a:t>
                </a:r>
                <a:r>
                  <a:rPr lang="en-US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len</a:t>
                </a:r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F31D3B0-3540-4379-82BB-7561A2EBD876}"/>
                  </a:ext>
                </a:extLst>
              </p:cNvPr>
              <p:cNvSpPr/>
              <p:nvPr/>
            </p:nvSpPr>
            <p:spPr>
              <a:xfrm>
                <a:off x="2601210" y="1949441"/>
                <a:ext cx="191503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bufContainsPkt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?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9AB1311-1994-4E65-B181-DFC9DEA73DEF}"/>
                  </a:ext>
                </a:extLst>
              </p:cNvPr>
              <p:cNvSpPr/>
              <p:nvPr/>
            </p:nvSpPr>
            <p:spPr>
              <a:xfrm>
                <a:off x="4516246" y="1948167"/>
                <a:ext cx="129874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Other stuff</a:t>
                </a:r>
              </a:p>
            </p:txBody>
          </p:sp>
        </p:grpSp>
        <p:pic>
          <p:nvPicPr>
            <p:cNvPr id="62" name="Picture 2" descr="Image result for spinning clock gif">
              <a:extLst>
                <a:ext uri="{FF2B5EF4-FFF2-40B4-BE49-F238E27FC236}">
                  <a16:creationId xmlns:a16="http://schemas.microsoft.com/office/drawing/2014/main" id="{1A4D9D83-BCD0-4E35-B8E4-FF265132AA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690" y="2077035"/>
              <a:ext cx="1183155" cy="118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3B235F2-64D2-46E6-9D1D-08E385DADDBD}"/>
                </a:ext>
              </a:extLst>
            </p:cNvPr>
            <p:cNvSpPr/>
            <p:nvPr/>
          </p:nvSpPr>
          <p:spPr>
            <a:xfrm>
              <a:off x="1826570" y="1504388"/>
              <a:ext cx="1915036" cy="5734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42F18AE2-3CA2-492D-8B05-0E8A66D6B896}"/>
                </a:ext>
              </a:extLst>
            </p:cNvPr>
            <p:cNvSpPr/>
            <p:nvPr/>
          </p:nvSpPr>
          <p:spPr>
            <a:xfrm rot="16200000">
              <a:off x="2571961" y="2107708"/>
              <a:ext cx="367780" cy="4865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060EDB1-76CF-439A-A884-C0EEBA98D1C6}"/>
                </a:ext>
              </a:extLst>
            </p:cNvPr>
            <p:cNvSpPr/>
            <p:nvPr/>
          </p:nvSpPr>
          <p:spPr>
            <a:xfrm>
              <a:off x="2634580" y="2534856"/>
              <a:ext cx="553938" cy="224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0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7EAC17C-C806-41C1-8855-A0EBF871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7853" y="267200"/>
            <a:ext cx="706471" cy="2206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A3DE20-18D1-4B86-8416-551F354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" y="230401"/>
            <a:ext cx="706471" cy="220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5D4053-0DEA-4917-AC40-6B069698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0688" y="354241"/>
            <a:ext cx="706471" cy="22063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B889A0F-ED63-4C30-B996-C3AE50062388}"/>
              </a:ext>
            </a:extLst>
          </p:cNvPr>
          <p:cNvGrpSpPr/>
          <p:nvPr/>
        </p:nvGrpSpPr>
        <p:grpSpPr>
          <a:xfrm>
            <a:off x="325190" y="26262"/>
            <a:ext cx="1745658" cy="720300"/>
            <a:chOff x="1715010" y="4466034"/>
            <a:chExt cx="1745658" cy="7203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BED18E-0D89-4CF2-9399-7D85A69A1874}"/>
                </a:ext>
              </a:extLst>
            </p:cNvPr>
            <p:cNvSpPr txBox="1"/>
            <p:nvPr/>
          </p:nvSpPr>
          <p:spPr>
            <a:xfrm>
              <a:off x="1834586" y="4724669"/>
              <a:ext cx="1523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programs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8E8F83-82B3-4EAB-8256-23F4F1A8041E}"/>
                </a:ext>
              </a:extLst>
            </p:cNvPr>
            <p:cNvSpPr txBox="1"/>
            <p:nvPr/>
          </p:nvSpPr>
          <p:spPr>
            <a:xfrm>
              <a:off x="1715010" y="4466034"/>
              <a:ext cx="1745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OS+normal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9F1C456-912C-445F-A26D-7A1681A33DBC}"/>
              </a:ext>
            </a:extLst>
          </p:cNvPr>
          <p:cNvGrpSpPr/>
          <p:nvPr/>
        </p:nvGrpSpPr>
        <p:grpSpPr>
          <a:xfrm>
            <a:off x="2431207" y="-920"/>
            <a:ext cx="1187712" cy="740258"/>
            <a:chOff x="2431207" y="145471"/>
            <a:chExt cx="1187712" cy="74025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273432-1359-4FB6-B8D4-F86C88B3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185771" y="417369"/>
              <a:ext cx="713796" cy="222924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6A06B5D-04FE-4625-B239-639709EC59D5}"/>
                </a:ext>
              </a:extLst>
            </p:cNvPr>
            <p:cNvGrpSpPr/>
            <p:nvPr/>
          </p:nvGrpSpPr>
          <p:grpSpPr>
            <a:xfrm>
              <a:off x="2504898" y="145471"/>
              <a:ext cx="1114021" cy="735249"/>
              <a:chOff x="3122875" y="4824865"/>
              <a:chExt cx="1114021" cy="73524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5D2494-F7CB-4F06-9605-EB3DDA499CD4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2DF12E-CFE9-4AD4-A312-230720831132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0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9C9ECA-3377-4A66-B462-7E8309A3F67B}"/>
              </a:ext>
            </a:extLst>
          </p:cNvPr>
          <p:cNvGrpSpPr/>
          <p:nvPr/>
        </p:nvGrpSpPr>
        <p:grpSpPr>
          <a:xfrm>
            <a:off x="4449699" y="-29698"/>
            <a:ext cx="1180808" cy="769035"/>
            <a:chOff x="4449699" y="116693"/>
            <a:chExt cx="1180808" cy="76903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2A16E6F-8E99-4C91-AF7C-052BE9091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04262" y="417368"/>
              <a:ext cx="713797" cy="222924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57C979-BBA5-459F-B62A-AC4AAFAD4A32}"/>
                </a:ext>
              </a:extLst>
            </p:cNvPr>
            <p:cNvGrpSpPr/>
            <p:nvPr/>
          </p:nvGrpSpPr>
          <p:grpSpPr>
            <a:xfrm>
              <a:off x="4516486" y="116693"/>
              <a:ext cx="1114021" cy="735249"/>
              <a:chOff x="3122875" y="4824865"/>
              <a:chExt cx="1114021" cy="73524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CDE684-F612-4CF5-BC4F-7695E0B50EDD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6C0EB3-3E4D-48A1-9C5D-E40B0C9D876E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8F0369D-F8BD-4803-B917-A21557DD9CAF}"/>
              </a:ext>
            </a:extLst>
          </p:cNvPr>
          <p:cNvGrpSpPr/>
          <p:nvPr/>
        </p:nvGrpSpPr>
        <p:grpSpPr>
          <a:xfrm>
            <a:off x="6451668" y="-29698"/>
            <a:ext cx="1190553" cy="769037"/>
            <a:chOff x="6451668" y="116693"/>
            <a:chExt cx="1190553" cy="7690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B75EBD-55D7-4C02-9831-FD46D63B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6232" y="417370"/>
              <a:ext cx="713796" cy="22292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CD6D0F6-46BB-472D-9875-BF14DD855271}"/>
                </a:ext>
              </a:extLst>
            </p:cNvPr>
            <p:cNvGrpSpPr/>
            <p:nvPr/>
          </p:nvGrpSpPr>
          <p:grpSpPr>
            <a:xfrm>
              <a:off x="6528200" y="116693"/>
              <a:ext cx="1114021" cy="735249"/>
              <a:chOff x="3122875" y="4824865"/>
              <a:chExt cx="1114021" cy="73524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F76E77-16C6-4AC8-A447-D07EEDCD0D61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8AC64-D2D2-4BDD-93BB-256C431E0730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2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C681542-2C34-498C-85CC-134AF2AD54ED}"/>
              </a:ext>
            </a:extLst>
          </p:cNvPr>
          <p:cNvSpPr/>
          <p:nvPr/>
        </p:nvSpPr>
        <p:spPr>
          <a:xfrm>
            <a:off x="109254" y="3271046"/>
            <a:ext cx="7863159" cy="39629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D58B11-1C6D-4451-ADFA-B5726A6B9E05}"/>
              </a:ext>
            </a:extLst>
          </p:cNvPr>
          <p:cNvSpPr/>
          <p:nvPr/>
        </p:nvSpPr>
        <p:spPr>
          <a:xfrm>
            <a:off x="6519383" y="3276474"/>
            <a:ext cx="1090116" cy="382210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82B4B4-FCF3-47CC-84C8-0E3824534FF9}"/>
              </a:ext>
            </a:extLst>
          </p:cNvPr>
          <p:cNvSpPr/>
          <p:nvPr/>
        </p:nvSpPr>
        <p:spPr>
          <a:xfrm>
            <a:off x="4509153" y="3276280"/>
            <a:ext cx="1090116" cy="38221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0B2CDE-CEE0-4574-BA69-127E00764017}"/>
              </a:ext>
            </a:extLst>
          </p:cNvPr>
          <p:cNvSpPr/>
          <p:nvPr/>
        </p:nvSpPr>
        <p:spPr>
          <a:xfrm>
            <a:off x="2498923" y="3276280"/>
            <a:ext cx="1090116" cy="3822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DF7A1E-40C0-4E2F-A3AB-3FB0200E46B9}"/>
              </a:ext>
            </a:extLst>
          </p:cNvPr>
          <p:cNvSpPr/>
          <p:nvPr/>
        </p:nvSpPr>
        <p:spPr>
          <a:xfrm>
            <a:off x="485134" y="3276280"/>
            <a:ext cx="1090116" cy="382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F9E4CA-BB8F-482F-9B83-A355421EBEDD}"/>
              </a:ext>
            </a:extLst>
          </p:cNvPr>
          <p:cNvGrpSpPr/>
          <p:nvPr/>
        </p:nvGrpSpPr>
        <p:grpSpPr>
          <a:xfrm>
            <a:off x="6139944" y="719351"/>
            <a:ext cx="1832469" cy="2174913"/>
            <a:chOff x="6139944" y="1141167"/>
            <a:chExt cx="1832469" cy="217491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6E725E-FB15-4B54-932C-64B637178BC2}"/>
                </a:ext>
              </a:extLst>
            </p:cNvPr>
            <p:cNvGrpSpPr/>
            <p:nvPr/>
          </p:nvGrpSpPr>
          <p:grpSpPr>
            <a:xfrm>
              <a:off x="6139944" y="1141167"/>
              <a:ext cx="1832469" cy="2174913"/>
              <a:chOff x="6139944" y="887776"/>
              <a:chExt cx="1832469" cy="217491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0D022AC-E755-45B6-BF3C-B082A8ADF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57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BD8304-359F-4C28-85CD-D00A52480E84}"/>
                  </a:ext>
                </a:extLst>
              </p:cNvPr>
              <p:cNvGrpSpPr/>
              <p:nvPr/>
            </p:nvGrpSpPr>
            <p:grpSpPr>
              <a:xfrm>
                <a:off x="613994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418299-299B-40B3-84CE-B0E88A1F110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4D6C09D-136F-41EF-B272-4F50E56C62CD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384DBD2-9C63-4E8A-82F2-36E3F2158DC2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FF9B84E-FAF7-4E7F-A8C7-C62EB9F8D83E}"/>
                </a:ext>
              </a:extLst>
            </p:cNvPr>
            <p:cNvSpPr/>
            <p:nvPr/>
          </p:nvSpPr>
          <p:spPr>
            <a:xfrm>
              <a:off x="6750842" y="1432188"/>
              <a:ext cx="610674" cy="603831"/>
            </a:xfrm>
            <a:prstGeom prst="roundRect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20E57B-D385-47C5-BD71-EAB66ED86EA4}"/>
              </a:ext>
            </a:extLst>
          </p:cNvPr>
          <p:cNvGrpSpPr/>
          <p:nvPr/>
        </p:nvGrpSpPr>
        <p:grpSpPr>
          <a:xfrm>
            <a:off x="4129714" y="719351"/>
            <a:ext cx="1832469" cy="2174913"/>
            <a:chOff x="4129714" y="1141167"/>
            <a:chExt cx="1832469" cy="21749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46B932-6D66-4915-8EB6-048D11CAEC6B}"/>
                </a:ext>
              </a:extLst>
            </p:cNvPr>
            <p:cNvGrpSpPr/>
            <p:nvPr/>
          </p:nvGrpSpPr>
          <p:grpSpPr>
            <a:xfrm>
              <a:off x="4129714" y="1141167"/>
              <a:ext cx="1832469" cy="2174913"/>
              <a:chOff x="4129714" y="887776"/>
              <a:chExt cx="1832469" cy="21749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698F6D1-12E9-4C51-A212-5D869BE5E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634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E48AA5-B5A9-47B1-A530-4CC9220A2F74}"/>
                  </a:ext>
                </a:extLst>
              </p:cNvPr>
              <p:cNvGrpSpPr/>
              <p:nvPr/>
            </p:nvGrpSpPr>
            <p:grpSpPr>
              <a:xfrm>
                <a:off x="412971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A96DB4F-3482-4EB3-8597-C20B6169FB0F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262B52C-F07B-432B-8032-1B979CCD354C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1BCDE4-26E8-4489-B58A-E8BF6EABB045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987479-F919-477E-9480-C48ED76A6E9B}"/>
                </a:ext>
              </a:extLst>
            </p:cNvPr>
            <p:cNvSpPr/>
            <p:nvPr/>
          </p:nvSpPr>
          <p:spPr>
            <a:xfrm>
              <a:off x="4740612" y="1432188"/>
              <a:ext cx="610674" cy="603831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1B1FDB-AAD9-4E6A-A5AE-7D3016A31C55}"/>
              </a:ext>
            </a:extLst>
          </p:cNvPr>
          <p:cNvGrpSpPr/>
          <p:nvPr/>
        </p:nvGrpSpPr>
        <p:grpSpPr>
          <a:xfrm>
            <a:off x="2119484" y="719351"/>
            <a:ext cx="1832469" cy="2174913"/>
            <a:chOff x="2119484" y="1141167"/>
            <a:chExt cx="1832469" cy="21749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F1E77C-68AB-4D91-9701-5F01C6BF3994}"/>
                </a:ext>
              </a:extLst>
            </p:cNvPr>
            <p:cNvGrpSpPr/>
            <p:nvPr/>
          </p:nvGrpSpPr>
          <p:grpSpPr>
            <a:xfrm>
              <a:off x="2119484" y="1141167"/>
              <a:ext cx="1832469" cy="2174913"/>
              <a:chOff x="2119484" y="887776"/>
              <a:chExt cx="1832469" cy="21749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3FDCD0-CC6F-4F81-B474-A15D85684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11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BAD9938-61CB-412B-A60F-5A1B12571CB7}"/>
                  </a:ext>
                </a:extLst>
              </p:cNvPr>
              <p:cNvGrpSpPr/>
              <p:nvPr/>
            </p:nvGrpSpPr>
            <p:grpSpPr>
              <a:xfrm>
                <a:off x="211948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5BC1451-0DB9-4556-8E37-9BF615FAF0A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E4533B4-8903-46EE-8DE1-76A943E4E4A3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CA5BA10-2169-4CCA-8E8D-A1BB85F5B358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119C379-E3FA-4461-A330-B79C4033E46B}"/>
                </a:ext>
              </a:extLst>
            </p:cNvPr>
            <p:cNvSpPr/>
            <p:nvPr/>
          </p:nvSpPr>
          <p:spPr>
            <a:xfrm>
              <a:off x="2738644" y="1432187"/>
              <a:ext cx="610674" cy="60383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41B321-7C12-4E09-8EBC-A84190A35A0A}"/>
              </a:ext>
            </a:extLst>
          </p:cNvPr>
          <p:cNvGrpSpPr/>
          <p:nvPr/>
        </p:nvGrpSpPr>
        <p:grpSpPr>
          <a:xfrm>
            <a:off x="109254" y="719351"/>
            <a:ext cx="1832469" cy="2174913"/>
            <a:chOff x="109254" y="1141167"/>
            <a:chExt cx="1832469" cy="2174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EFE4BC-4689-4285-8FC2-6D6E4B9E8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89" y="1141167"/>
              <a:ext cx="1219200" cy="12192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225060-9125-4AFC-867A-0069DE76B81B}"/>
                </a:ext>
              </a:extLst>
            </p:cNvPr>
            <p:cNvGrpSpPr/>
            <p:nvPr/>
          </p:nvGrpSpPr>
          <p:grpSpPr>
            <a:xfrm>
              <a:off x="109254" y="2476695"/>
              <a:ext cx="1832469" cy="839385"/>
              <a:chOff x="100991" y="2344490"/>
              <a:chExt cx="1832469" cy="83938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DF42DE-BCC7-4917-8BF5-BE2787C61AC5}"/>
                  </a:ext>
                </a:extLst>
              </p:cNvPr>
              <p:cNvSpPr/>
              <p:nvPr/>
            </p:nvSpPr>
            <p:spPr>
              <a:xfrm>
                <a:off x="415888" y="2687850"/>
                <a:ext cx="1219201" cy="496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MMU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F242DF-9E13-44C4-942E-37D7AC3839AB}"/>
                  </a:ext>
                </a:extLst>
              </p:cNvPr>
              <p:cNvSpPr/>
              <p:nvPr/>
            </p:nvSpPr>
            <p:spPr>
              <a:xfrm>
                <a:off x="1025488" y="2344491"/>
                <a:ext cx="907972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TLB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2FBBF1-CE98-4B95-9B11-B1C91EFE7D4E}"/>
                  </a:ext>
                </a:extLst>
              </p:cNvPr>
              <p:cNvSpPr/>
              <p:nvPr/>
            </p:nvSpPr>
            <p:spPr>
              <a:xfrm>
                <a:off x="100991" y="2344490"/>
                <a:ext cx="1025486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%cr3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31AB60B-9CB3-4CFB-9E3C-C59CE65A0146}"/>
                </a:ext>
              </a:extLst>
            </p:cNvPr>
            <p:cNvSpPr/>
            <p:nvPr/>
          </p:nvSpPr>
          <p:spPr>
            <a:xfrm>
              <a:off x="715449" y="1448851"/>
              <a:ext cx="610674" cy="6038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C17FE4-1C3E-4137-B22C-902E2791CAEA}"/>
              </a:ext>
            </a:extLst>
          </p:cNvPr>
          <p:cNvCxnSpPr>
            <a:cxnSpLocks/>
            <a:stCxn id="25" idx="2"/>
            <a:endCxn id="57" idx="0"/>
          </p:cNvCxnSpPr>
          <p:nvPr/>
        </p:nvCxnSpPr>
        <p:spPr>
          <a:xfrm flipH="1">
            <a:off x="7064441" y="2894264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92FAAC-40BD-4BE4-ACF0-F886477D1D16}"/>
              </a:ext>
            </a:extLst>
          </p:cNvPr>
          <p:cNvCxnSpPr/>
          <p:nvPr/>
        </p:nvCxnSpPr>
        <p:spPr>
          <a:xfrm flipH="1">
            <a:off x="5045948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DCD3C5-A682-4F80-A222-1B1674930749}"/>
              </a:ext>
            </a:extLst>
          </p:cNvPr>
          <p:cNvCxnSpPr/>
          <p:nvPr/>
        </p:nvCxnSpPr>
        <p:spPr>
          <a:xfrm flipH="1">
            <a:off x="3043981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22AEE9-0879-4732-9E98-8F39DCC8E1F0}"/>
              </a:ext>
            </a:extLst>
          </p:cNvPr>
          <p:cNvCxnSpPr/>
          <p:nvPr/>
        </p:nvCxnSpPr>
        <p:spPr>
          <a:xfrm flipH="1">
            <a:off x="1030191" y="2888836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2592A37-A1D7-42CB-87F1-5DCD2CE3AFC3}"/>
              </a:ext>
            </a:extLst>
          </p:cNvPr>
          <p:cNvSpPr/>
          <p:nvPr/>
        </p:nvSpPr>
        <p:spPr>
          <a:xfrm>
            <a:off x="154263" y="6455884"/>
            <a:ext cx="7863159" cy="337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Physical Medium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9251E3-343E-45F1-B35F-86662135B260}"/>
              </a:ext>
            </a:extLst>
          </p:cNvPr>
          <p:cNvGrpSpPr/>
          <p:nvPr/>
        </p:nvGrpSpPr>
        <p:grpSpPr>
          <a:xfrm>
            <a:off x="109253" y="4608388"/>
            <a:ext cx="7863159" cy="1505972"/>
            <a:chOff x="109253" y="4751609"/>
            <a:chExt cx="7863159" cy="150597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6048566-8E96-4385-A87F-A431F9764438}"/>
                </a:ext>
              </a:extLst>
            </p:cNvPr>
            <p:cNvSpPr/>
            <p:nvPr/>
          </p:nvSpPr>
          <p:spPr>
            <a:xfrm>
              <a:off x="109253" y="4870546"/>
              <a:ext cx="7863159" cy="117771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7D12FB-BA0A-4BB1-A112-0917E9AC9F88}"/>
                </a:ext>
              </a:extLst>
            </p:cNvPr>
            <p:cNvSpPr/>
            <p:nvPr/>
          </p:nvSpPr>
          <p:spPr>
            <a:xfrm>
              <a:off x="2577602" y="4751609"/>
              <a:ext cx="916234" cy="495384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22336E-30AB-4862-8625-B6A7F86E545D}"/>
                </a:ext>
              </a:extLst>
            </p:cNvPr>
            <p:cNvSpPr/>
            <p:nvPr/>
          </p:nvSpPr>
          <p:spPr>
            <a:xfrm>
              <a:off x="4598848" y="4751609"/>
              <a:ext cx="916234" cy="49538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E6A8CF-ED6D-4531-BDC4-B56D124E6D11}"/>
                </a:ext>
              </a:extLst>
            </p:cNvPr>
            <p:cNvSpPr/>
            <p:nvPr/>
          </p:nvSpPr>
          <p:spPr>
            <a:xfrm>
              <a:off x="6605319" y="4751609"/>
              <a:ext cx="916234" cy="495384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57C1656-03FE-453B-B03E-7BCB26BBDBF2}"/>
                </a:ext>
              </a:extLst>
            </p:cNvPr>
            <p:cNvSpPr/>
            <p:nvPr/>
          </p:nvSpPr>
          <p:spPr>
            <a:xfrm>
              <a:off x="556356" y="4751609"/>
              <a:ext cx="916234" cy="495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PF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4C0F0E-080E-42F0-9617-7CB6C4026C1A}"/>
                </a:ext>
              </a:extLst>
            </p:cNvPr>
            <p:cNvSpPr/>
            <p:nvPr/>
          </p:nvSpPr>
          <p:spPr>
            <a:xfrm>
              <a:off x="3080727" y="5860973"/>
              <a:ext cx="2010230" cy="39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Physical port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6A21D-E1CD-48CC-AAB9-BEA3929D03B8}"/>
                </a:ext>
              </a:extLst>
            </p:cNvPr>
            <p:cNvSpPr/>
            <p:nvPr/>
          </p:nvSpPr>
          <p:spPr>
            <a:xfrm>
              <a:off x="3080727" y="5466342"/>
              <a:ext cx="2010230" cy="396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L2 switch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5FEE3B6-18FE-4D97-83AF-4128A5304C15}"/>
              </a:ext>
            </a:extLst>
          </p:cNvPr>
          <p:cNvSpPr txBox="1"/>
          <p:nvPr/>
        </p:nvSpPr>
        <p:spPr>
          <a:xfrm>
            <a:off x="35366" y="5323121"/>
            <a:ext cx="241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SR-IOV NIC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37CF61C-E6CC-4026-8D23-97F2BD5E8E2F}"/>
              </a:ext>
            </a:extLst>
          </p:cNvPr>
          <p:cNvCxnSpPr/>
          <p:nvPr/>
        </p:nvCxnSpPr>
        <p:spPr>
          <a:xfrm flipH="1">
            <a:off x="4040832" y="6122399"/>
            <a:ext cx="1" cy="33250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38F1812E-4E04-4946-9F64-C4B4E1A7DA1E}"/>
              </a:ext>
            </a:extLst>
          </p:cNvPr>
          <p:cNvSpPr/>
          <p:nvPr/>
        </p:nvSpPr>
        <p:spPr>
          <a:xfrm>
            <a:off x="109253" y="3988101"/>
            <a:ext cx="7863159" cy="34486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IOMMU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82FCC2C-A527-4D5C-BC63-C5A95372779D}"/>
              </a:ext>
            </a:extLst>
          </p:cNvPr>
          <p:cNvCxnSpPr>
            <a:cxnSpLocks/>
          </p:cNvCxnSpPr>
          <p:nvPr/>
        </p:nvCxnSpPr>
        <p:spPr>
          <a:xfrm flipH="1">
            <a:off x="4029815" y="368238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0AA9E97-4142-4941-AD32-BE795C975A07}"/>
              </a:ext>
            </a:extLst>
          </p:cNvPr>
          <p:cNvCxnSpPr>
            <a:cxnSpLocks/>
          </p:cNvCxnSpPr>
          <p:nvPr/>
        </p:nvCxnSpPr>
        <p:spPr>
          <a:xfrm flipH="1">
            <a:off x="1014472" y="431940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6F2ABF9-792D-41D1-AF34-81CDBC8CACFE}"/>
              </a:ext>
            </a:extLst>
          </p:cNvPr>
          <p:cNvCxnSpPr>
            <a:cxnSpLocks/>
          </p:cNvCxnSpPr>
          <p:nvPr/>
        </p:nvCxnSpPr>
        <p:spPr>
          <a:xfrm flipH="1">
            <a:off x="3047869" y="432528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409BECD-740B-4F99-AFB6-B779F348A2F2}"/>
              </a:ext>
            </a:extLst>
          </p:cNvPr>
          <p:cNvCxnSpPr>
            <a:cxnSpLocks/>
          </p:cNvCxnSpPr>
          <p:nvPr/>
        </p:nvCxnSpPr>
        <p:spPr>
          <a:xfrm flipH="1">
            <a:off x="5076521" y="432401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A04A87F-CE0C-4EC6-9E83-C5378BC6962C}"/>
              </a:ext>
            </a:extLst>
          </p:cNvPr>
          <p:cNvCxnSpPr>
            <a:cxnSpLocks/>
          </p:cNvCxnSpPr>
          <p:nvPr/>
        </p:nvCxnSpPr>
        <p:spPr>
          <a:xfrm flipH="1">
            <a:off x="7048684" y="432211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CCEA575-1A1F-4741-993F-ECB2A4E3B021}"/>
              </a:ext>
            </a:extLst>
          </p:cNvPr>
          <p:cNvSpPr txBox="1"/>
          <p:nvPr/>
        </p:nvSpPr>
        <p:spPr>
          <a:xfrm>
            <a:off x="3411276" y="3208868"/>
            <a:ext cx="129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4A29B9-F1D6-4AE8-92F6-308314CB76BB}"/>
              </a:ext>
            </a:extLst>
          </p:cNvPr>
          <p:cNvSpPr/>
          <p:nvPr/>
        </p:nvSpPr>
        <p:spPr>
          <a:xfrm>
            <a:off x="8185533" y="0"/>
            <a:ext cx="400646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9A6B3BA9-4235-4708-A184-ED19A84B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806" y="-51698"/>
            <a:ext cx="2963919" cy="9110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DPDK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1B43A74-87AF-4A59-B888-C9F7702F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490" y="533778"/>
            <a:ext cx="4151021" cy="65246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Kernel gives each core: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virtual function (VF)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DMA region that’s accessible by VF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pthread</a:t>
            </a:r>
            <a:r>
              <a:rPr lang="en-US" dirty="0">
                <a:solidFill>
                  <a:schemeClr val="bg1"/>
                </a:solidFill>
              </a:rPr>
              <a:t> pinned to the code (to avoid TLB/cache thrashing caused by thread migration)</a:t>
            </a:r>
          </a:p>
          <a:p>
            <a:r>
              <a:rPr lang="en-US" dirty="0">
                <a:solidFill>
                  <a:schemeClr val="bg1"/>
                </a:solidFill>
              </a:rPr>
              <a:t>OS allows each thread to access memory-mapped registers belonging to its VF, so each thread: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Uses spin-polling on RX ring descriptors to detect packet arrival; no interrupts!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Writes memory-mapped  TX Tail register to tell VF that outgoing packets are ready</a:t>
            </a:r>
          </a:p>
          <a:p>
            <a:r>
              <a:rPr lang="en-US" dirty="0">
                <a:solidFill>
                  <a:schemeClr val="bg1"/>
                </a:solidFill>
              </a:rPr>
              <a:t>RID-indexed IOMMU prevents VF from accessing arbitrary RAM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BED4F9B-049B-4B7F-A130-4B4320D8DA6C}"/>
              </a:ext>
            </a:extLst>
          </p:cNvPr>
          <p:cNvSpPr/>
          <p:nvPr/>
        </p:nvSpPr>
        <p:spPr>
          <a:xfrm>
            <a:off x="1221622" y="4548822"/>
            <a:ext cx="763834" cy="2563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474E95-2412-40AB-B39E-C379193A8471}"/>
              </a:ext>
            </a:extLst>
          </p:cNvPr>
          <p:cNvSpPr/>
          <p:nvPr/>
        </p:nvSpPr>
        <p:spPr>
          <a:xfrm>
            <a:off x="3212171" y="4544236"/>
            <a:ext cx="763834" cy="25639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2F9722C-96DE-40B4-88AB-366E6B0E6466}"/>
              </a:ext>
            </a:extLst>
          </p:cNvPr>
          <p:cNvSpPr/>
          <p:nvPr/>
        </p:nvSpPr>
        <p:spPr>
          <a:xfrm>
            <a:off x="5258239" y="4552101"/>
            <a:ext cx="763834" cy="256393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1AFA7F-AF27-4260-A39E-D2DC0F308573}"/>
              </a:ext>
            </a:extLst>
          </p:cNvPr>
          <p:cNvSpPr/>
          <p:nvPr/>
        </p:nvSpPr>
        <p:spPr>
          <a:xfrm>
            <a:off x="7273853" y="4548822"/>
            <a:ext cx="763834" cy="256393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A9D178-4707-40B7-B68D-D4E38BA49051}"/>
              </a:ext>
            </a:extLst>
          </p:cNvPr>
          <p:cNvSpPr/>
          <p:nvPr/>
        </p:nvSpPr>
        <p:spPr>
          <a:xfrm>
            <a:off x="4696921" y="3879209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TLB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BECB955-4614-4413-AE95-55B17EA827C9}"/>
              </a:ext>
            </a:extLst>
          </p:cNvPr>
          <p:cNvGrpSpPr/>
          <p:nvPr/>
        </p:nvGrpSpPr>
        <p:grpSpPr>
          <a:xfrm>
            <a:off x="1036313" y="5100483"/>
            <a:ext cx="6038998" cy="222638"/>
            <a:chOff x="1036313" y="5100483"/>
            <a:chExt cx="6038998" cy="22263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7C1AA3-1286-4129-A375-2A873B07E3FC}"/>
                </a:ext>
              </a:extLst>
            </p:cNvPr>
            <p:cNvCxnSpPr>
              <a:cxnSpLocks/>
            </p:cNvCxnSpPr>
            <p:nvPr/>
          </p:nvCxnSpPr>
          <p:spPr>
            <a:xfrm>
              <a:off x="5056965" y="5103772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AB6A733-EAB9-4B79-B950-095FF9D6161A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3" y="5219420"/>
              <a:ext cx="60389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1BE1AF1-704E-42D5-A7A4-BCE3CF47FA37}"/>
                </a:ext>
              </a:extLst>
            </p:cNvPr>
            <p:cNvCxnSpPr>
              <a:cxnSpLocks/>
            </p:cNvCxnSpPr>
            <p:nvPr/>
          </p:nvCxnSpPr>
          <p:spPr>
            <a:xfrm>
              <a:off x="300873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27A896B-BA61-4D4F-8981-1C1CE0B028E3}"/>
                </a:ext>
              </a:extLst>
            </p:cNvPr>
            <p:cNvCxnSpPr>
              <a:cxnSpLocks/>
            </p:cNvCxnSpPr>
            <p:nvPr/>
          </p:nvCxnSpPr>
          <p:spPr>
            <a:xfrm>
              <a:off x="1049500" y="5100967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4F051DB-3730-4B2E-8DA6-072BE2266D34}"/>
                </a:ext>
              </a:extLst>
            </p:cNvPr>
            <p:cNvCxnSpPr>
              <a:cxnSpLocks/>
            </p:cNvCxnSpPr>
            <p:nvPr/>
          </p:nvCxnSpPr>
          <p:spPr>
            <a:xfrm>
              <a:off x="705991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80E1999-5824-48D7-8FEF-CA90F9AB58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5812" y="5204184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0F74C821-922B-41D1-BF93-38F1902A3FA7}"/>
              </a:ext>
            </a:extLst>
          </p:cNvPr>
          <p:cNvSpPr/>
          <p:nvPr/>
        </p:nvSpPr>
        <p:spPr>
          <a:xfrm>
            <a:off x="2443308" y="3876698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%rt</a:t>
            </a:r>
          </a:p>
        </p:txBody>
      </p:sp>
    </p:spTree>
    <p:extLst>
      <p:ext uri="{BB962C8B-B14F-4D97-AF65-F5344CB8AC3E}">
        <p14:creationId xmlns:p14="http://schemas.microsoft.com/office/powerpoint/2010/main" val="37129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7EAC17C-C806-41C1-8855-A0EBF871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7853" y="267200"/>
            <a:ext cx="706471" cy="2206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A3DE20-18D1-4B86-8416-551F354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7" y="230401"/>
            <a:ext cx="706471" cy="220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5D4053-0DEA-4917-AC40-6B069698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10688" y="354241"/>
            <a:ext cx="706471" cy="22063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B889A0F-ED63-4C30-B996-C3AE50062388}"/>
              </a:ext>
            </a:extLst>
          </p:cNvPr>
          <p:cNvGrpSpPr/>
          <p:nvPr/>
        </p:nvGrpSpPr>
        <p:grpSpPr>
          <a:xfrm>
            <a:off x="325190" y="26262"/>
            <a:ext cx="1745658" cy="720300"/>
            <a:chOff x="1715010" y="4466034"/>
            <a:chExt cx="1745658" cy="7203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BED18E-0D89-4CF2-9399-7D85A69A1874}"/>
                </a:ext>
              </a:extLst>
            </p:cNvPr>
            <p:cNvSpPr txBox="1"/>
            <p:nvPr/>
          </p:nvSpPr>
          <p:spPr>
            <a:xfrm>
              <a:off x="1834586" y="4724669"/>
              <a:ext cx="1523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programs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8E8F83-82B3-4EAB-8256-23F4F1A8041E}"/>
                </a:ext>
              </a:extLst>
            </p:cNvPr>
            <p:cNvSpPr txBox="1"/>
            <p:nvPr/>
          </p:nvSpPr>
          <p:spPr>
            <a:xfrm>
              <a:off x="1715010" y="4466034"/>
              <a:ext cx="1745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OS+normal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9F1C456-912C-445F-A26D-7A1681A33DBC}"/>
              </a:ext>
            </a:extLst>
          </p:cNvPr>
          <p:cNvGrpSpPr/>
          <p:nvPr/>
        </p:nvGrpSpPr>
        <p:grpSpPr>
          <a:xfrm>
            <a:off x="2431207" y="-920"/>
            <a:ext cx="1187712" cy="740258"/>
            <a:chOff x="2431207" y="145471"/>
            <a:chExt cx="1187712" cy="74025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273432-1359-4FB6-B8D4-F86C88B39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185771" y="417369"/>
              <a:ext cx="713796" cy="222924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6A06B5D-04FE-4625-B239-639709EC59D5}"/>
                </a:ext>
              </a:extLst>
            </p:cNvPr>
            <p:cNvGrpSpPr/>
            <p:nvPr/>
          </p:nvGrpSpPr>
          <p:grpSpPr>
            <a:xfrm>
              <a:off x="2504898" y="145471"/>
              <a:ext cx="1114021" cy="735249"/>
              <a:chOff x="3122875" y="4824865"/>
              <a:chExt cx="1114021" cy="73524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5D2494-F7CB-4F06-9605-EB3DDA499CD4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2DF12E-CFE9-4AD4-A312-230720831132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0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9C9ECA-3377-4A66-B462-7E8309A3F67B}"/>
              </a:ext>
            </a:extLst>
          </p:cNvPr>
          <p:cNvGrpSpPr/>
          <p:nvPr/>
        </p:nvGrpSpPr>
        <p:grpSpPr>
          <a:xfrm>
            <a:off x="4449699" y="-29698"/>
            <a:ext cx="1180808" cy="769035"/>
            <a:chOff x="4449699" y="116693"/>
            <a:chExt cx="1180808" cy="76903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2A16E6F-8E99-4C91-AF7C-052BE9091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204262" y="417368"/>
              <a:ext cx="713797" cy="222924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57C979-BBA5-459F-B62A-AC4AAFAD4A32}"/>
                </a:ext>
              </a:extLst>
            </p:cNvPr>
            <p:cNvGrpSpPr/>
            <p:nvPr/>
          </p:nvGrpSpPr>
          <p:grpSpPr>
            <a:xfrm>
              <a:off x="4516486" y="116693"/>
              <a:ext cx="1114021" cy="735249"/>
              <a:chOff x="3122875" y="4824865"/>
              <a:chExt cx="1114021" cy="73524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4CDE684-F612-4CF5-BC4F-7695E0B50EDD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6C0EB3-3E4D-48A1-9C5D-E40B0C9D876E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8F0369D-F8BD-4803-B917-A21557DD9CAF}"/>
              </a:ext>
            </a:extLst>
          </p:cNvPr>
          <p:cNvGrpSpPr/>
          <p:nvPr/>
        </p:nvGrpSpPr>
        <p:grpSpPr>
          <a:xfrm>
            <a:off x="6451668" y="-29698"/>
            <a:ext cx="1190553" cy="769037"/>
            <a:chOff x="6451668" y="116693"/>
            <a:chExt cx="1190553" cy="7690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B75EBD-55D7-4C02-9831-FD46D63B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06232" y="417370"/>
              <a:ext cx="713796" cy="22292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CD6D0F6-46BB-472D-9875-BF14DD855271}"/>
                </a:ext>
              </a:extLst>
            </p:cNvPr>
            <p:cNvGrpSpPr/>
            <p:nvPr/>
          </p:nvGrpSpPr>
          <p:grpSpPr>
            <a:xfrm>
              <a:off x="6528200" y="116693"/>
              <a:ext cx="1114021" cy="735249"/>
              <a:chOff x="3122875" y="4824865"/>
              <a:chExt cx="1114021" cy="73524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F76E77-16C6-4AC8-A447-D07EEDCD0D61}"/>
                  </a:ext>
                </a:extLst>
              </p:cNvPr>
              <p:cNvSpPr txBox="1"/>
              <p:nvPr/>
            </p:nvSpPr>
            <p:spPr>
              <a:xfrm>
                <a:off x="3122875" y="4824865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DPDK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8AC64-D2D2-4BDD-93BB-256C431E0730}"/>
                  </a:ext>
                </a:extLst>
              </p:cNvPr>
              <p:cNvSpPr txBox="1"/>
              <p:nvPr/>
            </p:nvSpPr>
            <p:spPr>
              <a:xfrm>
                <a:off x="3128926" y="5098449"/>
                <a:ext cx="1107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app 2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C681542-2C34-498C-85CC-134AF2AD54ED}"/>
              </a:ext>
            </a:extLst>
          </p:cNvPr>
          <p:cNvSpPr/>
          <p:nvPr/>
        </p:nvSpPr>
        <p:spPr>
          <a:xfrm>
            <a:off x="109254" y="3271046"/>
            <a:ext cx="7863159" cy="396294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D58B11-1C6D-4451-ADFA-B5726A6B9E05}"/>
              </a:ext>
            </a:extLst>
          </p:cNvPr>
          <p:cNvSpPr/>
          <p:nvPr/>
        </p:nvSpPr>
        <p:spPr>
          <a:xfrm>
            <a:off x="6519383" y="3276474"/>
            <a:ext cx="1090116" cy="382210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82B4B4-FCF3-47CC-84C8-0E3824534FF9}"/>
              </a:ext>
            </a:extLst>
          </p:cNvPr>
          <p:cNvSpPr/>
          <p:nvPr/>
        </p:nvSpPr>
        <p:spPr>
          <a:xfrm>
            <a:off x="4509153" y="3276280"/>
            <a:ext cx="1090116" cy="38221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0B2CDE-CEE0-4574-BA69-127E00764017}"/>
              </a:ext>
            </a:extLst>
          </p:cNvPr>
          <p:cNvSpPr/>
          <p:nvPr/>
        </p:nvSpPr>
        <p:spPr>
          <a:xfrm>
            <a:off x="2498923" y="3276280"/>
            <a:ext cx="1090116" cy="3822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DF7A1E-40C0-4E2F-A3AB-3FB0200E46B9}"/>
              </a:ext>
            </a:extLst>
          </p:cNvPr>
          <p:cNvSpPr/>
          <p:nvPr/>
        </p:nvSpPr>
        <p:spPr>
          <a:xfrm>
            <a:off x="485134" y="3276280"/>
            <a:ext cx="1090116" cy="382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6F9E4CA-BB8F-482F-9B83-A355421EBEDD}"/>
              </a:ext>
            </a:extLst>
          </p:cNvPr>
          <p:cNvGrpSpPr/>
          <p:nvPr/>
        </p:nvGrpSpPr>
        <p:grpSpPr>
          <a:xfrm>
            <a:off x="6139944" y="719351"/>
            <a:ext cx="1832469" cy="2174913"/>
            <a:chOff x="6139944" y="1141167"/>
            <a:chExt cx="1832469" cy="217491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6E725E-FB15-4B54-932C-64B637178BC2}"/>
                </a:ext>
              </a:extLst>
            </p:cNvPr>
            <p:cNvGrpSpPr/>
            <p:nvPr/>
          </p:nvGrpSpPr>
          <p:grpSpPr>
            <a:xfrm>
              <a:off x="6139944" y="1141167"/>
              <a:ext cx="1832469" cy="2174913"/>
              <a:chOff x="6139944" y="887776"/>
              <a:chExt cx="1832469" cy="217491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0D022AC-E755-45B6-BF3C-B082A8ADF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57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BD8304-359F-4C28-85CD-D00A52480E84}"/>
                  </a:ext>
                </a:extLst>
              </p:cNvPr>
              <p:cNvGrpSpPr/>
              <p:nvPr/>
            </p:nvGrpSpPr>
            <p:grpSpPr>
              <a:xfrm>
                <a:off x="613994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418299-299B-40B3-84CE-B0E88A1F110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4D6C09D-136F-41EF-B272-4F50E56C62CD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384DBD2-9C63-4E8A-82F2-36E3F2158DC2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FF9B84E-FAF7-4E7F-A8C7-C62EB9F8D83E}"/>
                </a:ext>
              </a:extLst>
            </p:cNvPr>
            <p:cNvSpPr/>
            <p:nvPr/>
          </p:nvSpPr>
          <p:spPr>
            <a:xfrm>
              <a:off x="6750842" y="1432188"/>
              <a:ext cx="610674" cy="603831"/>
            </a:xfrm>
            <a:prstGeom prst="roundRect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20E57B-D385-47C5-BD71-EAB66ED86EA4}"/>
              </a:ext>
            </a:extLst>
          </p:cNvPr>
          <p:cNvGrpSpPr/>
          <p:nvPr/>
        </p:nvGrpSpPr>
        <p:grpSpPr>
          <a:xfrm>
            <a:off x="4129714" y="719351"/>
            <a:ext cx="1832469" cy="2174913"/>
            <a:chOff x="4129714" y="1141167"/>
            <a:chExt cx="1832469" cy="21749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046B932-6D66-4915-8EB6-048D11CAEC6B}"/>
                </a:ext>
              </a:extLst>
            </p:cNvPr>
            <p:cNvGrpSpPr/>
            <p:nvPr/>
          </p:nvGrpSpPr>
          <p:grpSpPr>
            <a:xfrm>
              <a:off x="4129714" y="1141167"/>
              <a:ext cx="1832469" cy="2174913"/>
              <a:chOff x="4129714" y="887776"/>
              <a:chExt cx="1832469" cy="21749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698F6D1-12E9-4C51-A212-5D869BE5E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634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E48AA5-B5A9-47B1-A530-4CC9220A2F74}"/>
                  </a:ext>
                </a:extLst>
              </p:cNvPr>
              <p:cNvGrpSpPr/>
              <p:nvPr/>
            </p:nvGrpSpPr>
            <p:grpSpPr>
              <a:xfrm>
                <a:off x="412971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A96DB4F-3482-4EB3-8597-C20B6169FB0F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262B52C-F07B-432B-8032-1B979CCD354C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1BCDE4-26E8-4489-B58A-E8BF6EABB045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987479-F919-477E-9480-C48ED76A6E9B}"/>
                </a:ext>
              </a:extLst>
            </p:cNvPr>
            <p:cNvSpPr/>
            <p:nvPr/>
          </p:nvSpPr>
          <p:spPr>
            <a:xfrm>
              <a:off x="4740612" y="1432188"/>
              <a:ext cx="610674" cy="603831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1B1FDB-AAD9-4E6A-A5AE-7D3016A31C55}"/>
              </a:ext>
            </a:extLst>
          </p:cNvPr>
          <p:cNvGrpSpPr/>
          <p:nvPr/>
        </p:nvGrpSpPr>
        <p:grpSpPr>
          <a:xfrm>
            <a:off x="2119484" y="719351"/>
            <a:ext cx="1832469" cy="2174913"/>
            <a:chOff x="2119484" y="1141167"/>
            <a:chExt cx="1832469" cy="21749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F1E77C-68AB-4D91-9701-5F01C6BF3994}"/>
                </a:ext>
              </a:extLst>
            </p:cNvPr>
            <p:cNvGrpSpPr/>
            <p:nvPr/>
          </p:nvGrpSpPr>
          <p:grpSpPr>
            <a:xfrm>
              <a:off x="2119484" y="1141167"/>
              <a:ext cx="1832469" cy="2174913"/>
              <a:chOff x="2119484" y="887776"/>
              <a:chExt cx="1832469" cy="217491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63FDCD0-CC6F-4F81-B474-A15D85684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119" y="887776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BAD9938-61CB-412B-A60F-5A1B12571CB7}"/>
                  </a:ext>
                </a:extLst>
              </p:cNvPr>
              <p:cNvGrpSpPr/>
              <p:nvPr/>
            </p:nvGrpSpPr>
            <p:grpSpPr>
              <a:xfrm>
                <a:off x="2119484" y="2223304"/>
                <a:ext cx="1832469" cy="839385"/>
                <a:chOff x="100991" y="2344490"/>
                <a:chExt cx="1832469" cy="83938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5BC1451-0DB9-4556-8E37-9BF615FAF0AB}"/>
                    </a:ext>
                  </a:extLst>
                </p:cNvPr>
                <p:cNvSpPr/>
                <p:nvPr/>
              </p:nvSpPr>
              <p:spPr>
                <a:xfrm>
                  <a:off x="415888" y="2687850"/>
                  <a:ext cx="1219201" cy="496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MMU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E4533B4-8903-46EE-8DE1-76A943E4E4A3}"/>
                    </a:ext>
                  </a:extLst>
                </p:cNvPr>
                <p:cNvSpPr/>
                <p:nvPr/>
              </p:nvSpPr>
              <p:spPr>
                <a:xfrm>
                  <a:off x="1025488" y="2344491"/>
                  <a:ext cx="907972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TLB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CA5BA10-2169-4CCA-8E8D-A1BB85F5B358}"/>
                    </a:ext>
                  </a:extLst>
                </p:cNvPr>
                <p:cNvSpPr/>
                <p:nvPr/>
              </p:nvSpPr>
              <p:spPr>
                <a:xfrm>
                  <a:off x="100991" y="2344490"/>
                  <a:ext cx="1025486" cy="3987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%cr3</a:t>
                  </a:r>
                </a:p>
              </p:txBody>
            </p:sp>
          </p:grpSp>
        </p:grp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119C379-E3FA-4461-A330-B79C4033E46B}"/>
                </a:ext>
              </a:extLst>
            </p:cNvPr>
            <p:cNvSpPr/>
            <p:nvPr/>
          </p:nvSpPr>
          <p:spPr>
            <a:xfrm>
              <a:off x="2738644" y="1432187"/>
              <a:ext cx="610674" cy="60383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41B321-7C12-4E09-8EBC-A84190A35A0A}"/>
              </a:ext>
            </a:extLst>
          </p:cNvPr>
          <p:cNvGrpSpPr/>
          <p:nvPr/>
        </p:nvGrpSpPr>
        <p:grpSpPr>
          <a:xfrm>
            <a:off x="109254" y="719351"/>
            <a:ext cx="1832469" cy="2174913"/>
            <a:chOff x="109254" y="1141167"/>
            <a:chExt cx="1832469" cy="2174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EFE4BC-4689-4285-8FC2-6D6E4B9E8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889" y="1141167"/>
              <a:ext cx="1219200" cy="12192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225060-9125-4AFC-867A-0069DE76B81B}"/>
                </a:ext>
              </a:extLst>
            </p:cNvPr>
            <p:cNvGrpSpPr/>
            <p:nvPr/>
          </p:nvGrpSpPr>
          <p:grpSpPr>
            <a:xfrm>
              <a:off x="109254" y="2476695"/>
              <a:ext cx="1832469" cy="839385"/>
              <a:chOff x="100991" y="2344490"/>
              <a:chExt cx="1832469" cy="83938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4DF42DE-BCC7-4917-8BF5-BE2787C61AC5}"/>
                  </a:ext>
                </a:extLst>
              </p:cNvPr>
              <p:cNvSpPr/>
              <p:nvPr/>
            </p:nvSpPr>
            <p:spPr>
              <a:xfrm>
                <a:off x="415888" y="2687850"/>
                <a:ext cx="1219201" cy="496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MMU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F242DF-9E13-44C4-942E-37D7AC3839AB}"/>
                  </a:ext>
                </a:extLst>
              </p:cNvPr>
              <p:cNvSpPr/>
              <p:nvPr/>
            </p:nvSpPr>
            <p:spPr>
              <a:xfrm>
                <a:off x="1025488" y="2344491"/>
                <a:ext cx="907972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TLB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2FBBF1-CE98-4B95-9B11-B1C91EFE7D4E}"/>
                  </a:ext>
                </a:extLst>
              </p:cNvPr>
              <p:cNvSpPr/>
              <p:nvPr/>
            </p:nvSpPr>
            <p:spPr>
              <a:xfrm>
                <a:off x="100991" y="2344490"/>
                <a:ext cx="1025486" cy="398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%cr3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31AB60B-9CB3-4CFB-9E3C-C59CE65A0146}"/>
                </a:ext>
              </a:extLst>
            </p:cNvPr>
            <p:cNvSpPr/>
            <p:nvPr/>
          </p:nvSpPr>
          <p:spPr>
            <a:xfrm>
              <a:off x="715449" y="1448851"/>
              <a:ext cx="610674" cy="6038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FC17FE4-1C3E-4137-B22C-902E2791CAEA}"/>
              </a:ext>
            </a:extLst>
          </p:cNvPr>
          <p:cNvCxnSpPr>
            <a:cxnSpLocks/>
            <a:stCxn id="25" idx="2"/>
            <a:endCxn id="57" idx="0"/>
          </p:cNvCxnSpPr>
          <p:nvPr/>
        </p:nvCxnSpPr>
        <p:spPr>
          <a:xfrm flipH="1">
            <a:off x="7064441" y="2894264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92FAAC-40BD-4BE4-ACF0-F886477D1D16}"/>
              </a:ext>
            </a:extLst>
          </p:cNvPr>
          <p:cNvCxnSpPr/>
          <p:nvPr/>
        </p:nvCxnSpPr>
        <p:spPr>
          <a:xfrm flipH="1">
            <a:off x="5045948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DCD3C5-A682-4F80-A222-1B1674930749}"/>
              </a:ext>
            </a:extLst>
          </p:cNvPr>
          <p:cNvCxnSpPr/>
          <p:nvPr/>
        </p:nvCxnSpPr>
        <p:spPr>
          <a:xfrm flipH="1">
            <a:off x="3043981" y="2890499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222AEE9-0879-4732-9E98-8F39DCC8E1F0}"/>
              </a:ext>
            </a:extLst>
          </p:cNvPr>
          <p:cNvCxnSpPr/>
          <p:nvPr/>
        </p:nvCxnSpPr>
        <p:spPr>
          <a:xfrm flipH="1">
            <a:off x="1030191" y="2888836"/>
            <a:ext cx="1" cy="38221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2592A37-A1D7-42CB-87F1-5DCD2CE3AFC3}"/>
              </a:ext>
            </a:extLst>
          </p:cNvPr>
          <p:cNvSpPr/>
          <p:nvPr/>
        </p:nvSpPr>
        <p:spPr>
          <a:xfrm>
            <a:off x="154263" y="6455884"/>
            <a:ext cx="7863159" cy="3375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Physical Medium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9251E3-343E-45F1-B35F-86662135B260}"/>
              </a:ext>
            </a:extLst>
          </p:cNvPr>
          <p:cNvGrpSpPr/>
          <p:nvPr/>
        </p:nvGrpSpPr>
        <p:grpSpPr>
          <a:xfrm>
            <a:off x="109253" y="4608388"/>
            <a:ext cx="7863159" cy="1505972"/>
            <a:chOff x="109253" y="4751609"/>
            <a:chExt cx="7863159" cy="150597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6048566-8E96-4385-A87F-A431F9764438}"/>
                </a:ext>
              </a:extLst>
            </p:cNvPr>
            <p:cNvSpPr/>
            <p:nvPr/>
          </p:nvSpPr>
          <p:spPr>
            <a:xfrm>
              <a:off x="109253" y="4870546"/>
              <a:ext cx="7863159" cy="1177714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7D12FB-BA0A-4BB1-A112-0917E9AC9F88}"/>
                </a:ext>
              </a:extLst>
            </p:cNvPr>
            <p:cNvSpPr/>
            <p:nvPr/>
          </p:nvSpPr>
          <p:spPr>
            <a:xfrm>
              <a:off x="2577602" y="4751609"/>
              <a:ext cx="916234" cy="495384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22336E-30AB-4862-8625-B6A7F86E545D}"/>
                </a:ext>
              </a:extLst>
            </p:cNvPr>
            <p:cNvSpPr/>
            <p:nvPr/>
          </p:nvSpPr>
          <p:spPr>
            <a:xfrm>
              <a:off x="4598848" y="4751609"/>
              <a:ext cx="916234" cy="49538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E6A8CF-ED6D-4531-BDC4-B56D124E6D11}"/>
                </a:ext>
              </a:extLst>
            </p:cNvPr>
            <p:cNvSpPr/>
            <p:nvPr/>
          </p:nvSpPr>
          <p:spPr>
            <a:xfrm>
              <a:off x="6605319" y="4751609"/>
              <a:ext cx="916234" cy="495384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</a:t>
              </a:r>
              <a:r>
                <a:rPr lang="en-US" sz="3200" baseline="-250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57C1656-03FE-453B-B03E-7BCB26BBDBF2}"/>
                </a:ext>
              </a:extLst>
            </p:cNvPr>
            <p:cNvSpPr/>
            <p:nvPr/>
          </p:nvSpPr>
          <p:spPr>
            <a:xfrm>
              <a:off x="556356" y="4751609"/>
              <a:ext cx="916234" cy="495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PF</a:t>
              </a:r>
              <a:endParaRPr lang="en-US" sz="2400" baseline="-25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4C0F0E-080E-42F0-9617-7CB6C4026C1A}"/>
                </a:ext>
              </a:extLst>
            </p:cNvPr>
            <p:cNvSpPr/>
            <p:nvPr/>
          </p:nvSpPr>
          <p:spPr>
            <a:xfrm>
              <a:off x="3080727" y="5860973"/>
              <a:ext cx="2010230" cy="39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Physical port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6A21D-E1CD-48CC-AAB9-BEA3929D03B8}"/>
                </a:ext>
              </a:extLst>
            </p:cNvPr>
            <p:cNvSpPr/>
            <p:nvPr/>
          </p:nvSpPr>
          <p:spPr>
            <a:xfrm>
              <a:off x="3080727" y="5466342"/>
              <a:ext cx="2010230" cy="396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L2 switch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5FEE3B6-18FE-4D97-83AF-4128A5304C15}"/>
              </a:ext>
            </a:extLst>
          </p:cNvPr>
          <p:cNvSpPr txBox="1"/>
          <p:nvPr/>
        </p:nvSpPr>
        <p:spPr>
          <a:xfrm>
            <a:off x="35366" y="5323121"/>
            <a:ext cx="241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SR-IOV NIC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37CF61C-E6CC-4026-8D23-97F2BD5E8E2F}"/>
              </a:ext>
            </a:extLst>
          </p:cNvPr>
          <p:cNvCxnSpPr/>
          <p:nvPr/>
        </p:nvCxnSpPr>
        <p:spPr>
          <a:xfrm flipH="1">
            <a:off x="4040832" y="6122399"/>
            <a:ext cx="1" cy="33250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38F1812E-4E04-4946-9F64-C4B4E1A7DA1E}"/>
              </a:ext>
            </a:extLst>
          </p:cNvPr>
          <p:cNvSpPr/>
          <p:nvPr/>
        </p:nvSpPr>
        <p:spPr>
          <a:xfrm>
            <a:off x="109253" y="3988101"/>
            <a:ext cx="7863159" cy="344866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IOMMU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82FCC2C-A527-4D5C-BC63-C5A95372779D}"/>
              </a:ext>
            </a:extLst>
          </p:cNvPr>
          <p:cNvCxnSpPr>
            <a:cxnSpLocks/>
          </p:cNvCxnSpPr>
          <p:nvPr/>
        </p:nvCxnSpPr>
        <p:spPr>
          <a:xfrm flipH="1">
            <a:off x="4029815" y="368238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0AA9E97-4142-4941-AD32-BE795C975A07}"/>
              </a:ext>
            </a:extLst>
          </p:cNvPr>
          <p:cNvCxnSpPr>
            <a:cxnSpLocks/>
          </p:cNvCxnSpPr>
          <p:nvPr/>
        </p:nvCxnSpPr>
        <p:spPr>
          <a:xfrm flipH="1">
            <a:off x="1014472" y="431940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6F2ABF9-792D-41D1-AF34-81CDBC8CACFE}"/>
              </a:ext>
            </a:extLst>
          </p:cNvPr>
          <p:cNvCxnSpPr>
            <a:cxnSpLocks/>
          </p:cNvCxnSpPr>
          <p:nvPr/>
        </p:nvCxnSpPr>
        <p:spPr>
          <a:xfrm flipH="1">
            <a:off x="3047869" y="432528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409BECD-740B-4F99-AFB6-B779F348A2F2}"/>
              </a:ext>
            </a:extLst>
          </p:cNvPr>
          <p:cNvCxnSpPr>
            <a:cxnSpLocks/>
          </p:cNvCxnSpPr>
          <p:nvPr/>
        </p:nvCxnSpPr>
        <p:spPr>
          <a:xfrm flipH="1">
            <a:off x="5076521" y="4324018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A04A87F-CE0C-4EC6-9E83-C5378BC6962C}"/>
              </a:ext>
            </a:extLst>
          </p:cNvPr>
          <p:cNvCxnSpPr>
            <a:cxnSpLocks/>
          </p:cNvCxnSpPr>
          <p:nvPr/>
        </p:nvCxnSpPr>
        <p:spPr>
          <a:xfrm flipH="1">
            <a:off x="7048684" y="4322115"/>
            <a:ext cx="1" cy="29216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CCEA575-1A1F-4741-993F-ECB2A4E3B021}"/>
              </a:ext>
            </a:extLst>
          </p:cNvPr>
          <p:cNvSpPr txBox="1"/>
          <p:nvPr/>
        </p:nvSpPr>
        <p:spPr>
          <a:xfrm>
            <a:off x="3411276" y="3208868"/>
            <a:ext cx="129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4A29B9-F1D6-4AE8-92F6-308314CB76BB}"/>
              </a:ext>
            </a:extLst>
          </p:cNvPr>
          <p:cNvSpPr/>
          <p:nvPr/>
        </p:nvSpPr>
        <p:spPr>
          <a:xfrm>
            <a:off x="8185533" y="0"/>
            <a:ext cx="400646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9A6B3BA9-4235-4708-A184-ED19A84B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806" y="-51698"/>
            <a:ext cx="2963919" cy="9110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DPDK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61B43A74-87AF-4A59-B888-C9F7702F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90" y="654240"/>
            <a:ext cx="3982910" cy="65246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tricks: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huge pages (2 MB or 1 GB) for packet buffer memory to reduce performance degradation caused by TLB misses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cache-aligned data structures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lockless data structures whenever possible</a:t>
            </a:r>
          </a:p>
          <a:p>
            <a:r>
              <a:rPr lang="en-US" dirty="0">
                <a:solidFill>
                  <a:schemeClr val="bg1"/>
                </a:solidFill>
              </a:rPr>
              <a:t>DPDK can improve packet-handling latency and throughput by an order of magnitude!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1B24DBD-6C09-43F9-B02A-FAA5DEFB2D56}"/>
              </a:ext>
            </a:extLst>
          </p:cNvPr>
          <p:cNvSpPr/>
          <p:nvPr/>
        </p:nvSpPr>
        <p:spPr>
          <a:xfrm>
            <a:off x="1221622" y="4548822"/>
            <a:ext cx="763834" cy="2563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F934B36-77CE-44A5-B5C7-290EEB4CB425}"/>
              </a:ext>
            </a:extLst>
          </p:cNvPr>
          <p:cNvSpPr/>
          <p:nvPr/>
        </p:nvSpPr>
        <p:spPr>
          <a:xfrm>
            <a:off x="3212171" y="4544236"/>
            <a:ext cx="763834" cy="25639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DC1132-B757-4879-849A-9CBCE4EAA19D}"/>
              </a:ext>
            </a:extLst>
          </p:cNvPr>
          <p:cNvSpPr/>
          <p:nvPr/>
        </p:nvSpPr>
        <p:spPr>
          <a:xfrm>
            <a:off x="5258239" y="4552101"/>
            <a:ext cx="763834" cy="256393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AF0BF66-E0B8-4332-A257-EB1BEDE1E9AF}"/>
              </a:ext>
            </a:extLst>
          </p:cNvPr>
          <p:cNvSpPr/>
          <p:nvPr/>
        </p:nvSpPr>
        <p:spPr>
          <a:xfrm>
            <a:off x="7273853" y="4548822"/>
            <a:ext cx="763834" cy="256393"/>
          </a:xfrm>
          <a:prstGeom prst="rect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RID</a:t>
            </a:r>
            <a:endParaRPr lang="en-US" sz="2400" baseline="-25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5D385C-2E79-4535-ABA2-98AABFEEC1A1}"/>
              </a:ext>
            </a:extLst>
          </p:cNvPr>
          <p:cNvSpPr/>
          <p:nvPr/>
        </p:nvSpPr>
        <p:spPr>
          <a:xfrm>
            <a:off x="4696921" y="3879209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TLB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A661889-F52D-41B2-8DE6-19CECAC9DB03}"/>
              </a:ext>
            </a:extLst>
          </p:cNvPr>
          <p:cNvGrpSpPr/>
          <p:nvPr/>
        </p:nvGrpSpPr>
        <p:grpSpPr>
          <a:xfrm>
            <a:off x="1036313" y="5100483"/>
            <a:ext cx="6038998" cy="222638"/>
            <a:chOff x="1036313" y="5100483"/>
            <a:chExt cx="6038998" cy="22263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0E3B0E6-1B8A-411F-B63F-44B7A0A8E42B}"/>
                </a:ext>
              </a:extLst>
            </p:cNvPr>
            <p:cNvCxnSpPr>
              <a:cxnSpLocks/>
            </p:cNvCxnSpPr>
            <p:nvPr/>
          </p:nvCxnSpPr>
          <p:spPr>
            <a:xfrm>
              <a:off x="5056965" y="5103772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5E588A9-578A-4DB8-9AFF-7470B2975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13" y="5219420"/>
              <a:ext cx="60389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D46F704-7EFF-463F-B7F4-8D7DA0CB6760}"/>
                </a:ext>
              </a:extLst>
            </p:cNvPr>
            <p:cNvCxnSpPr>
              <a:cxnSpLocks/>
            </p:cNvCxnSpPr>
            <p:nvPr/>
          </p:nvCxnSpPr>
          <p:spPr>
            <a:xfrm>
              <a:off x="300873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41C48BB-77BB-45C1-8DFC-4486A6324733}"/>
                </a:ext>
              </a:extLst>
            </p:cNvPr>
            <p:cNvCxnSpPr>
              <a:cxnSpLocks/>
            </p:cNvCxnSpPr>
            <p:nvPr/>
          </p:nvCxnSpPr>
          <p:spPr>
            <a:xfrm>
              <a:off x="1049500" y="5100967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BD260CF-131B-4678-95F1-04B8D54BD596}"/>
                </a:ext>
              </a:extLst>
            </p:cNvPr>
            <p:cNvCxnSpPr>
              <a:cxnSpLocks/>
            </p:cNvCxnSpPr>
            <p:nvPr/>
          </p:nvCxnSpPr>
          <p:spPr>
            <a:xfrm>
              <a:off x="7059914" y="5100483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121AA52-31B0-4A22-93C9-D5FE46A57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5812" y="5204184"/>
              <a:ext cx="0" cy="11893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6EDC621-0FC8-4C6E-B5C6-B6EBC27DA042}"/>
              </a:ext>
            </a:extLst>
          </p:cNvPr>
          <p:cNvSpPr/>
          <p:nvPr/>
        </p:nvSpPr>
        <p:spPr>
          <a:xfrm>
            <a:off x="2443308" y="3876698"/>
            <a:ext cx="907972" cy="2891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%rt</a:t>
            </a:r>
          </a:p>
        </p:txBody>
      </p:sp>
    </p:spTree>
    <p:extLst>
      <p:ext uri="{BB962C8B-B14F-4D97-AF65-F5344CB8AC3E}">
        <p14:creationId xmlns:p14="http://schemas.microsoft.com/office/powerpoint/2010/main" val="1472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C40FC4-2D84-4B9E-98A4-508EC0F052F0}"/>
              </a:ext>
            </a:extLst>
          </p:cNvPr>
          <p:cNvSpPr/>
          <p:nvPr/>
        </p:nvSpPr>
        <p:spPr>
          <a:xfrm>
            <a:off x="838200" y="6114203"/>
            <a:ext cx="10435683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Image result for computer icon">
            <a:extLst>
              <a:ext uri="{FF2B5EF4-FFF2-40B4-BE49-F238E27FC236}">
                <a16:creationId xmlns:a16="http://schemas.microsoft.com/office/drawing/2014/main" id="{E756E638-09F9-4270-AC1D-3B893686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7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mputer icon">
            <a:extLst>
              <a:ext uri="{FF2B5EF4-FFF2-40B4-BE49-F238E27FC236}">
                <a16:creationId xmlns:a16="http://schemas.microsoft.com/office/drawing/2014/main" id="{FF42DC88-069C-4DE3-B02A-5F8AABB4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1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computer icon">
            <a:extLst>
              <a:ext uri="{FF2B5EF4-FFF2-40B4-BE49-F238E27FC236}">
                <a16:creationId xmlns:a16="http://schemas.microsoft.com/office/drawing/2014/main" id="{ED2883F5-D783-4F09-9CD2-2054DE9A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75" y="3456875"/>
            <a:ext cx="1449658" cy="14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BF162C-BD3C-475D-8DD3-43D124C3099E}"/>
              </a:ext>
            </a:extLst>
          </p:cNvPr>
          <p:cNvSpPr txBox="1"/>
          <p:nvPr/>
        </p:nvSpPr>
        <p:spPr>
          <a:xfrm>
            <a:off x="3791415" y="6103062"/>
            <a:ext cx="451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Ethernet switch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77F06-B3FD-4B39-B9F2-C5015CA9CCF9}"/>
              </a:ext>
            </a:extLst>
          </p:cNvPr>
          <p:cNvSpPr txBox="1"/>
          <p:nvPr/>
        </p:nvSpPr>
        <p:spPr>
          <a:xfrm>
            <a:off x="-164480" y="2976253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00:0a:95:9d:68:16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E6A35-64C8-496D-9698-587C831179A6}"/>
              </a:ext>
            </a:extLst>
          </p:cNvPr>
          <p:cNvSpPr txBox="1"/>
          <p:nvPr/>
        </p:nvSpPr>
        <p:spPr>
          <a:xfrm>
            <a:off x="4604524" y="2991876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bc:a2:3e:91:c8:da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3FD91-61D9-486E-A02D-C3C2CE820CA5}"/>
              </a:ext>
            </a:extLst>
          </p:cNvPr>
          <p:cNvSpPr txBox="1"/>
          <p:nvPr/>
        </p:nvSpPr>
        <p:spPr>
          <a:xfrm>
            <a:off x="9373529" y="2991876"/>
            <a:ext cx="29829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f0:2d:08:7d:d5:92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8DDE3-E5F9-48C7-B5A6-49E3B8598EF0}"/>
              </a:ext>
            </a:extLst>
          </p:cNvPr>
          <p:cNvCxnSpPr>
            <a:stCxn id="8" idx="2"/>
          </p:cNvCxnSpPr>
          <p:nvPr/>
        </p:nvCxnSpPr>
        <p:spPr>
          <a:xfrm flipH="1">
            <a:off x="1326995" y="4906533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984FEF-885B-4B41-B9BF-32D27C5AE9CF}"/>
              </a:ext>
            </a:extLst>
          </p:cNvPr>
          <p:cNvCxnSpPr/>
          <p:nvPr/>
        </p:nvCxnSpPr>
        <p:spPr>
          <a:xfrm flipH="1">
            <a:off x="6095999" y="490318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9191C-1E9B-4333-8277-82C101DE6FAB}"/>
              </a:ext>
            </a:extLst>
          </p:cNvPr>
          <p:cNvCxnSpPr/>
          <p:nvPr/>
        </p:nvCxnSpPr>
        <p:spPr>
          <a:xfrm flipH="1">
            <a:off x="10860358" y="4909867"/>
            <a:ext cx="1" cy="12043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BAB867-5938-40E7-B2CE-C47064A72CC6}"/>
              </a:ext>
            </a:extLst>
          </p:cNvPr>
          <p:cNvCxnSpPr>
            <a:cxnSpLocks/>
          </p:cNvCxnSpPr>
          <p:nvPr/>
        </p:nvCxnSpPr>
        <p:spPr>
          <a:xfrm flipH="1">
            <a:off x="1584403" y="4995737"/>
            <a:ext cx="1" cy="9367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F24E02-EC05-4D38-8689-44BA3A891B09}"/>
              </a:ext>
            </a:extLst>
          </p:cNvPr>
          <p:cNvCxnSpPr>
            <a:cxnSpLocks/>
          </p:cNvCxnSpPr>
          <p:nvPr/>
        </p:nvCxnSpPr>
        <p:spPr>
          <a:xfrm flipH="1">
            <a:off x="10590868" y="4984538"/>
            <a:ext cx="1" cy="974746"/>
          </a:xfrm>
          <a:prstGeom prst="line">
            <a:avLst/>
          </a:prstGeom>
          <a:ln w="762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01F241-B160-4F9C-9113-A389BCE3E0B5}"/>
              </a:ext>
            </a:extLst>
          </p:cNvPr>
          <p:cNvCxnSpPr>
            <a:cxnSpLocks/>
          </p:cNvCxnSpPr>
          <p:nvPr/>
        </p:nvCxnSpPr>
        <p:spPr>
          <a:xfrm>
            <a:off x="1547366" y="5926819"/>
            <a:ext cx="90367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CC40EE-A939-4C86-849B-8D47825AE621}"/>
              </a:ext>
            </a:extLst>
          </p:cNvPr>
          <p:cNvGrpSpPr/>
          <p:nvPr/>
        </p:nvGrpSpPr>
        <p:grpSpPr>
          <a:xfrm>
            <a:off x="2093642" y="3472499"/>
            <a:ext cx="2569362" cy="2227982"/>
            <a:chOff x="2093642" y="3472499"/>
            <a:chExt cx="2569362" cy="222798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86759A-9319-49F7-99E5-0B9E986ABAA2}"/>
                </a:ext>
              </a:extLst>
            </p:cNvPr>
            <p:cNvGrpSpPr/>
            <p:nvPr/>
          </p:nvGrpSpPr>
          <p:grpSpPr>
            <a:xfrm>
              <a:off x="2093642" y="3472499"/>
              <a:ext cx="2569362" cy="1837489"/>
              <a:chOff x="4856820" y="3911901"/>
              <a:chExt cx="2569362" cy="183748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565563-496B-4BC4-AF4E-45149B9EF111}"/>
                  </a:ext>
                </a:extLst>
              </p:cNvPr>
              <p:cNvSpPr txBox="1"/>
              <p:nvPr/>
            </p:nvSpPr>
            <p:spPr>
              <a:xfrm>
                <a:off x="4856820" y="4281233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Src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00:0a:95:9d:68:16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19779-3681-4709-8F21-BD375DD369DF}"/>
                  </a:ext>
                </a:extLst>
              </p:cNvPr>
              <p:cNvSpPr txBox="1"/>
              <p:nvPr/>
            </p:nvSpPr>
            <p:spPr>
              <a:xfrm>
                <a:off x="4856820" y="3911901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Dst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b="1" dirty="0">
                    <a:ln>
                      <a:solidFill>
                        <a:schemeClr val="tx1"/>
                      </a:solidFill>
                    </a:ln>
                    <a:solidFill>
                      <a:srgbClr val="00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f0:2d:08:7d:d5:92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E65C73-8F01-43BD-9375-8EEE409E84DF}"/>
                  </a:ext>
                </a:extLst>
              </p:cNvPr>
              <p:cNvSpPr txBox="1"/>
              <p:nvPr/>
            </p:nvSpPr>
            <p:spPr>
              <a:xfrm>
                <a:off x="4856820" y="5019458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Data: &lt;bytes&gt;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99F6B7-0855-440B-98B9-DA1991EF8789}"/>
                  </a:ext>
                </a:extLst>
              </p:cNvPr>
              <p:cNvSpPr txBox="1"/>
              <p:nvPr/>
            </p:nvSpPr>
            <p:spPr>
              <a:xfrm>
                <a:off x="4856820" y="5380058"/>
                <a:ext cx="25693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Checksum: 2fbd0925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E9390-8FB0-4CC6-871A-2F19C7E7C31C}"/>
                  </a:ext>
                </a:extLst>
              </p:cNvPr>
              <p:cNvSpPr txBox="1"/>
              <p:nvPr/>
            </p:nvSpPr>
            <p:spPr>
              <a:xfrm>
                <a:off x="4856820" y="4647707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Frame 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len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1430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94FD32-710F-4020-8BB0-32193B939A32}"/>
                </a:ext>
              </a:extLst>
            </p:cNvPr>
            <p:cNvSpPr txBox="1"/>
            <p:nvPr/>
          </p:nvSpPr>
          <p:spPr>
            <a:xfrm>
              <a:off x="2093642" y="5238816"/>
              <a:ext cx="256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Ethernet frame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F02D0E1-1BBB-4068-99F2-DE3385B5B236}"/>
              </a:ext>
            </a:extLst>
          </p:cNvPr>
          <p:cNvSpPr txBox="1"/>
          <p:nvPr/>
        </p:nvSpPr>
        <p:spPr>
          <a:xfrm>
            <a:off x="-164480" y="2585760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50.235.189.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F27B2E-B821-436F-B4FA-DEE803790252}"/>
              </a:ext>
            </a:extLst>
          </p:cNvPr>
          <p:cNvSpPr txBox="1"/>
          <p:nvPr/>
        </p:nvSpPr>
        <p:spPr>
          <a:xfrm>
            <a:off x="4604524" y="2583605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50.235.189.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13FE3E-27CC-494C-8014-48D5A7FBBDDD}"/>
              </a:ext>
            </a:extLst>
          </p:cNvPr>
          <p:cNvSpPr txBox="1"/>
          <p:nvPr/>
        </p:nvSpPr>
        <p:spPr>
          <a:xfrm>
            <a:off x="9368882" y="2578607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50.235.189.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AD8C1A-73CD-4BF9-AEDB-F95FE18843C2}"/>
              </a:ext>
            </a:extLst>
          </p:cNvPr>
          <p:cNvGrpSpPr/>
          <p:nvPr/>
        </p:nvGrpSpPr>
        <p:grpSpPr>
          <a:xfrm>
            <a:off x="2093642" y="133887"/>
            <a:ext cx="2569362" cy="2227982"/>
            <a:chOff x="2093642" y="3472499"/>
            <a:chExt cx="2569362" cy="22279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E491217-F220-409F-9F5E-9E5B7301FC50}"/>
                </a:ext>
              </a:extLst>
            </p:cNvPr>
            <p:cNvGrpSpPr/>
            <p:nvPr/>
          </p:nvGrpSpPr>
          <p:grpSpPr>
            <a:xfrm>
              <a:off x="2093642" y="3472499"/>
              <a:ext cx="2569362" cy="1837489"/>
              <a:chOff x="4856820" y="3911901"/>
              <a:chExt cx="2569362" cy="183748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9F150A-C6F7-46F6-8D76-9B09CE0D1F31}"/>
                  </a:ext>
                </a:extLst>
              </p:cNvPr>
              <p:cNvSpPr txBox="1"/>
              <p:nvPr/>
            </p:nvSpPr>
            <p:spPr>
              <a:xfrm>
                <a:off x="4856820" y="4281233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Src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50.235.189.28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363D78-243B-48CB-9D84-089B2DEDB5CC}"/>
                  </a:ext>
                </a:extLst>
              </p:cNvPr>
              <p:cNvSpPr txBox="1"/>
              <p:nvPr/>
            </p:nvSpPr>
            <p:spPr>
              <a:xfrm>
                <a:off x="4856820" y="3911901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Dst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b="1" dirty="0">
                    <a:ln>
                      <a:solidFill>
                        <a:schemeClr val="tx1"/>
                      </a:solidFill>
                    </a:ln>
                    <a:solidFill>
                      <a:srgbClr val="66FF9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172.217.3.110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C1C5D5-3720-4E06-AD05-224368CCD918}"/>
                  </a:ext>
                </a:extLst>
              </p:cNvPr>
              <p:cNvSpPr txBox="1"/>
              <p:nvPr/>
            </p:nvSpPr>
            <p:spPr>
              <a:xfrm>
                <a:off x="4856820" y="5016932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Data: &lt;bytes&gt;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E42075-53BB-44FA-B32B-6418F9FD599A}"/>
                  </a:ext>
                </a:extLst>
              </p:cNvPr>
              <p:cNvSpPr txBox="1"/>
              <p:nvPr/>
            </p:nvSpPr>
            <p:spPr>
              <a:xfrm>
                <a:off x="4856820" y="5380058"/>
                <a:ext cx="256936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Checksum: 9b77a14b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4A4B4C-E82B-444E-BF92-6FA062AA4EDE}"/>
                  </a:ext>
                </a:extLst>
              </p:cNvPr>
              <p:cNvSpPr txBox="1"/>
              <p:nvPr/>
            </p:nvSpPr>
            <p:spPr>
              <a:xfrm>
                <a:off x="4856820" y="4647707"/>
                <a:ext cx="256936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Packet </a:t>
                </a:r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len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1412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BA6ECA-9036-44EC-BCE1-0CE26C8F839B}"/>
                </a:ext>
              </a:extLst>
            </p:cNvPr>
            <p:cNvSpPr txBox="1"/>
            <p:nvPr/>
          </p:nvSpPr>
          <p:spPr>
            <a:xfrm>
              <a:off x="2093642" y="5238816"/>
              <a:ext cx="256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IP packet</a:t>
              </a: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37B30D-E815-4265-B3F3-BB04881F5E41}"/>
              </a:ext>
            </a:extLst>
          </p:cNvPr>
          <p:cNvCxnSpPr>
            <a:cxnSpLocks/>
          </p:cNvCxnSpPr>
          <p:nvPr/>
        </p:nvCxnSpPr>
        <p:spPr>
          <a:xfrm>
            <a:off x="4772724" y="2151596"/>
            <a:ext cx="0" cy="26131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2E5A4D-6BEB-4B72-8DCD-861AD4F66B71}"/>
              </a:ext>
            </a:extLst>
          </p:cNvPr>
          <p:cNvCxnSpPr>
            <a:cxnSpLocks/>
          </p:cNvCxnSpPr>
          <p:nvPr/>
        </p:nvCxnSpPr>
        <p:spPr>
          <a:xfrm>
            <a:off x="4667313" y="4764722"/>
            <a:ext cx="11646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484308-E5A2-4F7E-8E8F-31AB4333324D}"/>
              </a:ext>
            </a:extLst>
          </p:cNvPr>
          <p:cNvCxnSpPr>
            <a:cxnSpLocks/>
          </p:cNvCxnSpPr>
          <p:nvPr/>
        </p:nvCxnSpPr>
        <p:spPr>
          <a:xfrm>
            <a:off x="4076923" y="2151596"/>
            <a:ext cx="704298" cy="0"/>
          </a:xfrm>
          <a:prstGeom prst="line">
            <a:avLst/>
          </a:prstGeom>
          <a:ln w="222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4B708B-4F77-4B6C-AB0D-2B4A874B08F1}"/>
              </a:ext>
            </a:extLst>
          </p:cNvPr>
          <p:cNvSpPr txBox="1"/>
          <p:nvPr/>
        </p:nvSpPr>
        <p:spPr>
          <a:xfrm>
            <a:off x="8731405" y="3679879"/>
            <a:ext cx="172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Gateway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91CC55-A9A1-4143-8443-73882F0850A8}"/>
              </a:ext>
            </a:extLst>
          </p:cNvPr>
          <p:cNvCxnSpPr>
            <a:cxnSpLocks/>
          </p:cNvCxnSpPr>
          <p:nvPr/>
        </p:nvCxnSpPr>
        <p:spPr>
          <a:xfrm>
            <a:off x="10860357" y="1941550"/>
            <a:ext cx="0" cy="713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4CB2460-1184-4596-A14E-53EA5706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140" y="-506744"/>
            <a:ext cx="2992860" cy="299286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36580ED-B850-46F9-A75F-BE8D60D4FE3D}"/>
              </a:ext>
            </a:extLst>
          </p:cNvPr>
          <p:cNvSpPr txBox="1"/>
          <p:nvPr/>
        </p:nvSpPr>
        <p:spPr>
          <a:xfrm>
            <a:off x="7493624" y="1772941"/>
            <a:ext cx="271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The Internet™©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67E733-80D2-4A09-9789-087C0EC01D7E}"/>
              </a:ext>
            </a:extLst>
          </p:cNvPr>
          <p:cNvGrpSpPr/>
          <p:nvPr/>
        </p:nvGrpSpPr>
        <p:grpSpPr>
          <a:xfrm>
            <a:off x="6002148" y="14026"/>
            <a:ext cx="3241551" cy="1455741"/>
            <a:chOff x="6002148" y="14026"/>
            <a:chExt cx="3241551" cy="145574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3781EC7-5B48-477D-9F32-BB02C1483E65}"/>
                </a:ext>
              </a:extLst>
            </p:cNvPr>
            <p:cNvCxnSpPr>
              <a:cxnSpLocks/>
              <a:stCxn id="58" idx="3"/>
              <a:endCxn id="54" idx="1"/>
            </p:cNvCxnSpPr>
            <p:nvPr/>
          </p:nvCxnSpPr>
          <p:spPr>
            <a:xfrm flipV="1">
              <a:off x="7919143" y="989686"/>
              <a:ext cx="1324556" cy="10385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Image result for computer icon">
              <a:extLst>
                <a:ext uri="{FF2B5EF4-FFF2-40B4-BE49-F238E27FC236}">
                  <a16:creationId xmlns:a16="http://schemas.microsoft.com/office/drawing/2014/main" id="{EB0B9BE9-713C-4673-BE36-8B9DAB15F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247" y="717311"/>
              <a:ext cx="752456" cy="75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F43EDC3-C49F-46B6-9058-332DDDC965F0}"/>
                </a:ext>
              </a:extLst>
            </p:cNvPr>
            <p:cNvSpPr txBox="1"/>
            <p:nvPr/>
          </p:nvSpPr>
          <p:spPr>
            <a:xfrm>
              <a:off x="6002148" y="344240"/>
              <a:ext cx="2982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n>
                    <a:solidFill>
                      <a:schemeClr val="tx1"/>
                    </a:solidFill>
                  </a:ln>
                  <a:solidFill>
                    <a:srgbClr val="66FF9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25:98:a0:b7:9c:ac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972720A-FC3A-4F4F-BD96-C6229801E48E}"/>
                </a:ext>
              </a:extLst>
            </p:cNvPr>
            <p:cNvSpPr txBox="1"/>
            <p:nvPr/>
          </p:nvSpPr>
          <p:spPr>
            <a:xfrm>
              <a:off x="6002148" y="14026"/>
              <a:ext cx="2982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n>
                    <a:solidFill>
                      <a:schemeClr val="tx1"/>
                    </a:solidFill>
                  </a:ln>
                  <a:solidFill>
                    <a:srgbClr val="66FF9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172.217.3.110</a:t>
              </a:r>
              <a:endParaRPr lang="en-US" sz="2000" b="1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8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AAF2-C108-4BA6-9067-C8E06423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92"/>
            <a:ext cx="10515600" cy="939568"/>
          </a:xfrm>
        </p:spPr>
        <p:txBody>
          <a:bodyPr/>
          <a:lstStyle/>
          <a:p>
            <a:r>
              <a:rPr lang="en-US" dirty="0"/>
              <a:t>The OSI Network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CD81D-3F49-465D-B00C-82F28F61D0C8}"/>
              </a:ext>
            </a:extLst>
          </p:cNvPr>
          <p:cNvSpPr/>
          <p:nvPr/>
        </p:nvSpPr>
        <p:spPr>
          <a:xfrm>
            <a:off x="1962324" y="5497550"/>
            <a:ext cx="3256156" cy="1137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Layer 1: Physical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D9906-26A5-44FD-90B6-680F0FD511BE}"/>
              </a:ext>
            </a:extLst>
          </p:cNvPr>
          <p:cNvSpPr/>
          <p:nvPr/>
        </p:nvSpPr>
        <p:spPr>
          <a:xfrm>
            <a:off x="1962324" y="4360126"/>
            <a:ext cx="3256156" cy="11374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Layer 2: Link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2F8A6-D523-44C7-AD02-2D8BAE41A784}"/>
              </a:ext>
            </a:extLst>
          </p:cNvPr>
          <p:cNvSpPr/>
          <p:nvPr/>
        </p:nvSpPr>
        <p:spPr>
          <a:xfrm>
            <a:off x="1962324" y="3222702"/>
            <a:ext cx="3256156" cy="1137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Layer 3: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39C33-9340-4083-912D-8F3A8556055E}"/>
              </a:ext>
            </a:extLst>
          </p:cNvPr>
          <p:cNvSpPr/>
          <p:nvPr/>
        </p:nvSpPr>
        <p:spPr>
          <a:xfrm>
            <a:off x="1962324" y="2085278"/>
            <a:ext cx="3256156" cy="11374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Layer 4: Transport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A5788-F297-485A-8712-523787A77C1A}"/>
              </a:ext>
            </a:extLst>
          </p:cNvPr>
          <p:cNvSpPr/>
          <p:nvPr/>
        </p:nvSpPr>
        <p:spPr>
          <a:xfrm>
            <a:off x="1962324" y="947854"/>
            <a:ext cx="3256156" cy="11374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504334-652A-4324-8B1B-9346B167AA53}"/>
              </a:ext>
            </a:extLst>
          </p:cNvPr>
          <p:cNvGrpSpPr/>
          <p:nvPr/>
        </p:nvGrpSpPr>
        <p:grpSpPr>
          <a:xfrm>
            <a:off x="5374599" y="5619985"/>
            <a:ext cx="6672433" cy="892552"/>
            <a:chOff x="5374599" y="5619985"/>
            <a:chExt cx="6672433" cy="89255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60C044D-6884-4CFB-A6B4-91C38F511881}"/>
                </a:ext>
              </a:extLst>
            </p:cNvPr>
            <p:cNvSpPr/>
            <p:nvPr/>
          </p:nvSpPr>
          <p:spPr>
            <a:xfrm>
              <a:off x="5374599" y="5759603"/>
              <a:ext cx="667386" cy="61331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C5BBB5-FEB2-4ADD-AEF9-C6F04F6BF28B}"/>
                </a:ext>
              </a:extLst>
            </p:cNvPr>
            <p:cNvSpPr txBox="1"/>
            <p:nvPr/>
          </p:nvSpPr>
          <p:spPr>
            <a:xfrm>
              <a:off x="6032808" y="5619985"/>
              <a:ext cx="60142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How are 0s and 1s encoded in the physical medium?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A52CA5-D01A-45F7-AEF1-B634AB3F9E68}"/>
              </a:ext>
            </a:extLst>
          </p:cNvPr>
          <p:cNvGrpSpPr/>
          <p:nvPr/>
        </p:nvGrpSpPr>
        <p:grpSpPr>
          <a:xfrm>
            <a:off x="5374599" y="4487849"/>
            <a:ext cx="6672432" cy="892552"/>
            <a:chOff x="5374599" y="4487849"/>
            <a:chExt cx="6672432" cy="89255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3CB85E2-5138-4832-8C5B-8AEAD44A16F9}"/>
                </a:ext>
              </a:extLst>
            </p:cNvPr>
            <p:cNvSpPr/>
            <p:nvPr/>
          </p:nvSpPr>
          <p:spPr>
            <a:xfrm>
              <a:off x="5374599" y="4622179"/>
              <a:ext cx="667386" cy="61331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AA0C53-1FD6-4366-9793-C71903B97B23}"/>
                </a:ext>
              </a:extLst>
            </p:cNvPr>
            <p:cNvSpPr txBox="1"/>
            <p:nvPr/>
          </p:nvSpPr>
          <p:spPr>
            <a:xfrm>
              <a:off x="6032806" y="4487849"/>
              <a:ext cx="60142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How are frames transmitted between hosts on the same physical medium?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25908A-3C7B-453F-B53F-791AF41AD1EC}"/>
              </a:ext>
            </a:extLst>
          </p:cNvPr>
          <p:cNvGrpSpPr/>
          <p:nvPr/>
        </p:nvGrpSpPr>
        <p:grpSpPr>
          <a:xfrm>
            <a:off x="5374598" y="3345253"/>
            <a:ext cx="6672434" cy="892552"/>
            <a:chOff x="5374598" y="3345253"/>
            <a:chExt cx="6672434" cy="892552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336F7D1-7902-4F9F-8132-01812025F0B1}"/>
                </a:ext>
              </a:extLst>
            </p:cNvPr>
            <p:cNvSpPr/>
            <p:nvPr/>
          </p:nvSpPr>
          <p:spPr>
            <a:xfrm>
              <a:off x="5374598" y="3481964"/>
              <a:ext cx="667386" cy="61331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009E2-6115-403B-8792-1ACA12A9338B}"/>
                </a:ext>
              </a:extLst>
            </p:cNvPr>
            <p:cNvSpPr txBox="1"/>
            <p:nvPr/>
          </p:nvSpPr>
          <p:spPr>
            <a:xfrm>
              <a:off x="6032806" y="3345253"/>
              <a:ext cx="601422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How are packets exchanged between hosts separated by many hops?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EC7C51-783C-475D-8360-5768B3E1FE62}"/>
              </a:ext>
            </a:extLst>
          </p:cNvPr>
          <p:cNvGrpSpPr/>
          <p:nvPr/>
        </p:nvGrpSpPr>
        <p:grpSpPr>
          <a:xfrm>
            <a:off x="5374598" y="2202657"/>
            <a:ext cx="6817402" cy="892552"/>
            <a:chOff x="5374598" y="2202657"/>
            <a:chExt cx="6817402" cy="892552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54AE886-7F73-48A5-A1FB-0BE214FD6A4E}"/>
                </a:ext>
              </a:extLst>
            </p:cNvPr>
            <p:cNvSpPr/>
            <p:nvPr/>
          </p:nvSpPr>
          <p:spPr>
            <a:xfrm>
              <a:off x="5374598" y="2344540"/>
              <a:ext cx="667386" cy="61331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1154BB-323D-4655-BFF8-04C4D7D22BAB}"/>
                </a:ext>
              </a:extLst>
            </p:cNvPr>
            <p:cNvSpPr txBox="1"/>
            <p:nvPr/>
          </p:nvSpPr>
          <p:spPr>
            <a:xfrm>
              <a:off x="6032806" y="2202657"/>
              <a:ext cx="61591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Do we care about streams? Packet drops, duplications, or reordering?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8AD74A-6155-49E2-BCEC-32A099663153}"/>
              </a:ext>
            </a:extLst>
          </p:cNvPr>
          <p:cNvGrpSpPr/>
          <p:nvPr/>
        </p:nvGrpSpPr>
        <p:grpSpPr>
          <a:xfrm>
            <a:off x="5374597" y="1209907"/>
            <a:ext cx="6672434" cy="613317"/>
            <a:chOff x="5374597" y="1209907"/>
            <a:chExt cx="6672434" cy="613317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C7970557-B499-4DDB-9734-2A34AC3803EB}"/>
                </a:ext>
              </a:extLst>
            </p:cNvPr>
            <p:cNvSpPr/>
            <p:nvPr/>
          </p:nvSpPr>
          <p:spPr>
            <a:xfrm>
              <a:off x="5374597" y="1209907"/>
              <a:ext cx="667386" cy="613317"/>
            </a:xfrm>
            <a:prstGeom prst="rightArrow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8645E0-A936-405D-B5A1-73C103B2362D}"/>
                </a:ext>
              </a:extLst>
            </p:cNvPr>
            <p:cNvSpPr txBox="1"/>
            <p:nvPr/>
          </p:nvSpPr>
          <p:spPr>
            <a:xfrm>
              <a:off x="6032806" y="1270343"/>
              <a:ext cx="60142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Application-specific data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65CF34-7485-404E-937C-359CA7AB5CDA}"/>
              </a:ext>
            </a:extLst>
          </p:cNvPr>
          <p:cNvGrpSpPr/>
          <p:nvPr/>
        </p:nvGrpSpPr>
        <p:grpSpPr>
          <a:xfrm>
            <a:off x="-51803" y="4405569"/>
            <a:ext cx="1909320" cy="2229405"/>
            <a:chOff x="-51803" y="4405569"/>
            <a:chExt cx="1909320" cy="2229405"/>
          </a:xfrm>
        </p:grpSpPr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EEFFBE86-0F54-411E-86DC-D943AD9C4BFB}"/>
                </a:ext>
              </a:extLst>
            </p:cNvPr>
            <p:cNvSpPr/>
            <p:nvPr/>
          </p:nvSpPr>
          <p:spPr>
            <a:xfrm>
              <a:off x="1534547" y="4405569"/>
              <a:ext cx="322970" cy="2229405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6DA6E6-DFE8-42C6-AD55-8F725120398F}"/>
                </a:ext>
              </a:extLst>
            </p:cNvPr>
            <p:cNvSpPr txBox="1"/>
            <p:nvPr/>
          </p:nvSpPr>
          <p:spPr>
            <a:xfrm>
              <a:off x="-51803" y="4986712"/>
              <a:ext cx="16612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Ex: </a:t>
              </a:r>
              <a:r>
                <a:rPr lang="en-US" sz="2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WiFi</a:t>
              </a:r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</a:p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Ethernet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9305DB-01B5-4786-928B-6E7CC912BEAD}"/>
              </a:ext>
            </a:extLst>
          </p:cNvPr>
          <p:cNvGrpSpPr/>
          <p:nvPr/>
        </p:nvGrpSpPr>
        <p:grpSpPr>
          <a:xfrm>
            <a:off x="101597" y="3265354"/>
            <a:ext cx="1761293" cy="1046535"/>
            <a:chOff x="101597" y="3265354"/>
            <a:chExt cx="1761293" cy="1046535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72730D17-72FC-484B-8048-58CC6F72107E}"/>
                </a:ext>
              </a:extLst>
            </p:cNvPr>
            <p:cNvSpPr/>
            <p:nvPr/>
          </p:nvSpPr>
          <p:spPr>
            <a:xfrm>
              <a:off x="1539920" y="3265354"/>
              <a:ext cx="322970" cy="1046535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69B759-9E13-449B-B428-E098945EA509}"/>
                </a:ext>
              </a:extLst>
            </p:cNvPr>
            <p:cNvSpPr txBox="1"/>
            <p:nvPr/>
          </p:nvSpPr>
          <p:spPr>
            <a:xfrm>
              <a:off x="101597" y="3542399"/>
              <a:ext cx="13544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Ex: IP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CCB130-AD2B-4E8E-9891-07E8B717701F}"/>
              </a:ext>
            </a:extLst>
          </p:cNvPr>
          <p:cNvGrpSpPr/>
          <p:nvPr/>
        </p:nvGrpSpPr>
        <p:grpSpPr>
          <a:xfrm>
            <a:off x="101597" y="2125665"/>
            <a:ext cx="1761293" cy="1046535"/>
            <a:chOff x="101597" y="2125665"/>
            <a:chExt cx="1761293" cy="1046535"/>
          </a:xfrm>
        </p:grpSpPr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CCBA10EB-AA62-4AE4-B37E-988BBC36A9F1}"/>
                </a:ext>
              </a:extLst>
            </p:cNvPr>
            <p:cNvSpPr/>
            <p:nvPr/>
          </p:nvSpPr>
          <p:spPr>
            <a:xfrm>
              <a:off x="1539920" y="2125665"/>
              <a:ext cx="322970" cy="1046535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BC98CB-BDB4-424E-AFB6-80AAD586394E}"/>
                </a:ext>
              </a:extLst>
            </p:cNvPr>
            <p:cNvSpPr txBox="1"/>
            <p:nvPr/>
          </p:nvSpPr>
          <p:spPr>
            <a:xfrm>
              <a:off x="101597" y="2256306"/>
              <a:ext cx="135443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Ex: TCP,</a:t>
              </a:r>
            </a:p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UDP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257C48-C8C7-4450-9A0D-157DFB34FADE}"/>
              </a:ext>
            </a:extLst>
          </p:cNvPr>
          <p:cNvGrpSpPr/>
          <p:nvPr/>
        </p:nvGrpSpPr>
        <p:grpSpPr>
          <a:xfrm>
            <a:off x="-51803" y="970997"/>
            <a:ext cx="1920066" cy="1046535"/>
            <a:chOff x="-51803" y="970997"/>
            <a:chExt cx="1920066" cy="1046535"/>
          </a:xfrm>
        </p:grpSpPr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E219FF0A-2C60-4384-80F7-E7076EB0A966}"/>
                </a:ext>
              </a:extLst>
            </p:cNvPr>
            <p:cNvSpPr/>
            <p:nvPr/>
          </p:nvSpPr>
          <p:spPr>
            <a:xfrm>
              <a:off x="1545293" y="970997"/>
              <a:ext cx="322970" cy="1046535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DFDA01-AD61-4186-86A5-7D2BD3B4441A}"/>
                </a:ext>
              </a:extLst>
            </p:cNvPr>
            <p:cNvSpPr txBox="1"/>
            <p:nvPr/>
          </p:nvSpPr>
          <p:spPr>
            <a:xfrm>
              <a:off x="-51803" y="1058408"/>
              <a:ext cx="16612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Ex: HTTP,</a:t>
              </a:r>
            </a:p>
            <a:p>
              <a:pPr algn="ctr"/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SSH, POP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9FE1-EDE6-45CE-8B17-55AF2D0C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14" y="1408680"/>
            <a:ext cx="11138210" cy="1325563"/>
          </a:xfrm>
        </p:spPr>
        <p:txBody>
          <a:bodyPr/>
          <a:lstStyle/>
          <a:p>
            <a:pPr algn="l"/>
            <a:r>
              <a:rPr lang="en-US" dirty="0"/>
              <a:t>Today’s lecture: How does the kernel . . 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0540BD-530A-4C6A-994C-D1653787ABA8}"/>
              </a:ext>
            </a:extLst>
          </p:cNvPr>
          <p:cNvSpPr txBox="1">
            <a:spLocks/>
          </p:cNvSpPr>
          <p:nvPr/>
        </p:nvSpPr>
        <p:spPr>
          <a:xfrm>
            <a:off x="634514" y="4481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/>
              <a:t>. . . 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78355A-FD12-4633-90FE-0789B530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433" y="2420372"/>
            <a:ext cx="9086386" cy="247557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Receive an arriving Ethernet frame from a NIC</a:t>
            </a: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Send an outgoing Ethernet frame to the NIC</a:t>
            </a:r>
          </a:p>
        </p:txBody>
      </p:sp>
    </p:spTree>
    <p:extLst>
      <p:ext uri="{BB962C8B-B14F-4D97-AF65-F5344CB8AC3E}">
        <p14:creationId xmlns:p14="http://schemas.microsoft.com/office/powerpoint/2010/main" val="12749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CF18D-898F-4AC8-993C-8A325E484A48}"/>
              </a:ext>
            </a:extLst>
          </p:cNvPr>
          <p:cNvSpPr/>
          <p:nvPr/>
        </p:nvSpPr>
        <p:spPr>
          <a:xfrm>
            <a:off x="0" y="1768915"/>
            <a:ext cx="12192000" cy="2440994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31560-01F8-4E95-86CE-7AD21510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72"/>
            <a:ext cx="10515600" cy="1220607"/>
          </a:xfrm>
        </p:spPr>
        <p:txBody>
          <a:bodyPr>
            <a:normAutofit/>
          </a:bodyPr>
          <a:lstStyle/>
          <a:p>
            <a:r>
              <a:rPr lang="en-US" sz="7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BFF3-EF40-44BD-8541-E1DB3EB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8560"/>
            <a:ext cx="10515600" cy="5816278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The OSI Model</a:t>
            </a:r>
          </a:p>
          <a:p>
            <a:r>
              <a:rPr lang="en-US" sz="4800" dirty="0"/>
              <a:t>NIC Basics</a:t>
            </a:r>
          </a:p>
          <a:p>
            <a:pPr lvl="1"/>
            <a:r>
              <a:rPr lang="en-US" sz="4400" dirty="0"/>
              <a:t>Ring Buffers</a:t>
            </a:r>
          </a:p>
          <a:p>
            <a:pPr lvl="1"/>
            <a:r>
              <a:rPr lang="en-US" sz="4400" dirty="0"/>
              <a:t>DMA</a:t>
            </a:r>
          </a:p>
          <a:p>
            <a:pPr lvl="1"/>
            <a:r>
              <a:rPr lang="en-US" sz="4400" dirty="0"/>
              <a:t>IOMMUs</a:t>
            </a:r>
          </a:p>
          <a:p>
            <a:r>
              <a:rPr lang="en-US" sz="4800" dirty="0"/>
              <a:t>NIC Optimizations</a:t>
            </a:r>
          </a:p>
          <a:p>
            <a:pPr lvl="1"/>
            <a:r>
              <a:rPr lang="en-US" sz="4400" dirty="0"/>
              <a:t>Interrupt handler splitting</a:t>
            </a:r>
          </a:p>
          <a:p>
            <a:pPr lvl="1"/>
            <a:r>
              <a:rPr lang="en-US" sz="4400" dirty="0"/>
              <a:t>Interrupt coalescing</a:t>
            </a:r>
          </a:p>
          <a:p>
            <a:pPr lvl="1"/>
            <a:r>
              <a:rPr lang="en-US" sz="4400" dirty="0"/>
              <a:t>DPDK</a:t>
            </a:r>
          </a:p>
        </p:txBody>
      </p:sp>
    </p:spTree>
    <p:extLst>
      <p:ext uri="{BB962C8B-B14F-4D97-AF65-F5344CB8AC3E}">
        <p14:creationId xmlns:p14="http://schemas.microsoft.com/office/powerpoint/2010/main" val="3465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09B2-6C4C-4929-9A6F-1B1033D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164"/>
            <a:ext cx="10515600" cy="6273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Network Cards: Ring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8AFF-E7E0-4C73-9F7E-7ABBA8DB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524116"/>
            <a:ext cx="11809141" cy="3259778"/>
          </a:xfrm>
        </p:spPr>
        <p:txBody>
          <a:bodyPr>
            <a:normAutofit/>
          </a:bodyPr>
          <a:lstStyle/>
          <a:p>
            <a:r>
              <a:rPr lang="en-US" dirty="0"/>
              <a:t>NICs typically use the ring abstraction to exchange packets with the OS</a:t>
            </a:r>
          </a:p>
          <a:p>
            <a:pPr lvl="1"/>
            <a:r>
              <a:rPr lang="en-US" sz="2800" dirty="0"/>
              <a:t>A ring is a circular buffer of packet descriptors</a:t>
            </a:r>
          </a:p>
          <a:p>
            <a:pPr lvl="1"/>
            <a:r>
              <a:rPr lang="en-US" sz="2800" dirty="0"/>
              <a:t>NIC expects OS to:</a:t>
            </a:r>
          </a:p>
          <a:p>
            <a:pPr lvl="2"/>
            <a:r>
              <a:rPr lang="en-US" sz="2400" dirty="0"/>
              <a:t>Allocate an RX (“receive”) ring and TX (“transmit”) ring in RAM</a:t>
            </a:r>
          </a:p>
          <a:p>
            <a:pPr lvl="2"/>
            <a:r>
              <a:rPr lang="en-US" sz="2400" dirty="0"/>
              <a:t>Configure NIC with the memory locations of the rings</a:t>
            </a:r>
          </a:p>
          <a:p>
            <a:r>
              <a:rPr lang="en-US" dirty="0"/>
              <a:t>If a NIC supports multiple RX rings and TX rings, then multiple CPUs can simultaneously receive and send packets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726371-BFF2-438C-BDC7-62AE85F21FB9}"/>
              </a:ext>
            </a:extLst>
          </p:cNvPr>
          <p:cNvGrpSpPr/>
          <p:nvPr/>
        </p:nvGrpSpPr>
        <p:grpSpPr>
          <a:xfrm>
            <a:off x="95489" y="4036742"/>
            <a:ext cx="10389631" cy="1426475"/>
            <a:chOff x="95489" y="4036742"/>
            <a:chExt cx="10389631" cy="142647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8DA6E14-9049-4FA1-824E-FAA36E1F1875}"/>
                </a:ext>
              </a:extLst>
            </p:cNvPr>
            <p:cNvGrpSpPr/>
            <p:nvPr/>
          </p:nvGrpSpPr>
          <p:grpSpPr>
            <a:xfrm>
              <a:off x="1706880" y="4036742"/>
              <a:ext cx="8778240" cy="731520"/>
              <a:chOff x="1025912" y="4070195"/>
              <a:chExt cx="8778240" cy="73152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998B028-F1C5-428E-BA82-AA9A8E417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591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423505-FED8-43F7-9526-52B24F33FD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743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F00808B-F89A-4E7B-9E7B-B202FFC37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8895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ECF324-E3AF-48D9-AD39-2CD81730DA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2047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D4FE08-BAA3-4FD0-8B8D-AC229D3677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5199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B10DAE1-A518-423C-922F-3199032304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8351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8EDE5D5-7BC8-41F2-AE90-0C29AF70B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503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2C8897C-97C3-48F9-A1AC-311125F8B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655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2FE1BE8-2D87-47B8-980B-9BDA6769B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807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C2FD966-E465-41E1-A8CB-24D99225B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9592" y="4070195"/>
                <a:ext cx="731520" cy="73152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EE4A808-B8F9-40AB-85B7-74AD67196D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4111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58BECEA-9E79-4CCC-8020-ADFDAF26FD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2632" y="40701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AF0592-B9C9-4473-84CD-0D4A2E00C5E3}"/>
                </a:ext>
              </a:extLst>
            </p:cNvPr>
            <p:cNvSpPr txBox="1"/>
            <p:nvPr/>
          </p:nvSpPr>
          <p:spPr>
            <a:xfrm>
              <a:off x="95489" y="4140892"/>
              <a:ext cx="161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RX ring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268562C-3EC4-45E0-BAC6-C54B14B4CCED}"/>
                </a:ext>
              </a:extLst>
            </p:cNvPr>
            <p:cNvGrpSpPr/>
            <p:nvPr/>
          </p:nvGrpSpPr>
          <p:grpSpPr>
            <a:xfrm>
              <a:off x="3653883" y="4768262"/>
              <a:ext cx="1226634" cy="694955"/>
              <a:chOff x="3653883" y="4768262"/>
              <a:chExt cx="1226634" cy="69495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E02E7D9-C116-4EF5-89A9-78AB1104C236}"/>
                  </a:ext>
                </a:extLst>
              </p:cNvPr>
              <p:cNvSpPr txBox="1"/>
              <p:nvPr/>
            </p:nvSpPr>
            <p:spPr>
              <a:xfrm>
                <a:off x="3653883" y="4939997"/>
                <a:ext cx="1226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Head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522923B-1425-4E70-A445-889C3C191BBB}"/>
                  </a:ext>
                </a:extLst>
              </p:cNvPr>
              <p:cNvCxnSpPr>
                <a:cxnSpLocks/>
                <a:endCxn id="54" idx="2"/>
              </p:cNvCxnSpPr>
              <p:nvPr/>
            </p:nvCxnSpPr>
            <p:spPr>
              <a:xfrm flipV="1">
                <a:off x="4267200" y="4768262"/>
                <a:ext cx="0" cy="33795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6165105-6296-4535-92E9-C5A8F7ECF531}"/>
                </a:ext>
              </a:extLst>
            </p:cNvPr>
            <p:cNvGrpSpPr/>
            <p:nvPr/>
          </p:nvGrpSpPr>
          <p:grpSpPr>
            <a:xfrm>
              <a:off x="8774523" y="4768262"/>
              <a:ext cx="1226634" cy="694955"/>
              <a:chOff x="3653883" y="4768262"/>
              <a:chExt cx="1226634" cy="69495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F07067-1E0D-4A8E-9F19-0EDBE68C04A2}"/>
                  </a:ext>
                </a:extLst>
              </p:cNvPr>
              <p:cNvSpPr txBox="1"/>
              <p:nvPr/>
            </p:nvSpPr>
            <p:spPr>
              <a:xfrm>
                <a:off x="3653883" y="4939997"/>
                <a:ext cx="1226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Tail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5A830B5-0B08-4B91-B92F-34B8C9A9F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7200" y="4768262"/>
                <a:ext cx="0" cy="337957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3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96D833E-9499-4EE7-908A-C87295E1E8AB}"/>
              </a:ext>
            </a:extLst>
          </p:cNvPr>
          <p:cNvGrpSpPr/>
          <p:nvPr/>
        </p:nvGrpSpPr>
        <p:grpSpPr>
          <a:xfrm>
            <a:off x="1706880" y="4036742"/>
            <a:ext cx="8778240" cy="731520"/>
            <a:chOff x="1025912" y="4070195"/>
            <a:chExt cx="8778240" cy="731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E923B5-EEC6-45A6-8218-871F019D0C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91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338073-578E-468A-AC07-AC9DC96048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743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28D434-8AE1-4F59-8CD5-4B87C071DB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895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270FDF-42C6-48C5-A91A-B3F432E14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047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6A8BCB-BB89-4E7B-8781-989B9B42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5199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FD1E28-DBBF-47F5-9AA2-2057A96AA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51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EBE436-E39A-4CB4-8DC0-F76AA65B5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503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A09BB4-E533-47F9-8E2C-0F9E65EA0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655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F3C9BD-F6DC-49C5-A85C-EA9488F82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807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1E8899-9FD5-4229-920D-D2D41C36C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9592" y="4070195"/>
              <a:ext cx="731520" cy="73152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BBAEF8-06A7-41D7-B1E4-D2C976F2F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11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006DB1-9080-4E17-9387-C82D7EE49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2632" y="4070195"/>
              <a:ext cx="731520" cy="731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0D1F0-0B42-4A73-8866-E2FB08357A57}"/>
              </a:ext>
            </a:extLst>
          </p:cNvPr>
          <p:cNvGrpSpPr/>
          <p:nvPr/>
        </p:nvGrpSpPr>
        <p:grpSpPr>
          <a:xfrm>
            <a:off x="3901440" y="3238179"/>
            <a:ext cx="5070191" cy="735054"/>
            <a:chOff x="3901440" y="3238179"/>
            <a:chExt cx="5070191" cy="735054"/>
          </a:xfrm>
        </p:grpSpPr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3EFDC899-C0F6-40D4-B5EB-5D1F5A57F620}"/>
                </a:ext>
              </a:extLst>
            </p:cNvPr>
            <p:cNvSpPr/>
            <p:nvPr/>
          </p:nvSpPr>
          <p:spPr>
            <a:xfrm rot="5400000">
              <a:off x="6335700" y="1337302"/>
              <a:ext cx="252118" cy="5019744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BEB47A-90E1-49A2-9F39-2E0A805251CE}"/>
                </a:ext>
              </a:extLst>
            </p:cNvPr>
            <p:cNvSpPr txBox="1"/>
            <p:nvPr/>
          </p:nvSpPr>
          <p:spPr>
            <a:xfrm>
              <a:off x="3901440" y="3238179"/>
              <a:ext cx="50701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NIC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F87CAB-5F07-4256-AD46-C2DE55581986}"/>
              </a:ext>
            </a:extLst>
          </p:cNvPr>
          <p:cNvGrpSpPr/>
          <p:nvPr/>
        </p:nvGrpSpPr>
        <p:grpSpPr>
          <a:xfrm>
            <a:off x="1388701" y="3243755"/>
            <a:ext cx="2740226" cy="729480"/>
            <a:chOff x="1388701" y="3243755"/>
            <a:chExt cx="2740226" cy="729480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04178583-1BEE-4103-86DC-011D3D18A4C4}"/>
                </a:ext>
              </a:extLst>
            </p:cNvPr>
            <p:cNvSpPr/>
            <p:nvPr/>
          </p:nvSpPr>
          <p:spPr>
            <a:xfrm rot="5400000">
              <a:off x="2666449" y="2780545"/>
              <a:ext cx="252118" cy="2133261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70F3EF-64E7-472B-89FC-3D427DED35B1}"/>
                </a:ext>
              </a:extLst>
            </p:cNvPr>
            <p:cNvSpPr txBox="1"/>
            <p:nvPr/>
          </p:nvSpPr>
          <p:spPr>
            <a:xfrm>
              <a:off x="1388701" y="3243755"/>
              <a:ext cx="2740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OS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4AA910-8A19-4D20-9EF7-F5717F55F056}"/>
              </a:ext>
            </a:extLst>
          </p:cNvPr>
          <p:cNvGrpSpPr/>
          <p:nvPr/>
        </p:nvGrpSpPr>
        <p:grpSpPr>
          <a:xfrm>
            <a:off x="8455794" y="3238179"/>
            <a:ext cx="2740226" cy="735054"/>
            <a:chOff x="8455794" y="3238179"/>
            <a:chExt cx="2740226" cy="735054"/>
          </a:xfrm>
        </p:grpSpPr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75396935-A0F5-4AAC-A319-2F597E8DAD1D}"/>
                </a:ext>
              </a:extLst>
            </p:cNvPr>
            <p:cNvSpPr/>
            <p:nvPr/>
          </p:nvSpPr>
          <p:spPr>
            <a:xfrm rot="5400000">
              <a:off x="9623081" y="3151837"/>
              <a:ext cx="252118" cy="1390674"/>
            </a:xfrm>
            <a:prstGeom prst="leftBracke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97B2D7-DD39-460C-BE3C-4DBF5D388445}"/>
                </a:ext>
              </a:extLst>
            </p:cNvPr>
            <p:cNvSpPr txBox="1"/>
            <p:nvPr/>
          </p:nvSpPr>
          <p:spPr>
            <a:xfrm>
              <a:off x="8455794" y="3238179"/>
              <a:ext cx="2740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" panose="020B0502040204020203" pitchFamily="34" charset="0"/>
                  <a:cs typeface="Segoe UI" panose="020B0502040204020203" pitchFamily="34" charset="0"/>
                </a:rPr>
                <a:t>Owned by OS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EB8BB4E-7ACB-4691-B9F0-7D2270A81E42}"/>
              </a:ext>
            </a:extLst>
          </p:cNvPr>
          <p:cNvSpPr txBox="1"/>
          <p:nvPr/>
        </p:nvSpPr>
        <p:spPr>
          <a:xfrm>
            <a:off x="95489" y="4140892"/>
            <a:ext cx="161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RX ring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2CB7B9-4658-42A7-B3CD-BE66959BD524}"/>
              </a:ext>
            </a:extLst>
          </p:cNvPr>
          <p:cNvGrpSpPr/>
          <p:nvPr/>
        </p:nvGrpSpPr>
        <p:grpSpPr>
          <a:xfrm>
            <a:off x="3653883" y="4768262"/>
            <a:ext cx="1226634" cy="694955"/>
            <a:chOff x="3653883" y="4768262"/>
            <a:chExt cx="1226634" cy="6949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4EDB26-DE0A-48DE-AECC-8FB2131BEE28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Head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5B7114-ECE0-42F9-A090-DB82826876EF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269424B-3D89-4009-88AB-045565D85F88}"/>
              </a:ext>
            </a:extLst>
          </p:cNvPr>
          <p:cNvSpPr txBox="1">
            <a:spLocks/>
          </p:cNvSpPr>
          <p:nvPr/>
        </p:nvSpPr>
        <p:spPr>
          <a:xfrm>
            <a:off x="2257192" y="5330285"/>
            <a:ext cx="4255113" cy="1453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Memory-mapped register pointing to first descriptor that NIC can use to store packet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Incremented by NIC upon copying packet to descriptor’s buffer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898E4E-1EBD-4101-8D2F-F5B724AFC0F5}"/>
              </a:ext>
            </a:extLst>
          </p:cNvPr>
          <p:cNvGrpSpPr/>
          <p:nvPr/>
        </p:nvGrpSpPr>
        <p:grpSpPr>
          <a:xfrm>
            <a:off x="8774523" y="4768262"/>
            <a:ext cx="1226634" cy="694955"/>
            <a:chOff x="3653883" y="4768262"/>
            <a:chExt cx="1226634" cy="69495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3650F7-5922-46B6-9B6D-070D043D9764}"/>
                </a:ext>
              </a:extLst>
            </p:cNvPr>
            <p:cNvSpPr txBox="1"/>
            <p:nvPr/>
          </p:nvSpPr>
          <p:spPr>
            <a:xfrm>
              <a:off x="3653883" y="4939997"/>
              <a:ext cx="1226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Tail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C65D9C1-F8D3-40E7-A608-F046D291D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768262"/>
              <a:ext cx="0" cy="33795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7D711EC-7327-4C94-90AD-5DCBB3627267}"/>
              </a:ext>
            </a:extLst>
          </p:cNvPr>
          <p:cNvSpPr txBox="1">
            <a:spLocks/>
          </p:cNvSpPr>
          <p:nvPr/>
        </p:nvSpPr>
        <p:spPr>
          <a:xfrm>
            <a:off x="7338431" y="5337273"/>
            <a:ext cx="4637977" cy="1453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Memory-mapped register pointing to first descriptor that NIC </a:t>
            </a:r>
            <a:r>
              <a:rPr lang="en-US" sz="2000" b="1" u="sng" dirty="0"/>
              <a:t>cannot</a:t>
            </a:r>
            <a:r>
              <a:rPr lang="en-US" sz="2000" b="1" dirty="0"/>
              <a:t> use to store packet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Incremented by OS once software-level packet handling completes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8BFFE3-6259-4C84-B1F4-CBB24A64C720}"/>
              </a:ext>
            </a:extLst>
          </p:cNvPr>
          <p:cNvCxnSpPr>
            <a:cxnSpLocks/>
          </p:cNvCxnSpPr>
          <p:nvPr/>
        </p:nvCxnSpPr>
        <p:spPr>
          <a:xfrm flipH="1" flipV="1">
            <a:off x="724829" y="2176729"/>
            <a:ext cx="3919283" cy="1770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14E3EE-D7FB-48C0-B45E-59AD3DBCAE25}"/>
              </a:ext>
            </a:extLst>
          </p:cNvPr>
          <p:cNvCxnSpPr>
            <a:cxnSpLocks/>
          </p:cNvCxnSpPr>
          <p:nvPr/>
        </p:nvCxnSpPr>
        <p:spPr>
          <a:xfrm flipH="1" flipV="1">
            <a:off x="5040351" y="2176729"/>
            <a:ext cx="289932" cy="1770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F62B01-21B0-4527-8483-2828A517F71B}"/>
              </a:ext>
            </a:extLst>
          </p:cNvPr>
          <p:cNvGrpSpPr/>
          <p:nvPr/>
        </p:nvGrpSpPr>
        <p:grpSpPr>
          <a:xfrm>
            <a:off x="614061" y="1007571"/>
            <a:ext cx="4426290" cy="1046440"/>
            <a:chOff x="1388701" y="1426221"/>
            <a:chExt cx="4426290" cy="10464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A61068-F8FE-4D52-AF4F-F2789694D891}"/>
                </a:ext>
              </a:extLst>
            </p:cNvPr>
            <p:cNvSpPr/>
            <p:nvPr/>
          </p:nvSpPr>
          <p:spPr>
            <a:xfrm>
              <a:off x="1388701" y="1426221"/>
              <a:ext cx="442629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Pointer to packet buffer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41B6AB-B3FD-4A4A-A359-A47A762A1F12}"/>
                </a:ext>
              </a:extLst>
            </p:cNvPr>
            <p:cNvSpPr/>
            <p:nvPr/>
          </p:nvSpPr>
          <p:spPr>
            <a:xfrm>
              <a:off x="1392506" y="1948167"/>
              <a:ext cx="121019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Buffer </a:t>
              </a:r>
              <a:r>
                <a:rPr 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len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A6E682-A7B2-40C6-A95C-D13996DD457A}"/>
                </a:ext>
              </a:extLst>
            </p:cNvPr>
            <p:cNvSpPr/>
            <p:nvPr/>
          </p:nvSpPr>
          <p:spPr>
            <a:xfrm>
              <a:off x="2601210" y="1949441"/>
              <a:ext cx="191503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bufContainsPkt</a:t>
              </a:r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A0BF8-8425-4343-8538-D83493DD2754}"/>
                </a:ext>
              </a:extLst>
            </p:cNvPr>
            <p:cNvSpPr/>
            <p:nvPr/>
          </p:nvSpPr>
          <p:spPr>
            <a:xfrm>
              <a:off x="4516246" y="1948167"/>
              <a:ext cx="129874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Other stuff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1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22161</TotalTime>
  <Words>4110</Words>
  <Application>Microsoft Office PowerPoint</Application>
  <PresentationFormat>Widescreen</PresentationFormat>
  <Paragraphs>567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Consolas</vt:lpstr>
      <vt:lpstr>Segoe UI</vt:lpstr>
      <vt:lpstr>Segoe UI Light</vt:lpstr>
      <vt:lpstr>Office Theme</vt:lpstr>
      <vt:lpstr>Networking</vt:lpstr>
      <vt:lpstr>Network Cards and the Internet</vt:lpstr>
      <vt:lpstr>Network Cards and the Internet</vt:lpstr>
      <vt:lpstr>PowerPoint Presentation</vt:lpstr>
      <vt:lpstr>The OSI Network Stack</vt:lpstr>
      <vt:lpstr>Today’s lecture: How does the kernel . . .</vt:lpstr>
      <vt:lpstr>Outline</vt:lpstr>
      <vt:lpstr>Network Cards: Ring Buffers</vt:lpstr>
      <vt:lpstr>PowerPoint Presentation</vt:lpstr>
      <vt:lpstr>PowerPoint Presentation</vt:lpstr>
      <vt:lpstr>PowerPoint Presentation</vt:lpstr>
      <vt:lpstr>PowerPoint Presentation</vt:lpstr>
      <vt:lpstr>How Does TX Work?</vt:lpstr>
      <vt:lpstr>PowerPoint Presentation</vt:lpstr>
      <vt:lpstr>PowerPoint Presentation</vt:lpstr>
      <vt:lpstr>PowerPoint Presentation</vt:lpstr>
      <vt:lpstr>IOMMUs</vt:lpstr>
      <vt:lpstr>PowerPoint Presentation</vt:lpstr>
      <vt:lpstr>Outline</vt:lpstr>
      <vt:lpstr>Keeping Machines Responsive</vt:lpstr>
      <vt:lpstr>Splitting an Interrupt Handler</vt:lpstr>
      <vt:lpstr>Linux: Splitting an Interrupt Handler</vt:lpstr>
      <vt:lpstr>How Quickly Do Frames Arrive?</vt:lpstr>
      <vt:lpstr>Interrupt Coalescing</vt:lpstr>
      <vt:lpstr>Optimizations: Recap</vt:lpstr>
      <vt:lpstr>I WANT EVEN MORE OPTIMIZATION</vt:lpstr>
      <vt:lpstr>Kernel-managed Networking</vt:lpstr>
      <vt:lpstr>SR-IOV: Extending PCIe to Virtualize NICs</vt:lpstr>
      <vt:lpstr>DPDK</vt:lpstr>
      <vt:lpstr>PowerPoint Presentation</vt:lpstr>
      <vt:lpstr>DPDK</vt:lpstr>
      <vt:lpstr>DPDK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8647</cp:revision>
  <dcterms:created xsi:type="dcterms:W3CDTF">2017-01-17T01:11:39Z</dcterms:created>
  <dcterms:modified xsi:type="dcterms:W3CDTF">2021-04-14T23:06:59Z</dcterms:modified>
</cp:coreProperties>
</file>