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2" r:id="rId6"/>
    <p:sldId id="263" r:id="rId7"/>
    <p:sldId id="355" r:id="rId8"/>
    <p:sldId id="357" r:id="rId9"/>
    <p:sldId id="356" r:id="rId10"/>
    <p:sldId id="358" r:id="rId11"/>
    <p:sldId id="359" r:id="rId12"/>
    <p:sldId id="361" r:id="rId13"/>
    <p:sldId id="26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CCCC"/>
    <a:srgbClr val="FFFF66"/>
    <a:srgbClr val="66FF99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0133" autoAdjust="0"/>
  </p:normalViewPr>
  <p:slideViewPr>
    <p:cSldViewPr snapToGrid="0">
      <p:cViewPr varScale="1">
        <p:scale>
          <a:sx n="57" d="100"/>
          <a:sy n="57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https://lore.kernel.org/lkml/CAHk-=wgXf_wQ9zrJKv2Hy4EpEbLuqty-Cjbs2u00gm7XcYHBfw@mail.gmail.com/]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https://www.kernel.org/doc/html/v4.10/process/submitting-patches.html]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“M” indicates who patches should be </a:t>
            </a:r>
            <a:r>
              <a:rPr lang="en-US" b="1" u="sng" dirty="0"/>
              <a:t>m</a:t>
            </a:r>
            <a:r>
              <a:rPr lang="en-US" dirty="0"/>
              <a:t>ailed to. “L” indicates the mailing </a:t>
            </a:r>
            <a:r>
              <a:rPr lang="en-US" b="1" u="sng" dirty="0"/>
              <a:t>l</a:t>
            </a:r>
            <a:r>
              <a:rPr lang="en-US" dirty="0"/>
              <a:t>ist that is associated with a kernel subsystem.</a:t>
            </a:r>
          </a:p>
          <a:p>
            <a:endParaRPr lang="en-US" dirty="0"/>
          </a:p>
          <a:p>
            <a:r>
              <a:rPr lang="en-US" dirty="0"/>
              <a:t>[Ref: https://www.kernel.org/doc/linux/MAINTAINERS]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https://patchwork.kernel.org/project/qemu-devel/patch/20210416125256.2039734-1-thuth@redhat.com/]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[For a high-level overview of the attack, see Ref [1]. For a more detailed analysis, see Ref [2]. The second reference refers to the attacker leveraging “transient execution”; to understand what that term means, see Ref [3]. The next few slides in this deck simplify the discussion of the snooping attack, eliding exactly how the attacker uses transient execution to inappropriately observe data.]</a:t>
            </a:r>
          </a:p>
          <a:p>
            <a:endParaRPr lang="en-US" dirty="0"/>
          </a:p>
          <a:p>
            <a:r>
              <a:rPr lang="en-US" dirty="0"/>
              <a:t>[Ref: [1] https://www.zdnet.com/article/intel-cpus-vulnerable-to-new-snoop-attack/</a:t>
            </a:r>
          </a:p>
          <a:p>
            <a:r>
              <a:rPr lang="en-US" dirty="0"/>
              <a:t>        [2] https://software.intel.com/security-software-guidance/deep-dives/deep-dive-snoop-assisted-l1-data-sampling</a:t>
            </a:r>
          </a:p>
          <a:p>
            <a:r>
              <a:rPr lang="en-US" dirty="0"/>
              <a:t>        [3] https://software.intel.com/security-software-guidance/best-practices/refined-speculative-execution-terminology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200" y="3749561"/>
            <a:ext cx="3805238" cy="1296365"/>
          </a:xfrm>
          <a:noFill/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 161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4/19/2021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69" y="1750743"/>
            <a:ext cx="6118300" cy="2046248"/>
          </a:xfrm>
          <a:noFill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Embedded </a:t>
            </a:r>
            <a:r>
              <a:rPr lang="en-US" sz="7200" b="1" dirty="0" err="1">
                <a:solidFill>
                  <a:schemeClr val="bg1"/>
                </a:solidFill>
              </a:rPr>
              <a:t>EthiCS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FCCB5A-0B14-4054-94BE-E0826582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"/>
          <a:stretch/>
        </p:blipFill>
        <p:spPr bwMode="auto">
          <a:xfrm>
            <a:off x="7453732" y="-16860"/>
            <a:ext cx="4738268" cy="68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97081-7165-4207-9E0A-2E2D8625F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5DB90CD1-3101-4D1D-9FEE-3481D0AAD0A4}"/>
              </a:ext>
            </a:extLst>
          </p:cNvPr>
          <p:cNvSpPr/>
          <p:nvPr/>
        </p:nvSpPr>
        <p:spPr>
          <a:xfrm rot="15222539">
            <a:off x="4332486" y="189305"/>
            <a:ext cx="3265936" cy="4538650"/>
          </a:xfrm>
          <a:prstGeom prst="arc">
            <a:avLst>
              <a:gd name="adj1" fmla="val 15347521"/>
              <a:gd name="adj2" fmla="val 0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35B7C-F85F-4CD9-A405-DB8DA7DF4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D2E5DB-D2FC-4C33-9395-495BAB210CC3}"/>
              </a:ext>
            </a:extLst>
          </p:cNvPr>
          <p:cNvSpPr/>
          <p:nvPr/>
        </p:nvSpPr>
        <p:spPr>
          <a:xfrm>
            <a:off x="8106937" y="4148254"/>
            <a:ext cx="4085063" cy="2141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2CA1C-A4A2-43EA-A2F7-39D1986C53FB}"/>
              </a:ext>
            </a:extLst>
          </p:cNvPr>
          <p:cNvSpPr/>
          <p:nvPr/>
        </p:nvSpPr>
        <p:spPr>
          <a:xfrm>
            <a:off x="252761" y="4917259"/>
            <a:ext cx="7363522" cy="1967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B711A-75FE-4822-AD1A-3002469BE4CF}"/>
              </a:ext>
            </a:extLst>
          </p:cNvPr>
          <p:cNvSpPr txBox="1"/>
          <p:nvPr/>
        </p:nvSpPr>
        <p:spPr>
          <a:xfrm>
            <a:off x="388155" y="5056320"/>
            <a:ext cx="7480889" cy="138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Intel chips had a race condition that allowed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“snoop” on the cache message sent from the right core to the left one, allowing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read the cache line from 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1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E793A4-BBEB-4240-A6B3-AAD851385A1C}"/>
              </a:ext>
            </a:extLst>
          </p:cNvPr>
          <p:cNvGrpSpPr/>
          <p:nvPr/>
        </p:nvGrpSpPr>
        <p:grpSpPr>
          <a:xfrm>
            <a:off x="1967696" y="2898274"/>
            <a:ext cx="8451204" cy="3959726"/>
            <a:chOff x="1967696" y="2898274"/>
            <a:chExt cx="8451204" cy="3959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7BC1E-11C2-4D8F-BC8D-E76F9F287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109" y="3308290"/>
              <a:ext cx="1451429" cy="145142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426F24-4500-4AB3-B05C-2671468EE47D}"/>
                </a:ext>
              </a:extLst>
            </p:cNvPr>
            <p:cNvSpPr/>
            <p:nvPr/>
          </p:nvSpPr>
          <p:spPr bwMode="auto">
            <a:xfrm>
              <a:off x="2392332" y="5522549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05212-D0F3-4B10-9360-F828A23D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506786" y="3308289"/>
              <a:ext cx="1451429" cy="145142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A5A39D-CFFD-4D81-815B-5EEEEC613970}"/>
                </a:ext>
              </a:extLst>
            </p:cNvPr>
            <p:cNvGrpSpPr/>
            <p:nvPr/>
          </p:nvGrpSpPr>
          <p:grpSpPr>
            <a:xfrm>
              <a:off x="6266773" y="5656267"/>
              <a:ext cx="2172546" cy="1201733"/>
              <a:chOff x="4299077" y="3675730"/>
              <a:chExt cx="2172546" cy="120173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CAB124-45B3-494D-AA1A-27930437E498}"/>
                  </a:ext>
                </a:extLst>
              </p:cNvPr>
              <p:cNvSpPr txBox="1"/>
              <p:nvPr/>
            </p:nvSpPr>
            <p:spPr>
              <a:xfrm flipH="1">
                <a:off x="4299077" y="4415798"/>
                <a:ext cx="1965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Address: x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59FACD0-9D1E-4BD9-B180-EC1D0E968E1C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5382228" y="4137395"/>
                <a:ext cx="351048" cy="3767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75075-3BC1-474B-89F0-A2500F7F2E65}"/>
                  </a:ext>
                </a:extLst>
              </p:cNvPr>
              <p:cNvSpPr txBox="1"/>
              <p:nvPr/>
            </p:nvSpPr>
            <p:spPr>
              <a:xfrm flipH="1">
                <a:off x="4994930" y="3675730"/>
                <a:ext cx="147669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Data: d</a:t>
                </a:r>
                <a:r>
                  <a:rPr lang="en-US" sz="3600" b="1" baseline="-25000" dirty="0"/>
                  <a:t>0</a:t>
                </a:r>
                <a:endParaRPr lang="en-US" sz="2400" b="1" baseline="-250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437B40-BA3D-47AF-B301-C967F09477B4}"/>
                </a:ext>
              </a:extLst>
            </p:cNvPr>
            <p:cNvGrpSpPr/>
            <p:nvPr/>
          </p:nvGrpSpPr>
          <p:grpSpPr>
            <a:xfrm>
              <a:off x="1967696" y="3931350"/>
              <a:ext cx="7490932" cy="1440615"/>
              <a:chOff x="0" y="1950813"/>
              <a:chExt cx="7490932" cy="144061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732A886-267C-4478-ABFF-891C3BC409EE}"/>
                  </a:ext>
                </a:extLst>
              </p:cNvPr>
              <p:cNvGrpSpPr/>
              <p:nvPr/>
            </p:nvGrpSpPr>
            <p:grpSpPr>
              <a:xfrm>
                <a:off x="838200" y="2984418"/>
                <a:ext cx="2740151" cy="352359"/>
                <a:chOff x="390273" y="5177889"/>
                <a:chExt cx="2740151" cy="352359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CFF31F5-0F0C-4D19-BBEA-8AB1D2284960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DE902DD-0B9E-4F07-A9A0-4A7BD2E13D4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1E0883E-2B8A-4620-A26E-20ABE61D09D2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D4CD18-A940-477F-8BFF-8AD35722C4ED}"/>
                  </a:ext>
                </a:extLst>
              </p:cNvPr>
              <p:cNvSpPr txBox="1"/>
              <p:nvPr/>
            </p:nvSpPr>
            <p:spPr>
              <a:xfrm>
                <a:off x="0" y="2271845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92CC45-F58C-45E5-8BA2-FE225DB4A679}"/>
                  </a:ext>
                </a:extLst>
              </p:cNvPr>
              <p:cNvSpPr txBox="1"/>
              <p:nvPr/>
            </p:nvSpPr>
            <p:spPr>
              <a:xfrm>
                <a:off x="197532" y="1950814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7AC2DC-9CCF-4EC5-9F89-682EBE571CC8}"/>
                  </a:ext>
                </a:extLst>
              </p:cNvPr>
              <p:cNvSpPr txBox="1"/>
              <p:nvPr/>
            </p:nvSpPr>
            <p:spPr>
              <a:xfrm>
                <a:off x="2839711" y="2271845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EE6B410-4EB0-41CE-804C-D39DBAA03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0568" y="2639717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50C3DA-6924-4839-9042-E84A9657E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00" y="2338886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78A69CB-52D8-4B91-B45B-ECCE03328038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>
                <a:off x="521518" y="2639717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A58D8F-D145-4280-891B-2FEA8BE90B2C}"/>
                  </a:ext>
                </a:extLst>
              </p:cNvPr>
              <p:cNvGrpSpPr/>
              <p:nvPr/>
            </p:nvGrpSpPr>
            <p:grpSpPr>
              <a:xfrm flipH="1">
                <a:off x="3912581" y="2984417"/>
                <a:ext cx="2740151" cy="352359"/>
                <a:chOff x="390273" y="5177889"/>
                <a:chExt cx="2740151" cy="35235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03AFA0A-A7AE-491A-88AD-CB7C9EFFCF76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457868-9558-441A-8F68-1FB398F6326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18744C6-D01C-46AC-B341-8E665D31E8E4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969584-AEB5-4B7C-9777-52BA4ADAB6F7}"/>
                  </a:ext>
                </a:extLst>
              </p:cNvPr>
              <p:cNvSpPr txBox="1"/>
              <p:nvPr/>
            </p:nvSpPr>
            <p:spPr>
              <a:xfrm flipH="1">
                <a:off x="6572818" y="2271844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E008E9-9424-4F2C-8E9D-3996761CBA99}"/>
                  </a:ext>
                </a:extLst>
              </p:cNvPr>
              <p:cNvSpPr txBox="1"/>
              <p:nvPr/>
            </p:nvSpPr>
            <p:spPr>
              <a:xfrm flipH="1">
                <a:off x="6012064" y="1950813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3C3156-8A15-42BB-A6E3-0E0A575E2D8B}"/>
                  </a:ext>
                </a:extLst>
              </p:cNvPr>
              <p:cNvSpPr txBox="1"/>
              <p:nvPr/>
            </p:nvSpPr>
            <p:spPr>
              <a:xfrm flipH="1">
                <a:off x="3749508" y="2271844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3EBB58A-C2FB-4E40-B8BC-0799FC834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7553" y="2639716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338B1BC-DF77-43AE-8C71-32E0B48EA1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4613" y="2338885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09EDA8F-7270-45F2-9B59-8C8544023BD8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>
                <a:off x="6195520" y="2639716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2A78E3-23E5-4B92-87D7-D9E9A181109F}"/>
                  </a:ext>
                </a:extLst>
              </p:cNvPr>
              <p:cNvGrpSpPr/>
              <p:nvPr/>
            </p:nvGrpSpPr>
            <p:grpSpPr>
              <a:xfrm>
                <a:off x="722893" y="2923881"/>
                <a:ext cx="2929181" cy="467547"/>
                <a:chOff x="722893" y="2923881"/>
                <a:chExt cx="2929181" cy="46754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59FD804-D18B-482D-AECB-ECF6C1CEF175}"/>
                    </a:ext>
                  </a:extLst>
                </p:cNvPr>
                <p:cNvSpPr txBox="1"/>
                <p:nvPr/>
              </p:nvSpPr>
              <p:spPr>
                <a:xfrm flipH="1">
                  <a:off x="722893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85B5F6-014F-488C-AD07-F3B54A1A6720}"/>
                    </a:ext>
                  </a:extLst>
                </p:cNvPr>
                <p:cNvSpPr txBox="1"/>
                <p:nvPr/>
              </p:nvSpPr>
              <p:spPr>
                <a:xfrm flipH="1">
                  <a:off x="1648801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58D6FD-4CA3-4CAF-B5ED-FA55C663F5E7}"/>
                    </a:ext>
                  </a:extLst>
                </p:cNvPr>
                <p:cNvSpPr txBox="1"/>
                <p:nvPr/>
              </p:nvSpPr>
              <p:spPr>
                <a:xfrm flipH="1">
                  <a:off x="2550504" y="2923881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615C2C-236C-4EC6-B5DA-A8B3512A03A7}"/>
                  </a:ext>
                </a:extLst>
              </p:cNvPr>
              <p:cNvGrpSpPr/>
              <p:nvPr/>
            </p:nvGrpSpPr>
            <p:grpSpPr>
              <a:xfrm>
                <a:off x="3817603" y="2912900"/>
                <a:ext cx="2027478" cy="467546"/>
                <a:chOff x="3795287" y="2923882"/>
                <a:chExt cx="2027478" cy="46754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48AD17-DF0A-457D-B5AD-6DC3E587471C}"/>
                    </a:ext>
                  </a:extLst>
                </p:cNvPr>
                <p:cNvSpPr txBox="1"/>
                <p:nvPr/>
              </p:nvSpPr>
              <p:spPr>
                <a:xfrm flipH="1">
                  <a:off x="3795287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d</a:t>
                  </a:r>
                  <a:r>
                    <a:rPr lang="en-US" sz="3600" baseline="-25000" dirty="0"/>
                    <a:t>1</a:t>
                  </a:r>
                  <a:endParaRPr lang="en-US" sz="2400" baseline="-250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43A33FC-150B-4611-B87C-E78E461BF4C6}"/>
                    </a:ext>
                  </a:extLst>
                </p:cNvPr>
                <p:cNvSpPr txBox="1"/>
                <p:nvPr/>
              </p:nvSpPr>
              <p:spPr>
                <a:xfrm flipH="1">
                  <a:off x="4721195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x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5FF3EF-94F5-402B-BB63-7AFFB913AAAE}"/>
                  </a:ext>
                </a:extLst>
              </p:cNvPr>
              <p:cNvSpPr txBox="1"/>
              <p:nvPr/>
            </p:nvSpPr>
            <p:spPr>
              <a:xfrm flipH="1">
                <a:off x="5645214" y="2937321"/>
                <a:ext cx="110157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Modified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FD44EB-7561-40DC-BB11-E45372F48C9E}"/>
                </a:ext>
              </a:extLst>
            </p:cNvPr>
            <p:cNvGrpSpPr/>
            <p:nvPr/>
          </p:nvGrpSpPr>
          <p:grpSpPr>
            <a:xfrm>
              <a:off x="7779825" y="2898274"/>
              <a:ext cx="2639075" cy="735182"/>
              <a:chOff x="5494767" y="630152"/>
              <a:chExt cx="2639075" cy="73518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AAD4E6-28D8-488A-9CB7-438BDABD2FC6}"/>
                  </a:ext>
                </a:extLst>
              </p:cNvPr>
              <p:cNvSpPr txBox="1"/>
              <p:nvPr/>
            </p:nvSpPr>
            <p:spPr>
              <a:xfrm>
                <a:off x="5929908" y="695141"/>
                <a:ext cx="2203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T0:A</a:t>
                </a:r>
                <a:r>
                  <a:rPr lang="en-US" sz="3200" baseline="-250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Victim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565217A-0D36-47FC-BAD9-5A62584B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67" y="630152"/>
                <a:ext cx="735182" cy="7351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8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7BC1E-11C2-4D8F-BC8D-E76F9F28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09" y="3308290"/>
            <a:ext cx="1451429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26F24-4500-4AB3-B05C-2671468EE47D}"/>
              </a:ext>
            </a:extLst>
          </p:cNvPr>
          <p:cNvSpPr/>
          <p:nvPr/>
        </p:nvSpPr>
        <p:spPr bwMode="auto">
          <a:xfrm>
            <a:off x="2392332" y="5522549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05212-D0F3-4B10-9360-F828A23D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6786" y="3308289"/>
            <a:ext cx="1451429" cy="1451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A5A39D-CFFD-4D81-815B-5EEEEC613970}"/>
              </a:ext>
            </a:extLst>
          </p:cNvPr>
          <p:cNvGrpSpPr/>
          <p:nvPr/>
        </p:nvGrpSpPr>
        <p:grpSpPr>
          <a:xfrm>
            <a:off x="6266773" y="5656267"/>
            <a:ext cx="2172546" cy="1201733"/>
            <a:chOff x="4299077" y="3675730"/>
            <a:chExt cx="2172546" cy="12017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CAB124-45B3-494D-AA1A-27930437E498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9FACD0-9D1E-4BD9-B180-EC1D0E968E1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75075-3BC1-474B-89F0-A2500F7F2E65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32A886-267C-4478-ABFF-891C3BC409EE}"/>
              </a:ext>
            </a:extLst>
          </p:cNvPr>
          <p:cNvGrpSpPr/>
          <p:nvPr/>
        </p:nvGrpSpPr>
        <p:grpSpPr>
          <a:xfrm>
            <a:off x="2805896" y="4964955"/>
            <a:ext cx="2740151" cy="352359"/>
            <a:chOff x="390273" y="5177889"/>
            <a:chExt cx="2740151" cy="3523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FF31F5-0F0C-4D19-BBEA-8AB1D2284960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E902DD-0B9E-4F07-A9A0-4A7BD2E13D4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E0883E-2B8A-4620-A26E-20ABE61D09D2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D4CD18-A940-477F-8BFF-8AD35722C4ED}"/>
              </a:ext>
            </a:extLst>
          </p:cNvPr>
          <p:cNvSpPr txBox="1"/>
          <p:nvPr/>
        </p:nvSpPr>
        <p:spPr>
          <a:xfrm>
            <a:off x="1967696" y="4252382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2CC45-F58C-45E5-8BA2-FE225DB4A679}"/>
              </a:ext>
            </a:extLst>
          </p:cNvPr>
          <p:cNvSpPr txBox="1"/>
          <p:nvPr/>
        </p:nvSpPr>
        <p:spPr>
          <a:xfrm>
            <a:off x="2165228" y="3931351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AC2DC-9CCF-4EC5-9F89-682EBE571CC8}"/>
              </a:ext>
            </a:extLst>
          </p:cNvPr>
          <p:cNvSpPr txBox="1"/>
          <p:nvPr/>
        </p:nvSpPr>
        <p:spPr>
          <a:xfrm>
            <a:off x="4807407" y="4252382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E6B410-4EB0-41CE-804C-D39DBAA03459}"/>
              </a:ext>
            </a:extLst>
          </p:cNvPr>
          <p:cNvCxnSpPr>
            <a:cxnSpLocks/>
          </p:cNvCxnSpPr>
          <p:nvPr/>
        </p:nvCxnSpPr>
        <p:spPr>
          <a:xfrm>
            <a:off x="5258264" y="4620254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0C3DA-6924-4839-9042-E84A9657E799}"/>
              </a:ext>
            </a:extLst>
          </p:cNvPr>
          <p:cNvCxnSpPr>
            <a:cxnSpLocks/>
          </p:cNvCxnSpPr>
          <p:nvPr/>
        </p:nvCxnSpPr>
        <p:spPr>
          <a:xfrm>
            <a:off x="2891396" y="4319423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8A69CB-52D8-4B91-B45B-ECCE0332803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489214" y="4620254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58D8F-D145-4280-891B-2FEA8BE90B2C}"/>
              </a:ext>
            </a:extLst>
          </p:cNvPr>
          <p:cNvGrpSpPr/>
          <p:nvPr/>
        </p:nvGrpSpPr>
        <p:grpSpPr>
          <a:xfrm flipH="1">
            <a:off x="5880277" y="4964954"/>
            <a:ext cx="2740151" cy="352359"/>
            <a:chOff x="390273" y="5177889"/>
            <a:chExt cx="2740151" cy="3523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3AFA0A-A7AE-491A-88AD-CB7C9EFFCF76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457868-9558-441A-8F68-1FB398F6326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8744C6-D01C-46AC-B341-8E665D31E8E4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969584-AEB5-4B7C-9777-52BA4ADAB6F7}"/>
              </a:ext>
            </a:extLst>
          </p:cNvPr>
          <p:cNvSpPr txBox="1"/>
          <p:nvPr/>
        </p:nvSpPr>
        <p:spPr>
          <a:xfrm flipH="1">
            <a:off x="8540514" y="4252381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008E9-9424-4F2C-8E9D-3996761CBA99}"/>
              </a:ext>
            </a:extLst>
          </p:cNvPr>
          <p:cNvSpPr txBox="1"/>
          <p:nvPr/>
        </p:nvSpPr>
        <p:spPr>
          <a:xfrm flipH="1">
            <a:off x="7979760" y="3931350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C3156-8A15-42BB-A6E3-0E0A575E2D8B}"/>
              </a:ext>
            </a:extLst>
          </p:cNvPr>
          <p:cNvSpPr txBox="1"/>
          <p:nvPr/>
        </p:nvSpPr>
        <p:spPr>
          <a:xfrm flipH="1">
            <a:off x="5717204" y="4252381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BB58A-C2FB-4E40-B8BC-0799FC834F76}"/>
              </a:ext>
            </a:extLst>
          </p:cNvPr>
          <p:cNvCxnSpPr>
            <a:cxnSpLocks/>
          </p:cNvCxnSpPr>
          <p:nvPr/>
        </p:nvCxnSpPr>
        <p:spPr>
          <a:xfrm flipH="1">
            <a:off x="6165249" y="4620253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38B1BC-DF77-43AE-8C71-32E0B48EA179}"/>
              </a:ext>
            </a:extLst>
          </p:cNvPr>
          <p:cNvCxnSpPr>
            <a:cxnSpLocks/>
          </p:cNvCxnSpPr>
          <p:nvPr/>
        </p:nvCxnSpPr>
        <p:spPr>
          <a:xfrm flipH="1">
            <a:off x="7482309" y="4319422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9EDA8F-7270-45F2-9B59-8C8544023BD8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163216" y="4620253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2A78E3-23E5-4B92-87D7-D9E9A181109F}"/>
              </a:ext>
            </a:extLst>
          </p:cNvPr>
          <p:cNvGrpSpPr/>
          <p:nvPr/>
        </p:nvGrpSpPr>
        <p:grpSpPr>
          <a:xfrm>
            <a:off x="2690589" y="4904418"/>
            <a:ext cx="2929181" cy="467547"/>
            <a:chOff x="722893" y="2923881"/>
            <a:chExt cx="2929181" cy="4675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9FD804-D18B-482D-AECB-ECF6C1CEF175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85B5F6-014F-488C-AD07-F3B54A1A6720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58D6FD-4CA3-4CAF-B5ED-FA55C663F5E7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48AD17-DF0A-457D-B5AD-6DC3E587471C}"/>
              </a:ext>
            </a:extLst>
          </p:cNvPr>
          <p:cNvSpPr txBox="1"/>
          <p:nvPr/>
        </p:nvSpPr>
        <p:spPr>
          <a:xfrm flipH="1">
            <a:off x="5785299" y="489931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1</a:t>
            </a:r>
            <a:endParaRPr lang="en-US" sz="2400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A33FC-150B-4611-B87C-E78E461BF4C6}"/>
              </a:ext>
            </a:extLst>
          </p:cNvPr>
          <p:cNvSpPr txBox="1"/>
          <p:nvPr/>
        </p:nvSpPr>
        <p:spPr>
          <a:xfrm flipH="1">
            <a:off x="6711207" y="4893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FF3EF-94F5-402B-BB63-7AFFB913AAAE}"/>
              </a:ext>
            </a:extLst>
          </p:cNvPr>
          <p:cNvSpPr txBox="1"/>
          <p:nvPr/>
        </p:nvSpPr>
        <p:spPr>
          <a:xfrm flipH="1">
            <a:off x="7612910" y="4917858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50D998-F0B4-45C9-B68A-C76F66B3FB14}"/>
              </a:ext>
            </a:extLst>
          </p:cNvPr>
          <p:cNvGrpSpPr/>
          <p:nvPr/>
        </p:nvGrpSpPr>
        <p:grpSpPr>
          <a:xfrm>
            <a:off x="7779825" y="2883018"/>
            <a:ext cx="2292245" cy="735182"/>
            <a:chOff x="5744315" y="756792"/>
            <a:chExt cx="2292245" cy="7351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7F2A82-7DF1-4B88-84DA-E8874A9797D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4FC67CC-B855-459C-BAB0-0E06D5C4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53F965-38CF-4BFC-998F-1FCB33556B94}"/>
              </a:ext>
            </a:extLst>
          </p:cNvPr>
          <p:cNvSpPr txBox="1"/>
          <p:nvPr/>
        </p:nvSpPr>
        <p:spPr>
          <a:xfrm flipH="1">
            <a:off x="5778449" y="4888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B99021-1FB9-411E-809F-E4E1D8E7E687}"/>
              </a:ext>
            </a:extLst>
          </p:cNvPr>
          <p:cNvSpPr txBox="1"/>
          <p:nvPr/>
        </p:nvSpPr>
        <p:spPr>
          <a:xfrm flipH="1">
            <a:off x="6704357" y="4882556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BD9E6A-C236-45A7-8797-5071EC5E14CE}"/>
              </a:ext>
            </a:extLst>
          </p:cNvPr>
          <p:cNvSpPr txBox="1"/>
          <p:nvPr/>
        </p:nvSpPr>
        <p:spPr>
          <a:xfrm flipH="1">
            <a:off x="7606060" y="4882555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731504-1CD3-4DFA-89A5-58BADB3E24FC}"/>
              </a:ext>
            </a:extLst>
          </p:cNvPr>
          <p:cNvSpPr/>
          <p:nvPr/>
        </p:nvSpPr>
        <p:spPr>
          <a:xfrm>
            <a:off x="7870652" y="5763171"/>
            <a:ext cx="419593" cy="347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838AD5-E509-4B69-A58A-177F170B6C25}"/>
              </a:ext>
            </a:extLst>
          </p:cNvPr>
          <p:cNvSpPr txBox="1"/>
          <p:nvPr/>
        </p:nvSpPr>
        <p:spPr>
          <a:xfrm flipH="1">
            <a:off x="5774021" y="4898724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1</a:t>
            </a:r>
            <a:endParaRPr lang="en-US" sz="2400" baseline="-25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3D8233-1E48-485A-AFA3-0083509D67C1}"/>
              </a:ext>
            </a:extLst>
          </p:cNvPr>
          <p:cNvGrpSpPr/>
          <p:nvPr/>
        </p:nvGrpSpPr>
        <p:grpSpPr>
          <a:xfrm>
            <a:off x="7779825" y="2898274"/>
            <a:ext cx="2639075" cy="735182"/>
            <a:chOff x="7779825" y="2898274"/>
            <a:chExt cx="2639075" cy="7351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E58866-CA75-401E-A7A4-03586286A674}"/>
                </a:ext>
              </a:extLst>
            </p:cNvPr>
            <p:cNvSpPr txBox="1"/>
            <p:nvPr/>
          </p:nvSpPr>
          <p:spPr>
            <a:xfrm>
              <a:off x="8214966" y="2963263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A313CFD-F134-4D62-B4DD-A1D82C4C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825" y="2898274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7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063 0.10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5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8" grpId="0"/>
      <p:bldP spid="52" grpId="0"/>
      <p:bldP spid="52" grpId="1"/>
      <p:bldP spid="53" grpId="0"/>
      <p:bldP spid="53" grpId="1"/>
      <p:bldP spid="54" grpId="0"/>
      <p:bldP spid="54" grpId="1"/>
      <p:bldP spid="40" grpId="0" animBg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8FB92-619F-4EFE-94CC-E798B1FDD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22927"/>
          <a:stretch/>
        </p:blipFill>
        <p:spPr>
          <a:xfrm>
            <a:off x="-1" y="0"/>
            <a:ext cx="79093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D052B-8193-4CFB-9374-3C1E6348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7" r="11930"/>
          <a:stretch/>
        </p:blipFill>
        <p:spPr>
          <a:xfrm>
            <a:off x="8481794" y="0"/>
            <a:ext cx="37102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A309BB-52F6-43B6-B9AF-5E8237F649A5}"/>
              </a:ext>
            </a:extLst>
          </p:cNvPr>
          <p:cNvSpPr txBox="1"/>
          <p:nvPr/>
        </p:nvSpPr>
        <p:spPr>
          <a:xfrm>
            <a:off x="8987883" y="5832088"/>
            <a:ext cx="254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Linus</a:t>
            </a:r>
          </a:p>
        </p:txBody>
      </p:sp>
    </p:spTree>
    <p:extLst>
      <p:ext uri="{BB962C8B-B14F-4D97-AF65-F5344CB8AC3E}">
        <p14:creationId xmlns:p14="http://schemas.microsoft.com/office/powerpoint/2010/main" val="37105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586B4-D3BC-4111-9E37-AD0E2CC5C354}"/>
              </a:ext>
            </a:extLst>
          </p:cNvPr>
          <p:cNvSpPr txBox="1"/>
          <p:nvPr/>
        </p:nvSpPr>
        <p:spPr>
          <a:xfrm>
            <a:off x="2655848" y="5140711"/>
            <a:ext cx="688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Linus was trying to do a cost-benefit analysis.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3C9B03-00C0-4261-945C-4E9A788D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26" y="147629"/>
            <a:ext cx="8756147" cy="49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DC2-C08B-4359-B095-86295523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Linux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BA9D-EC1C-4E73-BCAB-EE456558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3646449"/>
          </a:xfrm>
        </p:spPr>
        <p:txBody>
          <a:bodyPr/>
          <a:lstStyle/>
          <a:p>
            <a:r>
              <a:rPr lang="en-US" dirty="0"/>
              <a:t>When a kernel developer wants to patch the kernel (e.g., to fix a bug or improve performance), she has to:</a:t>
            </a:r>
          </a:p>
          <a:p>
            <a:pPr lvl="1"/>
            <a:r>
              <a:rPr lang="en-US" dirty="0"/>
              <a:t>Generate a diff relative to the current kernel source</a:t>
            </a:r>
          </a:p>
          <a:p>
            <a:pPr lvl="1"/>
            <a:r>
              <a:rPr lang="en-US" dirty="0"/>
              <a:t>Write an English-level description of the patch, explaining the “user-visible impact” and quantifying “optimizations and trade-offs”</a:t>
            </a:r>
          </a:p>
          <a:p>
            <a:pPr lvl="1"/>
            <a:r>
              <a:rPr lang="en-US" dirty="0"/>
              <a:t>Find the maintainers for the associated kernel subsystem, and email the patch to those maintainers</a:t>
            </a:r>
          </a:p>
          <a:p>
            <a:r>
              <a:rPr lang="en-US" dirty="0"/>
              <a:t>The maintainers then test the patch and may or may not merge it into the kernel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6BC6-297F-4724-9DF6-A38898CD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4873625"/>
            <a:ext cx="10982325" cy="161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7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446D7-114F-4FAD-9B4E-138F789FA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921"/>
          <a:stretch/>
        </p:blipFill>
        <p:spPr>
          <a:xfrm>
            <a:off x="401443" y="0"/>
            <a:ext cx="52522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3ABBB-F909-4AAC-B268-23A24ABFD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21"/>
          <a:stretch/>
        </p:blipFill>
        <p:spPr>
          <a:xfrm>
            <a:off x="6939778" y="0"/>
            <a:ext cx="525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8F81-CB21-41FF-8873-A3B55104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08BF4-7A57-4A42-8AFF-EEE04F47B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9D3D-C0D2-4C6E-BA78-7D790841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068"/>
            <a:ext cx="10515600" cy="301083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How Do We Determine Whether a Patch is “Worth Merging”?</a:t>
            </a:r>
          </a:p>
        </p:txBody>
      </p:sp>
    </p:spTree>
    <p:extLst>
      <p:ext uri="{BB962C8B-B14F-4D97-AF65-F5344CB8AC3E}">
        <p14:creationId xmlns:p14="http://schemas.microsoft.com/office/powerpoint/2010/main" val="15583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8D7C1-D881-447A-9654-A42C1294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3600" baseline="-25000" dirty="0"/>
                  <a:t>1</a:t>
                </a:r>
                <a:endParaRPr lang="en-US" sz="2400" baseline="-25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513354" y="5292930"/>
            <a:ext cx="7090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that the core on the right has a modified cache line that belongs to kernel-visible thread </a:t>
            </a:r>
            <a:r>
              <a:rPr lang="en-US" sz="2800" dirty="0">
                <a:latin typeface="Consolas" panose="020B0609020204030204" pitchFamily="49" charset="0"/>
              </a:rPr>
              <a:t>T0</a:t>
            </a:r>
            <a:r>
              <a:rPr lang="en-US" sz="2800" dirty="0"/>
              <a:t> in address space </a:t>
            </a:r>
            <a:r>
              <a:rPr lang="en-US" sz="2800" dirty="0"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latin typeface="Consolas" panose="020B0609020204030204" pitchFamily="49" charset="0"/>
              </a:rPr>
              <a:t>Victim</a:t>
            </a:r>
            <a:r>
              <a:rPr lang="en-US" sz="28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4CE509-6CDB-48B4-B4EA-0A7AF16E13A7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7F2EB-649D-4283-BE3A-AAE9658DDC2F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75B919-D3A5-4974-BA54-0A0A668B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3600" baseline="-25000" dirty="0"/>
                  <a:t>1</a:t>
                </a:r>
                <a:endParaRPr lang="en-US" sz="2400" baseline="-25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406802" y="4937030"/>
            <a:ext cx="7435374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that the core on the right starts running a malicious thread from a different address space.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045207-72E0-4293-B598-93B86DD0C7B5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17F93-ECD2-48EB-9751-E72B0D4BBE4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E64E278-A058-4EAB-8326-888100EA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50E555-3389-40F0-8E7E-6FE8E07F3161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E5D07C-3161-4591-B3FD-4F50CD8446B8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95027A0-F76C-4C93-95F3-331168C0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CEBD6FD-D45E-4A20-81FA-BC514DEA9ECB}"/>
              </a:ext>
            </a:extLst>
          </p:cNvPr>
          <p:cNvSpPr txBox="1"/>
          <p:nvPr/>
        </p:nvSpPr>
        <p:spPr>
          <a:xfrm>
            <a:off x="421638" y="6024057"/>
            <a:ext cx="7090595" cy="74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should not be able to read the cache line from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38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" grpId="0"/>
      <p:bldP spid="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66883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1</a:t>
              </a:r>
              <a:endParaRPr lang="en-US" sz="2400" baseline="-25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1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39240" y="28978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120639" y="4021806"/>
            <a:ext cx="381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Modified to shared: The right CPU lost its exclusive access to the 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46D546-A75F-4212-A623-4566585AF158}"/>
              </a:ext>
            </a:extLst>
          </p:cNvPr>
          <p:cNvSpPr txBox="1"/>
          <p:nvPr/>
        </p:nvSpPr>
        <p:spPr>
          <a:xfrm>
            <a:off x="473352" y="4991302"/>
            <a:ext cx="7090595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a new thread from the victim address space runs on the left core, and tries to read the cache line . . 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D00ACE-44E3-4E81-84AD-559C92CB6BF3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B674FF-2FE3-4E99-BBA2-B7EE324B8AFF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6A2BB30-0BD7-4B15-92DF-5B359E40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460BA9F-3A9D-4661-A693-823C8BFE5536}"/>
              </a:ext>
            </a:extLst>
          </p:cNvPr>
          <p:cNvGrpSpPr/>
          <p:nvPr/>
        </p:nvGrpSpPr>
        <p:grpSpPr>
          <a:xfrm>
            <a:off x="1906964" y="619959"/>
            <a:ext cx="2639075" cy="735182"/>
            <a:chOff x="5494767" y="630152"/>
            <a:chExt cx="2639075" cy="73518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609C9D-DF46-4F45-81D4-AD0E8B6F1AB6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T1:A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E267F23-9EB8-425D-AD19-B6848081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605D494-76A7-4A77-8C66-8EEA56AE7C2E}"/>
              </a:ext>
            </a:extLst>
          </p:cNvPr>
          <p:cNvCxnSpPr>
            <a:cxnSpLocks/>
          </p:cNvCxnSpPr>
          <p:nvPr/>
        </p:nvCxnSpPr>
        <p:spPr>
          <a:xfrm>
            <a:off x="10370634" y="162046"/>
            <a:ext cx="1562865" cy="16088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23177</TotalTime>
  <Words>818</Words>
  <Application>Microsoft Office PowerPoint</Application>
  <PresentationFormat>Widescreen</PresentationFormat>
  <Paragraphs>149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Segoe UI</vt:lpstr>
      <vt:lpstr>Segoe UI Light</vt:lpstr>
      <vt:lpstr>Office Theme</vt:lpstr>
      <vt:lpstr>Embedded EthiCS</vt:lpstr>
      <vt:lpstr>Linux Patches</vt:lpstr>
      <vt:lpstr>PowerPoint Presentation</vt:lpstr>
      <vt:lpstr>PowerPoint Presentation</vt:lpstr>
      <vt:lpstr>How Do We Determine Whether a Patch is “Worth Merging”?</vt:lpstr>
      <vt:lpstr>PowerPoint Presentation</vt:lpstr>
      <vt:lpstr>The MESI Protocol</vt:lpstr>
      <vt:lpstr>The MESI Protocol</vt:lpstr>
      <vt:lpstr>The MESI Protocol</vt:lpstr>
      <vt:lpstr>PowerPoint Presentation</vt:lpstr>
      <vt:lpstr>Patching Linux to Stop the Attack</vt:lpstr>
      <vt:lpstr>Patching Linux to Stop the Attack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9113</cp:revision>
  <dcterms:created xsi:type="dcterms:W3CDTF">2017-01-17T01:11:39Z</dcterms:created>
  <dcterms:modified xsi:type="dcterms:W3CDTF">2021-04-20T19:39:20Z</dcterms:modified>
</cp:coreProperties>
</file>