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4" r:id="rId3"/>
    <p:sldId id="267" r:id="rId4"/>
    <p:sldId id="345" r:id="rId5"/>
    <p:sldId id="270" r:id="rId6"/>
    <p:sldId id="272" r:id="rId7"/>
    <p:sldId id="280" r:id="rId8"/>
    <p:sldId id="275" r:id="rId9"/>
    <p:sldId id="276" r:id="rId10"/>
    <p:sldId id="278" r:id="rId11"/>
    <p:sldId id="274" r:id="rId12"/>
    <p:sldId id="282" r:id="rId13"/>
    <p:sldId id="346" r:id="rId14"/>
    <p:sldId id="283" r:id="rId15"/>
    <p:sldId id="284" r:id="rId16"/>
    <p:sldId id="285" r:id="rId17"/>
    <p:sldId id="286" r:id="rId18"/>
    <p:sldId id="289" r:id="rId19"/>
    <p:sldId id="290" r:id="rId20"/>
    <p:sldId id="291" r:id="rId21"/>
    <p:sldId id="271" r:id="rId22"/>
    <p:sldId id="265" r:id="rId23"/>
    <p:sldId id="331" r:id="rId24"/>
    <p:sldId id="325" r:id="rId25"/>
    <p:sldId id="326" r:id="rId26"/>
    <p:sldId id="333" r:id="rId27"/>
    <p:sldId id="343" r:id="rId28"/>
    <p:sldId id="332" r:id="rId29"/>
    <p:sldId id="334" r:id="rId30"/>
    <p:sldId id="340" r:id="rId31"/>
    <p:sldId id="335" r:id="rId32"/>
    <p:sldId id="336" r:id="rId33"/>
    <p:sldId id="337" r:id="rId34"/>
    <p:sldId id="338" r:id="rId35"/>
    <p:sldId id="329" r:id="rId36"/>
    <p:sldId id="344" r:id="rId37"/>
    <p:sldId id="33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FF"/>
    <a:srgbClr val="FFCCCC"/>
    <a:srgbClr val="FFFF66"/>
    <a:srgbClr val="66FF99"/>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5" d="100"/>
          <a:sy n="55" d="100"/>
        </p:scale>
        <p:origin x="56" y="6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Direct_Media_Interface" TargetMode="External"/><Relationship Id="rId3" Type="http://schemas.openxmlformats.org/officeDocument/2006/relationships/hyperlink" Target="https://en.wikichip.org/wiki/intel/celeron/p4500" TargetMode="External"/><Relationship Id="rId7" Type="http://schemas.openxmlformats.org/officeDocument/2006/relationships/hyperlink" Target="https://en.wikipedia.org/wiki/System_on_a_chip" TargetMode="External"/><Relationship Id="rId12" Type="http://schemas.openxmlformats.org/officeDocument/2006/relationships/hyperlink" Target="https://web.archive.org/web/20140211075753/http:/www.intel.com/content/dam/www/public/us/en/documents/datasheets/celeron-mobile-p4000-u3000-datasheet.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kylake_(microarchitecture)" TargetMode="External"/><Relationship Id="rId11" Type="http://schemas.openxmlformats.org/officeDocument/2006/relationships/hyperlink" Target="https://web.archive.org/web/20190512112725/https:/files.bitkeks.eu/docs/intelme-report.pdf" TargetMode="External"/><Relationship Id="rId5" Type="http://schemas.openxmlformats.org/officeDocument/2006/relationships/hyperlink" Target="https://en.wikipedia.org/wiki/Broadwell_(microarchitecture)" TargetMode="External"/><Relationship Id="rId10" Type="http://schemas.openxmlformats.org/officeDocument/2006/relationships/hyperlink" Target="https://en.wikipedia.org/wiki/I%C2%B2C" TargetMode="External"/><Relationship Id="rId4" Type="http://schemas.openxmlformats.org/officeDocument/2006/relationships/hyperlink" Target="https://en.wikipedia.org/wiki/Platform_Controller_Hub#Phase-out" TargetMode="External"/><Relationship Id="rId9" Type="http://schemas.openxmlformats.org/officeDocument/2006/relationships/hyperlink" Target="https://en.wikipedia.org/wiki/Intel_High_Definition_Audi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0133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Flash memory is the technology used by SSDs.</a:t>
            </a:r>
          </a:p>
          <a:p>
            <a:endParaRPr lang="en-US" dirty="0"/>
          </a:p>
          <a:p>
            <a:r>
              <a:rPr lang="en-US" dirty="0"/>
              <a:t>[Ref: https://en.wikipedia.org/wiki/Firmware</a:t>
            </a:r>
          </a:p>
          <a:p>
            <a:r>
              <a:rPr lang="en-US" dirty="0"/>
              <a:t>        https://en.wikipedia.org/wiki/BIOS</a:t>
            </a:r>
          </a:p>
          <a:p>
            <a:r>
              <a:rPr lang="en-US" dirty="0"/>
              <a:t>        https://en.wikipedia.org/wiki/Unified_Extensible_Firmware_Interface</a:t>
            </a:r>
          </a:p>
          <a:p>
            <a:r>
              <a:rPr lang="en-US" dirty="0"/>
              <a:t>        https://www.kernel.org/doc/Documentation/mtd/intel-spi.txt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31032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04713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https://www.intel.com/content/www/us/en/security-center/advisory/intel-sa-00075.html]</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128705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In this class, we’ve only talked about the x86 security rings 0—3, with 0 being for kernel code, 3 being for user-level code, and 2 and 3 being unused in commodity systems. However, security professionals sometimes talk of Intel chips as having rings -3 through 3. Rings 0—3 are the rings I mentioned at the beginning of this paragraph. Ring -1 is the hypervisor, as implemented by the Intel VT-x technology that we discussed earlier in the semester. Ring -3 is the Management Engine (which we discussed in today’s lecture). Ring -2 is the System Management Mode (SMM), which manages very low-level hardware details like power modes. For more details on SMM, see https://en.wikipedia.org/wiki/System_Management_Mode. For an overview of rings -3—3, see https://medium.com/swlh/negative-rings-in-intel-architecture-the-security-threats-youve-probably-never-heard-of-d725a4b6f831.]</a:t>
            </a:r>
          </a:p>
          <a:p>
            <a:endParaRPr lang="en-US" dirty="0"/>
          </a:p>
          <a:p>
            <a:r>
              <a:rPr lang="en-US" dirty="0"/>
              <a:t>[Ref for tweet: https://twitter.com/x0rz/status/859316660808937472]</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950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https://www.slideshare.net/nkslides/exploiting-the-linux-kernel-via-intels-sysret-implementation</a:t>
            </a:r>
          </a:p>
          <a:p>
            <a:r>
              <a:rPr lang="en-US" dirty="0"/>
              <a:t>        https://fail0verflow.com/blog/2012/cve-2012-0217-intel-sysret-freebsd/</a:t>
            </a:r>
          </a:p>
          <a:p>
            <a:r>
              <a:rPr lang="en-US" dirty="0"/>
              <a:t>        https://xenproject.org/2012/06/13/the-intel-sysret-privilege-escalation/</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39014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Chickadee uses </a:t>
            </a:r>
            <a:r>
              <a:rPr lang="en-US" dirty="0" err="1"/>
              <a:t>iret</a:t>
            </a:r>
            <a:r>
              <a:rPr lang="en-US" dirty="0"/>
              <a:t>, not </a:t>
            </a:r>
            <a:r>
              <a:rPr lang="en-US" dirty="0" err="1"/>
              <a:t>sysret</a:t>
            </a:r>
            <a:r>
              <a:rPr lang="en-US" dirty="0"/>
              <a:t>, to return to user-mode, even when returning from system calls as well as exceptions. </a:t>
            </a:r>
            <a:r>
              <a:rPr lang="en-US" dirty="0" err="1"/>
              <a:t>iret</a:t>
            </a:r>
            <a:r>
              <a:rPr lang="en-US" dirty="0"/>
              <a:t> pops %rip, %cs, %</a:t>
            </a:r>
            <a:r>
              <a:rPr lang="en-US" dirty="0" err="1"/>
              <a:t>rflags</a:t>
            </a:r>
            <a:r>
              <a:rPr lang="en-US" dirty="0"/>
              <a:t>, %</a:t>
            </a:r>
            <a:r>
              <a:rPr lang="en-US" dirty="0" err="1"/>
              <a:t>rsp</a:t>
            </a:r>
            <a:r>
              <a:rPr lang="en-US" dirty="0"/>
              <a:t>, and %ss off the stack into the associated registers; sets the privilege bit to “user”; enables interrupts.]</a:t>
            </a:r>
          </a:p>
          <a:p>
            <a:endParaRPr lang="en-US" dirty="0"/>
          </a:p>
          <a:p>
            <a:r>
              <a:rPr lang="en-US" dirty="0"/>
              <a:t>[Aside: </a:t>
            </a:r>
            <a:r>
              <a:rPr lang="en-US" dirty="0" err="1"/>
              <a:t>syscall</a:t>
            </a:r>
            <a:r>
              <a:rPr lang="en-US" dirty="0"/>
              <a:t> also </a:t>
            </a:r>
            <a:r>
              <a:rPr lang="en-US" sz="1200" b="0" i="0" kern="1200" dirty="0">
                <a:solidFill>
                  <a:schemeClr val="tx1"/>
                </a:solidFill>
                <a:effectLst/>
                <a:latin typeface="+mn-lt"/>
                <a:ea typeface="+mn-ea"/>
                <a:cs typeface="+mn-cs"/>
              </a:rPr>
              <a:t>“saves RFLAGS into R11 and then masks RFLAGS using the IA32_FMASK MSR (MSR address C0000084H); specifically, the processor clears in RFLAGS every bit corresponding to a bit that is set in the IA32_FMASK MSR”; see [1].]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argument-passing convention that I mentioned for </a:t>
            </a:r>
            <a:r>
              <a:rPr lang="en-US" sz="1200" b="0" i="0" kern="1200" dirty="0" err="1">
                <a:solidFill>
                  <a:schemeClr val="tx1"/>
                </a:solidFill>
                <a:effectLst/>
                <a:latin typeface="+mn-lt"/>
                <a:ea typeface="+mn-ea"/>
                <a:cs typeface="+mn-cs"/>
              </a:rPr>
              <a:t>syscall</a:t>
            </a:r>
            <a:r>
              <a:rPr lang="en-US" sz="1200" b="0" i="0" kern="1200" dirty="0">
                <a:solidFill>
                  <a:schemeClr val="tx1"/>
                </a:solidFill>
                <a:effectLst/>
                <a:latin typeface="+mn-lt"/>
                <a:ea typeface="+mn-ea"/>
                <a:cs typeface="+mn-cs"/>
              </a:rPr>
              <a:t> is the convention defined by the AMD64 ABI; see [4] below.]</a:t>
            </a:r>
          </a:p>
          <a:p>
            <a:endParaRPr lang="en-US" dirty="0"/>
          </a:p>
          <a:p>
            <a:r>
              <a:rPr lang="en-US" dirty="0"/>
              <a:t>[Ref: [1] https://www.felixcloutier.com/x86/syscall</a:t>
            </a:r>
          </a:p>
          <a:p>
            <a:r>
              <a:rPr lang="en-US" dirty="0"/>
              <a:t>        [2] https://www.felixcloutier.com/x86/sysret</a:t>
            </a:r>
          </a:p>
          <a:p>
            <a:r>
              <a:rPr lang="en-US" dirty="0"/>
              <a:t>        [3] https://compas.cs.stonybrook.edu/~nhonarmand/courses/sp17/cse506/slides/04-interrupts.pdf</a:t>
            </a:r>
          </a:p>
          <a:p>
            <a:r>
              <a:rPr lang="en-US" dirty="0"/>
              <a:t>        [4] https://en.wikipedia.org/wiki/X86_calling_conventions#System_V_AMD64_ABI</a:t>
            </a:r>
          </a:p>
          <a:p>
            <a:r>
              <a:rPr lang="en-US" dirty="0"/>
              <a:t>        [5] https://wiki.osdev.org/Sysenter#AMD:_SYSCALL.2FSYSRET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74510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sysret</a:t>
            </a:r>
            <a:r>
              <a:rPr lang="en-US" dirty="0"/>
              <a:t> loads %rip using the value in %</a:t>
            </a:r>
            <a:r>
              <a:rPr lang="en-US" dirty="0" err="1"/>
              <a:t>rcx</a:t>
            </a:r>
            <a:r>
              <a:rPr lang="en-US" dirty="0"/>
              <a:t>.</a:t>
            </a:r>
          </a:p>
          <a:p>
            <a:endParaRPr lang="en-US" dirty="0"/>
          </a:p>
          <a:p>
            <a:r>
              <a:rPr lang="en-US" dirty="0"/>
              <a:t>[Ref: </a:t>
            </a:r>
            <a:r>
              <a:rPr lang="en-US" sz="2000" dirty="0"/>
              <a:t>https://wiki.osdev.org/Exceptions#General_Protection_Fault</a:t>
            </a:r>
          </a:p>
          <a:p>
            <a:r>
              <a:rPr lang="en-US" sz="2000" dirty="0"/>
              <a:t>        https://wiki.osdev.org/Exceptions#Page_Fault</a:t>
            </a:r>
          </a:p>
          <a:p>
            <a:r>
              <a:rPr lang="en-US" sz="2000" dirty="0"/>
              <a:t>        https://en.wikipedia.org/wiki/NX_bit#x86</a:t>
            </a:r>
          </a:p>
          <a:p>
            <a:r>
              <a:rPr lang="en-US" dirty="0"/>
              <a:t>]</a:t>
            </a:r>
          </a:p>
        </p:txBody>
      </p:sp>
      <p:sp>
        <p:nvSpPr>
          <p:cNvPr id="4" name="Slide Number Placeholder 3"/>
          <p:cNvSpPr>
            <a:spLocks noGrp="1"/>
          </p:cNvSpPr>
          <p:nvPr>
            <p:ph type="sldNum" sz="quarter" idx="5"/>
          </p:nvPr>
        </p:nvSpPr>
        <p:spPr/>
        <p:txBody>
          <a:bodyPr/>
          <a:lstStyle/>
          <a:p>
            <a:fld id="{9E9BFF26-3CAE-4DCF-9C1E-4F3982829741}" type="slidenum">
              <a:rPr lang="en-US" smtClean="0"/>
              <a:t>24</a:t>
            </a:fld>
            <a:endParaRPr lang="en-US"/>
          </a:p>
        </p:txBody>
      </p:sp>
    </p:spTree>
    <p:extLst>
      <p:ext uri="{BB962C8B-B14F-4D97-AF65-F5344CB8AC3E}">
        <p14:creationId xmlns:p14="http://schemas.microsoft.com/office/powerpoint/2010/main" val="3506815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dirty="0" err="1"/>
              <a:t>sysret</a:t>
            </a:r>
            <a:r>
              <a:rPr lang="en-US" dirty="0"/>
              <a:t> loads %rip using the value in %</a:t>
            </a:r>
            <a:r>
              <a:rPr lang="en-US" dirty="0" err="1"/>
              <a:t>rcx</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185775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[1]:</a:t>
            </a:r>
          </a:p>
          <a:p>
            <a:r>
              <a:rPr lang="en-US" sz="1200" b="1" i="0" kern="1200" dirty="0">
                <a:solidFill>
                  <a:schemeClr val="tx1"/>
                </a:solidFill>
                <a:effectLst/>
                <a:latin typeface="+mn-lt"/>
                <a:ea typeface="+mn-ea"/>
                <a:cs typeface="+mn-cs"/>
              </a:rPr>
              <a:t>    x86-64 interrupts</a:t>
            </a:r>
          </a:p>
          <a:p>
            <a:r>
              <a:rPr lang="en-US" sz="1200" b="0" i="0" kern="1200" dirty="0">
                <a:solidFill>
                  <a:schemeClr val="tx1"/>
                </a:solidFill>
                <a:effectLst/>
                <a:latin typeface="+mn-lt"/>
                <a:ea typeface="+mn-ea"/>
                <a:cs typeface="+mn-cs"/>
              </a:rPr>
              <a:t>    Interrupt descriptor table (IDT)</a:t>
            </a:r>
          </a:p>
          <a:p>
            <a:pPr lvl="1"/>
            <a:r>
              <a:rPr lang="en-US" sz="1200" b="0" i="0" kern="1200" dirty="0">
                <a:solidFill>
                  <a:schemeClr val="tx1"/>
                </a:solidFill>
                <a:effectLst/>
                <a:latin typeface="+mn-lt"/>
                <a:ea typeface="+mn-ea"/>
                <a:cs typeface="+mn-cs"/>
              </a:rPr>
              <a:t>*Array of 256 pointers to interrupt handlers</a:t>
            </a:r>
          </a:p>
          <a:p>
            <a:pPr lvl="1"/>
            <a:r>
              <a:rPr lang="en-US" sz="1200" b="0" i="0" kern="1200" dirty="0">
                <a:solidFill>
                  <a:schemeClr val="tx1"/>
                </a:solidFill>
                <a:effectLst/>
                <a:latin typeface="+mn-lt"/>
                <a:ea typeface="+mn-ea"/>
                <a:cs typeface="+mn-cs"/>
              </a:rPr>
              <a:t>*Interrupt handler = instruction + metadata</a:t>
            </a:r>
          </a:p>
          <a:p>
            <a:pPr lvl="2"/>
            <a:r>
              <a:rPr lang="en-US" sz="1200" b="0" i="0" kern="1200" dirty="0">
                <a:solidFill>
                  <a:schemeClr val="tx1"/>
                </a:solidFill>
                <a:effectLst/>
                <a:latin typeface="+mn-lt"/>
                <a:ea typeface="+mn-ea"/>
                <a:cs typeface="+mn-cs"/>
              </a:rPr>
              <a:t>-Can unprivileged code invoke the interrupt handler directly?</a:t>
            </a:r>
          </a:p>
          <a:p>
            <a:pPr lvl="2"/>
            <a:r>
              <a:rPr lang="en-US" sz="1200" b="0" i="0" kern="1200" dirty="0">
                <a:solidFill>
                  <a:schemeClr val="tx1"/>
                </a:solidFill>
                <a:effectLst/>
                <a:latin typeface="+mn-lt"/>
                <a:ea typeface="+mn-ea"/>
                <a:cs typeface="+mn-cs"/>
              </a:rPr>
              <a:t>-What privilege level does the interrupt handler use?</a:t>
            </a:r>
          </a:p>
          <a:p>
            <a:pPr lvl="2"/>
            <a:r>
              <a:rPr lang="en-US" sz="1200" b="0" i="0" kern="1200" dirty="0">
                <a:solidFill>
                  <a:schemeClr val="tx1"/>
                </a:solidFill>
                <a:effectLst/>
                <a:latin typeface="+mn-lt"/>
                <a:ea typeface="+mn-ea"/>
                <a:cs typeface="+mn-cs"/>
              </a:rPr>
              <a:t>-Should interrupts be disabled when the interrupt handler runs?</a:t>
            </a:r>
          </a:p>
          <a:p>
            <a:r>
              <a:rPr lang="en-US" sz="1200" b="0" i="0" kern="1200" dirty="0">
                <a:solidFill>
                  <a:schemeClr val="tx1"/>
                </a:solidFill>
                <a:effectLst/>
                <a:latin typeface="+mn-lt"/>
                <a:ea typeface="+mn-ea"/>
                <a:cs typeface="+mn-cs"/>
              </a:rPr>
              <a:t>    Global descriptor table and task structures (GDT)</a:t>
            </a:r>
          </a:p>
          <a:p>
            <a:pPr lvl="1"/>
            <a:r>
              <a:rPr lang="en-US" sz="1200" b="0" i="0" kern="1200" dirty="0">
                <a:solidFill>
                  <a:schemeClr val="tx1"/>
                </a:solidFill>
                <a:effectLst/>
                <a:latin typeface="+mn-lt"/>
                <a:ea typeface="+mn-ea"/>
                <a:cs typeface="+mn-cs"/>
              </a:rPr>
              <a:t>*Locates the IDT</a:t>
            </a:r>
          </a:p>
          <a:p>
            <a:pPr lvl="1"/>
            <a:r>
              <a:rPr lang="en-US" sz="1200" b="0" i="0" kern="1200" dirty="0">
                <a:solidFill>
                  <a:schemeClr val="tx1"/>
                </a:solidFill>
                <a:effectLst/>
                <a:latin typeface="+mn-lt"/>
                <a:ea typeface="+mn-ea"/>
                <a:cs typeface="+mn-cs"/>
              </a:rPr>
              <a:t>*Locates the kernel stack</a:t>
            </a:r>
          </a:p>
          <a:p>
            <a:r>
              <a:rPr lang="en-US" dirty="0"/>
              <a:t>In Chickadee, once the OS’s interrupt handler is running, that handler will copy state from the CPU stack to the kernel stack of the currently running process, and then call proc::exception(). Linux handles this situation differently---in Linux, all interrupt handling occurs on a core’s local interrupt stack.]</a:t>
            </a:r>
          </a:p>
          <a:p>
            <a:endParaRPr lang="en-US" dirty="0"/>
          </a:p>
          <a:p>
            <a:r>
              <a:rPr lang="en-US" dirty="0"/>
              <a:t>[Ref: [1] https://read.seas.harvard.edu/cs161-19/lectures/lecture3/</a:t>
            </a:r>
          </a:p>
          <a:p>
            <a:r>
              <a:rPr lang="en-US" dirty="0"/>
              <a:t>        [2] https://www.kernel.org/doc/Documentation/x86/kernel-stacks]</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95685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Intel Celeron is an older processor that was released in 2010 [Ref: </a:t>
            </a:r>
            <a:r>
              <a:rPr lang="en-US" dirty="0">
                <a:hlinkClick r:id="rId3"/>
              </a:rPr>
              <a:t>https://en.wikichip.org/wiki/intel/celeron/p4500</a:t>
            </a:r>
            <a:r>
              <a:rPr lang="en-US" dirty="0"/>
              <a:t>]. Many functions of the PCH have now been migrated directly into the </a:t>
            </a:r>
            <a:r>
              <a:rPr lang="en-US" dirty="0" err="1"/>
              <a:t>SoC.</a:t>
            </a:r>
            <a:r>
              <a:rPr lang="en-US" dirty="0"/>
              <a:t> As described by </a:t>
            </a:r>
            <a:r>
              <a:rPr lang="en-US" dirty="0">
                <a:hlinkClick r:id="rId4"/>
              </a:rPr>
              <a:t>https://en.wikipedia.org/wiki/Platform_Controller_Hub#Phase-out</a:t>
            </a:r>
            <a:r>
              <a:rPr lang="en-US" dirty="0"/>
              <a:t>, “</a:t>
            </a:r>
            <a:r>
              <a:rPr lang="en-US" sz="1200" b="0" i="0" kern="1200" dirty="0">
                <a:solidFill>
                  <a:schemeClr val="tx1"/>
                </a:solidFill>
                <a:effectLst/>
                <a:latin typeface="+mn-lt"/>
                <a:ea typeface="+mn-ea"/>
                <a:cs typeface="+mn-cs"/>
              </a:rPr>
              <a:t>Beginning with ultra-low-power </a:t>
            </a:r>
            <a:r>
              <a:rPr lang="en-US" sz="1200" b="0" i="0" u="none" strike="noStrike" kern="1200" dirty="0" err="1">
                <a:solidFill>
                  <a:schemeClr val="tx1"/>
                </a:solidFill>
                <a:effectLst/>
                <a:latin typeface="+mn-lt"/>
                <a:ea typeface="+mn-ea"/>
                <a:cs typeface="+mn-cs"/>
                <a:hlinkClick r:id="rId5" tooltip="Broadwell (microarchitecture)"/>
              </a:rPr>
              <a:t>Broadwells</a:t>
            </a:r>
            <a:r>
              <a:rPr lang="en-US" sz="1200" b="0" i="0" kern="1200" dirty="0">
                <a:solidFill>
                  <a:schemeClr val="tx1"/>
                </a:solidFill>
                <a:effectLst/>
                <a:latin typeface="+mn-lt"/>
                <a:ea typeface="+mn-ea"/>
                <a:cs typeface="+mn-cs"/>
              </a:rPr>
              <a:t> and continuing with mobile </a:t>
            </a:r>
            <a:r>
              <a:rPr lang="en-US" sz="1200" b="0" i="0" u="none" strike="noStrike" kern="1200" dirty="0">
                <a:solidFill>
                  <a:schemeClr val="tx1"/>
                </a:solidFill>
                <a:effectLst/>
                <a:latin typeface="+mn-lt"/>
                <a:ea typeface="+mn-ea"/>
                <a:cs typeface="+mn-cs"/>
                <a:hlinkClick r:id="rId6" tooltip="Skylake (microarchitecture)"/>
              </a:rPr>
              <a:t>Skylake</a:t>
            </a:r>
            <a:r>
              <a:rPr lang="en-US" sz="1200" b="0" i="0" kern="1200" dirty="0">
                <a:solidFill>
                  <a:schemeClr val="tx1"/>
                </a:solidFill>
                <a:effectLst/>
                <a:latin typeface="+mn-lt"/>
                <a:ea typeface="+mn-ea"/>
                <a:cs typeface="+mn-cs"/>
              </a:rPr>
              <a:t> processors, Intel incorporated the clock, PCI controller, and southbridge IO controllers into the CPU package, eliminating the PCH for a </a:t>
            </a:r>
            <a:r>
              <a:rPr lang="en-US" sz="1200" b="0" i="0" u="none" strike="noStrike" kern="1200" dirty="0">
                <a:solidFill>
                  <a:schemeClr val="tx1"/>
                </a:solidFill>
                <a:effectLst/>
                <a:latin typeface="+mn-lt"/>
                <a:ea typeface="+mn-ea"/>
                <a:cs typeface="+mn-cs"/>
                <a:hlinkClick r:id="rId7" tooltip="System on a chip"/>
              </a:rPr>
              <a:t>system on a chip</a:t>
            </a:r>
            <a:r>
              <a:rPr lang="en-US" sz="1200" b="0" i="0" kern="1200" dirty="0">
                <a:solidFill>
                  <a:schemeClr val="tx1"/>
                </a:solidFill>
                <a:effectLst/>
                <a:latin typeface="+mn-lt"/>
                <a:ea typeface="+mn-ea"/>
                <a:cs typeface="+mn-cs"/>
              </a:rPr>
              <a:t> (SOC) design. Rather than </a:t>
            </a:r>
            <a:r>
              <a:rPr lang="en-US" sz="1200" b="0" i="0" u="none" strike="noStrike" kern="1200" dirty="0">
                <a:solidFill>
                  <a:schemeClr val="tx1"/>
                </a:solidFill>
                <a:effectLst/>
                <a:latin typeface="+mn-lt"/>
                <a:ea typeface="+mn-ea"/>
                <a:cs typeface="+mn-cs"/>
                <a:hlinkClick r:id="rId8" tooltip="Direct Media Interface"/>
              </a:rPr>
              <a:t>DMI</a:t>
            </a:r>
            <a:r>
              <a:rPr lang="en-US" sz="1200" b="0" i="0" kern="1200" dirty="0">
                <a:solidFill>
                  <a:schemeClr val="tx1"/>
                </a:solidFill>
                <a:effectLst/>
                <a:latin typeface="+mn-lt"/>
                <a:ea typeface="+mn-ea"/>
                <a:cs typeface="+mn-cs"/>
              </a:rPr>
              <a:t>, these SOCs directly expose PCIe lanes, as well as SATA, USB, and </a:t>
            </a:r>
            <a:r>
              <a:rPr lang="en-US" sz="1200" b="0" i="0" u="none" strike="noStrike" kern="1200" dirty="0">
                <a:solidFill>
                  <a:schemeClr val="tx1"/>
                </a:solidFill>
                <a:effectLst/>
                <a:latin typeface="+mn-lt"/>
                <a:ea typeface="+mn-ea"/>
                <a:cs typeface="+mn-cs"/>
                <a:hlinkClick r:id="rId9" tooltip="Intel High Definition Audio"/>
              </a:rPr>
              <a:t>HDA</a:t>
            </a:r>
            <a:r>
              <a:rPr lang="en-US" sz="1200" b="0" i="0" kern="1200" dirty="0">
                <a:solidFill>
                  <a:schemeClr val="tx1"/>
                </a:solidFill>
                <a:effectLst/>
                <a:latin typeface="+mn-lt"/>
                <a:ea typeface="+mn-ea"/>
                <a:cs typeface="+mn-cs"/>
              </a:rPr>
              <a:t> lines from integrated controllers, and SPI/</a:t>
            </a:r>
            <a:r>
              <a:rPr lang="en-US" sz="1200" b="0" i="0" u="none" strike="noStrike" kern="1200" dirty="0">
                <a:solidFill>
                  <a:schemeClr val="tx1"/>
                </a:solidFill>
                <a:effectLst/>
                <a:latin typeface="+mn-lt"/>
                <a:ea typeface="+mn-ea"/>
                <a:cs typeface="+mn-cs"/>
                <a:hlinkClick r:id="rId10" tooltip="I²C"/>
              </a:rPr>
              <a:t>I²C</a:t>
            </a:r>
            <a:r>
              <a:rPr lang="en-US" sz="1200" b="0" i="0" kern="1200" dirty="0">
                <a:solidFill>
                  <a:schemeClr val="tx1"/>
                </a:solidFill>
                <a:effectLst/>
                <a:latin typeface="+mn-lt"/>
                <a:ea typeface="+mn-ea"/>
                <a:cs typeface="+mn-cs"/>
              </a:rPr>
              <a:t>/UART/GPIO lines for sensors.</a:t>
            </a:r>
            <a:r>
              <a:rPr lang="en-US" dirty="0"/>
              <a:t>” However, I can’t find any diagrams that depict the location of the ME in such an architecture.]</a:t>
            </a:r>
          </a:p>
          <a:p>
            <a:endParaRPr lang="en-US" dirty="0"/>
          </a:p>
          <a:p>
            <a:r>
              <a:rPr lang="en-US" dirty="0"/>
              <a:t>[Aside: As [1] says, “</a:t>
            </a:r>
            <a:r>
              <a:rPr lang="en-US" sz="1200" b="0" i="0" kern="1200" dirty="0">
                <a:solidFill>
                  <a:schemeClr val="tx1"/>
                </a:solidFill>
                <a:effectLst/>
                <a:latin typeface="+mn-lt"/>
                <a:ea typeface="+mn-ea"/>
                <a:cs typeface="+mn-cs"/>
              </a:rPr>
              <a:t>Due to the signature verification, developing free replacement firmware for the ME is basically impossible. The only entity capable of replacing the ME firmware is Intel.”]</a:t>
            </a:r>
            <a:endParaRPr lang="en-US" dirty="0"/>
          </a:p>
          <a:p>
            <a:endParaRPr lang="en-US" dirty="0"/>
          </a:p>
          <a:p>
            <a:r>
              <a:rPr lang="en-US" dirty="0"/>
              <a:t>[Ref: [1] </a:t>
            </a:r>
            <a:r>
              <a:rPr lang="en-US" dirty="0">
                <a:hlinkClick r:id="rId11"/>
              </a:rPr>
              <a:t>https://web.archive.org/web/20190512112725/https://files.bitkeks.eu/docs/intelme-report.pdf</a:t>
            </a:r>
            <a:r>
              <a:rPr lang="en-US" dirty="0"/>
              <a:t>  //”</a:t>
            </a:r>
            <a:r>
              <a:rPr lang="de-DE" dirty="0"/>
              <a:t>Intel Management Engine (Hauptseminar Technischer Datenschutz)“ by Dominik Pataky</a:t>
            </a:r>
          </a:p>
          <a:p>
            <a:r>
              <a:rPr lang="de-DE" dirty="0"/>
              <a:t>        [2] https://invisiblethingslab.com/resources/bh09usa/Ring%20-3%20Rootkits.pdf</a:t>
            </a:r>
          </a:p>
          <a:p>
            <a:r>
              <a:rPr lang="de-DE" dirty="0"/>
              <a:t>        [3] https://mirrors.dotsrc.org/cdn.media.ccc.de/congress/2017/slides-pdf/34c3-8782-intel_me_myths_and_reality.pdf</a:t>
            </a:r>
          </a:p>
          <a:p>
            <a:r>
              <a:rPr lang="de-DE" dirty="0"/>
              <a:t>        [4] https://libreboot.org/faq.html#intel</a:t>
            </a:r>
          </a:p>
          <a:p>
            <a:r>
              <a:rPr lang="de-DE" dirty="0"/>
              <a:t>        [5] </a:t>
            </a:r>
            <a:r>
              <a:rPr lang="en-US" dirty="0"/>
              <a:t>Ref: </a:t>
            </a:r>
            <a:r>
              <a:rPr lang="en-US" dirty="0">
                <a:hlinkClick r:id="rId12"/>
              </a:rPr>
              <a:t>https://web.archive.org/web/20140211075753/http://www.intel.com/content/dam/www/public/us/en/documents/datasheets/celeron-mobile-p4000-u3000-datasheet.pdf</a:t>
            </a:r>
            <a:r>
              <a:rPr lang="en-US" dirty="0"/>
              <a:t>  //See page 10</a:t>
            </a:r>
            <a:endParaRPr lang="de-DE"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36548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from 4-interrupts-and-buddy-allocation.pptx.]</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https://www.kernel.org/doc/Documentation/x86/kernel-stacks</a:t>
            </a:r>
          </a:p>
          <a:p>
            <a:r>
              <a:rPr lang="en-US" dirty="0"/>
              <a:t>        https://cs.unc.edu/~porter/courses/cse506/f12/slides/interrupts.pdf   //Slides 32—34 in particular</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4065797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https://www.kernel.org/doc/Documentation/x86/kernel-stacks</a:t>
            </a:r>
          </a:p>
          <a:p>
            <a:r>
              <a:rPr lang="en-US" dirty="0"/>
              <a:t>        https://cs.unc.edu/~porter/courses/cse506/f12/slides/interrupts.pdf   //Slides 32—34 in particular</a:t>
            </a:r>
          </a:p>
          <a:p>
            <a:r>
              <a:rPr lang="en-US" dirty="0"/>
              <a:t>        https://fail0verflow.com/blog/2012/cve-2012-0217-intel-sysret-freebsd/</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45911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https://os.phil-opp.com/double-fault-exceptions/   //The source for the double-fault table]</a:t>
            </a:r>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36420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double fault indicates that the machine is so messed up that recovery is effectively impossible. In our running example, recovery is impossible because the kernel has no way to determine what the right %</a:t>
            </a:r>
            <a:r>
              <a:rPr lang="en-US" dirty="0" err="1"/>
              <a:t>rsp</a:t>
            </a:r>
            <a:r>
              <a:rPr lang="en-US" dirty="0"/>
              <a:t> value is for the kernel. Linux’s double-fault handler just tries to dump some register state and then sit in a while(1) loop that executes </a:t>
            </a:r>
            <a:r>
              <a:rPr lang="en-US" dirty="0" err="1"/>
              <a:t>nop</a:t>
            </a:r>
            <a:r>
              <a:rPr lang="en-US" dirty="0"/>
              <a:t> instructions.</a:t>
            </a:r>
          </a:p>
          <a:p>
            <a:endParaRPr lang="en-US" dirty="0"/>
          </a:p>
          <a:p>
            <a:r>
              <a:rPr lang="en-US" dirty="0"/>
              <a:t>[Ref: Volume 3A, page 6-29 of Intel 64 and IA-32 Architectures Software Developer’s Manual, provides the quoted text about how a double-fault should induce a kernel to panic. Volume 2B, page 4-513 describes how a push instruction will cause a stack segment fault if %</a:t>
            </a:r>
            <a:r>
              <a:rPr lang="en-US" dirty="0" err="1"/>
              <a:t>rsp</a:t>
            </a:r>
            <a:r>
              <a:rPr lang="en-US" dirty="0"/>
              <a:t> has a noncanonical form.]</a:t>
            </a:r>
          </a:p>
          <a:p>
            <a:r>
              <a:rPr lang="en-US" dirty="0"/>
              <a:t>[Ref: https://os.phil-opp.com/double-fault-exceptions/</a:t>
            </a:r>
          </a:p>
          <a:p>
            <a:r>
              <a:rPr lang="en-US" dirty="0"/>
              <a:t>        https://wiki.osdev.org/Exceptions</a:t>
            </a:r>
          </a:p>
          <a:p>
            <a:r>
              <a:rPr lang="en-US" dirty="0"/>
              <a:t>        https://media.blackhat.com/bh-us-12/Briefings/Wojtczuk/BH_US_12_Wojtczuk_A_Stitch_In_Time_WP.pdf</a:t>
            </a:r>
          </a:p>
          <a:p>
            <a:r>
              <a:rPr lang="en-US" dirty="0"/>
              <a:t>        https://github.com/torvalds/linux/blob/master/arch/x86/kernel/doublefault.c</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114333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code in the slide will crash the machine. However, a more clever attack could actually give the attacker root privileges! The basic idea behind the more clever attack is that %</a:t>
            </a:r>
            <a:r>
              <a:rPr lang="en-US" dirty="0" err="1"/>
              <a:t>rsp</a:t>
            </a:r>
            <a:r>
              <a:rPr lang="en-US" dirty="0"/>
              <a:t> is controlled by the attacker—so, the attacker can set %</a:t>
            </a:r>
            <a:r>
              <a:rPr lang="en-US" dirty="0" err="1"/>
              <a:t>rsp</a:t>
            </a:r>
            <a:r>
              <a:rPr lang="en-US" dirty="0"/>
              <a:t> to a carefully-chosen value that will overwrite important control flow structures in the kernel. Examples of such control flow structures include kernel function pointers. Note that the structures will be overwritten by ATTACKER-CONTROLLED VALUES, since the stuff that gets pushed on the stack will be the values of attacker-controlled registers; remember that, right before the kernel calls </a:t>
            </a:r>
            <a:r>
              <a:rPr lang="en-US" dirty="0" err="1"/>
              <a:t>sysret</a:t>
            </a:r>
            <a:r>
              <a:rPr lang="en-US" dirty="0"/>
              <a:t>, the kernel has restored the user-mode registers. Refs [1] and [3] provide examples of such an attack.]</a:t>
            </a:r>
          </a:p>
          <a:p>
            <a:endParaRPr lang="en-US" dirty="0"/>
          </a:p>
          <a:p>
            <a:r>
              <a:rPr lang="en-US" dirty="0"/>
              <a:t>[Aside: Here’s a web page that translates Intel-syntax assembly to the associated C strings: https://defuse.ca/online-x86-assembler.htm]</a:t>
            </a:r>
          </a:p>
          <a:p>
            <a:endParaRPr lang="en-US" dirty="0"/>
          </a:p>
          <a:p>
            <a:r>
              <a:rPr lang="en-US" dirty="0"/>
              <a:t>[Ref: [1] https://fail0verflow.com/blog/2012/cve-2012-0217-intel-sysret-freebsd/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https://media.blackhat.com/bh-us-12/Briefings/Wojtczuk/BH_US_12_Wojtczuk_A_Stitch_In_Time_WP.pdf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//Has a more explicit explanation of [1]’s observation that why a FreeBSD kernel’s #GP handler will cause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//page fault. The explanation is that, on FreeBSD, the default value for a user-mode </a:t>
            </a:r>
            <a:r>
              <a:rPr lang="en-US" dirty="0" err="1"/>
              <a:t>gs:base</a:t>
            </a:r>
            <a:r>
              <a:rPr lang="en-US" dirty="0"/>
              <a:t> is 0 (i.e., </a:t>
            </a:r>
            <a:r>
              <a:rPr lang="en-US" dirty="0" err="1"/>
              <a:t>gs:base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//points to the unmapped NULL page); so, when the #GP handler tries to execute code like </a:t>
            </a:r>
            <a:r>
              <a:rPr lang="en-US" sz="1200" b="0" i="0" kern="1200" dirty="0">
                <a:solidFill>
                  <a:schemeClr val="tx1"/>
                </a:solidFill>
                <a:effectLst/>
                <a:latin typeface="+mn-lt"/>
                <a:ea typeface="+mn-ea"/>
                <a:cs typeface="+mn-cs"/>
              </a:rPr>
              <a:t>PCPU(CURPCB),%</a:t>
            </a:r>
            <a:r>
              <a:rPr lang="en-US" sz="1200" b="0" i="0" kern="1200" dirty="0" err="1">
                <a:solidFill>
                  <a:schemeClr val="tx1"/>
                </a:solidFill>
                <a:effectLst/>
                <a:latin typeface="+mn-lt"/>
                <a:ea typeface="+mn-ea"/>
                <a:cs typeface="+mn-cs"/>
              </a:rPr>
              <a:t>rdi</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access per-</a:t>
            </a:r>
            <a:r>
              <a:rPr lang="en-US" sz="1200" b="0" i="0" kern="1200" dirty="0" err="1">
                <a:solidFill>
                  <a:schemeClr val="tx1"/>
                </a:solidFill>
                <a:effectLst/>
                <a:latin typeface="+mn-lt"/>
                <a:ea typeface="+mn-ea"/>
                <a:cs typeface="+mn-cs"/>
              </a:rPr>
              <a:t>cpu</a:t>
            </a:r>
            <a:r>
              <a:rPr lang="en-US" sz="1200" b="0" i="0" kern="1200" dirty="0">
                <a:solidFill>
                  <a:schemeClr val="tx1"/>
                </a:solidFill>
                <a:effectLst/>
                <a:latin typeface="+mn-lt"/>
                <a:ea typeface="+mn-ea"/>
                <a:cs typeface="+mn-cs"/>
              </a:rPr>
              <a:t> data structures that would normally be pointed to by the kernel’s </a:t>
            </a:r>
            <a:r>
              <a:rPr lang="en-US" sz="1200" b="0" i="0" kern="1200" dirty="0" err="1">
                <a:solidFill>
                  <a:schemeClr val="tx1"/>
                </a:solidFill>
                <a:effectLst/>
                <a:latin typeface="+mn-lt"/>
                <a:ea typeface="+mn-ea"/>
                <a:cs typeface="+mn-cs"/>
              </a:rPr>
              <a:t>gs:base</a:t>
            </a:r>
            <a:r>
              <a:rPr lang="en-US" sz="1200" b="0" i="0" kern="1200" dirty="0">
                <a:solidFill>
                  <a:schemeClr val="tx1"/>
                </a:solidFill>
                <a:effectLst/>
                <a:latin typeface="+mn-lt"/>
                <a:ea typeface="+mn-ea"/>
                <a:cs typeface="+mn-cs"/>
              </a:rPr>
              <a:t>, the code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//trigger a page fault, because the #GP handler didn’t perform a </a:t>
            </a:r>
            <a:r>
              <a:rPr lang="en-US" sz="1200" b="0" i="0" kern="1200" dirty="0" err="1">
                <a:solidFill>
                  <a:schemeClr val="tx1"/>
                </a:solidFill>
                <a:effectLst/>
                <a:latin typeface="+mn-lt"/>
                <a:ea typeface="+mn-ea"/>
                <a:cs typeface="+mn-cs"/>
              </a:rPr>
              <a:t>swapgs</a:t>
            </a:r>
            <a:r>
              <a:rPr lang="en-US" sz="1200" b="0" i="0" kern="1200" dirty="0">
                <a:solidFill>
                  <a:schemeClr val="tx1"/>
                </a:solidFill>
                <a:effectLst/>
                <a:latin typeface="+mn-lt"/>
                <a:ea typeface="+mn-ea"/>
                <a:cs typeface="+mn-cs"/>
              </a:rPr>
              <a:t> (because the #GP was caused by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//kernel code trying to implement the return-to-user-mode via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 and that kernel code had swapped </a:t>
            </a:r>
            <a:r>
              <a:rPr lang="en-US" sz="1200" b="0" i="0" kern="1200" dirty="0" err="1">
                <a:solidFill>
                  <a:schemeClr val="tx1"/>
                </a:solidFill>
                <a:effectLst/>
                <a:latin typeface="+mn-lt"/>
                <a:ea typeface="+mn-ea"/>
                <a:cs typeface="+mn-cs"/>
              </a:rPr>
              <a:t>gs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the user-mode value before calling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a:t>
            </a:r>
            <a:endParaRPr lang="en-US" dirty="0"/>
          </a:p>
          <a:p>
            <a:r>
              <a:rPr lang="en-US" dirty="0"/>
              <a:t>        [3] https://cyseclabs.com/blog/cve-2014-4699-linux-kernel-ptrace-sysret-analysis]</a:t>
            </a:r>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190629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https://docs.microsoft.com/en-us/windows-hardware/drivers/debugger/bug-check-0x7f--unexpected-kernel-mode-trap]</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233867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https://www.slideshare.net/nkslides/exploiting-the-linux-kernel-via-intels-sysret-implementation</a:t>
            </a:r>
          </a:p>
          <a:p>
            <a:r>
              <a:rPr lang="en-US" dirty="0"/>
              <a:t>        https://www.intel.com/content/dam/www/public/us/en/documents/manuals/64-ia-32-architectures-software-developer-instruction-set-reference-manual-325383.pdf   //See the entry for </a:t>
            </a:r>
            <a:r>
              <a:rPr lang="en-US" dirty="0" err="1"/>
              <a:t>sysret</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26133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83135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https://en.wikipedia.org/wiki/Intel_Active_Management_Technology</a:t>
            </a:r>
          </a:p>
          <a:p>
            <a:r>
              <a:rPr lang="en-US" dirty="0"/>
              <a:t>        https://www.symantec.com/connect/articles/why-must-intel-amt-be-configured-and-what-required</a:t>
            </a:r>
          </a:p>
          <a:p>
            <a:r>
              <a:rPr lang="en-US" dirty="0"/>
              <a:t>        https://www.blackhat.com/docs/us-17/thursday/us-17-Evdokimov-Intel-AMT-Stealth-Breakthrough-wp.pdf]</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74409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images in the next few slides are taken from a Black Hat presentation from 2017.</a:t>
            </a:r>
          </a:p>
          <a:p>
            <a:endParaRPr lang="en-US" dirty="0"/>
          </a:p>
          <a:p>
            <a:r>
              <a:rPr lang="en-US" dirty="0"/>
              <a:t>[Ref: https://www.tenable.com/blog/rediscovering-the-intel-amt-vulnerability</a:t>
            </a:r>
          </a:p>
          <a:p>
            <a:r>
              <a:rPr lang="en-US" dirty="0"/>
              <a:t>        https://www.blackhat.com/docs/us-17/thursday/us-17-Evdokimov-Intel-AMT-Stealth-Breakthrough-wp.pdf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80166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14174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https://en.wikipedia.org/wiki/Digest_access_authentication</a:t>
            </a:r>
          </a:p>
          <a:p>
            <a:r>
              <a:rPr lang="en-US" dirty="0"/>
              <a:t>        https://tools.ietf.org/html/rfc2617</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20266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the RFC, “realms allow the protected resources on a server to be partitioned into a set of protection spaces, each with its own authentication scheme and/or authorization database.”</a:t>
            </a:r>
          </a:p>
          <a:p>
            <a:endParaRPr lang="en-US" dirty="0"/>
          </a:p>
          <a:p>
            <a:r>
              <a:rPr lang="en-US" dirty="0"/>
              <a:t>[Ref: https://en.wikipedia.org/wiki/Digest_access_authentication</a:t>
            </a:r>
          </a:p>
          <a:p>
            <a:r>
              <a:rPr lang="en-US" dirty="0"/>
              <a:t>        https://tools.ietf.org/html/rfc2617</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25436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 refers to the HTTP method in the request, e.g., “GET” or “POST.” “URI” refers to the URL contained in the HTTP request.</a:t>
            </a:r>
          </a:p>
          <a:p>
            <a:endParaRPr lang="en-US" dirty="0"/>
          </a:p>
          <a:p>
            <a:r>
              <a:rPr lang="en-US" dirty="0"/>
              <a:t>It’s particularly important that HA1 is never revealed to the network, because if the network attacker can see HA1, then the attacker can successfully masquerade as the admin user!</a:t>
            </a:r>
          </a:p>
          <a:p>
            <a:endParaRPr lang="en-US" dirty="0"/>
          </a:p>
          <a:p>
            <a:r>
              <a:rPr lang="en-US" dirty="0"/>
              <a:t>[Aside: Strictly speaking, the `</a:t>
            </a:r>
            <a:r>
              <a:rPr lang="en-US" dirty="0" err="1"/>
              <a:t>qop</a:t>
            </a:r>
            <a:r>
              <a:rPr lang="en-US" dirty="0"/>
              <a:t>` field is also included in the hash computation for `response`. As RFC 2617 says, the field is optional; “if present, it is a quoted string of one or more tokens indicating the "quality of protection" values supported by the server. The value "auth" indicates authentication; the value "auth-int" indicates authentication with integrity protection.”]</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56268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7356" y="3350446"/>
            <a:ext cx="5648644" cy="1570467"/>
          </a:xfrm>
          <a:noFill/>
        </p:spPr>
        <p:txBody>
          <a:bodyPr>
            <a:noAutofit/>
          </a:bodyPr>
          <a:lstStyle/>
          <a:p>
            <a:pPr>
              <a:lnSpc>
                <a:spcPct val="100000"/>
              </a:lnSpc>
              <a:spcBef>
                <a:spcPts val="0"/>
              </a:spcBef>
            </a:pPr>
            <a:r>
              <a:rPr lang="en-US" sz="4800" b="1" dirty="0">
                <a:latin typeface="Segoe UI" panose="020B0502040204020203" pitchFamily="34" charset="0"/>
                <a:cs typeface="Segoe UI" panose="020B0502040204020203" pitchFamily="34" charset="0"/>
              </a:rPr>
              <a:t>CS 161: Lecture 22</a:t>
            </a:r>
          </a:p>
          <a:p>
            <a:pPr>
              <a:lnSpc>
                <a:spcPct val="100000"/>
              </a:lnSpc>
              <a:spcBef>
                <a:spcPts val="0"/>
              </a:spcBef>
            </a:pPr>
            <a:r>
              <a:rPr lang="en-US" sz="4800" b="1" dirty="0">
                <a:latin typeface="Segoe UI" panose="020B0502040204020203" pitchFamily="34" charset="0"/>
                <a:cs typeface="Segoe UI" panose="020B0502040204020203" pitchFamily="34" charset="0"/>
              </a:rPr>
              <a:t>4/26/21</a:t>
            </a:r>
          </a:p>
        </p:txBody>
      </p:sp>
      <p:sp>
        <p:nvSpPr>
          <p:cNvPr id="2" name="Title 1"/>
          <p:cNvSpPr>
            <a:spLocks noGrp="1"/>
          </p:cNvSpPr>
          <p:nvPr>
            <p:ph type="ctrTitle"/>
          </p:nvPr>
        </p:nvSpPr>
        <p:spPr>
          <a:xfrm>
            <a:off x="969505" y="1928096"/>
            <a:ext cx="4604346" cy="1296364"/>
          </a:xfrm>
          <a:noFill/>
        </p:spPr>
        <p:txBody>
          <a:bodyPr>
            <a:noAutofit/>
          </a:bodyPr>
          <a:lstStyle/>
          <a:p>
            <a:r>
              <a:rPr lang="en-US" sz="8800" b="1" dirty="0"/>
              <a:t>Security</a:t>
            </a:r>
          </a:p>
        </p:txBody>
      </p:sp>
      <p:pic>
        <p:nvPicPr>
          <p:cNvPr id="1026" name="Picture 2" descr="Related image">
            <a:extLst>
              <a:ext uri="{FF2B5EF4-FFF2-40B4-BE49-F238E27FC236}">
                <a16:creationId xmlns:a16="http://schemas.microsoft.com/office/drawing/2014/main" id="{64A03908-CC6F-4125-BDCF-67A07D725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34"/>
          <a:stretch/>
        </p:blipFill>
        <p:spPr bwMode="auto">
          <a:xfrm>
            <a:off x="6387125" y="-1"/>
            <a:ext cx="58048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grpSp>
        <p:nvGrpSpPr>
          <p:cNvPr id="9" name="Group 8">
            <a:extLst>
              <a:ext uri="{FF2B5EF4-FFF2-40B4-BE49-F238E27FC236}">
                <a16:creationId xmlns:a16="http://schemas.microsoft.com/office/drawing/2014/main" id="{BDE153A5-4DB4-4023-A6A8-24379D9BD968}"/>
              </a:ext>
            </a:extLst>
          </p:cNvPr>
          <p:cNvGrpSpPr/>
          <p:nvPr/>
        </p:nvGrpSpPr>
        <p:grpSpPr>
          <a:xfrm>
            <a:off x="60160" y="4496711"/>
            <a:ext cx="9252283" cy="2278431"/>
            <a:chOff x="60160" y="4496711"/>
            <a:chExt cx="9252283" cy="2278431"/>
          </a:xfrm>
        </p:grpSpPr>
        <p:sp>
          <p:nvSpPr>
            <p:cNvPr id="6" name="TextBox 5">
              <a:extLst>
                <a:ext uri="{FF2B5EF4-FFF2-40B4-BE49-F238E27FC236}">
                  <a16:creationId xmlns:a16="http://schemas.microsoft.com/office/drawing/2014/main" id="{A294086A-6C8B-4714-A8AF-E4977F4074A9}"/>
                </a:ext>
              </a:extLst>
            </p:cNvPr>
            <p:cNvSpPr txBox="1"/>
            <p:nvPr/>
          </p:nvSpPr>
          <p:spPr>
            <a:xfrm>
              <a:off x="60160" y="5390147"/>
              <a:ext cx="7127108" cy="1384995"/>
            </a:xfrm>
            <a:prstGeom prst="rect">
              <a:avLst/>
            </a:prstGeom>
            <a:noFill/>
          </p:spPr>
          <p:txBody>
            <a:bodyPr wrap="square" rtlCol="0">
              <a:spAutoFit/>
            </a:bodyPr>
            <a:lstStyle/>
            <a:p>
              <a:r>
                <a:rPr lang="en-US" sz="2800" b="1" dirty="0">
                  <a:latin typeface="+mj-lt"/>
                </a:rPr>
                <a:t>Security goals:</a:t>
              </a:r>
              <a:r>
                <a:rPr lang="en-US" sz="2800" dirty="0">
                  <a:latin typeface="+mj-lt"/>
                </a:rPr>
                <a:t> Prevent a network eavesdropper from (1) learning the admin password or (2) replaying a successful authentication response</a:t>
              </a:r>
            </a:p>
          </p:txBody>
        </p:sp>
        <p:pic>
          <p:nvPicPr>
            <p:cNvPr id="2050" name="Picture 2" descr="Image result for eavesdropper">
              <a:extLst>
                <a:ext uri="{FF2B5EF4-FFF2-40B4-BE49-F238E27FC236}">
                  <a16:creationId xmlns:a16="http://schemas.microsoft.com/office/drawing/2014/main" id="{1A6816DD-A462-42F3-8909-4DB9D10BF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979" y="4496711"/>
              <a:ext cx="2233464" cy="223346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extLst>
              <a:ext uri="{FF2B5EF4-FFF2-40B4-BE49-F238E27FC236}">
                <a16:creationId xmlns:a16="http://schemas.microsoft.com/office/drawing/2014/main" id="{21C1B5F0-A0C2-41ED-9CC4-74323FD1D550}"/>
              </a:ext>
            </a:extLst>
          </p:cNvPr>
          <p:cNvPicPr>
            <a:picLocks noChangeAspect="1"/>
          </p:cNvPicPr>
          <p:nvPr/>
        </p:nvPicPr>
        <p:blipFill>
          <a:blip r:embed="rId6"/>
          <a:stretch>
            <a:fillRect/>
          </a:stretch>
        </p:blipFill>
        <p:spPr>
          <a:xfrm>
            <a:off x="5592823" y="2359405"/>
            <a:ext cx="6344667" cy="6061483"/>
          </a:xfrm>
          <a:prstGeom prst="rect">
            <a:avLst/>
          </a:prstGeom>
          <a:ln>
            <a:solidFill>
              <a:schemeClr val="tx1"/>
            </a:solidFill>
          </a:ln>
        </p:spPr>
      </p:pic>
    </p:spTree>
    <p:extLst>
      <p:ext uri="{BB962C8B-B14F-4D97-AF65-F5344CB8AC3E}">
        <p14:creationId xmlns:p14="http://schemas.microsoft.com/office/powerpoint/2010/main" val="26311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809F43-6DA4-4A0B-83DF-91F484EE4231}"/>
              </a:ext>
            </a:extLst>
          </p:cNvPr>
          <p:cNvSpPr/>
          <p:nvPr/>
        </p:nvSpPr>
        <p:spPr>
          <a:xfrm>
            <a:off x="1608926" y="609166"/>
            <a:ext cx="9451626" cy="3046988"/>
          </a:xfrm>
          <a:prstGeom prst="rect">
            <a:avLst/>
          </a:prstGeom>
          <a:solidFill>
            <a:schemeClr val="bg1"/>
          </a:solidFill>
          <a:ln>
            <a:noFill/>
          </a:ln>
        </p:spPr>
        <p:txBody>
          <a:bodyPr wrap="none">
            <a:spAutoFit/>
          </a:bodyPr>
          <a:lstStyle/>
          <a:p>
            <a:r>
              <a:rPr lang="en-US" sz="3200" dirty="0">
                <a:latin typeface="Consolas" panose="020B0609020204030204" pitchFamily="49" charset="0"/>
              </a:rPr>
              <a:t>HA1 = hash(username || realm || password)</a:t>
            </a:r>
          </a:p>
          <a:p>
            <a:r>
              <a:rPr lang="en-US" sz="3200" dirty="0">
                <a:latin typeface="Consolas" panose="020B0609020204030204" pitchFamily="49" charset="0"/>
              </a:rPr>
              <a:t>HA2 = hash(method || URI)</a:t>
            </a:r>
          </a:p>
          <a:p>
            <a:r>
              <a:rPr lang="en-US" sz="3200" dirty="0">
                <a:latin typeface="Consolas" panose="020B0609020204030204" pitchFamily="49" charset="0"/>
              </a:rPr>
              <a:t>response = hash(HA1 || </a:t>
            </a:r>
            <a:r>
              <a:rPr lang="en-US" sz="3200" dirty="0" err="1">
                <a:latin typeface="Consolas" panose="020B0609020204030204" pitchFamily="49" charset="0"/>
              </a:rPr>
              <a:t>serverNonce</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clientNonceCount</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a:t>
            </a:r>
            <a:r>
              <a:rPr lang="en-US" sz="3200" dirty="0">
                <a:latin typeface="Consolas" panose="020B0609020204030204" pitchFamily="49" charset="0"/>
              </a:rPr>
              <a:t>        ||</a:t>
            </a:r>
          </a:p>
          <a:p>
            <a:r>
              <a:rPr lang="en-US" sz="3200" dirty="0">
                <a:latin typeface="Consolas" panose="020B0609020204030204" pitchFamily="49" charset="0"/>
              </a:rPr>
              <a:t>                HA2)</a:t>
            </a:r>
          </a:p>
        </p:txBody>
      </p:sp>
      <p:sp>
        <p:nvSpPr>
          <p:cNvPr id="5" name="Title 1">
            <a:extLst>
              <a:ext uri="{FF2B5EF4-FFF2-40B4-BE49-F238E27FC236}">
                <a16:creationId xmlns:a16="http://schemas.microsoft.com/office/drawing/2014/main" id="{C2922016-ADEB-4C58-AB33-84722248A9DA}"/>
              </a:ext>
            </a:extLst>
          </p:cNvPr>
          <p:cNvSpPr>
            <a:spLocks noGrp="1"/>
          </p:cNvSpPr>
          <p:nvPr>
            <p:ph type="title"/>
          </p:nvPr>
        </p:nvSpPr>
        <p:spPr>
          <a:xfrm>
            <a:off x="0" y="-73427"/>
            <a:ext cx="12192000" cy="763448"/>
          </a:xfrm>
        </p:spPr>
        <p:txBody>
          <a:bodyPr>
            <a:normAutofit/>
          </a:bodyPr>
          <a:lstStyle/>
          <a:p>
            <a:r>
              <a:rPr lang="en-US" dirty="0"/>
              <a:t>HTTP Digest Authentication</a:t>
            </a:r>
          </a:p>
        </p:txBody>
      </p:sp>
      <p:grpSp>
        <p:nvGrpSpPr>
          <p:cNvPr id="26" name="Group 25">
            <a:extLst>
              <a:ext uri="{FF2B5EF4-FFF2-40B4-BE49-F238E27FC236}">
                <a16:creationId xmlns:a16="http://schemas.microsoft.com/office/drawing/2014/main" id="{1B605185-9C73-42A3-ADA3-80B66C124ECB}"/>
              </a:ext>
            </a:extLst>
          </p:cNvPr>
          <p:cNvGrpSpPr/>
          <p:nvPr/>
        </p:nvGrpSpPr>
        <p:grpSpPr>
          <a:xfrm>
            <a:off x="119259" y="2358178"/>
            <a:ext cx="5066355" cy="2205354"/>
            <a:chOff x="119259" y="2358178"/>
            <a:chExt cx="5066355" cy="2205354"/>
          </a:xfrm>
        </p:grpSpPr>
        <p:sp>
          <p:nvSpPr>
            <p:cNvPr id="8" name="TextBox 7">
              <a:extLst>
                <a:ext uri="{FF2B5EF4-FFF2-40B4-BE49-F238E27FC236}">
                  <a16:creationId xmlns:a16="http://schemas.microsoft.com/office/drawing/2014/main" id="{56A8C35E-6E1A-443E-828C-285C201470FD}"/>
                </a:ext>
              </a:extLst>
            </p:cNvPr>
            <p:cNvSpPr txBox="1"/>
            <p:nvPr/>
          </p:nvSpPr>
          <p:spPr>
            <a:xfrm>
              <a:off x="119259" y="3547869"/>
              <a:ext cx="4236170" cy="1015663"/>
            </a:xfrm>
            <a:prstGeom prst="rect">
              <a:avLst/>
            </a:prstGeom>
            <a:noFill/>
          </p:spPr>
          <p:txBody>
            <a:bodyPr wrap="square" rtlCol="0">
              <a:spAutoFit/>
            </a:bodyPr>
            <a:lstStyle/>
            <a:p>
              <a:r>
                <a:rPr lang="en-US" sz="3000" dirty="0">
                  <a:latin typeface="+mj-lt"/>
                </a:rPr>
                <a:t>Incremented by the client after every auth request</a:t>
              </a:r>
            </a:p>
          </p:txBody>
        </p:sp>
        <p:sp>
          <p:nvSpPr>
            <p:cNvPr id="2" name="Left Bracket 1">
              <a:extLst>
                <a:ext uri="{FF2B5EF4-FFF2-40B4-BE49-F238E27FC236}">
                  <a16:creationId xmlns:a16="http://schemas.microsoft.com/office/drawing/2014/main" id="{D501F391-4217-4C32-AB60-96A29DEA4C15}"/>
                </a:ext>
              </a:extLst>
            </p:cNvPr>
            <p:cNvSpPr/>
            <p:nvPr/>
          </p:nvSpPr>
          <p:spPr>
            <a:xfrm rot="5400000">
              <a:off x="2052899" y="1582224"/>
              <a:ext cx="271431" cy="404487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068A83-A36C-4457-9238-3C176DA413BB}"/>
                </a:ext>
              </a:extLst>
            </p:cNvPr>
            <p:cNvCxnSpPr>
              <a:cxnSpLocks/>
            </p:cNvCxnSpPr>
            <p:nvPr/>
          </p:nvCxnSpPr>
          <p:spPr>
            <a:xfrm>
              <a:off x="2032804" y="2370210"/>
              <a:ext cx="315281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9ACE61-6100-4FC1-B06C-72D1FDFB828E}"/>
                </a:ext>
              </a:extLst>
            </p:cNvPr>
            <p:cNvCxnSpPr>
              <a:cxnSpLocks/>
            </p:cNvCxnSpPr>
            <p:nvPr/>
          </p:nvCxnSpPr>
          <p:spPr>
            <a:xfrm flipV="1">
              <a:off x="2044836" y="2358178"/>
              <a:ext cx="0" cy="111076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0DD9707-B6F9-4D2F-8AEF-6DE28DBEC123}"/>
              </a:ext>
            </a:extLst>
          </p:cNvPr>
          <p:cNvGrpSpPr/>
          <p:nvPr/>
        </p:nvGrpSpPr>
        <p:grpSpPr>
          <a:xfrm>
            <a:off x="7338206" y="2117554"/>
            <a:ext cx="4853794" cy="2492144"/>
            <a:chOff x="7338206" y="2117554"/>
            <a:chExt cx="4853794" cy="2492144"/>
          </a:xfrm>
        </p:grpSpPr>
        <p:sp>
          <p:nvSpPr>
            <p:cNvPr id="7" name="TextBox 6">
              <a:extLst>
                <a:ext uri="{FF2B5EF4-FFF2-40B4-BE49-F238E27FC236}">
                  <a16:creationId xmlns:a16="http://schemas.microsoft.com/office/drawing/2014/main" id="{F37524C3-9C0F-4E2F-BCE6-DF77C093476D}"/>
                </a:ext>
              </a:extLst>
            </p:cNvPr>
            <p:cNvSpPr txBox="1"/>
            <p:nvPr/>
          </p:nvSpPr>
          <p:spPr>
            <a:xfrm>
              <a:off x="7338206" y="4055700"/>
              <a:ext cx="4853794" cy="553998"/>
            </a:xfrm>
            <a:prstGeom prst="rect">
              <a:avLst/>
            </a:prstGeom>
            <a:noFill/>
          </p:spPr>
          <p:txBody>
            <a:bodyPr wrap="square" rtlCol="0">
              <a:spAutoFit/>
            </a:bodyPr>
            <a:lstStyle/>
            <a:p>
              <a:r>
                <a:rPr lang="en-US" sz="3000" dirty="0">
                  <a:latin typeface="+mj-lt"/>
                </a:rPr>
                <a:t>A nonce is a random number</a:t>
              </a:r>
            </a:p>
          </p:txBody>
        </p:sp>
        <p:sp>
          <p:nvSpPr>
            <p:cNvPr id="14" name="Left Bracket 13">
              <a:extLst>
                <a:ext uri="{FF2B5EF4-FFF2-40B4-BE49-F238E27FC236}">
                  <a16:creationId xmlns:a16="http://schemas.microsoft.com/office/drawing/2014/main" id="{90FAAD4B-FCAD-4DF6-A426-6AFC8D5522BA}"/>
                </a:ext>
              </a:extLst>
            </p:cNvPr>
            <p:cNvSpPr/>
            <p:nvPr/>
          </p:nvSpPr>
          <p:spPr>
            <a:xfrm rot="5400000">
              <a:off x="9503265" y="1800451"/>
              <a:ext cx="291064" cy="453012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62BA1AD-85FD-430B-ACB8-8D06BAC0F690}"/>
                </a:ext>
              </a:extLst>
            </p:cNvPr>
            <p:cNvCxnSpPr>
              <a:cxnSpLocks/>
            </p:cNvCxnSpPr>
            <p:nvPr/>
          </p:nvCxnSpPr>
          <p:spPr>
            <a:xfrm flipV="1">
              <a:off x="9144000" y="2117554"/>
              <a:ext cx="0" cy="18024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B4B7F2-173F-423C-BE96-B3547313D9DC}"/>
                </a:ext>
              </a:extLst>
            </p:cNvPr>
            <p:cNvCxnSpPr>
              <a:cxnSpLocks/>
            </p:cNvCxnSpPr>
            <p:nvPr/>
          </p:nvCxnSpPr>
          <p:spPr>
            <a:xfrm flipH="1">
              <a:off x="7852078" y="2847463"/>
              <a:ext cx="129192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75B593F6-11D0-4023-B06F-C920D36138CB}"/>
              </a:ext>
            </a:extLst>
          </p:cNvPr>
          <p:cNvSpPr>
            <a:spLocks noGrp="1"/>
          </p:cNvSpPr>
          <p:nvPr>
            <p:ph idx="1"/>
          </p:nvPr>
        </p:nvSpPr>
        <p:spPr>
          <a:xfrm>
            <a:off x="626513" y="5086690"/>
            <a:ext cx="10938973" cy="1621142"/>
          </a:xfrm>
        </p:spPr>
        <p:txBody>
          <a:bodyPr>
            <a:normAutofit/>
          </a:bodyPr>
          <a:lstStyle/>
          <a:p>
            <a:pPr marL="0" indent="0">
              <a:buNone/>
            </a:pPr>
            <a:r>
              <a:rPr lang="en-US" sz="3600" b="1" dirty="0"/>
              <a:t>Property 3:</a:t>
            </a:r>
            <a:r>
              <a:rPr lang="en-US" sz="3600" dirty="0"/>
              <a:t> Assuming that </a:t>
            </a:r>
            <a:r>
              <a:rPr lang="en-US" sz="3600" dirty="0" err="1"/>
              <a:t>nonces</a:t>
            </a:r>
            <a:r>
              <a:rPr lang="en-US" sz="3600" dirty="0"/>
              <a:t> are refreshed during each authentication exchange, a network eavesdropper cannot replay an old successful authentication response.</a:t>
            </a:r>
          </a:p>
        </p:txBody>
      </p:sp>
      <p:sp>
        <p:nvSpPr>
          <p:cNvPr id="23" name="Content Placeholder 2">
            <a:extLst>
              <a:ext uri="{FF2B5EF4-FFF2-40B4-BE49-F238E27FC236}">
                <a16:creationId xmlns:a16="http://schemas.microsoft.com/office/drawing/2014/main" id="{D3D54E42-06D6-4314-A27C-D334E068FCAB}"/>
              </a:ext>
            </a:extLst>
          </p:cNvPr>
          <p:cNvSpPr txBox="1">
            <a:spLocks/>
          </p:cNvSpPr>
          <p:nvPr/>
        </p:nvSpPr>
        <p:spPr>
          <a:xfrm>
            <a:off x="626513" y="5097641"/>
            <a:ext cx="11176467" cy="162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2:</a:t>
            </a:r>
            <a:r>
              <a:rPr lang="en-US" sz="3600" dirty="0"/>
              <a:t> Assuming that the hash function is difficult to invert, a network eavesdropper can’t derive </a:t>
            </a:r>
            <a:r>
              <a:rPr lang="en-US" sz="3600" dirty="0">
                <a:latin typeface="Consolas" panose="020B0609020204030204" pitchFamily="49" charset="0"/>
              </a:rPr>
              <a:t>password</a:t>
            </a:r>
            <a:r>
              <a:rPr lang="en-US" sz="3600" dirty="0"/>
              <a:t> from </a:t>
            </a:r>
            <a:r>
              <a:rPr lang="en-US" sz="3600" dirty="0">
                <a:latin typeface="Consolas" panose="020B0609020204030204" pitchFamily="49" charset="0"/>
              </a:rPr>
              <a:t>response</a:t>
            </a:r>
            <a:r>
              <a:rPr lang="en-US" sz="3600" dirty="0"/>
              <a:t>.</a:t>
            </a:r>
          </a:p>
        </p:txBody>
      </p:sp>
      <p:sp>
        <p:nvSpPr>
          <p:cNvPr id="24" name="Content Placeholder 2">
            <a:extLst>
              <a:ext uri="{FF2B5EF4-FFF2-40B4-BE49-F238E27FC236}">
                <a16:creationId xmlns:a16="http://schemas.microsoft.com/office/drawing/2014/main" id="{5C30847F-5B13-4F9E-9402-F27F171E0D82}"/>
              </a:ext>
            </a:extLst>
          </p:cNvPr>
          <p:cNvSpPr txBox="1">
            <a:spLocks/>
          </p:cNvSpPr>
          <p:nvPr/>
        </p:nvSpPr>
        <p:spPr>
          <a:xfrm>
            <a:off x="626514" y="5086690"/>
            <a:ext cx="10938972" cy="1771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1:</a:t>
            </a:r>
            <a:r>
              <a:rPr lang="en-US" sz="3600" dirty="0"/>
              <a:t> The raw password submission isn’t revealed to the network, but the AMT machine can still determine whether the submitted password is the right one.</a:t>
            </a:r>
          </a:p>
        </p:txBody>
      </p:sp>
      <p:grpSp>
        <p:nvGrpSpPr>
          <p:cNvPr id="3" name="Group 2">
            <a:extLst>
              <a:ext uri="{FF2B5EF4-FFF2-40B4-BE49-F238E27FC236}">
                <a16:creationId xmlns:a16="http://schemas.microsoft.com/office/drawing/2014/main" id="{6F6E08A5-AFDA-4578-A83A-824DC623ED7B}"/>
              </a:ext>
            </a:extLst>
          </p:cNvPr>
          <p:cNvGrpSpPr/>
          <p:nvPr/>
        </p:nvGrpSpPr>
        <p:grpSpPr>
          <a:xfrm>
            <a:off x="-78565" y="62118"/>
            <a:ext cx="1843263" cy="1520656"/>
            <a:chOff x="-78565" y="62118"/>
            <a:chExt cx="1843263" cy="1520656"/>
          </a:xfrm>
        </p:grpSpPr>
        <p:sp>
          <p:nvSpPr>
            <p:cNvPr id="19" name="TextBox 18">
              <a:extLst>
                <a:ext uri="{FF2B5EF4-FFF2-40B4-BE49-F238E27FC236}">
                  <a16:creationId xmlns:a16="http://schemas.microsoft.com/office/drawing/2014/main" id="{27CA9662-146D-4684-9A13-453C977B330B}"/>
                </a:ext>
              </a:extLst>
            </p:cNvPr>
            <p:cNvSpPr txBox="1"/>
            <p:nvPr/>
          </p:nvSpPr>
          <p:spPr>
            <a:xfrm>
              <a:off x="-78565" y="62118"/>
              <a:ext cx="1819513" cy="1515800"/>
            </a:xfrm>
            <a:prstGeom prst="rect">
              <a:avLst/>
            </a:prstGeom>
            <a:noFill/>
          </p:spPr>
          <p:txBody>
            <a:bodyPr wrap="square" rtlCol="0">
              <a:spAutoFit/>
            </a:bodyPr>
            <a:lstStyle/>
            <a:p>
              <a:r>
                <a:rPr lang="en-US" dirty="0">
                  <a:latin typeface="+mj-lt"/>
                </a:rPr>
                <a:t>Hidden from the network; only computed locally by AMT host and admin host</a:t>
              </a:r>
            </a:p>
          </p:txBody>
        </p:sp>
        <p:sp>
          <p:nvSpPr>
            <p:cNvPr id="17" name="Left Bracket 16">
              <a:extLst>
                <a:ext uri="{FF2B5EF4-FFF2-40B4-BE49-F238E27FC236}">
                  <a16:creationId xmlns:a16="http://schemas.microsoft.com/office/drawing/2014/main" id="{5557FB09-3BCC-450B-A87C-25EB9A5067DB}"/>
                </a:ext>
              </a:extLst>
            </p:cNvPr>
            <p:cNvSpPr/>
            <p:nvPr/>
          </p:nvSpPr>
          <p:spPr>
            <a:xfrm>
              <a:off x="1608926" y="676908"/>
              <a:ext cx="155772" cy="905866"/>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2156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23" grpId="1"/>
      <p:bldP spid="24" grpId="0"/>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61D7-413F-4744-B6DD-A984D5FD120B}"/>
              </a:ext>
            </a:extLst>
          </p:cNvPr>
          <p:cNvSpPr>
            <a:spLocks noGrp="1"/>
          </p:cNvSpPr>
          <p:nvPr>
            <p:ph type="title"/>
          </p:nvPr>
        </p:nvSpPr>
        <p:spPr>
          <a:xfrm>
            <a:off x="307808" y="1660357"/>
            <a:ext cx="11762272" cy="1768643"/>
          </a:xfrm>
        </p:spPr>
        <p:txBody>
          <a:bodyPr>
            <a:noAutofit/>
          </a:bodyPr>
          <a:lstStyle/>
          <a:p>
            <a:r>
              <a:rPr lang="en-US" dirty="0"/>
              <a:t>Does Intel’s implementation of HTTP Digest Authentication have security flaws?</a:t>
            </a:r>
          </a:p>
        </p:txBody>
      </p:sp>
      <p:sp>
        <p:nvSpPr>
          <p:cNvPr id="4" name="Title 1">
            <a:extLst>
              <a:ext uri="{FF2B5EF4-FFF2-40B4-BE49-F238E27FC236}">
                <a16:creationId xmlns:a16="http://schemas.microsoft.com/office/drawing/2014/main" id="{2D3ED7BA-55FA-407C-95D9-7AC88809AA2A}"/>
              </a:ext>
            </a:extLst>
          </p:cNvPr>
          <p:cNvSpPr txBox="1">
            <a:spLocks/>
          </p:cNvSpPr>
          <p:nvPr/>
        </p:nvSpPr>
        <p:spPr>
          <a:xfrm>
            <a:off x="307808" y="3276809"/>
            <a:ext cx="11762272" cy="12511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Let’s reverse-engineer the ME firmware!</a:t>
            </a:r>
          </a:p>
        </p:txBody>
      </p:sp>
    </p:spTree>
    <p:extLst>
      <p:ext uri="{BB962C8B-B14F-4D97-AF65-F5344CB8AC3E}">
        <p14:creationId xmlns:p14="http://schemas.microsoft.com/office/powerpoint/2010/main" val="3301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A5A09-BADF-467D-9D65-FD8E38FF216C}"/>
              </a:ext>
            </a:extLst>
          </p:cNvPr>
          <p:cNvPicPr>
            <a:picLocks noChangeAspect="1"/>
          </p:cNvPicPr>
          <p:nvPr/>
        </p:nvPicPr>
        <p:blipFill>
          <a:blip r:embed="rId3"/>
          <a:stretch>
            <a:fillRect/>
          </a:stretch>
        </p:blipFill>
        <p:spPr>
          <a:xfrm>
            <a:off x="6104635" y="112042"/>
            <a:ext cx="6083358" cy="6513596"/>
          </a:xfrm>
          <a:prstGeom prst="rect">
            <a:avLst/>
          </a:prstGeom>
        </p:spPr>
      </p:pic>
      <p:sp>
        <p:nvSpPr>
          <p:cNvPr id="9" name="Content Placeholder 2">
            <a:extLst>
              <a:ext uri="{FF2B5EF4-FFF2-40B4-BE49-F238E27FC236}">
                <a16:creationId xmlns:a16="http://schemas.microsoft.com/office/drawing/2014/main" id="{0BD2D01C-A526-423B-9ABD-D24D02915ED9}"/>
              </a:ext>
            </a:extLst>
          </p:cNvPr>
          <p:cNvSpPr>
            <a:spLocks noGrp="1"/>
          </p:cNvSpPr>
          <p:nvPr>
            <p:ph idx="1"/>
          </p:nvPr>
        </p:nvSpPr>
        <p:spPr>
          <a:xfrm>
            <a:off x="-80010" y="123472"/>
            <a:ext cx="6821905" cy="6685798"/>
          </a:xfrm>
        </p:spPr>
        <p:txBody>
          <a:bodyPr>
            <a:normAutofit fontScale="92500" lnSpcReduction="20000"/>
          </a:bodyPr>
          <a:lstStyle/>
          <a:p>
            <a:r>
              <a:rPr lang="en-US" sz="3200" dirty="0"/>
              <a:t>Firmware is low-level software provided by a hardware vendor</a:t>
            </a:r>
          </a:p>
          <a:p>
            <a:pPr lvl="1"/>
            <a:r>
              <a:rPr lang="en-US" sz="2800" dirty="0"/>
              <a:t>Stored in on-device non-volatile memory like flash</a:t>
            </a:r>
          </a:p>
          <a:p>
            <a:pPr lvl="1"/>
            <a:r>
              <a:rPr lang="en-US" sz="2800" dirty="0"/>
              <a:t>May be read-only or updatable</a:t>
            </a:r>
          </a:p>
          <a:p>
            <a:r>
              <a:rPr lang="en-US" sz="3200" dirty="0"/>
              <a:t>BIOS (“Basic </a:t>
            </a:r>
            <a:r>
              <a:rPr lang="en-US" sz="3200" dirty="0" err="1"/>
              <a:t>Input/Output</a:t>
            </a:r>
            <a:r>
              <a:rPr lang="en-US" sz="3200" dirty="0"/>
              <a:t> System”)     or UEFI (“Unified Extensible Firmware Interface”) firmware:</a:t>
            </a:r>
          </a:p>
          <a:p>
            <a:pPr lvl="1"/>
            <a:r>
              <a:rPr lang="en-US" sz="2800" dirty="0"/>
              <a:t>Coordinates the early boot process</a:t>
            </a:r>
          </a:p>
          <a:p>
            <a:pPr lvl="2"/>
            <a:r>
              <a:rPr lang="en-US" sz="2800" dirty="0"/>
              <a:t>Ex: </a:t>
            </a:r>
            <a:r>
              <a:rPr lang="en-US" sz="2800" dirty="0" err="1"/>
              <a:t>Enumerating+testing</a:t>
            </a:r>
            <a:r>
              <a:rPr lang="en-US" sz="2800" dirty="0"/>
              <a:t> hardware devices</a:t>
            </a:r>
          </a:p>
          <a:p>
            <a:pPr lvl="2"/>
            <a:r>
              <a:rPr lang="en-US" sz="2800" dirty="0"/>
              <a:t>Ex: Pulling the boot loader from storage into memory</a:t>
            </a:r>
          </a:p>
          <a:p>
            <a:pPr lvl="1"/>
            <a:r>
              <a:rPr lang="en-US" sz="2800" dirty="0"/>
              <a:t>Provides post-boot services to the OS</a:t>
            </a:r>
          </a:p>
          <a:p>
            <a:pPr lvl="2"/>
            <a:r>
              <a:rPr lang="en-US" sz="2800" dirty="0"/>
              <a:t>Ex: Reading/writing the time and </a:t>
            </a:r>
            <a:r>
              <a:rPr lang="en-US" sz="2800" dirty="0" err="1"/>
              <a:t>timezone</a:t>
            </a:r>
            <a:r>
              <a:rPr lang="en-US" sz="2800" dirty="0"/>
              <a:t> of the hardware clock</a:t>
            </a:r>
          </a:p>
          <a:p>
            <a:pPr lvl="2"/>
            <a:r>
              <a:rPr lang="en-US" sz="2800" dirty="0"/>
              <a:t>Ex: Storing or retrieving small amounts of data in non-volatile RAM (e.g., to build event logs that persist across machine reboots)</a:t>
            </a:r>
          </a:p>
        </p:txBody>
      </p:sp>
      <p:grpSp>
        <p:nvGrpSpPr>
          <p:cNvPr id="21" name="Group 20">
            <a:extLst>
              <a:ext uri="{FF2B5EF4-FFF2-40B4-BE49-F238E27FC236}">
                <a16:creationId xmlns:a16="http://schemas.microsoft.com/office/drawing/2014/main" id="{3F0CB3F8-B599-470A-B46D-76D7C07F7B3E}"/>
              </a:ext>
            </a:extLst>
          </p:cNvPr>
          <p:cNvGrpSpPr/>
          <p:nvPr/>
        </p:nvGrpSpPr>
        <p:grpSpPr>
          <a:xfrm>
            <a:off x="9937479" y="2805237"/>
            <a:ext cx="2322707" cy="3896639"/>
            <a:chOff x="9937479" y="2805237"/>
            <a:chExt cx="2322707" cy="3896639"/>
          </a:xfrm>
        </p:grpSpPr>
        <p:cxnSp>
          <p:nvCxnSpPr>
            <p:cNvPr id="11" name="Straight Arrow Connector 10">
              <a:extLst>
                <a:ext uri="{FF2B5EF4-FFF2-40B4-BE49-F238E27FC236}">
                  <a16:creationId xmlns:a16="http://schemas.microsoft.com/office/drawing/2014/main" id="{D76FF850-EDAF-4A0F-8DF9-85B7D142366A}"/>
                </a:ext>
              </a:extLst>
            </p:cNvPr>
            <p:cNvCxnSpPr>
              <a:cxnSpLocks/>
            </p:cNvCxnSpPr>
            <p:nvPr/>
          </p:nvCxnSpPr>
          <p:spPr>
            <a:xfrm flipV="1">
              <a:off x="11405937" y="2805237"/>
              <a:ext cx="348916" cy="27027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9EF55E-CC30-4482-B4C4-1FA77172D008}"/>
                </a:ext>
              </a:extLst>
            </p:cNvPr>
            <p:cNvSpPr txBox="1"/>
            <p:nvPr/>
          </p:nvSpPr>
          <p:spPr>
            <a:xfrm>
              <a:off x="9937479" y="5501547"/>
              <a:ext cx="2322707"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 DRAM area that belongs to the ME; inaccessible to the normal CPU</a:t>
              </a:r>
            </a:p>
          </p:txBody>
        </p:sp>
      </p:grpSp>
      <p:grpSp>
        <p:nvGrpSpPr>
          <p:cNvPr id="20" name="Group 19">
            <a:extLst>
              <a:ext uri="{FF2B5EF4-FFF2-40B4-BE49-F238E27FC236}">
                <a16:creationId xmlns:a16="http://schemas.microsoft.com/office/drawing/2014/main" id="{968F7F0F-8CD1-4DBB-911E-F5C20CD5DC3A}"/>
              </a:ext>
            </a:extLst>
          </p:cNvPr>
          <p:cNvGrpSpPr/>
          <p:nvPr/>
        </p:nvGrpSpPr>
        <p:grpSpPr>
          <a:xfrm>
            <a:off x="6544572" y="3646170"/>
            <a:ext cx="3392907" cy="1960698"/>
            <a:chOff x="6128698" y="3269102"/>
            <a:chExt cx="3392907" cy="1960698"/>
          </a:xfrm>
        </p:grpSpPr>
        <p:cxnSp>
          <p:nvCxnSpPr>
            <p:cNvPr id="15" name="Straight Arrow Connector 14">
              <a:extLst>
                <a:ext uri="{FF2B5EF4-FFF2-40B4-BE49-F238E27FC236}">
                  <a16:creationId xmlns:a16="http://schemas.microsoft.com/office/drawing/2014/main" id="{836DE4D5-0886-4C60-944C-024E16E01EAA}"/>
                </a:ext>
              </a:extLst>
            </p:cNvPr>
            <p:cNvCxnSpPr>
              <a:cxnSpLocks/>
              <a:stCxn id="16" idx="0"/>
            </p:cNvCxnSpPr>
            <p:nvPr/>
          </p:nvCxnSpPr>
          <p:spPr>
            <a:xfrm flipV="1">
              <a:off x="7825152" y="3269102"/>
              <a:ext cx="905288" cy="13143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1DF500-5234-4C79-9053-175DBF863EC5}"/>
                </a:ext>
              </a:extLst>
            </p:cNvPr>
            <p:cNvSpPr txBox="1"/>
            <p:nvPr/>
          </p:nvSpPr>
          <p:spPr>
            <a:xfrm>
              <a:off x="6128698" y="4583469"/>
              <a:ext cx="339290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Interface allowing the ME and CPU to communicate</a:t>
              </a:r>
            </a:p>
          </p:txBody>
        </p:sp>
      </p:grpSp>
      <p:grpSp>
        <p:nvGrpSpPr>
          <p:cNvPr id="13" name="Group 12">
            <a:extLst>
              <a:ext uri="{FF2B5EF4-FFF2-40B4-BE49-F238E27FC236}">
                <a16:creationId xmlns:a16="http://schemas.microsoft.com/office/drawing/2014/main" id="{8062D275-9881-43A4-A623-915E2DF8977A}"/>
              </a:ext>
            </a:extLst>
          </p:cNvPr>
          <p:cNvGrpSpPr/>
          <p:nvPr/>
        </p:nvGrpSpPr>
        <p:grpSpPr>
          <a:xfrm>
            <a:off x="6164795" y="3429000"/>
            <a:ext cx="1660358" cy="1170208"/>
            <a:chOff x="6206127" y="2401761"/>
            <a:chExt cx="1660358" cy="1170208"/>
          </a:xfrm>
        </p:grpSpPr>
        <p:cxnSp>
          <p:nvCxnSpPr>
            <p:cNvPr id="14" name="Straight Arrow Connector 13">
              <a:extLst>
                <a:ext uri="{FF2B5EF4-FFF2-40B4-BE49-F238E27FC236}">
                  <a16:creationId xmlns:a16="http://schemas.microsoft.com/office/drawing/2014/main" id="{96C7286C-4D2F-4BBA-B658-39D1AE1F1C2A}"/>
                </a:ext>
              </a:extLst>
            </p:cNvPr>
            <p:cNvCxnSpPr>
              <a:cxnSpLocks/>
            </p:cNvCxnSpPr>
            <p:nvPr/>
          </p:nvCxnSpPr>
          <p:spPr>
            <a:xfrm flipH="1" flipV="1">
              <a:off x="7027980" y="2401761"/>
              <a:ext cx="400742" cy="8541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7A6D63C-34AA-4A0B-8180-26FED7D153E5}"/>
                </a:ext>
              </a:extLst>
            </p:cNvPr>
            <p:cNvSpPr txBox="1"/>
            <p:nvPr/>
          </p:nvSpPr>
          <p:spPr>
            <a:xfrm>
              <a:off x="6206127" y="3202637"/>
              <a:ext cx="1660358"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ME firmware</a:t>
              </a:r>
            </a:p>
          </p:txBody>
        </p:sp>
      </p:grpSp>
    </p:spTree>
    <p:extLst>
      <p:ext uri="{BB962C8B-B14F-4D97-AF65-F5344CB8AC3E}">
        <p14:creationId xmlns:p14="http://schemas.microsoft.com/office/powerpoint/2010/main" val="3187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72A6-117C-4D48-948D-DABFD542DF5B}"/>
              </a:ext>
            </a:extLst>
          </p:cNvPr>
          <p:cNvSpPr>
            <a:spLocks noGrp="1"/>
          </p:cNvSpPr>
          <p:nvPr>
            <p:ph type="title"/>
          </p:nvPr>
        </p:nvSpPr>
        <p:spPr>
          <a:xfrm>
            <a:off x="838200" y="52300"/>
            <a:ext cx="10515600" cy="874128"/>
          </a:xfrm>
        </p:spPr>
        <p:txBody>
          <a:bodyPr/>
          <a:lstStyle/>
          <a:p>
            <a:r>
              <a:rPr lang="en-US" dirty="0"/>
              <a:t>Download the firmware . . .</a:t>
            </a:r>
          </a:p>
        </p:txBody>
      </p:sp>
      <p:pic>
        <p:nvPicPr>
          <p:cNvPr id="4" name="Picture 3">
            <a:extLst>
              <a:ext uri="{FF2B5EF4-FFF2-40B4-BE49-F238E27FC236}">
                <a16:creationId xmlns:a16="http://schemas.microsoft.com/office/drawing/2014/main" id="{D4A4204E-7E8C-4FCB-AEBD-C73E638F2121}"/>
              </a:ext>
            </a:extLst>
          </p:cNvPr>
          <p:cNvPicPr>
            <a:picLocks noChangeAspect="1"/>
          </p:cNvPicPr>
          <p:nvPr/>
        </p:nvPicPr>
        <p:blipFill>
          <a:blip r:embed="rId2"/>
          <a:stretch>
            <a:fillRect/>
          </a:stretch>
        </p:blipFill>
        <p:spPr>
          <a:xfrm>
            <a:off x="469234" y="981072"/>
            <a:ext cx="11133102" cy="5876928"/>
          </a:xfrm>
          <a:prstGeom prst="rect">
            <a:avLst/>
          </a:prstGeom>
          <a:ln>
            <a:solidFill>
              <a:schemeClr val="tx1"/>
            </a:solidFill>
          </a:ln>
        </p:spPr>
      </p:pic>
    </p:spTree>
    <p:extLst>
      <p:ext uri="{BB962C8B-B14F-4D97-AF65-F5344CB8AC3E}">
        <p14:creationId xmlns:p14="http://schemas.microsoft.com/office/powerpoint/2010/main" val="363224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975C6-512A-49D0-8431-2D774E208F19}"/>
              </a:ext>
            </a:extLst>
          </p:cNvPr>
          <p:cNvPicPr>
            <a:picLocks noChangeAspect="1"/>
          </p:cNvPicPr>
          <p:nvPr/>
        </p:nvPicPr>
        <p:blipFill>
          <a:blip r:embed="rId2"/>
          <a:stretch>
            <a:fillRect/>
          </a:stretch>
        </p:blipFill>
        <p:spPr>
          <a:xfrm>
            <a:off x="1383255" y="1084996"/>
            <a:ext cx="9425489" cy="5773004"/>
          </a:xfrm>
          <a:prstGeom prst="rect">
            <a:avLst/>
          </a:prstGeom>
          <a:ln>
            <a:solidFill>
              <a:schemeClr val="tx1"/>
            </a:solidFill>
          </a:ln>
        </p:spPr>
      </p:pic>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decompress it . . .</a:t>
            </a:r>
          </a:p>
        </p:txBody>
      </p:sp>
      <p:sp>
        <p:nvSpPr>
          <p:cNvPr id="8" name="Rectangle 7">
            <a:extLst>
              <a:ext uri="{FF2B5EF4-FFF2-40B4-BE49-F238E27FC236}">
                <a16:creationId xmlns:a16="http://schemas.microsoft.com/office/drawing/2014/main" id="{BA44C0C8-6DA7-4F02-9E1D-33B40CF6AD56}"/>
              </a:ext>
            </a:extLst>
          </p:cNvPr>
          <p:cNvSpPr/>
          <p:nvPr/>
        </p:nvSpPr>
        <p:spPr>
          <a:xfrm>
            <a:off x="1034716" y="3796496"/>
            <a:ext cx="10094495" cy="16899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55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disassemble the binary!</a:t>
            </a:r>
          </a:p>
        </p:txBody>
      </p:sp>
      <p:pic>
        <p:nvPicPr>
          <p:cNvPr id="2" name="Picture 1">
            <a:extLst>
              <a:ext uri="{FF2B5EF4-FFF2-40B4-BE49-F238E27FC236}">
                <a16:creationId xmlns:a16="http://schemas.microsoft.com/office/drawing/2014/main" id="{0BDE0C96-FD9A-479B-BC53-E8FCA9022DFC}"/>
              </a:ext>
            </a:extLst>
          </p:cNvPr>
          <p:cNvPicPr>
            <a:picLocks noChangeAspect="1"/>
          </p:cNvPicPr>
          <p:nvPr/>
        </p:nvPicPr>
        <p:blipFill>
          <a:blip r:embed="rId2"/>
          <a:stretch>
            <a:fillRect/>
          </a:stretch>
        </p:blipFill>
        <p:spPr>
          <a:xfrm>
            <a:off x="1143677" y="874687"/>
            <a:ext cx="9904645" cy="5931013"/>
          </a:xfrm>
          <a:prstGeom prst="rect">
            <a:avLst/>
          </a:prstGeom>
        </p:spPr>
      </p:pic>
    </p:spTree>
    <p:extLst>
      <p:ext uri="{BB962C8B-B14F-4D97-AF65-F5344CB8AC3E}">
        <p14:creationId xmlns:p14="http://schemas.microsoft.com/office/powerpoint/2010/main" val="2038720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FE7B1-A269-41DD-B6EF-1486C17DDED7}"/>
              </a:ext>
            </a:extLst>
          </p:cNvPr>
          <p:cNvSpPr>
            <a:spLocks noGrp="1"/>
          </p:cNvSpPr>
          <p:nvPr>
            <p:ph type="title"/>
          </p:nvPr>
        </p:nvSpPr>
        <p:spPr>
          <a:xfrm>
            <a:off x="838200" y="39600"/>
            <a:ext cx="10515600" cy="1179600"/>
          </a:xfrm>
        </p:spPr>
        <p:txBody>
          <a:bodyPr>
            <a:normAutofit fontScale="90000"/>
          </a:bodyPr>
          <a:lstStyle/>
          <a:p>
            <a:r>
              <a:rPr lang="en-US" dirty="0"/>
              <a:t>But how do we figure out where the authentication code is implemented?</a:t>
            </a:r>
          </a:p>
        </p:txBody>
      </p:sp>
      <p:grpSp>
        <p:nvGrpSpPr>
          <p:cNvPr id="7" name="Group 6">
            <a:extLst>
              <a:ext uri="{FF2B5EF4-FFF2-40B4-BE49-F238E27FC236}">
                <a16:creationId xmlns:a16="http://schemas.microsoft.com/office/drawing/2014/main" id="{B22B7638-6B39-4E8E-8197-76212843B351}"/>
              </a:ext>
            </a:extLst>
          </p:cNvPr>
          <p:cNvGrpSpPr/>
          <p:nvPr/>
        </p:nvGrpSpPr>
        <p:grpSpPr>
          <a:xfrm>
            <a:off x="838200" y="1135759"/>
            <a:ext cx="10515600" cy="5851087"/>
            <a:chOff x="838200" y="1135759"/>
            <a:chExt cx="10515600" cy="5851087"/>
          </a:xfrm>
        </p:grpSpPr>
        <p:sp>
          <p:nvSpPr>
            <p:cNvPr id="5" name="Title 1">
              <a:extLst>
                <a:ext uri="{FF2B5EF4-FFF2-40B4-BE49-F238E27FC236}">
                  <a16:creationId xmlns:a16="http://schemas.microsoft.com/office/drawing/2014/main" id="{E42C73B5-F42C-41F0-8526-24487DFD1CA3}"/>
                </a:ext>
              </a:extLst>
            </p:cNvPr>
            <p:cNvSpPr txBox="1">
              <a:spLocks/>
            </p:cNvSpPr>
            <p:nvPr/>
          </p:nvSpPr>
          <p:spPr>
            <a:xfrm>
              <a:off x="838200" y="5807246"/>
              <a:ext cx="10515600" cy="1179600"/>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Grep for static protocol strings like “</a:t>
              </a:r>
              <a:r>
                <a:rPr lang="en-US" dirty="0" err="1"/>
                <a:t>cnonce</a:t>
              </a:r>
              <a:r>
                <a:rPr lang="en-US" dirty="0"/>
                <a:t>,” then see which code references those strings!</a:t>
              </a:r>
            </a:p>
          </p:txBody>
        </p:sp>
        <p:pic>
          <p:nvPicPr>
            <p:cNvPr id="6" name="Picture 5">
              <a:extLst>
                <a:ext uri="{FF2B5EF4-FFF2-40B4-BE49-F238E27FC236}">
                  <a16:creationId xmlns:a16="http://schemas.microsoft.com/office/drawing/2014/main" id="{0267328E-BEF4-46AA-B904-6569B512BBBE}"/>
                </a:ext>
              </a:extLst>
            </p:cNvPr>
            <p:cNvPicPr>
              <a:picLocks noChangeAspect="1"/>
            </p:cNvPicPr>
            <p:nvPr/>
          </p:nvPicPr>
          <p:blipFill>
            <a:blip r:embed="rId2"/>
            <a:stretch>
              <a:fillRect/>
            </a:stretch>
          </p:blipFill>
          <p:spPr>
            <a:xfrm>
              <a:off x="1403684" y="1135759"/>
              <a:ext cx="9384632" cy="4720288"/>
            </a:xfrm>
            <a:prstGeom prst="rect">
              <a:avLst/>
            </a:prstGeom>
          </p:spPr>
        </p:pic>
      </p:grpSp>
      <p:pic>
        <p:nvPicPr>
          <p:cNvPr id="8" name="Picture 7">
            <a:extLst>
              <a:ext uri="{FF2B5EF4-FFF2-40B4-BE49-F238E27FC236}">
                <a16:creationId xmlns:a16="http://schemas.microsoft.com/office/drawing/2014/main" id="{BC0B2D89-BC78-412A-B4B2-16569C604B9E}"/>
              </a:ext>
            </a:extLst>
          </p:cNvPr>
          <p:cNvPicPr>
            <a:picLocks noChangeAspect="1"/>
          </p:cNvPicPr>
          <p:nvPr/>
        </p:nvPicPr>
        <p:blipFill rotWithShape="1">
          <a:blip r:embed="rId3"/>
          <a:srcRect l="19771"/>
          <a:stretch/>
        </p:blipFill>
        <p:spPr>
          <a:xfrm>
            <a:off x="95250" y="3429000"/>
            <a:ext cx="12001500" cy="678267"/>
          </a:xfrm>
          <a:prstGeom prst="rect">
            <a:avLst/>
          </a:prstGeom>
          <a:ln w="34925">
            <a:solidFill>
              <a:srgbClr val="FF0000"/>
            </a:solidFill>
          </a:ln>
        </p:spPr>
      </p:pic>
    </p:spTree>
    <p:extLst>
      <p:ext uri="{BB962C8B-B14F-4D97-AF65-F5344CB8AC3E}">
        <p14:creationId xmlns:p14="http://schemas.microsoft.com/office/powerpoint/2010/main" val="464871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9D9B6-2911-49DC-9DD5-49837014FCCB}"/>
              </a:ext>
            </a:extLst>
          </p:cNvPr>
          <p:cNvPicPr>
            <a:picLocks noChangeAspect="1"/>
          </p:cNvPicPr>
          <p:nvPr/>
        </p:nvPicPr>
        <p:blipFill rotWithShape="1">
          <a:blip r:embed="rId2"/>
          <a:srcRect r="5894"/>
          <a:stretch/>
        </p:blipFill>
        <p:spPr>
          <a:xfrm>
            <a:off x="3232498" y="180476"/>
            <a:ext cx="8835178" cy="3623790"/>
          </a:xfrm>
          <a:prstGeom prst="rect">
            <a:avLst/>
          </a:prstGeom>
        </p:spPr>
      </p:pic>
      <p:pic>
        <p:nvPicPr>
          <p:cNvPr id="5" name="Picture 4">
            <a:extLst>
              <a:ext uri="{FF2B5EF4-FFF2-40B4-BE49-F238E27FC236}">
                <a16:creationId xmlns:a16="http://schemas.microsoft.com/office/drawing/2014/main" id="{8818DCD2-D02E-4A8B-BFC8-381DA3A4D964}"/>
              </a:ext>
            </a:extLst>
          </p:cNvPr>
          <p:cNvPicPr>
            <a:picLocks noChangeAspect="1"/>
          </p:cNvPicPr>
          <p:nvPr/>
        </p:nvPicPr>
        <p:blipFill rotWithShape="1">
          <a:blip r:embed="rId3"/>
          <a:srcRect r="4145"/>
          <a:stretch/>
        </p:blipFill>
        <p:spPr>
          <a:xfrm>
            <a:off x="3232499" y="4125553"/>
            <a:ext cx="8835178" cy="2527909"/>
          </a:xfrm>
          <a:prstGeom prst="rect">
            <a:avLst/>
          </a:prstGeom>
        </p:spPr>
      </p:pic>
      <p:sp>
        <p:nvSpPr>
          <p:cNvPr id="6" name="Title 1">
            <a:extLst>
              <a:ext uri="{FF2B5EF4-FFF2-40B4-BE49-F238E27FC236}">
                <a16:creationId xmlns:a16="http://schemas.microsoft.com/office/drawing/2014/main" id="{2F6F69CA-EFE0-4940-A93E-39FD1A66388F}"/>
              </a:ext>
            </a:extLst>
          </p:cNvPr>
          <p:cNvSpPr>
            <a:spLocks noGrp="1"/>
          </p:cNvSpPr>
          <p:nvPr>
            <p:ph type="title"/>
          </p:nvPr>
        </p:nvSpPr>
        <p:spPr>
          <a:xfrm>
            <a:off x="0" y="12027"/>
            <a:ext cx="3272590" cy="2117557"/>
          </a:xfrm>
        </p:spPr>
        <p:txBody>
          <a:bodyPr>
            <a:noAutofit/>
          </a:bodyPr>
          <a:lstStyle/>
          <a:p>
            <a:pPr algn="l"/>
            <a:r>
              <a:rPr lang="en-US" sz="2000" dirty="0"/>
              <a:t>After some investigation, we find the AMT code that compares the client-submitted authentication value to one computed by AMT.</a:t>
            </a:r>
          </a:p>
        </p:txBody>
      </p:sp>
      <p:sp>
        <p:nvSpPr>
          <p:cNvPr id="7" name="Title 1">
            <a:extLst>
              <a:ext uri="{FF2B5EF4-FFF2-40B4-BE49-F238E27FC236}">
                <a16:creationId xmlns:a16="http://schemas.microsoft.com/office/drawing/2014/main" id="{4E076617-F300-4412-86AA-41C2DE5AB717}"/>
              </a:ext>
            </a:extLst>
          </p:cNvPr>
          <p:cNvSpPr txBox="1">
            <a:spLocks/>
          </p:cNvSpPr>
          <p:nvPr/>
        </p:nvSpPr>
        <p:spPr>
          <a:xfrm>
            <a:off x="0" y="1973172"/>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[Note: These instructions are for a 32-bit ARC RISC CPU—the machine being analyzed was made before Intel switched the ME to a 32-bit x86 core.]</a:t>
            </a:r>
          </a:p>
        </p:txBody>
      </p:sp>
      <p:sp>
        <p:nvSpPr>
          <p:cNvPr id="8" name="Title 1">
            <a:extLst>
              <a:ext uri="{FF2B5EF4-FFF2-40B4-BE49-F238E27FC236}">
                <a16:creationId xmlns:a16="http://schemas.microsoft.com/office/drawing/2014/main" id="{A6ADFB7E-0AFF-4777-A7D0-2BF38AF3E6DE}"/>
              </a:ext>
            </a:extLst>
          </p:cNvPr>
          <p:cNvSpPr txBox="1">
            <a:spLocks/>
          </p:cNvSpPr>
          <p:nvPr/>
        </p:nvSpPr>
        <p:spPr>
          <a:xfrm>
            <a:off x="0" y="4281964"/>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Converting the assembly into source code, we see that AMT is performing the </a:t>
            </a:r>
            <a:r>
              <a:rPr lang="en-US" sz="2000" dirty="0" err="1">
                <a:latin typeface="Consolas" panose="020B0609020204030204" pitchFamily="49" charset="0"/>
              </a:rPr>
              <a:t>strncmp</a:t>
            </a:r>
            <a:r>
              <a:rPr lang="en-US" sz="2000" dirty="0">
                <a:latin typeface="Consolas" panose="020B0609020204030204" pitchFamily="49" charset="0"/>
              </a:rPr>
              <a:t>()</a:t>
            </a:r>
            <a:r>
              <a:rPr lang="en-US" sz="2000" dirty="0"/>
              <a:t> using a </a:t>
            </a:r>
            <a:r>
              <a:rPr lang="en-US" sz="2000" dirty="0">
                <a:ln>
                  <a:solidFill>
                    <a:schemeClr val="tx1"/>
                  </a:solidFill>
                </a:ln>
                <a:solidFill>
                  <a:srgbClr val="FF0000"/>
                </a:solidFill>
              </a:rPr>
              <a:t>client-controlled value</a:t>
            </a:r>
            <a:r>
              <a:rPr lang="en-US" sz="2000" dirty="0"/>
              <a:t> to determine the number of characters to compare!</a:t>
            </a:r>
          </a:p>
        </p:txBody>
      </p:sp>
      <p:sp>
        <p:nvSpPr>
          <p:cNvPr id="9" name="TextBox 8">
            <a:extLst>
              <a:ext uri="{FF2B5EF4-FFF2-40B4-BE49-F238E27FC236}">
                <a16:creationId xmlns:a16="http://schemas.microsoft.com/office/drawing/2014/main" id="{5352AFA0-F004-43FE-8AD4-E3FCCE73F1C5}"/>
              </a:ext>
            </a:extLst>
          </p:cNvPr>
          <p:cNvSpPr txBox="1"/>
          <p:nvPr/>
        </p:nvSpPr>
        <p:spPr>
          <a:xfrm>
            <a:off x="6870031" y="5509822"/>
            <a:ext cx="4908885" cy="954107"/>
          </a:xfrm>
          <a:prstGeom prst="rect">
            <a:avLst/>
          </a:prstGeom>
          <a:noFill/>
          <a:ln w="38100">
            <a:solidFill>
              <a:srgbClr val="FF0000"/>
            </a:solidFill>
          </a:ln>
        </p:spPr>
        <p:txBody>
          <a:bodyPr wrap="square" rtlCol="0">
            <a:spAutoFit/>
          </a:bodyPr>
          <a:lstStyle/>
          <a:p>
            <a:r>
              <a:rPr lang="en-US" sz="2800" b="1" dirty="0" err="1">
                <a:solidFill>
                  <a:srgbClr val="FF0000"/>
                </a:solidFill>
                <a:latin typeface="Consolas" panose="020B0609020204030204" pitchFamily="49" charset="0"/>
                <a:cs typeface="Segoe UI" panose="020B0502040204020203" pitchFamily="34" charset="0"/>
              </a:rPr>
              <a:t>strncmp</a:t>
            </a:r>
            <a:r>
              <a:rPr lang="en-US" sz="2800" b="1" dirty="0">
                <a:solidFill>
                  <a:srgbClr val="FF0000"/>
                </a:solidFill>
                <a:latin typeface="Consolas" panose="020B0609020204030204" pitchFamily="49" charset="0"/>
                <a:cs typeface="Segoe UI" panose="020B0502040204020203" pitchFamily="34" charset="0"/>
              </a:rPr>
              <a:t>()</a:t>
            </a:r>
            <a:r>
              <a:rPr lang="en-US" sz="2800" b="1" dirty="0">
                <a:solidFill>
                  <a:srgbClr val="FF0000"/>
                </a:solidFill>
                <a:latin typeface="Segoe UI" panose="020B0502040204020203" pitchFamily="34" charset="0"/>
                <a:cs typeface="Segoe UI" panose="020B0502040204020203" pitchFamily="34" charset="0"/>
              </a:rPr>
              <a:t> always says that strings are equal if </a:t>
            </a:r>
            <a:r>
              <a:rPr lang="en-US" sz="2800" b="1" dirty="0">
                <a:solidFill>
                  <a:srgbClr val="FF0000"/>
                </a:solidFill>
                <a:latin typeface="Consolas" panose="020B0609020204030204" pitchFamily="49" charset="0"/>
                <a:cs typeface="Segoe UI" panose="020B0502040204020203" pitchFamily="34" charset="0"/>
              </a:rPr>
              <a:t>n</a:t>
            </a:r>
            <a:r>
              <a:rPr lang="en-US" sz="2800" b="1" dirty="0">
                <a:solidFill>
                  <a:srgbClr val="FF0000"/>
                </a:solidFill>
                <a:latin typeface="Segoe UI" panose="020B0502040204020203" pitchFamily="34" charset="0"/>
                <a:cs typeface="Segoe UI" panose="020B0502040204020203" pitchFamily="34" charset="0"/>
              </a:rPr>
              <a:t> is 0!</a:t>
            </a:r>
          </a:p>
        </p:txBody>
      </p:sp>
    </p:spTree>
    <p:extLst>
      <p:ext uri="{BB962C8B-B14F-4D97-AF65-F5344CB8AC3E}">
        <p14:creationId xmlns:p14="http://schemas.microsoft.com/office/powerpoint/2010/main" val="57232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sp>
        <p:nvSpPr>
          <p:cNvPr id="5" name="Rectangle 4">
            <a:extLst>
              <a:ext uri="{FF2B5EF4-FFF2-40B4-BE49-F238E27FC236}">
                <a16:creationId xmlns:a16="http://schemas.microsoft.com/office/drawing/2014/main" id="{A072DC68-C1DF-4EEE-BB78-1A2B0DFCCFC5}"/>
              </a:ext>
            </a:extLst>
          </p:cNvPr>
          <p:cNvSpPr/>
          <p:nvPr/>
        </p:nvSpPr>
        <p:spPr>
          <a:xfrm>
            <a:off x="2944636" y="3802445"/>
            <a:ext cx="2265125" cy="523220"/>
          </a:xfrm>
          <a:prstGeom prst="rect">
            <a:avLst/>
          </a:prstGeom>
          <a:noFill/>
        </p:spPr>
        <p:txBody>
          <a:bodyPr wrap="square">
            <a:spAutoFit/>
          </a:bodyPr>
          <a:lstStyle/>
          <a:p>
            <a:r>
              <a:rPr lang="en-US" sz="2800" dirty="0">
                <a:ln>
                  <a:solidFill>
                    <a:schemeClr val="tx1"/>
                  </a:solidFill>
                </a:ln>
                <a:solidFill>
                  <a:srgbClr val="FF0000"/>
                </a:solidFill>
              </a:rPr>
              <a:t>response=“”,</a:t>
            </a:r>
          </a:p>
        </p:txBody>
      </p:sp>
      <p:grpSp>
        <p:nvGrpSpPr>
          <p:cNvPr id="17" name="Group 16">
            <a:extLst>
              <a:ext uri="{FF2B5EF4-FFF2-40B4-BE49-F238E27FC236}">
                <a16:creationId xmlns:a16="http://schemas.microsoft.com/office/drawing/2014/main" id="{5BF2E595-78FD-4F97-A6A3-A769CA391CAF}"/>
              </a:ext>
            </a:extLst>
          </p:cNvPr>
          <p:cNvGrpSpPr/>
          <p:nvPr/>
        </p:nvGrpSpPr>
        <p:grpSpPr>
          <a:xfrm>
            <a:off x="2528631" y="4003747"/>
            <a:ext cx="1172883" cy="2658279"/>
            <a:chOff x="2528631" y="4003747"/>
            <a:chExt cx="1172883" cy="2658279"/>
          </a:xfrm>
        </p:grpSpPr>
        <p:sp>
          <p:nvSpPr>
            <p:cNvPr id="10" name="Arrow: Bent-Up 9">
              <a:extLst>
                <a:ext uri="{FF2B5EF4-FFF2-40B4-BE49-F238E27FC236}">
                  <a16:creationId xmlns:a16="http://schemas.microsoft.com/office/drawing/2014/main" id="{AA0117B6-3B9C-4594-ACA8-59EDB7BDCC53}"/>
                </a:ext>
              </a:extLst>
            </p:cNvPr>
            <p:cNvSpPr/>
            <p:nvPr/>
          </p:nvSpPr>
          <p:spPr>
            <a:xfrm rot="5400000">
              <a:off x="1793078" y="4753591"/>
              <a:ext cx="2643989" cy="1172882"/>
            </a:xfrm>
            <a:prstGeom prst="bentUpArrow">
              <a:avLst>
                <a:gd name="adj1" fmla="val 20897"/>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57A914-39C2-426C-BE20-AA0387762EB7}"/>
                </a:ext>
              </a:extLst>
            </p:cNvPr>
            <p:cNvSpPr/>
            <p:nvPr/>
          </p:nvSpPr>
          <p:spPr>
            <a:xfrm>
              <a:off x="2528631" y="4003747"/>
              <a:ext cx="386765" cy="2337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3CD014F-64B2-4750-A9E1-73EEF00280E1}"/>
              </a:ext>
            </a:extLst>
          </p:cNvPr>
          <p:cNvSpPr txBox="1"/>
          <p:nvPr/>
        </p:nvSpPr>
        <p:spPr>
          <a:xfrm>
            <a:off x="3701514" y="6089145"/>
            <a:ext cx="7835056" cy="523220"/>
          </a:xfrm>
          <a:prstGeom prst="rect">
            <a:avLst/>
          </a:prstGeom>
          <a:noFill/>
        </p:spPr>
        <p:txBody>
          <a:bodyPr wrap="square" rtlCol="0">
            <a:spAutoFit/>
          </a:bodyPr>
          <a:lstStyle/>
          <a:p>
            <a:r>
              <a:rPr lang="en-US" sz="2800" b="1" dirty="0">
                <a:ln>
                  <a:solidFill>
                    <a:schemeClr val="tx1"/>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AMT will accept the admin logon as valid!</a:t>
            </a:r>
          </a:p>
        </p:txBody>
      </p:sp>
      <p:sp>
        <p:nvSpPr>
          <p:cNvPr id="6" name="Rectangle 5">
            <a:extLst>
              <a:ext uri="{FF2B5EF4-FFF2-40B4-BE49-F238E27FC236}">
                <a16:creationId xmlns:a16="http://schemas.microsoft.com/office/drawing/2014/main" id="{CF22A6A2-0A27-4829-8607-8C34F865AD8E}"/>
              </a:ext>
            </a:extLst>
          </p:cNvPr>
          <p:cNvSpPr/>
          <p:nvPr/>
        </p:nvSpPr>
        <p:spPr>
          <a:xfrm>
            <a:off x="2915396" y="3874499"/>
            <a:ext cx="6541688" cy="451166"/>
          </a:xfrm>
          <a:prstGeom prst="rect">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9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xEl>
                                              <p:pRg st="5" end="5"/>
                                            </p:txEl>
                                          </p:spTgt>
                                        </p:tgtEl>
                                      </p:cBhvr>
                                    </p:animEffect>
                                    <p:set>
                                      <p:cBhvr>
                                        <p:cTn id="18" dur="1" fill="hold">
                                          <p:stCondLst>
                                            <p:cond delay="499"/>
                                          </p:stCondLst>
                                        </p:cTn>
                                        <p:tgtEl>
                                          <p:spTgt spid="4">
                                            <p:txEl>
                                              <p:pRg st="5" end="5"/>
                                            </p:txEl>
                                          </p:spTgt>
                                        </p:tgtEl>
                                        <p:attrNameLst>
                                          <p:attrName>style.visibility</p:attrName>
                                        </p:attrNameLst>
                                      </p:cBhvr>
                                      <p:to>
                                        <p:strVal val="hidden"/>
                                      </p:to>
                                    </p:set>
                                  </p:childTnLst>
                                </p:cTn>
                              </p:par>
                              <p:par>
                                <p:cTn id="19" presetID="10" presetClass="exit" presetSubtype="0" fill="hold" grpId="2"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27C040-D0D9-40D0-9B69-CCA7F23B4DFC}"/>
              </a:ext>
            </a:extLst>
          </p:cNvPr>
          <p:cNvSpPr/>
          <p:nvPr/>
        </p:nvSpPr>
        <p:spPr>
          <a:xfrm>
            <a:off x="0" y="1880535"/>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pic>
        <p:nvPicPr>
          <p:cNvPr id="4" name="Picture 3">
            <a:extLst>
              <a:ext uri="{FF2B5EF4-FFF2-40B4-BE49-F238E27FC236}">
                <a16:creationId xmlns:a16="http://schemas.microsoft.com/office/drawing/2014/main" id="{C25F08CE-9688-45A6-A5F2-E9BC4A47B972}"/>
              </a:ext>
            </a:extLst>
          </p:cNvPr>
          <p:cNvPicPr>
            <a:picLocks noChangeAspect="1"/>
          </p:cNvPicPr>
          <p:nvPr/>
        </p:nvPicPr>
        <p:blipFill>
          <a:blip r:embed="rId2"/>
          <a:stretch>
            <a:fillRect/>
          </a:stretch>
        </p:blipFill>
        <p:spPr>
          <a:xfrm>
            <a:off x="7840981" y="1056274"/>
            <a:ext cx="4419434" cy="5150249"/>
          </a:xfrm>
          <a:prstGeom prst="rect">
            <a:avLst/>
          </a:prstGeom>
        </p:spPr>
      </p:pic>
      <p:sp>
        <p:nvSpPr>
          <p:cNvPr id="8" name="TextBox 7">
            <a:extLst>
              <a:ext uri="{FF2B5EF4-FFF2-40B4-BE49-F238E27FC236}">
                <a16:creationId xmlns:a16="http://schemas.microsoft.com/office/drawing/2014/main" id="{5F2FE554-AF26-4D46-B414-EBABAC01DE1E}"/>
              </a:ext>
            </a:extLst>
          </p:cNvPr>
          <p:cNvSpPr txBox="1"/>
          <p:nvPr/>
        </p:nvSpPr>
        <p:spPr>
          <a:xfrm rot="21110959">
            <a:off x="8006768" y="1387425"/>
            <a:ext cx="2783466" cy="1154162"/>
          </a:xfrm>
          <a:prstGeom prst="rect">
            <a:avLst/>
          </a:prstGeom>
          <a:noFill/>
        </p:spPr>
        <p:txBody>
          <a:bodyPr wrap="square" rtlCol="0">
            <a:spAutoFit/>
          </a:bodyPr>
          <a:lstStyle/>
          <a:p>
            <a:r>
              <a:rPr lang="en-US" sz="2300" b="1" dirty="0">
                <a:latin typeface="Bahnschrift" panose="020B0502040204020203" pitchFamily="34" charset="0"/>
                <a:cs typeface="Segoe UI" panose="020B0502040204020203" pitchFamily="34" charset="0"/>
              </a:rPr>
              <a:t>A remote attacker can take over your machine!</a:t>
            </a:r>
          </a:p>
        </p:txBody>
      </p:sp>
    </p:spTree>
    <p:extLst>
      <p:ext uri="{BB962C8B-B14F-4D97-AF65-F5344CB8AC3E}">
        <p14:creationId xmlns:p14="http://schemas.microsoft.com/office/powerpoint/2010/main" val="196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E1C582-0B4D-4858-B11C-A6DB684307DD}"/>
              </a:ext>
            </a:extLst>
          </p:cNvPr>
          <p:cNvGrpSpPr/>
          <p:nvPr/>
        </p:nvGrpSpPr>
        <p:grpSpPr>
          <a:xfrm>
            <a:off x="0" y="0"/>
            <a:ext cx="12192000" cy="11955933"/>
            <a:chOff x="0" y="0"/>
            <a:chExt cx="12192000" cy="11955933"/>
          </a:xfrm>
        </p:grpSpPr>
        <p:pic>
          <p:nvPicPr>
            <p:cNvPr id="4" name="Picture 3">
              <a:extLst>
                <a:ext uri="{FF2B5EF4-FFF2-40B4-BE49-F238E27FC236}">
                  <a16:creationId xmlns:a16="http://schemas.microsoft.com/office/drawing/2014/main" id="{173767DC-1429-4CAF-B4CC-328F35C5B893}"/>
                </a:ext>
              </a:extLst>
            </p:cNvPr>
            <p:cNvPicPr>
              <a:picLocks noChangeAspect="1"/>
            </p:cNvPicPr>
            <p:nvPr/>
          </p:nvPicPr>
          <p:blipFill>
            <a:blip r:embed="rId3"/>
            <a:stretch>
              <a:fillRect/>
            </a:stretch>
          </p:blipFill>
          <p:spPr>
            <a:xfrm>
              <a:off x="0" y="0"/>
              <a:ext cx="12192000" cy="4383838"/>
            </a:xfrm>
            <a:prstGeom prst="rect">
              <a:avLst/>
            </a:prstGeom>
          </p:spPr>
        </p:pic>
        <p:pic>
          <p:nvPicPr>
            <p:cNvPr id="5" name="Picture 4">
              <a:extLst>
                <a:ext uri="{FF2B5EF4-FFF2-40B4-BE49-F238E27FC236}">
                  <a16:creationId xmlns:a16="http://schemas.microsoft.com/office/drawing/2014/main" id="{511B105A-2033-4104-B36D-9A38A51A358C}"/>
                </a:ext>
              </a:extLst>
            </p:cNvPr>
            <p:cNvPicPr>
              <a:picLocks noChangeAspect="1"/>
            </p:cNvPicPr>
            <p:nvPr/>
          </p:nvPicPr>
          <p:blipFill>
            <a:blip r:embed="rId4"/>
            <a:stretch>
              <a:fillRect/>
            </a:stretch>
          </p:blipFill>
          <p:spPr>
            <a:xfrm>
              <a:off x="85060" y="4654210"/>
              <a:ext cx="12021879" cy="1788031"/>
            </a:xfrm>
            <a:prstGeom prst="rect">
              <a:avLst/>
            </a:prstGeom>
          </p:spPr>
        </p:pic>
        <p:pic>
          <p:nvPicPr>
            <p:cNvPr id="6" name="Picture 5">
              <a:extLst>
                <a:ext uri="{FF2B5EF4-FFF2-40B4-BE49-F238E27FC236}">
                  <a16:creationId xmlns:a16="http://schemas.microsoft.com/office/drawing/2014/main" id="{A38C4707-7842-4F68-B589-F643E5244E0A}"/>
                </a:ext>
              </a:extLst>
            </p:cNvPr>
            <p:cNvPicPr>
              <a:picLocks noChangeAspect="1"/>
            </p:cNvPicPr>
            <p:nvPr/>
          </p:nvPicPr>
          <p:blipFill>
            <a:blip r:embed="rId5"/>
            <a:stretch>
              <a:fillRect/>
            </a:stretch>
          </p:blipFill>
          <p:spPr>
            <a:xfrm>
              <a:off x="0" y="6863607"/>
              <a:ext cx="12192000" cy="5092326"/>
            </a:xfrm>
            <a:prstGeom prst="rect">
              <a:avLst/>
            </a:prstGeom>
          </p:spPr>
        </p:pic>
      </p:grpSp>
    </p:spTree>
    <p:extLst>
      <p:ext uri="{BB962C8B-B14F-4D97-AF65-F5344CB8AC3E}">
        <p14:creationId xmlns:p14="http://schemas.microsoft.com/office/powerpoint/2010/main" val="17293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 -0.66389 " pathEditMode="relative" rAng="0" ptsTypes="AA">
                                      <p:cBhvr>
                                        <p:cTn id="6" dur="2000" fill="hold"/>
                                        <p:tgtEl>
                                          <p:spTgt spid="7"/>
                                        </p:tgtEl>
                                        <p:attrNameLst>
                                          <p:attrName>ppt_x</p:attrName>
                                          <p:attrName>ppt_y</p:attrName>
                                        </p:attrNameLst>
                                      </p:cBhvr>
                                      <p:rCtr x="0" y="-3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2E04F3-D331-4906-8D6B-D37BFA3F0998}"/>
              </a:ext>
            </a:extLst>
          </p:cNvPr>
          <p:cNvPicPr>
            <a:picLocks noChangeAspect="1"/>
          </p:cNvPicPr>
          <p:nvPr/>
        </p:nvPicPr>
        <p:blipFill>
          <a:blip r:embed="rId3"/>
          <a:stretch>
            <a:fillRect/>
          </a:stretch>
        </p:blipFill>
        <p:spPr>
          <a:xfrm>
            <a:off x="0" y="0"/>
            <a:ext cx="12192000" cy="6865755"/>
          </a:xfrm>
          <a:prstGeom prst="rect">
            <a:avLst/>
          </a:prstGeom>
        </p:spPr>
      </p:pic>
    </p:spTree>
    <p:extLst>
      <p:ext uri="{BB962C8B-B14F-4D97-AF65-F5344CB8AC3E}">
        <p14:creationId xmlns:p14="http://schemas.microsoft.com/office/powerpoint/2010/main" val="35611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4B23A4-2F33-468A-BA8D-C0147DDB05EA}"/>
              </a:ext>
            </a:extLst>
          </p:cNvPr>
          <p:cNvSpPr/>
          <p:nvPr/>
        </p:nvSpPr>
        <p:spPr>
          <a:xfrm>
            <a:off x="0" y="261747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grpSp>
        <p:nvGrpSpPr>
          <p:cNvPr id="7" name="Group 6">
            <a:extLst>
              <a:ext uri="{FF2B5EF4-FFF2-40B4-BE49-F238E27FC236}">
                <a16:creationId xmlns:a16="http://schemas.microsoft.com/office/drawing/2014/main" id="{52EACEA1-707F-41C9-B0B1-49C1DBE434B6}"/>
              </a:ext>
            </a:extLst>
          </p:cNvPr>
          <p:cNvGrpSpPr/>
          <p:nvPr/>
        </p:nvGrpSpPr>
        <p:grpSpPr>
          <a:xfrm>
            <a:off x="8114739" y="2040255"/>
            <a:ext cx="3759935" cy="4817745"/>
            <a:chOff x="8114739" y="2040255"/>
            <a:chExt cx="3759935" cy="4817745"/>
          </a:xfrm>
        </p:grpSpPr>
        <p:pic>
          <p:nvPicPr>
            <p:cNvPr id="6" name="Picture 5">
              <a:extLst>
                <a:ext uri="{FF2B5EF4-FFF2-40B4-BE49-F238E27FC236}">
                  <a16:creationId xmlns:a16="http://schemas.microsoft.com/office/drawing/2014/main" id="{AB7966FB-A02D-46CE-9B18-EF14C14E4883}"/>
                </a:ext>
              </a:extLst>
            </p:cNvPr>
            <p:cNvPicPr>
              <a:picLocks noChangeAspect="1"/>
            </p:cNvPicPr>
            <p:nvPr/>
          </p:nvPicPr>
          <p:blipFill>
            <a:blip r:embed="rId3"/>
            <a:stretch>
              <a:fillRect/>
            </a:stretch>
          </p:blipFill>
          <p:spPr>
            <a:xfrm>
              <a:off x="8114739" y="2040255"/>
              <a:ext cx="3759935" cy="4817745"/>
            </a:xfrm>
            <a:prstGeom prst="rect">
              <a:avLst/>
            </a:prstGeom>
          </p:spPr>
        </p:pic>
        <p:sp>
          <p:nvSpPr>
            <p:cNvPr id="5" name="TextBox 4">
              <a:extLst>
                <a:ext uri="{FF2B5EF4-FFF2-40B4-BE49-F238E27FC236}">
                  <a16:creationId xmlns:a16="http://schemas.microsoft.com/office/drawing/2014/main" id="{88B61039-AFB2-41F0-80E3-B78350AAAC1E}"/>
                </a:ext>
              </a:extLst>
            </p:cNvPr>
            <p:cNvSpPr txBox="1"/>
            <p:nvPr/>
          </p:nvSpPr>
          <p:spPr>
            <a:xfrm>
              <a:off x="9262310" y="2271305"/>
              <a:ext cx="2504079" cy="1200329"/>
            </a:xfrm>
            <a:prstGeom prst="rect">
              <a:avLst/>
            </a:prstGeom>
            <a:noFill/>
          </p:spPr>
          <p:txBody>
            <a:bodyPr wrap="square" rtlCol="0">
              <a:spAutoFit/>
            </a:bodyPr>
            <a:lstStyle/>
            <a:p>
              <a:r>
                <a:rPr lang="en-US" sz="2400" b="1" dirty="0">
                  <a:latin typeface="Bahnschrift" panose="020B0502040204020203" pitchFamily="34" charset="0"/>
                  <a:cs typeface="Segoe UI" panose="020B0502040204020203" pitchFamily="34" charset="0"/>
                </a:rPr>
                <a:t>User-level code can force the kernel to panic!</a:t>
              </a:r>
            </a:p>
          </p:txBody>
        </p:sp>
      </p:grpSp>
    </p:spTree>
    <p:extLst>
      <p:ext uri="{BB962C8B-B14F-4D97-AF65-F5344CB8AC3E}">
        <p14:creationId xmlns:p14="http://schemas.microsoft.com/office/powerpoint/2010/main" val="19317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CC18-09E5-4927-8327-33773799F834}"/>
              </a:ext>
            </a:extLst>
          </p:cNvPr>
          <p:cNvSpPr>
            <a:spLocks noGrp="1"/>
          </p:cNvSpPr>
          <p:nvPr>
            <p:ph type="title"/>
          </p:nvPr>
        </p:nvSpPr>
        <p:spPr>
          <a:xfrm>
            <a:off x="838200" y="-43955"/>
            <a:ext cx="10515600" cy="741785"/>
          </a:xfrm>
        </p:spPr>
        <p:txBody>
          <a:bodyPr/>
          <a:lstStyle/>
          <a:p>
            <a:r>
              <a:rPr lang="en-US" dirty="0"/>
              <a:t>AMD’s x64 </a:t>
            </a:r>
            <a:r>
              <a:rPr lang="en-US" dirty="0" err="1">
                <a:latin typeface="Consolas" panose="020B0609020204030204" pitchFamily="49" charset="0"/>
              </a:rPr>
              <a:t>syscall</a:t>
            </a:r>
            <a:r>
              <a:rPr lang="en-US" dirty="0"/>
              <a:t> and </a:t>
            </a:r>
            <a:r>
              <a:rPr lang="en-US" dirty="0" err="1">
                <a:latin typeface="Consolas" panose="020B0609020204030204" pitchFamily="49" charset="0"/>
              </a:rPr>
              <a:t>sysret</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9BA5E7DE-3238-4D16-A77D-E1112DA71951}"/>
              </a:ext>
            </a:extLst>
          </p:cNvPr>
          <p:cNvSpPr>
            <a:spLocks noGrp="1"/>
          </p:cNvSpPr>
          <p:nvPr>
            <p:ph idx="1"/>
          </p:nvPr>
        </p:nvSpPr>
        <p:spPr>
          <a:xfrm>
            <a:off x="838200" y="613613"/>
            <a:ext cx="11169316" cy="6376737"/>
          </a:xfrm>
        </p:spPr>
        <p:txBody>
          <a:bodyPr>
            <a:normAutofit fontScale="92500" lnSpcReduction="10000"/>
          </a:bodyPr>
          <a:lstStyle/>
          <a:p>
            <a:r>
              <a:rPr lang="en-US" sz="3200" b="1" dirty="0" err="1"/>
              <a:t>syscall</a:t>
            </a:r>
            <a:endParaRPr lang="en-US" sz="3200" b="1" dirty="0"/>
          </a:p>
          <a:p>
            <a:pPr lvl="1"/>
            <a:r>
              <a:rPr lang="en-US" sz="2800" dirty="0"/>
              <a:t>Uses </a:t>
            </a:r>
            <a:r>
              <a:rPr lang="en-US" sz="2800" b="1" dirty="0"/>
              <a:t>%</a:t>
            </a:r>
            <a:r>
              <a:rPr lang="en-US" sz="2800" b="1" dirty="0" err="1"/>
              <a:t>rcx</a:t>
            </a:r>
            <a:r>
              <a:rPr lang="en-US" sz="2800" dirty="0"/>
              <a:t> to save the address of the instruction following </a:t>
            </a:r>
            <a:r>
              <a:rPr lang="en-US" sz="2800" b="1" dirty="0" err="1"/>
              <a:t>syscall</a:t>
            </a:r>
            <a:endParaRPr lang="en-US" sz="2800" b="1" dirty="0"/>
          </a:p>
          <a:p>
            <a:pPr lvl="1"/>
            <a:r>
              <a:rPr lang="en-US" sz="2800" dirty="0"/>
              <a:t>Loads OS system call handler </a:t>
            </a:r>
            <a:r>
              <a:rPr lang="en-US" sz="2800" b="1" dirty="0"/>
              <a:t>%rip</a:t>
            </a:r>
            <a:r>
              <a:rPr lang="en-US" sz="2800" dirty="0"/>
              <a:t> from </a:t>
            </a:r>
            <a:r>
              <a:rPr lang="en-US" sz="2800" b="1" dirty="0"/>
              <a:t>%IA32_LSTAR MSR</a:t>
            </a:r>
          </a:p>
          <a:p>
            <a:pPr lvl="1"/>
            <a:r>
              <a:rPr lang="en-US" sz="2800" dirty="0"/>
              <a:t>Changes the privilege level to Ring 0</a:t>
            </a:r>
          </a:p>
          <a:p>
            <a:pPr lvl="1"/>
            <a:r>
              <a:rPr lang="en-US" sz="2800" dirty="0"/>
              <a:t>Does *not* save </a:t>
            </a:r>
            <a:r>
              <a:rPr lang="en-US" sz="2800" b="1" dirty="0"/>
              <a:t>%</a:t>
            </a:r>
            <a:r>
              <a:rPr lang="en-US" sz="2800" b="1" dirty="0" err="1"/>
              <a:t>rsp</a:t>
            </a:r>
            <a:r>
              <a:rPr lang="en-US" sz="2800" dirty="0"/>
              <a:t>—if the OS will use a different </a:t>
            </a:r>
            <a:r>
              <a:rPr lang="en-US" sz="2800" b="1" dirty="0"/>
              <a:t>%</a:t>
            </a:r>
            <a:r>
              <a:rPr lang="en-US" sz="2800" b="1" dirty="0" err="1"/>
              <a:t>rsp</a:t>
            </a:r>
            <a:r>
              <a:rPr lang="en-US" sz="2800" dirty="0"/>
              <a:t>, then:</a:t>
            </a:r>
          </a:p>
          <a:p>
            <a:pPr lvl="2"/>
            <a:r>
              <a:rPr lang="en-US" sz="2800" dirty="0"/>
              <a:t>OS must save </a:t>
            </a:r>
            <a:r>
              <a:rPr lang="en-US" sz="2800" b="1" dirty="0"/>
              <a:t>%</a:t>
            </a:r>
            <a:r>
              <a:rPr lang="en-US" sz="2800" b="1" dirty="0" err="1"/>
              <a:t>rsp</a:t>
            </a:r>
            <a:r>
              <a:rPr lang="en-US" sz="2800" dirty="0"/>
              <a:t> in the system call handler, and restore it before calling </a:t>
            </a:r>
            <a:r>
              <a:rPr lang="en-US" sz="2800" b="1" dirty="0" err="1"/>
              <a:t>sysret</a:t>
            </a:r>
            <a:r>
              <a:rPr lang="en-US" sz="2800" dirty="0"/>
              <a:t>; or</a:t>
            </a:r>
          </a:p>
          <a:p>
            <a:pPr lvl="2"/>
            <a:r>
              <a:rPr lang="en-US" sz="2800" dirty="0"/>
              <a:t>User-mode code must save </a:t>
            </a:r>
            <a:r>
              <a:rPr lang="en-US" sz="2800" b="1" dirty="0"/>
              <a:t>%</a:t>
            </a:r>
            <a:r>
              <a:rPr lang="en-US" sz="2800" b="1" dirty="0" err="1"/>
              <a:t>rsp</a:t>
            </a:r>
            <a:r>
              <a:rPr lang="en-US" sz="2800" dirty="0"/>
              <a:t> before calling </a:t>
            </a:r>
            <a:r>
              <a:rPr lang="en-US" sz="2800" b="1" dirty="0" err="1"/>
              <a:t>syscall</a:t>
            </a:r>
            <a:r>
              <a:rPr lang="en-US" sz="2800" dirty="0"/>
              <a:t>, and restore it in the instruction immediately following </a:t>
            </a:r>
            <a:r>
              <a:rPr lang="en-US" sz="2800" b="1" dirty="0" err="1"/>
              <a:t>syscall</a:t>
            </a:r>
            <a:endParaRPr lang="en-US" sz="2800" b="1" dirty="0"/>
          </a:p>
          <a:p>
            <a:pPr lvl="1"/>
            <a:r>
              <a:rPr lang="en-US" sz="2800" dirty="0"/>
              <a:t>Arguments to the system call passed in </a:t>
            </a:r>
            <a:r>
              <a:rPr lang="en-US" sz="2800" b="1" dirty="0"/>
              <a:t>%</a:t>
            </a:r>
            <a:r>
              <a:rPr lang="en-US" sz="2800" b="1" dirty="0" err="1"/>
              <a:t>rdi</a:t>
            </a:r>
            <a:r>
              <a:rPr lang="en-US" sz="2800" dirty="0"/>
              <a:t>, </a:t>
            </a:r>
            <a:r>
              <a:rPr lang="en-US" sz="2800" b="1" dirty="0"/>
              <a:t>%</a:t>
            </a:r>
            <a:r>
              <a:rPr lang="en-US" sz="2800" b="1" dirty="0" err="1"/>
              <a:t>rsi</a:t>
            </a:r>
            <a:r>
              <a:rPr lang="en-US" sz="2800" dirty="0"/>
              <a:t>, </a:t>
            </a:r>
            <a:r>
              <a:rPr lang="en-US" sz="2800" b="1" dirty="0"/>
              <a:t>%</a:t>
            </a:r>
            <a:r>
              <a:rPr lang="en-US" sz="2800" b="1" dirty="0" err="1"/>
              <a:t>rdx</a:t>
            </a:r>
            <a:r>
              <a:rPr lang="en-US" sz="2800" dirty="0"/>
              <a:t>, </a:t>
            </a:r>
            <a:r>
              <a:rPr lang="en-US" sz="2800" b="1" dirty="0"/>
              <a:t>%r10</a:t>
            </a:r>
            <a:r>
              <a:rPr lang="en-US" sz="2800" dirty="0"/>
              <a:t>, </a:t>
            </a:r>
            <a:r>
              <a:rPr lang="en-US" sz="2800" b="1" dirty="0"/>
              <a:t>%r8</a:t>
            </a:r>
            <a:r>
              <a:rPr lang="en-US" sz="2800" dirty="0"/>
              <a:t>, </a:t>
            </a:r>
            <a:r>
              <a:rPr lang="en-US" sz="2800" b="1" dirty="0"/>
              <a:t>%r9</a:t>
            </a:r>
          </a:p>
          <a:p>
            <a:r>
              <a:rPr lang="en-US" sz="3200" b="1" dirty="0" err="1"/>
              <a:t>sysret</a:t>
            </a:r>
            <a:endParaRPr lang="en-US" sz="3200" b="1" dirty="0"/>
          </a:p>
          <a:p>
            <a:pPr lvl="1"/>
            <a:r>
              <a:rPr lang="en-US" sz="2800" dirty="0"/>
              <a:t>Loads </a:t>
            </a:r>
            <a:r>
              <a:rPr lang="en-US" sz="2800" b="1" dirty="0"/>
              <a:t>%rip</a:t>
            </a:r>
            <a:r>
              <a:rPr lang="en-US" sz="2800" dirty="0"/>
              <a:t> using the value in </a:t>
            </a:r>
            <a:r>
              <a:rPr lang="en-US" sz="2800" b="1" dirty="0"/>
              <a:t>%</a:t>
            </a:r>
            <a:r>
              <a:rPr lang="en-US" sz="2800" b="1" dirty="0" err="1"/>
              <a:t>rcx</a:t>
            </a:r>
            <a:endParaRPr lang="en-US" sz="2800" b="1" dirty="0"/>
          </a:p>
          <a:p>
            <a:pPr lvl="1"/>
            <a:r>
              <a:rPr lang="en-US" sz="2800" dirty="0"/>
              <a:t>Changes the privilege level to Ring 3</a:t>
            </a:r>
          </a:p>
          <a:p>
            <a:pPr lvl="1"/>
            <a:r>
              <a:rPr lang="en-US" sz="2800" dirty="0"/>
              <a:t>Does *not* restore </a:t>
            </a:r>
            <a:r>
              <a:rPr lang="en-US" sz="2800" b="1" dirty="0"/>
              <a:t>%</a:t>
            </a:r>
            <a:r>
              <a:rPr lang="en-US" sz="2800" b="1" dirty="0" err="1"/>
              <a:t>rsp</a:t>
            </a:r>
            <a:endParaRPr lang="en-US" sz="2800" b="1" dirty="0"/>
          </a:p>
          <a:p>
            <a:r>
              <a:rPr lang="en-US" sz="3200" dirty="0"/>
              <a:t>Intel defined almost-equivalent instructions (</a:t>
            </a:r>
            <a:r>
              <a:rPr lang="en-US" sz="3200" b="1" dirty="0" err="1"/>
              <a:t>sysenter</a:t>
            </a:r>
            <a:r>
              <a:rPr lang="en-US" sz="3200" b="1" dirty="0"/>
              <a:t>/</a:t>
            </a:r>
            <a:r>
              <a:rPr lang="en-US" sz="3200" b="1" dirty="0" err="1"/>
              <a:t>sysexit</a:t>
            </a:r>
            <a:r>
              <a:rPr lang="en-US" sz="3200" dirty="0"/>
              <a:t>), but later implemented </a:t>
            </a:r>
            <a:r>
              <a:rPr lang="en-US" sz="3200" b="1" dirty="0" err="1"/>
              <a:t>syscall</a:t>
            </a:r>
            <a:r>
              <a:rPr lang="en-US" sz="3200" b="1" dirty="0"/>
              <a:t>/</a:t>
            </a:r>
            <a:r>
              <a:rPr lang="en-US" sz="3200" b="1" dirty="0" err="1"/>
              <a:t>sysret</a:t>
            </a:r>
            <a:r>
              <a:rPr lang="en-US" sz="3200" dirty="0"/>
              <a:t> too due to their popularity</a:t>
            </a:r>
          </a:p>
        </p:txBody>
      </p:sp>
    </p:spTree>
    <p:extLst>
      <p:ext uri="{BB962C8B-B14F-4D97-AF65-F5344CB8AC3E}">
        <p14:creationId xmlns:p14="http://schemas.microsoft.com/office/powerpoint/2010/main" val="250563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0" y="-68966"/>
            <a:ext cx="12191999" cy="874128"/>
          </a:xfrm>
        </p:spPr>
        <p:txBody>
          <a:bodyPr>
            <a:normAutofit/>
          </a:bodyPr>
          <a:lstStyle/>
          <a:p>
            <a:r>
              <a:rPr lang="en-US" b="1" dirty="0"/>
              <a:t>x86-64: </a:t>
            </a:r>
            <a:r>
              <a:rPr lang="en-US" dirty="0"/>
              <a:t>Noncanonical Addresses and </a:t>
            </a:r>
            <a:r>
              <a:rPr lang="en-US" dirty="0" err="1">
                <a:latin typeface="Consolas" panose="020B0609020204030204" pitchFamily="49" charset="0"/>
              </a:rPr>
              <a:t>sysret</a:t>
            </a:r>
            <a:endParaRPr lang="en-US" b="1" dirty="0">
              <a:latin typeface="Consolas" panose="020B0609020204030204" pitchFamily="49" charset="0"/>
            </a:endParaRP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24070" y="774151"/>
            <a:ext cx="5895477" cy="6075947"/>
          </a:xfrm>
        </p:spPr>
        <p:txBody>
          <a:bodyPr>
            <a:noAutofit/>
          </a:bodyPr>
          <a:lstStyle/>
          <a:p>
            <a:r>
              <a:rPr lang="en-US" dirty="0"/>
              <a:t>When </a:t>
            </a:r>
            <a:r>
              <a:rPr lang="en-US" b="1" dirty="0" err="1"/>
              <a:t>sysret</a:t>
            </a:r>
            <a:r>
              <a:rPr lang="en-US" dirty="0"/>
              <a:t> finds a noncanonical </a:t>
            </a:r>
            <a:r>
              <a:rPr lang="en-US" b="1" dirty="0"/>
              <a:t>%</a:t>
            </a:r>
            <a:r>
              <a:rPr lang="en-US" b="1" dirty="0" err="1"/>
              <a:t>rcx</a:t>
            </a:r>
            <a:r>
              <a:rPr lang="en-US" dirty="0"/>
              <a:t>, hardware raises a general protection fault (</a:t>
            </a:r>
            <a:r>
              <a:rPr lang="en-US" b="1" dirty="0"/>
              <a:t>#GP)</a:t>
            </a:r>
          </a:p>
          <a:p>
            <a:r>
              <a:rPr lang="en-US" dirty="0"/>
              <a:t>Note that a </a:t>
            </a:r>
            <a:r>
              <a:rPr lang="en-US" b="1" dirty="0"/>
              <a:t>#GP</a:t>
            </a:r>
            <a:r>
              <a:rPr lang="en-US" dirty="0"/>
              <a:t> is different than a page fault (</a:t>
            </a:r>
            <a:r>
              <a:rPr lang="en-US" b="1" dirty="0"/>
              <a:t>#PF</a:t>
            </a:r>
            <a:r>
              <a:rPr lang="en-US" dirty="0"/>
              <a:t>)!</a:t>
            </a:r>
          </a:p>
          <a:p>
            <a:pPr lvl="1"/>
            <a:r>
              <a:rPr lang="en-US" sz="2800" dirty="0"/>
              <a:t>#</a:t>
            </a:r>
            <a:r>
              <a:rPr lang="en-US" sz="2800" b="1" dirty="0"/>
              <a:t>PFs</a:t>
            </a:r>
            <a:r>
              <a:rPr lang="en-US" sz="2800" dirty="0"/>
              <a:t> arise from errors involving page tables</a:t>
            </a:r>
          </a:p>
          <a:p>
            <a:pPr lvl="2"/>
            <a:r>
              <a:rPr lang="en-US" sz="2400" dirty="0"/>
              <a:t>Ex: A permissions check involving readable/writeable/</a:t>
            </a:r>
            <a:r>
              <a:rPr lang="en-US" sz="2400" dirty="0" err="1"/>
              <a:t>supervisor_only</a:t>
            </a:r>
            <a:r>
              <a:rPr lang="en-US" sz="2400" dirty="0"/>
              <a:t> failed</a:t>
            </a:r>
          </a:p>
          <a:p>
            <a:pPr lvl="2"/>
            <a:r>
              <a:rPr lang="en-US" sz="2400" dirty="0"/>
              <a:t>Ex: Attempt to load instruction-TLB using a non-executable PTE</a:t>
            </a:r>
          </a:p>
          <a:p>
            <a:pPr lvl="1"/>
            <a:r>
              <a:rPr lang="en-US" sz="2800" b="1" dirty="0"/>
              <a:t>#GPs</a:t>
            </a:r>
            <a:r>
              <a:rPr lang="en-US" sz="2800" dirty="0"/>
              <a:t> cover many kinds of errors</a:t>
            </a:r>
          </a:p>
          <a:p>
            <a:pPr lvl="2"/>
            <a:r>
              <a:rPr lang="en-US" sz="2400" dirty="0"/>
              <a:t>Ex: Trying to execute a privileged instruction with ring &gt; 0</a:t>
            </a:r>
          </a:p>
        </p:txBody>
      </p:sp>
      <p:grpSp>
        <p:nvGrpSpPr>
          <p:cNvPr id="6" name="Group 5">
            <a:extLst>
              <a:ext uri="{FF2B5EF4-FFF2-40B4-BE49-F238E27FC236}">
                <a16:creationId xmlns:a16="http://schemas.microsoft.com/office/drawing/2014/main" id="{83CC2AF6-31B6-44A8-8015-455529A551E1}"/>
              </a:ext>
            </a:extLst>
          </p:cNvPr>
          <p:cNvGrpSpPr/>
          <p:nvPr/>
        </p:nvGrpSpPr>
        <p:grpSpPr>
          <a:xfrm>
            <a:off x="5498427" y="839817"/>
            <a:ext cx="6659484" cy="5794049"/>
            <a:chOff x="5498427" y="839817"/>
            <a:chExt cx="6659484" cy="5794049"/>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72201"/>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41087"/>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02752"/>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27243"/>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64742"/>
              <a:ext cx="1" cy="1221004"/>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201441"/>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cxnSp>
          <p:nvCxnSpPr>
            <p:cNvPr id="29" name="Straight Arrow Connector 28">
              <a:extLst>
                <a:ext uri="{FF2B5EF4-FFF2-40B4-BE49-F238E27FC236}">
                  <a16:creationId xmlns:a16="http://schemas.microsoft.com/office/drawing/2014/main" id="{646BDBBB-911B-45C1-81B5-772180E06CA4}"/>
                </a:ext>
              </a:extLst>
            </p:cNvPr>
            <p:cNvCxnSpPr>
              <a:cxnSpLocks/>
            </p:cNvCxnSpPr>
            <p:nvPr/>
          </p:nvCxnSpPr>
          <p:spPr>
            <a:xfrm>
              <a:off x="7321209" y="3271495"/>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ACDEA80-97C3-4B86-A02D-6301D0DD6F37}"/>
                </a:ext>
              </a:extLst>
            </p:cNvPr>
            <p:cNvSpPr txBox="1"/>
            <p:nvPr/>
          </p:nvSpPr>
          <p:spPr>
            <a:xfrm>
              <a:off x="6288602" y="3640545"/>
              <a:ext cx="2005062" cy="400110"/>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Noncanonical</a:t>
              </a:r>
            </a:p>
          </p:txBody>
        </p:sp>
      </p:grpSp>
    </p:spTree>
    <p:extLst>
      <p:ext uri="{BB962C8B-B14F-4D97-AF65-F5344CB8AC3E}">
        <p14:creationId xmlns:p14="http://schemas.microsoft.com/office/powerpoint/2010/main" val="2678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a:t>
            </a:r>
            <a:r>
              <a:rPr lang="en-US" dirty="0" err="1">
                <a:latin typeface="Consolas" panose="020B0609020204030204" pitchFamily="49" charset="0"/>
              </a:rPr>
              <a:t>sysret</a:t>
            </a:r>
            <a:r>
              <a:rPr lang="en-US" dirty="0"/>
              <a:t>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sz="3200" dirty="0"/>
              <a:t>AMD’s specification for </a:t>
            </a:r>
            <a:r>
              <a:rPr lang="en-US" sz="3200" b="1" dirty="0" err="1"/>
              <a:t>sysret</a:t>
            </a:r>
            <a:r>
              <a:rPr lang="en-US" sz="3200" dirty="0"/>
              <a:t> wasn’t explicit about whether the check for a canonical </a:t>
            </a:r>
            <a:r>
              <a:rPr lang="en-US" sz="3200" b="1" dirty="0"/>
              <a:t>%</a:t>
            </a:r>
            <a:r>
              <a:rPr lang="en-US" sz="3200" b="1" dirty="0" err="1"/>
              <a:t>rcx</a:t>
            </a:r>
            <a:r>
              <a:rPr lang="en-US" sz="3200" dirty="0"/>
              <a:t> should occur before or after </a:t>
            </a:r>
            <a:r>
              <a:rPr lang="en-US" sz="3200" b="1" dirty="0" err="1"/>
              <a:t>sysret</a:t>
            </a:r>
            <a:r>
              <a:rPr lang="en-US" sz="3200" dirty="0"/>
              <a:t> changes the current privilege level!</a:t>
            </a:r>
          </a:p>
          <a:p>
            <a:r>
              <a:rPr lang="en-US" sz="3200" dirty="0"/>
              <a:t>Suppose that </a:t>
            </a:r>
            <a:r>
              <a:rPr lang="en-US" sz="3200" b="1" dirty="0"/>
              <a:t>%</a:t>
            </a:r>
            <a:r>
              <a:rPr lang="en-US" sz="3200" b="1" dirty="0" err="1"/>
              <a:t>rsp</a:t>
            </a:r>
            <a:r>
              <a:rPr lang="en-US" sz="3200" dirty="0"/>
              <a:t> is:</a:t>
            </a:r>
          </a:p>
          <a:p>
            <a:pPr lvl="1"/>
            <a:r>
              <a:rPr lang="en-US" sz="2800" dirty="0"/>
              <a:t>Saved by OS at the beginning of the </a:t>
            </a:r>
            <a:r>
              <a:rPr lang="en-US" sz="2800" b="1" dirty="0" err="1"/>
              <a:t>syscall</a:t>
            </a:r>
            <a:r>
              <a:rPr lang="en-US" sz="2800" dirty="0"/>
              <a:t> handler</a:t>
            </a:r>
          </a:p>
          <a:p>
            <a:pPr lvl="1"/>
            <a:r>
              <a:rPr lang="en-US" sz="2800" dirty="0"/>
              <a:t>Restored by OS immediately before calling </a:t>
            </a:r>
            <a:r>
              <a:rPr lang="en-US" sz="2800" b="1" dirty="0" err="1"/>
              <a:t>sysret</a:t>
            </a:r>
            <a:endParaRPr lang="en-US" sz="2800" b="1" dirty="0"/>
          </a:p>
          <a:p>
            <a:pPr lvl="1"/>
            <a:r>
              <a:rPr lang="en-US" sz="2800" dirty="0"/>
              <a:t>This is what Linux and many other popular OSes do</a:t>
            </a:r>
          </a:p>
        </p:txBody>
      </p:sp>
      <p:grpSp>
        <p:nvGrpSpPr>
          <p:cNvPr id="3" name="Group 2">
            <a:extLst>
              <a:ext uri="{FF2B5EF4-FFF2-40B4-BE49-F238E27FC236}">
                <a16:creationId xmlns:a16="http://schemas.microsoft.com/office/drawing/2014/main" id="{646DAAA4-53A8-4622-AEB4-EE40458E3E52}"/>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7EC377F-656A-4D0C-A85A-72E8E8CB5CB4}"/>
              </a:ext>
            </a:extLst>
          </p:cNvPr>
          <p:cNvGrpSpPr/>
          <p:nvPr/>
        </p:nvGrpSpPr>
        <p:grpSpPr>
          <a:xfrm>
            <a:off x="4872792" y="4501442"/>
            <a:ext cx="6930190" cy="2337906"/>
            <a:chOff x="4872792" y="4501442"/>
            <a:chExt cx="6930190" cy="2337906"/>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2"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5"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5"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2"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Tree>
    <p:extLst>
      <p:ext uri="{BB962C8B-B14F-4D97-AF65-F5344CB8AC3E}">
        <p14:creationId xmlns:p14="http://schemas.microsoft.com/office/powerpoint/2010/main" val="13698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FEF4B5C-0992-47A5-84BB-720B9047A2E0}"/>
              </a:ext>
            </a:extLst>
          </p:cNvPr>
          <p:cNvCxnSpPr>
            <a:cxnSpLocks/>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A9DD8E8-BADF-4970-BFAC-AEF5C5C3926D}"/>
              </a:ext>
            </a:extLst>
          </p:cNvPr>
          <p:cNvGrpSpPr/>
          <p:nvPr/>
        </p:nvGrpSpPr>
        <p:grpSpPr>
          <a:xfrm>
            <a:off x="4872791" y="4936193"/>
            <a:ext cx="2418348" cy="1213188"/>
            <a:chOff x="4872791" y="4936193"/>
            <a:chExt cx="2418348" cy="1213188"/>
          </a:xfrm>
        </p:grpSpPr>
        <p:grpSp>
          <p:nvGrpSpPr>
            <p:cNvPr id="32" name="Group 31">
              <a:extLst>
                <a:ext uri="{FF2B5EF4-FFF2-40B4-BE49-F238E27FC236}">
                  <a16:creationId xmlns:a16="http://schemas.microsoft.com/office/drawing/2014/main" id="{C94AE437-70E4-4A99-A130-665141B96F5C}"/>
                </a:ext>
              </a:extLst>
            </p:cNvPr>
            <p:cNvGrpSpPr/>
            <p:nvPr/>
          </p:nvGrpSpPr>
          <p:grpSpPr>
            <a:xfrm>
              <a:off x="4872791" y="4936193"/>
              <a:ext cx="2418348" cy="872902"/>
              <a:chOff x="3068051" y="4069921"/>
              <a:chExt cx="2418348" cy="872902"/>
            </a:xfrm>
          </p:grpSpPr>
          <p:sp>
            <p:nvSpPr>
              <p:cNvPr id="34" name="TextBox 33">
                <a:extLst>
                  <a:ext uri="{FF2B5EF4-FFF2-40B4-BE49-F238E27FC236}">
                    <a16:creationId xmlns:a16="http://schemas.microsoft.com/office/drawing/2014/main" id="{7DD29462-6B56-439F-A3B3-65C9A1BE7B61}"/>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36" name="TextBox 35">
                <a:extLst>
                  <a:ext uri="{FF2B5EF4-FFF2-40B4-BE49-F238E27FC236}">
                    <a16:creationId xmlns:a16="http://schemas.microsoft.com/office/drawing/2014/main" id="{F72DCC62-D2AC-4C70-8674-FF89428E12E4}"/>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33" name="TextBox 32">
              <a:extLst>
                <a:ext uri="{FF2B5EF4-FFF2-40B4-BE49-F238E27FC236}">
                  <a16:creationId xmlns:a16="http://schemas.microsoft.com/office/drawing/2014/main" id="{CFE525FC-F73F-46A1-9968-672E4F092E7A}"/>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sp>
        <p:nvSpPr>
          <p:cNvPr id="37" name="Content Placeholder 3">
            <a:extLst>
              <a:ext uri="{FF2B5EF4-FFF2-40B4-BE49-F238E27FC236}">
                <a16:creationId xmlns:a16="http://schemas.microsoft.com/office/drawing/2014/main" id="{83811236-B263-41A4-BE48-AA01C0A75AC5}"/>
              </a:ext>
            </a:extLst>
          </p:cNvPr>
          <p:cNvSpPr>
            <a:spLocks noGrp="1"/>
          </p:cNvSpPr>
          <p:nvPr>
            <p:ph idx="1"/>
          </p:nvPr>
        </p:nvSpPr>
        <p:spPr>
          <a:xfrm>
            <a:off x="848228" y="764421"/>
            <a:ext cx="10142620" cy="3303064"/>
          </a:xfrm>
        </p:spPr>
        <p:txBody>
          <a:bodyPr>
            <a:normAutofit/>
          </a:bodyPr>
          <a:lstStyle/>
          <a:p>
            <a:r>
              <a:rPr lang="en-US" dirty="0"/>
              <a:t>If a </a:t>
            </a:r>
            <a:r>
              <a:rPr lang="en-US" b="1" dirty="0"/>
              <a:t>#GP</a:t>
            </a:r>
            <a:r>
              <a:rPr lang="en-US" dirty="0"/>
              <a:t> happens, the privilege level will be 3</a:t>
            </a:r>
          </a:p>
          <a:p>
            <a:r>
              <a:rPr lang="en-US" dirty="0"/>
              <a:t>Hardware will switch the privilege level to 0 and perform the standard user-mode-to-kernel mode interrupt path</a:t>
            </a:r>
          </a:p>
          <a:p>
            <a:pPr lvl="1"/>
            <a:r>
              <a:rPr lang="en-US" dirty="0"/>
              <a:t>Sets </a:t>
            </a:r>
            <a:r>
              <a:rPr lang="en-US" b="1" dirty="0"/>
              <a:t>%</a:t>
            </a:r>
            <a:r>
              <a:rPr lang="en-US" b="1" dirty="0" err="1"/>
              <a:t>rsp</a:t>
            </a:r>
            <a:r>
              <a:rPr lang="en-US" dirty="0"/>
              <a:t> to the kernel stack pointed to by the TSS in the GDT</a:t>
            </a:r>
          </a:p>
          <a:p>
            <a:pPr lvl="1"/>
            <a:r>
              <a:rPr lang="en-US" dirty="0"/>
              <a:t>Push the old </a:t>
            </a:r>
            <a:r>
              <a:rPr lang="en-US" b="1" dirty="0"/>
              <a:t>%ss</a:t>
            </a:r>
            <a:r>
              <a:rPr lang="en-US" dirty="0"/>
              <a:t>, </a:t>
            </a:r>
            <a:r>
              <a:rPr lang="en-US" b="1" dirty="0"/>
              <a:t>%</a:t>
            </a:r>
            <a:r>
              <a:rPr lang="en-US" b="1" dirty="0" err="1"/>
              <a:t>rsp</a:t>
            </a:r>
            <a:r>
              <a:rPr lang="en-US" dirty="0"/>
              <a:t>, </a:t>
            </a:r>
            <a:r>
              <a:rPr lang="en-US" b="1" dirty="0"/>
              <a:t>%</a:t>
            </a:r>
            <a:r>
              <a:rPr lang="en-US" b="1" dirty="0" err="1"/>
              <a:t>rflags</a:t>
            </a:r>
            <a:r>
              <a:rPr lang="en-US" dirty="0"/>
              <a:t>, </a:t>
            </a:r>
            <a:r>
              <a:rPr lang="en-US" b="1" dirty="0"/>
              <a:t>%cs</a:t>
            </a:r>
            <a:r>
              <a:rPr lang="en-US" dirty="0"/>
              <a:t>, and </a:t>
            </a:r>
            <a:r>
              <a:rPr lang="en-US" b="1" dirty="0"/>
              <a:t>%rip</a:t>
            </a:r>
            <a:r>
              <a:rPr lang="en-US" dirty="0"/>
              <a:t> onto that stack </a:t>
            </a:r>
          </a:p>
          <a:p>
            <a:pPr lvl="1"/>
            <a:r>
              <a:rPr lang="en-US" dirty="0"/>
              <a:t>Set </a:t>
            </a:r>
            <a:r>
              <a:rPr lang="en-US" b="1" dirty="0"/>
              <a:t>%rip</a:t>
            </a:r>
            <a:r>
              <a:rPr lang="en-US" dirty="0"/>
              <a:t> and </a:t>
            </a:r>
            <a:r>
              <a:rPr lang="en-US" b="1" dirty="0"/>
              <a:t>%</a:t>
            </a:r>
            <a:r>
              <a:rPr lang="en-US" b="1" dirty="0" err="1"/>
              <a:t>rflags</a:t>
            </a:r>
            <a:r>
              <a:rPr lang="en-US" dirty="0"/>
              <a:t> to the appropriate value for the interrupt handler</a:t>
            </a:r>
          </a:p>
          <a:p>
            <a:r>
              <a:rPr lang="en-US" dirty="0"/>
              <a:t>Kernel (i.e., software-level) </a:t>
            </a:r>
            <a:r>
              <a:rPr lang="en-US" b="1" dirty="0"/>
              <a:t>#GP</a:t>
            </a:r>
            <a:r>
              <a:rPr lang="en-US" dirty="0"/>
              <a:t> handler will then execute</a:t>
            </a:r>
          </a:p>
        </p:txBody>
      </p:sp>
      <p:grpSp>
        <p:nvGrpSpPr>
          <p:cNvPr id="3" name="Group 2">
            <a:extLst>
              <a:ext uri="{FF2B5EF4-FFF2-40B4-BE49-F238E27FC236}">
                <a16:creationId xmlns:a16="http://schemas.microsoft.com/office/drawing/2014/main" id="{065E3F1C-CDA4-4040-8249-C26A0F680FD7}"/>
              </a:ext>
            </a:extLst>
          </p:cNvPr>
          <p:cNvGrpSpPr/>
          <p:nvPr/>
        </p:nvGrpSpPr>
        <p:grpSpPr>
          <a:xfrm>
            <a:off x="7917327" y="962916"/>
            <a:ext cx="3772010" cy="3797133"/>
            <a:chOff x="7917327" y="962916"/>
            <a:chExt cx="3772010" cy="3797133"/>
          </a:xfrm>
        </p:grpSpPr>
        <p:sp>
          <p:nvSpPr>
            <p:cNvPr id="8" name="Oval 7">
              <a:extLst>
                <a:ext uri="{FF2B5EF4-FFF2-40B4-BE49-F238E27FC236}">
                  <a16:creationId xmlns:a16="http://schemas.microsoft.com/office/drawing/2014/main" id="{C8AE1D0C-374B-4A82-A084-637F62C5F102}"/>
                </a:ext>
              </a:extLst>
            </p:cNvPr>
            <p:cNvSpPr>
              <a:spLocks noChangeAspect="1"/>
            </p:cNvSpPr>
            <p:nvPr/>
          </p:nvSpPr>
          <p:spPr>
            <a:xfrm>
              <a:off x="9516979" y="4211409"/>
              <a:ext cx="548640" cy="548640"/>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B1C59B-152C-4BE3-B035-40969F580D16}"/>
                </a:ext>
              </a:extLst>
            </p:cNvPr>
            <p:cNvCxnSpPr>
              <a:cxnSpLocks/>
              <a:stCxn id="8" idx="7"/>
            </p:cNvCxnSpPr>
            <p:nvPr/>
          </p:nvCxnSpPr>
          <p:spPr>
            <a:xfrm flipV="1">
              <a:off x="9985273" y="3287730"/>
              <a:ext cx="1701581" cy="1004025"/>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D4CBE0-B9EC-45A0-ACAC-FB303BE80071}"/>
                </a:ext>
              </a:extLst>
            </p:cNvPr>
            <p:cNvCxnSpPr>
              <a:cxnSpLocks/>
            </p:cNvCxnSpPr>
            <p:nvPr/>
          </p:nvCxnSpPr>
          <p:spPr>
            <a:xfrm flipH="1">
              <a:off x="7917327" y="986139"/>
              <a:ext cx="3772010" cy="0"/>
            </a:xfrm>
            <a:prstGeom prst="line">
              <a:avLst/>
            </a:prstGeom>
            <a:ln w="57150">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6D1AF7-1797-4144-8ED7-313C07974BE4}"/>
                </a:ext>
              </a:extLst>
            </p:cNvPr>
            <p:cNvCxnSpPr>
              <a:cxnSpLocks/>
            </p:cNvCxnSpPr>
            <p:nvPr/>
          </p:nvCxnSpPr>
          <p:spPr>
            <a:xfrm flipV="1">
              <a:off x="11689337" y="962916"/>
              <a:ext cx="0" cy="2349034"/>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10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5EE4C-B458-4E6E-B15D-E840594548C5}"/>
              </a:ext>
            </a:extLst>
          </p:cNvPr>
          <p:cNvPicPr>
            <a:picLocks noChangeAspect="1"/>
          </p:cNvPicPr>
          <p:nvPr/>
        </p:nvPicPr>
        <p:blipFill>
          <a:blip r:embed="rId2"/>
          <a:stretch>
            <a:fillRect/>
          </a:stretch>
        </p:blipFill>
        <p:spPr>
          <a:xfrm>
            <a:off x="0" y="-60160"/>
            <a:ext cx="12192000" cy="6928743"/>
          </a:xfrm>
          <a:prstGeom prst="rect">
            <a:avLst/>
          </a:prstGeom>
        </p:spPr>
      </p:pic>
      <p:sp>
        <p:nvSpPr>
          <p:cNvPr id="2" name="Title 1">
            <a:extLst>
              <a:ext uri="{FF2B5EF4-FFF2-40B4-BE49-F238E27FC236}">
                <a16:creationId xmlns:a16="http://schemas.microsoft.com/office/drawing/2014/main" id="{9176F122-42B7-4A07-966A-6FCA2528BA74}"/>
              </a:ext>
            </a:extLst>
          </p:cNvPr>
          <p:cNvSpPr>
            <a:spLocks noGrp="1"/>
          </p:cNvSpPr>
          <p:nvPr>
            <p:ph type="title"/>
          </p:nvPr>
        </p:nvSpPr>
        <p:spPr>
          <a:xfrm>
            <a:off x="4932950" y="-60160"/>
            <a:ext cx="7243011" cy="1118937"/>
          </a:xfrm>
        </p:spPr>
        <p:txBody>
          <a:bodyPr>
            <a:normAutofit/>
          </a:bodyPr>
          <a:lstStyle/>
          <a:p>
            <a:r>
              <a:rPr lang="en-US" sz="6000" dirty="0">
                <a:solidFill>
                  <a:schemeClr val="bg1"/>
                </a:solidFill>
              </a:rPr>
              <a:t>What Does x86 Do?</a:t>
            </a:r>
          </a:p>
        </p:txBody>
      </p:sp>
      <p:sp>
        <p:nvSpPr>
          <p:cNvPr id="6" name="Title 1">
            <a:extLst>
              <a:ext uri="{FF2B5EF4-FFF2-40B4-BE49-F238E27FC236}">
                <a16:creationId xmlns:a16="http://schemas.microsoft.com/office/drawing/2014/main" id="{8B8D887E-2855-4692-AB16-0CF11CF20B3C}"/>
              </a:ext>
            </a:extLst>
          </p:cNvPr>
          <p:cNvSpPr txBox="1">
            <a:spLocks/>
          </p:cNvSpPr>
          <p:nvPr/>
        </p:nvSpPr>
        <p:spPr>
          <a:xfrm>
            <a:off x="4957008" y="874297"/>
            <a:ext cx="7243011" cy="1118937"/>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6000" dirty="0">
                <a:solidFill>
                  <a:schemeClr val="bg1"/>
                </a:solidFill>
              </a:rPr>
              <a:t>It reverses the</a:t>
            </a:r>
          </a:p>
          <a:p>
            <a:r>
              <a:rPr lang="en-US" sz="6000" dirty="0">
                <a:solidFill>
                  <a:schemeClr val="bg1"/>
                </a:solidFill>
              </a:rPr>
              <a:t> last two steps</a:t>
            </a:r>
          </a:p>
          <a:p>
            <a:r>
              <a:rPr lang="en-US" sz="6000" dirty="0">
                <a:solidFill>
                  <a:schemeClr val="bg1"/>
                </a:solidFill>
              </a:rPr>
              <a:t>in </a:t>
            </a:r>
            <a:r>
              <a:rPr lang="en-US" sz="6000" dirty="0" err="1">
                <a:solidFill>
                  <a:schemeClr val="bg1"/>
                </a:solidFill>
                <a:latin typeface="Consolas" panose="020B0609020204030204" pitchFamily="49" charset="0"/>
              </a:rPr>
              <a:t>sysret</a:t>
            </a:r>
            <a:r>
              <a:rPr lang="en-US" sz="6000" dirty="0">
                <a:solidFill>
                  <a:schemeClr val="bg1"/>
                </a:solidFill>
              </a:rPr>
              <a:t>!</a:t>
            </a:r>
          </a:p>
        </p:txBody>
      </p:sp>
    </p:spTree>
    <p:extLst>
      <p:ext uri="{BB962C8B-B14F-4D97-AF65-F5344CB8AC3E}">
        <p14:creationId xmlns:p14="http://schemas.microsoft.com/office/powerpoint/2010/main" val="117024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a:t>
            </a:r>
            <a:r>
              <a:rPr lang="en-US" dirty="0" err="1">
                <a:latin typeface="Consolas" panose="020B0609020204030204" pitchFamily="49" charset="0"/>
              </a:rPr>
              <a:t>sysret</a:t>
            </a:r>
            <a:r>
              <a:rPr lang="en-US" dirty="0"/>
              <a:t>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41368C6-6EDD-49ED-94AB-05EE640605B3}"/>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D6B5762-DC35-4999-8277-200CFFF9D14E}"/>
              </a:ext>
            </a:extLst>
          </p:cNvPr>
          <p:cNvGrpSpPr/>
          <p:nvPr/>
        </p:nvGrpSpPr>
        <p:grpSpPr>
          <a:xfrm>
            <a:off x="4936959" y="4501442"/>
            <a:ext cx="6829940" cy="2337906"/>
            <a:chOff x="4936959" y="4501442"/>
            <a:chExt cx="6829940" cy="2337906"/>
          </a:xfrm>
        </p:grpSpPr>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F880FD9D-1740-47C5-863D-620352CE1C8B}"/>
                </a:ext>
              </a:extLst>
            </p:cNvPr>
            <p:cNvGrpSpPr/>
            <p:nvPr/>
          </p:nvGrpSpPr>
          <p:grpSpPr>
            <a:xfrm>
              <a:off x="4936959"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1"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grpSp>
      <p:grpSp>
        <p:nvGrpSpPr>
          <p:cNvPr id="10" name="Group 9">
            <a:extLst>
              <a:ext uri="{FF2B5EF4-FFF2-40B4-BE49-F238E27FC236}">
                <a16:creationId xmlns:a16="http://schemas.microsoft.com/office/drawing/2014/main" id="{BBE2C68F-AB19-42D1-8070-36EE82EF4C9E}"/>
              </a:ext>
            </a:extLst>
          </p:cNvPr>
          <p:cNvGrpSpPr/>
          <p:nvPr/>
        </p:nvGrpSpPr>
        <p:grpSpPr>
          <a:xfrm>
            <a:off x="316208" y="885114"/>
            <a:ext cx="6921984" cy="3874935"/>
            <a:chOff x="316208" y="885114"/>
            <a:chExt cx="6921984" cy="3874935"/>
          </a:xfrm>
        </p:grpSpPr>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Content Placeholder 2">
            <a:extLst>
              <a:ext uri="{FF2B5EF4-FFF2-40B4-BE49-F238E27FC236}">
                <a16:creationId xmlns:a16="http://schemas.microsoft.com/office/drawing/2014/main" id="{7E0A480C-F5AF-4A33-A1F3-9227338D5328}"/>
              </a:ext>
            </a:extLst>
          </p:cNvPr>
          <p:cNvSpPr txBox="1">
            <a:spLocks/>
          </p:cNvSpPr>
          <p:nvPr/>
        </p:nvSpPr>
        <p:spPr>
          <a:xfrm>
            <a:off x="1008646" y="685795"/>
            <a:ext cx="10647946" cy="341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endParaRPr lang="en-US" dirty="0"/>
          </a:p>
        </p:txBody>
      </p:sp>
    </p:spTree>
    <p:extLst>
      <p:ext uri="{BB962C8B-B14F-4D97-AF65-F5344CB8AC3E}">
        <p14:creationId xmlns:p14="http://schemas.microsoft.com/office/powerpoint/2010/main" val="1406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D5B8-00AA-4BB1-8A59-DBFDA265FC40}"/>
              </a:ext>
            </a:extLst>
          </p:cNvPr>
          <p:cNvSpPr>
            <a:spLocks noGrp="1"/>
          </p:cNvSpPr>
          <p:nvPr>
            <p:ph type="title"/>
          </p:nvPr>
        </p:nvSpPr>
        <p:spPr>
          <a:xfrm>
            <a:off x="410687" y="79375"/>
            <a:ext cx="6785758" cy="812165"/>
          </a:xfrm>
        </p:spPr>
        <p:txBody>
          <a:bodyPr/>
          <a:lstStyle/>
          <a:p>
            <a:r>
              <a:rPr lang="en-US" dirty="0"/>
              <a:t>Intel Chips Post-2006</a:t>
            </a:r>
          </a:p>
        </p:txBody>
      </p:sp>
      <p:sp>
        <p:nvSpPr>
          <p:cNvPr id="3" name="Content Placeholder 2">
            <a:extLst>
              <a:ext uri="{FF2B5EF4-FFF2-40B4-BE49-F238E27FC236}">
                <a16:creationId xmlns:a16="http://schemas.microsoft.com/office/drawing/2014/main" id="{C00DAD85-489C-4C9D-BF10-F83D978662AE}"/>
              </a:ext>
            </a:extLst>
          </p:cNvPr>
          <p:cNvSpPr>
            <a:spLocks noGrp="1"/>
          </p:cNvSpPr>
          <p:nvPr>
            <p:ph idx="1"/>
          </p:nvPr>
        </p:nvSpPr>
        <p:spPr>
          <a:xfrm>
            <a:off x="91440" y="891540"/>
            <a:ext cx="7075170" cy="5966460"/>
          </a:xfrm>
        </p:spPr>
        <p:txBody>
          <a:bodyPr>
            <a:normAutofit/>
          </a:bodyPr>
          <a:lstStyle/>
          <a:p>
            <a:pPr marL="0" indent="0">
              <a:buNone/>
            </a:pPr>
            <a:r>
              <a:rPr lang="en-US" sz="3200" dirty="0"/>
              <a:t>The Management Engine (ME) is an x86-32 processor that’s co-located    with a machine’s normal x86-64 cores</a:t>
            </a:r>
          </a:p>
          <a:p>
            <a:pPr lvl="1"/>
            <a:r>
              <a:rPr lang="en-US" sz="2800" dirty="0"/>
              <a:t>ME core runs MINIX OS and a web server</a:t>
            </a:r>
          </a:p>
          <a:p>
            <a:pPr lvl="1"/>
            <a:r>
              <a:rPr lang="en-US" sz="2800" dirty="0"/>
              <a:t>If a machine is plugged into a wall socket, then the ME core is always running, </a:t>
            </a:r>
            <a:r>
              <a:rPr lang="en-US" sz="2800" i="1" dirty="0"/>
              <a:t>even if the rest of the hardware is turned off or sleeping</a:t>
            </a:r>
          </a:p>
          <a:p>
            <a:pPr lvl="1"/>
            <a:r>
              <a:rPr lang="en-US" sz="2800" dirty="0"/>
              <a:t>ME core has DMA privileges for all of RAM</a:t>
            </a:r>
          </a:p>
          <a:p>
            <a:pPr lvl="1"/>
            <a:r>
              <a:rPr lang="en-US" sz="2800" dirty="0"/>
              <a:t>ME core can:</a:t>
            </a:r>
          </a:p>
          <a:p>
            <a:pPr lvl="2"/>
            <a:r>
              <a:rPr lang="en-US" sz="2400" dirty="0"/>
              <a:t>Send and receive Ethernet packets that the host OS never sees</a:t>
            </a:r>
          </a:p>
          <a:p>
            <a:pPr lvl="2"/>
            <a:r>
              <a:rPr lang="en-US" sz="2400" dirty="0"/>
              <a:t>Prevent the host OS from seeing packets</a:t>
            </a:r>
          </a:p>
        </p:txBody>
      </p:sp>
      <p:grpSp>
        <p:nvGrpSpPr>
          <p:cNvPr id="8" name="Group 7">
            <a:extLst>
              <a:ext uri="{FF2B5EF4-FFF2-40B4-BE49-F238E27FC236}">
                <a16:creationId xmlns:a16="http://schemas.microsoft.com/office/drawing/2014/main" id="{0B4B86BA-2583-4213-989A-1308925B199C}"/>
              </a:ext>
            </a:extLst>
          </p:cNvPr>
          <p:cNvGrpSpPr/>
          <p:nvPr/>
        </p:nvGrpSpPr>
        <p:grpSpPr>
          <a:xfrm>
            <a:off x="8095084" y="275081"/>
            <a:ext cx="3363734" cy="6532129"/>
            <a:chOff x="8095084" y="275081"/>
            <a:chExt cx="3363734" cy="6532129"/>
          </a:xfrm>
        </p:grpSpPr>
        <p:pic>
          <p:nvPicPr>
            <p:cNvPr id="9" name="Picture 8">
              <a:extLst>
                <a:ext uri="{FF2B5EF4-FFF2-40B4-BE49-F238E27FC236}">
                  <a16:creationId xmlns:a16="http://schemas.microsoft.com/office/drawing/2014/main" id="{C070ED86-C4D3-4519-ADAD-D423BDAD622A}"/>
                </a:ext>
              </a:extLst>
            </p:cNvPr>
            <p:cNvPicPr>
              <a:picLocks noChangeAspect="1"/>
            </p:cNvPicPr>
            <p:nvPr/>
          </p:nvPicPr>
          <p:blipFill>
            <a:blip r:embed="rId3"/>
            <a:stretch>
              <a:fillRect/>
            </a:stretch>
          </p:blipFill>
          <p:spPr>
            <a:xfrm>
              <a:off x="8105173" y="3757077"/>
              <a:ext cx="3353645" cy="2249914"/>
            </a:xfrm>
            <a:prstGeom prst="rect">
              <a:avLst/>
            </a:prstGeom>
          </p:spPr>
        </p:pic>
        <p:grpSp>
          <p:nvGrpSpPr>
            <p:cNvPr id="10" name="Group 9">
              <a:extLst>
                <a:ext uri="{FF2B5EF4-FFF2-40B4-BE49-F238E27FC236}">
                  <a16:creationId xmlns:a16="http://schemas.microsoft.com/office/drawing/2014/main" id="{052D8D46-73A0-4D5E-9400-DCEC203AF9AD}"/>
                </a:ext>
              </a:extLst>
            </p:cNvPr>
            <p:cNvGrpSpPr/>
            <p:nvPr/>
          </p:nvGrpSpPr>
          <p:grpSpPr>
            <a:xfrm>
              <a:off x="8095084" y="275081"/>
              <a:ext cx="3362206" cy="3368324"/>
              <a:chOff x="8095084" y="103631"/>
              <a:chExt cx="3362206" cy="3368324"/>
            </a:xfrm>
          </p:grpSpPr>
          <p:pic>
            <p:nvPicPr>
              <p:cNvPr id="12" name="Picture 11">
                <a:extLst>
                  <a:ext uri="{FF2B5EF4-FFF2-40B4-BE49-F238E27FC236}">
                    <a16:creationId xmlns:a16="http://schemas.microsoft.com/office/drawing/2014/main" id="{768C4499-1040-4999-9DC2-147276FD5045}"/>
                  </a:ext>
                </a:extLst>
              </p:cNvPr>
              <p:cNvPicPr>
                <a:picLocks noChangeAspect="1"/>
              </p:cNvPicPr>
              <p:nvPr/>
            </p:nvPicPr>
            <p:blipFill>
              <a:blip r:embed="rId4"/>
              <a:stretch>
                <a:fillRect/>
              </a:stretch>
            </p:blipFill>
            <p:spPr>
              <a:xfrm>
                <a:off x="8095084" y="103631"/>
                <a:ext cx="3362206" cy="2537327"/>
              </a:xfrm>
              <a:prstGeom prst="rect">
                <a:avLst/>
              </a:prstGeom>
            </p:spPr>
          </p:pic>
          <p:sp>
            <p:nvSpPr>
              <p:cNvPr id="13" name="TextBox 12">
                <a:extLst>
                  <a:ext uri="{FF2B5EF4-FFF2-40B4-BE49-F238E27FC236}">
                    <a16:creationId xmlns:a16="http://schemas.microsoft.com/office/drawing/2014/main" id="{C6E25DE1-9822-4A48-A6C8-C67C19BAA9B5}"/>
                  </a:ext>
                </a:extLst>
              </p:cNvPr>
              <p:cNvSpPr txBox="1"/>
              <p:nvPr/>
            </p:nvSpPr>
            <p:spPr>
              <a:xfrm>
                <a:off x="8103645" y="2640958"/>
                <a:ext cx="3353645" cy="830997"/>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ME Core:</a:t>
                </a:r>
              </a:p>
              <a:p>
                <a:pPr algn="ctr"/>
                <a:r>
                  <a:rPr lang="en-US" sz="2300" b="1" dirty="0">
                    <a:latin typeface="Segoe UI" panose="020B0502040204020203" pitchFamily="34" charset="0"/>
                    <a:cs typeface="Segoe UI" panose="020B0502040204020203" pitchFamily="34" charset="0"/>
                  </a:rPr>
                  <a:t>Intel Q35</a:t>
                </a:r>
              </a:p>
            </p:txBody>
          </p:sp>
        </p:grpSp>
        <p:sp>
          <p:nvSpPr>
            <p:cNvPr id="11" name="TextBox 10">
              <a:extLst>
                <a:ext uri="{FF2B5EF4-FFF2-40B4-BE49-F238E27FC236}">
                  <a16:creationId xmlns:a16="http://schemas.microsoft.com/office/drawing/2014/main" id="{DD575E61-13B5-4852-B4B4-1BCDC51A9245}"/>
                </a:ext>
              </a:extLst>
            </p:cNvPr>
            <p:cNvSpPr txBox="1"/>
            <p:nvPr/>
          </p:nvSpPr>
          <p:spPr>
            <a:xfrm>
              <a:off x="8103645" y="6006991"/>
              <a:ext cx="3353645" cy="800219"/>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Flash chip used to store ME code</a:t>
              </a:r>
            </a:p>
          </p:txBody>
        </p:sp>
      </p:grpSp>
    </p:spTree>
    <p:extLst>
      <p:ext uri="{BB962C8B-B14F-4D97-AF65-F5344CB8AC3E}">
        <p14:creationId xmlns:p14="http://schemas.microsoft.com/office/powerpoint/2010/main" val="22074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1A64F6-5BD0-4B31-B29A-698CD6D91B86}"/>
              </a:ext>
            </a:extLst>
          </p:cNvPr>
          <p:cNvSpPr/>
          <p:nvPr/>
        </p:nvSpPr>
        <p:spPr>
          <a:xfrm>
            <a:off x="0" y="0"/>
            <a:ext cx="12192000" cy="688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85A777-C81B-402F-9BF4-00148E80ADC1}"/>
              </a:ext>
            </a:extLst>
          </p:cNvPr>
          <p:cNvPicPr>
            <a:picLocks noChangeAspect="1"/>
          </p:cNvPicPr>
          <p:nvPr/>
        </p:nvPicPr>
        <p:blipFill>
          <a:blip r:embed="rId2"/>
          <a:stretch>
            <a:fillRect/>
          </a:stretch>
        </p:blipFill>
        <p:spPr>
          <a:xfrm>
            <a:off x="4320506" y="352245"/>
            <a:ext cx="7871494" cy="6153509"/>
          </a:xfrm>
          <a:prstGeom prst="rect">
            <a:avLst/>
          </a:prstGeom>
        </p:spPr>
      </p:pic>
      <p:grpSp>
        <p:nvGrpSpPr>
          <p:cNvPr id="6" name="Group 5">
            <a:extLst>
              <a:ext uri="{FF2B5EF4-FFF2-40B4-BE49-F238E27FC236}">
                <a16:creationId xmlns:a16="http://schemas.microsoft.com/office/drawing/2014/main" id="{A90C94C4-3654-408D-B94B-28EC2B25A903}"/>
              </a:ext>
            </a:extLst>
          </p:cNvPr>
          <p:cNvGrpSpPr>
            <a:grpSpLocks noChangeAspect="1"/>
          </p:cNvGrpSpPr>
          <p:nvPr/>
        </p:nvGrpSpPr>
        <p:grpSpPr>
          <a:xfrm>
            <a:off x="120317" y="2695072"/>
            <a:ext cx="4182129" cy="4194845"/>
            <a:chOff x="120317" y="1179096"/>
            <a:chExt cx="5645531" cy="5662696"/>
          </a:xfrm>
        </p:grpSpPr>
        <p:pic>
          <p:nvPicPr>
            <p:cNvPr id="7" name="Picture 6">
              <a:extLst>
                <a:ext uri="{FF2B5EF4-FFF2-40B4-BE49-F238E27FC236}">
                  <a16:creationId xmlns:a16="http://schemas.microsoft.com/office/drawing/2014/main" id="{8EB65F70-887F-49D0-8312-40A89F9A8531}"/>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8" name="Rectangle 7">
              <a:extLst>
                <a:ext uri="{FF2B5EF4-FFF2-40B4-BE49-F238E27FC236}">
                  <a16:creationId xmlns:a16="http://schemas.microsoft.com/office/drawing/2014/main" id="{766D1DB4-869E-4C0C-9F49-B163FC3386F0}"/>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row: Bent 13">
            <a:extLst>
              <a:ext uri="{FF2B5EF4-FFF2-40B4-BE49-F238E27FC236}">
                <a16:creationId xmlns:a16="http://schemas.microsoft.com/office/drawing/2014/main" id="{5376093C-255B-4EC9-894C-C899DFAF37C1}"/>
              </a:ext>
            </a:extLst>
          </p:cNvPr>
          <p:cNvSpPr/>
          <p:nvPr/>
        </p:nvSpPr>
        <p:spPr>
          <a:xfrm>
            <a:off x="1828800" y="965615"/>
            <a:ext cx="2473646" cy="1621174"/>
          </a:xfrm>
          <a:prstGeom prst="bentArrow">
            <a:avLst>
              <a:gd name="adj1" fmla="val 25000"/>
              <a:gd name="adj2" fmla="val 25000"/>
              <a:gd name="adj3" fmla="val 25000"/>
              <a:gd name="adj4"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1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1A9B0-5AD3-427D-A2D0-71D997A9E0DB}"/>
              </a:ext>
            </a:extLst>
          </p:cNvPr>
          <p:cNvSpPr/>
          <p:nvPr/>
        </p:nvSpPr>
        <p:spPr>
          <a:xfrm>
            <a:off x="172451" y="555301"/>
            <a:ext cx="13363075" cy="15973604"/>
          </a:xfrm>
          <a:prstGeom prst="rect">
            <a:avLst/>
          </a:prstGeom>
        </p:spPr>
        <p:txBody>
          <a:bodyPr wrap="square">
            <a:spAutoFit/>
          </a:bodyPr>
          <a:lstStyle/>
          <a:p>
            <a:r>
              <a:rPr lang="en-US" sz="2400" dirty="0">
                <a:latin typeface="Consolas" panose="020B0609020204030204" pitchFamily="49" charset="0"/>
              </a:rPr>
              <a:t>// Chickadee: Exception entry point</a:t>
            </a:r>
          </a:p>
          <a:p>
            <a:r>
              <a:rPr lang="en-US" sz="2400" dirty="0">
                <a:latin typeface="Consolas" panose="020B0609020204030204" pitchFamily="49" charset="0"/>
              </a:rPr>
              <a:t>//    Most exception handlers jump here.</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Otherwise, we must `</a:t>
            </a:r>
            <a:r>
              <a:rPr lang="en-US" sz="2400" dirty="0" err="1">
                <a:latin typeface="Consolas" panose="020B0609020204030204" pitchFamily="49" charset="0"/>
              </a:rPr>
              <a:t>swapgs</a:t>
            </a:r>
            <a:r>
              <a:rPr lang="en-US" sz="2400" dirty="0">
                <a:latin typeface="Consolas" panose="020B0609020204030204" pitchFamily="49" charset="0"/>
              </a:rPr>
              <a:t>` and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Exception happened in user-mode;</a:t>
            </a:r>
          </a:p>
          <a:p>
            <a:r>
              <a:rPr lang="en-US" sz="2400" dirty="0">
                <a:latin typeface="Consolas" panose="020B0609020204030204" pitchFamily="49" charset="0"/>
              </a:rPr>
              <a:t>                                   // tell resume to </a:t>
            </a:r>
            <a:r>
              <a:rPr lang="en-US" sz="2400" dirty="0" err="1">
                <a:latin typeface="Consolas" panose="020B0609020204030204" pitchFamily="49" charset="0"/>
              </a:rPr>
              <a:t>swapgs</a:t>
            </a:r>
            <a:r>
              <a:rPr lang="en-US" sz="2400" dirty="0">
                <a:latin typeface="Consolas" panose="020B0609020204030204" pitchFamily="49" charset="0"/>
              </a:rPr>
              <a:t>.</a:t>
            </a: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top of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endParaRPr lang="en-US" sz="2400" dirty="0">
              <a:solidFill>
                <a:srgbClr val="0070C0"/>
              </a:solidFill>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...etc...</a:t>
            </a:r>
          </a:p>
        </p:txBody>
      </p:sp>
    </p:spTree>
    <p:extLst>
      <p:ext uri="{BB962C8B-B14F-4D97-AF65-F5344CB8AC3E}">
        <p14:creationId xmlns:p14="http://schemas.microsoft.com/office/powerpoint/2010/main" val="15734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6.25E-7 -1.85185E-6 L -0.0026 -0.96481 " pathEditMode="relative" rAng="0" ptsTypes="AA">
                                      <p:cBhvr>
                                        <p:cTn id="6" dur="2000" fill="hold"/>
                                        <p:tgtEl>
                                          <p:spTgt spid="4"/>
                                        </p:tgtEl>
                                        <p:attrNameLst>
                                          <p:attrName>ppt_x</p:attrName>
                                          <p:attrName>ppt_y</p:attrName>
                                        </p:attrNameLst>
                                      </p:cBhvr>
                                      <p:rCtr x="-130" y="-4824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26 -0.96481 L -0.00352 -1.40532 " pathEditMode="relative" rAng="0" ptsTypes="AA">
                                      <p:cBhvr>
                                        <p:cTn id="10" dur="2000" fill="hold"/>
                                        <p:tgtEl>
                                          <p:spTgt spid="4"/>
                                        </p:tgtEl>
                                        <p:attrNameLst>
                                          <p:attrName>ppt_x</p:attrName>
                                          <p:attrName>ppt_y</p:attrName>
                                        </p:attrNameLst>
                                      </p:cBhvr>
                                      <p:rCtr x="-52" y="-2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r>
              <a:rPr lang="en-US" dirty="0"/>
              <a:t>. . . but </a:t>
            </a:r>
            <a:r>
              <a:rPr lang="en-US" b="1" dirty="0"/>
              <a:t>%</a:t>
            </a:r>
            <a:r>
              <a:rPr lang="en-US" b="1" dirty="0" err="1"/>
              <a:t>rsp</a:t>
            </a:r>
            <a:r>
              <a:rPr lang="en-US" dirty="0"/>
              <a:t> points to the user-mode stack!</a:t>
            </a:r>
          </a:p>
          <a:p>
            <a:r>
              <a:rPr lang="en-US" dirty="0"/>
              <a:t>What if malicious user code sets </a:t>
            </a:r>
            <a:r>
              <a:rPr lang="en-US" b="1" dirty="0"/>
              <a:t>%</a:t>
            </a:r>
            <a:r>
              <a:rPr lang="en-US" b="1" dirty="0" err="1"/>
              <a:t>rcx</a:t>
            </a:r>
            <a:r>
              <a:rPr lang="en-US" dirty="0"/>
              <a:t> </a:t>
            </a:r>
            <a:r>
              <a:rPr lang="en-US" u="sng" dirty="0"/>
              <a:t>and</a:t>
            </a:r>
            <a:r>
              <a:rPr lang="en-US" dirty="0"/>
              <a:t> </a:t>
            </a:r>
            <a:r>
              <a:rPr lang="en-US" b="1" dirty="0"/>
              <a:t>%</a:t>
            </a:r>
            <a:r>
              <a:rPr lang="en-US" b="1" dirty="0" err="1"/>
              <a:t>rsp</a:t>
            </a:r>
            <a:r>
              <a:rPr lang="en-US" dirty="0"/>
              <a:t> to noncanonical addresses before invoking </a:t>
            </a:r>
            <a:r>
              <a:rPr lang="en-US" b="1" dirty="0" err="1"/>
              <a:t>syscall</a:t>
            </a:r>
            <a:r>
              <a:rPr lang="en-US" dirty="0"/>
              <a:t>?</a:t>
            </a:r>
          </a:p>
          <a:p>
            <a:pPr lvl="1"/>
            <a:endParaRPr lang="en-US" dirty="0"/>
          </a:p>
        </p:txBody>
      </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880FD9D-1740-47C5-863D-620352CE1C8B}"/>
              </a:ext>
            </a:extLst>
          </p:cNvPr>
          <p:cNvGrpSpPr/>
          <p:nvPr/>
        </p:nvGrpSpPr>
        <p:grpSpPr>
          <a:xfrm>
            <a:off x="4936958"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0"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3" name="Content Placeholder 2">
            <a:extLst>
              <a:ext uri="{FF2B5EF4-FFF2-40B4-BE49-F238E27FC236}">
                <a16:creationId xmlns:a16="http://schemas.microsoft.com/office/drawing/2014/main" id="{27A4AE1A-8CDB-4A33-931E-3746C24CD3F7}"/>
              </a:ext>
            </a:extLst>
          </p:cNvPr>
          <p:cNvSpPr>
            <a:spLocks noGrp="1"/>
          </p:cNvSpPr>
          <p:nvPr>
            <p:ph idx="1"/>
          </p:nvPr>
        </p:nvSpPr>
        <p:spPr>
          <a:xfrm>
            <a:off x="838200" y="806116"/>
            <a:ext cx="10515600" cy="1473201"/>
          </a:xfrm>
        </p:spPr>
        <p:txBody>
          <a:bodyPr/>
          <a:lstStyle/>
          <a:p>
            <a:r>
              <a:rPr lang="en-US" dirty="0"/>
              <a:t>A double fault is a fatal condition which occurs when hardware is trying to handle an exception, and another exception is triggered</a:t>
            </a:r>
          </a:p>
          <a:p>
            <a:r>
              <a:rPr lang="en-US" dirty="0"/>
              <a:t>Only certain pairs of exceptions will cause a double fault</a:t>
            </a:r>
          </a:p>
        </p:txBody>
      </p:sp>
      <p:pic>
        <p:nvPicPr>
          <p:cNvPr id="4" name="Picture 3">
            <a:extLst>
              <a:ext uri="{FF2B5EF4-FFF2-40B4-BE49-F238E27FC236}">
                <a16:creationId xmlns:a16="http://schemas.microsoft.com/office/drawing/2014/main" id="{438FB5E7-A4F7-4333-9930-B342944C5873}"/>
              </a:ext>
            </a:extLst>
          </p:cNvPr>
          <p:cNvPicPr>
            <a:picLocks noChangeAspect="1"/>
          </p:cNvPicPr>
          <p:nvPr/>
        </p:nvPicPr>
        <p:blipFill>
          <a:blip r:embed="rId3"/>
          <a:stretch>
            <a:fillRect/>
          </a:stretch>
        </p:blipFill>
        <p:spPr>
          <a:xfrm>
            <a:off x="2165939" y="2243221"/>
            <a:ext cx="9953625" cy="4333875"/>
          </a:xfrm>
          <a:prstGeom prst="rect">
            <a:avLst/>
          </a:prstGeom>
        </p:spPr>
      </p:pic>
      <p:grpSp>
        <p:nvGrpSpPr>
          <p:cNvPr id="18" name="Group 17">
            <a:extLst>
              <a:ext uri="{FF2B5EF4-FFF2-40B4-BE49-F238E27FC236}">
                <a16:creationId xmlns:a16="http://schemas.microsoft.com/office/drawing/2014/main" id="{DBEA7F52-0658-4559-8A49-94A3C51D33CC}"/>
              </a:ext>
            </a:extLst>
          </p:cNvPr>
          <p:cNvGrpSpPr/>
          <p:nvPr/>
        </p:nvGrpSpPr>
        <p:grpSpPr>
          <a:xfrm>
            <a:off x="0" y="2743765"/>
            <a:ext cx="5089358" cy="1822887"/>
            <a:chOff x="0" y="2743765"/>
            <a:chExt cx="5089358" cy="1822887"/>
          </a:xfrm>
        </p:grpSpPr>
        <p:sp>
          <p:nvSpPr>
            <p:cNvPr id="5" name="Rectangle 4">
              <a:extLst>
                <a:ext uri="{FF2B5EF4-FFF2-40B4-BE49-F238E27FC236}">
                  <a16:creationId xmlns:a16="http://schemas.microsoft.com/office/drawing/2014/main" id="{09BF02BC-614D-4036-8F55-510D5A810676}"/>
                </a:ext>
              </a:extLst>
            </p:cNvPr>
            <p:cNvSpPr/>
            <p:nvPr/>
          </p:nvSpPr>
          <p:spPr>
            <a:xfrm>
              <a:off x="2219218" y="4199021"/>
              <a:ext cx="2870140"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A4E092B-4C51-4D8D-8FE5-07F634884354}"/>
                </a:ext>
              </a:extLst>
            </p:cNvPr>
            <p:cNvCxnSpPr>
              <a:cxnSpLocks/>
            </p:cNvCxnSpPr>
            <p:nvPr/>
          </p:nvCxnSpPr>
          <p:spPr>
            <a:xfrm>
              <a:off x="1005500" y="4382837"/>
              <a:ext cx="11845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6E769E-0447-483D-BD40-F2B59581F1BD}"/>
                </a:ext>
              </a:extLst>
            </p:cNvPr>
            <p:cNvSpPr txBox="1"/>
            <p:nvPr/>
          </p:nvSpPr>
          <p:spPr>
            <a:xfrm>
              <a:off x="0" y="2743765"/>
              <a:ext cx="2358189" cy="1569660"/>
            </a:xfrm>
            <a:prstGeom prst="rect">
              <a:avLst/>
            </a:prstGeom>
            <a:noFill/>
          </p:spPr>
          <p:txBody>
            <a:bodyPr wrap="square" rtlCol="0">
              <a:spAutoFit/>
            </a:bodyPr>
            <a:lstStyle/>
            <a:p>
              <a:r>
                <a:rPr lang="en-US" sz="2400" dirty="0">
                  <a:ln w="3175">
                    <a:solidFill>
                      <a:schemeClr val="tx1"/>
                    </a:solidFill>
                  </a:ln>
                  <a:solidFill>
                    <a:srgbClr val="FF0000"/>
                  </a:solidFill>
                </a:rPr>
                <a:t>Fault 1: Caused by </a:t>
              </a:r>
              <a:r>
                <a:rPr lang="en-US" sz="2400" b="1" dirty="0" err="1">
                  <a:ln w="3175">
                    <a:solidFill>
                      <a:schemeClr val="tx1"/>
                    </a:solidFill>
                  </a:ln>
                  <a:solidFill>
                    <a:srgbClr val="FF0000"/>
                  </a:solidFill>
                </a:rPr>
                <a:t>sysret</a:t>
              </a:r>
              <a:r>
                <a:rPr lang="en-US" sz="2400" dirty="0">
                  <a:ln w="3175">
                    <a:solidFill>
                      <a:schemeClr val="tx1"/>
                    </a:solidFill>
                  </a:ln>
                  <a:solidFill>
                    <a:srgbClr val="FF0000"/>
                  </a:solidFill>
                </a:rPr>
                <a:t>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rcx</a:t>
              </a:r>
              <a:endParaRPr lang="en-US" sz="2400" b="1" dirty="0">
                <a:ln w="3175">
                  <a:solidFill>
                    <a:schemeClr val="tx1"/>
                  </a:solidFill>
                </a:ln>
                <a:solidFill>
                  <a:srgbClr val="FF0000"/>
                </a:solidFill>
              </a:endParaRPr>
            </a:p>
          </p:txBody>
        </p:sp>
        <p:cxnSp>
          <p:nvCxnSpPr>
            <p:cNvPr id="12" name="Straight Arrow Connector 11">
              <a:extLst>
                <a:ext uri="{FF2B5EF4-FFF2-40B4-BE49-F238E27FC236}">
                  <a16:creationId xmlns:a16="http://schemas.microsoft.com/office/drawing/2014/main" id="{27CAC7AF-BCF6-4C81-91A7-7EA8CE3EC8E8}"/>
                </a:ext>
              </a:extLst>
            </p:cNvPr>
            <p:cNvCxnSpPr>
              <a:cxnSpLocks/>
            </p:cNvCxnSpPr>
            <p:nvPr/>
          </p:nvCxnSpPr>
          <p:spPr>
            <a:xfrm>
              <a:off x="741947" y="4114132"/>
              <a:ext cx="285469"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FA01A8-0842-43EB-BA4B-B054CDC6623B}"/>
                </a:ext>
              </a:extLst>
            </p:cNvPr>
            <p:cNvCxnSpPr>
              <a:cxnSpLocks/>
            </p:cNvCxnSpPr>
            <p:nvPr/>
          </p:nvCxnSpPr>
          <p:spPr>
            <a:xfrm flipV="1">
              <a:off x="998621" y="4086288"/>
              <a:ext cx="0" cy="33115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AA35280-4040-4F40-85DC-012A4ECF31A4}"/>
              </a:ext>
            </a:extLst>
          </p:cNvPr>
          <p:cNvGrpSpPr/>
          <p:nvPr/>
        </p:nvGrpSpPr>
        <p:grpSpPr>
          <a:xfrm>
            <a:off x="0" y="3674976"/>
            <a:ext cx="9515315" cy="3177061"/>
            <a:chOff x="0" y="3674976"/>
            <a:chExt cx="9515315" cy="3177061"/>
          </a:xfrm>
        </p:grpSpPr>
        <p:sp>
          <p:nvSpPr>
            <p:cNvPr id="22" name="TextBox 21">
              <a:extLst>
                <a:ext uri="{FF2B5EF4-FFF2-40B4-BE49-F238E27FC236}">
                  <a16:creationId xmlns:a16="http://schemas.microsoft.com/office/drawing/2014/main" id="{D558CFD2-17DB-4ADF-9B1A-A52E7B904635}"/>
                </a:ext>
              </a:extLst>
            </p:cNvPr>
            <p:cNvSpPr txBox="1"/>
            <p:nvPr/>
          </p:nvSpPr>
          <p:spPr>
            <a:xfrm>
              <a:off x="0" y="4543713"/>
              <a:ext cx="2251725" cy="2308324"/>
            </a:xfrm>
            <a:prstGeom prst="rect">
              <a:avLst/>
            </a:prstGeom>
            <a:noFill/>
          </p:spPr>
          <p:txBody>
            <a:bodyPr wrap="square" rtlCol="0">
              <a:spAutoFit/>
            </a:bodyPr>
            <a:lstStyle/>
            <a:p>
              <a:r>
                <a:rPr lang="en-US" sz="2400" dirty="0">
                  <a:ln w="3175">
                    <a:solidFill>
                      <a:schemeClr val="tx1"/>
                    </a:solidFill>
                  </a:ln>
                  <a:solidFill>
                    <a:srgbClr val="FF0000"/>
                  </a:solidFill>
                </a:rPr>
                <a:t>Fault 2: Caused by hardware responding to </a:t>
              </a:r>
              <a:r>
                <a:rPr lang="en-US" sz="2400" b="1" dirty="0">
                  <a:ln w="3175">
                    <a:solidFill>
                      <a:schemeClr val="tx1"/>
                    </a:solidFill>
                  </a:ln>
                  <a:solidFill>
                    <a:srgbClr val="FF0000"/>
                  </a:solidFill>
                </a:rPr>
                <a:t>#GP</a:t>
              </a:r>
              <a:r>
                <a:rPr lang="en-US" sz="2400" dirty="0">
                  <a:ln w="3175">
                    <a:solidFill>
                      <a:schemeClr val="tx1"/>
                    </a:solidFill>
                  </a:ln>
                  <a:solidFill>
                    <a:srgbClr val="FF0000"/>
                  </a:solidFill>
                </a:rPr>
                <a:t> and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rsp</a:t>
              </a:r>
              <a:endParaRPr lang="en-US" sz="2400" b="1" dirty="0">
                <a:ln w="3175">
                  <a:solidFill>
                    <a:schemeClr val="tx1"/>
                  </a:solidFill>
                </a:ln>
                <a:solidFill>
                  <a:srgbClr val="FF0000"/>
                </a:solidFill>
              </a:endParaRPr>
            </a:p>
          </p:txBody>
        </p:sp>
        <p:sp>
          <p:nvSpPr>
            <p:cNvPr id="20" name="Rectangle 19">
              <a:extLst>
                <a:ext uri="{FF2B5EF4-FFF2-40B4-BE49-F238E27FC236}">
                  <a16:creationId xmlns:a16="http://schemas.microsoft.com/office/drawing/2014/main" id="{B8E1B879-8BE2-458C-876B-0479DC044C01}"/>
                </a:ext>
              </a:extLst>
            </p:cNvPr>
            <p:cNvSpPr/>
            <p:nvPr/>
          </p:nvSpPr>
          <p:spPr>
            <a:xfrm>
              <a:off x="7209454" y="3674976"/>
              <a:ext cx="2305861"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61F6BDD-6724-4E0B-96B1-A789F1D9BA4E}"/>
                </a:ext>
              </a:extLst>
            </p:cNvPr>
            <p:cNvCxnSpPr>
              <a:cxnSpLocks/>
            </p:cNvCxnSpPr>
            <p:nvPr/>
          </p:nvCxnSpPr>
          <p:spPr>
            <a:xfrm>
              <a:off x="6436895" y="3846759"/>
              <a:ext cx="725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D5E6CD-19F3-46FE-92CC-1EAC1CA3CF49}"/>
                </a:ext>
              </a:extLst>
            </p:cNvPr>
            <p:cNvCxnSpPr>
              <a:cxnSpLocks/>
            </p:cNvCxnSpPr>
            <p:nvPr/>
          </p:nvCxnSpPr>
          <p:spPr>
            <a:xfrm>
              <a:off x="764774" y="6626384"/>
              <a:ext cx="5781191"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36A7A6-F8B8-49ED-9A98-0C6B932D3CE7}"/>
                </a:ext>
              </a:extLst>
            </p:cNvPr>
            <p:cNvCxnSpPr>
              <a:cxnSpLocks/>
            </p:cNvCxnSpPr>
            <p:nvPr/>
          </p:nvCxnSpPr>
          <p:spPr>
            <a:xfrm flipH="1" flipV="1">
              <a:off x="6476739" y="3846759"/>
              <a:ext cx="28574" cy="2779625"/>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1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19" name="TextBox 18">
            <a:extLst>
              <a:ext uri="{FF2B5EF4-FFF2-40B4-BE49-F238E27FC236}">
                <a16:creationId xmlns:a16="http://schemas.microsoft.com/office/drawing/2014/main" id="{3C718B4F-6979-4F38-9E79-97BE3ECBE60D}"/>
              </a:ext>
            </a:extLst>
          </p:cNvPr>
          <p:cNvSpPr txBox="1"/>
          <p:nvPr/>
        </p:nvSpPr>
        <p:spPr>
          <a:xfrm>
            <a:off x="5947611" y="1419726"/>
            <a:ext cx="6172200" cy="4247317"/>
          </a:xfrm>
          <a:prstGeom prst="rect">
            <a:avLst/>
          </a:prstGeom>
          <a:noFill/>
        </p:spPr>
        <p:txBody>
          <a:bodyPr wrap="square" rtlCol="0">
            <a:spAutoFit/>
          </a:bodyPr>
          <a:lstStyle/>
          <a:p>
            <a:r>
              <a:rPr lang="en-US" sz="3000" dirty="0">
                <a:latin typeface="Segoe UI Light" panose="020B0502040204020203" pitchFamily="34" charset="0"/>
                <a:cs typeface="Segoe UI Light" panose="020B0502040204020203" pitchFamily="34" charset="0"/>
              </a:rPr>
              <a:t>“A program-state following a double-fault exception is undefined. The program or task cannot be resumed or restarted. The only available action of the double-fault exception handler is to collect all possible context information for use in diagnostics and then close the application and/or shut down or reset the processor.”</a:t>
            </a:r>
          </a:p>
        </p:txBody>
      </p:sp>
      <p:cxnSp>
        <p:nvCxnSpPr>
          <p:cNvPr id="23" name="Straight Connector 22">
            <a:extLst>
              <a:ext uri="{FF2B5EF4-FFF2-40B4-BE49-F238E27FC236}">
                <a16:creationId xmlns:a16="http://schemas.microsoft.com/office/drawing/2014/main" id="{1FC8BAFD-3A32-43FA-9623-405EF90836EE}"/>
              </a:ext>
            </a:extLst>
          </p:cNvPr>
          <p:cNvCxnSpPr>
            <a:cxnSpLocks/>
          </p:cNvCxnSpPr>
          <p:nvPr/>
        </p:nvCxnSpPr>
        <p:spPr>
          <a:xfrm>
            <a:off x="5940962" y="1397079"/>
            <a:ext cx="0" cy="432888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66B9D9F-F887-43ED-95C9-371576070584}"/>
              </a:ext>
            </a:extLst>
          </p:cNvPr>
          <p:cNvGrpSpPr/>
          <p:nvPr/>
        </p:nvGrpSpPr>
        <p:grpSpPr>
          <a:xfrm>
            <a:off x="120317" y="1179096"/>
            <a:ext cx="5645531" cy="5662696"/>
            <a:chOff x="120317" y="1179096"/>
            <a:chExt cx="5645531" cy="5662696"/>
          </a:xfrm>
        </p:grpSpPr>
        <p:pic>
          <p:nvPicPr>
            <p:cNvPr id="11" name="Picture 10">
              <a:extLst>
                <a:ext uri="{FF2B5EF4-FFF2-40B4-BE49-F238E27FC236}">
                  <a16:creationId xmlns:a16="http://schemas.microsoft.com/office/drawing/2014/main" id="{03D4713E-92A1-4440-B385-7B0E0F03299C}"/>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13" name="Rectangle 12">
              <a:extLst>
                <a:ext uri="{FF2B5EF4-FFF2-40B4-BE49-F238E27FC236}">
                  <a16:creationId xmlns:a16="http://schemas.microsoft.com/office/drawing/2014/main" id="{5B6371CB-24B7-40A4-8192-889918F23571}"/>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79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4D1808-B9E1-4D34-A19C-F8B459A35C4A}"/>
              </a:ext>
            </a:extLst>
          </p:cNvPr>
          <p:cNvGrpSpPr/>
          <p:nvPr/>
        </p:nvGrpSpPr>
        <p:grpSpPr>
          <a:xfrm>
            <a:off x="312820" y="289334"/>
            <a:ext cx="11790947" cy="10074930"/>
            <a:chOff x="312820" y="289334"/>
            <a:chExt cx="11790947" cy="10074930"/>
          </a:xfrm>
        </p:grpSpPr>
        <p:sp>
          <p:nvSpPr>
            <p:cNvPr id="6" name="Rectangle 5">
              <a:extLst>
                <a:ext uri="{FF2B5EF4-FFF2-40B4-BE49-F238E27FC236}">
                  <a16:creationId xmlns:a16="http://schemas.microsoft.com/office/drawing/2014/main" id="{D503418E-93F8-4764-AC72-0A8982A14D09}"/>
                </a:ext>
              </a:extLst>
            </p:cNvPr>
            <p:cNvSpPr/>
            <p:nvPr/>
          </p:nvSpPr>
          <p:spPr>
            <a:xfrm>
              <a:off x="312820" y="1130967"/>
              <a:ext cx="11790947" cy="9233297"/>
            </a:xfrm>
            <a:prstGeom prst="rect">
              <a:avLst/>
            </a:prstGeom>
          </p:spPr>
          <p:txBody>
            <a:bodyPr wrap="square">
              <a:spAutoFit/>
            </a:bodyPr>
            <a:lstStyle/>
            <a:p>
              <a:r>
                <a:rPr lang="en-US" sz="2200" dirty="0">
                  <a:latin typeface="Consolas" panose="020B0609020204030204" pitchFamily="49" charset="0"/>
                </a:rPr>
                <a:t>// Allocate a memory page at the upper end of low</a:t>
              </a:r>
            </a:p>
            <a:p>
              <a:r>
                <a:rPr lang="en-US" sz="2200" dirty="0">
                  <a:latin typeface="Consolas" panose="020B0609020204030204" pitchFamily="49" charset="0"/>
                </a:rPr>
                <a:t>// canonical memory.</a:t>
              </a:r>
            </a:p>
            <a:p>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 </a:t>
              </a:r>
              <a:r>
                <a:rPr lang="en-US" sz="2200" dirty="0" err="1">
                  <a:latin typeface="Consolas" panose="020B0609020204030204" pitchFamily="49" charset="0"/>
                </a:rPr>
                <a:t>page_size</a:t>
              </a:r>
              <a:r>
                <a:rPr lang="en-US" sz="2200" dirty="0">
                  <a:latin typeface="Consolas" panose="020B0609020204030204" pitchFamily="49" charset="0"/>
                </a:rPr>
                <a:t> = </a:t>
              </a:r>
              <a:r>
                <a:rPr lang="en-US" sz="2200" dirty="0">
                  <a:solidFill>
                    <a:srgbClr val="00B050"/>
                  </a:solidFill>
                  <a:latin typeface="Consolas" panose="020B0609020204030204" pitchFamily="49" charset="0"/>
                </a:rPr>
                <a:t>4096</a:t>
              </a:r>
              <a:r>
                <a:rPr lang="en-US" sz="2200" dirty="0">
                  <a:latin typeface="Consolas" panose="020B0609020204030204" pitchFamily="49" charset="0"/>
                </a:rPr>
                <a:t>;</a:t>
              </a:r>
            </a:p>
            <a:p>
              <a:r>
                <a:rPr lang="en-US" sz="2200" dirty="0">
                  <a:solidFill>
                    <a:srgbClr val="0070C0"/>
                  </a:solidFill>
                  <a:latin typeface="Consolas" panose="020B0609020204030204" pitchFamily="49" charset="0"/>
                </a:rPr>
                <a:t>uint8_t</a:t>
              </a:r>
              <a:r>
                <a:rPr lang="en-US" sz="2200" dirty="0">
                  <a:latin typeface="Consolas" panose="020B0609020204030204" pitchFamily="49" charset="0"/>
                </a:rPr>
                <a:t>* page = (</a:t>
              </a:r>
              <a:r>
                <a:rPr lang="en-US" sz="2200" dirty="0">
                  <a:solidFill>
                    <a:srgbClr val="0070C0"/>
                  </a:solidFill>
                  <a:latin typeface="Consolas" panose="020B0609020204030204" pitchFamily="49" charset="0"/>
                </a:rPr>
                <a:t>uint8_t</a:t>
              </a:r>
              <a:r>
                <a:rPr lang="en-US" sz="2200" dirty="0">
                  <a:latin typeface="Consolas" panose="020B0609020204030204" pitchFamily="49" charset="0"/>
                </a:rPr>
                <a:t>*)((</a:t>
              </a:r>
              <a:r>
                <a:rPr lang="en-US" sz="2200" dirty="0">
                  <a:solidFill>
                    <a:srgbClr val="00B050"/>
                  </a:solidFill>
                  <a:latin typeface="Consolas" panose="020B0609020204030204" pitchFamily="49" charset="0"/>
                </a:rPr>
                <a:t>1ULL</a:t>
              </a:r>
              <a:r>
                <a:rPr lang="en-US" sz="2200" dirty="0">
                  <a:latin typeface="Consolas" panose="020B0609020204030204" pitchFamily="49" charset="0"/>
                </a:rPr>
                <a:t> &lt;&lt; </a:t>
              </a:r>
              <a:r>
                <a:rPr lang="en-US" sz="2200" dirty="0">
                  <a:solidFill>
                    <a:srgbClr val="00B050"/>
                  </a:solidFill>
                  <a:latin typeface="Consolas" panose="020B0609020204030204" pitchFamily="49" charset="0"/>
                </a:rPr>
                <a:t>47</a:t>
              </a:r>
              <a:r>
                <a:rPr lang="en-US" sz="2200" dirty="0">
                  <a:latin typeface="Consolas" panose="020B0609020204030204" pitchFamily="49" charset="0"/>
                </a:rPr>
                <a:t>) -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page = </a:t>
              </a:r>
              <a:r>
                <a:rPr lang="en-US" sz="2200" dirty="0" err="1">
                  <a:latin typeface="Consolas" panose="020B0609020204030204" pitchFamily="49" charset="0"/>
                </a:rPr>
                <a:t>mmap</a:t>
              </a:r>
              <a:r>
                <a:rPr lang="en-US" sz="2200" dirty="0">
                  <a:latin typeface="Consolas" panose="020B0609020204030204" pitchFamily="49" charset="0"/>
                </a:rPr>
                <a:t>(page,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    PROT_READ | PROT_WRITE | PROT_EXEC,</a:t>
              </a:r>
            </a:p>
            <a:p>
              <a:r>
                <a:rPr lang="en-US" sz="2200" dirty="0">
                  <a:latin typeface="Consolas" panose="020B0609020204030204" pitchFamily="49" charset="0"/>
                </a:rPr>
                <a:t>    MAP_FIXED | MAP_ANON | MAP_PRIVATE, </a:t>
              </a:r>
              <a:r>
                <a:rPr lang="en-US" sz="2200" dirty="0">
                  <a:solidFill>
                    <a:srgbClr val="00B050"/>
                  </a:solidFill>
                  <a:latin typeface="Consolas" panose="020B0609020204030204" pitchFamily="49" charset="0"/>
                </a:rPr>
                <a:t>-1</a:t>
              </a:r>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Define the attack code: set %</a:t>
              </a:r>
              <a:r>
                <a:rPr lang="en-US" sz="2200" dirty="0" err="1">
                  <a:latin typeface="Consolas" panose="020B0609020204030204" pitchFamily="49" charset="0"/>
                </a:rPr>
                <a:t>rsp</a:t>
              </a:r>
              <a:r>
                <a:rPr lang="en-US" sz="2200" dirty="0">
                  <a:latin typeface="Consolas" panose="020B0609020204030204" pitchFamily="49" charset="0"/>
                </a:rPr>
                <a:t> to a noncanonical</a:t>
              </a:r>
            </a:p>
            <a:p>
              <a:r>
                <a:rPr lang="en-US" sz="2200" dirty="0">
                  <a:latin typeface="Consolas" panose="020B0609020204030204" pitchFamily="49" charset="0"/>
                </a:rPr>
                <a:t>// value, then invoke the </a:t>
              </a:r>
              <a:r>
                <a:rPr lang="en-US" sz="2200" dirty="0" err="1">
                  <a:latin typeface="Consolas" panose="020B0609020204030204" pitchFamily="49" charset="0"/>
                </a:rPr>
                <a:t>getuid</a:t>
              </a:r>
              <a:r>
                <a:rPr lang="en-US" sz="2200" dirty="0">
                  <a:latin typeface="Consolas" panose="020B0609020204030204" pitchFamily="49" charset="0"/>
                </a:rPr>
                <a:t>() system call (whose</a:t>
              </a:r>
            </a:p>
            <a:p>
              <a:r>
                <a:rPr lang="en-US" sz="2200" dirty="0">
                  <a:latin typeface="Consolas" panose="020B0609020204030204" pitchFamily="49" charset="0"/>
                </a:rPr>
                <a:t>// </a:t>
              </a:r>
              <a:r>
                <a:rPr lang="en-US" sz="2200" dirty="0" err="1">
                  <a:latin typeface="Consolas" panose="020B0609020204030204" pitchFamily="49" charset="0"/>
                </a:rPr>
                <a:t>syscall_num</a:t>
              </a:r>
              <a:r>
                <a:rPr lang="en-US" sz="2200" dirty="0">
                  <a:latin typeface="Consolas" panose="020B0609020204030204" pitchFamily="49" charset="0"/>
                </a:rPr>
                <a:t> is 24).</a:t>
              </a:r>
            </a:p>
            <a:p>
              <a:r>
                <a:rPr lang="en-US" sz="2200" dirty="0">
                  <a:solidFill>
                    <a:srgbClr val="0070C0"/>
                  </a:solidFill>
                  <a:latin typeface="Consolas" panose="020B0609020204030204" pitchFamily="49" charset="0"/>
                </a:rPr>
                <a:t>char</a:t>
              </a:r>
              <a:r>
                <a:rPr lang="en-US" sz="2200" dirty="0">
                  <a:latin typeface="Consolas" panose="020B0609020204030204" pitchFamily="49" charset="0"/>
                </a:rPr>
                <a:t> </a:t>
              </a:r>
              <a:r>
                <a:rPr lang="en-US" sz="2200" dirty="0" err="1">
                  <a:latin typeface="Consolas" panose="020B0609020204030204" pitchFamily="49" charset="0"/>
                </a:rPr>
                <a:t>evil_code</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"\x48\</a:t>
              </a:r>
              <a:r>
                <a:rPr lang="en-US" sz="2200" dirty="0" err="1">
                  <a:solidFill>
                    <a:srgbClr val="00B050"/>
                  </a:solidFill>
                  <a:latin typeface="Consolas" panose="020B0609020204030204" pitchFamily="49" charset="0"/>
                </a:rPr>
                <a:t>xBC</a:t>
              </a:r>
              <a:r>
                <a:rPr lang="en-US" sz="2200" dirty="0">
                  <a:solidFill>
                    <a:srgbClr val="00B050"/>
                  </a:solidFill>
                  <a:latin typeface="Consolas" panose="020B0609020204030204" pitchFamily="49" charset="0"/>
                </a:rPr>
                <a:t>\x08\x00\x00\x00\x00\x80\x00\x00" </a:t>
              </a:r>
              <a:r>
                <a:rPr lang="en-US" sz="2200" dirty="0">
                  <a:latin typeface="Consolas" panose="020B0609020204030204" pitchFamily="49" charset="0"/>
                </a:rPr>
                <a:t>// mov 0x800000000008, %</a:t>
              </a:r>
              <a:r>
                <a:rPr lang="en-US" sz="2200" dirty="0" err="1">
                  <a:latin typeface="Consolas" panose="020B0609020204030204" pitchFamily="49" charset="0"/>
                </a:rPr>
                <a:t>rsp</a:t>
              </a:r>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"\xb8\x18\x00\x00\x00"</a:t>
              </a:r>
              <a:r>
                <a:rPr lang="en-US" sz="2200" dirty="0">
                  <a:latin typeface="Consolas" panose="020B0609020204030204" pitchFamily="49" charset="0"/>
                </a:rPr>
                <a:t>                     // mov 24, %</a:t>
              </a:r>
              <a:r>
                <a:rPr lang="en-US" sz="2200" dirty="0" err="1">
                  <a:latin typeface="Consolas" panose="020B0609020204030204" pitchFamily="49" charset="0"/>
                </a:rPr>
                <a:t>rax</a:t>
              </a:r>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"\x0f\x05"</a:t>
              </a:r>
              <a:r>
                <a:rPr lang="en-US" sz="2200" dirty="0">
                  <a:latin typeface="Consolas" panose="020B0609020204030204" pitchFamily="49" charset="0"/>
                </a:rPr>
                <a:t>;                                // </a:t>
              </a:r>
              <a:r>
                <a:rPr lang="en-US" sz="2200" dirty="0" err="1">
                  <a:latin typeface="Consolas" panose="020B0609020204030204" pitchFamily="49" charset="0"/>
                </a:rPr>
                <a:t>syscall</a:t>
              </a:r>
              <a:endParaRPr lang="en-US" sz="2200" dirty="0">
                <a:latin typeface="Consolas" panose="020B0609020204030204" pitchFamily="49" charset="0"/>
              </a:endParaRPr>
            </a:p>
            <a:p>
              <a:r>
                <a:rPr lang="en-US" sz="2200" dirty="0" err="1">
                  <a:solidFill>
                    <a:srgbClr val="0070C0"/>
                  </a:solidFill>
                  <a:latin typeface="Consolas" panose="020B0609020204030204" pitchFamily="49" charset="0"/>
                </a:rPr>
                <a:t>size_t</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 = </a:t>
              </a:r>
              <a:r>
                <a:rPr lang="en-US" sz="2200" dirty="0">
                  <a:solidFill>
                    <a:srgbClr val="00B050"/>
                  </a:solidFill>
                  <a:latin typeface="Consolas" panose="020B0609020204030204" pitchFamily="49" charset="0"/>
                </a:rPr>
                <a:t>19</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Copy the attack code to the very top of the</a:t>
              </a:r>
            </a:p>
            <a:p>
              <a:r>
                <a:rPr lang="en-US" sz="2200" dirty="0">
                  <a:latin typeface="Consolas" panose="020B0609020204030204" pitchFamily="49" charset="0"/>
                </a:rPr>
                <a:t>// low canonical region, so that the instruction</a:t>
              </a:r>
            </a:p>
            <a:p>
              <a:r>
                <a:rPr lang="en-US" sz="2200" dirty="0">
                  <a:latin typeface="Consolas" panose="020B0609020204030204" pitchFamily="49" charset="0"/>
                </a:rPr>
                <a:t>// *after* the </a:t>
              </a:r>
              <a:r>
                <a:rPr lang="en-US" sz="2200" dirty="0" err="1">
                  <a:latin typeface="Consolas" panose="020B0609020204030204" pitchFamily="49" charset="0"/>
                </a:rPr>
                <a:t>syscall</a:t>
              </a:r>
              <a:r>
                <a:rPr lang="en-US" sz="2200" dirty="0">
                  <a:latin typeface="Consolas" panose="020B0609020204030204" pitchFamily="49" charset="0"/>
                </a:rPr>
                <a:t> will be a noncanonical</a:t>
              </a:r>
            </a:p>
            <a:p>
              <a:r>
                <a:rPr lang="en-US" sz="2200" dirty="0">
                  <a:latin typeface="Consolas" panose="020B0609020204030204" pitchFamily="49" charset="0"/>
                </a:rPr>
                <a:t>// address!</a:t>
              </a:r>
            </a:p>
            <a:p>
              <a:r>
                <a:rPr lang="en-US" sz="2200" dirty="0">
                  <a:solidFill>
                    <a:srgbClr val="0070C0"/>
                  </a:solidFill>
                  <a:latin typeface="Consolas" panose="020B0609020204030204" pitchFamily="49" charset="0"/>
                </a:rPr>
                <a:t>uint8_t</a:t>
              </a:r>
              <a:r>
                <a:rPr lang="en-US" sz="2200" dirty="0">
                  <a:latin typeface="Consolas" panose="020B0609020204030204" pitchFamily="49" charset="0"/>
                </a:rPr>
                <a:t>* </a:t>
              </a:r>
              <a:r>
                <a:rPr lang="en-US" sz="2200" dirty="0" err="1">
                  <a:latin typeface="Consolas" panose="020B0609020204030204" pitchFamily="49" charset="0"/>
                </a:rPr>
                <a:t>code_addr</a:t>
              </a:r>
              <a:r>
                <a:rPr lang="en-US" sz="2200" dirty="0">
                  <a:latin typeface="Consolas" panose="020B0609020204030204" pitchFamily="49" charset="0"/>
                </a:rPr>
                <a:t> = page + </a:t>
              </a:r>
              <a:r>
                <a:rPr lang="en-US" sz="2200" dirty="0" err="1">
                  <a:latin typeface="Consolas" panose="020B0609020204030204" pitchFamily="49" charset="0"/>
                </a:rPr>
                <a:t>page_size</a:t>
              </a:r>
              <a:r>
                <a:rPr lang="en-US" sz="2200" dirty="0">
                  <a:latin typeface="Consolas" panose="020B0609020204030204" pitchFamily="49" charset="0"/>
                </a:rPr>
                <a:t> - </a:t>
              </a:r>
              <a:r>
                <a:rPr lang="en-US" sz="2200" dirty="0" err="1">
                  <a:latin typeface="Consolas" panose="020B0609020204030204" pitchFamily="49" charset="0"/>
                </a:rPr>
                <a:t>evil_code_bytes</a:t>
              </a:r>
              <a:r>
                <a:rPr lang="en-US" sz="2200" dirty="0">
                  <a:latin typeface="Consolas" panose="020B0609020204030204" pitchFamily="49" charset="0"/>
                </a:rPr>
                <a:t>;</a:t>
              </a:r>
            </a:p>
            <a:p>
              <a:r>
                <a:rPr lang="en-US" sz="2200" dirty="0" err="1">
                  <a:latin typeface="Consolas" panose="020B0609020204030204" pitchFamily="49" charset="0"/>
                </a:rPr>
                <a:t>memcpy</a:t>
              </a:r>
              <a:r>
                <a:rPr lang="en-US" sz="2200" dirty="0">
                  <a:latin typeface="Consolas" panose="020B0609020204030204" pitchFamily="49" charset="0"/>
                </a:rPr>
                <a:t>(</a:t>
              </a:r>
              <a:r>
                <a:rPr lang="en-US" sz="2200" dirty="0" err="1">
                  <a:latin typeface="Consolas" panose="020B0609020204030204" pitchFamily="49" charset="0"/>
                </a:rPr>
                <a:t>code_addr</a:t>
              </a:r>
              <a:r>
                <a:rPr lang="en-US" sz="2200" dirty="0">
                  <a:latin typeface="Consolas" panose="020B0609020204030204" pitchFamily="49" charset="0"/>
                </a:rPr>
                <a:t>, </a:t>
              </a:r>
              <a:r>
                <a:rPr lang="en-US" sz="2200" dirty="0" err="1">
                  <a:latin typeface="Consolas" panose="020B0609020204030204" pitchFamily="49" charset="0"/>
                </a:rPr>
                <a:t>evil_code</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Execute the evil code.</a:t>
              </a:r>
            </a:p>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evil_func</a:t>
              </a:r>
              <a:r>
                <a:rPr lang="en-US" sz="2200" dirty="0">
                  <a:latin typeface="Consolas" panose="020B0609020204030204" pitchFamily="49" charset="0"/>
                </a:rPr>
                <a:t>)(</a:t>
              </a:r>
              <a:r>
                <a:rPr lang="en-US" sz="2200" dirty="0">
                  <a:solidFill>
                    <a:srgbClr val="0070C0"/>
                  </a:solidFill>
                  <a:latin typeface="Consolas" panose="020B0609020204030204" pitchFamily="49" charset="0"/>
                </a:rPr>
                <a:t>void</a:t>
              </a:r>
              <a:r>
                <a:rPr lang="en-US" sz="2200" dirty="0">
                  <a:latin typeface="Consolas" panose="020B0609020204030204" pitchFamily="49" charset="0"/>
                </a:rPr>
                <a:t>) = </a:t>
              </a:r>
              <a:r>
                <a:rPr lang="en-US" sz="2200" dirty="0" err="1">
                  <a:latin typeface="Consolas" panose="020B0609020204030204" pitchFamily="49" charset="0"/>
                </a:rPr>
                <a:t>evil_code</a:t>
              </a:r>
              <a:r>
                <a:rPr lang="en-US" sz="2200" dirty="0">
                  <a:latin typeface="Consolas" panose="020B0609020204030204" pitchFamily="49" charset="0"/>
                </a:rPr>
                <a:t>;</a:t>
              </a:r>
            </a:p>
            <a:p>
              <a:r>
                <a:rPr lang="en-US" sz="2200" dirty="0" err="1">
                  <a:latin typeface="Consolas" panose="020B0609020204030204" pitchFamily="49" charset="0"/>
                </a:rPr>
                <a:t>evil_func</a:t>
              </a:r>
              <a:r>
                <a:rPr lang="en-US" sz="2200" dirty="0">
                  <a:latin typeface="Consolas" panose="020B0609020204030204" pitchFamily="49" charset="0"/>
                </a:rPr>
                <a:t>();</a:t>
              </a:r>
            </a:p>
          </p:txBody>
        </p:sp>
        <p:sp>
          <p:nvSpPr>
            <p:cNvPr id="7" name="Rectangle 6">
              <a:extLst>
                <a:ext uri="{FF2B5EF4-FFF2-40B4-BE49-F238E27FC236}">
                  <a16:creationId xmlns:a16="http://schemas.microsoft.com/office/drawing/2014/main" id="{949E4AF9-C92D-4678-B371-57740DF18FA2}"/>
                </a:ext>
              </a:extLst>
            </p:cNvPr>
            <p:cNvSpPr/>
            <p:nvPr/>
          </p:nvSpPr>
          <p:spPr>
            <a:xfrm>
              <a:off x="1803337" y="289334"/>
              <a:ext cx="8809912" cy="769441"/>
            </a:xfrm>
            <a:prstGeom prst="rect">
              <a:avLst/>
            </a:prstGeom>
          </p:spPr>
          <p:txBody>
            <a:bodyPr wrap="none">
              <a:spAutoFit/>
            </a:bodyPr>
            <a:lstStyle/>
            <a:p>
              <a:r>
                <a:rPr lang="en-US" sz="4400" b="1" dirty="0">
                  <a:latin typeface="Segoe UI" panose="020B0502040204020203" pitchFamily="34" charset="0"/>
                  <a:cs typeface="Segoe UI" panose="020B0502040204020203" pitchFamily="34" charset="0"/>
                </a:rPr>
                <a:t>Example of Evil User-mode Code</a:t>
              </a:r>
            </a:p>
          </p:txBody>
        </p:sp>
      </p:grpSp>
    </p:spTree>
    <p:extLst>
      <p:ext uri="{BB962C8B-B14F-4D97-AF65-F5344CB8AC3E}">
        <p14:creationId xmlns:p14="http://schemas.microsoft.com/office/powerpoint/2010/main" val="15372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58333E-6 -3.7037E-7 L 0.00013 -0.51343 " pathEditMode="relative" rAng="0" ptsTypes="AA">
                                      <p:cBhvr>
                                        <p:cTn id="6" dur="1500" fill="hold"/>
                                        <p:tgtEl>
                                          <p:spTgt spid="8"/>
                                        </p:tgtEl>
                                        <p:attrNameLst>
                                          <p:attrName>ppt_x</p:attrName>
                                          <p:attrName>ppt_y</p:attrName>
                                        </p:attrNameLst>
                                      </p:cBhvr>
                                      <p:rCtr x="0" y="-2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4575D-C861-4CCA-8854-B51FF67E3AF8}"/>
              </a:ext>
            </a:extLst>
          </p:cNvPr>
          <p:cNvPicPr>
            <a:picLocks noChangeAspect="1"/>
          </p:cNvPicPr>
          <p:nvPr/>
        </p:nvPicPr>
        <p:blipFill>
          <a:blip r:embed="rId3"/>
          <a:stretch>
            <a:fillRect/>
          </a:stretch>
        </p:blipFill>
        <p:spPr>
          <a:xfrm>
            <a:off x="0" y="-1"/>
            <a:ext cx="12192000" cy="6866759"/>
          </a:xfrm>
          <a:prstGeom prst="rect">
            <a:avLst/>
          </a:prstGeom>
        </p:spPr>
      </p:pic>
      <p:pic>
        <p:nvPicPr>
          <p:cNvPr id="7" name="Picture 6">
            <a:extLst>
              <a:ext uri="{FF2B5EF4-FFF2-40B4-BE49-F238E27FC236}">
                <a16:creationId xmlns:a16="http://schemas.microsoft.com/office/drawing/2014/main" id="{08829003-171C-4195-9EC9-F6749898882C}"/>
              </a:ext>
            </a:extLst>
          </p:cNvPr>
          <p:cNvPicPr>
            <a:picLocks noChangeAspect="1"/>
          </p:cNvPicPr>
          <p:nvPr/>
        </p:nvPicPr>
        <p:blipFill>
          <a:blip r:embed="rId4"/>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9BD888A-152D-486E-8DC7-EDF19AE77B39}"/>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02823B89-584D-43BB-91F9-49E51B662B44}"/>
                </a:ext>
              </a:extLst>
            </p:cNvPr>
            <p:cNvSpPr/>
            <p:nvPr/>
          </p:nvSpPr>
          <p:spPr>
            <a:xfrm>
              <a:off x="0" y="0"/>
              <a:ext cx="12192000" cy="6858000"/>
            </a:xfrm>
            <a:prstGeom prst="rect">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1DA52B-8D76-41C2-BB70-6234C37B2C97}"/>
                </a:ext>
              </a:extLst>
            </p:cNvPr>
            <p:cNvPicPr>
              <a:picLocks noChangeAspect="1"/>
            </p:cNvPicPr>
            <p:nvPr/>
          </p:nvPicPr>
          <p:blipFill>
            <a:blip r:embed="rId5"/>
            <a:stretch>
              <a:fillRect/>
            </a:stretch>
          </p:blipFill>
          <p:spPr>
            <a:xfrm>
              <a:off x="3122262" y="762000"/>
              <a:ext cx="5947475" cy="5334000"/>
            </a:xfrm>
            <a:prstGeom prst="rect">
              <a:avLst/>
            </a:prstGeom>
          </p:spPr>
        </p:pic>
      </p:grpSp>
    </p:spTree>
    <p:extLst>
      <p:ext uri="{BB962C8B-B14F-4D97-AF65-F5344CB8AC3E}">
        <p14:creationId xmlns:p14="http://schemas.microsoft.com/office/powerpoint/2010/main" val="35392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1895-3CDE-460F-B935-66DEB3D50075}"/>
              </a:ext>
            </a:extLst>
          </p:cNvPr>
          <p:cNvSpPr>
            <a:spLocks noGrp="1"/>
          </p:cNvSpPr>
          <p:nvPr>
            <p:ph type="title"/>
          </p:nvPr>
        </p:nvSpPr>
        <p:spPr>
          <a:xfrm>
            <a:off x="838200" y="551238"/>
            <a:ext cx="10515600" cy="850064"/>
          </a:xfrm>
        </p:spPr>
        <p:txBody>
          <a:bodyPr>
            <a:normAutofit/>
          </a:bodyPr>
          <a:lstStyle/>
          <a:p>
            <a:r>
              <a:rPr lang="en-US" sz="4800" dirty="0"/>
              <a:t>Preventing the Attack</a:t>
            </a:r>
          </a:p>
        </p:txBody>
      </p:sp>
      <p:sp>
        <p:nvSpPr>
          <p:cNvPr id="3" name="Content Placeholder 2">
            <a:extLst>
              <a:ext uri="{FF2B5EF4-FFF2-40B4-BE49-F238E27FC236}">
                <a16:creationId xmlns:a16="http://schemas.microsoft.com/office/drawing/2014/main" id="{EC5DD89C-8ED4-4F65-944D-EBA04758C1F4}"/>
              </a:ext>
            </a:extLst>
          </p:cNvPr>
          <p:cNvSpPr>
            <a:spLocks noGrp="1"/>
          </p:cNvSpPr>
          <p:nvPr>
            <p:ph idx="1"/>
          </p:nvPr>
        </p:nvSpPr>
        <p:spPr>
          <a:xfrm>
            <a:off x="545431" y="1452282"/>
            <a:ext cx="11365832" cy="4614016"/>
          </a:xfrm>
        </p:spPr>
        <p:txBody>
          <a:bodyPr>
            <a:normAutofit/>
          </a:bodyPr>
          <a:lstStyle/>
          <a:p>
            <a:r>
              <a:rPr lang="en-US" sz="4400" dirty="0"/>
              <a:t>Disallow user code from </a:t>
            </a:r>
            <a:r>
              <a:rPr lang="en-US" sz="4400" b="1" dirty="0" err="1">
                <a:ea typeface="Roboto" panose="02000000000000000000" pitchFamily="2" charset="0"/>
              </a:rPr>
              <a:t>mmap</a:t>
            </a:r>
            <a:r>
              <a:rPr lang="en-US" sz="4400" b="1" dirty="0">
                <a:ea typeface="Roboto" panose="02000000000000000000" pitchFamily="2" charset="0"/>
              </a:rPr>
              <a:t>()</a:t>
            </a:r>
            <a:r>
              <a:rPr lang="en-US" sz="4400" dirty="0"/>
              <a:t>’</a:t>
            </a:r>
            <a:r>
              <a:rPr lang="en-US" sz="4400" dirty="0" err="1"/>
              <a:t>ing</a:t>
            </a:r>
            <a:r>
              <a:rPr lang="en-US" sz="4400" dirty="0"/>
              <a:t> the highest page in low canonical memory</a:t>
            </a:r>
          </a:p>
          <a:p>
            <a:pPr lvl="1"/>
            <a:r>
              <a:rPr lang="en-US" sz="4000" dirty="0"/>
              <a:t>On Linux, </a:t>
            </a:r>
            <a:r>
              <a:rPr lang="en-US" sz="4000" b="1" dirty="0" err="1">
                <a:ea typeface="Roboto" panose="02000000000000000000" pitchFamily="2" charset="0"/>
              </a:rPr>
              <a:t>mmap</a:t>
            </a:r>
            <a:r>
              <a:rPr lang="en-US" sz="4000" b="1" dirty="0">
                <a:ea typeface="Roboto" panose="02000000000000000000" pitchFamily="2" charset="0"/>
              </a:rPr>
              <a:t>(0x7fff’ffff’f000, 4096, . . .)</a:t>
            </a:r>
            <a:r>
              <a:rPr lang="en-US" sz="4000" b="1" dirty="0"/>
              <a:t> </a:t>
            </a:r>
            <a:r>
              <a:rPr lang="en-US" sz="4000" dirty="0"/>
              <a:t>will return </a:t>
            </a:r>
            <a:r>
              <a:rPr lang="en-US" sz="4000" b="1" dirty="0">
                <a:ea typeface="Roboto" panose="02000000000000000000" pitchFamily="2" charset="0"/>
              </a:rPr>
              <a:t>ENOMEM</a:t>
            </a:r>
          </a:p>
          <a:p>
            <a:pPr lvl="1"/>
            <a:r>
              <a:rPr lang="en-US" sz="4000" dirty="0"/>
              <a:t>Windows uses a similar approach</a:t>
            </a:r>
          </a:p>
          <a:p>
            <a:r>
              <a:rPr lang="en-US" sz="4400" dirty="0"/>
              <a:t>Ensure that the kernel validates </a:t>
            </a:r>
            <a:r>
              <a:rPr lang="en-US" sz="4400" b="1" dirty="0">
                <a:ea typeface="Roboto" panose="02000000000000000000" pitchFamily="2" charset="0"/>
              </a:rPr>
              <a:t>%</a:t>
            </a:r>
            <a:r>
              <a:rPr lang="en-US" sz="4400" b="1" dirty="0" err="1">
                <a:ea typeface="Roboto" panose="02000000000000000000" pitchFamily="2" charset="0"/>
              </a:rPr>
              <a:t>rcx</a:t>
            </a:r>
            <a:r>
              <a:rPr lang="en-US" sz="4400" dirty="0"/>
              <a:t> before executing </a:t>
            </a:r>
            <a:r>
              <a:rPr lang="en-US" sz="4400" b="1" dirty="0" err="1">
                <a:ea typeface="Roboto" panose="02000000000000000000" pitchFamily="2" charset="0"/>
              </a:rPr>
              <a:t>sysret</a:t>
            </a:r>
            <a:endParaRPr lang="en-US" sz="4400" b="1" dirty="0"/>
          </a:p>
        </p:txBody>
      </p:sp>
    </p:spTree>
    <p:extLst>
      <p:ext uri="{BB962C8B-B14F-4D97-AF65-F5344CB8AC3E}">
        <p14:creationId xmlns:p14="http://schemas.microsoft.com/office/powerpoint/2010/main" val="41536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B47DACB-FEE3-45AC-921B-99B264CB8BF2}"/>
              </a:ext>
            </a:extLst>
          </p:cNvPr>
          <p:cNvGrpSpPr/>
          <p:nvPr/>
        </p:nvGrpSpPr>
        <p:grpSpPr>
          <a:xfrm>
            <a:off x="16467" y="79375"/>
            <a:ext cx="12192000" cy="6858000"/>
            <a:chOff x="0" y="0"/>
            <a:chExt cx="12192000" cy="6858000"/>
          </a:xfrm>
        </p:grpSpPr>
        <p:sp>
          <p:nvSpPr>
            <p:cNvPr id="30" name="Rectangle 29">
              <a:extLst>
                <a:ext uri="{FF2B5EF4-FFF2-40B4-BE49-F238E27FC236}">
                  <a16:creationId xmlns:a16="http://schemas.microsoft.com/office/drawing/2014/main" id="{D34D45C9-7A47-430B-92E0-0445B7085EB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C3B5327-C4E5-4DA2-9C5E-E2CCE4BC680B}"/>
                </a:ext>
              </a:extLst>
            </p:cNvPr>
            <p:cNvPicPr>
              <a:picLocks noChangeAspect="1"/>
            </p:cNvPicPr>
            <p:nvPr/>
          </p:nvPicPr>
          <p:blipFill>
            <a:blip r:embed="rId3"/>
            <a:stretch>
              <a:fillRect/>
            </a:stretch>
          </p:blipFill>
          <p:spPr>
            <a:xfrm>
              <a:off x="155425" y="0"/>
              <a:ext cx="6143290" cy="6858000"/>
            </a:xfrm>
            <a:prstGeom prst="rect">
              <a:avLst/>
            </a:prstGeom>
          </p:spPr>
        </p:pic>
      </p:grpSp>
      <p:grpSp>
        <p:nvGrpSpPr>
          <p:cNvPr id="32" name="Group 31">
            <a:extLst>
              <a:ext uri="{FF2B5EF4-FFF2-40B4-BE49-F238E27FC236}">
                <a16:creationId xmlns:a16="http://schemas.microsoft.com/office/drawing/2014/main" id="{34BD44D1-86D5-4DEC-AEBC-BEEA1632E125}"/>
              </a:ext>
            </a:extLst>
          </p:cNvPr>
          <p:cNvGrpSpPr/>
          <p:nvPr/>
        </p:nvGrpSpPr>
        <p:grpSpPr>
          <a:xfrm>
            <a:off x="3993223" y="784225"/>
            <a:ext cx="7643812" cy="5448300"/>
            <a:chOff x="3989070" y="704850"/>
            <a:chExt cx="7643812" cy="5448300"/>
          </a:xfrm>
        </p:grpSpPr>
        <p:pic>
          <p:nvPicPr>
            <p:cNvPr id="33" name="Picture 32">
              <a:extLst>
                <a:ext uri="{FF2B5EF4-FFF2-40B4-BE49-F238E27FC236}">
                  <a16:creationId xmlns:a16="http://schemas.microsoft.com/office/drawing/2014/main" id="{A91861DC-4DAA-4CFA-88A4-724B22DB2698}"/>
                </a:ext>
              </a:extLst>
            </p:cNvPr>
            <p:cNvPicPr>
              <a:picLocks noChangeAspect="1"/>
            </p:cNvPicPr>
            <p:nvPr/>
          </p:nvPicPr>
          <p:blipFill>
            <a:blip r:embed="rId4"/>
            <a:stretch>
              <a:fillRect/>
            </a:stretch>
          </p:blipFill>
          <p:spPr>
            <a:xfrm>
              <a:off x="6708457" y="704850"/>
              <a:ext cx="4924425" cy="5448300"/>
            </a:xfrm>
            <a:prstGeom prst="rect">
              <a:avLst/>
            </a:prstGeom>
          </p:spPr>
        </p:pic>
        <p:cxnSp>
          <p:nvCxnSpPr>
            <p:cNvPr id="34" name="Straight Connector 33">
              <a:extLst>
                <a:ext uri="{FF2B5EF4-FFF2-40B4-BE49-F238E27FC236}">
                  <a16:creationId xmlns:a16="http://schemas.microsoft.com/office/drawing/2014/main" id="{38D7EC96-E4A4-48AC-AB96-B9CAC91E9EFB}"/>
                </a:ext>
              </a:extLst>
            </p:cNvPr>
            <p:cNvCxnSpPr>
              <a:cxnSpLocks/>
            </p:cNvCxnSpPr>
            <p:nvPr/>
          </p:nvCxnSpPr>
          <p:spPr>
            <a:xfrm flipV="1">
              <a:off x="3989070" y="704850"/>
              <a:ext cx="2719387" cy="238125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247E170-1234-4A41-9207-EFC40A6E38B6}"/>
                </a:ext>
              </a:extLst>
            </p:cNvPr>
            <p:cNvCxnSpPr>
              <a:cxnSpLocks/>
            </p:cNvCxnSpPr>
            <p:nvPr/>
          </p:nvCxnSpPr>
          <p:spPr>
            <a:xfrm>
              <a:off x="3989070" y="3611880"/>
              <a:ext cx="2719387" cy="254127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B6C3990C-F036-4E20-B3A3-7D88E5F09C5B}"/>
              </a:ext>
            </a:extLst>
          </p:cNvPr>
          <p:cNvSpPr/>
          <p:nvPr/>
        </p:nvSpPr>
        <p:spPr>
          <a:xfrm>
            <a:off x="2372699" y="799850"/>
            <a:ext cx="1714332" cy="161544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77AEF0C-1273-4BC8-819D-2A5DD8322B5F}"/>
              </a:ext>
            </a:extLst>
          </p:cNvPr>
          <p:cNvSpPr/>
          <p:nvPr/>
        </p:nvSpPr>
        <p:spPr>
          <a:xfrm>
            <a:off x="3316899" y="3155683"/>
            <a:ext cx="672171" cy="50371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527A8A-6FE6-4C81-8FE1-19A9A7611F15}"/>
              </a:ext>
            </a:extLst>
          </p:cNvPr>
          <p:cNvSpPr/>
          <p:nvPr/>
        </p:nvSpPr>
        <p:spPr>
          <a:xfrm>
            <a:off x="4119463" y="5089910"/>
            <a:ext cx="1469807" cy="65151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0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D9BA-162A-43C8-A44E-3D7EAE152B72}"/>
              </a:ext>
            </a:extLst>
          </p:cNvPr>
          <p:cNvSpPr>
            <a:spLocks noGrp="1"/>
          </p:cNvSpPr>
          <p:nvPr>
            <p:ph type="title"/>
          </p:nvPr>
        </p:nvSpPr>
        <p:spPr>
          <a:xfrm>
            <a:off x="0" y="122872"/>
            <a:ext cx="12192000" cy="1325563"/>
          </a:xfrm>
        </p:spPr>
        <p:txBody>
          <a:bodyPr>
            <a:normAutofit/>
          </a:bodyPr>
          <a:lstStyle/>
          <a:p>
            <a:r>
              <a:rPr lang="en-US" sz="4000" dirty="0"/>
              <a:t>Intel’s Active Management Technology (AMT)</a:t>
            </a:r>
          </a:p>
        </p:txBody>
      </p:sp>
      <p:sp>
        <p:nvSpPr>
          <p:cNvPr id="3" name="Content Placeholder 2">
            <a:extLst>
              <a:ext uri="{FF2B5EF4-FFF2-40B4-BE49-F238E27FC236}">
                <a16:creationId xmlns:a16="http://schemas.microsoft.com/office/drawing/2014/main" id="{787C53B3-A9AC-4253-9DAA-D8AD5F863394}"/>
              </a:ext>
            </a:extLst>
          </p:cNvPr>
          <p:cNvSpPr>
            <a:spLocks noGrp="1"/>
          </p:cNvSpPr>
          <p:nvPr>
            <p:ph idx="1"/>
          </p:nvPr>
        </p:nvSpPr>
        <p:spPr>
          <a:xfrm>
            <a:off x="838200" y="1177290"/>
            <a:ext cx="10515600" cy="5566410"/>
          </a:xfrm>
        </p:spPr>
        <p:txBody>
          <a:bodyPr>
            <a:normAutofit fontScale="92500"/>
          </a:bodyPr>
          <a:lstStyle/>
          <a:p>
            <a:r>
              <a:rPr lang="en-US" sz="3600" dirty="0"/>
              <a:t>AMT enables remote administration of a machine</a:t>
            </a:r>
          </a:p>
          <a:p>
            <a:pPr lvl="1"/>
            <a:r>
              <a:rPr lang="en-US" sz="3200" dirty="0"/>
              <a:t>The AMT software runs on the ME</a:t>
            </a:r>
          </a:p>
          <a:p>
            <a:pPr lvl="2"/>
            <a:r>
              <a:rPr lang="en-US" sz="2800" dirty="0"/>
              <a:t>Listens for HTTP requests on TCP port 16992</a:t>
            </a:r>
          </a:p>
          <a:p>
            <a:pPr lvl="2"/>
            <a:r>
              <a:rPr lang="en-US" sz="2800" dirty="0"/>
              <a:t>Listens for HTTPS requests on TCP port 16993</a:t>
            </a:r>
          </a:p>
          <a:p>
            <a:pPr lvl="1"/>
            <a:r>
              <a:rPr lang="en-US" sz="3200" dirty="0"/>
              <a:t>Using AMT, a remote administrator can do stuff like:</a:t>
            </a:r>
          </a:p>
          <a:p>
            <a:pPr lvl="2"/>
            <a:r>
              <a:rPr lang="en-US" sz="2800" dirty="0"/>
              <a:t>Reboot/power down/power up a machine</a:t>
            </a:r>
          </a:p>
          <a:p>
            <a:pPr lvl="2"/>
            <a:r>
              <a:rPr lang="en-US" sz="2800" dirty="0"/>
              <a:t>Enumerate local hardware resources (e.g., processors, IO devices)</a:t>
            </a:r>
          </a:p>
          <a:p>
            <a:pPr lvl="2"/>
            <a:r>
              <a:rPr lang="en-US" sz="2800" dirty="0"/>
              <a:t>Install packet filters to log/drop packets before the host OS can send/receive them</a:t>
            </a:r>
          </a:p>
          <a:p>
            <a:pPr lvl="1"/>
            <a:r>
              <a:rPr lang="en-US" sz="3200" dirty="0"/>
              <a:t>AMT log data is stored in persistent on-ME memory</a:t>
            </a:r>
          </a:p>
          <a:p>
            <a:r>
              <a:rPr lang="en-US" sz="3600" dirty="0"/>
              <a:t>Let’s hope that AMT’s login method is secure LOLOLOLOL</a:t>
            </a:r>
          </a:p>
        </p:txBody>
      </p:sp>
    </p:spTree>
    <p:extLst>
      <p:ext uri="{BB962C8B-B14F-4D97-AF65-F5344CB8AC3E}">
        <p14:creationId xmlns:p14="http://schemas.microsoft.com/office/powerpoint/2010/main" val="397532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BEDC0A-D5BF-44EB-AB91-48FD474FFED3}"/>
              </a:ext>
            </a:extLst>
          </p:cNvPr>
          <p:cNvPicPr>
            <a:picLocks noChangeAspect="1"/>
          </p:cNvPicPr>
          <p:nvPr/>
        </p:nvPicPr>
        <p:blipFill>
          <a:blip r:embed="rId3"/>
          <a:stretch>
            <a:fillRect/>
          </a:stretch>
        </p:blipFill>
        <p:spPr>
          <a:xfrm>
            <a:off x="0" y="-7226"/>
            <a:ext cx="12192000" cy="6865226"/>
          </a:xfrm>
          <a:prstGeom prst="rect">
            <a:avLst/>
          </a:prstGeom>
        </p:spPr>
      </p:pic>
    </p:spTree>
    <p:extLst>
      <p:ext uri="{BB962C8B-B14F-4D97-AF65-F5344CB8AC3E}">
        <p14:creationId xmlns:p14="http://schemas.microsoft.com/office/powerpoint/2010/main" val="24079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326E5F2A-D07D-47C0-9569-1AB75D3C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7" y="403052"/>
            <a:ext cx="9228221" cy="46141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D6C6DBD-28C3-409C-BF45-D241B003288F}"/>
              </a:ext>
            </a:extLst>
          </p:cNvPr>
          <p:cNvPicPr>
            <a:picLocks noChangeAspect="1"/>
          </p:cNvPicPr>
          <p:nvPr/>
        </p:nvPicPr>
        <p:blipFill>
          <a:blip r:embed="rId3"/>
          <a:stretch>
            <a:fillRect/>
          </a:stretch>
        </p:blipFill>
        <p:spPr>
          <a:xfrm>
            <a:off x="8824298" y="3888573"/>
            <a:ext cx="680649" cy="714872"/>
          </a:xfrm>
          <a:prstGeom prst="rect">
            <a:avLst/>
          </a:prstGeom>
        </p:spPr>
      </p:pic>
      <p:pic>
        <p:nvPicPr>
          <p:cNvPr id="23" name="Picture 22">
            <a:extLst>
              <a:ext uri="{FF2B5EF4-FFF2-40B4-BE49-F238E27FC236}">
                <a16:creationId xmlns:a16="http://schemas.microsoft.com/office/drawing/2014/main" id="{F8456B4A-C664-44BE-8CE0-1B201E779F2F}"/>
              </a:ext>
            </a:extLst>
          </p:cNvPr>
          <p:cNvPicPr>
            <a:picLocks noChangeAspect="1"/>
          </p:cNvPicPr>
          <p:nvPr/>
        </p:nvPicPr>
        <p:blipFill>
          <a:blip r:embed="rId3"/>
          <a:stretch>
            <a:fillRect/>
          </a:stretch>
        </p:blipFill>
        <p:spPr>
          <a:xfrm>
            <a:off x="5439415" y="3901788"/>
            <a:ext cx="680649" cy="714872"/>
          </a:xfrm>
          <a:prstGeom prst="rect">
            <a:avLst/>
          </a:prstGeom>
        </p:spPr>
      </p:pic>
      <p:pic>
        <p:nvPicPr>
          <p:cNvPr id="24" name="Picture 23">
            <a:extLst>
              <a:ext uri="{FF2B5EF4-FFF2-40B4-BE49-F238E27FC236}">
                <a16:creationId xmlns:a16="http://schemas.microsoft.com/office/drawing/2014/main" id="{246969D9-0243-4962-8727-A24570909A34}"/>
              </a:ext>
            </a:extLst>
          </p:cNvPr>
          <p:cNvPicPr>
            <a:picLocks noChangeAspect="1"/>
          </p:cNvPicPr>
          <p:nvPr/>
        </p:nvPicPr>
        <p:blipFill>
          <a:blip r:embed="rId3"/>
          <a:stretch>
            <a:fillRect/>
          </a:stretch>
        </p:blipFill>
        <p:spPr>
          <a:xfrm>
            <a:off x="2166824" y="3901788"/>
            <a:ext cx="680649" cy="714872"/>
          </a:xfrm>
          <a:prstGeom prst="rect">
            <a:avLst/>
          </a:prstGeom>
        </p:spPr>
      </p:pic>
      <p:sp>
        <p:nvSpPr>
          <p:cNvPr id="29" name="Content Placeholder 2">
            <a:extLst>
              <a:ext uri="{FF2B5EF4-FFF2-40B4-BE49-F238E27FC236}">
                <a16:creationId xmlns:a16="http://schemas.microsoft.com/office/drawing/2014/main" id="{26779183-201F-4AD2-A565-A313002C8ACF}"/>
              </a:ext>
            </a:extLst>
          </p:cNvPr>
          <p:cNvSpPr>
            <a:spLocks noGrp="1"/>
          </p:cNvSpPr>
          <p:nvPr>
            <p:ph idx="1"/>
          </p:nvPr>
        </p:nvSpPr>
        <p:spPr>
          <a:xfrm>
            <a:off x="216567" y="4920916"/>
            <a:ext cx="11706727" cy="1937084"/>
          </a:xfrm>
        </p:spPr>
        <p:txBody>
          <a:bodyPr>
            <a:normAutofit/>
          </a:bodyPr>
          <a:lstStyle/>
          <a:p>
            <a:pPr marL="0" indent="0">
              <a:buNone/>
            </a:pPr>
            <a:r>
              <a:rPr lang="en-US" b="1" dirty="0">
                <a:solidFill>
                  <a:schemeClr val="bg1"/>
                </a:solidFill>
                <a:latin typeface="Segoe UI" panose="020B0502040204020203" pitchFamily="34" charset="0"/>
                <a:cs typeface="Segoe UI" panose="020B0502040204020203" pitchFamily="34" charset="0"/>
              </a:rPr>
              <a:t>The terms are inspired by old cowboy movies, where the villains wore black hats and the heroes wore white hats</a:t>
            </a:r>
          </a:p>
          <a:p>
            <a:pPr lvl="1"/>
            <a:r>
              <a:rPr lang="en-US" b="1" dirty="0">
                <a:solidFill>
                  <a:schemeClr val="bg1"/>
                </a:solidFill>
                <a:latin typeface="Segoe UI" panose="020B0502040204020203" pitchFamily="34" charset="0"/>
                <a:cs typeface="Segoe UI" panose="020B0502040204020203" pitchFamily="34" charset="0"/>
              </a:rPr>
              <a:t>White hats: Security researchers who actively try to help society (e.g., by informing companies of vulnerabilities before disclosing those vulnerabilities)</a:t>
            </a:r>
          </a:p>
        </p:txBody>
      </p:sp>
      <p:sp>
        <p:nvSpPr>
          <p:cNvPr id="32" name="Content Placeholder 2">
            <a:extLst>
              <a:ext uri="{FF2B5EF4-FFF2-40B4-BE49-F238E27FC236}">
                <a16:creationId xmlns:a16="http://schemas.microsoft.com/office/drawing/2014/main" id="{D51034A9-8218-48C5-A470-3D2DC4470313}"/>
              </a:ext>
            </a:extLst>
          </p:cNvPr>
          <p:cNvSpPr txBox="1">
            <a:spLocks/>
          </p:cNvSpPr>
          <p:nvPr/>
        </p:nvSpPr>
        <p:spPr>
          <a:xfrm>
            <a:off x="216567" y="5746411"/>
            <a:ext cx="11706727" cy="193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Black hats: The people who create ransomware, send phishing emails, etc. for selfish criminal gain</a:t>
            </a:r>
          </a:p>
        </p:txBody>
      </p:sp>
      <p:sp>
        <p:nvSpPr>
          <p:cNvPr id="33" name="Content Placeholder 2">
            <a:extLst>
              <a:ext uri="{FF2B5EF4-FFF2-40B4-BE49-F238E27FC236}">
                <a16:creationId xmlns:a16="http://schemas.microsoft.com/office/drawing/2014/main" id="{3FFDB1C6-08F1-4A4E-8985-BE569A9B2F90}"/>
              </a:ext>
            </a:extLst>
          </p:cNvPr>
          <p:cNvSpPr txBox="1">
            <a:spLocks/>
          </p:cNvSpPr>
          <p:nvPr/>
        </p:nvSpPr>
        <p:spPr>
          <a:xfrm>
            <a:off x="216565" y="5746410"/>
            <a:ext cx="11706727" cy="1118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Grey hats: Hackers with more complicated motives (e.g., hacktivism by Anonymous)</a:t>
            </a:r>
          </a:p>
        </p:txBody>
      </p:sp>
    </p:spTree>
    <p:extLst>
      <p:ext uri="{BB962C8B-B14F-4D97-AF65-F5344CB8AC3E}">
        <p14:creationId xmlns:p14="http://schemas.microsoft.com/office/powerpoint/2010/main" val="16324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xEl>
                                              <p:pRg st="1" end="1"/>
                                            </p:txEl>
                                          </p:spTgt>
                                        </p:tgtEl>
                                      </p:cBhvr>
                                    </p:animEffect>
                                    <p:set>
                                      <p:cBhvr>
                                        <p:cTn id="12" dur="1" fill="hold">
                                          <p:stCondLst>
                                            <p:cond delay="499"/>
                                          </p:stCondLst>
                                        </p:cTn>
                                        <p:tgtEl>
                                          <p:spTgt spid="29">
                                            <p:txEl>
                                              <p:pRg st="1" end="1"/>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2">
                                            <p:txEl>
                                              <p:pRg st="0" end="0"/>
                                            </p:txEl>
                                          </p:spTgt>
                                        </p:tgtEl>
                                      </p:cBhvr>
                                    </p:animEffect>
                                    <p:set>
                                      <p:cBhvr>
                                        <p:cTn id="20" dur="1" fill="hold">
                                          <p:stCondLst>
                                            <p:cond delay="499"/>
                                          </p:stCondLst>
                                        </p:cTn>
                                        <p:tgtEl>
                                          <p:spTgt spid="32">
                                            <p:txEl>
                                              <p:pRg st="0" end="0"/>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fade">
                                      <p:cBhvr>
                                        <p:cTn id="23"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19" name="Group 18">
            <a:extLst>
              <a:ext uri="{FF2B5EF4-FFF2-40B4-BE49-F238E27FC236}">
                <a16:creationId xmlns:a16="http://schemas.microsoft.com/office/drawing/2014/main" id="{5D95E649-B02C-46D5-AFC0-DE819A3AAE7D}"/>
              </a:ext>
            </a:extLst>
          </p:cNvPr>
          <p:cNvGrpSpPr/>
          <p:nvPr/>
        </p:nvGrpSpPr>
        <p:grpSpPr>
          <a:xfrm>
            <a:off x="2948324" y="970229"/>
            <a:ext cx="6427441" cy="654032"/>
            <a:chOff x="2900196" y="970229"/>
            <a:chExt cx="6427441" cy="654032"/>
          </a:xfrm>
        </p:grpSpPr>
        <p:cxnSp>
          <p:nvCxnSpPr>
            <p:cNvPr id="5" name="Straight Arrow Connector 4">
              <a:extLst>
                <a:ext uri="{FF2B5EF4-FFF2-40B4-BE49-F238E27FC236}">
                  <a16:creationId xmlns:a16="http://schemas.microsoft.com/office/drawing/2014/main" id="{46F7336D-2B54-4916-80FC-6EDF0BADEA6E}"/>
                </a:ext>
              </a:extLst>
            </p:cNvPr>
            <p:cNvCxnSpPr/>
            <p:nvPr/>
          </p:nvCxnSpPr>
          <p:spPr>
            <a:xfrm>
              <a:off x="2900196" y="1624261"/>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617EF5-AE4F-4846-A422-30620CCBD514}"/>
                </a:ext>
              </a:extLst>
            </p:cNvPr>
            <p:cNvSpPr txBox="1"/>
            <p:nvPr/>
          </p:nvSpPr>
          <p:spPr>
            <a:xfrm>
              <a:off x="3775094" y="970229"/>
              <a:ext cx="4641812" cy="646331"/>
            </a:xfrm>
            <a:prstGeom prst="rect">
              <a:avLst/>
            </a:prstGeom>
            <a:noFill/>
          </p:spPr>
          <p:txBody>
            <a:bodyPr wrap="square" rtlCol="0">
              <a:spAutoFit/>
            </a:bodyPr>
            <a:lstStyle/>
            <a:p>
              <a:pPr algn="ctr"/>
              <a:r>
                <a:rPr lang="en-US" sz="3600" b="1" dirty="0">
                  <a:latin typeface="+mj-lt"/>
                </a:rPr>
                <a:t>HTTP GET /logon.htm </a:t>
              </a:r>
            </a:p>
          </p:txBody>
        </p:sp>
      </p:grpSp>
      <p:grpSp>
        <p:nvGrpSpPr>
          <p:cNvPr id="15" name="Group 14">
            <a:extLst>
              <a:ext uri="{FF2B5EF4-FFF2-40B4-BE49-F238E27FC236}">
                <a16:creationId xmlns:a16="http://schemas.microsoft.com/office/drawing/2014/main" id="{E08ED129-5835-4417-B9EE-B62F2868E218}"/>
              </a:ext>
            </a:extLst>
          </p:cNvPr>
          <p:cNvGrpSpPr/>
          <p:nvPr/>
        </p:nvGrpSpPr>
        <p:grpSpPr>
          <a:xfrm>
            <a:off x="2948324" y="1705062"/>
            <a:ext cx="6427441" cy="661150"/>
            <a:chOff x="2900196" y="1705062"/>
            <a:chExt cx="6427441" cy="661150"/>
          </a:xfrm>
        </p:grpSpPr>
        <p:cxnSp>
          <p:nvCxnSpPr>
            <p:cNvPr id="17" name="Straight Arrow Connector 16">
              <a:extLst>
                <a:ext uri="{FF2B5EF4-FFF2-40B4-BE49-F238E27FC236}">
                  <a16:creationId xmlns:a16="http://schemas.microsoft.com/office/drawing/2014/main" id="{0D5E0F43-4B47-4F80-8F99-FCCE622648D0}"/>
                </a:ext>
              </a:extLst>
            </p:cNvPr>
            <p:cNvCxnSpPr>
              <a:cxnSpLocks/>
            </p:cNvCxnSpPr>
            <p:nvPr/>
          </p:nvCxnSpPr>
          <p:spPr>
            <a:xfrm flipH="1">
              <a:off x="2900196" y="2366212"/>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3BB0C0-F93D-44A6-9957-517CC52865A9}"/>
                </a:ext>
              </a:extLst>
            </p:cNvPr>
            <p:cNvSpPr txBox="1"/>
            <p:nvPr/>
          </p:nvSpPr>
          <p:spPr>
            <a:xfrm>
              <a:off x="3059775" y="1705062"/>
              <a:ext cx="6232029" cy="646331"/>
            </a:xfrm>
            <a:prstGeom prst="rect">
              <a:avLst/>
            </a:prstGeom>
            <a:noFill/>
          </p:spPr>
          <p:txBody>
            <a:bodyPr wrap="square" rtlCol="0">
              <a:spAutoFit/>
            </a:bodyPr>
            <a:lstStyle/>
            <a:p>
              <a:pPr algn="ctr"/>
              <a:r>
                <a:rPr lang="en-US" sz="3600" b="1" dirty="0">
                  <a:latin typeface="+mj-lt"/>
                </a:rPr>
                <a:t>[HTML, CSS, JS for logon page]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2722708"/>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pic>
        <p:nvPicPr>
          <p:cNvPr id="27" name="Picture 26">
            <a:extLst>
              <a:ext uri="{FF2B5EF4-FFF2-40B4-BE49-F238E27FC236}">
                <a16:creationId xmlns:a16="http://schemas.microsoft.com/office/drawing/2014/main" id="{337E9A2C-438C-4D26-8062-7139C7E823D9}"/>
              </a:ext>
            </a:extLst>
          </p:cNvPr>
          <p:cNvPicPr>
            <a:picLocks noChangeAspect="1"/>
          </p:cNvPicPr>
          <p:nvPr/>
        </p:nvPicPr>
        <p:blipFill>
          <a:blip r:embed="rId5"/>
          <a:stretch>
            <a:fillRect/>
          </a:stretch>
        </p:blipFill>
        <p:spPr>
          <a:xfrm>
            <a:off x="169908" y="986466"/>
            <a:ext cx="11911482" cy="5683789"/>
          </a:xfrm>
          <a:prstGeom prst="rect">
            <a:avLst/>
          </a:prstGeom>
        </p:spPr>
      </p:pic>
    </p:spTree>
    <p:extLst>
      <p:ext uri="{BB962C8B-B14F-4D97-AF65-F5344CB8AC3E}">
        <p14:creationId xmlns:p14="http://schemas.microsoft.com/office/powerpoint/2010/main" val="27398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pic>
        <p:nvPicPr>
          <p:cNvPr id="25" name="Picture 24">
            <a:extLst>
              <a:ext uri="{FF2B5EF4-FFF2-40B4-BE49-F238E27FC236}">
                <a16:creationId xmlns:a16="http://schemas.microsoft.com/office/drawing/2014/main" id="{16486FB8-AE62-4A74-833A-51F4029BDA77}"/>
              </a:ext>
            </a:extLst>
          </p:cNvPr>
          <p:cNvPicPr>
            <a:picLocks noChangeAspect="1"/>
          </p:cNvPicPr>
          <p:nvPr/>
        </p:nvPicPr>
        <p:blipFill>
          <a:blip r:embed="rId3"/>
          <a:stretch>
            <a:fillRect/>
          </a:stretch>
        </p:blipFill>
        <p:spPr>
          <a:xfrm>
            <a:off x="0" y="796517"/>
            <a:ext cx="12192000" cy="5653586"/>
          </a:xfrm>
          <a:prstGeom prst="rect">
            <a:avLst/>
          </a:prstGeom>
        </p:spPr>
      </p:pic>
      <p:sp>
        <p:nvSpPr>
          <p:cNvPr id="26" name="Rectangle 25">
            <a:extLst>
              <a:ext uri="{FF2B5EF4-FFF2-40B4-BE49-F238E27FC236}">
                <a16:creationId xmlns:a16="http://schemas.microsoft.com/office/drawing/2014/main" id="{1E6760F1-E802-4E2D-A57D-DB5A8B8C8F8E}"/>
              </a:ext>
            </a:extLst>
          </p:cNvPr>
          <p:cNvSpPr/>
          <p:nvPr/>
        </p:nvSpPr>
        <p:spPr>
          <a:xfrm>
            <a:off x="114300" y="3489852"/>
            <a:ext cx="11738610" cy="1055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27381</TotalTime>
  <Words>5107</Words>
  <Application>Microsoft Office PowerPoint</Application>
  <PresentationFormat>Widescreen</PresentationFormat>
  <Paragraphs>485</Paragraphs>
  <Slides>37</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Bahnschrift</vt:lpstr>
      <vt:lpstr>Calibri</vt:lpstr>
      <vt:lpstr>Calibri Light</vt:lpstr>
      <vt:lpstr>Consolas</vt:lpstr>
      <vt:lpstr>Roboto</vt:lpstr>
      <vt:lpstr>Segoe UI</vt:lpstr>
      <vt:lpstr>Segoe UI Light</vt:lpstr>
      <vt:lpstr>Office Theme</vt:lpstr>
      <vt:lpstr>Security</vt:lpstr>
      <vt:lpstr>Outline</vt:lpstr>
      <vt:lpstr>Intel Chips Post-2006</vt:lpstr>
      <vt:lpstr>PowerPoint Presentation</vt:lpstr>
      <vt:lpstr>Intel’s Active Management Technology (AMT)</vt:lpstr>
      <vt:lpstr>PowerPoint Presentation</vt:lpstr>
      <vt:lpstr>PowerPoint Presentation</vt:lpstr>
      <vt:lpstr>AMT: Logon Process</vt:lpstr>
      <vt:lpstr>AMT: Logon Process</vt:lpstr>
      <vt:lpstr>AMT: Logon Process</vt:lpstr>
      <vt:lpstr>HTTP Digest Authentication</vt:lpstr>
      <vt:lpstr>Does Intel’s implementation of HTTP Digest Authentication have security flaws?</vt:lpstr>
      <vt:lpstr>PowerPoint Presentation</vt:lpstr>
      <vt:lpstr>Download the firmware . . .</vt:lpstr>
      <vt:lpstr>. . . then decompress it . . .</vt:lpstr>
      <vt:lpstr>. . . then disassemble the binary!</vt:lpstr>
      <vt:lpstr>But how do we figure out where the authentication code is implemented?</vt:lpstr>
      <vt:lpstr>After some investigation, we find the AMT code that compares the client-submitted authentication value to one computed by AMT.</vt:lpstr>
      <vt:lpstr>AMT: Logon Process</vt:lpstr>
      <vt:lpstr>PowerPoint Presentation</vt:lpstr>
      <vt:lpstr>PowerPoint Presentation</vt:lpstr>
      <vt:lpstr>Outline</vt:lpstr>
      <vt:lpstr>AMD’s x64 syscall and sysret</vt:lpstr>
      <vt:lpstr>x86-64: Noncanonical Addresses and sysret</vt:lpstr>
      <vt:lpstr>When Does The sysret #GP Happen?</vt:lpstr>
      <vt:lpstr>When Does The #GP Happen?</vt:lpstr>
      <vt:lpstr>PowerPoint Presentation</vt:lpstr>
      <vt:lpstr>What Does x86 Do?</vt:lpstr>
      <vt:lpstr>When Does The sysret #GP Happen?</vt:lpstr>
      <vt:lpstr>PowerPoint Presentation</vt:lpstr>
      <vt:lpstr>PowerPoint Presentation</vt:lpstr>
      <vt:lpstr>When Does The #GP Happen?</vt:lpstr>
      <vt:lpstr>A Double-Fault Will Occur!</vt:lpstr>
      <vt:lpstr>A Double-Fault Will Occur!</vt:lpstr>
      <vt:lpstr>PowerPoint Presentation</vt:lpstr>
      <vt:lpstr>PowerPoint Presentation</vt:lpstr>
      <vt:lpstr>Preventing the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10115</cp:revision>
  <dcterms:created xsi:type="dcterms:W3CDTF">2017-01-17T01:11:39Z</dcterms:created>
  <dcterms:modified xsi:type="dcterms:W3CDTF">2021-04-27T01:06:56Z</dcterms:modified>
</cp:coreProperties>
</file>