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321" r:id="rId3"/>
    <p:sldId id="279" r:id="rId4"/>
    <p:sldId id="373" r:id="rId5"/>
    <p:sldId id="369" r:id="rId6"/>
    <p:sldId id="371" r:id="rId7"/>
    <p:sldId id="370" r:id="rId8"/>
    <p:sldId id="372" r:id="rId9"/>
    <p:sldId id="323" r:id="rId10"/>
    <p:sldId id="337" r:id="rId11"/>
    <p:sldId id="329" r:id="rId12"/>
    <p:sldId id="330" r:id="rId13"/>
    <p:sldId id="368" r:id="rId14"/>
    <p:sldId id="322" r:id="rId15"/>
    <p:sldId id="351" r:id="rId16"/>
    <p:sldId id="347" r:id="rId17"/>
    <p:sldId id="352" r:id="rId18"/>
    <p:sldId id="355" r:id="rId19"/>
    <p:sldId id="356" r:id="rId20"/>
    <p:sldId id="357" r:id="rId21"/>
    <p:sldId id="358" r:id="rId22"/>
    <p:sldId id="359" r:id="rId23"/>
    <p:sldId id="364" r:id="rId24"/>
    <p:sldId id="362" r:id="rId25"/>
    <p:sldId id="360" r:id="rId26"/>
    <p:sldId id="27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FFDA"/>
    <a:srgbClr val="B4F2FA"/>
    <a:srgbClr val="F3F3F3"/>
    <a:srgbClr val="FFA3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27" autoAdjust="0"/>
  </p:normalViewPr>
  <p:slideViewPr>
    <p:cSldViewPr snapToGrid="0">
      <p:cViewPr varScale="1">
        <p:scale>
          <a:sx n="55" d="100"/>
          <a:sy n="55" d="100"/>
        </p:scale>
        <p:origin x="1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md.com/system/files/TechDocs/2459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a:t>
            </a:fld>
            <a:endParaRPr lang="en-US"/>
          </a:p>
        </p:txBody>
      </p:sp>
    </p:spTree>
    <p:extLst>
      <p:ext uri="{BB962C8B-B14F-4D97-AF65-F5344CB8AC3E}">
        <p14:creationId xmlns:p14="http://schemas.microsoft.com/office/powerpoint/2010/main" val="221354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148155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Section 6.8.1 of Volume 3A of the Intel Developer’s Manual.]</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4233685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a:t>
            </a:r>
            <a:r>
              <a:rPr lang="en-US" sz="1200" dirty="0"/>
              <a:t>when the CPU executes in privileged mode, the </a:t>
            </a:r>
            <a:r>
              <a:rPr lang="en-US" sz="1200" dirty="0">
                <a:latin typeface="Consolas" panose="020B0609020204030204" pitchFamily="49" charset="0"/>
              </a:rPr>
              <a:t>%</a:t>
            </a:r>
            <a:r>
              <a:rPr lang="en-US" sz="1200" dirty="0" err="1">
                <a:latin typeface="Consolas" panose="020B0609020204030204" pitchFamily="49" charset="0"/>
              </a:rPr>
              <a:t>gs</a:t>
            </a:r>
            <a:r>
              <a:rPr lang="en-US" sz="1200" dirty="0"/>
              <a:t> base should point to the per-CPU data 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[Note that Eddie and I draw stacks growing in different directions!]</a:t>
            </a: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343513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interrupt number and </a:t>
            </a:r>
            <a:r>
              <a:rPr lang="en-US" dirty="0" err="1"/>
              <a:t>reg_swapgs</a:t>
            </a:r>
            <a:r>
              <a:rPr lang="en-US" dirty="0"/>
              <a:t> are 4 bytes each on the stack.]</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548668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code that handles the timer interrupt, we set proc::regs_!</a:t>
            </a:r>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442418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 instruction (“load effective address”) calculates the memory address that is CPUSTACK_SIZE bytes away from the address in %</a:t>
            </a:r>
            <a:r>
              <a:rPr lang="en-US" dirty="0" err="1"/>
              <a:t>rdi</a:t>
            </a:r>
            <a:r>
              <a:rPr lang="en-US" dirty="0"/>
              <a:t>. However, the instruction doesn’t actually read or write memory at that address.</a:t>
            </a:r>
          </a:p>
          <a:p>
            <a:endParaRPr lang="en-US" dirty="0"/>
          </a:p>
          <a:p>
            <a:r>
              <a:rPr lang="en-US" dirty="0"/>
              <a:t>The function has “</a:t>
            </a:r>
            <a:r>
              <a:rPr lang="en-US" dirty="0" err="1"/>
              <a:t>noreturn</a:t>
            </a:r>
            <a:r>
              <a:rPr lang="en-US" dirty="0"/>
              <a:t>” in its name because it doesn’t return to the caller! Instead, we switch to a totally different stack (i.e., the </a:t>
            </a:r>
            <a:r>
              <a:rPr lang="en-US" dirty="0" err="1"/>
              <a:t>cpustack</a:t>
            </a:r>
            <a:r>
              <a:rPr lang="en-US" dirty="0"/>
              <a:t>) and then start executing code on that stack.</a:t>
            </a:r>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2373691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cpustate</a:t>
            </a:r>
            <a:r>
              <a:rPr lang="en-US" dirty="0"/>
              <a:t>::schedule()</a:t>
            </a:r>
            <a:r>
              <a:rPr lang="en-US" sz="1200" b="0" i="0" kern="1200" dirty="0">
                <a:solidFill>
                  <a:schemeClr val="tx1"/>
                </a:solidFill>
                <a:effectLst/>
                <a:latin typeface="+mn-lt"/>
                <a:ea typeface="+mn-ea"/>
                <a:cs typeface="+mn-cs"/>
              </a:rPr>
              <a:t> needs to run with interrupts disabled because </a:t>
            </a:r>
            <a:r>
              <a:rPr lang="en-US" dirty="0" err="1"/>
              <a:t>cpustate</a:t>
            </a:r>
            <a:r>
              <a:rPr lang="en-US" dirty="0"/>
              <a:t>::schedule()</a:t>
            </a:r>
            <a:r>
              <a:rPr lang="en-US" sz="1200" b="0" i="0" kern="1200" dirty="0">
                <a:solidFill>
                  <a:schemeClr val="tx1"/>
                </a:solidFill>
                <a:effectLst/>
                <a:latin typeface="+mn-lt"/>
                <a:ea typeface="+mn-ea"/>
                <a:cs typeface="+mn-cs"/>
              </a:rPr>
              <a:t> uses the CPU stack. If interrupts were enabled, then an incoming interrupt would clobber the stack area that </a:t>
            </a:r>
            <a:r>
              <a:rPr lang="en-US" dirty="0" err="1"/>
              <a:t>cpustate</a:t>
            </a:r>
            <a:r>
              <a:rPr lang="en-US" dirty="0"/>
              <a:t>::schedule()</a:t>
            </a:r>
            <a:r>
              <a:rPr lang="en-US" sz="1200" b="0" i="0" kern="1200" dirty="0">
                <a:solidFill>
                  <a:schemeClr val="tx1"/>
                </a:solidFill>
                <a:effectLst/>
                <a:latin typeface="+mn-lt"/>
                <a:ea typeface="+mn-ea"/>
                <a:cs typeface="+mn-cs"/>
              </a:rPr>
              <a:t> was using! The hardware would push stuff onto the stack; that stack area will be actively used by </a:t>
            </a:r>
            <a:r>
              <a:rPr lang="en-US" sz="1200" b="0" i="0" kern="1200" dirty="0" err="1">
                <a:solidFill>
                  <a:schemeClr val="tx1"/>
                </a:solidFill>
                <a:effectLst/>
                <a:latin typeface="+mn-lt"/>
                <a:ea typeface="+mn-ea"/>
                <a:cs typeface="+mn-cs"/>
              </a:rPr>
              <a:t>cpustate</a:t>
            </a:r>
            <a:r>
              <a:rPr lang="en-US" sz="1200" b="0" i="0" kern="1200" dirty="0">
                <a:solidFill>
                  <a:schemeClr val="tx1"/>
                </a:solidFill>
                <a:effectLst/>
                <a:latin typeface="+mn-lt"/>
                <a:ea typeface="+mn-ea"/>
                <a:cs typeface="+mn-cs"/>
              </a:rPr>
              <a:t>::schedule()---remember that </a:t>
            </a:r>
            <a:r>
              <a:rPr lang="en-US" sz="1200" dirty="0">
                <a:latin typeface="Consolas" panose="020B0609020204030204" pitchFamily="49" charset="0"/>
              </a:rPr>
              <a:t>proc::</a:t>
            </a:r>
            <a:r>
              <a:rPr lang="en-US" sz="1200" dirty="0" err="1">
                <a:latin typeface="Consolas" panose="020B0609020204030204" pitchFamily="49" charset="0"/>
              </a:rPr>
              <a:t>yield_noreturn</a:t>
            </a:r>
            <a:r>
              <a:rPr lang="en-US" sz="1200" dirty="0">
                <a:latin typeface="Consolas" panose="020B0609020204030204" pitchFamily="49" charset="0"/>
              </a:rPr>
              <a:t>() sets %</a:t>
            </a:r>
            <a:r>
              <a:rPr lang="en-US" sz="1200" dirty="0" err="1">
                <a:latin typeface="Consolas" panose="020B0609020204030204" pitchFamily="49" charset="0"/>
              </a:rPr>
              <a:t>rsp</a:t>
            </a:r>
            <a:r>
              <a:rPr lang="en-US" sz="1200" dirty="0">
                <a:latin typeface="Consolas" panose="020B0609020204030204" pitchFamily="49" charset="0"/>
              </a:rPr>
              <a:t> to the very top of the struct </a:t>
            </a:r>
            <a:r>
              <a:rPr lang="en-US" sz="1200" dirty="0" err="1">
                <a:latin typeface="Consolas" panose="020B0609020204030204" pitchFamily="49" charset="0"/>
              </a:rPr>
              <a:t>cpustate</a:t>
            </a:r>
            <a:r>
              <a:rPr lang="en-US" sz="1200" dirty="0">
                <a:latin typeface="Consolas" panose="020B0609020204030204" pitchFamily="49" charset="0"/>
              </a:rPr>
              <a:t>, meaning that </a:t>
            </a:r>
            <a:r>
              <a:rPr lang="en-US" sz="1200" dirty="0" err="1">
                <a:latin typeface="Consolas" panose="020B0609020204030204" pitchFamily="49" charset="0"/>
              </a:rPr>
              <a:t>cpustate</a:t>
            </a:r>
            <a:r>
              <a:rPr lang="en-US" sz="1200" dirty="0">
                <a:latin typeface="Consolas" panose="020B0609020204030204" pitchFamily="49" charset="0"/>
              </a:rPr>
              <a:t>::schedule()’s stack will start at the very start of the CPU’s stack.</a:t>
            </a:r>
          </a:p>
          <a:p>
            <a:endParaRPr lang="en-US" sz="1200" dirty="0">
              <a:latin typeface="Consolas" panose="020B0609020204030204" pitchFamily="49" charset="0"/>
            </a:endParaRPr>
          </a:p>
          <a:p>
            <a:r>
              <a:rPr lang="en-US" sz="1200" dirty="0">
                <a:latin typeface="Consolas" panose="020B0609020204030204" pitchFamily="49" charset="0"/>
              </a:rPr>
              <a:t>[This also explains why proc::yield() (which eventually calls proc::</a:t>
            </a:r>
            <a:r>
              <a:rPr lang="en-US" sz="1200" dirty="0" err="1">
                <a:latin typeface="Consolas" panose="020B0609020204030204" pitchFamily="49" charset="0"/>
              </a:rPr>
              <a:t>yield_noreturn</a:t>
            </a:r>
            <a:r>
              <a:rPr lang="en-US" sz="1200" dirty="0">
                <a:latin typeface="Consolas" panose="020B0609020204030204" pitchFamily="49" charset="0"/>
              </a:rPr>
              <a:t>(), which eventually calls </a:t>
            </a:r>
            <a:r>
              <a:rPr lang="en-US" sz="1200" dirty="0" err="1">
                <a:latin typeface="Consolas" panose="020B0609020204030204" pitchFamily="49" charset="0"/>
              </a:rPr>
              <a:t>cpustate</a:t>
            </a:r>
            <a:r>
              <a:rPr lang="en-US" sz="1200" dirty="0">
                <a:latin typeface="Consolas" panose="020B0609020204030204" pitchFamily="49" charset="0"/>
              </a:rPr>
              <a:t>::schedule()) must ensure that interrupts are disabled.</a:t>
            </a:r>
          </a:p>
          <a:p>
            <a:r>
              <a:rPr lang="en-US" sz="1200" kern="1200" dirty="0">
                <a:solidFill>
                  <a:schemeClr val="tx1"/>
                </a:solidFill>
                <a:latin typeface="+mn-lt"/>
                <a:ea typeface="+mn-ea"/>
                <a:cs typeface="+mn-cs"/>
              </a:rPr>
              <a:t>// proc::yield()</a:t>
            </a:r>
          </a:p>
          <a:p>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globl</a:t>
            </a:r>
            <a:r>
              <a:rPr lang="en-US" sz="1200" kern="1200" dirty="0">
                <a:solidFill>
                  <a:schemeClr val="tx1"/>
                </a:solidFill>
                <a:latin typeface="+mn-lt"/>
                <a:ea typeface="+mn-ea"/>
                <a:cs typeface="+mn-cs"/>
              </a:rPr>
              <a:t> _ZN4proc5yieldEv</a:t>
            </a:r>
          </a:p>
          <a:p>
            <a:r>
              <a:rPr lang="en-US" sz="1200" kern="1200" dirty="0">
                <a:solidFill>
                  <a:schemeClr val="tx1"/>
                </a:solidFill>
                <a:latin typeface="+mn-lt"/>
                <a:ea typeface="+mn-ea"/>
                <a:cs typeface="+mn-cs"/>
              </a:rPr>
              <a:t>_ZN4proc5yieldEv:</a:t>
            </a:r>
          </a:p>
          <a:p>
            <a:r>
              <a:rPr lang="en-US" sz="1200" kern="1200" dirty="0">
                <a:solidFill>
                  <a:schemeClr val="tx1"/>
                </a:solidFill>
                <a:latin typeface="+mn-lt"/>
                <a:ea typeface="+mn-ea"/>
                <a:cs typeface="+mn-cs"/>
              </a:rPr>
              <a:t>        // only save </a:t>
            </a:r>
            <a:r>
              <a:rPr lang="en-US" sz="1200" kern="1200" dirty="0" err="1">
                <a:solidFill>
                  <a:schemeClr val="tx1"/>
                </a:solidFill>
                <a:latin typeface="+mn-lt"/>
                <a:ea typeface="+mn-ea"/>
                <a:cs typeface="+mn-cs"/>
              </a:rPr>
              <a:t>callee</a:t>
            </a:r>
            <a:r>
              <a:rPr lang="en-US" sz="1200" kern="1200" dirty="0">
                <a:solidFill>
                  <a:schemeClr val="tx1"/>
                </a:solidFill>
                <a:latin typeface="+mn-lt"/>
                <a:ea typeface="+mn-ea"/>
                <a:cs typeface="+mn-cs"/>
              </a:rPr>
              <a:t>-saved registers and </a:t>
            </a:r>
            <a:r>
              <a:rPr lang="en-US" sz="1200" kern="1200" dirty="0" err="1">
                <a:solidFill>
                  <a:schemeClr val="tx1"/>
                </a:solidFill>
                <a:latin typeface="+mn-lt"/>
                <a:ea typeface="+mn-ea"/>
                <a:cs typeface="+mn-cs"/>
              </a:rPr>
              <a:t>rflags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pushfq</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%r15</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%r14</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%r13</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%r12</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rbx</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rbp</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 check if interrupts are disabled</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testq</a:t>
            </a:r>
            <a:r>
              <a:rPr lang="en-US" sz="1200" kern="1200" dirty="0">
                <a:solidFill>
                  <a:schemeClr val="tx1"/>
                </a:solidFill>
                <a:latin typeface="+mn-lt"/>
                <a:ea typeface="+mn-ea"/>
                <a:cs typeface="+mn-cs"/>
              </a:rPr>
              <a:t> $EFLAGS_IF, 48(%</a:t>
            </a:r>
            <a:r>
              <a:rPr lang="en-US" sz="1200" kern="1200" dirty="0" err="1">
                <a:solidFill>
                  <a:schemeClr val="tx1"/>
                </a:solidFill>
                <a:latin typeface="+mn-lt"/>
                <a:ea typeface="+mn-ea"/>
                <a:cs typeface="+mn-cs"/>
              </a:rPr>
              <a:t>rsp</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jnz</a:t>
            </a:r>
            <a:r>
              <a:rPr lang="en-US" sz="1200" kern="1200" dirty="0">
                <a:solidFill>
                  <a:schemeClr val="tx1"/>
                </a:solidFill>
                <a:latin typeface="+mn-lt"/>
                <a:ea typeface="+mn-ea"/>
                <a:cs typeface="+mn-cs"/>
              </a:rPr>
              <a:t> 1f</a:t>
            </a:r>
          </a:p>
          <a:p>
            <a:r>
              <a:rPr lang="en-US" sz="1200" kern="1200" dirty="0">
                <a:solidFill>
                  <a:schemeClr val="tx1"/>
                </a:solidFill>
                <a:latin typeface="+mn-lt"/>
                <a:ea typeface="+mn-ea"/>
                <a:cs typeface="+mn-cs"/>
              </a:rPr>
              <a:t>        // if interrupts are disabled, momentarily enable them.</a:t>
            </a:r>
          </a:p>
          <a:p>
            <a:r>
              <a:rPr lang="en-US" sz="1200" kern="1200" dirty="0">
                <a:solidFill>
                  <a:schemeClr val="tx1"/>
                </a:solidFill>
                <a:latin typeface="+mn-lt"/>
                <a:ea typeface="+mn-ea"/>
                <a:cs typeface="+mn-cs"/>
              </a:rPr>
              <a:t>        // This bounds interrupt delay to the time it takes a</a:t>
            </a:r>
          </a:p>
          <a:p>
            <a:r>
              <a:rPr lang="en-US" sz="1200" kern="1200" dirty="0">
                <a:solidFill>
                  <a:schemeClr val="tx1"/>
                </a:solidFill>
                <a:latin typeface="+mn-lt"/>
                <a:ea typeface="+mn-ea"/>
                <a:cs typeface="+mn-cs"/>
              </a:rPr>
              <a:t>        // single kernel task to yield.</a:t>
            </a:r>
          </a:p>
          <a:p>
            <a:r>
              <a:rPr lang="en-US" sz="1200" kern="1200" dirty="0">
                <a:solidFill>
                  <a:schemeClr val="tx1"/>
                </a:solidFill>
                <a:latin typeface="+mn-lt"/>
                <a:ea typeface="+mn-ea"/>
                <a:cs typeface="+mn-cs"/>
              </a:rPr>
              <a:t>        // Note that `</a:t>
            </a:r>
            <a:r>
              <a:rPr lang="en-US" sz="1200" kern="1200" dirty="0" err="1">
                <a:solidFill>
                  <a:schemeClr val="tx1"/>
                </a:solidFill>
                <a:latin typeface="+mn-lt"/>
                <a:ea typeface="+mn-ea"/>
                <a:cs typeface="+mn-cs"/>
              </a:rPr>
              <a:t>sti</a:t>
            </a:r>
            <a:r>
              <a:rPr lang="en-US" sz="1200" kern="1200" dirty="0">
                <a:solidFill>
                  <a:schemeClr val="tx1"/>
                </a:solidFill>
                <a:latin typeface="+mn-lt"/>
                <a:ea typeface="+mn-ea"/>
                <a:cs typeface="+mn-cs"/>
              </a:rPr>
              <a:t>; cli` would not work! `</a:t>
            </a:r>
            <a:r>
              <a:rPr lang="en-US" sz="1200" kern="1200" dirty="0" err="1">
                <a:solidFill>
                  <a:schemeClr val="tx1"/>
                </a:solidFill>
                <a:latin typeface="+mn-lt"/>
                <a:ea typeface="+mn-ea"/>
                <a:cs typeface="+mn-cs"/>
              </a:rPr>
              <a:t>sti</a:t>
            </a:r>
            <a:r>
              <a:rPr lang="en-US" sz="1200" kern="1200" dirty="0">
                <a:solidFill>
                  <a:schemeClr val="tx1"/>
                </a:solidFill>
                <a:latin typeface="+mn-lt"/>
                <a:ea typeface="+mn-ea"/>
                <a:cs typeface="+mn-cs"/>
              </a:rPr>
              <a:t>` only enables</a:t>
            </a:r>
          </a:p>
          <a:p>
            <a:r>
              <a:rPr lang="en-US" sz="1200" kern="1200" dirty="0">
                <a:solidFill>
                  <a:schemeClr val="tx1"/>
                </a:solidFill>
                <a:latin typeface="+mn-lt"/>
                <a:ea typeface="+mn-ea"/>
                <a:cs typeface="+mn-cs"/>
              </a:rPr>
              <a:t>        // external, maskable interrupts at the end of the *next*</a:t>
            </a:r>
          </a:p>
          <a:p>
            <a:r>
              <a:rPr lang="en-US" sz="1200" kern="1200" dirty="0">
                <a:solidFill>
                  <a:schemeClr val="tx1"/>
                </a:solidFill>
                <a:latin typeface="+mn-lt"/>
                <a:ea typeface="+mn-ea"/>
                <a:cs typeface="+mn-cs"/>
              </a:rPr>
              <a:t>        // instruction. A no-op instruction is required.</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sti</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movq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rsp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rax</a:t>
            </a:r>
            <a:r>
              <a:rPr lang="en-US" sz="1200" kern="1200" dirty="0">
                <a:solidFill>
                  <a:schemeClr val="tx1"/>
                </a:solidFill>
                <a:latin typeface="+mn-lt"/>
                <a:ea typeface="+mn-ea"/>
                <a:cs typeface="+mn-cs"/>
              </a:rPr>
              <a:t>     // any delayed interrupts will happen here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      // disable interrupts, store </a:t>
            </a:r>
            <a:r>
              <a:rPr lang="en-US" sz="1200" kern="1200" dirty="0" err="1">
                <a:solidFill>
                  <a:schemeClr val="tx1"/>
                </a:solidFill>
                <a:latin typeface="+mn-lt"/>
                <a:ea typeface="+mn-ea"/>
                <a:cs typeface="+mn-cs"/>
              </a:rPr>
              <a:t>yieldstate</a:t>
            </a:r>
            <a:r>
              <a:rPr lang="en-US" sz="1200" kern="1200" dirty="0">
                <a:solidFill>
                  <a:schemeClr val="tx1"/>
                </a:solidFill>
                <a:latin typeface="+mn-lt"/>
                <a:ea typeface="+mn-ea"/>
                <a:cs typeface="+mn-cs"/>
              </a:rPr>
              <a:t> pointer</a:t>
            </a:r>
          </a:p>
          <a:p>
            <a:r>
              <a:rPr lang="en-US" sz="1200" kern="1200" dirty="0">
                <a:solidFill>
                  <a:schemeClr val="tx1"/>
                </a:solidFill>
                <a:latin typeface="+mn-lt"/>
                <a:ea typeface="+mn-ea"/>
                <a:cs typeface="+mn-cs"/>
              </a:rPr>
              <a:t>        cli</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movq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rsp</a:t>
            </a:r>
            <a:r>
              <a:rPr lang="en-US" sz="1200" kern="1200" dirty="0">
                <a:solidFill>
                  <a:schemeClr val="tx1"/>
                </a:solidFill>
                <a:latin typeface="+mn-lt"/>
                <a:ea typeface="+mn-ea"/>
                <a:cs typeface="+mn-cs"/>
              </a:rPr>
              <a:t>, 16(%</a:t>
            </a:r>
            <a:r>
              <a:rPr lang="en-US" sz="1200" kern="1200" dirty="0" err="1">
                <a:solidFill>
                  <a:schemeClr val="tx1"/>
                </a:solidFill>
                <a:latin typeface="+mn-lt"/>
                <a:ea typeface="+mn-ea"/>
                <a:cs typeface="+mn-cs"/>
              </a:rPr>
              <a:t>rdi</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        // jump to `proc::</a:t>
            </a:r>
            <a:r>
              <a:rPr lang="en-US" sz="1200" kern="1200" dirty="0" err="1">
                <a:solidFill>
                  <a:schemeClr val="tx1"/>
                </a:solidFill>
                <a:latin typeface="+mn-lt"/>
                <a:ea typeface="+mn-ea"/>
                <a:cs typeface="+mn-cs"/>
              </a:rPr>
              <a:t>yield_noreturn</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jmp</a:t>
            </a:r>
            <a:r>
              <a:rPr lang="en-US" sz="1200" kern="1200" dirty="0">
                <a:solidFill>
                  <a:schemeClr val="tx1"/>
                </a:solidFill>
                <a:latin typeface="+mn-lt"/>
                <a:ea typeface="+mn-ea"/>
                <a:cs typeface="+mn-cs"/>
              </a:rPr>
              <a:t> _ZN4proc14yield_noreturnEv</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proc::</a:t>
            </a:r>
            <a:r>
              <a:rPr lang="en-US" sz="1200" kern="1200" dirty="0" err="1">
                <a:solidFill>
                  <a:schemeClr val="tx1"/>
                </a:solidFill>
                <a:latin typeface="+mn-lt"/>
                <a:ea typeface="+mn-ea"/>
                <a:cs typeface="+mn-cs"/>
              </a:rPr>
              <a:t>yield_noreturn</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globl</a:t>
            </a:r>
            <a:r>
              <a:rPr lang="en-US" sz="1200" kern="1200" dirty="0">
                <a:solidFill>
                  <a:schemeClr val="tx1"/>
                </a:solidFill>
                <a:latin typeface="+mn-lt"/>
                <a:ea typeface="+mn-ea"/>
                <a:cs typeface="+mn-cs"/>
              </a:rPr>
              <a:t> _ZN4proc14yield_noreturnEv</a:t>
            </a:r>
          </a:p>
          <a:p>
            <a:r>
              <a:rPr lang="en-US" sz="1200" kern="1200" dirty="0">
                <a:solidFill>
                  <a:schemeClr val="tx1"/>
                </a:solidFill>
                <a:latin typeface="+mn-lt"/>
                <a:ea typeface="+mn-ea"/>
                <a:cs typeface="+mn-cs"/>
              </a:rPr>
              <a:t>_ZN4proc14yield_noreturnEv:</a:t>
            </a:r>
          </a:p>
          <a:p>
            <a:r>
              <a:rPr lang="en-US" sz="1200" kern="1200" dirty="0">
                <a:solidFill>
                  <a:schemeClr val="tx1"/>
                </a:solidFill>
                <a:latin typeface="+mn-lt"/>
                <a:ea typeface="+mn-ea"/>
                <a:cs typeface="+mn-cs"/>
              </a:rPr>
              <a:t>        // switch to </a:t>
            </a:r>
            <a:r>
              <a:rPr lang="en-US" sz="1200" kern="1200" dirty="0" err="1">
                <a:solidFill>
                  <a:schemeClr val="tx1"/>
                </a:solidFill>
                <a:latin typeface="+mn-lt"/>
                <a:ea typeface="+mn-ea"/>
                <a:cs typeface="+mn-cs"/>
              </a:rPr>
              <a:t>cpustack</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movq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rdi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rsi</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movq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gs</a:t>
            </a:r>
            <a:r>
              <a:rPr lang="en-US" sz="1200" kern="1200" dirty="0">
                <a:solidFill>
                  <a:schemeClr val="tx1"/>
                </a:solidFill>
                <a:latin typeface="+mn-lt"/>
                <a:ea typeface="+mn-ea"/>
                <a:cs typeface="+mn-cs"/>
              </a:rPr>
              <a:t>:(0), %</a:t>
            </a:r>
            <a:r>
              <a:rPr lang="en-US" sz="1200" kern="1200" dirty="0" err="1">
                <a:solidFill>
                  <a:schemeClr val="tx1"/>
                </a:solidFill>
                <a:latin typeface="+mn-lt"/>
                <a:ea typeface="+mn-ea"/>
                <a:cs typeface="+mn-cs"/>
              </a:rPr>
              <a:t>rdi</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leaq</a:t>
            </a:r>
            <a:r>
              <a:rPr lang="en-US" sz="1200" kern="1200" dirty="0">
                <a:solidFill>
                  <a:schemeClr val="tx1"/>
                </a:solidFill>
                <a:latin typeface="+mn-lt"/>
                <a:ea typeface="+mn-ea"/>
                <a:cs typeface="+mn-cs"/>
              </a:rPr>
              <a:t> CPUSTACK_SIZE(%</a:t>
            </a:r>
            <a:r>
              <a:rPr lang="en-US" sz="1200" kern="1200" dirty="0" err="1">
                <a:solidFill>
                  <a:schemeClr val="tx1"/>
                </a:solidFill>
                <a:latin typeface="+mn-lt"/>
                <a:ea typeface="+mn-ea"/>
                <a:cs typeface="+mn-cs"/>
              </a:rPr>
              <a:t>rdi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rsp</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 jump to scheduler</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jmp</a:t>
            </a:r>
            <a:r>
              <a:rPr lang="en-US" sz="1200" kern="1200" dirty="0">
                <a:solidFill>
                  <a:schemeClr val="tx1"/>
                </a:solidFill>
                <a:latin typeface="+mn-lt"/>
                <a:ea typeface="+mn-ea"/>
                <a:cs typeface="+mn-cs"/>
              </a:rPr>
              <a:t> _ZN8cpustate8scheduleEP4proc</a:t>
            </a:r>
            <a:endParaRPr lang="en-US" sz="1200" dirty="0">
              <a:latin typeface="Consolas" panose="020B0609020204030204" pitchFamily="49" charset="0"/>
            </a:endParaRPr>
          </a:p>
          <a:p>
            <a:r>
              <a:rPr lang="en-US" sz="1200" dirty="0">
                <a:latin typeface="Consolas" panose="020B0609020204030204" pitchFamily="49" charset="0"/>
              </a:rPr>
              <a:t>]</a:t>
            </a: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1645254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1990572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interrupt number and </a:t>
            </a:r>
            <a:r>
              <a:rPr lang="en-US" dirty="0" err="1"/>
              <a:t>reg_swapgs</a:t>
            </a:r>
            <a:r>
              <a:rPr lang="en-US" dirty="0"/>
              <a:t> are 4 bytes each on the stack.]</a:t>
            </a:r>
          </a:p>
        </p:txBody>
      </p:sp>
      <p:sp>
        <p:nvSpPr>
          <p:cNvPr id="4" name="Slide Number Placeholder 3"/>
          <p:cNvSpPr>
            <a:spLocks noGrp="1"/>
          </p:cNvSpPr>
          <p:nvPr>
            <p:ph type="sldNum" sz="quarter" idx="5"/>
          </p:nvPr>
        </p:nvSpPr>
        <p:spPr/>
        <p:txBody>
          <a:bodyPr/>
          <a:lstStyle/>
          <a:p>
            <a:fld id="{E5E435F9-9C11-46D4-B977-888AB3BA3DAE}" type="slidenum">
              <a:rPr lang="en-US" smtClean="0"/>
              <a:t>22</a:t>
            </a:fld>
            <a:endParaRPr lang="en-US"/>
          </a:p>
        </p:txBody>
      </p:sp>
    </p:spTree>
    <p:extLst>
      <p:ext uri="{BB962C8B-B14F-4D97-AF65-F5344CB8AC3E}">
        <p14:creationId xmlns:p14="http://schemas.microsoft.com/office/powerpoint/2010/main" val="909458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24</a:t>
            </a:fld>
            <a:endParaRPr lang="en-US"/>
          </a:p>
        </p:txBody>
      </p:sp>
    </p:spTree>
    <p:extLst>
      <p:ext uri="{BB962C8B-B14F-4D97-AF65-F5344CB8AC3E}">
        <p14:creationId xmlns:p14="http://schemas.microsoft.com/office/powerpoint/2010/main" val="288597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breakpoint exception happens when code executes the int3 instruction. For example, when </a:t>
            </a:r>
            <a:r>
              <a:rPr lang="en-US" dirty="0" err="1"/>
              <a:t>gdb</a:t>
            </a:r>
            <a:r>
              <a:rPr lang="en-US" dirty="0"/>
              <a:t> wants to set a breakpoint in a program being debugged, </a:t>
            </a:r>
            <a:r>
              <a:rPr lang="en-US" dirty="0" err="1"/>
              <a:t>gdb</a:t>
            </a:r>
            <a:r>
              <a:rPr lang="en-US" dirty="0"/>
              <a:t> overwrites the first byte of the instruction to breakpoint with an int3 instruction. When the code being debugged tries to execute the instruction to break on, the code will generate a breakpoint exception. The OS can then vector control to </a:t>
            </a:r>
            <a:r>
              <a:rPr lang="en-US" dirty="0" err="1"/>
              <a:t>gdb</a:t>
            </a:r>
            <a:r>
              <a:rPr lang="en-US" dirty="0"/>
              <a:t> (who registered interest in the program using the </a:t>
            </a:r>
            <a:r>
              <a:rPr lang="en-US" dirty="0" err="1"/>
              <a:t>ptrace</a:t>
            </a:r>
            <a:r>
              <a:rPr lang="en-US" dirty="0"/>
              <a:t>() system call). [For more details on how all of this works, see http://www.alexonlinux.com/how-debugger-works/.]</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4148324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gdb</a:t>
            </a:r>
            <a:r>
              <a:rPr lang="en-US" dirty="0"/>
              <a:t> needs to remember the part of the instruction that it overwrote so that </a:t>
            </a:r>
            <a:r>
              <a:rPr lang="en-US" dirty="0" err="1"/>
              <a:t>gdb</a:t>
            </a:r>
            <a:r>
              <a:rPr lang="en-US" dirty="0"/>
              <a:t> can successfully resume execution of the program after the human developer has inspected the program state at the breakpoint. In other words, </a:t>
            </a:r>
            <a:r>
              <a:rPr lang="en-US" dirty="0" err="1"/>
              <a:t>gdb</a:t>
            </a:r>
            <a:r>
              <a:rPr lang="en-US" dirty="0"/>
              <a:t> needs to replace the `int3` with whatever used to be there (in this case, `</a:t>
            </a:r>
            <a:r>
              <a:rPr lang="en-US" dirty="0" err="1"/>
              <a:t>subq</a:t>
            </a:r>
            <a:r>
              <a:rPr lang="en-US" dirty="0"/>
              <a:t>`).</a:t>
            </a:r>
          </a:p>
          <a:p>
            <a:endParaRPr lang="en-US" dirty="0"/>
          </a:p>
          <a:p>
            <a:r>
              <a:rPr lang="en-US" dirty="0"/>
              <a:t>[Yes, that is the real </a:t>
            </a:r>
            <a:r>
              <a:rPr lang="en-US" dirty="0" err="1"/>
              <a:t>gdb</a:t>
            </a:r>
            <a:r>
              <a:rPr lang="en-US" dirty="0"/>
              <a:t> logo. As described by https://www.gnu.org/software/gdb/mascot/, “the archer fish is known to shoot down bugs from low hanging plants by spitting water at them.”]</a:t>
            </a:r>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365230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processor generates the invalid (i.e., </a:t>
            </a:r>
            <a:r>
              <a:rPr lang="en-US" u="sng" dirty="0"/>
              <a:t>un</a:t>
            </a:r>
            <a:r>
              <a:rPr lang="en-US" dirty="0"/>
              <a:t>defined) opcode exception when the decode stage cannot successfully decode the instruction bits provided by the fetch stage.</a:t>
            </a:r>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358211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page fault when a memory access is problematic in some way, e.g., because a write was attempted on a read-only page.</a:t>
            </a:r>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140897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334352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5754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Quoth</a:t>
            </a:r>
            <a:r>
              <a:rPr lang="en-US" dirty="0"/>
              <a:t> Section 2.4.4 of the Intel Software Developer Systems Programming Manual (Vol 3A): “</a:t>
            </a:r>
            <a:r>
              <a:rPr lang="en-US" sz="1200" b="0" i="0" u="none" strike="noStrike" kern="1200" baseline="0" dirty="0">
                <a:solidFill>
                  <a:schemeClr val="tx1"/>
                </a:solidFill>
                <a:latin typeface="+mn-lt"/>
                <a:ea typeface="+mn-ea"/>
                <a:cs typeface="+mn-cs"/>
              </a:rPr>
              <a:t>The task register holds the 16-bit segment selector, base address (32 bits in protected mode; 64 bits in IA-32e mode), segment limit, and descriptor attributes for the TSS of the current task. The selector references the TSS descriptor in the GDT. The base address specifies the linear address of byte 0 of the TSS; the segment limit specifies the number of bytes in the TSS.”</a:t>
            </a:r>
          </a:p>
          <a:p>
            <a:r>
              <a:rPr lang="en-US" sz="1200" b="0" i="0" u="none" strike="noStrike" kern="1200" baseline="0" dirty="0" err="1">
                <a:solidFill>
                  <a:schemeClr val="tx1"/>
                </a:solidFill>
                <a:latin typeface="+mn-lt"/>
                <a:ea typeface="+mn-ea"/>
                <a:cs typeface="+mn-cs"/>
              </a:rPr>
              <a:t>Quoth</a:t>
            </a:r>
            <a:r>
              <a:rPr lang="en-US" sz="1200" b="0" i="0" u="none" strike="noStrike" kern="1200" baseline="0" dirty="0">
                <a:solidFill>
                  <a:schemeClr val="tx1"/>
                </a:solidFill>
                <a:latin typeface="+mn-lt"/>
                <a:ea typeface="+mn-ea"/>
                <a:cs typeface="+mn-cs"/>
              </a:rPr>
              <a:t> Section 7.2.4, “The task register has a visible part (that can be read and changed by software) and an invisible part (maintained by the processor and is inaccessible by software). The segment selector in the visible portion points to a TSS descriptor in the GDT. The processor uses the invisible portion of the task register to cache the segment descriptor for the TSS. Caching these values in a register makes execution of the task more efficient” (</a:t>
            </a:r>
            <a:r>
              <a:rPr lang="en-US" sz="1200" b="0" i="0" u="none" strike="noStrike" kern="1200" baseline="0" dirty="0" err="1">
                <a:solidFill>
                  <a:schemeClr val="tx1"/>
                </a:solidFill>
                <a:latin typeface="+mn-lt"/>
                <a:ea typeface="+mn-ea"/>
                <a:cs typeface="+mn-cs"/>
              </a:rPr>
              <a:t>mickens</a:t>
            </a:r>
            <a:r>
              <a:rPr lang="en-US" sz="1200" b="0" i="0" u="none" strike="noStrike" kern="1200" baseline="0" dirty="0">
                <a:solidFill>
                  <a:schemeClr val="tx1"/>
                </a:solidFill>
                <a:latin typeface="+mn-lt"/>
                <a:ea typeface="+mn-ea"/>
                <a:cs typeface="+mn-cs"/>
              </a:rPr>
              <a:t>: i.e., when an interrupt occurs, the processor can directly calculate the memory addresses of fields in the TSS, instead of having to first load the base address of the TSS from the TSS descriptor).]</a:t>
            </a:r>
          </a:p>
          <a:p>
            <a:r>
              <a:rPr lang="en-US" sz="1200" b="0" i="0" u="none" strike="noStrike" kern="1200" baseline="0" dirty="0">
                <a:solidFill>
                  <a:schemeClr val="tx1"/>
                </a:solidFill>
                <a:latin typeface="+mn-lt"/>
                <a:ea typeface="+mn-ea"/>
                <a:cs typeface="+mn-cs"/>
              </a:rPr>
              <a:t>[Another useful (and more readable) reference is Section 8.9 of the AMD64 Architecture Programmer’s Manual (Vol 2): </a:t>
            </a:r>
            <a:r>
              <a:rPr lang="en-US" dirty="0">
                <a:hlinkClick r:id="rId3"/>
              </a:rPr>
              <a:t>https://www.amd.com/system/files/TechDocs/24593.pdf</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10</a:t>
            </a:fld>
            <a:endParaRPr lang="en-US"/>
          </a:p>
        </p:txBody>
      </p:sp>
    </p:spTree>
    <p:extLst>
      <p:ext uri="{BB962C8B-B14F-4D97-AF65-F5344CB8AC3E}">
        <p14:creationId xmlns:p14="http://schemas.microsoft.com/office/powerpoint/2010/main" val="395060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to create the interrupt stacks, we’re using the same trick that we used to create the kernel stacks! For the kernel stacks, we allocate extra space for each struct proc, and then placed a kernel stack at the top. To create the two interrupt stacks, we allocate extra space for a struct </a:t>
            </a:r>
            <a:r>
              <a:rPr lang="en-US" dirty="0" err="1"/>
              <a:t>cpustate</a:t>
            </a:r>
            <a:r>
              <a:rPr lang="en-US" dirty="0"/>
              <a:t>, and then put the two interrupt stacks at the top of the </a:t>
            </a:r>
            <a:r>
              <a:rPr lang="en-US" dirty="0" err="1"/>
              <a:t>cpustate</a:t>
            </a:r>
            <a:r>
              <a:rPr lang="en-US" dirty="0"/>
              <a:t>. Note that </a:t>
            </a:r>
            <a:r>
              <a:rPr lang="en-US" dirty="0" err="1"/>
              <a:t>taskstate</a:t>
            </a:r>
            <a:r>
              <a:rPr lang="en-US" dirty="0"/>
              <a:t>_.</a:t>
            </a:r>
            <a:r>
              <a:rPr lang="en-US" dirty="0" err="1"/>
              <a:t>ts_rsp</a:t>
            </a:r>
            <a:r>
              <a:rPr lang="en-US" dirty="0"/>
              <a:t>[0] is the stack that the CPU initially uses after switching to ring 0 code upon an exception; see k-</a:t>
            </a:r>
            <a:r>
              <a:rPr lang="en-US" dirty="0" err="1"/>
              <a:t>exception.S</a:t>
            </a:r>
            <a:r>
              <a:rPr lang="en-US" dirty="0"/>
              <a:t>::</a:t>
            </a:r>
            <a:r>
              <a:rPr lang="en-US" dirty="0" err="1"/>
              <a:t>exception_entry</a:t>
            </a:r>
            <a:r>
              <a:rPr lang="en-US" dirty="0"/>
              <a:t> to see how, at the beginning of the exception-handling path, Chickadee immediately makes %</a:t>
            </a:r>
            <a:r>
              <a:rPr lang="en-US" dirty="0" err="1"/>
              <a:t>rsp</a:t>
            </a:r>
            <a:r>
              <a:rPr lang="en-US" dirty="0"/>
              <a:t> point to the appropriate kernel stack for the interrupted task, copying the registers pushed by the hardware onto the CPU stack, making copies on the kernel stack.</a:t>
            </a:r>
          </a:p>
          <a:p>
            <a:endParaRPr lang="en-US" dirty="0"/>
          </a:p>
          <a:p>
            <a:r>
              <a:rPr lang="en-US" dirty="0"/>
              <a:t>The algorithm used by the hardware to determine which stack to use is complex; see Sections 8.9.3, 8.9.4, and 12.2.5 of https://www.amd.com/system/files/TechDocs/24593.pdf. The basic idea is that a TSS contains a bunch of stacks:</a:t>
            </a:r>
          </a:p>
          <a:p>
            <a:r>
              <a:rPr lang="en-US" dirty="0"/>
              <a:t>-three of them to use as a CPU’s exception time stack when handling the exception with ring 0, 1, or 2 code respectively; and</a:t>
            </a:r>
          </a:p>
          <a:p>
            <a:r>
              <a:rPr lang="en-US" dirty="0"/>
              <a:t>-seven alternate IST stacks to use as desired (if at all) by the kernel.</a:t>
            </a:r>
          </a:p>
          <a:p>
            <a:r>
              <a:rPr lang="en-US" dirty="0"/>
              <a:t>The IST field in IDT descriptor for an exception determines which stack the hardware will switch to upon receiving an exception. If the IST field is 0, the hardware switches to the default stack for the ring level being switched to. Since Chickadee runs at ring 0, the default ring 0 stack is used. However, if the IST field is between 1 and 7 inclusive, the hardware switches to the appropriate IST stack. The slide above doesn’t explicitly show all three default stacks for rings 0—2. Instead, the slide above just shows the default stack for ring 0, labelling it as IST 0 (even though, technically speaking, there are three IST 0 stacks, one for each ring level; however, Chickadee and other commodity </a:t>
            </a:r>
            <a:r>
              <a:rPr lang="en-US" dirty="0" err="1"/>
              <a:t>Oses</a:t>
            </a:r>
            <a:r>
              <a:rPr lang="en-US" dirty="0"/>
              <a:t> only use ring 0 for privileged code, so no harm, no foul).</a:t>
            </a:r>
          </a:p>
          <a:p>
            <a:endParaRPr lang="en-US" dirty="0"/>
          </a:p>
          <a:p>
            <a:r>
              <a:rPr lang="en-US" dirty="0"/>
              <a:t>For more information about the debugging interrupt INT_DB, see https://en.wikipedia.org/wiki/X86_debug_register. As that page says, “On the x86 architecture, a debug register is a register used by a processor for program debugging. There are six debug registers, named DR0...DR7 [which] </a:t>
            </a:r>
            <a:r>
              <a:rPr lang="en-US" b="0" i="0" dirty="0">
                <a:solidFill>
                  <a:srgbClr val="202122"/>
                </a:solidFill>
                <a:effectLst/>
                <a:latin typeface="Arial" panose="020B0604020202020204" pitchFamily="34" charset="0"/>
              </a:rPr>
              <a:t>allow programmers to selectively enable various debug conditions associated with a set of four debug addresses . . . The debug registers are privileged resources; the MOV instructions that access them can only be executed at </a:t>
            </a:r>
            <a:r>
              <a:rPr lang="en-US" b="0" i="0" u="none" strike="noStrike" dirty="0">
                <a:solidFill>
                  <a:srgbClr val="0645AD"/>
                </a:solidFill>
                <a:effectLst/>
                <a:latin typeface="Arial" panose="020B0604020202020204" pitchFamily="34" charset="0"/>
              </a:rPr>
              <a:t>privilege level</a:t>
            </a:r>
            <a:r>
              <a:rPr lang="en-US" b="0" i="0" dirty="0">
                <a:solidFill>
                  <a:srgbClr val="202122"/>
                </a:solidFill>
                <a:effectLst/>
                <a:latin typeface="Arial" panose="020B0604020202020204" pitchFamily="34" charset="0"/>
              </a:rPr>
              <a:t> zero . . . Each of these registers contains the linear [i.e., post-segmentation-translation, pre-paging-translation] address associated with one of four breakpoint conditions. Each breakpoint condition is further defined by bits in DR7 . . . [for example] Bits 16-17 (corresponding to DR0), 20-21 (DR1), 24-25 (DR2), 28-29 (DR3), define when breakpoints trigger. Each breakpoint has a two-bit entry that specifies whether they break on execution (00b), data write (01b), data read or write (11b).”</a:t>
            </a:r>
          </a:p>
          <a:p>
            <a:endParaRPr lang="en-US" b="0" i="0" dirty="0">
              <a:solidFill>
                <a:srgbClr val="202122"/>
              </a:solidFill>
              <a:effectLst/>
              <a:latin typeface="Arial" panose="020B0604020202020204" pitchFamily="34" charset="0"/>
            </a:endParaRPr>
          </a:p>
          <a:p>
            <a:r>
              <a:rPr lang="en-US" b="0" i="0" dirty="0">
                <a:solidFill>
                  <a:srgbClr val="202122"/>
                </a:solidFill>
                <a:effectLst/>
                <a:latin typeface="Arial" panose="020B0604020202020204" pitchFamily="34" charset="0"/>
              </a:rPr>
              <a:t>For more information about non-maskable interrupts, see https://wiki.osdev.org/Non_Maskable_Interrupt. As that page states, “</a:t>
            </a:r>
            <a:r>
              <a:rPr lang="en-US" b="0" i="0" dirty="0">
                <a:solidFill>
                  <a:srgbClr val="000000"/>
                </a:solidFill>
                <a:effectLst/>
                <a:latin typeface="Arial" panose="020B0604020202020204" pitchFamily="34" charset="0"/>
              </a:rPr>
              <a:t>NMI occur for RAM errors and unrecoverable hardware problems . . . The short version of this story is that there's only really 2 reasons for an NMI. The first reason is a hardware failure. The second reason is a "watchdog timer", which can be used to detect when the kernel itself locks up (and is sometimes also used for more accurate profiling as it allows EIP to be sampled even when IRQs are disabled).”</a:t>
            </a:r>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1503884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2/3/2021</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2/3/2021</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2/3/2021</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2/3/2021</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2/3/2021</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2/3/2021</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2/3/2021</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2/3/2021</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2/3/2021</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2/3/2021</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2/3/2021</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2/3/2021</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6858000" y="2708476"/>
            <a:ext cx="5334000" cy="1181855"/>
          </a:xfrm>
          <a:noFill/>
        </p:spPr>
        <p:txBody>
          <a:bodyPr>
            <a:normAutofit/>
          </a:bodyPr>
          <a:lstStyle/>
          <a:p>
            <a:pPr>
              <a:lnSpc>
                <a:spcPts val="3900"/>
              </a:lnSpc>
            </a:pPr>
            <a:r>
              <a:rPr lang="en-US" sz="4400" dirty="0">
                <a:solidFill>
                  <a:schemeClr val="bg1"/>
                </a:solidFill>
              </a:rPr>
              <a:t>CS 161: Lecture 4</a:t>
            </a:r>
            <a:br>
              <a:rPr lang="en-US" sz="4400" dirty="0">
                <a:solidFill>
                  <a:schemeClr val="bg1"/>
                </a:solidFill>
              </a:rPr>
            </a:br>
            <a:r>
              <a:rPr lang="en-US" sz="4400" dirty="0">
                <a:solidFill>
                  <a:schemeClr val="bg1"/>
                </a:solidFill>
              </a:rPr>
              <a:t>2/3/2021</a:t>
            </a:r>
            <a:endParaRPr lang="en-US" sz="5400" dirty="0">
              <a:solidFill>
                <a:schemeClr val="bg1"/>
              </a:solidFill>
            </a:endParaRPr>
          </a:p>
        </p:txBody>
      </p:sp>
      <p:pic>
        <p:nvPicPr>
          <p:cNvPr id="9" name="Picture 8">
            <a:extLst>
              <a:ext uri="{FF2B5EF4-FFF2-40B4-BE49-F238E27FC236}">
                <a16:creationId xmlns:a16="http://schemas.microsoft.com/office/drawing/2014/main" id="{98DE27AB-888F-421C-B7CA-D7397CBEE59D}"/>
              </a:ext>
            </a:extLst>
          </p:cNvPr>
          <p:cNvPicPr>
            <a:picLocks noChangeAspect="1"/>
          </p:cNvPicPr>
          <p:nvPr/>
        </p:nvPicPr>
        <p:blipFill>
          <a:blip r:embed="rId2"/>
          <a:stretch>
            <a:fillRect/>
          </a:stretch>
        </p:blipFill>
        <p:spPr>
          <a:xfrm>
            <a:off x="0" y="0"/>
            <a:ext cx="6858000" cy="6858000"/>
          </a:xfrm>
          <a:prstGeom prst="rect">
            <a:avLst/>
          </a:prstGeom>
        </p:spPr>
      </p:pic>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52C0D3D-72CD-4482-AB05-5829635B4D30}"/>
              </a:ext>
            </a:extLst>
          </p:cNvPr>
          <p:cNvGrpSpPr/>
          <p:nvPr/>
        </p:nvGrpSpPr>
        <p:grpSpPr>
          <a:xfrm>
            <a:off x="4411884" y="1446954"/>
            <a:ext cx="2357375" cy="624820"/>
            <a:chOff x="4411884" y="1446954"/>
            <a:chExt cx="2357375" cy="624820"/>
          </a:xfrm>
        </p:grpSpPr>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gr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BA3A359-D996-4A7A-98E6-E3E18BFFB547}"/>
              </a:ext>
            </a:extLst>
          </p:cNvPr>
          <p:cNvGrpSpPr/>
          <p:nvPr/>
        </p:nvGrpSpPr>
        <p:grpSpPr>
          <a:xfrm>
            <a:off x="6778240" y="19881"/>
            <a:ext cx="3886235" cy="2051894"/>
            <a:chOff x="6778240" y="19881"/>
            <a:chExt cx="3886235" cy="2051894"/>
          </a:xfrm>
        </p:grpSpPr>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B472507B-687A-4A14-A3B6-E0701C945430}"/>
              </a:ext>
            </a:extLst>
          </p:cNvPr>
          <p:cNvSpPr/>
          <p:nvPr/>
        </p:nvSpPr>
        <p:spPr>
          <a:xfrm>
            <a:off x="277793" y="564788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48" name="TextBox 47">
            <a:extLst>
              <a:ext uri="{FF2B5EF4-FFF2-40B4-BE49-F238E27FC236}">
                <a16:creationId xmlns:a16="http://schemas.microsoft.com/office/drawing/2014/main" id="{A1D9F0FE-7FF0-4174-939D-2D62FFB6F5D8}"/>
              </a:ext>
            </a:extLst>
          </p:cNvPr>
          <p:cNvSpPr txBox="1"/>
          <p:nvPr/>
        </p:nvSpPr>
        <p:spPr>
          <a:xfrm>
            <a:off x="0" y="6217984"/>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Global-Descriptor-Table Register (GDTR)</a:t>
            </a:r>
          </a:p>
        </p:txBody>
      </p:sp>
      <p:sp>
        <p:nvSpPr>
          <p:cNvPr id="49" name="TextBox 48">
            <a:extLst>
              <a:ext uri="{FF2B5EF4-FFF2-40B4-BE49-F238E27FC236}">
                <a16:creationId xmlns:a16="http://schemas.microsoft.com/office/drawing/2014/main" id="{91BCB710-2860-4FAF-96E1-086F649EB20C}"/>
              </a:ext>
            </a:extLst>
          </p:cNvPr>
          <p:cNvSpPr txBox="1"/>
          <p:nvPr/>
        </p:nvSpPr>
        <p:spPr>
          <a:xfrm>
            <a:off x="3654291" y="6217984"/>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sp>
        <p:nvSpPr>
          <p:cNvPr id="50" name="Rectangle 49">
            <a:extLst>
              <a:ext uri="{FF2B5EF4-FFF2-40B4-BE49-F238E27FC236}">
                <a16:creationId xmlns:a16="http://schemas.microsoft.com/office/drawing/2014/main" id="{327AD980-88DD-4B2D-ADCB-FCD9C0B55B0B}"/>
              </a:ext>
            </a:extLst>
          </p:cNvPr>
          <p:cNvSpPr/>
          <p:nvPr/>
        </p:nvSpPr>
        <p:spPr>
          <a:xfrm>
            <a:off x="4420865" y="4525701"/>
            <a:ext cx="2357375" cy="16661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51" name="Connector: Elbow 50">
            <a:extLst>
              <a:ext uri="{FF2B5EF4-FFF2-40B4-BE49-F238E27FC236}">
                <a16:creationId xmlns:a16="http://schemas.microsoft.com/office/drawing/2014/main" id="{18D4A1DD-8AFD-4B50-99B2-E160641A8B39}"/>
              </a:ext>
            </a:extLst>
          </p:cNvPr>
          <p:cNvCxnSpPr>
            <a:cxnSpLocks/>
            <a:stCxn id="47" idx="3"/>
          </p:cNvCxnSpPr>
          <p:nvPr/>
        </p:nvCxnSpPr>
        <p:spPr>
          <a:xfrm>
            <a:off x="3032568" y="5919887"/>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D6C5DA4-D767-4B9C-95BB-A4D17D03B547}"/>
              </a:ext>
            </a:extLst>
          </p:cNvPr>
          <p:cNvGrpSpPr/>
          <p:nvPr/>
        </p:nvGrpSpPr>
        <p:grpSpPr>
          <a:xfrm>
            <a:off x="6778245" y="5454007"/>
            <a:ext cx="4280743" cy="1112790"/>
            <a:chOff x="6778245" y="5454007"/>
            <a:chExt cx="4280743" cy="1112790"/>
          </a:xfrm>
        </p:grpSpPr>
        <p:sp>
          <p:nvSpPr>
            <p:cNvPr id="55" name="TextBox 54">
              <a:extLst>
                <a:ext uri="{FF2B5EF4-FFF2-40B4-BE49-F238E27FC236}">
                  <a16:creationId xmlns:a16="http://schemas.microsoft.com/office/drawing/2014/main" id="{9DE1F2AE-F7A2-468F-87B8-ECA79DDB1A08}"/>
                </a:ext>
              </a:extLst>
            </p:cNvPr>
            <p:cNvSpPr txBox="1"/>
            <p:nvPr/>
          </p:nvSpPr>
          <p:spPr>
            <a:xfrm>
              <a:off x="7690755" y="6217984"/>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register (TR)</a:t>
              </a:r>
            </a:p>
          </p:txBody>
        </p:sp>
        <p:sp>
          <p:nvSpPr>
            <p:cNvPr id="58" name="Rectangle 57">
              <a:extLst>
                <a:ext uri="{FF2B5EF4-FFF2-40B4-BE49-F238E27FC236}">
                  <a16:creationId xmlns:a16="http://schemas.microsoft.com/office/drawing/2014/main" id="{AAEE2899-A8E7-4D16-AE34-08B2562FBBC4}"/>
                </a:ext>
              </a:extLst>
            </p:cNvPr>
            <p:cNvSpPr/>
            <p:nvPr/>
          </p:nvSpPr>
          <p:spPr>
            <a:xfrm>
              <a:off x="8137377" y="5647882"/>
              <a:ext cx="13591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cxnSp>
          <p:nvCxnSpPr>
            <p:cNvPr id="59" name="Connector: Elbow 58">
              <a:extLst>
                <a:ext uri="{FF2B5EF4-FFF2-40B4-BE49-F238E27FC236}">
                  <a16:creationId xmlns:a16="http://schemas.microsoft.com/office/drawing/2014/main" id="{05817341-1444-42EE-AFD2-6B10435F9094}"/>
                </a:ext>
              </a:extLst>
            </p:cNvPr>
            <p:cNvCxnSpPr>
              <a:cxnSpLocks/>
              <a:stCxn id="58" idx="1"/>
            </p:cNvCxnSpPr>
            <p:nvPr/>
          </p:nvCxnSpPr>
          <p:spPr>
            <a:xfrm rot="10800000">
              <a:off x="6778245" y="5454007"/>
              <a:ext cx="1359133" cy="465880"/>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4589FC3-5649-44F4-87B1-7ECCDE57779B}"/>
                </a:ext>
              </a:extLst>
            </p:cNvPr>
            <p:cNvSpPr/>
            <p:nvPr/>
          </p:nvSpPr>
          <p:spPr>
            <a:xfrm>
              <a:off x="9496514" y="5647882"/>
              <a:ext cx="13956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Segoe UI" panose="020B0502040204020203" pitchFamily="34" charset="0"/>
                  <a:cs typeface="Segoe UI" panose="020B0502040204020203" pitchFamily="34" charset="0"/>
                </a:rPr>
                <a:t>Base </a:t>
              </a:r>
              <a:r>
                <a:rPr lang="en-US" sz="1200" b="1" dirty="0" err="1">
                  <a:solidFill>
                    <a:schemeClr val="tx1"/>
                  </a:solidFill>
                  <a:latin typeface="Segoe UI" panose="020B0502040204020203" pitchFamily="34" charset="0"/>
                  <a:cs typeface="Segoe UI" panose="020B0502040204020203" pitchFamily="34" charset="0"/>
                </a:rPr>
                <a:t>addr</a:t>
              </a:r>
              <a:r>
                <a:rPr lang="en-US" sz="1200" b="1" dirty="0">
                  <a:solidFill>
                    <a:schemeClr val="tx1"/>
                  </a:solidFill>
                  <a:latin typeface="Segoe UI" panose="020B0502040204020203" pitchFamily="34" charset="0"/>
                  <a:cs typeface="Segoe UI" panose="020B0502040204020203" pitchFamily="34" charset="0"/>
                </a:rPr>
                <a:t> of TSS (cached from TSS descriptor)</a:t>
              </a:r>
            </a:p>
          </p:txBody>
        </p:sp>
      </p:grpSp>
      <p:grpSp>
        <p:nvGrpSpPr>
          <p:cNvPr id="13" name="Group 12">
            <a:extLst>
              <a:ext uri="{FF2B5EF4-FFF2-40B4-BE49-F238E27FC236}">
                <a16:creationId xmlns:a16="http://schemas.microsoft.com/office/drawing/2014/main" id="{2B1F454E-CE23-43F1-AAB6-6801297C9702}"/>
              </a:ext>
            </a:extLst>
          </p:cNvPr>
          <p:cNvGrpSpPr/>
          <p:nvPr/>
        </p:nvGrpSpPr>
        <p:grpSpPr>
          <a:xfrm>
            <a:off x="2318249" y="4853901"/>
            <a:ext cx="4459991" cy="602790"/>
            <a:chOff x="2318249" y="4853901"/>
            <a:chExt cx="4459991" cy="602790"/>
          </a:xfrm>
        </p:grpSpPr>
        <p:sp>
          <p:nvSpPr>
            <p:cNvPr id="56" name="Rectangle 55">
              <a:extLst>
                <a:ext uri="{FF2B5EF4-FFF2-40B4-BE49-F238E27FC236}">
                  <a16:creationId xmlns:a16="http://schemas.microsoft.com/office/drawing/2014/main" id="{A58FB8D0-A8CF-4F11-8707-FD5C4FC1CA17}"/>
                </a:ext>
              </a:extLst>
            </p:cNvPr>
            <p:cNvSpPr/>
            <p:nvPr/>
          </p:nvSpPr>
          <p:spPr>
            <a:xfrm>
              <a:off x="4420865" y="5153252"/>
              <a:ext cx="2357375"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Other stuff</a:t>
              </a:r>
            </a:p>
          </p:txBody>
        </p:sp>
        <p:sp>
          <p:nvSpPr>
            <p:cNvPr id="57" name="Rectangle 56">
              <a:extLst>
                <a:ext uri="{FF2B5EF4-FFF2-40B4-BE49-F238E27FC236}">
                  <a16:creationId xmlns:a16="http://schemas.microsoft.com/office/drawing/2014/main" id="{24D2A241-E085-40EF-AF2B-F21BB367E40C}"/>
                </a:ext>
              </a:extLst>
            </p:cNvPr>
            <p:cNvSpPr/>
            <p:nvPr/>
          </p:nvSpPr>
          <p:spPr>
            <a:xfrm>
              <a:off x="4420865" y="4853901"/>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Segoe UI" panose="020B0502040204020203" pitchFamily="34" charset="0"/>
                  <a:cs typeface="Segoe UI" panose="020B0502040204020203" pitchFamily="34" charset="0"/>
                </a:rPr>
                <a:t>Virtual </a:t>
              </a:r>
              <a:r>
                <a:rPr lang="en-US" sz="1500" dirty="0" err="1">
                  <a:solidFill>
                    <a:schemeClr val="tx1"/>
                  </a:solidFill>
                  <a:latin typeface="Segoe UI" panose="020B0502040204020203" pitchFamily="34" charset="0"/>
                  <a:cs typeface="Segoe UI" panose="020B0502040204020203" pitchFamily="34" charset="0"/>
                </a:rPr>
                <a:t>addr</a:t>
              </a:r>
              <a:r>
                <a:rPr lang="en-US" sz="1500" dirty="0">
                  <a:solidFill>
                    <a:schemeClr val="tx1"/>
                  </a:solidFill>
                  <a:latin typeface="Segoe UI" panose="020B0502040204020203" pitchFamily="34" charset="0"/>
                  <a:cs typeface="Segoe UI" panose="020B0502040204020203" pitchFamily="34" charset="0"/>
                </a:rPr>
                <a:t> (base of TSS)</a:t>
              </a:r>
            </a:p>
          </p:txBody>
        </p:sp>
        <p:sp>
          <p:nvSpPr>
            <p:cNvPr id="63" name="Left Bracket 62">
              <a:extLst>
                <a:ext uri="{FF2B5EF4-FFF2-40B4-BE49-F238E27FC236}">
                  <a16:creationId xmlns:a16="http://schemas.microsoft.com/office/drawing/2014/main" id="{7BC7DA23-7001-4F19-BFC2-001A9F2E5235}"/>
                </a:ext>
              </a:extLst>
            </p:cNvPr>
            <p:cNvSpPr/>
            <p:nvPr/>
          </p:nvSpPr>
          <p:spPr>
            <a:xfrm>
              <a:off x="4223165" y="4853901"/>
              <a:ext cx="127580" cy="6001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87A7776A-8D40-4450-A56E-D381A56266EB}"/>
                </a:ext>
              </a:extLst>
            </p:cNvPr>
            <p:cNvSpPr txBox="1"/>
            <p:nvPr/>
          </p:nvSpPr>
          <p:spPr>
            <a:xfrm>
              <a:off x="2318249" y="4956158"/>
              <a:ext cx="1956515"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TSS Descriptor</a:t>
              </a:r>
            </a:p>
          </p:txBody>
        </p:sp>
      </p:grpSp>
      <p:grpSp>
        <p:nvGrpSpPr>
          <p:cNvPr id="15" name="Group 14">
            <a:extLst>
              <a:ext uri="{FF2B5EF4-FFF2-40B4-BE49-F238E27FC236}">
                <a16:creationId xmlns:a16="http://schemas.microsoft.com/office/drawing/2014/main" id="{DD693A9B-B8AD-4913-9E59-AF4F5989CB1D}"/>
              </a:ext>
            </a:extLst>
          </p:cNvPr>
          <p:cNvGrpSpPr/>
          <p:nvPr/>
        </p:nvGrpSpPr>
        <p:grpSpPr>
          <a:xfrm>
            <a:off x="6778240" y="2410983"/>
            <a:ext cx="4189281" cy="3508904"/>
            <a:chOff x="6778240" y="2410983"/>
            <a:chExt cx="4189281" cy="3508904"/>
          </a:xfrm>
        </p:grpSpPr>
        <p:sp>
          <p:nvSpPr>
            <p:cNvPr id="65" name="Rectangle 64">
              <a:extLst>
                <a:ext uri="{FF2B5EF4-FFF2-40B4-BE49-F238E27FC236}">
                  <a16:creationId xmlns:a16="http://schemas.microsoft.com/office/drawing/2014/main" id="{2033245E-D471-46B6-BE36-BFFE6D3332B8}"/>
                </a:ext>
              </a:extLst>
            </p:cNvPr>
            <p:cNvSpPr/>
            <p:nvPr/>
          </p:nvSpPr>
          <p:spPr>
            <a:xfrm>
              <a:off x="8146359" y="3029323"/>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B2B740D0-70E7-4DE3-AA54-8AA45CDEFA18}"/>
                </a:ext>
              </a:extLst>
            </p:cNvPr>
            <p:cNvSpPr txBox="1"/>
            <p:nvPr/>
          </p:nvSpPr>
          <p:spPr>
            <a:xfrm>
              <a:off x="7766985" y="2410983"/>
              <a:ext cx="3200536"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state segment (TSS): in virtual memory</a:t>
              </a:r>
            </a:p>
          </p:txBody>
        </p:sp>
        <p:sp>
          <p:nvSpPr>
            <p:cNvPr id="67" name="Rectangle 66">
              <a:extLst>
                <a:ext uri="{FF2B5EF4-FFF2-40B4-BE49-F238E27FC236}">
                  <a16:creationId xmlns:a16="http://schemas.microsoft.com/office/drawing/2014/main" id="{B595DE11-9DAE-4D21-8AE0-B9C9A3EB98C2}"/>
                </a:ext>
              </a:extLst>
            </p:cNvPr>
            <p:cNvSpPr/>
            <p:nvPr/>
          </p:nvSpPr>
          <p:spPr>
            <a:xfrm>
              <a:off x="8155340" y="338385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TSS</a:t>
              </a:r>
            </a:p>
          </p:txBody>
        </p:sp>
        <p:cxnSp>
          <p:nvCxnSpPr>
            <p:cNvPr id="68" name="Connector: Elbow 67">
              <a:extLst>
                <a:ext uri="{FF2B5EF4-FFF2-40B4-BE49-F238E27FC236}">
                  <a16:creationId xmlns:a16="http://schemas.microsoft.com/office/drawing/2014/main" id="{DD532D8F-150E-4A06-9289-304C62A1C6C1}"/>
                </a:ext>
              </a:extLst>
            </p:cNvPr>
            <p:cNvCxnSpPr>
              <a:cxnSpLocks/>
              <a:stCxn id="57" idx="3"/>
            </p:cNvCxnSpPr>
            <p:nvPr/>
          </p:nvCxnSpPr>
          <p:spPr>
            <a:xfrm flipV="1">
              <a:off x="6778240" y="3905265"/>
              <a:ext cx="1377102" cy="1098312"/>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80086A80-4B58-44D1-83F2-3A37354E2B00}"/>
                </a:ext>
              </a:extLst>
            </p:cNvPr>
            <p:cNvCxnSpPr>
              <a:cxnSpLocks/>
              <a:stCxn id="54" idx="3"/>
            </p:cNvCxnSpPr>
            <p:nvPr/>
          </p:nvCxnSpPr>
          <p:spPr>
            <a:xfrm flipH="1" flipV="1">
              <a:off x="10503734" y="3921348"/>
              <a:ext cx="388417" cy="1998539"/>
            </a:xfrm>
            <a:prstGeom prst="bentConnector4">
              <a:avLst>
                <a:gd name="adj1" fmla="val -58854"/>
                <a:gd name="adj2" fmla="val 100057"/>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693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38AF45B-3408-482F-9FBC-1CFC0AC73D81}"/>
              </a:ext>
            </a:extLst>
          </p:cNvPr>
          <p:cNvPicPr>
            <a:picLocks noChangeAspect="1"/>
          </p:cNvPicPr>
          <p:nvPr/>
        </p:nvPicPr>
        <p:blipFill>
          <a:blip r:embed="rId3"/>
          <a:stretch>
            <a:fillRect/>
          </a:stretch>
        </p:blipFill>
        <p:spPr>
          <a:xfrm>
            <a:off x="0" y="0"/>
            <a:ext cx="12192000" cy="6858000"/>
          </a:xfrm>
          <a:prstGeom prst="rect">
            <a:avLst/>
          </a:prstGeom>
        </p:spPr>
      </p:pic>
      <p:grpSp>
        <p:nvGrpSpPr>
          <p:cNvPr id="86" name="Group 85">
            <a:extLst>
              <a:ext uri="{FF2B5EF4-FFF2-40B4-BE49-F238E27FC236}">
                <a16:creationId xmlns:a16="http://schemas.microsoft.com/office/drawing/2014/main" id="{923294BD-0728-4DF0-B1B3-88389A43FDDF}"/>
              </a:ext>
            </a:extLst>
          </p:cNvPr>
          <p:cNvGrpSpPr/>
          <p:nvPr/>
        </p:nvGrpSpPr>
        <p:grpSpPr>
          <a:xfrm>
            <a:off x="7988048" y="1446954"/>
            <a:ext cx="4018697" cy="4472933"/>
            <a:chOff x="10521698" y="1446954"/>
            <a:chExt cx="4018697" cy="4472933"/>
          </a:xfrm>
        </p:grpSpPr>
        <p:cxnSp>
          <p:nvCxnSpPr>
            <p:cNvPr id="78" name="Straight Connector 77">
              <a:extLst>
                <a:ext uri="{FF2B5EF4-FFF2-40B4-BE49-F238E27FC236}">
                  <a16:creationId xmlns:a16="http://schemas.microsoft.com/office/drawing/2014/main" id="{C890B00B-A3DD-4B80-892B-570FB245DDFA}"/>
                </a:ext>
              </a:extLst>
            </p:cNvPr>
            <p:cNvCxnSpPr/>
            <p:nvPr/>
          </p:nvCxnSpPr>
          <p:spPr>
            <a:xfrm flipV="1">
              <a:off x="10537267" y="1480562"/>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82666FC-FACC-4F77-B820-A1032D82F773}"/>
                </a:ext>
              </a:extLst>
            </p:cNvPr>
            <p:cNvCxnSpPr>
              <a:cxnSpLocks/>
            </p:cNvCxnSpPr>
            <p:nvPr/>
          </p:nvCxnSpPr>
          <p:spPr>
            <a:xfrm flipH="1" flipV="1">
              <a:off x="10521698" y="3964984"/>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AF465A0-ED7B-4DF7-8BDB-A7440C56A090}"/>
                </a:ext>
              </a:extLst>
            </p:cNvPr>
            <p:cNvSpPr/>
            <p:nvPr/>
          </p:nvSpPr>
          <p:spPr>
            <a:xfrm>
              <a:off x="12192001" y="1446954"/>
              <a:ext cx="2348394" cy="4472933"/>
            </a:xfrm>
            <a:prstGeom prst="rect">
              <a:avLst/>
            </a:prstGeom>
            <a:solidFill>
              <a:srgbClr val="F3F3F3">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38834FA-6309-4556-A666-B1326A8B5675}"/>
                </a:ext>
              </a:extLst>
            </p:cNvPr>
            <p:cNvSpPr/>
            <p:nvPr/>
          </p:nvSpPr>
          <p:spPr>
            <a:xfrm>
              <a:off x="12192000" y="5036225"/>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IST 0: Default 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endParaRPr lang="en-US" sz="1600" dirty="0">
                <a:solidFill>
                  <a:schemeClr val="tx1"/>
                </a:solidFill>
                <a:latin typeface="Segoe UI" panose="020B0502040204020203" pitchFamily="34" charset="0"/>
                <a:cs typeface="Segoe UI" panose="020B0502040204020203" pitchFamily="34" charset="0"/>
              </a:endParaRPr>
            </a:p>
          </p:txBody>
        </p:sp>
        <p:sp>
          <p:nvSpPr>
            <p:cNvPr id="82" name="Rectangle 81">
              <a:extLst>
                <a:ext uri="{FF2B5EF4-FFF2-40B4-BE49-F238E27FC236}">
                  <a16:creationId xmlns:a16="http://schemas.microsoft.com/office/drawing/2014/main" id="{16C3AAA2-BBA5-408A-A599-9C3CEA668B27}"/>
                </a:ext>
              </a:extLst>
            </p:cNvPr>
            <p:cNvSpPr/>
            <p:nvPr/>
          </p:nvSpPr>
          <p:spPr>
            <a:xfrm>
              <a:off x="12192000" y="1944904"/>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1</a:t>
              </a:r>
            </a:p>
          </p:txBody>
        </p:sp>
        <p:sp>
          <p:nvSpPr>
            <p:cNvPr id="83" name="Rectangle 82">
              <a:extLst>
                <a:ext uri="{FF2B5EF4-FFF2-40B4-BE49-F238E27FC236}">
                  <a16:creationId xmlns:a16="http://schemas.microsoft.com/office/drawing/2014/main" id="{6D99D96C-B7E5-480B-8AA3-0A2A43FF312A}"/>
                </a:ext>
              </a:extLst>
            </p:cNvPr>
            <p:cNvSpPr/>
            <p:nvPr/>
          </p:nvSpPr>
          <p:spPr>
            <a:xfrm>
              <a:off x="12192000" y="24823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2</a:t>
              </a:r>
            </a:p>
          </p:txBody>
        </p:sp>
        <p:sp>
          <p:nvSpPr>
            <p:cNvPr id="84" name="Rectangle 83">
              <a:extLst>
                <a:ext uri="{FF2B5EF4-FFF2-40B4-BE49-F238E27FC236}">
                  <a16:creationId xmlns:a16="http://schemas.microsoft.com/office/drawing/2014/main" id="{A6097311-246C-4398-A75A-99ED37601D7B}"/>
                </a:ext>
              </a:extLst>
            </p:cNvPr>
            <p:cNvSpPr/>
            <p:nvPr/>
          </p:nvSpPr>
          <p:spPr>
            <a:xfrm>
              <a:off x="12192000" y="3444002"/>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7</a:t>
              </a:r>
            </a:p>
          </p:txBody>
        </p:sp>
        <p:sp>
          <p:nvSpPr>
            <p:cNvPr id="85" name="TextBox 84">
              <a:extLst>
                <a:ext uri="{FF2B5EF4-FFF2-40B4-BE49-F238E27FC236}">
                  <a16:creationId xmlns:a16="http://schemas.microsoft.com/office/drawing/2014/main" id="{CB77EB70-E1DD-4751-8075-5888802C34A5}"/>
                </a:ext>
              </a:extLst>
            </p:cNvPr>
            <p:cNvSpPr txBox="1"/>
            <p:nvPr/>
          </p:nvSpPr>
          <p:spPr>
            <a:xfrm rot="5400000">
              <a:off x="13111095" y="3129133"/>
              <a:ext cx="695174"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 . .</a:t>
              </a:r>
            </a:p>
          </p:txBody>
        </p:sp>
      </p:grpSp>
      <p:sp>
        <p:nvSpPr>
          <p:cNvPr id="3" name="Rectangle 2">
            <a:extLst>
              <a:ext uri="{FF2B5EF4-FFF2-40B4-BE49-F238E27FC236}">
                <a16:creationId xmlns:a16="http://schemas.microsoft.com/office/drawing/2014/main" id="{68D3CBD4-369E-4C27-B057-0262028A7421}"/>
              </a:ext>
            </a:extLst>
          </p:cNvPr>
          <p:cNvSpPr/>
          <p:nvPr/>
        </p:nvSpPr>
        <p:spPr>
          <a:xfrm>
            <a:off x="3723911" y="1721861"/>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136862B-13AD-441B-9D4A-6BE05100E6DB}"/>
              </a:ext>
            </a:extLst>
          </p:cNvPr>
          <p:cNvSpPr/>
          <p:nvPr/>
        </p:nvSpPr>
        <p:spPr>
          <a:xfrm>
            <a:off x="10727455" y="2152201"/>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45E5BE6-4851-44D3-BE45-9BF6930E209E}"/>
              </a:ext>
            </a:extLst>
          </p:cNvPr>
          <p:cNvSpPr/>
          <p:nvPr/>
        </p:nvSpPr>
        <p:spPr>
          <a:xfrm>
            <a:off x="10727455" y="2694207"/>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6B221F0-5F23-4407-A2CA-0DE2E5B95BF5}"/>
              </a:ext>
            </a:extLst>
          </p:cNvPr>
          <p:cNvSpPr/>
          <p:nvPr/>
        </p:nvSpPr>
        <p:spPr>
          <a:xfrm>
            <a:off x="10740366" y="3658994"/>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2364C4A-F2BA-43A7-8B0D-EBF9E9329A42}"/>
              </a:ext>
            </a:extLst>
          </p:cNvPr>
          <p:cNvSpPr/>
          <p:nvPr/>
        </p:nvSpPr>
        <p:spPr>
          <a:xfrm>
            <a:off x="9723588" y="4992198"/>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A7CC1D24-5959-46B3-961A-F885DF3E9455}"/>
              </a:ext>
            </a:extLst>
          </p:cNvPr>
          <p:cNvGrpSpPr/>
          <p:nvPr/>
        </p:nvGrpSpPr>
        <p:grpSpPr>
          <a:xfrm>
            <a:off x="0" y="0"/>
            <a:ext cx="12192000" cy="6858000"/>
            <a:chOff x="0" y="0"/>
            <a:chExt cx="12192000" cy="6858000"/>
          </a:xfrm>
        </p:grpSpPr>
        <p:sp>
          <p:nvSpPr>
            <p:cNvPr id="70" name="Rectangle 69">
              <a:extLst>
                <a:ext uri="{FF2B5EF4-FFF2-40B4-BE49-F238E27FC236}">
                  <a16:creationId xmlns:a16="http://schemas.microsoft.com/office/drawing/2014/main" id="{8DB0AC74-1994-4366-B017-34055059EE14}"/>
                </a:ext>
              </a:extLst>
            </p:cNvPr>
            <p:cNvSpPr/>
            <p:nvPr/>
          </p:nvSpPr>
          <p:spPr>
            <a:xfrm>
              <a:off x="0" y="0"/>
              <a:ext cx="12192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C40BF82-8C43-4C9B-9A11-FF1749D90D70}"/>
                </a:ext>
              </a:extLst>
            </p:cNvPr>
            <p:cNvSpPr/>
            <p:nvPr/>
          </p:nvSpPr>
          <p:spPr>
            <a:xfrm>
              <a:off x="650109" y="91082"/>
              <a:ext cx="10891777" cy="4154984"/>
            </a:xfrm>
            <a:prstGeom prst="rect">
              <a:avLst/>
            </a:prstGeom>
            <a:solidFill>
              <a:schemeClr val="bg1"/>
            </a:solidFill>
            <a:ln w="38100">
              <a:solidFill>
                <a:schemeClr val="tx1"/>
              </a:solidFill>
            </a:ln>
          </p:spPr>
          <p:txBody>
            <a:bodyPr wrap="square">
              <a:spAutoFit/>
            </a:bodyPr>
            <a:lstStyle/>
            <a:p>
              <a:r>
                <a:rPr lang="en-US" sz="2400" dirty="0">
                  <a:latin typeface="Consolas" panose="020B0609020204030204" pitchFamily="49" charset="0"/>
                </a:rPr>
                <a:t>//Chickadee’s k-init.cc</a:t>
              </a:r>
            </a:p>
            <a:p>
              <a:r>
                <a:rPr lang="en-US" sz="2400" dirty="0">
                  <a:solidFill>
                    <a:srgbClr val="0070C0"/>
                  </a:solidFill>
                  <a:latin typeface="Consolas" panose="020B0609020204030204" pitchFamily="49" charset="0"/>
                </a:rPr>
                <a:t>void</a:t>
              </a:r>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a:t>
              </a:r>
              <a:r>
                <a:rPr lang="en-US" sz="2400" dirty="0" err="1">
                  <a:latin typeface="Consolas" panose="020B0609020204030204" pitchFamily="49" charset="0"/>
                </a:rPr>
                <a:t>init_cpu_hardware</a:t>
              </a:r>
              <a:r>
                <a:rPr lang="en-US" sz="2400" dirty="0">
                  <a:latin typeface="Consolas" panose="020B0609020204030204" pitchFamily="49" charset="0"/>
                </a:rPr>
                <a:t>() {</a:t>
              </a:r>
            </a:p>
            <a:p>
              <a:r>
                <a:rPr lang="en-US" sz="2400" dirty="0">
                  <a:latin typeface="Consolas" panose="020B0609020204030204" pitchFamily="49" charset="0"/>
                </a:rPr>
                <a:t>    //...stuff...</a:t>
              </a:r>
            </a:p>
            <a:p>
              <a:r>
                <a:rPr lang="en-US" sz="2400" dirty="0">
                  <a:latin typeface="Consolas" panose="020B0609020204030204" pitchFamily="49" charset="0"/>
                </a:rPr>
                <a:t>    </a:t>
              </a:r>
              <a:r>
                <a:rPr lang="en-US" sz="2400" dirty="0" err="1">
                  <a:latin typeface="Consolas" panose="020B0609020204030204" pitchFamily="49" charset="0"/>
                </a:rPr>
                <a:t>memset</a:t>
              </a:r>
              <a:r>
                <a:rPr lang="en-US" sz="2400" dirty="0">
                  <a:latin typeface="Consolas" panose="020B0609020204030204" pitchFamily="49" charset="0"/>
                </a:rPr>
                <a:t>(&amp;</a:t>
              </a:r>
              <a:r>
                <a:rPr lang="en-US" sz="2400" dirty="0" err="1">
                  <a:latin typeface="Consolas" panose="020B0609020204030204" pitchFamily="49" charset="0"/>
                </a:rPr>
                <a:t>taskstate</a:t>
              </a:r>
              <a:r>
                <a:rPr lang="en-US" sz="2400" dirty="0">
                  <a:latin typeface="Consolas" panose="020B0609020204030204" pitchFamily="49" charset="0"/>
                </a:rPr>
                <a:t>_,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sizeof</a:t>
              </a:r>
              <a:r>
                <a:rPr lang="en-US" sz="2400" dirty="0">
                  <a:latin typeface="Consolas" panose="020B0609020204030204" pitchFamily="49" charset="0"/>
                </a:rPr>
                <a:t>(</a:t>
              </a:r>
              <a:r>
                <a:rPr lang="en-US" sz="2400" dirty="0" err="1">
                  <a:latin typeface="Consolas" panose="020B0609020204030204" pitchFamily="49" charset="0"/>
                </a:rPr>
                <a:t>taskstate</a:t>
              </a:r>
              <a:r>
                <a:rPr lang="en-US" sz="2400" dirty="0">
                  <a:latin typeface="Consolas" panose="020B0609020204030204" pitchFamily="49" charset="0"/>
                </a:rPr>
                <a:t>_));</a:t>
              </a:r>
            </a:p>
            <a:p>
              <a:r>
                <a:rPr lang="en-US" sz="2400" dirty="0">
                  <a:latin typeface="Consolas" panose="020B0609020204030204" pitchFamily="49" charset="0"/>
                </a:rPr>
                <a:t>    </a:t>
              </a:r>
              <a:r>
                <a:rPr lang="en-US" sz="2400" dirty="0" err="1">
                  <a:latin typeface="Consolas" panose="020B0609020204030204" pitchFamily="49" charset="0"/>
                </a:rPr>
                <a:t>taskstate</a:t>
              </a:r>
              <a:r>
                <a:rPr lang="en-US" sz="2400" dirty="0">
                  <a:latin typeface="Consolas" panose="020B0609020204030204" pitchFamily="49" charset="0"/>
                </a:rPr>
                <a:t>_.</a:t>
              </a:r>
              <a:r>
                <a:rPr lang="en-US" sz="2400" dirty="0" err="1">
                  <a:latin typeface="Consolas" panose="020B0609020204030204" pitchFamily="49" charset="0"/>
                </a:rPr>
                <a:t>ts_rsp</a:t>
              </a:r>
              <a:r>
                <a:rPr lang="en-US" sz="2400" dirty="0">
                  <a:latin typeface="Consolas" panose="020B0609020204030204" pitchFamily="49" charset="0"/>
                </a:rPr>
                <a:t>[</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a:t>
              </a:r>
              <a:r>
                <a:rPr lang="en-US" sz="2400" dirty="0" err="1">
                  <a:latin typeface="Consolas" panose="020B0609020204030204" pitchFamily="49" charset="0"/>
                </a:rPr>
                <a:t>uintptr_t</a:t>
              </a:r>
              <a:r>
                <a:rPr lang="en-US" sz="2400" dirty="0">
                  <a:latin typeface="Consolas" panose="020B0609020204030204" pitchFamily="49" charset="0"/>
                </a:rPr>
                <a:t>) </a:t>
              </a:r>
              <a:r>
                <a:rPr lang="en-US" sz="2400" dirty="0">
                  <a:solidFill>
                    <a:srgbClr val="00B050"/>
                  </a:solidFill>
                  <a:latin typeface="Consolas" panose="020B0609020204030204" pitchFamily="49" charset="0"/>
                </a:rPr>
                <a:t>this</a:t>
              </a:r>
              <a:r>
                <a:rPr lang="en-US" sz="2400" dirty="0">
                  <a:latin typeface="Consolas" panose="020B0609020204030204" pitchFamily="49" charset="0"/>
                </a:rPr>
                <a:t> + CPUSTACK_SIZE;</a:t>
              </a:r>
            </a:p>
            <a:p>
              <a:r>
                <a:rPr lang="en-US" sz="2400" dirty="0">
                  <a:latin typeface="Consolas" panose="020B0609020204030204" pitchFamily="49" charset="0"/>
                </a:rPr>
                <a:t>        //^^^The Ring 0 stack that the CPU initially uses when</a:t>
              </a:r>
            </a:p>
            <a:p>
              <a:r>
                <a:rPr lang="en-US" sz="2400" dirty="0">
                  <a:latin typeface="Consolas" panose="020B0609020204030204" pitchFamily="49" charset="0"/>
                </a:rPr>
                <a:t>        //when executing most exception-handling code; see</a:t>
              </a:r>
            </a:p>
            <a:p>
              <a:r>
                <a:rPr lang="en-US" sz="2400" dirty="0">
                  <a:latin typeface="Consolas" panose="020B0609020204030204" pitchFamily="49" charset="0"/>
                </a:rPr>
                <a:t>        //k-</a:t>
              </a:r>
              <a:r>
                <a:rPr lang="en-US" sz="2400" dirty="0" err="1">
                  <a:latin typeface="Consolas" panose="020B0609020204030204" pitchFamily="49" charset="0"/>
                </a:rPr>
                <a:t>exception.S</a:t>
              </a:r>
              <a:r>
                <a:rPr lang="en-US" sz="2400" dirty="0">
                  <a:latin typeface="Consolas" panose="020B0609020204030204" pitchFamily="49" charset="0"/>
                </a:rPr>
                <a:t>::</a:t>
              </a:r>
              <a:r>
                <a:rPr lang="en-US" sz="2400" dirty="0" err="1">
                  <a:latin typeface="Consolas" panose="020B0609020204030204" pitchFamily="49" charset="0"/>
                </a:rPr>
                <a:t>exception_entry</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taskstate</a:t>
              </a:r>
              <a:r>
                <a:rPr lang="en-US" sz="2400" dirty="0">
                  <a:latin typeface="Consolas" panose="020B0609020204030204" pitchFamily="49" charset="0"/>
                </a:rPr>
                <a:t>_.</a:t>
              </a:r>
              <a:r>
                <a:rPr lang="en-US" sz="2400" dirty="0" err="1">
                  <a:latin typeface="Consolas" panose="020B0609020204030204" pitchFamily="49" charset="0"/>
                </a:rPr>
                <a:t>ts_ist</a:t>
              </a:r>
              <a:r>
                <a:rPr lang="en-US" sz="2400" dirty="0">
                  <a:latin typeface="Consolas" panose="020B0609020204030204" pitchFamily="49" charset="0"/>
                </a:rPr>
                <a:t>[</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a:t>
              </a:r>
              <a:r>
                <a:rPr lang="en-US" sz="2400" dirty="0" err="1">
                  <a:latin typeface="Consolas" panose="020B0609020204030204" pitchFamily="49" charset="0"/>
                </a:rPr>
                <a:t>uintptr_t</a:t>
              </a:r>
              <a:r>
                <a:rPr lang="en-US" sz="2400" dirty="0">
                  <a:latin typeface="Consolas" panose="020B0609020204030204" pitchFamily="49" charset="0"/>
                </a:rPr>
                <a:t>) </a:t>
              </a:r>
              <a:r>
                <a:rPr lang="en-US" sz="2400" dirty="0">
                  <a:solidFill>
                    <a:srgbClr val="00B050"/>
                  </a:solidFill>
                  <a:latin typeface="Consolas" panose="020B0609020204030204" pitchFamily="49" charset="0"/>
                </a:rPr>
                <a:t>this</a:t>
              </a:r>
              <a:r>
                <a:rPr lang="en-US" sz="2400" dirty="0">
                  <a:latin typeface="Consolas" panose="020B0609020204030204" pitchFamily="49" charset="0"/>
                </a:rPr>
                <a:t> + CPUALTSTACK_SIZE;</a:t>
              </a:r>
            </a:p>
            <a:p>
              <a:r>
                <a:rPr lang="en-US" sz="2400" dirty="0">
                  <a:latin typeface="Consolas" panose="020B0609020204030204" pitchFamily="49" charset="0"/>
                </a:rPr>
                <a:t>        //^^^Used to handle a small set of exceptions.</a:t>
              </a:r>
            </a:p>
            <a:p>
              <a:r>
                <a:rPr lang="en-US" sz="2400" dirty="0">
                  <a:latin typeface="Consolas" panose="020B0609020204030204" pitchFamily="49" charset="0"/>
                </a:rPr>
                <a:t>    //...other stuff...</a:t>
              </a:r>
            </a:p>
          </p:txBody>
        </p:sp>
      </p:grpSp>
      <p:sp>
        <p:nvSpPr>
          <p:cNvPr id="73" name="Content Placeholder 2">
            <a:extLst>
              <a:ext uri="{FF2B5EF4-FFF2-40B4-BE49-F238E27FC236}">
                <a16:creationId xmlns:a16="http://schemas.microsoft.com/office/drawing/2014/main" id="{2F1D42CB-A671-4546-A79E-008F6B57BB3C}"/>
              </a:ext>
            </a:extLst>
          </p:cNvPr>
          <p:cNvSpPr>
            <a:spLocks noGrp="1"/>
          </p:cNvSpPr>
          <p:nvPr>
            <p:ph idx="1"/>
          </p:nvPr>
        </p:nvSpPr>
        <p:spPr>
          <a:xfrm>
            <a:off x="231126" y="4354053"/>
            <a:ext cx="11729741" cy="2395959"/>
          </a:xfrm>
          <a:solidFill>
            <a:schemeClr val="bg1"/>
          </a:solidFill>
          <a:ln w="38100">
            <a:solidFill>
              <a:schemeClr val="tx1"/>
            </a:solidFill>
          </a:ln>
        </p:spPr>
        <p:txBody>
          <a:bodyPr>
            <a:normAutofit fontScale="92500"/>
          </a:bodyPr>
          <a:lstStyle/>
          <a:p>
            <a:r>
              <a:rPr lang="en-US" dirty="0"/>
              <a:t>Chickadee uses the alternate stack for:</a:t>
            </a:r>
          </a:p>
          <a:p>
            <a:pPr lvl="1"/>
            <a:r>
              <a:rPr lang="en-US" dirty="0">
                <a:latin typeface="Consolas" panose="020B0609020204030204" pitchFamily="49" charset="0"/>
              </a:rPr>
              <a:t>INT_DB</a:t>
            </a:r>
            <a:r>
              <a:rPr lang="en-US" dirty="0"/>
              <a:t>: Debugging interrupt as controlled by debug registers </a:t>
            </a:r>
            <a:r>
              <a:rPr lang="en-US" dirty="0">
                <a:latin typeface="Consolas" panose="020B0609020204030204" pitchFamily="49" charset="0"/>
              </a:rPr>
              <a:t>%dr0—7</a:t>
            </a:r>
          </a:p>
          <a:p>
            <a:pPr lvl="1"/>
            <a:r>
              <a:rPr lang="en-US" dirty="0">
                <a:latin typeface="Consolas" panose="020B0609020204030204" pitchFamily="49" charset="0"/>
              </a:rPr>
              <a:t>INT_NM</a:t>
            </a:r>
            <a:r>
              <a:rPr lang="en-US" dirty="0"/>
              <a:t>: Non-maskable interrupt (e.g., RAM error or another unrecoverable hardware error)</a:t>
            </a:r>
          </a:p>
          <a:p>
            <a:pPr lvl="1"/>
            <a:r>
              <a:rPr lang="en-US" dirty="0">
                <a:latin typeface="Consolas" panose="020B0609020204030204" pitchFamily="49" charset="0"/>
              </a:rPr>
              <a:t>INT_MC</a:t>
            </a:r>
            <a:r>
              <a:rPr lang="en-US" dirty="0"/>
              <a:t>: Machine-check interrupt (unrecoverable hardware errors)</a:t>
            </a:r>
          </a:p>
          <a:p>
            <a:r>
              <a:rPr lang="en-US" dirty="0"/>
              <a:t>When these interrupts fire, the hardware might be sufficiently messed up that the regular interrupt-handler stack is corrupted!</a:t>
            </a:r>
          </a:p>
        </p:txBody>
      </p:sp>
    </p:spTree>
    <p:extLst>
      <p:ext uri="{BB962C8B-B14F-4D97-AF65-F5344CB8AC3E}">
        <p14:creationId xmlns:p14="http://schemas.microsoft.com/office/powerpoint/2010/main" val="17311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0677 0 " pathEditMode="relative" rAng="0" ptsTypes="AA">
                                      <p:cBhvr>
                                        <p:cTn id="6" dur="1000" fill="hold"/>
                                        <p:tgtEl>
                                          <p:spTgt spid="13"/>
                                        </p:tgtEl>
                                        <p:attrNameLst>
                                          <p:attrName>ppt_x</p:attrName>
                                          <p:attrName>ppt_y</p:attrName>
                                        </p:attrNameLst>
                                      </p:cBhvr>
                                      <p:rCtr x="-10339" y="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32" presetClass="emph" presetSubtype="0" fill="hold" grpId="1" nodeType="withEffect">
                                  <p:stCondLst>
                                    <p:cond delay="0"/>
                                  </p:stCondLst>
                                  <p:childTnLst>
                                    <p:animRot by="120000">
                                      <p:cBhvr>
                                        <p:cTn id="17" dur="100" fill="hold">
                                          <p:stCondLst>
                                            <p:cond delay="0"/>
                                          </p:stCondLst>
                                        </p:cTn>
                                        <p:tgtEl>
                                          <p:spTgt spid="3"/>
                                        </p:tgtEl>
                                        <p:attrNameLst>
                                          <p:attrName>r</p:attrName>
                                        </p:attrNameLst>
                                      </p:cBhvr>
                                    </p:animRot>
                                    <p:animRot by="-240000">
                                      <p:cBhvr>
                                        <p:cTn id="18" dur="200" fill="hold">
                                          <p:stCondLst>
                                            <p:cond delay="200"/>
                                          </p:stCondLst>
                                        </p:cTn>
                                        <p:tgtEl>
                                          <p:spTgt spid="3"/>
                                        </p:tgtEl>
                                        <p:attrNameLst>
                                          <p:attrName>r</p:attrName>
                                        </p:attrNameLst>
                                      </p:cBhvr>
                                    </p:animRot>
                                    <p:animRot by="240000">
                                      <p:cBhvr>
                                        <p:cTn id="19" dur="200" fill="hold">
                                          <p:stCondLst>
                                            <p:cond delay="400"/>
                                          </p:stCondLst>
                                        </p:cTn>
                                        <p:tgtEl>
                                          <p:spTgt spid="3"/>
                                        </p:tgtEl>
                                        <p:attrNameLst>
                                          <p:attrName>r</p:attrName>
                                        </p:attrNameLst>
                                      </p:cBhvr>
                                    </p:animRot>
                                    <p:animRot by="-240000">
                                      <p:cBhvr>
                                        <p:cTn id="20" dur="200" fill="hold">
                                          <p:stCondLst>
                                            <p:cond delay="600"/>
                                          </p:stCondLst>
                                        </p:cTn>
                                        <p:tgtEl>
                                          <p:spTgt spid="3"/>
                                        </p:tgtEl>
                                        <p:attrNameLst>
                                          <p:attrName>r</p:attrName>
                                        </p:attrNameLst>
                                      </p:cBhvr>
                                    </p:animRot>
                                    <p:animRot by="120000">
                                      <p:cBhvr>
                                        <p:cTn id="21" dur="200" fill="hold">
                                          <p:stCondLst>
                                            <p:cond delay="800"/>
                                          </p:stCondLst>
                                        </p:cTn>
                                        <p:tgtEl>
                                          <p:spTgt spid="3"/>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32" presetClass="emph" presetSubtype="0" fill="hold" grpId="1" nodeType="withEffect">
                                  <p:stCondLst>
                                    <p:cond delay="0"/>
                                  </p:stCondLst>
                                  <p:childTnLst>
                                    <p:animRot by="120000">
                                      <p:cBhvr>
                                        <p:cTn id="26" dur="100" fill="hold">
                                          <p:stCondLst>
                                            <p:cond delay="0"/>
                                          </p:stCondLst>
                                        </p:cTn>
                                        <p:tgtEl>
                                          <p:spTgt spid="53"/>
                                        </p:tgtEl>
                                        <p:attrNameLst>
                                          <p:attrName>r</p:attrName>
                                        </p:attrNameLst>
                                      </p:cBhvr>
                                    </p:animRot>
                                    <p:animRot by="-240000">
                                      <p:cBhvr>
                                        <p:cTn id="27" dur="200" fill="hold">
                                          <p:stCondLst>
                                            <p:cond delay="200"/>
                                          </p:stCondLst>
                                        </p:cTn>
                                        <p:tgtEl>
                                          <p:spTgt spid="53"/>
                                        </p:tgtEl>
                                        <p:attrNameLst>
                                          <p:attrName>r</p:attrName>
                                        </p:attrNameLst>
                                      </p:cBhvr>
                                    </p:animRot>
                                    <p:animRot by="240000">
                                      <p:cBhvr>
                                        <p:cTn id="28" dur="200" fill="hold">
                                          <p:stCondLst>
                                            <p:cond delay="400"/>
                                          </p:stCondLst>
                                        </p:cTn>
                                        <p:tgtEl>
                                          <p:spTgt spid="53"/>
                                        </p:tgtEl>
                                        <p:attrNameLst>
                                          <p:attrName>r</p:attrName>
                                        </p:attrNameLst>
                                      </p:cBhvr>
                                    </p:animRot>
                                    <p:animRot by="-240000">
                                      <p:cBhvr>
                                        <p:cTn id="29" dur="200" fill="hold">
                                          <p:stCondLst>
                                            <p:cond delay="600"/>
                                          </p:stCondLst>
                                        </p:cTn>
                                        <p:tgtEl>
                                          <p:spTgt spid="53"/>
                                        </p:tgtEl>
                                        <p:attrNameLst>
                                          <p:attrName>r</p:attrName>
                                        </p:attrNameLst>
                                      </p:cBhvr>
                                    </p:animRot>
                                    <p:animRot by="120000">
                                      <p:cBhvr>
                                        <p:cTn id="30" dur="200" fill="hold">
                                          <p:stCondLst>
                                            <p:cond delay="800"/>
                                          </p:stCondLst>
                                        </p:cTn>
                                        <p:tgtEl>
                                          <p:spTgt spid="53"/>
                                        </p:tgtEl>
                                        <p:attrNameLst>
                                          <p:attrName>r</p:attrName>
                                        </p:attrNameLst>
                                      </p:cBhvr>
                                    </p:animRo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32" presetClass="emph" presetSubtype="0" fill="hold" grpId="1" nodeType="withEffect">
                                  <p:stCondLst>
                                    <p:cond delay="0"/>
                                  </p:stCondLst>
                                  <p:childTnLst>
                                    <p:animRot by="120000">
                                      <p:cBhvr>
                                        <p:cTn id="35" dur="100" fill="hold">
                                          <p:stCondLst>
                                            <p:cond delay="0"/>
                                          </p:stCondLst>
                                        </p:cTn>
                                        <p:tgtEl>
                                          <p:spTgt spid="60"/>
                                        </p:tgtEl>
                                        <p:attrNameLst>
                                          <p:attrName>r</p:attrName>
                                        </p:attrNameLst>
                                      </p:cBhvr>
                                    </p:animRot>
                                    <p:animRot by="-240000">
                                      <p:cBhvr>
                                        <p:cTn id="36" dur="200" fill="hold">
                                          <p:stCondLst>
                                            <p:cond delay="200"/>
                                          </p:stCondLst>
                                        </p:cTn>
                                        <p:tgtEl>
                                          <p:spTgt spid="60"/>
                                        </p:tgtEl>
                                        <p:attrNameLst>
                                          <p:attrName>r</p:attrName>
                                        </p:attrNameLst>
                                      </p:cBhvr>
                                    </p:animRot>
                                    <p:animRot by="240000">
                                      <p:cBhvr>
                                        <p:cTn id="37" dur="200" fill="hold">
                                          <p:stCondLst>
                                            <p:cond delay="400"/>
                                          </p:stCondLst>
                                        </p:cTn>
                                        <p:tgtEl>
                                          <p:spTgt spid="60"/>
                                        </p:tgtEl>
                                        <p:attrNameLst>
                                          <p:attrName>r</p:attrName>
                                        </p:attrNameLst>
                                      </p:cBhvr>
                                    </p:animRot>
                                    <p:animRot by="-240000">
                                      <p:cBhvr>
                                        <p:cTn id="38" dur="200" fill="hold">
                                          <p:stCondLst>
                                            <p:cond delay="600"/>
                                          </p:stCondLst>
                                        </p:cTn>
                                        <p:tgtEl>
                                          <p:spTgt spid="60"/>
                                        </p:tgtEl>
                                        <p:attrNameLst>
                                          <p:attrName>r</p:attrName>
                                        </p:attrNameLst>
                                      </p:cBhvr>
                                    </p:animRot>
                                    <p:animRot by="120000">
                                      <p:cBhvr>
                                        <p:cTn id="39" dur="200" fill="hold">
                                          <p:stCondLst>
                                            <p:cond delay="800"/>
                                          </p:stCondLst>
                                        </p:cTn>
                                        <p:tgtEl>
                                          <p:spTgt spid="60"/>
                                        </p:tgtEl>
                                        <p:attrNameLst>
                                          <p:attrName>r</p:attrName>
                                        </p:attrNameLst>
                                      </p:cBhvr>
                                    </p:animRot>
                                  </p:childTnLst>
                                </p:cTn>
                              </p:par>
                              <p:par>
                                <p:cTn id="40" presetID="10"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32" presetClass="emph" presetSubtype="0" fill="hold" grpId="1" nodeType="withEffect">
                                  <p:stCondLst>
                                    <p:cond delay="0"/>
                                  </p:stCondLst>
                                  <p:childTnLst>
                                    <p:animRot by="120000">
                                      <p:cBhvr>
                                        <p:cTn id="44" dur="100" fill="hold">
                                          <p:stCondLst>
                                            <p:cond delay="0"/>
                                          </p:stCondLst>
                                        </p:cTn>
                                        <p:tgtEl>
                                          <p:spTgt spid="61"/>
                                        </p:tgtEl>
                                        <p:attrNameLst>
                                          <p:attrName>r</p:attrName>
                                        </p:attrNameLst>
                                      </p:cBhvr>
                                    </p:animRot>
                                    <p:animRot by="-240000">
                                      <p:cBhvr>
                                        <p:cTn id="45" dur="200" fill="hold">
                                          <p:stCondLst>
                                            <p:cond delay="200"/>
                                          </p:stCondLst>
                                        </p:cTn>
                                        <p:tgtEl>
                                          <p:spTgt spid="61"/>
                                        </p:tgtEl>
                                        <p:attrNameLst>
                                          <p:attrName>r</p:attrName>
                                        </p:attrNameLst>
                                      </p:cBhvr>
                                    </p:animRot>
                                    <p:animRot by="240000">
                                      <p:cBhvr>
                                        <p:cTn id="46" dur="200" fill="hold">
                                          <p:stCondLst>
                                            <p:cond delay="400"/>
                                          </p:stCondLst>
                                        </p:cTn>
                                        <p:tgtEl>
                                          <p:spTgt spid="61"/>
                                        </p:tgtEl>
                                        <p:attrNameLst>
                                          <p:attrName>r</p:attrName>
                                        </p:attrNameLst>
                                      </p:cBhvr>
                                    </p:animRot>
                                    <p:animRot by="-240000">
                                      <p:cBhvr>
                                        <p:cTn id="47" dur="200" fill="hold">
                                          <p:stCondLst>
                                            <p:cond delay="600"/>
                                          </p:stCondLst>
                                        </p:cTn>
                                        <p:tgtEl>
                                          <p:spTgt spid="61"/>
                                        </p:tgtEl>
                                        <p:attrNameLst>
                                          <p:attrName>r</p:attrName>
                                        </p:attrNameLst>
                                      </p:cBhvr>
                                    </p:animRot>
                                    <p:animRot by="120000">
                                      <p:cBhvr>
                                        <p:cTn id="48" dur="200" fill="hold">
                                          <p:stCondLst>
                                            <p:cond delay="800"/>
                                          </p:stCondLst>
                                        </p:cTn>
                                        <p:tgtEl>
                                          <p:spTgt spid="61"/>
                                        </p:tgtEl>
                                        <p:attrNameLst>
                                          <p:attrName>r</p:attrName>
                                        </p:attrNameLst>
                                      </p:cBhvr>
                                    </p:animRo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par>
                                <p:cTn id="52" presetID="32" presetClass="emph" presetSubtype="0" fill="hold" grpId="1" nodeType="withEffect">
                                  <p:stCondLst>
                                    <p:cond delay="0"/>
                                  </p:stCondLst>
                                  <p:childTnLst>
                                    <p:animRot by="120000">
                                      <p:cBhvr>
                                        <p:cTn id="53" dur="100" fill="hold">
                                          <p:stCondLst>
                                            <p:cond delay="0"/>
                                          </p:stCondLst>
                                        </p:cTn>
                                        <p:tgtEl>
                                          <p:spTgt spid="62"/>
                                        </p:tgtEl>
                                        <p:attrNameLst>
                                          <p:attrName>r</p:attrName>
                                        </p:attrNameLst>
                                      </p:cBhvr>
                                    </p:animRot>
                                    <p:animRot by="-240000">
                                      <p:cBhvr>
                                        <p:cTn id="54" dur="200" fill="hold">
                                          <p:stCondLst>
                                            <p:cond delay="200"/>
                                          </p:stCondLst>
                                        </p:cTn>
                                        <p:tgtEl>
                                          <p:spTgt spid="62"/>
                                        </p:tgtEl>
                                        <p:attrNameLst>
                                          <p:attrName>r</p:attrName>
                                        </p:attrNameLst>
                                      </p:cBhvr>
                                    </p:animRot>
                                    <p:animRot by="240000">
                                      <p:cBhvr>
                                        <p:cTn id="55" dur="200" fill="hold">
                                          <p:stCondLst>
                                            <p:cond delay="400"/>
                                          </p:stCondLst>
                                        </p:cTn>
                                        <p:tgtEl>
                                          <p:spTgt spid="62"/>
                                        </p:tgtEl>
                                        <p:attrNameLst>
                                          <p:attrName>r</p:attrName>
                                        </p:attrNameLst>
                                      </p:cBhvr>
                                    </p:animRot>
                                    <p:animRot by="-240000">
                                      <p:cBhvr>
                                        <p:cTn id="56" dur="200" fill="hold">
                                          <p:stCondLst>
                                            <p:cond delay="600"/>
                                          </p:stCondLst>
                                        </p:cTn>
                                        <p:tgtEl>
                                          <p:spTgt spid="62"/>
                                        </p:tgtEl>
                                        <p:attrNameLst>
                                          <p:attrName>r</p:attrName>
                                        </p:attrNameLst>
                                      </p:cBhvr>
                                    </p:animRot>
                                    <p:animRot by="120000">
                                      <p:cBhvr>
                                        <p:cTn id="57" dur="200" fill="hold">
                                          <p:stCondLst>
                                            <p:cond delay="800"/>
                                          </p:stCondLst>
                                        </p:cTn>
                                        <p:tgtEl>
                                          <p:spTgt spid="62"/>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500"/>
                                        <p:tgtEl>
                                          <p:spTgt spid="6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3">
                                            <p:bg/>
                                          </p:spTgt>
                                        </p:tgtEl>
                                        <p:attrNameLst>
                                          <p:attrName>style.visibility</p:attrName>
                                        </p:attrNameLst>
                                      </p:cBhvr>
                                      <p:to>
                                        <p:strVal val="visible"/>
                                      </p:to>
                                    </p:set>
                                    <p:animEffect transition="in" filter="fade">
                                      <p:cBhvr>
                                        <p:cTn id="67" dur="500"/>
                                        <p:tgtEl>
                                          <p:spTgt spid="73">
                                            <p:bg/>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3">
                                            <p:txEl>
                                              <p:pRg st="0" end="0"/>
                                            </p:txEl>
                                          </p:spTgt>
                                        </p:tgtEl>
                                        <p:attrNameLst>
                                          <p:attrName>style.visibility</p:attrName>
                                        </p:attrNameLst>
                                      </p:cBhvr>
                                      <p:to>
                                        <p:strVal val="visible"/>
                                      </p:to>
                                    </p:set>
                                    <p:animEffect transition="in" filter="fade">
                                      <p:cBhvr>
                                        <p:cTn id="70" dur="500"/>
                                        <p:tgtEl>
                                          <p:spTgt spid="73">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3">
                                            <p:txEl>
                                              <p:pRg st="1" end="1"/>
                                            </p:txEl>
                                          </p:spTgt>
                                        </p:tgtEl>
                                        <p:attrNameLst>
                                          <p:attrName>style.visibility</p:attrName>
                                        </p:attrNameLst>
                                      </p:cBhvr>
                                      <p:to>
                                        <p:strVal val="visible"/>
                                      </p:to>
                                    </p:set>
                                    <p:animEffect transition="in" filter="fade">
                                      <p:cBhvr>
                                        <p:cTn id="73" dur="500"/>
                                        <p:tgtEl>
                                          <p:spTgt spid="73">
                                            <p:txEl>
                                              <p:pRg st="1" end="1"/>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3">
                                            <p:txEl>
                                              <p:pRg st="2" end="2"/>
                                            </p:txEl>
                                          </p:spTgt>
                                        </p:tgtEl>
                                        <p:attrNameLst>
                                          <p:attrName>style.visibility</p:attrName>
                                        </p:attrNameLst>
                                      </p:cBhvr>
                                      <p:to>
                                        <p:strVal val="visible"/>
                                      </p:to>
                                    </p:set>
                                    <p:animEffect transition="in" filter="fade">
                                      <p:cBhvr>
                                        <p:cTn id="76" dur="500"/>
                                        <p:tgtEl>
                                          <p:spTgt spid="73">
                                            <p:txEl>
                                              <p:pRg st="2" end="2"/>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3">
                                            <p:txEl>
                                              <p:pRg st="3" end="3"/>
                                            </p:txEl>
                                          </p:spTgt>
                                        </p:tgtEl>
                                        <p:attrNameLst>
                                          <p:attrName>style.visibility</p:attrName>
                                        </p:attrNameLst>
                                      </p:cBhvr>
                                      <p:to>
                                        <p:strVal val="visible"/>
                                      </p:to>
                                    </p:set>
                                    <p:animEffect transition="in" filter="fade">
                                      <p:cBhvr>
                                        <p:cTn id="79" dur="500"/>
                                        <p:tgtEl>
                                          <p:spTgt spid="73">
                                            <p:txEl>
                                              <p:pRg st="3" end="3"/>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
                                            <p:txEl>
                                              <p:pRg st="4" end="4"/>
                                            </p:txEl>
                                          </p:spTgt>
                                        </p:tgtEl>
                                        <p:attrNameLst>
                                          <p:attrName>style.visibility</p:attrName>
                                        </p:attrNameLst>
                                      </p:cBhvr>
                                      <p:to>
                                        <p:strVal val="visible"/>
                                      </p:to>
                                    </p:set>
                                    <p:animEffect transition="in" filter="fade">
                                      <p:cBhvr>
                                        <p:cTn id="82" dur="500"/>
                                        <p:tgtEl>
                                          <p:spTgt spid="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3" grpId="0" animBg="1"/>
      <p:bldP spid="53" grpId="1" animBg="1"/>
      <p:bldP spid="60" grpId="0" animBg="1"/>
      <p:bldP spid="60" grpId="1" animBg="1"/>
      <p:bldP spid="61" grpId="0" animBg="1"/>
      <p:bldP spid="61" grpId="1" animBg="1"/>
      <p:bldP spid="62" grpId="0" animBg="1"/>
      <p:bldP spid="62" grpId="1" animBg="1"/>
      <p:bldP spid="7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0AD68B-71E5-496B-9F62-C0EF890C8591}"/>
              </a:ext>
            </a:extLst>
          </p:cNvPr>
          <p:cNvGrpSpPr/>
          <p:nvPr/>
        </p:nvGrpSpPr>
        <p:grpSpPr>
          <a:xfrm>
            <a:off x="-2545080" y="19881"/>
            <a:ext cx="14551825" cy="6803397"/>
            <a:chOff x="-2545080" y="19881"/>
            <a:chExt cx="14551825" cy="6803397"/>
          </a:xfrm>
        </p:grpSpPr>
        <p:grpSp>
          <p:nvGrpSpPr>
            <p:cNvPr id="2" name="Group 1">
              <a:extLst>
                <a:ext uri="{FF2B5EF4-FFF2-40B4-BE49-F238E27FC236}">
                  <a16:creationId xmlns:a16="http://schemas.microsoft.com/office/drawing/2014/main" id="{29047717-CEBC-4618-B5B4-6619A5D77803}"/>
                </a:ext>
              </a:extLst>
            </p:cNvPr>
            <p:cNvGrpSpPr/>
            <p:nvPr/>
          </p:nvGrpSpPr>
          <p:grpSpPr>
            <a:xfrm>
              <a:off x="-2545080" y="19881"/>
              <a:ext cx="11058988" cy="6803397"/>
              <a:chOff x="0" y="19881"/>
              <a:chExt cx="11058988" cy="6803397"/>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472507B-687A-4A14-A3B6-E0701C945430}"/>
                  </a:ext>
                </a:extLst>
              </p:cNvPr>
              <p:cNvSpPr/>
              <p:nvPr/>
            </p:nvSpPr>
            <p:spPr>
              <a:xfrm>
                <a:off x="277793" y="564788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48" name="TextBox 47">
                <a:extLst>
                  <a:ext uri="{FF2B5EF4-FFF2-40B4-BE49-F238E27FC236}">
                    <a16:creationId xmlns:a16="http://schemas.microsoft.com/office/drawing/2014/main" id="{A1D9F0FE-7FF0-4174-939D-2D62FFB6F5D8}"/>
                  </a:ext>
                </a:extLst>
              </p:cNvPr>
              <p:cNvSpPr txBox="1"/>
              <p:nvPr/>
            </p:nvSpPr>
            <p:spPr>
              <a:xfrm>
                <a:off x="0" y="6217984"/>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Global-Descriptor-Table Register (GDTR)</a:t>
                </a:r>
              </a:p>
            </p:txBody>
          </p:sp>
          <p:sp>
            <p:nvSpPr>
              <p:cNvPr id="49" name="TextBox 48">
                <a:extLst>
                  <a:ext uri="{FF2B5EF4-FFF2-40B4-BE49-F238E27FC236}">
                    <a16:creationId xmlns:a16="http://schemas.microsoft.com/office/drawing/2014/main" id="{91BCB710-2860-4FAF-96E1-086F649EB20C}"/>
                  </a:ext>
                </a:extLst>
              </p:cNvPr>
              <p:cNvSpPr txBox="1"/>
              <p:nvPr/>
            </p:nvSpPr>
            <p:spPr>
              <a:xfrm>
                <a:off x="3654291" y="6217984"/>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sp>
            <p:nvSpPr>
              <p:cNvPr id="50" name="Rectangle 49">
                <a:extLst>
                  <a:ext uri="{FF2B5EF4-FFF2-40B4-BE49-F238E27FC236}">
                    <a16:creationId xmlns:a16="http://schemas.microsoft.com/office/drawing/2014/main" id="{327AD980-88DD-4B2D-ADCB-FCD9C0B55B0B}"/>
                  </a:ext>
                </a:extLst>
              </p:cNvPr>
              <p:cNvSpPr/>
              <p:nvPr/>
            </p:nvSpPr>
            <p:spPr>
              <a:xfrm>
                <a:off x="4420865" y="4525701"/>
                <a:ext cx="2357375" cy="16661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51" name="Connector: Elbow 50">
                <a:extLst>
                  <a:ext uri="{FF2B5EF4-FFF2-40B4-BE49-F238E27FC236}">
                    <a16:creationId xmlns:a16="http://schemas.microsoft.com/office/drawing/2014/main" id="{18D4A1DD-8AFD-4B50-99B2-E160641A8B39}"/>
                  </a:ext>
                </a:extLst>
              </p:cNvPr>
              <p:cNvCxnSpPr>
                <a:cxnSpLocks/>
                <a:stCxn id="47" idx="3"/>
              </p:cNvCxnSpPr>
              <p:nvPr/>
            </p:nvCxnSpPr>
            <p:spPr>
              <a:xfrm>
                <a:off x="3032568" y="5919887"/>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DE1F2AE-F7A2-468F-87B8-ECA79DDB1A08}"/>
                  </a:ext>
                </a:extLst>
              </p:cNvPr>
              <p:cNvSpPr txBox="1"/>
              <p:nvPr/>
            </p:nvSpPr>
            <p:spPr>
              <a:xfrm>
                <a:off x="7690755" y="6217984"/>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register (TR)</a:t>
                </a:r>
              </a:p>
            </p:txBody>
          </p:sp>
          <p:sp>
            <p:nvSpPr>
              <p:cNvPr id="56" name="Rectangle 55">
                <a:extLst>
                  <a:ext uri="{FF2B5EF4-FFF2-40B4-BE49-F238E27FC236}">
                    <a16:creationId xmlns:a16="http://schemas.microsoft.com/office/drawing/2014/main" id="{A58FB8D0-A8CF-4F11-8707-FD5C4FC1CA17}"/>
                  </a:ext>
                </a:extLst>
              </p:cNvPr>
              <p:cNvSpPr/>
              <p:nvPr/>
            </p:nvSpPr>
            <p:spPr>
              <a:xfrm>
                <a:off x="4420865" y="5153252"/>
                <a:ext cx="2357375"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Other stuff</a:t>
                </a:r>
              </a:p>
            </p:txBody>
          </p:sp>
          <p:sp>
            <p:nvSpPr>
              <p:cNvPr id="57" name="Rectangle 56">
                <a:extLst>
                  <a:ext uri="{FF2B5EF4-FFF2-40B4-BE49-F238E27FC236}">
                    <a16:creationId xmlns:a16="http://schemas.microsoft.com/office/drawing/2014/main" id="{24D2A241-E085-40EF-AF2B-F21BB367E40C}"/>
                  </a:ext>
                </a:extLst>
              </p:cNvPr>
              <p:cNvSpPr/>
              <p:nvPr/>
            </p:nvSpPr>
            <p:spPr>
              <a:xfrm>
                <a:off x="4420865" y="4853901"/>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Segoe UI" panose="020B0502040204020203" pitchFamily="34" charset="0"/>
                    <a:cs typeface="Segoe UI" panose="020B0502040204020203" pitchFamily="34" charset="0"/>
                  </a:rPr>
                  <a:t>Virtual </a:t>
                </a:r>
                <a:r>
                  <a:rPr lang="en-US" sz="1500" dirty="0" err="1">
                    <a:solidFill>
                      <a:schemeClr val="tx1"/>
                    </a:solidFill>
                    <a:latin typeface="Segoe UI" panose="020B0502040204020203" pitchFamily="34" charset="0"/>
                    <a:cs typeface="Segoe UI" panose="020B0502040204020203" pitchFamily="34" charset="0"/>
                  </a:rPr>
                  <a:t>addr</a:t>
                </a:r>
                <a:r>
                  <a:rPr lang="en-US" sz="1500" dirty="0">
                    <a:solidFill>
                      <a:schemeClr val="tx1"/>
                    </a:solidFill>
                    <a:latin typeface="Segoe UI" panose="020B0502040204020203" pitchFamily="34" charset="0"/>
                    <a:cs typeface="Segoe UI" panose="020B0502040204020203" pitchFamily="34" charset="0"/>
                  </a:rPr>
                  <a:t> (base of TSS)</a:t>
                </a:r>
              </a:p>
            </p:txBody>
          </p:sp>
          <p:sp>
            <p:nvSpPr>
              <p:cNvPr id="58" name="Rectangle 57">
                <a:extLst>
                  <a:ext uri="{FF2B5EF4-FFF2-40B4-BE49-F238E27FC236}">
                    <a16:creationId xmlns:a16="http://schemas.microsoft.com/office/drawing/2014/main" id="{AAEE2899-A8E7-4D16-AE34-08B2562FBBC4}"/>
                  </a:ext>
                </a:extLst>
              </p:cNvPr>
              <p:cNvSpPr/>
              <p:nvPr/>
            </p:nvSpPr>
            <p:spPr>
              <a:xfrm>
                <a:off x="8137377" y="5647882"/>
                <a:ext cx="13591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cxnSp>
            <p:nvCxnSpPr>
              <p:cNvPr id="59" name="Connector: Elbow 58">
                <a:extLst>
                  <a:ext uri="{FF2B5EF4-FFF2-40B4-BE49-F238E27FC236}">
                    <a16:creationId xmlns:a16="http://schemas.microsoft.com/office/drawing/2014/main" id="{05817341-1444-42EE-AFD2-6B10435F9094}"/>
                  </a:ext>
                </a:extLst>
              </p:cNvPr>
              <p:cNvCxnSpPr>
                <a:cxnSpLocks/>
                <a:stCxn id="58" idx="1"/>
              </p:cNvCxnSpPr>
              <p:nvPr/>
            </p:nvCxnSpPr>
            <p:spPr>
              <a:xfrm rot="10800000">
                <a:off x="6778245" y="5454007"/>
                <a:ext cx="1359133" cy="465880"/>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4589FC3-5649-44F4-87B1-7ECCDE57779B}"/>
                  </a:ext>
                </a:extLst>
              </p:cNvPr>
              <p:cNvSpPr/>
              <p:nvPr/>
            </p:nvSpPr>
            <p:spPr>
              <a:xfrm>
                <a:off x="9496514" y="5647882"/>
                <a:ext cx="13956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Segoe UI" panose="020B0502040204020203" pitchFamily="34" charset="0"/>
                    <a:cs typeface="Segoe UI" panose="020B0502040204020203" pitchFamily="34" charset="0"/>
                  </a:rPr>
                  <a:t>Base </a:t>
                </a:r>
                <a:r>
                  <a:rPr lang="en-US" sz="1200" b="1" dirty="0" err="1">
                    <a:solidFill>
                      <a:schemeClr val="tx1"/>
                    </a:solidFill>
                    <a:latin typeface="Segoe UI" panose="020B0502040204020203" pitchFamily="34" charset="0"/>
                    <a:cs typeface="Segoe UI" panose="020B0502040204020203" pitchFamily="34" charset="0"/>
                  </a:rPr>
                  <a:t>addr</a:t>
                </a:r>
                <a:r>
                  <a:rPr lang="en-US" sz="1200" b="1" dirty="0">
                    <a:solidFill>
                      <a:schemeClr val="tx1"/>
                    </a:solidFill>
                    <a:latin typeface="Segoe UI" panose="020B0502040204020203" pitchFamily="34" charset="0"/>
                    <a:cs typeface="Segoe UI" panose="020B0502040204020203" pitchFamily="34" charset="0"/>
                  </a:rPr>
                  <a:t> of TSS (cached from TSS descriptor)</a:t>
                </a:r>
              </a:p>
            </p:txBody>
          </p:sp>
          <p:sp>
            <p:nvSpPr>
              <p:cNvPr id="63" name="Left Bracket 62">
                <a:extLst>
                  <a:ext uri="{FF2B5EF4-FFF2-40B4-BE49-F238E27FC236}">
                    <a16:creationId xmlns:a16="http://schemas.microsoft.com/office/drawing/2014/main" id="{7BC7DA23-7001-4F19-BFC2-001A9F2E5235}"/>
                  </a:ext>
                </a:extLst>
              </p:cNvPr>
              <p:cNvSpPr/>
              <p:nvPr/>
            </p:nvSpPr>
            <p:spPr>
              <a:xfrm>
                <a:off x="4223165" y="4853901"/>
                <a:ext cx="127580" cy="6001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87A7776A-8D40-4450-A56E-D381A56266EB}"/>
                  </a:ext>
                </a:extLst>
              </p:cNvPr>
              <p:cNvSpPr txBox="1"/>
              <p:nvPr/>
            </p:nvSpPr>
            <p:spPr>
              <a:xfrm>
                <a:off x="2318249" y="4956158"/>
                <a:ext cx="1956515"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TSS Descriptor</a:t>
                </a:r>
              </a:p>
            </p:txBody>
          </p:sp>
          <p:sp>
            <p:nvSpPr>
              <p:cNvPr id="65" name="Rectangle 64">
                <a:extLst>
                  <a:ext uri="{FF2B5EF4-FFF2-40B4-BE49-F238E27FC236}">
                    <a16:creationId xmlns:a16="http://schemas.microsoft.com/office/drawing/2014/main" id="{2033245E-D471-46B6-BE36-BFFE6D3332B8}"/>
                  </a:ext>
                </a:extLst>
              </p:cNvPr>
              <p:cNvSpPr/>
              <p:nvPr/>
            </p:nvSpPr>
            <p:spPr>
              <a:xfrm>
                <a:off x="8146359" y="3029323"/>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B2B740D0-70E7-4DE3-AA54-8AA45CDEFA18}"/>
                  </a:ext>
                </a:extLst>
              </p:cNvPr>
              <p:cNvSpPr txBox="1"/>
              <p:nvPr/>
            </p:nvSpPr>
            <p:spPr>
              <a:xfrm>
                <a:off x="7766985" y="2410983"/>
                <a:ext cx="3200536"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state segment (TSS): in virtual memory</a:t>
                </a:r>
              </a:p>
            </p:txBody>
          </p:sp>
          <p:sp>
            <p:nvSpPr>
              <p:cNvPr id="67" name="Rectangle 66">
                <a:extLst>
                  <a:ext uri="{FF2B5EF4-FFF2-40B4-BE49-F238E27FC236}">
                    <a16:creationId xmlns:a16="http://schemas.microsoft.com/office/drawing/2014/main" id="{B595DE11-9DAE-4D21-8AE0-B9C9A3EB98C2}"/>
                  </a:ext>
                </a:extLst>
              </p:cNvPr>
              <p:cNvSpPr/>
              <p:nvPr/>
            </p:nvSpPr>
            <p:spPr>
              <a:xfrm>
                <a:off x="8155340" y="338385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TSS</a:t>
                </a:r>
              </a:p>
            </p:txBody>
          </p:sp>
          <p:cxnSp>
            <p:nvCxnSpPr>
              <p:cNvPr id="68" name="Connector: Elbow 67">
                <a:extLst>
                  <a:ext uri="{FF2B5EF4-FFF2-40B4-BE49-F238E27FC236}">
                    <a16:creationId xmlns:a16="http://schemas.microsoft.com/office/drawing/2014/main" id="{DD532D8F-150E-4A06-9289-304C62A1C6C1}"/>
                  </a:ext>
                </a:extLst>
              </p:cNvPr>
              <p:cNvCxnSpPr>
                <a:cxnSpLocks/>
                <a:stCxn id="57" idx="3"/>
              </p:cNvCxnSpPr>
              <p:nvPr/>
            </p:nvCxnSpPr>
            <p:spPr>
              <a:xfrm flipV="1">
                <a:off x="6778240" y="3905265"/>
                <a:ext cx="1377102" cy="1098312"/>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80086A80-4B58-44D1-83F2-3A37354E2B00}"/>
                  </a:ext>
                </a:extLst>
              </p:cNvPr>
              <p:cNvCxnSpPr>
                <a:cxnSpLocks/>
                <a:stCxn id="54" idx="3"/>
              </p:cNvCxnSpPr>
              <p:nvPr/>
            </p:nvCxnSpPr>
            <p:spPr>
              <a:xfrm flipH="1" flipV="1">
                <a:off x="10503734" y="3921348"/>
                <a:ext cx="388417" cy="1998539"/>
              </a:xfrm>
              <a:prstGeom prst="bentConnector4">
                <a:avLst>
                  <a:gd name="adj1" fmla="val -58854"/>
                  <a:gd name="adj2" fmla="val 100057"/>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923294BD-0728-4DF0-B1B3-88389A43FDDF}"/>
                </a:ext>
              </a:extLst>
            </p:cNvPr>
            <p:cNvGrpSpPr/>
            <p:nvPr/>
          </p:nvGrpSpPr>
          <p:grpSpPr>
            <a:xfrm>
              <a:off x="7988048" y="1446954"/>
              <a:ext cx="4018697" cy="4472933"/>
              <a:chOff x="10521698" y="1446954"/>
              <a:chExt cx="4018697" cy="4472933"/>
            </a:xfrm>
          </p:grpSpPr>
          <p:cxnSp>
            <p:nvCxnSpPr>
              <p:cNvPr id="78" name="Straight Connector 77">
                <a:extLst>
                  <a:ext uri="{FF2B5EF4-FFF2-40B4-BE49-F238E27FC236}">
                    <a16:creationId xmlns:a16="http://schemas.microsoft.com/office/drawing/2014/main" id="{C890B00B-A3DD-4B80-892B-570FB245DDFA}"/>
                  </a:ext>
                </a:extLst>
              </p:cNvPr>
              <p:cNvCxnSpPr/>
              <p:nvPr/>
            </p:nvCxnSpPr>
            <p:spPr>
              <a:xfrm flipV="1">
                <a:off x="10537267" y="1480562"/>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82666FC-FACC-4F77-B820-A1032D82F773}"/>
                  </a:ext>
                </a:extLst>
              </p:cNvPr>
              <p:cNvCxnSpPr>
                <a:cxnSpLocks/>
              </p:cNvCxnSpPr>
              <p:nvPr/>
            </p:nvCxnSpPr>
            <p:spPr>
              <a:xfrm flipH="1" flipV="1">
                <a:off x="10521698" y="3964984"/>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AF465A0-ED7B-4DF7-8BDB-A7440C56A090}"/>
                  </a:ext>
                </a:extLst>
              </p:cNvPr>
              <p:cNvSpPr/>
              <p:nvPr/>
            </p:nvSpPr>
            <p:spPr>
              <a:xfrm>
                <a:off x="12192001" y="1446954"/>
                <a:ext cx="2348394" cy="4472933"/>
              </a:xfrm>
              <a:prstGeom prst="rect">
                <a:avLst/>
              </a:prstGeom>
              <a:solidFill>
                <a:srgbClr val="F3F3F3">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38834FA-6309-4556-A666-B1326A8B5675}"/>
                  </a:ext>
                </a:extLst>
              </p:cNvPr>
              <p:cNvSpPr/>
              <p:nvPr/>
            </p:nvSpPr>
            <p:spPr>
              <a:xfrm>
                <a:off x="12192000" y="5036225"/>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IST 0: Default 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endParaRPr lang="en-US" sz="1600" dirty="0">
                  <a:solidFill>
                    <a:schemeClr val="tx1"/>
                  </a:solidFill>
                  <a:latin typeface="Segoe UI" panose="020B0502040204020203" pitchFamily="34" charset="0"/>
                  <a:cs typeface="Segoe UI" panose="020B0502040204020203" pitchFamily="34" charset="0"/>
                </a:endParaRPr>
              </a:p>
            </p:txBody>
          </p:sp>
          <p:sp>
            <p:nvSpPr>
              <p:cNvPr id="82" name="Rectangle 81">
                <a:extLst>
                  <a:ext uri="{FF2B5EF4-FFF2-40B4-BE49-F238E27FC236}">
                    <a16:creationId xmlns:a16="http://schemas.microsoft.com/office/drawing/2014/main" id="{16C3AAA2-BBA5-408A-A599-9C3CEA668B27}"/>
                  </a:ext>
                </a:extLst>
              </p:cNvPr>
              <p:cNvSpPr/>
              <p:nvPr/>
            </p:nvSpPr>
            <p:spPr>
              <a:xfrm>
                <a:off x="12192000" y="1944904"/>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1</a:t>
                </a:r>
              </a:p>
            </p:txBody>
          </p:sp>
          <p:sp>
            <p:nvSpPr>
              <p:cNvPr id="83" name="Rectangle 82">
                <a:extLst>
                  <a:ext uri="{FF2B5EF4-FFF2-40B4-BE49-F238E27FC236}">
                    <a16:creationId xmlns:a16="http://schemas.microsoft.com/office/drawing/2014/main" id="{6D99D96C-B7E5-480B-8AA3-0A2A43FF312A}"/>
                  </a:ext>
                </a:extLst>
              </p:cNvPr>
              <p:cNvSpPr/>
              <p:nvPr/>
            </p:nvSpPr>
            <p:spPr>
              <a:xfrm>
                <a:off x="12192000" y="24823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2</a:t>
                </a:r>
              </a:p>
            </p:txBody>
          </p:sp>
          <p:sp>
            <p:nvSpPr>
              <p:cNvPr id="84" name="Rectangle 83">
                <a:extLst>
                  <a:ext uri="{FF2B5EF4-FFF2-40B4-BE49-F238E27FC236}">
                    <a16:creationId xmlns:a16="http://schemas.microsoft.com/office/drawing/2014/main" id="{A6097311-246C-4398-A75A-99ED37601D7B}"/>
                  </a:ext>
                </a:extLst>
              </p:cNvPr>
              <p:cNvSpPr/>
              <p:nvPr/>
            </p:nvSpPr>
            <p:spPr>
              <a:xfrm>
                <a:off x="12192000" y="3444002"/>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7</a:t>
                </a:r>
              </a:p>
            </p:txBody>
          </p:sp>
          <p:sp>
            <p:nvSpPr>
              <p:cNvPr id="85" name="TextBox 84">
                <a:extLst>
                  <a:ext uri="{FF2B5EF4-FFF2-40B4-BE49-F238E27FC236}">
                    <a16:creationId xmlns:a16="http://schemas.microsoft.com/office/drawing/2014/main" id="{CB77EB70-E1DD-4751-8075-5888802C34A5}"/>
                  </a:ext>
                </a:extLst>
              </p:cNvPr>
              <p:cNvSpPr txBox="1"/>
              <p:nvPr/>
            </p:nvSpPr>
            <p:spPr>
              <a:xfrm rot="5400000">
                <a:off x="13111095" y="3129133"/>
                <a:ext cx="695174"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 . .</a:t>
                </a:r>
              </a:p>
            </p:txBody>
          </p:sp>
        </p:grpSp>
      </p:grpSp>
    </p:spTree>
    <p:extLst>
      <p:ext uri="{BB962C8B-B14F-4D97-AF65-F5344CB8AC3E}">
        <p14:creationId xmlns:p14="http://schemas.microsoft.com/office/powerpoint/2010/main" val="367805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3"/>
                                        </p:tgtEl>
                                      </p:cBhvr>
                                      <p:by x="80000" y="80000"/>
                                    </p:animScale>
                                  </p:childTnLst>
                                </p:cTn>
                              </p:par>
                              <p:par>
                                <p:cTn id="7" presetID="42" presetClass="path" presetSubtype="0" accel="50000" decel="50000" fill="hold" nodeType="withEffect">
                                  <p:stCondLst>
                                    <p:cond delay="0"/>
                                  </p:stCondLst>
                                  <p:childTnLst>
                                    <p:animMotion origin="layout" path="M -8.33333E-7 -2.59259E-6 L 0.11146 0.03496 " pathEditMode="relative" rAng="0" ptsTypes="AA">
                                      <p:cBhvr>
                                        <p:cTn id="8" dur="1000" fill="hold"/>
                                        <p:tgtEl>
                                          <p:spTgt spid="3"/>
                                        </p:tgtEl>
                                        <p:attrNameLst>
                                          <p:attrName>ppt_x</p:attrName>
                                          <p:attrName>ppt_y</p:attrName>
                                        </p:attrNameLst>
                                      </p:cBhvr>
                                      <p:rCtr x="5573"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885B20-8B25-44DD-BF86-DF48E4D60603}"/>
              </a:ext>
            </a:extLst>
          </p:cNvPr>
          <p:cNvPicPr>
            <a:picLocks noChangeAspect="1"/>
          </p:cNvPicPr>
          <p:nvPr/>
        </p:nvPicPr>
        <p:blipFill rotWithShape="1">
          <a:blip r:embed="rId3"/>
          <a:srcRect l="2433" t="17702"/>
          <a:stretch/>
        </p:blipFill>
        <p:spPr>
          <a:xfrm>
            <a:off x="46300" y="2419109"/>
            <a:ext cx="7425280" cy="580075"/>
          </a:xfrm>
          <a:prstGeom prst="rect">
            <a:avLst/>
          </a:prstGeom>
        </p:spPr>
      </p:pic>
      <p:sp>
        <p:nvSpPr>
          <p:cNvPr id="2" name="Title 1">
            <a:extLst>
              <a:ext uri="{FF2B5EF4-FFF2-40B4-BE49-F238E27FC236}">
                <a16:creationId xmlns:a16="http://schemas.microsoft.com/office/drawing/2014/main" id="{F24DFD54-0916-43BA-B801-F5D5790D7461}"/>
              </a:ext>
            </a:extLst>
          </p:cNvPr>
          <p:cNvSpPr>
            <a:spLocks noGrp="1"/>
          </p:cNvSpPr>
          <p:nvPr>
            <p:ph type="title"/>
          </p:nvPr>
        </p:nvSpPr>
        <p:spPr>
          <a:xfrm>
            <a:off x="0" y="365125"/>
            <a:ext cx="12192000" cy="1325563"/>
          </a:xfrm>
        </p:spPr>
        <p:txBody>
          <a:bodyPr>
            <a:normAutofit fontScale="90000"/>
          </a:bodyPr>
          <a:lstStyle/>
          <a:p>
            <a:r>
              <a:rPr lang="en-US" dirty="0"/>
              <a:t>The hardware automatically disables interrupts before executing an interrupt handler!</a:t>
            </a:r>
          </a:p>
        </p:txBody>
      </p:sp>
      <p:pic>
        <p:nvPicPr>
          <p:cNvPr id="5" name="Picture 4">
            <a:extLst>
              <a:ext uri="{FF2B5EF4-FFF2-40B4-BE49-F238E27FC236}">
                <a16:creationId xmlns:a16="http://schemas.microsoft.com/office/drawing/2014/main" id="{F8370DCB-39AB-497E-9929-53CF942F9FA5}"/>
              </a:ext>
            </a:extLst>
          </p:cNvPr>
          <p:cNvPicPr>
            <a:picLocks noChangeAspect="1"/>
          </p:cNvPicPr>
          <p:nvPr/>
        </p:nvPicPr>
        <p:blipFill>
          <a:blip r:embed="rId4"/>
          <a:stretch>
            <a:fillRect/>
          </a:stretch>
        </p:blipFill>
        <p:spPr>
          <a:xfrm>
            <a:off x="0" y="2883437"/>
            <a:ext cx="12192000" cy="3730153"/>
          </a:xfrm>
          <a:prstGeom prst="rect">
            <a:avLst/>
          </a:prstGeom>
        </p:spPr>
      </p:pic>
      <p:sp>
        <p:nvSpPr>
          <p:cNvPr id="3" name="Rectangle 2">
            <a:extLst>
              <a:ext uri="{FF2B5EF4-FFF2-40B4-BE49-F238E27FC236}">
                <a16:creationId xmlns:a16="http://schemas.microsoft.com/office/drawing/2014/main" id="{E5CCFCC5-498B-4406-9F2A-9A053A9586E2}"/>
              </a:ext>
            </a:extLst>
          </p:cNvPr>
          <p:cNvSpPr/>
          <p:nvPr/>
        </p:nvSpPr>
        <p:spPr>
          <a:xfrm>
            <a:off x="439387" y="5997039"/>
            <a:ext cx="11245932" cy="616551"/>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85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1BE25A-5485-47AF-B826-73F1CEB85F36}"/>
              </a:ext>
            </a:extLst>
          </p:cNvPr>
          <p:cNvSpPr/>
          <p:nvPr/>
        </p:nvSpPr>
        <p:spPr>
          <a:xfrm>
            <a:off x="208344" y="672237"/>
            <a:ext cx="11543818" cy="19666922"/>
          </a:xfrm>
          <a:prstGeom prst="rect">
            <a:avLst/>
          </a:prstGeom>
        </p:spPr>
        <p:txBody>
          <a:bodyPr wrap="square">
            <a:spAutoFit/>
          </a:bodyPr>
          <a:lstStyle/>
          <a:p>
            <a:r>
              <a:rPr lang="en-US" sz="2400" dirty="0">
                <a:latin typeface="Consolas" panose="020B0609020204030204" pitchFamily="49" charset="0"/>
              </a:rPr>
              <a:t>// Exception entry point</a:t>
            </a:r>
          </a:p>
          <a:p>
            <a:r>
              <a:rPr lang="en-US" sz="2400" dirty="0" err="1">
                <a:solidFill>
                  <a:srgbClr val="00B050"/>
                </a:solidFill>
                <a:latin typeface="Consolas" panose="020B0609020204030204" pitchFamily="49" charset="0"/>
              </a:rPr>
              <a:t>exception_entry</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 On entry, the stack looks like this:</a:t>
            </a:r>
          </a:p>
          <a:p>
            <a:r>
              <a:rPr lang="en-US" sz="2400" dirty="0">
                <a:latin typeface="Consolas" panose="020B0609020204030204" pitchFamily="49" charset="0"/>
              </a:rPr>
              <a:t>       +-----------------------+ &lt;-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 </a:t>
            </a:r>
            <a:r>
              <a:rPr lang="en-US" sz="2400" dirty="0" err="1">
                <a:latin typeface="Consolas" panose="020B0609020204030204" pitchFamily="49" charset="0"/>
              </a:rPr>
              <a:t>reg_intno</a:t>
            </a:r>
            <a:r>
              <a:rPr lang="en-US" sz="2400" dirty="0">
                <a:latin typeface="Consolas" panose="020B0609020204030204" pitchFamily="49" charset="0"/>
              </a:rPr>
              <a:t>, </a:t>
            </a:r>
            <a:r>
              <a:rPr lang="en-US" sz="2400" dirty="0" err="1">
                <a:latin typeface="Consolas" panose="020B0609020204030204" pitchFamily="49" charset="0"/>
              </a:rPr>
              <a:t>reg_swapgs</a:t>
            </a:r>
            <a:r>
              <a:rPr lang="en-US" sz="2400" dirty="0">
                <a:latin typeface="Consolas" panose="020B0609020204030204" pitchFamily="49" charset="0"/>
              </a:rPr>
              <a:t> |    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reg_errcode</a:t>
            </a:r>
            <a:r>
              <a:rPr lang="en-US" sz="2400" dirty="0">
                <a:latin typeface="Consolas" panose="020B0609020204030204" pitchFamily="49" charset="0"/>
              </a:rPr>
              <a:t>           |    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%rip                  |    16(%</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%cs                   |    24(%</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rflags</a:t>
            </a:r>
            <a:r>
              <a:rPr lang="en-US" sz="2400" dirty="0">
                <a:latin typeface="Consolas" panose="020B0609020204030204" pitchFamily="49" charset="0"/>
              </a:rPr>
              <a:t>               |    32(%</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rsp</a:t>
            </a:r>
            <a:r>
              <a:rPr lang="en-US" sz="2400" dirty="0">
                <a:latin typeface="Consolas" panose="020B0609020204030204" pitchFamily="49" charset="0"/>
              </a:rPr>
              <a:t>                  |    40(%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%ss                   |    48(%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p>
          <a:p>
            <a:r>
              <a:rPr lang="en-US" sz="2400" dirty="0">
                <a:latin typeface="Consolas" panose="020B0609020204030204" pitchFamily="49" charset="0"/>
              </a:rPr>
              <a:t>       This data should be stored on the current kernel task stack.</a:t>
            </a:r>
          </a:p>
          <a:p>
            <a:r>
              <a:rPr lang="en-US" sz="2400" dirty="0">
                <a:latin typeface="Consolas" panose="020B0609020204030204" pitchFamily="49" charset="0"/>
              </a:rPr>
              <a:t>       It’s already there if the exception happened in kernel mode</a:t>
            </a:r>
          </a:p>
          <a:p>
            <a:r>
              <a:rPr lang="en-US" sz="2400" dirty="0">
                <a:latin typeface="Consolas" panose="020B0609020204030204" pitchFamily="49" charset="0"/>
              </a:rPr>
              <a:t>       (because the hardware doesn’t switch stacks in this case!).</a:t>
            </a:r>
          </a:p>
          <a:p>
            <a:r>
              <a:rPr lang="en-US" sz="2400" dirty="0">
                <a:latin typeface="Consolas" panose="020B0609020204030204" pitchFamily="49" charset="0"/>
              </a:rPr>
              <a:t>       Otherwise, we must move it there. */</a:t>
            </a:r>
          </a:p>
          <a:p>
            <a:endParaRPr lang="en-US" sz="2400" dirty="0">
              <a:latin typeface="Consolas" panose="020B0609020204030204" pitchFamily="49" charset="0"/>
            </a:endParaRPr>
          </a:p>
          <a:p>
            <a:r>
              <a:rPr lang="en-US" sz="2400" dirty="0">
                <a:latin typeface="Consolas" panose="020B0609020204030204" pitchFamily="49" charset="0"/>
              </a:rPr>
              <a:t>    // Exception happened in user mode if `(%cs &amp; 3) != 0`.</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testb</a:t>
            </a:r>
            <a:r>
              <a:rPr lang="en-US" sz="2400" dirty="0">
                <a:latin typeface="Consolas" panose="020B0609020204030204" pitchFamily="49" charset="0"/>
              </a:rPr>
              <a:t>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a:t>
            </a:r>
            <a:r>
              <a:rPr lang="en-US" sz="2400" dirty="0">
                <a:solidFill>
                  <a:srgbClr val="00B050"/>
                </a:solidFill>
                <a:latin typeface="Consolas" panose="020B0609020204030204" pitchFamily="49" charset="0"/>
              </a:rPr>
              <a:t>24</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jz</a:t>
            </a:r>
            <a:r>
              <a:rPr lang="en-US" sz="2400" dirty="0">
                <a:latin typeface="Consolas" panose="020B0609020204030204" pitchFamily="49" charset="0"/>
              </a:rPr>
              <a:t> </a:t>
            </a:r>
            <a:r>
              <a:rPr lang="en-US" sz="2400" dirty="0" err="1">
                <a:latin typeface="Consolas" panose="020B0609020204030204" pitchFamily="49" charset="0"/>
              </a:rPr>
              <a:t>exception_entry_finish</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orl</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a:t>
            </a:r>
            <a:r>
              <a:rPr lang="en-US" sz="2400" dirty="0">
                <a:solidFill>
                  <a:srgbClr val="00B050"/>
                </a:solidFill>
                <a:latin typeface="Consolas" panose="020B0609020204030204" pitchFamily="49" charset="0"/>
              </a:rPr>
              <a:t>4</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latin typeface="Consolas" panose="020B0609020204030204" pitchFamily="49" charset="0"/>
              </a:rPr>
              <a:t>)                // tell resume to </a:t>
            </a:r>
            <a:r>
              <a:rPr lang="en-US" sz="2400" dirty="0" err="1">
                <a:latin typeface="Consolas" panose="020B0609020204030204" pitchFamily="49" charset="0"/>
              </a:rPr>
              <a:t>swapgs</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    // change %</a:t>
            </a:r>
            <a:r>
              <a:rPr lang="en-US" sz="2400" dirty="0" err="1">
                <a:latin typeface="Consolas" panose="020B0609020204030204" pitchFamily="49" charset="0"/>
              </a:rPr>
              <a:t>rsp</a:t>
            </a:r>
            <a:r>
              <a:rPr lang="en-US" sz="2400" dirty="0">
                <a:latin typeface="Consolas" panose="020B0609020204030204" pitchFamily="49" charset="0"/>
              </a:rPr>
              <a:t> to the top of the kernel task stack</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swapgs</a:t>
            </a:r>
            <a:r>
              <a:rPr lang="en-US" sz="2400" dirty="0">
                <a:solidFill>
                  <a:srgbClr val="0070C0"/>
                </a:solidFill>
                <a:latin typeface="Consolas" panose="020B0609020204030204" pitchFamily="49" charset="0"/>
              </a:rPr>
              <a:t>  </a:t>
            </a:r>
            <a:r>
              <a:rPr lang="en-US" sz="2400" dirty="0">
                <a:latin typeface="Consolas" panose="020B0609020204030204" pitchFamily="49" charset="0"/>
              </a:rPr>
              <a:t>//%</a:t>
            </a:r>
            <a:r>
              <a:rPr lang="en-US" sz="2400" dirty="0" err="1">
                <a:latin typeface="Consolas" panose="020B0609020204030204" pitchFamily="49" charset="0"/>
              </a:rPr>
              <a:t>gs.base</a:t>
            </a:r>
            <a:r>
              <a:rPr lang="en-US" sz="2400" dirty="0">
                <a:latin typeface="Consolas" panose="020B0609020204030204" pitchFamily="49" charset="0"/>
              </a:rPr>
              <a:t> is now the address of this </a:t>
            </a:r>
            <a:r>
              <a:rPr lang="en-US" sz="2400" dirty="0" err="1">
                <a:latin typeface="Consolas" panose="020B0609020204030204" pitchFamily="49" charset="0"/>
              </a:rPr>
              <a:t>cpu’s</a:t>
            </a:r>
            <a:r>
              <a:rPr lang="en-US" sz="2400" dirty="0">
                <a:latin typeface="Consolas" panose="020B0609020204030204" pitchFamily="49" charset="0"/>
              </a:rPr>
              <a:t> </a:t>
            </a:r>
            <a:r>
              <a:rPr lang="en-US" sz="2400" dirty="0" err="1">
                <a:latin typeface="Consolas" panose="020B0609020204030204" pitchFamily="49" charset="0"/>
              </a:rPr>
              <a:t>cpustate</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 mov </a:t>
            </a:r>
            <a:r>
              <a:rPr lang="en-US" sz="2400" dirty="0" err="1">
                <a:latin typeface="Consolas" panose="020B0609020204030204" pitchFamily="49" charset="0"/>
              </a:rPr>
              <a:t>cpustate</a:t>
            </a:r>
            <a:r>
              <a:rPr lang="en-US" sz="2400" dirty="0">
                <a:latin typeface="Consolas" panose="020B0609020204030204" pitchFamily="49" charset="0"/>
              </a:rPr>
              <a:t>::proc* current,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addq</a:t>
            </a:r>
            <a:r>
              <a:rPr lang="en-US" sz="2400" dirty="0">
                <a:latin typeface="Consolas" panose="020B0609020204030204" pitchFamily="49" charset="0"/>
              </a:rPr>
              <a:t> </a:t>
            </a:r>
            <a:r>
              <a:rPr lang="en-US" sz="2400" dirty="0">
                <a:solidFill>
                  <a:srgbClr val="00B050"/>
                </a:solidFill>
                <a:latin typeface="Consolas" panose="020B0609020204030204" pitchFamily="49" charset="0"/>
              </a:rPr>
              <a:t>$PROCSTACK_SIZE</a:t>
            </a:r>
            <a:r>
              <a:rPr lang="en-US" sz="2400" dirty="0">
                <a:latin typeface="Consolas" panose="020B0609020204030204" pitchFamily="49" charset="0"/>
              </a:rPr>
              <a:t>, %</a:t>
            </a:r>
            <a:r>
              <a:rPr lang="en-US" sz="2400" dirty="0" err="1">
                <a:latin typeface="Consolas" panose="020B0609020204030204" pitchFamily="49" charset="0"/>
              </a:rPr>
              <a:t>rsp</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    // copy data from CPU stack to kernel task stack</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%ss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16</a:t>
            </a:r>
            <a:r>
              <a:rPr lang="en-US" sz="2400" dirty="0">
                <a:latin typeface="Consolas" panose="020B0609020204030204" pitchFamily="49" charset="0"/>
              </a:rPr>
              <a:t>) //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24</a:t>
            </a:r>
            <a:r>
              <a:rPr lang="en-US" sz="2400" dirty="0">
                <a:latin typeface="Consolas" panose="020B0609020204030204" pitchFamily="49" charset="0"/>
              </a:rPr>
              <a:t>) // %</a:t>
            </a:r>
            <a:r>
              <a:rPr lang="en-US" sz="2400" dirty="0" err="1">
                <a:latin typeface="Consolas" panose="020B0609020204030204" pitchFamily="49" charset="0"/>
              </a:rPr>
              <a:t>rflags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32</a:t>
            </a:r>
            <a:r>
              <a:rPr lang="en-US" sz="2400" dirty="0">
                <a:latin typeface="Consolas" panose="020B0609020204030204" pitchFamily="49" charset="0"/>
              </a:rPr>
              <a:t>) // %cs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40</a:t>
            </a:r>
            <a:r>
              <a:rPr lang="en-US" sz="2400" dirty="0">
                <a:latin typeface="Consolas" panose="020B0609020204030204" pitchFamily="49" charset="0"/>
              </a:rPr>
              <a:t>) // %rip</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48</a:t>
            </a:r>
            <a:r>
              <a:rPr lang="en-US" sz="2400" dirty="0">
                <a:latin typeface="Consolas" panose="020B0609020204030204" pitchFamily="49" charset="0"/>
              </a:rPr>
              <a:t>) // error code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56</a:t>
            </a:r>
            <a:r>
              <a:rPr lang="en-US" sz="2400" dirty="0">
                <a:latin typeface="Consolas" panose="020B0609020204030204" pitchFamily="49" charset="0"/>
              </a:rPr>
              <a:t>) // interrupt number</a:t>
            </a:r>
          </a:p>
          <a:p>
            <a:endParaRPr lang="en-US" sz="2400" dirty="0">
              <a:latin typeface="Consolas" panose="020B0609020204030204" pitchFamily="49" charset="0"/>
            </a:endParaRPr>
          </a:p>
          <a:p>
            <a:r>
              <a:rPr lang="en-US" sz="2400" dirty="0" err="1">
                <a:solidFill>
                  <a:srgbClr val="00B050"/>
                </a:solidFill>
                <a:latin typeface="Consolas" panose="020B0609020204030204" pitchFamily="49" charset="0"/>
              </a:rPr>
              <a:t>exception_entry_finish</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 complete `struct </a:t>
            </a:r>
            <a:r>
              <a:rPr lang="en-US" sz="2400" dirty="0" err="1">
                <a:latin typeface="Consolas" panose="020B0609020204030204" pitchFamily="49" charset="0"/>
              </a:rPr>
              <a:t>regstate</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push</a:t>
            </a:r>
            <a:r>
              <a:rPr lang="en-US" sz="2400" dirty="0">
                <a:latin typeface="Consolas" panose="020B0609020204030204" pitchFamily="49" charset="0"/>
              </a:rPr>
              <a:t> %</a:t>
            </a:r>
            <a:r>
              <a:rPr lang="en-US" sz="2400" dirty="0" err="1">
                <a:latin typeface="Consolas" panose="020B0609020204030204" pitchFamily="49" charset="0"/>
              </a:rPr>
              <a:t>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push</a:t>
            </a:r>
            <a:r>
              <a:rPr lang="en-US" sz="2400" dirty="0">
                <a:latin typeface="Consolas" panose="020B0609020204030204" pitchFamily="49" charset="0"/>
              </a:rPr>
              <a:t> %fs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%r15</a:t>
            </a:r>
          </a:p>
          <a:p>
            <a:r>
              <a:rPr lang="en-US" sz="2400" dirty="0">
                <a:latin typeface="Consolas" panose="020B0609020204030204" pitchFamily="49" charset="0"/>
              </a:rPr>
              <a:t>    //...push the other general-purpose registers,</a:t>
            </a:r>
          </a:p>
          <a:p>
            <a:r>
              <a:rPr lang="en-US" sz="2400" dirty="0">
                <a:latin typeface="Consolas" panose="020B0609020204030204" pitchFamily="49" charset="0"/>
              </a:rPr>
              <a:t>    //with the final one being...</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rax</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    // call `proc::exception(</a:t>
            </a:r>
            <a:r>
              <a:rPr lang="en-US" sz="2400" dirty="0" err="1">
                <a:latin typeface="Consolas" panose="020B0609020204030204" pitchFamily="49" charset="0"/>
              </a:rPr>
              <a:t>regstate</a:t>
            </a:r>
            <a:r>
              <a:rPr lang="en-US" sz="2400" dirty="0">
                <a:latin typeface="Consolas" panose="020B0609020204030204" pitchFamily="49" charset="0"/>
              </a:rPr>
              <a:t>*)`</a:t>
            </a:r>
          </a:p>
          <a:p>
            <a:r>
              <a:rPr lang="en-US" sz="2400" dirty="0">
                <a:latin typeface="Consolas" panose="020B0609020204030204" pitchFamily="49" charset="0"/>
              </a:rPr>
              <a:t>    // load current `proc` from the current </a:t>
            </a:r>
            <a:r>
              <a:rPr lang="en-US" sz="2400" dirty="0" err="1">
                <a:latin typeface="Consolas" panose="020B0609020204030204" pitchFamily="49" charset="0"/>
              </a:rPr>
              <a:t>cpustate</a:t>
            </a:r>
            <a:r>
              <a:rPr lang="en-US" sz="2400" dirty="0">
                <a:latin typeface="Consolas" panose="020B0609020204030204" pitchFamily="49" charset="0"/>
              </a:rPr>
              <a:t>,</a:t>
            </a:r>
          </a:p>
          <a:p>
            <a:r>
              <a:rPr lang="en-US" sz="2400" dirty="0">
                <a:latin typeface="Consolas" panose="020B0609020204030204" pitchFamily="49" charset="0"/>
              </a:rPr>
              <a:t>    // which is accessible via `%</a:t>
            </a:r>
            <a:r>
              <a:rPr lang="en-US" sz="2400" dirty="0" err="1">
                <a:latin typeface="Consolas" panose="020B0609020204030204" pitchFamily="49" charset="0"/>
              </a:rPr>
              <a:t>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rdi</a:t>
            </a:r>
            <a:endParaRPr lang="en-US" sz="2400" dirty="0">
              <a:latin typeface="Consolas" panose="020B0609020204030204" pitchFamily="49" charset="0"/>
            </a:endParaRPr>
          </a:p>
          <a:p>
            <a:r>
              <a:rPr lang="en-US" sz="2400" dirty="0">
                <a:latin typeface="Consolas" panose="020B0609020204030204" pitchFamily="49" charset="0"/>
              </a:rPr>
              <a:t>    // the second argument, `</a:t>
            </a:r>
            <a:r>
              <a:rPr lang="en-US" sz="2400" dirty="0" err="1">
                <a:latin typeface="Consolas" panose="020B0609020204030204" pitchFamily="49" charset="0"/>
              </a:rPr>
              <a:t>regstate</a:t>
            </a:r>
            <a:r>
              <a:rPr lang="en-US" sz="2400" dirty="0">
                <a:latin typeface="Consolas" panose="020B0609020204030204" pitchFamily="49" charset="0"/>
              </a:rPr>
              <a:t>`, is the current `%</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rsi</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call</a:t>
            </a:r>
            <a:r>
              <a:rPr lang="en-US" sz="2400" dirty="0">
                <a:latin typeface="Consolas" panose="020B0609020204030204" pitchFamily="49" charset="0"/>
              </a:rPr>
              <a:t> _ZN4proc9exceptionEP8regstate</a:t>
            </a:r>
          </a:p>
        </p:txBody>
      </p:sp>
    </p:spTree>
    <p:extLst>
      <p:ext uri="{BB962C8B-B14F-4D97-AF65-F5344CB8AC3E}">
        <p14:creationId xmlns:p14="http://schemas.microsoft.com/office/powerpoint/2010/main" val="349168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79167E-6 -1.11111E-6 L -0.00143 -1.00486 " pathEditMode="relative" rAng="0" ptsTypes="AA">
                                      <p:cBhvr>
                                        <p:cTn id="6" dur="2000" fill="hold"/>
                                        <p:tgtEl>
                                          <p:spTgt spid="6"/>
                                        </p:tgtEl>
                                        <p:attrNameLst>
                                          <p:attrName>ppt_x</p:attrName>
                                          <p:attrName>ppt_y</p:attrName>
                                        </p:attrNameLst>
                                      </p:cBhvr>
                                      <p:rCtr x="-78" y="-50255"/>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0.00143 -1.00486 L -0.00299 -1.89653 " pathEditMode="relative" rAng="0" ptsTypes="AA">
                                      <p:cBhvr>
                                        <p:cTn id="10" dur="2000" fill="hold"/>
                                        <p:tgtEl>
                                          <p:spTgt spid="6"/>
                                        </p:tgtEl>
                                        <p:attrNameLst>
                                          <p:attrName>ppt_x</p:attrName>
                                          <p:attrName>ppt_y</p:attrName>
                                        </p:attrNameLst>
                                      </p:cBhvr>
                                      <p:rCtr x="-78" y="-4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47A6-4511-4E86-9B37-AF9B0522D7C5}"/>
              </a:ext>
            </a:extLst>
          </p:cNvPr>
          <p:cNvSpPr>
            <a:spLocks noGrp="1"/>
          </p:cNvSpPr>
          <p:nvPr>
            <p:ph type="title"/>
          </p:nvPr>
        </p:nvSpPr>
        <p:spPr>
          <a:xfrm>
            <a:off x="838200" y="-155735"/>
            <a:ext cx="10515600" cy="1880364"/>
          </a:xfrm>
        </p:spPr>
        <p:txBody>
          <a:bodyPr>
            <a:normAutofit/>
          </a:bodyPr>
          <a:lstStyle/>
          <a:p>
            <a:r>
              <a:rPr lang="en-US" dirty="0"/>
              <a:t>Suppose that </a:t>
            </a:r>
            <a:r>
              <a:rPr lang="en-US" dirty="0">
                <a:latin typeface="Consolas" panose="020B0609020204030204" pitchFamily="49" charset="0"/>
              </a:rPr>
              <a:t>proc::exception()</a:t>
            </a:r>
            <a:br>
              <a:rPr lang="en-US" dirty="0"/>
            </a:br>
            <a:r>
              <a:rPr lang="en-US" dirty="0"/>
              <a:t>looked like this . . .</a:t>
            </a:r>
          </a:p>
        </p:txBody>
      </p:sp>
      <p:sp>
        <p:nvSpPr>
          <p:cNvPr id="4" name="Rectangle 3">
            <a:extLst>
              <a:ext uri="{FF2B5EF4-FFF2-40B4-BE49-F238E27FC236}">
                <a16:creationId xmlns:a16="http://schemas.microsoft.com/office/drawing/2014/main" id="{342932B0-9EB0-4CF3-8235-801BE7A4CEF4}"/>
              </a:ext>
            </a:extLst>
          </p:cNvPr>
          <p:cNvSpPr/>
          <p:nvPr/>
        </p:nvSpPr>
        <p:spPr>
          <a:xfrm>
            <a:off x="1231739" y="1677565"/>
            <a:ext cx="10122061" cy="2308324"/>
          </a:xfrm>
          <a:prstGeom prst="rect">
            <a:avLst/>
          </a:prstGeom>
        </p:spPr>
        <p:txBody>
          <a:bodyPr wrap="square">
            <a:spAutoFit/>
          </a:bodyPr>
          <a:lstStyle/>
          <a:p>
            <a:r>
              <a:rPr lang="en-US" sz="3600" dirty="0">
                <a:solidFill>
                  <a:srgbClr val="0070C0"/>
                </a:solidFill>
                <a:latin typeface="Consolas" panose="020B0609020204030204" pitchFamily="49" charset="0"/>
              </a:rPr>
              <a:t>void</a:t>
            </a:r>
            <a:r>
              <a:rPr lang="en-US" sz="3600" dirty="0">
                <a:latin typeface="Consolas" panose="020B0609020204030204" pitchFamily="49" charset="0"/>
              </a:rPr>
              <a:t> proc::exception(</a:t>
            </a:r>
            <a:r>
              <a:rPr lang="en-US" sz="3600" dirty="0" err="1">
                <a:latin typeface="Consolas" panose="020B0609020204030204" pitchFamily="49" charset="0"/>
              </a:rPr>
              <a:t>regstate</a:t>
            </a:r>
            <a:r>
              <a:rPr lang="en-US" sz="3600" dirty="0">
                <a:latin typeface="Consolas" panose="020B0609020204030204" pitchFamily="49" charset="0"/>
              </a:rPr>
              <a:t>* regs) {</a:t>
            </a:r>
          </a:p>
          <a:p>
            <a:r>
              <a:rPr lang="en-US" sz="3600" dirty="0">
                <a:latin typeface="Consolas" panose="020B0609020204030204" pitchFamily="49" charset="0"/>
              </a:rPr>
              <a:t>    // Immediately return to the</a:t>
            </a:r>
          </a:p>
          <a:p>
            <a:r>
              <a:rPr lang="en-US" sz="3600" dirty="0">
                <a:latin typeface="Consolas" panose="020B0609020204030204" pitchFamily="49" charset="0"/>
              </a:rPr>
              <a:t>    // interrupted context</a:t>
            </a:r>
          </a:p>
          <a:p>
            <a:r>
              <a:rPr lang="en-US" sz="3600" dirty="0">
                <a:latin typeface="Consolas" panose="020B0609020204030204" pitchFamily="49" charset="0"/>
              </a:rPr>
              <a:t>}</a:t>
            </a:r>
          </a:p>
        </p:txBody>
      </p:sp>
      <p:grpSp>
        <p:nvGrpSpPr>
          <p:cNvPr id="10" name="Group 9">
            <a:extLst>
              <a:ext uri="{FF2B5EF4-FFF2-40B4-BE49-F238E27FC236}">
                <a16:creationId xmlns:a16="http://schemas.microsoft.com/office/drawing/2014/main" id="{211B2D47-01FE-4378-AEF6-54DC14FFCE05}"/>
              </a:ext>
            </a:extLst>
          </p:cNvPr>
          <p:cNvGrpSpPr/>
          <p:nvPr/>
        </p:nvGrpSpPr>
        <p:grpSpPr>
          <a:xfrm>
            <a:off x="5822988" y="3533552"/>
            <a:ext cx="6369012" cy="3324448"/>
            <a:chOff x="5822988" y="3533552"/>
            <a:chExt cx="6369012" cy="3324448"/>
          </a:xfrm>
        </p:grpSpPr>
        <p:grpSp>
          <p:nvGrpSpPr>
            <p:cNvPr id="8" name="Group 7">
              <a:extLst>
                <a:ext uri="{FF2B5EF4-FFF2-40B4-BE49-F238E27FC236}">
                  <a16:creationId xmlns:a16="http://schemas.microsoft.com/office/drawing/2014/main" id="{420D261E-7CAB-4F8C-8A66-55B376ACD1A4}"/>
                </a:ext>
              </a:extLst>
            </p:cNvPr>
            <p:cNvGrpSpPr/>
            <p:nvPr/>
          </p:nvGrpSpPr>
          <p:grpSpPr>
            <a:xfrm>
              <a:off x="5822988" y="3533552"/>
              <a:ext cx="6369012" cy="3324448"/>
              <a:chOff x="5822988" y="3533552"/>
              <a:chExt cx="6369012" cy="3324448"/>
            </a:xfrm>
          </p:grpSpPr>
          <p:pic>
            <p:nvPicPr>
              <p:cNvPr id="6" name="Picture 5">
                <a:extLst>
                  <a:ext uri="{FF2B5EF4-FFF2-40B4-BE49-F238E27FC236}">
                    <a16:creationId xmlns:a16="http://schemas.microsoft.com/office/drawing/2014/main" id="{22E9EE09-96DC-40ED-911C-7E8DA0B16F16}"/>
                  </a:ext>
                </a:extLst>
              </p:cNvPr>
              <p:cNvPicPr>
                <a:picLocks noChangeAspect="1"/>
              </p:cNvPicPr>
              <p:nvPr/>
            </p:nvPicPr>
            <p:blipFill>
              <a:blip r:embed="rId2"/>
              <a:stretch>
                <a:fillRect/>
              </a:stretch>
            </p:blipFill>
            <p:spPr>
              <a:xfrm>
                <a:off x="5822988" y="3533553"/>
                <a:ext cx="3607697" cy="3324447"/>
              </a:xfrm>
              <a:prstGeom prst="rect">
                <a:avLst/>
              </a:prstGeom>
            </p:spPr>
          </p:pic>
          <p:pic>
            <p:nvPicPr>
              <p:cNvPr id="7" name="Picture 6">
                <a:extLst>
                  <a:ext uri="{FF2B5EF4-FFF2-40B4-BE49-F238E27FC236}">
                    <a16:creationId xmlns:a16="http://schemas.microsoft.com/office/drawing/2014/main" id="{409CD9CA-16AB-4977-B17C-E53E38027B6F}"/>
                  </a:ext>
                </a:extLst>
              </p:cNvPr>
              <p:cNvPicPr>
                <a:picLocks noChangeAspect="1"/>
              </p:cNvPicPr>
              <p:nvPr/>
            </p:nvPicPr>
            <p:blipFill>
              <a:blip r:embed="rId3"/>
              <a:stretch>
                <a:fillRect/>
              </a:stretch>
            </p:blipFill>
            <p:spPr>
              <a:xfrm>
                <a:off x="9430685" y="3533552"/>
                <a:ext cx="2761315" cy="3324447"/>
              </a:xfrm>
              <a:prstGeom prst="rect">
                <a:avLst/>
              </a:prstGeom>
            </p:spPr>
          </p:pic>
        </p:grpSp>
        <p:sp>
          <p:nvSpPr>
            <p:cNvPr id="9" name="TextBox 8">
              <a:extLst>
                <a:ext uri="{FF2B5EF4-FFF2-40B4-BE49-F238E27FC236}">
                  <a16:creationId xmlns:a16="http://schemas.microsoft.com/office/drawing/2014/main" id="{EB380C1F-AD15-418A-BAA6-D07086F1B7EB}"/>
                </a:ext>
              </a:extLst>
            </p:cNvPr>
            <p:cNvSpPr txBox="1"/>
            <p:nvPr/>
          </p:nvSpPr>
          <p:spPr>
            <a:xfrm>
              <a:off x="9588872" y="4410945"/>
              <a:ext cx="2444940" cy="1569660"/>
            </a:xfrm>
            <a:prstGeom prst="rect">
              <a:avLst/>
            </a:prstGeom>
            <a:noFill/>
          </p:spPr>
          <p:txBody>
            <a:bodyPr wrap="square" rtlCol="0">
              <a:spAutoFit/>
            </a:bodyPr>
            <a:lstStyle/>
            <a:p>
              <a:r>
                <a:rPr lang="en-US" sz="4800" b="1" dirty="0">
                  <a:latin typeface="Segoe UI" panose="020B0502040204020203" pitchFamily="34" charset="0"/>
                  <a:cs typeface="Segoe UI" panose="020B0502040204020203" pitchFamily="34" charset="0"/>
                </a:rPr>
                <a:t>KERNEL OUT</a:t>
              </a:r>
            </a:p>
          </p:txBody>
        </p:sp>
      </p:grpSp>
    </p:spTree>
    <p:extLst>
      <p:ext uri="{BB962C8B-B14F-4D97-AF65-F5344CB8AC3E}">
        <p14:creationId xmlns:p14="http://schemas.microsoft.com/office/powerpoint/2010/main" val="161623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B97F51-A700-46F6-B358-39177F0E94FC}"/>
              </a:ext>
            </a:extLst>
          </p:cNvPr>
          <p:cNvSpPr/>
          <p:nvPr/>
        </p:nvSpPr>
        <p:spPr>
          <a:xfrm>
            <a:off x="451413" y="227237"/>
            <a:ext cx="11458936" cy="26376451"/>
          </a:xfrm>
          <a:prstGeom prst="rect">
            <a:avLst/>
          </a:prstGeom>
        </p:spPr>
        <p:txBody>
          <a:bodyPr wrap="square">
            <a:spAutoFit/>
          </a:bodyPr>
          <a:lstStyle/>
          <a:p>
            <a:r>
              <a:rPr lang="en-US" sz="2800" dirty="0" err="1">
                <a:solidFill>
                  <a:srgbClr val="00B050"/>
                </a:solidFill>
                <a:latin typeface="Consolas" panose="020B0609020204030204" pitchFamily="49" charset="0"/>
              </a:rPr>
              <a:t>restore_and_iret</a:t>
            </a:r>
            <a:r>
              <a:rPr lang="en-US" sz="2800" dirty="0">
                <a:solidFill>
                  <a:srgbClr val="00B050"/>
                </a:solidFill>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140</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Does `</a:t>
            </a:r>
            <a:r>
              <a:rPr lang="en-US" sz="2800" dirty="0" err="1">
                <a:latin typeface="Consolas" panose="020B0609020204030204" pitchFamily="49" charset="0"/>
              </a:rPr>
              <a:t>reg_swapgs</a:t>
            </a:r>
            <a:r>
              <a:rPr lang="en-US" sz="2800" dirty="0">
                <a:latin typeface="Consolas" panose="020B0609020204030204" pitchFamily="49" charset="0"/>
              </a:rPr>
              <a:t> &amp; 1` and sets</a:t>
            </a:r>
          </a:p>
          <a:p>
            <a:r>
              <a:rPr lang="en-US" sz="2800" dirty="0">
                <a:latin typeface="Consolas" panose="020B0609020204030204" pitchFamily="49" charset="0"/>
              </a:rPr>
              <a:t>                        // the status flags (e.g., ZF set</a:t>
            </a:r>
          </a:p>
          <a:p>
            <a:r>
              <a:rPr lang="en-US" sz="2800" dirty="0">
                <a:latin typeface="Consolas" panose="020B0609020204030204" pitchFamily="49" charset="0"/>
              </a:rPr>
              <a:t>                        // if the &amp; results in a 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               </a:t>
            </a:r>
            <a:r>
              <a:rPr lang="en-US" sz="2800" dirty="0">
                <a:latin typeface="Consolas" panose="020B0609020204030204" pitchFamily="49" charset="0"/>
              </a:rPr>
              <a:t>// If &amp; was a 0, we’re resuming</a:t>
            </a:r>
          </a:p>
          <a:p>
            <a:r>
              <a:rPr lang="en-US" sz="2800" dirty="0">
                <a:solidFill>
                  <a:srgbClr val="00B050"/>
                </a:solidFill>
                <a:latin typeface="Consolas" panose="020B0609020204030204" pitchFamily="49" charset="0"/>
              </a:rPr>
              <a:t>                        </a:t>
            </a:r>
            <a:r>
              <a:rPr lang="en-US" sz="2800" dirty="0">
                <a:latin typeface="Consolas" panose="020B0609020204030204" pitchFamily="49" charset="0"/>
              </a:rPr>
              <a:t>// a kernel-mode context.</a:t>
            </a:r>
            <a:endParaRPr lang="en-US" sz="2800" dirty="0">
              <a:solidFill>
                <a:srgbClr val="00B050"/>
              </a:solidFill>
              <a:latin typeface="Consolas" panose="020B0609020204030204" pitchFamily="49" charset="0"/>
            </a:endParaRPr>
          </a:p>
          <a:p>
            <a:r>
              <a:rPr lang="en-US" sz="2800" dirty="0">
                <a:latin typeface="Consolas" panose="020B0609020204030204" pitchFamily="49" charset="0"/>
              </a:rPr>
              <a:t>    // If we’re here, we’re resuming a user-mode context;</a:t>
            </a:r>
          </a:p>
          <a:p>
            <a:r>
              <a:rPr lang="en-US" sz="2800" dirty="0">
                <a:latin typeface="Consolas" panose="020B0609020204030204" pitchFamily="49" charset="0"/>
              </a:rPr>
              <a:t>    // check whether the process is runnable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err="1">
                <a:latin typeface="Consolas" panose="020B0609020204030204" pitchFamily="49" charset="0"/>
              </a:rPr>
              <a:t>gs</a:t>
            </a:r>
            <a:r>
              <a:rPr lang="en-US" sz="2800" dirty="0">
                <a:latin typeface="Consolas" panose="020B0609020204030204" pitchFamily="49" charset="0"/>
              </a:rPr>
              <a:t>:(</a:t>
            </a:r>
            <a:r>
              <a:rPr lang="en-US" sz="2800" dirty="0">
                <a:solidFill>
                  <a:srgbClr val="00B050"/>
                </a:solidFill>
                <a:latin typeface="Consolas" panose="020B0609020204030204" pitchFamily="49" charset="0"/>
              </a:rPr>
              <a:t>8</a:t>
            </a:r>
            <a:r>
              <a:rPr lang="en-US" sz="2800" dirty="0">
                <a:latin typeface="Consolas" panose="020B0609020204030204" pitchFamily="49" charset="0"/>
              </a:rPr>
              <a:t>), %</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cpustate</a:t>
            </a:r>
            <a:r>
              <a:rPr lang="en-US" sz="2800" dirty="0">
                <a:latin typeface="Consolas" panose="020B0609020204030204" pitchFamily="49" charset="0"/>
              </a:rPr>
              <a:t>::proc* current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cmpl</a:t>
            </a:r>
            <a:r>
              <a:rPr lang="en-US" sz="2800" dirty="0">
                <a:latin typeface="Consolas" panose="020B0609020204030204" pitchFamily="49" charset="0"/>
              </a:rPr>
              <a:t> </a:t>
            </a:r>
            <a:r>
              <a:rPr lang="en-US" sz="2800" dirty="0">
                <a:solidFill>
                  <a:srgbClr val="00B050"/>
                </a:solidFill>
                <a:latin typeface="Consolas" panose="020B0609020204030204" pitchFamily="49" charset="0"/>
              </a:rPr>
              <a:t>$PROC_RUNNABLE</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//proc::</a:t>
            </a:r>
            <a:r>
              <a:rPr lang="en-US" sz="2800" dirty="0" err="1">
                <a:latin typeface="Consolas" panose="020B0609020204030204" pitchFamily="49" charset="0"/>
              </a:rPr>
              <a:t>pstate</a:t>
            </a:r>
            <a:r>
              <a:rPr lang="en-US" sz="2800" dirty="0">
                <a:latin typeface="Consolas" panose="020B0609020204030204" pitchFamily="49" charset="0"/>
              </a:rPr>
              <a:t>_</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jne</a:t>
            </a:r>
            <a:r>
              <a:rPr lang="en-US" sz="2800" dirty="0">
                <a:latin typeface="Consolas" panose="020B0609020204030204" pitchFamily="49" charset="0"/>
              </a:rPr>
              <a:t> </a:t>
            </a:r>
            <a:r>
              <a:rPr lang="en-US" sz="2800" dirty="0" err="1">
                <a:latin typeface="Consolas" panose="020B0609020204030204" pitchFamily="49" charset="0"/>
              </a:rPr>
              <a:t>panic_nonrunnable</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restore `</a:t>
            </a:r>
            <a:r>
              <a:rPr lang="en-US" sz="2800" dirty="0" err="1">
                <a:latin typeface="Consolas" panose="020B0609020204030204" pitchFamily="49" charset="0"/>
              </a:rPr>
              <a:t>regstate</a:t>
            </a:r>
            <a:r>
              <a:rPr lang="en-US" sz="2800" dirty="0">
                <a:latin typeface="Consolas" panose="020B0609020204030204" pitchFamily="49" charset="0"/>
              </a:rPr>
              <a:t>` registers</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rcx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rbp</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rsi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%r8</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%r9</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%r12</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%r13</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%r14</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%r15</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%fs</a:t>
            </a:r>
          </a:p>
          <a:p>
            <a:endParaRPr lang="en-US" sz="2800" dirty="0">
              <a:latin typeface="Consolas" panose="020B0609020204030204" pitchFamily="49" charset="0"/>
            </a:endParaRPr>
          </a:p>
          <a:p>
            <a:r>
              <a:rPr lang="en-US" sz="2800" dirty="0">
                <a:latin typeface="Consolas" panose="020B0609020204030204" pitchFamily="49" charset="0"/>
              </a:rPr>
              <a:t>    // We’ve restored almost all of the interrupted</a:t>
            </a:r>
          </a:p>
          <a:p>
            <a:r>
              <a:rPr lang="en-US" sz="2800" dirty="0">
                <a:latin typeface="Consolas" panose="020B0609020204030204" pitchFamily="49" charset="0"/>
              </a:rPr>
              <a:t>    // context’s general-purpose registers. At this</a:t>
            </a:r>
          </a:p>
          <a:p>
            <a:r>
              <a:rPr lang="en-US" sz="2800" dirty="0">
                <a:latin typeface="Consolas" panose="020B0609020204030204" pitchFamily="49" charset="0"/>
              </a:rPr>
              <a:t>    // point, the stack contains:</a:t>
            </a:r>
          </a:p>
          <a:p>
            <a:r>
              <a:rPr lang="en-US" sz="2800" dirty="0">
                <a:latin typeface="Consolas" panose="020B0609020204030204" pitchFamily="49" charset="0"/>
              </a:rPr>
              <a:t>    //          %ss</a:t>
            </a:r>
          </a:p>
          <a:p>
            <a:r>
              <a:rPr lang="en-US" sz="2800" dirty="0">
                <a:latin typeface="Consolas" panose="020B0609020204030204" pitchFamily="49" charset="0"/>
              </a:rPr>
              <a:t>    //          %</a:t>
            </a:r>
            <a:r>
              <a:rPr lang="en-US" sz="2800" dirty="0" err="1">
                <a:latin typeface="Consolas" panose="020B0609020204030204" pitchFamily="49" charset="0"/>
              </a:rPr>
              <a:t>rsp</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rflags</a:t>
            </a:r>
            <a:endParaRPr lang="en-US" sz="2800" dirty="0">
              <a:latin typeface="Consolas" panose="020B0609020204030204" pitchFamily="49" charset="0"/>
            </a:endParaRPr>
          </a:p>
          <a:p>
            <a:r>
              <a:rPr lang="en-US" sz="2800" dirty="0">
                <a:latin typeface="Consolas" panose="020B0609020204030204" pitchFamily="49" charset="0"/>
              </a:rPr>
              <a:t>    //          %cs</a:t>
            </a:r>
          </a:p>
          <a:p>
            <a:r>
              <a:rPr lang="en-US" sz="2800" dirty="0">
                <a:latin typeface="Consolas" panose="020B0609020204030204" pitchFamily="49" charset="0"/>
              </a:rPr>
              <a:t>    //          %rip</a:t>
            </a:r>
          </a:p>
          <a:p>
            <a:r>
              <a:rPr lang="en-US" sz="2800" dirty="0">
                <a:latin typeface="Consolas" panose="020B0609020204030204" pitchFamily="49" charset="0"/>
              </a:rPr>
              <a:t>    //          Error code</a:t>
            </a:r>
          </a:p>
          <a:p>
            <a:r>
              <a:rPr lang="en-US" sz="2800" dirty="0">
                <a:latin typeface="Consolas" panose="020B0609020204030204" pitchFamily="49" charset="0"/>
              </a:rPr>
              <a:t>    //          Interrupt number, </a:t>
            </a:r>
            <a:r>
              <a:rPr lang="en-US" sz="2800" dirty="0" err="1">
                <a:latin typeface="Consolas" panose="020B0609020204030204" pitchFamily="49" charset="0"/>
              </a:rPr>
              <a:t>reg_swapgs</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rsp</a:t>
            </a:r>
            <a:r>
              <a:rPr lang="en-US" sz="2800" dirty="0">
                <a:latin typeface="Consolas" panose="020B0609020204030204" pitchFamily="49" charset="0"/>
              </a:rPr>
              <a:t> --&gt;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We must `</a:t>
            </a:r>
            <a:r>
              <a:rPr lang="en-US" sz="2800" dirty="0" err="1">
                <a:latin typeface="Consolas" panose="020B0609020204030204" pitchFamily="49" charset="0"/>
              </a:rPr>
              <a:t>swapgs</a:t>
            </a:r>
            <a:r>
              <a:rPr lang="en-US" sz="2800" dirty="0">
                <a:latin typeface="Consolas" panose="020B0609020204030204" pitchFamily="49" charset="0"/>
              </a:rPr>
              <a:t>` if required, i.e., if we’re</a:t>
            </a:r>
          </a:p>
          <a:p>
            <a:r>
              <a:rPr lang="en-US" sz="2800" dirty="0">
                <a:latin typeface="Consolas" panose="020B0609020204030204" pitchFamily="49" charset="0"/>
              </a:rPr>
              <a:t>    // returning to user-mode.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12</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&amp; 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a:t>
            </a:r>
          </a:p>
          <a:p>
            <a:endParaRPr lang="en-US" sz="2800" dirty="0">
              <a:latin typeface="Consolas" panose="020B0609020204030204" pitchFamily="49" charset="0"/>
            </a:endParaRPr>
          </a:p>
          <a:p>
            <a:r>
              <a:rPr lang="en-US" sz="2800" dirty="0">
                <a:latin typeface="Consolas" panose="020B0609020204030204" pitchFamily="49" charset="0"/>
              </a:rPr>
              <a:t>    // Returning to kernel 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Pops off %</a:t>
            </a:r>
            <a:r>
              <a:rPr lang="en-US" sz="2800" dirty="0" err="1">
                <a:latin typeface="Consolas" panose="020B0609020204030204" pitchFamily="49" charset="0"/>
              </a:rPr>
              <a:t>gs</a:t>
            </a:r>
            <a:r>
              <a:rPr lang="en-US" sz="2800" dirty="0">
                <a:latin typeface="Consolas" panose="020B0609020204030204" pitchFamily="49" charset="0"/>
              </a:rPr>
              <a:t>, interrupt number,</a:t>
            </a:r>
          </a:p>
          <a:p>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latin typeface="Consolas" panose="020B0609020204030204" pitchFamily="49" charset="0"/>
              </a:rPr>
              <a:t>                    // the stack, resetting %rip and %</a:t>
            </a:r>
            <a:r>
              <a:rPr lang="en-US" sz="2800" dirty="0" err="1">
                <a:latin typeface="Consolas" panose="020B0609020204030204" pitchFamily="49" charset="0"/>
              </a:rPr>
              <a:t>rsp</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Returning to user mode</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cli</a:t>
            </a:r>
            <a:r>
              <a:rPr lang="en-US" sz="2800" dirty="0">
                <a:latin typeface="Consolas" panose="020B0609020204030204" pitchFamily="49" charset="0"/>
              </a:rPr>
              <a:t>        // Prevent interrupts after `</a:t>
            </a:r>
            <a:r>
              <a:rPr lang="en-US" sz="2800" dirty="0" err="1">
                <a:latin typeface="Consolas" panose="020B0609020204030204" pitchFamily="49" charset="0"/>
              </a:rPr>
              <a:t>swapgs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swapgs</a:t>
            </a:r>
            <a:endParaRPr lang="en-US" sz="2800" dirty="0">
              <a:solidFill>
                <a:srgbClr val="0070C0"/>
              </a:solidFill>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 interrupt number, </a:t>
            </a:r>
            <a:r>
              <a:rPr lang="en-US" sz="2800" dirty="0" err="1">
                <a:latin typeface="Consolas" panose="020B0609020204030204" pitchFamily="49" charset="0"/>
              </a:rPr>
              <a:t>reg_swapgs</a:t>
            </a:r>
            <a:r>
              <a:rPr lang="en-US" sz="2800" dirty="0">
                <a:latin typeface="Consolas" panose="020B0609020204030204" pitchFamily="49" charset="0"/>
              </a:rPr>
              <a:t>,</a:t>
            </a:r>
          </a:p>
          <a:p>
            <a:r>
              <a:rPr lang="en-US" sz="2800" dirty="0">
                <a:latin typeface="Consolas" panose="020B0609020204030204" pitchFamily="49" charset="0"/>
              </a:rPr>
              <a:t>                   //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solidFill>
                  <a:srgbClr val="0070C0"/>
                </a:solidFill>
                <a:latin typeface="Consolas" panose="020B0609020204030204" pitchFamily="49" charset="0"/>
              </a:rPr>
              <a:t>                   </a:t>
            </a:r>
            <a:r>
              <a:rPr lang="en-US" sz="2800" dirty="0">
                <a:latin typeface="Consolas" panose="020B0609020204030204" pitchFamily="49" charset="0"/>
              </a:rPr>
              <a:t>// the stack, resetting %rip and %</a:t>
            </a:r>
            <a:r>
              <a:rPr lang="en-US" sz="2800" dirty="0" err="1">
                <a:latin typeface="Consolas" panose="020B0609020204030204" pitchFamily="49" charset="0"/>
              </a:rPr>
              <a:t>rsp</a:t>
            </a:r>
            <a:endParaRPr lang="en-US" sz="28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19594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04167E-6 1.48148E-6 L -1.04167E-6 -1.61852 " pathEditMode="relative" rAng="0" ptsTypes="AA">
                                      <p:cBhvr>
                                        <p:cTn id="6" dur="2000" fill="hold"/>
                                        <p:tgtEl>
                                          <p:spTgt spid="7"/>
                                        </p:tgtEl>
                                        <p:attrNameLst>
                                          <p:attrName>ppt_x</p:attrName>
                                          <p:attrName>ppt_y</p:attrName>
                                        </p:attrNameLst>
                                      </p:cBhvr>
                                      <p:rCtr x="0" y="-8092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04167E-6 -1.61852 L 0.00104 -2.37963 " pathEditMode="relative" rAng="0" ptsTypes="AA">
                                      <p:cBhvr>
                                        <p:cTn id="10" dur="2000" fill="hold"/>
                                        <p:tgtEl>
                                          <p:spTgt spid="7"/>
                                        </p:tgtEl>
                                        <p:attrNameLst>
                                          <p:attrName>ppt_x</p:attrName>
                                          <p:attrName>ppt_y</p:attrName>
                                        </p:attrNameLst>
                                      </p:cBhvr>
                                      <p:rCtr x="52" y="-38056"/>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2" nodeType="clickEffect">
                                  <p:stCondLst>
                                    <p:cond delay="0"/>
                                  </p:stCondLst>
                                  <p:childTnLst>
                                    <p:animMotion origin="layout" path="M 0.00104 -2.37963 L -1.04167E-6 -2.92153 " pathEditMode="relative" rAng="0" ptsTypes="AA">
                                      <p:cBhvr>
                                        <p:cTn id="14" dur="2000" fill="hold"/>
                                        <p:tgtEl>
                                          <p:spTgt spid="7"/>
                                        </p:tgtEl>
                                        <p:attrNameLst>
                                          <p:attrName>ppt_x</p:attrName>
                                          <p:attrName>ppt_y</p:attrName>
                                        </p:attrNameLst>
                                      </p:cBhvr>
                                      <p:rCtr x="-52" y="-2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30D216-7F15-48D1-B845-AEDA85BD3649}"/>
              </a:ext>
            </a:extLst>
          </p:cNvPr>
          <p:cNvSpPr/>
          <p:nvPr/>
        </p:nvSpPr>
        <p:spPr>
          <a:xfrm>
            <a:off x="0" y="4836695"/>
            <a:ext cx="12192000" cy="1513444"/>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2932B0-9EB0-4CF3-8235-801BE7A4CEF4}"/>
              </a:ext>
            </a:extLst>
          </p:cNvPr>
          <p:cNvSpPr/>
          <p:nvPr/>
        </p:nvSpPr>
        <p:spPr>
          <a:xfrm>
            <a:off x="1266462" y="2580393"/>
            <a:ext cx="10122061" cy="10433625"/>
          </a:xfrm>
          <a:prstGeom prst="rect">
            <a:avLst/>
          </a:prstGeom>
        </p:spPr>
        <p:txBody>
          <a:bodyPr wrap="square">
            <a:spAutoFit/>
          </a:bodyPr>
          <a:lstStyle/>
          <a:p>
            <a:r>
              <a:rPr lang="en-US" sz="3200" dirty="0">
                <a:solidFill>
                  <a:srgbClr val="0070C0"/>
                </a:solidFill>
                <a:latin typeface="Consolas" panose="020B0609020204030204" pitchFamily="49" charset="0"/>
              </a:rPr>
              <a:t>void</a:t>
            </a:r>
            <a:r>
              <a:rPr lang="en-US" sz="3200" dirty="0">
                <a:latin typeface="Consolas" panose="020B0609020204030204" pitchFamily="49" charset="0"/>
              </a:rPr>
              <a:t> proc::exception(</a:t>
            </a:r>
            <a:r>
              <a:rPr lang="en-US" sz="3200" dirty="0" err="1">
                <a:latin typeface="Consolas" panose="020B0609020204030204" pitchFamily="49" charset="0"/>
              </a:rPr>
              <a:t>regstate</a:t>
            </a:r>
            <a:r>
              <a:rPr lang="en-US" sz="3200" dirty="0">
                <a:latin typeface="Consolas" panose="020B0609020204030204" pitchFamily="49" charset="0"/>
              </a:rPr>
              <a:t>* regs) {</a:t>
            </a:r>
          </a:p>
          <a:p>
            <a:r>
              <a:rPr lang="en-US" sz="3200" dirty="0">
                <a:latin typeface="Consolas" panose="020B0609020204030204" pitchFamily="49" charset="0"/>
              </a:rPr>
              <a:t>switch (regs-&gt;</a:t>
            </a:r>
            <a:r>
              <a:rPr lang="en-US" sz="3200" dirty="0" err="1">
                <a:latin typeface="Consolas" panose="020B0609020204030204" pitchFamily="49" charset="0"/>
              </a:rPr>
              <a:t>reg_intno</a:t>
            </a:r>
            <a:r>
              <a:rPr lang="en-US" sz="3200" dirty="0">
                <a:latin typeface="Consolas" panose="020B0609020204030204" pitchFamily="49" charset="0"/>
              </a:rPr>
              <a:t>) {</a:t>
            </a:r>
          </a:p>
          <a:p>
            <a:endParaRPr lang="en-US" sz="3200" dirty="0">
              <a:latin typeface="Consolas" panose="020B0609020204030204" pitchFamily="49" charset="0"/>
            </a:endParaRPr>
          </a:p>
          <a:p>
            <a:r>
              <a:rPr lang="en-US" sz="3200" dirty="0">
                <a:latin typeface="Consolas" panose="020B0609020204030204" pitchFamily="49" charset="0"/>
              </a:rPr>
              <a:t>// This case returns to the interrupted</a:t>
            </a:r>
          </a:p>
          <a:p>
            <a:r>
              <a:rPr lang="en-US" sz="3200" dirty="0">
                <a:latin typeface="Consolas" panose="020B0609020204030204" pitchFamily="49" charset="0"/>
              </a:rPr>
              <a:t>// process immediately.</a:t>
            </a:r>
          </a:p>
          <a:p>
            <a:r>
              <a:rPr lang="en-US" sz="3200" dirty="0">
                <a:solidFill>
                  <a:srgbClr val="0070C0"/>
                </a:solidFill>
                <a:latin typeface="Consolas" panose="020B0609020204030204" pitchFamily="49" charset="0"/>
              </a:rPr>
              <a:t>case</a:t>
            </a:r>
            <a:r>
              <a:rPr lang="en-US" sz="3200" dirty="0">
                <a:latin typeface="Consolas" panose="020B0609020204030204" pitchFamily="49" charset="0"/>
              </a:rPr>
              <a:t> INT_IRQ + IRQ_KEYBOARD:</a:t>
            </a:r>
          </a:p>
          <a:p>
            <a:r>
              <a:rPr lang="en-US" sz="3200" dirty="0">
                <a:latin typeface="Consolas" panose="020B0609020204030204" pitchFamily="49" charset="0"/>
              </a:rPr>
              <a:t>    </a:t>
            </a:r>
            <a:r>
              <a:rPr lang="en-US" sz="3200" dirty="0" err="1">
                <a:latin typeface="Consolas" panose="020B0609020204030204" pitchFamily="49" charset="0"/>
              </a:rPr>
              <a:t>keyboardstate</a:t>
            </a:r>
            <a:r>
              <a:rPr lang="en-US" sz="3200" dirty="0">
                <a:latin typeface="Consolas" panose="020B0609020204030204" pitchFamily="49" charset="0"/>
              </a:rPr>
              <a:t>::get().</a:t>
            </a:r>
            <a:r>
              <a:rPr lang="en-US" sz="3200" dirty="0" err="1">
                <a:latin typeface="Consolas" panose="020B0609020204030204" pitchFamily="49" charset="0"/>
              </a:rPr>
              <a:t>handle_interrupt</a:t>
            </a:r>
            <a:r>
              <a:rPr lang="en-US" sz="3200" dirty="0">
                <a:latin typeface="Consolas" panose="020B0609020204030204" pitchFamily="49" charset="0"/>
              </a:rPr>
              <a:t>();</a:t>
            </a:r>
          </a:p>
          <a:p>
            <a:r>
              <a:rPr lang="en-US" sz="3200" dirty="0">
                <a:latin typeface="Consolas" panose="020B0609020204030204" pitchFamily="49" charset="0"/>
              </a:rPr>
              <a:t>    break;</a:t>
            </a:r>
          </a:p>
          <a:p>
            <a:endParaRPr lang="en-US" sz="3200" dirty="0">
              <a:latin typeface="Consolas" panose="020B0609020204030204" pitchFamily="49" charset="0"/>
            </a:endParaRPr>
          </a:p>
          <a:p>
            <a:r>
              <a:rPr lang="en-US" sz="3200" dirty="0">
                <a:latin typeface="Consolas" panose="020B0609020204030204" pitchFamily="49" charset="0"/>
              </a:rPr>
              <a:t>// WHAT IS HAPPENING HERE</a:t>
            </a:r>
          </a:p>
          <a:p>
            <a:r>
              <a:rPr lang="en-US" sz="3200" dirty="0">
                <a:solidFill>
                  <a:srgbClr val="0070C0"/>
                </a:solidFill>
                <a:latin typeface="Consolas" panose="020B0609020204030204" pitchFamily="49" charset="0"/>
              </a:rPr>
              <a:t>case</a:t>
            </a:r>
            <a:r>
              <a:rPr lang="en-US" sz="3200" dirty="0">
                <a:latin typeface="Consolas" panose="020B0609020204030204" pitchFamily="49" charset="0"/>
              </a:rPr>
              <a:t> INT_IRQ + IRQ_TIMER: {</a:t>
            </a:r>
          </a:p>
          <a:p>
            <a:r>
              <a:rPr lang="en-US" sz="3200" dirty="0">
                <a:latin typeface="Consolas" panose="020B0609020204030204" pitchFamily="49" charset="0"/>
              </a:rPr>
              <a:t>    </a:t>
            </a:r>
            <a:r>
              <a:rPr lang="en-US" sz="3200" dirty="0" err="1">
                <a:latin typeface="Consolas" panose="020B0609020204030204" pitchFamily="49" charset="0"/>
              </a:rPr>
              <a:t>cpustate</a:t>
            </a:r>
            <a:r>
              <a:rPr lang="en-US" sz="3200" dirty="0">
                <a:latin typeface="Consolas" panose="020B0609020204030204" pitchFamily="49" charset="0"/>
              </a:rPr>
              <a:t>* </a:t>
            </a:r>
            <a:r>
              <a:rPr lang="en-US" sz="3200" dirty="0" err="1">
                <a:latin typeface="Consolas" panose="020B0609020204030204" pitchFamily="49" charset="0"/>
              </a:rPr>
              <a:t>cpu</a:t>
            </a:r>
            <a:r>
              <a:rPr lang="en-US" sz="3200" dirty="0">
                <a:latin typeface="Consolas" panose="020B0609020204030204" pitchFamily="49" charset="0"/>
              </a:rPr>
              <a:t> = </a:t>
            </a:r>
            <a:r>
              <a:rPr lang="en-US" sz="3200" dirty="0" err="1">
                <a:latin typeface="Consolas" panose="020B0609020204030204" pitchFamily="49" charset="0"/>
              </a:rPr>
              <a:t>this_cpu</a:t>
            </a:r>
            <a:r>
              <a:rPr lang="en-US" sz="3200" dirty="0">
                <a:latin typeface="Consolas" panose="020B0609020204030204" pitchFamily="49" charset="0"/>
              </a:rPr>
              <a:t>();</a:t>
            </a:r>
          </a:p>
          <a:p>
            <a:r>
              <a:rPr lang="en-US" sz="3200" dirty="0">
                <a:latin typeface="Consolas" panose="020B0609020204030204" pitchFamily="49" charset="0"/>
              </a:rPr>
              <a:t>    if (</a:t>
            </a:r>
            <a:r>
              <a:rPr lang="en-US" sz="3200" dirty="0" err="1">
                <a:latin typeface="Consolas" panose="020B0609020204030204" pitchFamily="49" charset="0"/>
              </a:rPr>
              <a:t>cpu</a:t>
            </a:r>
            <a:r>
              <a:rPr lang="en-US" sz="3200" dirty="0">
                <a:latin typeface="Consolas" panose="020B0609020204030204" pitchFamily="49" charset="0"/>
              </a:rPr>
              <a:t>-&gt;</a:t>
            </a:r>
            <a:r>
              <a:rPr lang="en-US" sz="3200" dirty="0" err="1">
                <a:latin typeface="Consolas" panose="020B0609020204030204" pitchFamily="49" charset="0"/>
              </a:rPr>
              <a:t>cpuindex</a:t>
            </a:r>
            <a:r>
              <a:rPr lang="en-US" sz="3200" dirty="0">
                <a:latin typeface="Consolas" panose="020B0609020204030204" pitchFamily="49" charset="0"/>
              </a:rPr>
              <a:t>_ == </a:t>
            </a:r>
            <a:r>
              <a:rPr lang="en-US" sz="3200" dirty="0">
                <a:solidFill>
                  <a:srgbClr val="00B050"/>
                </a:solidFill>
                <a:latin typeface="Consolas" panose="020B0609020204030204" pitchFamily="49" charset="0"/>
              </a:rPr>
              <a:t>0</a:t>
            </a:r>
            <a:r>
              <a:rPr lang="en-US" sz="3200" dirty="0">
                <a:latin typeface="Consolas" panose="020B0609020204030204" pitchFamily="49" charset="0"/>
              </a:rPr>
              <a:t>) {</a:t>
            </a:r>
          </a:p>
          <a:p>
            <a:r>
              <a:rPr lang="en-US" sz="3200" dirty="0">
                <a:latin typeface="Consolas" panose="020B0609020204030204" pitchFamily="49" charset="0"/>
              </a:rPr>
              <a:t>        ++ticks;</a:t>
            </a:r>
          </a:p>
          <a:p>
            <a:r>
              <a:rPr lang="en-US" sz="3200" dirty="0">
                <a:latin typeface="Consolas" panose="020B0609020204030204" pitchFamily="49" charset="0"/>
              </a:rPr>
              <a:t>        </a:t>
            </a:r>
            <a:r>
              <a:rPr lang="en-US" sz="3200" dirty="0" err="1">
                <a:latin typeface="Consolas" panose="020B0609020204030204" pitchFamily="49" charset="0"/>
              </a:rPr>
              <a:t>kdisplay_ontick</a:t>
            </a:r>
            <a:r>
              <a:rPr lang="en-US" sz="3200" dirty="0">
                <a:latin typeface="Consolas" panose="020B0609020204030204" pitchFamily="49" charset="0"/>
              </a:rPr>
              <a:t>();</a:t>
            </a:r>
          </a:p>
          <a:p>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lapicstate</a:t>
            </a:r>
            <a:r>
              <a:rPr lang="en-US" sz="3200" dirty="0">
                <a:latin typeface="Consolas" panose="020B0609020204030204" pitchFamily="49" charset="0"/>
              </a:rPr>
              <a:t>::get().ack();</a:t>
            </a:r>
          </a:p>
          <a:p>
            <a:r>
              <a:rPr lang="en-US" sz="3200" dirty="0">
                <a:latin typeface="Consolas" panose="020B0609020204030204" pitchFamily="49" charset="0"/>
              </a:rPr>
              <a:t>    regs_ = regs;</a:t>
            </a:r>
          </a:p>
          <a:p>
            <a:r>
              <a:rPr lang="en-US" sz="3200" dirty="0">
                <a:latin typeface="Consolas" panose="020B0609020204030204" pitchFamily="49" charset="0"/>
              </a:rPr>
              <a:t>    </a:t>
            </a:r>
            <a:r>
              <a:rPr lang="en-US" sz="3200" dirty="0" err="1">
                <a:latin typeface="Consolas" panose="020B0609020204030204" pitchFamily="49" charset="0"/>
              </a:rPr>
              <a:t>yield_noreturn</a:t>
            </a:r>
            <a:r>
              <a:rPr lang="en-US" sz="3200" dirty="0">
                <a:latin typeface="Consolas" panose="020B0609020204030204" pitchFamily="49" charset="0"/>
              </a:rPr>
              <a:t>();</a:t>
            </a:r>
          </a:p>
          <a:p>
            <a:r>
              <a:rPr lang="en-US" sz="3200" dirty="0">
                <a:latin typeface="Consolas" panose="020B0609020204030204" pitchFamily="49" charset="0"/>
              </a:rPr>
              <a:t>    </a:t>
            </a:r>
            <a:r>
              <a:rPr lang="en-US" sz="3200" dirty="0">
                <a:solidFill>
                  <a:srgbClr val="0070C0"/>
                </a:solidFill>
                <a:latin typeface="Consolas" panose="020B0609020204030204" pitchFamily="49" charset="0"/>
              </a:rPr>
              <a:t>break</a:t>
            </a:r>
            <a:r>
              <a:rPr lang="en-US" sz="3200" dirty="0">
                <a:latin typeface="Consolas" panose="020B0609020204030204" pitchFamily="49" charset="0"/>
              </a:rPr>
              <a:t>; /* will not be reached */</a:t>
            </a:r>
          </a:p>
          <a:p>
            <a:r>
              <a:rPr lang="en-US" sz="3200" dirty="0">
                <a:latin typeface="Consolas" panose="020B0609020204030204" pitchFamily="49" charset="0"/>
              </a:rPr>
              <a:t> }</a:t>
            </a:r>
          </a:p>
        </p:txBody>
      </p:sp>
    </p:spTree>
    <p:extLst>
      <p:ext uri="{BB962C8B-B14F-4D97-AF65-F5344CB8AC3E}">
        <p14:creationId xmlns:p14="http://schemas.microsoft.com/office/powerpoint/2010/main" val="26580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4.44444E-6 L 0.00013 -0.88774 " pathEditMode="relative" rAng="0" ptsTypes="AA">
                                      <p:cBhvr>
                                        <p:cTn id="6" dur="2000" fill="hold"/>
                                        <p:tgtEl>
                                          <p:spTgt spid="4"/>
                                        </p:tgtEl>
                                        <p:attrNameLst>
                                          <p:attrName>ppt_x</p:attrName>
                                          <p:attrName>ppt_y</p:attrName>
                                        </p:attrNameLst>
                                      </p:cBhvr>
                                      <p:rCtr x="0" y="-44398"/>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166A9D-AEF1-467C-AF7C-33B8217CBF2C}"/>
              </a:ext>
            </a:extLst>
          </p:cNvPr>
          <p:cNvSpPr/>
          <p:nvPr/>
        </p:nvSpPr>
        <p:spPr>
          <a:xfrm>
            <a:off x="246925" y="3118515"/>
            <a:ext cx="11698149" cy="8956298"/>
          </a:xfrm>
          <a:prstGeom prst="rect">
            <a:avLst/>
          </a:prstGeom>
        </p:spPr>
        <p:txBody>
          <a:bodyPr wrap="square">
            <a:spAutoFit/>
          </a:bodyPr>
          <a:lstStyle/>
          <a:p>
            <a:r>
              <a:rPr lang="en-US" sz="3200" dirty="0">
                <a:latin typeface="Consolas" panose="020B0609020204030204" pitchFamily="49" charset="0"/>
              </a:rPr>
              <a:t>// k-</a:t>
            </a:r>
            <a:r>
              <a:rPr lang="en-US" sz="3200" dirty="0" err="1">
                <a:latin typeface="Consolas" panose="020B0609020204030204" pitchFamily="49" charset="0"/>
              </a:rPr>
              <a:t>exception.S</a:t>
            </a:r>
            <a:endParaRPr lang="en-US" sz="3200" dirty="0">
              <a:latin typeface="Consolas" panose="020B0609020204030204" pitchFamily="49" charset="0"/>
            </a:endParaRPr>
          </a:p>
          <a:p>
            <a:r>
              <a:rPr lang="en-US" sz="3200" dirty="0">
                <a:latin typeface="Consolas" panose="020B0609020204030204" pitchFamily="49" charset="0"/>
              </a:rPr>
              <a:t>// proc::</a:t>
            </a:r>
            <a:r>
              <a:rPr lang="en-US" sz="3200" dirty="0" err="1">
                <a:latin typeface="Consolas" panose="020B0609020204030204" pitchFamily="49" charset="0"/>
              </a:rPr>
              <a:t>yield_noreturn</a:t>
            </a:r>
            <a:r>
              <a:rPr lang="en-US" sz="3200" dirty="0">
                <a:latin typeface="Consolas" panose="020B0609020204030204" pitchFamily="49" charset="0"/>
              </a:rPr>
              <a:t>()</a:t>
            </a:r>
          </a:p>
          <a:p>
            <a:r>
              <a:rPr lang="en-US" sz="3200" dirty="0">
                <a:solidFill>
                  <a:srgbClr val="00B050"/>
                </a:solidFill>
                <a:latin typeface="Consolas" panose="020B0609020204030204" pitchFamily="49" charset="0"/>
              </a:rPr>
              <a:t>.</a:t>
            </a:r>
            <a:r>
              <a:rPr lang="en-US" sz="3200" dirty="0" err="1">
                <a:solidFill>
                  <a:srgbClr val="00B050"/>
                </a:solidFill>
                <a:latin typeface="Consolas" panose="020B0609020204030204" pitchFamily="49" charset="0"/>
              </a:rPr>
              <a:t>globl</a:t>
            </a:r>
            <a:r>
              <a:rPr lang="en-US" sz="3200" dirty="0">
                <a:solidFill>
                  <a:srgbClr val="00B050"/>
                </a:solidFill>
                <a:latin typeface="Consolas" panose="020B0609020204030204" pitchFamily="49" charset="0"/>
              </a:rPr>
              <a:t> _ZN4proc14yield_noreturnEv</a:t>
            </a:r>
          </a:p>
          <a:p>
            <a:r>
              <a:rPr lang="en-US" sz="3200" dirty="0">
                <a:solidFill>
                  <a:srgbClr val="00B050"/>
                </a:solidFill>
                <a:latin typeface="Consolas" panose="020B0609020204030204" pitchFamily="49" charset="0"/>
              </a:rPr>
              <a:t>_ZN4proc14yield_noreturnEv:</a:t>
            </a:r>
          </a:p>
          <a:p>
            <a:r>
              <a:rPr lang="en-US" sz="3200" dirty="0">
                <a:latin typeface="Consolas" panose="020B0609020204030204" pitchFamily="49" charset="0"/>
              </a:rPr>
              <a:t>    // Switch to </a:t>
            </a:r>
            <a:r>
              <a:rPr lang="en-US" sz="3200" dirty="0" err="1">
                <a:latin typeface="Consolas" panose="020B0609020204030204" pitchFamily="49" charset="0"/>
              </a:rPr>
              <a:t>cpustack</a:t>
            </a:r>
            <a:r>
              <a:rPr lang="en-US" sz="3200" dirty="0">
                <a:latin typeface="Consolas" panose="020B0609020204030204" pitchFamily="49" charset="0"/>
              </a:rPr>
              <a:t> and invoke the scheduler</a:t>
            </a:r>
          </a:p>
          <a:p>
            <a:r>
              <a:rPr lang="en-US" sz="3200" dirty="0">
                <a:latin typeface="Consolas" panose="020B0609020204030204" pitchFamily="49" charset="0"/>
              </a:rPr>
              <a:t>    // (in other words, invoke the function </a:t>
            </a:r>
          </a:p>
          <a:p>
            <a:r>
              <a:rPr lang="en-US" sz="3200" dirty="0">
                <a:latin typeface="Consolas" panose="020B0609020204030204" pitchFamily="49" charset="0"/>
              </a:rPr>
              <a:t>    // </a:t>
            </a:r>
            <a:r>
              <a:rPr lang="en-US" sz="3200" dirty="0" err="1">
                <a:latin typeface="Consolas" panose="020B0609020204030204" pitchFamily="49" charset="0"/>
              </a:rPr>
              <a:t>cpustate</a:t>
            </a:r>
            <a:r>
              <a:rPr lang="en-US" sz="3200" dirty="0">
                <a:latin typeface="Consolas" panose="020B0609020204030204" pitchFamily="49" charset="0"/>
              </a:rPr>
              <a:t>::schedule(proc* </a:t>
            </a:r>
            <a:r>
              <a:rPr lang="en-US" sz="3200" dirty="0" err="1">
                <a:latin typeface="Consolas" panose="020B0609020204030204" pitchFamily="49" charset="0"/>
              </a:rPr>
              <a:t>yielding_from</a:t>
            </a:r>
            <a:r>
              <a:rPr lang="en-US" sz="3200" dirty="0">
                <a:latin typeface="Consolas" panose="020B0609020204030204" pitchFamily="49" charset="0"/>
              </a:rPr>
              <a:t>))</a:t>
            </a:r>
          </a:p>
          <a:p>
            <a:r>
              <a:rPr lang="en-US" sz="3200" dirty="0">
                <a:latin typeface="Consolas" panose="020B0609020204030204" pitchFamily="49" charset="0"/>
              </a:rPr>
              <a:t>    </a:t>
            </a:r>
          </a:p>
          <a:p>
            <a:r>
              <a:rPr lang="en-US" sz="3200" dirty="0">
                <a:latin typeface="Consolas" panose="020B0609020204030204" pitchFamily="49" charset="0"/>
              </a:rPr>
              <a:t>    // We’re currently in proc::</a:t>
            </a:r>
            <a:r>
              <a:rPr lang="en-US" sz="3200" dirty="0" err="1">
                <a:latin typeface="Consolas" panose="020B0609020204030204" pitchFamily="49" charset="0"/>
              </a:rPr>
              <a:t>yield_noreturn</a:t>
            </a:r>
            <a:r>
              <a:rPr lang="en-US" sz="3200" dirty="0">
                <a:latin typeface="Consolas" panose="020B0609020204030204" pitchFamily="49" charset="0"/>
              </a:rPr>
              <a:t>().</a:t>
            </a:r>
          </a:p>
          <a:p>
            <a:r>
              <a:rPr lang="en-US" sz="3200" dirty="0">
                <a:latin typeface="Consolas" panose="020B0609020204030204" pitchFamily="49" charset="0"/>
              </a:rPr>
              <a:t>    // so the first argument %</a:t>
            </a:r>
            <a:r>
              <a:rPr lang="en-US" sz="3200" dirty="0" err="1">
                <a:latin typeface="Consolas" panose="020B0609020204030204" pitchFamily="49" charset="0"/>
              </a:rPr>
              <a:t>rdi</a:t>
            </a:r>
            <a:r>
              <a:rPr lang="en-US" sz="3200" dirty="0">
                <a:latin typeface="Consolas" panose="020B0609020204030204" pitchFamily="49" charset="0"/>
              </a:rPr>
              <a:t> is a `this`</a:t>
            </a:r>
          </a:p>
          <a:p>
            <a:r>
              <a:rPr lang="en-US" sz="3200" dirty="0">
                <a:latin typeface="Consolas" panose="020B0609020204030204" pitchFamily="49" charset="0"/>
              </a:rPr>
              <a:t>    // representing the current process.</a:t>
            </a:r>
          </a:p>
          <a:p>
            <a:r>
              <a:rPr lang="en-US" sz="3200" dirty="0">
                <a:latin typeface="Consolas" panose="020B0609020204030204" pitchFamily="49" charset="0"/>
              </a:rPr>
              <a:t>    </a:t>
            </a:r>
            <a:r>
              <a:rPr lang="en-US" sz="3200" dirty="0" err="1">
                <a:solidFill>
                  <a:srgbClr val="0070C0"/>
                </a:solidFill>
                <a:latin typeface="Consolas" panose="020B0609020204030204" pitchFamily="49" charset="0"/>
              </a:rPr>
              <a:t>movq</a:t>
            </a:r>
            <a:r>
              <a:rPr lang="en-US" sz="3200" dirty="0">
                <a:latin typeface="Consolas" panose="020B0609020204030204" pitchFamily="49" charset="0"/>
              </a:rPr>
              <a:t> %</a:t>
            </a:r>
            <a:r>
              <a:rPr lang="en-US" sz="3200" dirty="0" err="1">
                <a:latin typeface="Consolas" panose="020B0609020204030204" pitchFamily="49" charset="0"/>
              </a:rPr>
              <a:t>rdi</a:t>
            </a:r>
            <a:r>
              <a:rPr lang="en-US" sz="3200" dirty="0">
                <a:latin typeface="Consolas" panose="020B0609020204030204" pitchFamily="49" charset="0"/>
              </a:rPr>
              <a:t>, %</a:t>
            </a:r>
            <a:r>
              <a:rPr lang="en-US" sz="3200" dirty="0" err="1">
                <a:latin typeface="Consolas" panose="020B0609020204030204" pitchFamily="49" charset="0"/>
              </a:rPr>
              <a:t>rsi</a:t>
            </a:r>
            <a:r>
              <a:rPr lang="en-US" sz="3200" dirty="0">
                <a:latin typeface="Consolas" panose="020B0609020204030204" pitchFamily="49" charset="0"/>
              </a:rPr>
              <a:t>     //%</a:t>
            </a:r>
            <a:r>
              <a:rPr lang="en-US" sz="3200" dirty="0" err="1">
                <a:latin typeface="Consolas" panose="020B0609020204030204" pitchFamily="49" charset="0"/>
              </a:rPr>
              <a:t>rsi</a:t>
            </a:r>
            <a:r>
              <a:rPr lang="en-US" sz="3200" dirty="0">
                <a:latin typeface="Consolas" panose="020B0609020204030204" pitchFamily="49" charset="0"/>
              </a:rPr>
              <a:t> is `</a:t>
            </a:r>
            <a:r>
              <a:rPr lang="en-US" sz="3200" dirty="0" err="1">
                <a:latin typeface="Consolas" panose="020B0609020204030204" pitchFamily="49" charset="0"/>
              </a:rPr>
              <a:t>yielding_from</a:t>
            </a:r>
            <a:r>
              <a:rPr lang="en-US" sz="3200" dirty="0">
                <a:latin typeface="Consolas" panose="020B0609020204030204" pitchFamily="49" charset="0"/>
              </a:rPr>
              <a:t>`</a:t>
            </a:r>
          </a:p>
          <a:p>
            <a:r>
              <a:rPr lang="en-US" sz="3200" dirty="0">
                <a:latin typeface="Consolas" panose="020B0609020204030204" pitchFamily="49" charset="0"/>
              </a:rPr>
              <a:t>    </a:t>
            </a:r>
            <a:r>
              <a:rPr lang="en-US" sz="3200" dirty="0" err="1">
                <a:solidFill>
                  <a:srgbClr val="0070C0"/>
                </a:solidFill>
                <a:latin typeface="Consolas" panose="020B0609020204030204" pitchFamily="49" charset="0"/>
              </a:rPr>
              <a:t>movq</a:t>
            </a:r>
            <a:r>
              <a:rPr lang="en-US" sz="3200" dirty="0">
                <a:latin typeface="Consolas" panose="020B0609020204030204" pitchFamily="49" charset="0"/>
              </a:rPr>
              <a:t> %</a:t>
            </a:r>
            <a:r>
              <a:rPr lang="en-US" sz="3200" dirty="0" err="1">
                <a:latin typeface="Consolas" panose="020B0609020204030204" pitchFamily="49" charset="0"/>
              </a:rPr>
              <a:t>gs</a:t>
            </a:r>
            <a:r>
              <a:rPr lang="en-US" sz="3200" dirty="0">
                <a:latin typeface="Consolas" panose="020B0609020204030204" pitchFamily="49" charset="0"/>
              </a:rPr>
              <a:t>:(</a:t>
            </a:r>
            <a:r>
              <a:rPr lang="en-US" sz="3200" dirty="0">
                <a:solidFill>
                  <a:srgbClr val="00B050"/>
                </a:solidFill>
                <a:latin typeface="Consolas" panose="020B0609020204030204" pitchFamily="49" charset="0"/>
              </a:rPr>
              <a:t>0</a:t>
            </a:r>
            <a:r>
              <a:rPr lang="en-US" sz="3200" dirty="0">
                <a:latin typeface="Consolas" panose="020B0609020204030204" pitchFamily="49" charset="0"/>
              </a:rPr>
              <a:t>), %</a:t>
            </a:r>
            <a:r>
              <a:rPr lang="en-US" sz="3200" dirty="0" err="1">
                <a:latin typeface="Consolas" panose="020B0609020204030204" pitchFamily="49" charset="0"/>
              </a:rPr>
              <a:t>rdi</a:t>
            </a:r>
            <a:r>
              <a:rPr lang="en-US" sz="3200" dirty="0">
                <a:latin typeface="Consolas" panose="020B0609020204030204" pitchFamily="49" charset="0"/>
              </a:rPr>
              <a:t>  //%</a:t>
            </a:r>
            <a:r>
              <a:rPr lang="en-US" sz="3200" dirty="0" err="1">
                <a:latin typeface="Consolas" panose="020B0609020204030204" pitchFamily="49" charset="0"/>
              </a:rPr>
              <a:t>rdi</a:t>
            </a:r>
            <a:r>
              <a:rPr lang="en-US" sz="3200" dirty="0">
                <a:latin typeface="Consolas" panose="020B0609020204030204" pitchFamily="49" charset="0"/>
              </a:rPr>
              <a:t> is `this` pointer:</a:t>
            </a:r>
          </a:p>
          <a:p>
            <a:r>
              <a:rPr lang="en-US" sz="3200" dirty="0">
                <a:latin typeface="Consolas" panose="020B0609020204030204" pitchFamily="49" charset="0"/>
              </a:rPr>
              <a:t>                        //points to </a:t>
            </a:r>
            <a:r>
              <a:rPr lang="en-US" sz="3200" dirty="0" err="1">
                <a:latin typeface="Consolas" panose="020B0609020204030204" pitchFamily="49" charset="0"/>
              </a:rPr>
              <a:t>cpustate</a:t>
            </a:r>
            <a:r>
              <a:rPr lang="en-US" sz="3200" dirty="0">
                <a:latin typeface="Consolas" panose="020B0609020204030204" pitchFamily="49" charset="0"/>
              </a:rPr>
              <a:t>!</a:t>
            </a:r>
          </a:p>
          <a:p>
            <a:r>
              <a:rPr lang="en-US" sz="3200" dirty="0">
                <a:latin typeface="Consolas" panose="020B0609020204030204" pitchFamily="49" charset="0"/>
              </a:rPr>
              <a:t>    </a:t>
            </a:r>
            <a:r>
              <a:rPr lang="en-US" sz="3200" dirty="0" err="1">
                <a:solidFill>
                  <a:srgbClr val="0070C0"/>
                </a:solidFill>
                <a:latin typeface="Consolas" panose="020B0609020204030204" pitchFamily="49" charset="0"/>
              </a:rPr>
              <a:t>leaq</a:t>
            </a:r>
            <a:r>
              <a:rPr lang="en-US" sz="3200" dirty="0">
                <a:latin typeface="Consolas" panose="020B0609020204030204" pitchFamily="49" charset="0"/>
              </a:rPr>
              <a:t> CPUSTACK_SIZE(%</a:t>
            </a:r>
            <a:r>
              <a:rPr lang="en-US" sz="3200" dirty="0" err="1">
                <a:latin typeface="Consolas" panose="020B0609020204030204" pitchFamily="49" charset="0"/>
              </a:rPr>
              <a:t>rdi</a:t>
            </a:r>
            <a:r>
              <a:rPr lang="en-US" sz="3200" dirty="0">
                <a:latin typeface="Consolas" panose="020B0609020204030204" pitchFamily="49" charset="0"/>
              </a:rPr>
              <a:t>), %</a:t>
            </a:r>
            <a:r>
              <a:rPr lang="en-US" sz="3200" dirty="0" err="1">
                <a:latin typeface="Consolas" panose="020B0609020204030204" pitchFamily="49" charset="0"/>
              </a:rPr>
              <a:t>rsp</a:t>
            </a:r>
            <a:r>
              <a:rPr lang="en-US" sz="3200" dirty="0">
                <a:latin typeface="Consolas" panose="020B0609020204030204" pitchFamily="49" charset="0"/>
              </a:rPr>
              <a:t> //</a:t>
            </a:r>
            <a:r>
              <a:rPr lang="en-US" sz="3200" dirty="0" err="1">
                <a:latin typeface="Consolas" panose="020B0609020204030204" pitchFamily="49" charset="0"/>
              </a:rPr>
              <a:t>cpustack</a:t>
            </a:r>
            <a:r>
              <a:rPr lang="en-US" sz="3200" dirty="0">
                <a:latin typeface="Consolas" panose="020B0609020204030204" pitchFamily="49" charset="0"/>
              </a:rPr>
              <a:t> is at</a:t>
            </a:r>
          </a:p>
          <a:p>
            <a:r>
              <a:rPr lang="en-US" sz="3200" dirty="0">
                <a:latin typeface="Consolas" panose="020B0609020204030204" pitchFamily="49" charset="0"/>
              </a:rPr>
              <a:t>                        //the top of the allocated</a:t>
            </a:r>
          </a:p>
          <a:p>
            <a:r>
              <a:rPr lang="en-US" sz="3200" dirty="0">
                <a:latin typeface="Consolas" panose="020B0609020204030204" pitchFamily="49" charset="0"/>
              </a:rPr>
              <a:t>                        //space for </a:t>
            </a:r>
            <a:r>
              <a:rPr lang="en-US" sz="3200" dirty="0" err="1">
                <a:latin typeface="Consolas" panose="020B0609020204030204" pitchFamily="49" charset="0"/>
              </a:rPr>
              <a:t>cpustate</a:t>
            </a:r>
            <a:endParaRPr lang="en-US" sz="3200" dirty="0">
              <a:latin typeface="Consolas" panose="020B0609020204030204" pitchFamily="49" charset="0"/>
            </a:endParaRPr>
          </a:p>
          <a:p>
            <a:r>
              <a:rPr lang="en-US" sz="3200" dirty="0">
                <a:latin typeface="Consolas" panose="020B0609020204030204" pitchFamily="49" charset="0"/>
              </a:rPr>
              <a:t>    </a:t>
            </a:r>
            <a:r>
              <a:rPr lang="en-US" sz="3200" dirty="0" err="1">
                <a:solidFill>
                  <a:srgbClr val="0070C0"/>
                </a:solidFill>
                <a:latin typeface="Consolas" panose="020B0609020204030204" pitchFamily="49" charset="0"/>
              </a:rPr>
              <a:t>jmp</a:t>
            </a:r>
            <a:r>
              <a:rPr lang="en-US" sz="3200" dirty="0">
                <a:latin typeface="Consolas" panose="020B0609020204030204" pitchFamily="49" charset="0"/>
              </a:rPr>
              <a:t> _ZN8cpustate8scheduleEP4proc</a:t>
            </a:r>
          </a:p>
        </p:txBody>
      </p:sp>
    </p:spTree>
    <p:extLst>
      <p:ext uri="{BB962C8B-B14F-4D97-AF65-F5344CB8AC3E}">
        <p14:creationId xmlns:p14="http://schemas.microsoft.com/office/powerpoint/2010/main" val="322196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1.11111E-6 L 0 -0.74306 " pathEditMode="relative" rAng="0" ptsTypes="AA">
                                      <p:cBhvr>
                                        <p:cTn id="6" dur="2000" fill="hold"/>
                                        <p:tgtEl>
                                          <p:spTgt spid="4"/>
                                        </p:tgtEl>
                                        <p:attrNameLst>
                                          <p:attrName>ppt_x</p:attrName>
                                          <p:attrName>ppt_y</p:attrName>
                                        </p:attrNameLst>
                                      </p:cBhvr>
                                      <p:rCtr x="0" y="-3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0DF344-0E7E-45C9-A02A-44F2BF8110B8}"/>
              </a:ext>
            </a:extLst>
          </p:cNvPr>
          <p:cNvSpPr/>
          <p:nvPr/>
        </p:nvSpPr>
        <p:spPr>
          <a:xfrm>
            <a:off x="432121" y="448419"/>
            <a:ext cx="11327758" cy="6124754"/>
          </a:xfrm>
          <a:prstGeom prst="rect">
            <a:avLst/>
          </a:prstGeom>
        </p:spPr>
        <p:txBody>
          <a:bodyPr wrap="square">
            <a:spAutoFit/>
          </a:bodyPr>
          <a:lstStyle/>
          <a:p>
            <a:r>
              <a:rPr lang="en-US" sz="2800" dirty="0">
                <a:latin typeface="Consolas" panose="020B0609020204030204" pitchFamily="49" charset="0"/>
              </a:rPr>
              <a:t>// A simplified version of the real schedule().</a:t>
            </a:r>
          </a:p>
          <a:p>
            <a:r>
              <a:rPr lang="en-US" sz="2800" dirty="0">
                <a:solidFill>
                  <a:srgbClr val="0070C0"/>
                </a:solidFill>
                <a:latin typeface="Consolas" panose="020B0609020204030204" pitchFamily="49" charset="0"/>
              </a:rPr>
              <a:t>void</a:t>
            </a:r>
            <a:r>
              <a:rPr lang="en-US" sz="2800" dirty="0">
                <a:latin typeface="Consolas" panose="020B0609020204030204" pitchFamily="49" charset="0"/>
              </a:rPr>
              <a:t> </a:t>
            </a:r>
            <a:r>
              <a:rPr lang="en-US" sz="2800" dirty="0" err="1">
                <a:latin typeface="Consolas" panose="020B0609020204030204" pitchFamily="49" charset="0"/>
              </a:rPr>
              <a:t>cpustate</a:t>
            </a:r>
            <a:r>
              <a:rPr lang="en-US" sz="2800" dirty="0">
                <a:latin typeface="Consolas" panose="020B0609020204030204" pitchFamily="49" charset="0"/>
              </a:rPr>
              <a:t>::schedule(proc* </a:t>
            </a:r>
            <a:r>
              <a:rPr lang="en-US" sz="2800" dirty="0" err="1">
                <a:latin typeface="Consolas" panose="020B0609020204030204" pitchFamily="49" charset="0"/>
              </a:rPr>
              <a:t>yielding_from</a:t>
            </a:r>
            <a:r>
              <a:rPr lang="en-US" sz="2800" dirty="0">
                <a:latin typeface="Consolas" panose="020B0609020204030204" pitchFamily="49" charset="0"/>
              </a:rPr>
              <a:t>) {</a:t>
            </a:r>
          </a:p>
          <a:p>
            <a:r>
              <a:rPr lang="en-US" sz="2800" dirty="0">
                <a:latin typeface="Consolas" panose="020B0609020204030204" pitchFamily="49" charset="0"/>
              </a:rPr>
              <a:t>    // Find the next process to run.</a:t>
            </a:r>
          </a:p>
          <a:p>
            <a:r>
              <a:rPr lang="en-US" sz="2800" dirty="0">
                <a:latin typeface="Consolas" panose="020B0609020204030204" pitchFamily="49" charset="0"/>
              </a:rPr>
              <a:t>    runq_lock_.</a:t>
            </a:r>
            <a:r>
              <a:rPr lang="en-US" sz="2800" dirty="0" err="1">
                <a:latin typeface="Consolas" panose="020B0609020204030204" pitchFamily="49" charset="0"/>
              </a:rPr>
              <a:t>lock_noirq</a:t>
            </a:r>
            <a:r>
              <a:rPr lang="en-US" sz="2800" dirty="0">
                <a:latin typeface="Consolas" panose="020B0609020204030204" pitchFamily="49" charset="0"/>
              </a:rPr>
              <a:t>();</a:t>
            </a:r>
          </a:p>
          <a:p>
            <a:r>
              <a:rPr lang="en-US" sz="2800" dirty="0">
                <a:latin typeface="Consolas" panose="020B0609020204030204" pitchFamily="49" charset="0"/>
              </a:rPr>
              <a:t>    if (</a:t>
            </a:r>
            <a:r>
              <a:rPr lang="en-US" sz="2800" dirty="0" err="1">
                <a:latin typeface="Consolas" panose="020B0609020204030204" pitchFamily="49" charset="0"/>
              </a:rPr>
              <a:t>yielding_from</a:t>
            </a:r>
            <a:r>
              <a:rPr lang="en-US" sz="2800" dirty="0">
                <a:latin typeface="Consolas" panose="020B0609020204030204" pitchFamily="49" charset="0"/>
              </a:rPr>
              <a:t>-&gt;</a:t>
            </a:r>
            <a:r>
              <a:rPr lang="en-US" sz="2800" dirty="0" err="1">
                <a:latin typeface="Consolas" panose="020B0609020204030204" pitchFamily="49" charset="0"/>
              </a:rPr>
              <a:t>pstate</a:t>
            </a:r>
            <a:r>
              <a:rPr lang="en-US" sz="2800" dirty="0">
                <a:latin typeface="Consolas" panose="020B0609020204030204" pitchFamily="49" charset="0"/>
              </a:rPr>
              <a:t>_ == proc::</a:t>
            </a:r>
            <a:r>
              <a:rPr lang="en-US" sz="2800" dirty="0" err="1">
                <a:latin typeface="Consolas" panose="020B0609020204030204" pitchFamily="49" charset="0"/>
              </a:rPr>
              <a:t>ps_runnable</a:t>
            </a:r>
            <a:r>
              <a:rPr lang="en-US" sz="2800" dirty="0">
                <a:latin typeface="Consolas" panose="020B0609020204030204" pitchFamily="49" charset="0"/>
              </a:rPr>
              <a:t>) {</a:t>
            </a:r>
          </a:p>
          <a:p>
            <a:r>
              <a:rPr lang="en-US" sz="2800" dirty="0">
                <a:latin typeface="Consolas" panose="020B0609020204030204" pitchFamily="49" charset="0"/>
              </a:rPr>
              <a:t>        </a:t>
            </a:r>
            <a:r>
              <a:rPr lang="en-US" sz="2800" dirty="0" err="1">
                <a:latin typeface="Consolas" panose="020B0609020204030204" pitchFamily="49" charset="0"/>
              </a:rPr>
              <a:t>runq</a:t>
            </a:r>
            <a:r>
              <a:rPr lang="en-US" sz="2800" dirty="0">
                <a:latin typeface="Consolas" panose="020B0609020204030204" pitchFamily="49" charset="0"/>
              </a:rPr>
              <a:t>_.</a:t>
            </a:r>
            <a:r>
              <a:rPr lang="en-US" sz="2800" dirty="0" err="1">
                <a:latin typeface="Consolas" panose="020B0609020204030204" pitchFamily="49" charset="0"/>
              </a:rPr>
              <a:t>push_back</a:t>
            </a:r>
            <a:r>
              <a:rPr lang="en-US" sz="2800" dirty="0">
                <a:latin typeface="Consolas" panose="020B0609020204030204" pitchFamily="49" charset="0"/>
              </a:rPr>
              <a:t>(</a:t>
            </a:r>
            <a:r>
              <a:rPr lang="en-US" sz="2800" dirty="0" err="1">
                <a:latin typeface="Consolas" panose="020B0609020204030204" pitchFamily="49" charset="0"/>
              </a:rPr>
              <a:t>yielding_from</a:t>
            </a:r>
            <a:r>
              <a:rPr lang="en-US" sz="2800" dirty="0">
                <a:latin typeface="Consolas" panose="020B0609020204030204" pitchFamily="49" charset="0"/>
              </a:rPr>
              <a:t>);</a:t>
            </a:r>
          </a:p>
          <a:p>
            <a:r>
              <a:rPr lang="en-US" sz="2800" dirty="0">
                <a:latin typeface="Consolas" panose="020B0609020204030204" pitchFamily="49" charset="0"/>
              </a:rPr>
              <a:t>    }</a:t>
            </a:r>
          </a:p>
          <a:p>
            <a:r>
              <a:rPr lang="en-US" sz="2800" dirty="0">
                <a:latin typeface="Consolas" panose="020B0609020204030204" pitchFamily="49" charset="0"/>
              </a:rPr>
              <a:t>    current_ = </a:t>
            </a:r>
            <a:r>
              <a:rPr lang="en-US" sz="2800" dirty="0" err="1">
                <a:latin typeface="Consolas" panose="020B0609020204030204" pitchFamily="49" charset="0"/>
              </a:rPr>
              <a:t>runq</a:t>
            </a:r>
            <a:r>
              <a:rPr lang="en-US" sz="2800" dirty="0">
                <a:latin typeface="Consolas" panose="020B0609020204030204" pitchFamily="49" charset="0"/>
              </a:rPr>
              <a:t>_.</a:t>
            </a:r>
            <a:r>
              <a:rPr lang="en-US" sz="2800" dirty="0" err="1">
                <a:latin typeface="Consolas" panose="020B0609020204030204" pitchFamily="49" charset="0"/>
              </a:rPr>
              <a:t>pop_front</a:t>
            </a:r>
            <a:r>
              <a:rPr lang="en-US" sz="2800" dirty="0">
                <a:latin typeface="Consolas" panose="020B0609020204030204" pitchFamily="49" charset="0"/>
              </a:rPr>
              <a:t>();</a:t>
            </a:r>
          </a:p>
          <a:p>
            <a:r>
              <a:rPr lang="en-US" sz="2800" dirty="0">
                <a:latin typeface="Consolas" panose="020B0609020204030204" pitchFamily="49" charset="0"/>
              </a:rPr>
              <a:t>    runq_lock_.</a:t>
            </a:r>
            <a:r>
              <a:rPr lang="en-US" sz="2800" dirty="0" err="1">
                <a:latin typeface="Consolas" panose="020B0609020204030204" pitchFamily="49" charset="0"/>
              </a:rPr>
              <a:t>unlock_noirq</a:t>
            </a:r>
            <a:r>
              <a:rPr lang="en-US" sz="2800" dirty="0">
                <a:latin typeface="Consolas" panose="020B0609020204030204" pitchFamily="49" charset="0"/>
              </a:rPr>
              <a:t>();</a:t>
            </a:r>
          </a:p>
          <a:p>
            <a:endParaRPr lang="en-US" sz="2800" dirty="0">
              <a:latin typeface="Consolas" panose="020B0609020204030204" pitchFamily="49" charset="0"/>
            </a:endParaRPr>
          </a:p>
          <a:p>
            <a:r>
              <a:rPr lang="en-US" sz="2800" dirty="0">
                <a:latin typeface="Consolas" panose="020B0609020204030204" pitchFamily="49" charset="0"/>
              </a:rPr>
              <a:t>    // Run `current_`.</a:t>
            </a:r>
          </a:p>
          <a:p>
            <a:r>
              <a:rPr lang="en-US" sz="2800" dirty="0">
                <a:latin typeface="Consolas" panose="020B0609020204030204" pitchFamily="49" charset="0"/>
              </a:rPr>
              <a:t>    </a:t>
            </a:r>
            <a:r>
              <a:rPr lang="en-US" sz="2800" dirty="0" err="1">
                <a:latin typeface="Consolas" panose="020B0609020204030204" pitchFamily="49" charset="0"/>
              </a:rPr>
              <a:t>set_pagetable</a:t>
            </a:r>
            <a:r>
              <a:rPr lang="en-US" sz="2800" dirty="0">
                <a:latin typeface="Consolas" panose="020B0609020204030204" pitchFamily="49" charset="0"/>
              </a:rPr>
              <a:t>(current_-&gt;</a:t>
            </a:r>
            <a:r>
              <a:rPr lang="en-US" sz="2800" dirty="0" err="1">
                <a:latin typeface="Consolas" panose="020B0609020204030204" pitchFamily="49" charset="0"/>
              </a:rPr>
              <a:t>pagetable</a:t>
            </a:r>
            <a:r>
              <a:rPr lang="en-US" sz="2800" dirty="0">
                <a:latin typeface="Consolas" panose="020B0609020204030204" pitchFamily="49" charset="0"/>
              </a:rPr>
              <a:t>_);</a:t>
            </a:r>
          </a:p>
          <a:p>
            <a:r>
              <a:rPr lang="en-US" sz="2800" dirty="0">
                <a:latin typeface="Consolas" panose="020B0609020204030204" pitchFamily="49" charset="0"/>
              </a:rPr>
              <a:t>    current_-&gt;resume(); // Does not return.</a:t>
            </a:r>
          </a:p>
          <a:p>
            <a:r>
              <a:rPr lang="en-US" sz="2800" dirty="0">
                <a:latin typeface="Consolas" panose="020B0609020204030204" pitchFamily="49" charset="0"/>
              </a:rPr>
              <a:t>}</a:t>
            </a:r>
          </a:p>
        </p:txBody>
      </p:sp>
    </p:spTree>
    <p:extLst>
      <p:ext uri="{BB962C8B-B14F-4D97-AF65-F5344CB8AC3E}">
        <p14:creationId xmlns:p14="http://schemas.microsoft.com/office/powerpoint/2010/main" val="197105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BB181B-00FF-47C5-9532-BAA686543361}"/>
              </a:ext>
            </a:extLst>
          </p:cNvPr>
          <p:cNvPicPr>
            <a:picLocks noChangeAspect="1"/>
          </p:cNvPicPr>
          <p:nvPr/>
        </p:nvPicPr>
        <p:blipFill>
          <a:blip r:embed="rId3"/>
          <a:stretch>
            <a:fillRect/>
          </a:stretch>
        </p:blipFill>
        <p:spPr>
          <a:xfrm>
            <a:off x="231493" y="775502"/>
            <a:ext cx="5252819" cy="4590637"/>
          </a:xfrm>
          <a:prstGeom prst="rect">
            <a:avLst/>
          </a:prstGeom>
        </p:spPr>
      </p:pic>
      <p:sp>
        <p:nvSpPr>
          <p:cNvPr id="3" name="Content Placeholder 2">
            <a:extLst>
              <a:ext uri="{FF2B5EF4-FFF2-40B4-BE49-F238E27FC236}">
                <a16:creationId xmlns:a16="http://schemas.microsoft.com/office/drawing/2014/main" id="{9D68A433-0A2E-414F-8F82-7F7D1433FFEC}"/>
              </a:ext>
            </a:extLst>
          </p:cNvPr>
          <p:cNvSpPr>
            <a:spLocks noGrp="1"/>
          </p:cNvSpPr>
          <p:nvPr>
            <p:ph idx="1"/>
          </p:nvPr>
        </p:nvSpPr>
        <p:spPr>
          <a:xfrm>
            <a:off x="5092864" y="1041723"/>
            <a:ext cx="7095281" cy="4317357"/>
          </a:xfrm>
        </p:spPr>
        <p:txBody>
          <a:bodyPr>
            <a:normAutofit lnSpcReduction="10000"/>
          </a:bodyPr>
          <a:lstStyle/>
          <a:p>
            <a:r>
              <a:rPr lang="en-US" sz="3200" dirty="0"/>
              <a:t>[Ignoring kernel threads,] kernel code only executes in response to external stimuli</a:t>
            </a:r>
          </a:p>
          <a:p>
            <a:pPr lvl="1"/>
            <a:r>
              <a:rPr lang="en-US" sz="2800" b="1" dirty="0"/>
              <a:t>Asynchronous interrupts</a:t>
            </a:r>
            <a:r>
              <a:rPr lang="en-US" sz="2800" dirty="0"/>
              <a:t> (e.g., timer interrupt, NIC interrupt because a packet arrived))</a:t>
            </a:r>
          </a:p>
          <a:p>
            <a:pPr lvl="1"/>
            <a:r>
              <a:rPr lang="en-US" sz="2800" b="1" dirty="0"/>
              <a:t>Synchronous exceptions </a:t>
            </a:r>
            <a:r>
              <a:rPr lang="en-US" sz="2800" dirty="0"/>
              <a:t>(e.g., dividing by zero, dereferencing a null pointer, attempting to write a read-only page)</a:t>
            </a:r>
          </a:p>
          <a:p>
            <a:pPr lvl="1"/>
            <a:r>
              <a:rPr lang="en-US" sz="2800" b="1" dirty="0"/>
              <a:t>Synchronous traps</a:t>
            </a:r>
            <a:r>
              <a:rPr lang="en-US" sz="2800" dirty="0"/>
              <a:t> (e.g., system calls via </a:t>
            </a:r>
            <a:r>
              <a:rPr lang="en-US" sz="2800" dirty="0" err="1">
                <a:latin typeface="Consolas" panose="020B0609020204030204" pitchFamily="49" charset="0"/>
              </a:rPr>
              <a:t>syscall</a:t>
            </a:r>
            <a:r>
              <a:rPr lang="en-US" sz="2800" dirty="0"/>
              <a:t>, debugging traps via </a:t>
            </a:r>
            <a:r>
              <a:rPr lang="en-US" sz="2800" dirty="0">
                <a:latin typeface="Consolas" panose="020B0609020204030204" pitchFamily="49" charset="0"/>
              </a:rPr>
              <a:t>int3</a:t>
            </a:r>
            <a:r>
              <a:rPr lang="en-US" sz="2800" dirty="0"/>
              <a:t>)</a:t>
            </a:r>
          </a:p>
        </p:txBody>
      </p:sp>
      <p:sp>
        <p:nvSpPr>
          <p:cNvPr id="7" name="Content Placeholder 2">
            <a:extLst>
              <a:ext uri="{FF2B5EF4-FFF2-40B4-BE49-F238E27FC236}">
                <a16:creationId xmlns:a16="http://schemas.microsoft.com/office/drawing/2014/main" id="{39BDF57A-C110-4F14-8932-7A99E5EBC7BD}"/>
              </a:ext>
            </a:extLst>
          </p:cNvPr>
          <p:cNvSpPr txBox="1">
            <a:spLocks/>
          </p:cNvSpPr>
          <p:nvPr/>
        </p:nvSpPr>
        <p:spPr>
          <a:xfrm>
            <a:off x="502052" y="5342989"/>
            <a:ext cx="11187896" cy="12845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During boot, the kernel must configure the processor to invoke the appropriate kernel code when exceptions, traps, and interrupts occur</a:t>
            </a:r>
          </a:p>
        </p:txBody>
      </p:sp>
      <p:sp>
        <p:nvSpPr>
          <p:cNvPr id="2" name="Title 1">
            <a:extLst>
              <a:ext uri="{FF2B5EF4-FFF2-40B4-BE49-F238E27FC236}">
                <a16:creationId xmlns:a16="http://schemas.microsoft.com/office/drawing/2014/main" id="{301B2656-1B0C-4041-976A-C63DE01E95BE}"/>
              </a:ext>
            </a:extLst>
          </p:cNvPr>
          <p:cNvSpPr>
            <a:spLocks noGrp="1"/>
          </p:cNvSpPr>
          <p:nvPr>
            <p:ph type="title"/>
          </p:nvPr>
        </p:nvSpPr>
        <p:spPr>
          <a:xfrm>
            <a:off x="838200" y="-132587"/>
            <a:ext cx="10515600" cy="1325563"/>
          </a:xfrm>
        </p:spPr>
        <p:txBody>
          <a:bodyPr/>
          <a:lstStyle/>
          <a:p>
            <a:r>
              <a:rPr lang="en-US" dirty="0"/>
              <a:t>Vectoring Control To The Kernel</a:t>
            </a:r>
          </a:p>
        </p:txBody>
      </p:sp>
    </p:spTree>
    <p:extLst>
      <p:ext uri="{BB962C8B-B14F-4D97-AF65-F5344CB8AC3E}">
        <p14:creationId xmlns:p14="http://schemas.microsoft.com/office/powerpoint/2010/main" val="122282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373BDB-A401-4E1B-83D2-5155D27497AB}"/>
              </a:ext>
            </a:extLst>
          </p:cNvPr>
          <p:cNvSpPr/>
          <p:nvPr/>
        </p:nvSpPr>
        <p:spPr>
          <a:xfrm>
            <a:off x="73306" y="2916603"/>
            <a:ext cx="11956648" cy="8710077"/>
          </a:xfrm>
          <a:prstGeom prst="rect">
            <a:avLst/>
          </a:prstGeom>
        </p:spPr>
        <p:txBody>
          <a:bodyPr wrap="square">
            <a:spAutoFit/>
          </a:bodyPr>
          <a:lstStyle/>
          <a:p>
            <a:r>
              <a:rPr lang="en-US" sz="2800" dirty="0">
                <a:latin typeface="Consolas" panose="020B0609020204030204" pitchFamily="49" charset="0"/>
              </a:rPr>
              <a:t>// proc::resume()</a:t>
            </a:r>
          </a:p>
          <a:p>
            <a:r>
              <a:rPr lang="en-US" sz="2800" dirty="0">
                <a:solidFill>
                  <a:srgbClr val="00B050"/>
                </a:solidFill>
                <a:latin typeface="Consolas" panose="020B0609020204030204" pitchFamily="49" charset="0"/>
              </a:rPr>
              <a:t>.</a:t>
            </a:r>
            <a:r>
              <a:rPr lang="en-US" sz="2800" dirty="0" err="1">
                <a:solidFill>
                  <a:srgbClr val="00B050"/>
                </a:solidFill>
                <a:latin typeface="Consolas" panose="020B0609020204030204" pitchFamily="49" charset="0"/>
              </a:rPr>
              <a:t>globl</a:t>
            </a:r>
            <a:r>
              <a:rPr lang="en-US" sz="2800" dirty="0">
                <a:solidFill>
                  <a:srgbClr val="00B050"/>
                </a:solidFill>
                <a:latin typeface="Consolas" panose="020B0609020204030204" pitchFamily="49" charset="0"/>
              </a:rPr>
              <a:t> _ZN4proc6resumeEv</a:t>
            </a:r>
          </a:p>
          <a:p>
            <a:r>
              <a:rPr lang="en-US" sz="2800" dirty="0">
                <a:solidFill>
                  <a:srgbClr val="00B050"/>
                </a:solidFill>
                <a:latin typeface="Consolas" panose="020B0609020204030204" pitchFamily="49" charset="0"/>
              </a:rPr>
              <a:t>_ZN4proc6resumeEv:</a:t>
            </a:r>
          </a:p>
          <a:p>
            <a:r>
              <a:rPr lang="en-US" sz="2800" dirty="0">
                <a:latin typeface="Consolas" panose="020B0609020204030204" pitchFamily="49" charset="0"/>
              </a:rPr>
              <a:t>    // Do we have </a:t>
            </a:r>
            <a:r>
              <a:rPr lang="en-US" sz="2800" dirty="0" err="1">
                <a:latin typeface="Consolas" panose="020B0609020204030204" pitchFamily="49" charset="0"/>
              </a:rPr>
              <a:t>yieldstate</a:t>
            </a:r>
            <a:r>
              <a:rPr lang="en-US" sz="2800" dirty="0">
                <a:latin typeface="Consolas" panose="020B0609020204030204" pitchFamily="49" charset="0"/>
              </a:rPr>
              <a:t>? (in other words, is</a:t>
            </a:r>
          </a:p>
          <a:p>
            <a:r>
              <a:rPr lang="en-US" sz="2800" dirty="0">
                <a:latin typeface="Consolas" panose="020B0609020204030204" pitchFamily="49" charset="0"/>
              </a:rPr>
              <a:t>    // `this-&gt;yields_ != </a:t>
            </a:r>
            <a:r>
              <a:rPr lang="en-US" sz="2800" dirty="0" err="1">
                <a:latin typeface="Consolas" panose="020B0609020204030204" pitchFamily="49" charset="0"/>
              </a:rPr>
              <a:t>nullptr</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testq</a:t>
            </a:r>
            <a:r>
              <a:rPr lang="en-US" sz="2800" dirty="0">
                <a:latin typeface="Consolas" panose="020B0609020204030204" pitchFamily="49" charset="0"/>
              </a:rPr>
              <a:t> %</a:t>
            </a:r>
            <a:r>
              <a:rPr lang="en-US" sz="2800" dirty="0" err="1">
                <a:latin typeface="Consolas" panose="020B0609020204030204" pitchFamily="49" charset="0"/>
              </a:rPr>
              <a:t>rax</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jnz</a:t>
            </a:r>
            <a:r>
              <a:rPr lang="en-US" sz="2800" dirty="0">
                <a:latin typeface="Consolas" panose="020B0609020204030204" pitchFamily="49" charset="0"/>
              </a:rPr>
              <a:t> </a:t>
            </a:r>
            <a:r>
              <a:rPr lang="en-US" sz="2800" dirty="0" err="1">
                <a:latin typeface="Consolas" panose="020B0609020204030204" pitchFamily="49" charset="0"/>
              </a:rPr>
              <a:t>resume_yieldstate</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err="1">
                <a:solidFill>
                  <a:srgbClr val="00B050"/>
                </a:solidFill>
                <a:latin typeface="Consolas" panose="020B0609020204030204" pitchFamily="49" charset="0"/>
              </a:rPr>
              <a:t>resume_regstate</a:t>
            </a:r>
            <a:r>
              <a:rPr lang="en-US" sz="2800" dirty="0">
                <a:solidFill>
                  <a:srgbClr val="00B050"/>
                </a:solidFill>
                <a:latin typeface="Consolas" panose="020B0609020204030204" pitchFamily="49" charset="0"/>
              </a:rPr>
              <a:t>:    </a:t>
            </a:r>
            <a:r>
              <a:rPr lang="en-US" sz="2800" dirty="0">
                <a:latin typeface="Consolas" panose="020B0609020204030204" pitchFamily="49" charset="0"/>
              </a:rPr>
              <a:t>// No </a:t>
            </a:r>
            <a:r>
              <a:rPr lang="en-US" sz="2800" dirty="0" err="1">
                <a:latin typeface="Consolas" panose="020B0609020204030204" pitchFamily="49" charset="0"/>
              </a:rPr>
              <a:t>yieldstate</a:t>
            </a:r>
            <a:r>
              <a:rPr lang="en-US" sz="2800" dirty="0">
                <a:latin typeface="Consolas" panose="020B0609020204030204" pitchFamily="49" charset="0"/>
              </a:rPr>
              <a:t>: jump to the </a:t>
            </a:r>
            <a:r>
              <a:rPr lang="en-US" sz="2800" dirty="0" err="1">
                <a:latin typeface="Consolas" panose="020B0609020204030204" pitchFamily="49" charset="0"/>
              </a:rPr>
              <a:t>regstate</a:t>
            </a:r>
            <a:r>
              <a:rPr lang="en-US" sz="2800" dirty="0">
                <a:latin typeface="Consolas" panose="020B0609020204030204" pitchFamily="49" charset="0"/>
              </a:rPr>
              <a:t>!</a:t>
            </a:r>
          </a:p>
          <a:p>
            <a:r>
              <a:rPr lang="en-US" sz="2800" dirty="0">
                <a:latin typeface="Consolas" panose="020B0609020204030204" pitchFamily="49" charset="0"/>
              </a:rPr>
              <a:t>    // Restore %</a:t>
            </a:r>
            <a:r>
              <a:rPr lang="en-US" sz="2800" dirty="0" err="1">
                <a:latin typeface="Consolas" panose="020B0609020204030204" pitchFamily="49" charset="0"/>
              </a:rPr>
              <a:t>rsp</a:t>
            </a:r>
            <a:r>
              <a:rPr lang="en-US" sz="2800" dirty="0">
                <a:latin typeface="Consolas" panose="020B0609020204030204" pitchFamily="49" charset="0"/>
              </a:rPr>
              <a:t>, clear </a:t>
            </a:r>
            <a:r>
              <a:rPr lang="en-US" sz="2800" dirty="0" err="1">
                <a:latin typeface="Consolas" panose="020B0609020204030204" pitchFamily="49" charset="0"/>
              </a:rPr>
              <a:t>regstate</a:t>
            </a:r>
            <a:r>
              <a:rPr lang="en-US" sz="2800" dirty="0">
                <a:latin typeface="Consolas" panose="020B0609020204030204" pitchFamily="49" charset="0"/>
              </a:rPr>
              <a:t>, pop regs.</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a:solidFill>
                  <a:srgbClr val="00B050"/>
                </a:solidFill>
                <a:latin typeface="Consolas" panose="020B0609020204030204" pitchFamily="49" charset="0"/>
              </a:rPr>
              <a:t>8</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a:t>
            </a:r>
            <a:r>
              <a:rPr lang="en-US" sz="2800" dirty="0" err="1">
                <a:latin typeface="Consolas" panose="020B0609020204030204" pitchFamily="49" charset="0"/>
              </a:rPr>
              <a:t>rdi</a:t>
            </a:r>
            <a:r>
              <a:rPr lang="en-US" sz="2800" dirty="0">
                <a:latin typeface="Consolas" panose="020B0609020204030204" pitchFamily="49" charset="0"/>
              </a:rPr>
              <a:t> is `this` (i.e., a proc),</a:t>
            </a:r>
          </a:p>
          <a:p>
            <a:r>
              <a:rPr lang="en-US" sz="2800" dirty="0">
                <a:latin typeface="Consolas" panose="020B0609020204030204" pitchFamily="49" charset="0"/>
              </a:rPr>
              <a:t>                     // so 8(%</a:t>
            </a:r>
            <a:r>
              <a:rPr lang="en-US" sz="2800" dirty="0" err="1">
                <a:latin typeface="Consolas" panose="020B0609020204030204" pitchFamily="49" charset="0"/>
              </a:rPr>
              <a:t>rdi</a:t>
            </a:r>
            <a:r>
              <a:rPr lang="en-US" sz="2800" dirty="0">
                <a:latin typeface="Consolas" panose="020B0609020204030204" pitchFamily="49" charset="0"/>
              </a:rPr>
              <a:t>) is proc::</a:t>
            </a:r>
            <a:r>
              <a:rPr lang="en-US" sz="2800" dirty="0" err="1">
                <a:latin typeface="Consolas" panose="020B0609020204030204" pitchFamily="49" charset="0"/>
              </a:rPr>
              <a:t>regstate</a:t>
            </a:r>
            <a:r>
              <a:rPr lang="en-US" sz="2800" dirty="0">
                <a:latin typeface="Consolas" panose="020B0609020204030204" pitchFamily="49" charset="0"/>
              </a:rPr>
              <a:t>* regs_;</a:t>
            </a:r>
          </a:p>
          <a:p>
            <a:r>
              <a:rPr lang="en-US" sz="2800" dirty="0">
                <a:latin typeface="Consolas" panose="020B0609020204030204" pitchFamily="49" charset="0"/>
              </a:rPr>
              <a:t>                     // %</a:t>
            </a:r>
            <a:r>
              <a:rPr lang="en-US" sz="2800" dirty="0" err="1">
                <a:latin typeface="Consolas" panose="020B0609020204030204" pitchFamily="49" charset="0"/>
              </a:rPr>
              <a:t>rsp</a:t>
            </a:r>
            <a:r>
              <a:rPr lang="en-US" sz="2800" dirty="0">
                <a:latin typeface="Consolas" panose="020B0609020204030204" pitchFamily="49" charset="0"/>
              </a:rPr>
              <a:t> now points to the </a:t>
            </a:r>
            <a:r>
              <a:rPr lang="en-US" sz="2800" dirty="0" err="1">
                <a:latin typeface="Consolas" panose="020B0609020204030204" pitchFamily="49" charset="0"/>
              </a:rPr>
              <a:t>regstate</a:t>
            </a:r>
            <a:r>
              <a:rPr lang="en-US" sz="2800" dirty="0">
                <a:latin typeface="Consolas" panose="020B0609020204030204" pitchFamily="49" charset="0"/>
              </a:rPr>
              <a:t> that</a:t>
            </a:r>
          </a:p>
          <a:p>
            <a:r>
              <a:rPr lang="en-US" sz="2800" dirty="0">
                <a:latin typeface="Consolas" panose="020B0609020204030204" pitchFamily="49" charset="0"/>
              </a:rPr>
              <a:t>                     // holds the interrupted process’s</a:t>
            </a:r>
          </a:p>
          <a:p>
            <a:r>
              <a:rPr lang="en-US" sz="2800" dirty="0">
                <a:latin typeface="Consolas" panose="020B0609020204030204" pitchFamily="49" charset="0"/>
              </a:rPr>
              <a:t>                     // registers! The </a:t>
            </a:r>
            <a:r>
              <a:rPr lang="en-US" sz="2800" dirty="0" err="1">
                <a:latin typeface="Consolas" panose="020B0609020204030204" pitchFamily="49" charset="0"/>
              </a:rPr>
              <a:t>regstate</a:t>
            </a:r>
            <a:r>
              <a:rPr lang="en-US" sz="2800" dirty="0">
                <a:latin typeface="Consolas" panose="020B0609020204030204" pitchFamily="49" charset="0"/>
              </a:rPr>
              <a:t> was pushed</a:t>
            </a:r>
          </a:p>
          <a:p>
            <a:r>
              <a:rPr lang="en-US" sz="2800" dirty="0">
                <a:latin typeface="Consolas" panose="020B0609020204030204" pitchFamily="49" charset="0"/>
              </a:rPr>
              <a:t>                     // on the process’s kernel stack by</a:t>
            </a:r>
          </a:p>
          <a:p>
            <a:r>
              <a:rPr lang="en-US" sz="2800" dirty="0">
                <a:latin typeface="Consolas" panose="020B0609020204030204" pitchFamily="49" charset="0"/>
              </a:rPr>
              <a:t>                     // k-</a:t>
            </a:r>
            <a:r>
              <a:rPr lang="en-US" sz="2800" dirty="0" err="1">
                <a:latin typeface="Consolas" panose="020B0609020204030204" pitchFamily="49" charset="0"/>
              </a:rPr>
              <a:t>exception.S</a:t>
            </a:r>
            <a:r>
              <a:rPr lang="en-US" sz="2800" dirty="0">
                <a:latin typeface="Consolas" panose="020B0609020204030204" pitchFamily="49" charset="0"/>
              </a:rPr>
              <a:t>::</a:t>
            </a:r>
            <a:r>
              <a:rPr lang="en-US" sz="2800" dirty="0" err="1">
                <a:latin typeface="Consolas" panose="020B0609020204030204" pitchFamily="49" charset="0"/>
              </a:rPr>
              <a:t>exception_entry</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 </a:t>
            </a:r>
            <a:r>
              <a:rPr lang="en-US" sz="2800" dirty="0">
                <a:solidFill>
                  <a:srgbClr val="00B050"/>
                </a:solidFill>
                <a:latin typeface="Consolas" panose="020B0609020204030204" pitchFamily="49" charset="0"/>
              </a:rPr>
              <a:t>8</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 Now proc::regs_ is </a:t>
            </a:r>
            <a:r>
              <a:rPr lang="en-US" sz="2800" dirty="0" err="1">
                <a:latin typeface="Consolas" panose="020B0609020204030204" pitchFamily="49" charset="0"/>
              </a:rPr>
              <a:t>nullptr</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jmp</a:t>
            </a:r>
            <a:r>
              <a:rPr lang="en-US" sz="2800" dirty="0">
                <a:latin typeface="Consolas" panose="020B0609020204030204" pitchFamily="49" charset="0"/>
              </a:rPr>
              <a:t> </a:t>
            </a:r>
            <a:r>
              <a:rPr lang="en-US" sz="2800" dirty="0" err="1">
                <a:latin typeface="Consolas" panose="020B0609020204030204" pitchFamily="49" charset="0"/>
              </a:rPr>
              <a:t>restore_and_iret</a:t>
            </a:r>
            <a:endParaRPr lang="en-US" sz="2800" dirty="0">
              <a:latin typeface="Consolas" panose="020B0609020204030204" pitchFamily="49" charset="0"/>
            </a:endParaRPr>
          </a:p>
        </p:txBody>
      </p:sp>
      <p:grpSp>
        <p:nvGrpSpPr>
          <p:cNvPr id="3" name="Group 2">
            <a:extLst>
              <a:ext uri="{FF2B5EF4-FFF2-40B4-BE49-F238E27FC236}">
                <a16:creationId xmlns:a16="http://schemas.microsoft.com/office/drawing/2014/main" id="{88B33B31-E27B-4B8A-9FEA-C150570303F8}"/>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A7F76D7A-CDD2-4502-A7EA-5D8D9F9B2ED0}"/>
                </a:ext>
              </a:extLst>
            </p:cNvPr>
            <p:cNvSpPr/>
            <p:nvPr/>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FD7CE5B-DD07-4608-8CA9-C4B58C9F3355}"/>
                </a:ext>
              </a:extLst>
            </p:cNvPr>
            <p:cNvPicPr>
              <a:picLocks noChangeAspect="1"/>
            </p:cNvPicPr>
            <p:nvPr/>
          </p:nvPicPr>
          <p:blipFill>
            <a:blip r:embed="rId2"/>
            <a:stretch>
              <a:fillRect/>
            </a:stretch>
          </p:blipFill>
          <p:spPr>
            <a:xfrm>
              <a:off x="2188710" y="1218454"/>
              <a:ext cx="7814579" cy="4421092"/>
            </a:xfrm>
            <a:prstGeom prst="rect">
              <a:avLst/>
            </a:prstGeom>
          </p:spPr>
        </p:pic>
      </p:grpSp>
    </p:spTree>
    <p:extLst>
      <p:ext uri="{BB962C8B-B14F-4D97-AF65-F5344CB8AC3E}">
        <p14:creationId xmlns:p14="http://schemas.microsoft.com/office/powerpoint/2010/main" val="7534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16667E-6 4.81481E-6 L -0.00052 -0.7088 " pathEditMode="relative" rAng="0" ptsTypes="AA">
                                      <p:cBhvr>
                                        <p:cTn id="6" dur="2000" fill="hold"/>
                                        <p:tgtEl>
                                          <p:spTgt spid="5"/>
                                        </p:tgtEl>
                                        <p:attrNameLst>
                                          <p:attrName>ppt_x</p:attrName>
                                          <p:attrName>ppt_y</p:attrName>
                                        </p:attrNameLst>
                                      </p:cBhvr>
                                      <p:rCtr x="-26" y="-3544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A816-62F0-4CA8-8C6B-2518C104F335}"/>
              </a:ext>
            </a:extLst>
          </p:cNvPr>
          <p:cNvSpPr>
            <a:spLocks noGrp="1"/>
          </p:cNvSpPr>
          <p:nvPr>
            <p:ph type="title"/>
          </p:nvPr>
        </p:nvSpPr>
        <p:spPr>
          <a:xfrm>
            <a:off x="0" y="1128793"/>
            <a:ext cx="12192000" cy="4600414"/>
          </a:xfrm>
        </p:spPr>
        <p:txBody>
          <a:bodyPr>
            <a:normAutofit/>
          </a:bodyPr>
          <a:lstStyle/>
          <a:p>
            <a:r>
              <a:rPr lang="en-US" dirty="0">
                <a:solidFill>
                  <a:schemeClr val="bg1"/>
                </a:solidFill>
              </a:rPr>
              <a:t>We’ve seen </a:t>
            </a:r>
            <a:r>
              <a:rPr lang="en-US" dirty="0" err="1">
                <a:solidFill>
                  <a:schemeClr val="bg1"/>
                </a:solidFill>
                <a:latin typeface="Consolas" panose="020B0609020204030204" pitchFamily="49" charset="0"/>
              </a:rPr>
              <a:t>restore_and_iret</a:t>
            </a:r>
            <a:r>
              <a:rPr lang="en-US" dirty="0">
                <a:solidFill>
                  <a:schemeClr val="bg1"/>
                </a:solidFill>
                <a:latin typeface="Consolas" panose="020B0609020204030204" pitchFamily="49" charset="0"/>
              </a:rPr>
              <a:t> </a:t>
            </a:r>
            <a:r>
              <a:rPr lang="en-US" dirty="0">
                <a:solidFill>
                  <a:schemeClr val="bg1"/>
                </a:solidFill>
              </a:rPr>
              <a:t>already,</a:t>
            </a:r>
            <a:br>
              <a:rPr lang="en-US" dirty="0">
                <a:solidFill>
                  <a:schemeClr val="bg1"/>
                </a:solidFill>
              </a:rPr>
            </a:br>
            <a:r>
              <a:rPr lang="en-US" dirty="0">
                <a:solidFill>
                  <a:schemeClr val="bg1"/>
                </a:solidFill>
              </a:rPr>
              <a:t>when we imagined that </a:t>
            </a:r>
            <a:r>
              <a:rPr lang="en-US" dirty="0">
                <a:solidFill>
                  <a:schemeClr val="bg1"/>
                </a:solidFill>
                <a:latin typeface="Consolas" panose="020B0609020204030204" pitchFamily="49" charset="0"/>
              </a:rPr>
              <a:t>proc::exception()</a:t>
            </a:r>
            <a:r>
              <a:rPr lang="en-US" dirty="0">
                <a:solidFill>
                  <a:schemeClr val="bg1"/>
                </a:solidFill>
              </a:rPr>
              <a:t> returned immediately!</a:t>
            </a:r>
          </a:p>
        </p:txBody>
      </p:sp>
    </p:spTree>
    <p:extLst>
      <p:ext uri="{BB962C8B-B14F-4D97-AF65-F5344CB8AC3E}">
        <p14:creationId xmlns:p14="http://schemas.microsoft.com/office/powerpoint/2010/main" val="32919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B97F51-A700-46F6-B358-39177F0E94FC}"/>
              </a:ext>
            </a:extLst>
          </p:cNvPr>
          <p:cNvSpPr/>
          <p:nvPr/>
        </p:nvSpPr>
        <p:spPr>
          <a:xfrm>
            <a:off x="451413" y="227237"/>
            <a:ext cx="11458936" cy="26376451"/>
          </a:xfrm>
          <a:prstGeom prst="rect">
            <a:avLst/>
          </a:prstGeom>
        </p:spPr>
        <p:txBody>
          <a:bodyPr wrap="square">
            <a:spAutoFit/>
          </a:bodyPr>
          <a:lstStyle/>
          <a:p>
            <a:r>
              <a:rPr lang="en-US" sz="2800" dirty="0" err="1">
                <a:solidFill>
                  <a:srgbClr val="00B050"/>
                </a:solidFill>
                <a:latin typeface="Consolas" panose="020B0609020204030204" pitchFamily="49" charset="0"/>
              </a:rPr>
              <a:t>restore_and_iret</a:t>
            </a:r>
            <a:r>
              <a:rPr lang="en-US" sz="2800" dirty="0">
                <a:solidFill>
                  <a:srgbClr val="00B050"/>
                </a:solidFill>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140</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Does `</a:t>
            </a:r>
            <a:r>
              <a:rPr lang="en-US" sz="2800" dirty="0" err="1">
                <a:latin typeface="Consolas" panose="020B0609020204030204" pitchFamily="49" charset="0"/>
              </a:rPr>
              <a:t>reg_swapgs</a:t>
            </a:r>
            <a:r>
              <a:rPr lang="en-US" sz="2800" dirty="0">
                <a:latin typeface="Consolas" panose="020B0609020204030204" pitchFamily="49" charset="0"/>
              </a:rPr>
              <a:t> &amp; 1` and sets</a:t>
            </a:r>
          </a:p>
          <a:p>
            <a:r>
              <a:rPr lang="en-US" sz="2800" dirty="0">
                <a:latin typeface="Consolas" panose="020B0609020204030204" pitchFamily="49" charset="0"/>
              </a:rPr>
              <a:t>                        // the status flags (e.g., ZF set</a:t>
            </a:r>
          </a:p>
          <a:p>
            <a:r>
              <a:rPr lang="en-US" sz="2800" dirty="0">
                <a:latin typeface="Consolas" panose="020B0609020204030204" pitchFamily="49" charset="0"/>
              </a:rPr>
              <a:t>                        // if the &amp; results in a 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               </a:t>
            </a:r>
            <a:r>
              <a:rPr lang="en-US" sz="2800" dirty="0">
                <a:latin typeface="Consolas" panose="020B0609020204030204" pitchFamily="49" charset="0"/>
              </a:rPr>
              <a:t>// If &amp; was a 0, we’re resuming</a:t>
            </a:r>
          </a:p>
          <a:p>
            <a:r>
              <a:rPr lang="en-US" sz="2800" dirty="0">
                <a:solidFill>
                  <a:srgbClr val="00B050"/>
                </a:solidFill>
                <a:latin typeface="Consolas" panose="020B0609020204030204" pitchFamily="49" charset="0"/>
              </a:rPr>
              <a:t>                        </a:t>
            </a:r>
            <a:r>
              <a:rPr lang="en-US" sz="2800" dirty="0">
                <a:latin typeface="Consolas" panose="020B0609020204030204" pitchFamily="49" charset="0"/>
              </a:rPr>
              <a:t>// a kernel-mode context.</a:t>
            </a:r>
            <a:endParaRPr lang="en-US" sz="2800" dirty="0">
              <a:solidFill>
                <a:srgbClr val="00B050"/>
              </a:solidFill>
              <a:latin typeface="Consolas" panose="020B0609020204030204" pitchFamily="49" charset="0"/>
            </a:endParaRPr>
          </a:p>
          <a:p>
            <a:r>
              <a:rPr lang="en-US" sz="2800" dirty="0">
                <a:latin typeface="Consolas" panose="020B0609020204030204" pitchFamily="49" charset="0"/>
              </a:rPr>
              <a:t>    // If we’re here, we’re resuming a user-mode context;</a:t>
            </a:r>
          </a:p>
          <a:p>
            <a:r>
              <a:rPr lang="en-US" sz="2800" dirty="0">
                <a:latin typeface="Consolas" panose="020B0609020204030204" pitchFamily="49" charset="0"/>
              </a:rPr>
              <a:t>    // check whether the process is runnable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err="1">
                <a:latin typeface="Consolas" panose="020B0609020204030204" pitchFamily="49" charset="0"/>
              </a:rPr>
              <a:t>gs</a:t>
            </a:r>
            <a:r>
              <a:rPr lang="en-US" sz="2800" dirty="0">
                <a:latin typeface="Consolas" panose="020B0609020204030204" pitchFamily="49" charset="0"/>
              </a:rPr>
              <a:t>:(</a:t>
            </a:r>
            <a:r>
              <a:rPr lang="en-US" sz="2800" dirty="0">
                <a:solidFill>
                  <a:srgbClr val="00B050"/>
                </a:solidFill>
                <a:latin typeface="Consolas" panose="020B0609020204030204" pitchFamily="49" charset="0"/>
              </a:rPr>
              <a:t>8</a:t>
            </a:r>
            <a:r>
              <a:rPr lang="en-US" sz="2800" dirty="0">
                <a:latin typeface="Consolas" panose="020B0609020204030204" pitchFamily="49" charset="0"/>
              </a:rPr>
              <a:t>), %</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cpustate</a:t>
            </a:r>
            <a:r>
              <a:rPr lang="en-US" sz="2800" dirty="0">
                <a:latin typeface="Consolas" panose="020B0609020204030204" pitchFamily="49" charset="0"/>
              </a:rPr>
              <a:t>::proc* current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cmpl</a:t>
            </a:r>
            <a:r>
              <a:rPr lang="en-US" sz="2800" dirty="0">
                <a:latin typeface="Consolas" panose="020B0609020204030204" pitchFamily="49" charset="0"/>
              </a:rPr>
              <a:t> </a:t>
            </a:r>
            <a:r>
              <a:rPr lang="en-US" sz="2800" dirty="0">
                <a:solidFill>
                  <a:srgbClr val="00B050"/>
                </a:solidFill>
                <a:latin typeface="Consolas" panose="020B0609020204030204" pitchFamily="49" charset="0"/>
              </a:rPr>
              <a:t>$PROC_RUNNABLE</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//proc::</a:t>
            </a:r>
            <a:r>
              <a:rPr lang="en-US" sz="2800" dirty="0" err="1">
                <a:latin typeface="Consolas" panose="020B0609020204030204" pitchFamily="49" charset="0"/>
              </a:rPr>
              <a:t>pstate</a:t>
            </a:r>
            <a:r>
              <a:rPr lang="en-US" sz="2800" dirty="0">
                <a:latin typeface="Consolas" panose="020B0609020204030204" pitchFamily="49" charset="0"/>
              </a:rPr>
              <a:t>_</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jne</a:t>
            </a:r>
            <a:r>
              <a:rPr lang="en-US" sz="2800" dirty="0">
                <a:latin typeface="Consolas" panose="020B0609020204030204" pitchFamily="49" charset="0"/>
              </a:rPr>
              <a:t> </a:t>
            </a:r>
            <a:r>
              <a:rPr lang="en-US" sz="2800" dirty="0" err="1">
                <a:latin typeface="Consolas" panose="020B0609020204030204" pitchFamily="49" charset="0"/>
              </a:rPr>
              <a:t>panic_nonrunnable</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restore `</a:t>
            </a:r>
            <a:r>
              <a:rPr lang="en-US" sz="2800" dirty="0" err="1">
                <a:latin typeface="Consolas" panose="020B0609020204030204" pitchFamily="49" charset="0"/>
              </a:rPr>
              <a:t>regstate</a:t>
            </a:r>
            <a:r>
              <a:rPr lang="en-US" sz="2800" dirty="0">
                <a:latin typeface="Consolas" panose="020B0609020204030204" pitchFamily="49" charset="0"/>
              </a:rPr>
              <a:t>` registers</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rcx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rbp</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rsi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%r8</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%r9</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%r12</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%r13</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%r14</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%r15</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%fs</a:t>
            </a:r>
          </a:p>
          <a:p>
            <a:endParaRPr lang="en-US" sz="2800" dirty="0">
              <a:latin typeface="Consolas" panose="020B0609020204030204" pitchFamily="49" charset="0"/>
            </a:endParaRPr>
          </a:p>
          <a:p>
            <a:r>
              <a:rPr lang="en-US" sz="2800" dirty="0">
                <a:latin typeface="Consolas" panose="020B0609020204030204" pitchFamily="49" charset="0"/>
              </a:rPr>
              <a:t>    // We’ve restored almost all of the interrupted</a:t>
            </a:r>
          </a:p>
          <a:p>
            <a:r>
              <a:rPr lang="en-US" sz="2800" dirty="0">
                <a:latin typeface="Consolas" panose="020B0609020204030204" pitchFamily="49" charset="0"/>
              </a:rPr>
              <a:t>    // context’s general-purpose registers. At this</a:t>
            </a:r>
          </a:p>
          <a:p>
            <a:r>
              <a:rPr lang="en-US" sz="2800" dirty="0">
                <a:latin typeface="Consolas" panose="020B0609020204030204" pitchFamily="49" charset="0"/>
              </a:rPr>
              <a:t>    // point, the stack contains:</a:t>
            </a:r>
          </a:p>
          <a:p>
            <a:r>
              <a:rPr lang="en-US" sz="2800" dirty="0">
                <a:latin typeface="Consolas" panose="020B0609020204030204" pitchFamily="49" charset="0"/>
              </a:rPr>
              <a:t>    //          %ss</a:t>
            </a:r>
          </a:p>
          <a:p>
            <a:r>
              <a:rPr lang="en-US" sz="2800" dirty="0">
                <a:latin typeface="Consolas" panose="020B0609020204030204" pitchFamily="49" charset="0"/>
              </a:rPr>
              <a:t>    //          %</a:t>
            </a:r>
            <a:r>
              <a:rPr lang="en-US" sz="2800" dirty="0" err="1">
                <a:latin typeface="Consolas" panose="020B0609020204030204" pitchFamily="49" charset="0"/>
              </a:rPr>
              <a:t>rsp</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rflags</a:t>
            </a:r>
            <a:endParaRPr lang="en-US" sz="2800" dirty="0">
              <a:latin typeface="Consolas" panose="020B0609020204030204" pitchFamily="49" charset="0"/>
            </a:endParaRPr>
          </a:p>
          <a:p>
            <a:r>
              <a:rPr lang="en-US" sz="2800" dirty="0">
                <a:latin typeface="Consolas" panose="020B0609020204030204" pitchFamily="49" charset="0"/>
              </a:rPr>
              <a:t>    //          %cs</a:t>
            </a:r>
          </a:p>
          <a:p>
            <a:r>
              <a:rPr lang="en-US" sz="2800" dirty="0">
                <a:latin typeface="Consolas" panose="020B0609020204030204" pitchFamily="49" charset="0"/>
              </a:rPr>
              <a:t>    //          %rip</a:t>
            </a:r>
          </a:p>
          <a:p>
            <a:r>
              <a:rPr lang="en-US" sz="2800" dirty="0">
                <a:latin typeface="Consolas" panose="020B0609020204030204" pitchFamily="49" charset="0"/>
              </a:rPr>
              <a:t>    //          Error code</a:t>
            </a:r>
          </a:p>
          <a:p>
            <a:r>
              <a:rPr lang="en-US" sz="2800" dirty="0">
                <a:latin typeface="Consolas" panose="020B0609020204030204" pitchFamily="49" charset="0"/>
              </a:rPr>
              <a:t>    //          Interrupt number, </a:t>
            </a:r>
            <a:r>
              <a:rPr lang="en-US" sz="2800" dirty="0" err="1">
                <a:latin typeface="Consolas" panose="020B0609020204030204" pitchFamily="49" charset="0"/>
              </a:rPr>
              <a:t>reg_swapgs</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rsp</a:t>
            </a:r>
            <a:r>
              <a:rPr lang="en-US" sz="2800" dirty="0">
                <a:latin typeface="Consolas" panose="020B0609020204030204" pitchFamily="49" charset="0"/>
              </a:rPr>
              <a:t> --&gt;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We must `</a:t>
            </a:r>
            <a:r>
              <a:rPr lang="en-US" sz="2800" dirty="0" err="1">
                <a:latin typeface="Consolas" panose="020B0609020204030204" pitchFamily="49" charset="0"/>
              </a:rPr>
              <a:t>swapgs</a:t>
            </a:r>
            <a:r>
              <a:rPr lang="en-US" sz="2800" dirty="0">
                <a:latin typeface="Consolas" panose="020B0609020204030204" pitchFamily="49" charset="0"/>
              </a:rPr>
              <a:t>` if required, i.e., if we’re</a:t>
            </a:r>
          </a:p>
          <a:p>
            <a:r>
              <a:rPr lang="en-US" sz="2800" dirty="0">
                <a:latin typeface="Consolas" panose="020B0609020204030204" pitchFamily="49" charset="0"/>
              </a:rPr>
              <a:t>    // returning to user-mode.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12</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&amp; 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a:t>
            </a:r>
          </a:p>
          <a:p>
            <a:endParaRPr lang="en-US" sz="2800" dirty="0">
              <a:latin typeface="Consolas" panose="020B0609020204030204" pitchFamily="49" charset="0"/>
            </a:endParaRPr>
          </a:p>
          <a:p>
            <a:r>
              <a:rPr lang="en-US" sz="2800" dirty="0">
                <a:latin typeface="Consolas" panose="020B0609020204030204" pitchFamily="49" charset="0"/>
              </a:rPr>
              <a:t>    // Returning to kernel 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Pops off %</a:t>
            </a:r>
            <a:r>
              <a:rPr lang="en-US" sz="2800" dirty="0" err="1">
                <a:latin typeface="Consolas" panose="020B0609020204030204" pitchFamily="49" charset="0"/>
              </a:rPr>
              <a:t>gs</a:t>
            </a:r>
            <a:r>
              <a:rPr lang="en-US" sz="2800" dirty="0">
                <a:latin typeface="Consolas" panose="020B0609020204030204" pitchFamily="49" charset="0"/>
              </a:rPr>
              <a:t>, interrupt number,</a:t>
            </a:r>
          </a:p>
          <a:p>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latin typeface="Consolas" panose="020B0609020204030204" pitchFamily="49" charset="0"/>
              </a:rPr>
              <a:t>                    // the stack, resetting %rip and %</a:t>
            </a:r>
            <a:r>
              <a:rPr lang="en-US" sz="2800" dirty="0" err="1">
                <a:latin typeface="Consolas" panose="020B0609020204030204" pitchFamily="49" charset="0"/>
              </a:rPr>
              <a:t>rsp</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Returning to user mode</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cli</a:t>
            </a:r>
            <a:r>
              <a:rPr lang="en-US" sz="2800" dirty="0">
                <a:latin typeface="Consolas" panose="020B0609020204030204" pitchFamily="49" charset="0"/>
              </a:rPr>
              <a:t>        // Prevent interrupts after `</a:t>
            </a:r>
            <a:r>
              <a:rPr lang="en-US" sz="2800" dirty="0" err="1">
                <a:latin typeface="Consolas" panose="020B0609020204030204" pitchFamily="49" charset="0"/>
              </a:rPr>
              <a:t>swapgs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swapgs</a:t>
            </a:r>
            <a:endParaRPr lang="en-US" sz="2800" dirty="0">
              <a:solidFill>
                <a:srgbClr val="0070C0"/>
              </a:solidFill>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 interrupt number, </a:t>
            </a:r>
            <a:r>
              <a:rPr lang="en-US" sz="2800" dirty="0" err="1">
                <a:latin typeface="Consolas" panose="020B0609020204030204" pitchFamily="49" charset="0"/>
              </a:rPr>
              <a:t>reg_swapgs</a:t>
            </a:r>
            <a:r>
              <a:rPr lang="en-US" sz="2800" dirty="0">
                <a:latin typeface="Consolas" panose="020B0609020204030204" pitchFamily="49" charset="0"/>
              </a:rPr>
              <a:t>,</a:t>
            </a:r>
          </a:p>
          <a:p>
            <a:r>
              <a:rPr lang="en-US" sz="2800" dirty="0">
                <a:latin typeface="Consolas" panose="020B0609020204030204" pitchFamily="49" charset="0"/>
              </a:rPr>
              <a:t>                   //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solidFill>
                  <a:srgbClr val="0070C0"/>
                </a:solidFill>
                <a:latin typeface="Consolas" panose="020B0609020204030204" pitchFamily="49" charset="0"/>
              </a:rPr>
              <a:t>                   </a:t>
            </a:r>
            <a:r>
              <a:rPr lang="en-US" sz="2800" dirty="0">
                <a:latin typeface="Consolas" panose="020B0609020204030204" pitchFamily="49" charset="0"/>
              </a:rPr>
              <a:t>// the stack, resetting %rip and %</a:t>
            </a:r>
            <a:r>
              <a:rPr lang="en-US" sz="2800" dirty="0" err="1">
                <a:latin typeface="Consolas" panose="020B0609020204030204" pitchFamily="49" charset="0"/>
              </a:rPr>
              <a:t>rsp</a:t>
            </a:r>
            <a:endParaRPr lang="en-US" sz="28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101637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04167E-6 1.48148E-6 L -1.04167E-6 -1.61852 " pathEditMode="relative" rAng="0" ptsTypes="AA">
                                      <p:cBhvr>
                                        <p:cTn id="6" dur="2000" fill="hold"/>
                                        <p:tgtEl>
                                          <p:spTgt spid="7"/>
                                        </p:tgtEl>
                                        <p:attrNameLst>
                                          <p:attrName>ppt_x</p:attrName>
                                          <p:attrName>ppt_y</p:attrName>
                                        </p:attrNameLst>
                                      </p:cBhvr>
                                      <p:rCtr x="0" y="-8092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04167E-6 -1.61852 L 0.00104 -2.37963 " pathEditMode="relative" rAng="0" ptsTypes="AA">
                                      <p:cBhvr>
                                        <p:cTn id="10" dur="2000" fill="hold"/>
                                        <p:tgtEl>
                                          <p:spTgt spid="7"/>
                                        </p:tgtEl>
                                        <p:attrNameLst>
                                          <p:attrName>ppt_x</p:attrName>
                                          <p:attrName>ppt_y</p:attrName>
                                        </p:attrNameLst>
                                      </p:cBhvr>
                                      <p:rCtr x="52" y="-38056"/>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2" nodeType="clickEffect">
                                  <p:stCondLst>
                                    <p:cond delay="0"/>
                                  </p:stCondLst>
                                  <p:childTnLst>
                                    <p:animMotion origin="layout" path="M 0.00104 -2.37963 L -1.04167E-6 -2.92153 " pathEditMode="relative" rAng="0" ptsTypes="AA">
                                      <p:cBhvr>
                                        <p:cTn id="14" dur="2000" fill="hold"/>
                                        <p:tgtEl>
                                          <p:spTgt spid="7"/>
                                        </p:tgtEl>
                                        <p:attrNameLst>
                                          <p:attrName>ppt_x</p:attrName>
                                          <p:attrName>ppt_y</p:attrName>
                                        </p:attrNameLst>
                                      </p:cBhvr>
                                      <p:rCtr x="-52" y="-2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9372497-F586-4FDA-9DD9-4441D8CDB802}"/>
              </a:ext>
            </a:extLst>
          </p:cNvPr>
          <p:cNvPicPr>
            <a:picLocks noChangeAspect="1"/>
          </p:cNvPicPr>
          <p:nvPr/>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2C82F507-F9C7-491F-AC32-9334114AD5BD}"/>
              </a:ext>
            </a:extLst>
          </p:cNvPr>
          <p:cNvSpPr/>
          <p:nvPr/>
        </p:nvSpPr>
        <p:spPr>
          <a:xfrm>
            <a:off x="8067553" y="3935392"/>
            <a:ext cx="1840375" cy="2937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06B133-3E51-4B65-BB1B-F9AD7E01038E}"/>
              </a:ext>
            </a:extLst>
          </p:cNvPr>
          <p:cNvSpPr/>
          <p:nvPr/>
        </p:nvSpPr>
        <p:spPr>
          <a:xfrm>
            <a:off x="92597" y="3625010"/>
            <a:ext cx="9927221" cy="2862322"/>
          </a:xfrm>
          <a:prstGeom prst="rect">
            <a:avLst/>
          </a:prstGeom>
        </p:spPr>
        <p:txBody>
          <a:bodyPr wrap="square">
            <a:spAutoFit/>
          </a:bodyPr>
          <a:lstStyle/>
          <a:p>
            <a:r>
              <a:rPr lang="en-US" sz="2000" dirty="0">
                <a:latin typeface="Consolas" panose="020B0609020204030204" pitchFamily="49" charset="0"/>
              </a:rPr>
              <a:t>proc* p = knew&lt;proc&gt;();</a:t>
            </a:r>
          </a:p>
          <a:p>
            <a:r>
              <a:rPr lang="en-US" sz="2000" dirty="0">
                <a:latin typeface="Consolas" panose="020B0609020204030204" pitchFamily="49" charset="0"/>
              </a:rPr>
              <a:t>p-&gt;regs_ = </a:t>
            </a:r>
            <a:r>
              <a:rPr lang="en-US" sz="2000" dirty="0" err="1">
                <a:solidFill>
                  <a:srgbClr val="0070C0"/>
                </a:solidFill>
                <a:latin typeface="Consolas" panose="020B0609020204030204" pitchFamily="49" charset="0"/>
              </a:rPr>
              <a:t>reinterpret_cast</a:t>
            </a:r>
            <a:r>
              <a:rPr lang="en-US" sz="2000" dirty="0">
                <a:latin typeface="Consolas" panose="020B0609020204030204" pitchFamily="49" charset="0"/>
              </a:rPr>
              <a:t>&lt;</a:t>
            </a:r>
            <a:r>
              <a:rPr lang="en-US" sz="2000" dirty="0" err="1">
                <a:latin typeface="Consolas" panose="020B0609020204030204" pitchFamily="49" charset="0"/>
              </a:rPr>
              <a:t>regstate</a:t>
            </a:r>
            <a:r>
              <a:rPr lang="en-US" sz="2000" dirty="0">
                <a:latin typeface="Consolas" panose="020B0609020204030204" pitchFamily="49" charset="0"/>
              </a:rPr>
              <a:t>*&gt;(</a:t>
            </a:r>
            <a:r>
              <a:rPr lang="en-US" sz="2000" dirty="0" err="1">
                <a:solidFill>
                  <a:srgbClr val="0070C0"/>
                </a:solidFill>
                <a:latin typeface="Consolas" panose="020B0609020204030204" pitchFamily="49" charset="0"/>
              </a:rPr>
              <a:t>reinterpret_cast</a:t>
            </a:r>
            <a:r>
              <a:rPr lang="en-US" sz="2000" dirty="0">
                <a:latin typeface="Consolas" panose="020B0609020204030204" pitchFamily="49" charset="0"/>
              </a:rPr>
              <a:t>&lt;</a:t>
            </a:r>
            <a:r>
              <a:rPr lang="en-US" sz="2000" dirty="0" err="1">
                <a:latin typeface="Consolas" panose="020B0609020204030204" pitchFamily="49" charset="0"/>
              </a:rPr>
              <a:t>uintptr_t</a:t>
            </a:r>
            <a:r>
              <a:rPr lang="en-US" sz="2000" dirty="0">
                <a:latin typeface="Consolas" panose="020B0609020204030204" pitchFamily="49" charset="0"/>
              </a:rPr>
              <a:t>&gt;(p)</a:t>
            </a:r>
          </a:p>
          <a:p>
            <a:r>
              <a:rPr lang="en-US" sz="2000" dirty="0">
                <a:latin typeface="Consolas" panose="020B0609020204030204" pitchFamily="49" charset="0"/>
              </a:rPr>
              <a:t>                                       + PROCSTACK_SIZE)) -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r>
              <a:rPr lang="en-US" sz="2000" dirty="0">
                <a:latin typeface="Consolas" panose="020B0609020204030204" pitchFamily="49" charset="0"/>
              </a:rPr>
              <a:t>p-&gt;regs_-&gt;</a:t>
            </a:r>
            <a:r>
              <a:rPr lang="en-US" sz="2000" dirty="0" err="1">
                <a:latin typeface="Consolas" panose="020B0609020204030204" pitchFamily="49" charset="0"/>
              </a:rPr>
              <a:t>reg_swapgs</a:t>
            </a:r>
            <a:r>
              <a:rPr lang="en-US" sz="2000" dirty="0">
                <a:latin typeface="Consolas" panose="020B0609020204030204" pitchFamily="49" charset="0"/>
              </a:rPr>
              <a:t> =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r>
              <a:rPr lang="en-US" sz="2000" dirty="0">
                <a:latin typeface="Consolas" panose="020B0609020204030204" pitchFamily="49" charset="0"/>
              </a:rPr>
              <a:t>p-&gt;regs_-&gt;</a:t>
            </a:r>
            <a:r>
              <a:rPr lang="en-US" sz="2000" dirty="0" err="1">
                <a:latin typeface="Consolas" panose="020B0609020204030204" pitchFamily="49" charset="0"/>
              </a:rPr>
              <a:t>reg_rip</a:t>
            </a:r>
            <a:r>
              <a:rPr lang="en-US" sz="2000" dirty="0">
                <a:latin typeface="Consolas" panose="020B0609020204030204" pitchFamily="49" charset="0"/>
              </a:rPr>
              <a:t> = /*Address of the new process’ entry point*/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void</a:t>
            </a:r>
            <a:r>
              <a:rPr lang="en-US" sz="2000" dirty="0">
                <a:latin typeface="Consolas" panose="020B0609020204030204" pitchFamily="49" charset="0"/>
              </a:rPr>
              <a:t>* </a:t>
            </a:r>
            <a:r>
              <a:rPr lang="en-US" sz="2000" dirty="0" err="1">
                <a:latin typeface="Consolas" panose="020B0609020204030204" pitchFamily="49" charset="0"/>
              </a:rPr>
              <a:t>stkpg</a:t>
            </a:r>
            <a:r>
              <a:rPr lang="en-US" sz="2000" dirty="0">
                <a:latin typeface="Consolas" panose="020B0609020204030204" pitchFamily="49" charset="0"/>
              </a:rPr>
              <a:t> = </a:t>
            </a:r>
            <a:r>
              <a:rPr lang="en-US" sz="2000" dirty="0" err="1">
                <a:latin typeface="Consolas" panose="020B0609020204030204" pitchFamily="49" charset="0"/>
              </a:rPr>
              <a:t>kalloc</a:t>
            </a:r>
            <a:r>
              <a:rPr lang="en-US" sz="2000" dirty="0">
                <a:latin typeface="Consolas" panose="020B0609020204030204" pitchFamily="49" charset="0"/>
              </a:rPr>
              <a:t>(PAGESIZE);</a:t>
            </a:r>
          </a:p>
          <a:p>
            <a:r>
              <a:rPr lang="en-US" sz="2000" dirty="0" err="1">
                <a:latin typeface="Consolas" panose="020B0609020204030204" pitchFamily="49" charset="0"/>
              </a:rPr>
              <a:t>vmiter</a:t>
            </a:r>
            <a:r>
              <a:rPr lang="en-US" sz="2000" dirty="0">
                <a:latin typeface="Consolas" panose="020B0609020204030204" pitchFamily="49" charset="0"/>
              </a:rPr>
              <a:t>(p, MEMSIZE_VIRTUAL - PAGESIZE).map(</a:t>
            </a:r>
            <a:r>
              <a:rPr lang="en-US" sz="2000" dirty="0" err="1">
                <a:latin typeface="Consolas" panose="020B0609020204030204" pitchFamily="49" charset="0"/>
              </a:rPr>
              <a:t>stkpg</a:t>
            </a:r>
            <a:r>
              <a:rPr lang="en-US" sz="2000" dirty="0">
                <a:latin typeface="Consolas" panose="020B0609020204030204" pitchFamily="49" charset="0"/>
              </a:rPr>
              <a:t>, PTE_PWU);</a:t>
            </a:r>
          </a:p>
          <a:p>
            <a:r>
              <a:rPr lang="en-US" sz="2000" dirty="0">
                <a:latin typeface="Consolas" panose="020B0609020204030204" pitchFamily="49" charset="0"/>
              </a:rPr>
              <a:t>p-&gt;regs_-&gt;</a:t>
            </a:r>
            <a:r>
              <a:rPr lang="en-US" sz="2000" dirty="0" err="1">
                <a:latin typeface="Consolas" panose="020B0609020204030204" pitchFamily="49" charset="0"/>
              </a:rPr>
              <a:t>reg_rsp</a:t>
            </a:r>
            <a:r>
              <a:rPr lang="en-US" sz="2000" dirty="0">
                <a:latin typeface="Consolas" panose="020B0609020204030204" pitchFamily="49" charset="0"/>
              </a:rPr>
              <a:t> = MEMSIZE_VIRTUAL;</a:t>
            </a:r>
          </a:p>
        </p:txBody>
      </p:sp>
      <p:sp>
        <p:nvSpPr>
          <p:cNvPr id="2" name="Rectangle 1">
            <a:extLst>
              <a:ext uri="{FF2B5EF4-FFF2-40B4-BE49-F238E27FC236}">
                <a16:creationId xmlns:a16="http://schemas.microsoft.com/office/drawing/2014/main" id="{C154A6A4-5F4C-487D-AB82-098C67571427}"/>
              </a:ext>
            </a:extLst>
          </p:cNvPr>
          <p:cNvSpPr/>
          <p:nvPr/>
        </p:nvSpPr>
        <p:spPr>
          <a:xfrm>
            <a:off x="7196446" y="2018806"/>
            <a:ext cx="593766" cy="3562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49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76FE58-083D-4C7E-B71B-6E7248EFE308}"/>
              </a:ext>
            </a:extLst>
          </p:cNvPr>
          <p:cNvPicPr>
            <a:picLocks noChangeAspect="1"/>
          </p:cNvPicPr>
          <p:nvPr/>
        </p:nvPicPr>
        <p:blipFill>
          <a:blip r:embed="rId3"/>
          <a:stretch>
            <a:fillRect/>
          </a:stretch>
        </p:blipFill>
        <p:spPr>
          <a:xfrm>
            <a:off x="0" y="0"/>
            <a:ext cx="12192000" cy="6858000"/>
          </a:xfrm>
          <a:prstGeom prst="rect">
            <a:avLst/>
          </a:prstGeom>
        </p:spPr>
      </p:pic>
      <p:sp>
        <p:nvSpPr>
          <p:cNvPr id="10" name="Content Placeholder 2">
            <a:extLst>
              <a:ext uri="{FF2B5EF4-FFF2-40B4-BE49-F238E27FC236}">
                <a16:creationId xmlns:a16="http://schemas.microsoft.com/office/drawing/2014/main" id="{98C63833-BD90-4452-B0F2-4163A3CAE3F9}"/>
              </a:ext>
            </a:extLst>
          </p:cNvPr>
          <p:cNvSpPr>
            <a:spLocks noGrp="1"/>
          </p:cNvSpPr>
          <p:nvPr>
            <p:ph idx="1"/>
          </p:nvPr>
        </p:nvSpPr>
        <p:spPr>
          <a:xfrm>
            <a:off x="46300" y="659460"/>
            <a:ext cx="8021254" cy="5984407"/>
          </a:xfrm>
        </p:spPr>
        <p:txBody>
          <a:bodyPr>
            <a:normAutofit/>
          </a:bodyPr>
          <a:lstStyle/>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700" dirty="0"/>
          </a:p>
          <a:p>
            <a:pPr marL="0" indent="0">
              <a:buNone/>
            </a:pPr>
            <a:r>
              <a:rPr lang="en-US" sz="3200" dirty="0"/>
              <a:t>                    &lt;see previous slide&gt;</a:t>
            </a:r>
          </a:p>
          <a:p>
            <a:pPr marL="0" indent="0">
              <a:buNone/>
            </a:pPr>
            <a:r>
              <a:rPr lang="en-US" sz="3200" dirty="0"/>
              <a:t>So, </a:t>
            </a:r>
            <a:r>
              <a:rPr lang="en-US" sz="3200" dirty="0">
                <a:latin typeface="Consolas" panose="020B0609020204030204" pitchFamily="49" charset="0"/>
              </a:rPr>
              <a:t>proc::regs_</a:t>
            </a:r>
            <a:r>
              <a:rPr lang="en-US" sz="3200" dirty="0"/>
              <a:t> can be </a:t>
            </a:r>
            <a:r>
              <a:rPr lang="en-US" sz="3200" dirty="0" err="1">
                <a:latin typeface="Consolas" panose="020B0609020204030204" pitchFamily="49" charset="0"/>
              </a:rPr>
              <a:t>nullptr</a:t>
            </a:r>
            <a:r>
              <a:rPr lang="en-US" sz="3200" dirty="0"/>
              <a:t>!</a:t>
            </a:r>
          </a:p>
          <a:p>
            <a:pPr lvl="1"/>
            <a:r>
              <a:rPr lang="en-US" sz="2800" dirty="0"/>
              <a:t>Ex: User-level code does a </a:t>
            </a:r>
            <a:r>
              <a:rPr lang="en-US" sz="2800" dirty="0" err="1">
                <a:latin typeface="Consolas" panose="020B0609020204030204" pitchFamily="49" charset="0"/>
              </a:rPr>
              <a:t>getpid</a:t>
            </a:r>
            <a:r>
              <a:rPr lang="en-US" sz="2800" dirty="0">
                <a:latin typeface="Consolas" panose="020B0609020204030204" pitchFamily="49" charset="0"/>
              </a:rPr>
              <a:t>()</a:t>
            </a:r>
            <a:r>
              <a:rPr lang="en-US" sz="2800" dirty="0"/>
              <a:t> system call, where the kernel handles the request and then immediately returns to user-mode</a:t>
            </a:r>
          </a:p>
        </p:txBody>
      </p:sp>
    </p:spTree>
    <p:extLst>
      <p:ext uri="{BB962C8B-B14F-4D97-AF65-F5344CB8AC3E}">
        <p14:creationId xmlns:p14="http://schemas.microsoft.com/office/powerpoint/2010/main" val="361929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AE14-9C00-410A-9BBD-7ECDC5D1F898}"/>
              </a:ext>
            </a:extLst>
          </p:cNvPr>
          <p:cNvSpPr>
            <a:spLocks noGrp="1"/>
          </p:cNvSpPr>
          <p:nvPr>
            <p:ph type="title"/>
          </p:nvPr>
        </p:nvSpPr>
        <p:spPr>
          <a:xfrm>
            <a:off x="838200" y="-63142"/>
            <a:ext cx="10515600" cy="803920"/>
          </a:xfrm>
        </p:spPr>
        <p:txBody>
          <a:bodyPr/>
          <a:lstStyle/>
          <a:p>
            <a:r>
              <a:rPr lang="en-US" dirty="0"/>
              <a:t>Exercise for the reader: </a:t>
            </a:r>
            <a:r>
              <a:rPr lang="en-US" dirty="0">
                <a:latin typeface="Consolas" panose="020B0609020204030204" pitchFamily="49" charset="0"/>
              </a:rPr>
              <a:t>proc::yields_</a:t>
            </a:r>
          </a:p>
        </p:txBody>
      </p:sp>
      <p:sp>
        <p:nvSpPr>
          <p:cNvPr id="3" name="Content Placeholder 2">
            <a:extLst>
              <a:ext uri="{FF2B5EF4-FFF2-40B4-BE49-F238E27FC236}">
                <a16:creationId xmlns:a16="http://schemas.microsoft.com/office/drawing/2014/main" id="{B1E40500-6A34-418D-A3DF-A470A242B3A0}"/>
              </a:ext>
            </a:extLst>
          </p:cNvPr>
          <p:cNvSpPr>
            <a:spLocks noGrp="1"/>
          </p:cNvSpPr>
          <p:nvPr>
            <p:ph idx="1"/>
          </p:nvPr>
        </p:nvSpPr>
        <p:spPr>
          <a:xfrm>
            <a:off x="23149" y="494504"/>
            <a:ext cx="6609144" cy="3650292"/>
          </a:xfrm>
        </p:spPr>
        <p:txBody>
          <a:bodyPr>
            <a:normAutofit/>
          </a:bodyPr>
          <a:lstStyle/>
          <a:p>
            <a:r>
              <a:rPr lang="en-US" sz="3200" dirty="0"/>
              <a:t>A process can voluntarily yield the CPU while executing in kernel mode</a:t>
            </a:r>
          </a:p>
          <a:p>
            <a:pPr lvl="1"/>
            <a:r>
              <a:rPr lang="en-US" sz="2800" dirty="0">
                <a:latin typeface="Consolas" panose="020B0609020204030204" pitchFamily="49" charset="0"/>
              </a:rPr>
              <a:t>proc::yields_</a:t>
            </a:r>
            <a:r>
              <a:rPr lang="en-US" sz="2800" dirty="0"/>
              <a:t> will point to </a:t>
            </a:r>
            <a:r>
              <a:rPr lang="en-US" sz="2800" i="1" dirty="0"/>
              <a:t>kernel-level</a:t>
            </a:r>
            <a:r>
              <a:rPr lang="en-US" sz="2800" dirty="0"/>
              <a:t> context state on the </a:t>
            </a:r>
            <a:r>
              <a:rPr lang="en-US" sz="2800" i="1" dirty="0"/>
              <a:t>kernel-level</a:t>
            </a:r>
            <a:r>
              <a:rPr lang="en-US" sz="2800" dirty="0"/>
              <a:t> stack!</a:t>
            </a:r>
          </a:p>
          <a:p>
            <a:pPr lvl="1"/>
            <a:r>
              <a:rPr lang="en-US" sz="2800" dirty="0"/>
              <a:t>When the process is resumed, it must restart from the appropriate location in </a:t>
            </a:r>
            <a:r>
              <a:rPr lang="en-US" sz="2800" i="1" dirty="0"/>
              <a:t>kernel-level</a:t>
            </a:r>
            <a:r>
              <a:rPr lang="en-US" sz="2800" dirty="0"/>
              <a:t> code</a:t>
            </a:r>
          </a:p>
        </p:txBody>
      </p:sp>
      <p:sp>
        <p:nvSpPr>
          <p:cNvPr id="4" name="TextBox 3">
            <a:extLst>
              <a:ext uri="{FF2B5EF4-FFF2-40B4-BE49-F238E27FC236}">
                <a16:creationId xmlns:a16="http://schemas.microsoft.com/office/drawing/2014/main" id="{EE479FE3-1B31-473A-ADB5-0702BAC88C77}"/>
              </a:ext>
            </a:extLst>
          </p:cNvPr>
          <p:cNvSpPr txBox="1"/>
          <p:nvPr/>
        </p:nvSpPr>
        <p:spPr>
          <a:xfrm>
            <a:off x="6524005" y="753267"/>
            <a:ext cx="5536560" cy="3016210"/>
          </a:xfrm>
          <a:prstGeom prst="rect">
            <a:avLst/>
          </a:prstGeom>
          <a:noFill/>
          <a:ln>
            <a:solidFill>
              <a:schemeClr val="tx1"/>
            </a:solidFill>
          </a:ln>
        </p:spPr>
        <p:txBody>
          <a:bodyPr wrap="square" rtlCol="0">
            <a:spAutoFit/>
          </a:bodyPr>
          <a:lstStyle/>
          <a:p>
            <a:r>
              <a:rPr lang="en-US" sz="1900" dirty="0" err="1">
                <a:latin typeface="Consolas" panose="020B0609020204030204" pitchFamily="49" charset="0"/>
              </a:rPr>
              <a:t>uintptr_t</a:t>
            </a:r>
            <a:r>
              <a:rPr lang="en-US" sz="1900" dirty="0">
                <a:latin typeface="Consolas" panose="020B0609020204030204" pitchFamily="49" charset="0"/>
              </a:rPr>
              <a:t> proc::</a:t>
            </a:r>
            <a:r>
              <a:rPr lang="en-US" sz="1900" dirty="0" err="1">
                <a:latin typeface="Consolas" panose="020B0609020204030204" pitchFamily="49" charset="0"/>
              </a:rPr>
              <a:t>syscall</a:t>
            </a:r>
            <a:r>
              <a:rPr lang="en-US" sz="1900" dirty="0">
                <a:latin typeface="Consolas" panose="020B0609020204030204" pitchFamily="49" charset="0"/>
              </a:rPr>
              <a:t>(</a:t>
            </a:r>
            <a:r>
              <a:rPr lang="en-US" sz="1900" dirty="0" err="1">
                <a:latin typeface="Consolas" panose="020B0609020204030204" pitchFamily="49" charset="0"/>
              </a:rPr>
              <a:t>regstate</a:t>
            </a:r>
            <a:r>
              <a:rPr lang="en-US" sz="1900" dirty="0">
                <a:latin typeface="Consolas" panose="020B0609020204030204" pitchFamily="49" charset="0"/>
              </a:rPr>
              <a:t>* regs){</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switch</a:t>
            </a:r>
            <a:r>
              <a:rPr lang="en-US" sz="1900" dirty="0">
                <a:latin typeface="Consolas" panose="020B0609020204030204" pitchFamily="49" charset="0"/>
              </a:rPr>
              <a:t> (regs-&gt;</a:t>
            </a:r>
            <a:r>
              <a:rPr lang="en-US" sz="1900" dirty="0" err="1">
                <a:latin typeface="Consolas" panose="020B0609020204030204" pitchFamily="49" charset="0"/>
              </a:rPr>
              <a:t>reg_rax</a:t>
            </a:r>
            <a:r>
              <a:rPr lang="en-US" sz="1900" dirty="0">
                <a:latin typeface="Consolas" panose="020B0609020204030204" pitchFamily="49" charset="0"/>
              </a:rPr>
              <a:t>) {</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case</a:t>
            </a:r>
            <a:r>
              <a:rPr lang="en-US" sz="1900" dirty="0">
                <a:latin typeface="Consolas" panose="020B0609020204030204" pitchFamily="49" charset="0"/>
              </a:rPr>
              <a:t> SYS_STUPID: {   </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x = </a:t>
            </a:r>
            <a:r>
              <a:rPr lang="en-US" sz="1900" dirty="0">
                <a:solidFill>
                  <a:srgbClr val="00B050"/>
                </a:solidFill>
                <a:latin typeface="Consolas" panose="020B0609020204030204" pitchFamily="49" charset="0"/>
              </a:rPr>
              <a:t>42</a:t>
            </a:r>
            <a:r>
              <a:rPr lang="en-US" sz="1900" dirty="0">
                <a:latin typeface="Consolas" panose="020B0609020204030204" pitchFamily="49" charset="0"/>
              </a:rPr>
              <a:t>;</a:t>
            </a:r>
          </a:p>
          <a:p>
            <a:r>
              <a:rPr lang="en-US" sz="1900" dirty="0">
                <a:latin typeface="Consolas" panose="020B0609020204030204" pitchFamily="49" charset="0"/>
              </a:rPr>
              <a:t>        yield();</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y = </a:t>
            </a:r>
            <a:r>
              <a:rPr lang="en-US" sz="1900" dirty="0">
                <a:solidFill>
                  <a:srgbClr val="00B050"/>
                </a:solidFill>
                <a:latin typeface="Consolas" panose="020B0609020204030204" pitchFamily="49" charset="0"/>
              </a:rPr>
              <a:t>88</a:t>
            </a:r>
            <a:r>
              <a:rPr lang="en-US" sz="1900" dirty="0">
                <a:latin typeface="Consolas" panose="020B0609020204030204" pitchFamily="49" charset="0"/>
              </a:rPr>
              <a:t>;</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return</a:t>
            </a:r>
            <a:r>
              <a:rPr lang="en-US" sz="1900" dirty="0">
                <a:latin typeface="Consolas" panose="020B0609020204030204" pitchFamily="49" charset="0"/>
              </a:rPr>
              <a:t> x + y;</a:t>
            </a:r>
          </a:p>
          <a:p>
            <a:r>
              <a:rPr lang="en-US" sz="1900" dirty="0">
                <a:latin typeface="Consolas" panose="020B0609020204030204" pitchFamily="49" charset="0"/>
              </a:rPr>
              <a:t>    }</a:t>
            </a:r>
          </a:p>
          <a:p>
            <a:r>
              <a:rPr lang="en-US" sz="1900" dirty="0">
                <a:latin typeface="Consolas" panose="020B0609020204030204" pitchFamily="49" charset="0"/>
              </a:rPr>
              <a:t>  }</a:t>
            </a:r>
          </a:p>
          <a:p>
            <a:r>
              <a:rPr lang="en-US" sz="1900" dirty="0">
                <a:latin typeface="Consolas" panose="020B0609020204030204" pitchFamily="49" charset="0"/>
              </a:rPr>
              <a:t>}</a:t>
            </a:r>
          </a:p>
        </p:txBody>
      </p:sp>
      <p:sp>
        <p:nvSpPr>
          <p:cNvPr id="6" name="Content Placeholder 2">
            <a:extLst>
              <a:ext uri="{FF2B5EF4-FFF2-40B4-BE49-F238E27FC236}">
                <a16:creationId xmlns:a16="http://schemas.microsoft.com/office/drawing/2014/main" id="{4B7BB9B5-1FCA-4916-9422-8287332515FC}"/>
              </a:ext>
            </a:extLst>
          </p:cNvPr>
          <p:cNvSpPr txBox="1">
            <a:spLocks/>
          </p:cNvSpPr>
          <p:nvPr/>
        </p:nvSpPr>
        <p:spPr>
          <a:xfrm>
            <a:off x="23149" y="3752022"/>
            <a:ext cx="12145702" cy="3215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At some point later, the process will return to user-mode</a:t>
            </a:r>
          </a:p>
          <a:p>
            <a:pPr lvl="1"/>
            <a:r>
              <a:rPr lang="en-US" sz="2800" dirty="0"/>
              <a:t>Ex: Via the </a:t>
            </a:r>
            <a:r>
              <a:rPr lang="en-US" sz="2800" dirty="0" err="1">
                <a:latin typeface="Consolas" panose="020B0609020204030204" pitchFamily="49" charset="0"/>
              </a:rPr>
              <a:t>syscall</a:t>
            </a:r>
            <a:r>
              <a:rPr lang="en-US" sz="2800" dirty="0"/>
              <a:t> path (because a process invoked a yielding system call, e.g., that needs to wait for a slow IO device)</a:t>
            </a:r>
          </a:p>
          <a:p>
            <a:pPr lvl="1"/>
            <a:r>
              <a:rPr lang="en-US" sz="2800" dirty="0"/>
              <a:t>Ex: Via the exception path </a:t>
            </a:r>
            <a:r>
              <a:rPr lang="en-US" sz="2800" dirty="0" err="1">
                <a:latin typeface="Consolas" panose="020B0609020204030204" pitchFamily="49" charset="0"/>
              </a:rPr>
              <a:t>return_and_iret</a:t>
            </a:r>
            <a:r>
              <a:rPr lang="en-US" sz="2800" dirty="0"/>
              <a:t> (e.g., because the interrupted/excepted process does a </a:t>
            </a:r>
            <a:r>
              <a:rPr lang="en-US" sz="2800" dirty="0">
                <a:latin typeface="Consolas" panose="020B0609020204030204" pitchFamily="49" charset="0"/>
              </a:rPr>
              <a:t>yield()</a:t>
            </a:r>
            <a:r>
              <a:rPr lang="en-US" sz="2800" dirty="0"/>
              <a:t> while handling the interrupt/exception, e.g., handling a page fault for a swapped-out page)</a:t>
            </a:r>
          </a:p>
          <a:p>
            <a:r>
              <a:rPr lang="en-US" sz="3200" dirty="0"/>
              <a:t>Take a look at </a:t>
            </a:r>
            <a:r>
              <a:rPr lang="en-US" sz="3200" dirty="0">
                <a:latin typeface="Consolas" panose="020B0609020204030204" pitchFamily="49" charset="0"/>
              </a:rPr>
              <a:t>proc::yield()</a:t>
            </a:r>
            <a:r>
              <a:rPr lang="en-US" sz="3200" dirty="0"/>
              <a:t> and </a:t>
            </a:r>
            <a:r>
              <a:rPr lang="en-US" sz="3200" dirty="0">
                <a:latin typeface="Consolas" panose="020B0609020204030204" pitchFamily="49" charset="0"/>
              </a:rPr>
              <a:t>proc::resume()</a:t>
            </a:r>
            <a:r>
              <a:rPr lang="en-US" sz="3200" dirty="0"/>
              <a:t>!</a:t>
            </a:r>
          </a:p>
        </p:txBody>
      </p:sp>
    </p:spTree>
    <p:extLst>
      <p:ext uri="{BB962C8B-B14F-4D97-AF65-F5344CB8AC3E}">
        <p14:creationId xmlns:p14="http://schemas.microsoft.com/office/powerpoint/2010/main" val="68864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AFBFA-8BE1-48C6-ACEA-AECCF2BAA5F8}"/>
              </a:ext>
            </a:extLst>
          </p:cNvPr>
          <p:cNvSpPr>
            <a:spLocks noGrp="1"/>
          </p:cNvSpPr>
          <p:nvPr>
            <p:ph type="title"/>
          </p:nvPr>
        </p:nvSpPr>
        <p:spPr>
          <a:xfrm>
            <a:off x="357368" y="596357"/>
            <a:ext cx="11477263" cy="5665285"/>
          </a:xfrm>
        </p:spPr>
        <p:txBody>
          <a:bodyPr>
            <a:normAutofit/>
          </a:bodyPr>
          <a:lstStyle/>
          <a:p>
            <a:pPr algn="l"/>
            <a:r>
              <a:rPr lang="en-US" sz="4000" dirty="0"/>
              <a:t>Q: Is amd64 the same as x86_64/x64/intel64?</a:t>
            </a:r>
            <a:br>
              <a:rPr lang="en-US" sz="4000" dirty="0"/>
            </a:br>
            <a:r>
              <a:rPr lang="en-US" sz="4000" dirty="0"/>
              <a:t>A: Yes!</a:t>
            </a:r>
            <a:br>
              <a:rPr lang="en-US" sz="4000" dirty="0"/>
            </a:br>
            <a:br>
              <a:rPr lang="en-US" sz="4000" dirty="0"/>
            </a:br>
            <a:r>
              <a:rPr lang="en-US" sz="4000" dirty="0"/>
              <a:t>Q: Is amd64 the same as IA-64?</a:t>
            </a:r>
            <a:br>
              <a:rPr lang="en-US" sz="4000" dirty="0"/>
            </a:br>
            <a:r>
              <a:rPr lang="en-US" sz="4000" dirty="0"/>
              <a:t>A: No! IA-64 refers to a totally different ISA called the Itanium.</a:t>
            </a:r>
          </a:p>
        </p:txBody>
      </p:sp>
    </p:spTree>
    <p:extLst>
      <p:ext uri="{BB962C8B-B14F-4D97-AF65-F5344CB8AC3E}">
        <p14:creationId xmlns:p14="http://schemas.microsoft.com/office/powerpoint/2010/main" val="275994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3C3D49-CECA-47E8-A73A-3917EA3D4D58}"/>
              </a:ext>
            </a:extLst>
          </p:cNvPr>
          <p:cNvSpPr/>
          <p:nvPr/>
        </p:nvSpPr>
        <p:spPr>
          <a:xfrm>
            <a:off x="0" y="2474871"/>
            <a:ext cx="12192000" cy="393539"/>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2865CD-CFF4-476C-9E20-7A1F1BAC9E7E}"/>
              </a:ext>
            </a:extLst>
          </p:cNvPr>
          <p:cNvSpPr/>
          <p:nvPr/>
        </p:nvSpPr>
        <p:spPr>
          <a:xfrm>
            <a:off x="457200" y="960612"/>
            <a:ext cx="11734800" cy="5632311"/>
          </a:xfrm>
          <a:prstGeom prst="rect">
            <a:avLst/>
          </a:prstGeom>
        </p:spPr>
        <p:txBody>
          <a:bodyPr wrap="square">
            <a:spAutoFit/>
          </a:bodyPr>
          <a:lstStyle/>
          <a:p>
            <a:r>
              <a:rPr lang="en-US" sz="2400" dirty="0">
                <a:latin typeface="Consolas" panose="020B0609020204030204" pitchFamily="49" charset="0"/>
              </a:rPr>
              <a:t>//Chickadee’s x86-64.h: Listing the IDT numbers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INT_DE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Divide error (#DE)</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INT_DB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Debug (#DB)</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INT_NM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Non-maskable interrupt (#NM)</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INT_BP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 Breakpoint (#BP)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INT_OF          </a:t>
            </a:r>
            <a:r>
              <a:rPr lang="en-US" sz="2400" dirty="0">
                <a:solidFill>
                  <a:srgbClr val="00B050"/>
                </a:solidFill>
                <a:latin typeface="Consolas" panose="020B0609020204030204" pitchFamily="49" charset="0"/>
              </a:rPr>
              <a:t>4</a:t>
            </a:r>
            <a:r>
              <a:rPr lang="en-US" sz="2400" dirty="0">
                <a:latin typeface="Consolas" panose="020B0609020204030204" pitchFamily="49" charset="0"/>
              </a:rPr>
              <a:t>           // Overflow (#OF)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INT_UD          </a:t>
            </a:r>
            <a:r>
              <a:rPr lang="en-US" sz="2400" dirty="0">
                <a:solidFill>
                  <a:srgbClr val="00B050"/>
                </a:solidFill>
                <a:latin typeface="Consolas" panose="020B0609020204030204" pitchFamily="49" charset="0"/>
              </a:rPr>
              <a:t>6</a:t>
            </a:r>
            <a:r>
              <a:rPr lang="en-US" sz="2400" dirty="0">
                <a:latin typeface="Consolas" panose="020B0609020204030204" pitchFamily="49" charset="0"/>
              </a:rPr>
              <a:t>           // Invalid opcode (#UD)</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INT_DF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Double fault (#DF)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INT_TS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 Invalid TSS (#TS)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INT_NP          </a:t>
            </a:r>
            <a:r>
              <a:rPr lang="en-US" sz="2400" dirty="0">
                <a:solidFill>
                  <a:srgbClr val="00B050"/>
                </a:solidFill>
                <a:latin typeface="Consolas" panose="020B0609020204030204" pitchFamily="49" charset="0"/>
              </a:rPr>
              <a:t>11</a:t>
            </a:r>
            <a:r>
              <a:rPr lang="en-US" sz="2400" dirty="0">
                <a:latin typeface="Consolas" panose="020B0609020204030204" pitchFamily="49" charset="0"/>
              </a:rPr>
              <a:t>          // Segment not present (#NP)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INT_SS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          // Stack fault (#SS)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INT_GP          </a:t>
            </a:r>
            <a:r>
              <a:rPr lang="en-US" sz="2400" dirty="0">
                <a:solidFill>
                  <a:srgbClr val="00B050"/>
                </a:solidFill>
                <a:latin typeface="Consolas" panose="020B0609020204030204" pitchFamily="49" charset="0"/>
              </a:rPr>
              <a:t>13</a:t>
            </a:r>
            <a:r>
              <a:rPr lang="en-US" sz="2400" dirty="0">
                <a:latin typeface="Consolas" panose="020B0609020204030204" pitchFamily="49" charset="0"/>
              </a:rPr>
              <a:t>          // General protection (#GP)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INT_PF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          // Page fault (#PF)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INT_AC          </a:t>
            </a:r>
            <a:r>
              <a:rPr lang="en-US" sz="2400" dirty="0">
                <a:solidFill>
                  <a:srgbClr val="00B050"/>
                </a:solidFill>
                <a:latin typeface="Consolas" panose="020B0609020204030204" pitchFamily="49" charset="0"/>
              </a:rPr>
              <a:t>17</a:t>
            </a:r>
            <a:r>
              <a:rPr lang="en-US" sz="2400" dirty="0">
                <a:latin typeface="Consolas" panose="020B0609020204030204" pitchFamily="49" charset="0"/>
              </a:rPr>
              <a:t>          // Alignment check (#AC)</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INT_MC          </a:t>
            </a:r>
            <a:r>
              <a:rPr lang="en-US" sz="2400" dirty="0">
                <a:solidFill>
                  <a:srgbClr val="00B050"/>
                </a:solidFill>
                <a:latin typeface="Consolas" panose="020B0609020204030204" pitchFamily="49" charset="0"/>
              </a:rPr>
              <a:t>18</a:t>
            </a:r>
            <a:r>
              <a:rPr lang="en-US" sz="2400" dirty="0">
                <a:latin typeface="Consolas" panose="020B0609020204030204" pitchFamily="49" charset="0"/>
              </a:rPr>
              <a:t>          // Machine check (#MC)</a:t>
            </a:r>
          </a:p>
        </p:txBody>
      </p:sp>
      <p:sp>
        <p:nvSpPr>
          <p:cNvPr id="3" name="Title 1">
            <a:extLst>
              <a:ext uri="{FF2B5EF4-FFF2-40B4-BE49-F238E27FC236}">
                <a16:creationId xmlns:a16="http://schemas.microsoft.com/office/drawing/2014/main" id="{A7A4F0CC-2D40-48CC-BCB5-FF8F58518AF1}"/>
              </a:ext>
            </a:extLst>
          </p:cNvPr>
          <p:cNvSpPr>
            <a:spLocks noGrp="1"/>
          </p:cNvSpPr>
          <p:nvPr>
            <p:ph type="title"/>
          </p:nvPr>
        </p:nvSpPr>
        <p:spPr>
          <a:xfrm>
            <a:off x="0" y="-132587"/>
            <a:ext cx="12192000" cy="1325563"/>
          </a:xfrm>
        </p:spPr>
        <p:txBody>
          <a:bodyPr>
            <a:normAutofit/>
          </a:bodyPr>
          <a:lstStyle/>
          <a:p>
            <a:r>
              <a:rPr lang="en-US" sz="4200" dirty="0"/>
              <a:t>Interrupts, Exceptions, and Non-</a:t>
            </a:r>
            <a:r>
              <a:rPr lang="en-US" sz="4200" dirty="0" err="1">
                <a:latin typeface="Consolas" panose="020B0609020204030204" pitchFamily="49" charset="0"/>
              </a:rPr>
              <a:t>syscall</a:t>
            </a:r>
            <a:r>
              <a:rPr lang="en-US" sz="4200" dirty="0"/>
              <a:t> Traps</a:t>
            </a:r>
          </a:p>
        </p:txBody>
      </p:sp>
    </p:spTree>
    <p:extLst>
      <p:ext uri="{BB962C8B-B14F-4D97-AF65-F5344CB8AC3E}">
        <p14:creationId xmlns:p14="http://schemas.microsoft.com/office/powerpoint/2010/main" val="30781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3945B7-52D5-4CE4-962F-A2B856C793C8}"/>
              </a:ext>
            </a:extLst>
          </p:cNvPr>
          <p:cNvSpPr txBox="1"/>
          <p:nvPr/>
        </p:nvSpPr>
        <p:spPr>
          <a:xfrm>
            <a:off x="3510326" y="1870697"/>
            <a:ext cx="4082664" cy="2554545"/>
          </a:xfrm>
          <a:prstGeom prst="rect">
            <a:avLst/>
          </a:prstGeom>
          <a:noFill/>
        </p:spPr>
        <p:txBody>
          <a:bodyPr wrap="square" rtlCol="0">
            <a:spAutoFit/>
          </a:bodyPr>
          <a:lstStyle/>
          <a:p>
            <a:r>
              <a:rPr lang="en-US" sz="3200" dirty="0" err="1">
                <a:latin typeface="Consolas" panose="020B0609020204030204" pitchFamily="49" charset="0"/>
                <a:cs typeface="Segoe UI" panose="020B0502040204020203" pitchFamily="34" charset="0"/>
              </a:rPr>
              <a:t>cmpq</a:t>
            </a:r>
            <a:r>
              <a:rPr lang="en-US" sz="3200" dirty="0">
                <a:latin typeface="Consolas" panose="020B0609020204030204" pitchFamily="49" charset="0"/>
                <a:cs typeface="Segoe UI" panose="020B0502040204020203" pitchFamily="34" charset="0"/>
              </a:rPr>
              <a:t> %r8, %r9</a:t>
            </a:r>
          </a:p>
          <a:p>
            <a:r>
              <a:rPr lang="en-US" sz="3200" dirty="0" err="1">
                <a:latin typeface="Consolas" panose="020B0609020204030204" pitchFamily="49" charset="0"/>
                <a:cs typeface="Segoe UI" panose="020B0502040204020203" pitchFamily="34" charset="0"/>
              </a:rPr>
              <a:t>jz</a:t>
            </a:r>
            <a:r>
              <a:rPr lang="en-US" sz="3200" dirty="0">
                <a:latin typeface="Consolas" panose="020B0609020204030204" pitchFamily="49" charset="0"/>
                <a:cs typeface="Segoe UI" panose="020B0502040204020203" pitchFamily="34" charset="0"/>
              </a:rPr>
              <a:t> 0x6000</a:t>
            </a:r>
          </a:p>
          <a:p>
            <a:r>
              <a:rPr lang="en-US" sz="3200" dirty="0" err="1">
                <a:latin typeface="Consolas" panose="020B0609020204030204" pitchFamily="49" charset="0"/>
                <a:cs typeface="Segoe UI" panose="020B0502040204020203" pitchFamily="34" charset="0"/>
              </a:rPr>
              <a:t>subq</a:t>
            </a:r>
            <a:r>
              <a:rPr lang="en-US" sz="3200" dirty="0">
                <a:latin typeface="Consolas" panose="020B0609020204030204" pitchFamily="49" charset="0"/>
                <a:cs typeface="Segoe UI" panose="020B0502040204020203" pitchFamily="34" charset="0"/>
              </a:rPr>
              <a:t> %r10, %r11</a:t>
            </a:r>
          </a:p>
          <a:p>
            <a:r>
              <a:rPr lang="en-US" sz="3200" dirty="0" err="1">
                <a:latin typeface="Consolas" panose="020B0609020204030204" pitchFamily="49" charset="0"/>
                <a:cs typeface="Segoe UI" panose="020B0502040204020203" pitchFamily="34" charset="0"/>
              </a:rPr>
              <a:t>addq</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rax</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rbx</a:t>
            </a:r>
            <a:endParaRPr lang="en-US" sz="3200" dirty="0">
              <a:latin typeface="Consolas" panose="020B0609020204030204" pitchFamily="49" charset="0"/>
              <a:cs typeface="Segoe UI" panose="020B0502040204020203" pitchFamily="34" charset="0"/>
            </a:endParaRPr>
          </a:p>
          <a:p>
            <a:r>
              <a:rPr lang="en-US" sz="3200" dirty="0" err="1">
                <a:latin typeface="Consolas" panose="020B0609020204030204" pitchFamily="49" charset="0"/>
                <a:cs typeface="Segoe UI" panose="020B0502040204020203" pitchFamily="34" charset="0"/>
              </a:rPr>
              <a:t>movq</a:t>
            </a:r>
            <a:r>
              <a:rPr lang="en-US" sz="3200" dirty="0">
                <a:latin typeface="Consolas" panose="020B0609020204030204" pitchFamily="49" charset="0"/>
                <a:cs typeface="Segoe UI" panose="020B0502040204020203" pitchFamily="34" charset="0"/>
              </a:rPr>
              <a:t> 8(%r9), %r12</a:t>
            </a:r>
          </a:p>
        </p:txBody>
      </p:sp>
      <p:sp>
        <p:nvSpPr>
          <p:cNvPr id="6" name="TextBox 5">
            <a:extLst>
              <a:ext uri="{FF2B5EF4-FFF2-40B4-BE49-F238E27FC236}">
                <a16:creationId xmlns:a16="http://schemas.microsoft.com/office/drawing/2014/main" id="{E4CF5A9E-3D91-46D1-8F73-BEF9D60ADA2C}"/>
              </a:ext>
            </a:extLst>
          </p:cNvPr>
          <p:cNvSpPr txBox="1"/>
          <p:nvPr/>
        </p:nvSpPr>
        <p:spPr>
          <a:xfrm rot="16200000">
            <a:off x="4797044" y="1201294"/>
            <a:ext cx="1109901"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a:t>
            </a:r>
          </a:p>
        </p:txBody>
      </p:sp>
      <p:sp>
        <p:nvSpPr>
          <p:cNvPr id="7" name="TextBox 6">
            <a:extLst>
              <a:ext uri="{FF2B5EF4-FFF2-40B4-BE49-F238E27FC236}">
                <a16:creationId xmlns:a16="http://schemas.microsoft.com/office/drawing/2014/main" id="{4B06D9F3-EACE-4E20-B966-89E24BC3D772}"/>
              </a:ext>
            </a:extLst>
          </p:cNvPr>
          <p:cNvSpPr txBox="1"/>
          <p:nvPr/>
        </p:nvSpPr>
        <p:spPr>
          <a:xfrm rot="16200000">
            <a:off x="4797043" y="4305238"/>
            <a:ext cx="1109901"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a:t>
            </a:r>
          </a:p>
        </p:txBody>
      </p:sp>
      <p:grpSp>
        <p:nvGrpSpPr>
          <p:cNvPr id="16" name="Group 15">
            <a:extLst>
              <a:ext uri="{FF2B5EF4-FFF2-40B4-BE49-F238E27FC236}">
                <a16:creationId xmlns:a16="http://schemas.microsoft.com/office/drawing/2014/main" id="{F63F0657-B040-4458-A159-6BA019317498}"/>
              </a:ext>
            </a:extLst>
          </p:cNvPr>
          <p:cNvGrpSpPr/>
          <p:nvPr/>
        </p:nvGrpSpPr>
        <p:grpSpPr>
          <a:xfrm>
            <a:off x="161181" y="2860978"/>
            <a:ext cx="3325995" cy="584775"/>
            <a:chOff x="161181" y="2872853"/>
            <a:chExt cx="3325995" cy="584775"/>
          </a:xfrm>
        </p:grpSpPr>
        <p:sp>
          <p:nvSpPr>
            <p:cNvPr id="8" name="TextBox 7">
              <a:extLst>
                <a:ext uri="{FF2B5EF4-FFF2-40B4-BE49-F238E27FC236}">
                  <a16:creationId xmlns:a16="http://schemas.microsoft.com/office/drawing/2014/main" id="{7E23FEAF-5448-4E29-867C-9ECED5799766}"/>
                </a:ext>
              </a:extLst>
            </p:cNvPr>
            <p:cNvSpPr txBox="1"/>
            <p:nvPr/>
          </p:nvSpPr>
          <p:spPr>
            <a:xfrm>
              <a:off x="161181" y="2872853"/>
              <a:ext cx="2535720"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breakpoint</a:t>
              </a:r>
            </a:p>
          </p:txBody>
        </p:sp>
        <p:sp>
          <p:nvSpPr>
            <p:cNvPr id="9" name="Arrow: Right 8">
              <a:extLst>
                <a:ext uri="{FF2B5EF4-FFF2-40B4-BE49-F238E27FC236}">
                  <a16:creationId xmlns:a16="http://schemas.microsoft.com/office/drawing/2014/main" id="{6E92D78F-63AB-4648-87F2-AF12044700F3}"/>
                </a:ext>
              </a:extLst>
            </p:cNvPr>
            <p:cNvSpPr/>
            <p:nvPr/>
          </p:nvSpPr>
          <p:spPr>
            <a:xfrm>
              <a:off x="2549626" y="2931289"/>
              <a:ext cx="937550" cy="497711"/>
            </a:xfrm>
            <a:prstGeom prst="rightArrow">
              <a:avLst/>
            </a:prstGeom>
            <a:solidFill>
              <a:srgbClr val="A3F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31980546-239E-484F-99E2-B0BCAE0F6A72}"/>
              </a:ext>
            </a:extLst>
          </p:cNvPr>
          <p:cNvGrpSpPr/>
          <p:nvPr/>
        </p:nvGrpSpPr>
        <p:grpSpPr>
          <a:xfrm>
            <a:off x="3521901" y="1100774"/>
            <a:ext cx="3925747" cy="4283295"/>
            <a:chOff x="3521901" y="869281"/>
            <a:chExt cx="3925747" cy="5080104"/>
          </a:xfrm>
        </p:grpSpPr>
        <p:cxnSp>
          <p:nvCxnSpPr>
            <p:cNvPr id="11" name="Straight Connector 10">
              <a:extLst>
                <a:ext uri="{FF2B5EF4-FFF2-40B4-BE49-F238E27FC236}">
                  <a16:creationId xmlns:a16="http://schemas.microsoft.com/office/drawing/2014/main" id="{440ADCCE-EAA5-4738-8C62-179DB85CCC87}"/>
                </a:ext>
              </a:extLst>
            </p:cNvPr>
            <p:cNvCxnSpPr/>
            <p:nvPr/>
          </p:nvCxnSpPr>
          <p:spPr>
            <a:xfrm>
              <a:off x="3521901" y="869281"/>
              <a:ext cx="0" cy="5080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B5A177-9D5C-4385-9F3B-A1010FF69CEB}"/>
                </a:ext>
              </a:extLst>
            </p:cNvPr>
            <p:cNvCxnSpPr/>
            <p:nvPr/>
          </p:nvCxnSpPr>
          <p:spPr>
            <a:xfrm>
              <a:off x="7447648" y="869281"/>
              <a:ext cx="0" cy="5080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65849C15-20A2-4D35-9693-F0FA654A92C2}"/>
              </a:ext>
            </a:extLst>
          </p:cNvPr>
          <p:cNvSpPr txBox="1"/>
          <p:nvPr/>
        </p:nvSpPr>
        <p:spPr>
          <a:xfrm>
            <a:off x="3240910" y="416686"/>
            <a:ext cx="443308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Program to debug</a:t>
            </a:r>
          </a:p>
        </p:txBody>
      </p:sp>
      <p:sp>
        <p:nvSpPr>
          <p:cNvPr id="15" name="TextBox 14">
            <a:extLst>
              <a:ext uri="{FF2B5EF4-FFF2-40B4-BE49-F238E27FC236}">
                <a16:creationId xmlns:a16="http://schemas.microsoft.com/office/drawing/2014/main" id="{7E09B827-E521-47E1-8D73-F39B9A5DCAAE}"/>
              </a:ext>
            </a:extLst>
          </p:cNvPr>
          <p:cNvSpPr txBox="1"/>
          <p:nvPr/>
        </p:nvSpPr>
        <p:spPr>
          <a:xfrm>
            <a:off x="8011608" y="6271588"/>
            <a:ext cx="1306011"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gdb</a:t>
            </a:r>
            <a:endParaRPr lang="en-US" sz="3200" b="1" dirty="0">
              <a:latin typeface="Segoe UI" panose="020B0502040204020203" pitchFamily="34" charset="0"/>
              <a:cs typeface="Segoe UI" panose="020B0502040204020203" pitchFamily="34" charset="0"/>
            </a:endParaRPr>
          </a:p>
        </p:txBody>
      </p:sp>
      <p:pic>
        <p:nvPicPr>
          <p:cNvPr id="1026" name="Picture 2">
            <a:extLst>
              <a:ext uri="{FF2B5EF4-FFF2-40B4-BE49-F238E27FC236}">
                <a16:creationId xmlns:a16="http://schemas.microsoft.com/office/drawing/2014/main" id="{0AC22018-6808-42A1-8B77-AB4C06957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265" y="4919408"/>
            <a:ext cx="2631307" cy="164456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13F8E66-359F-48C0-8A72-879D091FD287}"/>
              </a:ext>
            </a:extLst>
          </p:cNvPr>
          <p:cNvSpPr/>
          <p:nvPr/>
        </p:nvSpPr>
        <p:spPr>
          <a:xfrm>
            <a:off x="3557526" y="2967109"/>
            <a:ext cx="1061969" cy="40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25ED882-A78E-4F55-8272-CDFD66693FD1}"/>
              </a:ext>
            </a:extLst>
          </p:cNvPr>
          <p:cNvSpPr txBox="1"/>
          <p:nvPr/>
        </p:nvSpPr>
        <p:spPr>
          <a:xfrm>
            <a:off x="3505321" y="2811297"/>
            <a:ext cx="1192076" cy="646331"/>
          </a:xfrm>
          <a:prstGeom prst="rect">
            <a:avLst/>
          </a:prstGeom>
          <a:noFill/>
        </p:spPr>
        <p:txBody>
          <a:bodyPr wrap="square" rtlCol="0">
            <a:spAutoFit/>
          </a:bodyPr>
          <a:lstStyle/>
          <a:p>
            <a:pPr algn="ctr"/>
            <a:r>
              <a:rPr lang="en-US" sz="3600" b="1" dirty="0">
                <a:ln>
                  <a:solidFill>
                    <a:sysClr val="windowText" lastClr="000000"/>
                  </a:solidFill>
                </a:ln>
                <a:solidFill>
                  <a:srgbClr val="A3FFDA"/>
                </a:solidFill>
                <a:latin typeface="Consolas" panose="020B0609020204030204" pitchFamily="49" charset="0"/>
                <a:cs typeface="Segoe UI" panose="020B0502040204020203" pitchFamily="34" charset="0"/>
              </a:rPr>
              <a:t>int3</a:t>
            </a:r>
          </a:p>
        </p:txBody>
      </p:sp>
      <p:grpSp>
        <p:nvGrpSpPr>
          <p:cNvPr id="25" name="Group 24">
            <a:extLst>
              <a:ext uri="{FF2B5EF4-FFF2-40B4-BE49-F238E27FC236}">
                <a16:creationId xmlns:a16="http://schemas.microsoft.com/office/drawing/2014/main" id="{74957096-F027-4A2E-9FB0-4CDD04F2533A}"/>
              </a:ext>
            </a:extLst>
          </p:cNvPr>
          <p:cNvGrpSpPr/>
          <p:nvPr/>
        </p:nvGrpSpPr>
        <p:grpSpPr>
          <a:xfrm>
            <a:off x="7554924" y="3276027"/>
            <a:ext cx="3175066" cy="1621091"/>
            <a:chOff x="7554924" y="3204777"/>
            <a:chExt cx="3175066" cy="1621091"/>
          </a:xfrm>
        </p:grpSpPr>
        <p:sp>
          <p:nvSpPr>
            <p:cNvPr id="22" name="Thought Bubble: Cloud 21">
              <a:extLst>
                <a:ext uri="{FF2B5EF4-FFF2-40B4-BE49-F238E27FC236}">
                  <a16:creationId xmlns:a16="http://schemas.microsoft.com/office/drawing/2014/main" id="{47373473-989D-47FF-8878-307115A2FB03}"/>
                </a:ext>
              </a:extLst>
            </p:cNvPr>
            <p:cNvSpPr/>
            <p:nvPr/>
          </p:nvSpPr>
          <p:spPr>
            <a:xfrm rot="341312">
              <a:off x="7554924" y="3204777"/>
              <a:ext cx="3175066" cy="1621091"/>
            </a:xfrm>
            <a:prstGeom prst="cloudCallout">
              <a:avLst>
                <a:gd name="adj1" fmla="val -13542"/>
                <a:gd name="adj2" fmla="val 78570"/>
              </a:avLst>
            </a:prstGeom>
            <a:solidFill>
              <a:srgbClr val="A3F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54EEC3C-28B7-42C4-A5B1-CC8ECEFC7354}"/>
                </a:ext>
              </a:extLst>
            </p:cNvPr>
            <p:cNvSpPr/>
            <p:nvPr/>
          </p:nvSpPr>
          <p:spPr>
            <a:xfrm>
              <a:off x="9627019" y="3997730"/>
              <a:ext cx="716222" cy="427512"/>
            </a:xfrm>
            <a:prstGeom prst="rect">
              <a:avLst/>
            </a:prstGeom>
            <a:solidFill>
              <a:srgbClr val="A3F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ADE25D-BEAE-4B86-B4C3-D96ED023550C}"/>
                </a:ext>
              </a:extLst>
            </p:cNvPr>
            <p:cNvSpPr txBox="1"/>
            <p:nvPr/>
          </p:nvSpPr>
          <p:spPr>
            <a:xfrm>
              <a:off x="7701458" y="3540810"/>
              <a:ext cx="2843830" cy="954107"/>
            </a:xfrm>
            <a:prstGeom prst="rect">
              <a:avLst/>
            </a:prstGeom>
            <a:noFill/>
          </p:spPr>
          <p:txBody>
            <a:bodyPr wrap="square">
              <a:spAutoFit/>
            </a:bodyPr>
            <a:lstStyle/>
            <a:p>
              <a:r>
                <a:rPr lang="en-US" sz="2800" dirty="0">
                  <a:latin typeface="Segoe UI" panose="020B0502040204020203" pitchFamily="34" charset="0"/>
                  <a:cs typeface="Segoe UI" panose="020B0502040204020203" pitchFamily="34" charset="0"/>
                </a:rPr>
                <a:t>Remember that I overwrote </a:t>
              </a:r>
              <a:r>
                <a:rPr lang="en-US" sz="2800" dirty="0" err="1">
                  <a:latin typeface="Consolas" panose="020B0609020204030204" pitchFamily="49" charset="0"/>
                  <a:cs typeface="Segoe UI" panose="020B0502040204020203" pitchFamily="34" charset="0"/>
                </a:rPr>
                <a:t>subq</a:t>
              </a:r>
              <a:r>
                <a:rPr lang="en-US" sz="2800" dirty="0">
                  <a:latin typeface="Consolas" panose="020B0609020204030204" pitchFamily="49" charset="0"/>
                  <a:cs typeface="Segoe UI" panose="020B0502040204020203" pitchFamily="34" charset="0"/>
                </a:rPr>
                <a:t>!</a:t>
              </a:r>
              <a:endParaRPr lang="en-US" dirty="0"/>
            </a:p>
          </p:txBody>
        </p:sp>
      </p:grpSp>
    </p:spTree>
    <p:extLst>
      <p:ext uri="{BB962C8B-B14F-4D97-AF65-F5344CB8AC3E}">
        <p14:creationId xmlns:p14="http://schemas.microsoft.com/office/powerpoint/2010/main" val="404518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16"/>
                                        </p:tgtEl>
                                        <p:attrNameLst>
                                          <p:attrName>r</p:attrName>
                                        </p:attrNameLst>
                                      </p:cBhvr>
                                    </p:animRot>
                                    <p:animRot by="-240000">
                                      <p:cBhvr>
                                        <p:cTn id="10" dur="200" fill="hold">
                                          <p:stCondLst>
                                            <p:cond delay="200"/>
                                          </p:stCondLst>
                                        </p:cTn>
                                        <p:tgtEl>
                                          <p:spTgt spid="16"/>
                                        </p:tgtEl>
                                        <p:attrNameLst>
                                          <p:attrName>r</p:attrName>
                                        </p:attrNameLst>
                                      </p:cBhvr>
                                    </p:animRot>
                                    <p:animRot by="240000">
                                      <p:cBhvr>
                                        <p:cTn id="11" dur="200" fill="hold">
                                          <p:stCondLst>
                                            <p:cond delay="400"/>
                                          </p:stCondLst>
                                        </p:cTn>
                                        <p:tgtEl>
                                          <p:spTgt spid="16"/>
                                        </p:tgtEl>
                                        <p:attrNameLst>
                                          <p:attrName>r</p:attrName>
                                        </p:attrNameLst>
                                      </p:cBhvr>
                                    </p:animRot>
                                    <p:animRot by="-240000">
                                      <p:cBhvr>
                                        <p:cTn id="12" dur="200" fill="hold">
                                          <p:stCondLst>
                                            <p:cond delay="600"/>
                                          </p:stCondLst>
                                        </p:cTn>
                                        <p:tgtEl>
                                          <p:spTgt spid="16"/>
                                        </p:tgtEl>
                                        <p:attrNameLst>
                                          <p:attrName>r</p:attrName>
                                        </p:attrNameLst>
                                      </p:cBhvr>
                                    </p:animRot>
                                    <p:animRot by="120000">
                                      <p:cBhvr>
                                        <p:cTn id="13" dur="200" fill="hold">
                                          <p:stCondLst>
                                            <p:cond delay="800"/>
                                          </p:stCondLst>
                                        </p:cTn>
                                        <p:tgtEl>
                                          <p:spTgt spid="1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32" presetClass="emph" presetSubtype="0" fill="hold" grpId="1" nodeType="withEffect">
                                  <p:stCondLst>
                                    <p:cond delay="0"/>
                                  </p:stCondLst>
                                  <p:childTnLst>
                                    <p:animRot by="120000">
                                      <p:cBhvr>
                                        <p:cTn id="23" dur="100" fill="hold">
                                          <p:stCondLst>
                                            <p:cond delay="0"/>
                                          </p:stCondLst>
                                        </p:cTn>
                                        <p:tgtEl>
                                          <p:spTgt spid="23"/>
                                        </p:tgtEl>
                                        <p:attrNameLst>
                                          <p:attrName>r</p:attrName>
                                        </p:attrNameLst>
                                      </p:cBhvr>
                                    </p:animRot>
                                    <p:animRot by="-240000">
                                      <p:cBhvr>
                                        <p:cTn id="24" dur="200" fill="hold">
                                          <p:stCondLst>
                                            <p:cond delay="200"/>
                                          </p:stCondLst>
                                        </p:cTn>
                                        <p:tgtEl>
                                          <p:spTgt spid="23"/>
                                        </p:tgtEl>
                                        <p:attrNameLst>
                                          <p:attrName>r</p:attrName>
                                        </p:attrNameLst>
                                      </p:cBhvr>
                                    </p:animRot>
                                    <p:animRot by="240000">
                                      <p:cBhvr>
                                        <p:cTn id="25" dur="200" fill="hold">
                                          <p:stCondLst>
                                            <p:cond delay="400"/>
                                          </p:stCondLst>
                                        </p:cTn>
                                        <p:tgtEl>
                                          <p:spTgt spid="23"/>
                                        </p:tgtEl>
                                        <p:attrNameLst>
                                          <p:attrName>r</p:attrName>
                                        </p:attrNameLst>
                                      </p:cBhvr>
                                    </p:animRot>
                                    <p:animRot by="-240000">
                                      <p:cBhvr>
                                        <p:cTn id="26" dur="200" fill="hold">
                                          <p:stCondLst>
                                            <p:cond delay="600"/>
                                          </p:stCondLst>
                                        </p:cTn>
                                        <p:tgtEl>
                                          <p:spTgt spid="23"/>
                                        </p:tgtEl>
                                        <p:attrNameLst>
                                          <p:attrName>r</p:attrName>
                                        </p:attrNameLst>
                                      </p:cBhvr>
                                    </p:animRot>
                                    <p:animRot by="120000">
                                      <p:cBhvr>
                                        <p:cTn id="27" dur="200" fill="hold">
                                          <p:stCondLst>
                                            <p:cond delay="800"/>
                                          </p:stCondLst>
                                        </p:cTn>
                                        <p:tgtEl>
                                          <p:spTgt spid="2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32" presetClass="emph" presetSubtype="0" fill="hold" nodeType="withEffect">
                                  <p:stCondLst>
                                    <p:cond delay="0"/>
                                  </p:stCondLst>
                                  <p:childTnLst>
                                    <p:animRot by="120000">
                                      <p:cBhvr>
                                        <p:cTn id="34" dur="100" fill="hold">
                                          <p:stCondLst>
                                            <p:cond delay="0"/>
                                          </p:stCondLst>
                                        </p:cTn>
                                        <p:tgtEl>
                                          <p:spTgt spid="25"/>
                                        </p:tgtEl>
                                        <p:attrNameLst>
                                          <p:attrName>r</p:attrName>
                                        </p:attrNameLst>
                                      </p:cBhvr>
                                    </p:animRot>
                                    <p:animRot by="-240000">
                                      <p:cBhvr>
                                        <p:cTn id="35" dur="200" fill="hold">
                                          <p:stCondLst>
                                            <p:cond delay="200"/>
                                          </p:stCondLst>
                                        </p:cTn>
                                        <p:tgtEl>
                                          <p:spTgt spid="25"/>
                                        </p:tgtEl>
                                        <p:attrNameLst>
                                          <p:attrName>r</p:attrName>
                                        </p:attrNameLst>
                                      </p:cBhvr>
                                    </p:animRot>
                                    <p:animRot by="240000">
                                      <p:cBhvr>
                                        <p:cTn id="36" dur="200" fill="hold">
                                          <p:stCondLst>
                                            <p:cond delay="400"/>
                                          </p:stCondLst>
                                        </p:cTn>
                                        <p:tgtEl>
                                          <p:spTgt spid="25"/>
                                        </p:tgtEl>
                                        <p:attrNameLst>
                                          <p:attrName>r</p:attrName>
                                        </p:attrNameLst>
                                      </p:cBhvr>
                                    </p:animRot>
                                    <p:animRot by="-240000">
                                      <p:cBhvr>
                                        <p:cTn id="37" dur="200" fill="hold">
                                          <p:stCondLst>
                                            <p:cond delay="600"/>
                                          </p:stCondLst>
                                        </p:cTn>
                                        <p:tgtEl>
                                          <p:spTgt spid="25"/>
                                        </p:tgtEl>
                                        <p:attrNameLst>
                                          <p:attrName>r</p:attrName>
                                        </p:attrNameLst>
                                      </p:cBhvr>
                                    </p:animRot>
                                    <p:animRot by="120000">
                                      <p:cBhvr>
                                        <p:cTn id="38"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8A5D62-FF52-4C70-AC95-47E9126A99C7}"/>
              </a:ext>
            </a:extLst>
          </p:cNvPr>
          <p:cNvSpPr/>
          <p:nvPr/>
        </p:nvSpPr>
        <p:spPr>
          <a:xfrm>
            <a:off x="0" y="3209080"/>
            <a:ext cx="12192000" cy="393539"/>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2865CD-CFF4-476C-9E20-7A1F1BAC9E7E}"/>
              </a:ext>
            </a:extLst>
          </p:cNvPr>
          <p:cNvSpPr/>
          <p:nvPr/>
        </p:nvSpPr>
        <p:spPr>
          <a:xfrm>
            <a:off x="457200" y="960612"/>
            <a:ext cx="11734800" cy="5632311"/>
          </a:xfrm>
          <a:prstGeom prst="rect">
            <a:avLst/>
          </a:prstGeom>
        </p:spPr>
        <p:txBody>
          <a:bodyPr wrap="square">
            <a:spAutoFit/>
          </a:bodyPr>
          <a:lstStyle/>
          <a:p>
            <a:r>
              <a:rPr lang="en-US" sz="2400" dirty="0">
                <a:latin typeface="Consolas" panose="020B0609020204030204" pitchFamily="49" charset="0"/>
              </a:rPr>
              <a:t>//Chickadee’s x86-64.h: Listing the IDT numbers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INT_DE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Divide error (#DE)</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INT_DB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Debug (#DB)</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INT_NM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Non-maskable interrupt (#NM)</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INT_BP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 Breakpoint (#BP)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INT_OF          </a:t>
            </a:r>
            <a:r>
              <a:rPr lang="en-US" sz="2400" dirty="0">
                <a:solidFill>
                  <a:srgbClr val="00B050"/>
                </a:solidFill>
                <a:latin typeface="Consolas" panose="020B0609020204030204" pitchFamily="49" charset="0"/>
              </a:rPr>
              <a:t>4</a:t>
            </a:r>
            <a:r>
              <a:rPr lang="en-US" sz="2400" dirty="0">
                <a:latin typeface="Consolas" panose="020B0609020204030204" pitchFamily="49" charset="0"/>
              </a:rPr>
              <a:t>           // Overflow (#OF)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INT_UD          </a:t>
            </a:r>
            <a:r>
              <a:rPr lang="en-US" sz="2400" dirty="0">
                <a:solidFill>
                  <a:srgbClr val="00B050"/>
                </a:solidFill>
                <a:latin typeface="Consolas" panose="020B0609020204030204" pitchFamily="49" charset="0"/>
              </a:rPr>
              <a:t>6</a:t>
            </a:r>
            <a:r>
              <a:rPr lang="en-US" sz="2400" dirty="0">
                <a:latin typeface="Consolas" panose="020B0609020204030204" pitchFamily="49" charset="0"/>
              </a:rPr>
              <a:t>           // Invalid opcode (#UD)</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INT_DF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Double fault (#DF)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INT_TS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 Invalid TSS (#TS)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INT_NP          </a:t>
            </a:r>
            <a:r>
              <a:rPr lang="en-US" sz="2400" dirty="0">
                <a:solidFill>
                  <a:srgbClr val="00B050"/>
                </a:solidFill>
                <a:latin typeface="Consolas" panose="020B0609020204030204" pitchFamily="49" charset="0"/>
              </a:rPr>
              <a:t>11</a:t>
            </a:r>
            <a:r>
              <a:rPr lang="en-US" sz="2400" dirty="0">
                <a:latin typeface="Consolas" panose="020B0609020204030204" pitchFamily="49" charset="0"/>
              </a:rPr>
              <a:t>          // Segment not present (#NP)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INT_SS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          // Stack fault (#SS)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INT_GP          </a:t>
            </a:r>
            <a:r>
              <a:rPr lang="en-US" sz="2400" dirty="0">
                <a:solidFill>
                  <a:srgbClr val="00B050"/>
                </a:solidFill>
                <a:latin typeface="Consolas" panose="020B0609020204030204" pitchFamily="49" charset="0"/>
              </a:rPr>
              <a:t>13</a:t>
            </a:r>
            <a:r>
              <a:rPr lang="en-US" sz="2400" dirty="0">
                <a:latin typeface="Consolas" panose="020B0609020204030204" pitchFamily="49" charset="0"/>
              </a:rPr>
              <a:t>          // General protection (#GP)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INT_PF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          // Page fault (#PF)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INT_AC          </a:t>
            </a:r>
            <a:r>
              <a:rPr lang="en-US" sz="2400" dirty="0">
                <a:solidFill>
                  <a:srgbClr val="00B050"/>
                </a:solidFill>
                <a:latin typeface="Consolas" panose="020B0609020204030204" pitchFamily="49" charset="0"/>
              </a:rPr>
              <a:t>17</a:t>
            </a:r>
            <a:r>
              <a:rPr lang="en-US" sz="2400" dirty="0">
                <a:latin typeface="Consolas" panose="020B0609020204030204" pitchFamily="49" charset="0"/>
              </a:rPr>
              <a:t>          // Alignment check (#AC)</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INT_MC          </a:t>
            </a:r>
            <a:r>
              <a:rPr lang="en-US" sz="2400" dirty="0">
                <a:solidFill>
                  <a:srgbClr val="00B050"/>
                </a:solidFill>
                <a:latin typeface="Consolas" panose="020B0609020204030204" pitchFamily="49" charset="0"/>
              </a:rPr>
              <a:t>18</a:t>
            </a:r>
            <a:r>
              <a:rPr lang="en-US" sz="2400" dirty="0">
                <a:latin typeface="Consolas" panose="020B0609020204030204" pitchFamily="49" charset="0"/>
              </a:rPr>
              <a:t>          // Machine check (#MC)</a:t>
            </a:r>
          </a:p>
        </p:txBody>
      </p:sp>
      <p:sp>
        <p:nvSpPr>
          <p:cNvPr id="3" name="Title 1">
            <a:extLst>
              <a:ext uri="{FF2B5EF4-FFF2-40B4-BE49-F238E27FC236}">
                <a16:creationId xmlns:a16="http://schemas.microsoft.com/office/drawing/2014/main" id="{A7A4F0CC-2D40-48CC-BCB5-FF8F58518AF1}"/>
              </a:ext>
            </a:extLst>
          </p:cNvPr>
          <p:cNvSpPr>
            <a:spLocks noGrp="1"/>
          </p:cNvSpPr>
          <p:nvPr>
            <p:ph type="title"/>
          </p:nvPr>
        </p:nvSpPr>
        <p:spPr>
          <a:xfrm>
            <a:off x="0" y="-132587"/>
            <a:ext cx="12192000" cy="1325563"/>
          </a:xfrm>
        </p:spPr>
        <p:txBody>
          <a:bodyPr>
            <a:normAutofit/>
          </a:bodyPr>
          <a:lstStyle/>
          <a:p>
            <a:r>
              <a:rPr lang="en-US" sz="4200" dirty="0"/>
              <a:t>Interrupts, Exceptions, and Non-</a:t>
            </a:r>
            <a:r>
              <a:rPr lang="en-US" sz="4200" dirty="0" err="1">
                <a:latin typeface="Consolas" panose="020B0609020204030204" pitchFamily="49" charset="0"/>
              </a:rPr>
              <a:t>syscall</a:t>
            </a:r>
            <a:r>
              <a:rPr lang="en-US" sz="4200" dirty="0"/>
              <a:t> Traps</a:t>
            </a:r>
          </a:p>
        </p:txBody>
      </p:sp>
    </p:spTree>
    <p:extLst>
      <p:ext uri="{BB962C8B-B14F-4D97-AF65-F5344CB8AC3E}">
        <p14:creationId xmlns:p14="http://schemas.microsoft.com/office/powerpoint/2010/main" val="74647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1">
            <a:extLst>
              <a:ext uri="{FF2B5EF4-FFF2-40B4-BE49-F238E27FC236}">
                <a16:creationId xmlns:a16="http://schemas.microsoft.com/office/drawing/2014/main" id="{A81C734A-7410-4C87-8998-5DE7B2889A79}"/>
              </a:ext>
            </a:extLst>
          </p:cNvPr>
          <p:cNvSpPr txBox="1"/>
          <p:nvPr/>
        </p:nvSpPr>
        <p:spPr>
          <a:xfrm>
            <a:off x="7397488" y="607712"/>
            <a:ext cx="4803056" cy="800219"/>
          </a:xfrm>
          <a:prstGeom prst="rect">
            <a:avLst/>
          </a:prstGeom>
          <a:solidFill>
            <a:srgbClr val="FFCCCC"/>
          </a:solidFill>
        </p:spPr>
        <p:txBody>
          <a:bodyPr wrap="square" rtlCol="0">
            <a:spAutoFit/>
          </a:bodyPr>
          <a:lstStyle/>
          <a:p>
            <a:r>
              <a:rPr lang="en-US" sz="2300" dirty="0">
                <a:latin typeface="Consolas" panose="020B0609020204030204" pitchFamily="49" charset="0"/>
              </a:rPr>
              <a:t>//If the bits from fetch are</a:t>
            </a:r>
          </a:p>
          <a:p>
            <a:r>
              <a:rPr lang="en-US" sz="2300" dirty="0">
                <a:latin typeface="Consolas" panose="020B0609020204030204" pitchFamily="49" charset="0"/>
              </a:rPr>
              <a:t>//invalid, CPU throws #UD</a:t>
            </a:r>
          </a:p>
        </p:txBody>
      </p:sp>
      <p:cxnSp>
        <p:nvCxnSpPr>
          <p:cNvPr id="143" name="Straight Arrow Connector 142">
            <a:extLst>
              <a:ext uri="{FF2B5EF4-FFF2-40B4-BE49-F238E27FC236}">
                <a16:creationId xmlns:a16="http://schemas.microsoft.com/office/drawing/2014/main" id="{555D1DFE-94C8-4A8A-AFDD-6383800E1A4B}"/>
              </a:ext>
            </a:extLst>
          </p:cNvPr>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A71845B8-30F3-499A-B03D-8C7A281A3136}"/>
              </a:ext>
            </a:extLst>
          </p:cNvPr>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C215A168-148C-478E-8ADD-1D204096DA32}"/>
              </a:ext>
            </a:extLst>
          </p:cNvPr>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F9393495-7CFE-4B68-B69B-A0B14A7A8AB5}"/>
              </a:ext>
            </a:extLst>
          </p:cNvPr>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E792B9FE-EDC0-4477-BC7A-F93565BE993B}"/>
              </a:ext>
            </a:extLst>
          </p:cNvPr>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7B6E516-EBA5-4CDB-AFAD-D435B2AFE1FA}"/>
              </a:ext>
            </a:extLst>
          </p:cNvPr>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7A5EA1C-5A51-4282-8FC2-11513186CF2A}"/>
              </a:ext>
            </a:extLst>
          </p:cNvPr>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D1D6AAE-E89F-41E5-ADB4-C1A5C16EAE3A}"/>
              </a:ext>
            </a:extLst>
          </p:cNvPr>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FBED6A5D-9895-45F3-A74A-52B959F69D09}"/>
              </a:ext>
            </a:extLst>
          </p:cNvPr>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5300C304-DD66-4115-AE21-5FAECDF2761B}"/>
              </a:ext>
            </a:extLst>
          </p:cNvPr>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6A8DB6DC-849A-4282-95C9-3205E532C690}"/>
              </a:ext>
            </a:extLst>
          </p:cNvPr>
          <p:cNvGrpSpPr/>
          <p:nvPr/>
        </p:nvGrpSpPr>
        <p:grpSpPr>
          <a:xfrm>
            <a:off x="6152228" y="1657349"/>
            <a:ext cx="584775" cy="4777740"/>
            <a:chOff x="3485228" y="1440180"/>
            <a:chExt cx="584775" cy="4777740"/>
          </a:xfrm>
        </p:grpSpPr>
        <p:sp>
          <p:nvSpPr>
            <p:cNvPr id="154" name="Rectangle 153">
              <a:extLst>
                <a:ext uri="{FF2B5EF4-FFF2-40B4-BE49-F238E27FC236}">
                  <a16:creationId xmlns:a16="http://schemas.microsoft.com/office/drawing/2014/main" id="{9F4E9D05-C67E-4EFB-84B1-73C8CBB2F323}"/>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4D632A50-4904-4B42-B0FA-4938121A0B56}"/>
                </a:ext>
              </a:extLst>
            </p:cNvPr>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56" name="Group 155">
            <a:extLst>
              <a:ext uri="{FF2B5EF4-FFF2-40B4-BE49-F238E27FC236}">
                <a16:creationId xmlns:a16="http://schemas.microsoft.com/office/drawing/2014/main" id="{3C952DA1-0E46-43D0-960F-904AE31AD410}"/>
              </a:ext>
            </a:extLst>
          </p:cNvPr>
          <p:cNvGrpSpPr/>
          <p:nvPr/>
        </p:nvGrpSpPr>
        <p:grpSpPr>
          <a:xfrm>
            <a:off x="8785860" y="1657349"/>
            <a:ext cx="584775" cy="4777740"/>
            <a:chOff x="3496658" y="1440180"/>
            <a:chExt cx="584775" cy="4777740"/>
          </a:xfrm>
        </p:grpSpPr>
        <p:sp>
          <p:nvSpPr>
            <p:cNvPr id="157" name="Rectangle 156">
              <a:extLst>
                <a:ext uri="{FF2B5EF4-FFF2-40B4-BE49-F238E27FC236}">
                  <a16:creationId xmlns:a16="http://schemas.microsoft.com/office/drawing/2014/main" id="{DBF27CF8-CCA1-491D-8F14-D31E7531417C}"/>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0ECEE821-E32D-4225-AEFD-1913EA495727}"/>
                </a:ext>
              </a:extLst>
            </p:cNvPr>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59" name="Group 158">
            <a:extLst>
              <a:ext uri="{FF2B5EF4-FFF2-40B4-BE49-F238E27FC236}">
                <a16:creationId xmlns:a16="http://schemas.microsoft.com/office/drawing/2014/main" id="{B229CA19-98C5-4BCA-B5F8-FFF890522FC0}"/>
              </a:ext>
            </a:extLst>
          </p:cNvPr>
          <p:cNvGrpSpPr/>
          <p:nvPr/>
        </p:nvGrpSpPr>
        <p:grpSpPr>
          <a:xfrm>
            <a:off x="11034556" y="1668775"/>
            <a:ext cx="584775" cy="4777740"/>
            <a:chOff x="3473798" y="1440180"/>
            <a:chExt cx="584775" cy="4777740"/>
          </a:xfrm>
        </p:grpSpPr>
        <p:sp>
          <p:nvSpPr>
            <p:cNvPr id="160" name="Rectangle 159">
              <a:extLst>
                <a:ext uri="{FF2B5EF4-FFF2-40B4-BE49-F238E27FC236}">
                  <a16:creationId xmlns:a16="http://schemas.microsoft.com/office/drawing/2014/main" id="{C8D5056F-9E9F-42A6-A791-D64B7C849779}"/>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8145F558-2D84-4509-AE54-210C6AE9CEA7}"/>
                </a:ext>
              </a:extLst>
            </p:cNvPr>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62" name="Group 161">
            <a:extLst>
              <a:ext uri="{FF2B5EF4-FFF2-40B4-BE49-F238E27FC236}">
                <a16:creationId xmlns:a16="http://schemas.microsoft.com/office/drawing/2014/main" id="{AA66F742-B6FC-4A92-BCDF-56B47D512D8E}"/>
              </a:ext>
            </a:extLst>
          </p:cNvPr>
          <p:cNvGrpSpPr/>
          <p:nvPr/>
        </p:nvGrpSpPr>
        <p:grpSpPr>
          <a:xfrm>
            <a:off x="1097280" y="1794510"/>
            <a:ext cx="1131570" cy="1188720"/>
            <a:chOff x="1737360" y="3120390"/>
            <a:chExt cx="1131570" cy="1188720"/>
          </a:xfrm>
        </p:grpSpPr>
        <p:sp>
          <p:nvSpPr>
            <p:cNvPr id="163" name="Arrow: Chevron 162">
              <a:extLst>
                <a:ext uri="{FF2B5EF4-FFF2-40B4-BE49-F238E27FC236}">
                  <a16:creationId xmlns:a16="http://schemas.microsoft.com/office/drawing/2014/main" id="{9C9B8A6F-5242-4245-B232-2943EE1D739A}"/>
                </a:ext>
              </a:extLst>
            </p:cNvPr>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4" name="TextBox 163">
              <a:extLst>
                <a:ext uri="{FF2B5EF4-FFF2-40B4-BE49-F238E27FC236}">
                  <a16:creationId xmlns:a16="http://schemas.microsoft.com/office/drawing/2014/main" id="{CC9D88CC-DA70-41AC-8E08-F153DE1DEC78}"/>
                </a:ext>
              </a:extLst>
            </p:cNvPr>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165" name="Straight Arrow Connector 164">
            <a:extLst>
              <a:ext uri="{FF2B5EF4-FFF2-40B4-BE49-F238E27FC236}">
                <a16:creationId xmlns:a16="http://schemas.microsoft.com/office/drawing/2014/main" id="{7F684815-5BF5-4A56-BD8A-46C2E7167C64}"/>
              </a:ext>
            </a:extLst>
          </p:cNvPr>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C8FCC42-7859-4673-9458-6FDB6CBE7360}"/>
              </a:ext>
            </a:extLst>
          </p:cNvPr>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24ABDF4E-676F-44FC-B564-9C131C96C826}"/>
              </a:ext>
            </a:extLst>
          </p:cNvPr>
          <p:cNvCxnSpPr>
            <a:cxnSpLocks/>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420DDB78-0CF9-453E-8E40-2B7E4B06E12E}"/>
              </a:ext>
            </a:extLst>
          </p:cNvPr>
          <p:cNvGrpSpPr/>
          <p:nvPr/>
        </p:nvGrpSpPr>
        <p:grpSpPr>
          <a:xfrm>
            <a:off x="842835" y="3314693"/>
            <a:ext cx="1756102" cy="1485897"/>
            <a:chOff x="3452108" y="1440180"/>
            <a:chExt cx="696736" cy="4777740"/>
          </a:xfrm>
        </p:grpSpPr>
        <p:sp>
          <p:nvSpPr>
            <p:cNvPr id="169" name="Rectangle 168">
              <a:extLst>
                <a:ext uri="{FF2B5EF4-FFF2-40B4-BE49-F238E27FC236}">
                  <a16:creationId xmlns:a16="http://schemas.microsoft.com/office/drawing/2014/main" id="{5EFC72E1-1BD5-4AF9-9697-009B019EAA38}"/>
                </a:ext>
              </a:extLst>
            </p:cNvPr>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6BACEA56-F699-46CB-90A2-911CEC7C2E0A}"/>
                </a:ext>
              </a:extLst>
            </p:cNvPr>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171" name="Straight Arrow Connector 170">
            <a:extLst>
              <a:ext uri="{FF2B5EF4-FFF2-40B4-BE49-F238E27FC236}">
                <a16:creationId xmlns:a16="http://schemas.microsoft.com/office/drawing/2014/main" id="{9D57C94F-10A3-47FA-A1F2-431209F1ED6F}"/>
              </a:ext>
            </a:extLst>
          </p:cNvPr>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7008A9C7-C898-4C0B-B9D4-D35B2AE985D6}"/>
              </a:ext>
            </a:extLst>
          </p:cNvPr>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73" name="TextBox 172">
            <a:extLst>
              <a:ext uri="{FF2B5EF4-FFF2-40B4-BE49-F238E27FC236}">
                <a16:creationId xmlns:a16="http://schemas.microsoft.com/office/drawing/2014/main" id="{F7697170-3E37-4D6E-8DBD-E72B14B8D18B}"/>
              </a:ext>
            </a:extLst>
          </p:cNvPr>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174" name="Group 173">
            <a:extLst>
              <a:ext uri="{FF2B5EF4-FFF2-40B4-BE49-F238E27FC236}">
                <a16:creationId xmlns:a16="http://schemas.microsoft.com/office/drawing/2014/main" id="{4FB8FD7A-C0C4-4829-A662-731D349596E7}"/>
              </a:ext>
            </a:extLst>
          </p:cNvPr>
          <p:cNvGrpSpPr/>
          <p:nvPr/>
        </p:nvGrpSpPr>
        <p:grpSpPr>
          <a:xfrm>
            <a:off x="3365090" y="1668790"/>
            <a:ext cx="2639931" cy="3583564"/>
            <a:chOff x="4348070" y="720100"/>
            <a:chExt cx="2639931" cy="3583564"/>
          </a:xfrm>
        </p:grpSpPr>
        <p:sp>
          <p:nvSpPr>
            <p:cNvPr id="175" name="Rectangle 174">
              <a:extLst>
                <a:ext uri="{FF2B5EF4-FFF2-40B4-BE49-F238E27FC236}">
                  <a16:creationId xmlns:a16="http://schemas.microsoft.com/office/drawing/2014/main" id="{847F2766-4A81-4B1D-BF0E-52E0D3578669}"/>
                </a:ext>
              </a:extLst>
            </p:cNvPr>
            <p:cNvSpPr/>
            <p:nvPr/>
          </p:nvSpPr>
          <p:spPr>
            <a:xfrm>
              <a:off x="4454323" y="720100"/>
              <a:ext cx="2394212" cy="358356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6B8CE561-BFF6-47CC-9C7A-B0A97E9F1C54}"/>
                </a:ext>
              </a:extLst>
            </p:cNvPr>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177" name="TextBox 176">
              <a:extLst>
                <a:ext uri="{FF2B5EF4-FFF2-40B4-BE49-F238E27FC236}">
                  <a16:creationId xmlns:a16="http://schemas.microsoft.com/office/drawing/2014/main" id="{B484F4B7-B24E-4D79-A4F7-D2EC16326C38}"/>
                </a:ext>
              </a:extLst>
            </p:cNvPr>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178" name="TextBox 177">
              <a:extLst>
                <a:ext uri="{FF2B5EF4-FFF2-40B4-BE49-F238E27FC236}">
                  <a16:creationId xmlns:a16="http://schemas.microsoft.com/office/drawing/2014/main" id="{7A5F2EAE-C95B-4AA4-8214-EA512AB5A6FD}"/>
                </a:ext>
              </a:extLst>
            </p:cNvPr>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179" name="TextBox 178">
              <a:extLst>
                <a:ext uri="{FF2B5EF4-FFF2-40B4-BE49-F238E27FC236}">
                  <a16:creationId xmlns:a16="http://schemas.microsoft.com/office/drawing/2014/main" id="{C461D3A6-DF49-4F69-8177-A4FAFFAA1939}"/>
                </a:ext>
              </a:extLst>
            </p:cNvPr>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180" name="TextBox 179">
              <a:extLst>
                <a:ext uri="{FF2B5EF4-FFF2-40B4-BE49-F238E27FC236}">
                  <a16:creationId xmlns:a16="http://schemas.microsoft.com/office/drawing/2014/main" id="{418300C9-6DE8-444D-B4EF-20D2549659C4}"/>
                </a:ext>
              </a:extLst>
            </p:cNvPr>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181" name="TextBox 180">
              <a:extLst>
                <a:ext uri="{FF2B5EF4-FFF2-40B4-BE49-F238E27FC236}">
                  <a16:creationId xmlns:a16="http://schemas.microsoft.com/office/drawing/2014/main" id="{6AAC3A35-E64F-45D8-A5C1-BBFC16CA291C}"/>
                </a:ext>
              </a:extLst>
            </p:cNvPr>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182" name="TextBox 181">
              <a:extLst>
                <a:ext uri="{FF2B5EF4-FFF2-40B4-BE49-F238E27FC236}">
                  <a16:creationId xmlns:a16="http://schemas.microsoft.com/office/drawing/2014/main" id="{0716E3B4-E6FD-45A0-9269-D17FC5CBDC1F}"/>
                </a:ext>
              </a:extLst>
            </p:cNvPr>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183" name="Oval 182">
            <a:extLst>
              <a:ext uri="{FF2B5EF4-FFF2-40B4-BE49-F238E27FC236}">
                <a16:creationId xmlns:a16="http://schemas.microsoft.com/office/drawing/2014/main" id="{ED7443B4-6ACC-4241-8D26-5A3C0AEA3719}"/>
              </a:ext>
            </a:extLst>
          </p:cNvPr>
          <p:cNvSpPr/>
          <p:nvPr/>
        </p:nvSpPr>
        <p:spPr>
          <a:xfrm>
            <a:off x="3682114" y="5302002"/>
            <a:ext cx="1997213" cy="726228"/>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7864AF9B-F4C4-41F6-9627-08E7A7F12116}"/>
              </a:ext>
            </a:extLst>
          </p:cNvPr>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185" name="Straight Arrow Connector 184">
            <a:extLst>
              <a:ext uri="{FF2B5EF4-FFF2-40B4-BE49-F238E27FC236}">
                <a16:creationId xmlns:a16="http://schemas.microsoft.com/office/drawing/2014/main" id="{10121F9C-13EA-4DA0-9963-C369F6AB2582}"/>
              </a:ext>
            </a:extLst>
          </p:cNvPr>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7D76DBDC-1E47-48DE-9642-E094F17DC4DA}"/>
              </a:ext>
            </a:extLst>
          </p:cNvPr>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8BB3687A-2D41-494A-9E55-546BD27DC766}"/>
              </a:ext>
            </a:extLst>
          </p:cNvPr>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8692772A-E58A-4866-9739-698325F82361}"/>
              </a:ext>
            </a:extLst>
          </p:cNvPr>
          <p:cNvGrpSpPr/>
          <p:nvPr/>
        </p:nvGrpSpPr>
        <p:grpSpPr>
          <a:xfrm>
            <a:off x="2513678" y="1657348"/>
            <a:ext cx="584775" cy="4777742"/>
            <a:chOff x="3462368" y="1440178"/>
            <a:chExt cx="584775" cy="4777742"/>
          </a:xfrm>
        </p:grpSpPr>
        <p:sp>
          <p:nvSpPr>
            <p:cNvPr id="189" name="Rectangle 188">
              <a:extLst>
                <a:ext uri="{FF2B5EF4-FFF2-40B4-BE49-F238E27FC236}">
                  <a16:creationId xmlns:a16="http://schemas.microsoft.com/office/drawing/2014/main" id="{C400F2F0-D527-4C4C-89FB-051A97B50C85}"/>
                </a:ext>
              </a:extLst>
            </p:cNvPr>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a:extLst>
                <a:ext uri="{FF2B5EF4-FFF2-40B4-BE49-F238E27FC236}">
                  <a16:creationId xmlns:a16="http://schemas.microsoft.com/office/drawing/2014/main" id="{B5F40865-DA1C-406A-AFF8-77A66AF77ABE}"/>
                </a:ext>
              </a:extLst>
            </p:cNvPr>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191" name="Straight Arrow Connector 190">
            <a:extLst>
              <a:ext uri="{FF2B5EF4-FFF2-40B4-BE49-F238E27FC236}">
                <a16:creationId xmlns:a16="http://schemas.microsoft.com/office/drawing/2014/main" id="{47E04D9D-5FD5-406B-BCE2-5C7B7194B43F}"/>
              </a:ext>
            </a:extLst>
          </p:cNvPr>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B92B8EFC-B7D4-465F-99EB-4ADD4CE645CB}"/>
              </a:ext>
            </a:extLst>
          </p:cNvPr>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05BEED4E-B183-4BF8-ADA0-021051DE4EF2}"/>
              </a:ext>
            </a:extLst>
          </p:cNvPr>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194" name="Rectangle 193">
            <a:extLst>
              <a:ext uri="{FF2B5EF4-FFF2-40B4-BE49-F238E27FC236}">
                <a16:creationId xmlns:a16="http://schemas.microsoft.com/office/drawing/2014/main" id="{4CD916B5-AD01-422B-AE13-2D4602F73656}"/>
              </a:ext>
            </a:extLst>
          </p:cNvPr>
          <p:cNvSpPr/>
          <p:nvPr/>
        </p:nvSpPr>
        <p:spPr>
          <a:xfrm>
            <a:off x="2583180" y="981069"/>
            <a:ext cx="491490" cy="687706"/>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a:extLst>
              <a:ext uri="{FF2B5EF4-FFF2-40B4-BE49-F238E27FC236}">
                <a16:creationId xmlns:a16="http://schemas.microsoft.com/office/drawing/2014/main" id="{C0A532E9-7C5B-4252-AF27-89E8E98FF2DB}"/>
              </a:ext>
            </a:extLst>
          </p:cNvPr>
          <p:cNvGrpSpPr/>
          <p:nvPr/>
        </p:nvGrpSpPr>
        <p:grpSpPr>
          <a:xfrm>
            <a:off x="7461391" y="4217968"/>
            <a:ext cx="1131570" cy="1283526"/>
            <a:chOff x="2024057" y="2916507"/>
            <a:chExt cx="1131570" cy="1283526"/>
          </a:xfrm>
        </p:grpSpPr>
        <p:sp>
          <p:nvSpPr>
            <p:cNvPr id="196" name="Arrow: Chevron 195">
              <a:extLst>
                <a:ext uri="{FF2B5EF4-FFF2-40B4-BE49-F238E27FC236}">
                  <a16:creationId xmlns:a16="http://schemas.microsoft.com/office/drawing/2014/main" id="{806240ED-5BA3-4C8C-B921-661251704730}"/>
                </a:ext>
              </a:extLst>
            </p:cNvPr>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7" name="TextBox 196">
              <a:extLst>
                <a:ext uri="{FF2B5EF4-FFF2-40B4-BE49-F238E27FC236}">
                  <a16:creationId xmlns:a16="http://schemas.microsoft.com/office/drawing/2014/main" id="{5BDB89F6-E97A-4C80-B906-63DCB0875E02}"/>
                </a:ext>
              </a:extLst>
            </p:cNvPr>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198" name="Straight Arrow Connector 197">
            <a:extLst>
              <a:ext uri="{FF2B5EF4-FFF2-40B4-BE49-F238E27FC236}">
                <a16:creationId xmlns:a16="http://schemas.microsoft.com/office/drawing/2014/main" id="{0331124E-E386-44B1-9D1E-5C48AEB2536D}"/>
              </a:ext>
            </a:extLst>
          </p:cNvPr>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9B1EA46C-8E40-4B68-BDA6-DD733543F70D}"/>
              </a:ext>
            </a:extLst>
          </p:cNvPr>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7051B606-EF45-4534-9714-F53A18F20F09}"/>
              </a:ext>
            </a:extLst>
          </p:cNvPr>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698F84CF-EDB5-4E7F-BDA5-3505714FB8F5}"/>
              </a:ext>
            </a:extLst>
          </p:cNvPr>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id="{4A2EBF52-3AB1-4E80-A055-AAA28F5D0757}"/>
              </a:ext>
            </a:extLst>
          </p:cNvPr>
          <p:cNvGrpSpPr>
            <a:grpSpLocks noChangeAspect="1"/>
          </p:cNvGrpSpPr>
          <p:nvPr/>
        </p:nvGrpSpPr>
        <p:grpSpPr>
          <a:xfrm>
            <a:off x="6854190" y="4788659"/>
            <a:ext cx="564227" cy="630594"/>
            <a:chOff x="8037253" y="2752620"/>
            <a:chExt cx="633384" cy="707886"/>
          </a:xfrm>
        </p:grpSpPr>
        <p:sp>
          <p:nvSpPr>
            <p:cNvPr id="203" name="Oval 202">
              <a:extLst>
                <a:ext uri="{FF2B5EF4-FFF2-40B4-BE49-F238E27FC236}">
                  <a16:creationId xmlns:a16="http://schemas.microsoft.com/office/drawing/2014/main" id="{064C2461-C715-4F7D-B4AF-60AFB998B4FE}"/>
                </a:ext>
              </a:extLst>
            </p:cNvPr>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a:extLst>
                <a:ext uri="{FF2B5EF4-FFF2-40B4-BE49-F238E27FC236}">
                  <a16:creationId xmlns:a16="http://schemas.microsoft.com/office/drawing/2014/main" id="{88EE2D99-C1B1-473E-8835-633061AB0B36}"/>
                </a:ext>
              </a:extLst>
            </p:cNvPr>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205" name="Straight Arrow Connector 204">
            <a:extLst>
              <a:ext uri="{FF2B5EF4-FFF2-40B4-BE49-F238E27FC236}">
                <a16:creationId xmlns:a16="http://schemas.microsoft.com/office/drawing/2014/main" id="{2D58C646-C76D-4D50-B4F0-203A6A4451A2}"/>
              </a:ext>
            </a:extLst>
          </p:cNvPr>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F4BF153E-0C95-4F44-B00D-091CBF076D3C}"/>
              </a:ext>
            </a:extLst>
          </p:cNvPr>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8B07E0D8-85D9-4CDF-AB65-BF8C37FD6199}"/>
              </a:ext>
            </a:extLst>
          </p:cNvPr>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937779F0-B73C-4943-9B45-C5F473334BCB}"/>
              </a:ext>
            </a:extLst>
          </p:cNvPr>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58B023D1-8D97-404D-85D4-0C9DF7DB2DD4}"/>
              </a:ext>
            </a:extLst>
          </p:cNvPr>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71285EB2-0882-460E-9A95-6AF83910EE41}"/>
              </a:ext>
            </a:extLst>
          </p:cNvPr>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11" name="Group 210">
            <a:extLst>
              <a:ext uri="{FF2B5EF4-FFF2-40B4-BE49-F238E27FC236}">
                <a16:creationId xmlns:a16="http://schemas.microsoft.com/office/drawing/2014/main" id="{D6C6C17E-20C0-4654-B8A4-B12DFD5844F9}"/>
              </a:ext>
            </a:extLst>
          </p:cNvPr>
          <p:cNvGrpSpPr/>
          <p:nvPr/>
        </p:nvGrpSpPr>
        <p:grpSpPr>
          <a:xfrm>
            <a:off x="9362709" y="4754393"/>
            <a:ext cx="1756102" cy="1506750"/>
            <a:chOff x="9888489" y="4937273"/>
            <a:chExt cx="1756102" cy="1506750"/>
          </a:xfrm>
        </p:grpSpPr>
        <p:grpSp>
          <p:nvGrpSpPr>
            <p:cNvPr id="212" name="Group 211">
              <a:extLst>
                <a:ext uri="{FF2B5EF4-FFF2-40B4-BE49-F238E27FC236}">
                  <a16:creationId xmlns:a16="http://schemas.microsoft.com/office/drawing/2014/main" id="{1740A1DD-41AF-4C10-A56A-FB1FD24E76CA}"/>
                </a:ext>
              </a:extLst>
            </p:cNvPr>
            <p:cNvGrpSpPr/>
            <p:nvPr/>
          </p:nvGrpSpPr>
          <p:grpSpPr>
            <a:xfrm>
              <a:off x="9888489" y="4956209"/>
              <a:ext cx="1756102" cy="1485897"/>
              <a:chOff x="3452108" y="1528899"/>
              <a:chExt cx="696736" cy="4777740"/>
            </a:xfrm>
          </p:grpSpPr>
          <p:sp>
            <p:nvSpPr>
              <p:cNvPr id="216" name="Rectangle 215">
                <a:extLst>
                  <a:ext uri="{FF2B5EF4-FFF2-40B4-BE49-F238E27FC236}">
                    <a16:creationId xmlns:a16="http://schemas.microsoft.com/office/drawing/2014/main" id="{D09C9F02-AB24-4DFD-AACC-14F240EEF1A1}"/>
                  </a:ext>
                </a:extLst>
              </p:cNvPr>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9C9E7B19-7B96-424A-B913-4EDA149A28B1}"/>
                  </a:ext>
                </a:extLst>
              </p:cNvPr>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213" name="TextBox 212">
              <a:extLst>
                <a:ext uri="{FF2B5EF4-FFF2-40B4-BE49-F238E27FC236}">
                  <a16:creationId xmlns:a16="http://schemas.microsoft.com/office/drawing/2014/main" id="{6A392988-D6F5-42A9-888C-FA37AF7EA560}"/>
                </a:ext>
              </a:extLst>
            </p:cNvPr>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214" name="TextBox 213">
              <a:extLst>
                <a:ext uri="{FF2B5EF4-FFF2-40B4-BE49-F238E27FC236}">
                  <a16:creationId xmlns:a16="http://schemas.microsoft.com/office/drawing/2014/main" id="{F6685E04-0357-4977-AC19-377A8AEDD23D}"/>
                </a:ext>
              </a:extLst>
            </p:cNvPr>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215" name="TextBox 214">
              <a:extLst>
                <a:ext uri="{FF2B5EF4-FFF2-40B4-BE49-F238E27FC236}">
                  <a16:creationId xmlns:a16="http://schemas.microsoft.com/office/drawing/2014/main" id="{9DCD6775-B258-4269-AE74-C84CD330C6A2}"/>
                </a:ext>
              </a:extLst>
            </p:cNvPr>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218" name="Straight Arrow Connector 217">
            <a:extLst>
              <a:ext uri="{FF2B5EF4-FFF2-40B4-BE49-F238E27FC236}">
                <a16:creationId xmlns:a16="http://schemas.microsoft.com/office/drawing/2014/main" id="{ACCFCAC6-16AA-4E86-8F07-02AEFAB74180}"/>
              </a:ext>
            </a:extLst>
          </p:cNvPr>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DC0102D3-BDD3-4C5C-ABB8-EF9F15CCCE75}"/>
              </a:ext>
            </a:extLst>
          </p:cNvPr>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DDFC5C54-58B1-495D-B510-1989D41047A9}"/>
              </a:ext>
            </a:extLst>
          </p:cNvPr>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1" name="Left Bracket 220">
            <a:extLst>
              <a:ext uri="{FF2B5EF4-FFF2-40B4-BE49-F238E27FC236}">
                <a16:creationId xmlns:a16="http://schemas.microsoft.com/office/drawing/2014/main" id="{38D48146-E055-4797-BB42-9DF7E00F6022}"/>
              </a:ext>
            </a:extLst>
          </p:cNvPr>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2" name="Straight Arrow Connector 221">
            <a:extLst>
              <a:ext uri="{FF2B5EF4-FFF2-40B4-BE49-F238E27FC236}">
                <a16:creationId xmlns:a16="http://schemas.microsoft.com/office/drawing/2014/main" id="{2353AAB2-69A0-4B22-BE31-E6073CD9AF3B}"/>
              </a:ext>
            </a:extLst>
          </p:cNvPr>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0CB419B1-B8D8-41A3-88AA-258E323B34B3}"/>
              </a:ext>
            </a:extLst>
          </p:cNvPr>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9F50EC47-977E-4961-A72E-400D47EA58C4}"/>
              </a:ext>
            </a:extLst>
          </p:cNvPr>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7CE45C9C-FEBB-4E3D-97AB-D199BB860CFA}"/>
              </a:ext>
            </a:extLst>
          </p:cNvPr>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617A9666-0A17-4898-9831-43D9661F0CF8}"/>
              </a:ext>
            </a:extLst>
          </p:cNvPr>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6066B9E9-4986-498F-BE0A-6A57720DB740}"/>
              </a:ext>
            </a:extLst>
          </p:cNvPr>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49FB3932-C837-437E-9F40-E32163AA2D95}"/>
              </a:ext>
            </a:extLst>
          </p:cNvPr>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84B354CC-BFB4-4F6C-89A8-F2B6BA5736C1}"/>
              </a:ext>
            </a:extLst>
          </p:cNvPr>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D196EBE6-3012-4858-8B02-59EDF8AC9834}"/>
              </a:ext>
            </a:extLst>
          </p:cNvPr>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3B57C2F2-9D61-4B77-9B3B-51FDDE04ACEC}"/>
              </a:ext>
            </a:extLst>
          </p:cNvPr>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0550AD3A-38BA-4600-A895-95FFBE63C36B}"/>
              </a:ext>
            </a:extLst>
          </p:cNvPr>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33" name="Left Bracket 232">
            <a:extLst>
              <a:ext uri="{FF2B5EF4-FFF2-40B4-BE49-F238E27FC236}">
                <a16:creationId xmlns:a16="http://schemas.microsoft.com/office/drawing/2014/main" id="{444D4BBD-0ED6-4CC5-80A0-0D7B09851AA6}"/>
              </a:ext>
            </a:extLst>
          </p:cNvPr>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4" name="Straight Arrow Connector 233">
            <a:extLst>
              <a:ext uri="{FF2B5EF4-FFF2-40B4-BE49-F238E27FC236}">
                <a16:creationId xmlns:a16="http://schemas.microsoft.com/office/drawing/2014/main" id="{60F92782-9D61-401E-B480-E0E42A789FB0}"/>
              </a:ext>
            </a:extLst>
          </p:cNvPr>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94AF25AA-ED0A-4B87-9F12-84E67E72797B}"/>
              </a:ext>
            </a:extLst>
          </p:cNvPr>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07CE6712-56E1-40F7-A49D-4CF8DA0D3437}"/>
              </a:ext>
            </a:extLst>
          </p:cNvPr>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37" name="Group 236">
            <a:extLst>
              <a:ext uri="{FF2B5EF4-FFF2-40B4-BE49-F238E27FC236}">
                <a16:creationId xmlns:a16="http://schemas.microsoft.com/office/drawing/2014/main" id="{14ADCBDF-8E32-48DD-A62D-7416F66D1ADF}"/>
              </a:ext>
            </a:extLst>
          </p:cNvPr>
          <p:cNvGrpSpPr>
            <a:grpSpLocks noChangeAspect="1"/>
          </p:cNvGrpSpPr>
          <p:nvPr/>
        </p:nvGrpSpPr>
        <p:grpSpPr>
          <a:xfrm>
            <a:off x="11604857" y="5397636"/>
            <a:ext cx="564227" cy="630594"/>
            <a:chOff x="8037253" y="2752620"/>
            <a:chExt cx="633384" cy="707886"/>
          </a:xfrm>
        </p:grpSpPr>
        <p:sp>
          <p:nvSpPr>
            <p:cNvPr id="238" name="Oval 237">
              <a:extLst>
                <a:ext uri="{FF2B5EF4-FFF2-40B4-BE49-F238E27FC236}">
                  <a16:creationId xmlns:a16="http://schemas.microsoft.com/office/drawing/2014/main" id="{7CAD7771-5DF6-4A7D-BB37-6E9857B3AF3B}"/>
                </a:ext>
              </a:extLst>
            </p:cNvPr>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xtBox 238">
              <a:extLst>
                <a:ext uri="{FF2B5EF4-FFF2-40B4-BE49-F238E27FC236}">
                  <a16:creationId xmlns:a16="http://schemas.microsoft.com/office/drawing/2014/main" id="{15105016-9950-490D-B121-7A69FC543FC4}"/>
                </a:ext>
              </a:extLst>
            </p:cNvPr>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240" name="Straight Arrow Connector 239">
            <a:extLst>
              <a:ext uri="{FF2B5EF4-FFF2-40B4-BE49-F238E27FC236}">
                <a16:creationId xmlns:a16="http://schemas.microsoft.com/office/drawing/2014/main" id="{2DE47BC8-1581-406B-BFA7-29626E9547A8}"/>
              </a:ext>
            </a:extLst>
          </p:cNvPr>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F9FAB6D7-E82B-4B9B-AD99-F3DEA91D6BB6}"/>
              </a:ext>
            </a:extLst>
          </p:cNvPr>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2" name="Left Bracket 241">
            <a:extLst>
              <a:ext uri="{FF2B5EF4-FFF2-40B4-BE49-F238E27FC236}">
                <a16:creationId xmlns:a16="http://schemas.microsoft.com/office/drawing/2014/main" id="{6D7F9A7B-9BD5-468B-ADAA-699076C3FDB4}"/>
              </a:ext>
            </a:extLst>
          </p:cNvPr>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3" name="Straight Arrow Connector 242">
            <a:extLst>
              <a:ext uri="{FF2B5EF4-FFF2-40B4-BE49-F238E27FC236}">
                <a16:creationId xmlns:a16="http://schemas.microsoft.com/office/drawing/2014/main" id="{C2D81B21-B4D9-4661-9157-B6F75246DC67}"/>
              </a:ext>
            </a:extLst>
          </p:cNvPr>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EDB117FD-B76E-475B-AA0C-D749798603EC}"/>
              </a:ext>
            </a:extLst>
          </p:cNvPr>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CBE5DF4C-A902-4C9D-82C0-F5C39B57DB48}"/>
              </a:ext>
            </a:extLst>
          </p:cNvPr>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46" name="Left Bracket 245">
            <a:extLst>
              <a:ext uri="{FF2B5EF4-FFF2-40B4-BE49-F238E27FC236}">
                <a16:creationId xmlns:a16="http://schemas.microsoft.com/office/drawing/2014/main" id="{AC3F35A6-3091-46C6-B670-5C50B8148BCE}"/>
              </a:ext>
            </a:extLst>
          </p:cNvPr>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Left Bracket 246">
            <a:extLst>
              <a:ext uri="{FF2B5EF4-FFF2-40B4-BE49-F238E27FC236}">
                <a16:creationId xmlns:a16="http://schemas.microsoft.com/office/drawing/2014/main" id="{37EAF253-40A8-44BF-BDA2-26FE4A4E7C4B}"/>
              </a:ext>
            </a:extLst>
          </p:cNvPr>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8" name="Straight Arrow Connector 247">
            <a:extLst>
              <a:ext uri="{FF2B5EF4-FFF2-40B4-BE49-F238E27FC236}">
                <a16:creationId xmlns:a16="http://schemas.microsoft.com/office/drawing/2014/main" id="{31AC6D32-452F-4F13-B46B-D747D1A16C5F}"/>
              </a:ext>
            </a:extLst>
          </p:cNvPr>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CE646462-DA5B-404A-94D8-19539172C8C1}"/>
              </a:ext>
            </a:extLst>
          </p:cNvPr>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B9FE014F-C37D-460A-9061-A83B7A6E393C}"/>
              </a:ext>
            </a:extLst>
          </p:cNvPr>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2F7CA554-9A33-4C39-93B1-84736B198EFD}"/>
              </a:ext>
            </a:extLst>
          </p:cNvPr>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1713F37D-21BA-4D01-BC07-BB0E87EC4160}"/>
              </a:ext>
            </a:extLst>
          </p:cNvPr>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9C445002-79D5-4174-8366-C61EB386734F}"/>
              </a:ext>
            </a:extLst>
          </p:cNvPr>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F99672AA-60E0-4E7A-8FF1-1BE0AEEBA9EE}"/>
              </a:ext>
            </a:extLst>
          </p:cNvPr>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cxnSp>
        <p:nvCxnSpPr>
          <p:cNvPr id="255" name="Straight Arrow Connector 254">
            <a:extLst>
              <a:ext uri="{FF2B5EF4-FFF2-40B4-BE49-F238E27FC236}">
                <a16:creationId xmlns:a16="http://schemas.microsoft.com/office/drawing/2014/main" id="{A88A5287-9901-48D5-B197-A929E859BEBA}"/>
              </a:ext>
            </a:extLst>
          </p:cNvPr>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D00AC91C-9016-4515-AD8B-5429EE74597A}"/>
              </a:ext>
            </a:extLst>
          </p:cNvPr>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25B294A9-62FC-4721-8C83-47D407C6CAFE}"/>
              </a:ext>
            </a:extLst>
          </p:cNvPr>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AF358C36-4796-45AC-851D-957C4D612036}"/>
              </a:ext>
            </a:extLst>
          </p:cNvPr>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6A3E4038-CD94-4F4A-A0F4-16AB447309D0}"/>
              </a:ext>
            </a:extLst>
          </p:cNvPr>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C66176FA-C14F-4D8F-8937-89C3DB2C5D65}"/>
              </a:ext>
            </a:extLst>
          </p:cNvPr>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4B76FEDB-FDB2-48A9-9917-8173CE21B26C}"/>
              </a:ext>
            </a:extLst>
          </p:cNvPr>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1A8A6653-82EE-4E4F-B3CB-7CD85AEC27E3}"/>
              </a:ext>
            </a:extLst>
          </p:cNvPr>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263" name="TextBox 262">
            <a:extLst>
              <a:ext uri="{FF2B5EF4-FFF2-40B4-BE49-F238E27FC236}">
                <a16:creationId xmlns:a16="http://schemas.microsoft.com/office/drawing/2014/main" id="{DDDBA1CA-4EBA-4EE9-B525-52077D9B6426}"/>
              </a:ext>
            </a:extLst>
          </p:cNvPr>
          <p:cNvSpPr txBox="1"/>
          <p:nvPr/>
        </p:nvSpPr>
        <p:spPr>
          <a:xfrm>
            <a:off x="7385212" y="-11681"/>
            <a:ext cx="4809838" cy="646331"/>
          </a:xfrm>
          <a:prstGeom prst="rect">
            <a:avLst/>
          </a:prstGeom>
          <a:solidFill>
            <a:srgbClr val="FFCCCC"/>
          </a:solidFill>
        </p:spPr>
        <p:txBody>
          <a:bodyPr wrap="square" rtlCol="0">
            <a:spAutoFit/>
          </a:bodyPr>
          <a:lstStyle/>
          <a:p>
            <a:pPr algn="ctr"/>
            <a:r>
              <a:rPr lang="en-US" sz="3600" dirty="0">
                <a:latin typeface="Consolas" panose="020B0609020204030204" pitchFamily="49" charset="0"/>
              </a:rPr>
              <a:t>Decode: 10011001…</a:t>
            </a:r>
          </a:p>
        </p:txBody>
      </p:sp>
      <p:grpSp>
        <p:nvGrpSpPr>
          <p:cNvPr id="264" name="Group 263">
            <a:extLst>
              <a:ext uri="{FF2B5EF4-FFF2-40B4-BE49-F238E27FC236}">
                <a16:creationId xmlns:a16="http://schemas.microsoft.com/office/drawing/2014/main" id="{5CCAE7F2-C29F-464C-A7B1-0B27AE103895}"/>
              </a:ext>
            </a:extLst>
          </p:cNvPr>
          <p:cNvGrpSpPr/>
          <p:nvPr/>
        </p:nvGrpSpPr>
        <p:grpSpPr>
          <a:xfrm>
            <a:off x="6514292" y="2652554"/>
            <a:ext cx="1359436" cy="1558926"/>
            <a:chOff x="6514292" y="2652554"/>
            <a:chExt cx="1359436" cy="1558926"/>
          </a:xfrm>
        </p:grpSpPr>
        <p:sp>
          <p:nvSpPr>
            <p:cNvPr id="265" name="TextBox 264">
              <a:extLst>
                <a:ext uri="{FF2B5EF4-FFF2-40B4-BE49-F238E27FC236}">
                  <a16:creationId xmlns:a16="http://schemas.microsoft.com/office/drawing/2014/main" id="{9382A84C-74DE-4D61-A892-E780EE8654A7}"/>
                </a:ext>
              </a:extLst>
            </p:cNvPr>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266" name="Straight Arrow Connector 265">
              <a:extLst>
                <a:ext uri="{FF2B5EF4-FFF2-40B4-BE49-F238E27FC236}">
                  <a16:creationId xmlns:a16="http://schemas.microsoft.com/office/drawing/2014/main" id="{2B3C18BB-6C3C-4F1F-A4A6-8ABA9D6C19F3}"/>
                </a:ext>
              </a:extLst>
            </p:cNvPr>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132C0F6D-0EA9-45B1-9388-79FA9E60B334}"/>
                </a:ext>
              </a:extLst>
            </p:cNvPr>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925282BD-EE83-4586-8A35-80FBBA9E0D3A}"/>
              </a:ext>
            </a:extLst>
          </p:cNvPr>
          <p:cNvGrpSpPr/>
          <p:nvPr/>
        </p:nvGrpSpPr>
        <p:grpSpPr>
          <a:xfrm>
            <a:off x="189618" y="1804256"/>
            <a:ext cx="801949" cy="623039"/>
            <a:chOff x="8185297" y="484460"/>
            <a:chExt cx="801949" cy="623039"/>
          </a:xfrm>
        </p:grpSpPr>
        <p:sp>
          <p:nvSpPr>
            <p:cNvPr id="269" name="TextBox 268">
              <a:extLst>
                <a:ext uri="{FF2B5EF4-FFF2-40B4-BE49-F238E27FC236}">
                  <a16:creationId xmlns:a16="http://schemas.microsoft.com/office/drawing/2014/main" id="{B5C245A4-BECA-4597-B91E-0757D0DB568E}"/>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270" name="TextBox 269">
              <a:extLst>
                <a:ext uri="{FF2B5EF4-FFF2-40B4-BE49-F238E27FC236}">
                  <a16:creationId xmlns:a16="http://schemas.microsoft.com/office/drawing/2014/main" id="{F9B4EC50-B6E1-424E-8607-F52ABCF7DC5A}"/>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271" name="Straight Arrow Connector 270">
            <a:extLst>
              <a:ext uri="{FF2B5EF4-FFF2-40B4-BE49-F238E27FC236}">
                <a16:creationId xmlns:a16="http://schemas.microsoft.com/office/drawing/2014/main" id="{4E3C7FFC-DB51-4E6E-8F90-19A76304EE61}"/>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9C49C31E-BAD3-4283-B4BA-DA0F3CB4E659}"/>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35694A2A-0145-4117-8182-837EA4D86AE1}"/>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41B907EF-F913-4FF5-A177-F7A064496F52}"/>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E8CE36BB-AF24-4EC2-B61E-0022AA5BCB8F}"/>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76" name="Group 275">
            <a:extLst>
              <a:ext uri="{FF2B5EF4-FFF2-40B4-BE49-F238E27FC236}">
                <a16:creationId xmlns:a16="http://schemas.microsoft.com/office/drawing/2014/main" id="{69B087E5-9907-4567-B968-C8B805110FD4}"/>
              </a:ext>
            </a:extLst>
          </p:cNvPr>
          <p:cNvGrpSpPr/>
          <p:nvPr/>
        </p:nvGrpSpPr>
        <p:grpSpPr>
          <a:xfrm>
            <a:off x="3512483" y="433259"/>
            <a:ext cx="679098" cy="801198"/>
            <a:chOff x="1667796" y="3070605"/>
            <a:chExt cx="1201136" cy="1238505"/>
          </a:xfrm>
        </p:grpSpPr>
        <p:sp>
          <p:nvSpPr>
            <p:cNvPr id="277" name="Arrow: Chevron 276">
              <a:extLst>
                <a:ext uri="{FF2B5EF4-FFF2-40B4-BE49-F238E27FC236}">
                  <a16:creationId xmlns:a16="http://schemas.microsoft.com/office/drawing/2014/main" id="{06DD3472-8576-4BBF-A654-2AE1D8CC72BD}"/>
                </a:ext>
              </a:extLst>
            </p:cNvPr>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8" name="TextBox 277">
              <a:extLst>
                <a:ext uri="{FF2B5EF4-FFF2-40B4-BE49-F238E27FC236}">
                  <a16:creationId xmlns:a16="http://schemas.microsoft.com/office/drawing/2014/main" id="{5B9359B5-2CDF-4DE7-B852-5FD256B89FA9}"/>
                </a:ext>
              </a:extLst>
            </p:cNvPr>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grpSp>
        <p:nvGrpSpPr>
          <p:cNvPr id="279" name="Group 278">
            <a:extLst>
              <a:ext uri="{FF2B5EF4-FFF2-40B4-BE49-F238E27FC236}">
                <a16:creationId xmlns:a16="http://schemas.microsoft.com/office/drawing/2014/main" id="{B8A8271E-370F-4723-92E2-8244C835D7D1}"/>
              </a:ext>
            </a:extLst>
          </p:cNvPr>
          <p:cNvGrpSpPr/>
          <p:nvPr/>
        </p:nvGrpSpPr>
        <p:grpSpPr>
          <a:xfrm>
            <a:off x="4413661" y="651513"/>
            <a:ext cx="1659695" cy="400110"/>
            <a:chOff x="7659781" y="411483"/>
            <a:chExt cx="1659695" cy="400110"/>
          </a:xfrm>
        </p:grpSpPr>
        <p:sp>
          <p:nvSpPr>
            <p:cNvPr id="280" name="Oval 279">
              <a:extLst>
                <a:ext uri="{FF2B5EF4-FFF2-40B4-BE49-F238E27FC236}">
                  <a16:creationId xmlns:a16="http://schemas.microsoft.com/office/drawing/2014/main" id="{40B4B309-2C22-4ACC-B2C1-17A278ACBA9C}"/>
                </a:ext>
              </a:extLst>
            </p:cNvPr>
            <p:cNvSpPr>
              <a:spLocks noChangeAspect="1"/>
            </p:cNvSpPr>
            <p:nvPr/>
          </p:nvSpPr>
          <p:spPr>
            <a:xfrm>
              <a:off x="7659781" y="423959"/>
              <a:ext cx="1612235" cy="34908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1" name="TextBox 280">
              <a:extLst>
                <a:ext uri="{FF2B5EF4-FFF2-40B4-BE49-F238E27FC236}">
                  <a16:creationId xmlns:a16="http://schemas.microsoft.com/office/drawing/2014/main" id="{AFA03CAA-6A1E-4F8F-A833-A874EEFEC69C}"/>
                </a:ext>
              </a:extLst>
            </p:cNvPr>
            <p:cNvSpPr txBox="1"/>
            <p:nvPr/>
          </p:nvSpPr>
          <p:spPr>
            <a:xfrm>
              <a:off x="7691931" y="411483"/>
              <a:ext cx="1627545"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Conditions?</a:t>
              </a:r>
            </a:p>
          </p:txBody>
        </p:sp>
      </p:grpSp>
      <p:grpSp>
        <p:nvGrpSpPr>
          <p:cNvPr id="282" name="Group 281">
            <a:extLst>
              <a:ext uri="{FF2B5EF4-FFF2-40B4-BE49-F238E27FC236}">
                <a16:creationId xmlns:a16="http://schemas.microsoft.com/office/drawing/2014/main" id="{551BEC21-F98F-4D1E-BBA7-92C887F7D70C}"/>
              </a:ext>
            </a:extLst>
          </p:cNvPr>
          <p:cNvGrpSpPr/>
          <p:nvPr/>
        </p:nvGrpSpPr>
        <p:grpSpPr>
          <a:xfrm>
            <a:off x="280065" y="3303268"/>
            <a:ext cx="696736" cy="1485897"/>
            <a:chOff x="3452108" y="1440180"/>
            <a:chExt cx="696736" cy="4777740"/>
          </a:xfrm>
        </p:grpSpPr>
        <p:sp>
          <p:nvSpPr>
            <p:cNvPr id="283" name="Rectangle 282">
              <a:extLst>
                <a:ext uri="{FF2B5EF4-FFF2-40B4-BE49-F238E27FC236}">
                  <a16:creationId xmlns:a16="http://schemas.microsoft.com/office/drawing/2014/main" id="{DBC1DAAE-1E8E-4422-8DD9-5FD0A408AF7F}"/>
                </a:ext>
              </a:extLst>
            </p:cNvPr>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a:extLst>
                <a:ext uri="{FF2B5EF4-FFF2-40B4-BE49-F238E27FC236}">
                  <a16:creationId xmlns:a16="http://schemas.microsoft.com/office/drawing/2014/main" id="{99E9BCDD-9DE0-47D6-AE97-7E1BE2797365}"/>
                </a:ext>
              </a:extLst>
            </p:cNvPr>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Tree>
    <p:extLst>
      <p:ext uri="{BB962C8B-B14F-4D97-AF65-F5344CB8AC3E}">
        <p14:creationId xmlns:p14="http://schemas.microsoft.com/office/powerpoint/2010/main" val="168215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252481-2098-47A6-BC12-B70E0AF98292}"/>
              </a:ext>
            </a:extLst>
          </p:cNvPr>
          <p:cNvSpPr/>
          <p:nvPr/>
        </p:nvSpPr>
        <p:spPr>
          <a:xfrm>
            <a:off x="0" y="5382228"/>
            <a:ext cx="12192000" cy="393539"/>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2865CD-CFF4-476C-9E20-7A1F1BAC9E7E}"/>
              </a:ext>
            </a:extLst>
          </p:cNvPr>
          <p:cNvSpPr/>
          <p:nvPr/>
        </p:nvSpPr>
        <p:spPr>
          <a:xfrm>
            <a:off x="457200" y="960612"/>
            <a:ext cx="11734800" cy="5632311"/>
          </a:xfrm>
          <a:prstGeom prst="rect">
            <a:avLst/>
          </a:prstGeom>
        </p:spPr>
        <p:txBody>
          <a:bodyPr wrap="square">
            <a:spAutoFit/>
          </a:bodyPr>
          <a:lstStyle/>
          <a:p>
            <a:r>
              <a:rPr lang="en-US" sz="2400" dirty="0">
                <a:latin typeface="Consolas" panose="020B0609020204030204" pitchFamily="49" charset="0"/>
              </a:rPr>
              <a:t>//Chickadee’s x86-64.h: Listing the IDT numbers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INT_DE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Divide error (#DE)</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INT_DB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Debug (#DB)</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INT_NM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Non-maskable interrupt (#NM)</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INT_BP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 Breakpoint (#BP)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INT_OF          </a:t>
            </a:r>
            <a:r>
              <a:rPr lang="en-US" sz="2400" dirty="0">
                <a:solidFill>
                  <a:srgbClr val="00B050"/>
                </a:solidFill>
                <a:latin typeface="Consolas" panose="020B0609020204030204" pitchFamily="49" charset="0"/>
              </a:rPr>
              <a:t>4</a:t>
            </a:r>
            <a:r>
              <a:rPr lang="en-US" sz="2400" dirty="0">
                <a:latin typeface="Consolas" panose="020B0609020204030204" pitchFamily="49" charset="0"/>
              </a:rPr>
              <a:t>           // Overflow (#OF)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INT_UD          </a:t>
            </a:r>
            <a:r>
              <a:rPr lang="en-US" sz="2400" dirty="0">
                <a:solidFill>
                  <a:srgbClr val="00B050"/>
                </a:solidFill>
                <a:latin typeface="Consolas" panose="020B0609020204030204" pitchFamily="49" charset="0"/>
              </a:rPr>
              <a:t>6</a:t>
            </a:r>
            <a:r>
              <a:rPr lang="en-US" sz="2400" dirty="0">
                <a:latin typeface="Consolas" panose="020B0609020204030204" pitchFamily="49" charset="0"/>
              </a:rPr>
              <a:t>           // Invalid opcode (#UD)</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INT_DF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Double fault (#DF)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INT_TS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 Invalid TSS (#TS)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INT_NP          </a:t>
            </a:r>
            <a:r>
              <a:rPr lang="en-US" sz="2400" dirty="0">
                <a:solidFill>
                  <a:srgbClr val="00B050"/>
                </a:solidFill>
                <a:latin typeface="Consolas" panose="020B0609020204030204" pitchFamily="49" charset="0"/>
              </a:rPr>
              <a:t>11</a:t>
            </a:r>
            <a:r>
              <a:rPr lang="en-US" sz="2400" dirty="0">
                <a:latin typeface="Consolas" panose="020B0609020204030204" pitchFamily="49" charset="0"/>
              </a:rPr>
              <a:t>          // Segment not present (#NP)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INT_SS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          // Stack fault (#SS)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INT_GP          </a:t>
            </a:r>
            <a:r>
              <a:rPr lang="en-US" sz="2400" dirty="0">
                <a:solidFill>
                  <a:srgbClr val="00B050"/>
                </a:solidFill>
                <a:latin typeface="Consolas" panose="020B0609020204030204" pitchFamily="49" charset="0"/>
              </a:rPr>
              <a:t>13</a:t>
            </a:r>
            <a:r>
              <a:rPr lang="en-US" sz="2400" dirty="0">
                <a:latin typeface="Consolas" panose="020B0609020204030204" pitchFamily="49" charset="0"/>
              </a:rPr>
              <a:t>          // General protection (#GP)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INT_PF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          // Page fault (#PF)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INT_AC          </a:t>
            </a:r>
            <a:r>
              <a:rPr lang="en-US" sz="2400" dirty="0">
                <a:solidFill>
                  <a:srgbClr val="00B050"/>
                </a:solidFill>
                <a:latin typeface="Consolas" panose="020B0609020204030204" pitchFamily="49" charset="0"/>
              </a:rPr>
              <a:t>17</a:t>
            </a:r>
            <a:r>
              <a:rPr lang="en-US" sz="2400" dirty="0">
                <a:latin typeface="Consolas" panose="020B0609020204030204" pitchFamily="49" charset="0"/>
              </a:rPr>
              <a:t>          // Alignment check (#AC)</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INT_MC          </a:t>
            </a:r>
            <a:r>
              <a:rPr lang="en-US" sz="2400" dirty="0">
                <a:solidFill>
                  <a:srgbClr val="00B050"/>
                </a:solidFill>
                <a:latin typeface="Consolas" panose="020B0609020204030204" pitchFamily="49" charset="0"/>
              </a:rPr>
              <a:t>18</a:t>
            </a:r>
            <a:r>
              <a:rPr lang="en-US" sz="2400" dirty="0">
                <a:latin typeface="Consolas" panose="020B0609020204030204" pitchFamily="49" charset="0"/>
              </a:rPr>
              <a:t>          // Machine check (#MC)</a:t>
            </a:r>
          </a:p>
        </p:txBody>
      </p:sp>
      <p:sp>
        <p:nvSpPr>
          <p:cNvPr id="3" name="Title 1">
            <a:extLst>
              <a:ext uri="{FF2B5EF4-FFF2-40B4-BE49-F238E27FC236}">
                <a16:creationId xmlns:a16="http://schemas.microsoft.com/office/drawing/2014/main" id="{A7A4F0CC-2D40-48CC-BCB5-FF8F58518AF1}"/>
              </a:ext>
            </a:extLst>
          </p:cNvPr>
          <p:cNvSpPr>
            <a:spLocks noGrp="1"/>
          </p:cNvSpPr>
          <p:nvPr>
            <p:ph type="title"/>
          </p:nvPr>
        </p:nvSpPr>
        <p:spPr>
          <a:xfrm>
            <a:off x="0" y="-132587"/>
            <a:ext cx="12192000" cy="1325563"/>
          </a:xfrm>
        </p:spPr>
        <p:txBody>
          <a:bodyPr>
            <a:normAutofit/>
          </a:bodyPr>
          <a:lstStyle/>
          <a:p>
            <a:r>
              <a:rPr lang="en-US" sz="4200" dirty="0"/>
              <a:t>Interrupts, Exceptions, and Non-</a:t>
            </a:r>
            <a:r>
              <a:rPr lang="en-US" sz="4200" dirty="0" err="1">
                <a:latin typeface="Consolas" panose="020B0609020204030204" pitchFamily="49" charset="0"/>
              </a:rPr>
              <a:t>syscall</a:t>
            </a:r>
            <a:r>
              <a:rPr lang="en-US" sz="4200" dirty="0"/>
              <a:t> Traps</a:t>
            </a:r>
          </a:p>
        </p:txBody>
      </p:sp>
    </p:spTree>
    <p:extLst>
      <p:ext uri="{BB962C8B-B14F-4D97-AF65-F5344CB8AC3E}">
        <p14:creationId xmlns:p14="http://schemas.microsoft.com/office/powerpoint/2010/main" val="58652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1C2D2D-B16A-49DD-9DCA-AE1E63455E1B}"/>
              </a:ext>
            </a:extLst>
          </p:cNvPr>
          <p:cNvSpPr>
            <a:spLocks noGrp="1"/>
          </p:cNvSpPr>
          <p:nvPr>
            <p:ph type="title"/>
          </p:nvPr>
        </p:nvSpPr>
        <p:spPr>
          <a:xfrm>
            <a:off x="1524000" y="0"/>
            <a:ext cx="9144000" cy="519616"/>
          </a:xfrm>
        </p:spPr>
        <p:txBody>
          <a:bodyPr>
            <a:normAutofit fontScale="90000"/>
          </a:bodyPr>
          <a:lstStyle/>
          <a:p>
            <a:r>
              <a:rPr lang="en-US" sz="3200" dirty="0"/>
              <a:t>The Lifecycle of a Memory Reference on x86</a:t>
            </a:r>
          </a:p>
        </p:txBody>
      </p:sp>
      <p:sp>
        <p:nvSpPr>
          <p:cNvPr id="5" name="TextBox 4">
            <a:extLst>
              <a:ext uri="{FF2B5EF4-FFF2-40B4-BE49-F238E27FC236}">
                <a16:creationId xmlns:a16="http://schemas.microsoft.com/office/drawing/2014/main" id="{9E854D6F-8E8D-4ACF-8361-78A2C371635D}"/>
              </a:ext>
            </a:extLst>
          </p:cNvPr>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grpSp>
        <p:nvGrpSpPr>
          <p:cNvPr id="6" name="Group 5">
            <a:extLst>
              <a:ext uri="{FF2B5EF4-FFF2-40B4-BE49-F238E27FC236}">
                <a16:creationId xmlns:a16="http://schemas.microsoft.com/office/drawing/2014/main" id="{F603EE0A-EB3E-4BB6-82BB-D2FC7276E31E}"/>
              </a:ext>
            </a:extLst>
          </p:cNvPr>
          <p:cNvGrpSpPr/>
          <p:nvPr/>
        </p:nvGrpSpPr>
        <p:grpSpPr>
          <a:xfrm>
            <a:off x="4769800" y="910986"/>
            <a:ext cx="2657656" cy="898267"/>
            <a:chOff x="3245800" y="910985"/>
            <a:chExt cx="2657656" cy="898267"/>
          </a:xfrm>
        </p:grpSpPr>
        <p:sp>
          <p:nvSpPr>
            <p:cNvPr id="7" name="TextBox 6">
              <a:extLst>
                <a:ext uri="{FF2B5EF4-FFF2-40B4-BE49-F238E27FC236}">
                  <a16:creationId xmlns:a16="http://schemas.microsoft.com/office/drawing/2014/main" id="{0F755868-C562-4F50-B55E-D94AB93EF11C}"/>
                </a:ext>
              </a:extLst>
            </p:cNvPr>
            <p:cNvSpPr txBox="1"/>
            <p:nvPr/>
          </p:nvSpPr>
          <p:spPr>
            <a:xfrm>
              <a:off x="3245800" y="1439920"/>
              <a:ext cx="2657656" cy="369332"/>
            </a:xfrm>
            <a:prstGeom prst="rect">
              <a:avLst/>
            </a:prstGeom>
            <a:noFill/>
            <a:ln>
              <a:solidFill>
                <a:schemeClr val="tx1"/>
              </a:solidFill>
            </a:ln>
          </p:spPr>
          <p:txBody>
            <a:bodyPr wrap="square" rtlCol="0">
              <a:spAutoFit/>
            </a:bodyPr>
            <a:lstStyle/>
            <a:p>
              <a:pPr algn="ctr"/>
              <a:r>
                <a:rPr lang="en-US" dirty="0"/>
                <a:t>TLB lookup</a:t>
              </a:r>
            </a:p>
          </p:txBody>
        </p:sp>
        <p:cxnSp>
          <p:nvCxnSpPr>
            <p:cNvPr id="8" name="Straight Arrow Connector 7">
              <a:extLst>
                <a:ext uri="{FF2B5EF4-FFF2-40B4-BE49-F238E27FC236}">
                  <a16:creationId xmlns:a16="http://schemas.microsoft.com/office/drawing/2014/main" id="{0993AE10-517D-48BD-AF81-CC066313F059}"/>
                </a:ext>
              </a:extLst>
            </p:cNvPr>
            <p:cNvCxnSpPr>
              <a:endCxn id="7" idx="0"/>
            </p:cNvCxnSpPr>
            <p:nvPr/>
          </p:nvCxnSpPr>
          <p:spPr bwMode="auto">
            <a:xfrm>
              <a:off x="4572000" y="910985"/>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9" name="Group 8">
            <a:extLst>
              <a:ext uri="{FF2B5EF4-FFF2-40B4-BE49-F238E27FC236}">
                <a16:creationId xmlns:a16="http://schemas.microsoft.com/office/drawing/2014/main" id="{0F26A10A-0FFF-401E-93D2-726CC629982C}"/>
              </a:ext>
            </a:extLst>
          </p:cNvPr>
          <p:cNvGrpSpPr/>
          <p:nvPr/>
        </p:nvGrpSpPr>
        <p:grpSpPr>
          <a:xfrm>
            <a:off x="5295900" y="1809253"/>
            <a:ext cx="1600200" cy="1362432"/>
            <a:chOff x="3771900" y="1809253"/>
            <a:chExt cx="1600200" cy="1362432"/>
          </a:xfrm>
        </p:grpSpPr>
        <p:grpSp>
          <p:nvGrpSpPr>
            <p:cNvPr id="10" name="Group 9">
              <a:extLst>
                <a:ext uri="{FF2B5EF4-FFF2-40B4-BE49-F238E27FC236}">
                  <a16:creationId xmlns:a16="http://schemas.microsoft.com/office/drawing/2014/main" id="{891F575B-8355-4736-B78D-5E7183CF8B3F}"/>
                </a:ext>
              </a:extLst>
            </p:cNvPr>
            <p:cNvGrpSpPr/>
            <p:nvPr/>
          </p:nvGrpSpPr>
          <p:grpSpPr>
            <a:xfrm>
              <a:off x="3771900" y="2243265"/>
              <a:ext cx="1600200" cy="928420"/>
              <a:chOff x="3771900" y="2148675"/>
              <a:chExt cx="1600200" cy="928420"/>
            </a:xfrm>
          </p:grpSpPr>
          <p:sp>
            <p:nvSpPr>
              <p:cNvPr id="12" name="TextBox 11">
                <a:extLst>
                  <a:ext uri="{FF2B5EF4-FFF2-40B4-BE49-F238E27FC236}">
                    <a16:creationId xmlns:a16="http://schemas.microsoft.com/office/drawing/2014/main" id="{A4B47AE9-B494-4A0C-81A1-201C2BC758F2}"/>
                  </a:ext>
                </a:extLst>
              </p:cNvPr>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13" name="Flowchart: Decision 12">
                <a:extLst>
                  <a:ext uri="{FF2B5EF4-FFF2-40B4-BE49-F238E27FC236}">
                    <a16:creationId xmlns:a16="http://schemas.microsoft.com/office/drawing/2014/main" id="{1BA9DDCB-3104-47C4-9803-A04A2084E4F6}"/>
                  </a:ext>
                </a:extLst>
              </p:cNvPr>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11" name="Straight Arrow Connector 10">
              <a:extLst>
                <a:ext uri="{FF2B5EF4-FFF2-40B4-BE49-F238E27FC236}">
                  <a16:creationId xmlns:a16="http://schemas.microsoft.com/office/drawing/2014/main" id="{4F52FC76-FFEA-43E3-BE08-6EA6392D04E2}"/>
                </a:ext>
              </a:extLst>
            </p:cNvPr>
            <p:cNvCxnSpPr>
              <a:cxnSpLocks/>
              <a:stCxn id="7" idx="2"/>
              <a:endCxn id="13" idx="0"/>
            </p:cNvCxnSpPr>
            <p:nvPr/>
          </p:nvCxnSpPr>
          <p:spPr bwMode="auto">
            <a:xfrm flipH="1">
              <a:off x="4572000" y="1809253"/>
              <a:ext cx="2628" cy="4340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4" name="Group 13">
            <a:extLst>
              <a:ext uri="{FF2B5EF4-FFF2-40B4-BE49-F238E27FC236}">
                <a16:creationId xmlns:a16="http://schemas.microsoft.com/office/drawing/2014/main" id="{26DED919-53D2-40A2-A457-5A7C431C1FDB}"/>
              </a:ext>
            </a:extLst>
          </p:cNvPr>
          <p:cNvGrpSpPr/>
          <p:nvPr/>
        </p:nvGrpSpPr>
        <p:grpSpPr>
          <a:xfrm>
            <a:off x="7517742" y="3615664"/>
            <a:ext cx="1947772" cy="1452350"/>
            <a:chOff x="5993742" y="3615663"/>
            <a:chExt cx="1947772" cy="1452350"/>
          </a:xfrm>
        </p:grpSpPr>
        <p:grpSp>
          <p:nvGrpSpPr>
            <p:cNvPr id="15" name="Group 14">
              <a:extLst>
                <a:ext uri="{FF2B5EF4-FFF2-40B4-BE49-F238E27FC236}">
                  <a16:creationId xmlns:a16="http://schemas.microsoft.com/office/drawing/2014/main" id="{14634F8D-735C-4DA9-9AEB-BEBF80F938C9}"/>
                </a:ext>
              </a:extLst>
            </p:cNvPr>
            <p:cNvGrpSpPr/>
            <p:nvPr/>
          </p:nvGrpSpPr>
          <p:grpSpPr>
            <a:xfrm>
              <a:off x="5993742" y="4139593"/>
              <a:ext cx="1947772" cy="928420"/>
              <a:chOff x="5843750" y="4211580"/>
              <a:chExt cx="1947772" cy="928420"/>
            </a:xfrm>
          </p:grpSpPr>
          <p:sp>
            <p:nvSpPr>
              <p:cNvPr id="17" name="TextBox 16">
                <a:extLst>
                  <a:ext uri="{FF2B5EF4-FFF2-40B4-BE49-F238E27FC236}">
                    <a16:creationId xmlns:a16="http://schemas.microsoft.com/office/drawing/2014/main" id="{199BAFC5-09A5-4BEB-9DE7-ACA57F31D8BD}"/>
                  </a:ext>
                </a:extLst>
              </p:cNvPr>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18" name="Flowchart: Decision 17">
                <a:extLst>
                  <a:ext uri="{FF2B5EF4-FFF2-40B4-BE49-F238E27FC236}">
                    <a16:creationId xmlns:a16="http://schemas.microsoft.com/office/drawing/2014/main" id="{A677B13A-A645-4DED-8025-41C9C3EC24C9}"/>
                  </a:ext>
                </a:extLst>
              </p:cNvPr>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16" name="Straight Arrow Connector 15">
              <a:extLst>
                <a:ext uri="{FF2B5EF4-FFF2-40B4-BE49-F238E27FC236}">
                  <a16:creationId xmlns:a16="http://schemas.microsoft.com/office/drawing/2014/main" id="{AA2FB153-FAD4-4A2C-8586-A6410BC9B3EB}"/>
                </a:ext>
              </a:extLst>
            </p:cNvPr>
            <p:cNvCxnSpPr>
              <a:cxnSpLocks/>
              <a:stCxn id="31" idx="2"/>
            </p:cNvCxnSpPr>
            <p:nvPr/>
          </p:nvCxnSpPr>
          <p:spPr bwMode="auto">
            <a:xfrm>
              <a:off x="6967628" y="3615663"/>
              <a:ext cx="2628" cy="53566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9" name="Group 18">
            <a:extLst>
              <a:ext uri="{FF2B5EF4-FFF2-40B4-BE49-F238E27FC236}">
                <a16:creationId xmlns:a16="http://schemas.microsoft.com/office/drawing/2014/main" id="{449D537B-5219-44EC-B89D-ACAFA2E402D9}"/>
              </a:ext>
            </a:extLst>
          </p:cNvPr>
          <p:cNvGrpSpPr/>
          <p:nvPr/>
        </p:nvGrpSpPr>
        <p:grpSpPr>
          <a:xfrm>
            <a:off x="2438400" y="3612424"/>
            <a:ext cx="2667000" cy="1986704"/>
            <a:chOff x="914400" y="3612424"/>
            <a:chExt cx="2667000" cy="1986704"/>
          </a:xfrm>
        </p:grpSpPr>
        <p:grpSp>
          <p:nvGrpSpPr>
            <p:cNvPr id="20" name="Group 19">
              <a:extLst>
                <a:ext uri="{FF2B5EF4-FFF2-40B4-BE49-F238E27FC236}">
                  <a16:creationId xmlns:a16="http://schemas.microsoft.com/office/drawing/2014/main" id="{7062CDCC-1ACA-49B0-A176-3C1BC1DCED6E}"/>
                </a:ext>
              </a:extLst>
            </p:cNvPr>
            <p:cNvGrpSpPr/>
            <p:nvPr/>
          </p:nvGrpSpPr>
          <p:grpSpPr>
            <a:xfrm>
              <a:off x="914400" y="4151328"/>
              <a:ext cx="2667000" cy="1447800"/>
              <a:chOff x="304800" y="3962400"/>
              <a:chExt cx="2667000" cy="1447800"/>
            </a:xfrm>
          </p:grpSpPr>
          <p:sp>
            <p:nvSpPr>
              <p:cNvPr id="22" name="TextBox 21">
                <a:extLst>
                  <a:ext uri="{FF2B5EF4-FFF2-40B4-BE49-F238E27FC236}">
                    <a16:creationId xmlns:a16="http://schemas.microsoft.com/office/drawing/2014/main" id="{0A77E39A-4175-4D4F-926A-3BF576E66500}"/>
                  </a:ext>
                </a:extLst>
              </p:cNvPr>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3" name="Flowchart: Decision 22">
                <a:extLst>
                  <a:ext uri="{FF2B5EF4-FFF2-40B4-BE49-F238E27FC236}">
                    <a16:creationId xmlns:a16="http://schemas.microsoft.com/office/drawing/2014/main" id="{5212A5C8-0F60-4E92-8D9F-E696B5E958D6}"/>
                  </a:ext>
                </a:extLst>
              </p:cNvPr>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1" name="Straight Arrow Connector 20">
              <a:extLst>
                <a:ext uri="{FF2B5EF4-FFF2-40B4-BE49-F238E27FC236}">
                  <a16:creationId xmlns:a16="http://schemas.microsoft.com/office/drawing/2014/main" id="{E5012F32-2776-4256-AB34-3FAB386111F8}"/>
                </a:ext>
              </a:extLst>
            </p:cNvPr>
            <p:cNvCxnSpPr>
              <a:stCxn id="58" idx="2"/>
              <a:endCxn id="23" idx="0"/>
            </p:cNvCxnSpPr>
            <p:nvPr/>
          </p:nvCxnSpPr>
          <p:spPr bwMode="auto">
            <a:xfrm>
              <a:off x="2238653"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4" name="Group 23">
            <a:extLst>
              <a:ext uri="{FF2B5EF4-FFF2-40B4-BE49-F238E27FC236}">
                <a16:creationId xmlns:a16="http://schemas.microsoft.com/office/drawing/2014/main" id="{9DA3D1C0-96A0-4570-AB2C-D366F5019499}"/>
              </a:ext>
            </a:extLst>
          </p:cNvPr>
          <p:cNvGrpSpPr/>
          <p:nvPr/>
        </p:nvGrpSpPr>
        <p:grpSpPr>
          <a:xfrm>
            <a:off x="8815550" y="4178756"/>
            <a:ext cx="1790461" cy="2379422"/>
            <a:chOff x="7291549" y="4178756"/>
            <a:chExt cx="1790461" cy="2379422"/>
          </a:xfrm>
        </p:grpSpPr>
        <p:sp>
          <p:nvSpPr>
            <p:cNvPr id="25" name="TextBox 24">
              <a:extLst>
                <a:ext uri="{FF2B5EF4-FFF2-40B4-BE49-F238E27FC236}">
                  <a16:creationId xmlns:a16="http://schemas.microsoft.com/office/drawing/2014/main" id="{7D3291FA-666E-4583-9D86-FCFB93A260D9}"/>
                </a:ext>
              </a:extLst>
            </p:cNvPr>
            <p:cNvSpPr txBox="1"/>
            <p:nvPr/>
          </p:nvSpPr>
          <p:spPr>
            <a:xfrm>
              <a:off x="7738032" y="4178756"/>
              <a:ext cx="726871" cy="369332"/>
            </a:xfrm>
            <a:prstGeom prst="rect">
              <a:avLst/>
            </a:prstGeom>
            <a:noFill/>
          </p:spPr>
          <p:txBody>
            <a:bodyPr wrap="square" rtlCol="0">
              <a:spAutoFit/>
            </a:bodyPr>
            <a:lstStyle/>
            <a:p>
              <a:pPr algn="ctr"/>
              <a:r>
                <a:rPr lang="en-US" dirty="0"/>
                <a:t>Yes</a:t>
              </a:r>
            </a:p>
          </p:txBody>
        </p:sp>
        <p:sp>
          <p:nvSpPr>
            <p:cNvPr id="26" name="TextBox 25">
              <a:extLst>
                <a:ext uri="{FF2B5EF4-FFF2-40B4-BE49-F238E27FC236}">
                  <a16:creationId xmlns:a16="http://schemas.microsoft.com/office/drawing/2014/main" id="{C9156ADC-7055-4AED-8E03-ACF53B6304DC}"/>
                </a:ext>
              </a:extLst>
            </p:cNvPr>
            <p:cNvSpPr txBox="1"/>
            <p:nvPr/>
          </p:nvSpPr>
          <p:spPr>
            <a:xfrm>
              <a:off x="7291549" y="5542515"/>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grpSp>
          <p:nvGrpSpPr>
            <p:cNvPr id="27" name="Group 26">
              <a:extLst>
                <a:ext uri="{FF2B5EF4-FFF2-40B4-BE49-F238E27FC236}">
                  <a16:creationId xmlns:a16="http://schemas.microsoft.com/office/drawing/2014/main" id="{26DCC7D7-5AF4-4E67-A3A3-D5FCBE36F317}"/>
                </a:ext>
              </a:extLst>
            </p:cNvPr>
            <p:cNvGrpSpPr/>
            <p:nvPr/>
          </p:nvGrpSpPr>
          <p:grpSpPr>
            <a:xfrm>
              <a:off x="7941514" y="4603803"/>
              <a:ext cx="326720" cy="938711"/>
              <a:chOff x="7941514" y="4603803"/>
              <a:chExt cx="326720" cy="938711"/>
            </a:xfrm>
          </p:grpSpPr>
          <p:cxnSp>
            <p:nvCxnSpPr>
              <p:cNvPr id="28" name="Straight Arrow Connector 27">
                <a:extLst>
                  <a:ext uri="{FF2B5EF4-FFF2-40B4-BE49-F238E27FC236}">
                    <a16:creationId xmlns:a16="http://schemas.microsoft.com/office/drawing/2014/main" id="{FA11B6F2-4F7D-40E1-885F-786C523B1BB2}"/>
                  </a:ext>
                </a:extLst>
              </p:cNvPr>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9" name="Straight Arrow Connector 28">
                <a:extLst>
                  <a:ext uri="{FF2B5EF4-FFF2-40B4-BE49-F238E27FC236}">
                    <a16:creationId xmlns:a16="http://schemas.microsoft.com/office/drawing/2014/main" id="{1C099CD5-F4A0-4BD2-A4D1-273E921F99EB}"/>
                  </a:ext>
                </a:extLst>
              </p:cNvPr>
              <p:cNvCxnSpPr>
                <a:stCxn id="18"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30" name="Group 29">
            <a:extLst>
              <a:ext uri="{FF2B5EF4-FFF2-40B4-BE49-F238E27FC236}">
                <a16:creationId xmlns:a16="http://schemas.microsoft.com/office/drawing/2014/main" id="{B6199423-18BA-494B-A0DB-DDF891B9247C}"/>
              </a:ext>
            </a:extLst>
          </p:cNvPr>
          <p:cNvGrpSpPr/>
          <p:nvPr/>
        </p:nvGrpSpPr>
        <p:grpSpPr>
          <a:xfrm>
            <a:off x="6896100" y="2296912"/>
            <a:ext cx="2611692" cy="1318752"/>
            <a:chOff x="5372100" y="2296912"/>
            <a:chExt cx="2611692" cy="1318752"/>
          </a:xfrm>
        </p:grpSpPr>
        <p:sp>
          <p:nvSpPr>
            <p:cNvPr id="31" name="TextBox 30">
              <a:extLst>
                <a:ext uri="{FF2B5EF4-FFF2-40B4-BE49-F238E27FC236}">
                  <a16:creationId xmlns:a16="http://schemas.microsoft.com/office/drawing/2014/main" id="{347437D4-65D5-4F85-9CCA-89F614EB89CF}"/>
                </a:ext>
              </a:extLst>
            </p:cNvPr>
            <p:cNvSpPr txBox="1"/>
            <p:nvPr/>
          </p:nvSpPr>
          <p:spPr>
            <a:xfrm>
              <a:off x="5951463" y="2969333"/>
              <a:ext cx="2032329" cy="646331"/>
            </a:xfrm>
            <a:prstGeom prst="rect">
              <a:avLst/>
            </a:prstGeom>
            <a:noFill/>
            <a:ln>
              <a:solidFill>
                <a:schemeClr val="tx1"/>
              </a:solidFill>
            </a:ln>
          </p:spPr>
          <p:txBody>
            <a:bodyPr wrap="square" rtlCol="0">
              <a:spAutoFit/>
            </a:bodyPr>
            <a:lstStyle/>
            <a:p>
              <a:pPr algn="ctr"/>
              <a:r>
                <a:rPr lang="en-US" dirty="0"/>
                <a:t>Check protection bits</a:t>
              </a:r>
            </a:p>
          </p:txBody>
        </p:sp>
        <p:cxnSp>
          <p:nvCxnSpPr>
            <p:cNvPr id="32" name="Straight Arrow Connector 31">
              <a:extLst>
                <a:ext uri="{FF2B5EF4-FFF2-40B4-BE49-F238E27FC236}">
                  <a16:creationId xmlns:a16="http://schemas.microsoft.com/office/drawing/2014/main" id="{453B41DC-4E9A-48B6-B399-65D83A9B6B05}"/>
                </a:ext>
              </a:extLst>
            </p:cNvPr>
            <p:cNvCxnSpPr/>
            <p:nvPr/>
          </p:nvCxnSpPr>
          <p:spPr bwMode="auto">
            <a:xfrm>
              <a:off x="6967627" y="2707474"/>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3" name="Straight Arrow Connector 32">
              <a:extLst>
                <a:ext uri="{FF2B5EF4-FFF2-40B4-BE49-F238E27FC236}">
                  <a16:creationId xmlns:a16="http://schemas.microsoft.com/office/drawing/2014/main" id="{81BFDBF1-12CF-4ACF-A3DE-A07F8E0A196B}"/>
                </a:ext>
              </a:extLst>
            </p:cNvPr>
            <p:cNvCxnSpPr>
              <a:stCxn id="13" idx="3"/>
            </p:cNvCxnSpPr>
            <p:nvPr/>
          </p:nvCxnSpPr>
          <p:spPr bwMode="auto">
            <a:xfrm flipV="1">
              <a:off x="5372100" y="2704234"/>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34" name="TextBox 33">
              <a:extLst>
                <a:ext uri="{FF2B5EF4-FFF2-40B4-BE49-F238E27FC236}">
                  <a16:creationId xmlns:a16="http://schemas.microsoft.com/office/drawing/2014/main" id="{936671DE-63D6-45FA-8131-695D74976A84}"/>
                </a:ext>
              </a:extLst>
            </p:cNvPr>
            <p:cNvSpPr txBox="1"/>
            <p:nvPr/>
          </p:nvSpPr>
          <p:spPr>
            <a:xfrm>
              <a:off x="5709140" y="2296912"/>
              <a:ext cx="726871" cy="369332"/>
            </a:xfrm>
            <a:prstGeom prst="rect">
              <a:avLst/>
            </a:prstGeom>
            <a:noFill/>
          </p:spPr>
          <p:txBody>
            <a:bodyPr wrap="square" rtlCol="0">
              <a:spAutoFit/>
            </a:bodyPr>
            <a:lstStyle/>
            <a:p>
              <a:pPr algn="ctr"/>
              <a:r>
                <a:rPr lang="en-US" dirty="0"/>
                <a:t>Yes</a:t>
              </a:r>
            </a:p>
          </p:txBody>
        </p:sp>
      </p:grpSp>
      <p:grpSp>
        <p:nvGrpSpPr>
          <p:cNvPr id="35" name="Group 34">
            <a:extLst>
              <a:ext uri="{FF2B5EF4-FFF2-40B4-BE49-F238E27FC236}">
                <a16:creationId xmlns:a16="http://schemas.microsoft.com/office/drawing/2014/main" id="{85227641-9BAA-4821-8A55-A547ACE88B3F}"/>
              </a:ext>
            </a:extLst>
          </p:cNvPr>
          <p:cNvGrpSpPr/>
          <p:nvPr/>
        </p:nvGrpSpPr>
        <p:grpSpPr>
          <a:xfrm>
            <a:off x="6498920" y="4183526"/>
            <a:ext cx="2187880" cy="2066874"/>
            <a:chOff x="4974920" y="4183526"/>
            <a:chExt cx="2187880" cy="2066874"/>
          </a:xfrm>
        </p:grpSpPr>
        <p:sp>
          <p:nvSpPr>
            <p:cNvPr id="36" name="TextBox 35">
              <a:extLst>
                <a:ext uri="{FF2B5EF4-FFF2-40B4-BE49-F238E27FC236}">
                  <a16:creationId xmlns:a16="http://schemas.microsoft.com/office/drawing/2014/main" id="{5E3FAAB0-02D9-4A82-BD54-EE05116F313E}"/>
                </a:ext>
              </a:extLst>
            </p:cNvPr>
            <p:cNvSpPr txBox="1"/>
            <p:nvPr/>
          </p:nvSpPr>
          <p:spPr>
            <a:xfrm>
              <a:off x="4974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37" name="Group 36">
              <a:extLst>
                <a:ext uri="{FF2B5EF4-FFF2-40B4-BE49-F238E27FC236}">
                  <a16:creationId xmlns:a16="http://schemas.microsoft.com/office/drawing/2014/main" id="{E6830FCA-40E4-4EF3-A1A9-208FCBD687B5}"/>
                </a:ext>
              </a:extLst>
            </p:cNvPr>
            <p:cNvGrpSpPr/>
            <p:nvPr/>
          </p:nvGrpSpPr>
          <p:grpSpPr>
            <a:xfrm flipH="1">
              <a:off x="5679871" y="4608948"/>
              <a:ext cx="326720" cy="938711"/>
              <a:chOff x="7941514" y="4603803"/>
              <a:chExt cx="326720" cy="938711"/>
            </a:xfrm>
          </p:grpSpPr>
          <p:cxnSp>
            <p:nvCxnSpPr>
              <p:cNvPr id="39" name="Straight Arrow Connector 38">
                <a:extLst>
                  <a:ext uri="{FF2B5EF4-FFF2-40B4-BE49-F238E27FC236}">
                    <a16:creationId xmlns:a16="http://schemas.microsoft.com/office/drawing/2014/main" id="{9534B698-59DA-4D86-BD82-D5BBC84B1E9D}"/>
                  </a:ext>
                </a:extLst>
              </p:cNvPr>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0" name="Straight Arrow Connector 39">
                <a:extLst>
                  <a:ext uri="{FF2B5EF4-FFF2-40B4-BE49-F238E27FC236}">
                    <a16:creationId xmlns:a16="http://schemas.microsoft.com/office/drawing/2014/main" id="{DEA0EAE5-CA11-43B5-8490-830C5F3C528F}"/>
                  </a:ext>
                </a:extLst>
              </p:cNvPr>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38" name="TextBox 37">
              <a:extLst>
                <a:ext uri="{FF2B5EF4-FFF2-40B4-BE49-F238E27FC236}">
                  <a16:creationId xmlns:a16="http://schemas.microsoft.com/office/drawing/2014/main" id="{91BF2E8B-B789-440A-A629-AF77BB2AAF09}"/>
                </a:ext>
              </a:extLst>
            </p:cNvPr>
            <p:cNvSpPr txBox="1"/>
            <p:nvPr/>
          </p:nvSpPr>
          <p:spPr>
            <a:xfrm>
              <a:off x="5473371" y="4183526"/>
              <a:ext cx="726871" cy="369332"/>
            </a:xfrm>
            <a:prstGeom prst="rect">
              <a:avLst/>
            </a:prstGeom>
            <a:noFill/>
          </p:spPr>
          <p:txBody>
            <a:bodyPr wrap="square" rtlCol="0">
              <a:spAutoFit/>
            </a:bodyPr>
            <a:lstStyle/>
            <a:p>
              <a:pPr algn="ctr"/>
              <a:r>
                <a:rPr lang="en-US" dirty="0"/>
                <a:t>No</a:t>
              </a:r>
            </a:p>
          </p:txBody>
        </p:sp>
      </p:grpSp>
      <p:grpSp>
        <p:nvGrpSpPr>
          <p:cNvPr id="41" name="Group 40">
            <a:extLst>
              <a:ext uri="{FF2B5EF4-FFF2-40B4-BE49-F238E27FC236}">
                <a16:creationId xmlns:a16="http://schemas.microsoft.com/office/drawing/2014/main" id="{C292AF63-1CE5-4D78-B8F2-67A6002E3EF1}"/>
              </a:ext>
            </a:extLst>
          </p:cNvPr>
          <p:cNvGrpSpPr/>
          <p:nvPr/>
        </p:nvGrpSpPr>
        <p:grpSpPr>
          <a:xfrm>
            <a:off x="1778658" y="4448440"/>
            <a:ext cx="1726543" cy="1801960"/>
            <a:chOff x="254657" y="4448440"/>
            <a:chExt cx="1726543" cy="1801960"/>
          </a:xfrm>
        </p:grpSpPr>
        <p:sp>
          <p:nvSpPr>
            <p:cNvPr id="42" name="TextBox 41">
              <a:extLst>
                <a:ext uri="{FF2B5EF4-FFF2-40B4-BE49-F238E27FC236}">
                  <a16:creationId xmlns:a16="http://schemas.microsoft.com/office/drawing/2014/main" id="{FCD9EC96-5941-455B-A2AA-24F2EF3C9DB0}"/>
                </a:ext>
              </a:extLst>
            </p:cNvPr>
            <p:cNvSpPr txBox="1"/>
            <p:nvPr/>
          </p:nvSpPr>
          <p:spPr>
            <a:xfrm>
              <a:off x="254657"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grpSp>
          <p:nvGrpSpPr>
            <p:cNvPr id="43" name="Group 42">
              <a:extLst>
                <a:ext uri="{FF2B5EF4-FFF2-40B4-BE49-F238E27FC236}">
                  <a16:creationId xmlns:a16="http://schemas.microsoft.com/office/drawing/2014/main" id="{F82742A0-46FE-48DB-BEBD-90540CA02BAA}"/>
                </a:ext>
              </a:extLst>
            </p:cNvPr>
            <p:cNvGrpSpPr/>
            <p:nvPr/>
          </p:nvGrpSpPr>
          <p:grpSpPr>
            <a:xfrm flipH="1">
              <a:off x="392826" y="4873716"/>
              <a:ext cx="533400" cy="668798"/>
              <a:chOff x="3581400" y="4873716"/>
              <a:chExt cx="533400" cy="668798"/>
            </a:xfrm>
          </p:grpSpPr>
          <p:cxnSp>
            <p:nvCxnSpPr>
              <p:cNvPr id="45" name="Straight Arrow Connector 44">
                <a:extLst>
                  <a:ext uri="{FF2B5EF4-FFF2-40B4-BE49-F238E27FC236}">
                    <a16:creationId xmlns:a16="http://schemas.microsoft.com/office/drawing/2014/main" id="{525554C5-0EE5-4C25-A804-BCF410BFF62B}"/>
                  </a:ext>
                </a:extLst>
              </p:cNvPr>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6" name="Straight Arrow Connector 45">
                <a:extLst>
                  <a:ext uri="{FF2B5EF4-FFF2-40B4-BE49-F238E27FC236}">
                    <a16:creationId xmlns:a16="http://schemas.microsoft.com/office/drawing/2014/main" id="{2AFEA269-A1EF-4CCD-8061-18E8C4AFCB49}"/>
                  </a:ext>
                </a:extLst>
              </p:cNvPr>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44" name="TextBox 43">
              <a:extLst>
                <a:ext uri="{FF2B5EF4-FFF2-40B4-BE49-F238E27FC236}">
                  <a16:creationId xmlns:a16="http://schemas.microsoft.com/office/drawing/2014/main" id="{C488FC71-62A5-4945-BAF3-811405F94837}"/>
                </a:ext>
              </a:extLst>
            </p:cNvPr>
            <p:cNvSpPr txBox="1"/>
            <p:nvPr/>
          </p:nvSpPr>
          <p:spPr>
            <a:xfrm>
              <a:off x="274263" y="4448440"/>
              <a:ext cx="726871" cy="369332"/>
            </a:xfrm>
            <a:prstGeom prst="rect">
              <a:avLst/>
            </a:prstGeom>
            <a:noFill/>
          </p:spPr>
          <p:txBody>
            <a:bodyPr wrap="square" rtlCol="0">
              <a:spAutoFit/>
            </a:bodyPr>
            <a:lstStyle/>
            <a:p>
              <a:pPr algn="ctr"/>
              <a:r>
                <a:rPr lang="en-US" dirty="0"/>
                <a:t>Yes</a:t>
              </a:r>
            </a:p>
          </p:txBody>
        </p:sp>
      </p:grpSp>
      <p:cxnSp>
        <p:nvCxnSpPr>
          <p:cNvPr id="47" name="Straight Arrow Connector 46">
            <a:extLst>
              <a:ext uri="{FF2B5EF4-FFF2-40B4-BE49-F238E27FC236}">
                <a16:creationId xmlns:a16="http://schemas.microsoft.com/office/drawing/2014/main" id="{17454E1F-4944-4295-84D3-18AD880A15E9}"/>
              </a:ext>
            </a:extLst>
          </p:cNvPr>
          <p:cNvCxnSpPr>
            <a:endCxn id="7"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8" name="Straight Arrow Connector 47">
            <a:extLst>
              <a:ext uri="{FF2B5EF4-FFF2-40B4-BE49-F238E27FC236}">
                <a16:creationId xmlns:a16="http://schemas.microsoft.com/office/drawing/2014/main" id="{9F5805DD-9CEC-4818-9D3F-7970ED2B0382}"/>
              </a:ext>
            </a:extLst>
          </p:cNvPr>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49" name="Straight Arrow Connector 48">
            <a:extLst>
              <a:ext uri="{FF2B5EF4-FFF2-40B4-BE49-F238E27FC236}">
                <a16:creationId xmlns:a16="http://schemas.microsoft.com/office/drawing/2014/main" id="{4E3876A1-F795-4479-A160-AFF7A4046855}"/>
              </a:ext>
            </a:extLst>
          </p:cNvPr>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0" name="Straight Arrow Connector 49">
            <a:extLst>
              <a:ext uri="{FF2B5EF4-FFF2-40B4-BE49-F238E27FC236}">
                <a16:creationId xmlns:a16="http://schemas.microsoft.com/office/drawing/2014/main" id="{438B81DF-E158-4B9B-B72F-268F8D554BBC}"/>
              </a:ext>
            </a:extLst>
          </p:cNvPr>
          <p:cNvCxnSpPr>
            <a:stCxn id="4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51" name="Group 50">
            <a:extLst>
              <a:ext uri="{FF2B5EF4-FFF2-40B4-BE49-F238E27FC236}">
                <a16:creationId xmlns:a16="http://schemas.microsoft.com/office/drawing/2014/main" id="{576F4AD5-BC60-49F7-92F6-40658727E8B6}"/>
              </a:ext>
            </a:extLst>
          </p:cNvPr>
          <p:cNvGrpSpPr/>
          <p:nvPr/>
        </p:nvGrpSpPr>
        <p:grpSpPr>
          <a:xfrm>
            <a:off x="4038600" y="4463708"/>
            <a:ext cx="2133600" cy="1786695"/>
            <a:chOff x="2514600" y="4463707"/>
            <a:chExt cx="2133600" cy="1786695"/>
          </a:xfrm>
        </p:grpSpPr>
        <p:sp>
          <p:nvSpPr>
            <p:cNvPr id="52" name="TextBox 51">
              <a:extLst>
                <a:ext uri="{FF2B5EF4-FFF2-40B4-BE49-F238E27FC236}">
                  <a16:creationId xmlns:a16="http://schemas.microsoft.com/office/drawing/2014/main" id="{86ED7E3F-F569-4B4E-A7F6-20F346E38DCD}"/>
                </a:ext>
              </a:extLst>
            </p:cNvPr>
            <p:cNvSpPr txBox="1"/>
            <p:nvPr/>
          </p:nvSpPr>
          <p:spPr>
            <a:xfrm>
              <a:off x="2514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53" name="Group 52">
              <a:extLst>
                <a:ext uri="{FF2B5EF4-FFF2-40B4-BE49-F238E27FC236}">
                  <a16:creationId xmlns:a16="http://schemas.microsoft.com/office/drawing/2014/main" id="{5851B532-2E43-4E5C-B9AD-4985E5FE3F7A}"/>
                </a:ext>
              </a:extLst>
            </p:cNvPr>
            <p:cNvGrpSpPr/>
            <p:nvPr/>
          </p:nvGrpSpPr>
          <p:grpSpPr>
            <a:xfrm>
              <a:off x="3581400" y="4873716"/>
              <a:ext cx="533400" cy="668798"/>
              <a:chOff x="3581400" y="4873716"/>
              <a:chExt cx="533400" cy="668798"/>
            </a:xfrm>
          </p:grpSpPr>
          <p:cxnSp>
            <p:nvCxnSpPr>
              <p:cNvPr id="55" name="Straight Arrow Connector 54">
                <a:extLst>
                  <a:ext uri="{FF2B5EF4-FFF2-40B4-BE49-F238E27FC236}">
                    <a16:creationId xmlns:a16="http://schemas.microsoft.com/office/drawing/2014/main" id="{F3B28D25-F679-426D-9C1F-3B45CA7489E0}"/>
                  </a:ext>
                </a:extLst>
              </p:cNvPr>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a:extLst>
                  <a:ext uri="{FF2B5EF4-FFF2-40B4-BE49-F238E27FC236}">
                    <a16:creationId xmlns:a16="http://schemas.microsoft.com/office/drawing/2014/main" id="{982747D2-1CDF-4C2F-ABDD-C6F1189A4C00}"/>
                  </a:ext>
                </a:extLst>
              </p:cNvPr>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54" name="TextBox 53">
              <a:extLst>
                <a:ext uri="{FF2B5EF4-FFF2-40B4-BE49-F238E27FC236}">
                  <a16:creationId xmlns:a16="http://schemas.microsoft.com/office/drawing/2014/main" id="{9363156F-4A2A-4125-B208-6124208D624D}"/>
                </a:ext>
              </a:extLst>
            </p:cNvPr>
            <p:cNvSpPr txBox="1"/>
            <p:nvPr/>
          </p:nvSpPr>
          <p:spPr>
            <a:xfrm>
              <a:off x="3461139" y="4463707"/>
              <a:ext cx="726871" cy="369332"/>
            </a:xfrm>
            <a:prstGeom prst="rect">
              <a:avLst/>
            </a:prstGeom>
            <a:noFill/>
          </p:spPr>
          <p:txBody>
            <a:bodyPr wrap="square" rtlCol="0">
              <a:spAutoFit/>
            </a:bodyPr>
            <a:lstStyle/>
            <a:p>
              <a:pPr algn="ctr"/>
              <a:r>
                <a:rPr lang="en-US" dirty="0"/>
                <a:t>No</a:t>
              </a:r>
            </a:p>
          </p:txBody>
        </p:sp>
      </p:grpSp>
      <p:grpSp>
        <p:nvGrpSpPr>
          <p:cNvPr id="57" name="Group 56">
            <a:extLst>
              <a:ext uri="{FF2B5EF4-FFF2-40B4-BE49-F238E27FC236}">
                <a16:creationId xmlns:a16="http://schemas.microsoft.com/office/drawing/2014/main" id="{F5029919-ED3C-41E2-9C4F-2132854AB2AC}"/>
              </a:ext>
            </a:extLst>
          </p:cNvPr>
          <p:cNvGrpSpPr/>
          <p:nvPr/>
        </p:nvGrpSpPr>
        <p:grpSpPr>
          <a:xfrm>
            <a:off x="2629506" y="2301148"/>
            <a:ext cx="2666395" cy="1311277"/>
            <a:chOff x="1105505" y="2301147"/>
            <a:chExt cx="2666395" cy="1311277"/>
          </a:xfrm>
        </p:grpSpPr>
        <p:sp>
          <p:nvSpPr>
            <p:cNvPr id="58" name="TextBox 57">
              <a:extLst>
                <a:ext uri="{FF2B5EF4-FFF2-40B4-BE49-F238E27FC236}">
                  <a16:creationId xmlns:a16="http://schemas.microsoft.com/office/drawing/2014/main" id="{662C5E2F-A2F9-4BFC-A7C8-64FD9F64C330}"/>
                </a:ext>
              </a:extLst>
            </p:cNvPr>
            <p:cNvSpPr txBox="1"/>
            <p:nvPr/>
          </p:nvSpPr>
          <p:spPr>
            <a:xfrm>
              <a:off x="1105505" y="2966093"/>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cxnSp>
          <p:nvCxnSpPr>
            <p:cNvPr id="59" name="Straight Arrow Connector 58">
              <a:extLst>
                <a:ext uri="{FF2B5EF4-FFF2-40B4-BE49-F238E27FC236}">
                  <a16:creationId xmlns:a16="http://schemas.microsoft.com/office/drawing/2014/main" id="{CFC0E242-39DB-4450-BEAE-28587306F70F}"/>
                </a:ext>
              </a:extLst>
            </p:cNvPr>
            <p:cNvCxnSpPr>
              <a:endCxn id="13" idx="1"/>
            </p:cNvCxnSpPr>
            <p:nvPr/>
          </p:nvCxnSpPr>
          <p:spPr bwMode="auto">
            <a:xfrm flipV="1">
              <a:off x="2209799" y="2707475"/>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60" name="TextBox 59">
              <a:extLst>
                <a:ext uri="{FF2B5EF4-FFF2-40B4-BE49-F238E27FC236}">
                  <a16:creationId xmlns:a16="http://schemas.microsoft.com/office/drawing/2014/main" id="{04F52A3D-A504-4AE9-B518-0E9F951C4402}"/>
                </a:ext>
              </a:extLst>
            </p:cNvPr>
            <p:cNvSpPr txBox="1"/>
            <p:nvPr/>
          </p:nvSpPr>
          <p:spPr>
            <a:xfrm>
              <a:off x="2722179" y="2301147"/>
              <a:ext cx="726871" cy="369332"/>
            </a:xfrm>
            <a:prstGeom prst="rect">
              <a:avLst/>
            </a:prstGeom>
            <a:noFill/>
          </p:spPr>
          <p:txBody>
            <a:bodyPr wrap="square" rtlCol="0">
              <a:spAutoFit/>
            </a:bodyPr>
            <a:lstStyle/>
            <a:p>
              <a:pPr algn="ctr"/>
              <a:r>
                <a:rPr lang="en-US" dirty="0"/>
                <a:t>No</a:t>
              </a:r>
            </a:p>
          </p:txBody>
        </p:sp>
        <p:cxnSp>
          <p:nvCxnSpPr>
            <p:cNvPr id="61" name="Straight Arrow Connector 60">
              <a:extLst>
                <a:ext uri="{FF2B5EF4-FFF2-40B4-BE49-F238E27FC236}">
                  <a16:creationId xmlns:a16="http://schemas.microsoft.com/office/drawing/2014/main" id="{1D1F4878-DEB4-45E8-8731-DAE3B00728D5}"/>
                </a:ext>
              </a:extLst>
            </p:cNvPr>
            <p:cNvCxnSpPr/>
            <p:nvPr/>
          </p:nvCxnSpPr>
          <p:spPr bwMode="auto">
            <a:xfrm>
              <a:off x="2209800" y="2711670"/>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20067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52C0D3D-72CD-4482-AB05-5829635B4D30}"/>
              </a:ext>
            </a:extLst>
          </p:cNvPr>
          <p:cNvGrpSpPr/>
          <p:nvPr/>
        </p:nvGrpSpPr>
        <p:grpSpPr>
          <a:xfrm>
            <a:off x="4411884" y="1446954"/>
            <a:ext cx="2357375" cy="624820"/>
            <a:chOff x="4411884" y="1446954"/>
            <a:chExt cx="2357375" cy="624820"/>
          </a:xfrm>
        </p:grpSpPr>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gr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BA3A359-D996-4A7A-98E6-E3E18BFFB547}"/>
              </a:ext>
            </a:extLst>
          </p:cNvPr>
          <p:cNvGrpSpPr/>
          <p:nvPr/>
        </p:nvGrpSpPr>
        <p:grpSpPr>
          <a:xfrm>
            <a:off x="6778240" y="19881"/>
            <a:ext cx="3886235" cy="2051894"/>
            <a:chOff x="6778240" y="19881"/>
            <a:chExt cx="3886235" cy="2051894"/>
          </a:xfrm>
        </p:grpSpPr>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FF09204-B64C-494D-AAE8-EE2B3E9A1AB4}"/>
              </a:ext>
            </a:extLst>
          </p:cNvPr>
          <p:cNvGrpSpPr/>
          <p:nvPr/>
        </p:nvGrpSpPr>
        <p:grpSpPr>
          <a:xfrm>
            <a:off x="7041544" y="2246779"/>
            <a:ext cx="5066462" cy="4614490"/>
            <a:chOff x="7041544" y="2246779"/>
            <a:chExt cx="5066462" cy="4614490"/>
          </a:xfrm>
        </p:grpSpPr>
        <p:pic>
          <p:nvPicPr>
            <p:cNvPr id="4" name="Picture 3">
              <a:extLst>
                <a:ext uri="{FF2B5EF4-FFF2-40B4-BE49-F238E27FC236}">
                  <a16:creationId xmlns:a16="http://schemas.microsoft.com/office/drawing/2014/main" id="{0DAE39AF-F75C-46A4-844B-12F71416AB3B}"/>
                </a:ext>
              </a:extLst>
            </p:cNvPr>
            <p:cNvPicPr>
              <a:picLocks noChangeAspect="1"/>
            </p:cNvPicPr>
            <p:nvPr/>
          </p:nvPicPr>
          <p:blipFill>
            <a:blip r:embed="rId3"/>
            <a:stretch>
              <a:fillRect/>
            </a:stretch>
          </p:blipFill>
          <p:spPr>
            <a:xfrm>
              <a:off x="7041544" y="2246779"/>
              <a:ext cx="5066462" cy="4614490"/>
            </a:xfrm>
            <a:prstGeom prst="rect">
              <a:avLst/>
            </a:prstGeom>
          </p:spPr>
        </p:pic>
        <p:sp>
          <p:nvSpPr>
            <p:cNvPr id="13" name="TextBox 12">
              <a:extLst>
                <a:ext uri="{FF2B5EF4-FFF2-40B4-BE49-F238E27FC236}">
                  <a16:creationId xmlns:a16="http://schemas.microsoft.com/office/drawing/2014/main" id="{FF986DA9-81AC-4040-9544-3E9A14DC1247}"/>
                </a:ext>
              </a:extLst>
            </p:cNvPr>
            <p:cNvSpPr txBox="1"/>
            <p:nvPr/>
          </p:nvSpPr>
          <p:spPr>
            <a:xfrm>
              <a:off x="7176304" y="2395959"/>
              <a:ext cx="4849792" cy="954107"/>
            </a:xfrm>
            <a:prstGeom prst="rect">
              <a:avLst/>
            </a:prstGeom>
            <a:noFill/>
          </p:spPr>
          <p:txBody>
            <a:bodyPr wrap="square" rtlCol="0">
              <a:spAutoFit/>
            </a:bodyPr>
            <a:lstStyle/>
            <a:p>
              <a:pPr algn="ctr"/>
              <a:r>
                <a:rPr lang="en-US" sz="2800" b="1" dirty="0">
                  <a:ln>
                    <a:solidFill>
                      <a:sysClr val="windowText" lastClr="000000"/>
                    </a:solidFill>
                  </a:ln>
                  <a:solidFill>
                    <a:srgbClr val="FF0000"/>
                  </a:solidFill>
                  <a:latin typeface="Segoe UI" panose="020B0502040204020203" pitchFamily="34" charset="0"/>
                  <a:cs typeface="Segoe UI" panose="020B0502040204020203" pitchFamily="34" charset="0"/>
                </a:rPr>
                <a:t>WHICH STACK WILL THE INTERRUPT HANDLER USE?</a:t>
              </a:r>
            </a:p>
          </p:txBody>
        </p:sp>
      </p:grpSp>
    </p:spTree>
    <p:extLst>
      <p:ext uri="{BB962C8B-B14F-4D97-AF65-F5344CB8AC3E}">
        <p14:creationId xmlns:p14="http://schemas.microsoft.com/office/powerpoint/2010/main" val="3156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anim calcmode="lin" valueType="num">
                                      <p:cBhvr>
                                        <p:cTn id="8" dur="700" fill="hold"/>
                                        <p:tgtEl>
                                          <p:spTgt spid="15"/>
                                        </p:tgtEl>
                                        <p:attrNameLst>
                                          <p:attrName>ppt_x</p:attrName>
                                        </p:attrNameLst>
                                      </p:cBhvr>
                                      <p:tavLst>
                                        <p:tav tm="0">
                                          <p:val>
                                            <p:strVal val="#ppt_x"/>
                                          </p:val>
                                        </p:tav>
                                        <p:tav tm="100000">
                                          <p:val>
                                            <p:strVal val="#ppt_x"/>
                                          </p:val>
                                        </p:tav>
                                      </p:tavLst>
                                    </p:anim>
                                    <p:anim calcmode="lin" valueType="num">
                                      <p:cBhvr>
                                        <p:cTn id="9" dur="7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4589</TotalTime>
  <Words>5488</Words>
  <Application>Microsoft Office PowerPoint</Application>
  <PresentationFormat>Widescreen</PresentationFormat>
  <Paragraphs>593</Paragraphs>
  <Slides>26</Slides>
  <Notes>19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Consolas</vt:lpstr>
      <vt:lpstr>Segoe UI</vt:lpstr>
      <vt:lpstr>Segoe UI Light</vt:lpstr>
      <vt:lpstr>Office Theme</vt:lpstr>
      <vt:lpstr>CS 161: Lecture 4 2/3/2021</vt:lpstr>
      <vt:lpstr>Vectoring Control To The Kernel</vt:lpstr>
      <vt:lpstr>Interrupts, Exceptions, and Non-syscall Traps</vt:lpstr>
      <vt:lpstr>PowerPoint Presentation</vt:lpstr>
      <vt:lpstr>Interrupts, Exceptions, and Non-syscall Traps</vt:lpstr>
      <vt:lpstr>PowerPoint Presentation</vt:lpstr>
      <vt:lpstr>Interrupts, Exceptions, and Non-syscall Traps</vt:lpstr>
      <vt:lpstr>The Lifecycle of a Memory Reference on x86</vt:lpstr>
      <vt:lpstr>PowerPoint Presentation</vt:lpstr>
      <vt:lpstr>PowerPoint Presentation</vt:lpstr>
      <vt:lpstr>PowerPoint Presentation</vt:lpstr>
      <vt:lpstr>PowerPoint Presentation</vt:lpstr>
      <vt:lpstr>The hardware automatically disables interrupts before executing an interrupt handler!</vt:lpstr>
      <vt:lpstr>PowerPoint Presentation</vt:lpstr>
      <vt:lpstr>Suppose that proc::exception() looked like this . . .</vt:lpstr>
      <vt:lpstr>PowerPoint Presentation</vt:lpstr>
      <vt:lpstr>PowerPoint Presentation</vt:lpstr>
      <vt:lpstr>PowerPoint Presentation</vt:lpstr>
      <vt:lpstr>PowerPoint Presentation</vt:lpstr>
      <vt:lpstr>PowerPoint Presentation</vt:lpstr>
      <vt:lpstr>We’ve seen restore_and_iret already, when we imagined that proc::exception() returned immediately!</vt:lpstr>
      <vt:lpstr>PowerPoint Presentation</vt:lpstr>
      <vt:lpstr>PowerPoint Presentation</vt:lpstr>
      <vt:lpstr>PowerPoint Presentation</vt:lpstr>
      <vt:lpstr>Exercise for the reader: proc::yields_</vt:lpstr>
      <vt:lpstr>Q: Is amd64 the same as x86_64/x64/intel64? A: Yes!  Q: Is amd64 the same as IA-64? A: No! IA-64 refers to a totally different ISA called the Itanium.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1277</cp:revision>
  <dcterms:created xsi:type="dcterms:W3CDTF">2019-12-16T17:08:25Z</dcterms:created>
  <dcterms:modified xsi:type="dcterms:W3CDTF">2021-02-04T02:13:48Z</dcterms:modified>
</cp:coreProperties>
</file>