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12" r:id="rId3"/>
    <p:sldId id="317" r:id="rId4"/>
    <p:sldId id="261" r:id="rId5"/>
    <p:sldId id="314" r:id="rId6"/>
    <p:sldId id="263" r:id="rId7"/>
    <p:sldId id="266" r:id="rId8"/>
    <p:sldId id="348" r:id="rId9"/>
    <p:sldId id="309" r:id="rId10"/>
    <p:sldId id="325" r:id="rId11"/>
    <p:sldId id="326" r:id="rId12"/>
    <p:sldId id="329" r:id="rId13"/>
    <p:sldId id="330" r:id="rId14"/>
    <p:sldId id="345" r:id="rId15"/>
    <p:sldId id="280" r:id="rId16"/>
    <p:sldId id="350" r:id="rId17"/>
    <p:sldId id="310" r:id="rId18"/>
    <p:sldId id="334" r:id="rId19"/>
    <p:sldId id="331" r:id="rId20"/>
    <p:sldId id="336" r:id="rId21"/>
    <p:sldId id="335" r:id="rId22"/>
    <p:sldId id="337" r:id="rId23"/>
    <p:sldId id="357" r:id="rId24"/>
    <p:sldId id="359" r:id="rId25"/>
    <p:sldId id="363" r:id="rId26"/>
    <p:sldId id="364" r:id="rId27"/>
    <p:sldId id="365" r:id="rId28"/>
    <p:sldId id="367" r:id="rId29"/>
    <p:sldId id="341" r:id="rId30"/>
    <p:sldId id="372" r:id="rId31"/>
    <p:sldId id="368" r:id="rId32"/>
    <p:sldId id="346" r:id="rId33"/>
    <p:sldId id="274" r:id="rId34"/>
    <p:sldId id="360" r:id="rId35"/>
    <p:sldId id="259" r:id="rId36"/>
    <p:sldId id="279" r:id="rId37"/>
    <p:sldId id="286" r:id="rId38"/>
    <p:sldId id="27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66FF99"/>
    <a:srgbClr val="FFCCCC"/>
    <a:srgbClr val="FF7C80"/>
    <a:srgbClr val="FFFF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96" autoAdjust="0"/>
    <p:restoredTop sz="85810" autoAdjust="0"/>
  </p:normalViewPr>
  <p:slideViewPr>
    <p:cSldViewPr snapToGrid="0">
      <p:cViewPr varScale="1">
        <p:scale>
          <a:sx n="54" d="100"/>
          <a:sy n="54" d="100"/>
        </p:scale>
        <p:origin x="808" y="56"/>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code and static data of the kernel are often collectively referred to as the “kernel text.”</a:t>
            </a:r>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2067612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actual size of the kernel text will typically be less than 2 GB in practice. In other words, it’s unlikely that an OS will have 2 GB of code and static data. So, in practice, the user-related content (e.g., like user-mode stacks) may be mapped into physical region beneath the 2GB barrier.</a:t>
            </a:r>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1602746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would a virtual page be swapped to disk? Well, there may be a lot of processes that are running; if so, that means that a lot of processes will want to put their virtual pages in RAM. If all of the pages can’t fit at once, then some of those pages need to be stored on disk, where they can be retrieved later.</a:t>
            </a:r>
          </a:p>
          <a:p>
            <a:endParaRPr lang="en-US" dirty="0"/>
          </a:p>
          <a:p>
            <a:r>
              <a:rPr lang="en-US" dirty="0"/>
              <a:t>Note that a virtual page may also be absent in RAM for another reason---the associated process hasn’t allocated that page. For example, the heap grows when a program calls malloc() or new. When a process initially starts, the process hasn’t allocated any heap memory, so the associated parts of the virtual address space are not associated with actual virtual pages.</a:t>
            </a:r>
          </a:p>
        </p:txBody>
      </p:sp>
      <p:sp>
        <p:nvSpPr>
          <p:cNvPr id="4" name="Slide Number Placeholder 3"/>
          <p:cNvSpPr>
            <a:spLocks noGrp="1"/>
          </p:cNvSpPr>
          <p:nvPr>
            <p:ph type="sldNum" sz="quarter" idx="10"/>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4181851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16</a:t>
            </a:fld>
            <a:endParaRPr lang="en-US"/>
          </a:p>
        </p:txBody>
      </p:sp>
    </p:spTree>
    <p:extLst>
      <p:ext uri="{BB962C8B-B14F-4D97-AF65-F5344CB8AC3E}">
        <p14:creationId xmlns:p14="http://schemas.microsoft.com/office/powerpoint/2010/main" val="3450081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“PML4” stands for “Page Map Level 4.”</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[Reference: https://wiki.osdev.org/CPU_Registers_x86-64#CR3</a:t>
            </a:r>
          </a:p>
          <a:p>
            <a:r>
              <a:rPr lang="en-US" sz="1200" b="0" i="0" kern="1200" baseline="0" dirty="0">
                <a:solidFill>
                  <a:schemeClr val="tx1"/>
                </a:solidFill>
                <a:effectLst/>
                <a:latin typeface="+mn-lt"/>
                <a:ea typeface="+mn-ea"/>
                <a:cs typeface="+mn-cs"/>
              </a:rPr>
              <a:t>                   Section 4.5 of “</a:t>
            </a:r>
            <a:r>
              <a:rPr lang="en-US" sz="1200" b="0" i="0" u="none" strike="noStrike" kern="1200" baseline="0" dirty="0">
                <a:solidFill>
                  <a:schemeClr val="tx1"/>
                </a:solidFill>
                <a:latin typeface="+mn-lt"/>
                <a:ea typeface="+mn-ea"/>
                <a:cs typeface="+mn-cs"/>
              </a:rPr>
              <a:t>Intel® 64 and IA-32 Architectures Software Developer’s Manual</a:t>
            </a:r>
          </a:p>
          <a:p>
            <a:r>
              <a:rPr lang="en-US" sz="1200" b="0" i="0" u="none" strike="noStrike" kern="1200" baseline="0" dirty="0">
                <a:solidFill>
                  <a:schemeClr val="tx1"/>
                </a:solidFill>
                <a:latin typeface="+mn-lt"/>
                <a:ea typeface="+mn-ea"/>
                <a:cs typeface="+mn-cs"/>
              </a:rPr>
              <a:t>                                           Volume 3 (3A, 3B, 3C &amp; 3D): System Programming Guide</a:t>
            </a:r>
          </a:p>
          <a:p>
            <a:r>
              <a:rPr lang="en-US" sz="1200" b="0" i="0" u="none" strike="noStrike"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 https://software.intel.com/sites/default/files/managed/2b/80/5-level_paging_white_paper.pdf</a:t>
            </a:r>
          </a:p>
          <a:p>
            <a:r>
              <a:rPr lang="en-US" sz="1200" b="0" i="0" kern="1200" baseline="0" dirty="0">
                <a:solidFill>
                  <a:schemeClr val="tx1"/>
                </a:solidFill>
                <a:effectLst/>
                <a:latin typeface="+mn-lt"/>
                <a:ea typeface="+mn-ea"/>
                <a:cs typeface="+mn-cs"/>
              </a:rPr>
              <a:t>                   https://os.phil-opp.com/paging-introduction/</a:t>
            </a:r>
          </a:p>
          <a:p>
            <a:r>
              <a:rPr lang="en-US" sz="1200" b="0" i="0" kern="1200" baseline="0" dirty="0">
                <a:solidFill>
                  <a:schemeClr val="tx1"/>
                </a:solidFill>
                <a:effectLst/>
                <a:latin typeface="+mn-lt"/>
                <a:ea typeface="+mn-ea"/>
                <a:cs typeface="+mn-cs"/>
              </a:rPr>
              <a:t>                   https://wiki.osdev.org/Page_Tables#Long_mode_.2864-bit.29_page_map]</a:t>
            </a:r>
            <a:endParaRPr lang="en-US" baseline="0"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17</a:t>
            </a:fld>
            <a:endParaRPr lang="en-US"/>
          </a:p>
        </p:txBody>
      </p:sp>
    </p:spTree>
    <p:extLst>
      <p:ext uri="{BB962C8B-B14F-4D97-AF65-F5344CB8AC3E}">
        <p14:creationId xmlns:p14="http://schemas.microsoft.com/office/powerpoint/2010/main" val="1385560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18</a:t>
            </a:fld>
            <a:endParaRPr lang="en-US"/>
          </a:p>
        </p:txBody>
      </p:sp>
    </p:spTree>
    <p:extLst>
      <p:ext uri="{BB962C8B-B14F-4D97-AF65-F5344CB8AC3E}">
        <p14:creationId xmlns:p14="http://schemas.microsoft.com/office/powerpoint/2010/main" val="3685241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19</a:t>
            </a:fld>
            <a:endParaRPr lang="en-US"/>
          </a:p>
        </p:txBody>
      </p:sp>
    </p:spTree>
    <p:extLst>
      <p:ext uri="{BB962C8B-B14F-4D97-AF65-F5344CB8AC3E}">
        <p14:creationId xmlns:p14="http://schemas.microsoft.com/office/powerpoint/2010/main" val="2772362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20</a:t>
            </a:fld>
            <a:endParaRPr lang="en-US"/>
          </a:p>
        </p:txBody>
      </p:sp>
    </p:spTree>
    <p:extLst>
      <p:ext uri="{BB962C8B-B14F-4D97-AF65-F5344CB8AC3E}">
        <p14:creationId xmlns:p14="http://schemas.microsoft.com/office/powerpoint/2010/main" val="384539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a:t>
            </a:r>
            <a:r>
              <a:rPr lang="en-US" sz="1200" b="0" i="0" kern="1200" baseline="0" dirty="0" err="1">
                <a:solidFill>
                  <a:schemeClr val="tx1"/>
                </a:solidFill>
                <a:effectLst/>
                <a:latin typeface="+mn-lt"/>
                <a:ea typeface="+mn-ea"/>
                <a:cs typeface="+mn-cs"/>
              </a:rPr>
              <a:t>Quoth</a:t>
            </a:r>
            <a:r>
              <a:rPr lang="en-US" sz="1200" b="0" i="0" kern="1200" baseline="0" dirty="0">
                <a:solidFill>
                  <a:schemeClr val="tx1"/>
                </a:solidFill>
                <a:effectLst/>
                <a:latin typeface="+mn-lt"/>
                <a:ea typeface="+mn-ea"/>
                <a:cs typeface="+mn-cs"/>
              </a:rPr>
              <a:t> Eddie’s 2018 lecture notes: “Question: Why does each index get 9 bits? Answer: Because the size of one page is 2^12 bytes, and each page table page entry is an address which has 2^3 bytes. 212/23 = 2^9 entries per page. We want to be able to index into any given entry, which means we need 9 bits.”]</a:t>
            </a: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21</a:t>
            </a:fld>
            <a:endParaRPr lang="en-US"/>
          </a:p>
        </p:txBody>
      </p:sp>
    </p:spTree>
    <p:extLst>
      <p:ext uri="{BB962C8B-B14F-4D97-AF65-F5344CB8AC3E}">
        <p14:creationId xmlns:p14="http://schemas.microsoft.com/office/powerpoint/2010/main" val="4240050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25</a:t>
            </a:fld>
            <a:endParaRPr lang="en-US"/>
          </a:p>
        </p:txBody>
      </p:sp>
    </p:spTree>
    <p:extLst>
      <p:ext uri="{BB962C8B-B14F-4D97-AF65-F5344CB8AC3E}">
        <p14:creationId xmlns:p14="http://schemas.microsoft.com/office/powerpoint/2010/main" val="322880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if you run the sample program above, you will almost certainly get different outputs than what the slide is showing. In other words, you’ll see that the various pieces of program state live in different places in virtual memory. The reason is that the OS is using a technique called ASLR (address space layout randomization) to determine, at program launch time, where exactly the stack, heap, code, and data should be located within the virtual address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[Aside: RISC-V comes in 32-bit, 64-bit, and 128-bit flavors. PowerPC and MIPS also support a 64-bit mode.]</a:t>
            </a:r>
          </a:p>
        </p:txBody>
      </p:sp>
      <p:sp>
        <p:nvSpPr>
          <p:cNvPr id="4" name="Slide Number Placeholder 3"/>
          <p:cNvSpPr>
            <a:spLocks noGrp="1"/>
          </p:cNvSpPr>
          <p:nvPr>
            <p:ph type="sldNum" sz="quarter" idx="5"/>
          </p:nvPr>
        </p:nvSpPr>
        <p:spPr/>
        <p:txBody>
          <a:bodyPr/>
          <a:lstStyle/>
          <a:p>
            <a:fld id="{2049842A-5CF9-4F0B-9230-CA0D438F5D42}" type="slidenum">
              <a:rPr lang="en-US" smtClean="0"/>
              <a:t>2</a:t>
            </a:fld>
            <a:endParaRPr lang="en-US"/>
          </a:p>
        </p:txBody>
      </p:sp>
    </p:spTree>
    <p:extLst>
      <p:ext uri="{BB962C8B-B14F-4D97-AF65-F5344CB8AC3E}">
        <p14:creationId xmlns:p14="http://schemas.microsoft.com/office/powerpoint/2010/main" val="396159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there are hex 1’0000’0000’0000= 262,144 GB total bytes of allowable virtual memory---half of that belongs to low-canonical memory in 0000’0000’0000’0000--0000’7FFF’FFFF’FFFF, and the other half belongs to high canonical memory in FFFF’8000’0000’0000--FFFF’FFFF’FFFF’FFFF. If an L3 </a:t>
            </a:r>
            <a:r>
              <a:rPr lang="en-US" dirty="0" err="1"/>
              <a:t>pagetable</a:t>
            </a:r>
            <a:r>
              <a:rPr lang="en-US" dirty="0"/>
              <a:t> has </a:t>
            </a:r>
            <a:r>
              <a:rPr lang="en-US" dirty="0" err="1"/>
              <a:t>ps</a:t>
            </a:r>
            <a:r>
              <a:rPr lang="en-US" dirty="0"/>
              <a:t>=1 GB, then each L3 </a:t>
            </a:r>
            <a:r>
              <a:rPr lang="en-US" dirty="0" err="1"/>
              <a:t>pagetable</a:t>
            </a:r>
            <a:r>
              <a:rPr lang="en-US" dirty="0"/>
              <a:t> can cover 512 GB. So, if an L4 table has 512 entries, and each entry points to an L3 page table covering 512 GB of memory, then a single L4 can cover 512 * 512 GB = 262,144 GB of memory!]</a:t>
            </a:r>
          </a:p>
        </p:txBody>
      </p:sp>
      <p:sp>
        <p:nvSpPr>
          <p:cNvPr id="4" name="Slide Number Placeholder 3"/>
          <p:cNvSpPr>
            <a:spLocks noGrp="1"/>
          </p:cNvSpPr>
          <p:nvPr>
            <p:ph type="sldNum" sz="quarter" idx="5"/>
          </p:nvPr>
        </p:nvSpPr>
        <p:spPr/>
        <p:txBody>
          <a:bodyPr/>
          <a:lstStyle/>
          <a:p>
            <a:fld id="{2049842A-5CF9-4F0B-9230-CA0D438F5D42}" type="slidenum">
              <a:rPr lang="en-US" smtClean="0"/>
              <a:t>26</a:t>
            </a:fld>
            <a:endParaRPr lang="en-US"/>
          </a:p>
        </p:txBody>
      </p:sp>
    </p:spTree>
    <p:extLst>
      <p:ext uri="{BB962C8B-B14F-4D97-AF65-F5344CB8AC3E}">
        <p14:creationId xmlns:p14="http://schemas.microsoft.com/office/powerpoint/2010/main" val="1284270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[Aside: </a:t>
            </a:r>
            <a:r>
              <a:rPr lang="en-US" b="0" i="0" dirty="0">
                <a:solidFill>
                  <a:srgbClr val="222222"/>
                </a:solidFill>
                <a:effectLst/>
                <a:latin typeface="Open Sans"/>
              </a:rPr>
              <a:t>Chickadee's </a:t>
            </a:r>
            <a:r>
              <a:rPr lang="en-US" dirty="0"/>
              <a:t>MEMSIZE_PHYSICAL</a:t>
            </a:r>
            <a:r>
              <a:rPr lang="en-US" b="0" i="0" dirty="0">
                <a:solidFill>
                  <a:srgbClr val="222222"/>
                </a:solidFill>
                <a:effectLst/>
                <a:latin typeface="Open Sans"/>
              </a:rPr>
              <a:t> is set to </a:t>
            </a:r>
            <a:r>
              <a:rPr lang="en-US" dirty="0"/>
              <a:t>0x200000 == 2MB</a:t>
            </a:r>
            <a:r>
              <a:rPr lang="en-US" b="0" i="0" dirty="0">
                <a:solidFill>
                  <a:srgbClr val="222222"/>
                </a:solidFill>
                <a:effectLst/>
                <a:latin typeface="Open Sans"/>
              </a:rPr>
              <a:t>. However, </a:t>
            </a:r>
            <a:r>
              <a:rPr lang="en-US" dirty="0" err="1"/>
              <a:t>qemu</a:t>
            </a:r>
            <a:r>
              <a:rPr lang="en-US" b="0" i="0" dirty="0">
                <a:solidFill>
                  <a:srgbClr val="222222"/>
                </a:solidFill>
                <a:effectLst/>
                <a:latin typeface="Open Sans"/>
              </a:rPr>
              <a:t> is what determines the upper limit on how much memory is actually available on the emulated machine that Chickadee runs atop. By default, </a:t>
            </a:r>
            <a:r>
              <a:rPr lang="en-US" dirty="0" err="1"/>
              <a:t>qemu</a:t>
            </a:r>
            <a:r>
              <a:rPr lang="en-US" b="0" i="0" dirty="0">
                <a:solidFill>
                  <a:srgbClr val="222222"/>
                </a:solidFill>
                <a:effectLst/>
                <a:latin typeface="Open Sans"/>
              </a:rPr>
              <a:t> provides 128 MB of emulated physical memory---see the discussion of the </a:t>
            </a:r>
            <a:r>
              <a:rPr lang="en-US" dirty="0" err="1"/>
              <a:t>qemu</a:t>
            </a:r>
            <a:r>
              <a:rPr lang="en-US" dirty="0"/>
              <a:t> -m</a:t>
            </a:r>
            <a:r>
              <a:rPr lang="en-US" b="0" i="0" dirty="0">
                <a:solidFill>
                  <a:srgbClr val="222222"/>
                </a:solidFill>
                <a:effectLst/>
                <a:latin typeface="Open Sans"/>
              </a:rPr>
              <a:t> option </a:t>
            </a:r>
            <a:r>
              <a:rPr lang="en-US" b="0" i="0" u="none" strike="noStrike" dirty="0">
                <a:solidFill>
                  <a:srgbClr val="0366D6"/>
                </a:solidFill>
                <a:effectLst/>
                <a:latin typeface="Open Sans"/>
              </a:rPr>
              <a:t>at https://wiki.gentoo.org/wiki/QEMU/Options</a:t>
            </a:r>
            <a:r>
              <a:rPr lang="en-US" b="0" i="0" dirty="0">
                <a:solidFill>
                  <a:srgbClr val="222222"/>
                </a:solidFill>
                <a:effectLst/>
                <a:latin typeface="Open Sans"/>
              </a:rPr>
              <a:t>. Chickadee uses the </a:t>
            </a:r>
            <a:r>
              <a:rPr lang="en-US" dirty="0" err="1"/>
              <a:t>qemu</a:t>
            </a:r>
            <a:r>
              <a:rPr lang="en-US" b="0" i="0" dirty="0">
                <a:solidFill>
                  <a:srgbClr val="222222"/>
                </a:solidFill>
                <a:effectLst/>
                <a:latin typeface="Open Sans"/>
              </a:rPr>
              <a:t> default, so </a:t>
            </a:r>
            <a:r>
              <a:rPr lang="en-US" dirty="0"/>
              <a:t>MEMSIZE_PHYSICAL == 0x200000 == 2MB &lt; 128MB</a:t>
            </a:r>
            <a:r>
              <a:rPr lang="en-US" b="0" i="0" dirty="0">
                <a:solidFill>
                  <a:srgbClr val="222222"/>
                </a:solidFill>
                <a:effectLst/>
                <a:latin typeface="Open Sans"/>
              </a:rPr>
              <a:t> is saying that Chickadee actually only manages 2MB of a possible 128MB of emulated physical RAM.</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27</a:t>
            </a:fld>
            <a:endParaRPr lang="en-US"/>
          </a:p>
        </p:txBody>
      </p:sp>
    </p:spTree>
    <p:extLst>
      <p:ext uri="{BB962C8B-B14F-4D97-AF65-F5344CB8AC3E}">
        <p14:creationId xmlns:p14="http://schemas.microsoft.com/office/powerpoint/2010/main" val="1118675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in the excerpt of </a:t>
            </a:r>
            <a:r>
              <a:rPr lang="en-US" dirty="0" err="1"/>
              <a:t>init_early_memory</a:t>
            </a:r>
            <a:r>
              <a:rPr lang="en-US" dirty="0"/>
              <a:t>() that I show above, I don’t show the code that initializes the first, middle, and last entry of the L4 page table. That initialization happens in the “//…some code, and then…” part of the snippet.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initialization code looks like this:</a:t>
            </a:r>
          </a:p>
          <a:p>
            <a:r>
              <a:rPr lang="en-US" sz="1800" dirty="0">
                <a:solidFill>
                  <a:prstClr val="black"/>
                </a:solidFill>
                <a:latin typeface="Lucida Console" panose="020B0609040504020204" pitchFamily="49" charset="0"/>
              </a:rPr>
              <a:t>    // level-4 page table:</a:t>
            </a:r>
          </a:p>
          <a:p>
            <a:r>
              <a:rPr lang="en-US" sz="1800" dirty="0">
                <a:solidFill>
                  <a:prstClr val="black"/>
                </a:solidFill>
                <a:latin typeface="Lucida Console" panose="020B0609040504020204" pitchFamily="49" charset="0"/>
              </a:rPr>
              <a:t>    // - entry 0 maps first 512GiB of low canonical addresses</a:t>
            </a:r>
          </a:p>
          <a:p>
            <a:r>
              <a:rPr lang="en-US" sz="1800" dirty="0">
                <a:solidFill>
                  <a:prstClr val="black"/>
                </a:solidFill>
                <a:latin typeface="Lucida Console" panose="020B0609040504020204" pitchFamily="49" charset="0"/>
              </a:rPr>
              <a:t>    // - entry 256 maps first 512GiB of high canonical addresses</a:t>
            </a:r>
          </a:p>
          <a:p>
            <a:r>
              <a:rPr lang="en-US" sz="1800" dirty="0">
                <a:solidFill>
                  <a:prstClr val="black"/>
                </a:solidFill>
                <a:latin typeface="Lucida Console" panose="020B0609040504020204" pitchFamily="49" charset="0"/>
              </a:rPr>
              <a:t>    // - entry 511 maps last 2GiB of high canonical addresses (kernel text)</a:t>
            </a:r>
          </a:p>
          <a:p>
            <a:r>
              <a:rPr lang="en-US" sz="1800" dirty="0">
                <a:solidFill>
                  <a:prstClr val="black"/>
                </a:solidFill>
                <a:latin typeface="Lucida Console" panose="020B0609040504020204" pitchFamily="49" charset="0"/>
              </a:rPr>
              <a:t>    </a:t>
            </a:r>
            <a:r>
              <a:rPr lang="en-US" sz="1800" dirty="0" err="1">
                <a:solidFill>
                  <a:prstClr val="black"/>
                </a:solidFill>
                <a:latin typeface="Lucida Console" panose="020B0609040504020204" pitchFamily="49" charset="0"/>
              </a:rPr>
              <a:t>early_pagetable</a:t>
            </a:r>
            <a:r>
              <a:rPr lang="en-US" sz="1800" dirty="0">
                <a:solidFill>
                  <a:prstClr val="black"/>
                </a:solidFill>
                <a:latin typeface="Lucida Console" panose="020B0609040504020204" pitchFamily="49" charset="0"/>
              </a:rPr>
              <a:t>-&gt;entry[0] = ktext2pa(&amp;</a:t>
            </a:r>
            <a:r>
              <a:rPr lang="en-US" sz="1800" dirty="0" err="1">
                <a:solidFill>
                  <a:prstClr val="black"/>
                </a:solidFill>
                <a:latin typeface="Lucida Console" panose="020B0609040504020204" pitchFamily="49" charset="0"/>
              </a:rPr>
              <a:t>early_pagetable</a:t>
            </a:r>
            <a:r>
              <a:rPr lang="en-US" sz="1800" dirty="0">
                <a:solidFill>
                  <a:prstClr val="black"/>
                </a:solidFill>
                <a:latin typeface="Lucida Console" panose="020B0609040504020204" pitchFamily="49" charset="0"/>
              </a:rPr>
              <a:t>[1]) | PTE_P | PTE_W;</a:t>
            </a:r>
          </a:p>
          <a:p>
            <a:r>
              <a:rPr lang="en-US" sz="1800" dirty="0">
                <a:solidFill>
                  <a:prstClr val="black"/>
                </a:solidFill>
                <a:latin typeface="Lucida Console" panose="020B0609040504020204" pitchFamily="49" charset="0"/>
              </a:rPr>
              <a:t>    </a:t>
            </a:r>
            <a:r>
              <a:rPr lang="en-US" sz="1800" dirty="0" err="1">
                <a:solidFill>
                  <a:prstClr val="black"/>
                </a:solidFill>
                <a:latin typeface="Lucida Console" panose="020B0609040504020204" pitchFamily="49" charset="0"/>
              </a:rPr>
              <a:t>early_pagetable</a:t>
            </a:r>
            <a:r>
              <a:rPr lang="en-US" sz="1800" dirty="0">
                <a:solidFill>
                  <a:prstClr val="black"/>
                </a:solidFill>
                <a:latin typeface="Lucida Console" panose="020B0609040504020204" pitchFamily="49" charset="0"/>
              </a:rPr>
              <a:t>-&gt;entry[256] = </a:t>
            </a:r>
            <a:r>
              <a:rPr lang="en-US" sz="1800" dirty="0" err="1">
                <a:solidFill>
                  <a:prstClr val="black"/>
                </a:solidFill>
                <a:latin typeface="Lucida Console" panose="020B0609040504020204" pitchFamily="49" charset="0"/>
              </a:rPr>
              <a:t>early_pagetable</a:t>
            </a:r>
            <a:r>
              <a:rPr lang="en-US" sz="1800" dirty="0">
                <a:solidFill>
                  <a:prstClr val="black"/>
                </a:solidFill>
                <a:latin typeface="Lucida Console" panose="020B0609040504020204" pitchFamily="49" charset="0"/>
              </a:rPr>
              <a:t>-&gt;entry[0];</a:t>
            </a:r>
          </a:p>
          <a:p>
            <a:r>
              <a:rPr lang="en-US" sz="1800" dirty="0">
                <a:solidFill>
                  <a:prstClr val="black"/>
                </a:solidFill>
                <a:latin typeface="Lucida Console" panose="020B0609040504020204" pitchFamily="49" charset="0"/>
              </a:rPr>
              <a:t>    </a:t>
            </a:r>
            <a:r>
              <a:rPr lang="en-US" sz="1800" dirty="0" err="1">
                <a:solidFill>
                  <a:prstClr val="black"/>
                </a:solidFill>
                <a:latin typeface="Lucida Console" panose="020B0609040504020204" pitchFamily="49" charset="0"/>
              </a:rPr>
              <a:t>early_pagetable</a:t>
            </a:r>
            <a:r>
              <a:rPr lang="en-US" sz="1800" dirty="0">
                <a:solidFill>
                  <a:prstClr val="black"/>
                </a:solidFill>
                <a:latin typeface="Lucida Console" panose="020B0609040504020204" pitchFamily="49" charset="0"/>
              </a:rPr>
              <a:t>-&gt;entry[511] = ktext2pa(&amp;</a:t>
            </a:r>
            <a:r>
              <a:rPr lang="en-US" sz="1800" dirty="0" err="1">
                <a:solidFill>
                  <a:prstClr val="black"/>
                </a:solidFill>
                <a:latin typeface="Lucida Console" panose="020B0609040504020204" pitchFamily="49" charset="0"/>
              </a:rPr>
              <a:t>early_pagetable</a:t>
            </a:r>
            <a:r>
              <a:rPr lang="en-US" sz="1800" dirty="0">
                <a:solidFill>
                  <a:prstClr val="black"/>
                </a:solidFill>
                <a:latin typeface="Lucida Console" panose="020B0609040504020204" pitchFamily="49" charset="0"/>
              </a:rPr>
              <a:t>[2]) | PTE_P | PTE_W;</a:t>
            </a:r>
          </a:p>
          <a:p>
            <a:r>
              <a:rPr lang="en-US" sz="1800" dirty="0">
                <a:solidFill>
                  <a:prstClr val="black"/>
                </a:solidFill>
                <a:latin typeface="Lucida Console" panose="020B0609040504020204" pitchFamily="49" charset="0"/>
              </a:rPr>
              <a:t>Here’s the definition of ktext2pa():</a:t>
            </a:r>
          </a:p>
          <a:p>
            <a:r>
              <a:rPr lang="en-US" sz="1800" dirty="0">
                <a:solidFill>
                  <a:prstClr val="black"/>
                </a:solidFill>
                <a:latin typeface="Lucida Console" panose="020B0609040504020204" pitchFamily="49" charset="0"/>
              </a:rPr>
              <a:t>    inline uint64_t </a:t>
            </a:r>
            <a:r>
              <a:rPr lang="en-US" sz="1800" dirty="0">
                <a:solidFill>
                  <a:srgbClr val="000000"/>
                </a:solidFill>
                <a:highlight>
                  <a:srgbClr val="BFBFBF"/>
                </a:highlight>
                <a:latin typeface="Lucida Console" panose="020B0609040504020204" pitchFamily="49" charset="0"/>
              </a:rPr>
              <a:t>ktext2pa</a:t>
            </a:r>
            <a:r>
              <a:rPr lang="en-US" sz="1800" dirty="0">
                <a:solidFill>
                  <a:prstClr val="black"/>
                </a:solidFill>
                <a:highlight>
                  <a:srgbClr val="BFBFBF"/>
                </a:highlight>
                <a:latin typeface="Lucida Console" panose="020B0609040504020204" pitchFamily="49" charset="0"/>
              </a:rPr>
              <a:t>(uint64_t ka) {</a:t>
            </a:r>
          </a:p>
          <a:p>
            <a:r>
              <a:rPr lang="en-US" sz="1800" dirty="0">
                <a:solidFill>
                  <a:prstClr val="black"/>
                </a:solidFill>
                <a:highlight>
                  <a:srgbClr val="BFBFBF"/>
                </a:highlight>
                <a:latin typeface="Lucida Console" panose="020B0609040504020204" pitchFamily="49" charset="0"/>
              </a:rPr>
              <a:t>        assert(ka &gt;= KTEXT_BASE);</a:t>
            </a:r>
          </a:p>
          <a:p>
            <a:r>
              <a:rPr lang="en-US" sz="1800" dirty="0">
                <a:solidFill>
                  <a:prstClr val="black"/>
                </a:solidFill>
                <a:highlight>
                  <a:srgbClr val="BFBFBF"/>
                </a:highlight>
                <a:latin typeface="Lucida Console" panose="020B0609040504020204" pitchFamily="49" charset="0"/>
              </a:rPr>
              <a:t>        return ka - KTEXT_BASE;</a:t>
            </a:r>
          </a:p>
          <a:p>
            <a:r>
              <a:rPr lang="en-US" sz="1800" dirty="0">
                <a:solidFill>
                  <a:prstClr val="black"/>
                </a:solidFill>
                <a:highlight>
                  <a:srgbClr val="BFBFBF"/>
                </a:highlight>
                <a:latin typeface="Lucida Console" panose="020B0609040504020204" pitchFamily="49" charset="0"/>
              </a:rPr>
              <a:t>    }</a:t>
            </a:r>
          </a:p>
          <a:p>
            <a:r>
              <a:rPr lang="en-US" dirty="0"/>
              <a:t>So, ktext2pa() is just doing a direct linear translation of a kernel text virtual address (which is assumed to be in the topmost part of high canonical memory) to a physical address at the bottom of physical RAM. Remember that kernel text (</a:t>
            </a:r>
            <a:r>
              <a:rPr lang="en-US" dirty="0" err="1"/>
              <a:t>i</a:t>
            </a:r>
            <a:r>
              <a:rPr lang="en-US" dirty="0"/>
              <a:t>..e, kernel code and kernel static data) is mapped to the bottom of physical 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28</a:t>
            </a:fld>
            <a:endParaRPr lang="en-US"/>
          </a:p>
        </p:txBody>
      </p:sp>
    </p:spTree>
    <p:extLst>
      <p:ext uri="{BB962C8B-B14F-4D97-AF65-F5344CB8AC3E}">
        <p14:creationId xmlns:p14="http://schemas.microsoft.com/office/powerpoint/2010/main" val="2948586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33</a:t>
            </a:fld>
            <a:endParaRPr lang="en-US"/>
          </a:p>
        </p:txBody>
      </p:sp>
    </p:spTree>
    <p:extLst>
      <p:ext uri="{BB962C8B-B14F-4D97-AF65-F5344CB8AC3E}">
        <p14:creationId xmlns:p14="http://schemas.microsoft.com/office/powerpoint/2010/main" val="1310492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35</a:t>
            </a:fld>
            <a:endParaRPr lang="en-US"/>
          </a:p>
        </p:txBody>
      </p:sp>
    </p:spTree>
    <p:extLst>
      <p:ext uri="{BB962C8B-B14F-4D97-AF65-F5344CB8AC3E}">
        <p14:creationId xmlns:p14="http://schemas.microsoft.com/office/powerpoint/2010/main" val="1777103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Temporal locality means that a TLB entry that has recently been accessed will be accessed again in the near future.</a:t>
            </a:r>
          </a:p>
          <a:p>
            <a:endParaRPr lang="en-US" dirty="0"/>
          </a:p>
          <a:p>
            <a:r>
              <a:rPr lang="en-US" dirty="0"/>
              <a:t>Spatial locality means that, when we access a virtual address x, and we create a TLB entry for the associated page, the TLB entry will likely be useful for other virtual addresses that the program accesses. Remember that a TLB entry covers an entire page of spatially contiguous addresses! For machines that have a lot of physical RAM, you might want a single TLB entry to cover a much larger region than 4 KB. x64 supports this idea using “</a:t>
            </a:r>
            <a:r>
              <a:rPr lang="en-US" dirty="0" err="1"/>
              <a:t>superpages</a:t>
            </a:r>
            <a:r>
              <a:rPr lang="en-US" dirty="0"/>
              <a:t>.” When a process’s page table uses </a:t>
            </a:r>
            <a:r>
              <a:rPr lang="en-US" dirty="0" err="1"/>
              <a:t>superpages</a:t>
            </a:r>
            <a:r>
              <a:rPr lang="en-US" dirty="0"/>
              <a:t>, each PTE and TLB entry covers 2 MB or 1 GB instead of 4 KB. </a:t>
            </a:r>
          </a:p>
        </p:txBody>
      </p:sp>
      <p:sp>
        <p:nvSpPr>
          <p:cNvPr id="4" name="Slide Number Placeholder 3"/>
          <p:cNvSpPr>
            <a:spLocks noGrp="1"/>
          </p:cNvSpPr>
          <p:nvPr>
            <p:ph type="sldNum" sz="quarter" idx="5"/>
          </p:nvPr>
        </p:nvSpPr>
        <p:spPr/>
        <p:txBody>
          <a:bodyPr/>
          <a:lstStyle/>
          <a:p>
            <a:fld id="{2049842A-5CF9-4F0B-9230-CA0D438F5D42}" type="slidenum">
              <a:rPr lang="en-US" smtClean="0"/>
              <a:t>36</a:t>
            </a:fld>
            <a:endParaRPr lang="en-US"/>
          </a:p>
        </p:txBody>
      </p:sp>
    </p:spTree>
    <p:extLst>
      <p:ext uri="{BB962C8B-B14F-4D97-AF65-F5344CB8AC3E}">
        <p14:creationId xmlns:p14="http://schemas.microsoft.com/office/powerpoint/2010/main" val="3809489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protection bits state things like “is this page writable?” and “is this page accessible to user-mode processes?”</a:t>
            </a:r>
          </a:p>
          <a:p>
            <a:endParaRPr lang="en-US" dirty="0"/>
          </a:p>
          <a:p>
            <a:r>
              <a:rPr lang="en-US" dirty="0"/>
              <a:t>If there’s a TLB miss, the hardware walks the page table. If the hardware doesn’t find a valid PTE, i.e., if the PTE for the virtual address is not set to “present,” then the hardware raises a fault. Note that a fault could be raised for one of two reasons: the virtual address may reside in an unallocated part of the virtual address space (e.g., in the hole between the stack and the heap). Alternatively, the virtual address may reside in an allocated page of the address space, but that page is not in physical memory.</a:t>
            </a: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37</a:t>
            </a:fld>
            <a:endParaRPr lang="en-US"/>
          </a:p>
        </p:txBody>
      </p:sp>
    </p:spTree>
    <p:extLst>
      <p:ext uri="{BB962C8B-B14F-4D97-AF65-F5344CB8AC3E}">
        <p14:creationId xmlns:p14="http://schemas.microsoft.com/office/powerpoint/2010/main" val="1638303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38</a:t>
            </a:fld>
            <a:endParaRPr lang="en-US"/>
          </a:p>
        </p:txBody>
      </p:sp>
    </p:spTree>
    <p:extLst>
      <p:ext uri="{BB962C8B-B14F-4D97-AF65-F5344CB8AC3E}">
        <p14:creationId xmlns:p14="http://schemas.microsoft.com/office/powerpoint/2010/main" val="2085914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a:t>
            </a:fld>
            <a:endParaRPr lang="en-US"/>
          </a:p>
        </p:txBody>
      </p:sp>
    </p:spTree>
    <p:extLst>
      <p:ext uri="{BB962C8B-B14F-4D97-AF65-F5344CB8AC3E}">
        <p14:creationId xmlns:p14="http://schemas.microsoft.com/office/powerpoint/2010/main" val="629195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4</a:t>
            </a:fld>
            <a:endParaRPr lang="en-US"/>
          </a:p>
        </p:txBody>
      </p:sp>
    </p:spTree>
    <p:extLst>
      <p:ext uri="{BB962C8B-B14F-4D97-AF65-F5344CB8AC3E}">
        <p14:creationId xmlns:p14="http://schemas.microsoft.com/office/powerpoint/2010/main" val="1905356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366044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didn’t have enough time to discuss TLBs in class, but the associated concepts are pretty straightforward, so students can look at the slides after lecture.]</a:t>
            </a:r>
          </a:p>
        </p:txBody>
      </p:sp>
      <p:sp>
        <p:nvSpPr>
          <p:cNvPr id="4" name="Slide Number Placeholder 3"/>
          <p:cNvSpPr>
            <a:spLocks noGrp="1"/>
          </p:cNvSpPr>
          <p:nvPr>
            <p:ph type="sldNum" sz="quarter" idx="5"/>
          </p:nvPr>
        </p:nvSpPr>
        <p:spPr/>
        <p:txBody>
          <a:bodyPr/>
          <a:lstStyle/>
          <a:p>
            <a:fld id="{2049842A-5CF9-4F0B-9230-CA0D438F5D42}" type="slidenum">
              <a:rPr lang="en-US" smtClean="0"/>
              <a:t>8</a:t>
            </a:fld>
            <a:endParaRPr lang="en-US"/>
          </a:p>
        </p:txBody>
      </p:sp>
    </p:spTree>
    <p:extLst>
      <p:ext uri="{BB962C8B-B14F-4D97-AF65-F5344CB8AC3E}">
        <p14:creationId xmlns:p14="http://schemas.microsoft.com/office/powerpoint/2010/main" val="2222445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the diagram say “kernel stacks” plural? Well, the way that Chickadee (and Linux) works is that, when a new process is allocated, that process gets a user-mode stack and a kernel-mode stack. The kernel-mode stack is empty when the user-mode code is executing, but when the kernel needs to handle a </a:t>
            </a:r>
            <a:r>
              <a:rPr lang="en-US" dirty="0" err="1"/>
              <a:t>syscall</a:t>
            </a:r>
            <a:r>
              <a:rPr lang="en-US" dirty="0"/>
              <a:t> on behalf of the process, the kernel code uses the kernel-mode stack of the process. [In Chickadee, a process’ kernel stack is the top half of the process’ struct proc; the struct proc is allocate an entire memory page, even though the members of the struct require much less space, so the remaining bytes in the page can be used for the kernel stack.]</a:t>
            </a:r>
          </a:p>
          <a:p>
            <a:endParaRPr lang="en-US" dirty="0"/>
          </a:p>
          <a:p>
            <a:r>
              <a:rPr lang="en-US" dirty="0"/>
              <a:t>[Refs: [1] https://en.wikipedia.org/wiki/X86-64#Virtual_address_space_details</a:t>
            </a:r>
          </a:p>
          <a:p>
            <a:r>
              <a:rPr lang="en-US" dirty="0"/>
              <a:t>          [2] https://www.kernel.org/doc/Documentation/x86/x86_64/mm.txt</a:t>
            </a:r>
          </a:p>
          <a:p>
            <a:r>
              <a:rPr lang="en-US" dirty="0"/>
              <a:t>          [3] https://www.kernel.org/doc/Documentation/x86/kernel-stacks</a:t>
            </a:r>
          </a:p>
          <a:p>
            <a:r>
              <a:rPr lang="en-US" dirty="0"/>
              <a:t>          [4] https://jasoncc.github.io/kernel/jasonc-mm-x86.html</a:t>
            </a:r>
          </a:p>
          <a:p>
            <a:r>
              <a:rPr lang="en-US" dirty="0"/>
              <a:t>          [5] https://notes.shichao.io/lkd/ch12/]</a:t>
            </a:r>
          </a:p>
        </p:txBody>
      </p:sp>
      <p:sp>
        <p:nvSpPr>
          <p:cNvPr id="4" name="Slide Number Placeholder 3"/>
          <p:cNvSpPr>
            <a:spLocks noGrp="1"/>
          </p:cNvSpPr>
          <p:nvPr>
            <p:ph type="sldNum" sz="quarter" idx="5"/>
          </p:nvPr>
        </p:nvSpPr>
        <p:spPr/>
        <p:txBody>
          <a:bodyPr/>
          <a:lstStyle/>
          <a:p>
            <a:fld id="{9E9BFF26-3CAE-4DCF-9C1E-4F3982829741}" type="slidenum">
              <a:rPr lang="en-US" smtClean="0"/>
              <a:t>9</a:t>
            </a:fld>
            <a:endParaRPr lang="en-US"/>
          </a:p>
        </p:txBody>
      </p:sp>
    </p:spTree>
    <p:extLst>
      <p:ext uri="{BB962C8B-B14F-4D97-AF65-F5344CB8AC3E}">
        <p14:creationId xmlns:p14="http://schemas.microsoft.com/office/powerpoint/2010/main" val="548392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the content in the bottom half of an address space only “mostly” unique? Here’s one example: suppose that you launch two different instances of a web server, so that you have two separate processes. Each process will have the same contents in its code region. However, the stacks and the heaps will be different, because each process has its own set of dynamic state that is created in response to client requests.</a:t>
            </a:r>
          </a:p>
        </p:txBody>
      </p:sp>
      <p:sp>
        <p:nvSpPr>
          <p:cNvPr id="4" name="Slide Number Placeholder 3"/>
          <p:cNvSpPr>
            <a:spLocks noGrp="1"/>
          </p:cNvSpPr>
          <p:nvPr>
            <p:ph type="sldNum" sz="quarter" idx="5"/>
          </p:nvPr>
        </p:nvSpPr>
        <p:spPr/>
        <p:txBody>
          <a:bodyPr/>
          <a:lstStyle/>
          <a:p>
            <a:fld id="{9E9BFF26-3CAE-4DCF-9C1E-4F3982829741}" type="slidenum">
              <a:rPr lang="en-US" smtClean="0"/>
              <a:t>10</a:t>
            </a:fld>
            <a:endParaRPr lang="en-US"/>
          </a:p>
        </p:txBody>
      </p:sp>
    </p:spTree>
    <p:extLst>
      <p:ext uri="{BB962C8B-B14F-4D97-AF65-F5344CB8AC3E}">
        <p14:creationId xmlns:p14="http://schemas.microsoft.com/office/powerpoint/2010/main" val="3506815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9BFF26-3CAE-4DCF-9C1E-4F3982829741}" type="slidenum">
              <a:rPr lang="en-US" smtClean="0"/>
              <a:t>11</a:t>
            </a:fld>
            <a:endParaRPr lang="en-US"/>
          </a:p>
        </p:txBody>
      </p:sp>
    </p:spTree>
    <p:extLst>
      <p:ext uri="{BB962C8B-B14F-4D97-AF65-F5344CB8AC3E}">
        <p14:creationId xmlns:p14="http://schemas.microsoft.com/office/powerpoint/2010/main" val="2059243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7ECA14-9C0A-4E50-91EA-B86A295FE722}"/>
              </a:ext>
            </a:extLst>
          </p:cNvPr>
          <p:cNvPicPr>
            <a:picLocks noChangeAspect="1"/>
          </p:cNvPicPr>
          <p:nvPr/>
        </p:nvPicPr>
        <p:blipFill>
          <a:blip r:embed="rId3"/>
          <a:stretch>
            <a:fillRect/>
          </a:stretch>
        </p:blipFill>
        <p:spPr>
          <a:xfrm>
            <a:off x="0" y="0"/>
            <a:ext cx="12181172" cy="6858000"/>
          </a:xfrm>
          <a:prstGeom prst="rect">
            <a:avLst/>
          </a:prstGeom>
        </p:spPr>
      </p:pic>
      <p:sp>
        <p:nvSpPr>
          <p:cNvPr id="3" name="Subtitle 2"/>
          <p:cNvSpPr>
            <a:spLocks noGrp="1"/>
          </p:cNvSpPr>
          <p:nvPr>
            <p:ph type="subTitle" idx="1"/>
          </p:nvPr>
        </p:nvSpPr>
        <p:spPr>
          <a:xfrm>
            <a:off x="6344389" y="5505040"/>
            <a:ext cx="5693090" cy="1352960"/>
          </a:xfrm>
          <a:solidFill>
            <a:schemeClr val="bg1">
              <a:alpha val="77000"/>
            </a:schemeClr>
          </a:solidFill>
        </p:spPr>
        <p:txBody>
          <a:bodyPr>
            <a:normAutofit fontScale="92500" lnSpcReduction="10000"/>
          </a:bodyPr>
          <a:lstStyle/>
          <a:p>
            <a:r>
              <a:rPr lang="en-US" sz="4800" b="1" dirty="0"/>
              <a:t>CS 161: Lecture 3</a:t>
            </a:r>
          </a:p>
          <a:p>
            <a:r>
              <a:rPr lang="en-US" sz="4800" b="1" dirty="0"/>
              <a:t>1/29/2024</a:t>
            </a:r>
          </a:p>
        </p:txBody>
      </p:sp>
      <p:sp>
        <p:nvSpPr>
          <p:cNvPr id="2" name="Title 1"/>
          <p:cNvSpPr>
            <a:spLocks noGrp="1"/>
          </p:cNvSpPr>
          <p:nvPr>
            <p:ph type="ctrTitle"/>
          </p:nvPr>
        </p:nvSpPr>
        <p:spPr>
          <a:xfrm>
            <a:off x="6344388" y="4396539"/>
            <a:ext cx="5693091" cy="1109470"/>
          </a:xfrm>
          <a:solidFill>
            <a:schemeClr val="bg1">
              <a:alpha val="77000"/>
            </a:schemeClr>
          </a:solidFill>
        </p:spPr>
        <p:txBody>
          <a:bodyPr>
            <a:normAutofit/>
          </a:bodyPr>
          <a:lstStyle/>
          <a:p>
            <a:r>
              <a:rPr lang="en-US" dirty="0"/>
              <a:t>Virtual Memory</a:t>
            </a:r>
          </a:p>
        </p:txBody>
      </p:sp>
    </p:spTree>
    <p:extLst>
      <p:ext uri="{BB962C8B-B14F-4D97-AF65-F5344CB8AC3E}">
        <p14:creationId xmlns:p14="http://schemas.microsoft.com/office/powerpoint/2010/main" val="402682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0023-95F2-4FF4-9F1F-807CA411B3F4}"/>
              </a:ext>
            </a:extLst>
          </p:cNvPr>
          <p:cNvSpPr>
            <a:spLocks noGrp="1"/>
          </p:cNvSpPr>
          <p:nvPr>
            <p:ph type="title"/>
          </p:nvPr>
        </p:nvSpPr>
        <p:spPr>
          <a:xfrm>
            <a:off x="631657" y="-68966"/>
            <a:ext cx="10928685" cy="874128"/>
          </a:xfrm>
        </p:spPr>
        <p:txBody>
          <a:bodyPr>
            <a:normAutofit/>
          </a:bodyPr>
          <a:lstStyle/>
          <a:p>
            <a:r>
              <a:rPr lang="en-US" b="1" dirty="0"/>
              <a:t>x86-64: Virtual Address Spaces</a:t>
            </a:r>
          </a:p>
        </p:txBody>
      </p:sp>
      <p:sp>
        <p:nvSpPr>
          <p:cNvPr id="3" name="Content Placeholder 2">
            <a:extLst>
              <a:ext uri="{FF2B5EF4-FFF2-40B4-BE49-F238E27FC236}">
                <a16:creationId xmlns:a16="http://schemas.microsoft.com/office/drawing/2014/main" id="{936F41EB-52B6-4AD6-A060-4E4D8F89538D}"/>
              </a:ext>
            </a:extLst>
          </p:cNvPr>
          <p:cNvSpPr>
            <a:spLocks noGrp="1"/>
          </p:cNvSpPr>
          <p:nvPr>
            <p:ph idx="1"/>
          </p:nvPr>
        </p:nvSpPr>
        <p:spPr>
          <a:xfrm>
            <a:off x="25313" y="774151"/>
            <a:ext cx="6470489" cy="6075947"/>
          </a:xfrm>
        </p:spPr>
        <p:txBody>
          <a:bodyPr>
            <a:noAutofit/>
          </a:bodyPr>
          <a:lstStyle/>
          <a:p>
            <a:r>
              <a:rPr lang="en-US" dirty="0"/>
              <a:t>Each process gets its own address space</a:t>
            </a:r>
          </a:p>
          <a:p>
            <a:pPr lvl="1"/>
            <a:r>
              <a:rPr lang="en-US" sz="2600" dirty="0"/>
              <a:t>The kernel is mapped into the same place in each address space</a:t>
            </a:r>
          </a:p>
          <a:p>
            <a:pPr lvl="1"/>
            <a:r>
              <a:rPr lang="en-US" sz="2600" dirty="0"/>
              <a:t>Content in low canonical memory         is mostly unique (i.e., per-process)</a:t>
            </a:r>
          </a:p>
          <a:p>
            <a:r>
              <a:rPr lang="en-US" dirty="0"/>
              <a:t>Why can’t user-level code tamper     with kernel state?</a:t>
            </a:r>
          </a:p>
          <a:p>
            <a:pPr lvl="1"/>
            <a:r>
              <a:rPr lang="en-US" sz="2600" dirty="0"/>
              <a:t>The CPU’s </a:t>
            </a:r>
            <a:r>
              <a:rPr lang="en-US" sz="2600" b="1" i="1" dirty="0"/>
              <a:t>current privilege level (CPL)</a:t>
            </a:r>
            <a:r>
              <a:rPr lang="en-US" sz="2600" dirty="0"/>
              <a:t> indicates whether the code that is running right now is kernel code or       user code</a:t>
            </a:r>
          </a:p>
          <a:p>
            <a:pPr lvl="1"/>
            <a:r>
              <a:rPr lang="en-US" sz="2600" dirty="0"/>
              <a:t>MMU prevents unprivileged code    from touching privileged memory</a:t>
            </a:r>
          </a:p>
          <a:p>
            <a:pPr lvl="1"/>
            <a:r>
              <a:rPr lang="en-US" sz="2600" dirty="0"/>
              <a:t>The CPL flips upon user/kernel transitions (e.g., system calls)</a:t>
            </a:r>
          </a:p>
          <a:p>
            <a:endParaRPr lang="en-US" sz="2400" dirty="0"/>
          </a:p>
        </p:txBody>
      </p:sp>
      <p:sp>
        <p:nvSpPr>
          <p:cNvPr id="5" name="Rectangle 4">
            <a:extLst>
              <a:ext uri="{FF2B5EF4-FFF2-40B4-BE49-F238E27FC236}">
                <a16:creationId xmlns:a16="http://schemas.microsoft.com/office/drawing/2014/main" id="{CD36DBD5-BC0C-46EE-BA97-859D82E7B89C}"/>
              </a:ext>
            </a:extLst>
          </p:cNvPr>
          <p:cNvSpPr/>
          <p:nvPr/>
        </p:nvSpPr>
        <p:spPr>
          <a:xfrm>
            <a:off x="9035718" y="1395663"/>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531B961-8F25-4068-844C-844CC161B431}"/>
              </a:ext>
            </a:extLst>
          </p:cNvPr>
          <p:cNvSpPr/>
          <p:nvPr/>
        </p:nvSpPr>
        <p:spPr>
          <a:xfrm>
            <a:off x="9035716" y="3019923"/>
            <a:ext cx="2959769" cy="17395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0F644D-9594-4570-B8B4-E5A2B8B16211}"/>
              </a:ext>
            </a:extLst>
          </p:cNvPr>
          <p:cNvSpPr/>
          <p:nvPr/>
        </p:nvSpPr>
        <p:spPr>
          <a:xfrm>
            <a:off x="9035714" y="4759487"/>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B44BD98-F421-4AD4-B21E-E5188391444C}"/>
              </a:ext>
            </a:extLst>
          </p:cNvPr>
          <p:cNvSpPr txBox="1"/>
          <p:nvPr/>
        </p:nvSpPr>
        <p:spPr>
          <a:xfrm>
            <a:off x="5498427" y="6136105"/>
            <a:ext cx="351322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0000’0000’0000’0000</a:t>
            </a:r>
          </a:p>
        </p:txBody>
      </p:sp>
      <p:sp>
        <p:nvSpPr>
          <p:cNvPr id="10" name="TextBox 9">
            <a:extLst>
              <a:ext uri="{FF2B5EF4-FFF2-40B4-BE49-F238E27FC236}">
                <a16:creationId xmlns:a16="http://schemas.microsoft.com/office/drawing/2014/main" id="{E749DBE6-6210-4F2C-8024-0FA3C4263299}"/>
              </a:ext>
            </a:extLst>
          </p:cNvPr>
          <p:cNvSpPr txBox="1"/>
          <p:nvPr/>
        </p:nvSpPr>
        <p:spPr>
          <a:xfrm>
            <a:off x="5618747" y="4528654"/>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0000’7FFF’FFFF’FFFF</a:t>
            </a:r>
          </a:p>
        </p:txBody>
      </p:sp>
      <p:sp>
        <p:nvSpPr>
          <p:cNvPr id="11" name="TextBox 10">
            <a:extLst>
              <a:ext uri="{FF2B5EF4-FFF2-40B4-BE49-F238E27FC236}">
                <a16:creationId xmlns:a16="http://schemas.microsoft.com/office/drawing/2014/main" id="{B8588218-EEA8-41CC-8C97-C0513BA00B8E}"/>
              </a:ext>
            </a:extLst>
          </p:cNvPr>
          <p:cNvSpPr txBox="1"/>
          <p:nvPr/>
        </p:nvSpPr>
        <p:spPr>
          <a:xfrm>
            <a:off x="5618747" y="2789090"/>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FFFF’8000’0000’0000</a:t>
            </a:r>
          </a:p>
        </p:txBody>
      </p:sp>
      <p:sp>
        <p:nvSpPr>
          <p:cNvPr id="12" name="TextBox 11">
            <a:extLst>
              <a:ext uri="{FF2B5EF4-FFF2-40B4-BE49-F238E27FC236}">
                <a16:creationId xmlns:a16="http://schemas.microsoft.com/office/drawing/2014/main" id="{93470F3A-32C5-497E-89DE-2EED4207D1A5}"/>
              </a:ext>
            </a:extLst>
          </p:cNvPr>
          <p:cNvSpPr txBox="1"/>
          <p:nvPr/>
        </p:nvSpPr>
        <p:spPr>
          <a:xfrm>
            <a:off x="5618746" y="1177183"/>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FFFF’FFFF’FFFF’FFFF</a:t>
            </a:r>
          </a:p>
        </p:txBody>
      </p:sp>
      <p:sp>
        <p:nvSpPr>
          <p:cNvPr id="13" name="TextBox 12">
            <a:extLst>
              <a:ext uri="{FF2B5EF4-FFF2-40B4-BE49-F238E27FC236}">
                <a16:creationId xmlns:a16="http://schemas.microsoft.com/office/drawing/2014/main" id="{B54DF7A8-B0CC-4517-A2DC-1E829671E0A1}"/>
              </a:ext>
            </a:extLst>
          </p:cNvPr>
          <p:cNvSpPr txBox="1"/>
          <p:nvPr/>
        </p:nvSpPr>
        <p:spPr>
          <a:xfrm>
            <a:off x="8897349" y="839817"/>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Virtual address space</a:t>
            </a:r>
          </a:p>
        </p:txBody>
      </p:sp>
      <p:cxnSp>
        <p:nvCxnSpPr>
          <p:cNvPr id="17" name="Straight Arrow Connector 16">
            <a:extLst>
              <a:ext uri="{FF2B5EF4-FFF2-40B4-BE49-F238E27FC236}">
                <a16:creationId xmlns:a16="http://schemas.microsoft.com/office/drawing/2014/main" id="{5F997582-7BCA-4B29-A2BA-5F1371809ABB}"/>
              </a:ext>
            </a:extLst>
          </p:cNvPr>
          <p:cNvCxnSpPr>
            <a:cxnSpLocks/>
            <a:stCxn id="12" idx="2"/>
            <a:endCxn id="11" idx="0"/>
          </p:cNvCxnSpPr>
          <p:nvPr/>
        </p:nvCxnSpPr>
        <p:spPr>
          <a:xfrm>
            <a:off x="7315201" y="1638848"/>
            <a:ext cx="1" cy="1150242"/>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FCD5C16-CB61-43AD-8204-37B72DDCF65F}"/>
              </a:ext>
            </a:extLst>
          </p:cNvPr>
          <p:cNvSpPr txBox="1"/>
          <p:nvPr/>
        </p:nvSpPr>
        <p:spPr>
          <a:xfrm>
            <a:off x="5618738" y="1803179"/>
            <a:ext cx="3392905"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High canonical</a:t>
            </a:r>
          </a:p>
          <a:p>
            <a:pPr algn="ctr"/>
            <a:r>
              <a:rPr lang="en-US" sz="2000" b="1" dirty="0">
                <a:latin typeface="Segoe UI Light" panose="020B0502040204020203" pitchFamily="34" charset="0"/>
                <a:cs typeface="Segoe UI Light" panose="020B0502040204020203" pitchFamily="34" charset="0"/>
              </a:rPr>
              <a:t>(kernel-only access)</a:t>
            </a:r>
          </a:p>
        </p:txBody>
      </p:sp>
      <p:cxnSp>
        <p:nvCxnSpPr>
          <p:cNvPr id="19" name="Straight Arrow Connector 18">
            <a:extLst>
              <a:ext uri="{FF2B5EF4-FFF2-40B4-BE49-F238E27FC236}">
                <a16:creationId xmlns:a16="http://schemas.microsoft.com/office/drawing/2014/main" id="{107ABEF6-F308-4AB0-9B6D-1945B8FB52CA}"/>
              </a:ext>
            </a:extLst>
          </p:cNvPr>
          <p:cNvCxnSpPr/>
          <p:nvPr/>
        </p:nvCxnSpPr>
        <p:spPr>
          <a:xfrm>
            <a:off x="7291133" y="4988091"/>
            <a:ext cx="1" cy="1150242"/>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0BC2F19-8F9A-49E7-9A41-3EF795F55D7A}"/>
              </a:ext>
            </a:extLst>
          </p:cNvPr>
          <p:cNvSpPr txBox="1"/>
          <p:nvPr/>
        </p:nvSpPr>
        <p:spPr>
          <a:xfrm>
            <a:off x="5748079" y="5189409"/>
            <a:ext cx="3086107"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Low canonical</a:t>
            </a:r>
          </a:p>
          <a:p>
            <a:pPr algn="ctr"/>
            <a:r>
              <a:rPr lang="en-US" sz="2000" b="1" dirty="0">
                <a:latin typeface="Segoe UI Light" panose="020B0502040204020203" pitchFamily="34" charset="0"/>
                <a:cs typeface="Segoe UI Light" panose="020B0502040204020203" pitchFamily="34" charset="0"/>
              </a:rPr>
              <a:t>(</a:t>
            </a:r>
            <a:r>
              <a:rPr lang="en-US" sz="2000" b="1" dirty="0" err="1">
                <a:latin typeface="Segoe UI Light" panose="020B0502040204020203" pitchFamily="34" charset="0"/>
                <a:cs typeface="Segoe UI Light" panose="020B0502040204020203" pitchFamily="34" charset="0"/>
              </a:rPr>
              <a:t>kernel+user</a:t>
            </a:r>
            <a:r>
              <a:rPr lang="en-US" sz="2000" b="1" dirty="0">
                <a:latin typeface="Segoe UI Light" panose="020B0502040204020203" pitchFamily="34" charset="0"/>
                <a:cs typeface="Segoe UI Light" panose="020B0502040204020203" pitchFamily="34" charset="0"/>
              </a:rPr>
              <a:t> access)</a:t>
            </a:r>
          </a:p>
        </p:txBody>
      </p:sp>
      <p:sp>
        <p:nvSpPr>
          <p:cNvPr id="20" name="Rectangle 19">
            <a:extLst>
              <a:ext uri="{FF2B5EF4-FFF2-40B4-BE49-F238E27FC236}">
                <a16:creationId xmlns:a16="http://schemas.microsoft.com/office/drawing/2014/main" id="{52322807-6757-49F8-84BD-D11B99E0A002}"/>
              </a:ext>
            </a:extLst>
          </p:cNvPr>
          <p:cNvSpPr/>
          <p:nvPr/>
        </p:nvSpPr>
        <p:spPr>
          <a:xfrm>
            <a:off x="9035714" y="2671018"/>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Physical memory map</a:t>
            </a:r>
          </a:p>
        </p:txBody>
      </p:sp>
      <p:sp>
        <p:nvSpPr>
          <p:cNvPr id="21" name="Rectangle 20">
            <a:extLst>
              <a:ext uri="{FF2B5EF4-FFF2-40B4-BE49-F238E27FC236}">
                <a16:creationId xmlns:a16="http://schemas.microsoft.com/office/drawing/2014/main" id="{793949F9-CCDE-4740-93F4-E11F8B43642E}"/>
              </a:ext>
            </a:extLst>
          </p:cNvPr>
          <p:cNvSpPr/>
          <p:nvPr/>
        </p:nvSpPr>
        <p:spPr>
          <a:xfrm>
            <a:off x="9035714" y="4759486"/>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Stack</a:t>
            </a:r>
          </a:p>
        </p:txBody>
      </p:sp>
      <p:sp>
        <p:nvSpPr>
          <p:cNvPr id="22" name="Rectangle 21">
            <a:extLst>
              <a:ext uri="{FF2B5EF4-FFF2-40B4-BE49-F238E27FC236}">
                <a16:creationId xmlns:a16="http://schemas.microsoft.com/office/drawing/2014/main" id="{01A26D8A-7A7E-4965-9012-CB1D17D269E2}"/>
              </a:ext>
            </a:extLst>
          </p:cNvPr>
          <p:cNvSpPr/>
          <p:nvPr/>
        </p:nvSpPr>
        <p:spPr>
          <a:xfrm>
            <a:off x="9035712" y="60339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Code</a:t>
            </a:r>
          </a:p>
        </p:txBody>
      </p:sp>
      <p:sp>
        <p:nvSpPr>
          <p:cNvPr id="23" name="Rectangle 22">
            <a:extLst>
              <a:ext uri="{FF2B5EF4-FFF2-40B4-BE49-F238E27FC236}">
                <a16:creationId xmlns:a16="http://schemas.microsoft.com/office/drawing/2014/main" id="{DA58195B-7E5E-454D-9A26-AA5C361B74AA}"/>
              </a:ext>
            </a:extLst>
          </p:cNvPr>
          <p:cNvSpPr/>
          <p:nvPr/>
        </p:nvSpPr>
        <p:spPr>
          <a:xfrm>
            <a:off x="9035712" y="568182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Static data</a:t>
            </a:r>
          </a:p>
        </p:txBody>
      </p:sp>
      <p:sp>
        <p:nvSpPr>
          <p:cNvPr id="24" name="Rectangle 23">
            <a:extLst>
              <a:ext uri="{FF2B5EF4-FFF2-40B4-BE49-F238E27FC236}">
                <a16:creationId xmlns:a16="http://schemas.microsoft.com/office/drawing/2014/main" id="{AA015635-B48F-4295-A2AA-4B1DB0D031D7}"/>
              </a:ext>
            </a:extLst>
          </p:cNvPr>
          <p:cNvSpPr/>
          <p:nvPr/>
        </p:nvSpPr>
        <p:spPr>
          <a:xfrm>
            <a:off x="9035712" y="532966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Heap</a:t>
            </a:r>
          </a:p>
        </p:txBody>
      </p:sp>
      <p:sp>
        <p:nvSpPr>
          <p:cNvPr id="25" name="Rectangle 24">
            <a:extLst>
              <a:ext uri="{FF2B5EF4-FFF2-40B4-BE49-F238E27FC236}">
                <a16:creationId xmlns:a16="http://schemas.microsoft.com/office/drawing/2014/main" id="{8AFC9263-0606-4825-840B-909AFB58E645}"/>
              </a:ext>
            </a:extLst>
          </p:cNvPr>
          <p:cNvSpPr/>
          <p:nvPr/>
        </p:nvSpPr>
        <p:spPr>
          <a:xfrm>
            <a:off x="9035712" y="22300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a:t>
            </a:r>
            <a:r>
              <a:rPr lang="en-US" sz="2000" b="1" dirty="0" err="1">
                <a:solidFill>
                  <a:schemeClr val="tx1"/>
                </a:solidFill>
                <a:latin typeface="Segoe UI Light" panose="020B0502040204020203" pitchFamily="34" charset="0"/>
                <a:cs typeface="Segoe UI Light" panose="020B0502040204020203" pitchFamily="34" charset="0"/>
              </a:rPr>
              <a:t>heap+stacks</a:t>
            </a:r>
            <a:endParaRPr lang="en-US" sz="2000" b="1" dirty="0">
              <a:solidFill>
                <a:schemeClr val="tx1"/>
              </a:solidFill>
              <a:latin typeface="Segoe UI Light" panose="020B0502040204020203" pitchFamily="34" charset="0"/>
              <a:cs typeface="Segoe UI Light" panose="020B0502040204020203" pitchFamily="34" charset="0"/>
            </a:endParaRPr>
          </a:p>
        </p:txBody>
      </p:sp>
      <p:sp>
        <p:nvSpPr>
          <p:cNvPr id="26" name="Rectangle 25">
            <a:extLst>
              <a:ext uri="{FF2B5EF4-FFF2-40B4-BE49-F238E27FC236}">
                <a16:creationId xmlns:a16="http://schemas.microsoft.com/office/drawing/2014/main" id="{7FF75A24-63A1-4355-95CB-A5EC3D90004C}"/>
              </a:ext>
            </a:extLst>
          </p:cNvPr>
          <p:cNvSpPr/>
          <p:nvPr/>
        </p:nvSpPr>
        <p:spPr>
          <a:xfrm>
            <a:off x="9035712" y="1805734"/>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code</a:t>
            </a:r>
          </a:p>
        </p:txBody>
      </p:sp>
      <p:sp>
        <p:nvSpPr>
          <p:cNvPr id="27" name="Rectangle 26">
            <a:extLst>
              <a:ext uri="{FF2B5EF4-FFF2-40B4-BE49-F238E27FC236}">
                <a16:creationId xmlns:a16="http://schemas.microsoft.com/office/drawing/2014/main" id="{31FBDE29-A425-4EDB-8F99-20E2756A5ACA}"/>
              </a:ext>
            </a:extLst>
          </p:cNvPr>
          <p:cNvSpPr/>
          <p:nvPr/>
        </p:nvSpPr>
        <p:spPr>
          <a:xfrm>
            <a:off x="9035712" y="1380229"/>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 Kernel static data</a:t>
            </a:r>
          </a:p>
        </p:txBody>
      </p:sp>
      <p:sp>
        <p:nvSpPr>
          <p:cNvPr id="4" name="TextBox 3">
            <a:extLst>
              <a:ext uri="{FF2B5EF4-FFF2-40B4-BE49-F238E27FC236}">
                <a16:creationId xmlns:a16="http://schemas.microsoft.com/office/drawing/2014/main" id="{72BF1F2E-0DE3-4FF4-9F3E-DED8564C75D9}"/>
              </a:ext>
            </a:extLst>
          </p:cNvPr>
          <p:cNvSpPr txBox="1"/>
          <p:nvPr/>
        </p:nvSpPr>
        <p:spPr>
          <a:xfrm>
            <a:off x="9324474" y="3561349"/>
            <a:ext cx="2370221"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Empty gap</a:t>
            </a:r>
          </a:p>
        </p:txBody>
      </p:sp>
      <p:sp>
        <p:nvSpPr>
          <p:cNvPr id="28" name="TextBox 27">
            <a:extLst>
              <a:ext uri="{FF2B5EF4-FFF2-40B4-BE49-F238E27FC236}">
                <a16:creationId xmlns:a16="http://schemas.microsoft.com/office/drawing/2014/main" id="{7BB843FA-6181-489F-A7C6-15812CA0C26B}"/>
              </a:ext>
            </a:extLst>
          </p:cNvPr>
          <p:cNvSpPr txBox="1"/>
          <p:nvPr/>
        </p:nvSpPr>
        <p:spPr>
          <a:xfrm>
            <a:off x="743377" y="1271032"/>
            <a:ext cx="10816965" cy="3277820"/>
          </a:xfrm>
          <a:prstGeom prst="rect">
            <a:avLst/>
          </a:prstGeom>
          <a:solidFill>
            <a:schemeClr val="bg1"/>
          </a:solidFill>
          <a:ln>
            <a:solidFill>
              <a:schemeClr val="tx1"/>
            </a:solidFill>
          </a:ln>
        </p:spPr>
        <p:txBody>
          <a:bodyPr wrap="square" rtlCol="0">
            <a:spAutoFit/>
          </a:bodyPr>
          <a:lstStyle/>
          <a:p>
            <a:r>
              <a:rPr lang="en-US" sz="23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300" dirty="0">
                <a:latin typeface="Consolas" panose="020B0609020204030204" pitchFamily="49" charset="0"/>
                <a:ea typeface="Roboto" panose="02000000000000000000" pitchFamily="2" charset="0"/>
                <a:cs typeface="Roboto" panose="02000000000000000000" pitchFamily="2" charset="0"/>
              </a:rPr>
              <a:t> main(){</a:t>
            </a:r>
          </a:p>
          <a:p>
            <a:r>
              <a:rPr lang="en-US" sz="2300" dirty="0">
                <a:latin typeface="Consolas" panose="020B0609020204030204" pitchFamily="49" charset="0"/>
                <a:ea typeface="Roboto" panose="02000000000000000000" pitchFamily="2" charset="0"/>
                <a:cs typeface="Roboto" panose="02000000000000000000" pitchFamily="2" charset="0"/>
              </a:rPr>
              <a:t>    </a:t>
            </a:r>
            <a:r>
              <a:rPr lang="en-US" sz="2300" dirty="0">
                <a:solidFill>
                  <a:srgbClr val="0070C0"/>
                </a:solidFill>
                <a:latin typeface="Consolas" panose="020B0609020204030204" pitchFamily="49" charset="0"/>
                <a:ea typeface="Roboto" panose="02000000000000000000" pitchFamily="2" charset="0"/>
                <a:cs typeface="Roboto" panose="02000000000000000000" pitchFamily="2" charset="0"/>
              </a:rPr>
              <a:t>int</a:t>
            </a:r>
            <a:r>
              <a:rPr lang="en-US" sz="2300" dirty="0">
                <a:latin typeface="Consolas" panose="020B0609020204030204" pitchFamily="49" charset="0"/>
                <a:ea typeface="Roboto" panose="02000000000000000000" pitchFamily="2" charset="0"/>
                <a:cs typeface="Roboto" panose="02000000000000000000" pitchFamily="2" charset="0"/>
              </a:rPr>
              <a:t> x = </a:t>
            </a:r>
            <a:r>
              <a:rPr lang="en-US" sz="2300" dirty="0">
                <a:solidFill>
                  <a:schemeClr val="accent2"/>
                </a:solidFill>
                <a:latin typeface="Consolas" panose="020B0609020204030204" pitchFamily="49" charset="0"/>
                <a:ea typeface="Roboto" panose="02000000000000000000" pitchFamily="2" charset="0"/>
                <a:cs typeface="Roboto" panose="02000000000000000000" pitchFamily="2" charset="0"/>
              </a:rPr>
              <a:t>42</a:t>
            </a:r>
            <a:r>
              <a:rPr lang="en-US" sz="2300" dirty="0">
                <a:latin typeface="Consolas" panose="020B0609020204030204" pitchFamily="49" charset="0"/>
                <a:ea typeface="Roboto" panose="02000000000000000000" pitchFamily="2" charset="0"/>
                <a:cs typeface="Roboto" panose="02000000000000000000" pitchFamily="2" charset="0"/>
              </a:rPr>
              <a:t>;</a:t>
            </a:r>
          </a:p>
          <a:p>
            <a:r>
              <a:rPr lang="en-US" sz="2300" dirty="0">
                <a:latin typeface="Consolas" panose="020B0609020204030204" pitchFamily="49" charset="0"/>
                <a:ea typeface="Roboto" panose="02000000000000000000" pitchFamily="2" charset="0"/>
                <a:cs typeface="Roboto" panose="02000000000000000000" pitchFamily="2" charset="0"/>
              </a:rPr>
              <a:t>    </a:t>
            </a:r>
            <a:r>
              <a:rPr lang="en-US" sz="2300" dirty="0">
                <a:solidFill>
                  <a:srgbClr val="0070C0"/>
                </a:solidFill>
                <a:latin typeface="Consolas" panose="020B0609020204030204" pitchFamily="49" charset="0"/>
                <a:ea typeface="Roboto" panose="02000000000000000000" pitchFamily="2" charset="0"/>
                <a:cs typeface="Roboto" panose="02000000000000000000" pitchFamily="2" charset="0"/>
              </a:rPr>
              <a:t>void* </a:t>
            </a:r>
            <a:r>
              <a:rPr lang="en-US" sz="2300" dirty="0" err="1">
                <a:latin typeface="Consolas" panose="020B0609020204030204" pitchFamily="49" charset="0"/>
                <a:ea typeface="Roboto" panose="02000000000000000000" pitchFamily="2" charset="0"/>
                <a:cs typeface="Roboto" panose="02000000000000000000" pitchFamily="2" charset="0"/>
              </a:rPr>
              <a:t>ptr</a:t>
            </a:r>
            <a:r>
              <a:rPr lang="en-US" sz="2300" dirty="0">
                <a:latin typeface="Consolas" panose="020B0609020204030204" pitchFamily="49" charset="0"/>
                <a:ea typeface="Roboto" panose="02000000000000000000" pitchFamily="2" charset="0"/>
                <a:cs typeface="Roboto" panose="02000000000000000000" pitchFamily="2" charset="0"/>
              </a:rPr>
              <a:t> = malloc(</a:t>
            </a:r>
            <a:r>
              <a:rPr lang="en-US" sz="2300" dirty="0">
                <a:solidFill>
                  <a:schemeClr val="accent2"/>
                </a:solidFill>
                <a:latin typeface="Consolas" panose="020B0609020204030204" pitchFamily="49" charset="0"/>
                <a:ea typeface="Roboto" panose="02000000000000000000" pitchFamily="2" charset="0"/>
                <a:cs typeface="Roboto" panose="02000000000000000000" pitchFamily="2" charset="0"/>
              </a:rPr>
              <a:t>64</a:t>
            </a:r>
            <a:r>
              <a:rPr lang="en-US" sz="2300" dirty="0">
                <a:latin typeface="Consolas" panose="020B0609020204030204" pitchFamily="49" charset="0"/>
                <a:ea typeface="Roboto" panose="02000000000000000000" pitchFamily="2" charset="0"/>
                <a:cs typeface="Roboto" panose="02000000000000000000" pitchFamily="2" charset="0"/>
              </a:rPr>
              <a:t>);</a:t>
            </a:r>
          </a:p>
          <a:p>
            <a:r>
              <a:rPr lang="en-US" sz="2300" dirty="0">
                <a:latin typeface="Consolas" panose="020B0609020204030204" pitchFamily="49" charset="0"/>
                <a:ea typeface="Roboto" panose="02000000000000000000" pitchFamily="2" charset="0"/>
                <a:cs typeface="Roboto" panose="02000000000000000000" pitchFamily="2" charset="0"/>
              </a:rPr>
              <a:t>    </a:t>
            </a:r>
          </a:p>
          <a:p>
            <a:r>
              <a:rPr lang="en-US" sz="2300" dirty="0">
                <a:latin typeface="Consolas" panose="020B0609020204030204" pitchFamily="49" charset="0"/>
                <a:ea typeface="Roboto" panose="02000000000000000000" pitchFamily="2" charset="0"/>
                <a:cs typeface="Roboto" panose="02000000000000000000" pitchFamily="2" charset="0"/>
              </a:rPr>
              <a:t>    </a:t>
            </a:r>
            <a:r>
              <a:rPr lang="en-US" sz="2300" dirty="0" err="1">
                <a:latin typeface="Consolas" panose="020B0609020204030204" pitchFamily="49" charset="0"/>
                <a:ea typeface="Roboto" panose="02000000000000000000" pitchFamily="2" charset="0"/>
                <a:cs typeface="Roboto" panose="02000000000000000000" pitchFamily="2" charset="0"/>
              </a:rPr>
              <a:t>printf</a:t>
            </a:r>
            <a:r>
              <a:rPr lang="en-US" sz="2300" dirty="0">
                <a:latin typeface="Consolas" panose="020B0609020204030204" pitchFamily="49" charset="0"/>
                <a:ea typeface="Roboto" panose="02000000000000000000" pitchFamily="2" charset="0"/>
                <a:cs typeface="Roboto" panose="02000000000000000000" pitchFamily="2" charset="0"/>
              </a:rPr>
              <a:t>(</a:t>
            </a:r>
            <a:r>
              <a:rPr lang="en-US" sz="2300" dirty="0">
                <a:solidFill>
                  <a:schemeClr val="accent2"/>
                </a:solidFill>
                <a:latin typeface="Consolas" panose="020B0609020204030204" pitchFamily="49" charset="0"/>
                <a:ea typeface="Roboto" panose="02000000000000000000" pitchFamily="2" charset="0"/>
                <a:cs typeface="Roboto" panose="02000000000000000000" pitchFamily="2" charset="0"/>
              </a:rPr>
              <a:t>“&amp;x:   %p\n”</a:t>
            </a:r>
            <a:r>
              <a:rPr lang="en-US" sz="2300" dirty="0">
                <a:latin typeface="Consolas" panose="020B0609020204030204" pitchFamily="49" charset="0"/>
                <a:ea typeface="Roboto" panose="02000000000000000000" pitchFamily="2" charset="0"/>
                <a:cs typeface="Roboto" panose="02000000000000000000" pitchFamily="2" charset="0"/>
              </a:rPr>
              <a:t>, (</a:t>
            </a:r>
            <a:r>
              <a:rPr lang="en-US" sz="23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300" dirty="0">
                <a:latin typeface="Consolas" panose="020B0609020204030204" pitchFamily="49" charset="0"/>
                <a:ea typeface="Roboto" panose="02000000000000000000" pitchFamily="2" charset="0"/>
                <a:cs typeface="Roboto" panose="02000000000000000000" pitchFamily="2" charset="0"/>
              </a:rPr>
              <a:t>)&amp;x);   </a:t>
            </a:r>
            <a:r>
              <a:rPr lang="en-US" sz="2300" dirty="0">
                <a:solidFill>
                  <a:srgbClr val="00B050"/>
                </a:solidFill>
                <a:latin typeface="Consolas" panose="020B0609020204030204" pitchFamily="49" charset="0"/>
                <a:ea typeface="Roboto" panose="02000000000000000000" pitchFamily="2" charset="0"/>
                <a:cs typeface="Roboto" panose="02000000000000000000" pitchFamily="2" charset="0"/>
              </a:rPr>
              <a:t>//0x0000’7ffd’754e’adbc</a:t>
            </a:r>
          </a:p>
          <a:p>
            <a:r>
              <a:rPr lang="en-US" sz="2300" dirty="0">
                <a:latin typeface="Consolas" panose="020B0609020204030204" pitchFamily="49" charset="0"/>
                <a:ea typeface="Roboto" panose="02000000000000000000" pitchFamily="2" charset="0"/>
                <a:cs typeface="Roboto" panose="02000000000000000000" pitchFamily="2" charset="0"/>
              </a:rPr>
              <a:t>    </a:t>
            </a:r>
            <a:r>
              <a:rPr lang="en-US" sz="2300" dirty="0" err="1">
                <a:latin typeface="Consolas" panose="020B0609020204030204" pitchFamily="49" charset="0"/>
                <a:ea typeface="Roboto" panose="02000000000000000000" pitchFamily="2" charset="0"/>
                <a:cs typeface="Roboto" panose="02000000000000000000" pitchFamily="2" charset="0"/>
              </a:rPr>
              <a:t>printf</a:t>
            </a:r>
            <a:r>
              <a:rPr lang="en-US" sz="2300" dirty="0">
                <a:latin typeface="Consolas" panose="020B0609020204030204" pitchFamily="49" charset="0"/>
                <a:ea typeface="Roboto" panose="02000000000000000000" pitchFamily="2" charset="0"/>
                <a:cs typeface="Roboto" panose="02000000000000000000" pitchFamily="2" charset="0"/>
              </a:rPr>
              <a:t>(</a:t>
            </a:r>
            <a:r>
              <a:rPr lang="en-US" sz="2300" dirty="0">
                <a:solidFill>
                  <a:schemeClr val="accent2"/>
                </a:solidFill>
                <a:latin typeface="Consolas" panose="020B0609020204030204" pitchFamily="49" charset="0"/>
                <a:ea typeface="Roboto" panose="02000000000000000000" pitchFamily="2" charset="0"/>
                <a:cs typeface="Roboto" panose="02000000000000000000" pitchFamily="2" charset="0"/>
              </a:rPr>
              <a:t>“&amp;</a:t>
            </a:r>
            <a:r>
              <a:rPr lang="en-US" sz="2300" dirty="0" err="1">
                <a:solidFill>
                  <a:schemeClr val="accent2"/>
                </a:solidFill>
                <a:latin typeface="Consolas" panose="020B0609020204030204" pitchFamily="49" charset="0"/>
                <a:ea typeface="Roboto" panose="02000000000000000000" pitchFamily="2" charset="0"/>
                <a:cs typeface="Roboto" panose="02000000000000000000" pitchFamily="2" charset="0"/>
              </a:rPr>
              <a:t>ptr</a:t>
            </a:r>
            <a:r>
              <a:rPr lang="en-US" sz="2300" dirty="0">
                <a:solidFill>
                  <a:schemeClr val="accent2"/>
                </a:solidFill>
                <a:latin typeface="Consolas" panose="020B0609020204030204" pitchFamily="49" charset="0"/>
                <a:ea typeface="Roboto" panose="02000000000000000000" pitchFamily="2" charset="0"/>
                <a:cs typeface="Roboto" panose="02000000000000000000" pitchFamily="2" charset="0"/>
              </a:rPr>
              <a:t>: %p\n”</a:t>
            </a:r>
            <a:r>
              <a:rPr lang="en-US" sz="2300" dirty="0">
                <a:latin typeface="Consolas" panose="020B0609020204030204" pitchFamily="49" charset="0"/>
                <a:ea typeface="Roboto" panose="02000000000000000000" pitchFamily="2" charset="0"/>
                <a:cs typeface="Roboto" panose="02000000000000000000" pitchFamily="2" charset="0"/>
              </a:rPr>
              <a:t>, (</a:t>
            </a:r>
            <a:r>
              <a:rPr lang="en-US" sz="23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300" dirty="0">
                <a:latin typeface="Consolas" panose="020B0609020204030204" pitchFamily="49" charset="0"/>
                <a:ea typeface="Roboto" panose="02000000000000000000" pitchFamily="2" charset="0"/>
                <a:cs typeface="Roboto" panose="02000000000000000000" pitchFamily="2" charset="0"/>
              </a:rPr>
              <a:t>)&amp;</a:t>
            </a:r>
            <a:r>
              <a:rPr lang="en-US" sz="2300" dirty="0" err="1">
                <a:latin typeface="Consolas" panose="020B0609020204030204" pitchFamily="49" charset="0"/>
                <a:ea typeface="Roboto" panose="02000000000000000000" pitchFamily="2" charset="0"/>
                <a:cs typeface="Roboto" panose="02000000000000000000" pitchFamily="2" charset="0"/>
              </a:rPr>
              <a:t>ptr</a:t>
            </a:r>
            <a:r>
              <a:rPr lang="en-US" sz="2300" dirty="0">
                <a:latin typeface="Consolas" panose="020B0609020204030204" pitchFamily="49" charset="0"/>
                <a:ea typeface="Roboto" panose="02000000000000000000" pitchFamily="2" charset="0"/>
                <a:cs typeface="Roboto" panose="02000000000000000000" pitchFamily="2" charset="0"/>
              </a:rPr>
              <a:t>); </a:t>
            </a:r>
            <a:r>
              <a:rPr lang="en-US" sz="2300" dirty="0">
                <a:solidFill>
                  <a:srgbClr val="00B050"/>
                </a:solidFill>
                <a:latin typeface="Consolas" panose="020B0609020204030204" pitchFamily="49" charset="0"/>
                <a:ea typeface="Roboto" panose="02000000000000000000" pitchFamily="2" charset="0"/>
                <a:cs typeface="Roboto" panose="02000000000000000000" pitchFamily="2" charset="0"/>
              </a:rPr>
              <a:t>//0x0000’7ffd’754e’adc0</a:t>
            </a:r>
          </a:p>
          <a:p>
            <a:r>
              <a:rPr lang="en-US" sz="2300" dirty="0">
                <a:latin typeface="Consolas" panose="020B0609020204030204" pitchFamily="49" charset="0"/>
                <a:ea typeface="Roboto" panose="02000000000000000000" pitchFamily="2" charset="0"/>
                <a:cs typeface="Roboto" panose="02000000000000000000" pitchFamily="2" charset="0"/>
              </a:rPr>
              <a:t>    </a:t>
            </a:r>
            <a:r>
              <a:rPr lang="en-US" sz="2300" dirty="0" err="1">
                <a:latin typeface="Consolas" panose="020B0609020204030204" pitchFamily="49" charset="0"/>
                <a:ea typeface="Roboto" panose="02000000000000000000" pitchFamily="2" charset="0"/>
                <a:cs typeface="Roboto" panose="02000000000000000000" pitchFamily="2" charset="0"/>
              </a:rPr>
              <a:t>printf</a:t>
            </a:r>
            <a:r>
              <a:rPr lang="en-US" sz="2300" dirty="0">
                <a:latin typeface="Consolas" panose="020B0609020204030204" pitchFamily="49" charset="0"/>
                <a:ea typeface="Roboto" panose="02000000000000000000" pitchFamily="2" charset="0"/>
                <a:cs typeface="Roboto" panose="02000000000000000000" pitchFamily="2" charset="0"/>
              </a:rPr>
              <a:t>(</a:t>
            </a:r>
            <a:r>
              <a:rPr lang="en-US" sz="2300" dirty="0">
                <a:solidFill>
                  <a:schemeClr val="accent2"/>
                </a:solidFill>
                <a:latin typeface="Consolas" panose="020B0609020204030204" pitchFamily="49" charset="0"/>
                <a:ea typeface="Roboto" panose="02000000000000000000" pitchFamily="2" charset="0"/>
                <a:cs typeface="Roboto" panose="02000000000000000000" pitchFamily="2" charset="0"/>
              </a:rPr>
              <a:t>“</a:t>
            </a:r>
            <a:r>
              <a:rPr lang="en-US" sz="2300" dirty="0" err="1">
                <a:solidFill>
                  <a:schemeClr val="accent2"/>
                </a:solidFill>
                <a:latin typeface="Consolas" panose="020B0609020204030204" pitchFamily="49" charset="0"/>
                <a:ea typeface="Roboto" panose="02000000000000000000" pitchFamily="2" charset="0"/>
                <a:cs typeface="Roboto" panose="02000000000000000000" pitchFamily="2" charset="0"/>
              </a:rPr>
              <a:t>ptr</a:t>
            </a:r>
            <a:r>
              <a:rPr lang="en-US" sz="2300" dirty="0">
                <a:solidFill>
                  <a:schemeClr val="accent2"/>
                </a:solidFill>
                <a:latin typeface="Consolas" panose="020B0609020204030204" pitchFamily="49" charset="0"/>
                <a:ea typeface="Roboto" panose="02000000000000000000" pitchFamily="2" charset="0"/>
                <a:cs typeface="Roboto" panose="02000000000000000000" pitchFamily="2" charset="0"/>
              </a:rPr>
              <a:t>:  %p\n”</a:t>
            </a:r>
            <a:r>
              <a:rPr lang="en-US" sz="2300" dirty="0">
                <a:latin typeface="Consolas" panose="020B0609020204030204" pitchFamily="49" charset="0"/>
                <a:ea typeface="Roboto" panose="02000000000000000000" pitchFamily="2" charset="0"/>
                <a:cs typeface="Roboto" panose="02000000000000000000" pitchFamily="2" charset="0"/>
              </a:rPr>
              <a:t>, (</a:t>
            </a:r>
            <a:r>
              <a:rPr lang="en-US" sz="23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300" dirty="0">
                <a:latin typeface="Consolas" panose="020B0609020204030204" pitchFamily="49" charset="0"/>
                <a:ea typeface="Roboto" panose="02000000000000000000" pitchFamily="2" charset="0"/>
                <a:cs typeface="Roboto" panose="02000000000000000000" pitchFamily="2" charset="0"/>
              </a:rPr>
              <a:t>)</a:t>
            </a:r>
            <a:r>
              <a:rPr lang="en-US" sz="2300" dirty="0" err="1">
                <a:latin typeface="Consolas" panose="020B0609020204030204" pitchFamily="49" charset="0"/>
                <a:ea typeface="Roboto" panose="02000000000000000000" pitchFamily="2" charset="0"/>
                <a:cs typeface="Roboto" panose="02000000000000000000" pitchFamily="2" charset="0"/>
              </a:rPr>
              <a:t>ptr</a:t>
            </a:r>
            <a:r>
              <a:rPr lang="en-US" sz="2300" dirty="0">
                <a:latin typeface="Consolas" panose="020B0609020204030204" pitchFamily="49" charset="0"/>
                <a:ea typeface="Roboto" panose="02000000000000000000" pitchFamily="2" charset="0"/>
                <a:cs typeface="Roboto" panose="02000000000000000000" pitchFamily="2" charset="0"/>
              </a:rPr>
              <a:t>);  </a:t>
            </a:r>
            <a:r>
              <a:rPr lang="en-US" sz="2300" dirty="0">
                <a:solidFill>
                  <a:srgbClr val="00B050"/>
                </a:solidFill>
                <a:latin typeface="Consolas" panose="020B0609020204030204" pitchFamily="49" charset="0"/>
                <a:ea typeface="Roboto" panose="02000000000000000000" pitchFamily="2" charset="0"/>
                <a:cs typeface="Roboto" panose="02000000000000000000" pitchFamily="2" charset="0"/>
              </a:rPr>
              <a:t>//0x0000’5557’e367’d260</a:t>
            </a:r>
          </a:p>
          <a:p>
            <a:r>
              <a:rPr lang="en-US" sz="2300" dirty="0">
                <a:latin typeface="Consolas" panose="020B0609020204030204" pitchFamily="49" charset="0"/>
                <a:ea typeface="Roboto" panose="02000000000000000000" pitchFamily="2" charset="0"/>
                <a:cs typeface="Roboto" panose="02000000000000000000" pitchFamily="2" charset="0"/>
              </a:rPr>
              <a:t>    </a:t>
            </a:r>
            <a:r>
              <a:rPr lang="en-US" sz="2300" dirty="0" err="1">
                <a:latin typeface="Consolas" panose="020B0609020204030204" pitchFamily="49" charset="0"/>
                <a:ea typeface="Roboto" panose="02000000000000000000" pitchFamily="2" charset="0"/>
                <a:cs typeface="Roboto" panose="02000000000000000000" pitchFamily="2" charset="0"/>
              </a:rPr>
              <a:t>printf</a:t>
            </a:r>
            <a:r>
              <a:rPr lang="en-US" sz="2300" dirty="0">
                <a:latin typeface="Consolas" panose="020B0609020204030204" pitchFamily="49" charset="0"/>
                <a:ea typeface="Roboto" panose="02000000000000000000" pitchFamily="2" charset="0"/>
                <a:cs typeface="Roboto" panose="02000000000000000000" pitchFamily="2" charset="0"/>
              </a:rPr>
              <a:t>(</a:t>
            </a:r>
            <a:r>
              <a:rPr lang="en-US" sz="2300" dirty="0">
                <a:solidFill>
                  <a:schemeClr val="accent2"/>
                </a:solidFill>
                <a:latin typeface="Consolas" panose="020B0609020204030204" pitchFamily="49" charset="0"/>
                <a:ea typeface="Roboto" panose="02000000000000000000" pitchFamily="2" charset="0"/>
                <a:cs typeface="Roboto" panose="02000000000000000000" pitchFamily="2" charset="0"/>
              </a:rPr>
              <a:t>“main: %p\n”</a:t>
            </a:r>
            <a:r>
              <a:rPr lang="en-US" sz="2300" dirty="0">
                <a:latin typeface="Consolas" panose="020B0609020204030204" pitchFamily="49" charset="0"/>
                <a:ea typeface="Roboto" panose="02000000000000000000" pitchFamily="2" charset="0"/>
                <a:cs typeface="Roboto" panose="02000000000000000000" pitchFamily="2" charset="0"/>
              </a:rPr>
              <a:t>, (</a:t>
            </a:r>
            <a:r>
              <a:rPr lang="en-US" sz="23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300" dirty="0">
                <a:latin typeface="Consolas" panose="020B0609020204030204" pitchFamily="49" charset="0"/>
                <a:ea typeface="Roboto" panose="02000000000000000000" pitchFamily="2" charset="0"/>
                <a:cs typeface="Roboto" panose="02000000000000000000" pitchFamily="2" charset="0"/>
              </a:rPr>
              <a:t>)main); </a:t>
            </a:r>
            <a:r>
              <a:rPr lang="en-US" sz="2300" dirty="0">
                <a:solidFill>
                  <a:srgbClr val="00B050"/>
                </a:solidFill>
                <a:latin typeface="Consolas" panose="020B0609020204030204" pitchFamily="49" charset="0"/>
                <a:ea typeface="Roboto" panose="02000000000000000000" pitchFamily="2" charset="0"/>
                <a:cs typeface="Roboto" panose="02000000000000000000" pitchFamily="2" charset="0"/>
              </a:rPr>
              <a:t>//0x0000’5557’e2b8’3155</a:t>
            </a:r>
          </a:p>
          <a:p>
            <a:r>
              <a:rPr lang="en-US" sz="2300" dirty="0">
                <a:latin typeface="Consolas" panose="020B0609020204030204" pitchFamily="49"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267896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3">
                                            <p:txEl>
                                              <p:pRg st="5" end="5"/>
                                            </p:txEl>
                                          </p:spTgt>
                                        </p:tgtEl>
                                      </p:cBhvr>
                                    </p:animEffect>
                                    <p:set>
                                      <p:cBhvr>
                                        <p:cTn id="22" dur="1" fill="hold">
                                          <p:stCondLst>
                                            <p:cond delay="499"/>
                                          </p:stCondLst>
                                        </p:cTn>
                                        <p:tgtEl>
                                          <p:spTgt spid="3">
                                            <p:txEl>
                                              <p:pRg st="5" end="5"/>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3">
                                            <p:txEl>
                                              <p:pRg st="6" end="6"/>
                                            </p:txEl>
                                          </p:spTgt>
                                        </p:tgtEl>
                                      </p:cBhvr>
                                    </p:animEffect>
                                    <p:set>
                                      <p:cBhvr>
                                        <p:cTn id="25" dur="1" fill="hold">
                                          <p:stCondLst>
                                            <p:cond delay="499"/>
                                          </p:stCondLst>
                                        </p:cTn>
                                        <p:tgtEl>
                                          <p:spTgt spid="3">
                                            <p:txEl>
                                              <p:pRg st="6" end="6"/>
                                            </p:txEl>
                                          </p:spTgt>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FDB5873-77E7-45A0-B7B1-04B71E5006BD}"/>
              </a:ext>
            </a:extLst>
          </p:cNvPr>
          <p:cNvSpPr/>
          <p:nvPr/>
        </p:nvSpPr>
        <p:spPr>
          <a:xfrm>
            <a:off x="8834186" y="6530890"/>
            <a:ext cx="3356723" cy="32436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2782D75-7A6E-4DCB-8DB1-3F2600976DA8}"/>
              </a:ext>
            </a:extLst>
          </p:cNvPr>
          <p:cNvSpPr/>
          <p:nvPr/>
        </p:nvSpPr>
        <p:spPr>
          <a:xfrm>
            <a:off x="6021977" y="5545977"/>
            <a:ext cx="6168933" cy="98278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E0023-95F2-4FF4-9F1F-807CA411B3F4}"/>
              </a:ext>
            </a:extLst>
          </p:cNvPr>
          <p:cNvSpPr>
            <a:spLocks noGrp="1"/>
          </p:cNvSpPr>
          <p:nvPr>
            <p:ph type="title"/>
          </p:nvPr>
        </p:nvSpPr>
        <p:spPr>
          <a:xfrm>
            <a:off x="631657" y="-68966"/>
            <a:ext cx="10928685" cy="874128"/>
          </a:xfrm>
        </p:spPr>
        <p:txBody>
          <a:bodyPr>
            <a:normAutofit/>
          </a:bodyPr>
          <a:lstStyle/>
          <a:p>
            <a:r>
              <a:rPr lang="en-US" b="1" dirty="0"/>
              <a:t>x86-64: Virtual Address Spaces</a:t>
            </a:r>
          </a:p>
        </p:txBody>
      </p:sp>
      <p:grpSp>
        <p:nvGrpSpPr>
          <p:cNvPr id="28" name="Group 27">
            <a:extLst>
              <a:ext uri="{FF2B5EF4-FFF2-40B4-BE49-F238E27FC236}">
                <a16:creationId xmlns:a16="http://schemas.microsoft.com/office/drawing/2014/main" id="{7D017C34-0CCA-4F65-AB89-70B41E915A71}"/>
              </a:ext>
            </a:extLst>
          </p:cNvPr>
          <p:cNvGrpSpPr/>
          <p:nvPr/>
        </p:nvGrpSpPr>
        <p:grpSpPr>
          <a:xfrm>
            <a:off x="5498427" y="839817"/>
            <a:ext cx="6659484" cy="5757953"/>
            <a:chOff x="5498427" y="839817"/>
            <a:chExt cx="6659484" cy="5757953"/>
          </a:xfrm>
        </p:grpSpPr>
        <p:sp>
          <p:nvSpPr>
            <p:cNvPr id="5" name="Rectangle 4">
              <a:extLst>
                <a:ext uri="{FF2B5EF4-FFF2-40B4-BE49-F238E27FC236}">
                  <a16:creationId xmlns:a16="http://schemas.microsoft.com/office/drawing/2014/main" id="{CD36DBD5-BC0C-46EE-BA97-859D82E7B89C}"/>
                </a:ext>
              </a:extLst>
            </p:cNvPr>
            <p:cNvSpPr/>
            <p:nvPr/>
          </p:nvSpPr>
          <p:spPr>
            <a:xfrm>
              <a:off x="9035718" y="1395663"/>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531B961-8F25-4068-844C-844CC161B431}"/>
                </a:ext>
              </a:extLst>
            </p:cNvPr>
            <p:cNvSpPr/>
            <p:nvPr/>
          </p:nvSpPr>
          <p:spPr>
            <a:xfrm>
              <a:off x="9035716" y="3019923"/>
              <a:ext cx="2959769" cy="17395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0F644D-9594-4570-B8B4-E5A2B8B16211}"/>
                </a:ext>
              </a:extLst>
            </p:cNvPr>
            <p:cNvSpPr/>
            <p:nvPr/>
          </p:nvSpPr>
          <p:spPr>
            <a:xfrm>
              <a:off x="9035714" y="4759487"/>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B44BD98-F421-4AD4-B21E-E5188391444C}"/>
                </a:ext>
              </a:extLst>
            </p:cNvPr>
            <p:cNvSpPr txBox="1"/>
            <p:nvPr/>
          </p:nvSpPr>
          <p:spPr>
            <a:xfrm>
              <a:off x="5498427" y="6136105"/>
              <a:ext cx="351322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0000’0000’0000’0000</a:t>
              </a:r>
            </a:p>
          </p:txBody>
        </p:sp>
        <p:sp>
          <p:nvSpPr>
            <p:cNvPr id="10" name="TextBox 9">
              <a:extLst>
                <a:ext uri="{FF2B5EF4-FFF2-40B4-BE49-F238E27FC236}">
                  <a16:creationId xmlns:a16="http://schemas.microsoft.com/office/drawing/2014/main" id="{E749DBE6-6210-4F2C-8024-0FA3C4263299}"/>
                </a:ext>
              </a:extLst>
            </p:cNvPr>
            <p:cNvSpPr txBox="1"/>
            <p:nvPr/>
          </p:nvSpPr>
          <p:spPr>
            <a:xfrm>
              <a:off x="5618747" y="4528654"/>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0000’7FFF’FFFF’FFFF</a:t>
              </a:r>
            </a:p>
          </p:txBody>
        </p:sp>
        <p:sp>
          <p:nvSpPr>
            <p:cNvPr id="11" name="TextBox 10">
              <a:extLst>
                <a:ext uri="{FF2B5EF4-FFF2-40B4-BE49-F238E27FC236}">
                  <a16:creationId xmlns:a16="http://schemas.microsoft.com/office/drawing/2014/main" id="{B8588218-EEA8-41CC-8C97-C0513BA00B8E}"/>
                </a:ext>
              </a:extLst>
            </p:cNvPr>
            <p:cNvSpPr txBox="1"/>
            <p:nvPr/>
          </p:nvSpPr>
          <p:spPr>
            <a:xfrm>
              <a:off x="5618747" y="2789090"/>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FFFF’8000’0000’0000</a:t>
              </a:r>
            </a:p>
          </p:txBody>
        </p:sp>
        <p:sp>
          <p:nvSpPr>
            <p:cNvPr id="12" name="TextBox 11">
              <a:extLst>
                <a:ext uri="{FF2B5EF4-FFF2-40B4-BE49-F238E27FC236}">
                  <a16:creationId xmlns:a16="http://schemas.microsoft.com/office/drawing/2014/main" id="{93470F3A-32C5-497E-89DE-2EED4207D1A5}"/>
                </a:ext>
              </a:extLst>
            </p:cNvPr>
            <p:cNvSpPr txBox="1"/>
            <p:nvPr/>
          </p:nvSpPr>
          <p:spPr>
            <a:xfrm>
              <a:off x="5618746" y="1177183"/>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FFFF’FFFF’FFFF’FFFF</a:t>
              </a:r>
            </a:p>
          </p:txBody>
        </p:sp>
        <p:sp>
          <p:nvSpPr>
            <p:cNvPr id="13" name="TextBox 12">
              <a:extLst>
                <a:ext uri="{FF2B5EF4-FFF2-40B4-BE49-F238E27FC236}">
                  <a16:creationId xmlns:a16="http://schemas.microsoft.com/office/drawing/2014/main" id="{B54DF7A8-B0CC-4517-A2DC-1E829671E0A1}"/>
                </a:ext>
              </a:extLst>
            </p:cNvPr>
            <p:cNvSpPr txBox="1"/>
            <p:nvPr/>
          </p:nvSpPr>
          <p:spPr>
            <a:xfrm>
              <a:off x="8897349" y="839817"/>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Virtual address space</a:t>
              </a:r>
            </a:p>
          </p:txBody>
        </p:sp>
        <p:cxnSp>
          <p:nvCxnSpPr>
            <p:cNvPr id="17" name="Straight Arrow Connector 16">
              <a:extLst>
                <a:ext uri="{FF2B5EF4-FFF2-40B4-BE49-F238E27FC236}">
                  <a16:creationId xmlns:a16="http://schemas.microsoft.com/office/drawing/2014/main" id="{5F997582-7BCA-4B29-A2BA-5F1371809ABB}"/>
                </a:ext>
              </a:extLst>
            </p:cNvPr>
            <p:cNvCxnSpPr>
              <a:cxnSpLocks/>
              <a:stCxn id="12" idx="2"/>
              <a:endCxn id="11" idx="0"/>
            </p:cNvCxnSpPr>
            <p:nvPr/>
          </p:nvCxnSpPr>
          <p:spPr>
            <a:xfrm>
              <a:off x="7315201" y="1638848"/>
              <a:ext cx="1" cy="1150242"/>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FCD5C16-CB61-43AD-8204-37B72DDCF65F}"/>
                </a:ext>
              </a:extLst>
            </p:cNvPr>
            <p:cNvSpPr txBox="1"/>
            <p:nvPr/>
          </p:nvSpPr>
          <p:spPr>
            <a:xfrm>
              <a:off x="5618738" y="1803179"/>
              <a:ext cx="3392905"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High canonical</a:t>
              </a:r>
            </a:p>
            <a:p>
              <a:pPr algn="ctr"/>
              <a:r>
                <a:rPr lang="en-US" sz="2000" b="1" dirty="0">
                  <a:latin typeface="Segoe UI Light" panose="020B0502040204020203" pitchFamily="34" charset="0"/>
                  <a:cs typeface="Segoe UI Light" panose="020B0502040204020203" pitchFamily="34" charset="0"/>
                </a:rPr>
                <a:t>(kernel-only access)</a:t>
              </a:r>
            </a:p>
          </p:txBody>
        </p:sp>
        <p:cxnSp>
          <p:nvCxnSpPr>
            <p:cNvPr id="19" name="Straight Arrow Connector 18">
              <a:extLst>
                <a:ext uri="{FF2B5EF4-FFF2-40B4-BE49-F238E27FC236}">
                  <a16:creationId xmlns:a16="http://schemas.microsoft.com/office/drawing/2014/main" id="{107ABEF6-F308-4AB0-9B6D-1945B8FB52CA}"/>
                </a:ext>
              </a:extLst>
            </p:cNvPr>
            <p:cNvCxnSpPr/>
            <p:nvPr/>
          </p:nvCxnSpPr>
          <p:spPr>
            <a:xfrm>
              <a:off x="7291133" y="4988091"/>
              <a:ext cx="1" cy="1150242"/>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0BC2F19-8F9A-49E7-9A41-3EF795F55D7A}"/>
                </a:ext>
              </a:extLst>
            </p:cNvPr>
            <p:cNvSpPr txBox="1"/>
            <p:nvPr/>
          </p:nvSpPr>
          <p:spPr>
            <a:xfrm>
              <a:off x="5748079" y="5189409"/>
              <a:ext cx="3086107"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Low canonical</a:t>
              </a:r>
            </a:p>
            <a:p>
              <a:pPr algn="ctr"/>
              <a:r>
                <a:rPr lang="en-US" sz="2000" b="1" dirty="0">
                  <a:latin typeface="Segoe UI Light" panose="020B0502040204020203" pitchFamily="34" charset="0"/>
                  <a:cs typeface="Segoe UI Light" panose="020B0502040204020203" pitchFamily="34" charset="0"/>
                </a:rPr>
                <a:t>(</a:t>
              </a:r>
              <a:r>
                <a:rPr lang="en-US" sz="2000" b="1" dirty="0" err="1">
                  <a:latin typeface="Segoe UI Light" panose="020B0502040204020203" pitchFamily="34" charset="0"/>
                  <a:cs typeface="Segoe UI Light" panose="020B0502040204020203" pitchFamily="34" charset="0"/>
                </a:rPr>
                <a:t>kernel+user</a:t>
              </a:r>
              <a:r>
                <a:rPr lang="en-US" sz="2000" b="1" dirty="0">
                  <a:latin typeface="Segoe UI Light" panose="020B0502040204020203" pitchFamily="34" charset="0"/>
                  <a:cs typeface="Segoe UI Light" panose="020B0502040204020203" pitchFamily="34" charset="0"/>
                </a:rPr>
                <a:t> access)</a:t>
              </a:r>
            </a:p>
          </p:txBody>
        </p:sp>
        <p:sp>
          <p:nvSpPr>
            <p:cNvPr id="20" name="Rectangle 19">
              <a:extLst>
                <a:ext uri="{FF2B5EF4-FFF2-40B4-BE49-F238E27FC236}">
                  <a16:creationId xmlns:a16="http://schemas.microsoft.com/office/drawing/2014/main" id="{52322807-6757-49F8-84BD-D11B99E0A002}"/>
                </a:ext>
              </a:extLst>
            </p:cNvPr>
            <p:cNvSpPr/>
            <p:nvPr/>
          </p:nvSpPr>
          <p:spPr>
            <a:xfrm>
              <a:off x="9035714" y="2671018"/>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Physical memory map</a:t>
              </a:r>
            </a:p>
          </p:txBody>
        </p:sp>
        <p:sp>
          <p:nvSpPr>
            <p:cNvPr id="21" name="Rectangle 20">
              <a:extLst>
                <a:ext uri="{FF2B5EF4-FFF2-40B4-BE49-F238E27FC236}">
                  <a16:creationId xmlns:a16="http://schemas.microsoft.com/office/drawing/2014/main" id="{793949F9-CCDE-4740-93F4-E11F8B43642E}"/>
                </a:ext>
              </a:extLst>
            </p:cNvPr>
            <p:cNvSpPr/>
            <p:nvPr/>
          </p:nvSpPr>
          <p:spPr>
            <a:xfrm>
              <a:off x="9035714" y="4759486"/>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Stack</a:t>
              </a:r>
            </a:p>
          </p:txBody>
        </p:sp>
        <p:sp>
          <p:nvSpPr>
            <p:cNvPr id="22" name="Rectangle 21">
              <a:extLst>
                <a:ext uri="{FF2B5EF4-FFF2-40B4-BE49-F238E27FC236}">
                  <a16:creationId xmlns:a16="http://schemas.microsoft.com/office/drawing/2014/main" id="{01A26D8A-7A7E-4965-9012-CB1D17D269E2}"/>
                </a:ext>
              </a:extLst>
            </p:cNvPr>
            <p:cNvSpPr/>
            <p:nvPr/>
          </p:nvSpPr>
          <p:spPr>
            <a:xfrm>
              <a:off x="9035712" y="60339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Code</a:t>
              </a:r>
            </a:p>
          </p:txBody>
        </p:sp>
        <p:sp>
          <p:nvSpPr>
            <p:cNvPr id="23" name="Rectangle 22">
              <a:extLst>
                <a:ext uri="{FF2B5EF4-FFF2-40B4-BE49-F238E27FC236}">
                  <a16:creationId xmlns:a16="http://schemas.microsoft.com/office/drawing/2014/main" id="{DA58195B-7E5E-454D-9A26-AA5C361B74AA}"/>
                </a:ext>
              </a:extLst>
            </p:cNvPr>
            <p:cNvSpPr/>
            <p:nvPr/>
          </p:nvSpPr>
          <p:spPr>
            <a:xfrm>
              <a:off x="9035712" y="568182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Static data</a:t>
              </a:r>
            </a:p>
          </p:txBody>
        </p:sp>
        <p:sp>
          <p:nvSpPr>
            <p:cNvPr id="24" name="Rectangle 23">
              <a:extLst>
                <a:ext uri="{FF2B5EF4-FFF2-40B4-BE49-F238E27FC236}">
                  <a16:creationId xmlns:a16="http://schemas.microsoft.com/office/drawing/2014/main" id="{AA015635-B48F-4295-A2AA-4B1DB0D031D7}"/>
                </a:ext>
              </a:extLst>
            </p:cNvPr>
            <p:cNvSpPr/>
            <p:nvPr/>
          </p:nvSpPr>
          <p:spPr>
            <a:xfrm>
              <a:off x="9035712" y="532966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Heap</a:t>
              </a:r>
            </a:p>
          </p:txBody>
        </p:sp>
        <p:sp>
          <p:nvSpPr>
            <p:cNvPr id="25" name="Rectangle 24">
              <a:extLst>
                <a:ext uri="{FF2B5EF4-FFF2-40B4-BE49-F238E27FC236}">
                  <a16:creationId xmlns:a16="http://schemas.microsoft.com/office/drawing/2014/main" id="{8AFC9263-0606-4825-840B-909AFB58E645}"/>
                </a:ext>
              </a:extLst>
            </p:cNvPr>
            <p:cNvSpPr/>
            <p:nvPr/>
          </p:nvSpPr>
          <p:spPr>
            <a:xfrm>
              <a:off x="9035712" y="22300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a:t>
              </a:r>
              <a:r>
                <a:rPr lang="en-US" sz="2000" b="1" dirty="0" err="1">
                  <a:solidFill>
                    <a:schemeClr val="tx1"/>
                  </a:solidFill>
                  <a:latin typeface="Segoe UI Light" panose="020B0502040204020203" pitchFamily="34" charset="0"/>
                  <a:cs typeface="Segoe UI Light" panose="020B0502040204020203" pitchFamily="34" charset="0"/>
                </a:rPr>
                <a:t>heap+stacks</a:t>
              </a:r>
              <a:endParaRPr lang="en-US" sz="2000" b="1" dirty="0">
                <a:solidFill>
                  <a:schemeClr val="tx1"/>
                </a:solidFill>
                <a:latin typeface="Segoe UI Light" panose="020B0502040204020203" pitchFamily="34" charset="0"/>
                <a:cs typeface="Segoe UI Light" panose="020B0502040204020203" pitchFamily="34" charset="0"/>
              </a:endParaRPr>
            </a:p>
          </p:txBody>
        </p:sp>
        <p:sp>
          <p:nvSpPr>
            <p:cNvPr id="26" name="Rectangle 25">
              <a:extLst>
                <a:ext uri="{FF2B5EF4-FFF2-40B4-BE49-F238E27FC236}">
                  <a16:creationId xmlns:a16="http://schemas.microsoft.com/office/drawing/2014/main" id="{7FF75A24-63A1-4355-95CB-A5EC3D90004C}"/>
                </a:ext>
              </a:extLst>
            </p:cNvPr>
            <p:cNvSpPr/>
            <p:nvPr/>
          </p:nvSpPr>
          <p:spPr>
            <a:xfrm>
              <a:off x="9035712" y="1805734"/>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code</a:t>
              </a:r>
            </a:p>
          </p:txBody>
        </p:sp>
        <p:sp>
          <p:nvSpPr>
            <p:cNvPr id="27" name="Rectangle 26">
              <a:extLst>
                <a:ext uri="{FF2B5EF4-FFF2-40B4-BE49-F238E27FC236}">
                  <a16:creationId xmlns:a16="http://schemas.microsoft.com/office/drawing/2014/main" id="{31FBDE29-A425-4EDB-8F99-20E2756A5ACA}"/>
                </a:ext>
              </a:extLst>
            </p:cNvPr>
            <p:cNvSpPr/>
            <p:nvPr/>
          </p:nvSpPr>
          <p:spPr>
            <a:xfrm>
              <a:off x="9035712" y="1380229"/>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 Kernel static data</a:t>
              </a:r>
            </a:p>
          </p:txBody>
        </p:sp>
        <p:sp>
          <p:nvSpPr>
            <p:cNvPr id="4" name="TextBox 3">
              <a:extLst>
                <a:ext uri="{FF2B5EF4-FFF2-40B4-BE49-F238E27FC236}">
                  <a16:creationId xmlns:a16="http://schemas.microsoft.com/office/drawing/2014/main" id="{72BF1F2E-0DE3-4FF4-9F3E-DED8564C75D9}"/>
                </a:ext>
              </a:extLst>
            </p:cNvPr>
            <p:cNvSpPr txBox="1"/>
            <p:nvPr/>
          </p:nvSpPr>
          <p:spPr>
            <a:xfrm>
              <a:off x="9324474" y="3561349"/>
              <a:ext cx="2370221"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Empty gap</a:t>
              </a:r>
            </a:p>
          </p:txBody>
        </p:sp>
      </p:grpSp>
      <p:grpSp>
        <p:nvGrpSpPr>
          <p:cNvPr id="29" name="Group 28">
            <a:extLst>
              <a:ext uri="{FF2B5EF4-FFF2-40B4-BE49-F238E27FC236}">
                <a16:creationId xmlns:a16="http://schemas.microsoft.com/office/drawing/2014/main" id="{3ADEF22A-E894-4CD2-9F26-F89CC8E8615A}"/>
              </a:ext>
            </a:extLst>
          </p:cNvPr>
          <p:cNvGrpSpPr/>
          <p:nvPr/>
        </p:nvGrpSpPr>
        <p:grpSpPr>
          <a:xfrm>
            <a:off x="7260599" y="1793558"/>
            <a:ext cx="4859613" cy="3824500"/>
            <a:chOff x="7260599" y="1793558"/>
            <a:chExt cx="4859613" cy="3824500"/>
          </a:xfrm>
        </p:grpSpPr>
        <p:sp>
          <p:nvSpPr>
            <p:cNvPr id="30" name="Rectangle 29">
              <a:extLst>
                <a:ext uri="{FF2B5EF4-FFF2-40B4-BE49-F238E27FC236}">
                  <a16:creationId xmlns:a16="http://schemas.microsoft.com/office/drawing/2014/main" id="{02BF1276-3A03-4C17-A38E-7F8A00729808}"/>
                </a:ext>
              </a:extLst>
            </p:cNvPr>
            <p:cNvSpPr/>
            <p:nvPr/>
          </p:nvSpPr>
          <p:spPr>
            <a:xfrm>
              <a:off x="7397933" y="2286001"/>
              <a:ext cx="2959769" cy="31742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CC14415-D1C1-432E-9537-21A48EAF16C5}"/>
                </a:ext>
              </a:extLst>
            </p:cNvPr>
            <p:cNvSpPr txBox="1"/>
            <p:nvPr/>
          </p:nvSpPr>
          <p:spPr>
            <a:xfrm>
              <a:off x="7260599" y="1793558"/>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Physical RAM</a:t>
              </a:r>
            </a:p>
          </p:txBody>
        </p:sp>
        <p:sp>
          <p:nvSpPr>
            <p:cNvPr id="32" name="TextBox 31">
              <a:extLst>
                <a:ext uri="{FF2B5EF4-FFF2-40B4-BE49-F238E27FC236}">
                  <a16:creationId xmlns:a16="http://schemas.microsoft.com/office/drawing/2014/main" id="{E42FCA15-B39A-4B55-92F3-8A3267DF6FAA}"/>
                </a:ext>
              </a:extLst>
            </p:cNvPr>
            <p:cNvSpPr txBox="1"/>
            <p:nvPr/>
          </p:nvSpPr>
          <p:spPr>
            <a:xfrm>
              <a:off x="10280355" y="5156393"/>
              <a:ext cx="42935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a:t>
              </a:r>
            </a:p>
          </p:txBody>
        </p:sp>
        <p:sp>
          <p:nvSpPr>
            <p:cNvPr id="33" name="TextBox 32">
              <a:extLst>
                <a:ext uri="{FF2B5EF4-FFF2-40B4-BE49-F238E27FC236}">
                  <a16:creationId xmlns:a16="http://schemas.microsoft.com/office/drawing/2014/main" id="{C677E806-F590-4828-8FE5-E815CD9E660D}"/>
                </a:ext>
              </a:extLst>
            </p:cNvPr>
            <p:cNvSpPr txBox="1"/>
            <p:nvPr/>
          </p:nvSpPr>
          <p:spPr>
            <a:xfrm>
              <a:off x="10239564" y="2103374"/>
              <a:ext cx="1880648"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MAX_PHYS</a:t>
              </a:r>
            </a:p>
          </p:txBody>
        </p:sp>
      </p:grpSp>
      <p:grpSp>
        <p:nvGrpSpPr>
          <p:cNvPr id="34" name="Group 33">
            <a:extLst>
              <a:ext uri="{FF2B5EF4-FFF2-40B4-BE49-F238E27FC236}">
                <a16:creationId xmlns:a16="http://schemas.microsoft.com/office/drawing/2014/main" id="{3374E706-8C08-4856-92E5-A0442486AE53}"/>
              </a:ext>
            </a:extLst>
          </p:cNvPr>
          <p:cNvGrpSpPr/>
          <p:nvPr/>
        </p:nvGrpSpPr>
        <p:grpSpPr>
          <a:xfrm>
            <a:off x="9043853" y="786138"/>
            <a:ext cx="3148147" cy="1356425"/>
            <a:chOff x="9043853" y="786138"/>
            <a:chExt cx="3148147" cy="1356425"/>
          </a:xfrm>
        </p:grpSpPr>
        <p:cxnSp>
          <p:nvCxnSpPr>
            <p:cNvPr id="35" name="Straight Arrow Connector 34">
              <a:extLst>
                <a:ext uri="{FF2B5EF4-FFF2-40B4-BE49-F238E27FC236}">
                  <a16:creationId xmlns:a16="http://schemas.microsoft.com/office/drawing/2014/main" id="{DD10B273-9266-4366-A722-6C3EFE1BDDCE}"/>
                </a:ext>
              </a:extLst>
            </p:cNvPr>
            <p:cNvCxnSpPr/>
            <p:nvPr/>
          </p:nvCxnSpPr>
          <p:spPr>
            <a:xfrm>
              <a:off x="11011989" y="1502230"/>
              <a:ext cx="0" cy="64033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FB362ED-FD12-45B8-9FBE-28261EDC9D7A}"/>
                </a:ext>
              </a:extLst>
            </p:cNvPr>
            <p:cNvSpPr txBox="1"/>
            <p:nvPr/>
          </p:nvSpPr>
          <p:spPr>
            <a:xfrm>
              <a:off x="9043853" y="786138"/>
              <a:ext cx="3148147" cy="707886"/>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Typically much smaller than the virtual address space!</a:t>
              </a:r>
            </a:p>
          </p:txBody>
        </p:sp>
      </p:grpSp>
      <p:cxnSp>
        <p:nvCxnSpPr>
          <p:cNvPr id="37" name="Straight Connector 36">
            <a:extLst>
              <a:ext uri="{FF2B5EF4-FFF2-40B4-BE49-F238E27FC236}">
                <a16:creationId xmlns:a16="http://schemas.microsoft.com/office/drawing/2014/main" id="{45DF72C5-5060-4562-B93A-E035103CD92F}"/>
              </a:ext>
            </a:extLst>
          </p:cNvPr>
          <p:cNvCxnSpPr>
            <a:cxnSpLocks/>
          </p:cNvCxnSpPr>
          <p:nvPr/>
        </p:nvCxnSpPr>
        <p:spPr>
          <a:xfrm flipV="1">
            <a:off x="6182267" y="2323064"/>
            <a:ext cx="1052206" cy="24197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DF8C324-4228-4B37-AE4D-8AE3304BC628}"/>
              </a:ext>
            </a:extLst>
          </p:cNvPr>
          <p:cNvCxnSpPr>
            <a:cxnSpLocks/>
          </p:cNvCxnSpPr>
          <p:nvPr/>
        </p:nvCxnSpPr>
        <p:spPr>
          <a:xfrm>
            <a:off x="6122126" y="3195281"/>
            <a:ext cx="1164599" cy="217355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1339EC63-02DE-494B-9D2B-33CFBDC4AACF}"/>
              </a:ext>
            </a:extLst>
          </p:cNvPr>
          <p:cNvGrpSpPr/>
          <p:nvPr/>
        </p:nvGrpSpPr>
        <p:grpSpPr>
          <a:xfrm>
            <a:off x="5982788" y="5443703"/>
            <a:ext cx="6335484" cy="1437674"/>
            <a:chOff x="5982788" y="5443703"/>
            <a:chExt cx="6335484" cy="1437674"/>
          </a:xfrm>
        </p:grpSpPr>
        <p:sp>
          <p:nvSpPr>
            <p:cNvPr id="40" name="TextBox 39">
              <a:extLst>
                <a:ext uri="{FF2B5EF4-FFF2-40B4-BE49-F238E27FC236}">
                  <a16:creationId xmlns:a16="http://schemas.microsoft.com/office/drawing/2014/main" id="{A4E34206-2B72-47F4-8B14-193C075EA9CF}"/>
                </a:ext>
              </a:extLst>
            </p:cNvPr>
            <p:cNvSpPr txBox="1"/>
            <p:nvPr/>
          </p:nvSpPr>
          <p:spPr>
            <a:xfrm>
              <a:off x="5982788" y="5443703"/>
              <a:ext cx="6335484" cy="830997"/>
            </a:xfrm>
            <a:prstGeom prst="rect">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                Direct linear translation:</a:t>
              </a:r>
            </a:p>
            <a:p>
              <a:r>
                <a:rPr lang="en-US" sz="2400" b="1" dirty="0">
                  <a:latin typeface="Segoe UI Light" panose="020B0502040204020203" pitchFamily="34" charset="0"/>
                  <a:cs typeface="Segoe UI Light" panose="020B0502040204020203" pitchFamily="34" charset="0"/>
                </a:rPr>
                <a:t>Physical address P </a:t>
              </a:r>
              <a:r>
                <a:rPr lang="en-US" b="1" dirty="0"/>
                <a:t>↔</a:t>
              </a:r>
              <a:r>
                <a:rPr lang="en-US" sz="2400" b="1" dirty="0">
                  <a:latin typeface="Segoe UI Light" panose="020B0502040204020203" pitchFamily="34" charset="0"/>
                  <a:cs typeface="Segoe UI Light" panose="020B0502040204020203" pitchFamily="34" charset="0"/>
                </a:rPr>
                <a:t> 0xFFFF'8000'0000'0000+P</a:t>
              </a:r>
            </a:p>
          </p:txBody>
        </p:sp>
        <p:sp>
          <p:nvSpPr>
            <p:cNvPr id="41" name="Right Brace 40">
              <a:extLst>
                <a:ext uri="{FF2B5EF4-FFF2-40B4-BE49-F238E27FC236}">
                  <a16:creationId xmlns:a16="http://schemas.microsoft.com/office/drawing/2014/main" id="{A2D74CD9-39EF-4BEE-BE8C-C20A0654138F}"/>
                </a:ext>
              </a:extLst>
            </p:cNvPr>
            <p:cNvSpPr/>
            <p:nvPr/>
          </p:nvSpPr>
          <p:spPr>
            <a:xfrm rot="5400000">
              <a:off x="10310023" y="4633146"/>
              <a:ext cx="332777" cy="3298369"/>
            </a:xfrm>
            <a:prstGeom prst="righ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 name="TextBox 41">
              <a:extLst>
                <a:ext uri="{FF2B5EF4-FFF2-40B4-BE49-F238E27FC236}">
                  <a16:creationId xmlns:a16="http://schemas.microsoft.com/office/drawing/2014/main" id="{9633EAF5-04CF-411A-96CD-C7BB58CF124B}"/>
                </a:ext>
              </a:extLst>
            </p:cNvPr>
            <p:cNvSpPr txBox="1"/>
            <p:nvPr/>
          </p:nvSpPr>
          <p:spPr>
            <a:xfrm>
              <a:off x="8556173" y="6419712"/>
              <a:ext cx="3597876"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High canonical address</a:t>
              </a:r>
            </a:p>
          </p:txBody>
        </p:sp>
      </p:grpSp>
      <p:sp>
        <p:nvSpPr>
          <p:cNvPr id="43" name="Rectangle 42">
            <a:extLst>
              <a:ext uri="{FF2B5EF4-FFF2-40B4-BE49-F238E27FC236}">
                <a16:creationId xmlns:a16="http://schemas.microsoft.com/office/drawing/2014/main" id="{17409097-4958-4786-A93B-97D40B9657AA}"/>
              </a:ext>
            </a:extLst>
          </p:cNvPr>
          <p:cNvSpPr/>
          <p:nvPr/>
        </p:nvSpPr>
        <p:spPr>
          <a:xfrm>
            <a:off x="3135194" y="2626802"/>
            <a:ext cx="2874541" cy="442970"/>
          </a:xfrm>
          <a:prstGeom prst="rect">
            <a:avLst/>
          </a:prstGeom>
          <a:noFill/>
          <a:ln w="130175">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69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45833E-6 3.7037E-7 L -0.48724 -0.00116 " pathEditMode="relative" rAng="0" ptsTypes="AA">
                                      <p:cBhvr>
                                        <p:cTn id="6" dur="1000" fill="hold"/>
                                        <p:tgtEl>
                                          <p:spTgt spid="28"/>
                                        </p:tgtEl>
                                        <p:attrNameLst>
                                          <p:attrName>ppt_x</p:attrName>
                                          <p:attrName>ppt_y</p:attrName>
                                        </p:attrNameLst>
                                      </p:cBhvr>
                                      <p:rCtr x="-24362" y="-69"/>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32" presetClass="emph" presetSubtype="0" fill="hold" nodeType="withEffect">
                                  <p:stCondLst>
                                    <p:cond delay="0"/>
                                  </p:stCondLst>
                                  <p:childTnLst>
                                    <p:animRot by="120000">
                                      <p:cBhvr>
                                        <p:cTn id="17" dur="50" fill="hold">
                                          <p:stCondLst>
                                            <p:cond delay="0"/>
                                          </p:stCondLst>
                                        </p:cTn>
                                        <p:tgtEl>
                                          <p:spTgt spid="34"/>
                                        </p:tgtEl>
                                        <p:attrNameLst>
                                          <p:attrName>r</p:attrName>
                                        </p:attrNameLst>
                                      </p:cBhvr>
                                    </p:animRot>
                                    <p:animRot by="-240000">
                                      <p:cBhvr>
                                        <p:cTn id="18" dur="100" fill="hold">
                                          <p:stCondLst>
                                            <p:cond delay="100"/>
                                          </p:stCondLst>
                                        </p:cTn>
                                        <p:tgtEl>
                                          <p:spTgt spid="34"/>
                                        </p:tgtEl>
                                        <p:attrNameLst>
                                          <p:attrName>r</p:attrName>
                                        </p:attrNameLst>
                                      </p:cBhvr>
                                    </p:animRot>
                                    <p:animRot by="240000">
                                      <p:cBhvr>
                                        <p:cTn id="19" dur="100" fill="hold">
                                          <p:stCondLst>
                                            <p:cond delay="200"/>
                                          </p:stCondLst>
                                        </p:cTn>
                                        <p:tgtEl>
                                          <p:spTgt spid="34"/>
                                        </p:tgtEl>
                                        <p:attrNameLst>
                                          <p:attrName>r</p:attrName>
                                        </p:attrNameLst>
                                      </p:cBhvr>
                                    </p:animRot>
                                    <p:animRot by="-240000">
                                      <p:cBhvr>
                                        <p:cTn id="20" dur="100" fill="hold">
                                          <p:stCondLst>
                                            <p:cond delay="300"/>
                                          </p:stCondLst>
                                        </p:cTn>
                                        <p:tgtEl>
                                          <p:spTgt spid="34"/>
                                        </p:tgtEl>
                                        <p:attrNameLst>
                                          <p:attrName>r</p:attrName>
                                        </p:attrNameLst>
                                      </p:cBhvr>
                                    </p:animRot>
                                    <p:animRot by="120000">
                                      <p:cBhvr>
                                        <p:cTn id="21" dur="100" fill="hold">
                                          <p:stCondLst>
                                            <p:cond delay="400"/>
                                          </p:stCondLst>
                                        </p:cTn>
                                        <p:tgtEl>
                                          <p:spTgt spid="34"/>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par>
                          <p:cTn id="27" fill="hold">
                            <p:stCondLst>
                              <p:cond delay="500"/>
                            </p:stCondLst>
                            <p:childTnLst>
                              <p:par>
                                <p:cTn id="28" presetID="32" presetClass="emph" presetSubtype="0" fill="hold" grpId="1" nodeType="afterEffect">
                                  <p:stCondLst>
                                    <p:cond delay="0"/>
                                  </p:stCondLst>
                                  <p:childTnLst>
                                    <p:animRot by="120000">
                                      <p:cBhvr>
                                        <p:cTn id="29" dur="100" fill="hold">
                                          <p:stCondLst>
                                            <p:cond delay="0"/>
                                          </p:stCondLst>
                                        </p:cTn>
                                        <p:tgtEl>
                                          <p:spTgt spid="43"/>
                                        </p:tgtEl>
                                        <p:attrNameLst>
                                          <p:attrName>r</p:attrName>
                                        </p:attrNameLst>
                                      </p:cBhvr>
                                    </p:animRot>
                                    <p:animRot by="-240000">
                                      <p:cBhvr>
                                        <p:cTn id="30" dur="200" fill="hold">
                                          <p:stCondLst>
                                            <p:cond delay="200"/>
                                          </p:stCondLst>
                                        </p:cTn>
                                        <p:tgtEl>
                                          <p:spTgt spid="43"/>
                                        </p:tgtEl>
                                        <p:attrNameLst>
                                          <p:attrName>r</p:attrName>
                                        </p:attrNameLst>
                                      </p:cBhvr>
                                    </p:animRot>
                                    <p:animRot by="240000">
                                      <p:cBhvr>
                                        <p:cTn id="31" dur="200" fill="hold">
                                          <p:stCondLst>
                                            <p:cond delay="400"/>
                                          </p:stCondLst>
                                        </p:cTn>
                                        <p:tgtEl>
                                          <p:spTgt spid="43"/>
                                        </p:tgtEl>
                                        <p:attrNameLst>
                                          <p:attrName>r</p:attrName>
                                        </p:attrNameLst>
                                      </p:cBhvr>
                                    </p:animRot>
                                    <p:animRot by="-240000">
                                      <p:cBhvr>
                                        <p:cTn id="32" dur="200" fill="hold">
                                          <p:stCondLst>
                                            <p:cond delay="600"/>
                                          </p:stCondLst>
                                        </p:cTn>
                                        <p:tgtEl>
                                          <p:spTgt spid="43"/>
                                        </p:tgtEl>
                                        <p:attrNameLst>
                                          <p:attrName>r</p:attrName>
                                        </p:attrNameLst>
                                      </p:cBhvr>
                                    </p:animRot>
                                    <p:animRot by="120000">
                                      <p:cBhvr>
                                        <p:cTn id="33" dur="200" fill="hold">
                                          <p:stCondLst>
                                            <p:cond delay="800"/>
                                          </p:stCondLst>
                                        </p:cTn>
                                        <p:tgtEl>
                                          <p:spTgt spid="43"/>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 calcmode="lin" valueType="num">
                                      <p:cBhvr>
                                        <p:cTn id="40" dur="500" fill="hold"/>
                                        <p:tgtEl>
                                          <p:spTgt spid="37"/>
                                        </p:tgtEl>
                                        <p:attrNameLst>
                                          <p:attrName>style.rotation</p:attrName>
                                        </p:attrNameLst>
                                      </p:cBhvr>
                                      <p:tavLst>
                                        <p:tav tm="0">
                                          <p:val>
                                            <p:fltVal val="360"/>
                                          </p:val>
                                        </p:tav>
                                        <p:tav tm="100000">
                                          <p:val>
                                            <p:fltVal val="0"/>
                                          </p:val>
                                        </p:tav>
                                      </p:tavLst>
                                    </p:anim>
                                    <p:animEffect transition="in" filter="fade">
                                      <p:cBhvr>
                                        <p:cTn id="41" dur="500"/>
                                        <p:tgtEl>
                                          <p:spTgt spid="37"/>
                                        </p:tgtEl>
                                      </p:cBhvr>
                                    </p:animEffect>
                                  </p:childTnLst>
                                </p:cTn>
                              </p:par>
                              <p:par>
                                <p:cTn id="42" presetID="49" presetClass="entr" presetSubtype="0" decel="100000"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fltVal val="0"/>
                                          </p:val>
                                        </p:tav>
                                        <p:tav tm="100000">
                                          <p:val>
                                            <p:strVal val="#ppt_h"/>
                                          </p:val>
                                        </p:tav>
                                      </p:tavLst>
                                    </p:anim>
                                    <p:anim calcmode="lin" valueType="num">
                                      <p:cBhvr>
                                        <p:cTn id="46" dur="500" fill="hold"/>
                                        <p:tgtEl>
                                          <p:spTgt spid="38"/>
                                        </p:tgtEl>
                                        <p:attrNameLst>
                                          <p:attrName>style.rotation</p:attrName>
                                        </p:attrNameLst>
                                      </p:cBhvr>
                                      <p:tavLst>
                                        <p:tav tm="0">
                                          <p:val>
                                            <p:fltVal val="360"/>
                                          </p:val>
                                        </p:tav>
                                        <p:tav tm="100000">
                                          <p:val>
                                            <p:fltVal val="0"/>
                                          </p:val>
                                        </p:tav>
                                      </p:tavLst>
                                    </p:anim>
                                    <p:animEffect transition="in" filter="fade">
                                      <p:cBhvr>
                                        <p:cTn id="47" dur="500"/>
                                        <p:tgtEl>
                                          <p:spTgt spid="38"/>
                                        </p:tgtEl>
                                      </p:cBhvr>
                                    </p:animEffect>
                                  </p:childTnLst>
                                </p:cTn>
                              </p:par>
                              <p:par>
                                <p:cTn id="48" presetID="10" presetClass="entr" presetSubtype="0" fill="hold"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childTnLst>
                          </p:cTn>
                        </p:par>
                        <p:par>
                          <p:cTn id="57" fill="hold">
                            <p:stCondLst>
                              <p:cond delay="500"/>
                            </p:stCondLst>
                            <p:childTnLst>
                              <p:par>
                                <p:cTn id="58" presetID="32" presetClass="emph" presetSubtype="0" fill="hold" nodeType="afterEffect">
                                  <p:stCondLst>
                                    <p:cond delay="0"/>
                                  </p:stCondLst>
                                  <p:childTnLst>
                                    <p:animRot by="120000">
                                      <p:cBhvr>
                                        <p:cTn id="59" dur="100" fill="hold">
                                          <p:stCondLst>
                                            <p:cond delay="0"/>
                                          </p:stCondLst>
                                        </p:cTn>
                                        <p:tgtEl>
                                          <p:spTgt spid="37"/>
                                        </p:tgtEl>
                                        <p:attrNameLst>
                                          <p:attrName>r</p:attrName>
                                        </p:attrNameLst>
                                      </p:cBhvr>
                                    </p:animRot>
                                    <p:animRot by="-240000">
                                      <p:cBhvr>
                                        <p:cTn id="60" dur="200" fill="hold">
                                          <p:stCondLst>
                                            <p:cond delay="200"/>
                                          </p:stCondLst>
                                        </p:cTn>
                                        <p:tgtEl>
                                          <p:spTgt spid="37"/>
                                        </p:tgtEl>
                                        <p:attrNameLst>
                                          <p:attrName>r</p:attrName>
                                        </p:attrNameLst>
                                      </p:cBhvr>
                                    </p:animRot>
                                    <p:animRot by="240000">
                                      <p:cBhvr>
                                        <p:cTn id="61" dur="200" fill="hold">
                                          <p:stCondLst>
                                            <p:cond delay="400"/>
                                          </p:stCondLst>
                                        </p:cTn>
                                        <p:tgtEl>
                                          <p:spTgt spid="37"/>
                                        </p:tgtEl>
                                        <p:attrNameLst>
                                          <p:attrName>r</p:attrName>
                                        </p:attrNameLst>
                                      </p:cBhvr>
                                    </p:animRot>
                                    <p:animRot by="-240000">
                                      <p:cBhvr>
                                        <p:cTn id="62" dur="200" fill="hold">
                                          <p:stCondLst>
                                            <p:cond delay="600"/>
                                          </p:stCondLst>
                                        </p:cTn>
                                        <p:tgtEl>
                                          <p:spTgt spid="37"/>
                                        </p:tgtEl>
                                        <p:attrNameLst>
                                          <p:attrName>r</p:attrName>
                                        </p:attrNameLst>
                                      </p:cBhvr>
                                    </p:animRot>
                                    <p:animRot by="120000">
                                      <p:cBhvr>
                                        <p:cTn id="63" dur="200" fill="hold">
                                          <p:stCondLst>
                                            <p:cond delay="800"/>
                                          </p:stCondLst>
                                        </p:cTn>
                                        <p:tgtEl>
                                          <p:spTgt spid="37"/>
                                        </p:tgtEl>
                                        <p:attrNameLst>
                                          <p:attrName>r</p:attrName>
                                        </p:attrNameLst>
                                      </p:cBhvr>
                                    </p:animRot>
                                  </p:childTnLst>
                                </p:cTn>
                              </p:par>
                              <p:par>
                                <p:cTn id="64" presetID="32" presetClass="emph" presetSubtype="0" fill="hold" nodeType="withEffect">
                                  <p:stCondLst>
                                    <p:cond delay="0"/>
                                  </p:stCondLst>
                                  <p:childTnLst>
                                    <p:animRot by="120000">
                                      <p:cBhvr>
                                        <p:cTn id="65" dur="100" fill="hold">
                                          <p:stCondLst>
                                            <p:cond delay="0"/>
                                          </p:stCondLst>
                                        </p:cTn>
                                        <p:tgtEl>
                                          <p:spTgt spid="38"/>
                                        </p:tgtEl>
                                        <p:attrNameLst>
                                          <p:attrName>r</p:attrName>
                                        </p:attrNameLst>
                                      </p:cBhvr>
                                    </p:animRot>
                                    <p:animRot by="-240000">
                                      <p:cBhvr>
                                        <p:cTn id="66" dur="200" fill="hold">
                                          <p:stCondLst>
                                            <p:cond delay="200"/>
                                          </p:stCondLst>
                                        </p:cTn>
                                        <p:tgtEl>
                                          <p:spTgt spid="38"/>
                                        </p:tgtEl>
                                        <p:attrNameLst>
                                          <p:attrName>r</p:attrName>
                                        </p:attrNameLst>
                                      </p:cBhvr>
                                    </p:animRot>
                                    <p:animRot by="240000">
                                      <p:cBhvr>
                                        <p:cTn id="67" dur="200" fill="hold">
                                          <p:stCondLst>
                                            <p:cond delay="400"/>
                                          </p:stCondLst>
                                        </p:cTn>
                                        <p:tgtEl>
                                          <p:spTgt spid="38"/>
                                        </p:tgtEl>
                                        <p:attrNameLst>
                                          <p:attrName>r</p:attrName>
                                        </p:attrNameLst>
                                      </p:cBhvr>
                                    </p:animRot>
                                    <p:animRot by="-240000">
                                      <p:cBhvr>
                                        <p:cTn id="68" dur="200" fill="hold">
                                          <p:stCondLst>
                                            <p:cond delay="600"/>
                                          </p:stCondLst>
                                        </p:cTn>
                                        <p:tgtEl>
                                          <p:spTgt spid="38"/>
                                        </p:tgtEl>
                                        <p:attrNameLst>
                                          <p:attrName>r</p:attrName>
                                        </p:attrNameLst>
                                      </p:cBhvr>
                                    </p:animRot>
                                    <p:animRot by="120000">
                                      <p:cBhvr>
                                        <p:cTn id="69" dur="200" fill="hold">
                                          <p:stCondLst>
                                            <p:cond delay="800"/>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P spid="43" grpId="0" animBg="1"/>
      <p:bldP spid="4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A05AD880-FE8A-4FD8-BFA5-AB11A6FEDBB3}"/>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F121A24-C90F-4A88-958E-7E97A80B0882}"/>
              </a:ext>
            </a:extLst>
          </p:cNvPr>
          <p:cNvSpPr/>
          <p:nvPr/>
        </p:nvSpPr>
        <p:spPr>
          <a:xfrm>
            <a:off x="7397933" y="2286001"/>
            <a:ext cx="2959769" cy="31742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E6AFB10-74C3-4EBD-921C-94F73DFD2A14}"/>
              </a:ext>
            </a:extLst>
          </p:cNvPr>
          <p:cNvSpPr txBox="1"/>
          <p:nvPr/>
        </p:nvSpPr>
        <p:spPr>
          <a:xfrm>
            <a:off x="7260599" y="1793558"/>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Physical RAM</a:t>
            </a:r>
          </a:p>
        </p:txBody>
      </p:sp>
      <p:sp>
        <p:nvSpPr>
          <p:cNvPr id="7" name="TextBox 6">
            <a:extLst>
              <a:ext uri="{FF2B5EF4-FFF2-40B4-BE49-F238E27FC236}">
                <a16:creationId xmlns:a16="http://schemas.microsoft.com/office/drawing/2014/main" id="{76DE2ADB-72C6-451B-B231-B4045770D71E}"/>
              </a:ext>
            </a:extLst>
          </p:cNvPr>
          <p:cNvSpPr txBox="1"/>
          <p:nvPr/>
        </p:nvSpPr>
        <p:spPr>
          <a:xfrm>
            <a:off x="10239564" y="2103374"/>
            <a:ext cx="1880648"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MAX_PHYS</a:t>
            </a:r>
          </a:p>
        </p:txBody>
      </p:sp>
      <p:cxnSp>
        <p:nvCxnSpPr>
          <p:cNvPr id="14" name="Straight Connector 13">
            <a:extLst>
              <a:ext uri="{FF2B5EF4-FFF2-40B4-BE49-F238E27FC236}">
                <a16:creationId xmlns:a16="http://schemas.microsoft.com/office/drawing/2014/main" id="{6A60FEDB-A439-4AB2-BB20-290ABF047FA6}"/>
              </a:ext>
            </a:extLst>
          </p:cNvPr>
          <p:cNvCxnSpPr>
            <a:cxnSpLocks/>
          </p:cNvCxnSpPr>
          <p:nvPr/>
        </p:nvCxnSpPr>
        <p:spPr>
          <a:xfrm>
            <a:off x="6132078" y="1407610"/>
            <a:ext cx="1226666" cy="293498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AB1B19A-39FC-440C-B101-52FC9610972C}"/>
              </a:ext>
            </a:extLst>
          </p:cNvPr>
          <p:cNvCxnSpPr>
            <a:cxnSpLocks/>
          </p:cNvCxnSpPr>
          <p:nvPr/>
        </p:nvCxnSpPr>
        <p:spPr>
          <a:xfrm>
            <a:off x="6096000" y="2214155"/>
            <a:ext cx="1262744" cy="320602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6347D76-4DC6-4C77-BCB0-E3077A8440C0}"/>
              </a:ext>
            </a:extLst>
          </p:cNvPr>
          <p:cNvCxnSpPr/>
          <p:nvPr/>
        </p:nvCxnSpPr>
        <p:spPr>
          <a:xfrm>
            <a:off x="7397933" y="4342596"/>
            <a:ext cx="29597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F84D66D8-A2EE-484D-B9CD-426815FE864A}"/>
              </a:ext>
            </a:extLst>
          </p:cNvPr>
          <p:cNvGrpSpPr/>
          <p:nvPr/>
        </p:nvGrpSpPr>
        <p:grpSpPr>
          <a:xfrm>
            <a:off x="1234794" y="1364233"/>
            <a:ext cx="1821332" cy="789137"/>
            <a:chOff x="1234794" y="1364233"/>
            <a:chExt cx="1821332" cy="789137"/>
          </a:xfrm>
        </p:grpSpPr>
        <p:sp>
          <p:nvSpPr>
            <p:cNvPr id="32" name="Rectangle 31">
              <a:extLst>
                <a:ext uri="{FF2B5EF4-FFF2-40B4-BE49-F238E27FC236}">
                  <a16:creationId xmlns:a16="http://schemas.microsoft.com/office/drawing/2014/main" id="{89159B80-CB2F-4C44-9D10-E1C3CDF3AA79}"/>
                </a:ext>
              </a:extLst>
            </p:cNvPr>
            <p:cNvSpPr/>
            <p:nvPr/>
          </p:nvSpPr>
          <p:spPr>
            <a:xfrm>
              <a:off x="1266669" y="1581463"/>
              <a:ext cx="1694281" cy="29980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06E720A-4DB4-4C4D-B914-A32A32338C1B}"/>
                </a:ext>
              </a:extLst>
            </p:cNvPr>
            <p:cNvGrpSpPr/>
            <p:nvPr/>
          </p:nvGrpSpPr>
          <p:grpSpPr>
            <a:xfrm>
              <a:off x="1234794" y="1364233"/>
              <a:ext cx="1821332" cy="789137"/>
              <a:chOff x="10390531" y="4504382"/>
              <a:chExt cx="1821332" cy="789137"/>
            </a:xfrm>
          </p:grpSpPr>
          <p:cxnSp>
            <p:nvCxnSpPr>
              <p:cNvPr id="25" name="Straight Arrow Connector 24">
                <a:extLst>
                  <a:ext uri="{FF2B5EF4-FFF2-40B4-BE49-F238E27FC236}">
                    <a16:creationId xmlns:a16="http://schemas.microsoft.com/office/drawing/2014/main" id="{7D22E80A-6AEE-48FF-B3A6-15F23296D9D0}"/>
                  </a:ext>
                </a:extLst>
              </p:cNvPr>
              <p:cNvCxnSpPr/>
              <p:nvPr/>
            </p:nvCxnSpPr>
            <p:spPr>
              <a:xfrm>
                <a:off x="12167081" y="4504382"/>
                <a:ext cx="0" cy="789137"/>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1DF5422A-E7A0-4482-81F0-17CC42EAEAAF}"/>
                  </a:ext>
                </a:extLst>
              </p:cNvPr>
              <p:cNvSpPr/>
              <p:nvPr/>
            </p:nvSpPr>
            <p:spPr>
              <a:xfrm>
                <a:off x="10390531" y="4638663"/>
                <a:ext cx="1821332" cy="446276"/>
              </a:xfrm>
              <a:prstGeom prst="rect">
                <a:avLst/>
              </a:prstGeom>
              <a:noFill/>
            </p:spPr>
            <p:txBody>
              <a:bodyPr wrap="none">
                <a:spAutoFit/>
              </a:bodyPr>
              <a:lstStyle/>
              <a:p>
                <a:r>
                  <a:rPr lang="en-US" sz="2300" dirty="0">
                    <a:latin typeface="Roboto" panose="02000000000000000000" pitchFamily="2" charset="0"/>
                    <a:ea typeface="Roboto" panose="02000000000000000000" pitchFamily="2" charset="0"/>
                    <a:cs typeface="Roboto" panose="02000000000000000000" pitchFamily="2" charset="0"/>
                  </a:rPr>
                  <a:t>Highest 2GB</a:t>
                </a:r>
              </a:p>
            </p:txBody>
          </p:sp>
        </p:grpSp>
      </p:grpSp>
      <p:grpSp>
        <p:nvGrpSpPr>
          <p:cNvPr id="29" name="Group 28">
            <a:extLst>
              <a:ext uri="{FF2B5EF4-FFF2-40B4-BE49-F238E27FC236}">
                <a16:creationId xmlns:a16="http://schemas.microsoft.com/office/drawing/2014/main" id="{2B571E59-77CF-42DB-BFB5-D75B2EAF46B9}"/>
              </a:ext>
            </a:extLst>
          </p:cNvPr>
          <p:cNvGrpSpPr/>
          <p:nvPr/>
        </p:nvGrpSpPr>
        <p:grpSpPr>
          <a:xfrm>
            <a:off x="9043853" y="786138"/>
            <a:ext cx="3148147" cy="1356425"/>
            <a:chOff x="9043853" y="786138"/>
            <a:chExt cx="3148147" cy="1356425"/>
          </a:xfrm>
        </p:grpSpPr>
        <p:cxnSp>
          <p:nvCxnSpPr>
            <p:cNvPr id="30" name="Straight Arrow Connector 29">
              <a:extLst>
                <a:ext uri="{FF2B5EF4-FFF2-40B4-BE49-F238E27FC236}">
                  <a16:creationId xmlns:a16="http://schemas.microsoft.com/office/drawing/2014/main" id="{7D31679A-01D7-489E-8ABE-7E542FE59C84}"/>
                </a:ext>
              </a:extLst>
            </p:cNvPr>
            <p:cNvCxnSpPr/>
            <p:nvPr/>
          </p:nvCxnSpPr>
          <p:spPr>
            <a:xfrm>
              <a:off x="11011989" y="1502230"/>
              <a:ext cx="0" cy="64033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130A7C-AD7E-4D8A-AF8E-F62B3C3A79FF}"/>
                </a:ext>
              </a:extLst>
            </p:cNvPr>
            <p:cNvSpPr txBox="1"/>
            <p:nvPr/>
          </p:nvSpPr>
          <p:spPr>
            <a:xfrm>
              <a:off x="9043853" y="786138"/>
              <a:ext cx="3148147" cy="707886"/>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Typically much smaller than the virtual address space!</a:t>
              </a:r>
            </a:p>
          </p:txBody>
        </p:sp>
      </p:grpSp>
      <p:grpSp>
        <p:nvGrpSpPr>
          <p:cNvPr id="35" name="Group 34">
            <a:extLst>
              <a:ext uri="{FF2B5EF4-FFF2-40B4-BE49-F238E27FC236}">
                <a16:creationId xmlns:a16="http://schemas.microsoft.com/office/drawing/2014/main" id="{8A56C310-8F19-4316-B170-42409E462A57}"/>
              </a:ext>
            </a:extLst>
          </p:cNvPr>
          <p:cNvGrpSpPr/>
          <p:nvPr/>
        </p:nvGrpSpPr>
        <p:grpSpPr>
          <a:xfrm>
            <a:off x="10481972" y="4539595"/>
            <a:ext cx="1760418" cy="640333"/>
            <a:chOff x="10481972" y="4539595"/>
            <a:chExt cx="1760418" cy="640333"/>
          </a:xfrm>
        </p:grpSpPr>
        <p:sp>
          <p:nvSpPr>
            <p:cNvPr id="34" name="Rectangle 33">
              <a:extLst>
                <a:ext uri="{FF2B5EF4-FFF2-40B4-BE49-F238E27FC236}">
                  <a16:creationId xmlns:a16="http://schemas.microsoft.com/office/drawing/2014/main" id="{0D868332-52E8-434A-BCC0-ED9FF53036FE}"/>
                </a:ext>
              </a:extLst>
            </p:cNvPr>
            <p:cNvSpPr/>
            <p:nvPr/>
          </p:nvSpPr>
          <p:spPr>
            <a:xfrm>
              <a:off x="10573404" y="4710224"/>
              <a:ext cx="1579416" cy="27362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EF2E326-D2A6-4471-95FD-40789763460D}"/>
                </a:ext>
              </a:extLst>
            </p:cNvPr>
            <p:cNvGrpSpPr/>
            <p:nvPr/>
          </p:nvGrpSpPr>
          <p:grpSpPr>
            <a:xfrm>
              <a:off x="10481972" y="4539595"/>
              <a:ext cx="1760418" cy="640333"/>
              <a:chOff x="10481972" y="4539595"/>
              <a:chExt cx="1760418" cy="640333"/>
            </a:xfrm>
          </p:grpSpPr>
          <p:cxnSp>
            <p:nvCxnSpPr>
              <p:cNvPr id="21" name="Straight Arrow Connector 20">
                <a:extLst>
                  <a:ext uri="{FF2B5EF4-FFF2-40B4-BE49-F238E27FC236}">
                    <a16:creationId xmlns:a16="http://schemas.microsoft.com/office/drawing/2014/main" id="{07FF0894-4F7C-4612-BAD2-5F87391C53EE}"/>
                  </a:ext>
                </a:extLst>
              </p:cNvPr>
              <p:cNvCxnSpPr/>
              <p:nvPr/>
            </p:nvCxnSpPr>
            <p:spPr>
              <a:xfrm>
                <a:off x="10534224" y="4539595"/>
                <a:ext cx="0" cy="640333"/>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F918482-E5F0-47A4-851F-99456C9A6A72}"/>
                  </a:ext>
                </a:extLst>
              </p:cNvPr>
              <p:cNvSpPr/>
              <p:nvPr/>
            </p:nvSpPr>
            <p:spPr>
              <a:xfrm>
                <a:off x="10481972" y="4638663"/>
                <a:ext cx="1760418" cy="446276"/>
              </a:xfrm>
              <a:prstGeom prst="rect">
                <a:avLst/>
              </a:prstGeom>
            </p:spPr>
            <p:txBody>
              <a:bodyPr wrap="none">
                <a:spAutoFit/>
              </a:bodyPr>
              <a:lstStyle/>
              <a:p>
                <a:r>
                  <a:rPr lang="en-US" sz="2300" dirty="0">
                    <a:latin typeface="Roboto" panose="02000000000000000000" pitchFamily="2" charset="0"/>
                    <a:ea typeface="Roboto" panose="02000000000000000000" pitchFamily="2" charset="0"/>
                    <a:cs typeface="Roboto" panose="02000000000000000000" pitchFamily="2" charset="0"/>
                  </a:rPr>
                  <a:t>Lowest 2GB</a:t>
                </a:r>
              </a:p>
            </p:txBody>
          </p:sp>
        </p:grpSp>
      </p:grpSp>
      <p:grpSp>
        <p:nvGrpSpPr>
          <p:cNvPr id="37" name="Group 36">
            <a:extLst>
              <a:ext uri="{FF2B5EF4-FFF2-40B4-BE49-F238E27FC236}">
                <a16:creationId xmlns:a16="http://schemas.microsoft.com/office/drawing/2014/main" id="{7213C651-81C6-4323-AA88-165E7F190302}"/>
              </a:ext>
            </a:extLst>
          </p:cNvPr>
          <p:cNvGrpSpPr/>
          <p:nvPr/>
        </p:nvGrpSpPr>
        <p:grpSpPr>
          <a:xfrm>
            <a:off x="10351832" y="4104056"/>
            <a:ext cx="1972015" cy="446276"/>
            <a:chOff x="10351832" y="4104056"/>
            <a:chExt cx="1972015" cy="446276"/>
          </a:xfrm>
        </p:grpSpPr>
        <p:sp>
          <p:nvSpPr>
            <p:cNvPr id="36" name="Rectangle 35">
              <a:extLst>
                <a:ext uri="{FF2B5EF4-FFF2-40B4-BE49-F238E27FC236}">
                  <a16:creationId xmlns:a16="http://schemas.microsoft.com/office/drawing/2014/main" id="{07B82726-83F8-460C-9F51-E7F156FC15BE}"/>
                </a:ext>
              </a:extLst>
            </p:cNvPr>
            <p:cNvSpPr/>
            <p:nvPr/>
          </p:nvSpPr>
          <p:spPr>
            <a:xfrm>
              <a:off x="10441104" y="4200227"/>
              <a:ext cx="1722093" cy="27362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1C46943-CEE9-4CD0-94F4-2AB956B5CABF}"/>
                </a:ext>
              </a:extLst>
            </p:cNvPr>
            <p:cNvSpPr/>
            <p:nvPr/>
          </p:nvSpPr>
          <p:spPr>
            <a:xfrm>
              <a:off x="10351832" y="4104056"/>
              <a:ext cx="1972015" cy="446276"/>
            </a:xfrm>
            <a:prstGeom prst="rect">
              <a:avLst/>
            </a:prstGeom>
          </p:spPr>
          <p:txBody>
            <a:bodyPr wrap="none">
              <a:spAutoFit/>
            </a:bodyPr>
            <a:lstStyle/>
            <a:p>
              <a:r>
                <a:rPr lang="en-US" sz="2200" dirty="0">
                  <a:latin typeface="Roboto" panose="02000000000000000000" pitchFamily="2" charset="0"/>
                  <a:ea typeface="Roboto" panose="02000000000000000000" pitchFamily="2" charset="0"/>
                  <a:cs typeface="Roboto" panose="02000000000000000000" pitchFamily="2" charset="0"/>
                </a:rPr>
                <a:t>0x7FFF'FFFF</a:t>
              </a:r>
            </a:p>
          </p:txBody>
        </p:sp>
      </p:grpSp>
      <p:sp>
        <p:nvSpPr>
          <p:cNvPr id="38" name="Rectangle 37">
            <a:extLst>
              <a:ext uri="{FF2B5EF4-FFF2-40B4-BE49-F238E27FC236}">
                <a16:creationId xmlns:a16="http://schemas.microsoft.com/office/drawing/2014/main" id="{393143A9-B789-4FC8-AE42-64FA89B88BC4}"/>
              </a:ext>
            </a:extLst>
          </p:cNvPr>
          <p:cNvSpPr/>
          <p:nvPr/>
        </p:nvSpPr>
        <p:spPr>
          <a:xfrm>
            <a:off x="10441104" y="5242703"/>
            <a:ext cx="185324" cy="27362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F29AA79-A2B9-4D65-8312-3DFB7E564B5B}"/>
              </a:ext>
            </a:extLst>
          </p:cNvPr>
          <p:cNvSpPr txBox="1"/>
          <p:nvPr/>
        </p:nvSpPr>
        <p:spPr>
          <a:xfrm>
            <a:off x="10280355" y="5156393"/>
            <a:ext cx="42935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a:t>
            </a:r>
          </a:p>
        </p:txBody>
      </p:sp>
      <p:sp>
        <p:nvSpPr>
          <p:cNvPr id="40" name="Rectangle 39">
            <a:extLst>
              <a:ext uri="{FF2B5EF4-FFF2-40B4-BE49-F238E27FC236}">
                <a16:creationId xmlns:a16="http://schemas.microsoft.com/office/drawing/2014/main" id="{9D010269-3C66-4207-9A41-60EF351997D0}"/>
              </a:ext>
            </a:extLst>
          </p:cNvPr>
          <p:cNvSpPr/>
          <p:nvPr/>
        </p:nvSpPr>
        <p:spPr>
          <a:xfrm>
            <a:off x="3148148" y="1364233"/>
            <a:ext cx="2874541" cy="789137"/>
          </a:xfrm>
          <a:prstGeom prst="rect">
            <a:avLst/>
          </a:prstGeom>
          <a:noFill/>
          <a:ln w="130175">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A81E29A-0FF8-411D-A90A-6D216D2AF9AD}"/>
              </a:ext>
            </a:extLst>
          </p:cNvPr>
          <p:cNvSpPr/>
          <p:nvPr/>
        </p:nvSpPr>
        <p:spPr>
          <a:xfrm>
            <a:off x="6301898" y="5552743"/>
            <a:ext cx="5781243" cy="1049497"/>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9E21047-5838-427D-A4E1-69D5394DB012}"/>
              </a:ext>
            </a:extLst>
          </p:cNvPr>
          <p:cNvSpPr txBox="1"/>
          <p:nvPr/>
        </p:nvSpPr>
        <p:spPr>
          <a:xfrm>
            <a:off x="6301898" y="5482892"/>
            <a:ext cx="5951062" cy="1200329"/>
          </a:xfrm>
          <a:prstGeom prst="rect">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            Direct linear translation:</a:t>
            </a:r>
          </a:p>
          <a:p>
            <a:r>
              <a:rPr lang="en-US" sz="2400" b="1" dirty="0">
                <a:latin typeface="Segoe UI Light" panose="020B0502040204020203" pitchFamily="34" charset="0"/>
                <a:cs typeface="Segoe UI Light" panose="020B0502040204020203" pitchFamily="34" charset="0"/>
              </a:rPr>
              <a:t>Physical address P (0≤P≤0x7FFF'FFFF) ↔  </a:t>
            </a:r>
          </a:p>
          <a:p>
            <a:r>
              <a:rPr lang="en-US" sz="2400" b="1" dirty="0">
                <a:latin typeface="Segoe UI Light" panose="020B0502040204020203" pitchFamily="34" charset="0"/>
                <a:cs typeface="Segoe UI Light" panose="020B0502040204020203" pitchFamily="34" charset="0"/>
              </a:rPr>
              <a:t>                             0xFFFF'FFFF'8000'0000+P</a:t>
            </a:r>
          </a:p>
        </p:txBody>
      </p:sp>
    </p:spTree>
    <p:extLst>
      <p:ext uri="{BB962C8B-B14F-4D97-AF65-F5344CB8AC3E}">
        <p14:creationId xmlns:p14="http://schemas.microsoft.com/office/powerpoint/2010/main" val="287455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100" fill="hold">
                                          <p:stCondLst>
                                            <p:cond delay="0"/>
                                          </p:stCondLst>
                                        </p:cTn>
                                        <p:tgtEl>
                                          <p:spTgt spid="33"/>
                                        </p:tgtEl>
                                        <p:attrNameLst>
                                          <p:attrName>r</p:attrName>
                                        </p:attrNameLst>
                                      </p:cBhvr>
                                    </p:animRot>
                                    <p:animRot by="-240000">
                                      <p:cBhvr>
                                        <p:cTn id="16" dur="200" fill="hold">
                                          <p:stCondLst>
                                            <p:cond delay="200"/>
                                          </p:stCondLst>
                                        </p:cTn>
                                        <p:tgtEl>
                                          <p:spTgt spid="33"/>
                                        </p:tgtEl>
                                        <p:attrNameLst>
                                          <p:attrName>r</p:attrName>
                                        </p:attrNameLst>
                                      </p:cBhvr>
                                    </p:animRot>
                                    <p:animRot by="240000">
                                      <p:cBhvr>
                                        <p:cTn id="17" dur="200" fill="hold">
                                          <p:stCondLst>
                                            <p:cond delay="400"/>
                                          </p:stCondLst>
                                        </p:cTn>
                                        <p:tgtEl>
                                          <p:spTgt spid="33"/>
                                        </p:tgtEl>
                                        <p:attrNameLst>
                                          <p:attrName>r</p:attrName>
                                        </p:attrNameLst>
                                      </p:cBhvr>
                                    </p:animRot>
                                    <p:animRot by="-240000">
                                      <p:cBhvr>
                                        <p:cTn id="18" dur="200" fill="hold">
                                          <p:stCondLst>
                                            <p:cond delay="600"/>
                                          </p:stCondLst>
                                        </p:cTn>
                                        <p:tgtEl>
                                          <p:spTgt spid="33"/>
                                        </p:tgtEl>
                                        <p:attrNameLst>
                                          <p:attrName>r</p:attrName>
                                        </p:attrNameLst>
                                      </p:cBhvr>
                                    </p:animRot>
                                    <p:animRot by="120000">
                                      <p:cBhvr>
                                        <p:cTn id="19" dur="200" fill="hold">
                                          <p:stCondLst>
                                            <p:cond delay="800"/>
                                          </p:stCondLst>
                                        </p:cTn>
                                        <p:tgtEl>
                                          <p:spTgt spid="33"/>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 calcmode="lin" valueType="num">
                                      <p:cBhvr>
                                        <p:cTn id="26" dur="500" fill="hold"/>
                                        <p:tgtEl>
                                          <p:spTgt spid="14"/>
                                        </p:tgtEl>
                                        <p:attrNameLst>
                                          <p:attrName>style.rotation</p:attrName>
                                        </p:attrNameLst>
                                      </p:cBhvr>
                                      <p:tavLst>
                                        <p:tav tm="0">
                                          <p:val>
                                            <p:fltVal val="360"/>
                                          </p:val>
                                        </p:tav>
                                        <p:tav tm="100000">
                                          <p:val>
                                            <p:fltVal val="0"/>
                                          </p:val>
                                        </p:tav>
                                      </p:tavLst>
                                    </p:anim>
                                    <p:animEffect transition="in" filter="fade">
                                      <p:cBhvr>
                                        <p:cTn id="27" dur="500"/>
                                        <p:tgtEl>
                                          <p:spTgt spid="14"/>
                                        </p:tgtEl>
                                      </p:cBhvr>
                                    </p:animEffect>
                                  </p:childTnLst>
                                </p:cTn>
                              </p:par>
                              <p:par>
                                <p:cTn id="28" presetID="49" presetClass="entr" presetSubtype="0" decel="10000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 calcmode="lin" valueType="num">
                                      <p:cBhvr>
                                        <p:cTn id="32" dur="500" fill="hold"/>
                                        <p:tgtEl>
                                          <p:spTgt spid="17"/>
                                        </p:tgtEl>
                                        <p:attrNameLst>
                                          <p:attrName>style.rotation</p:attrName>
                                        </p:attrNameLst>
                                      </p:cBhvr>
                                      <p:tavLst>
                                        <p:tav tm="0">
                                          <p:val>
                                            <p:fltVal val="360"/>
                                          </p:val>
                                        </p:tav>
                                        <p:tav tm="100000">
                                          <p:val>
                                            <p:fltVal val="0"/>
                                          </p:val>
                                        </p:tav>
                                      </p:tavLst>
                                    </p:anim>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53" presetClass="entr" presetSubtype="16"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par>
                                <p:cTn id="51" presetID="53" presetClass="entr" presetSubtype="16"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par>
                          <p:cTn id="56" fill="hold">
                            <p:stCondLst>
                              <p:cond delay="500"/>
                            </p:stCondLst>
                            <p:childTnLst>
                              <p:par>
                                <p:cTn id="57" presetID="32" presetClass="emph" presetSubtype="0" fill="hold" nodeType="afterEffect">
                                  <p:stCondLst>
                                    <p:cond delay="0"/>
                                  </p:stCondLst>
                                  <p:childTnLst>
                                    <p:animRot by="120000">
                                      <p:cBhvr>
                                        <p:cTn id="58" dur="100" fill="hold">
                                          <p:stCondLst>
                                            <p:cond delay="0"/>
                                          </p:stCondLst>
                                        </p:cTn>
                                        <p:tgtEl>
                                          <p:spTgt spid="14"/>
                                        </p:tgtEl>
                                        <p:attrNameLst>
                                          <p:attrName>r</p:attrName>
                                        </p:attrNameLst>
                                      </p:cBhvr>
                                    </p:animRot>
                                    <p:animRot by="-240000">
                                      <p:cBhvr>
                                        <p:cTn id="59" dur="200" fill="hold">
                                          <p:stCondLst>
                                            <p:cond delay="200"/>
                                          </p:stCondLst>
                                        </p:cTn>
                                        <p:tgtEl>
                                          <p:spTgt spid="14"/>
                                        </p:tgtEl>
                                        <p:attrNameLst>
                                          <p:attrName>r</p:attrName>
                                        </p:attrNameLst>
                                      </p:cBhvr>
                                    </p:animRot>
                                    <p:animRot by="240000">
                                      <p:cBhvr>
                                        <p:cTn id="60" dur="200" fill="hold">
                                          <p:stCondLst>
                                            <p:cond delay="400"/>
                                          </p:stCondLst>
                                        </p:cTn>
                                        <p:tgtEl>
                                          <p:spTgt spid="14"/>
                                        </p:tgtEl>
                                        <p:attrNameLst>
                                          <p:attrName>r</p:attrName>
                                        </p:attrNameLst>
                                      </p:cBhvr>
                                    </p:animRot>
                                    <p:animRot by="-240000">
                                      <p:cBhvr>
                                        <p:cTn id="61" dur="200" fill="hold">
                                          <p:stCondLst>
                                            <p:cond delay="600"/>
                                          </p:stCondLst>
                                        </p:cTn>
                                        <p:tgtEl>
                                          <p:spTgt spid="14"/>
                                        </p:tgtEl>
                                        <p:attrNameLst>
                                          <p:attrName>r</p:attrName>
                                        </p:attrNameLst>
                                      </p:cBhvr>
                                    </p:animRot>
                                    <p:animRot by="120000">
                                      <p:cBhvr>
                                        <p:cTn id="62" dur="200" fill="hold">
                                          <p:stCondLst>
                                            <p:cond delay="800"/>
                                          </p:stCondLst>
                                        </p:cTn>
                                        <p:tgtEl>
                                          <p:spTgt spid="14"/>
                                        </p:tgtEl>
                                        <p:attrNameLst>
                                          <p:attrName>r</p:attrName>
                                        </p:attrNameLst>
                                      </p:cBhvr>
                                    </p:animRot>
                                  </p:childTnLst>
                                </p:cTn>
                              </p:par>
                              <p:par>
                                <p:cTn id="63" presetID="32" presetClass="emph" presetSubtype="0" fill="hold" nodeType="withEffect">
                                  <p:stCondLst>
                                    <p:cond delay="0"/>
                                  </p:stCondLst>
                                  <p:childTnLst>
                                    <p:animRot by="120000">
                                      <p:cBhvr>
                                        <p:cTn id="64" dur="100" fill="hold">
                                          <p:stCondLst>
                                            <p:cond delay="0"/>
                                          </p:stCondLst>
                                        </p:cTn>
                                        <p:tgtEl>
                                          <p:spTgt spid="17"/>
                                        </p:tgtEl>
                                        <p:attrNameLst>
                                          <p:attrName>r</p:attrName>
                                        </p:attrNameLst>
                                      </p:cBhvr>
                                    </p:animRot>
                                    <p:animRot by="-240000">
                                      <p:cBhvr>
                                        <p:cTn id="65" dur="200" fill="hold">
                                          <p:stCondLst>
                                            <p:cond delay="200"/>
                                          </p:stCondLst>
                                        </p:cTn>
                                        <p:tgtEl>
                                          <p:spTgt spid="17"/>
                                        </p:tgtEl>
                                        <p:attrNameLst>
                                          <p:attrName>r</p:attrName>
                                        </p:attrNameLst>
                                      </p:cBhvr>
                                    </p:animRot>
                                    <p:animRot by="240000">
                                      <p:cBhvr>
                                        <p:cTn id="66" dur="200" fill="hold">
                                          <p:stCondLst>
                                            <p:cond delay="400"/>
                                          </p:stCondLst>
                                        </p:cTn>
                                        <p:tgtEl>
                                          <p:spTgt spid="17"/>
                                        </p:tgtEl>
                                        <p:attrNameLst>
                                          <p:attrName>r</p:attrName>
                                        </p:attrNameLst>
                                      </p:cBhvr>
                                    </p:animRot>
                                    <p:animRot by="-240000">
                                      <p:cBhvr>
                                        <p:cTn id="67" dur="200" fill="hold">
                                          <p:stCondLst>
                                            <p:cond delay="600"/>
                                          </p:stCondLst>
                                        </p:cTn>
                                        <p:tgtEl>
                                          <p:spTgt spid="17"/>
                                        </p:tgtEl>
                                        <p:attrNameLst>
                                          <p:attrName>r</p:attrName>
                                        </p:attrNameLst>
                                      </p:cBhvr>
                                    </p:animRot>
                                    <p:animRot by="120000">
                                      <p:cBhvr>
                                        <p:cTn id="68" dur="200" fill="hold">
                                          <p:stCondLst>
                                            <p:cond delay="800"/>
                                          </p:stCondLst>
                                        </p:cTn>
                                        <p:tgtEl>
                                          <p:spTgt spid="17"/>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41"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D4B9502-B2FB-4700-ADDF-8EB5C6E62268}"/>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F121A24-C90F-4A88-958E-7E97A80B0882}"/>
              </a:ext>
            </a:extLst>
          </p:cNvPr>
          <p:cNvSpPr/>
          <p:nvPr/>
        </p:nvSpPr>
        <p:spPr>
          <a:xfrm>
            <a:off x="7397933" y="2286001"/>
            <a:ext cx="2959769" cy="31742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E6AFB10-74C3-4EBD-921C-94F73DFD2A14}"/>
              </a:ext>
            </a:extLst>
          </p:cNvPr>
          <p:cNvSpPr txBox="1"/>
          <p:nvPr/>
        </p:nvSpPr>
        <p:spPr>
          <a:xfrm>
            <a:off x="7260599" y="1793558"/>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Physical RAM</a:t>
            </a:r>
          </a:p>
        </p:txBody>
      </p:sp>
      <p:sp>
        <p:nvSpPr>
          <p:cNvPr id="6" name="TextBox 5">
            <a:extLst>
              <a:ext uri="{FF2B5EF4-FFF2-40B4-BE49-F238E27FC236}">
                <a16:creationId xmlns:a16="http://schemas.microsoft.com/office/drawing/2014/main" id="{9F29AA79-A2B9-4D65-8312-3DFB7E564B5B}"/>
              </a:ext>
            </a:extLst>
          </p:cNvPr>
          <p:cNvSpPr txBox="1"/>
          <p:nvPr/>
        </p:nvSpPr>
        <p:spPr>
          <a:xfrm>
            <a:off x="10280355" y="5156393"/>
            <a:ext cx="42935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a:t>
            </a:r>
          </a:p>
        </p:txBody>
      </p:sp>
      <p:sp>
        <p:nvSpPr>
          <p:cNvPr id="7" name="TextBox 6">
            <a:extLst>
              <a:ext uri="{FF2B5EF4-FFF2-40B4-BE49-F238E27FC236}">
                <a16:creationId xmlns:a16="http://schemas.microsoft.com/office/drawing/2014/main" id="{76DE2ADB-72C6-451B-B231-B4045770D71E}"/>
              </a:ext>
            </a:extLst>
          </p:cNvPr>
          <p:cNvSpPr txBox="1"/>
          <p:nvPr/>
        </p:nvSpPr>
        <p:spPr>
          <a:xfrm>
            <a:off x="10239564" y="2103374"/>
            <a:ext cx="1880648"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MAX_PHYS</a:t>
            </a:r>
          </a:p>
        </p:txBody>
      </p:sp>
      <p:cxnSp>
        <p:nvCxnSpPr>
          <p:cNvPr id="12" name="Straight Arrow Connector 11">
            <a:extLst>
              <a:ext uri="{FF2B5EF4-FFF2-40B4-BE49-F238E27FC236}">
                <a16:creationId xmlns:a16="http://schemas.microsoft.com/office/drawing/2014/main" id="{82BE4C06-65D1-47F7-B913-AF77E6831ED5}"/>
              </a:ext>
            </a:extLst>
          </p:cNvPr>
          <p:cNvCxnSpPr/>
          <p:nvPr/>
        </p:nvCxnSpPr>
        <p:spPr>
          <a:xfrm>
            <a:off x="11011989" y="1489167"/>
            <a:ext cx="0" cy="64033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246A6DF-F9C7-48FD-B7F0-7050252E5058}"/>
              </a:ext>
            </a:extLst>
          </p:cNvPr>
          <p:cNvSpPr txBox="1"/>
          <p:nvPr/>
        </p:nvSpPr>
        <p:spPr>
          <a:xfrm>
            <a:off x="9043853" y="773075"/>
            <a:ext cx="3148147" cy="707886"/>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Typically much smaller than the virtual address space!</a:t>
            </a:r>
          </a:p>
        </p:txBody>
      </p:sp>
      <p:cxnSp>
        <p:nvCxnSpPr>
          <p:cNvPr id="14" name="Straight Connector 13">
            <a:extLst>
              <a:ext uri="{FF2B5EF4-FFF2-40B4-BE49-F238E27FC236}">
                <a16:creationId xmlns:a16="http://schemas.microsoft.com/office/drawing/2014/main" id="{6A60FEDB-A439-4AB2-BB20-290ABF047FA6}"/>
              </a:ext>
            </a:extLst>
          </p:cNvPr>
          <p:cNvCxnSpPr>
            <a:cxnSpLocks/>
          </p:cNvCxnSpPr>
          <p:nvPr/>
        </p:nvCxnSpPr>
        <p:spPr>
          <a:xfrm flipV="1">
            <a:off x="6122126" y="2286001"/>
            <a:ext cx="1225417" cy="242969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6347D76-4DC6-4C77-BCB0-E3077A8440C0}"/>
              </a:ext>
            </a:extLst>
          </p:cNvPr>
          <p:cNvCxnSpPr/>
          <p:nvPr/>
        </p:nvCxnSpPr>
        <p:spPr>
          <a:xfrm>
            <a:off x="7397933" y="4760610"/>
            <a:ext cx="29597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28DDA17-4EDE-44D7-A705-5654AE40882B}"/>
              </a:ext>
            </a:extLst>
          </p:cNvPr>
          <p:cNvCxnSpPr>
            <a:cxnSpLocks/>
          </p:cNvCxnSpPr>
          <p:nvPr/>
        </p:nvCxnSpPr>
        <p:spPr>
          <a:xfrm flipV="1">
            <a:off x="6426927" y="4824732"/>
            <a:ext cx="888853" cy="63554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992FA2D-7A5B-499D-8FC4-C482647FB41A}"/>
              </a:ext>
            </a:extLst>
          </p:cNvPr>
          <p:cNvSpPr/>
          <p:nvPr/>
        </p:nvSpPr>
        <p:spPr>
          <a:xfrm>
            <a:off x="3133198" y="4761824"/>
            <a:ext cx="2874541" cy="1625914"/>
          </a:xfrm>
          <a:prstGeom prst="rect">
            <a:avLst/>
          </a:prstGeom>
          <a:noFill/>
          <a:ln w="130175">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D7881EC-B919-4121-B9BD-1D89EAA6A387}"/>
              </a:ext>
            </a:extLst>
          </p:cNvPr>
          <p:cNvSpPr/>
          <p:nvPr/>
        </p:nvSpPr>
        <p:spPr>
          <a:xfrm>
            <a:off x="6453878" y="5552743"/>
            <a:ext cx="5555661" cy="1049497"/>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9E21047-5838-427D-A4E1-69D5394DB012}"/>
              </a:ext>
            </a:extLst>
          </p:cNvPr>
          <p:cNvSpPr txBox="1"/>
          <p:nvPr/>
        </p:nvSpPr>
        <p:spPr>
          <a:xfrm>
            <a:off x="6426927" y="5443703"/>
            <a:ext cx="5786842" cy="1200329"/>
          </a:xfrm>
          <a:prstGeom prst="rect">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No simple correspondence between user-mode virtual addresses and the underlying physical addresses: the miracle of paging!</a:t>
            </a:r>
          </a:p>
        </p:txBody>
      </p:sp>
      <p:cxnSp>
        <p:nvCxnSpPr>
          <p:cNvPr id="17" name="Straight Connector 16">
            <a:extLst>
              <a:ext uri="{FF2B5EF4-FFF2-40B4-BE49-F238E27FC236}">
                <a16:creationId xmlns:a16="http://schemas.microsoft.com/office/drawing/2014/main" id="{FAB1B19A-39FC-440C-B101-52FC9610972C}"/>
              </a:ext>
            </a:extLst>
          </p:cNvPr>
          <p:cNvCxnSpPr>
            <a:cxnSpLocks/>
          </p:cNvCxnSpPr>
          <p:nvPr/>
        </p:nvCxnSpPr>
        <p:spPr>
          <a:xfrm flipV="1">
            <a:off x="6096000" y="5460275"/>
            <a:ext cx="330927" cy="92746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F265926-C3C5-4D33-BA17-4A216F2B85C9}"/>
              </a:ext>
            </a:extLst>
          </p:cNvPr>
          <p:cNvSpPr txBox="1"/>
          <p:nvPr/>
        </p:nvSpPr>
        <p:spPr>
          <a:xfrm>
            <a:off x="7734968" y="4824732"/>
            <a:ext cx="2258118"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Kernel text</a:t>
            </a:r>
          </a:p>
        </p:txBody>
      </p:sp>
      <p:sp>
        <p:nvSpPr>
          <p:cNvPr id="24" name="TextBox 23">
            <a:extLst>
              <a:ext uri="{FF2B5EF4-FFF2-40B4-BE49-F238E27FC236}">
                <a16:creationId xmlns:a16="http://schemas.microsoft.com/office/drawing/2014/main" id="{411E167D-EADD-4B75-81FC-380FF0291162}"/>
              </a:ext>
            </a:extLst>
          </p:cNvPr>
          <p:cNvSpPr txBox="1"/>
          <p:nvPr/>
        </p:nvSpPr>
        <p:spPr>
          <a:xfrm>
            <a:off x="10241682" y="4503212"/>
            <a:ext cx="2094012" cy="646331"/>
          </a:xfrm>
          <a:prstGeom prst="rect">
            <a:avLst/>
          </a:prstGeom>
          <a:noFill/>
        </p:spPr>
        <p:txBody>
          <a:bodyPr wrap="square" rtlCol="0">
            <a:spAutoFit/>
          </a:bodyPr>
          <a:lstStyle/>
          <a:p>
            <a:pPr algn="ctr"/>
            <a:r>
              <a:rPr lang="en-US" dirty="0">
                <a:latin typeface="Roboto" panose="02000000000000000000" pitchFamily="2" charset="0"/>
                <a:ea typeface="Roboto" panose="02000000000000000000" pitchFamily="2" charset="0"/>
                <a:cs typeface="Roboto" panose="02000000000000000000" pitchFamily="2" charset="0"/>
              </a:rPr>
              <a:t>Wherever kernel text actually stops</a:t>
            </a:r>
          </a:p>
        </p:txBody>
      </p:sp>
    </p:spTree>
    <p:extLst>
      <p:ext uri="{BB962C8B-B14F-4D97-AF65-F5344CB8AC3E}">
        <p14:creationId xmlns:p14="http://schemas.microsoft.com/office/powerpoint/2010/main" val="369410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32" presetClass="emph" presetSubtype="0" fill="hold" grpId="1" nodeType="afterEffect">
                                  <p:stCondLst>
                                    <p:cond delay="0"/>
                                  </p:stCondLst>
                                  <p:childTnLst>
                                    <p:animRot by="120000">
                                      <p:cBhvr>
                                        <p:cTn id="10" dur="100" fill="hold">
                                          <p:stCondLst>
                                            <p:cond delay="0"/>
                                          </p:stCondLst>
                                        </p:cTn>
                                        <p:tgtEl>
                                          <p:spTgt spid="29"/>
                                        </p:tgtEl>
                                        <p:attrNameLst>
                                          <p:attrName>r</p:attrName>
                                        </p:attrNameLst>
                                      </p:cBhvr>
                                    </p:animRot>
                                    <p:animRot by="-240000">
                                      <p:cBhvr>
                                        <p:cTn id="11" dur="200" fill="hold">
                                          <p:stCondLst>
                                            <p:cond delay="200"/>
                                          </p:stCondLst>
                                        </p:cTn>
                                        <p:tgtEl>
                                          <p:spTgt spid="29"/>
                                        </p:tgtEl>
                                        <p:attrNameLst>
                                          <p:attrName>r</p:attrName>
                                        </p:attrNameLst>
                                      </p:cBhvr>
                                    </p:animRot>
                                    <p:animRot by="240000">
                                      <p:cBhvr>
                                        <p:cTn id="12" dur="200" fill="hold">
                                          <p:stCondLst>
                                            <p:cond delay="400"/>
                                          </p:stCondLst>
                                        </p:cTn>
                                        <p:tgtEl>
                                          <p:spTgt spid="29"/>
                                        </p:tgtEl>
                                        <p:attrNameLst>
                                          <p:attrName>r</p:attrName>
                                        </p:attrNameLst>
                                      </p:cBhvr>
                                    </p:animRot>
                                    <p:animRot by="-240000">
                                      <p:cBhvr>
                                        <p:cTn id="13" dur="200" fill="hold">
                                          <p:stCondLst>
                                            <p:cond delay="600"/>
                                          </p:stCondLst>
                                        </p:cTn>
                                        <p:tgtEl>
                                          <p:spTgt spid="29"/>
                                        </p:tgtEl>
                                        <p:attrNameLst>
                                          <p:attrName>r</p:attrName>
                                        </p:attrNameLst>
                                      </p:cBhvr>
                                    </p:animRot>
                                    <p:animRot by="120000">
                                      <p:cBhvr>
                                        <p:cTn id="14" dur="200" fill="hold">
                                          <p:stCondLst>
                                            <p:cond delay="800"/>
                                          </p:stCondLst>
                                        </p:cTn>
                                        <p:tgtEl>
                                          <p:spTgt spid="29"/>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 calcmode="lin" valueType="num">
                                      <p:cBhvr>
                                        <p:cTn id="21" dur="500" fill="hold"/>
                                        <p:tgtEl>
                                          <p:spTgt spid="14"/>
                                        </p:tgtEl>
                                        <p:attrNameLst>
                                          <p:attrName>style.rotation</p:attrName>
                                        </p:attrNameLst>
                                      </p:cBhvr>
                                      <p:tavLst>
                                        <p:tav tm="0">
                                          <p:val>
                                            <p:fltVal val="360"/>
                                          </p:val>
                                        </p:tav>
                                        <p:tav tm="100000">
                                          <p:val>
                                            <p:fltVal val="0"/>
                                          </p:val>
                                        </p:tav>
                                      </p:tavLst>
                                    </p:anim>
                                    <p:animEffect transition="in" filter="fade">
                                      <p:cBhvr>
                                        <p:cTn id="22" dur="500"/>
                                        <p:tgtEl>
                                          <p:spTgt spid="14"/>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style.rotation</p:attrName>
                                        </p:attrNameLst>
                                      </p:cBhvr>
                                      <p:tavLst>
                                        <p:tav tm="0">
                                          <p:val>
                                            <p:fltVal val="360"/>
                                          </p:val>
                                        </p:tav>
                                        <p:tav tm="100000">
                                          <p:val>
                                            <p:fltVal val="0"/>
                                          </p:val>
                                        </p:tav>
                                      </p:tavLst>
                                    </p:anim>
                                    <p:animEffect transition="in" filter="fade">
                                      <p:cBhvr>
                                        <p:cTn id="28" dur="500"/>
                                        <p:tgtEl>
                                          <p:spTgt spid="17"/>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 calcmode="lin" valueType="num">
                                      <p:cBhvr>
                                        <p:cTn id="33" dur="500" fill="hold"/>
                                        <p:tgtEl>
                                          <p:spTgt spid="28"/>
                                        </p:tgtEl>
                                        <p:attrNameLst>
                                          <p:attrName>style.rotation</p:attrName>
                                        </p:attrNameLst>
                                      </p:cBhvr>
                                      <p:tavLst>
                                        <p:tav tm="0">
                                          <p:val>
                                            <p:fltVal val="360"/>
                                          </p:val>
                                        </p:tav>
                                        <p:tav tm="100000">
                                          <p:val>
                                            <p:fltVal val="0"/>
                                          </p:val>
                                        </p:tav>
                                      </p:tavLst>
                                    </p:anim>
                                    <p:animEffect transition="in" filter="fade">
                                      <p:cBhvr>
                                        <p:cTn id="34" dur="500"/>
                                        <p:tgtEl>
                                          <p:spTgt spid="28"/>
                                        </p:tgtEl>
                                      </p:cBhvr>
                                    </p:animEffect>
                                  </p:childTnLst>
                                </p:cTn>
                              </p:par>
                            </p:childTnLst>
                          </p:cTn>
                        </p:par>
                        <p:par>
                          <p:cTn id="35" fill="hold">
                            <p:stCondLst>
                              <p:cond delay="500"/>
                            </p:stCondLst>
                            <p:childTnLst>
                              <p:par>
                                <p:cTn id="36" presetID="32" presetClass="emph" presetSubtype="0" fill="hold" nodeType="afterEffect">
                                  <p:stCondLst>
                                    <p:cond delay="0"/>
                                  </p:stCondLst>
                                  <p:childTnLst>
                                    <p:animRot by="120000">
                                      <p:cBhvr>
                                        <p:cTn id="37" dur="100" fill="hold">
                                          <p:stCondLst>
                                            <p:cond delay="0"/>
                                          </p:stCondLst>
                                        </p:cTn>
                                        <p:tgtEl>
                                          <p:spTgt spid="14"/>
                                        </p:tgtEl>
                                        <p:attrNameLst>
                                          <p:attrName>r</p:attrName>
                                        </p:attrNameLst>
                                      </p:cBhvr>
                                    </p:animRot>
                                    <p:animRot by="-240000">
                                      <p:cBhvr>
                                        <p:cTn id="38" dur="200" fill="hold">
                                          <p:stCondLst>
                                            <p:cond delay="200"/>
                                          </p:stCondLst>
                                        </p:cTn>
                                        <p:tgtEl>
                                          <p:spTgt spid="14"/>
                                        </p:tgtEl>
                                        <p:attrNameLst>
                                          <p:attrName>r</p:attrName>
                                        </p:attrNameLst>
                                      </p:cBhvr>
                                    </p:animRot>
                                    <p:animRot by="240000">
                                      <p:cBhvr>
                                        <p:cTn id="39" dur="200" fill="hold">
                                          <p:stCondLst>
                                            <p:cond delay="400"/>
                                          </p:stCondLst>
                                        </p:cTn>
                                        <p:tgtEl>
                                          <p:spTgt spid="14"/>
                                        </p:tgtEl>
                                        <p:attrNameLst>
                                          <p:attrName>r</p:attrName>
                                        </p:attrNameLst>
                                      </p:cBhvr>
                                    </p:animRot>
                                    <p:animRot by="-240000">
                                      <p:cBhvr>
                                        <p:cTn id="40" dur="200" fill="hold">
                                          <p:stCondLst>
                                            <p:cond delay="600"/>
                                          </p:stCondLst>
                                        </p:cTn>
                                        <p:tgtEl>
                                          <p:spTgt spid="14"/>
                                        </p:tgtEl>
                                        <p:attrNameLst>
                                          <p:attrName>r</p:attrName>
                                        </p:attrNameLst>
                                      </p:cBhvr>
                                    </p:animRot>
                                    <p:animRot by="120000">
                                      <p:cBhvr>
                                        <p:cTn id="41" dur="200" fill="hold">
                                          <p:stCondLst>
                                            <p:cond delay="800"/>
                                          </p:stCondLst>
                                        </p:cTn>
                                        <p:tgtEl>
                                          <p:spTgt spid="14"/>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17"/>
                                        </p:tgtEl>
                                        <p:attrNameLst>
                                          <p:attrName>r</p:attrName>
                                        </p:attrNameLst>
                                      </p:cBhvr>
                                    </p:animRot>
                                    <p:animRot by="-240000">
                                      <p:cBhvr>
                                        <p:cTn id="44" dur="200" fill="hold">
                                          <p:stCondLst>
                                            <p:cond delay="200"/>
                                          </p:stCondLst>
                                        </p:cTn>
                                        <p:tgtEl>
                                          <p:spTgt spid="17"/>
                                        </p:tgtEl>
                                        <p:attrNameLst>
                                          <p:attrName>r</p:attrName>
                                        </p:attrNameLst>
                                      </p:cBhvr>
                                    </p:animRot>
                                    <p:animRot by="240000">
                                      <p:cBhvr>
                                        <p:cTn id="45" dur="200" fill="hold">
                                          <p:stCondLst>
                                            <p:cond delay="400"/>
                                          </p:stCondLst>
                                        </p:cTn>
                                        <p:tgtEl>
                                          <p:spTgt spid="17"/>
                                        </p:tgtEl>
                                        <p:attrNameLst>
                                          <p:attrName>r</p:attrName>
                                        </p:attrNameLst>
                                      </p:cBhvr>
                                    </p:animRot>
                                    <p:animRot by="-240000">
                                      <p:cBhvr>
                                        <p:cTn id="46" dur="200" fill="hold">
                                          <p:stCondLst>
                                            <p:cond delay="600"/>
                                          </p:stCondLst>
                                        </p:cTn>
                                        <p:tgtEl>
                                          <p:spTgt spid="17"/>
                                        </p:tgtEl>
                                        <p:attrNameLst>
                                          <p:attrName>r</p:attrName>
                                        </p:attrNameLst>
                                      </p:cBhvr>
                                    </p:animRot>
                                    <p:animRot by="120000">
                                      <p:cBhvr>
                                        <p:cTn id="47" dur="200" fill="hold">
                                          <p:stCondLst>
                                            <p:cond delay="800"/>
                                          </p:stCondLst>
                                        </p:cTn>
                                        <p:tgtEl>
                                          <p:spTgt spid="17"/>
                                        </p:tgtEl>
                                        <p:attrNameLst>
                                          <p:attrName>r</p:attrName>
                                        </p:attrNameLst>
                                      </p:cBhvr>
                                    </p:animRot>
                                  </p:childTnLst>
                                </p:cTn>
                              </p:par>
                              <p:par>
                                <p:cTn id="48" presetID="32" presetClass="emph" presetSubtype="0" fill="hold" nodeType="withEffect">
                                  <p:stCondLst>
                                    <p:cond delay="0"/>
                                  </p:stCondLst>
                                  <p:childTnLst>
                                    <p:animRot by="120000">
                                      <p:cBhvr>
                                        <p:cTn id="49" dur="100" fill="hold">
                                          <p:stCondLst>
                                            <p:cond delay="0"/>
                                          </p:stCondLst>
                                        </p:cTn>
                                        <p:tgtEl>
                                          <p:spTgt spid="28"/>
                                        </p:tgtEl>
                                        <p:attrNameLst>
                                          <p:attrName>r</p:attrName>
                                        </p:attrNameLst>
                                      </p:cBhvr>
                                    </p:animRot>
                                    <p:animRot by="-240000">
                                      <p:cBhvr>
                                        <p:cTn id="50" dur="200" fill="hold">
                                          <p:stCondLst>
                                            <p:cond delay="200"/>
                                          </p:stCondLst>
                                        </p:cTn>
                                        <p:tgtEl>
                                          <p:spTgt spid="28"/>
                                        </p:tgtEl>
                                        <p:attrNameLst>
                                          <p:attrName>r</p:attrName>
                                        </p:attrNameLst>
                                      </p:cBhvr>
                                    </p:animRot>
                                    <p:animRot by="240000">
                                      <p:cBhvr>
                                        <p:cTn id="51" dur="200" fill="hold">
                                          <p:stCondLst>
                                            <p:cond delay="400"/>
                                          </p:stCondLst>
                                        </p:cTn>
                                        <p:tgtEl>
                                          <p:spTgt spid="28"/>
                                        </p:tgtEl>
                                        <p:attrNameLst>
                                          <p:attrName>r</p:attrName>
                                        </p:attrNameLst>
                                      </p:cBhvr>
                                    </p:animRot>
                                    <p:animRot by="-240000">
                                      <p:cBhvr>
                                        <p:cTn id="52" dur="200" fill="hold">
                                          <p:stCondLst>
                                            <p:cond delay="600"/>
                                          </p:stCondLst>
                                        </p:cTn>
                                        <p:tgtEl>
                                          <p:spTgt spid="28"/>
                                        </p:tgtEl>
                                        <p:attrNameLst>
                                          <p:attrName>r</p:attrName>
                                        </p:attrNameLst>
                                      </p:cBhvr>
                                    </p:animRot>
                                    <p:animRot by="120000">
                                      <p:cBhvr>
                                        <p:cTn id="53" dur="200" fill="hold">
                                          <p:stCondLst>
                                            <p:cond delay="800"/>
                                          </p:stCondLst>
                                        </p:cTn>
                                        <p:tgtEl>
                                          <p:spTgt spid="28"/>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1"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A888C-703E-4A13-A3FD-8868ACDDFE0E}"/>
              </a:ext>
            </a:extLst>
          </p:cNvPr>
          <p:cNvSpPr/>
          <p:nvPr/>
        </p:nvSpPr>
        <p:spPr>
          <a:xfrm>
            <a:off x="0" y="2665828"/>
            <a:ext cx="12192000" cy="717050"/>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The structure of a virtual address space</a:t>
            </a:r>
          </a:p>
          <a:p>
            <a:r>
              <a:rPr lang="en-US" sz="4800" dirty="0"/>
              <a:t>Supporting virtual memory using paging</a:t>
            </a:r>
          </a:p>
          <a:p>
            <a:r>
              <a:rPr lang="en-US" sz="4800" dirty="0"/>
              <a:t>Fast translation using TLBs</a:t>
            </a:r>
          </a:p>
        </p:txBody>
      </p:sp>
    </p:spTree>
    <p:extLst>
      <p:ext uri="{BB962C8B-B14F-4D97-AF65-F5344CB8AC3E}">
        <p14:creationId xmlns:p14="http://schemas.microsoft.com/office/powerpoint/2010/main" val="268654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3057" y="10795"/>
            <a:ext cx="5082540" cy="823595"/>
          </a:xfrm>
        </p:spPr>
        <p:txBody>
          <a:bodyPr/>
          <a:lstStyle/>
          <a:p>
            <a:r>
              <a:rPr lang="en-US" dirty="0"/>
              <a:t>Paging</a:t>
            </a:r>
          </a:p>
        </p:txBody>
      </p:sp>
      <p:grpSp>
        <p:nvGrpSpPr>
          <p:cNvPr id="12" name="Group 11"/>
          <p:cNvGrpSpPr/>
          <p:nvPr/>
        </p:nvGrpSpPr>
        <p:grpSpPr>
          <a:xfrm>
            <a:off x="415742" y="2880332"/>
            <a:ext cx="2776978" cy="1585850"/>
            <a:chOff x="7841155" y="2620963"/>
            <a:chExt cx="2776978" cy="1585850"/>
          </a:xfrm>
        </p:grpSpPr>
        <p:sp>
          <p:nvSpPr>
            <p:cNvPr id="8" name="Flowchart: Summing Junction 7"/>
            <p:cNvSpPr>
              <a:spLocks noChangeAspect="1"/>
            </p:cNvSpPr>
            <p:nvPr/>
          </p:nvSpPr>
          <p:spPr bwMode="auto">
            <a:xfrm>
              <a:off x="7841155" y="2620963"/>
              <a:ext cx="1585000" cy="1585850"/>
            </a:xfrm>
            <a:prstGeom prst="flowChartSummingJunct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0" name="TextBox 9"/>
            <p:cNvSpPr txBox="1"/>
            <p:nvPr/>
          </p:nvSpPr>
          <p:spPr>
            <a:xfrm>
              <a:off x="9184898" y="3248680"/>
              <a:ext cx="143323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MMU</a:t>
              </a:r>
            </a:p>
          </p:txBody>
        </p:sp>
      </p:grpSp>
      <p:cxnSp>
        <p:nvCxnSpPr>
          <p:cNvPr id="28" name="Straight Arrow Connector 27"/>
          <p:cNvCxnSpPr>
            <a:cxnSpLocks/>
          </p:cNvCxnSpPr>
          <p:nvPr/>
        </p:nvCxnSpPr>
        <p:spPr>
          <a:xfrm flipV="1">
            <a:off x="1199908" y="2546164"/>
            <a:ext cx="0" cy="337503"/>
          </a:xfrm>
          <a:prstGeom prst="straightConnector1">
            <a:avLst/>
          </a:prstGeom>
          <a:ln w="6350">
            <a:solidFill>
              <a:schemeClr val="tx1"/>
            </a:solidFill>
            <a:headEnd type="triangle"/>
            <a:tailEnd type="non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p:cNvCxnSpPr>
          <p:nvPr/>
        </p:nvCxnSpPr>
        <p:spPr>
          <a:xfrm flipV="1">
            <a:off x="1199908" y="4470364"/>
            <a:ext cx="0" cy="330852"/>
          </a:xfrm>
          <a:prstGeom prst="straightConnector1">
            <a:avLst/>
          </a:prstGeom>
          <a:ln w="6350">
            <a:solidFill>
              <a:schemeClr val="tx1"/>
            </a:solidFill>
            <a:headEnd type="triangle"/>
            <a:tailEnd type="non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flipV="1">
            <a:off x="1119829" y="2629994"/>
            <a:ext cx="176825" cy="98570"/>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126335" y="571706"/>
            <a:ext cx="4259599" cy="2378877"/>
            <a:chOff x="126335" y="571706"/>
            <a:chExt cx="4259599" cy="2378877"/>
          </a:xfrm>
        </p:grpSpPr>
        <p:sp>
          <p:nvSpPr>
            <p:cNvPr id="36" name="TextBox 35"/>
            <p:cNvSpPr txBox="1"/>
            <p:nvPr/>
          </p:nvSpPr>
          <p:spPr>
            <a:xfrm>
              <a:off x="183483" y="2488918"/>
              <a:ext cx="1073574"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V bits</a:t>
              </a:r>
            </a:p>
          </p:txBody>
        </p:sp>
        <p:sp>
          <p:nvSpPr>
            <p:cNvPr id="4" name="Rectangle 3"/>
            <p:cNvSpPr/>
            <p:nvPr/>
          </p:nvSpPr>
          <p:spPr>
            <a:xfrm>
              <a:off x="126335" y="1659515"/>
              <a:ext cx="3066385" cy="640397"/>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Light" panose="020B0502040204020203" pitchFamily="34" charset="0"/>
                  <a:cs typeface="Segoe UI Light" panose="020B0502040204020203" pitchFamily="34" charset="0"/>
                </a:rPr>
                <a:t>Virtual Page Number</a:t>
              </a:r>
            </a:p>
          </p:txBody>
        </p:sp>
        <p:sp>
          <p:nvSpPr>
            <p:cNvPr id="6" name="Rectangle 5"/>
            <p:cNvSpPr/>
            <p:nvPr/>
          </p:nvSpPr>
          <p:spPr>
            <a:xfrm>
              <a:off x="3192720" y="1659514"/>
              <a:ext cx="1193214" cy="64039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Light" panose="020B0502040204020203" pitchFamily="34" charset="0"/>
                  <a:cs typeface="Segoe UI Light" panose="020B0502040204020203" pitchFamily="34" charset="0"/>
                </a:rPr>
                <a:t>Offset</a:t>
              </a:r>
            </a:p>
          </p:txBody>
        </p:sp>
        <p:sp>
          <p:nvSpPr>
            <p:cNvPr id="17" name="Left Brace 16"/>
            <p:cNvSpPr/>
            <p:nvPr/>
          </p:nvSpPr>
          <p:spPr>
            <a:xfrm rot="5400000">
              <a:off x="1994041" y="-825984"/>
              <a:ext cx="524188" cy="425959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TextBox 17"/>
            <p:cNvSpPr txBox="1"/>
            <p:nvPr/>
          </p:nvSpPr>
          <p:spPr>
            <a:xfrm>
              <a:off x="678794" y="571706"/>
              <a:ext cx="3154680"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Virtual address</a:t>
              </a:r>
            </a:p>
          </p:txBody>
        </p:sp>
        <p:grpSp>
          <p:nvGrpSpPr>
            <p:cNvPr id="27" name="Group 26"/>
            <p:cNvGrpSpPr/>
            <p:nvPr/>
          </p:nvGrpSpPr>
          <p:grpSpPr>
            <a:xfrm>
              <a:off x="126350" y="2364788"/>
              <a:ext cx="3043218" cy="180389"/>
              <a:chOff x="7272621" y="2520363"/>
              <a:chExt cx="3043218" cy="180389"/>
            </a:xfrm>
          </p:grpSpPr>
          <p:cxnSp>
            <p:nvCxnSpPr>
              <p:cNvPr id="21" name="Straight Arrow Connector 20"/>
              <p:cNvCxnSpPr>
                <a:cxnSpLocks/>
              </p:cNvCxnSpPr>
              <p:nvPr/>
            </p:nvCxnSpPr>
            <p:spPr>
              <a:xfrm>
                <a:off x="7279103" y="2698675"/>
                <a:ext cx="3036026" cy="2077"/>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V="1">
                <a:off x="7272621" y="2520363"/>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flipV="1">
                <a:off x="10315839" y="2520363"/>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grpSp>
        <p:nvGrpSpPr>
          <p:cNvPr id="77" name="Group 76"/>
          <p:cNvGrpSpPr/>
          <p:nvPr/>
        </p:nvGrpSpPr>
        <p:grpSpPr>
          <a:xfrm>
            <a:off x="123560" y="4384653"/>
            <a:ext cx="4262375" cy="2323049"/>
            <a:chOff x="123560" y="4384653"/>
            <a:chExt cx="4262375" cy="2323049"/>
          </a:xfrm>
        </p:grpSpPr>
        <p:sp>
          <p:nvSpPr>
            <p:cNvPr id="37" name="TextBox 36"/>
            <p:cNvSpPr txBox="1"/>
            <p:nvPr/>
          </p:nvSpPr>
          <p:spPr>
            <a:xfrm>
              <a:off x="187331" y="4384653"/>
              <a:ext cx="1073574"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P bits</a:t>
              </a:r>
            </a:p>
          </p:txBody>
        </p:sp>
        <p:sp>
          <p:nvSpPr>
            <p:cNvPr id="5" name="Rectangle 4"/>
            <p:cNvSpPr/>
            <p:nvPr/>
          </p:nvSpPr>
          <p:spPr>
            <a:xfrm>
              <a:off x="126335" y="5047846"/>
              <a:ext cx="3066385" cy="64039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Light" panose="020B0502040204020203" pitchFamily="34" charset="0"/>
                  <a:cs typeface="Segoe UI Light" panose="020B0502040204020203" pitchFamily="34" charset="0"/>
                </a:rPr>
                <a:t>Physical Page Number</a:t>
              </a:r>
            </a:p>
          </p:txBody>
        </p:sp>
        <p:sp>
          <p:nvSpPr>
            <p:cNvPr id="7" name="Rectangle 6"/>
            <p:cNvSpPr/>
            <p:nvPr/>
          </p:nvSpPr>
          <p:spPr>
            <a:xfrm>
              <a:off x="3192720" y="5047845"/>
              <a:ext cx="1193214" cy="64039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Light" panose="020B0502040204020203" pitchFamily="34" charset="0"/>
                  <a:cs typeface="Segoe UI Light" panose="020B0502040204020203" pitchFamily="34" charset="0"/>
                </a:rPr>
                <a:t>Offset</a:t>
              </a:r>
            </a:p>
          </p:txBody>
        </p:sp>
        <p:sp>
          <p:nvSpPr>
            <p:cNvPr id="19" name="TextBox 18"/>
            <p:cNvSpPr txBox="1"/>
            <p:nvPr/>
          </p:nvSpPr>
          <p:spPr>
            <a:xfrm>
              <a:off x="678794" y="6246037"/>
              <a:ext cx="3154680"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Physical address</a:t>
              </a:r>
            </a:p>
          </p:txBody>
        </p:sp>
        <p:sp>
          <p:nvSpPr>
            <p:cNvPr id="20" name="Left Brace 19"/>
            <p:cNvSpPr/>
            <p:nvPr/>
          </p:nvSpPr>
          <p:spPr>
            <a:xfrm rot="16200000">
              <a:off x="1994042" y="3933921"/>
              <a:ext cx="524188" cy="425959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9" name="Group 28"/>
            <p:cNvGrpSpPr/>
            <p:nvPr/>
          </p:nvGrpSpPr>
          <p:grpSpPr>
            <a:xfrm rot="10800000">
              <a:off x="123560" y="4802581"/>
              <a:ext cx="3048886" cy="180389"/>
              <a:chOff x="7292879" y="2520363"/>
              <a:chExt cx="3048886" cy="180389"/>
            </a:xfrm>
          </p:grpSpPr>
          <p:cxnSp>
            <p:nvCxnSpPr>
              <p:cNvPr id="30" name="Straight Arrow Connector 29"/>
              <p:cNvCxnSpPr>
                <a:cxnSpLocks/>
              </p:cNvCxnSpPr>
              <p:nvPr/>
            </p:nvCxnSpPr>
            <p:spPr>
              <a:xfrm>
                <a:off x="7292982" y="2698675"/>
                <a:ext cx="3048783" cy="2077"/>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flipV="1">
                <a:off x="7292879" y="2520363"/>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flipV="1">
                <a:off x="10338991" y="2520363"/>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cxnSp>
        <p:nvCxnSpPr>
          <p:cNvPr id="38" name="Straight Arrow Connector 37"/>
          <p:cNvCxnSpPr>
            <a:cxnSpLocks/>
          </p:cNvCxnSpPr>
          <p:nvPr/>
        </p:nvCxnSpPr>
        <p:spPr>
          <a:xfrm flipV="1">
            <a:off x="1119829" y="4538445"/>
            <a:ext cx="176825" cy="98570"/>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0" name="Content Placeholder 2"/>
          <p:cNvSpPr>
            <a:spLocks noGrp="1"/>
          </p:cNvSpPr>
          <p:nvPr>
            <p:ph idx="1"/>
          </p:nvPr>
        </p:nvSpPr>
        <p:spPr>
          <a:xfrm>
            <a:off x="4875283" y="834390"/>
            <a:ext cx="6945630" cy="5909310"/>
          </a:xfrm>
        </p:spPr>
        <p:txBody>
          <a:bodyPr>
            <a:normAutofit/>
          </a:bodyPr>
          <a:lstStyle/>
          <a:p>
            <a:r>
              <a:rPr lang="en-US" sz="3200" dirty="0"/>
              <a:t>Divide virtual address space and the physical RAM into fixed-sized chunks called pages</a:t>
            </a:r>
          </a:p>
          <a:p>
            <a:r>
              <a:rPr lang="en-US" sz="3200" dirty="0"/>
              <a:t>Make each page small (e.g., 4 KB)</a:t>
            </a:r>
          </a:p>
          <a:p>
            <a:pPr lvl="1"/>
            <a:r>
              <a:rPr lang="en-US" sz="2800" dirty="0"/>
              <a:t>Good: Can allocate virtual address space with fine granularity</a:t>
            </a:r>
          </a:p>
          <a:p>
            <a:pPr lvl="1"/>
            <a:r>
              <a:rPr lang="en-US" sz="2800" dirty="0"/>
              <a:t>Good: Only need to bring the specific pages that process needs into physical RAM</a:t>
            </a:r>
          </a:p>
          <a:p>
            <a:pPr lvl="1"/>
            <a:r>
              <a:rPr lang="en-US" sz="2800" dirty="0"/>
              <a:t>Possibly concerning: Bookkeeping overhead—a single address space contains many pages!</a:t>
            </a:r>
          </a:p>
        </p:txBody>
      </p:sp>
      <p:grpSp>
        <p:nvGrpSpPr>
          <p:cNvPr id="115" name="Group 114"/>
          <p:cNvGrpSpPr/>
          <p:nvPr/>
        </p:nvGrpSpPr>
        <p:grpSpPr>
          <a:xfrm>
            <a:off x="4734655" y="868680"/>
            <a:ext cx="7905959" cy="5875019"/>
            <a:chOff x="4274612" y="982980"/>
            <a:chExt cx="7905959" cy="5875019"/>
          </a:xfrm>
        </p:grpSpPr>
        <p:sp>
          <p:nvSpPr>
            <p:cNvPr id="116" name="Rectangle 115"/>
            <p:cNvSpPr/>
            <p:nvPr/>
          </p:nvSpPr>
          <p:spPr>
            <a:xfrm>
              <a:off x="4482679" y="982980"/>
              <a:ext cx="7697892" cy="5875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7" name="Group 116"/>
            <p:cNvGrpSpPr/>
            <p:nvPr/>
          </p:nvGrpSpPr>
          <p:grpSpPr>
            <a:xfrm>
              <a:off x="4274612" y="1401288"/>
              <a:ext cx="7848079" cy="5237018"/>
              <a:chOff x="4274612" y="1401288"/>
              <a:chExt cx="7848079" cy="5237018"/>
            </a:xfrm>
          </p:grpSpPr>
          <p:grpSp>
            <p:nvGrpSpPr>
              <p:cNvPr id="118" name="Group 117"/>
              <p:cNvGrpSpPr/>
              <p:nvPr/>
            </p:nvGrpSpPr>
            <p:grpSpPr>
              <a:xfrm>
                <a:off x="4405744" y="1702842"/>
                <a:ext cx="7716947" cy="4823688"/>
                <a:chOff x="-59376" y="1702842"/>
                <a:chExt cx="7716947" cy="4823688"/>
              </a:xfrm>
            </p:grpSpPr>
            <p:grpSp>
              <p:nvGrpSpPr>
                <p:cNvPr id="120" name="Group 119"/>
                <p:cNvGrpSpPr/>
                <p:nvPr/>
              </p:nvGrpSpPr>
              <p:grpSpPr>
                <a:xfrm>
                  <a:off x="-59376" y="1702842"/>
                  <a:ext cx="3768489" cy="4823688"/>
                  <a:chOff x="752154" y="1702842"/>
                  <a:chExt cx="3768489" cy="4823688"/>
                </a:xfrm>
              </p:grpSpPr>
              <p:grpSp>
                <p:nvGrpSpPr>
                  <p:cNvPr id="138" name="Group 137"/>
                  <p:cNvGrpSpPr/>
                  <p:nvPr/>
                </p:nvGrpSpPr>
                <p:grpSpPr>
                  <a:xfrm>
                    <a:off x="752154" y="1702842"/>
                    <a:ext cx="3768489" cy="966054"/>
                    <a:chOff x="8265905" y="2167059"/>
                    <a:chExt cx="3768489" cy="966054"/>
                  </a:xfrm>
                </p:grpSpPr>
                <p:sp>
                  <p:nvSpPr>
                    <p:cNvPr id="151" name="TextBox 150"/>
                    <p:cNvSpPr txBox="1"/>
                    <p:nvPr/>
                  </p:nvSpPr>
                  <p:spPr>
                    <a:xfrm>
                      <a:off x="8568802" y="2167059"/>
                      <a:ext cx="2938946"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Virtual address</a:t>
                      </a:r>
                    </a:p>
                  </p:txBody>
                </p:sp>
                <p:sp>
                  <p:nvSpPr>
                    <p:cNvPr id="152" name="TextBox 151"/>
                    <p:cNvSpPr txBox="1"/>
                    <p:nvPr/>
                  </p:nvSpPr>
                  <p:spPr>
                    <a:xfrm>
                      <a:off x="8265905" y="2548338"/>
                      <a:ext cx="3768489"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space of V pages</a:t>
                      </a:r>
                    </a:p>
                  </p:txBody>
                </p:sp>
              </p:grpSp>
              <p:grpSp>
                <p:nvGrpSpPr>
                  <p:cNvPr id="139" name="Group 138"/>
                  <p:cNvGrpSpPr/>
                  <p:nvPr/>
                </p:nvGrpSpPr>
                <p:grpSpPr>
                  <a:xfrm>
                    <a:off x="1874520" y="5257797"/>
                    <a:ext cx="1314450" cy="1268733"/>
                    <a:chOff x="1874520" y="5257797"/>
                    <a:chExt cx="1314450" cy="1268733"/>
                  </a:xfrm>
                </p:grpSpPr>
                <p:sp>
                  <p:nvSpPr>
                    <p:cNvPr id="148" name="Rectangle 147"/>
                    <p:cNvSpPr>
                      <a:spLocks/>
                    </p:cNvSpPr>
                    <p:nvPr/>
                  </p:nvSpPr>
                  <p:spPr>
                    <a:xfrm>
                      <a:off x="1874520" y="6103619"/>
                      <a:ext cx="1314450" cy="422911"/>
                    </a:xfrm>
                    <a:prstGeom prst="rect">
                      <a:avLst/>
                    </a:prstGeom>
                    <a:solidFill>
                      <a:srgbClr val="FF7C8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sp>
                  <p:nvSpPr>
                    <p:cNvPr id="149" name="Rectangle 148"/>
                    <p:cNvSpPr>
                      <a:spLocks/>
                    </p:cNvSpPr>
                    <p:nvPr/>
                  </p:nvSpPr>
                  <p:spPr>
                    <a:xfrm>
                      <a:off x="1874520" y="5680708"/>
                      <a:ext cx="1314450" cy="422911"/>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Light" panose="020B0502040204020203" pitchFamily="34" charset="0"/>
                          <a:cs typeface="Segoe UI Light" panose="020B0502040204020203" pitchFamily="34" charset="0"/>
                        </a:rPr>
                        <a:t>Z</a:t>
                      </a:r>
                    </a:p>
                  </p:txBody>
                </p:sp>
                <p:sp>
                  <p:nvSpPr>
                    <p:cNvPr id="150" name="Rectangle 149"/>
                    <p:cNvSpPr>
                      <a:spLocks/>
                    </p:cNvSpPr>
                    <p:nvPr/>
                  </p:nvSpPr>
                  <p:spPr>
                    <a:xfrm>
                      <a:off x="1874520" y="5257797"/>
                      <a:ext cx="1314450" cy="422911"/>
                    </a:xfrm>
                    <a:prstGeom prst="rect">
                      <a:avLst/>
                    </a:prstGeom>
                    <a:solidFill>
                      <a:srgbClr val="FF7C8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nvGrpSpPr>
                  <p:cNvPr id="140" name="Group 139"/>
                  <p:cNvGrpSpPr/>
                  <p:nvPr/>
                </p:nvGrpSpPr>
                <p:grpSpPr>
                  <a:xfrm>
                    <a:off x="1874520" y="3989064"/>
                    <a:ext cx="1314450" cy="1268733"/>
                    <a:chOff x="1874520" y="5257797"/>
                    <a:chExt cx="1314450" cy="1268733"/>
                  </a:xfrm>
                </p:grpSpPr>
                <p:sp>
                  <p:nvSpPr>
                    <p:cNvPr id="145" name="Rectangle 144"/>
                    <p:cNvSpPr>
                      <a:spLocks/>
                    </p:cNvSpPr>
                    <p:nvPr/>
                  </p:nvSpPr>
                  <p:spPr>
                    <a:xfrm>
                      <a:off x="1874520" y="6103619"/>
                      <a:ext cx="1314450" cy="422911"/>
                    </a:xfrm>
                    <a:prstGeom prst="rect">
                      <a:avLst/>
                    </a:prstGeom>
                    <a:solidFill>
                      <a:srgbClr val="FF7C8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sp>
                  <p:nvSpPr>
                    <p:cNvPr id="146" name="Rectangle 145"/>
                    <p:cNvSpPr>
                      <a:spLocks/>
                    </p:cNvSpPr>
                    <p:nvPr/>
                  </p:nvSpPr>
                  <p:spPr>
                    <a:xfrm>
                      <a:off x="1874520" y="5680708"/>
                      <a:ext cx="1314450" cy="422911"/>
                    </a:xfrm>
                    <a:prstGeom prst="rect">
                      <a:avLst/>
                    </a:prstGeom>
                    <a:solidFill>
                      <a:srgbClr val="FF7C8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sp>
                  <p:nvSpPr>
                    <p:cNvPr id="147" name="Rectangle 146"/>
                    <p:cNvSpPr>
                      <a:spLocks/>
                    </p:cNvSpPr>
                    <p:nvPr/>
                  </p:nvSpPr>
                  <p:spPr>
                    <a:xfrm>
                      <a:off x="1874520" y="5257797"/>
                      <a:ext cx="1314450" cy="422911"/>
                    </a:xfrm>
                    <a:prstGeom prst="rect">
                      <a:avLst/>
                    </a:prstGeom>
                    <a:solidFill>
                      <a:srgbClr val="FF7C8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nvGrpSpPr>
                  <p:cNvPr id="141" name="Group 140"/>
                  <p:cNvGrpSpPr/>
                  <p:nvPr/>
                </p:nvGrpSpPr>
                <p:grpSpPr>
                  <a:xfrm>
                    <a:off x="1874520" y="2720331"/>
                    <a:ext cx="1314450" cy="1268733"/>
                    <a:chOff x="1874520" y="5257797"/>
                    <a:chExt cx="1314450" cy="1268733"/>
                  </a:xfrm>
                </p:grpSpPr>
                <p:sp>
                  <p:nvSpPr>
                    <p:cNvPr id="142" name="Rectangle 141"/>
                    <p:cNvSpPr>
                      <a:spLocks/>
                    </p:cNvSpPr>
                    <p:nvPr/>
                  </p:nvSpPr>
                  <p:spPr>
                    <a:xfrm>
                      <a:off x="1874520" y="6103619"/>
                      <a:ext cx="1314450" cy="422911"/>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Light" panose="020B0502040204020203" pitchFamily="34" charset="0"/>
                          <a:cs typeface="Segoe UI Light" panose="020B0502040204020203" pitchFamily="34" charset="0"/>
                        </a:rPr>
                        <a:t>Y</a:t>
                      </a:r>
                    </a:p>
                  </p:txBody>
                </p:sp>
                <p:sp>
                  <p:nvSpPr>
                    <p:cNvPr id="143" name="Rectangle 142"/>
                    <p:cNvSpPr>
                      <a:spLocks/>
                    </p:cNvSpPr>
                    <p:nvPr/>
                  </p:nvSpPr>
                  <p:spPr>
                    <a:xfrm>
                      <a:off x="1874520" y="5680708"/>
                      <a:ext cx="1314450" cy="422911"/>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Light" panose="020B0502040204020203" pitchFamily="34" charset="0"/>
                          <a:cs typeface="Segoe UI Light" panose="020B0502040204020203" pitchFamily="34" charset="0"/>
                        </a:rPr>
                        <a:t>X</a:t>
                      </a:r>
                    </a:p>
                  </p:txBody>
                </p:sp>
                <p:sp>
                  <p:nvSpPr>
                    <p:cNvPr id="144" name="Rectangle 143"/>
                    <p:cNvSpPr>
                      <a:spLocks/>
                    </p:cNvSpPr>
                    <p:nvPr/>
                  </p:nvSpPr>
                  <p:spPr>
                    <a:xfrm>
                      <a:off x="1874520" y="5257797"/>
                      <a:ext cx="1314450" cy="422911"/>
                    </a:xfrm>
                    <a:prstGeom prst="rect">
                      <a:avLst/>
                    </a:prstGeom>
                    <a:solidFill>
                      <a:srgbClr val="FF7C8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grpSp>
              <p:nvGrpSpPr>
                <p:cNvPr id="121" name="Group 120"/>
                <p:cNvGrpSpPr/>
                <p:nvPr/>
              </p:nvGrpSpPr>
              <p:grpSpPr>
                <a:xfrm>
                  <a:off x="4049501" y="2423041"/>
                  <a:ext cx="3608070" cy="3554955"/>
                  <a:chOff x="695960" y="1702842"/>
                  <a:chExt cx="3608070" cy="3554955"/>
                </a:xfrm>
              </p:grpSpPr>
              <p:grpSp>
                <p:nvGrpSpPr>
                  <p:cNvPr id="127" name="Group 126"/>
                  <p:cNvGrpSpPr/>
                  <p:nvPr/>
                </p:nvGrpSpPr>
                <p:grpSpPr>
                  <a:xfrm>
                    <a:off x="695960" y="1702842"/>
                    <a:ext cx="3608070" cy="966054"/>
                    <a:chOff x="8209711" y="2167059"/>
                    <a:chExt cx="3608070" cy="966054"/>
                  </a:xfrm>
                </p:grpSpPr>
                <p:sp>
                  <p:nvSpPr>
                    <p:cNvPr id="136" name="TextBox 135"/>
                    <p:cNvSpPr txBox="1"/>
                    <p:nvPr/>
                  </p:nvSpPr>
                  <p:spPr>
                    <a:xfrm>
                      <a:off x="8501177" y="2167059"/>
                      <a:ext cx="2834639"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Physical RAM</a:t>
                      </a:r>
                    </a:p>
                  </p:txBody>
                </p:sp>
                <p:sp>
                  <p:nvSpPr>
                    <p:cNvPr id="137" name="TextBox 136"/>
                    <p:cNvSpPr txBox="1"/>
                    <p:nvPr/>
                  </p:nvSpPr>
                  <p:spPr>
                    <a:xfrm>
                      <a:off x="8209711" y="2548338"/>
                      <a:ext cx="360807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with P pages</a:t>
                      </a:r>
                    </a:p>
                  </p:txBody>
                </p:sp>
              </p:grpSp>
              <p:grpSp>
                <p:nvGrpSpPr>
                  <p:cNvPr id="128" name="Group 127"/>
                  <p:cNvGrpSpPr/>
                  <p:nvPr/>
                </p:nvGrpSpPr>
                <p:grpSpPr>
                  <a:xfrm>
                    <a:off x="1874520" y="3989064"/>
                    <a:ext cx="1314450" cy="1268733"/>
                    <a:chOff x="1874520" y="5257797"/>
                    <a:chExt cx="1314450" cy="1268733"/>
                  </a:xfrm>
                </p:grpSpPr>
                <p:sp>
                  <p:nvSpPr>
                    <p:cNvPr id="133" name="Rectangle 132"/>
                    <p:cNvSpPr>
                      <a:spLocks/>
                    </p:cNvSpPr>
                    <p:nvPr/>
                  </p:nvSpPr>
                  <p:spPr>
                    <a:xfrm>
                      <a:off x="1874520" y="6103619"/>
                      <a:ext cx="1314450" cy="422911"/>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Light" panose="020B0502040204020203" pitchFamily="34" charset="0"/>
                          <a:cs typeface="Segoe UI Light" panose="020B0502040204020203" pitchFamily="34" charset="0"/>
                        </a:rPr>
                        <a:t>X</a:t>
                      </a:r>
                    </a:p>
                  </p:txBody>
                </p:sp>
                <p:sp>
                  <p:nvSpPr>
                    <p:cNvPr id="134" name="Rectangle 133"/>
                    <p:cNvSpPr>
                      <a:spLocks/>
                    </p:cNvSpPr>
                    <p:nvPr/>
                  </p:nvSpPr>
                  <p:spPr>
                    <a:xfrm>
                      <a:off x="1874520" y="5680708"/>
                      <a:ext cx="1314450" cy="422911"/>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Light" panose="020B0502040204020203" pitchFamily="34" charset="0"/>
                          <a:cs typeface="Segoe UI Light" panose="020B0502040204020203" pitchFamily="34" charset="0"/>
                        </a:rPr>
                        <a:t>Z</a:t>
                      </a:r>
                    </a:p>
                  </p:txBody>
                </p:sp>
                <p:sp>
                  <p:nvSpPr>
                    <p:cNvPr id="135" name="Rectangle 134"/>
                    <p:cNvSpPr>
                      <a:spLocks/>
                    </p:cNvSpPr>
                    <p:nvPr/>
                  </p:nvSpPr>
                  <p:spPr>
                    <a:xfrm>
                      <a:off x="1874520" y="5257797"/>
                      <a:ext cx="1314450" cy="42291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nvGrpSpPr>
                  <p:cNvPr id="129" name="Group 128"/>
                  <p:cNvGrpSpPr/>
                  <p:nvPr/>
                </p:nvGrpSpPr>
                <p:grpSpPr>
                  <a:xfrm>
                    <a:off x="1874520" y="2720331"/>
                    <a:ext cx="1314450" cy="1268733"/>
                    <a:chOff x="1874520" y="5257797"/>
                    <a:chExt cx="1314450" cy="1268733"/>
                  </a:xfrm>
                </p:grpSpPr>
                <p:sp>
                  <p:nvSpPr>
                    <p:cNvPr id="130" name="Rectangle 129"/>
                    <p:cNvSpPr>
                      <a:spLocks/>
                    </p:cNvSpPr>
                    <p:nvPr/>
                  </p:nvSpPr>
                  <p:spPr>
                    <a:xfrm>
                      <a:off x="1874520" y="6103619"/>
                      <a:ext cx="1314450" cy="42291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sp>
                  <p:nvSpPr>
                    <p:cNvPr id="131" name="Rectangle 130"/>
                    <p:cNvSpPr>
                      <a:spLocks/>
                    </p:cNvSpPr>
                    <p:nvPr/>
                  </p:nvSpPr>
                  <p:spPr>
                    <a:xfrm>
                      <a:off x="1874520" y="5680708"/>
                      <a:ext cx="1314450" cy="422911"/>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Light" panose="020B0502040204020203" pitchFamily="34" charset="0"/>
                          <a:cs typeface="Segoe UI Light" panose="020B0502040204020203" pitchFamily="34" charset="0"/>
                        </a:rPr>
                        <a:t>Y</a:t>
                      </a:r>
                    </a:p>
                  </p:txBody>
                </p:sp>
                <p:sp>
                  <p:nvSpPr>
                    <p:cNvPr id="132" name="Rectangle 131"/>
                    <p:cNvSpPr>
                      <a:spLocks/>
                    </p:cNvSpPr>
                    <p:nvPr/>
                  </p:nvSpPr>
                  <p:spPr>
                    <a:xfrm>
                      <a:off x="1874520" y="5257797"/>
                      <a:ext cx="1314450" cy="42291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grpSp>
              <p:nvGrpSpPr>
                <p:cNvPr id="122" name="Group 121"/>
                <p:cNvGrpSpPr/>
                <p:nvPr/>
              </p:nvGrpSpPr>
              <p:grpSpPr>
                <a:xfrm>
                  <a:off x="2968933" y="3863441"/>
                  <a:ext cx="1585000" cy="2066274"/>
                  <a:chOff x="7841155" y="2620963"/>
                  <a:chExt cx="1585000" cy="2066274"/>
                </a:xfrm>
              </p:grpSpPr>
              <p:sp>
                <p:nvSpPr>
                  <p:cNvPr id="125" name="Flowchart: Summing Junction 124"/>
                  <p:cNvSpPr>
                    <a:spLocks noChangeAspect="1"/>
                  </p:cNvSpPr>
                  <p:nvPr/>
                </p:nvSpPr>
                <p:spPr bwMode="auto">
                  <a:xfrm>
                    <a:off x="7841155" y="2620963"/>
                    <a:ext cx="1585000" cy="1585850"/>
                  </a:xfrm>
                  <a:prstGeom prst="flowChartSummingJunct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26" name="TextBox 125"/>
                  <p:cNvSpPr txBox="1"/>
                  <p:nvPr/>
                </p:nvSpPr>
                <p:spPr>
                  <a:xfrm>
                    <a:off x="7917037" y="4164017"/>
                    <a:ext cx="143323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MMU</a:t>
                    </a:r>
                  </a:p>
                </p:txBody>
              </p:sp>
            </p:grpSp>
            <p:sp>
              <p:nvSpPr>
                <p:cNvPr id="123" name="Left Brace 122"/>
                <p:cNvSpPr/>
                <p:nvPr/>
              </p:nvSpPr>
              <p:spPr>
                <a:xfrm>
                  <a:off x="4667002" y="3440530"/>
                  <a:ext cx="439387" cy="253746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Left Brace 123"/>
                <p:cNvSpPr/>
                <p:nvPr/>
              </p:nvSpPr>
              <p:spPr>
                <a:xfrm rot="10800000">
                  <a:off x="2467684" y="2722886"/>
                  <a:ext cx="377866" cy="3803643"/>
                </a:xfrm>
                <a:prstGeom prst="leftBrace">
                  <a:avLst>
                    <a:gd name="adj1" fmla="val 8333"/>
                    <a:gd name="adj2" fmla="val 4836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19" name="Straight Connector 118"/>
              <p:cNvCxnSpPr/>
              <p:nvPr/>
            </p:nvCxnSpPr>
            <p:spPr>
              <a:xfrm>
                <a:off x="4274612" y="1401288"/>
                <a:ext cx="0" cy="523701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25" name="Group 24">
            <a:extLst>
              <a:ext uri="{FF2B5EF4-FFF2-40B4-BE49-F238E27FC236}">
                <a16:creationId xmlns:a16="http://schemas.microsoft.com/office/drawing/2014/main" id="{3B1B1936-7D97-4199-93F4-FA7AF4CDDDF8}"/>
              </a:ext>
            </a:extLst>
          </p:cNvPr>
          <p:cNvGrpSpPr/>
          <p:nvPr/>
        </p:nvGrpSpPr>
        <p:grpSpPr>
          <a:xfrm>
            <a:off x="4706610" y="2792697"/>
            <a:ext cx="1054511" cy="3811843"/>
            <a:chOff x="4516110" y="2792697"/>
            <a:chExt cx="1054511" cy="3811843"/>
          </a:xfrm>
        </p:grpSpPr>
        <p:cxnSp>
          <p:nvCxnSpPr>
            <p:cNvPr id="9" name="Straight Arrow Connector 8">
              <a:extLst>
                <a:ext uri="{FF2B5EF4-FFF2-40B4-BE49-F238E27FC236}">
                  <a16:creationId xmlns:a16="http://schemas.microsoft.com/office/drawing/2014/main" id="{5C970D93-11B9-48AD-A45C-3C143A0B5687}"/>
                </a:ext>
              </a:extLst>
            </p:cNvPr>
            <p:cNvCxnSpPr>
              <a:cxnSpLocks/>
            </p:cNvCxnSpPr>
            <p:nvPr/>
          </p:nvCxnSpPr>
          <p:spPr>
            <a:xfrm>
              <a:off x="5204907" y="2804461"/>
              <a:ext cx="365714"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D5234F76-F955-48C4-BC07-1B9279739BFA}"/>
                </a:ext>
              </a:extLst>
            </p:cNvPr>
            <p:cNvCxnSpPr>
              <a:cxnSpLocks/>
            </p:cNvCxnSpPr>
            <p:nvPr/>
          </p:nvCxnSpPr>
          <p:spPr>
            <a:xfrm>
              <a:off x="5204907" y="4096639"/>
              <a:ext cx="365714"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15CF9CFF-05E0-419F-8929-E98A43CFA9D3}"/>
                </a:ext>
              </a:extLst>
            </p:cNvPr>
            <p:cNvCxnSpPr>
              <a:cxnSpLocks/>
            </p:cNvCxnSpPr>
            <p:nvPr/>
          </p:nvCxnSpPr>
          <p:spPr>
            <a:xfrm>
              <a:off x="5204907" y="4512803"/>
              <a:ext cx="365714"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C09B1918-B73F-48B4-BA1A-4F351CF6C97F}"/>
                </a:ext>
              </a:extLst>
            </p:cNvPr>
            <p:cNvCxnSpPr>
              <a:cxnSpLocks/>
            </p:cNvCxnSpPr>
            <p:nvPr/>
          </p:nvCxnSpPr>
          <p:spPr>
            <a:xfrm>
              <a:off x="5204907" y="4932041"/>
              <a:ext cx="365714"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ADF77BC-7FD3-4786-9A8F-CD26DFA61FEF}"/>
                </a:ext>
              </a:extLst>
            </p:cNvPr>
            <p:cNvCxnSpPr>
              <a:cxnSpLocks/>
            </p:cNvCxnSpPr>
            <p:nvPr/>
          </p:nvCxnSpPr>
          <p:spPr>
            <a:xfrm>
              <a:off x="5204907" y="5349853"/>
              <a:ext cx="365714"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31D9F0C1-8546-46F2-8E47-8A663907AFF9}"/>
                </a:ext>
              </a:extLst>
            </p:cNvPr>
            <p:cNvCxnSpPr>
              <a:cxnSpLocks/>
            </p:cNvCxnSpPr>
            <p:nvPr/>
          </p:nvCxnSpPr>
          <p:spPr>
            <a:xfrm>
              <a:off x="5204907" y="6201973"/>
              <a:ext cx="365714"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6486AFF1-456E-459B-BB5C-74C5846E0CAC}"/>
                </a:ext>
              </a:extLst>
            </p:cNvPr>
            <p:cNvCxnSpPr>
              <a:cxnSpLocks/>
            </p:cNvCxnSpPr>
            <p:nvPr/>
          </p:nvCxnSpPr>
          <p:spPr>
            <a:xfrm flipV="1">
              <a:off x="5204907" y="2792697"/>
              <a:ext cx="0" cy="3421107"/>
            </a:xfrm>
            <a:prstGeom prst="straightConnector1">
              <a:avLst/>
            </a:prstGeom>
            <a:ln w="25400">
              <a:solidFill>
                <a:schemeClr val="tx1"/>
              </a:solidFill>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A731B48E-3E01-40A7-9F4E-0ECBC97F3E15}"/>
                </a:ext>
              </a:extLst>
            </p:cNvPr>
            <p:cNvSpPr txBox="1"/>
            <p:nvPr/>
          </p:nvSpPr>
          <p:spPr>
            <a:xfrm rot="16200000">
              <a:off x="3054270" y="4434814"/>
              <a:ext cx="3631566" cy="707886"/>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Not present in RAM</a:t>
              </a:r>
            </a:p>
            <a:p>
              <a:pPr algn="ctr"/>
              <a:r>
                <a:rPr lang="en-US" sz="2000" dirty="0">
                  <a:latin typeface="Segoe UI Light" panose="020B0502040204020203" pitchFamily="34" charset="0"/>
                  <a:cs typeface="Segoe UI Light" panose="020B0502040204020203" pitchFamily="34" charset="0"/>
                </a:rPr>
                <a:t>(e.g., swapped to disk)</a:t>
              </a:r>
            </a:p>
          </p:txBody>
        </p:sp>
      </p:grpSp>
      <p:grpSp>
        <p:nvGrpSpPr>
          <p:cNvPr id="16" name="Group 15">
            <a:extLst>
              <a:ext uri="{FF2B5EF4-FFF2-40B4-BE49-F238E27FC236}">
                <a16:creationId xmlns:a16="http://schemas.microsoft.com/office/drawing/2014/main" id="{01F4AB47-9668-44F1-A90E-856E1BA43F92}"/>
              </a:ext>
            </a:extLst>
          </p:cNvPr>
          <p:cNvGrpSpPr/>
          <p:nvPr/>
        </p:nvGrpSpPr>
        <p:grpSpPr>
          <a:xfrm>
            <a:off x="3214138" y="2362801"/>
            <a:ext cx="1565421" cy="622664"/>
            <a:chOff x="3214138" y="2362801"/>
            <a:chExt cx="1565421" cy="622664"/>
          </a:xfrm>
        </p:grpSpPr>
        <p:grpSp>
          <p:nvGrpSpPr>
            <p:cNvPr id="83" name="Group 82">
              <a:extLst>
                <a:ext uri="{FF2B5EF4-FFF2-40B4-BE49-F238E27FC236}">
                  <a16:creationId xmlns:a16="http://schemas.microsoft.com/office/drawing/2014/main" id="{FD7710AD-CA91-4F78-81F5-7EBA97EB356D}"/>
                </a:ext>
              </a:extLst>
            </p:cNvPr>
            <p:cNvGrpSpPr/>
            <p:nvPr/>
          </p:nvGrpSpPr>
          <p:grpSpPr>
            <a:xfrm flipV="1">
              <a:off x="3214138" y="2362801"/>
              <a:ext cx="1161378" cy="178526"/>
              <a:chOff x="3219409" y="4803940"/>
              <a:chExt cx="1161378" cy="178531"/>
            </a:xfrm>
          </p:grpSpPr>
          <p:cxnSp>
            <p:nvCxnSpPr>
              <p:cNvPr id="85" name="Straight Arrow Connector 84">
                <a:extLst>
                  <a:ext uri="{FF2B5EF4-FFF2-40B4-BE49-F238E27FC236}">
                    <a16:creationId xmlns:a16="http://schemas.microsoft.com/office/drawing/2014/main" id="{4CB589F2-450A-4C3E-8750-C64673CF8210}"/>
                  </a:ext>
                </a:extLst>
              </p:cNvPr>
              <p:cNvCxnSpPr>
                <a:cxnSpLocks/>
              </p:cNvCxnSpPr>
              <p:nvPr/>
            </p:nvCxnSpPr>
            <p:spPr>
              <a:xfrm flipH="1" flipV="1">
                <a:off x="3222283" y="4805694"/>
                <a:ext cx="1153233" cy="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B1BF3AB3-641F-4AE8-85F6-957700D0EB08}"/>
                  </a:ext>
                </a:extLst>
              </p:cNvPr>
              <p:cNvCxnSpPr>
                <a:cxnSpLocks/>
              </p:cNvCxnSpPr>
              <p:nvPr/>
            </p:nvCxnSpPr>
            <p:spPr>
              <a:xfrm rot="10800000" flipV="1">
                <a:off x="3219409" y="4803940"/>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E95E756-23BA-4433-BE63-E5A9EC2815E9}"/>
                  </a:ext>
                </a:extLst>
              </p:cNvPr>
              <p:cNvCxnSpPr>
                <a:cxnSpLocks/>
              </p:cNvCxnSpPr>
              <p:nvPr/>
            </p:nvCxnSpPr>
            <p:spPr>
              <a:xfrm rot="10800000" flipV="1">
                <a:off x="4380787" y="4803940"/>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90" name="TextBox 89">
              <a:extLst>
                <a:ext uri="{FF2B5EF4-FFF2-40B4-BE49-F238E27FC236}">
                  <a16:creationId xmlns:a16="http://schemas.microsoft.com/office/drawing/2014/main" id="{0A69F9E7-A9F0-4A02-9EE9-A2390E5CEEE5}"/>
                </a:ext>
              </a:extLst>
            </p:cNvPr>
            <p:cNvSpPr txBox="1"/>
            <p:nvPr/>
          </p:nvSpPr>
          <p:spPr>
            <a:xfrm>
              <a:off x="3705985" y="2523800"/>
              <a:ext cx="1073574"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O bits</a:t>
              </a:r>
            </a:p>
          </p:txBody>
        </p:sp>
      </p:grpSp>
      <p:grpSp>
        <p:nvGrpSpPr>
          <p:cNvPr id="23" name="Group 22">
            <a:extLst>
              <a:ext uri="{FF2B5EF4-FFF2-40B4-BE49-F238E27FC236}">
                <a16:creationId xmlns:a16="http://schemas.microsoft.com/office/drawing/2014/main" id="{7299BE21-FE9E-4F72-B826-BC92A7A82687}"/>
              </a:ext>
            </a:extLst>
          </p:cNvPr>
          <p:cNvGrpSpPr/>
          <p:nvPr/>
        </p:nvGrpSpPr>
        <p:grpSpPr>
          <a:xfrm>
            <a:off x="3219409" y="2540814"/>
            <a:ext cx="1161378" cy="2441657"/>
            <a:chOff x="3219409" y="2540814"/>
            <a:chExt cx="1161378" cy="2441657"/>
          </a:xfrm>
        </p:grpSpPr>
        <p:grpSp>
          <p:nvGrpSpPr>
            <p:cNvPr id="11" name="Group 10">
              <a:extLst>
                <a:ext uri="{FF2B5EF4-FFF2-40B4-BE49-F238E27FC236}">
                  <a16:creationId xmlns:a16="http://schemas.microsoft.com/office/drawing/2014/main" id="{6096735A-7634-4118-BE8D-BC309486DA1A}"/>
                </a:ext>
              </a:extLst>
            </p:cNvPr>
            <p:cNvGrpSpPr/>
            <p:nvPr/>
          </p:nvGrpSpPr>
          <p:grpSpPr>
            <a:xfrm>
              <a:off x="3219409" y="4803940"/>
              <a:ext cx="1161378" cy="178531"/>
              <a:chOff x="3219409" y="4803940"/>
              <a:chExt cx="1161378" cy="178531"/>
            </a:xfrm>
          </p:grpSpPr>
          <p:cxnSp>
            <p:nvCxnSpPr>
              <p:cNvPr id="80" name="Straight Arrow Connector 79">
                <a:extLst>
                  <a:ext uri="{FF2B5EF4-FFF2-40B4-BE49-F238E27FC236}">
                    <a16:creationId xmlns:a16="http://schemas.microsoft.com/office/drawing/2014/main" id="{F7555B62-F9F9-4515-AF7A-53161FDE6B0F}"/>
                  </a:ext>
                </a:extLst>
              </p:cNvPr>
              <p:cNvCxnSpPr>
                <a:cxnSpLocks/>
              </p:cNvCxnSpPr>
              <p:nvPr/>
            </p:nvCxnSpPr>
            <p:spPr>
              <a:xfrm flipH="1" flipV="1">
                <a:off x="3222283" y="4805694"/>
                <a:ext cx="1153233" cy="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135A0E6-3020-45CF-A294-415024387196}"/>
                  </a:ext>
                </a:extLst>
              </p:cNvPr>
              <p:cNvCxnSpPr>
                <a:cxnSpLocks/>
              </p:cNvCxnSpPr>
              <p:nvPr/>
            </p:nvCxnSpPr>
            <p:spPr>
              <a:xfrm rot="10800000" flipV="1">
                <a:off x="3219409" y="4803940"/>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1723823-CE11-4DFE-86FE-F16DAC4CDEFA}"/>
                  </a:ext>
                </a:extLst>
              </p:cNvPr>
              <p:cNvCxnSpPr>
                <a:cxnSpLocks/>
              </p:cNvCxnSpPr>
              <p:nvPr/>
            </p:nvCxnSpPr>
            <p:spPr>
              <a:xfrm rot="10800000" flipV="1">
                <a:off x="4380787" y="4803940"/>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cxnSp>
          <p:nvCxnSpPr>
            <p:cNvPr id="88" name="Straight Arrow Connector 87">
              <a:extLst>
                <a:ext uri="{FF2B5EF4-FFF2-40B4-BE49-F238E27FC236}">
                  <a16:creationId xmlns:a16="http://schemas.microsoft.com/office/drawing/2014/main" id="{4A77FFBF-B40F-49B1-9BA9-275CC54D861B}"/>
                </a:ext>
              </a:extLst>
            </p:cNvPr>
            <p:cNvCxnSpPr>
              <a:cxnSpLocks/>
            </p:cNvCxnSpPr>
            <p:nvPr/>
          </p:nvCxnSpPr>
          <p:spPr>
            <a:xfrm flipV="1">
              <a:off x="3779070" y="2540814"/>
              <a:ext cx="0" cy="2260402"/>
            </a:xfrm>
            <a:prstGeom prst="straightConnector1">
              <a:avLst/>
            </a:prstGeom>
            <a:ln w="6350">
              <a:solidFill>
                <a:schemeClr val="tx1"/>
              </a:solidFill>
              <a:headEnd type="triangle"/>
              <a:tailEnd type="non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D566248-9D38-44E6-8B85-A5568EBB85C3}"/>
                </a:ext>
              </a:extLst>
            </p:cNvPr>
            <p:cNvCxnSpPr>
              <a:cxnSpLocks/>
            </p:cNvCxnSpPr>
            <p:nvPr/>
          </p:nvCxnSpPr>
          <p:spPr>
            <a:xfrm flipV="1">
              <a:off x="3669398" y="2733685"/>
              <a:ext cx="176825" cy="98570"/>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953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5"/>
                                        </p:tgtEl>
                                      </p:cBhvr>
                                    </p:animEffect>
                                    <p:set>
                                      <p:cBhvr>
                                        <p:cTn id="7" dur="1" fill="hold">
                                          <p:stCondLst>
                                            <p:cond delay="499"/>
                                          </p:stCondLst>
                                        </p:cTn>
                                        <p:tgtEl>
                                          <p:spTgt spid="11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40">
                                            <p:txEl>
                                              <p:pRg st="1" end="1"/>
                                            </p:txEl>
                                          </p:spTgt>
                                        </p:tgtEl>
                                        <p:attrNameLst>
                                          <p:attrName>style.visibility</p:attrName>
                                        </p:attrNameLst>
                                      </p:cBhvr>
                                      <p:to>
                                        <p:strVal val="visible"/>
                                      </p:to>
                                    </p:set>
                                    <p:animEffect transition="in" filter="fade">
                                      <p:cBhvr>
                                        <p:cTn id="13" dur="500"/>
                                        <p:tgtEl>
                                          <p:spTgt spid="40">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0">
                                            <p:txEl>
                                              <p:pRg st="2" end="2"/>
                                            </p:txEl>
                                          </p:spTgt>
                                        </p:tgtEl>
                                        <p:attrNameLst>
                                          <p:attrName>style.visibility</p:attrName>
                                        </p:attrNameLst>
                                      </p:cBhvr>
                                      <p:to>
                                        <p:strVal val="visible"/>
                                      </p:to>
                                    </p:set>
                                    <p:animEffect transition="in" filter="fade">
                                      <p:cBhvr>
                                        <p:cTn id="16" dur="500"/>
                                        <p:tgtEl>
                                          <p:spTgt spid="40">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0">
                                            <p:txEl>
                                              <p:pRg st="3" end="3"/>
                                            </p:txEl>
                                          </p:spTgt>
                                        </p:tgtEl>
                                        <p:attrNameLst>
                                          <p:attrName>style.visibility</p:attrName>
                                        </p:attrNameLst>
                                      </p:cBhvr>
                                      <p:to>
                                        <p:strVal val="visible"/>
                                      </p:to>
                                    </p:set>
                                    <p:animEffect transition="in" filter="fade">
                                      <p:cBhvr>
                                        <p:cTn id="19" dur="500"/>
                                        <p:tgtEl>
                                          <p:spTgt spid="40">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0">
                                            <p:txEl>
                                              <p:pRg st="4" end="4"/>
                                            </p:txEl>
                                          </p:spTgt>
                                        </p:tgtEl>
                                        <p:attrNameLst>
                                          <p:attrName>style.visibility</p:attrName>
                                        </p:attrNameLst>
                                      </p:cBhvr>
                                      <p:to>
                                        <p:strVal val="visible"/>
                                      </p:to>
                                    </p:set>
                                    <p:animEffect transition="in" filter="fade">
                                      <p:cBhvr>
                                        <p:cTn id="22" dur="500"/>
                                        <p:tgtEl>
                                          <p:spTgt spid="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3057" y="10795"/>
            <a:ext cx="5082540" cy="823595"/>
          </a:xfrm>
        </p:spPr>
        <p:txBody>
          <a:bodyPr/>
          <a:lstStyle/>
          <a:p>
            <a:r>
              <a:rPr lang="en-US" dirty="0"/>
              <a:t>Paging</a:t>
            </a:r>
          </a:p>
        </p:txBody>
      </p:sp>
      <p:grpSp>
        <p:nvGrpSpPr>
          <p:cNvPr id="12" name="Group 11"/>
          <p:cNvGrpSpPr/>
          <p:nvPr/>
        </p:nvGrpSpPr>
        <p:grpSpPr>
          <a:xfrm>
            <a:off x="415742" y="2880332"/>
            <a:ext cx="2776978" cy="1585850"/>
            <a:chOff x="7841155" y="2620963"/>
            <a:chExt cx="2776978" cy="1585850"/>
          </a:xfrm>
        </p:grpSpPr>
        <p:sp>
          <p:nvSpPr>
            <p:cNvPr id="8" name="Flowchart: Summing Junction 7"/>
            <p:cNvSpPr>
              <a:spLocks noChangeAspect="1"/>
            </p:cNvSpPr>
            <p:nvPr/>
          </p:nvSpPr>
          <p:spPr bwMode="auto">
            <a:xfrm>
              <a:off x="7841155" y="2620963"/>
              <a:ext cx="1585000" cy="1585850"/>
            </a:xfrm>
            <a:prstGeom prst="flowChartSummingJunct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0" name="TextBox 9"/>
            <p:cNvSpPr txBox="1"/>
            <p:nvPr/>
          </p:nvSpPr>
          <p:spPr>
            <a:xfrm>
              <a:off x="9184898" y="3248680"/>
              <a:ext cx="143323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MMU</a:t>
              </a:r>
            </a:p>
          </p:txBody>
        </p:sp>
      </p:grpSp>
      <p:cxnSp>
        <p:nvCxnSpPr>
          <p:cNvPr id="28" name="Straight Arrow Connector 27"/>
          <p:cNvCxnSpPr>
            <a:cxnSpLocks/>
          </p:cNvCxnSpPr>
          <p:nvPr/>
        </p:nvCxnSpPr>
        <p:spPr>
          <a:xfrm flipV="1">
            <a:off x="1199908" y="2546164"/>
            <a:ext cx="0" cy="337503"/>
          </a:xfrm>
          <a:prstGeom prst="straightConnector1">
            <a:avLst/>
          </a:prstGeom>
          <a:ln w="6350">
            <a:solidFill>
              <a:schemeClr val="tx1"/>
            </a:solidFill>
            <a:headEnd type="triangle"/>
            <a:tailEnd type="non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p:cNvCxnSpPr>
          <p:nvPr/>
        </p:nvCxnSpPr>
        <p:spPr>
          <a:xfrm flipV="1">
            <a:off x="1199908" y="4470364"/>
            <a:ext cx="0" cy="330852"/>
          </a:xfrm>
          <a:prstGeom prst="straightConnector1">
            <a:avLst/>
          </a:prstGeom>
          <a:ln w="6350">
            <a:solidFill>
              <a:schemeClr val="tx1"/>
            </a:solidFill>
            <a:headEnd type="triangle"/>
            <a:tailEnd type="non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flipV="1">
            <a:off x="1119829" y="2629994"/>
            <a:ext cx="176825" cy="98570"/>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126335" y="571706"/>
            <a:ext cx="4259599" cy="2378877"/>
            <a:chOff x="126335" y="571706"/>
            <a:chExt cx="4259599" cy="2378877"/>
          </a:xfrm>
        </p:grpSpPr>
        <p:sp>
          <p:nvSpPr>
            <p:cNvPr id="36" name="TextBox 35"/>
            <p:cNvSpPr txBox="1"/>
            <p:nvPr/>
          </p:nvSpPr>
          <p:spPr>
            <a:xfrm>
              <a:off x="183483" y="2488918"/>
              <a:ext cx="1073574"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V bits</a:t>
              </a:r>
            </a:p>
          </p:txBody>
        </p:sp>
        <p:sp>
          <p:nvSpPr>
            <p:cNvPr id="4" name="Rectangle 3"/>
            <p:cNvSpPr/>
            <p:nvPr/>
          </p:nvSpPr>
          <p:spPr>
            <a:xfrm>
              <a:off x="126335" y="1659515"/>
              <a:ext cx="3066385" cy="640397"/>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Light" panose="020B0502040204020203" pitchFamily="34" charset="0"/>
                  <a:cs typeface="Segoe UI Light" panose="020B0502040204020203" pitchFamily="34" charset="0"/>
                </a:rPr>
                <a:t>Virtual Page Number</a:t>
              </a:r>
            </a:p>
          </p:txBody>
        </p:sp>
        <p:sp>
          <p:nvSpPr>
            <p:cNvPr id="6" name="Rectangle 5"/>
            <p:cNvSpPr/>
            <p:nvPr/>
          </p:nvSpPr>
          <p:spPr>
            <a:xfrm>
              <a:off x="3192720" y="1659514"/>
              <a:ext cx="1193214" cy="64039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Light" panose="020B0502040204020203" pitchFamily="34" charset="0"/>
                  <a:cs typeface="Segoe UI Light" panose="020B0502040204020203" pitchFamily="34" charset="0"/>
                </a:rPr>
                <a:t>Offset</a:t>
              </a:r>
            </a:p>
          </p:txBody>
        </p:sp>
        <p:sp>
          <p:nvSpPr>
            <p:cNvPr id="17" name="Left Brace 16"/>
            <p:cNvSpPr/>
            <p:nvPr/>
          </p:nvSpPr>
          <p:spPr>
            <a:xfrm rot="5400000">
              <a:off x="1994041" y="-825984"/>
              <a:ext cx="524188" cy="425959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TextBox 17"/>
            <p:cNvSpPr txBox="1"/>
            <p:nvPr/>
          </p:nvSpPr>
          <p:spPr>
            <a:xfrm>
              <a:off x="678794" y="571706"/>
              <a:ext cx="3154680"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Virtual address</a:t>
              </a:r>
            </a:p>
          </p:txBody>
        </p:sp>
        <p:grpSp>
          <p:nvGrpSpPr>
            <p:cNvPr id="27" name="Group 26"/>
            <p:cNvGrpSpPr/>
            <p:nvPr/>
          </p:nvGrpSpPr>
          <p:grpSpPr>
            <a:xfrm>
              <a:off x="126350" y="2364788"/>
              <a:ext cx="3043218" cy="180389"/>
              <a:chOff x="7272621" y="2520363"/>
              <a:chExt cx="3043218" cy="180389"/>
            </a:xfrm>
          </p:grpSpPr>
          <p:cxnSp>
            <p:nvCxnSpPr>
              <p:cNvPr id="21" name="Straight Arrow Connector 20"/>
              <p:cNvCxnSpPr>
                <a:cxnSpLocks/>
              </p:cNvCxnSpPr>
              <p:nvPr/>
            </p:nvCxnSpPr>
            <p:spPr>
              <a:xfrm>
                <a:off x="7279103" y="2698675"/>
                <a:ext cx="3036026" cy="2077"/>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V="1">
                <a:off x="7272621" y="2520363"/>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flipV="1">
                <a:off x="10315839" y="2520363"/>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grpSp>
        <p:nvGrpSpPr>
          <p:cNvPr id="77" name="Group 76"/>
          <p:cNvGrpSpPr/>
          <p:nvPr/>
        </p:nvGrpSpPr>
        <p:grpSpPr>
          <a:xfrm>
            <a:off x="123560" y="4384653"/>
            <a:ext cx="4262375" cy="2323049"/>
            <a:chOff x="123560" y="4384653"/>
            <a:chExt cx="4262375" cy="2323049"/>
          </a:xfrm>
        </p:grpSpPr>
        <p:sp>
          <p:nvSpPr>
            <p:cNvPr id="37" name="TextBox 36"/>
            <p:cNvSpPr txBox="1"/>
            <p:nvPr/>
          </p:nvSpPr>
          <p:spPr>
            <a:xfrm>
              <a:off x="187331" y="4384653"/>
              <a:ext cx="1073574"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P bits</a:t>
              </a:r>
            </a:p>
          </p:txBody>
        </p:sp>
        <p:sp>
          <p:nvSpPr>
            <p:cNvPr id="5" name="Rectangle 4"/>
            <p:cNvSpPr/>
            <p:nvPr/>
          </p:nvSpPr>
          <p:spPr>
            <a:xfrm>
              <a:off x="126335" y="5047846"/>
              <a:ext cx="3066385" cy="64039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Light" panose="020B0502040204020203" pitchFamily="34" charset="0"/>
                  <a:cs typeface="Segoe UI Light" panose="020B0502040204020203" pitchFamily="34" charset="0"/>
                </a:rPr>
                <a:t>Physical Page Number</a:t>
              </a:r>
            </a:p>
          </p:txBody>
        </p:sp>
        <p:sp>
          <p:nvSpPr>
            <p:cNvPr id="7" name="Rectangle 6"/>
            <p:cNvSpPr/>
            <p:nvPr/>
          </p:nvSpPr>
          <p:spPr>
            <a:xfrm>
              <a:off x="3192720" y="5047845"/>
              <a:ext cx="1193214" cy="64039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Light" panose="020B0502040204020203" pitchFamily="34" charset="0"/>
                  <a:cs typeface="Segoe UI Light" panose="020B0502040204020203" pitchFamily="34" charset="0"/>
                </a:rPr>
                <a:t>Offset</a:t>
              </a:r>
            </a:p>
          </p:txBody>
        </p:sp>
        <p:sp>
          <p:nvSpPr>
            <p:cNvPr id="19" name="TextBox 18"/>
            <p:cNvSpPr txBox="1"/>
            <p:nvPr/>
          </p:nvSpPr>
          <p:spPr>
            <a:xfrm>
              <a:off x="678794" y="6246037"/>
              <a:ext cx="3154680"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Physical address</a:t>
              </a:r>
            </a:p>
          </p:txBody>
        </p:sp>
        <p:sp>
          <p:nvSpPr>
            <p:cNvPr id="20" name="Left Brace 19"/>
            <p:cNvSpPr/>
            <p:nvPr/>
          </p:nvSpPr>
          <p:spPr>
            <a:xfrm rot="16200000">
              <a:off x="1994042" y="3933921"/>
              <a:ext cx="524188" cy="425959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9" name="Group 28"/>
            <p:cNvGrpSpPr/>
            <p:nvPr/>
          </p:nvGrpSpPr>
          <p:grpSpPr>
            <a:xfrm rot="10800000">
              <a:off x="123560" y="4802581"/>
              <a:ext cx="3048886" cy="180389"/>
              <a:chOff x="7292879" y="2520363"/>
              <a:chExt cx="3048886" cy="180389"/>
            </a:xfrm>
          </p:grpSpPr>
          <p:cxnSp>
            <p:nvCxnSpPr>
              <p:cNvPr id="30" name="Straight Arrow Connector 29"/>
              <p:cNvCxnSpPr>
                <a:cxnSpLocks/>
              </p:cNvCxnSpPr>
              <p:nvPr/>
            </p:nvCxnSpPr>
            <p:spPr>
              <a:xfrm>
                <a:off x="7292982" y="2698675"/>
                <a:ext cx="3048783" cy="2077"/>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flipV="1">
                <a:off x="7292879" y="2520363"/>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flipV="1">
                <a:off x="10338991" y="2520363"/>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cxnSp>
        <p:nvCxnSpPr>
          <p:cNvPr id="38" name="Straight Arrow Connector 37"/>
          <p:cNvCxnSpPr>
            <a:cxnSpLocks/>
          </p:cNvCxnSpPr>
          <p:nvPr/>
        </p:nvCxnSpPr>
        <p:spPr>
          <a:xfrm flipV="1">
            <a:off x="1119829" y="4538445"/>
            <a:ext cx="176825" cy="98570"/>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0" name="Content Placeholder 2"/>
          <p:cNvSpPr>
            <a:spLocks noGrp="1"/>
          </p:cNvSpPr>
          <p:nvPr>
            <p:ph idx="1"/>
          </p:nvPr>
        </p:nvSpPr>
        <p:spPr>
          <a:xfrm>
            <a:off x="4875283" y="794127"/>
            <a:ext cx="6945630" cy="6275499"/>
          </a:xfrm>
        </p:spPr>
        <p:txBody>
          <a:bodyPr>
            <a:normAutofit lnSpcReduction="10000"/>
          </a:bodyPr>
          <a:lstStyle/>
          <a:p>
            <a:r>
              <a:rPr lang="en-US" sz="3200" dirty="0"/>
              <a:t>Make each page big (e.g., 1 GB)</a:t>
            </a:r>
          </a:p>
          <a:p>
            <a:pPr lvl="1"/>
            <a:r>
              <a:rPr lang="en-US" sz="2800" dirty="0"/>
              <a:t>Good: Minimizes bookkeeping overhead (i.e., number of VPN-&gt;PPN mappings)</a:t>
            </a:r>
          </a:p>
          <a:p>
            <a:pPr lvl="1"/>
            <a:r>
              <a:rPr lang="en-US" sz="2800" dirty="0"/>
              <a:t>Good/bad: Only appropriate for applications that manage huge pieces of contiguous memory (e.g., databases)</a:t>
            </a:r>
          </a:p>
          <a:p>
            <a:pPr lvl="1"/>
            <a:r>
              <a:rPr lang="en-US" sz="2800" dirty="0"/>
              <a:t>Bad: A huge page is painful to swap to/from disk—it’s like writing or writing a 1 GB file!</a:t>
            </a:r>
          </a:p>
          <a:p>
            <a:r>
              <a:rPr lang="en-US" sz="3200" dirty="0"/>
              <a:t>x86-64 supports multiple page sizes</a:t>
            </a:r>
          </a:p>
          <a:p>
            <a:pPr lvl="1"/>
            <a:r>
              <a:rPr lang="en-US" sz="2800" dirty="0"/>
              <a:t>4 KB</a:t>
            </a:r>
          </a:p>
          <a:p>
            <a:pPr lvl="1"/>
            <a:r>
              <a:rPr lang="en-US" sz="2800" dirty="0"/>
              <a:t>2 MB</a:t>
            </a:r>
          </a:p>
          <a:p>
            <a:pPr lvl="1"/>
            <a:r>
              <a:rPr lang="en-US" sz="2800" dirty="0"/>
              <a:t>1 GB</a:t>
            </a:r>
          </a:p>
          <a:p>
            <a:pPr marL="0" indent="0">
              <a:lnSpc>
                <a:spcPts val="2400"/>
              </a:lnSpc>
              <a:buNone/>
            </a:pPr>
            <a:r>
              <a:rPr lang="en-US" sz="3200" dirty="0"/>
              <a:t>  A single address space may contain </a:t>
            </a:r>
          </a:p>
          <a:p>
            <a:pPr marL="0" indent="0">
              <a:lnSpc>
                <a:spcPts val="2400"/>
              </a:lnSpc>
              <a:buNone/>
            </a:pPr>
            <a:r>
              <a:rPr lang="en-US" sz="3200" dirty="0"/>
              <a:t>  pages of different sizes</a:t>
            </a:r>
          </a:p>
        </p:txBody>
      </p:sp>
      <p:grpSp>
        <p:nvGrpSpPr>
          <p:cNvPr id="16" name="Group 15">
            <a:extLst>
              <a:ext uri="{FF2B5EF4-FFF2-40B4-BE49-F238E27FC236}">
                <a16:creationId xmlns:a16="http://schemas.microsoft.com/office/drawing/2014/main" id="{01F4AB47-9668-44F1-A90E-856E1BA43F92}"/>
              </a:ext>
            </a:extLst>
          </p:cNvPr>
          <p:cNvGrpSpPr/>
          <p:nvPr/>
        </p:nvGrpSpPr>
        <p:grpSpPr>
          <a:xfrm>
            <a:off x="3214138" y="2362801"/>
            <a:ext cx="1565421" cy="622664"/>
            <a:chOff x="3214138" y="2362801"/>
            <a:chExt cx="1565421" cy="622664"/>
          </a:xfrm>
        </p:grpSpPr>
        <p:grpSp>
          <p:nvGrpSpPr>
            <p:cNvPr id="83" name="Group 82">
              <a:extLst>
                <a:ext uri="{FF2B5EF4-FFF2-40B4-BE49-F238E27FC236}">
                  <a16:creationId xmlns:a16="http://schemas.microsoft.com/office/drawing/2014/main" id="{FD7710AD-CA91-4F78-81F5-7EBA97EB356D}"/>
                </a:ext>
              </a:extLst>
            </p:cNvPr>
            <p:cNvGrpSpPr/>
            <p:nvPr/>
          </p:nvGrpSpPr>
          <p:grpSpPr>
            <a:xfrm flipV="1">
              <a:off x="3214138" y="2362801"/>
              <a:ext cx="1161378" cy="178526"/>
              <a:chOff x="3219409" y="4803940"/>
              <a:chExt cx="1161378" cy="178531"/>
            </a:xfrm>
          </p:grpSpPr>
          <p:cxnSp>
            <p:nvCxnSpPr>
              <p:cNvPr id="85" name="Straight Arrow Connector 84">
                <a:extLst>
                  <a:ext uri="{FF2B5EF4-FFF2-40B4-BE49-F238E27FC236}">
                    <a16:creationId xmlns:a16="http://schemas.microsoft.com/office/drawing/2014/main" id="{4CB589F2-450A-4C3E-8750-C64673CF8210}"/>
                  </a:ext>
                </a:extLst>
              </p:cNvPr>
              <p:cNvCxnSpPr>
                <a:cxnSpLocks/>
              </p:cNvCxnSpPr>
              <p:nvPr/>
            </p:nvCxnSpPr>
            <p:spPr>
              <a:xfrm flipH="1" flipV="1">
                <a:off x="3222283" y="4805694"/>
                <a:ext cx="1153233" cy="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B1BF3AB3-641F-4AE8-85F6-957700D0EB08}"/>
                  </a:ext>
                </a:extLst>
              </p:cNvPr>
              <p:cNvCxnSpPr>
                <a:cxnSpLocks/>
              </p:cNvCxnSpPr>
              <p:nvPr/>
            </p:nvCxnSpPr>
            <p:spPr>
              <a:xfrm rot="10800000" flipV="1">
                <a:off x="3219409" y="4803940"/>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E95E756-23BA-4433-BE63-E5A9EC2815E9}"/>
                  </a:ext>
                </a:extLst>
              </p:cNvPr>
              <p:cNvCxnSpPr>
                <a:cxnSpLocks/>
              </p:cNvCxnSpPr>
              <p:nvPr/>
            </p:nvCxnSpPr>
            <p:spPr>
              <a:xfrm rot="10800000" flipV="1">
                <a:off x="4380787" y="4803940"/>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90" name="TextBox 89">
              <a:extLst>
                <a:ext uri="{FF2B5EF4-FFF2-40B4-BE49-F238E27FC236}">
                  <a16:creationId xmlns:a16="http://schemas.microsoft.com/office/drawing/2014/main" id="{0A69F9E7-A9F0-4A02-9EE9-A2390E5CEEE5}"/>
                </a:ext>
              </a:extLst>
            </p:cNvPr>
            <p:cNvSpPr txBox="1"/>
            <p:nvPr/>
          </p:nvSpPr>
          <p:spPr>
            <a:xfrm>
              <a:off x="3705985" y="2523800"/>
              <a:ext cx="1073574"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O bits</a:t>
              </a:r>
            </a:p>
          </p:txBody>
        </p:sp>
      </p:grpSp>
      <p:grpSp>
        <p:nvGrpSpPr>
          <p:cNvPr id="23" name="Group 22">
            <a:extLst>
              <a:ext uri="{FF2B5EF4-FFF2-40B4-BE49-F238E27FC236}">
                <a16:creationId xmlns:a16="http://schemas.microsoft.com/office/drawing/2014/main" id="{7299BE21-FE9E-4F72-B826-BC92A7A82687}"/>
              </a:ext>
            </a:extLst>
          </p:cNvPr>
          <p:cNvGrpSpPr/>
          <p:nvPr/>
        </p:nvGrpSpPr>
        <p:grpSpPr>
          <a:xfrm>
            <a:off x="3219409" y="2540814"/>
            <a:ext cx="1161378" cy="2441657"/>
            <a:chOff x="3219409" y="2540814"/>
            <a:chExt cx="1161378" cy="2441657"/>
          </a:xfrm>
        </p:grpSpPr>
        <p:grpSp>
          <p:nvGrpSpPr>
            <p:cNvPr id="11" name="Group 10">
              <a:extLst>
                <a:ext uri="{FF2B5EF4-FFF2-40B4-BE49-F238E27FC236}">
                  <a16:creationId xmlns:a16="http://schemas.microsoft.com/office/drawing/2014/main" id="{6096735A-7634-4118-BE8D-BC309486DA1A}"/>
                </a:ext>
              </a:extLst>
            </p:cNvPr>
            <p:cNvGrpSpPr/>
            <p:nvPr/>
          </p:nvGrpSpPr>
          <p:grpSpPr>
            <a:xfrm>
              <a:off x="3219409" y="4803940"/>
              <a:ext cx="1161378" cy="178531"/>
              <a:chOff x="3219409" y="4803940"/>
              <a:chExt cx="1161378" cy="178531"/>
            </a:xfrm>
          </p:grpSpPr>
          <p:cxnSp>
            <p:nvCxnSpPr>
              <p:cNvPr id="80" name="Straight Arrow Connector 79">
                <a:extLst>
                  <a:ext uri="{FF2B5EF4-FFF2-40B4-BE49-F238E27FC236}">
                    <a16:creationId xmlns:a16="http://schemas.microsoft.com/office/drawing/2014/main" id="{F7555B62-F9F9-4515-AF7A-53161FDE6B0F}"/>
                  </a:ext>
                </a:extLst>
              </p:cNvPr>
              <p:cNvCxnSpPr>
                <a:cxnSpLocks/>
              </p:cNvCxnSpPr>
              <p:nvPr/>
            </p:nvCxnSpPr>
            <p:spPr>
              <a:xfrm flipH="1" flipV="1">
                <a:off x="3222283" y="4805694"/>
                <a:ext cx="1153233" cy="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135A0E6-3020-45CF-A294-415024387196}"/>
                  </a:ext>
                </a:extLst>
              </p:cNvPr>
              <p:cNvCxnSpPr>
                <a:cxnSpLocks/>
              </p:cNvCxnSpPr>
              <p:nvPr/>
            </p:nvCxnSpPr>
            <p:spPr>
              <a:xfrm rot="10800000" flipV="1">
                <a:off x="3219409" y="4803940"/>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1723823-CE11-4DFE-86FE-F16DAC4CDEFA}"/>
                  </a:ext>
                </a:extLst>
              </p:cNvPr>
              <p:cNvCxnSpPr>
                <a:cxnSpLocks/>
              </p:cNvCxnSpPr>
              <p:nvPr/>
            </p:nvCxnSpPr>
            <p:spPr>
              <a:xfrm rot="10800000" flipV="1">
                <a:off x="4380787" y="4803940"/>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cxnSp>
          <p:nvCxnSpPr>
            <p:cNvPr id="88" name="Straight Arrow Connector 87">
              <a:extLst>
                <a:ext uri="{FF2B5EF4-FFF2-40B4-BE49-F238E27FC236}">
                  <a16:creationId xmlns:a16="http://schemas.microsoft.com/office/drawing/2014/main" id="{4A77FFBF-B40F-49B1-9BA9-275CC54D861B}"/>
                </a:ext>
              </a:extLst>
            </p:cNvPr>
            <p:cNvCxnSpPr>
              <a:cxnSpLocks/>
            </p:cNvCxnSpPr>
            <p:nvPr/>
          </p:nvCxnSpPr>
          <p:spPr>
            <a:xfrm flipV="1">
              <a:off x="3779070" y="2540814"/>
              <a:ext cx="0" cy="2260402"/>
            </a:xfrm>
            <a:prstGeom prst="straightConnector1">
              <a:avLst/>
            </a:prstGeom>
            <a:ln w="6350">
              <a:solidFill>
                <a:schemeClr val="tx1"/>
              </a:solidFill>
              <a:headEnd type="triangle"/>
              <a:tailEnd type="non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D566248-9D38-44E6-8B85-A5568EBB85C3}"/>
                </a:ext>
              </a:extLst>
            </p:cNvPr>
            <p:cNvCxnSpPr>
              <a:cxnSpLocks/>
            </p:cNvCxnSpPr>
            <p:nvPr/>
          </p:nvCxnSpPr>
          <p:spPr>
            <a:xfrm flipV="1">
              <a:off x="3669398" y="2733685"/>
              <a:ext cx="176825" cy="98570"/>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58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b="1" dirty="0"/>
              <a:t>Case study: x86-64</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C852AE7D-558B-4A57-A36A-82B892A347EA}"/>
              </a:ext>
            </a:extLst>
          </p:cNvPr>
          <p:cNvGrpSpPr/>
          <p:nvPr/>
        </p:nvGrpSpPr>
        <p:grpSpPr>
          <a:xfrm>
            <a:off x="-55735" y="1146001"/>
            <a:ext cx="4575484" cy="2137197"/>
            <a:chOff x="-55735" y="1146001"/>
            <a:chExt cx="4575484" cy="2137197"/>
          </a:xfrm>
        </p:grpSpPr>
        <p:sp>
          <p:nvSpPr>
            <p:cNvPr id="10" name="Arrow: Right 9">
              <a:extLst>
                <a:ext uri="{FF2B5EF4-FFF2-40B4-BE49-F238E27FC236}">
                  <a16:creationId xmlns:a16="http://schemas.microsoft.com/office/drawing/2014/main" id="{07F4E316-C033-410D-BCF8-493C48C8862B}"/>
                </a:ext>
              </a:extLst>
            </p:cNvPr>
            <p:cNvSpPr/>
            <p:nvPr/>
          </p:nvSpPr>
          <p:spPr>
            <a:xfrm rot="16200000">
              <a:off x="-273547" y="1467380"/>
              <a:ext cx="1233509"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BBCA8A6-37F9-4B52-A903-C2FEDC1873B3}"/>
                </a:ext>
              </a:extLst>
            </p:cNvPr>
            <p:cNvSpPr txBox="1"/>
            <p:nvPr/>
          </p:nvSpPr>
          <p:spPr>
            <a:xfrm>
              <a:off x="-55735" y="2329091"/>
              <a:ext cx="4575484"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Highest-order bits not useful for address translations!</a:t>
              </a:r>
            </a:p>
          </p:txBody>
        </p:sp>
      </p:grpSp>
      <p:grpSp>
        <p:nvGrpSpPr>
          <p:cNvPr id="20" name="Group 19">
            <a:extLst>
              <a:ext uri="{FF2B5EF4-FFF2-40B4-BE49-F238E27FC236}">
                <a16:creationId xmlns:a16="http://schemas.microsoft.com/office/drawing/2014/main" id="{C3EA5F08-FC79-4759-8392-5005C1A23B8D}"/>
              </a:ext>
            </a:extLst>
          </p:cNvPr>
          <p:cNvGrpSpPr/>
          <p:nvPr/>
        </p:nvGrpSpPr>
        <p:grpSpPr>
          <a:xfrm>
            <a:off x="-55735" y="2129164"/>
            <a:ext cx="4575484" cy="2107951"/>
            <a:chOff x="-55735" y="2129164"/>
            <a:chExt cx="4575484" cy="2107951"/>
          </a:xfrm>
        </p:grpSpPr>
        <p:sp>
          <p:nvSpPr>
            <p:cNvPr id="193" name="Arrow: Right 192">
              <a:extLst>
                <a:ext uri="{FF2B5EF4-FFF2-40B4-BE49-F238E27FC236}">
                  <a16:creationId xmlns:a16="http://schemas.microsoft.com/office/drawing/2014/main" id="{87751CBE-DC36-4115-954D-0FFCAFCA0788}"/>
                </a:ext>
              </a:extLst>
            </p:cNvPr>
            <p:cNvSpPr/>
            <p:nvPr/>
          </p:nvSpPr>
          <p:spPr>
            <a:xfrm rot="5400000" flipV="1">
              <a:off x="-273548" y="3324985"/>
              <a:ext cx="1233509"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Box 193">
              <a:extLst>
                <a:ext uri="{FF2B5EF4-FFF2-40B4-BE49-F238E27FC236}">
                  <a16:creationId xmlns:a16="http://schemas.microsoft.com/office/drawing/2014/main" id="{CF893BB2-36A6-4A8B-8EEA-6BE8C1E0E312}"/>
                </a:ext>
              </a:extLst>
            </p:cNvPr>
            <p:cNvSpPr txBox="1"/>
            <p:nvPr/>
          </p:nvSpPr>
          <p:spPr>
            <a:xfrm>
              <a:off x="-55735" y="2129164"/>
              <a:ext cx="4575484"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Holds the </a:t>
              </a:r>
              <a:r>
                <a:rPr lang="en-US" sz="2800" u="sng" dirty="0">
                  <a:latin typeface="Segoe UI Light" panose="020B0502040204020203" pitchFamily="34" charset="0"/>
                  <a:cs typeface="Segoe UI Light" panose="020B0502040204020203" pitchFamily="34" charset="0"/>
                </a:rPr>
                <a:t>physical</a:t>
              </a:r>
              <a:r>
                <a:rPr lang="en-US" sz="2800" dirty="0">
                  <a:latin typeface="Segoe UI Light" panose="020B0502040204020203" pitchFamily="34" charset="0"/>
                  <a:cs typeface="Segoe UI Light" panose="020B0502040204020203" pitchFamily="34" charset="0"/>
                </a:rPr>
                <a:t> address of a 4 KB-aligned PML4</a:t>
              </a:r>
            </a:p>
          </p:txBody>
        </p:sp>
      </p:grpSp>
    </p:spTree>
    <p:extLst>
      <p:ext uri="{BB962C8B-B14F-4D97-AF65-F5344CB8AC3E}">
        <p14:creationId xmlns:p14="http://schemas.microsoft.com/office/powerpoint/2010/main" val="26402846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fade">
                                      <p:cBhvr>
                                        <p:cTn id="21"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B9F0FEF-302A-4F90-8B1C-BBC783C7AD3C}"/>
              </a:ext>
            </a:extLst>
          </p:cNvPr>
          <p:cNvGrpSpPr/>
          <p:nvPr/>
        </p:nvGrpSpPr>
        <p:grpSpPr>
          <a:xfrm>
            <a:off x="1031166" y="1028731"/>
            <a:ext cx="2321631" cy="5609191"/>
            <a:chOff x="1031166" y="1028731"/>
            <a:chExt cx="2321631" cy="5609191"/>
          </a:xfrm>
        </p:grpSpPr>
        <p:cxnSp>
          <p:nvCxnSpPr>
            <p:cNvPr id="163" name="Straight Connector 162">
              <a:extLst>
                <a:ext uri="{FF2B5EF4-FFF2-40B4-BE49-F238E27FC236}">
                  <a16:creationId xmlns:a16="http://schemas.microsoft.com/office/drawing/2014/main" id="{B9EE3623-1E11-4CC7-8A3A-1492BAF3D28D}"/>
                </a:ext>
              </a:extLst>
            </p:cNvPr>
            <p:cNvCxnSpPr>
              <a:cxnSpLocks/>
            </p:cNvCxnSpPr>
            <p:nvPr/>
          </p:nvCxnSpPr>
          <p:spPr bwMode="auto">
            <a:xfrm>
              <a:off x="1721912" y="5780342"/>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2" name="Group 1">
              <a:extLst>
                <a:ext uri="{FF2B5EF4-FFF2-40B4-BE49-F238E27FC236}">
                  <a16:creationId xmlns:a16="http://schemas.microsoft.com/office/drawing/2014/main" id="{787B56D3-5D02-4DA5-8AAD-7FF1132FE664}"/>
                </a:ext>
              </a:extLst>
            </p:cNvPr>
            <p:cNvGrpSpPr/>
            <p:nvPr/>
          </p:nvGrpSpPr>
          <p:grpSpPr>
            <a:xfrm>
              <a:off x="1031166" y="1028731"/>
              <a:ext cx="2321631" cy="5609191"/>
              <a:chOff x="1031166" y="1028731"/>
              <a:chExt cx="2321631" cy="5609191"/>
            </a:xfrm>
          </p:grpSpPr>
          <p:grpSp>
            <p:nvGrpSpPr>
              <p:cNvPr id="162" name="Group 161">
                <a:extLst>
                  <a:ext uri="{FF2B5EF4-FFF2-40B4-BE49-F238E27FC236}">
                    <a16:creationId xmlns:a16="http://schemas.microsoft.com/office/drawing/2014/main" id="{4116D6DE-CDA1-49C3-90DC-59E8DDFF5DCE}"/>
                  </a:ext>
                </a:extLst>
              </p:cNvPr>
              <p:cNvGrpSpPr/>
              <p:nvPr/>
            </p:nvGrpSpPr>
            <p:grpSpPr>
              <a:xfrm>
                <a:off x="1842814" y="4859455"/>
                <a:ext cx="1137709" cy="1440787"/>
                <a:chOff x="3857134" y="2258853"/>
                <a:chExt cx="1632103" cy="1440787"/>
              </a:xfrm>
            </p:grpSpPr>
            <p:sp>
              <p:nvSpPr>
                <p:cNvPr id="172" name="Rectangle 171">
                  <a:extLst>
                    <a:ext uri="{FF2B5EF4-FFF2-40B4-BE49-F238E27FC236}">
                      <a16:creationId xmlns:a16="http://schemas.microsoft.com/office/drawing/2014/main" id="{8C376CBD-3069-4B70-B377-EF791C6F372D}"/>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73" name="Group 172">
                  <a:extLst>
                    <a:ext uri="{FF2B5EF4-FFF2-40B4-BE49-F238E27FC236}">
                      <a16:creationId xmlns:a16="http://schemas.microsoft.com/office/drawing/2014/main" id="{7C0DEE61-6527-416F-B549-BBCF44DA5E02}"/>
                    </a:ext>
                  </a:extLst>
                </p:cNvPr>
                <p:cNvGrpSpPr/>
                <p:nvPr/>
              </p:nvGrpSpPr>
              <p:grpSpPr>
                <a:xfrm>
                  <a:off x="3857134" y="2920803"/>
                  <a:ext cx="1632103" cy="492443"/>
                  <a:chOff x="1317576" y="3537323"/>
                  <a:chExt cx="1632103" cy="492443"/>
                </a:xfrm>
              </p:grpSpPr>
              <p:sp>
                <p:nvSpPr>
                  <p:cNvPr id="174" name="Rectangle 173">
                    <a:extLst>
                      <a:ext uri="{FF2B5EF4-FFF2-40B4-BE49-F238E27FC236}">
                        <a16:creationId xmlns:a16="http://schemas.microsoft.com/office/drawing/2014/main" id="{2A96C3B3-ECCA-4ECF-9567-6A853BD36D36}"/>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5" name="TextBox 174">
                    <a:extLst>
                      <a:ext uri="{FF2B5EF4-FFF2-40B4-BE49-F238E27FC236}">
                        <a16:creationId xmlns:a16="http://schemas.microsoft.com/office/drawing/2014/main" id="{E981708F-8B58-48C7-9169-D7A5D86C8947}"/>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sp>
            <p:nvSpPr>
              <p:cNvPr id="164" name="TextBox 163">
                <a:extLst>
                  <a:ext uri="{FF2B5EF4-FFF2-40B4-BE49-F238E27FC236}">
                    <a16:creationId xmlns:a16="http://schemas.microsoft.com/office/drawing/2014/main" id="{D0FA40F1-36F3-4E66-8B76-4A0DD7322C11}"/>
                  </a:ext>
                </a:extLst>
              </p:cNvPr>
              <p:cNvSpPr txBox="1"/>
              <p:nvPr/>
            </p:nvSpPr>
            <p:spPr>
              <a:xfrm>
                <a:off x="1502640" y="6268590"/>
                <a:ext cx="1850157" cy="369332"/>
              </a:xfrm>
              <a:prstGeom prst="rect">
                <a:avLst/>
              </a:prstGeom>
              <a:noFill/>
            </p:spPr>
            <p:txBody>
              <a:bodyPr wrap="square" rtlCol="0">
                <a:spAutoFit/>
              </a:bodyPr>
              <a:lstStyle/>
              <a:p>
                <a:pPr algn="ctr"/>
                <a:r>
                  <a:rPr lang="en-US" dirty="0"/>
                  <a:t>Page map level 4</a:t>
                </a:r>
              </a:p>
            </p:txBody>
          </p:sp>
          <p:cxnSp>
            <p:nvCxnSpPr>
              <p:cNvPr id="167" name="Straight Connector 166">
                <a:extLst>
                  <a:ext uri="{FF2B5EF4-FFF2-40B4-BE49-F238E27FC236}">
                    <a16:creationId xmlns:a16="http://schemas.microsoft.com/office/drawing/2014/main" id="{7379CB71-4BA9-41FD-B9D3-D34A024E69B4}"/>
                  </a:ext>
                </a:extLst>
              </p:cNvPr>
              <p:cNvCxnSpPr>
                <a:cxnSpLocks/>
              </p:cNvCxnSpPr>
              <p:nvPr/>
            </p:nvCxnSpPr>
            <p:spPr bwMode="auto">
              <a:xfrm flipH="1">
                <a:off x="1725086" y="1028731"/>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68" name="Group 167">
                <a:extLst>
                  <a:ext uri="{FF2B5EF4-FFF2-40B4-BE49-F238E27FC236}">
                    <a16:creationId xmlns:a16="http://schemas.microsoft.com/office/drawing/2014/main" id="{3865526F-4079-4346-89E6-B0B6A45FD328}"/>
                  </a:ext>
                </a:extLst>
              </p:cNvPr>
              <p:cNvGrpSpPr/>
              <p:nvPr/>
            </p:nvGrpSpPr>
            <p:grpSpPr>
              <a:xfrm>
                <a:off x="1031166" y="5195412"/>
                <a:ext cx="813660" cy="511869"/>
                <a:chOff x="6627246" y="2411318"/>
                <a:chExt cx="813660" cy="511869"/>
              </a:xfrm>
            </p:grpSpPr>
            <p:cxnSp>
              <p:nvCxnSpPr>
                <p:cNvPr id="170" name="Straight Connector 169">
                  <a:extLst>
                    <a:ext uri="{FF2B5EF4-FFF2-40B4-BE49-F238E27FC236}">
                      <a16:creationId xmlns:a16="http://schemas.microsoft.com/office/drawing/2014/main" id="{FF9466AC-621F-4196-9AD0-AFF5A3683E0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1" name="TextBox 170">
                  <a:extLst>
                    <a:ext uri="{FF2B5EF4-FFF2-40B4-BE49-F238E27FC236}">
                      <a16:creationId xmlns:a16="http://schemas.microsoft.com/office/drawing/2014/main" id="{9F30695F-225E-4EA5-BC41-F64F7F333E1D}"/>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grpSp>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b="1" dirty="0"/>
              <a:t>Case study: x86-64</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grpSp>
        <p:nvGrpSpPr>
          <p:cNvPr id="7" name="Group 6">
            <a:extLst>
              <a:ext uri="{FF2B5EF4-FFF2-40B4-BE49-F238E27FC236}">
                <a16:creationId xmlns:a16="http://schemas.microsoft.com/office/drawing/2014/main" id="{8FF373BE-B782-45FA-8E16-922A394B48EC}"/>
              </a:ext>
            </a:extLst>
          </p:cNvPr>
          <p:cNvGrpSpPr/>
          <p:nvPr/>
        </p:nvGrpSpPr>
        <p:grpSpPr>
          <a:xfrm>
            <a:off x="2902528" y="1022193"/>
            <a:ext cx="2175357" cy="5015330"/>
            <a:chOff x="2902528" y="1022193"/>
            <a:chExt cx="2175357" cy="5015330"/>
          </a:xfrm>
        </p:grpSpPr>
        <p:cxnSp>
          <p:nvCxnSpPr>
            <p:cNvPr id="161" name="Straight Connector 160">
              <a:extLst>
                <a:ext uri="{FF2B5EF4-FFF2-40B4-BE49-F238E27FC236}">
                  <a16:creationId xmlns:a16="http://schemas.microsoft.com/office/drawing/2014/main" id="{ACACF9AC-6A8C-4B4A-B8AB-CE11172D5635}"/>
                </a:ext>
              </a:extLst>
            </p:cNvPr>
            <p:cNvCxnSpPr>
              <a:cxnSpLocks/>
            </p:cNvCxnSpPr>
            <p:nvPr/>
          </p:nvCxnSpPr>
          <p:spPr bwMode="auto">
            <a:xfrm>
              <a:off x="3612124" y="4879173"/>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6" name="Group 5">
              <a:extLst>
                <a:ext uri="{FF2B5EF4-FFF2-40B4-BE49-F238E27FC236}">
                  <a16:creationId xmlns:a16="http://schemas.microsoft.com/office/drawing/2014/main" id="{58C9E560-4F20-40B4-B6DC-82D188F91D91}"/>
                </a:ext>
              </a:extLst>
            </p:cNvPr>
            <p:cNvGrpSpPr/>
            <p:nvPr/>
          </p:nvGrpSpPr>
          <p:grpSpPr>
            <a:xfrm>
              <a:off x="2902528" y="1022193"/>
              <a:ext cx="2175357" cy="5015330"/>
              <a:chOff x="2902528" y="1022193"/>
              <a:chExt cx="2175357" cy="5015330"/>
            </a:xfrm>
          </p:grpSpPr>
          <p:grpSp>
            <p:nvGrpSpPr>
              <p:cNvPr id="139" name="Group 138">
                <a:extLst>
                  <a:ext uri="{FF2B5EF4-FFF2-40B4-BE49-F238E27FC236}">
                    <a16:creationId xmlns:a16="http://schemas.microsoft.com/office/drawing/2014/main" id="{DF0C5280-DF4D-4114-985D-1212C9E0E43F}"/>
                  </a:ext>
                </a:extLst>
              </p:cNvPr>
              <p:cNvGrpSpPr/>
              <p:nvPr/>
            </p:nvGrpSpPr>
            <p:grpSpPr>
              <a:xfrm>
                <a:off x="2922900" y="1022193"/>
                <a:ext cx="2154985" cy="5015330"/>
                <a:chOff x="4805155" y="189133"/>
                <a:chExt cx="2154985" cy="5015330"/>
              </a:xfrm>
            </p:grpSpPr>
            <p:grpSp>
              <p:nvGrpSpPr>
                <p:cNvPr id="141" name="Group 140">
                  <a:extLst>
                    <a:ext uri="{FF2B5EF4-FFF2-40B4-BE49-F238E27FC236}">
                      <a16:creationId xmlns:a16="http://schemas.microsoft.com/office/drawing/2014/main" id="{4B0F0565-9BD3-4C1E-93F2-52E04E235D62}"/>
                    </a:ext>
                  </a:extLst>
                </p:cNvPr>
                <p:cNvGrpSpPr/>
                <p:nvPr/>
              </p:nvGrpSpPr>
              <p:grpSpPr>
                <a:xfrm>
                  <a:off x="5616803" y="3123597"/>
                  <a:ext cx="1137709" cy="1440787"/>
                  <a:chOff x="3857134" y="2258853"/>
                  <a:chExt cx="1632103" cy="1440787"/>
                </a:xfrm>
              </p:grpSpPr>
              <p:sp>
                <p:nvSpPr>
                  <p:cNvPr id="156" name="Rectangle 155">
                    <a:extLst>
                      <a:ext uri="{FF2B5EF4-FFF2-40B4-BE49-F238E27FC236}">
                        <a16:creationId xmlns:a16="http://schemas.microsoft.com/office/drawing/2014/main" id="{5D6CEC10-0087-4B82-B8CF-4F3C15A6349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57" name="Group 156">
                    <a:extLst>
                      <a:ext uri="{FF2B5EF4-FFF2-40B4-BE49-F238E27FC236}">
                        <a16:creationId xmlns:a16="http://schemas.microsoft.com/office/drawing/2014/main" id="{37B346FD-C1E5-4425-88A4-BA5C003D1169}"/>
                      </a:ext>
                    </a:extLst>
                  </p:cNvPr>
                  <p:cNvGrpSpPr/>
                  <p:nvPr/>
                </p:nvGrpSpPr>
                <p:grpSpPr>
                  <a:xfrm>
                    <a:off x="3857134" y="2920803"/>
                    <a:ext cx="1632103" cy="492443"/>
                    <a:chOff x="1317576" y="3537323"/>
                    <a:chExt cx="1632103" cy="492443"/>
                  </a:xfrm>
                </p:grpSpPr>
                <p:sp>
                  <p:nvSpPr>
                    <p:cNvPr id="158" name="Rectangle 157">
                      <a:extLst>
                        <a:ext uri="{FF2B5EF4-FFF2-40B4-BE49-F238E27FC236}">
                          <a16:creationId xmlns:a16="http://schemas.microsoft.com/office/drawing/2014/main" id="{03A79D47-C34F-4805-967A-86C6F462545F}"/>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9" name="TextBox 158">
                      <a:extLst>
                        <a:ext uri="{FF2B5EF4-FFF2-40B4-BE49-F238E27FC236}">
                          <a16:creationId xmlns:a16="http://schemas.microsoft.com/office/drawing/2014/main" id="{E9818DDA-174C-427D-B7C3-19938BF6CA7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sp>
              <p:nvSpPr>
                <p:cNvPr id="145" name="TextBox 144">
                  <a:extLst>
                    <a:ext uri="{FF2B5EF4-FFF2-40B4-BE49-F238E27FC236}">
                      <a16:creationId xmlns:a16="http://schemas.microsoft.com/office/drawing/2014/main" id="{D86BD5EB-717B-4B0E-9A38-913CCEF874E7}"/>
                    </a:ext>
                  </a:extLst>
                </p:cNvPr>
                <p:cNvSpPr txBox="1"/>
                <p:nvPr/>
              </p:nvSpPr>
              <p:spPr>
                <a:xfrm>
                  <a:off x="5378054" y="4558132"/>
                  <a:ext cx="1582086" cy="646331"/>
                </a:xfrm>
                <a:prstGeom prst="rect">
                  <a:avLst/>
                </a:prstGeom>
                <a:noFill/>
              </p:spPr>
              <p:txBody>
                <a:bodyPr wrap="square" rtlCol="0">
                  <a:spAutoFit/>
                </a:bodyPr>
                <a:lstStyle/>
                <a:p>
                  <a:pPr algn="ctr"/>
                  <a:r>
                    <a:rPr lang="en-US" dirty="0"/>
                    <a:t>Page directory pointer</a:t>
                  </a:r>
                </a:p>
              </p:txBody>
            </p:sp>
            <p:cxnSp>
              <p:nvCxnSpPr>
                <p:cNvPr id="149" name="Straight Connector 148">
                  <a:extLst>
                    <a:ext uri="{FF2B5EF4-FFF2-40B4-BE49-F238E27FC236}">
                      <a16:creationId xmlns:a16="http://schemas.microsoft.com/office/drawing/2014/main" id="{3D4BC544-2E92-4029-A051-BA10DA0CECA3}"/>
                    </a:ext>
                  </a:extLst>
                </p:cNvPr>
                <p:cNvCxnSpPr>
                  <a:cxnSpLocks/>
                </p:cNvCxnSpPr>
                <p:nvPr/>
              </p:nvCxnSpPr>
              <p:spPr bwMode="auto">
                <a:xfrm flipH="1">
                  <a:off x="5499074" y="18913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52" name="Group 151">
                  <a:extLst>
                    <a:ext uri="{FF2B5EF4-FFF2-40B4-BE49-F238E27FC236}">
                      <a16:creationId xmlns:a16="http://schemas.microsoft.com/office/drawing/2014/main" id="{E8F1A745-1C45-4065-AE67-56DA73E5DB5E}"/>
                    </a:ext>
                  </a:extLst>
                </p:cNvPr>
                <p:cNvGrpSpPr/>
                <p:nvPr/>
              </p:nvGrpSpPr>
              <p:grpSpPr>
                <a:xfrm>
                  <a:off x="4805155" y="3459554"/>
                  <a:ext cx="813660" cy="511869"/>
                  <a:chOff x="6627246" y="2411318"/>
                  <a:chExt cx="813660" cy="511869"/>
                </a:xfrm>
              </p:grpSpPr>
              <p:cxnSp>
                <p:nvCxnSpPr>
                  <p:cNvPr id="154" name="Straight Connector 153">
                    <a:extLst>
                      <a:ext uri="{FF2B5EF4-FFF2-40B4-BE49-F238E27FC236}">
                        <a16:creationId xmlns:a16="http://schemas.microsoft.com/office/drawing/2014/main" id="{2274B030-A934-4583-AA18-C85530FE424B}"/>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TextBox 154">
                    <a:extLst>
                      <a:ext uri="{FF2B5EF4-FFF2-40B4-BE49-F238E27FC236}">
                        <a16:creationId xmlns:a16="http://schemas.microsoft.com/office/drawing/2014/main" id="{1128783C-BFB0-4585-A5E8-A7D7C3999D7B}"/>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cxnSp>
            <p:nvCxnSpPr>
              <p:cNvPr id="165" name="Straight Connector 164">
                <a:extLst>
                  <a:ext uri="{FF2B5EF4-FFF2-40B4-BE49-F238E27FC236}">
                    <a16:creationId xmlns:a16="http://schemas.microsoft.com/office/drawing/2014/main" id="{475CE149-668B-4041-8FE5-8536C746F0DF}"/>
                  </a:ext>
                </a:extLst>
              </p:cNvPr>
              <p:cNvCxnSpPr>
                <a:cxnSpLocks/>
              </p:cNvCxnSpPr>
              <p:nvPr/>
            </p:nvCxnSpPr>
            <p:spPr bwMode="auto">
              <a:xfrm>
                <a:off x="3211694" y="5399073"/>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417128F-DD58-4E8A-BB2F-362480B8DCE0}"/>
                  </a:ext>
                </a:extLst>
              </p:cNvPr>
              <p:cNvCxnSpPr>
                <a:cxnSpLocks/>
              </p:cNvCxnSpPr>
              <p:nvPr/>
            </p:nvCxnSpPr>
            <p:spPr bwMode="auto">
              <a:xfrm>
                <a:off x="2902528" y="5779194"/>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69" name="Straight Connector 168">
                <a:extLst>
                  <a:ext uri="{FF2B5EF4-FFF2-40B4-BE49-F238E27FC236}">
                    <a16:creationId xmlns:a16="http://schemas.microsoft.com/office/drawing/2014/main" id="{4799CCB1-F9E3-475E-AFCD-3E10C7D7340E}"/>
                  </a:ext>
                </a:extLst>
              </p:cNvPr>
              <p:cNvCxnSpPr>
                <a:cxnSpLocks/>
              </p:cNvCxnSpPr>
              <p:nvPr/>
            </p:nvCxnSpPr>
            <p:spPr bwMode="auto">
              <a:xfrm>
                <a:off x="3211693" y="5399073"/>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grpSp>
        <p:nvGrpSpPr>
          <p:cNvPr id="176" name="Group 175">
            <a:extLst>
              <a:ext uri="{FF2B5EF4-FFF2-40B4-BE49-F238E27FC236}">
                <a16:creationId xmlns:a16="http://schemas.microsoft.com/office/drawing/2014/main" id="{F8F7551C-2BE8-40A9-A995-420F4426DD31}"/>
              </a:ext>
            </a:extLst>
          </p:cNvPr>
          <p:cNvGrpSpPr/>
          <p:nvPr/>
        </p:nvGrpSpPr>
        <p:grpSpPr>
          <a:xfrm>
            <a:off x="733691" y="4765523"/>
            <a:ext cx="1175172" cy="1534082"/>
            <a:chOff x="3938351" y="1072565"/>
            <a:chExt cx="1175172" cy="671649"/>
          </a:xfrm>
        </p:grpSpPr>
        <p:cxnSp>
          <p:nvCxnSpPr>
            <p:cNvPr id="177" name="Straight Connector 176">
              <a:extLst>
                <a:ext uri="{FF2B5EF4-FFF2-40B4-BE49-F238E27FC236}">
                  <a16:creationId xmlns:a16="http://schemas.microsoft.com/office/drawing/2014/main" id="{B776D086-4A73-4311-B860-7BF77F7DCE65}"/>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78" name="Straight Connector 177">
              <a:extLst>
                <a:ext uri="{FF2B5EF4-FFF2-40B4-BE49-F238E27FC236}">
                  <a16:creationId xmlns:a16="http://schemas.microsoft.com/office/drawing/2014/main" id="{EBBCACE7-4FE1-48CF-8FC6-0AE98D936964}"/>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1A1A07C3-AD79-4C30-B123-AE3363A2D375}"/>
              </a:ext>
            </a:extLst>
          </p:cNvPr>
          <p:cNvGrpSpPr/>
          <p:nvPr/>
        </p:nvGrpSpPr>
        <p:grpSpPr>
          <a:xfrm>
            <a:off x="4909221" y="4507333"/>
            <a:ext cx="7216490" cy="2349802"/>
            <a:chOff x="4909221" y="4507333"/>
            <a:chExt cx="7216490" cy="2349802"/>
          </a:xfrm>
        </p:grpSpPr>
        <p:cxnSp>
          <p:nvCxnSpPr>
            <p:cNvPr id="192" name="Straight Connector 191">
              <a:extLst>
                <a:ext uri="{FF2B5EF4-FFF2-40B4-BE49-F238E27FC236}">
                  <a16:creationId xmlns:a16="http://schemas.microsoft.com/office/drawing/2014/main" id="{542D0440-C53A-42B4-A097-1DF2AACC0145}"/>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11" name="Group 110">
              <a:extLst>
                <a:ext uri="{FF2B5EF4-FFF2-40B4-BE49-F238E27FC236}">
                  <a16:creationId xmlns:a16="http://schemas.microsoft.com/office/drawing/2014/main" id="{EFA6CC55-BA6B-4D09-9787-545BC3603654}"/>
                </a:ext>
              </a:extLst>
            </p:cNvPr>
            <p:cNvGrpSpPr/>
            <p:nvPr/>
          </p:nvGrpSpPr>
          <p:grpSpPr>
            <a:xfrm>
              <a:off x="6064810" y="5877836"/>
              <a:ext cx="5968726" cy="533400"/>
              <a:chOff x="822435" y="1524000"/>
              <a:chExt cx="7690945" cy="533400"/>
            </a:xfrm>
          </p:grpSpPr>
          <p:sp>
            <p:nvSpPr>
              <p:cNvPr id="206" name="Rectangle 205">
                <a:extLst>
                  <a:ext uri="{FF2B5EF4-FFF2-40B4-BE49-F238E27FC236}">
                    <a16:creationId xmlns:a16="http://schemas.microsoft.com/office/drawing/2014/main" id="{813AC034-DB22-4A18-9521-4A4586165CC1}"/>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207" name="Rectangle 206">
                <a:extLst>
                  <a:ext uri="{FF2B5EF4-FFF2-40B4-BE49-F238E27FC236}">
                    <a16:creationId xmlns:a16="http://schemas.microsoft.com/office/drawing/2014/main" id="{35003088-609B-4DF2-8D59-56FE0909F080}"/>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202" name="TextBox 201">
              <a:extLst>
                <a:ext uri="{FF2B5EF4-FFF2-40B4-BE49-F238E27FC236}">
                  <a16:creationId xmlns:a16="http://schemas.microsoft.com/office/drawing/2014/main" id="{CD507958-5934-4A74-9DCA-027050FCF17C}"/>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200" name="TextBox 199">
              <a:extLst>
                <a:ext uri="{FF2B5EF4-FFF2-40B4-BE49-F238E27FC236}">
                  <a16:creationId xmlns:a16="http://schemas.microsoft.com/office/drawing/2014/main" id="{C2E14D11-8BEF-470A-B024-4DD89509C976}"/>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201" name="TextBox 200">
              <a:extLst>
                <a:ext uri="{FF2B5EF4-FFF2-40B4-BE49-F238E27FC236}">
                  <a16:creationId xmlns:a16="http://schemas.microsoft.com/office/drawing/2014/main" id="{BCB25D31-4F60-49AC-92EB-6191655B409A}"/>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185" name="TextBox 184">
              <a:extLst>
                <a:ext uri="{FF2B5EF4-FFF2-40B4-BE49-F238E27FC236}">
                  <a16:creationId xmlns:a16="http://schemas.microsoft.com/office/drawing/2014/main" id="{F68B06FF-8B7C-4611-92EE-687236CDD626}"/>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195" name="TextBox 194">
              <a:extLst>
                <a:ext uri="{FF2B5EF4-FFF2-40B4-BE49-F238E27FC236}">
                  <a16:creationId xmlns:a16="http://schemas.microsoft.com/office/drawing/2014/main" id="{6E33EBDF-98D4-49BE-84CB-1F39EAC8DAFB}"/>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196" name="TextBox 195">
              <a:extLst>
                <a:ext uri="{FF2B5EF4-FFF2-40B4-BE49-F238E27FC236}">
                  <a16:creationId xmlns:a16="http://schemas.microsoft.com/office/drawing/2014/main" id="{B129474E-7C8C-4DA6-B9A9-E07F4D14D5BC}"/>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197" name="TextBox 196">
              <a:extLst>
                <a:ext uri="{FF2B5EF4-FFF2-40B4-BE49-F238E27FC236}">
                  <a16:creationId xmlns:a16="http://schemas.microsoft.com/office/drawing/2014/main" id="{459777B9-1B86-45F0-A255-01CA1E8D2D0F}"/>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PDPTE </a:t>
              </a:r>
              <a:r>
                <a:rPr lang="en-US" dirty="0" err="1">
                  <a:cs typeface="Segoe UI Light" panose="020B0502040204020203" pitchFamily="34" charset="0"/>
                </a:rPr>
                <a:t>physAddr</a:t>
              </a:r>
              <a:endParaRPr lang="en-US" dirty="0">
                <a:cs typeface="Segoe UI Light" panose="020B0502040204020203" pitchFamily="34" charset="0"/>
              </a:endParaRPr>
            </a:p>
          </p:txBody>
        </p:sp>
        <p:sp>
          <p:nvSpPr>
            <p:cNvPr id="110" name="TextBox 109">
              <a:extLst>
                <a:ext uri="{FF2B5EF4-FFF2-40B4-BE49-F238E27FC236}">
                  <a16:creationId xmlns:a16="http://schemas.microsoft.com/office/drawing/2014/main" id="{E2B1F049-4A7B-4DA2-878E-5D1159A45A4E}"/>
                </a:ext>
              </a:extLst>
            </p:cNvPr>
            <p:cNvSpPr txBox="1"/>
            <p:nvPr/>
          </p:nvSpPr>
          <p:spPr>
            <a:xfrm>
              <a:off x="4909221" y="5932764"/>
              <a:ext cx="1237029" cy="523220"/>
            </a:xfrm>
            <a:prstGeom prst="rect">
              <a:avLst/>
            </a:prstGeom>
            <a:noFill/>
          </p:spPr>
          <p:txBody>
            <a:bodyPr wrap="square" rtlCol="0">
              <a:spAutoFit/>
            </a:bodyPr>
            <a:lstStyle/>
            <a:p>
              <a:pPr algn="ctr"/>
              <a:r>
                <a:rPr lang="en-US" sz="2800" b="1" dirty="0">
                  <a:latin typeface="+mj-lt"/>
                </a:rPr>
                <a:t>PML4E</a:t>
              </a:r>
              <a:endParaRPr lang="en-US" sz="2400" b="1" dirty="0">
                <a:latin typeface="+mj-lt"/>
              </a:endParaRPr>
            </a:p>
          </p:txBody>
        </p:sp>
        <p:sp>
          <p:nvSpPr>
            <p:cNvPr id="182" name="TextBox 181">
              <a:extLst>
                <a:ext uri="{FF2B5EF4-FFF2-40B4-BE49-F238E27FC236}">
                  <a16:creationId xmlns:a16="http://schemas.microsoft.com/office/drawing/2014/main" id="{829E0DF0-7E29-4B3E-994B-B698EDBC8FCC}"/>
                </a:ext>
              </a:extLst>
            </p:cNvPr>
            <p:cNvSpPr txBox="1"/>
            <p:nvPr/>
          </p:nvSpPr>
          <p:spPr>
            <a:xfrm>
              <a:off x="8246087" y="4507333"/>
              <a:ext cx="3879624" cy="492443"/>
            </a:xfrm>
            <a:prstGeom prst="rect">
              <a:avLst/>
            </a:prstGeom>
            <a:noFill/>
          </p:spPr>
          <p:txBody>
            <a:bodyPr wrap="square" rtlCol="0">
              <a:spAutoFit/>
            </a:bodyPr>
            <a:lstStyle/>
            <a:p>
              <a:pPr algn="ctr"/>
              <a:r>
                <a:rPr lang="en-US" sz="2600" dirty="0"/>
                <a:t>Bookkeeping stuff</a:t>
              </a:r>
            </a:p>
          </p:txBody>
        </p:sp>
        <p:cxnSp>
          <p:nvCxnSpPr>
            <p:cNvPr id="4" name="Straight Connector 3">
              <a:extLst>
                <a:ext uri="{FF2B5EF4-FFF2-40B4-BE49-F238E27FC236}">
                  <a16:creationId xmlns:a16="http://schemas.microsoft.com/office/drawing/2014/main" id="{A2789DDD-5D82-4ACC-8910-852C53618137}"/>
                </a:ext>
              </a:extLst>
            </p:cNvPr>
            <p:cNvCxnSpPr>
              <a:cxnSpLocks/>
              <a:stCxn id="8" idx="1"/>
            </p:cNvCxnSpPr>
            <p:nvPr/>
          </p:nvCxnSpPr>
          <p:spPr>
            <a:xfrm flipH="1" flipV="1">
              <a:off x="10517876" y="4986713"/>
              <a:ext cx="673224" cy="519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2DA08293-2D12-41E3-AA71-6F2010D62846}"/>
                </a:ext>
              </a:extLst>
            </p:cNvPr>
            <p:cNvCxnSpPr>
              <a:cxnSpLocks/>
              <a:endCxn id="189" idx="1"/>
            </p:cNvCxnSpPr>
            <p:nvPr/>
          </p:nvCxnSpPr>
          <p:spPr>
            <a:xfrm flipH="1">
              <a:off x="6826093" y="4989265"/>
              <a:ext cx="3691782" cy="504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id="{863EE4F2-5A3E-47B9-B5F6-491720F091D4}"/>
                </a:ext>
              </a:extLst>
            </p:cNvPr>
            <p:cNvSpPr/>
            <p:nvPr/>
          </p:nvSpPr>
          <p:spPr>
            <a:xfrm rot="5400000">
              <a:off x="11091951" y="4782204"/>
              <a:ext cx="198297" cy="1647278"/>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Left Bracket 188">
              <a:extLst>
                <a:ext uri="{FF2B5EF4-FFF2-40B4-BE49-F238E27FC236}">
                  <a16:creationId xmlns:a16="http://schemas.microsoft.com/office/drawing/2014/main" id="{B1058704-C53E-4EA9-B97E-C60623E7FC49}"/>
                </a:ext>
              </a:extLst>
            </p:cNvPr>
            <p:cNvSpPr/>
            <p:nvPr/>
          </p:nvSpPr>
          <p:spPr>
            <a:xfrm rot="5400000">
              <a:off x="6719414" y="4855091"/>
              <a:ext cx="213359" cy="149102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id="{2D0B15D9-4631-44D4-8CB2-46A1BD535934}"/>
              </a:ext>
            </a:extLst>
          </p:cNvPr>
          <p:cNvGrpSpPr/>
          <p:nvPr/>
        </p:nvGrpSpPr>
        <p:grpSpPr>
          <a:xfrm>
            <a:off x="1927962" y="2622591"/>
            <a:ext cx="4575484" cy="2107951"/>
            <a:chOff x="-55735" y="2129164"/>
            <a:chExt cx="4575484" cy="2107951"/>
          </a:xfrm>
        </p:grpSpPr>
        <p:sp>
          <p:nvSpPr>
            <p:cNvPr id="180" name="Arrow: Right 179">
              <a:extLst>
                <a:ext uri="{FF2B5EF4-FFF2-40B4-BE49-F238E27FC236}">
                  <a16:creationId xmlns:a16="http://schemas.microsoft.com/office/drawing/2014/main" id="{99883098-16AF-4B4A-98E8-65E9660E8915}"/>
                </a:ext>
              </a:extLst>
            </p:cNvPr>
            <p:cNvSpPr/>
            <p:nvPr/>
          </p:nvSpPr>
          <p:spPr>
            <a:xfrm rot="5400000" flipV="1">
              <a:off x="-233715" y="3364817"/>
              <a:ext cx="1153844"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F2008A87-254D-4968-BB97-A8FDB472B105}"/>
                </a:ext>
              </a:extLst>
            </p:cNvPr>
            <p:cNvSpPr txBox="1"/>
            <p:nvPr/>
          </p:nvSpPr>
          <p:spPr>
            <a:xfrm>
              <a:off x="-55735" y="2129164"/>
              <a:ext cx="4575484"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PML4 has 512 8-byte entries</a:t>
              </a:r>
            </a:p>
          </p:txBody>
        </p:sp>
      </p:grpSp>
      <p:grpSp>
        <p:nvGrpSpPr>
          <p:cNvPr id="183" name="Group 182">
            <a:extLst>
              <a:ext uri="{FF2B5EF4-FFF2-40B4-BE49-F238E27FC236}">
                <a16:creationId xmlns:a16="http://schemas.microsoft.com/office/drawing/2014/main" id="{58BD63F8-0701-42AD-BBEC-8F17FEE44C3E}"/>
              </a:ext>
            </a:extLst>
          </p:cNvPr>
          <p:cNvGrpSpPr/>
          <p:nvPr/>
        </p:nvGrpSpPr>
        <p:grpSpPr>
          <a:xfrm>
            <a:off x="3858508" y="2281960"/>
            <a:ext cx="4575484" cy="1558708"/>
            <a:chOff x="-55735" y="2129164"/>
            <a:chExt cx="4575484" cy="1558708"/>
          </a:xfrm>
        </p:grpSpPr>
        <p:sp>
          <p:nvSpPr>
            <p:cNvPr id="186" name="Arrow: Right 185">
              <a:extLst>
                <a:ext uri="{FF2B5EF4-FFF2-40B4-BE49-F238E27FC236}">
                  <a16:creationId xmlns:a16="http://schemas.microsoft.com/office/drawing/2014/main" id="{70CECC41-A1D9-4093-99FC-B12C18DEDDE3}"/>
                </a:ext>
              </a:extLst>
            </p:cNvPr>
            <p:cNvSpPr/>
            <p:nvPr/>
          </p:nvSpPr>
          <p:spPr>
            <a:xfrm rot="5400000" flipV="1">
              <a:off x="40909" y="3090196"/>
              <a:ext cx="604600"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TextBox 186">
              <a:extLst>
                <a:ext uri="{FF2B5EF4-FFF2-40B4-BE49-F238E27FC236}">
                  <a16:creationId xmlns:a16="http://schemas.microsoft.com/office/drawing/2014/main" id="{61FB5B9D-5E14-4578-94CA-DA87E52D4A48}"/>
                </a:ext>
              </a:extLst>
            </p:cNvPr>
            <p:cNvSpPr txBox="1"/>
            <p:nvPr/>
          </p:nvSpPr>
          <p:spPr>
            <a:xfrm>
              <a:off x="-55735" y="2129164"/>
              <a:ext cx="4575484"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PDP has 512 8-byte entries</a:t>
              </a:r>
            </a:p>
          </p:txBody>
        </p:sp>
      </p:grpSp>
      <p:sp>
        <p:nvSpPr>
          <p:cNvPr id="188" name="TextBox 187">
            <a:extLst>
              <a:ext uri="{FF2B5EF4-FFF2-40B4-BE49-F238E27FC236}">
                <a16:creationId xmlns:a16="http://schemas.microsoft.com/office/drawing/2014/main" id="{0013C21C-14AC-4401-A24D-BEA128AF14CF}"/>
              </a:ext>
            </a:extLst>
          </p:cNvPr>
          <p:cNvSpPr txBox="1"/>
          <p:nvPr/>
        </p:nvSpPr>
        <p:spPr>
          <a:xfrm>
            <a:off x="-14454" y="6096778"/>
            <a:ext cx="1124606" cy="422020"/>
          </a:xfrm>
          <a:prstGeom prst="rect">
            <a:avLst/>
          </a:prstGeom>
          <a:noFill/>
        </p:spPr>
        <p:txBody>
          <a:bodyPr wrap="square" rtlCol="0">
            <a:spAutoFit/>
          </a:bodyPr>
          <a:lstStyle/>
          <a:p>
            <a:r>
              <a:rPr lang="en-US" dirty="0"/>
              <a:t>64 bits</a:t>
            </a:r>
          </a:p>
        </p:txBody>
      </p:sp>
      <p:cxnSp>
        <p:nvCxnSpPr>
          <p:cNvPr id="190" name="Straight Connector 189">
            <a:extLst>
              <a:ext uri="{FF2B5EF4-FFF2-40B4-BE49-F238E27FC236}">
                <a16:creationId xmlns:a16="http://schemas.microsoft.com/office/drawing/2014/main" id="{F31A6BFE-1463-4992-812A-C892EEECCB11}"/>
              </a:ext>
            </a:extLst>
          </p:cNvPr>
          <p:cNvCxnSpPr/>
          <p:nvPr/>
        </p:nvCxnSpPr>
        <p:spPr bwMode="auto">
          <a:xfrm flipH="1">
            <a:off x="557210" y="5935937"/>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72556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79"/>
                                        </p:tgtEl>
                                      </p:cBhvr>
                                    </p:animEffect>
                                    <p:set>
                                      <p:cBhvr>
                                        <p:cTn id="12" dur="1" fill="hold">
                                          <p:stCondLst>
                                            <p:cond delay="499"/>
                                          </p:stCondLst>
                                        </p:cTn>
                                        <p:tgtEl>
                                          <p:spTgt spid="179"/>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83"/>
                                        </p:tgtEl>
                                        <p:attrNameLst>
                                          <p:attrName>style.visibility</p:attrName>
                                        </p:attrNameLst>
                                      </p:cBhvr>
                                      <p:to>
                                        <p:strVal val="visible"/>
                                      </p:to>
                                    </p:set>
                                    <p:animEffect transition="in" filter="fade">
                                      <p:cBhvr>
                                        <p:cTn id="18" dur="500"/>
                                        <p:tgtEl>
                                          <p:spTgt spid="183"/>
                                        </p:tgtEl>
                                      </p:cBhvr>
                                    </p:animEffect>
                                  </p:childTnLst>
                                </p:cTn>
                              </p:par>
                              <p:par>
                                <p:cTn id="19" presetID="10" presetClass="exit" presetSubtype="0" fill="hold" nodeType="with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b="1" dirty="0"/>
              <a:t>Case study: x86-64</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sp>
        <p:nvSpPr>
          <p:cNvPr id="145" name="TextBox 144">
            <a:extLst>
              <a:ext uri="{FF2B5EF4-FFF2-40B4-BE49-F238E27FC236}">
                <a16:creationId xmlns:a16="http://schemas.microsoft.com/office/drawing/2014/main" id="{D86BD5EB-717B-4B0E-9A38-913CCEF874E7}"/>
              </a:ext>
            </a:extLst>
          </p:cNvPr>
          <p:cNvSpPr txBox="1"/>
          <p:nvPr/>
        </p:nvSpPr>
        <p:spPr>
          <a:xfrm>
            <a:off x="3495799" y="5391192"/>
            <a:ext cx="1582086" cy="646331"/>
          </a:xfrm>
          <a:prstGeom prst="rect">
            <a:avLst/>
          </a:prstGeom>
          <a:noFill/>
        </p:spPr>
        <p:txBody>
          <a:bodyPr wrap="square" rtlCol="0">
            <a:spAutoFit/>
          </a:bodyPr>
          <a:lstStyle/>
          <a:p>
            <a:pPr algn="ctr"/>
            <a:r>
              <a:rPr lang="en-US" dirty="0"/>
              <a:t>Page directory pointer</a:t>
            </a:r>
          </a:p>
        </p:txBody>
      </p:sp>
      <p:grpSp>
        <p:nvGrpSpPr>
          <p:cNvPr id="2" name="Group 1">
            <a:extLst>
              <a:ext uri="{FF2B5EF4-FFF2-40B4-BE49-F238E27FC236}">
                <a16:creationId xmlns:a16="http://schemas.microsoft.com/office/drawing/2014/main" id="{9C48D4A7-02BA-42FE-8A47-1EF2AA2E087D}"/>
              </a:ext>
            </a:extLst>
          </p:cNvPr>
          <p:cNvGrpSpPr/>
          <p:nvPr/>
        </p:nvGrpSpPr>
        <p:grpSpPr>
          <a:xfrm>
            <a:off x="2922900" y="1022193"/>
            <a:ext cx="1949357" cy="4375251"/>
            <a:chOff x="2922900" y="1022193"/>
            <a:chExt cx="1949357" cy="4375251"/>
          </a:xfrm>
        </p:grpSpPr>
        <p:grpSp>
          <p:nvGrpSpPr>
            <p:cNvPr id="141" name="Group 140">
              <a:extLst>
                <a:ext uri="{FF2B5EF4-FFF2-40B4-BE49-F238E27FC236}">
                  <a16:creationId xmlns:a16="http://schemas.microsoft.com/office/drawing/2014/main" id="{4B0F0565-9BD3-4C1E-93F2-52E04E235D62}"/>
                </a:ext>
              </a:extLst>
            </p:cNvPr>
            <p:cNvGrpSpPr/>
            <p:nvPr/>
          </p:nvGrpSpPr>
          <p:grpSpPr>
            <a:xfrm>
              <a:off x="3734548" y="3956657"/>
              <a:ext cx="1137709" cy="1440787"/>
              <a:chOff x="3857134" y="2258853"/>
              <a:chExt cx="1632103" cy="1440787"/>
            </a:xfrm>
          </p:grpSpPr>
          <p:sp>
            <p:nvSpPr>
              <p:cNvPr id="156" name="Rectangle 155">
                <a:extLst>
                  <a:ext uri="{FF2B5EF4-FFF2-40B4-BE49-F238E27FC236}">
                    <a16:creationId xmlns:a16="http://schemas.microsoft.com/office/drawing/2014/main" id="{5D6CEC10-0087-4B82-B8CF-4F3C15A6349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57" name="Group 156">
                <a:extLst>
                  <a:ext uri="{FF2B5EF4-FFF2-40B4-BE49-F238E27FC236}">
                    <a16:creationId xmlns:a16="http://schemas.microsoft.com/office/drawing/2014/main" id="{37B346FD-C1E5-4425-88A4-BA5C003D1169}"/>
                  </a:ext>
                </a:extLst>
              </p:cNvPr>
              <p:cNvGrpSpPr/>
              <p:nvPr/>
            </p:nvGrpSpPr>
            <p:grpSpPr>
              <a:xfrm>
                <a:off x="3857134" y="2920803"/>
                <a:ext cx="1632103" cy="492443"/>
                <a:chOff x="1317576" y="3537323"/>
                <a:chExt cx="1632103" cy="492443"/>
              </a:xfrm>
            </p:grpSpPr>
            <p:sp>
              <p:nvSpPr>
                <p:cNvPr id="158" name="Rectangle 157">
                  <a:extLst>
                    <a:ext uri="{FF2B5EF4-FFF2-40B4-BE49-F238E27FC236}">
                      <a16:creationId xmlns:a16="http://schemas.microsoft.com/office/drawing/2014/main" id="{03A79D47-C34F-4805-967A-86C6F462545F}"/>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9" name="TextBox 158">
                  <a:extLst>
                    <a:ext uri="{FF2B5EF4-FFF2-40B4-BE49-F238E27FC236}">
                      <a16:creationId xmlns:a16="http://schemas.microsoft.com/office/drawing/2014/main" id="{E9818DDA-174C-427D-B7C3-19938BF6CA7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cxnSp>
          <p:nvCxnSpPr>
            <p:cNvPr id="144" name="Straight Connector 143">
              <a:extLst>
                <a:ext uri="{FF2B5EF4-FFF2-40B4-BE49-F238E27FC236}">
                  <a16:creationId xmlns:a16="http://schemas.microsoft.com/office/drawing/2014/main" id="{1054011B-C89E-4A37-86BC-BBCFC033E29F}"/>
                </a:ext>
              </a:extLst>
            </p:cNvPr>
            <p:cNvCxnSpPr>
              <a:cxnSpLocks/>
            </p:cNvCxnSpPr>
            <p:nvPr/>
          </p:nvCxnSpPr>
          <p:spPr bwMode="auto">
            <a:xfrm>
              <a:off x="3613646" y="487754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49" name="Straight Connector 148">
              <a:extLst>
                <a:ext uri="{FF2B5EF4-FFF2-40B4-BE49-F238E27FC236}">
                  <a16:creationId xmlns:a16="http://schemas.microsoft.com/office/drawing/2014/main" id="{3D4BC544-2E92-4029-A051-BA10DA0CECA3}"/>
                </a:ext>
              </a:extLst>
            </p:cNvPr>
            <p:cNvCxnSpPr>
              <a:cxnSpLocks/>
            </p:cNvCxnSpPr>
            <p:nvPr/>
          </p:nvCxnSpPr>
          <p:spPr bwMode="auto">
            <a:xfrm flipH="1">
              <a:off x="3616819" y="102219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52" name="Group 151">
              <a:extLst>
                <a:ext uri="{FF2B5EF4-FFF2-40B4-BE49-F238E27FC236}">
                  <a16:creationId xmlns:a16="http://schemas.microsoft.com/office/drawing/2014/main" id="{E8F1A745-1C45-4065-AE67-56DA73E5DB5E}"/>
                </a:ext>
              </a:extLst>
            </p:cNvPr>
            <p:cNvGrpSpPr/>
            <p:nvPr/>
          </p:nvGrpSpPr>
          <p:grpSpPr>
            <a:xfrm>
              <a:off x="2922900" y="4292614"/>
              <a:ext cx="813660" cy="511869"/>
              <a:chOff x="6627246" y="2411318"/>
              <a:chExt cx="813660" cy="511869"/>
            </a:xfrm>
          </p:grpSpPr>
          <p:cxnSp>
            <p:nvCxnSpPr>
              <p:cNvPr id="154" name="Straight Connector 153">
                <a:extLst>
                  <a:ext uri="{FF2B5EF4-FFF2-40B4-BE49-F238E27FC236}">
                    <a16:creationId xmlns:a16="http://schemas.microsoft.com/office/drawing/2014/main" id="{2274B030-A934-4583-AA18-C85530FE424B}"/>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TextBox 154">
                <a:extLst>
                  <a:ext uri="{FF2B5EF4-FFF2-40B4-BE49-F238E27FC236}">
                    <a16:creationId xmlns:a16="http://schemas.microsoft.com/office/drawing/2014/main" id="{1128783C-BFB0-4585-A5E8-A7D7C3999D7B}"/>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grpSp>
        <p:nvGrpSpPr>
          <p:cNvPr id="4" name="Group 3">
            <a:extLst>
              <a:ext uri="{FF2B5EF4-FFF2-40B4-BE49-F238E27FC236}">
                <a16:creationId xmlns:a16="http://schemas.microsoft.com/office/drawing/2014/main" id="{1A50FF1C-7DBF-49D2-B6D8-D6114D6FE935}"/>
              </a:ext>
            </a:extLst>
          </p:cNvPr>
          <p:cNvGrpSpPr/>
          <p:nvPr/>
        </p:nvGrpSpPr>
        <p:grpSpPr>
          <a:xfrm>
            <a:off x="4794262" y="1022193"/>
            <a:ext cx="2165878" cy="3857752"/>
            <a:chOff x="4794262" y="1022193"/>
            <a:chExt cx="2165878" cy="3857752"/>
          </a:xfrm>
        </p:grpSpPr>
        <p:grpSp>
          <p:nvGrpSpPr>
            <p:cNvPr id="125" name="Group 124">
              <a:extLst>
                <a:ext uri="{FF2B5EF4-FFF2-40B4-BE49-F238E27FC236}">
                  <a16:creationId xmlns:a16="http://schemas.microsoft.com/office/drawing/2014/main" id="{0BAABE2A-A855-4ACB-9C2E-1A1E6606F0A7}"/>
                </a:ext>
              </a:extLst>
            </p:cNvPr>
            <p:cNvGrpSpPr/>
            <p:nvPr/>
          </p:nvGrpSpPr>
          <p:grpSpPr>
            <a:xfrm>
              <a:off x="5682854" y="3063437"/>
              <a:ext cx="999804" cy="1440787"/>
              <a:chOff x="3951890" y="2258853"/>
              <a:chExt cx="1434271" cy="1440787"/>
            </a:xfrm>
          </p:grpSpPr>
          <p:sp>
            <p:nvSpPr>
              <p:cNvPr id="126" name="Rectangle 125">
                <a:extLst>
                  <a:ext uri="{FF2B5EF4-FFF2-40B4-BE49-F238E27FC236}">
                    <a16:creationId xmlns:a16="http://schemas.microsoft.com/office/drawing/2014/main" id="{1C5FE8CC-28C6-48FF-958E-929BC8935022}"/>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27" name="Group 126">
                <a:extLst>
                  <a:ext uri="{FF2B5EF4-FFF2-40B4-BE49-F238E27FC236}">
                    <a16:creationId xmlns:a16="http://schemas.microsoft.com/office/drawing/2014/main" id="{C59D7852-BE58-48E9-9494-8AE870408C78}"/>
                  </a:ext>
                </a:extLst>
              </p:cNvPr>
              <p:cNvGrpSpPr/>
              <p:nvPr/>
            </p:nvGrpSpPr>
            <p:grpSpPr>
              <a:xfrm>
                <a:off x="3951890" y="2908771"/>
                <a:ext cx="1434271" cy="523220"/>
                <a:chOff x="1412332" y="3525291"/>
                <a:chExt cx="1434271" cy="523220"/>
              </a:xfrm>
            </p:grpSpPr>
            <p:sp>
              <p:nvSpPr>
                <p:cNvPr id="128" name="Rectangle 127">
                  <a:extLst>
                    <a:ext uri="{FF2B5EF4-FFF2-40B4-BE49-F238E27FC236}">
                      <a16:creationId xmlns:a16="http://schemas.microsoft.com/office/drawing/2014/main" id="{AD9869BA-7075-41FD-AEF1-59875964C11B}"/>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9" name="TextBox 128">
                  <a:extLst>
                    <a:ext uri="{FF2B5EF4-FFF2-40B4-BE49-F238E27FC236}">
                      <a16:creationId xmlns:a16="http://schemas.microsoft.com/office/drawing/2014/main" id="{7F1503BC-2F16-42EF-9BC9-A66B0F0D70B3}"/>
                    </a:ext>
                  </a:extLst>
                </p:cNvPr>
                <p:cNvSpPr txBox="1"/>
                <p:nvPr/>
              </p:nvSpPr>
              <p:spPr>
                <a:xfrm>
                  <a:off x="1421142" y="3525291"/>
                  <a:ext cx="1425461" cy="523220"/>
                </a:xfrm>
                <a:prstGeom prst="rect">
                  <a:avLst/>
                </a:prstGeom>
                <a:noFill/>
              </p:spPr>
              <p:txBody>
                <a:bodyPr wrap="square" rtlCol="0">
                  <a:spAutoFit/>
                </a:bodyPr>
                <a:lstStyle/>
                <a:p>
                  <a:pPr algn="ctr"/>
                  <a:r>
                    <a:rPr lang="en-US" sz="2800" b="1" dirty="0"/>
                    <a:t>PDE</a:t>
                  </a:r>
                </a:p>
              </p:txBody>
            </p:sp>
          </p:grpSp>
        </p:grpSp>
        <p:cxnSp>
          <p:nvCxnSpPr>
            <p:cNvPr id="130" name="Straight Connector 129">
              <a:extLst>
                <a:ext uri="{FF2B5EF4-FFF2-40B4-BE49-F238E27FC236}">
                  <a16:creationId xmlns:a16="http://schemas.microsoft.com/office/drawing/2014/main" id="{6A9E5D14-41F3-45F7-B8D5-16FA58F90CA4}"/>
                </a:ext>
              </a:extLst>
            </p:cNvPr>
            <p:cNvCxnSpPr>
              <a:cxnSpLocks/>
            </p:cNvCxnSpPr>
            <p:nvPr/>
          </p:nvCxnSpPr>
          <p:spPr bwMode="auto">
            <a:xfrm>
              <a:off x="5495901" y="398432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31" name="TextBox 130">
              <a:extLst>
                <a:ext uri="{FF2B5EF4-FFF2-40B4-BE49-F238E27FC236}">
                  <a16:creationId xmlns:a16="http://schemas.microsoft.com/office/drawing/2014/main" id="{0EF553D5-8889-41DF-BE14-48DF91F3BDD9}"/>
                </a:ext>
              </a:extLst>
            </p:cNvPr>
            <p:cNvSpPr txBox="1"/>
            <p:nvPr/>
          </p:nvSpPr>
          <p:spPr>
            <a:xfrm>
              <a:off x="5378054" y="4496636"/>
              <a:ext cx="1582086" cy="369332"/>
            </a:xfrm>
            <a:prstGeom prst="rect">
              <a:avLst/>
            </a:prstGeom>
            <a:noFill/>
          </p:spPr>
          <p:txBody>
            <a:bodyPr wrap="square" rtlCol="0">
              <a:spAutoFit/>
            </a:bodyPr>
            <a:lstStyle/>
            <a:p>
              <a:pPr algn="ctr"/>
              <a:r>
                <a:rPr lang="en-US" dirty="0"/>
                <a:t>Page directory</a:t>
              </a:r>
            </a:p>
          </p:txBody>
        </p:sp>
        <p:cxnSp>
          <p:nvCxnSpPr>
            <p:cNvPr id="134" name="Straight Connector 133">
              <a:extLst>
                <a:ext uri="{FF2B5EF4-FFF2-40B4-BE49-F238E27FC236}">
                  <a16:creationId xmlns:a16="http://schemas.microsoft.com/office/drawing/2014/main" id="{1E0A8FCA-AF96-4928-BA54-2DBD745E900D}"/>
                </a:ext>
              </a:extLst>
            </p:cNvPr>
            <p:cNvCxnSpPr>
              <a:cxnSpLocks/>
            </p:cNvCxnSpPr>
            <p:nvPr/>
          </p:nvCxnSpPr>
          <p:spPr bwMode="auto">
            <a:xfrm flipH="1">
              <a:off x="5499073" y="1022193"/>
              <a:ext cx="32035" cy="296107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5" name="Group 134">
              <a:extLst>
                <a:ext uri="{FF2B5EF4-FFF2-40B4-BE49-F238E27FC236}">
                  <a16:creationId xmlns:a16="http://schemas.microsoft.com/office/drawing/2014/main" id="{97B7237D-FD04-43D5-BBD9-D1A3DD0F683A}"/>
                </a:ext>
              </a:extLst>
            </p:cNvPr>
            <p:cNvGrpSpPr/>
            <p:nvPr/>
          </p:nvGrpSpPr>
          <p:grpSpPr>
            <a:xfrm>
              <a:off x="4805155" y="3399394"/>
              <a:ext cx="813660" cy="511869"/>
              <a:chOff x="6627246" y="2411318"/>
              <a:chExt cx="813660" cy="511869"/>
            </a:xfrm>
          </p:grpSpPr>
          <p:cxnSp>
            <p:nvCxnSpPr>
              <p:cNvPr id="136" name="Straight Connector 135">
                <a:extLst>
                  <a:ext uri="{FF2B5EF4-FFF2-40B4-BE49-F238E27FC236}">
                    <a16:creationId xmlns:a16="http://schemas.microsoft.com/office/drawing/2014/main" id="{3E25E9A7-1936-4D7A-82BA-90D219297465}"/>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7" name="TextBox 136">
                <a:extLst>
                  <a:ext uri="{FF2B5EF4-FFF2-40B4-BE49-F238E27FC236}">
                    <a16:creationId xmlns:a16="http://schemas.microsoft.com/office/drawing/2014/main" id="{F5F07E0E-241F-478E-AD27-A09B487C19B5}"/>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47" name="Straight Connector 146">
              <a:extLst>
                <a:ext uri="{FF2B5EF4-FFF2-40B4-BE49-F238E27FC236}">
                  <a16:creationId xmlns:a16="http://schemas.microsoft.com/office/drawing/2014/main" id="{398B01F1-0A23-40A9-B299-46D5FCD9C706}"/>
                </a:ext>
              </a:extLst>
            </p:cNvPr>
            <p:cNvCxnSpPr>
              <a:cxnSpLocks/>
            </p:cNvCxnSpPr>
            <p:nvPr/>
          </p:nvCxnSpPr>
          <p:spPr bwMode="auto">
            <a:xfrm>
              <a:off x="5103428" y="449627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E2611926-563B-4638-956E-0A036CC01EE9}"/>
                </a:ext>
              </a:extLst>
            </p:cNvPr>
            <p:cNvCxnSpPr>
              <a:cxnSpLocks/>
            </p:cNvCxnSpPr>
            <p:nvPr/>
          </p:nvCxnSpPr>
          <p:spPr bwMode="auto">
            <a:xfrm>
              <a:off x="4794262" y="487639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53" name="Straight Connector 152">
              <a:extLst>
                <a:ext uri="{FF2B5EF4-FFF2-40B4-BE49-F238E27FC236}">
                  <a16:creationId xmlns:a16="http://schemas.microsoft.com/office/drawing/2014/main" id="{824B85FD-9C03-4825-96C1-7F40C6EF6F85}"/>
                </a:ext>
              </a:extLst>
            </p:cNvPr>
            <p:cNvCxnSpPr>
              <a:cxnSpLocks/>
            </p:cNvCxnSpPr>
            <p:nvPr/>
          </p:nvCxnSpPr>
          <p:spPr bwMode="auto">
            <a:xfrm>
              <a:off x="5103427" y="449627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60" name="Group 159">
            <a:extLst>
              <a:ext uri="{FF2B5EF4-FFF2-40B4-BE49-F238E27FC236}">
                <a16:creationId xmlns:a16="http://schemas.microsoft.com/office/drawing/2014/main" id="{4C7610A5-BBDD-46B6-91C9-D55324E488BF}"/>
              </a:ext>
            </a:extLst>
          </p:cNvPr>
          <p:cNvGrpSpPr/>
          <p:nvPr/>
        </p:nvGrpSpPr>
        <p:grpSpPr>
          <a:xfrm>
            <a:off x="1031166" y="1028731"/>
            <a:ext cx="2766450" cy="5609191"/>
            <a:chOff x="4805155" y="-707127"/>
            <a:chExt cx="2766450" cy="5609191"/>
          </a:xfrm>
        </p:grpSpPr>
        <p:grpSp>
          <p:nvGrpSpPr>
            <p:cNvPr id="162" name="Group 161">
              <a:extLst>
                <a:ext uri="{FF2B5EF4-FFF2-40B4-BE49-F238E27FC236}">
                  <a16:creationId xmlns:a16="http://schemas.microsoft.com/office/drawing/2014/main" id="{4116D6DE-CDA1-49C3-90DC-59E8DDFF5DCE}"/>
                </a:ext>
              </a:extLst>
            </p:cNvPr>
            <p:cNvGrpSpPr/>
            <p:nvPr/>
          </p:nvGrpSpPr>
          <p:grpSpPr>
            <a:xfrm>
              <a:off x="5616803" y="3123597"/>
              <a:ext cx="1137709" cy="1440787"/>
              <a:chOff x="3857134" y="2258853"/>
              <a:chExt cx="1632103" cy="1440787"/>
            </a:xfrm>
          </p:grpSpPr>
          <p:sp>
            <p:nvSpPr>
              <p:cNvPr id="172" name="Rectangle 171">
                <a:extLst>
                  <a:ext uri="{FF2B5EF4-FFF2-40B4-BE49-F238E27FC236}">
                    <a16:creationId xmlns:a16="http://schemas.microsoft.com/office/drawing/2014/main" id="{8C376CBD-3069-4B70-B377-EF791C6F372D}"/>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73" name="Group 172">
                <a:extLst>
                  <a:ext uri="{FF2B5EF4-FFF2-40B4-BE49-F238E27FC236}">
                    <a16:creationId xmlns:a16="http://schemas.microsoft.com/office/drawing/2014/main" id="{7C0DEE61-6527-416F-B549-BBCF44DA5E02}"/>
                  </a:ext>
                </a:extLst>
              </p:cNvPr>
              <p:cNvGrpSpPr/>
              <p:nvPr/>
            </p:nvGrpSpPr>
            <p:grpSpPr>
              <a:xfrm>
                <a:off x="3857134" y="2920803"/>
                <a:ext cx="1632103" cy="492443"/>
                <a:chOff x="1317576" y="3537323"/>
                <a:chExt cx="1632103" cy="492443"/>
              </a:xfrm>
            </p:grpSpPr>
            <p:sp>
              <p:nvSpPr>
                <p:cNvPr id="174" name="Rectangle 173">
                  <a:extLst>
                    <a:ext uri="{FF2B5EF4-FFF2-40B4-BE49-F238E27FC236}">
                      <a16:creationId xmlns:a16="http://schemas.microsoft.com/office/drawing/2014/main" id="{2A96C3B3-ECCA-4ECF-9567-6A853BD36D36}"/>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5" name="TextBox 174">
                  <a:extLst>
                    <a:ext uri="{FF2B5EF4-FFF2-40B4-BE49-F238E27FC236}">
                      <a16:creationId xmlns:a16="http://schemas.microsoft.com/office/drawing/2014/main" id="{E981708F-8B58-48C7-9169-D7A5D86C8947}"/>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cxnSp>
          <p:nvCxnSpPr>
            <p:cNvPr id="163" name="Straight Connector 162">
              <a:extLst>
                <a:ext uri="{FF2B5EF4-FFF2-40B4-BE49-F238E27FC236}">
                  <a16:creationId xmlns:a16="http://schemas.microsoft.com/office/drawing/2014/main" id="{B9EE3623-1E11-4CC7-8A3A-1492BAF3D28D}"/>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64" name="TextBox 163">
              <a:extLst>
                <a:ext uri="{FF2B5EF4-FFF2-40B4-BE49-F238E27FC236}">
                  <a16:creationId xmlns:a16="http://schemas.microsoft.com/office/drawing/2014/main" id="{D0FA40F1-36F3-4E66-8B76-4A0DD7322C11}"/>
                </a:ext>
              </a:extLst>
            </p:cNvPr>
            <p:cNvSpPr txBox="1"/>
            <p:nvPr/>
          </p:nvSpPr>
          <p:spPr>
            <a:xfrm>
              <a:off x="5276629" y="4532732"/>
              <a:ext cx="1850157" cy="369332"/>
            </a:xfrm>
            <a:prstGeom prst="rect">
              <a:avLst/>
            </a:prstGeom>
            <a:noFill/>
          </p:spPr>
          <p:txBody>
            <a:bodyPr wrap="square" rtlCol="0">
              <a:spAutoFit/>
            </a:bodyPr>
            <a:lstStyle/>
            <a:p>
              <a:pPr algn="ctr"/>
              <a:r>
                <a:rPr lang="en-US" dirty="0"/>
                <a:t>Page map level 4</a:t>
              </a:r>
            </a:p>
          </p:txBody>
        </p:sp>
        <p:cxnSp>
          <p:nvCxnSpPr>
            <p:cNvPr id="165" name="Straight Connector 164">
              <a:extLst>
                <a:ext uri="{FF2B5EF4-FFF2-40B4-BE49-F238E27FC236}">
                  <a16:creationId xmlns:a16="http://schemas.microsoft.com/office/drawing/2014/main" id="{475CE149-668B-4041-8FE5-8536C746F0DF}"/>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417128F-DD58-4E8A-BB2F-362480B8DCE0}"/>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67" name="Straight Connector 166">
              <a:extLst>
                <a:ext uri="{FF2B5EF4-FFF2-40B4-BE49-F238E27FC236}">
                  <a16:creationId xmlns:a16="http://schemas.microsoft.com/office/drawing/2014/main" id="{7379CB71-4BA9-41FD-B9D3-D34A024E69B4}"/>
                </a:ext>
              </a:extLst>
            </p:cNvPr>
            <p:cNvCxnSpPr>
              <a:cxnSpLocks/>
            </p:cNvCxnSpPr>
            <p:nvPr/>
          </p:nvCxnSpPr>
          <p:spPr bwMode="auto">
            <a:xfrm flipH="1">
              <a:off x="5499075" y="-707127"/>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68" name="Group 167">
              <a:extLst>
                <a:ext uri="{FF2B5EF4-FFF2-40B4-BE49-F238E27FC236}">
                  <a16:creationId xmlns:a16="http://schemas.microsoft.com/office/drawing/2014/main" id="{3865526F-4079-4346-89E6-B0B6A45FD328}"/>
                </a:ext>
              </a:extLst>
            </p:cNvPr>
            <p:cNvGrpSpPr/>
            <p:nvPr/>
          </p:nvGrpSpPr>
          <p:grpSpPr>
            <a:xfrm>
              <a:off x="4805155" y="3459554"/>
              <a:ext cx="813660" cy="511869"/>
              <a:chOff x="6627246" y="2411318"/>
              <a:chExt cx="813660" cy="511869"/>
            </a:xfrm>
          </p:grpSpPr>
          <p:cxnSp>
            <p:nvCxnSpPr>
              <p:cNvPr id="170" name="Straight Connector 169">
                <a:extLst>
                  <a:ext uri="{FF2B5EF4-FFF2-40B4-BE49-F238E27FC236}">
                    <a16:creationId xmlns:a16="http://schemas.microsoft.com/office/drawing/2014/main" id="{FF9466AC-621F-4196-9AD0-AFF5A3683E0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1" name="TextBox 170">
                <a:extLst>
                  <a:ext uri="{FF2B5EF4-FFF2-40B4-BE49-F238E27FC236}">
                    <a16:creationId xmlns:a16="http://schemas.microsoft.com/office/drawing/2014/main" id="{9F30695F-225E-4EA5-BC41-F64F7F333E1D}"/>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69" name="Straight Connector 168">
              <a:extLst>
                <a:ext uri="{FF2B5EF4-FFF2-40B4-BE49-F238E27FC236}">
                  <a16:creationId xmlns:a16="http://schemas.microsoft.com/office/drawing/2014/main" id="{4799CCB1-F9E3-475E-AFCD-3E10C7D7340E}"/>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8" name="Group 27">
            <a:extLst>
              <a:ext uri="{FF2B5EF4-FFF2-40B4-BE49-F238E27FC236}">
                <a16:creationId xmlns:a16="http://schemas.microsoft.com/office/drawing/2014/main" id="{D6372491-3709-4AE1-9C8C-7FF908712F60}"/>
              </a:ext>
            </a:extLst>
          </p:cNvPr>
          <p:cNvGrpSpPr/>
          <p:nvPr/>
        </p:nvGrpSpPr>
        <p:grpSpPr>
          <a:xfrm>
            <a:off x="-14454" y="4765524"/>
            <a:ext cx="1923317" cy="1753274"/>
            <a:chOff x="-14454" y="4770062"/>
            <a:chExt cx="1923317" cy="1753274"/>
          </a:xfrm>
        </p:grpSpPr>
        <p:grpSp>
          <p:nvGrpSpPr>
            <p:cNvPr id="176" name="Group 175">
              <a:extLst>
                <a:ext uri="{FF2B5EF4-FFF2-40B4-BE49-F238E27FC236}">
                  <a16:creationId xmlns:a16="http://schemas.microsoft.com/office/drawing/2014/main" id="{F8F7551C-2BE8-40A9-A995-420F4426DD31}"/>
                </a:ext>
              </a:extLst>
            </p:cNvPr>
            <p:cNvGrpSpPr/>
            <p:nvPr/>
          </p:nvGrpSpPr>
          <p:grpSpPr>
            <a:xfrm>
              <a:off x="-14454" y="4770062"/>
              <a:ext cx="1923317" cy="1753274"/>
              <a:chOff x="3190206" y="1072565"/>
              <a:chExt cx="1923317" cy="767615"/>
            </a:xfrm>
          </p:grpSpPr>
          <p:cxnSp>
            <p:nvCxnSpPr>
              <p:cNvPr id="177" name="Straight Connector 176">
                <a:extLst>
                  <a:ext uri="{FF2B5EF4-FFF2-40B4-BE49-F238E27FC236}">
                    <a16:creationId xmlns:a16="http://schemas.microsoft.com/office/drawing/2014/main" id="{B776D086-4A73-4311-B860-7BF77F7DCE65}"/>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78" name="Straight Connector 177">
                <a:extLst>
                  <a:ext uri="{FF2B5EF4-FFF2-40B4-BE49-F238E27FC236}">
                    <a16:creationId xmlns:a16="http://schemas.microsoft.com/office/drawing/2014/main" id="{EBBCACE7-4FE1-48CF-8FC6-0AE98D936964}"/>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0" name="TextBox 179">
                <a:extLst>
                  <a:ext uri="{FF2B5EF4-FFF2-40B4-BE49-F238E27FC236}">
                    <a16:creationId xmlns:a16="http://schemas.microsoft.com/office/drawing/2014/main" id="{189E3704-58AE-4B29-8BED-A15FDFEA1032}"/>
                  </a:ext>
                </a:extLst>
              </p:cNvPr>
              <p:cNvSpPr txBox="1"/>
              <p:nvPr/>
            </p:nvSpPr>
            <p:spPr>
              <a:xfrm>
                <a:off x="3190206" y="1655412"/>
                <a:ext cx="1124606" cy="184768"/>
              </a:xfrm>
              <a:prstGeom prst="rect">
                <a:avLst/>
              </a:prstGeom>
              <a:noFill/>
            </p:spPr>
            <p:txBody>
              <a:bodyPr wrap="square" rtlCol="0">
                <a:spAutoFit/>
              </a:bodyPr>
              <a:lstStyle/>
              <a:p>
                <a:r>
                  <a:rPr lang="en-US" dirty="0"/>
                  <a:t>64 bits</a:t>
                </a:r>
              </a:p>
            </p:txBody>
          </p:sp>
        </p:grpSp>
        <p:cxnSp>
          <p:nvCxnSpPr>
            <p:cNvPr id="181" name="Straight Connector 180">
              <a:extLst>
                <a:ext uri="{FF2B5EF4-FFF2-40B4-BE49-F238E27FC236}">
                  <a16:creationId xmlns:a16="http://schemas.microsoft.com/office/drawing/2014/main" id="{DD2385FA-4402-4FE2-9A17-DA7CAE7FCDDF}"/>
                </a:ext>
              </a:extLst>
            </p:cNvPr>
            <p:cNvCxnSpPr/>
            <p:nvPr/>
          </p:nvCxnSpPr>
          <p:spPr bwMode="auto">
            <a:xfrm flipH="1">
              <a:off x="557210" y="5940475"/>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9" name="Group 178">
            <a:extLst>
              <a:ext uri="{FF2B5EF4-FFF2-40B4-BE49-F238E27FC236}">
                <a16:creationId xmlns:a16="http://schemas.microsoft.com/office/drawing/2014/main" id="{F9637EFD-99DD-46C5-A378-CCFA2224BE05}"/>
              </a:ext>
            </a:extLst>
          </p:cNvPr>
          <p:cNvGrpSpPr/>
          <p:nvPr/>
        </p:nvGrpSpPr>
        <p:grpSpPr>
          <a:xfrm>
            <a:off x="4909221" y="4507333"/>
            <a:ext cx="7216490" cy="2349802"/>
            <a:chOff x="4909221" y="4507333"/>
            <a:chExt cx="7216490" cy="2349802"/>
          </a:xfrm>
        </p:grpSpPr>
        <p:cxnSp>
          <p:nvCxnSpPr>
            <p:cNvPr id="182" name="Straight Connector 181">
              <a:extLst>
                <a:ext uri="{FF2B5EF4-FFF2-40B4-BE49-F238E27FC236}">
                  <a16:creationId xmlns:a16="http://schemas.microsoft.com/office/drawing/2014/main" id="{19788C0F-ABD4-4C49-A18F-D3FC3AC2CE88}"/>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83" name="Group 182">
              <a:extLst>
                <a:ext uri="{FF2B5EF4-FFF2-40B4-BE49-F238E27FC236}">
                  <a16:creationId xmlns:a16="http://schemas.microsoft.com/office/drawing/2014/main" id="{7DC6C665-D35F-442D-8F7C-90E5BFBE0E19}"/>
                </a:ext>
              </a:extLst>
            </p:cNvPr>
            <p:cNvGrpSpPr/>
            <p:nvPr/>
          </p:nvGrpSpPr>
          <p:grpSpPr>
            <a:xfrm>
              <a:off x="6064810" y="5877836"/>
              <a:ext cx="5968726" cy="533400"/>
              <a:chOff x="822435" y="1524000"/>
              <a:chExt cx="7690945" cy="533400"/>
            </a:xfrm>
          </p:grpSpPr>
          <p:sp>
            <p:nvSpPr>
              <p:cNvPr id="222" name="Rectangle 221">
                <a:extLst>
                  <a:ext uri="{FF2B5EF4-FFF2-40B4-BE49-F238E27FC236}">
                    <a16:creationId xmlns:a16="http://schemas.microsoft.com/office/drawing/2014/main" id="{CD5C1141-F043-4205-9B72-1927E465E7E7}"/>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223" name="Rectangle 222">
                <a:extLst>
                  <a:ext uri="{FF2B5EF4-FFF2-40B4-BE49-F238E27FC236}">
                    <a16:creationId xmlns:a16="http://schemas.microsoft.com/office/drawing/2014/main" id="{85C0C552-817D-4602-AB1B-423FBD773E5B}"/>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184" name="TextBox 183">
              <a:extLst>
                <a:ext uri="{FF2B5EF4-FFF2-40B4-BE49-F238E27FC236}">
                  <a16:creationId xmlns:a16="http://schemas.microsoft.com/office/drawing/2014/main" id="{BCCB29B4-D570-4CDF-BEF8-4E13F9360F93}"/>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189" name="TextBox 188">
              <a:extLst>
                <a:ext uri="{FF2B5EF4-FFF2-40B4-BE49-F238E27FC236}">
                  <a16:creationId xmlns:a16="http://schemas.microsoft.com/office/drawing/2014/main" id="{B1685BEB-8C2A-4FDB-857F-612B7C23AE75}"/>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190" name="TextBox 189">
              <a:extLst>
                <a:ext uri="{FF2B5EF4-FFF2-40B4-BE49-F238E27FC236}">
                  <a16:creationId xmlns:a16="http://schemas.microsoft.com/office/drawing/2014/main" id="{B5F66C66-C6B3-4243-A034-1760D798C31B}"/>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191" name="TextBox 190">
              <a:extLst>
                <a:ext uri="{FF2B5EF4-FFF2-40B4-BE49-F238E27FC236}">
                  <a16:creationId xmlns:a16="http://schemas.microsoft.com/office/drawing/2014/main" id="{43E830BF-D6CA-4B45-AFAA-97A2F7C5C72D}"/>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193" name="TextBox 192">
              <a:extLst>
                <a:ext uri="{FF2B5EF4-FFF2-40B4-BE49-F238E27FC236}">
                  <a16:creationId xmlns:a16="http://schemas.microsoft.com/office/drawing/2014/main" id="{2F2DB097-E015-417E-8963-D8EB6EF1EBB5}"/>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194" name="TextBox 193">
              <a:extLst>
                <a:ext uri="{FF2B5EF4-FFF2-40B4-BE49-F238E27FC236}">
                  <a16:creationId xmlns:a16="http://schemas.microsoft.com/office/drawing/2014/main" id="{8B679868-520F-4C08-88C7-E7AFCE373FCC}"/>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198" name="TextBox 197">
              <a:extLst>
                <a:ext uri="{FF2B5EF4-FFF2-40B4-BE49-F238E27FC236}">
                  <a16:creationId xmlns:a16="http://schemas.microsoft.com/office/drawing/2014/main" id="{95693F62-9806-448B-AB64-C63534EA43C7}"/>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PDE </a:t>
              </a:r>
              <a:r>
                <a:rPr lang="en-US" dirty="0" err="1">
                  <a:cs typeface="Segoe UI Light" panose="020B0502040204020203" pitchFamily="34" charset="0"/>
                </a:rPr>
                <a:t>physAddr</a:t>
              </a:r>
              <a:endParaRPr lang="en-US" dirty="0">
                <a:cs typeface="Segoe UI Light" panose="020B0502040204020203" pitchFamily="34" charset="0"/>
              </a:endParaRPr>
            </a:p>
          </p:txBody>
        </p:sp>
        <p:sp>
          <p:nvSpPr>
            <p:cNvPr id="199" name="TextBox 198">
              <a:extLst>
                <a:ext uri="{FF2B5EF4-FFF2-40B4-BE49-F238E27FC236}">
                  <a16:creationId xmlns:a16="http://schemas.microsoft.com/office/drawing/2014/main" id="{E663B0E1-0AB3-44F0-B51F-E23DA2F6B99F}"/>
                </a:ext>
              </a:extLst>
            </p:cNvPr>
            <p:cNvSpPr txBox="1"/>
            <p:nvPr/>
          </p:nvSpPr>
          <p:spPr>
            <a:xfrm>
              <a:off x="4909221" y="5932764"/>
              <a:ext cx="1237029" cy="523220"/>
            </a:xfrm>
            <a:prstGeom prst="rect">
              <a:avLst/>
            </a:prstGeom>
            <a:noFill/>
          </p:spPr>
          <p:txBody>
            <a:bodyPr wrap="square" rtlCol="0">
              <a:spAutoFit/>
            </a:bodyPr>
            <a:lstStyle/>
            <a:p>
              <a:pPr algn="ctr"/>
              <a:r>
                <a:rPr lang="en-US" sz="2800" b="1" dirty="0">
                  <a:latin typeface="+mj-lt"/>
                </a:rPr>
                <a:t>PDPTE</a:t>
              </a:r>
              <a:endParaRPr lang="en-US" sz="2400" b="1" dirty="0">
                <a:latin typeface="+mj-lt"/>
              </a:endParaRPr>
            </a:p>
          </p:txBody>
        </p:sp>
        <p:sp>
          <p:nvSpPr>
            <p:cNvPr id="217" name="TextBox 216">
              <a:extLst>
                <a:ext uri="{FF2B5EF4-FFF2-40B4-BE49-F238E27FC236}">
                  <a16:creationId xmlns:a16="http://schemas.microsoft.com/office/drawing/2014/main" id="{F05DC5B4-7070-488A-8906-D1B134A9F1FB}"/>
                </a:ext>
              </a:extLst>
            </p:cNvPr>
            <p:cNvSpPr txBox="1"/>
            <p:nvPr/>
          </p:nvSpPr>
          <p:spPr>
            <a:xfrm>
              <a:off x="8246087" y="4507333"/>
              <a:ext cx="3879624" cy="492443"/>
            </a:xfrm>
            <a:prstGeom prst="rect">
              <a:avLst/>
            </a:prstGeom>
            <a:noFill/>
          </p:spPr>
          <p:txBody>
            <a:bodyPr wrap="square" rtlCol="0">
              <a:spAutoFit/>
            </a:bodyPr>
            <a:lstStyle/>
            <a:p>
              <a:pPr algn="ctr"/>
              <a:r>
                <a:rPr lang="en-US" sz="2600" dirty="0"/>
                <a:t>Bookkeeping stuff</a:t>
              </a:r>
            </a:p>
          </p:txBody>
        </p:sp>
        <p:cxnSp>
          <p:nvCxnSpPr>
            <p:cNvPr id="218" name="Straight Connector 217">
              <a:extLst>
                <a:ext uri="{FF2B5EF4-FFF2-40B4-BE49-F238E27FC236}">
                  <a16:creationId xmlns:a16="http://schemas.microsoft.com/office/drawing/2014/main" id="{F7E4A99F-F313-4392-A91B-7620F7C8CFE2}"/>
                </a:ext>
              </a:extLst>
            </p:cNvPr>
            <p:cNvCxnSpPr>
              <a:cxnSpLocks/>
              <a:stCxn id="220" idx="1"/>
            </p:cNvCxnSpPr>
            <p:nvPr/>
          </p:nvCxnSpPr>
          <p:spPr>
            <a:xfrm flipH="1" flipV="1">
              <a:off x="10517876" y="4986713"/>
              <a:ext cx="673224" cy="519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453CBB0C-262F-4FFF-9818-E2C76B5DE3F6}"/>
                </a:ext>
              </a:extLst>
            </p:cNvPr>
            <p:cNvCxnSpPr>
              <a:cxnSpLocks/>
              <a:endCxn id="221" idx="1"/>
            </p:cNvCxnSpPr>
            <p:nvPr/>
          </p:nvCxnSpPr>
          <p:spPr>
            <a:xfrm flipH="1">
              <a:off x="6826093" y="4989265"/>
              <a:ext cx="3691782" cy="504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Left Bracket 219">
              <a:extLst>
                <a:ext uri="{FF2B5EF4-FFF2-40B4-BE49-F238E27FC236}">
                  <a16:creationId xmlns:a16="http://schemas.microsoft.com/office/drawing/2014/main" id="{1446B2FB-E33A-449F-89BE-3B94CC31BAAA}"/>
                </a:ext>
              </a:extLst>
            </p:cNvPr>
            <p:cNvSpPr/>
            <p:nvPr/>
          </p:nvSpPr>
          <p:spPr>
            <a:xfrm rot="5400000">
              <a:off x="11091951" y="4782204"/>
              <a:ext cx="198297" cy="1647278"/>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Left Bracket 220">
              <a:extLst>
                <a:ext uri="{FF2B5EF4-FFF2-40B4-BE49-F238E27FC236}">
                  <a16:creationId xmlns:a16="http://schemas.microsoft.com/office/drawing/2014/main" id="{A49245DC-9F38-4CCD-8A98-C0C290F6E2C7}"/>
                </a:ext>
              </a:extLst>
            </p:cNvPr>
            <p:cNvSpPr/>
            <p:nvPr/>
          </p:nvSpPr>
          <p:spPr>
            <a:xfrm rot="5400000">
              <a:off x="6719414" y="4855091"/>
              <a:ext cx="213359" cy="149102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7" name="Group 226">
            <a:extLst>
              <a:ext uri="{FF2B5EF4-FFF2-40B4-BE49-F238E27FC236}">
                <a16:creationId xmlns:a16="http://schemas.microsoft.com/office/drawing/2014/main" id="{EAAA407C-2F71-462F-96A1-9183F30545E2}"/>
              </a:ext>
            </a:extLst>
          </p:cNvPr>
          <p:cNvGrpSpPr/>
          <p:nvPr/>
        </p:nvGrpSpPr>
        <p:grpSpPr>
          <a:xfrm>
            <a:off x="3858508" y="2281960"/>
            <a:ext cx="4575484" cy="1558708"/>
            <a:chOff x="-55735" y="2129164"/>
            <a:chExt cx="4575484" cy="1558708"/>
          </a:xfrm>
        </p:grpSpPr>
        <p:sp>
          <p:nvSpPr>
            <p:cNvPr id="228" name="Arrow: Right 227">
              <a:extLst>
                <a:ext uri="{FF2B5EF4-FFF2-40B4-BE49-F238E27FC236}">
                  <a16:creationId xmlns:a16="http://schemas.microsoft.com/office/drawing/2014/main" id="{D3EDE3E7-A0B9-40EB-AFD3-463EDE523BB2}"/>
                </a:ext>
              </a:extLst>
            </p:cNvPr>
            <p:cNvSpPr/>
            <p:nvPr/>
          </p:nvSpPr>
          <p:spPr>
            <a:xfrm rot="5400000" flipV="1">
              <a:off x="40909" y="3090196"/>
              <a:ext cx="604600"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Box 228">
              <a:extLst>
                <a:ext uri="{FF2B5EF4-FFF2-40B4-BE49-F238E27FC236}">
                  <a16:creationId xmlns:a16="http://schemas.microsoft.com/office/drawing/2014/main" id="{96D95879-6B45-4DB3-9682-D8D08166BF75}"/>
                </a:ext>
              </a:extLst>
            </p:cNvPr>
            <p:cNvSpPr txBox="1"/>
            <p:nvPr/>
          </p:nvSpPr>
          <p:spPr>
            <a:xfrm>
              <a:off x="-55735" y="2129164"/>
              <a:ext cx="4575484"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PDP has 512 8-byte entries</a:t>
              </a:r>
            </a:p>
          </p:txBody>
        </p:sp>
      </p:grpSp>
      <p:grpSp>
        <p:nvGrpSpPr>
          <p:cNvPr id="230" name="Group 229">
            <a:extLst>
              <a:ext uri="{FF2B5EF4-FFF2-40B4-BE49-F238E27FC236}">
                <a16:creationId xmlns:a16="http://schemas.microsoft.com/office/drawing/2014/main" id="{F97BB700-90EE-45A7-8503-71385C3331AE}"/>
              </a:ext>
            </a:extLst>
          </p:cNvPr>
          <p:cNvGrpSpPr/>
          <p:nvPr/>
        </p:nvGrpSpPr>
        <p:grpSpPr>
          <a:xfrm>
            <a:off x="5668083" y="4852198"/>
            <a:ext cx="4454325" cy="1542538"/>
            <a:chOff x="-55735" y="1540733"/>
            <a:chExt cx="4454325" cy="1542538"/>
          </a:xfrm>
        </p:grpSpPr>
        <p:sp>
          <p:nvSpPr>
            <p:cNvPr id="231" name="Arrow: Right 230">
              <a:extLst>
                <a:ext uri="{FF2B5EF4-FFF2-40B4-BE49-F238E27FC236}">
                  <a16:creationId xmlns:a16="http://schemas.microsoft.com/office/drawing/2014/main" id="{F5F2EC82-0EA3-4451-AF73-A05B3D7AF2F2}"/>
                </a:ext>
              </a:extLst>
            </p:cNvPr>
            <p:cNvSpPr/>
            <p:nvPr/>
          </p:nvSpPr>
          <p:spPr>
            <a:xfrm rot="16200000">
              <a:off x="107788" y="1547657"/>
              <a:ext cx="604600"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TextBox 231">
              <a:extLst>
                <a:ext uri="{FF2B5EF4-FFF2-40B4-BE49-F238E27FC236}">
                  <a16:creationId xmlns:a16="http://schemas.microsoft.com/office/drawing/2014/main" id="{4550E497-33EF-4D53-9E43-4809B077014A}"/>
                </a:ext>
              </a:extLst>
            </p:cNvPr>
            <p:cNvSpPr txBox="1"/>
            <p:nvPr/>
          </p:nvSpPr>
          <p:spPr>
            <a:xfrm>
              <a:off x="-55735" y="2129164"/>
              <a:ext cx="4454325"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PD has 512 8-byte entries</a:t>
              </a:r>
            </a:p>
          </p:txBody>
        </p:sp>
      </p:grpSp>
    </p:spTree>
    <p:extLst>
      <p:ext uri="{BB962C8B-B14F-4D97-AF65-F5344CB8AC3E}">
        <p14:creationId xmlns:p14="http://schemas.microsoft.com/office/powerpoint/2010/main" val="165575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9"/>
                                        </p:tgtEl>
                                      </p:cBhvr>
                                    </p:animEffect>
                                    <p:set>
                                      <p:cBhvr>
                                        <p:cTn id="7" dur="1" fill="hold">
                                          <p:stCondLst>
                                            <p:cond delay="499"/>
                                          </p:stCondLst>
                                        </p:cTn>
                                        <p:tgtEl>
                                          <p:spTgt spid="17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27"/>
                                        </p:tgtEl>
                                      </p:cBhvr>
                                    </p:animEffect>
                                    <p:set>
                                      <p:cBhvr>
                                        <p:cTn id="10" dur="1" fill="hold">
                                          <p:stCondLst>
                                            <p:cond delay="499"/>
                                          </p:stCondLst>
                                        </p:cTn>
                                        <p:tgtEl>
                                          <p:spTgt spid="227"/>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230"/>
                                        </p:tgtEl>
                                        <p:attrNameLst>
                                          <p:attrName>style.visibility</p:attrName>
                                        </p:attrNameLst>
                                      </p:cBhvr>
                                      <p:to>
                                        <p:strVal val="visible"/>
                                      </p:to>
                                    </p:set>
                                    <p:animEffect transition="in" filter="fade">
                                      <p:cBhvr>
                                        <p:cTn id="16"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EF0C6-4F8C-42B9-AE61-238A9A06096C}"/>
              </a:ext>
            </a:extLst>
          </p:cNvPr>
          <p:cNvSpPr>
            <a:spLocks noGrp="1"/>
          </p:cNvSpPr>
          <p:nvPr>
            <p:ph type="title"/>
          </p:nvPr>
        </p:nvSpPr>
        <p:spPr>
          <a:xfrm>
            <a:off x="838200" y="16202"/>
            <a:ext cx="10515600" cy="994449"/>
          </a:xfrm>
        </p:spPr>
        <p:txBody>
          <a:bodyPr/>
          <a:lstStyle/>
          <a:p>
            <a:r>
              <a:rPr lang="en-US" dirty="0"/>
              <a:t>Virtual Addresses</a:t>
            </a:r>
          </a:p>
        </p:txBody>
      </p:sp>
      <p:sp>
        <p:nvSpPr>
          <p:cNvPr id="3" name="Content Placeholder 2">
            <a:extLst>
              <a:ext uri="{FF2B5EF4-FFF2-40B4-BE49-F238E27FC236}">
                <a16:creationId xmlns:a16="http://schemas.microsoft.com/office/drawing/2014/main" id="{BF1EEA63-E265-453B-B65F-4A542925DEAD}"/>
              </a:ext>
            </a:extLst>
          </p:cNvPr>
          <p:cNvSpPr>
            <a:spLocks noGrp="1"/>
          </p:cNvSpPr>
          <p:nvPr>
            <p:ph idx="1"/>
          </p:nvPr>
        </p:nvSpPr>
        <p:spPr>
          <a:xfrm>
            <a:off x="-1" y="926422"/>
            <a:ext cx="12775474" cy="5931578"/>
          </a:xfrm>
        </p:spPr>
        <p:txBody>
          <a:bodyPr>
            <a:noAutofit/>
          </a:bodyPr>
          <a:lstStyle/>
          <a:p>
            <a:r>
              <a:rPr lang="en-US" sz="3200" dirty="0"/>
              <a:t>Virtual addresses are the addresses that programs manipulate</a:t>
            </a:r>
          </a:p>
          <a:p>
            <a:endParaRPr lang="en-US" sz="3200" dirty="0"/>
          </a:p>
          <a:p>
            <a:endParaRPr lang="en-US" sz="3200" dirty="0"/>
          </a:p>
          <a:p>
            <a:endParaRPr lang="en-US" sz="3200" dirty="0"/>
          </a:p>
          <a:p>
            <a:endParaRPr lang="en-US" sz="3200" dirty="0"/>
          </a:p>
          <a:p>
            <a:endParaRPr lang="en-US" sz="3200" dirty="0"/>
          </a:p>
          <a:p>
            <a:pPr lvl="1"/>
            <a:endParaRPr lang="en-US" sz="2800" dirty="0"/>
          </a:p>
          <a:p>
            <a:pPr lvl="1"/>
            <a:endParaRPr lang="en-US" sz="2800" dirty="0"/>
          </a:p>
          <a:p>
            <a:r>
              <a:rPr lang="en-US" sz="3200" dirty="0"/>
              <a:t>Roughly speaking, a process’ address space ranges from . . .</a:t>
            </a:r>
          </a:p>
          <a:p>
            <a:pPr lvl="1"/>
            <a:r>
              <a:rPr lang="en-US" sz="2800" dirty="0"/>
              <a:t>Byte 0 to byte (2</a:t>
            </a:r>
            <a:r>
              <a:rPr lang="en-US" sz="3600" baseline="30000" dirty="0"/>
              <a:t>32</a:t>
            </a:r>
            <a:r>
              <a:rPr lang="en-US" sz="2800" dirty="0"/>
              <a:t>-1) on a 32-bit system (e.g., x86-32, PowerPC-32)</a:t>
            </a:r>
          </a:p>
          <a:p>
            <a:pPr lvl="1"/>
            <a:r>
              <a:rPr lang="en-US" sz="2800" dirty="0"/>
              <a:t>Byte 0 to byte (2</a:t>
            </a:r>
            <a:r>
              <a:rPr lang="en-US" sz="3600" baseline="30000" dirty="0"/>
              <a:t>64</a:t>
            </a:r>
            <a:r>
              <a:rPr lang="en-US" sz="2800" dirty="0"/>
              <a:t>-1) on a 64-bit system (e.g., x86-64, RISC-V-64, ARMv8-A) </a:t>
            </a:r>
          </a:p>
        </p:txBody>
      </p:sp>
      <p:sp>
        <p:nvSpPr>
          <p:cNvPr id="4" name="TextBox 3">
            <a:extLst>
              <a:ext uri="{FF2B5EF4-FFF2-40B4-BE49-F238E27FC236}">
                <a16:creationId xmlns:a16="http://schemas.microsoft.com/office/drawing/2014/main" id="{656AFCD4-85FA-427D-85F0-E0D3942D1853}"/>
              </a:ext>
            </a:extLst>
          </p:cNvPr>
          <p:cNvSpPr txBox="1"/>
          <p:nvPr/>
        </p:nvSpPr>
        <p:spPr>
          <a:xfrm>
            <a:off x="247273" y="1398756"/>
            <a:ext cx="11944727" cy="3970318"/>
          </a:xfrm>
          <a:prstGeom prst="rect">
            <a:avLst/>
          </a:prstGeom>
          <a:noFill/>
        </p:spPr>
        <p:txBody>
          <a:bodyPr wrap="square" rtlCol="0">
            <a:spAutoFit/>
          </a:bodyPr>
          <a:lstStyle/>
          <a:p>
            <a:r>
              <a:rPr lang="en-US" sz="27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700" dirty="0">
                <a:latin typeface="Consolas" panose="020B0609020204030204" pitchFamily="49" charset="0"/>
                <a:ea typeface="Roboto" panose="02000000000000000000" pitchFamily="2" charset="0"/>
                <a:cs typeface="Roboto" panose="02000000000000000000" pitchFamily="2" charset="0"/>
              </a:rPr>
              <a:t> main(){</a:t>
            </a:r>
          </a:p>
          <a:p>
            <a:r>
              <a:rPr lang="en-US" sz="2700" dirty="0">
                <a:latin typeface="Consolas" panose="020B0609020204030204" pitchFamily="49" charset="0"/>
                <a:ea typeface="Roboto" panose="02000000000000000000" pitchFamily="2" charset="0"/>
                <a:cs typeface="Roboto" panose="02000000000000000000" pitchFamily="2" charset="0"/>
              </a:rPr>
              <a:t>    </a:t>
            </a:r>
            <a:r>
              <a:rPr lang="en-US" sz="2700" dirty="0">
                <a:solidFill>
                  <a:srgbClr val="0070C0"/>
                </a:solidFill>
                <a:latin typeface="Consolas" panose="020B0609020204030204" pitchFamily="49" charset="0"/>
                <a:ea typeface="Roboto" panose="02000000000000000000" pitchFamily="2" charset="0"/>
                <a:cs typeface="Roboto" panose="02000000000000000000" pitchFamily="2" charset="0"/>
              </a:rPr>
              <a:t>int</a:t>
            </a:r>
            <a:r>
              <a:rPr lang="en-US" sz="2700" dirty="0">
                <a:latin typeface="Consolas" panose="020B0609020204030204" pitchFamily="49" charset="0"/>
                <a:ea typeface="Roboto" panose="02000000000000000000" pitchFamily="2" charset="0"/>
                <a:cs typeface="Roboto" panose="02000000000000000000" pitchFamily="2" charset="0"/>
              </a:rPr>
              <a:t> x = </a:t>
            </a:r>
            <a:r>
              <a:rPr lang="en-US" sz="2700" dirty="0">
                <a:solidFill>
                  <a:schemeClr val="accent2"/>
                </a:solidFill>
                <a:latin typeface="Consolas" panose="020B0609020204030204" pitchFamily="49" charset="0"/>
                <a:ea typeface="Roboto" panose="02000000000000000000" pitchFamily="2" charset="0"/>
                <a:cs typeface="Roboto" panose="02000000000000000000" pitchFamily="2" charset="0"/>
              </a:rPr>
              <a:t>42</a:t>
            </a:r>
            <a:r>
              <a:rPr lang="en-US" sz="2700" dirty="0">
                <a:latin typeface="Consolas" panose="020B0609020204030204" pitchFamily="49" charset="0"/>
                <a:ea typeface="Roboto" panose="02000000000000000000" pitchFamily="2" charset="0"/>
                <a:cs typeface="Roboto" panose="02000000000000000000" pitchFamily="2" charset="0"/>
              </a:rPr>
              <a:t>;</a:t>
            </a:r>
          </a:p>
          <a:p>
            <a:r>
              <a:rPr lang="en-US" sz="2700" dirty="0">
                <a:latin typeface="Consolas" panose="020B0609020204030204" pitchFamily="49" charset="0"/>
                <a:ea typeface="Roboto" panose="02000000000000000000" pitchFamily="2" charset="0"/>
                <a:cs typeface="Roboto" panose="02000000000000000000" pitchFamily="2" charset="0"/>
              </a:rPr>
              <a:t>    </a:t>
            </a:r>
            <a:r>
              <a:rPr lang="en-US" sz="2700" dirty="0">
                <a:solidFill>
                  <a:srgbClr val="0070C0"/>
                </a:solidFill>
                <a:latin typeface="Consolas" panose="020B0609020204030204" pitchFamily="49" charset="0"/>
                <a:ea typeface="Roboto" panose="02000000000000000000" pitchFamily="2" charset="0"/>
                <a:cs typeface="Roboto" panose="02000000000000000000" pitchFamily="2" charset="0"/>
              </a:rPr>
              <a:t>void* </a:t>
            </a:r>
            <a:r>
              <a:rPr lang="en-US" sz="2700" dirty="0" err="1">
                <a:latin typeface="Consolas" panose="020B0609020204030204" pitchFamily="49" charset="0"/>
                <a:ea typeface="Roboto" panose="02000000000000000000" pitchFamily="2" charset="0"/>
                <a:cs typeface="Roboto" panose="02000000000000000000" pitchFamily="2" charset="0"/>
              </a:rPr>
              <a:t>ptr</a:t>
            </a:r>
            <a:r>
              <a:rPr lang="en-US" sz="2700" dirty="0">
                <a:latin typeface="Consolas" panose="020B0609020204030204" pitchFamily="49" charset="0"/>
                <a:ea typeface="Roboto" panose="02000000000000000000" pitchFamily="2" charset="0"/>
                <a:cs typeface="Roboto" panose="02000000000000000000" pitchFamily="2" charset="0"/>
              </a:rPr>
              <a:t> = malloc(</a:t>
            </a:r>
            <a:r>
              <a:rPr lang="en-US" sz="2700" dirty="0">
                <a:solidFill>
                  <a:schemeClr val="accent2"/>
                </a:solidFill>
                <a:latin typeface="Consolas" panose="020B0609020204030204" pitchFamily="49" charset="0"/>
                <a:ea typeface="Roboto" panose="02000000000000000000" pitchFamily="2" charset="0"/>
                <a:cs typeface="Roboto" panose="02000000000000000000" pitchFamily="2" charset="0"/>
              </a:rPr>
              <a:t>64</a:t>
            </a:r>
            <a:r>
              <a:rPr lang="en-US" sz="2700" dirty="0">
                <a:latin typeface="Consolas" panose="020B0609020204030204" pitchFamily="49" charset="0"/>
                <a:ea typeface="Roboto" panose="02000000000000000000" pitchFamily="2" charset="0"/>
                <a:cs typeface="Roboto" panose="02000000000000000000" pitchFamily="2" charset="0"/>
              </a:rPr>
              <a:t>);</a:t>
            </a:r>
          </a:p>
          <a:p>
            <a:r>
              <a:rPr lang="en-US" sz="2700" dirty="0">
                <a:latin typeface="Consolas" panose="020B0609020204030204" pitchFamily="49" charset="0"/>
                <a:ea typeface="Roboto" panose="02000000000000000000" pitchFamily="2" charset="0"/>
                <a:cs typeface="Roboto" panose="02000000000000000000" pitchFamily="2" charset="0"/>
              </a:rPr>
              <a:t>    </a:t>
            </a:r>
          </a:p>
          <a:p>
            <a:r>
              <a:rPr lang="en-US" sz="2700" dirty="0">
                <a:latin typeface="Consolas" panose="020B0609020204030204" pitchFamily="49" charset="0"/>
                <a:ea typeface="Roboto" panose="02000000000000000000" pitchFamily="2" charset="0"/>
                <a:cs typeface="Roboto" panose="02000000000000000000" pitchFamily="2" charset="0"/>
              </a:rPr>
              <a:t>    </a:t>
            </a:r>
            <a:r>
              <a:rPr lang="en-US" sz="2700" dirty="0" err="1">
                <a:latin typeface="Consolas" panose="020B0609020204030204" pitchFamily="49" charset="0"/>
                <a:ea typeface="Roboto" panose="02000000000000000000" pitchFamily="2" charset="0"/>
                <a:cs typeface="Roboto" panose="02000000000000000000" pitchFamily="2" charset="0"/>
              </a:rPr>
              <a:t>printf</a:t>
            </a:r>
            <a:r>
              <a:rPr lang="en-US" sz="2700" dirty="0">
                <a:latin typeface="Consolas" panose="020B0609020204030204" pitchFamily="49" charset="0"/>
                <a:ea typeface="Roboto" panose="02000000000000000000" pitchFamily="2" charset="0"/>
                <a:cs typeface="Roboto" panose="02000000000000000000" pitchFamily="2" charset="0"/>
              </a:rPr>
              <a:t>(</a:t>
            </a:r>
            <a:r>
              <a:rPr lang="en-US" sz="2700" dirty="0">
                <a:solidFill>
                  <a:schemeClr val="accent2"/>
                </a:solidFill>
                <a:latin typeface="Consolas" panose="020B0609020204030204" pitchFamily="49" charset="0"/>
                <a:ea typeface="Roboto" panose="02000000000000000000" pitchFamily="2" charset="0"/>
                <a:cs typeface="Roboto" panose="02000000000000000000" pitchFamily="2" charset="0"/>
              </a:rPr>
              <a:t>“&amp;x:   %p\n”</a:t>
            </a:r>
            <a:r>
              <a:rPr lang="en-US" sz="2700" dirty="0">
                <a:latin typeface="Consolas" panose="020B0609020204030204" pitchFamily="49" charset="0"/>
                <a:ea typeface="Roboto" panose="02000000000000000000" pitchFamily="2" charset="0"/>
                <a:cs typeface="Roboto" panose="02000000000000000000" pitchFamily="2" charset="0"/>
              </a:rPr>
              <a:t>, (</a:t>
            </a:r>
            <a:r>
              <a:rPr lang="en-US" sz="27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700" dirty="0">
                <a:latin typeface="Consolas" panose="020B0609020204030204" pitchFamily="49" charset="0"/>
                <a:ea typeface="Roboto" panose="02000000000000000000" pitchFamily="2" charset="0"/>
                <a:cs typeface="Roboto" panose="02000000000000000000" pitchFamily="2" charset="0"/>
              </a:rPr>
              <a:t>)&amp;x);   </a:t>
            </a:r>
            <a:r>
              <a:rPr lang="en-US" sz="2700" dirty="0">
                <a:solidFill>
                  <a:srgbClr val="00B050"/>
                </a:solidFill>
                <a:latin typeface="Consolas" panose="020B0609020204030204" pitchFamily="49" charset="0"/>
                <a:ea typeface="Roboto" panose="02000000000000000000" pitchFamily="2" charset="0"/>
                <a:cs typeface="Roboto" panose="02000000000000000000" pitchFamily="2" charset="0"/>
              </a:rPr>
              <a:t>//0x0000’7ffd’754e’adbc</a:t>
            </a:r>
          </a:p>
          <a:p>
            <a:r>
              <a:rPr lang="en-US" sz="2700" dirty="0">
                <a:latin typeface="Consolas" panose="020B0609020204030204" pitchFamily="49" charset="0"/>
                <a:ea typeface="Roboto" panose="02000000000000000000" pitchFamily="2" charset="0"/>
                <a:cs typeface="Roboto" panose="02000000000000000000" pitchFamily="2" charset="0"/>
              </a:rPr>
              <a:t>    </a:t>
            </a:r>
            <a:r>
              <a:rPr lang="en-US" sz="2700" dirty="0" err="1">
                <a:latin typeface="Consolas" panose="020B0609020204030204" pitchFamily="49" charset="0"/>
                <a:ea typeface="Roboto" panose="02000000000000000000" pitchFamily="2" charset="0"/>
                <a:cs typeface="Roboto" panose="02000000000000000000" pitchFamily="2" charset="0"/>
              </a:rPr>
              <a:t>printf</a:t>
            </a:r>
            <a:r>
              <a:rPr lang="en-US" sz="2700" dirty="0">
                <a:latin typeface="Consolas" panose="020B0609020204030204" pitchFamily="49" charset="0"/>
                <a:ea typeface="Roboto" panose="02000000000000000000" pitchFamily="2" charset="0"/>
                <a:cs typeface="Roboto" panose="02000000000000000000" pitchFamily="2" charset="0"/>
              </a:rPr>
              <a:t>(</a:t>
            </a:r>
            <a:r>
              <a:rPr lang="en-US" sz="2700" dirty="0">
                <a:solidFill>
                  <a:schemeClr val="accent2"/>
                </a:solidFill>
                <a:latin typeface="Consolas" panose="020B0609020204030204" pitchFamily="49" charset="0"/>
                <a:ea typeface="Roboto" panose="02000000000000000000" pitchFamily="2" charset="0"/>
                <a:cs typeface="Roboto" panose="02000000000000000000" pitchFamily="2" charset="0"/>
              </a:rPr>
              <a:t>“&amp;</a:t>
            </a:r>
            <a:r>
              <a:rPr lang="en-US" sz="2700" dirty="0" err="1">
                <a:solidFill>
                  <a:schemeClr val="accent2"/>
                </a:solidFill>
                <a:latin typeface="Consolas" panose="020B0609020204030204" pitchFamily="49" charset="0"/>
                <a:ea typeface="Roboto" panose="02000000000000000000" pitchFamily="2" charset="0"/>
                <a:cs typeface="Roboto" panose="02000000000000000000" pitchFamily="2" charset="0"/>
              </a:rPr>
              <a:t>ptr</a:t>
            </a:r>
            <a:r>
              <a:rPr lang="en-US" sz="2700" dirty="0">
                <a:solidFill>
                  <a:schemeClr val="accent2"/>
                </a:solidFill>
                <a:latin typeface="Consolas" panose="020B0609020204030204" pitchFamily="49" charset="0"/>
                <a:ea typeface="Roboto" panose="02000000000000000000" pitchFamily="2" charset="0"/>
                <a:cs typeface="Roboto" panose="02000000000000000000" pitchFamily="2" charset="0"/>
              </a:rPr>
              <a:t>: %p\n”</a:t>
            </a:r>
            <a:r>
              <a:rPr lang="en-US" sz="2700" dirty="0">
                <a:latin typeface="Consolas" panose="020B0609020204030204" pitchFamily="49" charset="0"/>
                <a:ea typeface="Roboto" panose="02000000000000000000" pitchFamily="2" charset="0"/>
                <a:cs typeface="Roboto" panose="02000000000000000000" pitchFamily="2" charset="0"/>
              </a:rPr>
              <a:t>, (</a:t>
            </a:r>
            <a:r>
              <a:rPr lang="en-US" sz="27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700" dirty="0">
                <a:latin typeface="Consolas" panose="020B0609020204030204" pitchFamily="49" charset="0"/>
                <a:ea typeface="Roboto" panose="02000000000000000000" pitchFamily="2" charset="0"/>
                <a:cs typeface="Roboto" panose="02000000000000000000" pitchFamily="2" charset="0"/>
              </a:rPr>
              <a:t>)&amp;</a:t>
            </a:r>
            <a:r>
              <a:rPr lang="en-US" sz="2700" dirty="0" err="1">
                <a:latin typeface="Consolas" panose="020B0609020204030204" pitchFamily="49" charset="0"/>
                <a:ea typeface="Roboto" panose="02000000000000000000" pitchFamily="2" charset="0"/>
                <a:cs typeface="Roboto" panose="02000000000000000000" pitchFamily="2" charset="0"/>
              </a:rPr>
              <a:t>ptr</a:t>
            </a:r>
            <a:r>
              <a:rPr lang="en-US" sz="2700" dirty="0">
                <a:latin typeface="Consolas" panose="020B0609020204030204" pitchFamily="49" charset="0"/>
                <a:ea typeface="Roboto" panose="02000000000000000000" pitchFamily="2" charset="0"/>
                <a:cs typeface="Roboto" panose="02000000000000000000" pitchFamily="2" charset="0"/>
              </a:rPr>
              <a:t>); </a:t>
            </a:r>
            <a:r>
              <a:rPr lang="en-US" sz="2700" dirty="0">
                <a:solidFill>
                  <a:srgbClr val="00B050"/>
                </a:solidFill>
                <a:latin typeface="Consolas" panose="020B0609020204030204" pitchFamily="49" charset="0"/>
                <a:ea typeface="Roboto" panose="02000000000000000000" pitchFamily="2" charset="0"/>
                <a:cs typeface="Roboto" panose="02000000000000000000" pitchFamily="2" charset="0"/>
              </a:rPr>
              <a:t>//0x0000’7ffd’754e’adc0</a:t>
            </a:r>
          </a:p>
          <a:p>
            <a:r>
              <a:rPr lang="en-US" sz="2700" dirty="0">
                <a:latin typeface="Consolas" panose="020B0609020204030204" pitchFamily="49" charset="0"/>
                <a:ea typeface="Roboto" panose="02000000000000000000" pitchFamily="2" charset="0"/>
                <a:cs typeface="Roboto" panose="02000000000000000000" pitchFamily="2" charset="0"/>
              </a:rPr>
              <a:t>    </a:t>
            </a:r>
            <a:r>
              <a:rPr lang="en-US" sz="2700" dirty="0" err="1">
                <a:latin typeface="Consolas" panose="020B0609020204030204" pitchFamily="49" charset="0"/>
                <a:ea typeface="Roboto" panose="02000000000000000000" pitchFamily="2" charset="0"/>
                <a:cs typeface="Roboto" panose="02000000000000000000" pitchFamily="2" charset="0"/>
              </a:rPr>
              <a:t>printf</a:t>
            </a:r>
            <a:r>
              <a:rPr lang="en-US" sz="2700" dirty="0">
                <a:latin typeface="Consolas" panose="020B0609020204030204" pitchFamily="49" charset="0"/>
                <a:ea typeface="Roboto" panose="02000000000000000000" pitchFamily="2" charset="0"/>
                <a:cs typeface="Roboto" panose="02000000000000000000" pitchFamily="2" charset="0"/>
              </a:rPr>
              <a:t>(</a:t>
            </a:r>
            <a:r>
              <a:rPr lang="en-US" sz="2700" dirty="0">
                <a:solidFill>
                  <a:schemeClr val="accent2"/>
                </a:solidFill>
                <a:latin typeface="Consolas" panose="020B0609020204030204" pitchFamily="49" charset="0"/>
                <a:ea typeface="Roboto" panose="02000000000000000000" pitchFamily="2" charset="0"/>
                <a:cs typeface="Roboto" panose="02000000000000000000" pitchFamily="2" charset="0"/>
              </a:rPr>
              <a:t>“</a:t>
            </a:r>
            <a:r>
              <a:rPr lang="en-US" sz="2700" dirty="0" err="1">
                <a:solidFill>
                  <a:schemeClr val="accent2"/>
                </a:solidFill>
                <a:latin typeface="Consolas" panose="020B0609020204030204" pitchFamily="49" charset="0"/>
                <a:ea typeface="Roboto" panose="02000000000000000000" pitchFamily="2" charset="0"/>
                <a:cs typeface="Roboto" panose="02000000000000000000" pitchFamily="2" charset="0"/>
              </a:rPr>
              <a:t>ptr</a:t>
            </a:r>
            <a:r>
              <a:rPr lang="en-US" sz="2700" dirty="0">
                <a:solidFill>
                  <a:schemeClr val="accent2"/>
                </a:solidFill>
                <a:latin typeface="Consolas" panose="020B0609020204030204" pitchFamily="49" charset="0"/>
                <a:ea typeface="Roboto" panose="02000000000000000000" pitchFamily="2" charset="0"/>
                <a:cs typeface="Roboto" panose="02000000000000000000" pitchFamily="2" charset="0"/>
              </a:rPr>
              <a:t>:  %p\n”</a:t>
            </a:r>
            <a:r>
              <a:rPr lang="en-US" sz="2700" dirty="0">
                <a:latin typeface="Consolas" panose="020B0609020204030204" pitchFamily="49" charset="0"/>
                <a:ea typeface="Roboto" panose="02000000000000000000" pitchFamily="2" charset="0"/>
                <a:cs typeface="Roboto" panose="02000000000000000000" pitchFamily="2" charset="0"/>
              </a:rPr>
              <a:t>, (</a:t>
            </a:r>
            <a:r>
              <a:rPr lang="en-US" sz="27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700" dirty="0">
                <a:latin typeface="Consolas" panose="020B0609020204030204" pitchFamily="49" charset="0"/>
                <a:ea typeface="Roboto" panose="02000000000000000000" pitchFamily="2" charset="0"/>
                <a:cs typeface="Roboto" panose="02000000000000000000" pitchFamily="2" charset="0"/>
              </a:rPr>
              <a:t>)</a:t>
            </a:r>
            <a:r>
              <a:rPr lang="en-US" sz="2700" dirty="0" err="1">
                <a:latin typeface="Consolas" panose="020B0609020204030204" pitchFamily="49" charset="0"/>
                <a:ea typeface="Roboto" panose="02000000000000000000" pitchFamily="2" charset="0"/>
                <a:cs typeface="Roboto" panose="02000000000000000000" pitchFamily="2" charset="0"/>
              </a:rPr>
              <a:t>ptr</a:t>
            </a:r>
            <a:r>
              <a:rPr lang="en-US" sz="2700" dirty="0">
                <a:latin typeface="Consolas" panose="020B0609020204030204" pitchFamily="49" charset="0"/>
                <a:ea typeface="Roboto" panose="02000000000000000000" pitchFamily="2" charset="0"/>
                <a:cs typeface="Roboto" panose="02000000000000000000" pitchFamily="2" charset="0"/>
              </a:rPr>
              <a:t>);  </a:t>
            </a:r>
            <a:r>
              <a:rPr lang="en-US" sz="2700" dirty="0">
                <a:solidFill>
                  <a:srgbClr val="00B050"/>
                </a:solidFill>
                <a:latin typeface="Consolas" panose="020B0609020204030204" pitchFamily="49" charset="0"/>
                <a:ea typeface="Roboto" panose="02000000000000000000" pitchFamily="2" charset="0"/>
                <a:cs typeface="Roboto" panose="02000000000000000000" pitchFamily="2" charset="0"/>
              </a:rPr>
              <a:t>//0x0000’5557’e367’d260</a:t>
            </a:r>
          </a:p>
          <a:p>
            <a:r>
              <a:rPr lang="en-US" sz="2700" dirty="0">
                <a:latin typeface="Consolas" panose="020B0609020204030204" pitchFamily="49" charset="0"/>
                <a:ea typeface="Roboto" panose="02000000000000000000" pitchFamily="2" charset="0"/>
                <a:cs typeface="Roboto" panose="02000000000000000000" pitchFamily="2" charset="0"/>
              </a:rPr>
              <a:t>    </a:t>
            </a:r>
            <a:r>
              <a:rPr lang="en-US" sz="2700" dirty="0" err="1">
                <a:latin typeface="Consolas" panose="020B0609020204030204" pitchFamily="49" charset="0"/>
                <a:ea typeface="Roboto" panose="02000000000000000000" pitchFamily="2" charset="0"/>
                <a:cs typeface="Roboto" panose="02000000000000000000" pitchFamily="2" charset="0"/>
              </a:rPr>
              <a:t>printf</a:t>
            </a:r>
            <a:r>
              <a:rPr lang="en-US" sz="2700" dirty="0">
                <a:latin typeface="Consolas" panose="020B0609020204030204" pitchFamily="49" charset="0"/>
                <a:ea typeface="Roboto" panose="02000000000000000000" pitchFamily="2" charset="0"/>
                <a:cs typeface="Roboto" panose="02000000000000000000" pitchFamily="2" charset="0"/>
              </a:rPr>
              <a:t>(</a:t>
            </a:r>
            <a:r>
              <a:rPr lang="en-US" sz="2700" dirty="0">
                <a:solidFill>
                  <a:schemeClr val="accent2"/>
                </a:solidFill>
                <a:latin typeface="Consolas" panose="020B0609020204030204" pitchFamily="49" charset="0"/>
                <a:ea typeface="Roboto" panose="02000000000000000000" pitchFamily="2" charset="0"/>
                <a:cs typeface="Roboto" panose="02000000000000000000" pitchFamily="2" charset="0"/>
              </a:rPr>
              <a:t>“main: %p\n”</a:t>
            </a:r>
            <a:r>
              <a:rPr lang="en-US" sz="2700" dirty="0">
                <a:latin typeface="Consolas" panose="020B0609020204030204" pitchFamily="49" charset="0"/>
                <a:ea typeface="Roboto" panose="02000000000000000000" pitchFamily="2" charset="0"/>
                <a:cs typeface="Roboto" panose="02000000000000000000" pitchFamily="2" charset="0"/>
              </a:rPr>
              <a:t>, (</a:t>
            </a:r>
            <a:r>
              <a:rPr lang="en-US" sz="27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700" dirty="0">
                <a:latin typeface="Consolas" panose="020B0609020204030204" pitchFamily="49" charset="0"/>
                <a:ea typeface="Roboto" panose="02000000000000000000" pitchFamily="2" charset="0"/>
                <a:cs typeface="Roboto" panose="02000000000000000000" pitchFamily="2" charset="0"/>
              </a:rPr>
              <a:t>)main); </a:t>
            </a:r>
            <a:r>
              <a:rPr lang="en-US" sz="2700" dirty="0">
                <a:solidFill>
                  <a:srgbClr val="00B050"/>
                </a:solidFill>
                <a:latin typeface="Consolas" panose="020B0609020204030204" pitchFamily="49" charset="0"/>
                <a:ea typeface="Roboto" panose="02000000000000000000" pitchFamily="2" charset="0"/>
                <a:cs typeface="Roboto" panose="02000000000000000000" pitchFamily="2" charset="0"/>
              </a:rPr>
              <a:t>//0x0000’5557’e2b8’3155</a:t>
            </a:r>
          </a:p>
          <a:p>
            <a:r>
              <a:rPr lang="en-US" sz="2700" dirty="0">
                <a:latin typeface="Consolas" panose="020B0609020204030204" pitchFamily="49"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242207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b="1" dirty="0"/>
              <a:t>Case study: x86-64</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sp>
        <p:nvSpPr>
          <p:cNvPr id="145" name="TextBox 144">
            <a:extLst>
              <a:ext uri="{FF2B5EF4-FFF2-40B4-BE49-F238E27FC236}">
                <a16:creationId xmlns:a16="http://schemas.microsoft.com/office/drawing/2014/main" id="{D86BD5EB-717B-4B0E-9A38-913CCEF874E7}"/>
              </a:ext>
            </a:extLst>
          </p:cNvPr>
          <p:cNvSpPr txBox="1"/>
          <p:nvPr/>
        </p:nvSpPr>
        <p:spPr>
          <a:xfrm>
            <a:off x="3495799" y="5391192"/>
            <a:ext cx="1582086" cy="646331"/>
          </a:xfrm>
          <a:prstGeom prst="rect">
            <a:avLst/>
          </a:prstGeom>
          <a:noFill/>
        </p:spPr>
        <p:txBody>
          <a:bodyPr wrap="square" rtlCol="0">
            <a:spAutoFit/>
          </a:bodyPr>
          <a:lstStyle/>
          <a:p>
            <a:pPr algn="ctr"/>
            <a:r>
              <a:rPr lang="en-US" dirty="0"/>
              <a:t>Page directory pointer</a:t>
            </a:r>
          </a:p>
        </p:txBody>
      </p:sp>
      <p:grpSp>
        <p:nvGrpSpPr>
          <p:cNvPr id="2" name="Group 1">
            <a:extLst>
              <a:ext uri="{FF2B5EF4-FFF2-40B4-BE49-F238E27FC236}">
                <a16:creationId xmlns:a16="http://schemas.microsoft.com/office/drawing/2014/main" id="{9C48D4A7-02BA-42FE-8A47-1EF2AA2E087D}"/>
              </a:ext>
            </a:extLst>
          </p:cNvPr>
          <p:cNvGrpSpPr/>
          <p:nvPr/>
        </p:nvGrpSpPr>
        <p:grpSpPr>
          <a:xfrm>
            <a:off x="2922900" y="1022193"/>
            <a:ext cx="1949357" cy="4375251"/>
            <a:chOff x="2922900" y="1022193"/>
            <a:chExt cx="1949357" cy="4375251"/>
          </a:xfrm>
        </p:grpSpPr>
        <p:grpSp>
          <p:nvGrpSpPr>
            <p:cNvPr id="141" name="Group 140">
              <a:extLst>
                <a:ext uri="{FF2B5EF4-FFF2-40B4-BE49-F238E27FC236}">
                  <a16:creationId xmlns:a16="http://schemas.microsoft.com/office/drawing/2014/main" id="{4B0F0565-9BD3-4C1E-93F2-52E04E235D62}"/>
                </a:ext>
              </a:extLst>
            </p:cNvPr>
            <p:cNvGrpSpPr/>
            <p:nvPr/>
          </p:nvGrpSpPr>
          <p:grpSpPr>
            <a:xfrm>
              <a:off x="3734548" y="3956657"/>
              <a:ext cx="1137709" cy="1440787"/>
              <a:chOff x="3857134" y="2258853"/>
              <a:chExt cx="1632103" cy="1440787"/>
            </a:xfrm>
          </p:grpSpPr>
          <p:sp>
            <p:nvSpPr>
              <p:cNvPr id="156" name="Rectangle 155">
                <a:extLst>
                  <a:ext uri="{FF2B5EF4-FFF2-40B4-BE49-F238E27FC236}">
                    <a16:creationId xmlns:a16="http://schemas.microsoft.com/office/drawing/2014/main" id="{5D6CEC10-0087-4B82-B8CF-4F3C15A6349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57" name="Group 156">
                <a:extLst>
                  <a:ext uri="{FF2B5EF4-FFF2-40B4-BE49-F238E27FC236}">
                    <a16:creationId xmlns:a16="http://schemas.microsoft.com/office/drawing/2014/main" id="{37B346FD-C1E5-4425-88A4-BA5C003D1169}"/>
                  </a:ext>
                </a:extLst>
              </p:cNvPr>
              <p:cNvGrpSpPr/>
              <p:nvPr/>
            </p:nvGrpSpPr>
            <p:grpSpPr>
              <a:xfrm>
                <a:off x="3857134" y="2920803"/>
                <a:ext cx="1632103" cy="492443"/>
                <a:chOff x="1317576" y="3537323"/>
                <a:chExt cx="1632103" cy="492443"/>
              </a:xfrm>
            </p:grpSpPr>
            <p:sp>
              <p:nvSpPr>
                <p:cNvPr id="158" name="Rectangle 157">
                  <a:extLst>
                    <a:ext uri="{FF2B5EF4-FFF2-40B4-BE49-F238E27FC236}">
                      <a16:creationId xmlns:a16="http://schemas.microsoft.com/office/drawing/2014/main" id="{03A79D47-C34F-4805-967A-86C6F462545F}"/>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9" name="TextBox 158">
                  <a:extLst>
                    <a:ext uri="{FF2B5EF4-FFF2-40B4-BE49-F238E27FC236}">
                      <a16:creationId xmlns:a16="http://schemas.microsoft.com/office/drawing/2014/main" id="{E9818DDA-174C-427D-B7C3-19938BF6CA7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cxnSp>
          <p:nvCxnSpPr>
            <p:cNvPr id="144" name="Straight Connector 143">
              <a:extLst>
                <a:ext uri="{FF2B5EF4-FFF2-40B4-BE49-F238E27FC236}">
                  <a16:creationId xmlns:a16="http://schemas.microsoft.com/office/drawing/2014/main" id="{1054011B-C89E-4A37-86BC-BBCFC033E29F}"/>
                </a:ext>
              </a:extLst>
            </p:cNvPr>
            <p:cNvCxnSpPr>
              <a:cxnSpLocks/>
            </p:cNvCxnSpPr>
            <p:nvPr/>
          </p:nvCxnSpPr>
          <p:spPr bwMode="auto">
            <a:xfrm>
              <a:off x="3613646" y="487754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49" name="Straight Connector 148">
              <a:extLst>
                <a:ext uri="{FF2B5EF4-FFF2-40B4-BE49-F238E27FC236}">
                  <a16:creationId xmlns:a16="http://schemas.microsoft.com/office/drawing/2014/main" id="{3D4BC544-2E92-4029-A051-BA10DA0CECA3}"/>
                </a:ext>
              </a:extLst>
            </p:cNvPr>
            <p:cNvCxnSpPr>
              <a:cxnSpLocks/>
            </p:cNvCxnSpPr>
            <p:nvPr/>
          </p:nvCxnSpPr>
          <p:spPr bwMode="auto">
            <a:xfrm flipH="1">
              <a:off x="3616819" y="102219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52" name="Group 151">
              <a:extLst>
                <a:ext uri="{FF2B5EF4-FFF2-40B4-BE49-F238E27FC236}">
                  <a16:creationId xmlns:a16="http://schemas.microsoft.com/office/drawing/2014/main" id="{E8F1A745-1C45-4065-AE67-56DA73E5DB5E}"/>
                </a:ext>
              </a:extLst>
            </p:cNvPr>
            <p:cNvGrpSpPr/>
            <p:nvPr/>
          </p:nvGrpSpPr>
          <p:grpSpPr>
            <a:xfrm>
              <a:off x="2922900" y="4292614"/>
              <a:ext cx="813660" cy="511869"/>
              <a:chOff x="6627246" y="2411318"/>
              <a:chExt cx="813660" cy="511869"/>
            </a:xfrm>
          </p:grpSpPr>
          <p:cxnSp>
            <p:nvCxnSpPr>
              <p:cNvPr id="154" name="Straight Connector 153">
                <a:extLst>
                  <a:ext uri="{FF2B5EF4-FFF2-40B4-BE49-F238E27FC236}">
                    <a16:creationId xmlns:a16="http://schemas.microsoft.com/office/drawing/2014/main" id="{2274B030-A934-4583-AA18-C85530FE424B}"/>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TextBox 154">
                <a:extLst>
                  <a:ext uri="{FF2B5EF4-FFF2-40B4-BE49-F238E27FC236}">
                    <a16:creationId xmlns:a16="http://schemas.microsoft.com/office/drawing/2014/main" id="{1128783C-BFB0-4585-A5E8-A7D7C3999D7B}"/>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grpSp>
        <p:nvGrpSpPr>
          <p:cNvPr id="4" name="Group 3">
            <a:extLst>
              <a:ext uri="{FF2B5EF4-FFF2-40B4-BE49-F238E27FC236}">
                <a16:creationId xmlns:a16="http://schemas.microsoft.com/office/drawing/2014/main" id="{1A50FF1C-7DBF-49D2-B6D8-D6114D6FE935}"/>
              </a:ext>
            </a:extLst>
          </p:cNvPr>
          <p:cNvGrpSpPr/>
          <p:nvPr/>
        </p:nvGrpSpPr>
        <p:grpSpPr>
          <a:xfrm>
            <a:off x="4794262" y="1022193"/>
            <a:ext cx="2165878" cy="3857752"/>
            <a:chOff x="4794262" y="1022193"/>
            <a:chExt cx="2165878" cy="3857752"/>
          </a:xfrm>
        </p:grpSpPr>
        <p:grpSp>
          <p:nvGrpSpPr>
            <p:cNvPr id="125" name="Group 124">
              <a:extLst>
                <a:ext uri="{FF2B5EF4-FFF2-40B4-BE49-F238E27FC236}">
                  <a16:creationId xmlns:a16="http://schemas.microsoft.com/office/drawing/2014/main" id="{0BAABE2A-A855-4ACB-9C2E-1A1E6606F0A7}"/>
                </a:ext>
              </a:extLst>
            </p:cNvPr>
            <p:cNvGrpSpPr/>
            <p:nvPr/>
          </p:nvGrpSpPr>
          <p:grpSpPr>
            <a:xfrm>
              <a:off x="5682854" y="3063437"/>
              <a:ext cx="999804" cy="1440787"/>
              <a:chOff x="3951890" y="2258853"/>
              <a:chExt cx="1434271" cy="1440787"/>
            </a:xfrm>
          </p:grpSpPr>
          <p:sp>
            <p:nvSpPr>
              <p:cNvPr id="126" name="Rectangle 125">
                <a:extLst>
                  <a:ext uri="{FF2B5EF4-FFF2-40B4-BE49-F238E27FC236}">
                    <a16:creationId xmlns:a16="http://schemas.microsoft.com/office/drawing/2014/main" id="{1C5FE8CC-28C6-48FF-958E-929BC8935022}"/>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27" name="Group 126">
                <a:extLst>
                  <a:ext uri="{FF2B5EF4-FFF2-40B4-BE49-F238E27FC236}">
                    <a16:creationId xmlns:a16="http://schemas.microsoft.com/office/drawing/2014/main" id="{C59D7852-BE58-48E9-9494-8AE870408C78}"/>
                  </a:ext>
                </a:extLst>
              </p:cNvPr>
              <p:cNvGrpSpPr/>
              <p:nvPr/>
            </p:nvGrpSpPr>
            <p:grpSpPr>
              <a:xfrm>
                <a:off x="3951890" y="2908771"/>
                <a:ext cx="1434271" cy="523220"/>
                <a:chOff x="1412332" y="3525291"/>
                <a:chExt cx="1434271" cy="523220"/>
              </a:xfrm>
            </p:grpSpPr>
            <p:sp>
              <p:nvSpPr>
                <p:cNvPr id="128" name="Rectangle 127">
                  <a:extLst>
                    <a:ext uri="{FF2B5EF4-FFF2-40B4-BE49-F238E27FC236}">
                      <a16:creationId xmlns:a16="http://schemas.microsoft.com/office/drawing/2014/main" id="{AD9869BA-7075-41FD-AEF1-59875964C11B}"/>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9" name="TextBox 128">
                  <a:extLst>
                    <a:ext uri="{FF2B5EF4-FFF2-40B4-BE49-F238E27FC236}">
                      <a16:creationId xmlns:a16="http://schemas.microsoft.com/office/drawing/2014/main" id="{7F1503BC-2F16-42EF-9BC9-A66B0F0D70B3}"/>
                    </a:ext>
                  </a:extLst>
                </p:cNvPr>
                <p:cNvSpPr txBox="1"/>
                <p:nvPr/>
              </p:nvSpPr>
              <p:spPr>
                <a:xfrm>
                  <a:off x="1421142" y="3525291"/>
                  <a:ext cx="1425461" cy="523220"/>
                </a:xfrm>
                <a:prstGeom prst="rect">
                  <a:avLst/>
                </a:prstGeom>
                <a:noFill/>
              </p:spPr>
              <p:txBody>
                <a:bodyPr wrap="square" rtlCol="0">
                  <a:spAutoFit/>
                </a:bodyPr>
                <a:lstStyle/>
                <a:p>
                  <a:pPr algn="ctr"/>
                  <a:r>
                    <a:rPr lang="en-US" sz="2800" b="1" dirty="0"/>
                    <a:t>PDE</a:t>
                  </a:r>
                </a:p>
              </p:txBody>
            </p:sp>
          </p:grpSp>
        </p:grpSp>
        <p:cxnSp>
          <p:nvCxnSpPr>
            <p:cNvPr id="130" name="Straight Connector 129">
              <a:extLst>
                <a:ext uri="{FF2B5EF4-FFF2-40B4-BE49-F238E27FC236}">
                  <a16:creationId xmlns:a16="http://schemas.microsoft.com/office/drawing/2014/main" id="{6A9E5D14-41F3-45F7-B8D5-16FA58F90CA4}"/>
                </a:ext>
              </a:extLst>
            </p:cNvPr>
            <p:cNvCxnSpPr>
              <a:cxnSpLocks/>
            </p:cNvCxnSpPr>
            <p:nvPr/>
          </p:nvCxnSpPr>
          <p:spPr bwMode="auto">
            <a:xfrm>
              <a:off x="5495901" y="398432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31" name="TextBox 130">
              <a:extLst>
                <a:ext uri="{FF2B5EF4-FFF2-40B4-BE49-F238E27FC236}">
                  <a16:creationId xmlns:a16="http://schemas.microsoft.com/office/drawing/2014/main" id="{0EF553D5-8889-41DF-BE14-48DF91F3BDD9}"/>
                </a:ext>
              </a:extLst>
            </p:cNvPr>
            <p:cNvSpPr txBox="1"/>
            <p:nvPr/>
          </p:nvSpPr>
          <p:spPr>
            <a:xfrm>
              <a:off x="5378054" y="4496636"/>
              <a:ext cx="1582086" cy="369332"/>
            </a:xfrm>
            <a:prstGeom prst="rect">
              <a:avLst/>
            </a:prstGeom>
            <a:noFill/>
          </p:spPr>
          <p:txBody>
            <a:bodyPr wrap="square" rtlCol="0">
              <a:spAutoFit/>
            </a:bodyPr>
            <a:lstStyle/>
            <a:p>
              <a:pPr algn="ctr"/>
              <a:r>
                <a:rPr lang="en-US" dirty="0"/>
                <a:t>Page directory</a:t>
              </a:r>
            </a:p>
          </p:txBody>
        </p:sp>
        <p:cxnSp>
          <p:nvCxnSpPr>
            <p:cNvPr id="134" name="Straight Connector 133">
              <a:extLst>
                <a:ext uri="{FF2B5EF4-FFF2-40B4-BE49-F238E27FC236}">
                  <a16:creationId xmlns:a16="http://schemas.microsoft.com/office/drawing/2014/main" id="{1E0A8FCA-AF96-4928-BA54-2DBD745E900D}"/>
                </a:ext>
              </a:extLst>
            </p:cNvPr>
            <p:cNvCxnSpPr>
              <a:cxnSpLocks/>
            </p:cNvCxnSpPr>
            <p:nvPr/>
          </p:nvCxnSpPr>
          <p:spPr bwMode="auto">
            <a:xfrm flipH="1">
              <a:off x="5499073" y="1022193"/>
              <a:ext cx="32035" cy="296107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5" name="Group 134">
              <a:extLst>
                <a:ext uri="{FF2B5EF4-FFF2-40B4-BE49-F238E27FC236}">
                  <a16:creationId xmlns:a16="http://schemas.microsoft.com/office/drawing/2014/main" id="{97B7237D-FD04-43D5-BBD9-D1A3DD0F683A}"/>
                </a:ext>
              </a:extLst>
            </p:cNvPr>
            <p:cNvGrpSpPr/>
            <p:nvPr/>
          </p:nvGrpSpPr>
          <p:grpSpPr>
            <a:xfrm>
              <a:off x="4805155" y="3399394"/>
              <a:ext cx="813660" cy="511869"/>
              <a:chOff x="6627246" y="2411318"/>
              <a:chExt cx="813660" cy="511869"/>
            </a:xfrm>
          </p:grpSpPr>
          <p:cxnSp>
            <p:nvCxnSpPr>
              <p:cNvPr id="136" name="Straight Connector 135">
                <a:extLst>
                  <a:ext uri="{FF2B5EF4-FFF2-40B4-BE49-F238E27FC236}">
                    <a16:creationId xmlns:a16="http://schemas.microsoft.com/office/drawing/2014/main" id="{3E25E9A7-1936-4D7A-82BA-90D219297465}"/>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7" name="TextBox 136">
                <a:extLst>
                  <a:ext uri="{FF2B5EF4-FFF2-40B4-BE49-F238E27FC236}">
                    <a16:creationId xmlns:a16="http://schemas.microsoft.com/office/drawing/2014/main" id="{F5F07E0E-241F-478E-AD27-A09B487C19B5}"/>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47" name="Straight Connector 146">
              <a:extLst>
                <a:ext uri="{FF2B5EF4-FFF2-40B4-BE49-F238E27FC236}">
                  <a16:creationId xmlns:a16="http://schemas.microsoft.com/office/drawing/2014/main" id="{398B01F1-0A23-40A9-B299-46D5FCD9C706}"/>
                </a:ext>
              </a:extLst>
            </p:cNvPr>
            <p:cNvCxnSpPr>
              <a:cxnSpLocks/>
            </p:cNvCxnSpPr>
            <p:nvPr/>
          </p:nvCxnSpPr>
          <p:spPr bwMode="auto">
            <a:xfrm>
              <a:off x="5103428" y="449627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E2611926-563B-4638-956E-0A036CC01EE9}"/>
                </a:ext>
              </a:extLst>
            </p:cNvPr>
            <p:cNvCxnSpPr>
              <a:cxnSpLocks/>
            </p:cNvCxnSpPr>
            <p:nvPr/>
          </p:nvCxnSpPr>
          <p:spPr bwMode="auto">
            <a:xfrm>
              <a:off x="4794262" y="487639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53" name="Straight Connector 152">
              <a:extLst>
                <a:ext uri="{FF2B5EF4-FFF2-40B4-BE49-F238E27FC236}">
                  <a16:creationId xmlns:a16="http://schemas.microsoft.com/office/drawing/2014/main" id="{824B85FD-9C03-4825-96C1-7F40C6EF6F85}"/>
                </a:ext>
              </a:extLst>
            </p:cNvPr>
            <p:cNvCxnSpPr>
              <a:cxnSpLocks/>
            </p:cNvCxnSpPr>
            <p:nvPr/>
          </p:nvCxnSpPr>
          <p:spPr bwMode="auto">
            <a:xfrm>
              <a:off x="5103427" y="449627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60" name="Group 159">
            <a:extLst>
              <a:ext uri="{FF2B5EF4-FFF2-40B4-BE49-F238E27FC236}">
                <a16:creationId xmlns:a16="http://schemas.microsoft.com/office/drawing/2014/main" id="{4C7610A5-BBDD-46B6-91C9-D55324E488BF}"/>
              </a:ext>
            </a:extLst>
          </p:cNvPr>
          <p:cNvGrpSpPr/>
          <p:nvPr/>
        </p:nvGrpSpPr>
        <p:grpSpPr>
          <a:xfrm>
            <a:off x="1031166" y="1028731"/>
            <a:ext cx="2766450" cy="5609191"/>
            <a:chOff x="4805155" y="-707127"/>
            <a:chExt cx="2766450" cy="5609191"/>
          </a:xfrm>
        </p:grpSpPr>
        <p:grpSp>
          <p:nvGrpSpPr>
            <p:cNvPr id="162" name="Group 161">
              <a:extLst>
                <a:ext uri="{FF2B5EF4-FFF2-40B4-BE49-F238E27FC236}">
                  <a16:creationId xmlns:a16="http://schemas.microsoft.com/office/drawing/2014/main" id="{4116D6DE-CDA1-49C3-90DC-59E8DDFF5DCE}"/>
                </a:ext>
              </a:extLst>
            </p:cNvPr>
            <p:cNvGrpSpPr/>
            <p:nvPr/>
          </p:nvGrpSpPr>
          <p:grpSpPr>
            <a:xfrm>
              <a:off x="5616803" y="3123597"/>
              <a:ext cx="1137709" cy="1440787"/>
              <a:chOff x="3857134" y="2258853"/>
              <a:chExt cx="1632103" cy="1440787"/>
            </a:xfrm>
          </p:grpSpPr>
          <p:sp>
            <p:nvSpPr>
              <p:cNvPr id="172" name="Rectangle 171">
                <a:extLst>
                  <a:ext uri="{FF2B5EF4-FFF2-40B4-BE49-F238E27FC236}">
                    <a16:creationId xmlns:a16="http://schemas.microsoft.com/office/drawing/2014/main" id="{8C376CBD-3069-4B70-B377-EF791C6F372D}"/>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73" name="Group 172">
                <a:extLst>
                  <a:ext uri="{FF2B5EF4-FFF2-40B4-BE49-F238E27FC236}">
                    <a16:creationId xmlns:a16="http://schemas.microsoft.com/office/drawing/2014/main" id="{7C0DEE61-6527-416F-B549-BBCF44DA5E02}"/>
                  </a:ext>
                </a:extLst>
              </p:cNvPr>
              <p:cNvGrpSpPr/>
              <p:nvPr/>
            </p:nvGrpSpPr>
            <p:grpSpPr>
              <a:xfrm>
                <a:off x="3857134" y="2920803"/>
                <a:ext cx="1632103" cy="492443"/>
                <a:chOff x="1317576" y="3537323"/>
                <a:chExt cx="1632103" cy="492443"/>
              </a:xfrm>
            </p:grpSpPr>
            <p:sp>
              <p:nvSpPr>
                <p:cNvPr id="174" name="Rectangle 173">
                  <a:extLst>
                    <a:ext uri="{FF2B5EF4-FFF2-40B4-BE49-F238E27FC236}">
                      <a16:creationId xmlns:a16="http://schemas.microsoft.com/office/drawing/2014/main" id="{2A96C3B3-ECCA-4ECF-9567-6A853BD36D36}"/>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5" name="TextBox 174">
                  <a:extLst>
                    <a:ext uri="{FF2B5EF4-FFF2-40B4-BE49-F238E27FC236}">
                      <a16:creationId xmlns:a16="http://schemas.microsoft.com/office/drawing/2014/main" id="{E981708F-8B58-48C7-9169-D7A5D86C8947}"/>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cxnSp>
          <p:nvCxnSpPr>
            <p:cNvPr id="163" name="Straight Connector 162">
              <a:extLst>
                <a:ext uri="{FF2B5EF4-FFF2-40B4-BE49-F238E27FC236}">
                  <a16:creationId xmlns:a16="http://schemas.microsoft.com/office/drawing/2014/main" id="{B9EE3623-1E11-4CC7-8A3A-1492BAF3D28D}"/>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64" name="TextBox 163">
              <a:extLst>
                <a:ext uri="{FF2B5EF4-FFF2-40B4-BE49-F238E27FC236}">
                  <a16:creationId xmlns:a16="http://schemas.microsoft.com/office/drawing/2014/main" id="{D0FA40F1-36F3-4E66-8B76-4A0DD7322C11}"/>
                </a:ext>
              </a:extLst>
            </p:cNvPr>
            <p:cNvSpPr txBox="1"/>
            <p:nvPr/>
          </p:nvSpPr>
          <p:spPr>
            <a:xfrm>
              <a:off x="5276629" y="4532732"/>
              <a:ext cx="1850157" cy="369332"/>
            </a:xfrm>
            <a:prstGeom prst="rect">
              <a:avLst/>
            </a:prstGeom>
            <a:noFill/>
          </p:spPr>
          <p:txBody>
            <a:bodyPr wrap="square" rtlCol="0">
              <a:spAutoFit/>
            </a:bodyPr>
            <a:lstStyle/>
            <a:p>
              <a:pPr algn="ctr"/>
              <a:r>
                <a:rPr lang="en-US" dirty="0"/>
                <a:t>Page map level 4</a:t>
              </a:r>
            </a:p>
          </p:txBody>
        </p:sp>
        <p:cxnSp>
          <p:nvCxnSpPr>
            <p:cNvPr id="165" name="Straight Connector 164">
              <a:extLst>
                <a:ext uri="{FF2B5EF4-FFF2-40B4-BE49-F238E27FC236}">
                  <a16:creationId xmlns:a16="http://schemas.microsoft.com/office/drawing/2014/main" id="{475CE149-668B-4041-8FE5-8536C746F0DF}"/>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417128F-DD58-4E8A-BB2F-362480B8DCE0}"/>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67" name="Straight Connector 166">
              <a:extLst>
                <a:ext uri="{FF2B5EF4-FFF2-40B4-BE49-F238E27FC236}">
                  <a16:creationId xmlns:a16="http://schemas.microsoft.com/office/drawing/2014/main" id="{7379CB71-4BA9-41FD-B9D3-D34A024E69B4}"/>
                </a:ext>
              </a:extLst>
            </p:cNvPr>
            <p:cNvCxnSpPr>
              <a:cxnSpLocks/>
            </p:cNvCxnSpPr>
            <p:nvPr/>
          </p:nvCxnSpPr>
          <p:spPr bwMode="auto">
            <a:xfrm flipH="1">
              <a:off x="5499075" y="-707127"/>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68" name="Group 167">
              <a:extLst>
                <a:ext uri="{FF2B5EF4-FFF2-40B4-BE49-F238E27FC236}">
                  <a16:creationId xmlns:a16="http://schemas.microsoft.com/office/drawing/2014/main" id="{3865526F-4079-4346-89E6-B0B6A45FD328}"/>
                </a:ext>
              </a:extLst>
            </p:cNvPr>
            <p:cNvGrpSpPr/>
            <p:nvPr/>
          </p:nvGrpSpPr>
          <p:grpSpPr>
            <a:xfrm>
              <a:off x="4805155" y="3459554"/>
              <a:ext cx="813660" cy="511869"/>
              <a:chOff x="6627246" y="2411318"/>
              <a:chExt cx="813660" cy="511869"/>
            </a:xfrm>
          </p:grpSpPr>
          <p:cxnSp>
            <p:nvCxnSpPr>
              <p:cNvPr id="170" name="Straight Connector 169">
                <a:extLst>
                  <a:ext uri="{FF2B5EF4-FFF2-40B4-BE49-F238E27FC236}">
                    <a16:creationId xmlns:a16="http://schemas.microsoft.com/office/drawing/2014/main" id="{FF9466AC-621F-4196-9AD0-AFF5A3683E0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1" name="TextBox 170">
                <a:extLst>
                  <a:ext uri="{FF2B5EF4-FFF2-40B4-BE49-F238E27FC236}">
                    <a16:creationId xmlns:a16="http://schemas.microsoft.com/office/drawing/2014/main" id="{9F30695F-225E-4EA5-BC41-F64F7F333E1D}"/>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69" name="Straight Connector 168">
              <a:extLst>
                <a:ext uri="{FF2B5EF4-FFF2-40B4-BE49-F238E27FC236}">
                  <a16:creationId xmlns:a16="http://schemas.microsoft.com/office/drawing/2014/main" id="{4799CCB1-F9E3-475E-AFCD-3E10C7D7340E}"/>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8" name="Group 27">
            <a:extLst>
              <a:ext uri="{FF2B5EF4-FFF2-40B4-BE49-F238E27FC236}">
                <a16:creationId xmlns:a16="http://schemas.microsoft.com/office/drawing/2014/main" id="{D6372491-3709-4AE1-9C8C-7FF908712F60}"/>
              </a:ext>
            </a:extLst>
          </p:cNvPr>
          <p:cNvGrpSpPr/>
          <p:nvPr/>
        </p:nvGrpSpPr>
        <p:grpSpPr>
          <a:xfrm>
            <a:off x="-14454" y="4765524"/>
            <a:ext cx="1923317" cy="1753274"/>
            <a:chOff x="-14454" y="4770062"/>
            <a:chExt cx="1923317" cy="1753274"/>
          </a:xfrm>
        </p:grpSpPr>
        <p:grpSp>
          <p:nvGrpSpPr>
            <p:cNvPr id="176" name="Group 175">
              <a:extLst>
                <a:ext uri="{FF2B5EF4-FFF2-40B4-BE49-F238E27FC236}">
                  <a16:creationId xmlns:a16="http://schemas.microsoft.com/office/drawing/2014/main" id="{F8F7551C-2BE8-40A9-A995-420F4426DD31}"/>
                </a:ext>
              </a:extLst>
            </p:cNvPr>
            <p:cNvGrpSpPr/>
            <p:nvPr/>
          </p:nvGrpSpPr>
          <p:grpSpPr>
            <a:xfrm>
              <a:off x="-14454" y="4770062"/>
              <a:ext cx="1923317" cy="1753274"/>
              <a:chOff x="3190206" y="1072565"/>
              <a:chExt cx="1923317" cy="767615"/>
            </a:xfrm>
          </p:grpSpPr>
          <p:cxnSp>
            <p:nvCxnSpPr>
              <p:cNvPr id="177" name="Straight Connector 176">
                <a:extLst>
                  <a:ext uri="{FF2B5EF4-FFF2-40B4-BE49-F238E27FC236}">
                    <a16:creationId xmlns:a16="http://schemas.microsoft.com/office/drawing/2014/main" id="{B776D086-4A73-4311-B860-7BF77F7DCE65}"/>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78" name="Straight Connector 177">
                <a:extLst>
                  <a:ext uri="{FF2B5EF4-FFF2-40B4-BE49-F238E27FC236}">
                    <a16:creationId xmlns:a16="http://schemas.microsoft.com/office/drawing/2014/main" id="{EBBCACE7-4FE1-48CF-8FC6-0AE98D936964}"/>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0" name="TextBox 179">
                <a:extLst>
                  <a:ext uri="{FF2B5EF4-FFF2-40B4-BE49-F238E27FC236}">
                    <a16:creationId xmlns:a16="http://schemas.microsoft.com/office/drawing/2014/main" id="{189E3704-58AE-4B29-8BED-A15FDFEA1032}"/>
                  </a:ext>
                </a:extLst>
              </p:cNvPr>
              <p:cNvSpPr txBox="1"/>
              <p:nvPr/>
            </p:nvSpPr>
            <p:spPr>
              <a:xfrm>
                <a:off x="3190206" y="1655412"/>
                <a:ext cx="1124606" cy="184768"/>
              </a:xfrm>
              <a:prstGeom prst="rect">
                <a:avLst/>
              </a:prstGeom>
              <a:noFill/>
            </p:spPr>
            <p:txBody>
              <a:bodyPr wrap="square" rtlCol="0">
                <a:spAutoFit/>
              </a:bodyPr>
              <a:lstStyle/>
              <a:p>
                <a:r>
                  <a:rPr lang="en-US" dirty="0"/>
                  <a:t>64 bits</a:t>
                </a:r>
              </a:p>
            </p:txBody>
          </p:sp>
        </p:grpSp>
        <p:cxnSp>
          <p:nvCxnSpPr>
            <p:cNvPr id="181" name="Straight Connector 180">
              <a:extLst>
                <a:ext uri="{FF2B5EF4-FFF2-40B4-BE49-F238E27FC236}">
                  <a16:creationId xmlns:a16="http://schemas.microsoft.com/office/drawing/2014/main" id="{DD2385FA-4402-4FE2-9A17-DA7CAE7FCDDF}"/>
                </a:ext>
              </a:extLst>
            </p:cNvPr>
            <p:cNvCxnSpPr/>
            <p:nvPr/>
          </p:nvCxnSpPr>
          <p:spPr bwMode="auto">
            <a:xfrm flipH="1">
              <a:off x="557210" y="5940475"/>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0" name="Group 229">
            <a:extLst>
              <a:ext uri="{FF2B5EF4-FFF2-40B4-BE49-F238E27FC236}">
                <a16:creationId xmlns:a16="http://schemas.microsoft.com/office/drawing/2014/main" id="{F97BB700-90EE-45A7-8503-71385C3331AE}"/>
              </a:ext>
            </a:extLst>
          </p:cNvPr>
          <p:cNvGrpSpPr/>
          <p:nvPr/>
        </p:nvGrpSpPr>
        <p:grpSpPr>
          <a:xfrm>
            <a:off x="5668083" y="4852198"/>
            <a:ext cx="4454325" cy="1542538"/>
            <a:chOff x="-55735" y="1540733"/>
            <a:chExt cx="4454325" cy="1542538"/>
          </a:xfrm>
        </p:grpSpPr>
        <p:sp>
          <p:nvSpPr>
            <p:cNvPr id="231" name="Arrow: Right 230">
              <a:extLst>
                <a:ext uri="{FF2B5EF4-FFF2-40B4-BE49-F238E27FC236}">
                  <a16:creationId xmlns:a16="http://schemas.microsoft.com/office/drawing/2014/main" id="{F5F2EC82-0EA3-4451-AF73-A05B3D7AF2F2}"/>
                </a:ext>
              </a:extLst>
            </p:cNvPr>
            <p:cNvSpPr/>
            <p:nvPr/>
          </p:nvSpPr>
          <p:spPr>
            <a:xfrm rot="16200000">
              <a:off x="107788" y="1547657"/>
              <a:ext cx="604600"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TextBox 231">
              <a:extLst>
                <a:ext uri="{FF2B5EF4-FFF2-40B4-BE49-F238E27FC236}">
                  <a16:creationId xmlns:a16="http://schemas.microsoft.com/office/drawing/2014/main" id="{4550E497-33EF-4D53-9E43-4809B077014A}"/>
                </a:ext>
              </a:extLst>
            </p:cNvPr>
            <p:cNvSpPr txBox="1"/>
            <p:nvPr/>
          </p:nvSpPr>
          <p:spPr>
            <a:xfrm>
              <a:off x="-55735" y="2129164"/>
              <a:ext cx="4454325"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PD has 512 8-byte entries</a:t>
              </a:r>
            </a:p>
          </p:txBody>
        </p:sp>
      </p:grpSp>
      <p:grpSp>
        <p:nvGrpSpPr>
          <p:cNvPr id="99" name="Group 98">
            <a:extLst>
              <a:ext uri="{FF2B5EF4-FFF2-40B4-BE49-F238E27FC236}">
                <a16:creationId xmlns:a16="http://schemas.microsoft.com/office/drawing/2014/main" id="{CE83004B-4C11-43BD-B68B-B959EF21B209}"/>
              </a:ext>
            </a:extLst>
          </p:cNvPr>
          <p:cNvGrpSpPr/>
          <p:nvPr/>
        </p:nvGrpSpPr>
        <p:grpSpPr>
          <a:xfrm>
            <a:off x="4909221" y="4507333"/>
            <a:ext cx="7216490" cy="2349802"/>
            <a:chOff x="4909221" y="4507333"/>
            <a:chExt cx="7216490" cy="2349802"/>
          </a:xfrm>
        </p:grpSpPr>
        <p:cxnSp>
          <p:nvCxnSpPr>
            <p:cNvPr id="100" name="Straight Connector 99">
              <a:extLst>
                <a:ext uri="{FF2B5EF4-FFF2-40B4-BE49-F238E27FC236}">
                  <a16:creationId xmlns:a16="http://schemas.microsoft.com/office/drawing/2014/main" id="{1D3A51BA-BCED-4AA4-979E-62CBA428B826}"/>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01" name="Group 100">
              <a:extLst>
                <a:ext uri="{FF2B5EF4-FFF2-40B4-BE49-F238E27FC236}">
                  <a16:creationId xmlns:a16="http://schemas.microsoft.com/office/drawing/2014/main" id="{632941C7-DB26-4D91-8709-60BB0DFC37DB}"/>
                </a:ext>
              </a:extLst>
            </p:cNvPr>
            <p:cNvGrpSpPr/>
            <p:nvPr/>
          </p:nvGrpSpPr>
          <p:grpSpPr>
            <a:xfrm>
              <a:off x="6064810" y="5877836"/>
              <a:ext cx="5968726" cy="533400"/>
              <a:chOff x="822435" y="1524000"/>
              <a:chExt cx="7690945" cy="533400"/>
            </a:xfrm>
          </p:grpSpPr>
          <p:sp>
            <p:nvSpPr>
              <p:cNvPr id="117" name="Rectangle 116">
                <a:extLst>
                  <a:ext uri="{FF2B5EF4-FFF2-40B4-BE49-F238E27FC236}">
                    <a16:creationId xmlns:a16="http://schemas.microsoft.com/office/drawing/2014/main" id="{D72BAFBD-C6C8-43F7-8B86-B9DB1C211CA5}"/>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118" name="Rectangle 117">
                <a:extLst>
                  <a:ext uri="{FF2B5EF4-FFF2-40B4-BE49-F238E27FC236}">
                    <a16:creationId xmlns:a16="http://schemas.microsoft.com/office/drawing/2014/main" id="{3DA5B8E3-22B6-4242-A339-8D809B1044C7}"/>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102" name="TextBox 101">
              <a:extLst>
                <a:ext uri="{FF2B5EF4-FFF2-40B4-BE49-F238E27FC236}">
                  <a16:creationId xmlns:a16="http://schemas.microsoft.com/office/drawing/2014/main" id="{9B3C3247-FB8A-457B-9A87-3B969BF00480}"/>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103" name="TextBox 102">
              <a:extLst>
                <a:ext uri="{FF2B5EF4-FFF2-40B4-BE49-F238E27FC236}">
                  <a16:creationId xmlns:a16="http://schemas.microsoft.com/office/drawing/2014/main" id="{846C40E6-C8D2-4BA9-BD7E-E3AE88586AF8}"/>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104" name="TextBox 103">
              <a:extLst>
                <a:ext uri="{FF2B5EF4-FFF2-40B4-BE49-F238E27FC236}">
                  <a16:creationId xmlns:a16="http://schemas.microsoft.com/office/drawing/2014/main" id="{9AABD7B7-75CD-4A6A-B962-2073DFC4A076}"/>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105" name="TextBox 104">
              <a:extLst>
                <a:ext uri="{FF2B5EF4-FFF2-40B4-BE49-F238E27FC236}">
                  <a16:creationId xmlns:a16="http://schemas.microsoft.com/office/drawing/2014/main" id="{BF8F175B-A75F-409D-8055-957CB6522A1F}"/>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106" name="TextBox 105">
              <a:extLst>
                <a:ext uri="{FF2B5EF4-FFF2-40B4-BE49-F238E27FC236}">
                  <a16:creationId xmlns:a16="http://schemas.microsoft.com/office/drawing/2014/main" id="{22D18F3B-CFD0-4F31-9EB7-DF0BE898DDF4}"/>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107" name="TextBox 106">
              <a:extLst>
                <a:ext uri="{FF2B5EF4-FFF2-40B4-BE49-F238E27FC236}">
                  <a16:creationId xmlns:a16="http://schemas.microsoft.com/office/drawing/2014/main" id="{FC37E94E-49B8-45F6-BC6A-34F130BCEABE}"/>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108" name="TextBox 107">
              <a:extLst>
                <a:ext uri="{FF2B5EF4-FFF2-40B4-BE49-F238E27FC236}">
                  <a16:creationId xmlns:a16="http://schemas.microsoft.com/office/drawing/2014/main" id="{856367C7-ABAF-448E-A8BE-720AC869B194}"/>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PTE </a:t>
              </a:r>
              <a:r>
                <a:rPr lang="en-US" dirty="0" err="1">
                  <a:cs typeface="Segoe UI Light" panose="020B0502040204020203" pitchFamily="34" charset="0"/>
                </a:rPr>
                <a:t>physAddr</a:t>
              </a:r>
              <a:endParaRPr lang="en-US" dirty="0">
                <a:cs typeface="Segoe UI Light" panose="020B0502040204020203" pitchFamily="34" charset="0"/>
              </a:endParaRPr>
            </a:p>
          </p:txBody>
        </p:sp>
        <p:sp>
          <p:nvSpPr>
            <p:cNvPr id="109" name="TextBox 108">
              <a:extLst>
                <a:ext uri="{FF2B5EF4-FFF2-40B4-BE49-F238E27FC236}">
                  <a16:creationId xmlns:a16="http://schemas.microsoft.com/office/drawing/2014/main" id="{61F0648A-C2B3-4CC1-8F29-3F675A48AE46}"/>
                </a:ext>
              </a:extLst>
            </p:cNvPr>
            <p:cNvSpPr txBox="1"/>
            <p:nvPr/>
          </p:nvSpPr>
          <p:spPr>
            <a:xfrm>
              <a:off x="4909221" y="5932764"/>
              <a:ext cx="1237029" cy="523220"/>
            </a:xfrm>
            <a:prstGeom prst="rect">
              <a:avLst/>
            </a:prstGeom>
            <a:noFill/>
          </p:spPr>
          <p:txBody>
            <a:bodyPr wrap="square" rtlCol="0">
              <a:spAutoFit/>
            </a:bodyPr>
            <a:lstStyle/>
            <a:p>
              <a:pPr algn="ctr"/>
              <a:r>
                <a:rPr lang="en-US" sz="2800" b="1" dirty="0">
                  <a:latin typeface="+mj-lt"/>
                </a:rPr>
                <a:t>PDE</a:t>
              </a:r>
              <a:endParaRPr lang="en-US" sz="2400" b="1" dirty="0">
                <a:latin typeface="+mj-lt"/>
              </a:endParaRPr>
            </a:p>
          </p:txBody>
        </p:sp>
        <p:sp>
          <p:nvSpPr>
            <p:cNvPr id="110" name="TextBox 109">
              <a:extLst>
                <a:ext uri="{FF2B5EF4-FFF2-40B4-BE49-F238E27FC236}">
                  <a16:creationId xmlns:a16="http://schemas.microsoft.com/office/drawing/2014/main" id="{BDB8F03A-9CA6-40E5-BF45-2EF10C38DF21}"/>
                </a:ext>
              </a:extLst>
            </p:cNvPr>
            <p:cNvSpPr txBox="1"/>
            <p:nvPr/>
          </p:nvSpPr>
          <p:spPr>
            <a:xfrm>
              <a:off x="8246087" y="4507333"/>
              <a:ext cx="3879624" cy="492443"/>
            </a:xfrm>
            <a:prstGeom prst="rect">
              <a:avLst/>
            </a:prstGeom>
            <a:noFill/>
          </p:spPr>
          <p:txBody>
            <a:bodyPr wrap="square" rtlCol="0">
              <a:spAutoFit/>
            </a:bodyPr>
            <a:lstStyle/>
            <a:p>
              <a:pPr algn="ctr"/>
              <a:r>
                <a:rPr lang="en-US" sz="2600" dirty="0"/>
                <a:t>Bookkeeping stuff</a:t>
              </a:r>
            </a:p>
          </p:txBody>
        </p:sp>
        <p:cxnSp>
          <p:nvCxnSpPr>
            <p:cNvPr id="111" name="Straight Connector 110">
              <a:extLst>
                <a:ext uri="{FF2B5EF4-FFF2-40B4-BE49-F238E27FC236}">
                  <a16:creationId xmlns:a16="http://schemas.microsoft.com/office/drawing/2014/main" id="{D556D967-CD35-42BC-A76D-479F267A4329}"/>
                </a:ext>
              </a:extLst>
            </p:cNvPr>
            <p:cNvCxnSpPr>
              <a:cxnSpLocks/>
              <a:stCxn id="115" idx="1"/>
            </p:cNvCxnSpPr>
            <p:nvPr/>
          </p:nvCxnSpPr>
          <p:spPr>
            <a:xfrm flipH="1" flipV="1">
              <a:off x="10517876" y="4986713"/>
              <a:ext cx="673224" cy="519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99926D3-50F7-4AC3-827F-A848592687C4}"/>
                </a:ext>
              </a:extLst>
            </p:cNvPr>
            <p:cNvCxnSpPr>
              <a:cxnSpLocks/>
              <a:endCxn id="116" idx="1"/>
            </p:cNvCxnSpPr>
            <p:nvPr/>
          </p:nvCxnSpPr>
          <p:spPr>
            <a:xfrm flipH="1">
              <a:off x="6826093" y="4989265"/>
              <a:ext cx="3691782" cy="504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Left Bracket 114">
              <a:extLst>
                <a:ext uri="{FF2B5EF4-FFF2-40B4-BE49-F238E27FC236}">
                  <a16:creationId xmlns:a16="http://schemas.microsoft.com/office/drawing/2014/main" id="{08E2D85E-231A-4653-B9EA-6D75E41D8DB8}"/>
                </a:ext>
              </a:extLst>
            </p:cNvPr>
            <p:cNvSpPr/>
            <p:nvPr/>
          </p:nvSpPr>
          <p:spPr>
            <a:xfrm rot="5400000">
              <a:off x="11091951" y="4782204"/>
              <a:ext cx="198297" cy="1647278"/>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Left Bracket 115">
              <a:extLst>
                <a:ext uri="{FF2B5EF4-FFF2-40B4-BE49-F238E27FC236}">
                  <a16:creationId xmlns:a16="http://schemas.microsoft.com/office/drawing/2014/main" id="{DD8C373C-69EA-4724-BD78-9B31ECC17D5E}"/>
                </a:ext>
              </a:extLst>
            </p:cNvPr>
            <p:cNvSpPr/>
            <p:nvPr/>
          </p:nvSpPr>
          <p:spPr>
            <a:xfrm rot="5400000">
              <a:off x="6719414" y="4855091"/>
              <a:ext cx="213359" cy="149102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69486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30"/>
                                        </p:tgtEl>
                                      </p:cBhvr>
                                    </p:animEffect>
                                    <p:set>
                                      <p:cBhvr>
                                        <p:cTn id="7" dur="1" fill="hold">
                                          <p:stCondLst>
                                            <p:cond delay="499"/>
                                          </p:stCondLst>
                                        </p:cTn>
                                        <p:tgtEl>
                                          <p:spTgt spid="23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fade">
                                      <p:cBhvr>
                                        <p:cTn id="10"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106" name="Group 105"/>
          <p:cNvGrpSpPr/>
          <p:nvPr/>
        </p:nvGrpSpPr>
        <p:grpSpPr>
          <a:xfrm>
            <a:off x="7573066" y="2162268"/>
            <a:ext cx="999804" cy="1440787"/>
            <a:chOff x="3951890" y="2258853"/>
            <a:chExt cx="1434271" cy="1440787"/>
          </a:xfrm>
        </p:grpSpPr>
        <p:sp>
          <p:nvSpPr>
            <p:cNvPr id="85" name="Rectangle 84"/>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90" name="Group 89"/>
            <p:cNvGrpSpPr/>
            <p:nvPr/>
          </p:nvGrpSpPr>
          <p:grpSpPr>
            <a:xfrm>
              <a:off x="3951890" y="2908771"/>
              <a:ext cx="1434271" cy="523220"/>
              <a:chOff x="1412332" y="3525291"/>
              <a:chExt cx="1434271" cy="523220"/>
            </a:xfrm>
          </p:grpSpPr>
          <p:sp>
            <p:nvSpPr>
              <p:cNvPr id="91" name="Rectangle 90"/>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2" name="TextBox 91"/>
              <p:cNvSpPr txBox="1"/>
              <p:nvPr/>
            </p:nvSpPr>
            <p:spPr>
              <a:xfrm>
                <a:off x="1421142" y="3525291"/>
                <a:ext cx="1425461" cy="523220"/>
              </a:xfrm>
              <a:prstGeom prst="rect">
                <a:avLst/>
              </a:prstGeom>
              <a:noFill/>
            </p:spPr>
            <p:txBody>
              <a:bodyPr wrap="square" rtlCol="0">
                <a:spAutoFit/>
              </a:bodyPr>
              <a:lstStyle/>
              <a:p>
                <a:pPr algn="ctr"/>
                <a:r>
                  <a:rPr lang="en-US" sz="2800" b="1" dirty="0"/>
                  <a:t>PTE</a:t>
                </a:r>
              </a:p>
            </p:txBody>
          </p:sp>
        </p:grpSp>
      </p:grpSp>
      <p:cxnSp>
        <p:nvCxnSpPr>
          <p:cNvPr id="143" name="Straight Connector 142"/>
          <p:cNvCxnSpPr>
            <a:cxnSpLocks/>
          </p:cNvCxnSpPr>
          <p:nvPr/>
        </p:nvCxnSpPr>
        <p:spPr bwMode="auto">
          <a:xfrm flipH="1">
            <a:off x="7386113" y="1022193"/>
            <a:ext cx="9573" cy="205981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 name="Group 2">
            <a:extLst>
              <a:ext uri="{FF2B5EF4-FFF2-40B4-BE49-F238E27FC236}">
                <a16:creationId xmlns:a16="http://schemas.microsoft.com/office/drawing/2014/main" id="{1F07FD58-DA8B-44D1-B7BE-FB5A693A2AD9}"/>
              </a:ext>
            </a:extLst>
          </p:cNvPr>
          <p:cNvGrpSpPr/>
          <p:nvPr/>
        </p:nvGrpSpPr>
        <p:grpSpPr>
          <a:xfrm>
            <a:off x="6698242" y="2351158"/>
            <a:ext cx="813660" cy="511869"/>
            <a:chOff x="6627246" y="2411318"/>
            <a:chExt cx="813660" cy="511869"/>
          </a:xfrm>
        </p:grpSpPr>
        <p:cxnSp>
          <p:nvCxnSpPr>
            <p:cNvPr id="81" name="Straight Connector 80"/>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3" name="TextBox 82"/>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109" name="TextBox 108"/>
          <p:cNvSpPr txBox="1"/>
          <p:nvPr/>
        </p:nvSpPr>
        <p:spPr>
          <a:xfrm>
            <a:off x="7435330" y="3571403"/>
            <a:ext cx="1258397" cy="369332"/>
          </a:xfrm>
          <a:prstGeom prst="rect">
            <a:avLst/>
          </a:prstGeom>
          <a:noFill/>
        </p:spPr>
        <p:txBody>
          <a:bodyPr wrap="square" rtlCol="0">
            <a:spAutoFit/>
          </a:bodyPr>
          <a:lstStyle/>
          <a:p>
            <a:pPr algn="ctr"/>
            <a:r>
              <a:rPr lang="en-US" dirty="0"/>
              <a:t>Page table</a:t>
            </a:r>
          </a:p>
        </p:txBody>
      </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b="1" dirty="0"/>
              <a:t>Case study: x86-64</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grpSp>
        <p:nvGrpSpPr>
          <p:cNvPr id="4" name="Group 3">
            <a:extLst>
              <a:ext uri="{FF2B5EF4-FFF2-40B4-BE49-F238E27FC236}">
                <a16:creationId xmlns:a16="http://schemas.microsoft.com/office/drawing/2014/main" id="{8BE0F072-FEFA-4F54-AC1F-715044B7F8F7}"/>
              </a:ext>
            </a:extLst>
          </p:cNvPr>
          <p:cNvGrpSpPr/>
          <p:nvPr/>
        </p:nvGrpSpPr>
        <p:grpSpPr>
          <a:xfrm>
            <a:off x="8566729" y="1029073"/>
            <a:ext cx="2862349" cy="2056483"/>
            <a:chOff x="8566729" y="1029073"/>
            <a:chExt cx="2862349" cy="2056483"/>
          </a:xfrm>
        </p:grpSpPr>
        <p:grpSp>
          <p:nvGrpSpPr>
            <p:cNvPr id="34" name="Group 33"/>
            <p:cNvGrpSpPr/>
            <p:nvPr/>
          </p:nvGrpSpPr>
          <p:grpSpPr>
            <a:xfrm>
              <a:off x="9789793" y="1394708"/>
              <a:ext cx="1425462" cy="466783"/>
              <a:chOff x="7185139" y="1454867"/>
              <a:chExt cx="1425462" cy="466783"/>
            </a:xfrm>
          </p:grpSpPr>
          <p:sp>
            <p:nvSpPr>
              <p:cNvPr id="150" name="Rectangle 149"/>
              <p:cNvSpPr/>
              <p:nvPr/>
            </p:nvSpPr>
            <p:spPr bwMode="auto">
              <a:xfrm>
                <a:off x="7190721" y="1510377"/>
                <a:ext cx="1419880" cy="41127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1" name="TextBox 150"/>
              <p:cNvSpPr txBox="1"/>
              <p:nvPr/>
            </p:nvSpPr>
            <p:spPr>
              <a:xfrm>
                <a:off x="7185139" y="1454867"/>
                <a:ext cx="1425461" cy="461665"/>
              </a:xfrm>
              <a:prstGeom prst="rect">
                <a:avLst/>
              </a:prstGeom>
              <a:noFill/>
            </p:spPr>
            <p:txBody>
              <a:bodyPr wrap="square" rtlCol="0">
                <a:spAutoFit/>
              </a:bodyPr>
              <a:lstStyle/>
              <a:p>
                <a:pPr algn="ctr"/>
                <a:r>
                  <a:rPr lang="en-US" sz="2400" b="1" dirty="0"/>
                  <a:t>PhysAddr</a:t>
                </a:r>
              </a:p>
            </p:txBody>
          </p:sp>
        </p:grpSp>
        <p:grpSp>
          <p:nvGrpSpPr>
            <p:cNvPr id="116" name="Group 115"/>
            <p:cNvGrpSpPr/>
            <p:nvPr/>
          </p:nvGrpSpPr>
          <p:grpSpPr>
            <a:xfrm>
              <a:off x="8789988" y="1029073"/>
              <a:ext cx="1124606" cy="975684"/>
              <a:chOff x="3190206" y="1078861"/>
              <a:chExt cx="1124606" cy="975684"/>
            </a:xfrm>
          </p:grpSpPr>
          <p:cxnSp>
            <p:nvCxnSpPr>
              <p:cNvPr id="117" name="Straight Connector 116"/>
              <p:cNvCxnSpPr/>
              <p:nvPr/>
            </p:nvCxnSpPr>
            <p:spPr bwMode="auto">
              <a:xfrm>
                <a:off x="3938351" y="1742228"/>
                <a:ext cx="25166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8" name="Straight Connector 117"/>
              <p:cNvCxnSpPr/>
              <p:nvPr/>
            </p:nvCxnSpPr>
            <p:spPr bwMode="auto">
              <a:xfrm flipH="1">
                <a:off x="3942159" y="1078861"/>
                <a:ext cx="3024" cy="6633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flipH="1">
                <a:off x="3805913" y="1540213"/>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1" name="TextBox 120"/>
              <p:cNvSpPr txBox="1"/>
              <p:nvPr/>
            </p:nvSpPr>
            <p:spPr>
              <a:xfrm>
                <a:off x="3190206" y="1685213"/>
                <a:ext cx="1124606" cy="369332"/>
              </a:xfrm>
              <a:prstGeom prst="rect">
                <a:avLst/>
              </a:prstGeom>
              <a:noFill/>
            </p:spPr>
            <p:txBody>
              <a:bodyPr wrap="square" rtlCol="0">
                <a:spAutoFit/>
              </a:bodyPr>
              <a:lstStyle/>
              <a:p>
                <a:r>
                  <a:rPr lang="en-US" dirty="0"/>
                  <a:t>12 bits</a:t>
                </a:r>
              </a:p>
            </p:txBody>
          </p:sp>
        </p:grpSp>
        <p:grpSp>
          <p:nvGrpSpPr>
            <p:cNvPr id="2" name="Group 1">
              <a:extLst>
                <a:ext uri="{FF2B5EF4-FFF2-40B4-BE49-F238E27FC236}">
                  <a16:creationId xmlns:a16="http://schemas.microsoft.com/office/drawing/2014/main" id="{30A521BE-D2A0-4C00-8120-1A2FA5BF8B2A}"/>
                </a:ext>
              </a:extLst>
            </p:cNvPr>
            <p:cNvGrpSpPr/>
            <p:nvPr/>
          </p:nvGrpSpPr>
          <p:grpSpPr>
            <a:xfrm>
              <a:off x="8566729" y="1243130"/>
              <a:ext cx="2862349" cy="1842426"/>
              <a:chOff x="8566729" y="1243130"/>
              <a:chExt cx="2862349" cy="1842426"/>
            </a:xfrm>
          </p:grpSpPr>
          <p:grpSp>
            <p:nvGrpSpPr>
              <p:cNvPr id="37" name="Group 36"/>
              <p:cNvGrpSpPr/>
              <p:nvPr/>
            </p:nvGrpSpPr>
            <p:grpSpPr>
              <a:xfrm>
                <a:off x="8877063" y="1243130"/>
                <a:ext cx="2552015" cy="1468178"/>
                <a:chOff x="6272409" y="1303290"/>
                <a:chExt cx="2552015" cy="1468178"/>
              </a:xfrm>
            </p:grpSpPr>
            <p:sp>
              <p:nvSpPr>
                <p:cNvPr id="86" name="Rectangle 85"/>
                <p:cNvSpPr/>
                <p:nvPr/>
              </p:nvSpPr>
              <p:spPr bwMode="auto">
                <a:xfrm>
                  <a:off x="7185139" y="1303290"/>
                  <a:ext cx="1425461" cy="11363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cxnSp>
              <p:nvCxnSpPr>
                <p:cNvPr id="146" name="Straight Connector 145"/>
                <p:cNvCxnSpPr>
                  <a:cxnSpLocks/>
                </p:cNvCxnSpPr>
                <p:nvPr/>
              </p:nvCxnSpPr>
              <p:spPr bwMode="auto">
                <a:xfrm>
                  <a:off x="6272409" y="2432256"/>
                  <a:ext cx="912730" cy="2044"/>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15" name="TextBox 114"/>
                <p:cNvSpPr txBox="1"/>
                <p:nvPr/>
              </p:nvSpPr>
              <p:spPr>
                <a:xfrm>
                  <a:off x="7077727" y="2402136"/>
                  <a:ext cx="1746697" cy="369332"/>
                </a:xfrm>
                <a:prstGeom prst="rect">
                  <a:avLst/>
                </a:prstGeom>
                <a:noFill/>
              </p:spPr>
              <p:txBody>
                <a:bodyPr wrap="square" rtlCol="0">
                  <a:spAutoFit/>
                </a:bodyPr>
                <a:lstStyle/>
                <a:p>
                  <a:pPr algn="ctr"/>
                  <a:r>
                    <a:rPr lang="en-US" dirty="0"/>
                    <a:t>4KB page</a:t>
                  </a:r>
                </a:p>
              </p:txBody>
            </p:sp>
          </p:grpSp>
          <p:cxnSp>
            <p:nvCxnSpPr>
              <p:cNvPr id="123" name="Straight Connector 122">
                <a:extLst>
                  <a:ext uri="{FF2B5EF4-FFF2-40B4-BE49-F238E27FC236}">
                    <a16:creationId xmlns:a16="http://schemas.microsoft.com/office/drawing/2014/main" id="{78C3DC16-1B0D-4CBD-8379-ABF62B931C69}"/>
                  </a:ext>
                </a:extLst>
              </p:cNvPr>
              <p:cNvCxnSpPr>
                <a:cxnSpLocks/>
              </p:cNvCxnSpPr>
              <p:nvPr/>
            </p:nvCxnSpPr>
            <p:spPr bwMode="auto">
              <a:xfrm flipH="1">
                <a:off x="8875895" y="2368546"/>
                <a:ext cx="1" cy="7170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01537E8C-B518-48B3-821C-C7D571CDB00C}"/>
                  </a:ext>
                </a:extLst>
              </p:cNvPr>
              <p:cNvCxnSpPr>
                <a:cxnSpLocks/>
              </p:cNvCxnSpPr>
              <p:nvPr/>
            </p:nvCxnSpPr>
            <p:spPr bwMode="auto">
              <a:xfrm>
                <a:off x="8566729" y="3082007"/>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grpSp>
      <p:grpSp>
        <p:nvGrpSpPr>
          <p:cNvPr id="19" name="Group 18">
            <a:extLst>
              <a:ext uri="{FF2B5EF4-FFF2-40B4-BE49-F238E27FC236}">
                <a16:creationId xmlns:a16="http://schemas.microsoft.com/office/drawing/2014/main" id="{F5DE28E5-23A9-40CD-88EF-ED489215D1CA}"/>
              </a:ext>
            </a:extLst>
          </p:cNvPr>
          <p:cNvGrpSpPr/>
          <p:nvPr/>
        </p:nvGrpSpPr>
        <p:grpSpPr>
          <a:xfrm>
            <a:off x="4805155" y="1022193"/>
            <a:ext cx="2767909" cy="3843775"/>
            <a:chOff x="4805155" y="1082353"/>
            <a:chExt cx="2767909" cy="3843775"/>
          </a:xfrm>
        </p:grpSpPr>
        <p:cxnSp>
          <p:nvCxnSpPr>
            <p:cNvPr id="142" name="Straight Connector 141"/>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25" name="Group 124">
              <a:extLst>
                <a:ext uri="{FF2B5EF4-FFF2-40B4-BE49-F238E27FC236}">
                  <a16:creationId xmlns:a16="http://schemas.microsoft.com/office/drawing/2014/main" id="{0BAABE2A-A855-4ACB-9C2E-1A1E6606F0A7}"/>
                </a:ext>
              </a:extLst>
            </p:cNvPr>
            <p:cNvGrpSpPr/>
            <p:nvPr/>
          </p:nvGrpSpPr>
          <p:grpSpPr>
            <a:xfrm>
              <a:off x="5682854" y="3123597"/>
              <a:ext cx="999804" cy="1440787"/>
              <a:chOff x="3951890" y="2258853"/>
              <a:chExt cx="1434271" cy="1440787"/>
            </a:xfrm>
          </p:grpSpPr>
          <p:sp>
            <p:nvSpPr>
              <p:cNvPr id="126" name="Rectangle 125">
                <a:extLst>
                  <a:ext uri="{FF2B5EF4-FFF2-40B4-BE49-F238E27FC236}">
                    <a16:creationId xmlns:a16="http://schemas.microsoft.com/office/drawing/2014/main" id="{1C5FE8CC-28C6-48FF-958E-929BC8935022}"/>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27" name="Group 126">
                <a:extLst>
                  <a:ext uri="{FF2B5EF4-FFF2-40B4-BE49-F238E27FC236}">
                    <a16:creationId xmlns:a16="http://schemas.microsoft.com/office/drawing/2014/main" id="{C59D7852-BE58-48E9-9494-8AE870408C78}"/>
                  </a:ext>
                </a:extLst>
              </p:cNvPr>
              <p:cNvGrpSpPr/>
              <p:nvPr/>
            </p:nvGrpSpPr>
            <p:grpSpPr>
              <a:xfrm>
                <a:off x="3951890" y="2908771"/>
                <a:ext cx="1434271" cy="523220"/>
                <a:chOff x="1412332" y="3525291"/>
                <a:chExt cx="1434271" cy="523220"/>
              </a:xfrm>
            </p:grpSpPr>
            <p:sp>
              <p:nvSpPr>
                <p:cNvPr id="128" name="Rectangle 127">
                  <a:extLst>
                    <a:ext uri="{FF2B5EF4-FFF2-40B4-BE49-F238E27FC236}">
                      <a16:creationId xmlns:a16="http://schemas.microsoft.com/office/drawing/2014/main" id="{AD9869BA-7075-41FD-AEF1-59875964C11B}"/>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9" name="TextBox 128">
                  <a:extLst>
                    <a:ext uri="{FF2B5EF4-FFF2-40B4-BE49-F238E27FC236}">
                      <a16:creationId xmlns:a16="http://schemas.microsoft.com/office/drawing/2014/main" id="{7F1503BC-2F16-42EF-9BC9-A66B0F0D70B3}"/>
                    </a:ext>
                  </a:extLst>
                </p:cNvPr>
                <p:cNvSpPr txBox="1"/>
                <p:nvPr/>
              </p:nvSpPr>
              <p:spPr>
                <a:xfrm>
                  <a:off x="1421142" y="3525291"/>
                  <a:ext cx="1425461" cy="523220"/>
                </a:xfrm>
                <a:prstGeom prst="rect">
                  <a:avLst/>
                </a:prstGeom>
                <a:noFill/>
              </p:spPr>
              <p:txBody>
                <a:bodyPr wrap="square" rtlCol="0">
                  <a:spAutoFit/>
                </a:bodyPr>
                <a:lstStyle/>
                <a:p>
                  <a:pPr algn="ctr"/>
                  <a:r>
                    <a:rPr lang="en-US" sz="2800" b="1" dirty="0"/>
                    <a:t>PDE</a:t>
                  </a:r>
                </a:p>
              </p:txBody>
            </p:sp>
          </p:grpSp>
        </p:grpSp>
        <p:cxnSp>
          <p:nvCxnSpPr>
            <p:cNvPr id="130" name="Straight Connector 129">
              <a:extLst>
                <a:ext uri="{FF2B5EF4-FFF2-40B4-BE49-F238E27FC236}">
                  <a16:creationId xmlns:a16="http://schemas.microsoft.com/office/drawing/2014/main" id="{6A9E5D14-41F3-45F7-B8D5-16FA58F90CA4}"/>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31" name="TextBox 130">
              <a:extLst>
                <a:ext uri="{FF2B5EF4-FFF2-40B4-BE49-F238E27FC236}">
                  <a16:creationId xmlns:a16="http://schemas.microsoft.com/office/drawing/2014/main" id="{0EF553D5-8889-41DF-BE14-48DF91F3BDD9}"/>
                </a:ext>
              </a:extLst>
            </p:cNvPr>
            <p:cNvSpPr txBox="1"/>
            <p:nvPr/>
          </p:nvSpPr>
          <p:spPr>
            <a:xfrm>
              <a:off x="5378054" y="4556796"/>
              <a:ext cx="1582086" cy="369332"/>
            </a:xfrm>
            <a:prstGeom prst="rect">
              <a:avLst/>
            </a:prstGeom>
            <a:noFill/>
          </p:spPr>
          <p:txBody>
            <a:bodyPr wrap="square" rtlCol="0">
              <a:spAutoFit/>
            </a:bodyPr>
            <a:lstStyle/>
            <a:p>
              <a:pPr algn="ctr"/>
              <a:r>
                <a:rPr lang="en-US" dirty="0"/>
                <a:t>Page directory</a:t>
              </a:r>
            </a:p>
          </p:txBody>
        </p:sp>
        <p:cxnSp>
          <p:nvCxnSpPr>
            <p:cNvPr id="132" name="Straight Connector 131">
              <a:extLst>
                <a:ext uri="{FF2B5EF4-FFF2-40B4-BE49-F238E27FC236}">
                  <a16:creationId xmlns:a16="http://schemas.microsoft.com/office/drawing/2014/main" id="{F6528C39-6BCD-41B7-A38F-C145CCB75C00}"/>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0D428A73-D4AC-4190-A68D-FAA167B8EFFF}"/>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34" name="Straight Connector 133">
              <a:extLst>
                <a:ext uri="{FF2B5EF4-FFF2-40B4-BE49-F238E27FC236}">
                  <a16:creationId xmlns:a16="http://schemas.microsoft.com/office/drawing/2014/main" id="{1E0A8FCA-AF96-4928-BA54-2DBD745E900D}"/>
                </a:ext>
              </a:extLst>
            </p:cNvPr>
            <p:cNvCxnSpPr>
              <a:cxnSpLocks/>
            </p:cNvCxnSpPr>
            <p:nvPr/>
          </p:nvCxnSpPr>
          <p:spPr bwMode="auto">
            <a:xfrm flipH="1">
              <a:off x="5499073" y="1082353"/>
              <a:ext cx="32035" cy="296107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5" name="Group 134">
              <a:extLst>
                <a:ext uri="{FF2B5EF4-FFF2-40B4-BE49-F238E27FC236}">
                  <a16:creationId xmlns:a16="http://schemas.microsoft.com/office/drawing/2014/main" id="{97B7237D-FD04-43D5-BBD9-D1A3DD0F683A}"/>
                </a:ext>
              </a:extLst>
            </p:cNvPr>
            <p:cNvGrpSpPr/>
            <p:nvPr/>
          </p:nvGrpSpPr>
          <p:grpSpPr>
            <a:xfrm>
              <a:off x="4805155" y="3459554"/>
              <a:ext cx="813660" cy="511869"/>
              <a:chOff x="6627246" y="2411318"/>
              <a:chExt cx="813660" cy="511869"/>
            </a:xfrm>
          </p:grpSpPr>
          <p:cxnSp>
            <p:nvCxnSpPr>
              <p:cNvPr id="136" name="Straight Connector 135">
                <a:extLst>
                  <a:ext uri="{FF2B5EF4-FFF2-40B4-BE49-F238E27FC236}">
                    <a16:creationId xmlns:a16="http://schemas.microsoft.com/office/drawing/2014/main" id="{3E25E9A7-1936-4D7A-82BA-90D219297465}"/>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7" name="TextBox 136">
                <a:extLst>
                  <a:ext uri="{FF2B5EF4-FFF2-40B4-BE49-F238E27FC236}">
                    <a16:creationId xmlns:a16="http://schemas.microsoft.com/office/drawing/2014/main" id="{F5F07E0E-241F-478E-AD27-A09B487C19B5}"/>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38" name="Straight Connector 137">
              <a:extLst>
                <a:ext uri="{FF2B5EF4-FFF2-40B4-BE49-F238E27FC236}">
                  <a16:creationId xmlns:a16="http://schemas.microsoft.com/office/drawing/2014/main" id="{6A41AD17-F966-43F1-BCCE-DA870F397A85}"/>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39" name="Group 138">
            <a:extLst>
              <a:ext uri="{FF2B5EF4-FFF2-40B4-BE49-F238E27FC236}">
                <a16:creationId xmlns:a16="http://schemas.microsoft.com/office/drawing/2014/main" id="{DF0C5280-DF4D-4114-985D-1212C9E0E43F}"/>
              </a:ext>
            </a:extLst>
          </p:cNvPr>
          <p:cNvGrpSpPr/>
          <p:nvPr/>
        </p:nvGrpSpPr>
        <p:grpSpPr>
          <a:xfrm>
            <a:off x="2922900" y="1022193"/>
            <a:ext cx="2767909" cy="5015330"/>
            <a:chOff x="4805155" y="189133"/>
            <a:chExt cx="2767909" cy="5015330"/>
          </a:xfrm>
        </p:grpSpPr>
        <p:cxnSp>
          <p:nvCxnSpPr>
            <p:cNvPr id="140" name="Straight Connector 139">
              <a:extLst>
                <a:ext uri="{FF2B5EF4-FFF2-40B4-BE49-F238E27FC236}">
                  <a16:creationId xmlns:a16="http://schemas.microsoft.com/office/drawing/2014/main" id="{EB6D60D8-9A02-4F0F-B819-2FCF35176FC1}"/>
                </a:ext>
              </a:extLst>
            </p:cNvPr>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41" name="Group 140">
              <a:extLst>
                <a:ext uri="{FF2B5EF4-FFF2-40B4-BE49-F238E27FC236}">
                  <a16:creationId xmlns:a16="http://schemas.microsoft.com/office/drawing/2014/main" id="{4B0F0565-9BD3-4C1E-93F2-52E04E235D62}"/>
                </a:ext>
              </a:extLst>
            </p:cNvPr>
            <p:cNvGrpSpPr/>
            <p:nvPr/>
          </p:nvGrpSpPr>
          <p:grpSpPr>
            <a:xfrm>
              <a:off x="5616803" y="3123597"/>
              <a:ext cx="1137709" cy="1440787"/>
              <a:chOff x="3857134" y="2258853"/>
              <a:chExt cx="1632103" cy="1440787"/>
            </a:xfrm>
          </p:grpSpPr>
          <p:sp>
            <p:nvSpPr>
              <p:cNvPr id="156" name="Rectangle 155">
                <a:extLst>
                  <a:ext uri="{FF2B5EF4-FFF2-40B4-BE49-F238E27FC236}">
                    <a16:creationId xmlns:a16="http://schemas.microsoft.com/office/drawing/2014/main" id="{5D6CEC10-0087-4B82-B8CF-4F3C15A6349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57" name="Group 156">
                <a:extLst>
                  <a:ext uri="{FF2B5EF4-FFF2-40B4-BE49-F238E27FC236}">
                    <a16:creationId xmlns:a16="http://schemas.microsoft.com/office/drawing/2014/main" id="{37B346FD-C1E5-4425-88A4-BA5C003D1169}"/>
                  </a:ext>
                </a:extLst>
              </p:cNvPr>
              <p:cNvGrpSpPr/>
              <p:nvPr/>
            </p:nvGrpSpPr>
            <p:grpSpPr>
              <a:xfrm>
                <a:off x="3857134" y="2920803"/>
                <a:ext cx="1632103" cy="492443"/>
                <a:chOff x="1317576" y="3537323"/>
                <a:chExt cx="1632103" cy="492443"/>
              </a:xfrm>
            </p:grpSpPr>
            <p:sp>
              <p:nvSpPr>
                <p:cNvPr id="158" name="Rectangle 157">
                  <a:extLst>
                    <a:ext uri="{FF2B5EF4-FFF2-40B4-BE49-F238E27FC236}">
                      <a16:creationId xmlns:a16="http://schemas.microsoft.com/office/drawing/2014/main" id="{03A79D47-C34F-4805-967A-86C6F462545F}"/>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9" name="TextBox 158">
                  <a:extLst>
                    <a:ext uri="{FF2B5EF4-FFF2-40B4-BE49-F238E27FC236}">
                      <a16:creationId xmlns:a16="http://schemas.microsoft.com/office/drawing/2014/main" id="{E9818DDA-174C-427D-B7C3-19938BF6CA7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cxnSp>
          <p:nvCxnSpPr>
            <p:cNvPr id="144" name="Straight Connector 143">
              <a:extLst>
                <a:ext uri="{FF2B5EF4-FFF2-40B4-BE49-F238E27FC236}">
                  <a16:creationId xmlns:a16="http://schemas.microsoft.com/office/drawing/2014/main" id="{1054011B-C89E-4A37-86BC-BBCFC033E29F}"/>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45" name="TextBox 144">
              <a:extLst>
                <a:ext uri="{FF2B5EF4-FFF2-40B4-BE49-F238E27FC236}">
                  <a16:creationId xmlns:a16="http://schemas.microsoft.com/office/drawing/2014/main" id="{D86BD5EB-717B-4B0E-9A38-913CCEF874E7}"/>
                </a:ext>
              </a:extLst>
            </p:cNvPr>
            <p:cNvSpPr txBox="1"/>
            <p:nvPr/>
          </p:nvSpPr>
          <p:spPr>
            <a:xfrm>
              <a:off x="5378054" y="4558132"/>
              <a:ext cx="1582086" cy="646331"/>
            </a:xfrm>
            <a:prstGeom prst="rect">
              <a:avLst/>
            </a:prstGeom>
            <a:noFill/>
          </p:spPr>
          <p:txBody>
            <a:bodyPr wrap="square" rtlCol="0">
              <a:spAutoFit/>
            </a:bodyPr>
            <a:lstStyle/>
            <a:p>
              <a:pPr algn="ctr"/>
              <a:r>
                <a:rPr lang="en-US" dirty="0"/>
                <a:t>Page directory pointer</a:t>
              </a:r>
            </a:p>
          </p:txBody>
        </p:sp>
        <p:cxnSp>
          <p:nvCxnSpPr>
            <p:cNvPr id="147" name="Straight Connector 146">
              <a:extLst>
                <a:ext uri="{FF2B5EF4-FFF2-40B4-BE49-F238E27FC236}">
                  <a16:creationId xmlns:a16="http://schemas.microsoft.com/office/drawing/2014/main" id="{398B01F1-0A23-40A9-B299-46D5FCD9C706}"/>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E2611926-563B-4638-956E-0A036CC01EE9}"/>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49" name="Straight Connector 148">
              <a:extLst>
                <a:ext uri="{FF2B5EF4-FFF2-40B4-BE49-F238E27FC236}">
                  <a16:creationId xmlns:a16="http://schemas.microsoft.com/office/drawing/2014/main" id="{3D4BC544-2E92-4029-A051-BA10DA0CECA3}"/>
                </a:ext>
              </a:extLst>
            </p:cNvPr>
            <p:cNvCxnSpPr>
              <a:cxnSpLocks/>
            </p:cNvCxnSpPr>
            <p:nvPr/>
          </p:nvCxnSpPr>
          <p:spPr bwMode="auto">
            <a:xfrm flipH="1">
              <a:off x="5499074" y="18913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52" name="Group 151">
              <a:extLst>
                <a:ext uri="{FF2B5EF4-FFF2-40B4-BE49-F238E27FC236}">
                  <a16:creationId xmlns:a16="http://schemas.microsoft.com/office/drawing/2014/main" id="{E8F1A745-1C45-4065-AE67-56DA73E5DB5E}"/>
                </a:ext>
              </a:extLst>
            </p:cNvPr>
            <p:cNvGrpSpPr/>
            <p:nvPr/>
          </p:nvGrpSpPr>
          <p:grpSpPr>
            <a:xfrm>
              <a:off x="4805155" y="3459554"/>
              <a:ext cx="813660" cy="511869"/>
              <a:chOff x="6627246" y="2411318"/>
              <a:chExt cx="813660" cy="511869"/>
            </a:xfrm>
          </p:grpSpPr>
          <p:cxnSp>
            <p:nvCxnSpPr>
              <p:cNvPr id="154" name="Straight Connector 153">
                <a:extLst>
                  <a:ext uri="{FF2B5EF4-FFF2-40B4-BE49-F238E27FC236}">
                    <a16:creationId xmlns:a16="http://schemas.microsoft.com/office/drawing/2014/main" id="{2274B030-A934-4583-AA18-C85530FE424B}"/>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TextBox 154">
                <a:extLst>
                  <a:ext uri="{FF2B5EF4-FFF2-40B4-BE49-F238E27FC236}">
                    <a16:creationId xmlns:a16="http://schemas.microsoft.com/office/drawing/2014/main" id="{1128783C-BFB0-4585-A5E8-A7D7C3999D7B}"/>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53" name="Straight Connector 152">
              <a:extLst>
                <a:ext uri="{FF2B5EF4-FFF2-40B4-BE49-F238E27FC236}">
                  <a16:creationId xmlns:a16="http://schemas.microsoft.com/office/drawing/2014/main" id="{824B85FD-9C03-4825-96C1-7F40C6EF6F85}"/>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60" name="Group 159">
            <a:extLst>
              <a:ext uri="{FF2B5EF4-FFF2-40B4-BE49-F238E27FC236}">
                <a16:creationId xmlns:a16="http://schemas.microsoft.com/office/drawing/2014/main" id="{4C7610A5-BBDD-46B6-91C9-D55324E488BF}"/>
              </a:ext>
            </a:extLst>
          </p:cNvPr>
          <p:cNvGrpSpPr/>
          <p:nvPr/>
        </p:nvGrpSpPr>
        <p:grpSpPr>
          <a:xfrm>
            <a:off x="1031166" y="1028731"/>
            <a:ext cx="2767909" cy="5609191"/>
            <a:chOff x="4805155" y="-707127"/>
            <a:chExt cx="2767909" cy="5609191"/>
          </a:xfrm>
        </p:grpSpPr>
        <p:cxnSp>
          <p:nvCxnSpPr>
            <p:cNvPr id="161" name="Straight Connector 160">
              <a:extLst>
                <a:ext uri="{FF2B5EF4-FFF2-40B4-BE49-F238E27FC236}">
                  <a16:creationId xmlns:a16="http://schemas.microsoft.com/office/drawing/2014/main" id="{ACACF9AC-6A8C-4B4A-B8AB-CE11172D5635}"/>
                </a:ext>
              </a:extLst>
            </p:cNvPr>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62" name="Group 161">
              <a:extLst>
                <a:ext uri="{FF2B5EF4-FFF2-40B4-BE49-F238E27FC236}">
                  <a16:creationId xmlns:a16="http://schemas.microsoft.com/office/drawing/2014/main" id="{4116D6DE-CDA1-49C3-90DC-59E8DDFF5DCE}"/>
                </a:ext>
              </a:extLst>
            </p:cNvPr>
            <p:cNvGrpSpPr/>
            <p:nvPr/>
          </p:nvGrpSpPr>
          <p:grpSpPr>
            <a:xfrm>
              <a:off x="5616803" y="3123597"/>
              <a:ext cx="1137709" cy="1440787"/>
              <a:chOff x="3857134" y="2258853"/>
              <a:chExt cx="1632103" cy="1440787"/>
            </a:xfrm>
          </p:grpSpPr>
          <p:sp>
            <p:nvSpPr>
              <p:cNvPr id="172" name="Rectangle 171">
                <a:extLst>
                  <a:ext uri="{FF2B5EF4-FFF2-40B4-BE49-F238E27FC236}">
                    <a16:creationId xmlns:a16="http://schemas.microsoft.com/office/drawing/2014/main" id="{8C376CBD-3069-4B70-B377-EF791C6F372D}"/>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73" name="Group 172">
                <a:extLst>
                  <a:ext uri="{FF2B5EF4-FFF2-40B4-BE49-F238E27FC236}">
                    <a16:creationId xmlns:a16="http://schemas.microsoft.com/office/drawing/2014/main" id="{7C0DEE61-6527-416F-B549-BBCF44DA5E02}"/>
                  </a:ext>
                </a:extLst>
              </p:cNvPr>
              <p:cNvGrpSpPr/>
              <p:nvPr/>
            </p:nvGrpSpPr>
            <p:grpSpPr>
              <a:xfrm>
                <a:off x="3857134" y="2920803"/>
                <a:ext cx="1632103" cy="492443"/>
                <a:chOff x="1317576" y="3537323"/>
                <a:chExt cx="1632103" cy="492443"/>
              </a:xfrm>
            </p:grpSpPr>
            <p:sp>
              <p:nvSpPr>
                <p:cNvPr id="174" name="Rectangle 173">
                  <a:extLst>
                    <a:ext uri="{FF2B5EF4-FFF2-40B4-BE49-F238E27FC236}">
                      <a16:creationId xmlns:a16="http://schemas.microsoft.com/office/drawing/2014/main" id="{2A96C3B3-ECCA-4ECF-9567-6A853BD36D36}"/>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5" name="TextBox 174">
                  <a:extLst>
                    <a:ext uri="{FF2B5EF4-FFF2-40B4-BE49-F238E27FC236}">
                      <a16:creationId xmlns:a16="http://schemas.microsoft.com/office/drawing/2014/main" id="{E981708F-8B58-48C7-9169-D7A5D86C8947}"/>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cxnSp>
          <p:nvCxnSpPr>
            <p:cNvPr id="163" name="Straight Connector 162">
              <a:extLst>
                <a:ext uri="{FF2B5EF4-FFF2-40B4-BE49-F238E27FC236}">
                  <a16:creationId xmlns:a16="http://schemas.microsoft.com/office/drawing/2014/main" id="{B9EE3623-1E11-4CC7-8A3A-1492BAF3D28D}"/>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64" name="TextBox 163">
              <a:extLst>
                <a:ext uri="{FF2B5EF4-FFF2-40B4-BE49-F238E27FC236}">
                  <a16:creationId xmlns:a16="http://schemas.microsoft.com/office/drawing/2014/main" id="{D0FA40F1-36F3-4E66-8B76-4A0DD7322C11}"/>
                </a:ext>
              </a:extLst>
            </p:cNvPr>
            <p:cNvSpPr txBox="1"/>
            <p:nvPr/>
          </p:nvSpPr>
          <p:spPr>
            <a:xfrm>
              <a:off x="5276629" y="4532732"/>
              <a:ext cx="1850157" cy="369332"/>
            </a:xfrm>
            <a:prstGeom prst="rect">
              <a:avLst/>
            </a:prstGeom>
            <a:noFill/>
          </p:spPr>
          <p:txBody>
            <a:bodyPr wrap="square" rtlCol="0">
              <a:spAutoFit/>
            </a:bodyPr>
            <a:lstStyle/>
            <a:p>
              <a:pPr algn="ctr"/>
              <a:r>
                <a:rPr lang="en-US" dirty="0"/>
                <a:t>Page map level 4</a:t>
              </a:r>
            </a:p>
          </p:txBody>
        </p:sp>
        <p:cxnSp>
          <p:nvCxnSpPr>
            <p:cNvPr id="165" name="Straight Connector 164">
              <a:extLst>
                <a:ext uri="{FF2B5EF4-FFF2-40B4-BE49-F238E27FC236}">
                  <a16:creationId xmlns:a16="http://schemas.microsoft.com/office/drawing/2014/main" id="{475CE149-668B-4041-8FE5-8536C746F0DF}"/>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417128F-DD58-4E8A-BB2F-362480B8DCE0}"/>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67" name="Straight Connector 166">
              <a:extLst>
                <a:ext uri="{FF2B5EF4-FFF2-40B4-BE49-F238E27FC236}">
                  <a16:creationId xmlns:a16="http://schemas.microsoft.com/office/drawing/2014/main" id="{7379CB71-4BA9-41FD-B9D3-D34A024E69B4}"/>
                </a:ext>
              </a:extLst>
            </p:cNvPr>
            <p:cNvCxnSpPr>
              <a:cxnSpLocks/>
            </p:cNvCxnSpPr>
            <p:nvPr/>
          </p:nvCxnSpPr>
          <p:spPr bwMode="auto">
            <a:xfrm flipH="1">
              <a:off x="5499075" y="-707127"/>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68" name="Group 167">
              <a:extLst>
                <a:ext uri="{FF2B5EF4-FFF2-40B4-BE49-F238E27FC236}">
                  <a16:creationId xmlns:a16="http://schemas.microsoft.com/office/drawing/2014/main" id="{3865526F-4079-4346-89E6-B0B6A45FD328}"/>
                </a:ext>
              </a:extLst>
            </p:cNvPr>
            <p:cNvGrpSpPr/>
            <p:nvPr/>
          </p:nvGrpSpPr>
          <p:grpSpPr>
            <a:xfrm>
              <a:off x="4805155" y="3459554"/>
              <a:ext cx="813660" cy="511869"/>
              <a:chOff x="6627246" y="2411318"/>
              <a:chExt cx="813660" cy="511869"/>
            </a:xfrm>
          </p:grpSpPr>
          <p:cxnSp>
            <p:nvCxnSpPr>
              <p:cNvPr id="170" name="Straight Connector 169">
                <a:extLst>
                  <a:ext uri="{FF2B5EF4-FFF2-40B4-BE49-F238E27FC236}">
                    <a16:creationId xmlns:a16="http://schemas.microsoft.com/office/drawing/2014/main" id="{FF9466AC-621F-4196-9AD0-AFF5A3683E0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1" name="TextBox 170">
                <a:extLst>
                  <a:ext uri="{FF2B5EF4-FFF2-40B4-BE49-F238E27FC236}">
                    <a16:creationId xmlns:a16="http://schemas.microsoft.com/office/drawing/2014/main" id="{9F30695F-225E-4EA5-BC41-F64F7F333E1D}"/>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69" name="Straight Connector 168">
              <a:extLst>
                <a:ext uri="{FF2B5EF4-FFF2-40B4-BE49-F238E27FC236}">
                  <a16:creationId xmlns:a16="http://schemas.microsoft.com/office/drawing/2014/main" id="{4799CCB1-F9E3-475E-AFCD-3E10C7D7340E}"/>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8" name="Group 27">
            <a:extLst>
              <a:ext uri="{FF2B5EF4-FFF2-40B4-BE49-F238E27FC236}">
                <a16:creationId xmlns:a16="http://schemas.microsoft.com/office/drawing/2014/main" id="{D6372491-3709-4AE1-9C8C-7FF908712F60}"/>
              </a:ext>
            </a:extLst>
          </p:cNvPr>
          <p:cNvGrpSpPr/>
          <p:nvPr/>
        </p:nvGrpSpPr>
        <p:grpSpPr>
          <a:xfrm>
            <a:off x="-14454" y="4765524"/>
            <a:ext cx="1923317" cy="1753274"/>
            <a:chOff x="-14454" y="4770062"/>
            <a:chExt cx="1923317" cy="1753274"/>
          </a:xfrm>
        </p:grpSpPr>
        <p:grpSp>
          <p:nvGrpSpPr>
            <p:cNvPr id="176" name="Group 175">
              <a:extLst>
                <a:ext uri="{FF2B5EF4-FFF2-40B4-BE49-F238E27FC236}">
                  <a16:creationId xmlns:a16="http://schemas.microsoft.com/office/drawing/2014/main" id="{F8F7551C-2BE8-40A9-A995-420F4426DD31}"/>
                </a:ext>
              </a:extLst>
            </p:cNvPr>
            <p:cNvGrpSpPr/>
            <p:nvPr/>
          </p:nvGrpSpPr>
          <p:grpSpPr>
            <a:xfrm>
              <a:off x="-14454" y="4770062"/>
              <a:ext cx="1923317" cy="1753274"/>
              <a:chOff x="3190206" y="1072565"/>
              <a:chExt cx="1923317" cy="767615"/>
            </a:xfrm>
          </p:grpSpPr>
          <p:cxnSp>
            <p:nvCxnSpPr>
              <p:cNvPr id="177" name="Straight Connector 176">
                <a:extLst>
                  <a:ext uri="{FF2B5EF4-FFF2-40B4-BE49-F238E27FC236}">
                    <a16:creationId xmlns:a16="http://schemas.microsoft.com/office/drawing/2014/main" id="{B776D086-4A73-4311-B860-7BF77F7DCE65}"/>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78" name="Straight Connector 177">
                <a:extLst>
                  <a:ext uri="{FF2B5EF4-FFF2-40B4-BE49-F238E27FC236}">
                    <a16:creationId xmlns:a16="http://schemas.microsoft.com/office/drawing/2014/main" id="{EBBCACE7-4FE1-48CF-8FC6-0AE98D936964}"/>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0" name="TextBox 179">
                <a:extLst>
                  <a:ext uri="{FF2B5EF4-FFF2-40B4-BE49-F238E27FC236}">
                    <a16:creationId xmlns:a16="http://schemas.microsoft.com/office/drawing/2014/main" id="{189E3704-58AE-4B29-8BED-A15FDFEA1032}"/>
                  </a:ext>
                </a:extLst>
              </p:cNvPr>
              <p:cNvSpPr txBox="1"/>
              <p:nvPr/>
            </p:nvSpPr>
            <p:spPr>
              <a:xfrm>
                <a:off x="3190206" y="1655412"/>
                <a:ext cx="1124606" cy="184768"/>
              </a:xfrm>
              <a:prstGeom prst="rect">
                <a:avLst/>
              </a:prstGeom>
              <a:noFill/>
            </p:spPr>
            <p:txBody>
              <a:bodyPr wrap="square" rtlCol="0">
                <a:spAutoFit/>
              </a:bodyPr>
              <a:lstStyle/>
              <a:p>
                <a:r>
                  <a:rPr lang="en-US" dirty="0"/>
                  <a:t>64 bits</a:t>
                </a:r>
              </a:p>
            </p:txBody>
          </p:sp>
        </p:grpSp>
        <p:cxnSp>
          <p:nvCxnSpPr>
            <p:cNvPr id="181" name="Straight Connector 180">
              <a:extLst>
                <a:ext uri="{FF2B5EF4-FFF2-40B4-BE49-F238E27FC236}">
                  <a16:creationId xmlns:a16="http://schemas.microsoft.com/office/drawing/2014/main" id="{DD2385FA-4402-4FE2-9A17-DA7CAE7FCDDF}"/>
                </a:ext>
              </a:extLst>
            </p:cNvPr>
            <p:cNvCxnSpPr/>
            <p:nvPr/>
          </p:nvCxnSpPr>
          <p:spPr bwMode="auto">
            <a:xfrm flipH="1">
              <a:off x="557210" y="5940475"/>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 name="Group 14">
            <a:extLst>
              <a:ext uri="{FF2B5EF4-FFF2-40B4-BE49-F238E27FC236}">
                <a16:creationId xmlns:a16="http://schemas.microsoft.com/office/drawing/2014/main" id="{5C000F5D-5D4B-4031-9AFC-6B5CBBEB34A4}"/>
              </a:ext>
            </a:extLst>
          </p:cNvPr>
          <p:cNvGrpSpPr/>
          <p:nvPr/>
        </p:nvGrpSpPr>
        <p:grpSpPr>
          <a:xfrm>
            <a:off x="5299855" y="3778868"/>
            <a:ext cx="7142203" cy="3083384"/>
            <a:chOff x="5299855" y="3778868"/>
            <a:chExt cx="7142203" cy="3083384"/>
          </a:xfrm>
        </p:grpSpPr>
        <p:cxnSp>
          <p:nvCxnSpPr>
            <p:cNvPr id="192" name="Straight Connector 191">
              <a:extLst>
                <a:ext uri="{FF2B5EF4-FFF2-40B4-BE49-F238E27FC236}">
                  <a16:creationId xmlns:a16="http://schemas.microsoft.com/office/drawing/2014/main" id="{542D0440-C53A-42B4-A097-1DF2AACC0145}"/>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4" name="Group 13">
              <a:extLst>
                <a:ext uri="{FF2B5EF4-FFF2-40B4-BE49-F238E27FC236}">
                  <a16:creationId xmlns:a16="http://schemas.microsoft.com/office/drawing/2014/main" id="{029CFC3E-63A5-4273-8BF9-AE6EAF489D61}"/>
                </a:ext>
              </a:extLst>
            </p:cNvPr>
            <p:cNvGrpSpPr/>
            <p:nvPr/>
          </p:nvGrpSpPr>
          <p:grpSpPr>
            <a:xfrm>
              <a:off x="5299855" y="3778868"/>
              <a:ext cx="7142203" cy="3083384"/>
              <a:chOff x="5299855" y="3778868"/>
              <a:chExt cx="7142203" cy="3083384"/>
            </a:xfrm>
          </p:grpSpPr>
          <p:cxnSp>
            <p:nvCxnSpPr>
              <p:cNvPr id="186" name="Straight Connector 185">
                <a:extLst>
                  <a:ext uri="{FF2B5EF4-FFF2-40B4-BE49-F238E27FC236}">
                    <a16:creationId xmlns:a16="http://schemas.microsoft.com/office/drawing/2014/main" id="{81A3FCC3-FFE6-40A7-A843-F1A2048A62D8}"/>
                  </a:ext>
                </a:extLst>
              </p:cNvPr>
              <p:cNvCxnSpPr/>
              <p:nvPr/>
            </p:nvCxnSpPr>
            <p:spPr bwMode="auto">
              <a:xfrm>
                <a:off x="11811262"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6BBDFB20-B4C5-4EC2-9A8C-53D9F5F13DB3}"/>
                  </a:ext>
                </a:extLst>
              </p:cNvPr>
              <p:cNvCxnSpPr/>
              <p:nvPr/>
            </p:nvCxnSpPr>
            <p:spPr bwMode="auto">
              <a:xfrm>
                <a:off x="11584913"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19A0D1D0-1319-4ADF-A36A-2F5117C7405E}"/>
                  </a:ext>
                </a:extLst>
              </p:cNvPr>
              <p:cNvCxnSpPr/>
              <p:nvPr/>
            </p:nvCxnSpPr>
            <p:spPr bwMode="auto">
              <a:xfrm>
                <a:off x="11348366" y="5877975"/>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 name="Group 12">
                <a:extLst>
                  <a:ext uri="{FF2B5EF4-FFF2-40B4-BE49-F238E27FC236}">
                    <a16:creationId xmlns:a16="http://schemas.microsoft.com/office/drawing/2014/main" id="{6B6E6EA4-2127-4954-BD7A-9A997CC4D13D}"/>
                  </a:ext>
                </a:extLst>
              </p:cNvPr>
              <p:cNvGrpSpPr/>
              <p:nvPr/>
            </p:nvGrpSpPr>
            <p:grpSpPr>
              <a:xfrm>
                <a:off x="5299855" y="3778868"/>
                <a:ext cx="7142203" cy="3083384"/>
                <a:chOff x="5299855" y="3778868"/>
                <a:chExt cx="7142203" cy="3083384"/>
              </a:xfrm>
            </p:grpSpPr>
            <p:grpSp>
              <p:nvGrpSpPr>
                <p:cNvPr id="111" name="Group 110">
                  <a:extLst>
                    <a:ext uri="{FF2B5EF4-FFF2-40B4-BE49-F238E27FC236}">
                      <a16:creationId xmlns:a16="http://schemas.microsoft.com/office/drawing/2014/main" id="{EFA6CC55-BA6B-4D09-9787-545BC3603654}"/>
                    </a:ext>
                  </a:extLst>
                </p:cNvPr>
                <p:cNvGrpSpPr/>
                <p:nvPr/>
              </p:nvGrpSpPr>
              <p:grpSpPr>
                <a:xfrm>
                  <a:off x="6064810" y="5877836"/>
                  <a:ext cx="5968726" cy="533400"/>
                  <a:chOff x="822435" y="1524000"/>
                  <a:chExt cx="7690945" cy="533400"/>
                </a:xfrm>
              </p:grpSpPr>
              <p:sp>
                <p:nvSpPr>
                  <p:cNvPr id="206" name="Rectangle 205">
                    <a:extLst>
                      <a:ext uri="{FF2B5EF4-FFF2-40B4-BE49-F238E27FC236}">
                        <a16:creationId xmlns:a16="http://schemas.microsoft.com/office/drawing/2014/main" id="{813AC034-DB22-4A18-9521-4A4586165CC1}"/>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207" name="Rectangle 206">
                    <a:extLst>
                      <a:ext uri="{FF2B5EF4-FFF2-40B4-BE49-F238E27FC236}">
                        <a16:creationId xmlns:a16="http://schemas.microsoft.com/office/drawing/2014/main" id="{35003088-609B-4DF2-8D59-56FE0909F080}"/>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202" name="TextBox 201">
                  <a:extLst>
                    <a:ext uri="{FF2B5EF4-FFF2-40B4-BE49-F238E27FC236}">
                      <a16:creationId xmlns:a16="http://schemas.microsoft.com/office/drawing/2014/main" id="{CD507958-5934-4A74-9DCA-027050FCF17C}"/>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203" name="TextBox 202">
                  <a:extLst>
                    <a:ext uri="{FF2B5EF4-FFF2-40B4-BE49-F238E27FC236}">
                      <a16:creationId xmlns:a16="http://schemas.microsoft.com/office/drawing/2014/main" id="{F3D71388-5D4B-44D9-B277-2AE2644F5520}"/>
                    </a:ext>
                  </a:extLst>
                </p:cNvPr>
                <p:cNvSpPr txBox="1"/>
                <p:nvPr/>
              </p:nvSpPr>
              <p:spPr>
                <a:xfrm>
                  <a:off x="11560443" y="6395469"/>
                  <a:ext cx="236547" cy="461665"/>
                </a:xfrm>
                <a:prstGeom prst="rect">
                  <a:avLst/>
                </a:prstGeom>
                <a:noFill/>
              </p:spPr>
              <p:txBody>
                <a:bodyPr wrap="square" rtlCol="0">
                  <a:spAutoFit/>
                </a:bodyPr>
                <a:lstStyle/>
                <a:p>
                  <a:r>
                    <a:rPr lang="en-US" sz="2400" dirty="0"/>
                    <a:t>1</a:t>
                  </a:r>
                </a:p>
              </p:txBody>
            </p:sp>
            <p:sp>
              <p:nvSpPr>
                <p:cNvPr id="204" name="TextBox 203">
                  <a:extLst>
                    <a:ext uri="{FF2B5EF4-FFF2-40B4-BE49-F238E27FC236}">
                      <a16:creationId xmlns:a16="http://schemas.microsoft.com/office/drawing/2014/main" id="{9A6B60BB-3FF9-429F-B4E5-19E08F524689}"/>
                    </a:ext>
                  </a:extLst>
                </p:cNvPr>
                <p:cNvSpPr txBox="1"/>
                <p:nvPr/>
              </p:nvSpPr>
              <p:spPr>
                <a:xfrm>
                  <a:off x="11323897" y="6400587"/>
                  <a:ext cx="236547" cy="461665"/>
                </a:xfrm>
                <a:prstGeom prst="rect">
                  <a:avLst/>
                </a:prstGeom>
                <a:noFill/>
              </p:spPr>
              <p:txBody>
                <a:bodyPr wrap="square" rtlCol="0">
                  <a:spAutoFit/>
                </a:bodyPr>
                <a:lstStyle/>
                <a:p>
                  <a:r>
                    <a:rPr lang="en-US" sz="2400" dirty="0"/>
                    <a:t>2</a:t>
                  </a:r>
                </a:p>
              </p:txBody>
            </p:sp>
            <p:sp>
              <p:nvSpPr>
                <p:cNvPr id="205" name="TextBox 204">
                  <a:extLst>
                    <a:ext uri="{FF2B5EF4-FFF2-40B4-BE49-F238E27FC236}">
                      <a16:creationId xmlns:a16="http://schemas.microsoft.com/office/drawing/2014/main" id="{731F1DD5-CAFE-475F-961A-6AE7626E6732}"/>
                    </a:ext>
                  </a:extLst>
                </p:cNvPr>
                <p:cNvSpPr txBox="1"/>
                <p:nvPr/>
              </p:nvSpPr>
              <p:spPr>
                <a:xfrm>
                  <a:off x="11087350" y="6390215"/>
                  <a:ext cx="236547" cy="461665"/>
                </a:xfrm>
                <a:prstGeom prst="rect">
                  <a:avLst/>
                </a:prstGeom>
                <a:noFill/>
              </p:spPr>
              <p:txBody>
                <a:bodyPr wrap="square" rtlCol="0">
                  <a:spAutoFit/>
                </a:bodyPr>
                <a:lstStyle/>
                <a:p>
                  <a:r>
                    <a:rPr lang="en-US" sz="2400" dirty="0"/>
                    <a:t>3</a:t>
                  </a:r>
                </a:p>
              </p:txBody>
            </p:sp>
            <p:sp>
              <p:nvSpPr>
                <p:cNvPr id="200" name="TextBox 199">
                  <a:extLst>
                    <a:ext uri="{FF2B5EF4-FFF2-40B4-BE49-F238E27FC236}">
                      <a16:creationId xmlns:a16="http://schemas.microsoft.com/office/drawing/2014/main" id="{C2E14D11-8BEF-470A-B024-4DD89509C976}"/>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201" name="TextBox 200">
                  <a:extLst>
                    <a:ext uri="{FF2B5EF4-FFF2-40B4-BE49-F238E27FC236}">
                      <a16:creationId xmlns:a16="http://schemas.microsoft.com/office/drawing/2014/main" id="{BCB25D31-4F60-49AC-92EB-6191655B409A}"/>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185" name="TextBox 184">
                  <a:extLst>
                    <a:ext uri="{FF2B5EF4-FFF2-40B4-BE49-F238E27FC236}">
                      <a16:creationId xmlns:a16="http://schemas.microsoft.com/office/drawing/2014/main" id="{F68B06FF-8B7C-4611-92EE-687236CDD626}"/>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195" name="TextBox 194">
                  <a:extLst>
                    <a:ext uri="{FF2B5EF4-FFF2-40B4-BE49-F238E27FC236}">
                      <a16:creationId xmlns:a16="http://schemas.microsoft.com/office/drawing/2014/main" id="{6E33EBDF-98D4-49BE-84CB-1F39EAC8DAFB}"/>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196" name="TextBox 195">
                  <a:extLst>
                    <a:ext uri="{FF2B5EF4-FFF2-40B4-BE49-F238E27FC236}">
                      <a16:creationId xmlns:a16="http://schemas.microsoft.com/office/drawing/2014/main" id="{B129474E-7C8C-4DA6-B9A9-E07F4D14D5BC}"/>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197" name="TextBox 196">
                  <a:extLst>
                    <a:ext uri="{FF2B5EF4-FFF2-40B4-BE49-F238E27FC236}">
                      <a16:creationId xmlns:a16="http://schemas.microsoft.com/office/drawing/2014/main" id="{459777B9-1B86-45F0-A255-01CA1E8D2D0F}"/>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a:t>
                  </a:r>
                  <a:r>
                    <a:rPr lang="en-US" dirty="0" err="1">
                      <a:cs typeface="Segoe UI Light" panose="020B0502040204020203" pitchFamily="34" charset="0"/>
                    </a:rPr>
                    <a:t>physFrame</a:t>
                  </a:r>
                  <a:r>
                    <a:rPr lang="en-US" dirty="0">
                      <a:cs typeface="Segoe UI Light" panose="020B0502040204020203" pitchFamily="34" charset="0"/>
                    </a:rPr>
                    <a:t> </a:t>
                  </a:r>
                  <a:r>
                    <a:rPr lang="en-US" dirty="0" err="1">
                      <a:cs typeface="Segoe UI Light" panose="020B0502040204020203" pitchFamily="34" charset="0"/>
                    </a:rPr>
                    <a:t>addr</a:t>
                  </a:r>
                  <a:endParaRPr lang="en-US" dirty="0">
                    <a:cs typeface="Segoe UI Light" panose="020B0502040204020203" pitchFamily="34" charset="0"/>
                  </a:endParaRPr>
                </a:p>
              </p:txBody>
            </p:sp>
            <p:sp>
              <p:nvSpPr>
                <p:cNvPr id="110" name="TextBox 109">
                  <a:extLst>
                    <a:ext uri="{FF2B5EF4-FFF2-40B4-BE49-F238E27FC236}">
                      <a16:creationId xmlns:a16="http://schemas.microsoft.com/office/drawing/2014/main" id="{E2B1F049-4A7B-4DA2-878E-5D1159A45A4E}"/>
                    </a:ext>
                  </a:extLst>
                </p:cNvPr>
                <p:cNvSpPr txBox="1"/>
                <p:nvPr/>
              </p:nvSpPr>
              <p:spPr>
                <a:xfrm>
                  <a:off x="5299855" y="5880512"/>
                  <a:ext cx="820269" cy="523220"/>
                </a:xfrm>
                <a:prstGeom prst="rect">
                  <a:avLst/>
                </a:prstGeom>
                <a:noFill/>
              </p:spPr>
              <p:txBody>
                <a:bodyPr wrap="square" rtlCol="0">
                  <a:spAutoFit/>
                </a:bodyPr>
                <a:lstStyle/>
                <a:p>
                  <a:pPr algn="ctr"/>
                  <a:r>
                    <a:rPr lang="en-US" sz="2800" b="1" dirty="0">
                      <a:latin typeface="+mj-lt"/>
                    </a:rPr>
                    <a:t>PTE</a:t>
                  </a:r>
                  <a:endParaRPr lang="en-US" sz="2400" b="1" dirty="0">
                    <a:latin typeface="+mj-lt"/>
                  </a:endParaRPr>
                </a:p>
              </p:txBody>
            </p:sp>
            <p:grpSp>
              <p:nvGrpSpPr>
                <p:cNvPr id="208" name="Group 207">
                  <a:extLst>
                    <a:ext uri="{FF2B5EF4-FFF2-40B4-BE49-F238E27FC236}">
                      <a16:creationId xmlns:a16="http://schemas.microsoft.com/office/drawing/2014/main" id="{D9F5B840-A047-4BC8-83B7-A9FFDE5A7BBE}"/>
                    </a:ext>
                  </a:extLst>
                </p:cNvPr>
                <p:cNvGrpSpPr/>
                <p:nvPr/>
              </p:nvGrpSpPr>
              <p:grpSpPr>
                <a:xfrm>
                  <a:off x="10788656" y="4625690"/>
                  <a:ext cx="1653402" cy="1208584"/>
                  <a:chOff x="9264656" y="4625690"/>
                  <a:chExt cx="1653402" cy="1208584"/>
                </a:xfrm>
              </p:grpSpPr>
              <p:sp>
                <p:nvSpPr>
                  <p:cNvPr id="209" name="TextBox 208">
                    <a:extLst>
                      <a:ext uri="{FF2B5EF4-FFF2-40B4-BE49-F238E27FC236}">
                        <a16:creationId xmlns:a16="http://schemas.microsoft.com/office/drawing/2014/main" id="{1DE7D200-3EFE-4F05-BEF6-02F15B0D501C}"/>
                      </a:ext>
                    </a:extLst>
                  </p:cNvPr>
                  <p:cNvSpPr txBox="1"/>
                  <p:nvPr/>
                </p:nvSpPr>
                <p:spPr>
                  <a:xfrm>
                    <a:off x="9264656" y="4625690"/>
                    <a:ext cx="1653402" cy="461665"/>
                  </a:xfrm>
                  <a:prstGeom prst="rect">
                    <a:avLst/>
                  </a:prstGeom>
                  <a:noFill/>
                </p:spPr>
                <p:txBody>
                  <a:bodyPr wrap="square" rtlCol="0">
                    <a:spAutoFit/>
                  </a:bodyPr>
                  <a:lstStyle/>
                  <a:p>
                    <a:pPr algn="ctr"/>
                    <a:r>
                      <a:rPr lang="en-US" sz="2400" dirty="0"/>
                      <a:t>Present?</a:t>
                    </a:r>
                    <a:endParaRPr lang="en-US" sz="2000" dirty="0"/>
                  </a:p>
                </p:txBody>
              </p:sp>
              <p:cxnSp>
                <p:nvCxnSpPr>
                  <p:cNvPr id="210" name="Straight Arrow Connector 209">
                    <a:extLst>
                      <a:ext uri="{FF2B5EF4-FFF2-40B4-BE49-F238E27FC236}">
                        <a16:creationId xmlns:a16="http://schemas.microsoft.com/office/drawing/2014/main" id="{50082421-8D7A-4DDA-BE26-D27539D0DC0E}"/>
                      </a:ext>
                    </a:extLst>
                  </p:cNvPr>
                  <p:cNvCxnSpPr>
                    <a:cxnSpLocks/>
                  </p:cNvCxnSpPr>
                  <p:nvPr/>
                </p:nvCxnSpPr>
                <p:spPr bwMode="auto">
                  <a:xfrm>
                    <a:off x="10321668" y="5029200"/>
                    <a:ext cx="89987" cy="80507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1" name="Group 210">
                  <a:extLst>
                    <a:ext uri="{FF2B5EF4-FFF2-40B4-BE49-F238E27FC236}">
                      <a16:creationId xmlns:a16="http://schemas.microsoft.com/office/drawing/2014/main" id="{8FCC3926-6FE8-4723-86BC-F1C90AD1BD13}"/>
                    </a:ext>
                  </a:extLst>
                </p:cNvPr>
                <p:cNvGrpSpPr/>
                <p:nvPr/>
              </p:nvGrpSpPr>
              <p:grpSpPr>
                <a:xfrm>
                  <a:off x="10021424" y="4204194"/>
                  <a:ext cx="2077110" cy="1623703"/>
                  <a:chOff x="8630114" y="4204193"/>
                  <a:chExt cx="2077110" cy="1623703"/>
                </a:xfrm>
              </p:grpSpPr>
              <p:sp>
                <p:nvSpPr>
                  <p:cNvPr id="212" name="TextBox 211">
                    <a:extLst>
                      <a:ext uri="{FF2B5EF4-FFF2-40B4-BE49-F238E27FC236}">
                        <a16:creationId xmlns:a16="http://schemas.microsoft.com/office/drawing/2014/main" id="{A133C12C-ED53-4A32-9551-A7D965ED1B10}"/>
                      </a:ext>
                    </a:extLst>
                  </p:cNvPr>
                  <p:cNvSpPr txBox="1"/>
                  <p:nvPr/>
                </p:nvSpPr>
                <p:spPr>
                  <a:xfrm>
                    <a:off x="8630114" y="4204193"/>
                    <a:ext cx="2077110" cy="461665"/>
                  </a:xfrm>
                  <a:prstGeom prst="rect">
                    <a:avLst/>
                  </a:prstGeom>
                  <a:noFill/>
                </p:spPr>
                <p:txBody>
                  <a:bodyPr wrap="square" rtlCol="0">
                    <a:spAutoFit/>
                  </a:bodyPr>
                  <a:lstStyle/>
                  <a:p>
                    <a:pPr algn="ctr"/>
                    <a:r>
                      <a:rPr lang="en-US" sz="2400" dirty="0"/>
                      <a:t>Writeable?</a:t>
                    </a:r>
                    <a:endParaRPr lang="en-US" sz="2000" dirty="0"/>
                  </a:p>
                </p:txBody>
              </p:sp>
              <p:cxnSp>
                <p:nvCxnSpPr>
                  <p:cNvPr id="213" name="Straight Arrow Connector 212">
                    <a:extLst>
                      <a:ext uri="{FF2B5EF4-FFF2-40B4-BE49-F238E27FC236}">
                        <a16:creationId xmlns:a16="http://schemas.microsoft.com/office/drawing/2014/main" id="{765105D2-0CCC-4ACF-9B5D-53CB9E1985A1}"/>
                      </a:ext>
                    </a:extLst>
                  </p:cNvPr>
                  <p:cNvCxnSpPr>
                    <a:cxnSpLocks/>
                  </p:cNvCxnSpPr>
                  <p:nvPr/>
                </p:nvCxnSpPr>
                <p:spPr bwMode="auto">
                  <a:xfrm>
                    <a:off x="9348347" y="4615058"/>
                    <a:ext cx="939059" cy="121283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4" name="Group 213">
                  <a:extLst>
                    <a:ext uri="{FF2B5EF4-FFF2-40B4-BE49-F238E27FC236}">
                      <a16:creationId xmlns:a16="http://schemas.microsoft.com/office/drawing/2014/main" id="{080E805F-E67F-4C04-94F9-9ECD1E5E52F1}"/>
                    </a:ext>
                  </a:extLst>
                </p:cNvPr>
                <p:cNvGrpSpPr/>
                <p:nvPr/>
              </p:nvGrpSpPr>
              <p:grpSpPr>
                <a:xfrm>
                  <a:off x="8592855" y="3778868"/>
                  <a:ext cx="3075789" cy="2036329"/>
                  <a:chOff x="2793783" y="4607249"/>
                  <a:chExt cx="3075789" cy="2036329"/>
                </a:xfrm>
              </p:grpSpPr>
              <p:cxnSp>
                <p:nvCxnSpPr>
                  <p:cNvPr id="215" name="Straight Arrow Connector 214">
                    <a:extLst>
                      <a:ext uri="{FF2B5EF4-FFF2-40B4-BE49-F238E27FC236}">
                        <a16:creationId xmlns:a16="http://schemas.microsoft.com/office/drawing/2014/main" id="{D3AF9199-E001-4C4B-8909-0025C0669114}"/>
                      </a:ext>
                    </a:extLst>
                  </p:cNvPr>
                  <p:cNvCxnSpPr>
                    <a:cxnSpLocks/>
                  </p:cNvCxnSpPr>
                  <p:nvPr/>
                </p:nvCxnSpPr>
                <p:spPr bwMode="auto">
                  <a:xfrm>
                    <a:off x="4129320" y="4992424"/>
                    <a:ext cx="1534402" cy="165115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216" name="TextBox 215">
                    <a:extLst>
                      <a:ext uri="{FF2B5EF4-FFF2-40B4-BE49-F238E27FC236}">
                        <a16:creationId xmlns:a16="http://schemas.microsoft.com/office/drawing/2014/main" id="{C3B0406D-8BCC-402F-9C18-A195EFB16828}"/>
                      </a:ext>
                    </a:extLst>
                  </p:cNvPr>
                  <p:cNvSpPr txBox="1"/>
                  <p:nvPr/>
                </p:nvSpPr>
                <p:spPr>
                  <a:xfrm>
                    <a:off x="2793783" y="4607249"/>
                    <a:ext cx="3075789" cy="461665"/>
                  </a:xfrm>
                  <a:prstGeom prst="rect">
                    <a:avLst/>
                  </a:prstGeom>
                  <a:noFill/>
                </p:spPr>
                <p:txBody>
                  <a:bodyPr wrap="square" rtlCol="0">
                    <a:spAutoFit/>
                  </a:bodyPr>
                  <a:lstStyle/>
                  <a:p>
                    <a:pPr algn="ctr"/>
                    <a:r>
                      <a:rPr lang="en-US" sz="2400" dirty="0"/>
                      <a:t>User-mode accessible?</a:t>
                    </a:r>
                    <a:endParaRPr lang="en-US" sz="2000" dirty="0"/>
                  </a:p>
                </p:txBody>
              </p:sp>
            </p:grpSp>
          </p:grpSp>
        </p:grpSp>
      </p:gr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9" name="Group 178">
            <a:extLst>
              <a:ext uri="{FF2B5EF4-FFF2-40B4-BE49-F238E27FC236}">
                <a16:creationId xmlns:a16="http://schemas.microsoft.com/office/drawing/2014/main" id="{27D4EE3F-B987-4952-8414-03FD6836B4FE}"/>
              </a:ext>
            </a:extLst>
          </p:cNvPr>
          <p:cNvGrpSpPr/>
          <p:nvPr/>
        </p:nvGrpSpPr>
        <p:grpSpPr>
          <a:xfrm>
            <a:off x="7579211" y="3951187"/>
            <a:ext cx="4454325" cy="1542538"/>
            <a:chOff x="-55735" y="1540733"/>
            <a:chExt cx="4454325" cy="1542538"/>
          </a:xfrm>
        </p:grpSpPr>
        <p:sp>
          <p:nvSpPr>
            <p:cNvPr id="182" name="Arrow: Right 181">
              <a:extLst>
                <a:ext uri="{FF2B5EF4-FFF2-40B4-BE49-F238E27FC236}">
                  <a16:creationId xmlns:a16="http://schemas.microsoft.com/office/drawing/2014/main" id="{AAD563EA-C664-4A38-8C40-DC3A7A27F457}"/>
                </a:ext>
              </a:extLst>
            </p:cNvPr>
            <p:cNvSpPr/>
            <p:nvPr/>
          </p:nvSpPr>
          <p:spPr>
            <a:xfrm rot="16200000">
              <a:off x="107788" y="1547657"/>
              <a:ext cx="604600"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20789EC1-EC48-4987-AEEC-B74D28C6AB4B}"/>
                </a:ext>
              </a:extLst>
            </p:cNvPr>
            <p:cNvSpPr txBox="1"/>
            <p:nvPr/>
          </p:nvSpPr>
          <p:spPr>
            <a:xfrm>
              <a:off x="-55735" y="2129164"/>
              <a:ext cx="4454325"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PT has 512 8-byte entries</a:t>
              </a:r>
            </a:p>
          </p:txBody>
        </p:sp>
      </p:grpSp>
    </p:spTree>
    <p:extLst>
      <p:ext uri="{BB962C8B-B14F-4D97-AF65-F5344CB8AC3E}">
        <p14:creationId xmlns:p14="http://schemas.microsoft.com/office/powerpoint/2010/main" val="329169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9"/>
                                        </p:tgtEl>
                                      </p:cBhvr>
                                    </p:animEffect>
                                    <p:set>
                                      <p:cBhvr>
                                        <p:cTn id="7" dur="1" fill="hold">
                                          <p:stCondLst>
                                            <p:cond delay="499"/>
                                          </p:stCondLst>
                                        </p:cTn>
                                        <p:tgtEl>
                                          <p:spTgt spid="17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882A6D-7541-4C31-9218-8D053283247E}"/>
              </a:ext>
            </a:extLst>
          </p:cNvPr>
          <p:cNvPicPr>
            <a:picLocks noChangeAspect="1"/>
          </p:cNvPicPr>
          <p:nvPr/>
        </p:nvPicPr>
        <p:blipFill>
          <a:blip r:embed="rId2"/>
          <a:stretch>
            <a:fillRect/>
          </a:stretch>
        </p:blipFill>
        <p:spPr>
          <a:xfrm>
            <a:off x="431074" y="162013"/>
            <a:ext cx="5769073" cy="6526170"/>
          </a:xfrm>
          <a:prstGeom prst="rect">
            <a:avLst/>
          </a:prstGeom>
        </p:spPr>
      </p:pic>
      <p:sp>
        <p:nvSpPr>
          <p:cNvPr id="2" name="Title 1">
            <a:extLst>
              <a:ext uri="{FF2B5EF4-FFF2-40B4-BE49-F238E27FC236}">
                <a16:creationId xmlns:a16="http://schemas.microsoft.com/office/drawing/2014/main" id="{E8C240EF-E64A-4875-B378-0072E720346C}"/>
              </a:ext>
            </a:extLst>
          </p:cNvPr>
          <p:cNvSpPr>
            <a:spLocks noGrp="1"/>
          </p:cNvSpPr>
          <p:nvPr>
            <p:ph type="title"/>
          </p:nvPr>
        </p:nvSpPr>
        <p:spPr>
          <a:xfrm>
            <a:off x="6081116" y="25489"/>
            <a:ext cx="5769073" cy="933992"/>
          </a:xfrm>
        </p:spPr>
        <p:txBody>
          <a:bodyPr/>
          <a:lstStyle/>
          <a:p>
            <a:r>
              <a:rPr lang="en-US" dirty="0"/>
              <a:t>Why so many levels?</a:t>
            </a:r>
          </a:p>
        </p:txBody>
      </p:sp>
      <p:sp>
        <p:nvSpPr>
          <p:cNvPr id="3" name="Content Placeholder 2">
            <a:extLst>
              <a:ext uri="{FF2B5EF4-FFF2-40B4-BE49-F238E27FC236}">
                <a16:creationId xmlns:a16="http://schemas.microsoft.com/office/drawing/2014/main" id="{5BCC61EF-14CA-4E48-9BEF-17C41BA2EACC}"/>
              </a:ext>
            </a:extLst>
          </p:cNvPr>
          <p:cNvSpPr>
            <a:spLocks noGrp="1"/>
          </p:cNvSpPr>
          <p:nvPr>
            <p:ph idx="1"/>
          </p:nvPr>
        </p:nvSpPr>
        <p:spPr>
          <a:xfrm>
            <a:off x="6081116" y="875213"/>
            <a:ext cx="5923650" cy="5820774"/>
          </a:xfrm>
        </p:spPr>
        <p:txBody>
          <a:bodyPr>
            <a:normAutofit/>
          </a:bodyPr>
          <a:lstStyle/>
          <a:p>
            <a:r>
              <a:rPr lang="en-US" dirty="0"/>
              <a:t>Virtual address spaces are sparse!</a:t>
            </a:r>
          </a:p>
          <a:p>
            <a:pPr lvl="1"/>
            <a:r>
              <a:rPr lang="en-US" sz="2800" dirty="0"/>
              <a:t>Ex: Most processes don’t have gigabytes of code</a:t>
            </a:r>
          </a:p>
          <a:p>
            <a:pPr lvl="1"/>
            <a:r>
              <a:rPr lang="en-US" sz="2800" dirty="0"/>
              <a:t>Ex: Most processes don’t have gigabytes of stack frames</a:t>
            </a:r>
          </a:p>
          <a:p>
            <a:r>
              <a:rPr lang="en-US" dirty="0"/>
              <a:t>Multi-level tables: only materialize entries for live parts of address space</a:t>
            </a:r>
          </a:p>
          <a:p>
            <a:pPr lvl="1"/>
            <a:r>
              <a:rPr lang="en-US" sz="2800" dirty="0"/>
              <a:t>Ex: A single PML4E covers 512 GB</a:t>
            </a:r>
          </a:p>
          <a:p>
            <a:pPr lvl="1"/>
            <a:r>
              <a:rPr lang="en-US" sz="2800" dirty="0"/>
              <a:t>If none of those addresses are in use, just set the PML4E.present bit to 0!</a:t>
            </a:r>
          </a:p>
          <a:p>
            <a:pPr lvl="1"/>
            <a:r>
              <a:rPr lang="en-US" sz="2800" dirty="0"/>
              <a:t>Don’t need to create PDP/PD/PT tables for the subtree</a:t>
            </a:r>
          </a:p>
        </p:txBody>
      </p:sp>
      <p:grpSp>
        <p:nvGrpSpPr>
          <p:cNvPr id="43" name="Group 42">
            <a:extLst>
              <a:ext uri="{FF2B5EF4-FFF2-40B4-BE49-F238E27FC236}">
                <a16:creationId xmlns:a16="http://schemas.microsoft.com/office/drawing/2014/main" id="{166A20D2-0403-4EED-B6E5-DFFFCC0377B8}"/>
              </a:ext>
            </a:extLst>
          </p:cNvPr>
          <p:cNvGrpSpPr/>
          <p:nvPr/>
        </p:nvGrpSpPr>
        <p:grpSpPr>
          <a:xfrm>
            <a:off x="4947207" y="4385340"/>
            <a:ext cx="7282779" cy="2492318"/>
            <a:chOff x="4909221" y="4389121"/>
            <a:chExt cx="7282779" cy="2492318"/>
          </a:xfrm>
        </p:grpSpPr>
        <p:sp>
          <p:nvSpPr>
            <p:cNvPr id="44" name="Rectangle 43">
              <a:extLst>
                <a:ext uri="{FF2B5EF4-FFF2-40B4-BE49-F238E27FC236}">
                  <a16:creationId xmlns:a16="http://schemas.microsoft.com/office/drawing/2014/main" id="{10555878-48F5-4675-92C9-16D3BD24C576}"/>
                </a:ext>
              </a:extLst>
            </p:cNvPr>
            <p:cNvSpPr/>
            <p:nvPr/>
          </p:nvSpPr>
          <p:spPr>
            <a:xfrm>
              <a:off x="4909221" y="4389121"/>
              <a:ext cx="7282779" cy="24923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D5853096-EDAE-46DD-A9CB-DEC0D55BA484}"/>
                </a:ext>
              </a:extLst>
            </p:cNvPr>
            <p:cNvGrpSpPr/>
            <p:nvPr/>
          </p:nvGrpSpPr>
          <p:grpSpPr>
            <a:xfrm>
              <a:off x="4909221" y="4507333"/>
              <a:ext cx="7216490" cy="2349802"/>
              <a:chOff x="4909221" y="4507333"/>
              <a:chExt cx="7216490" cy="2349802"/>
            </a:xfrm>
          </p:grpSpPr>
          <p:cxnSp>
            <p:nvCxnSpPr>
              <p:cNvPr id="46" name="Straight Connector 45">
                <a:extLst>
                  <a:ext uri="{FF2B5EF4-FFF2-40B4-BE49-F238E27FC236}">
                    <a16:creationId xmlns:a16="http://schemas.microsoft.com/office/drawing/2014/main" id="{00E7B126-7167-4617-8F06-014CA625ACC2}"/>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47" name="Group 46">
                <a:extLst>
                  <a:ext uri="{FF2B5EF4-FFF2-40B4-BE49-F238E27FC236}">
                    <a16:creationId xmlns:a16="http://schemas.microsoft.com/office/drawing/2014/main" id="{98157346-6154-460D-8C29-86EB6239D645}"/>
                  </a:ext>
                </a:extLst>
              </p:cNvPr>
              <p:cNvGrpSpPr/>
              <p:nvPr/>
            </p:nvGrpSpPr>
            <p:grpSpPr>
              <a:xfrm>
                <a:off x="6064810" y="5877836"/>
                <a:ext cx="5968726" cy="533400"/>
                <a:chOff x="822435" y="1524000"/>
                <a:chExt cx="7690945" cy="533400"/>
              </a:xfrm>
            </p:grpSpPr>
            <p:sp>
              <p:nvSpPr>
                <p:cNvPr id="61" name="Rectangle 60">
                  <a:extLst>
                    <a:ext uri="{FF2B5EF4-FFF2-40B4-BE49-F238E27FC236}">
                      <a16:creationId xmlns:a16="http://schemas.microsoft.com/office/drawing/2014/main" id="{AB797218-3387-42B2-9F99-61EFE500D018}"/>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62" name="Rectangle 61">
                  <a:extLst>
                    <a:ext uri="{FF2B5EF4-FFF2-40B4-BE49-F238E27FC236}">
                      <a16:creationId xmlns:a16="http://schemas.microsoft.com/office/drawing/2014/main" id="{949063CA-BDA8-48E4-875E-70C8060FCF58}"/>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48" name="TextBox 47">
                <a:extLst>
                  <a:ext uri="{FF2B5EF4-FFF2-40B4-BE49-F238E27FC236}">
                    <a16:creationId xmlns:a16="http://schemas.microsoft.com/office/drawing/2014/main" id="{2E8A8FBC-DA15-499A-A66A-AC2F6D0916BA}"/>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49" name="TextBox 48">
                <a:extLst>
                  <a:ext uri="{FF2B5EF4-FFF2-40B4-BE49-F238E27FC236}">
                    <a16:creationId xmlns:a16="http://schemas.microsoft.com/office/drawing/2014/main" id="{EB3EA78A-9C37-4B21-9D82-7CFF60CA75B4}"/>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50" name="TextBox 49">
                <a:extLst>
                  <a:ext uri="{FF2B5EF4-FFF2-40B4-BE49-F238E27FC236}">
                    <a16:creationId xmlns:a16="http://schemas.microsoft.com/office/drawing/2014/main" id="{267C9C8D-51F0-42A0-961A-E983D670A0F2}"/>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51" name="TextBox 50">
                <a:extLst>
                  <a:ext uri="{FF2B5EF4-FFF2-40B4-BE49-F238E27FC236}">
                    <a16:creationId xmlns:a16="http://schemas.microsoft.com/office/drawing/2014/main" id="{A39EEAF1-5284-4123-A42B-BCF4DED7DA4A}"/>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52" name="TextBox 51">
                <a:extLst>
                  <a:ext uri="{FF2B5EF4-FFF2-40B4-BE49-F238E27FC236}">
                    <a16:creationId xmlns:a16="http://schemas.microsoft.com/office/drawing/2014/main" id="{04801736-3CBB-4325-B609-E3AAADCB88D5}"/>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53" name="TextBox 52">
                <a:extLst>
                  <a:ext uri="{FF2B5EF4-FFF2-40B4-BE49-F238E27FC236}">
                    <a16:creationId xmlns:a16="http://schemas.microsoft.com/office/drawing/2014/main" id="{33E692EA-D1FC-4161-B679-6601FE3A3BF7}"/>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54" name="TextBox 53">
                <a:extLst>
                  <a:ext uri="{FF2B5EF4-FFF2-40B4-BE49-F238E27FC236}">
                    <a16:creationId xmlns:a16="http://schemas.microsoft.com/office/drawing/2014/main" id="{CC34B231-15EB-4F8A-BA4D-1D28FF0B3234}"/>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PDPTE </a:t>
                </a:r>
                <a:r>
                  <a:rPr lang="en-US" dirty="0" err="1">
                    <a:cs typeface="Segoe UI Light" panose="020B0502040204020203" pitchFamily="34" charset="0"/>
                  </a:rPr>
                  <a:t>physAddr</a:t>
                </a:r>
                <a:endParaRPr lang="en-US" dirty="0">
                  <a:cs typeface="Segoe UI Light" panose="020B0502040204020203" pitchFamily="34" charset="0"/>
                </a:endParaRPr>
              </a:p>
            </p:txBody>
          </p:sp>
          <p:sp>
            <p:nvSpPr>
              <p:cNvPr id="55" name="TextBox 54">
                <a:extLst>
                  <a:ext uri="{FF2B5EF4-FFF2-40B4-BE49-F238E27FC236}">
                    <a16:creationId xmlns:a16="http://schemas.microsoft.com/office/drawing/2014/main" id="{4BF2D818-43FE-4281-9185-F748318CF4D1}"/>
                  </a:ext>
                </a:extLst>
              </p:cNvPr>
              <p:cNvSpPr txBox="1"/>
              <p:nvPr/>
            </p:nvSpPr>
            <p:spPr>
              <a:xfrm>
                <a:off x="4909221" y="5932764"/>
                <a:ext cx="1237029" cy="523220"/>
              </a:xfrm>
              <a:prstGeom prst="rect">
                <a:avLst/>
              </a:prstGeom>
              <a:noFill/>
            </p:spPr>
            <p:txBody>
              <a:bodyPr wrap="square" rtlCol="0">
                <a:spAutoFit/>
              </a:bodyPr>
              <a:lstStyle/>
              <a:p>
                <a:pPr algn="ctr"/>
                <a:r>
                  <a:rPr lang="en-US" sz="2800" b="1" dirty="0">
                    <a:latin typeface="+mj-lt"/>
                  </a:rPr>
                  <a:t>PML4E</a:t>
                </a:r>
                <a:endParaRPr lang="en-US" sz="2400" b="1" dirty="0">
                  <a:latin typeface="+mj-lt"/>
                </a:endParaRPr>
              </a:p>
            </p:txBody>
          </p:sp>
          <p:sp>
            <p:nvSpPr>
              <p:cNvPr id="56" name="TextBox 55">
                <a:extLst>
                  <a:ext uri="{FF2B5EF4-FFF2-40B4-BE49-F238E27FC236}">
                    <a16:creationId xmlns:a16="http://schemas.microsoft.com/office/drawing/2014/main" id="{0FF4B29D-08D4-4E82-855B-BA51BCBA9BBA}"/>
                  </a:ext>
                </a:extLst>
              </p:cNvPr>
              <p:cNvSpPr txBox="1"/>
              <p:nvPr/>
            </p:nvSpPr>
            <p:spPr>
              <a:xfrm>
                <a:off x="8246087" y="4507333"/>
                <a:ext cx="3879624" cy="492443"/>
              </a:xfrm>
              <a:prstGeom prst="rect">
                <a:avLst/>
              </a:prstGeom>
              <a:noFill/>
            </p:spPr>
            <p:txBody>
              <a:bodyPr wrap="square" rtlCol="0">
                <a:spAutoFit/>
              </a:bodyPr>
              <a:lstStyle/>
              <a:p>
                <a:pPr algn="ctr"/>
                <a:r>
                  <a:rPr lang="en-US" sz="2600" dirty="0"/>
                  <a:t>Bookkeeping stuff</a:t>
                </a:r>
              </a:p>
            </p:txBody>
          </p:sp>
          <p:cxnSp>
            <p:nvCxnSpPr>
              <p:cNvPr id="57" name="Straight Connector 56">
                <a:extLst>
                  <a:ext uri="{FF2B5EF4-FFF2-40B4-BE49-F238E27FC236}">
                    <a16:creationId xmlns:a16="http://schemas.microsoft.com/office/drawing/2014/main" id="{BC897542-CE77-4089-8EE9-9047B3A28E29}"/>
                  </a:ext>
                </a:extLst>
              </p:cNvPr>
              <p:cNvCxnSpPr>
                <a:cxnSpLocks/>
                <a:stCxn id="59" idx="1"/>
              </p:cNvCxnSpPr>
              <p:nvPr/>
            </p:nvCxnSpPr>
            <p:spPr>
              <a:xfrm flipH="1" flipV="1">
                <a:off x="10517876" y="4986713"/>
                <a:ext cx="673224" cy="519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2BB7D00-1344-4748-96B8-F5E77CBD01F2}"/>
                  </a:ext>
                </a:extLst>
              </p:cNvPr>
              <p:cNvCxnSpPr>
                <a:cxnSpLocks/>
                <a:endCxn id="60" idx="1"/>
              </p:cNvCxnSpPr>
              <p:nvPr/>
            </p:nvCxnSpPr>
            <p:spPr>
              <a:xfrm flipH="1">
                <a:off x="6826093" y="4989265"/>
                <a:ext cx="3691782" cy="504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Left Bracket 58">
                <a:extLst>
                  <a:ext uri="{FF2B5EF4-FFF2-40B4-BE49-F238E27FC236}">
                    <a16:creationId xmlns:a16="http://schemas.microsoft.com/office/drawing/2014/main" id="{2256438B-5759-4A44-B489-D1969EAECD64}"/>
                  </a:ext>
                </a:extLst>
              </p:cNvPr>
              <p:cNvSpPr/>
              <p:nvPr/>
            </p:nvSpPr>
            <p:spPr>
              <a:xfrm rot="5400000">
                <a:off x="11091951" y="4782204"/>
                <a:ext cx="198297" cy="1647278"/>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Left Bracket 59">
                <a:extLst>
                  <a:ext uri="{FF2B5EF4-FFF2-40B4-BE49-F238E27FC236}">
                    <a16:creationId xmlns:a16="http://schemas.microsoft.com/office/drawing/2014/main" id="{3F2F9F11-E9F8-4C73-A174-8EE9D7ABDBC3}"/>
                  </a:ext>
                </a:extLst>
              </p:cNvPr>
              <p:cNvSpPr/>
              <p:nvPr/>
            </p:nvSpPr>
            <p:spPr>
              <a:xfrm rot="5400000">
                <a:off x="6719414" y="4855091"/>
                <a:ext cx="213359" cy="149102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63" name="Group 62">
            <a:extLst>
              <a:ext uri="{FF2B5EF4-FFF2-40B4-BE49-F238E27FC236}">
                <a16:creationId xmlns:a16="http://schemas.microsoft.com/office/drawing/2014/main" id="{2BF6CC75-3B8C-4247-BE05-57C7FC9D607B}"/>
              </a:ext>
            </a:extLst>
          </p:cNvPr>
          <p:cNvGrpSpPr/>
          <p:nvPr/>
        </p:nvGrpSpPr>
        <p:grpSpPr>
          <a:xfrm>
            <a:off x="4945792" y="3773725"/>
            <a:ext cx="7532837" cy="3102571"/>
            <a:chOff x="4909221" y="3778868"/>
            <a:chExt cx="7532837" cy="3102571"/>
          </a:xfrm>
        </p:grpSpPr>
        <p:sp>
          <p:nvSpPr>
            <p:cNvPr id="64" name="Rectangle 63">
              <a:extLst>
                <a:ext uri="{FF2B5EF4-FFF2-40B4-BE49-F238E27FC236}">
                  <a16:creationId xmlns:a16="http://schemas.microsoft.com/office/drawing/2014/main" id="{373E41B4-7AA7-40DC-996B-D60973D5C134}"/>
                </a:ext>
              </a:extLst>
            </p:cNvPr>
            <p:cNvSpPr/>
            <p:nvPr/>
          </p:nvSpPr>
          <p:spPr>
            <a:xfrm>
              <a:off x="4909221" y="3778868"/>
              <a:ext cx="7282779" cy="31025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64">
              <a:extLst>
                <a:ext uri="{FF2B5EF4-FFF2-40B4-BE49-F238E27FC236}">
                  <a16:creationId xmlns:a16="http://schemas.microsoft.com/office/drawing/2014/main" id="{7063D581-D080-400F-83D9-4FC4E0BBC6CE}"/>
                </a:ext>
              </a:extLst>
            </p:cNvPr>
            <p:cNvGrpSpPr/>
            <p:nvPr/>
          </p:nvGrpSpPr>
          <p:grpSpPr>
            <a:xfrm>
              <a:off x="5942453" y="3778868"/>
              <a:ext cx="6499605" cy="3083384"/>
              <a:chOff x="5942453" y="3778868"/>
              <a:chExt cx="6499605" cy="3083384"/>
            </a:xfrm>
          </p:grpSpPr>
          <p:cxnSp>
            <p:nvCxnSpPr>
              <p:cNvPr id="69" name="Straight Connector 68">
                <a:extLst>
                  <a:ext uri="{FF2B5EF4-FFF2-40B4-BE49-F238E27FC236}">
                    <a16:creationId xmlns:a16="http://schemas.microsoft.com/office/drawing/2014/main" id="{C2C79088-9C8D-43F5-A7D4-46042CA147DA}"/>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70" name="Group 69">
                <a:extLst>
                  <a:ext uri="{FF2B5EF4-FFF2-40B4-BE49-F238E27FC236}">
                    <a16:creationId xmlns:a16="http://schemas.microsoft.com/office/drawing/2014/main" id="{883C9E91-DA5D-4D12-8952-11CF6F812A6F}"/>
                  </a:ext>
                </a:extLst>
              </p:cNvPr>
              <p:cNvGrpSpPr/>
              <p:nvPr/>
            </p:nvGrpSpPr>
            <p:grpSpPr>
              <a:xfrm>
                <a:off x="5942453" y="3778868"/>
                <a:ext cx="6499605" cy="3083384"/>
                <a:chOff x="5942453" y="3778868"/>
                <a:chExt cx="6499605" cy="3083384"/>
              </a:xfrm>
            </p:grpSpPr>
            <p:cxnSp>
              <p:nvCxnSpPr>
                <p:cNvPr id="71" name="Straight Connector 70">
                  <a:extLst>
                    <a:ext uri="{FF2B5EF4-FFF2-40B4-BE49-F238E27FC236}">
                      <a16:creationId xmlns:a16="http://schemas.microsoft.com/office/drawing/2014/main" id="{3B1F1A6C-630C-40B4-BB3D-8F8628204264}"/>
                    </a:ext>
                  </a:extLst>
                </p:cNvPr>
                <p:cNvCxnSpPr/>
                <p:nvPr/>
              </p:nvCxnSpPr>
              <p:spPr bwMode="auto">
                <a:xfrm>
                  <a:off x="11811262"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86A88ED3-BE8E-4A0A-9CDA-023C61C7800E}"/>
                    </a:ext>
                  </a:extLst>
                </p:cNvPr>
                <p:cNvCxnSpPr/>
                <p:nvPr/>
              </p:nvCxnSpPr>
              <p:spPr bwMode="auto">
                <a:xfrm>
                  <a:off x="11584913"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D3BF5341-E5FA-424A-AFAC-3D8084FA3916}"/>
                    </a:ext>
                  </a:extLst>
                </p:cNvPr>
                <p:cNvCxnSpPr/>
                <p:nvPr/>
              </p:nvCxnSpPr>
              <p:spPr bwMode="auto">
                <a:xfrm>
                  <a:off x="11348366" y="5877975"/>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74" name="Group 73">
                  <a:extLst>
                    <a:ext uri="{FF2B5EF4-FFF2-40B4-BE49-F238E27FC236}">
                      <a16:creationId xmlns:a16="http://schemas.microsoft.com/office/drawing/2014/main" id="{D7321A35-2058-48B3-8C2E-D3005A9E6009}"/>
                    </a:ext>
                  </a:extLst>
                </p:cNvPr>
                <p:cNvGrpSpPr/>
                <p:nvPr/>
              </p:nvGrpSpPr>
              <p:grpSpPr>
                <a:xfrm>
                  <a:off x="5942453" y="3778868"/>
                  <a:ext cx="6499605" cy="3083384"/>
                  <a:chOff x="5942453" y="3778868"/>
                  <a:chExt cx="6499605" cy="3083384"/>
                </a:xfrm>
              </p:grpSpPr>
              <p:grpSp>
                <p:nvGrpSpPr>
                  <p:cNvPr id="75" name="Group 74">
                    <a:extLst>
                      <a:ext uri="{FF2B5EF4-FFF2-40B4-BE49-F238E27FC236}">
                        <a16:creationId xmlns:a16="http://schemas.microsoft.com/office/drawing/2014/main" id="{143CAC07-CBDD-4784-8C73-3E74C9F9D49F}"/>
                      </a:ext>
                    </a:extLst>
                  </p:cNvPr>
                  <p:cNvGrpSpPr/>
                  <p:nvPr/>
                </p:nvGrpSpPr>
                <p:grpSpPr>
                  <a:xfrm>
                    <a:off x="6064810" y="5877836"/>
                    <a:ext cx="5968726" cy="533400"/>
                    <a:chOff x="822435" y="1524000"/>
                    <a:chExt cx="7690945" cy="533400"/>
                  </a:xfrm>
                </p:grpSpPr>
                <p:sp>
                  <p:nvSpPr>
                    <p:cNvPr id="95" name="Rectangle 94">
                      <a:extLst>
                        <a:ext uri="{FF2B5EF4-FFF2-40B4-BE49-F238E27FC236}">
                          <a16:creationId xmlns:a16="http://schemas.microsoft.com/office/drawing/2014/main" id="{264C1FCA-7CC7-4D12-AEC1-E3D068D09AEB}"/>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96" name="Rectangle 95">
                      <a:extLst>
                        <a:ext uri="{FF2B5EF4-FFF2-40B4-BE49-F238E27FC236}">
                          <a16:creationId xmlns:a16="http://schemas.microsoft.com/office/drawing/2014/main" id="{21C1C2F0-6EBC-4ED4-ACBC-FBE07D617754}"/>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76" name="TextBox 75">
                    <a:extLst>
                      <a:ext uri="{FF2B5EF4-FFF2-40B4-BE49-F238E27FC236}">
                        <a16:creationId xmlns:a16="http://schemas.microsoft.com/office/drawing/2014/main" id="{2824D564-117E-41D5-A1D9-EDC76E487461}"/>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77" name="TextBox 76">
                    <a:extLst>
                      <a:ext uri="{FF2B5EF4-FFF2-40B4-BE49-F238E27FC236}">
                        <a16:creationId xmlns:a16="http://schemas.microsoft.com/office/drawing/2014/main" id="{95515D93-EAA6-4A84-9C8E-85579BA42DC3}"/>
                      </a:ext>
                    </a:extLst>
                  </p:cNvPr>
                  <p:cNvSpPr txBox="1"/>
                  <p:nvPr/>
                </p:nvSpPr>
                <p:spPr>
                  <a:xfrm>
                    <a:off x="11560443" y="6395469"/>
                    <a:ext cx="236547" cy="461665"/>
                  </a:xfrm>
                  <a:prstGeom prst="rect">
                    <a:avLst/>
                  </a:prstGeom>
                  <a:noFill/>
                </p:spPr>
                <p:txBody>
                  <a:bodyPr wrap="square" rtlCol="0">
                    <a:spAutoFit/>
                  </a:bodyPr>
                  <a:lstStyle/>
                  <a:p>
                    <a:r>
                      <a:rPr lang="en-US" sz="2400" dirty="0"/>
                      <a:t>1</a:t>
                    </a:r>
                  </a:p>
                </p:txBody>
              </p:sp>
              <p:sp>
                <p:nvSpPr>
                  <p:cNvPr id="78" name="TextBox 77">
                    <a:extLst>
                      <a:ext uri="{FF2B5EF4-FFF2-40B4-BE49-F238E27FC236}">
                        <a16:creationId xmlns:a16="http://schemas.microsoft.com/office/drawing/2014/main" id="{3E9C3ED3-B770-4EEE-93C3-9EC9911574B7}"/>
                      </a:ext>
                    </a:extLst>
                  </p:cNvPr>
                  <p:cNvSpPr txBox="1"/>
                  <p:nvPr/>
                </p:nvSpPr>
                <p:spPr>
                  <a:xfrm>
                    <a:off x="11323897" y="6400587"/>
                    <a:ext cx="236547" cy="461665"/>
                  </a:xfrm>
                  <a:prstGeom prst="rect">
                    <a:avLst/>
                  </a:prstGeom>
                  <a:noFill/>
                </p:spPr>
                <p:txBody>
                  <a:bodyPr wrap="square" rtlCol="0">
                    <a:spAutoFit/>
                  </a:bodyPr>
                  <a:lstStyle/>
                  <a:p>
                    <a:r>
                      <a:rPr lang="en-US" sz="2400" dirty="0"/>
                      <a:t>2</a:t>
                    </a:r>
                  </a:p>
                </p:txBody>
              </p:sp>
              <p:sp>
                <p:nvSpPr>
                  <p:cNvPr id="79" name="TextBox 78">
                    <a:extLst>
                      <a:ext uri="{FF2B5EF4-FFF2-40B4-BE49-F238E27FC236}">
                        <a16:creationId xmlns:a16="http://schemas.microsoft.com/office/drawing/2014/main" id="{40C25376-75E0-43AD-9E33-FB5F54B8E6EC}"/>
                      </a:ext>
                    </a:extLst>
                  </p:cNvPr>
                  <p:cNvSpPr txBox="1"/>
                  <p:nvPr/>
                </p:nvSpPr>
                <p:spPr>
                  <a:xfrm>
                    <a:off x="11087350" y="6390215"/>
                    <a:ext cx="236547" cy="461665"/>
                  </a:xfrm>
                  <a:prstGeom prst="rect">
                    <a:avLst/>
                  </a:prstGeom>
                  <a:noFill/>
                </p:spPr>
                <p:txBody>
                  <a:bodyPr wrap="square" rtlCol="0">
                    <a:spAutoFit/>
                  </a:bodyPr>
                  <a:lstStyle/>
                  <a:p>
                    <a:r>
                      <a:rPr lang="en-US" sz="2400" dirty="0"/>
                      <a:t>3</a:t>
                    </a:r>
                  </a:p>
                </p:txBody>
              </p:sp>
              <p:sp>
                <p:nvSpPr>
                  <p:cNvPr id="80" name="TextBox 79">
                    <a:extLst>
                      <a:ext uri="{FF2B5EF4-FFF2-40B4-BE49-F238E27FC236}">
                        <a16:creationId xmlns:a16="http://schemas.microsoft.com/office/drawing/2014/main" id="{16E064EF-4FDE-4A0D-858F-6C4CF5E9BEF9}"/>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81" name="TextBox 80">
                    <a:extLst>
                      <a:ext uri="{FF2B5EF4-FFF2-40B4-BE49-F238E27FC236}">
                        <a16:creationId xmlns:a16="http://schemas.microsoft.com/office/drawing/2014/main" id="{5C521D8F-30FB-4336-91B8-1A8938B16063}"/>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82" name="TextBox 81">
                    <a:extLst>
                      <a:ext uri="{FF2B5EF4-FFF2-40B4-BE49-F238E27FC236}">
                        <a16:creationId xmlns:a16="http://schemas.microsoft.com/office/drawing/2014/main" id="{F8D651CF-83A9-421E-BB87-730712A4FB27}"/>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83" name="TextBox 82">
                    <a:extLst>
                      <a:ext uri="{FF2B5EF4-FFF2-40B4-BE49-F238E27FC236}">
                        <a16:creationId xmlns:a16="http://schemas.microsoft.com/office/drawing/2014/main" id="{40A54886-B18B-468B-8925-8A35AB0D8BD5}"/>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84" name="TextBox 83">
                    <a:extLst>
                      <a:ext uri="{FF2B5EF4-FFF2-40B4-BE49-F238E27FC236}">
                        <a16:creationId xmlns:a16="http://schemas.microsoft.com/office/drawing/2014/main" id="{93650854-15D0-49CA-8F0F-EF77F7CAC05D}"/>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85" name="TextBox 84">
                    <a:extLst>
                      <a:ext uri="{FF2B5EF4-FFF2-40B4-BE49-F238E27FC236}">
                        <a16:creationId xmlns:a16="http://schemas.microsoft.com/office/drawing/2014/main" id="{9738F496-1055-4DE9-947C-73C32C6B6A2D}"/>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PDPTE </a:t>
                    </a:r>
                    <a:r>
                      <a:rPr lang="en-US" dirty="0" err="1">
                        <a:cs typeface="Segoe UI Light" panose="020B0502040204020203" pitchFamily="34" charset="0"/>
                      </a:rPr>
                      <a:t>physAddr</a:t>
                    </a:r>
                    <a:endParaRPr lang="en-US" dirty="0">
                      <a:cs typeface="Segoe UI Light" panose="020B0502040204020203" pitchFamily="34" charset="0"/>
                    </a:endParaRPr>
                  </a:p>
                </p:txBody>
              </p:sp>
              <p:grpSp>
                <p:nvGrpSpPr>
                  <p:cNvPr id="86" name="Group 85">
                    <a:extLst>
                      <a:ext uri="{FF2B5EF4-FFF2-40B4-BE49-F238E27FC236}">
                        <a16:creationId xmlns:a16="http://schemas.microsoft.com/office/drawing/2014/main" id="{D09CC25E-EC90-40B0-918D-FF7FA72EA35A}"/>
                      </a:ext>
                    </a:extLst>
                  </p:cNvPr>
                  <p:cNvGrpSpPr/>
                  <p:nvPr/>
                </p:nvGrpSpPr>
                <p:grpSpPr>
                  <a:xfrm>
                    <a:off x="10788656" y="4625690"/>
                    <a:ext cx="1653402" cy="1208584"/>
                    <a:chOff x="9264656" y="4625690"/>
                    <a:chExt cx="1653402" cy="1208584"/>
                  </a:xfrm>
                </p:grpSpPr>
                <p:sp>
                  <p:nvSpPr>
                    <p:cNvPr id="93" name="TextBox 92">
                      <a:extLst>
                        <a:ext uri="{FF2B5EF4-FFF2-40B4-BE49-F238E27FC236}">
                          <a16:creationId xmlns:a16="http://schemas.microsoft.com/office/drawing/2014/main" id="{8F06E25B-DA63-4F36-A51A-FA3CA2B2E8AD}"/>
                        </a:ext>
                      </a:extLst>
                    </p:cNvPr>
                    <p:cNvSpPr txBox="1"/>
                    <p:nvPr/>
                  </p:nvSpPr>
                  <p:spPr>
                    <a:xfrm>
                      <a:off x="9264656" y="4625690"/>
                      <a:ext cx="1653402" cy="461665"/>
                    </a:xfrm>
                    <a:prstGeom prst="rect">
                      <a:avLst/>
                    </a:prstGeom>
                    <a:noFill/>
                  </p:spPr>
                  <p:txBody>
                    <a:bodyPr wrap="square" rtlCol="0">
                      <a:spAutoFit/>
                    </a:bodyPr>
                    <a:lstStyle/>
                    <a:p>
                      <a:pPr algn="ctr"/>
                      <a:r>
                        <a:rPr lang="en-US" sz="2400" dirty="0"/>
                        <a:t>Present?</a:t>
                      </a:r>
                      <a:endParaRPr lang="en-US" sz="2000" dirty="0"/>
                    </a:p>
                  </p:txBody>
                </p:sp>
                <p:cxnSp>
                  <p:nvCxnSpPr>
                    <p:cNvPr id="94" name="Straight Arrow Connector 93">
                      <a:extLst>
                        <a:ext uri="{FF2B5EF4-FFF2-40B4-BE49-F238E27FC236}">
                          <a16:creationId xmlns:a16="http://schemas.microsoft.com/office/drawing/2014/main" id="{B854F9D4-AFC9-48AC-AC18-950D4FC2E9A0}"/>
                        </a:ext>
                      </a:extLst>
                    </p:cNvPr>
                    <p:cNvCxnSpPr>
                      <a:cxnSpLocks/>
                    </p:cNvCxnSpPr>
                    <p:nvPr/>
                  </p:nvCxnSpPr>
                  <p:spPr bwMode="auto">
                    <a:xfrm>
                      <a:off x="10321668" y="5029200"/>
                      <a:ext cx="89987" cy="80507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87" name="Group 86">
                    <a:extLst>
                      <a:ext uri="{FF2B5EF4-FFF2-40B4-BE49-F238E27FC236}">
                        <a16:creationId xmlns:a16="http://schemas.microsoft.com/office/drawing/2014/main" id="{1BB7242D-CBBA-4FF7-ADB3-16DD17125059}"/>
                      </a:ext>
                    </a:extLst>
                  </p:cNvPr>
                  <p:cNvGrpSpPr/>
                  <p:nvPr/>
                </p:nvGrpSpPr>
                <p:grpSpPr>
                  <a:xfrm>
                    <a:off x="10021424" y="4204194"/>
                    <a:ext cx="2077110" cy="1623703"/>
                    <a:chOff x="8630114" y="4204193"/>
                    <a:chExt cx="2077110" cy="1623703"/>
                  </a:xfrm>
                </p:grpSpPr>
                <p:sp>
                  <p:nvSpPr>
                    <p:cNvPr id="91" name="TextBox 90">
                      <a:extLst>
                        <a:ext uri="{FF2B5EF4-FFF2-40B4-BE49-F238E27FC236}">
                          <a16:creationId xmlns:a16="http://schemas.microsoft.com/office/drawing/2014/main" id="{4961EBCE-C971-4A4A-B877-D4C4244EEAC4}"/>
                        </a:ext>
                      </a:extLst>
                    </p:cNvPr>
                    <p:cNvSpPr txBox="1"/>
                    <p:nvPr/>
                  </p:nvSpPr>
                  <p:spPr>
                    <a:xfrm>
                      <a:off x="8630114" y="4204193"/>
                      <a:ext cx="2077110" cy="461665"/>
                    </a:xfrm>
                    <a:prstGeom prst="rect">
                      <a:avLst/>
                    </a:prstGeom>
                    <a:noFill/>
                  </p:spPr>
                  <p:txBody>
                    <a:bodyPr wrap="square" rtlCol="0">
                      <a:spAutoFit/>
                    </a:bodyPr>
                    <a:lstStyle/>
                    <a:p>
                      <a:pPr algn="ctr"/>
                      <a:r>
                        <a:rPr lang="en-US" sz="2400" dirty="0"/>
                        <a:t>Writeable?</a:t>
                      </a:r>
                      <a:endParaRPr lang="en-US" sz="2000" dirty="0"/>
                    </a:p>
                  </p:txBody>
                </p:sp>
                <p:cxnSp>
                  <p:nvCxnSpPr>
                    <p:cNvPr id="92" name="Straight Arrow Connector 91">
                      <a:extLst>
                        <a:ext uri="{FF2B5EF4-FFF2-40B4-BE49-F238E27FC236}">
                          <a16:creationId xmlns:a16="http://schemas.microsoft.com/office/drawing/2014/main" id="{CE068833-0447-4382-86D8-88668DBA0230}"/>
                        </a:ext>
                      </a:extLst>
                    </p:cNvPr>
                    <p:cNvCxnSpPr>
                      <a:cxnSpLocks/>
                    </p:cNvCxnSpPr>
                    <p:nvPr/>
                  </p:nvCxnSpPr>
                  <p:spPr bwMode="auto">
                    <a:xfrm>
                      <a:off x="9348347" y="4615058"/>
                      <a:ext cx="939059" cy="121283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88" name="Group 87">
                    <a:extLst>
                      <a:ext uri="{FF2B5EF4-FFF2-40B4-BE49-F238E27FC236}">
                        <a16:creationId xmlns:a16="http://schemas.microsoft.com/office/drawing/2014/main" id="{51655776-D552-47F5-BE3B-BFFCC6850F91}"/>
                      </a:ext>
                    </a:extLst>
                  </p:cNvPr>
                  <p:cNvGrpSpPr/>
                  <p:nvPr/>
                </p:nvGrpSpPr>
                <p:grpSpPr>
                  <a:xfrm>
                    <a:off x="8592855" y="3778868"/>
                    <a:ext cx="3075789" cy="2036329"/>
                    <a:chOff x="2793783" y="4607249"/>
                    <a:chExt cx="3075789" cy="2036329"/>
                  </a:xfrm>
                </p:grpSpPr>
                <p:cxnSp>
                  <p:nvCxnSpPr>
                    <p:cNvPr id="89" name="Straight Arrow Connector 88">
                      <a:extLst>
                        <a:ext uri="{FF2B5EF4-FFF2-40B4-BE49-F238E27FC236}">
                          <a16:creationId xmlns:a16="http://schemas.microsoft.com/office/drawing/2014/main" id="{C9A7300F-1ABA-441D-AAC5-DD9503A35145}"/>
                        </a:ext>
                      </a:extLst>
                    </p:cNvPr>
                    <p:cNvCxnSpPr>
                      <a:cxnSpLocks/>
                    </p:cNvCxnSpPr>
                    <p:nvPr/>
                  </p:nvCxnSpPr>
                  <p:spPr bwMode="auto">
                    <a:xfrm>
                      <a:off x="4129320" y="4992424"/>
                      <a:ext cx="1534402" cy="165115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90" name="TextBox 89">
                      <a:extLst>
                        <a:ext uri="{FF2B5EF4-FFF2-40B4-BE49-F238E27FC236}">
                          <a16:creationId xmlns:a16="http://schemas.microsoft.com/office/drawing/2014/main" id="{01EA59F0-FD93-48B9-BB21-6E3D70702A51}"/>
                        </a:ext>
                      </a:extLst>
                    </p:cNvPr>
                    <p:cNvSpPr txBox="1"/>
                    <p:nvPr/>
                  </p:nvSpPr>
                  <p:spPr>
                    <a:xfrm>
                      <a:off x="2793783" y="4607249"/>
                      <a:ext cx="3075789" cy="461665"/>
                    </a:xfrm>
                    <a:prstGeom prst="rect">
                      <a:avLst/>
                    </a:prstGeom>
                    <a:noFill/>
                  </p:spPr>
                  <p:txBody>
                    <a:bodyPr wrap="square" rtlCol="0">
                      <a:spAutoFit/>
                    </a:bodyPr>
                    <a:lstStyle/>
                    <a:p>
                      <a:pPr algn="ctr"/>
                      <a:r>
                        <a:rPr lang="en-US" sz="2400" dirty="0"/>
                        <a:t>User-mode accessible?</a:t>
                      </a:r>
                      <a:endParaRPr lang="en-US" sz="2000" dirty="0"/>
                    </a:p>
                  </p:txBody>
                </p:sp>
              </p:grpSp>
            </p:grpSp>
          </p:grpSp>
        </p:grpSp>
        <p:sp>
          <p:nvSpPr>
            <p:cNvPr id="66" name="TextBox 65">
              <a:extLst>
                <a:ext uri="{FF2B5EF4-FFF2-40B4-BE49-F238E27FC236}">
                  <a16:creationId xmlns:a16="http://schemas.microsoft.com/office/drawing/2014/main" id="{08DD1FFD-64BD-45BA-8C02-10581B475D48}"/>
                </a:ext>
              </a:extLst>
            </p:cNvPr>
            <p:cNvSpPr txBox="1"/>
            <p:nvPr/>
          </p:nvSpPr>
          <p:spPr>
            <a:xfrm>
              <a:off x="4909221" y="5932764"/>
              <a:ext cx="1237029" cy="523220"/>
            </a:xfrm>
            <a:prstGeom prst="rect">
              <a:avLst/>
            </a:prstGeom>
            <a:noFill/>
          </p:spPr>
          <p:txBody>
            <a:bodyPr wrap="square" rtlCol="0">
              <a:spAutoFit/>
            </a:bodyPr>
            <a:lstStyle/>
            <a:p>
              <a:pPr algn="ctr"/>
              <a:r>
                <a:rPr lang="en-US" sz="2800" b="1" dirty="0">
                  <a:latin typeface="+mj-lt"/>
                </a:rPr>
                <a:t>PML4E</a:t>
              </a:r>
              <a:endParaRPr lang="en-US" sz="2400" b="1" dirty="0">
                <a:latin typeface="+mj-lt"/>
              </a:endParaRPr>
            </a:p>
          </p:txBody>
        </p:sp>
        <p:sp>
          <p:nvSpPr>
            <p:cNvPr id="67" name="Left Bracket 66">
              <a:extLst>
                <a:ext uri="{FF2B5EF4-FFF2-40B4-BE49-F238E27FC236}">
                  <a16:creationId xmlns:a16="http://schemas.microsoft.com/office/drawing/2014/main" id="{BBD6DB00-4E87-4D46-B338-A1D22964DD8E}"/>
                </a:ext>
              </a:extLst>
            </p:cNvPr>
            <p:cNvSpPr/>
            <p:nvPr/>
          </p:nvSpPr>
          <p:spPr>
            <a:xfrm rot="5400000">
              <a:off x="6719414" y="4855091"/>
              <a:ext cx="213359" cy="149102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8" name="TextBox 67">
              <a:extLst>
                <a:ext uri="{FF2B5EF4-FFF2-40B4-BE49-F238E27FC236}">
                  <a16:creationId xmlns:a16="http://schemas.microsoft.com/office/drawing/2014/main" id="{D1E74F4B-64F7-4F14-AD2B-58A47D8330DE}"/>
                </a:ext>
              </a:extLst>
            </p:cNvPr>
            <p:cNvSpPr txBox="1"/>
            <p:nvPr/>
          </p:nvSpPr>
          <p:spPr>
            <a:xfrm>
              <a:off x="4944721" y="4972707"/>
              <a:ext cx="3879624" cy="461665"/>
            </a:xfrm>
            <a:prstGeom prst="rect">
              <a:avLst/>
            </a:prstGeom>
            <a:noFill/>
          </p:spPr>
          <p:txBody>
            <a:bodyPr wrap="square" rtlCol="0">
              <a:spAutoFit/>
            </a:bodyPr>
            <a:lstStyle/>
            <a:p>
              <a:pPr algn="ctr"/>
              <a:r>
                <a:rPr lang="en-US" sz="2400" dirty="0"/>
                <a:t>Bookkeeping stuff</a:t>
              </a:r>
            </a:p>
          </p:txBody>
        </p:sp>
      </p:grpSp>
    </p:spTree>
    <p:extLst>
      <p:ext uri="{BB962C8B-B14F-4D97-AF65-F5344CB8AC3E}">
        <p14:creationId xmlns:p14="http://schemas.microsoft.com/office/powerpoint/2010/main" val="346248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3"/>
                                        </p:tgtEl>
                                      </p:cBhvr>
                                    </p:animEffect>
                                    <p:set>
                                      <p:cBhvr>
                                        <p:cTn id="12" dur="1" fill="hold">
                                          <p:stCondLst>
                                            <p:cond delay="499"/>
                                          </p:stCondLst>
                                        </p:cTn>
                                        <p:tgtEl>
                                          <p:spTgt spid="4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63"/>
                                        </p:tgtEl>
                                      </p:cBhvr>
                                    </p:animEffect>
                                    <p:set>
                                      <p:cBhvr>
                                        <p:cTn id="20" dur="1" fill="hold">
                                          <p:stCondLst>
                                            <p:cond delay="499"/>
                                          </p:stCondLst>
                                        </p:cTn>
                                        <p:tgtEl>
                                          <p:spTgt spid="63"/>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5866C45-6DD6-47DF-92CD-FE4E6698398A}"/>
              </a:ext>
            </a:extLst>
          </p:cNvPr>
          <p:cNvGrpSpPr/>
          <p:nvPr/>
        </p:nvGrpSpPr>
        <p:grpSpPr>
          <a:xfrm>
            <a:off x="1031166" y="1028731"/>
            <a:ext cx="2321631" cy="5609191"/>
            <a:chOff x="1031166" y="1028731"/>
            <a:chExt cx="2321631" cy="5609191"/>
          </a:xfrm>
        </p:grpSpPr>
        <p:cxnSp>
          <p:nvCxnSpPr>
            <p:cNvPr id="5" name="Straight Connector 4">
              <a:extLst>
                <a:ext uri="{FF2B5EF4-FFF2-40B4-BE49-F238E27FC236}">
                  <a16:creationId xmlns:a16="http://schemas.microsoft.com/office/drawing/2014/main" id="{AF7AE6A7-89BA-4338-9E01-A1B192B8667B}"/>
                </a:ext>
              </a:extLst>
            </p:cNvPr>
            <p:cNvCxnSpPr>
              <a:cxnSpLocks/>
            </p:cNvCxnSpPr>
            <p:nvPr/>
          </p:nvCxnSpPr>
          <p:spPr bwMode="auto">
            <a:xfrm>
              <a:off x="1721912" y="5780342"/>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6" name="Group 5">
              <a:extLst>
                <a:ext uri="{FF2B5EF4-FFF2-40B4-BE49-F238E27FC236}">
                  <a16:creationId xmlns:a16="http://schemas.microsoft.com/office/drawing/2014/main" id="{1D89C65C-47B4-42E2-8574-446BF06F5717}"/>
                </a:ext>
              </a:extLst>
            </p:cNvPr>
            <p:cNvGrpSpPr/>
            <p:nvPr/>
          </p:nvGrpSpPr>
          <p:grpSpPr>
            <a:xfrm>
              <a:off x="1031166" y="1028731"/>
              <a:ext cx="2321631" cy="5609191"/>
              <a:chOff x="1031166" y="1028731"/>
              <a:chExt cx="2321631" cy="5609191"/>
            </a:xfrm>
          </p:grpSpPr>
          <p:grpSp>
            <p:nvGrpSpPr>
              <p:cNvPr id="7" name="Group 6">
                <a:extLst>
                  <a:ext uri="{FF2B5EF4-FFF2-40B4-BE49-F238E27FC236}">
                    <a16:creationId xmlns:a16="http://schemas.microsoft.com/office/drawing/2014/main" id="{7C8AC954-BB74-43C7-B73A-3F44291992DC}"/>
                  </a:ext>
                </a:extLst>
              </p:cNvPr>
              <p:cNvGrpSpPr/>
              <p:nvPr/>
            </p:nvGrpSpPr>
            <p:grpSpPr>
              <a:xfrm>
                <a:off x="1842814" y="4859455"/>
                <a:ext cx="1137709" cy="1440787"/>
                <a:chOff x="3857134" y="2258853"/>
                <a:chExt cx="1632103" cy="1440787"/>
              </a:xfrm>
            </p:grpSpPr>
            <p:sp>
              <p:nvSpPr>
                <p:cNvPr id="13" name="Rectangle 12">
                  <a:extLst>
                    <a:ext uri="{FF2B5EF4-FFF2-40B4-BE49-F238E27FC236}">
                      <a16:creationId xmlns:a16="http://schemas.microsoft.com/office/drawing/2014/main" id="{7F56E422-FB89-4CBF-9781-F8E0015B312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4" name="Group 13">
                  <a:extLst>
                    <a:ext uri="{FF2B5EF4-FFF2-40B4-BE49-F238E27FC236}">
                      <a16:creationId xmlns:a16="http://schemas.microsoft.com/office/drawing/2014/main" id="{96010C7C-E676-44C0-9CBF-47EF4831218B}"/>
                    </a:ext>
                  </a:extLst>
                </p:cNvPr>
                <p:cNvGrpSpPr/>
                <p:nvPr/>
              </p:nvGrpSpPr>
              <p:grpSpPr>
                <a:xfrm>
                  <a:off x="3857134" y="2920803"/>
                  <a:ext cx="1632103" cy="492443"/>
                  <a:chOff x="1317576" y="3537323"/>
                  <a:chExt cx="1632103" cy="492443"/>
                </a:xfrm>
              </p:grpSpPr>
              <p:sp>
                <p:nvSpPr>
                  <p:cNvPr id="15" name="Rectangle 14">
                    <a:extLst>
                      <a:ext uri="{FF2B5EF4-FFF2-40B4-BE49-F238E27FC236}">
                        <a16:creationId xmlns:a16="http://schemas.microsoft.com/office/drawing/2014/main" id="{B636985D-6F4C-49AC-A2CA-265CA58F0624}"/>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6" name="TextBox 15">
                    <a:extLst>
                      <a:ext uri="{FF2B5EF4-FFF2-40B4-BE49-F238E27FC236}">
                        <a16:creationId xmlns:a16="http://schemas.microsoft.com/office/drawing/2014/main" id="{8164DC79-D4FD-4B98-A533-2ED738450FD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sp>
            <p:nvSpPr>
              <p:cNvPr id="8" name="TextBox 7">
                <a:extLst>
                  <a:ext uri="{FF2B5EF4-FFF2-40B4-BE49-F238E27FC236}">
                    <a16:creationId xmlns:a16="http://schemas.microsoft.com/office/drawing/2014/main" id="{2799E30C-0F4D-4562-8DC0-48B406D816F2}"/>
                  </a:ext>
                </a:extLst>
              </p:cNvPr>
              <p:cNvSpPr txBox="1"/>
              <p:nvPr/>
            </p:nvSpPr>
            <p:spPr>
              <a:xfrm>
                <a:off x="1502640" y="6268590"/>
                <a:ext cx="1850157" cy="369332"/>
              </a:xfrm>
              <a:prstGeom prst="rect">
                <a:avLst/>
              </a:prstGeom>
              <a:noFill/>
            </p:spPr>
            <p:txBody>
              <a:bodyPr wrap="square" rtlCol="0">
                <a:spAutoFit/>
              </a:bodyPr>
              <a:lstStyle/>
              <a:p>
                <a:pPr algn="ctr"/>
                <a:r>
                  <a:rPr lang="en-US" dirty="0"/>
                  <a:t>Page map level 4</a:t>
                </a:r>
              </a:p>
            </p:txBody>
          </p:sp>
          <p:cxnSp>
            <p:nvCxnSpPr>
              <p:cNvPr id="9" name="Straight Connector 8">
                <a:extLst>
                  <a:ext uri="{FF2B5EF4-FFF2-40B4-BE49-F238E27FC236}">
                    <a16:creationId xmlns:a16="http://schemas.microsoft.com/office/drawing/2014/main" id="{E113C2E9-C348-415A-B256-EB781CADFFE9}"/>
                  </a:ext>
                </a:extLst>
              </p:cNvPr>
              <p:cNvCxnSpPr>
                <a:cxnSpLocks/>
              </p:cNvCxnSpPr>
              <p:nvPr/>
            </p:nvCxnSpPr>
            <p:spPr bwMode="auto">
              <a:xfrm flipH="1">
                <a:off x="1725086" y="1028731"/>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0" name="Group 9">
                <a:extLst>
                  <a:ext uri="{FF2B5EF4-FFF2-40B4-BE49-F238E27FC236}">
                    <a16:creationId xmlns:a16="http://schemas.microsoft.com/office/drawing/2014/main" id="{599A6237-ABF8-4E4D-B4B6-FF07E975F8C6}"/>
                  </a:ext>
                </a:extLst>
              </p:cNvPr>
              <p:cNvGrpSpPr/>
              <p:nvPr/>
            </p:nvGrpSpPr>
            <p:grpSpPr>
              <a:xfrm>
                <a:off x="1031166" y="5195412"/>
                <a:ext cx="813660" cy="511869"/>
                <a:chOff x="6627246" y="2411318"/>
                <a:chExt cx="813660" cy="511869"/>
              </a:xfrm>
            </p:grpSpPr>
            <p:cxnSp>
              <p:nvCxnSpPr>
                <p:cNvPr id="11" name="Straight Connector 10">
                  <a:extLst>
                    <a:ext uri="{FF2B5EF4-FFF2-40B4-BE49-F238E27FC236}">
                      <a16:creationId xmlns:a16="http://schemas.microsoft.com/office/drawing/2014/main" id="{674F3F52-5E4A-4F3F-BF0C-39408DEED68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B379D2E3-6C53-4566-A334-13890D8E153F}"/>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grpSp>
      <p:grpSp>
        <p:nvGrpSpPr>
          <p:cNvPr id="29" name="Group 28">
            <a:extLst>
              <a:ext uri="{FF2B5EF4-FFF2-40B4-BE49-F238E27FC236}">
                <a16:creationId xmlns:a16="http://schemas.microsoft.com/office/drawing/2014/main" id="{B14FCA78-1EA6-47C7-906C-2378D0492C31}"/>
              </a:ext>
            </a:extLst>
          </p:cNvPr>
          <p:cNvGrpSpPr/>
          <p:nvPr/>
        </p:nvGrpSpPr>
        <p:grpSpPr>
          <a:xfrm>
            <a:off x="57539" y="4287162"/>
            <a:ext cx="1425461" cy="523220"/>
            <a:chOff x="1410366" y="4720741"/>
            <a:chExt cx="1425461" cy="523220"/>
          </a:xfrm>
        </p:grpSpPr>
        <p:sp>
          <p:nvSpPr>
            <p:cNvPr id="30" name="Rectangle 29">
              <a:extLst>
                <a:ext uri="{FF2B5EF4-FFF2-40B4-BE49-F238E27FC236}">
                  <a16:creationId xmlns:a16="http://schemas.microsoft.com/office/drawing/2014/main" id="{B50BA716-FBBA-410A-A571-01782129EDB6}"/>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1" name="TextBox 30">
              <a:extLst>
                <a:ext uri="{FF2B5EF4-FFF2-40B4-BE49-F238E27FC236}">
                  <a16:creationId xmlns:a16="http://schemas.microsoft.com/office/drawing/2014/main" id="{4A150354-C9A3-4125-B818-9DBECE1A045B}"/>
                </a:ext>
              </a:extLst>
            </p:cNvPr>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32" name="Title 1">
            <a:extLst>
              <a:ext uri="{FF2B5EF4-FFF2-40B4-BE49-F238E27FC236}">
                <a16:creationId xmlns:a16="http://schemas.microsoft.com/office/drawing/2014/main" id="{EA1E6C37-170A-4445-A3D9-433A86EA13E4}"/>
              </a:ext>
            </a:extLst>
          </p:cNvPr>
          <p:cNvSpPr>
            <a:spLocks noGrp="1"/>
          </p:cNvSpPr>
          <p:nvPr>
            <p:ph type="title"/>
          </p:nvPr>
        </p:nvSpPr>
        <p:spPr>
          <a:xfrm>
            <a:off x="2209800" y="-29594"/>
            <a:ext cx="7772400" cy="533400"/>
          </a:xfrm>
        </p:spPr>
        <p:txBody>
          <a:bodyPr>
            <a:normAutofit/>
          </a:bodyPr>
          <a:lstStyle/>
          <a:p>
            <a:r>
              <a:rPr lang="en-US" sz="3200" b="1" dirty="0"/>
              <a:t>Case study: x86-64 using 1 GB pages</a:t>
            </a:r>
          </a:p>
        </p:txBody>
      </p:sp>
      <p:grpSp>
        <p:nvGrpSpPr>
          <p:cNvPr id="41" name="Group 40">
            <a:extLst>
              <a:ext uri="{FF2B5EF4-FFF2-40B4-BE49-F238E27FC236}">
                <a16:creationId xmlns:a16="http://schemas.microsoft.com/office/drawing/2014/main" id="{84DEA6F4-E723-4839-8C6D-3583AFCCA88E}"/>
              </a:ext>
            </a:extLst>
          </p:cNvPr>
          <p:cNvGrpSpPr/>
          <p:nvPr/>
        </p:nvGrpSpPr>
        <p:grpSpPr>
          <a:xfrm>
            <a:off x="2902528" y="1022193"/>
            <a:ext cx="2175357" cy="5015330"/>
            <a:chOff x="2902528" y="1022193"/>
            <a:chExt cx="2175357" cy="5015330"/>
          </a:xfrm>
        </p:grpSpPr>
        <p:cxnSp>
          <p:nvCxnSpPr>
            <p:cNvPr id="42" name="Straight Connector 41">
              <a:extLst>
                <a:ext uri="{FF2B5EF4-FFF2-40B4-BE49-F238E27FC236}">
                  <a16:creationId xmlns:a16="http://schemas.microsoft.com/office/drawing/2014/main" id="{126484EB-13CC-49FC-BB80-F2465753EA7D}"/>
                </a:ext>
              </a:extLst>
            </p:cNvPr>
            <p:cNvCxnSpPr>
              <a:cxnSpLocks/>
            </p:cNvCxnSpPr>
            <p:nvPr/>
          </p:nvCxnSpPr>
          <p:spPr bwMode="auto">
            <a:xfrm>
              <a:off x="3612124" y="4879173"/>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3" name="Group 42">
              <a:extLst>
                <a:ext uri="{FF2B5EF4-FFF2-40B4-BE49-F238E27FC236}">
                  <a16:creationId xmlns:a16="http://schemas.microsoft.com/office/drawing/2014/main" id="{EDD6037A-020C-41A2-B748-660A04CC5DE3}"/>
                </a:ext>
              </a:extLst>
            </p:cNvPr>
            <p:cNvGrpSpPr/>
            <p:nvPr/>
          </p:nvGrpSpPr>
          <p:grpSpPr>
            <a:xfrm>
              <a:off x="2902528" y="1022193"/>
              <a:ext cx="2175357" cy="5015330"/>
              <a:chOff x="2902528" y="1022193"/>
              <a:chExt cx="2175357" cy="5015330"/>
            </a:xfrm>
          </p:grpSpPr>
          <p:grpSp>
            <p:nvGrpSpPr>
              <p:cNvPr id="44" name="Group 43">
                <a:extLst>
                  <a:ext uri="{FF2B5EF4-FFF2-40B4-BE49-F238E27FC236}">
                    <a16:creationId xmlns:a16="http://schemas.microsoft.com/office/drawing/2014/main" id="{3F369429-FD2A-4A2D-9387-3C10AEBFA5B0}"/>
                  </a:ext>
                </a:extLst>
              </p:cNvPr>
              <p:cNvGrpSpPr/>
              <p:nvPr/>
            </p:nvGrpSpPr>
            <p:grpSpPr>
              <a:xfrm>
                <a:off x="2922900" y="1022193"/>
                <a:ext cx="2154985" cy="5015330"/>
                <a:chOff x="4805155" y="189133"/>
                <a:chExt cx="2154985" cy="5015330"/>
              </a:xfrm>
            </p:grpSpPr>
            <p:grpSp>
              <p:nvGrpSpPr>
                <p:cNvPr id="48" name="Group 47">
                  <a:extLst>
                    <a:ext uri="{FF2B5EF4-FFF2-40B4-BE49-F238E27FC236}">
                      <a16:creationId xmlns:a16="http://schemas.microsoft.com/office/drawing/2014/main" id="{E303A469-AA62-42A7-8FD9-C4676866F8B1}"/>
                    </a:ext>
                  </a:extLst>
                </p:cNvPr>
                <p:cNvGrpSpPr/>
                <p:nvPr/>
              </p:nvGrpSpPr>
              <p:grpSpPr>
                <a:xfrm>
                  <a:off x="5616803" y="3123597"/>
                  <a:ext cx="1137709" cy="1440787"/>
                  <a:chOff x="3857134" y="2258853"/>
                  <a:chExt cx="1632103" cy="1440787"/>
                </a:xfrm>
              </p:grpSpPr>
              <p:sp>
                <p:nvSpPr>
                  <p:cNvPr id="54" name="Rectangle 53">
                    <a:extLst>
                      <a:ext uri="{FF2B5EF4-FFF2-40B4-BE49-F238E27FC236}">
                        <a16:creationId xmlns:a16="http://schemas.microsoft.com/office/drawing/2014/main" id="{BEE1AD65-8349-4D3B-87B2-98C652378355}"/>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55" name="Group 54">
                    <a:extLst>
                      <a:ext uri="{FF2B5EF4-FFF2-40B4-BE49-F238E27FC236}">
                        <a16:creationId xmlns:a16="http://schemas.microsoft.com/office/drawing/2014/main" id="{B0B336B9-99C0-490D-946E-7077B7CE195A}"/>
                      </a:ext>
                    </a:extLst>
                  </p:cNvPr>
                  <p:cNvGrpSpPr/>
                  <p:nvPr/>
                </p:nvGrpSpPr>
                <p:grpSpPr>
                  <a:xfrm>
                    <a:off x="3857134" y="2920803"/>
                    <a:ext cx="1632103" cy="492443"/>
                    <a:chOff x="1317576" y="3537323"/>
                    <a:chExt cx="1632103" cy="492443"/>
                  </a:xfrm>
                </p:grpSpPr>
                <p:sp>
                  <p:nvSpPr>
                    <p:cNvPr id="56" name="Rectangle 55">
                      <a:extLst>
                        <a:ext uri="{FF2B5EF4-FFF2-40B4-BE49-F238E27FC236}">
                          <a16:creationId xmlns:a16="http://schemas.microsoft.com/office/drawing/2014/main" id="{82E8A78A-62AF-41C7-8A5F-3133D5F9CCE1}"/>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57" name="TextBox 56">
                      <a:extLst>
                        <a:ext uri="{FF2B5EF4-FFF2-40B4-BE49-F238E27FC236}">
                          <a16:creationId xmlns:a16="http://schemas.microsoft.com/office/drawing/2014/main" id="{25A79841-12C7-4BC9-A75B-3C78CBA03FAD}"/>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sp>
              <p:nvSpPr>
                <p:cNvPr id="49" name="TextBox 48">
                  <a:extLst>
                    <a:ext uri="{FF2B5EF4-FFF2-40B4-BE49-F238E27FC236}">
                      <a16:creationId xmlns:a16="http://schemas.microsoft.com/office/drawing/2014/main" id="{0DECCF83-1D70-433A-BAE7-14FE00B17B55}"/>
                    </a:ext>
                  </a:extLst>
                </p:cNvPr>
                <p:cNvSpPr txBox="1"/>
                <p:nvPr/>
              </p:nvSpPr>
              <p:spPr>
                <a:xfrm>
                  <a:off x="5378054" y="4558132"/>
                  <a:ext cx="1582086" cy="646331"/>
                </a:xfrm>
                <a:prstGeom prst="rect">
                  <a:avLst/>
                </a:prstGeom>
                <a:noFill/>
              </p:spPr>
              <p:txBody>
                <a:bodyPr wrap="square" rtlCol="0">
                  <a:spAutoFit/>
                </a:bodyPr>
                <a:lstStyle/>
                <a:p>
                  <a:pPr algn="ctr"/>
                  <a:r>
                    <a:rPr lang="en-US" dirty="0"/>
                    <a:t>Page directory pointer</a:t>
                  </a:r>
                </a:p>
              </p:txBody>
            </p:sp>
            <p:cxnSp>
              <p:nvCxnSpPr>
                <p:cNvPr id="50" name="Straight Connector 49">
                  <a:extLst>
                    <a:ext uri="{FF2B5EF4-FFF2-40B4-BE49-F238E27FC236}">
                      <a16:creationId xmlns:a16="http://schemas.microsoft.com/office/drawing/2014/main" id="{F9880750-4366-454C-8E97-D8EDDED90571}"/>
                    </a:ext>
                  </a:extLst>
                </p:cNvPr>
                <p:cNvCxnSpPr>
                  <a:cxnSpLocks/>
                </p:cNvCxnSpPr>
                <p:nvPr/>
              </p:nvCxnSpPr>
              <p:spPr bwMode="auto">
                <a:xfrm flipH="1">
                  <a:off x="5499074" y="18913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51" name="Group 50">
                  <a:extLst>
                    <a:ext uri="{FF2B5EF4-FFF2-40B4-BE49-F238E27FC236}">
                      <a16:creationId xmlns:a16="http://schemas.microsoft.com/office/drawing/2014/main" id="{1DAA1056-79BD-4053-81A5-F97B38611FDF}"/>
                    </a:ext>
                  </a:extLst>
                </p:cNvPr>
                <p:cNvGrpSpPr/>
                <p:nvPr/>
              </p:nvGrpSpPr>
              <p:grpSpPr>
                <a:xfrm>
                  <a:off x="4805155" y="3459554"/>
                  <a:ext cx="813660" cy="511869"/>
                  <a:chOff x="6627246" y="2411318"/>
                  <a:chExt cx="813660" cy="511869"/>
                </a:xfrm>
              </p:grpSpPr>
              <p:cxnSp>
                <p:nvCxnSpPr>
                  <p:cNvPr id="52" name="Straight Connector 51">
                    <a:extLst>
                      <a:ext uri="{FF2B5EF4-FFF2-40B4-BE49-F238E27FC236}">
                        <a16:creationId xmlns:a16="http://schemas.microsoft.com/office/drawing/2014/main" id="{C928EB26-8379-4A5D-9684-E12F0504FAD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3" name="TextBox 52">
                    <a:extLst>
                      <a:ext uri="{FF2B5EF4-FFF2-40B4-BE49-F238E27FC236}">
                        <a16:creationId xmlns:a16="http://schemas.microsoft.com/office/drawing/2014/main" id="{52F4BA1D-2B36-4C8E-BFE3-FBC8F2990768}"/>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cxnSp>
            <p:nvCxnSpPr>
              <p:cNvPr id="45" name="Straight Connector 44">
                <a:extLst>
                  <a:ext uri="{FF2B5EF4-FFF2-40B4-BE49-F238E27FC236}">
                    <a16:creationId xmlns:a16="http://schemas.microsoft.com/office/drawing/2014/main" id="{437269D0-8716-47A4-812D-05C62D30323A}"/>
                  </a:ext>
                </a:extLst>
              </p:cNvPr>
              <p:cNvCxnSpPr>
                <a:cxnSpLocks/>
              </p:cNvCxnSpPr>
              <p:nvPr/>
            </p:nvCxnSpPr>
            <p:spPr bwMode="auto">
              <a:xfrm>
                <a:off x="3211694" y="5399073"/>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531272E4-1224-434F-9A2F-21E7C84FAE71}"/>
                  </a:ext>
                </a:extLst>
              </p:cNvPr>
              <p:cNvCxnSpPr>
                <a:cxnSpLocks/>
              </p:cNvCxnSpPr>
              <p:nvPr/>
            </p:nvCxnSpPr>
            <p:spPr bwMode="auto">
              <a:xfrm>
                <a:off x="2902528" y="5779194"/>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47" name="Straight Connector 46">
                <a:extLst>
                  <a:ext uri="{FF2B5EF4-FFF2-40B4-BE49-F238E27FC236}">
                    <a16:creationId xmlns:a16="http://schemas.microsoft.com/office/drawing/2014/main" id="{869AF4B5-D0C6-4804-93DE-93D6C62ACA0A}"/>
                  </a:ext>
                </a:extLst>
              </p:cNvPr>
              <p:cNvCxnSpPr>
                <a:cxnSpLocks/>
              </p:cNvCxnSpPr>
              <p:nvPr/>
            </p:nvCxnSpPr>
            <p:spPr bwMode="auto">
              <a:xfrm>
                <a:off x="3211693" y="5399073"/>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grpSp>
        <p:nvGrpSpPr>
          <p:cNvPr id="58" name="Group 57">
            <a:extLst>
              <a:ext uri="{FF2B5EF4-FFF2-40B4-BE49-F238E27FC236}">
                <a16:creationId xmlns:a16="http://schemas.microsoft.com/office/drawing/2014/main" id="{8BFB7849-10C1-4AA5-BFBE-81A7AC077F60}"/>
              </a:ext>
            </a:extLst>
          </p:cNvPr>
          <p:cNvGrpSpPr/>
          <p:nvPr/>
        </p:nvGrpSpPr>
        <p:grpSpPr>
          <a:xfrm>
            <a:off x="733691" y="4765523"/>
            <a:ext cx="1175172" cy="1534082"/>
            <a:chOff x="3938351" y="1072565"/>
            <a:chExt cx="1175172" cy="671649"/>
          </a:xfrm>
        </p:grpSpPr>
        <p:cxnSp>
          <p:nvCxnSpPr>
            <p:cNvPr id="59" name="Straight Connector 58">
              <a:extLst>
                <a:ext uri="{FF2B5EF4-FFF2-40B4-BE49-F238E27FC236}">
                  <a16:creationId xmlns:a16="http://schemas.microsoft.com/office/drawing/2014/main" id="{FB095056-46D8-483E-A6EF-E8F98F3C8A06}"/>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0" name="Straight Connector 59">
              <a:extLst>
                <a:ext uri="{FF2B5EF4-FFF2-40B4-BE49-F238E27FC236}">
                  <a16:creationId xmlns:a16="http://schemas.microsoft.com/office/drawing/2014/main" id="{60A58AFC-CFCF-463F-BFC1-09DBCC99ED25}"/>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8" name="Group 87">
            <a:extLst>
              <a:ext uri="{FF2B5EF4-FFF2-40B4-BE49-F238E27FC236}">
                <a16:creationId xmlns:a16="http://schemas.microsoft.com/office/drawing/2014/main" id="{B9D262B4-3E7F-4293-B489-C538A61A40A7}"/>
              </a:ext>
            </a:extLst>
          </p:cNvPr>
          <p:cNvGrpSpPr/>
          <p:nvPr/>
        </p:nvGrpSpPr>
        <p:grpSpPr>
          <a:xfrm>
            <a:off x="-1391" y="482148"/>
            <a:ext cx="11587794" cy="1074172"/>
            <a:chOff x="-1391" y="482148"/>
            <a:chExt cx="11587794" cy="1074172"/>
          </a:xfrm>
        </p:grpSpPr>
        <p:sp>
          <p:nvSpPr>
            <p:cNvPr id="20" name="TextBox 19">
              <a:extLst>
                <a:ext uri="{FF2B5EF4-FFF2-40B4-BE49-F238E27FC236}">
                  <a16:creationId xmlns:a16="http://schemas.microsoft.com/office/drawing/2014/main" id="{8682D140-C656-483B-9CFB-D3A522DABD92}"/>
                </a:ext>
              </a:extLst>
            </p:cNvPr>
            <p:cNvSpPr txBox="1"/>
            <p:nvPr/>
          </p:nvSpPr>
          <p:spPr>
            <a:xfrm>
              <a:off x="6669237" y="491171"/>
              <a:ext cx="3189570" cy="523220"/>
            </a:xfrm>
            <a:prstGeom prst="rect">
              <a:avLst/>
            </a:prstGeom>
            <a:noFill/>
          </p:spPr>
          <p:txBody>
            <a:bodyPr wrap="square" rtlCol="0">
              <a:spAutoFit/>
            </a:bodyPr>
            <a:lstStyle/>
            <a:p>
              <a:pPr algn="ctr"/>
              <a:r>
                <a:rPr lang="en-US" sz="2800" dirty="0"/>
                <a:t>Offset in 1 GB page</a:t>
              </a:r>
            </a:p>
          </p:txBody>
        </p:sp>
        <p:sp>
          <p:nvSpPr>
            <p:cNvPr id="22" name="Rectangle 21">
              <a:extLst>
                <a:ext uri="{FF2B5EF4-FFF2-40B4-BE49-F238E27FC236}">
                  <a16:creationId xmlns:a16="http://schemas.microsoft.com/office/drawing/2014/main" id="{DD64B676-DE18-483C-A200-2CD68055EAD6}"/>
                </a:ext>
              </a:extLst>
            </p:cNvPr>
            <p:cNvSpPr/>
            <p:nvPr/>
          </p:nvSpPr>
          <p:spPr bwMode="auto">
            <a:xfrm>
              <a:off x="4917154" y="491640"/>
              <a:ext cx="651947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23" name="TextBox 22">
              <a:extLst>
                <a:ext uri="{FF2B5EF4-FFF2-40B4-BE49-F238E27FC236}">
                  <a16:creationId xmlns:a16="http://schemas.microsoft.com/office/drawing/2014/main" id="{EA980EAD-53E8-4E66-B1BC-5833F2FDE78A}"/>
                </a:ext>
              </a:extLst>
            </p:cNvPr>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28" name="TextBox 27">
              <a:extLst>
                <a:ext uri="{FF2B5EF4-FFF2-40B4-BE49-F238E27FC236}">
                  <a16:creationId xmlns:a16="http://schemas.microsoft.com/office/drawing/2014/main" id="{BA991DE9-7258-4745-85CA-C3D4E1C418E0}"/>
                </a:ext>
              </a:extLst>
            </p:cNvPr>
            <p:cNvSpPr txBox="1"/>
            <p:nvPr/>
          </p:nvSpPr>
          <p:spPr>
            <a:xfrm>
              <a:off x="2939021" y="949791"/>
              <a:ext cx="635876" cy="584775"/>
            </a:xfrm>
            <a:prstGeom prst="rect">
              <a:avLst/>
            </a:prstGeom>
            <a:noFill/>
          </p:spPr>
          <p:txBody>
            <a:bodyPr wrap="square" rtlCol="0">
              <a:spAutoFit/>
            </a:bodyPr>
            <a:lstStyle/>
            <a:p>
              <a:r>
                <a:rPr lang="en-US" sz="3200" dirty="0"/>
                <a:t>38</a:t>
              </a:r>
            </a:p>
          </p:txBody>
        </p:sp>
        <p:sp>
          <p:nvSpPr>
            <p:cNvPr id="33" name="TextBox 32">
              <a:extLst>
                <a:ext uri="{FF2B5EF4-FFF2-40B4-BE49-F238E27FC236}">
                  <a16:creationId xmlns:a16="http://schemas.microsoft.com/office/drawing/2014/main" id="{9DA000A2-1D6D-4831-BEC8-5450AF5D7081}"/>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34" name="Rectangle 33">
              <a:extLst>
                <a:ext uri="{FF2B5EF4-FFF2-40B4-BE49-F238E27FC236}">
                  <a16:creationId xmlns:a16="http://schemas.microsoft.com/office/drawing/2014/main" id="{BBB2F84B-720E-4D10-A406-6E006AAD6E1D}"/>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5" name="TextBox 34">
              <a:extLst>
                <a:ext uri="{FF2B5EF4-FFF2-40B4-BE49-F238E27FC236}">
                  <a16:creationId xmlns:a16="http://schemas.microsoft.com/office/drawing/2014/main" id="{16BD82DF-0C09-4D91-84BB-7527AF768BF9}"/>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36" name="TextBox 35">
              <a:extLst>
                <a:ext uri="{FF2B5EF4-FFF2-40B4-BE49-F238E27FC236}">
                  <a16:creationId xmlns:a16="http://schemas.microsoft.com/office/drawing/2014/main" id="{99E279A4-4B33-498D-A903-37D28B81C11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37" name="TextBox 36">
              <a:extLst>
                <a:ext uri="{FF2B5EF4-FFF2-40B4-BE49-F238E27FC236}">
                  <a16:creationId xmlns:a16="http://schemas.microsoft.com/office/drawing/2014/main" id="{DD43427E-31B6-4D11-B624-0868526BE29E}"/>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38" name="Rectangle 37">
              <a:extLst>
                <a:ext uri="{FF2B5EF4-FFF2-40B4-BE49-F238E27FC236}">
                  <a16:creationId xmlns:a16="http://schemas.microsoft.com/office/drawing/2014/main" id="{E5CA2C97-F18A-4AF7-B79D-BAAAED329554}"/>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9" name="TextBox 38">
              <a:extLst>
                <a:ext uri="{FF2B5EF4-FFF2-40B4-BE49-F238E27FC236}">
                  <a16:creationId xmlns:a16="http://schemas.microsoft.com/office/drawing/2014/main" id="{9B77D952-313A-4D30-ABAA-4A91A9BC6026}"/>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40" name="TextBox 39">
              <a:extLst>
                <a:ext uri="{FF2B5EF4-FFF2-40B4-BE49-F238E27FC236}">
                  <a16:creationId xmlns:a16="http://schemas.microsoft.com/office/drawing/2014/main" id="{75CAFD1F-02DB-47FE-8EC5-AEEFD824236E}"/>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sp>
          <p:nvSpPr>
            <p:cNvPr id="61" name="Rectangle 60">
              <a:extLst>
                <a:ext uri="{FF2B5EF4-FFF2-40B4-BE49-F238E27FC236}">
                  <a16:creationId xmlns:a16="http://schemas.microsoft.com/office/drawing/2014/main" id="{41C60301-309E-4A80-AF78-642F188CB838}"/>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622F722B-3D7F-4A4E-8CDC-FC7530CEF74C}"/>
              </a:ext>
            </a:extLst>
          </p:cNvPr>
          <p:cNvGrpSpPr/>
          <p:nvPr/>
        </p:nvGrpSpPr>
        <p:grpSpPr>
          <a:xfrm>
            <a:off x="4909221" y="4507333"/>
            <a:ext cx="7216490" cy="2349802"/>
            <a:chOff x="4909221" y="4507333"/>
            <a:chExt cx="7216490" cy="2349802"/>
          </a:xfrm>
        </p:grpSpPr>
        <p:cxnSp>
          <p:nvCxnSpPr>
            <p:cNvPr id="63" name="Straight Connector 62">
              <a:extLst>
                <a:ext uri="{FF2B5EF4-FFF2-40B4-BE49-F238E27FC236}">
                  <a16:creationId xmlns:a16="http://schemas.microsoft.com/office/drawing/2014/main" id="{3CC902D9-02BF-4B6C-A5F1-BFAA6F0FD3F1}"/>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64" name="Group 63">
              <a:extLst>
                <a:ext uri="{FF2B5EF4-FFF2-40B4-BE49-F238E27FC236}">
                  <a16:creationId xmlns:a16="http://schemas.microsoft.com/office/drawing/2014/main" id="{8556FDDC-D325-4DE4-8EA4-B42BB9419530}"/>
                </a:ext>
              </a:extLst>
            </p:cNvPr>
            <p:cNvGrpSpPr/>
            <p:nvPr/>
          </p:nvGrpSpPr>
          <p:grpSpPr>
            <a:xfrm>
              <a:off x="6064810" y="5877836"/>
              <a:ext cx="5968726" cy="533400"/>
              <a:chOff x="822435" y="1524000"/>
              <a:chExt cx="7690945" cy="533400"/>
            </a:xfrm>
          </p:grpSpPr>
          <p:sp>
            <p:nvSpPr>
              <p:cNvPr id="78" name="Rectangle 77">
                <a:extLst>
                  <a:ext uri="{FF2B5EF4-FFF2-40B4-BE49-F238E27FC236}">
                    <a16:creationId xmlns:a16="http://schemas.microsoft.com/office/drawing/2014/main" id="{B0DD8D28-D5D2-4587-952F-85111D9BA015}"/>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79" name="Rectangle 78">
                <a:extLst>
                  <a:ext uri="{FF2B5EF4-FFF2-40B4-BE49-F238E27FC236}">
                    <a16:creationId xmlns:a16="http://schemas.microsoft.com/office/drawing/2014/main" id="{D0AD233C-76A1-4362-95A3-D6D6BB80A452}"/>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65" name="TextBox 64">
              <a:extLst>
                <a:ext uri="{FF2B5EF4-FFF2-40B4-BE49-F238E27FC236}">
                  <a16:creationId xmlns:a16="http://schemas.microsoft.com/office/drawing/2014/main" id="{F0E9778C-18B4-4C39-A93B-7BBADBE5654B}"/>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66" name="TextBox 65">
              <a:extLst>
                <a:ext uri="{FF2B5EF4-FFF2-40B4-BE49-F238E27FC236}">
                  <a16:creationId xmlns:a16="http://schemas.microsoft.com/office/drawing/2014/main" id="{C4075D27-05F0-49FF-91A1-6FD7EA11DE66}"/>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67" name="TextBox 66">
              <a:extLst>
                <a:ext uri="{FF2B5EF4-FFF2-40B4-BE49-F238E27FC236}">
                  <a16:creationId xmlns:a16="http://schemas.microsoft.com/office/drawing/2014/main" id="{B4BC064F-91E7-4705-ADD1-3BEB0537370C}"/>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68" name="TextBox 67">
              <a:extLst>
                <a:ext uri="{FF2B5EF4-FFF2-40B4-BE49-F238E27FC236}">
                  <a16:creationId xmlns:a16="http://schemas.microsoft.com/office/drawing/2014/main" id="{5D94F4FB-D9BF-47C8-9795-4718EBE9893C}"/>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69" name="TextBox 68">
              <a:extLst>
                <a:ext uri="{FF2B5EF4-FFF2-40B4-BE49-F238E27FC236}">
                  <a16:creationId xmlns:a16="http://schemas.microsoft.com/office/drawing/2014/main" id="{652A66E8-2121-4698-BC54-4CC8706585C7}"/>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70" name="TextBox 69">
              <a:extLst>
                <a:ext uri="{FF2B5EF4-FFF2-40B4-BE49-F238E27FC236}">
                  <a16:creationId xmlns:a16="http://schemas.microsoft.com/office/drawing/2014/main" id="{F376E184-8B7E-42E6-9C3F-336D0D08C4B5}"/>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71" name="TextBox 70">
              <a:extLst>
                <a:ext uri="{FF2B5EF4-FFF2-40B4-BE49-F238E27FC236}">
                  <a16:creationId xmlns:a16="http://schemas.microsoft.com/office/drawing/2014/main" id="{483BC136-43D6-44A1-BB50-B720E2C204FA}"/>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PDPTE </a:t>
              </a:r>
              <a:r>
                <a:rPr lang="en-US" dirty="0" err="1">
                  <a:cs typeface="Segoe UI Light" panose="020B0502040204020203" pitchFamily="34" charset="0"/>
                </a:rPr>
                <a:t>physAddr</a:t>
              </a:r>
              <a:endParaRPr lang="en-US" dirty="0">
                <a:cs typeface="Segoe UI Light" panose="020B0502040204020203" pitchFamily="34" charset="0"/>
              </a:endParaRPr>
            </a:p>
          </p:txBody>
        </p:sp>
        <p:sp>
          <p:nvSpPr>
            <p:cNvPr id="72" name="TextBox 71">
              <a:extLst>
                <a:ext uri="{FF2B5EF4-FFF2-40B4-BE49-F238E27FC236}">
                  <a16:creationId xmlns:a16="http://schemas.microsoft.com/office/drawing/2014/main" id="{6C446AC6-CCE3-464F-9CCA-51237F408D4E}"/>
                </a:ext>
              </a:extLst>
            </p:cNvPr>
            <p:cNvSpPr txBox="1"/>
            <p:nvPr/>
          </p:nvSpPr>
          <p:spPr>
            <a:xfrm>
              <a:off x="4909221" y="5932764"/>
              <a:ext cx="1237029" cy="523220"/>
            </a:xfrm>
            <a:prstGeom prst="rect">
              <a:avLst/>
            </a:prstGeom>
            <a:noFill/>
          </p:spPr>
          <p:txBody>
            <a:bodyPr wrap="square" rtlCol="0">
              <a:spAutoFit/>
            </a:bodyPr>
            <a:lstStyle/>
            <a:p>
              <a:pPr algn="ctr"/>
              <a:r>
                <a:rPr lang="en-US" sz="2800" b="1" dirty="0">
                  <a:latin typeface="+mj-lt"/>
                </a:rPr>
                <a:t>PML4E</a:t>
              </a:r>
              <a:endParaRPr lang="en-US" sz="2400" b="1" dirty="0">
                <a:latin typeface="+mj-lt"/>
              </a:endParaRPr>
            </a:p>
          </p:txBody>
        </p:sp>
        <p:sp>
          <p:nvSpPr>
            <p:cNvPr id="73" name="TextBox 72">
              <a:extLst>
                <a:ext uri="{FF2B5EF4-FFF2-40B4-BE49-F238E27FC236}">
                  <a16:creationId xmlns:a16="http://schemas.microsoft.com/office/drawing/2014/main" id="{5622C3D3-72F7-4F01-956A-33D849EB78AB}"/>
                </a:ext>
              </a:extLst>
            </p:cNvPr>
            <p:cNvSpPr txBox="1"/>
            <p:nvPr/>
          </p:nvSpPr>
          <p:spPr>
            <a:xfrm>
              <a:off x="8246087" y="4507333"/>
              <a:ext cx="3879624" cy="492443"/>
            </a:xfrm>
            <a:prstGeom prst="rect">
              <a:avLst/>
            </a:prstGeom>
            <a:noFill/>
          </p:spPr>
          <p:txBody>
            <a:bodyPr wrap="square" rtlCol="0">
              <a:spAutoFit/>
            </a:bodyPr>
            <a:lstStyle/>
            <a:p>
              <a:pPr algn="ctr"/>
              <a:r>
                <a:rPr lang="en-US" sz="2600" dirty="0"/>
                <a:t>Bookkeeping stuff</a:t>
              </a:r>
            </a:p>
          </p:txBody>
        </p:sp>
        <p:cxnSp>
          <p:nvCxnSpPr>
            <p:cNvPr id="74" name="Straight Connector 73">
              <a:extLst>
                <a:ext uri="{FF2B5EF4-FFF2-40B4-BE49-F238E27FC236}">
                  <a16:creationId xmlns:a16="http://schemas.microsoft.com/office/drawing/2014/main" id="{43E028E0-E051-45DA-A48A-9A48CFFA2074}"/>
                </a:ext>
              </a:extLst>
            </p:cNvPr>
            <p:cNvCxnSpPr>
              <a:cxnSpLocks/>
              <a:stCxn id="76" idx="1"/>
            </p:cNvCxnSpPr>
            <p:nvPr/>
          </p:nvCxnSpPr>
          <p:spPr>
            <a:xfrm flipH="1" flipV="1">
              <a:off x="10517876" y="4986713"/>
              <a:ext cx="673224" cy="519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FF6F53D-37D0-4BD5-8B5D-D078404C1D03}"/>
                </a:ext>
              </a:extLst>
            </p:cNvPr>
            <p:cNvCxnSpPr>
              <a:cxnSpLocks/>
              <a:endCxn id="77" idx="1"/>
            </p:cNvCxnSpPr>
            <p:nvPr/>
          </p:nvCxnSpPr>
          <p:spPr>
            <a:xfrm flipH="1">
              <a:off x="6826093" y="4989265"/>
              <a:ext cx="3691782" cy="504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Left Bracket 75">
              <a:extLst>
                <a:ext uri="{FF2B5EF4-FFF2-40B4-BE49-F238E27FC236}">
                  <a16:creationId xmlns:a16="http://schemas.microsoft.com/office/drawing/2014/main" id="{27CE1A72-3969-4A39-B690-CAD8D1A94691}"/>
                </a:ext>
              </a:extLst>
            </p:cNvPr>
            <p:cNvSpPr/>
            <p:nvPr/>
          </p:nvSpPr>
          <p:spPr>
            <a:xfrm rot="5400000">
              <a:off x="11091951" y="4782204"/>
              <a:ext cx="198297" cy="1647278"/>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Left Bracket 76">
              <a:extLst>
                <a:ext uri="{FF2B5EF4-FFF2-40B4-BE49-F238E27FC236}">
                  <a16:creationId xmlns:a16="http://schemas.microsoft.com/office/drawing/2014/main" id="{7263A72C-4BCB-4F02-9F49-0F93CB633E43}"/>
                </a:ext>
              </a:extLst>
            </p:cNvPr>
            <p:cNvSpPr/>
            <p:nvPr/>
          </p:nvSpPr>
          <p:spPr>
            <a:xfrm rot="5400000">
              <a:off x="6719414" y="4855091"/>
              <a:ext cx="213359" cy="149102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16C06F3C-C829-4761-8FA0-849C5F29626C}"/>
              </a:ext>
            </a:extLst>
          </p:cNvPr>
          <p:cNvGrpSpPr/>
          <p:nvPr/>
        </p:nvGrpSpPr>
        <p:grpSpPr>
          <a:xfrm>
            <a:off x="1927962" y="2622591"/>
            <a:ext cx="4575484" cy="2107951"/>
            <a:chOff x="-55735" y="2129164"/>
            <a:chExt cx="4575484" cy="2107951"/>
          </a:xfrm>
        </p:grpSpPr>
        <p:sp>
          <p:nvSpPr>
            <p:cNvPr id="81" name="Arrow: Right 80">
              <a:extLst>
                <a:ext uri="{FF2B5EF4-FFF2-40B4-BE49-F238E27FC236}">
                  <a16:creationId xmlns:a16="http://schemas.microsoft.com/office/drawing/2014/main" id="{6ED4EFA2-C89F-4392-8917-62C3103384BD}"/>
                </a:ext>
              </a:extLst>
            </p:cNvPr>
            <p:cNvSpPr/>
            <p:nvPr/>
          </p:nvSpPr>
          <p:spPr>
            <a:xfrm rot="5400000" flipV="1">
              <a:off x="-233715" y="3364817"/>
              <a:ext cx="1153844"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09391A8C-1C7A-4715-8987-550CFD5BEC6A}"/>
                </a:ext>
              </a:extLst>
            </p:cNvPr>
            <p:cNvSpPr txBox="1"/>
            <p:nvPr/>
          </p:nvSpPr>
          <p:spPr>
            <a:xfrm>
              <a:off x="-55735" y="2129164"/>
              <a:ext cx="4575484"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PML4 has 512 8-byte entries</a:t>
              </a:r>
            </a:p>
          </p:txBody>
        </p:sp>
      </p:grpSp>
      <p:grpSp>
        <p:nvGrpSpPr>
          <p:cNvPr id="83" name="Group 82">
            <a:extLst>
              <a:ext uri="{FF2B5EF4-FFF2-40B4-BE49-F238E27FC236}">
                <a16:creationId xmlns:a16="http://schemas.microsoft.com/office/drawing/2014/main" id="{9BEC4177-AF16-4364-9CA5-A24520F3C35E}"/>
              </a:ext>
            </a:extLst>
          </p:cNvPr>
          <p:cNvGrpSpPr/>
          <p:nvPr/>
        </p:nvGrpSpPr>
        <p:grpSpPr>
          <a:xfrm>
            <a:off x="3858508" y="2281960"/>
            <a:ext cx="4575484" cy="1558708"/>
            <a:chOff x="-55735" y="2129164"/>
            <a:chExt cx="4575484" cy="1558708"/>
          </a:xfrm>
        </p:grpSpPr>
        <p:sp>
          <p:nvSpPr>
            <p:cNvPr id="84" name="Arrow: Right 83">
              <a:extLst>
                <a:ext uri="{FF2B5EF4-FFF2-40B4-BE49-F238E27FC236}">
                  <a16:creationId xmlns:a16="http://schemas.microsoft.com/office/drawing/2014/main" id="{49C8E645-272A-42CA-B56A-58BEAD141CDC}"/>
                </a:ext>
              </a:extLst>
            </p:cNvPr>
            <p:cNvSpPr/>
            <p:nvPr/>
          </p:nvSpPr>
          <p:spPr>
            <a:xfrm rot="5400000" flipV="1">
              <a:off x="40909" y="3090196"/>
              <a:ext cx="604600"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D8949F17-078D-4654-B568-B53522C4F4CE}"/>
                </a:ext>
              </a:extLst>
            </p:cNvPr>
            <p:cNvSpPr txBox="1"/>
            <p:nvPr/>
          </p:nvSpPr>
          <p:spPr>
            <a:xfrm>
              <a:off x="-55735" y="2129164"/>
              <a:ext cx="4575484"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PDP has 512 8-byte entries</a:t>
              </a:r>
            </a:p>
          </p:txBody>
        </p:sp>
      </p:grpSp>
      <p:grpSp>
        <p:nvGrpSpPr>
          <p:cNvPr id="89" name="Group 88">
            <a:extLst>
              <a:ext uri="{FF2B5EF4-FFF2-40B4-BE49-F238E27FC236}">
                <a16:creationId xmlns:a16="http://schemas.microsoft.com/office/drawing/2014/main" id="{C8C4F110-72B2-46C7-A395-ECBA85424075}"/>
              </a:ext>
            </a:extLst>
          </p:cNvPr>
          <p:cNvGrpSpPr/>
          <p:nvPr/>
        </p:nvGrpSpPr>
        <p:grpSpPr>
          <a:xfrm>
            <a:off x="-14454" y="5935937"/>
            <a:ext cx="1124606" cy="582861"/>
            <a:chOff x="-14454" y="5935937"/>
            <a:chExt cx="1124606" cy="582861"/>
          </a:xfrm>
        </p:grpSpPr>
        <p:sp>
          <p:nvSpPr>
            <p:cNvPr id="86" name="TextBox 85">
              <a:extLst>
                <a:ext uri="{FF2B5EF4-FFF2-40B4-BE49-F238E27FC236}">
                  <a16:creationId xmlns:a16="http://schemas.microsoft.com/office/drawing/2014/main" id="{B5F1A887-F18F-4FCF-A61A-5C9DC41999D5}"/>
                </a:ext>
              </a:extLst>
            </p:cNvPr>
            <p:cNvSpPr txBox="1"/>
            <p:nvPr/>
          </p:nvSpPr>
          <p:spPr>
            <a:xfrm>
              <a:off x="-14454" y="6096778"/>
              <a:ext cx="1124606" cy="422020"/>
            </a:xfrm>
            <a:prstGeom prst="rect">
              <a:avLst/>
            </a:prstGeom>
            <a:noFill/>
          </p:spPr>
          <p:txBody>
            <a:bodyPr wrap="square" rtlCol="0">
              <a:spAutoFit/>
            </a:bodyPr>
            <a:lstStyle/>
            <a:p>
              <a:r>
                <a:rPr lang="en-US" dirty="0"/>
                <a:t>64 bits</a:t>
              </a:r>
            </a:p>
          </p:txBody>
        </p:sp>
        <p:cxnSp>
          <p:nvCxnSpPr>
            <p:cNvPr id="87" name="Straight Connector 86">
              <a:extLst>
                <a:ext uri="{FF2B5EF4-FFF2-40B4-BE49-F238E27FC236}">
                  <a16:creationId xmlns:a16="http://schemas.microsoft.com/office/drawing/2014/main" id="{55982D56-DB1B-42C4-A86D-681ECDAA2791}"/>
                </a:ext>
              </a:extLst>
            </p:cNvPr>
            <p:cNvCxnSpPr/>
            <p:nvPr/>
          </p:nvCxnSpPr>
          <p:spPr bwMode="auto">
            <a:xfrm flipH="1">
              <a:off x="557210" y="5935937"/>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66027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fade">
                                      <p:cBhvr>
                                        <p:cTn id="18" dur="500"/>
                                        <p:tgtEl>
                                          <p:spTgt spid="80"/>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nodeType="with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fade">
                                      <p:cBhvr>
                                        <p:cTn id="24" dur="500"/>
                                        <p:tgtEl>
                                          <p:spTgt spid="8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500"/>
                                        <p:tgtEl>
                                          <p:spTgt spid="6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80"/>
                                        </p:tgtEl>
                                      </p:cBhvr>
                                    </p:animEffect>
                                    <p:set>
                                      <p:cBhvr>
                                        <p:cTn id="34" dur="1" fill="hold">
                                          <p:stCondLst>
                                            <p:cond delay="499"/>
                                          </p:stCondLst>
                                        </p:cTn>
                                        <p:tgtEl>
                                          <p:spTgt spid="80"/>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500"/>
                                        <p:tgtEl>
                                          <p:spTgt spid="83"/>
                                        </p:tgtEl>
                                      </p:cBhvr>
                                    </p:animEffect>
                                  </p:childTnLst>
                                </p:cTn>
                              </p:par>
                              <p:par>
                                <p:cTn id="41" presetID="10" presetClass="exit" presetSubtype="0" fill="hold" nodeType="withEffect">
                                  <p:stCondLst>
                                    <p:cond delay="0"/>
                                  </p:stCondLst>
                                  <p:childTnLst>
                                    <p:animEffect transition="out" filter="fade">
                                      <p:cBhvr>
                                        <p:cTn id="42" dur="500"/>
                                        <p:tgtEl>
                                          <p:spTgt spid="62"/>
                                        </p:tgtEl>
                                      </p:cBhvr>
                                    </p:animEffect>
                                    <p:set>
                                      <p:cBhvr>
                                        <p:cTn id="43"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5866C45-6DD6-47DF-92CD-FE4E6698398A}"/>
              </a:ext>
            </a:extLst>
          </p:cNvPr>
          <p:cNvGrpSpPr/>
          <p:nvPr/>
        </p:nvGrpSpPr>
        <p:grpSpPr>
          <a:xfrm>
            <a:off x="1031166" y="1028731"/>
            <a:ext cx="2321631" cy="5609191"/>
            <a:chOff x="1031166" y="1028731"/>
            <a:chExt cx="2321631" cy="5609191"/>
          </a:xfrm>
        </p:grpSpPr>
        <p:cxnSp>
          <p:nvCxnSpPr>
            <p:cNvPr id="5" name="Straight Connector 4">
              <a:extLst>
                <a:ext uri="{FF2B5EF4-FFF2-40B4-BE49-F238E27FC236}">
                  <a16:creationId xmlns:a16="http://schemas.microsoft.com/office/drawing/2014/main" id="{AF7AE6A7-89BA-4338-9E01-A1B192B8667B}"/>
                </a:ext>
              </a:extLst>
            </p:cNvPr>
            <p:cNvCxnSpPr>
              <a:cxnSpLocks/>
            </p:cNvCxnSpPr>
            <p:nvPr/>
          </p:nvCxnSpPr>
          <p:spPr bwMode="auto">
            <a:xfrm>
              <a:off x="1721912" y="5780342"/>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6" name="Group 5">
              <a:extLst>
                <a:ext uri="{FF2B5EF4-FFF2-40B4-BE49-F238E27FC236}">
                  <a16:creationId xmlns:a16="http://schemas.microsoft.com/office/drawing/2014/main" id="{1D89C65C-47B4-42E2-8574-446BF06F5717}"/>
                </a:ext>
              </a:extLst>
            </p:cNvPr>
            <p:cNvGrpSpPr/>
            <p:nvPr/>
          </p:nvGrpSpPr>
          <p:grpSpPr>
            <a:xfrm>
              <a:off x="1031166" y="1028731"/>
              <a:ext cx="2321631" cy="5609191"/>
              <a:chOff x="1031166" y="1028731"/>
              <a:chExt cx="2321631" cy="5609191"/>
            </a:xfrm>
          </p:grpSpPr>
          <p:grpSp>
            <p:nvGrpSpPr>
              <p:cNvPr id="7" name="Group 6">
                <a:extLst>
                  <a:ext uri="{FF2B5EF4-FFF2-40B4-BE49-F238E27FC236}">
                    <a16:creationId xmlns:a16="http://schemas.microsoft.com/office/drawing/2014/main" id="{7C8AC954-BB74-43C7-B73A-3F44291992DC}"/>
                  </a:ext>
                </a:extLst>
              </p:cNvPr>
              <p:cNvGrpSpPr/>
              <p:nvPr/>
            </p:nvGrpSpPr>
            <p:grpSpPr>
              <a:xfrm>
                <a:off x="1842814" y="4859455"/>
                <a:ext cx="1137709" cy="1440787"/>
                <a:chOff x="3857134" y="2258853"/>
                <a:chExt cx="1632103" cy="1440787"/>
              </a:xfrm>
            </p:grpSpPr>
            <p:sp>
              <p:nvSpPr>
                <p:cNvPr id="13" name="Rectangle 12">
                  <a:extLst>
                    <a:ext uri="{FF2B5EF4-FFF2-40B4-BE49-F238E27FC236}">
                      <a16:creationId xmlns:a16="http://schemas.microsoft.com/office/drawing/2014/main" id="{7F56E422-FB89-4CBF-9781-F8E0015B312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4" name="Group 13">
                  <a:extLst>
                    <a:ext uri="{FF2B5EF4-FFF2-40B4-BE49-F238E27FC236}">
                      <a16:creationId xmlns:a16="http://schemas.microsoft.com/office/drawing/2014/main" id="{96010C7C-E676-44C0-9CBF-47EF4831218B}"/>
                    </a:ext>
                  </a:extLst>
                </p:cNvPr>
                <p:cNvGrpSpPr/>
                <p:nvPr/>
              </p:nvGrpSpPr>
              <p:grpSpPr>
                <a:xfrm>
                  <a:off x="3857134" y="2920803"/>
                  <a:ext cx="1632103" cy="492443"/>
                  <a:chOff x="1317576" y="3537323"/>
                  <a:chExt cx="1632103" cy="492443"/>
                </a:xfrm>
              </p:grpSpPr>
              <p:sp>
                <p:nvSpPr>
                  <p:cNvPr id="15" name="Rectangle 14">
                    <a:extLst>
                      <a:ext uri="{FF2B5EF4-FFF2-40B4-BE49-F238E27FC236}">
                        <a16:creationId xmlns:a16="http://schemas.microsoft.com/office/drawing/2014/main" id="{B636985D-6F4C-49AC-A2CA-265CA58F0624}"/>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6" name="TextBox 15">
                    <a:extLst>
                      <a:ext uri="{FF2B5EF4-FFF2-40B4-BE49-F238E27FC236}">
                        <a16:creationId xmlns:a16="http://schemas.microsoft.com/office/drawing/2014/main" id="{8164DC79-D4FD-4B98-A533-2ED738450FD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sp>
            <p:nvSpPr>
              <p:cNvPr id="8" name="TextBox 7">
                <a:extLst>
                  <a:ext uri="{FF2B5EF4-FFF2-40B4-BE49-F238E27FC236}">
                    <a16:creationId xmlns:a16="http://schemas.microsoft.com/office/drawing/2014/main" id="{2799E30C-0F4D-4562-8DC0-48B406D816F2}"/>
                  </a:ext>
                </a:extLst>
              </p:cNvPr>
              <p:cNvSpPr txBox="1"/>
              <p:nvPr/>
            </p:nvSpPr>
            <p:spPr>
              <a:xfrm>
                <a:off x="1502640" y="6268590"/>
                <a:ext cx="1850157" cy="369332"/>
              </a:xfrm>
              <a:prstGeom prst="rect">
                <a:avLst/>
              </a:prstGeom>
              <a:noFill/>
            </p:spPr>
            <p:txBody>
              <a:bodyPr wrap="square" rtlCol="0">
                <a:spAutoFit/>
              </a:bodyPr>
              <a:lstStyle/>
              <a:p>
                <a:pPr algn="ctr"/>
                <a:r>
                  <a:rPr lang="en-US" dirty="0"/>
                  <a:t>Page map level 4</a:t>
                </a:r>
              </a:p>
            </p:txBody>
          </p:sp>
          <p:cxnSp>
            <p:nvCxnSpPr>
              <p:cNvPr id="9" name="Straight Connector 8">
                <a:extLst>
                  <a:ext uri="{FF2B5EF4-FFF2-40B4-BE49-F238E27FC236}">
                    <a16:creationId xmlns:a16="http://schemas.microsoft.com/office/drawing/2014/main" id="{E113C2E9-C348-415A-B256-EB781CADFFE9}"/>
                  </a:ext>
                </a:extLst>
              </p:cNvPr>
              <p:cNvCxnSpPr>
                <a:cxnSpLocks/>
              </p:cNvCxnSpPr>
              <p:nvPr/>
            </p:nvCxnSpPr>
            <p:spPr bwMode="auto">
              <a:xfrm flipH="1">
                <a:off x="1725086" y="1028731"/>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0" name="Group 9">
                <a:extLst>
                  <a:ext uri="{FF2B5EF4-FFF2-40B4-BE49-F238E27FC236}">
                    <a16:creationId xmlns:a16="http://schemas.microsoft.com/office/drawing/2014/main" id="{599A6237-ABF8-4E4D-B4B6-FF07E975F8C6}"/>
                  </a:ext>
                </a:extLst>
              </p:cNvPr>
              <p:cNvGrpSpPr/>
              <p:nvPr/>
            </p:nvGrpSpPr>
            <p:grpSpPr>
              <a:xfrm>
                <a:off x="1031166" y="5195412"/>
                <a:ext cx="813660" cy="511869"/>
                <a:chOff x="6627246" y="2411318"/>
                <a:chExt cx="813660" cy="511869"/>
              </a:xfrm>
            </p:grpSpPr>
            <p:cxnSp>
              <p:nvCxnSpPr>
                <p:cNvPr id="11" name="Straight Connector 10">
                  <a:extLst>
                    <a:ext uri="{FF2B5EF4-FFF2-40B4-BE49-F238E27FC236}">
                      <a16:creationId xmlns:a16="http://schemas.microsoft.com/office/drawing/2014/main" id="{674F3F52-5E4A-4F3F-BF0C-39408DEED68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B379D2E3-6C53-4566-A334-13890D8E153F}"/>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grpSp>
      <p:grpSp>
        <p:nvGrpSpPr>
          <p:cNvPr id="29" name="Group 28">
            <a:extLst>
              <a:ext uri="{FF2B5EF4-FFF2-40B4-BE49-F238E27FC236}">
                <a16:creationId xmlns:a16="http://schemas.microsoft.com/office/drawing/2014/main" id="{B14FCA78-1EA6-47C7-906C-2378D0492C31}"/>
              </a:ext>
            </a:extLst>
          </p:cNvPr>
          <p:cNvGrpSpPr/>
          <p:nvPr/>
        </p:nvGrpSpPr>
        <p:grpSpPr>
          <a:xfrm>
            <a:off x="57539" y="4287162"/>
            <a:ext cx="1425461" cy="523220"/>
            <a:chOff x="1410366" y="4720741"/>
            <a:chExt cx="1425461" cy="523220"/>
          </a:xfrm>
        </p:grpSpPr>
        <p:sp>
          <p:nvSpPr>
            <p:cNvPr id="30" name="Rectangle 29">
              <a:extLst>
                <a:ext uri="{FF2B5EF4-FFF2-40B4-BE49-F238E27FC236}">
                  <a16:creationId xmlns:a16="http://schemas.microsoft.com/office/drawing/2014/main" id="{B50BA716-FBBA-410A-A571-01782129EDB6}"/>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1" name="TextBox 30">
              <a:extLst>
                <a:ext uri="{FF2B5EF4-FFF2-40B4-BE49-F238E27FC236}">
                  <a16:creationId xmlns:a16="http://schemas.microsoft.com/office/drawing/2014/main" id="{4A150354-C9A3-4125-B818-9DBECE1A045B}"/>
                </a:ext>
              </a:extLst>
            </p:cNvPr>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32" name="Title 1">
            <a:extLst>
              <a:ext uri="{FF2B5EF4-FFF2-40B4-BE49-F238E27FC236}">
                <a16:creationId xmlns:a16="http://schemas.microsoft.com/office/drawing/2014/main" id="{EA1E6C37-170A-4445-A3D9-433A86EA13E4}"/>
              </a:ext>
            </a:extLst>
          </p:cNvPr>
          <p:cNvSpPr>
            <a:spLocks noGrp="1"/>
          </p:cNvSpPr>
          <p:nvPr>
            <p:ph type="title"/>
          </p:nvPr>
        </p:nvSpPr>
        <p:spPr>
          <a:xfrm>
            <a:off x="2209800" y="-29594"/>
            <a:ext cx="7772400" cy="533400"/>
          </a:xfrm>
        </p:spPr>
        <p:txBody>
          <a:bodyPr>
            <a:normAutofit/>
          </a:bodyPr>
          <a:lstStyle/>
          <a:p>
            <a:r>
              <a:rPr lang="en-US" sz="3200" b="1" dirty="0"/>
              <a:t>Case study: x86-64 using 1 GB pages</a:t>
            </a:r>
          </a:p>
        </p:txBody>
      </p:sp>
      <p:grpSp>
        <p:nvGrpSpPr>
          <p:cNvPr id="41" name="Group 40">
            <a:extLst>
              <a:ext uri="{FF2B5EF4-FFF2-40B4-BE49-F238E27FC236}">
                <a16:creationId xmlns:a16="http://schemas.microsoft.com/office/drawing/2014/main" id="{84DEA6F4-E723-4839-8C6D-3583AFCCA88E}"/>
              </a:ext>
            </a:extLst>
          </p:cNvPr>
          <p:cNvGrpSpPr/>
          <p:nvPr/>
        </p:nvGrpSpPr>
        <p:grpSpPr>
          <a:xfrm>
            <a:off x="2902528" y="1022193"/>
            <a:ext cx="2175357" cy="5015330"/>
            <a:chOff x="2902528" y="1022193"/>
            <a:chExt cx="2175357" cy="5015330"/>
          </a:xfrm>
        </p:grpSpPr>
        <p:cxnSp>
          <p:nvCxnSpPr>
            <p:cNvPr id="42" name="Straight Connector 41">
              <a:extLst>
                <a:ext uri="{FF2B5EF4-FFF2-40B4-BE49-F238E27FC236}">
                  <a16:creationId xmlns:a16="http://schemas.microsoft.com/office/drawing/2014/main" id="{126484EB-13CC-49FC-BB80-F2465753EA7D}"/>
                </a:ext>
              </a:extLst>
            </p:cNvPr>
            <p:cNvCxnSpPr>
              <a:cxnSpLocks/>
            </p:cNvCxnSpPr>
            <p:nvPr/>
          </p:nvCxnSpPr>
          <p:spPr bwMode="auto">
            <a:xfrm>
              <a:off x="3612124" y="4879173"/>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3" name="Group 42">
              <a:extLst>
                <a:ext uri="{FF2B5EF4-FFF2-40B4-BE49-F238E27FC236}">
                  <a16:creationId xmlns:a16="http://schemas.microsoft.com/office/drawing/2014/main" id="{EDD6037A-020C-41A2-B748-660A04CC5DE3}"/>
                </a:ext>
              </a:extLst>
            </p:cNvPr>
            <p:cNvGrpSpPr/>
            <p:nvPr/>
          </p:nvGrpSpPr>
          <p:grpSpPr>
            <a:xfrm>
              <a:off x="2902528" y="1022193"/>
              <a:ext cx="2175357" cy="5015330"/>
              <a:chOff x="2902528" y="1022193"/>
              <a:chExt cx="2175357" cy="5015330"/>
            </a:xfrm>
          </p:grpSpPr>
          <p:grpSp>
            <p:nvGrpSpPr>
              <p:cNvPr id="44" name="Group 43">
                <a:extLst>
                  <a:ext uri="{FF2B5EF4-FFF2-40B4-BE49-F238E27FC236}">
                    <a16:creationId xmlns:a16="http://schemas.microsoft.com/office/drawing/2014/main" id="{3F369429-FD2A-4A2D-9387-3C10AEBFA5B0}"/>
                  </a:ext>
                </a:extLst>
              </p:cNvPr>
              <p:cNvGrpSpPr/>
              <p:nvPr/>
            </p:nvGrpSpPr>
            <p:grpSpPr>
              <a:xfrm>
                <a:off x="2922900" y="1022193"/>
                <a:ext cx="2154985" cy="5015330"/>
                <a:chOff x="4805155" y="189133"/>
                <a:chExt cx="2154985" cy="5015330"/>
              </a:xfrm>
            </p:grpSpPr>
            <p:grpSp>
              <p:nvGrpSpPr>
                <p:cNvPr id="48" name="Group 47">
                  <a:extLst>
                    <a:ext uri="{FF2B5EF4-FFF2-40B4-BE49-F238E27FC236}">
                      <a16:creationId xmlns:a16="http://schemas.microsoft.com/office/drawing/2014/main" id="{E303A469-AA62-42A7-8FD9-C4676866F8B1}"/>
                    </a:ext>
                  </a:extLst>
                </p:cNvPr>
                <p:cNvGrpSpPr/>
                <p:nvPr/>
              </p:nvGrpSpPr>
              <p:grpSpPr>
                <a:xfrm>
                  <a:off x="5616803" y="3123597"/>
                  <a:ext cx="1137709" cy="1440787"/>
                  <a:chOff x="3857134" y="2258853"/>
                  <a:chExt cx="1632103" cy="1440787"/>
                </a:xfrm>
              </p:grpSpPr>
              <p:sp>
                <p:nvSpPr>
                  <p:cNvPr id="54" name="Rectangle 53">
                    <a:extLst>
                      <a:ext uri="{FF2B5EF4-FFF2-40B4-BE49-F238E27FC236}">
                        <a16:creationId xmlns:a16="http://schemas.microsoft.com/office/drawing/2014/main" id="{BEE1AD65-8349-4D3B-87B2-98C652378355}"/>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55" name="Group 54">
                    <a:extLst>
                      <a:ext uri="{FF2B5EF4-FFF2-40B4-BE49-F238E27FC236}">
                        <a16:creationId xmlns:a16="http://schemas.microsoft.com/office/drawing/2014/main" id="{B0B336B9-99C0-490D-946E-7077B7CE195A}"/>
                      </a:ext>
                    </a:extLst>
                  </p:cNvPr>
                  <p:cNvGrpSpPr/>
                  <p:nvPr/>
                </p:nvGrpSpPr>
                <p:grpSpPr>
                  <a:xfrm>
                    <a:off x="3857134" y="2920803"/>
                    <a:ext cx="1632103" cy="492443"/>
                    <a:chOff x="1317576" y="3537323"/>
                    <a:chExt cx="1632103" cy="492443"/>
                  </a:xfrm>
                </p:grpSpPr>
                <p:sp>
                  <p:nvSpPr>
                    <p:cNvPr id="56" name="Rectangle 55">
                      <a:extLst>
                        <a:ext uri="{FF2B5EF4-FFF2-40B4-BE49-F238E27FC236}">
                          <a16:creationId xmlns:a16="http://schemas.microsoft.com/office/drawing/2014/main" id="{82E8A78A-62AF-41C7-8A5F-3133D5F9CCE1}"/>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57" name="TextBox 56">
                      <a:extLst>
                        <a:ext uri="{FF2B5EF4-FFF2-40B4-BE49-F238E27FC236}">
                          <a16:creationId xmlns:a16="http://schemas.microsoft.com/office/drawing/2014/main" id="{25A79841-12C7-4BC9-A75B-3C78CBA03FAD}"/>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sp>
              <p:nvSpPr>
                <p:cNvPr id="49" name="TextBox 48">
                  <a:extLst>
                    <a:ext uri="{FF2B5EF4-FFF2-40B4-BE49-F238E27FC236}">
                      <a16:creationId xmlns:a16="http://schemas.microsoft.com/office/drawing/2014/main" id="{0DECCF83-1D70-433A-BAE7-14FE00B17B55}"/>
                    </a:ext>
                  </a:extLst>
                </p:cNvPr>
                <p:cNvSpPr txBox="1"/>
                <p:nvPr/>
              </p:nvSpPr>
              <p:spPr>
                <a:xfrm>
                  <a:off x="5378054" y="4558132"/>
                  <a:ext cx="1582086" cy="646331"/>
                </a:xfrm>
                <a:prstGeom prst="rect">
                  <a:avLst/>
                </a:prstGeom>
                <a:noFill/>
              </p:spPr>
              <p:txBody>
                <a:bodyPr wrap="square" rtlCol="0">
                  <a:spAutoFit/>
                </a:bodyPr>
                <a:lstStyle/>
                <a:p>
                  <a:pPr algn="ctr"/>
                  <a:r>
                    <a:rPr lang="en-US" dirty="0"/>
                    <a:t>Page directory pointer</a:t>
                  </a:r>
                </a:p>
              </p:txBody>
            </p:sp>
            <p:cxnSp>
              <p:nvCxnSpPr>
                <p:cNvPr id="50" name="Straight Connector 49">
                  <a:extLst>
                    <a:ext uri="{FF2B5EF4-FFF2-40B4-BE49-F238E27FC236}">
                      <a16:creationId xmlns:a16="http://schemas.microsoft.com/office/drawing/2014/main" id="{F9880750-4366-454C-8E97-D8EDDED90571}"/>
                    </a:ext>
                  </a:extLst>
                </p:cNvPr>
                <p:cNvCxnSpPr>
                  <a:cxnSpLocks/>
                </p:cNvCxnSpPr>
                <p:nvPr/>
              </p:nvCxnSpPr>
              <p:spPr bwMode="auto">
                <a:xfrm flipH="1">
                  <a:off x="5499074" y="18913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51" name="Group 50">
                  <a:extLst>
                    <a:ext uri="{FF2B5EF4-FFF2-40B4-BE49-F238E27FC236}">
                      <a16:creationId xmlns:a16="http://schemas.microsoft.com/office/drawing/2014/main" id="{1DAA1056-79BD-4053-81A5-F97B38611FDF}"/>
                    </a:ext>
                  </a:extLst>
                </p:cNvPr>
                <p:cNvGrpSpPr/>
                <p:nvPr/>
              </p:nvGrpSpPr>
              <p:grpSpPr>
                <a:xfrm>
                  <a:off x="4805155" y="3459554"/>
                  <a:ext cx="813660" cy="511869"/>
                  <a:chOff x="6627246" y="2411318"/>
                  <a:chExt cx="813660" cy="511869"/>
                </a:xfrm>
              </p:grpSpPr>
              <p:cxnSp>
                <p:nvCxnSpPr>
                  <p:cNvPr id="52" name="Straight Connector 51">
                    <a:extLst>
                      <a:ext uri="{FF2B5EF4-FFF2-40B4-BE49-F238E27FC236}">
                        <a16:creationId xmlns:a16="http://schemas.microsoft.com/office/drawing/2014/main" id="{C928EB26-8379-4A5D-9684-E12F0504FAD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3" name="TextBox 52">
                    <a:extLst>
                      <a:ext uri="{FF2B5EF4-FFF2-40B4-BE49-F238E27FC236}">
                        <a16:creationId xmlns:a16="http://schemas.microsoft.com/office/drawing/2014/main" id="{52F4BA1D-2B36-4C8E-BFE3-FBC8F2990768}"/>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cxnSp>
            <p:nvCxnSpPr>
              <p:cNvPr id="45" name="Straight Connector 44">
                <a:extLst>
                  <a:ext uri="{FF2B5EF4-FFF2-40B4-BE49-F238E27FC236}">
                    <a16:creationId xmlns:a16="http://schemas.microsoft.com/office/drawing/2014/main" id="{437269D0-8716-47A4-812D-05C62D30323A}"/>
                  </a:ext>
                </a:extLst>
              </p:cNvPr>
              <p:cNvCxnSpPr>
                <a:cxnSpLocks/>
              </p:cNvCxnSpPr>
              <p:nvPr/>
            </p:nvCxnSpPr>
            <p:spPr bwMode="auto">
              <a:xfrm>
                <a:off x="3211694" y="5399073"/>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531272E4-1224-434F-9A2F-21E7C84FAE71}"/>
                  </a:ext>
                </a:extLst>
              </p:cNvPr>
              <p:cNvCxnSpPr>
                <a:cxnSpLocks/>
              </p:cNvCxnSpPr>
              <p:nvPr/>
            </p:nvCxnSpPr>
            <p:spPr bwMode="auto">
              <a:xfrm>
                <a:off x="2902528" y="5779194"/>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47" name="Straight Connector 46">
                <a:extLst>
                  <a:ext uri="{FF2B5EF4-FFF2-40B4-BE49-F238E27FC236}">
                    <a16:creationId xmlns:a16="http://schemas.microsoft.com/office/drawing/2014/main" id="{869AF4B5-D0C6-4804-93DE-93D6C62ACA0A}"/>
                  </a:ext>
                </a:extLst>
              </p:cNvPr>
              <p:cNvCxnSpPr>
                <a:cxnSpLocks/>
              </p:cNvCxnSpPr>
              <p:nvPr/>
            </p:nvCxnSpPr>
            <p:spPr bwMode="auto">
              <a:xfrm>
                <a:off x="3211693" y="5399073"/>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grpSp>
        <p:nvGrpSpPr>
          <p:cNvPr id="58" name="Group 57">
            <a:extLst>
              <a:ext uri="{FF2B5EF4-FFF2-40B4-BE49-F238E27FC236}">
                <a16:creationId xmlns:a16="http://schemas.microsoft.com/office/drawing/2014/main" id="{8BFB7849-10C1-4AA5-BFBE-81A7AC077F60}"/>
              </a:ext>
            </a:extLst>
          </p:cNvPr>
          <p:cNvGrpSpPr/>
          <p:nvPr/>
        </p:nvGrpSpPr>
        <p:grpSpPr>
          <a:xfrm>
            <a:off x="733691" y="4765523"/>
            <a:ext cx="1175172" cy="1534082"/>
            <a:chOff x="3938351" y="1072565"/>
            <a:chExt cx="1175172" cy="671649"/>
          </a:xfrm>
        </p:grpSpPr>
        <p:cxnSp>
          <p:nvCxnSpPr>
            <p:cNvPr id="59" name="Straight Connector 58">
              <a:extLst>
                <a:ext uri="{FF2B5EF4-FFF2-40B4-BE49-F238E27FC236}">
                  <a16:creationId xmlns:a16="http://schemas.microsoft.com/office/drawing/2014/main" id="{FB095056-46D8-483E-A6EF-E8F98F3C8A06}"/>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0" name="Straight Connector 59">
              <a:extLst>
                <a:ext uri="{FF2B5EF4-FFF2-40B4-BE49-F238E27FC236}">
                  <a16:creationId xmlns:a16="http://schemas.microsoft.com/office/drawing/2014/main" id="{60A58AFC-CFCF-463F-BFC1-09DBCC99ED25}"/>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8" name="Group 87">
            <a:extLst>
              <a:ext uri="{FF2B5EF4-FFF2-40B4-BE49-F238E27FC236}">
                <a16:creationId xmlns:a16="http://schemas.microsoft.com/office/drawing/2014/main" id="{B9D262B4-3E7F-4293-B489-C538A61A40A7}"/>
              </a:ext>
            </a:extLst>
          </p:cNvPr>
          <p:cNvGrpSpPr/>
          <p:nvPr/>
        </p:nvGrpSpPr>
        <p:grpSpPr>
          <a:xfrm>
            <a:off x="-1391" y="482148"/>
            <a:ext cx="11587794" cy="1074172"/>
            <a:chOff x="-1391" y="482148"/>
            <a:chExt cx="11587794" cy="1074172"/>
          </a:xfrm>
        </p:grpSpPr>
        <p:sp>
          <p:nvSpPr>
            <p:cNvPr id="22" name="Rectangle 21">
              <a:extLst>
                <a:ext uri="{FF2B5EF4-FFF2-40B4-BE49-F238E27FC236}">
                  <a16:creationId xmlns:a16="http://schemas.microsoft.com/office/drawing/2014/main" id="{DD64B676-DE18-483C-A200-2CD68055EAD6}"/>
                </a:ext>
              </a:extLst>
            </p:cNvPr>
            <p:cNvSpPr/>
            <p:nvPr/>
          </p:nvSpPr>
          <p:spPr bwMode="auto">
            <a:xfrm>
              <a:off x="4917154" y="491640"/>
              <a:ext cx="651947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23" name="TextBox 22">
              <a:extLst>
                <a:ext uri="{FF2B5EF4-FFF2-40B4-BE49-F238E27FC236}">
                  <a16:creationId xmlns:a16="http://schemas.microsoft.com/office/drawing/2014/main" id="{EA980EAD-53E8-4E66-B1BC-5833F2FDE78A}"/>
                </a:ext>
              </a:extLst>
            </p:cNvPr>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28" name="TextBox 27">
              <a:extLst>
                <a:ext uri="{FF2B5EF4-FFF2-40B4-BE49-F238E27FC236}">
                  <a16:creationId xmlns:a16="http://schemas.microsoft.com/office/drawing/2014/main" id="{BA991DE9-7258-4745-85CA-C3D4E1C418E0}"/>
                </a:ext>
              </a:extLst>
            </p:cNvPr>
            <p:cNvSpPr txBox="1"/>
            <p:nvPr/>
          </p:nvSpPr>
          <p:spPr>
            <a:xfrm>
              <a:off x="2939021" y="949791"/>
              <a:ext cx="635876" cy="584775"/>
            </a:xfrm>
            <a:prstGeom prst="rect">
              <a:avLst/>
            </a:prstGeom>
            <a:noFill/>
          </p:spPr>
          <p:txBody>
            <a:bodyPr wrap="square" rtlCol="0">
              <a:spAutoFit/>
            </a:bodyPr>
            <a:lstStyle/>
            <a:p>
              <a:r>
                <a:rPr lang="en-US" sz="3200" dirty="0"/>
                <a:t>38</a:t>
              </a:r>
            </a:p>
          </p:txBody>
        </p:sp>
        <p:sp>
          <p:nvSpPr>
            <p:cNvPr id="33" name="TextBox 32">
              <a:extLst>
                <a:ext uri="{FF2B5EF4-FFF2-40B4-BE49-F238E27FC236}">
                  <a16:creationId xmlns:a16="http://schemas.microsoft.com/office/drawing/2014/main" id="{9DA000A2-1D6D-4831-BEC8-5450AF5D7081}"/>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34" name="Rectangle 33">
              <a:extLst>
                <a:ext uri="{FF2B5EF4-FFF2-40B4-BE49-F238E27FC236}">
                  <a16:creationId xmlns:a16="http://schemas.microsoft.com/office/drawing/2014/main" id="{BBB2F84B-720E-4D10-A406-6E006AAD6E1D}"/>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5" name="TextBox 34">
              <a:extLst>
                <a:ext uri="{FF2B5EF4-FFF2-40B4-BE49-F238E27FC236}">
                  <a16:creationId xmlns:a16="http://schemas.microsoft.com/office/drawing/2014/main" id="{16BD82DF-0C09-4D91-84BB-7527AF768BF9}"/>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36" name="TextBox 35">
              <a:extLst>
                <a:ext uri="{FF2B5EF4-FFF2-40B4-BE49-F238E27FC236}">
                  <a16:creationId xmlns:a16="http://schemas.microsoft.com/office/drawing/2014/main" id="{99E279A4-4B33-498D-A903-37D28B81C11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37" name="TextBox 36">
              <a:extLst>
                <a:ext uri="{FF2B5EF4-FFF2-40B4-BE49-F238E27FC236}">
                  <a16:creationId xmlns:a16="http://schemas.microsoft.com/office/drawing/2014/main" id="{DD43427E-31B6-4D11-B624-0868526BE29E}"/>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38" name="Rectangle 37">
              <a:extLst>
                <a:ext uri="{FF2B5EF4-FFF2-40B4-BE49-F238E27FC236}">
                  <a16:creationId xmlns:a16="http://schemas.microsoft.com/office/drawing/2014/main" id="{E5CA2C97-F18A-4AF7-B79D-BAAAED329554}"/>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9" name="TextBox 38">
              <a:extLst>
                <a:ext uri="{FF2B5EF4-FFF2-40B4-BE49-F238E27FC236}">
                  <a16:creationId xmlns:a16="http://schemas.microsoft.com/office/drawing/2014/main" id="{9B77D952-313A-4D30-ABAA-4A91A9BC6026}"/>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40" name="TextBox 39">
              <a:extLst>
                <a:ext uri="{FF2B5EF4-FFF2-40B4-BE49-F238E27FC236}">
                  <a16:creationId xmlns:a16="http://schemas.microsoft.com/office/drawing/2014/main" id="{75CAFD1F-02DB-47FE-8EC5-AEEFD824236E}"/>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sp>
          <p:nvSpPr>
            <p:cNvPr id="61" name="Rectangle 60">
              <a:extLst>
                <a:ext uri="{FF2B5EF4-FFF2-40B4-BE49-F238E27FC236}">
                  <a16:creationId xmlns:a16="http://schemas.microsoft.com/office/drawing/2014/main" id="{41C60301-309E-4A80-AF78-642F188CB838}"/>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a:extLst>
              <a:ext uri="{FF2B5EF4-FFF2-40B4-BE49-F238E27FC236}">
                <a16:creationId xmlns:a16="http://schemas.microsoft.com/office/drawing/2014/main" id="{9BEC4177-AF16-4364-9CA5-A24520F3C35E}"/>
              </a:ext>
            </a:extLst>
          </p:cNvPr>
          <p:cNvGrpSpPr/>
          <p:nvPr/>
        </p:nvGrpSpPr>
        <p:grpSpPr>
          <a:xfrm>
            <a:off x="3858508" y="2281960"/>
            <a:ext cx="4575484" cy="1558708"/>
            <a:chOff x="-55735" y="2129164"/>
            <a:chExt cx="4575484" cy="1558708"/>
          </a:xfrm>
        </p:grpSpPr>
        <p:sp>
          <p:nvSpPr>
            <p:cNvPr id="84" name="Arrow: Right 83">
              <a:extLst>
                <a:ext uri="{FF2B5EF4-FFF2-40B4-BE49-F238E27FC236}">
                  <a16:creationId xmlns:a16="http://schemas.microsoft.com/office/drawing/2014/main" id="{49C8E645-272A-42CA-B56A-58BEAD141CDC}"/>
                </a:ext>
              </a:extLst>
            </p:cNvPr>
            <p:cNvSpPr/>
            <p:nvPr/>
          </p:nvSpPr>
          <p:spPr>
            <a:xfrm rot="5400000" flipV="1">
              <a:off x="40909" y="3090196"/>
              <a:ext cx="604600"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D8949F17-078D-4654-B568-B53522C4F4CE}"/>
                </a:ext>
              </a:extLst>
            </p:cNvPr>
            <p:cNvSpPr txBox="1"/>
            <p:nvPr/>
          </p:nvSpPr>
          <p:spPr>
            <a:xfrm>
              <a:off x="-55735" y="2129164"/>
              <a:ext cx="4575484"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PDP has 512 8-byte entries</a:t>
              </a:r>
            </a:p>
          </p:txBody>
        </p:sp>
      </p:grpSp>
      <p:grpSp>
        <p:nvGrpSpPr>
          <p:cNvPr id="89" name="Group 88">
            <a:extLst>
              <a:ext uri="{FF2B5EF4-FFF2-40B4-BE49-F238E27FC236}">
                <a16:creationId xmlns:a16="http://schemas.microsoft.com/office/drawing/2014/main" id="{C8C4F110-72B2-46C7-A395-ECBA85424075}"/>
              </a:ext>
            </a:extLst>
          </p:cNvPr>
          <p:cNvGrpSpPr/>
          <p:nvPr/>
        </p:nvGrpSpPr>
        <p:grpSpPr>
          <a:xfrm>
            <a:off x="-14454" y="5935937"/>
            <a:ext cx="1124606" cy="582861"/>
            <a:chOff x="-14454" y="5935937"/>
            <a:chExt cx="1124606" cy="582861"/>
          </a:xfrm>
        </p:grpSpPr>
        <p:sp>
          <p:nvSpPr>
            <p:cNvPr id="86" name="TextBox 85">
              <a:extLst>
                <a:ext uri="{FF2B5EF4-FFF2-40B4-BE49-F238E27FC236}">
                  <a16:creationId xmlns:a16="http://schemas.microsoft.com/office/drawing/2014/main" id="{B5F1A887-F18F-4FCF-A61A-5C9DC41999D5}"/>
                </a:ext>
              </a:extLst>
            </p:cNvPr>
            <p:cNvSpPr txBox="1"/>
            <p:nvPr/>
          </p:nvSpPr>
          <p:spPr>
            <a:xfrm>
              <a:off x="-14454" y="6096778"/>
              <a:ext cx="1124606" cy="422020"/>
            </a:xfrm>
            <a:prstGeom prst="rect">
              <a:avLst/>
            </a:prstGeom>
            <a:noFill/>
          </p:spPr>
          <p:txBody>
            <a:bodyPr wrap="square" rtlCol="0">
              <a:spAutoFit/>
            </a:bodyPr>
            <a:lstStyle/>
            <a:p>
              <a:r>
                <a:rPr lang="en-US" dirty="0"/>
                <a:t>64 bits</a:t>
              </a:r>
            </a:p>
          </p:txBody>
        </p:sp>
        <p:cxnSp>
          <p:nvCxnSpPr>
            <p:cNvPr id="87" name="Straight Connector 86">
              <a:extLst>
                <a:ext uri="{FF2B5EF4-FFF2-40B4-BE49-F238E27FC236}">
                  <a16:creationId xmlns:a16="http://schemas.microsoft.com/office/drawing/2014/main" id="{55982D56-DB1B-42C4-A86D-681ECDAA2791}"/>
                </a:ext>
              </a:extLst>
            </p:cNvPr>
            <p:cNvCxnSpPr/>
            <p:nvPr/>
          </p:nvCxnSpPr>
          <p:spPr bwMode="auto">
            <a:xfrm flipH="1">
              <a:off x="557210" y="5935937"/>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0" name="Group 89">
            <a:extLst>
              <a:ext uri="{FF2B5EF4-FFF2-40B4-BE49-F238E27FC236}">
                <a16:creationId xmlns:a16="http://schemas.microsoft.com/office/drawing/2014/main" id="{8328E402-4740-41A5-86A3-5CE0414DD572}"/>
              </a:ext>
            </a:extLst>
          </p:cNvPr>
          <p:cNvGrpSpPr/>
          <p:nvPr/>
        </p:nvGrpSpPr>
        <p:grpSpPr>
          <a:xfrm>
            <a:off x="4909221" y="4507333"/>
            <a:ext cx="7216490" cy="2349802"/>
            <a:chOff x="4909221" y="4507333"/>
            <a:chExt cx="7216490" cy="2349802"/>
          </a:xfrm>
        </p:grpSpPr>
        <p:cxnSp>
          <p:nvCxnSpPr>
            <p:cNvPr id="91" name="Straight Connector 90">
              <a:extLst>
                <a:ext uri="{FF2B5EF4-FFF2-40B4-BE49-F238E27FC236}">
                  <a16:creationId xmlns:a16="http://schemas.microsoft.com/office/drawing/2014/main" id="{456EB615-FDF4-47DB-BC7F-A6945DA41C25}"/>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92" name="Group 91">
              <a:extLst>
                <a:ext uri="{FF2B5EF4-FFF2-40B4-BE49-F238E27FC236}">
                  <a16:creationId xmlns:a16="http://schemas.microsoft.com/office/drawing/2014/main" id="{5726AD6E-2C72-484A-AE17-582197348596}"/>
                </a:ext>
              </a:extLst>
            </p:cNvPr>
            <p:cNvGrpSpPr/>
            <p:nvPr/>
          </p:nvGrpSpPr>
          <p:grpSpPr>
            <a:xfrm>
              <a:off x="6064810" y="5877836"/>
              <a:ext cx="5968726" cy="533400"/>
              <a:chOff x="822435" y="1524000"/>
              <a:chExt cx="7690945" cy="533400"/>
            </a:xfrm>
          </p:grpSpPr>
          <p:sp>
            <p:nvSpPr>
              <p:cNvPr id="106" name="Rectangle 105">
                <a:extLst>
                  <a:ext uri="{FF2B5EF4-FFF2-40B4-BE49-F238E27FC236}">
                    <a16:creationId xmlns:a16="http://schemas.microsoft.com/office/drawing/2014/main" id="{A3AC9DC1-825A-4AB9-81C6-CE5B497D979A}"/>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107" name="Rectangle 106">
                <a:extLst>
                  <a:ext uri="{FF2B5EF4-FFF2-40B4-BE49-F238E27FC236}">
                    <a16:creationId xmlns:a16="http://schemas.microsoft.com/office/drawing/2014/main" id="{ACBF3E7D-0B59-4AF2-9B0D-516C243F50B2}"/>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93" name="TextBox 92">
              <a:extLst>
                <a:ext uri="{FF2B5EF4-FFF2-40B4-BE49-F238E27FC236}">
                  <a16:creationId xmlns:a16="http://schemas.microsoft.com/office/drawing/2014/main" id="{E93DBC28-0A68-4F72-B7DF-4B9E26471742}"/>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94" name="TextBox 93">
              <a:extLst>
                <a:ext uri="{FF2B5EF4-FFF2-40B4-BE49-F238E27FC236}">
                  <a16:creationId xmlns:a16="http://schemas.microsoft.com/office/drawing/2014/main" id="{91FDD8BA-89B5-485E-92EB-79300E8B2F6B}"/>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95" name="TextBox 94">
              <a:extLst>
                <a:ext uri="{FF2B5EF4-FFF2-40B4-BE49-F238E27FC236}">
                  <a16:creationId xmlns:a16="http://schemas.microsoft.com/office/drawing/2014/main" id="{D50C23FC-1AB3-4812-8847-374F509F122C}"/>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96" name="TextBox 95">
              <a:extLst>
                <a:ext uri="{FF2B5EF4-FFF2-40B4-BE49-F238E27FC236}">
                  <a16:creationId xmlns:a16="http://schemas.microsoft.com/office/drawing/2014/main" id="{65C29D2A-5B10-4BF7-817B-F8A4DD6AF45A}"/>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97" name="TextBox 96">
              <a:extLst>
                <a:ext uri="{FF2B5EF4-FFF2-40B4-BE49-F238E27FC236}">
                  <a16:creationId xmlns:a16="http://schemas.microsoft.com/office/drawing/2014/main" id="{1F2BF102-22C4-4682-A1D8-6EEA097BA397}"/>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98" name="TextBox 97">
              <a:extLst>
                <a:ext uri="{FF2B5EF4-FFF2-40B4-BE49-F238E27FC236}">
                  <a16:creationId xmlns:a16="http://schemas.microsoft.com/office/drawing/2014/main" id="{13E5385D-00E2-4ABC-9432-62D55783FFCB}"/>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99" name="TextBox 98">
              <a:extLst>
                <a:ext uri="{FF2B5EF4-FFF2-40B4-BE49-F238E27FC236}">
                  <a16:creationId xmlns:a16="http://schemas.microsoft.com/office/drawing/2014/main" id="{DC25BC97-3455-4970-9124-16059D84BDAD}"/>
                </a:ext>
              </a:extLst>
            </p:cNvPr>
            <p:cNvSpPr txBox="1"/>
            <p:nvPr/>
          </p:nvSpPr>
          <p:spPr>
            <a:xfrm>
              <a:off x="7504421" y="5929770"/>
              <a:ext cx="3021279" cy="519116"/>
            </a:xfrm>
            <a:prstGeom prst="rect">
              <a:avLst/>
            </a:prstGeom>
            <a:noFill/>
          </p:spPr>
          <p:txBody>
            <a:bodyPr wrap="square" rtlCol="0">
              <a:spAutoFit/>
            </a:bodyPr>
            <a:lstStyle/>
            <a:p>
              <a:pPr algn="ctr">
                <a:lnSpc>
                  <a:spcPts val="1600"/>
                </a:lnSpc>
              </a:pPr>
              <a:r>
                <a:rPr lang="en-US" sz="2000" dirty="0">
                  <a:cs typeface="Segoe UI Light" panose="020B0502040204020203" pitchFamily="34" charset="0"/>
                </a:rPr>
                <a:t>1GB-aligned huge page </a:t>
              </a:r>
              <a:r>
                <a:rPr lang="en-US" sz="2000" dirty="0" err="1">
                  <a:cs typeface="Segoe UI Light" panose="020B0502040204020203" pitchFamily="34" charset="0"/>
                </a:rPr>
                <a:t>physAddr</a:t>
              </a:r>
              <a:endParaRPr lang="en-US" sz="2000" dirty="0">
                <a:cs typeface="Segoe UI Light" panose="020B0502040204020203" pitchFamily="34" charset="0"/>
              </a:endParaRPr>
            </a:p>
          </p:txBody>
        </p:sp>
        <p:sp>
          <p:nvSpPr>
            <p:cNvPr id="100" name="TextBox 99">
              <a:extLst>
                <a:ext uri="{FF2B5EF4-FFF2-40B4-BE49-F238E27FC236}">
                  <a16:creationId xmlns:a16="http://schemas.microsoft.com/office/drawing/2014/main" id="{3340A795-796E-4C37-97B8-FAA8FF6B5E03}"/>
                </a:ext>
              </a:extLst>
            </p:cNvPr>
            <p:cNvSpPr txBox="1"/>
            <p:nvPr/>
          </p:nvSpPr>
          <p:spPr>
            <a:xfrm>
              <a:off x="4909221" y="5932764"/>
              <a:ext cx="1237029" cy="523220"/>
            </a:xfrm>
            <a:prstGeom prst="rect">
              <a:avLst/>
            </a:prstGeom>
            <a:noFill/>
          </p:spPr>
          <p:txBody>
            <a:bodyPr wrap="square" rtlCol="0">
              <a:spAutoFit/>
            </a:bodyPr>
            <a:lstStyle/>
            <a:p>
              <a:pPr algn="ctr"/>
              <a:r>
                <a:rPr lang="en-US" sz="2800" b="1" dirty="0">
                  <a:latin typeface="+mj-lt"/>
                </a:rPr>
                <a:t>PDPTE</a:t>
              </a:r>
              <a:endParaRPr lang="en-US" sz="2400" b="1" dirty="0">
                <a:latin typeface="+mj-lt"/>
              </a:endParaRPr>
            </a:p>
          </p:txBody>
        </p:sp>
        <p:sp>
          <p:nvSpPr>
            <p:cNvPr id="101" name="TextBox 100">
              <a:extLst>
                <a:ext uri="{FF2B5EF4-FFF2-40B4-BE49-F238E27FC236}">
                  <a16:creationId xmlns:a16="http://schemas.microsoft.com/office/drawing/2014/main" id="{9201EE1C-547F-45F8-8381-A41D8DD3703A}"/>
                </a:ext>
              </a:extLst>
            </p:cNvPr>
            <p:cNvSpPr txBox="1"/>
            <p:nvPr/>
          </p:nvSpPr>
          <p:spPr>
            <a:xfrm>
              <a:off x="8246087" y="4507333"/>
              <a:ext cx="3879624" cy="492443"/>
            </a:xfrm>
            <a:prstGeom prst="rect">
              <a:avLst/>
            </a:prstGeom>
            <a:noFill/>
          </p:spPr>
          <p:txBody>
            <a:bodyPr wrap="square" rtlCol="0">
              <a:spAutoFit/>
            </a:bodyPr>
            <a:lstStyle/>
            <a:p>
              <a:pPr algn="ctr"/>
              <a:r>
                <a:rPr lang="en-US" sz="2600" dirty="0"/>
                <a:t>Bookkeeping stuff</a:t>
              </a:r>
            </a:p>
          </p:txBody>
        </p:sp>
        <p:cxnSp>
          <p:nvCxnSpPr>
            <p:cNvPr id="102" name="Straight Connector 101">
              <a:extLst>
                <a:ext uri="{FF2B5EF4-FFF2-40B4-BE49-F238E27FC236}">
                  <a16:creationId xmlns:a16="http://schemas.microsoft.com/office/drawing/2014/main" id="{E599D841-A5C2-49F9-9369-155716E37576}"/>
                </a:ext>
              </a:extLst>
            </p:cNvPr>
            <p:cNvCxnSpPr>
              <a:cxnSpLocks/>
              <a:stCxn id="104" idx="1"/>
            </p:cNvCxnSpPr>
            <p:nvPr/>
          </p:nvCxnSpPr>
          <p:spPr>
            <a:xfrm flipH="1" flipV="1">
              <a:off x="10517876" y="4986713"/>
              <a:ext cx="673224" cy="519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07CB58D-DB74-4FCE-A0C4-0E3432805F42}"/>
                </a:ext>
              </a:extLst>
            </p:cNvPr>
            <p:cNvCxnSpPr>
              <a:cxnSpLocks/>
              <a:endCxn id="105" idx="1"/>
            </p:cNvCxnSpPr>
            <p:nvPr/>
          </p:nvCxnSpPr>
          <p:spPr>
            <a:xfrm flipH="1">
              <a:off x="6826093" y="4989265"/>
              <a:ext cx="3691782" cy="504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Left Bracket 103">
              <a:extLst>
                <a:ext uri="{FF2B5EF4-FFF2-40B4-BE49-F238E27FC236}">
                  <a16:creationId xmlns:a16="http://schemas.microsoft.com/office/drawing/2014/main" id="{0B1D2E84-0BF6-4387-8AB4-985C736E797E}"/>
                </a:ext>
              </a:extLst>
            </p:cNvPr>
            <p:cNvSpPr/>
            <p:nvPr/>
          </p:nvSpPr>
          <p:spPr>
            <a:xfrm rot="5400000">
              <a:off x="11091951" y="4782204"/>
              <a:ext cx="198297" cy="1647278"/>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Left Bracket 104">
              <a:extLst>
                <a:ext uri="{FF2B5EF4-FFF2-40B4-BE49-F238E27FC236}">
                  <a16:creationId xmlns:a16="http://schemas.microsoft.com/office/drawing/2014/main" id="{BC3CCE9F-B9AC-4DE2-AB46-23240E85437D}"/>
                </a:ext>
              </a:extLst>
            </p:cNvPr>
            <p:cNvSpPr/>
            <p:nvPr/>
          </p:nvSpPr>
          <p:spPr>
            <a:xfrm rot="5400000">
              <a:off x="6719414" y="4855091"/>
              <a:ext cx="213359" cy="149102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C2A9B1C3-5F72-4E78-AAB2-71B192BA48BF}"/>
              </a:ext>
            </a:extLst>
          </p:cNvPr>
          <p:cNvGrpSpPr/>
          <p:nvPr/>
        </p:nvGrpSpPr>
        <p:grpSpPr>
          <a:xfrm>
            <a:off x="8236126" y="2955009"/>
            <a:ext cx="3879624" cy="3893561"/>
            <a:chOff x="8236126" y="2955009"/>
            <a:chExt cx="3879624" cy="3893561"/>
          </a:xfrm>
        </p:grpSpPr>
        <p:sp>
          <p:nvSpPr>
            <p:cNvPr id="108" name="TextBox 107">
              <a:extLst>
                <a:ext uri="{FF2B5EF4-FFF2-40B4-BE49-F238E27FC236}">
                  <a16:creationId xmlns:a16="http://schemas.microsoft.com/office/drawing/2014/main" id="{BF0CC57A-D1ED-4CCC-931E-62D294A4113E}"/>
                </a:ext>
              </a:extLst>
            </p:cNvPr>
            <p:cNvSpPr txBox="1"/>
            <p:nvPr/>
          </p:nvSpPr>
          <p:spPr>
            <a:xfrm>
              <a:off x="10968371" y="6386905"/>
              <a:ext cx="568939" cy="461665"/>
            </a:xfrm>
            <a:prstGeom prst="rect">
              <a:avLst/>
            </a:prstGeom>
            <a:noFill/>
          </p:spPr>
          <p:txBody>
            <a:bodyPr wrap="square" rtlCol="0">
              <a:spAutoFit/>
            </a:bodyPr>
            <a:lstStyle/>
            <a:p>
              <a:r>
                <a:rPr lang="en-US" sz="2400" dirty="0"/>
                <a:t>7</a:t>
              </a:r>
            </a:p>
          </p:txBody>
        </p:sp>
        <p:cxnSp>
          <p:nvCxnSpPr>
            <p:cNvPr id="109" name="Straight Connector 108">
              <a:extLst>
                <a:ext uri="{FF2B5EF4-FFF2-40B4-BE49-F238E27FC236}">
                  <a16:creationId xmlns:a16="http://schemas.microsoft.com/office/drawing/2014/main" id="{F204522F-3057-41B5-9C08-403B20D70D84}"/>
                </a:ext>
              </a:extLst>
            </p:cNvPr>
            <p:cNvCxnSpPr>
              <a:cxnSpLocks/>
            </p:cNvCxnSpPr>
            <p:nvPr/>
          </p:nvCxnSpPr>
          <p:spPr>
            <a:xfrm flipH="1">
              <a:off x="11190211" y="3336275"/>
              <a:ext cx="682814" cy="3150838"/>
            </a:xfrm>
            <a:prstGeom prst="line">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9FC079FA-780F-4170-8AFF-6C6CC36CFB54}"/>
                </a:ext>
              </a:extLst>
            </p:cNvPr>
            <p:cNvSpPr txBox="1"/>
            <p:nvPr/>
          </p:nvSpPr>
          <p:spPr>
            <a:xfrm>
              <a:off x="8236126" y="2955009"/>
              <a:ext cx="3879624" cy="718915"/>
            </a:xfrm>
            <a:prstGeom prst="rect">
              <a:avLst/>
            </a:prstGeom>
            <a:noFill/>
          </p:spPr>
          <p:txBody>
            <a:bodyPr wrap="square" rtlCol="0">
              <a:spAutoFit/>
            </a:bodyPr>
            <a:lstStyle/>
            <a:p>
              <a:pPr algn="ctr">
                <a:lnSpc>
                  <a:spcPts val="2400"/>
                </a:lnSpc>
              </a:pPr>
              <a:r>
                <a:rPr lang="en-US" sz="2600" dirty="0"/>
                <a:t>PS (“Page size”) bit set to 1, indicating a 1 GB page</a:t>
              </a:r>
            </a:p>
          </p:txBody>
        </p:sp>
      </p:grpSp>
      <p:sp>
        <p:nvSpPr>
          <p:cNvPr id="111" name="TextBox 110">
            <a:extLst>
              <a:ext uri="{FF2B5EF4-FFF2-40B4-BE49-F238E27FC236}">
                <a16:creationId xmlns:a16="http://schemas.microsoft.com/office/drawing/2014/main" id="{1AD3596A-8AFF-471C-86E8-36252AD4B0C7}"/>
              </a:ext>
            </a:extLst>
          </p:cNvPr>
          <p:cNvSpPr txBox="1"/>
          <p:nvPr/>
        </p:nvSpPr>
        <p:spPr>
          <a:xfrm>
            <a:off x="6669237" y="491171"/>
            <a:ext cx="3189570" cy="523220"/>
          </a:xfrm>
          <a:prstGeom prst="rect">
            <a:avLst/>
          </a:prstGeom>
          <a:noFill/>
        </p:spPr>
        <p:txBody>
          <a:bodyPr wrap="square" rtlCol="0">
            <a:spAutoFit/>
          </a:bodyPr>
          <a:lstStyle/>
          <a:p>
            <a:pPr algn="ctr"/>
            <a:r>
              <a:rPr lang="en-US" sz="2800" dirty="0"/>
              <a:t>Offset in 1 GB page</a:t>
            </a:r>
          </a:p>
        </p:txBody>
      </p:sp>
    </p:spTree>
    <p:extLst>
      <p:ext uri="{BB962C8B-B14F-4D97-AF65-F5344CB8AC3E}">
        <p14:creationId xmlns:p14="http://schemas.microsoft.com/office/powerpoint/2010/main" val="150123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1B250-D3A3-492A-820D-148229BD87B8}"/>
              </a:ext>
            </a:extLst>
          </p:cNvPr>
          <p:cNvSpPr>
            <a:spLocks noGrp="1"/>
          </p:cNvSpPr>
          <p:nvPr>
            <p:ph type="title"/>
          </p:nvPr>
        </p:nvSpPr>
        <p:spPr>
          <a:xfrm>
            <a:off x="838200" y="-84093"/>
            <a:ext cx="10515600" cy="887495"/>
          </a:xfrm>
        </p:spPr>
        <p:txBody>
          <a:bodyPr/>
          <a:lstStyle/>
          <a:p>
            <a:r>
              <a:rPr lang="en-US" dirty="0"/>
              <a:t>Chickadee’s Early Boot</a:t>
            </a:r>
          </a:p>
        </p:txBody>
      </p:sp>
      <p:sp>
        <p:nvSpPr>
          <p:cNvPr id="3" name="Content Placeholder 2">
            <a:extLst>
              <a:ext uri="{FF2B5EF4-FFF2-40B4-BE49-F238E27FC236}">
                <a16:creationId xmlns:a16="http://schemas.microsoft.com/office/drawing/2014/main" id="{DE38B411-EB02-4FB4-A54C-92CBB8B92781}"/>
              </a:ext>
            </a:extLst>
          </p:cNvPr>
          <p:cNvSpPr>
            <a:spLocks noGrp="1"/>
          </p:cNvSpPr>
          <p:nvPr>
            <p:ph idx="1"/>
          </p:nvPr>
        </p:nvSpPr>
        <p:spPr>
          <a:xfrm>
            <a:off x="838200" y="603753"/>
            <a:ext cx="10515600" cy="2097652"/>
          </a:xfrm>
        </p:spPr>
        <p:txBody>
          <a:bodyPr/>
          <a:lstStyle/>
          <a:p>
            <a:r>
              <a:rPr lang="en-US" dirty="0"/>
              <a:t>“Booting a processor” means “configuring a processor once it’s been turned on”</a:t>
            </a:r>
          </a:p>
          <a:p>
            <a:r>
              <a:rPr lang="en-US" dirty="0"/>
              <a:t>Booting a processor is a delicate dance, particularly on x86!</a:t>
            </a:r>
          </a:p>
          <a:p>
            <a:r>
              <a:rPr lang="en-US" dirty="0"/>
              <a:t>Chickadee’s </a:t>
            </a:r>
            <a:r>
              <a:rPr lang="en-US" dirty="0">
                <a:latin typeface="Consolas" panose="020B0609020204030204" pitchFamily="49" charset="0"/>
              </a:rPr>
              <a:t>k-init.cc</a:t>
            </a:r>
            <a:r>
              <a:rPr lang="en-US" dirty="0"/>
              <a:t> contains important code related to booting</a:t>
            </a:r>
          </a:p>
          <a:p>
            <a:endParaRPr lang="en-US" dirty="0"/>
          </a:p>
        </p:txBody>
      </p:sp>
      <p:sp>
        <p:nvSpPr>
          <p:cNvPr id="4" name="TextBox 3">
            <a:extLst>
              <a:ext uri="{FF2B5EF4-FFF2-40B4-BE49-F238E27FC236}">
                <a16:creationId xmlns:a16="http://schemas.microsoft.com/office/drawing/2014/main" id="{9B6C0888-68B5-4388-B35D-122948882280}"/>
              </a:ext>
            </a:extLst>
          </p:cNvPr>
          <p:cNvSpPr txBox="1"/>
          <p:nvPr/>
        </p:nvSpPr>
        <p:spPr>
          <a:xfrm>
            <a:off x="3732729" y="2451934"/>
            <a:ext cx="3966519" cy="430887"/>
          </a:xfrm>
          <a:prstGeom prst="rect">
            <a:avLst/>
          </a:prstGeom>
          <a:noFill/>
        </p:spPr>
        <p:txBody>
          <a:bodyPr wrap="square" rtlCol="0">
            <a:spAutoFit/>
          </a:bodyPr>
          <a:lstStyle/>
          <a:p>
            <a:pPr algn="ctr"/>
            <a:r>
              <a:rPr lang="en-US" sz="2200" dirty="0" err="1">
                <a:latin typeface="Consolas" panose="020B0609020204030204" pitchFamily="49" charset="0"/>
              </a:rPr>
              <a:t>init_hardware</a:t>
            </a:r>
            <a:r>
              <a:rPr lang="en-US" sz="2200" dirty="0">
                <a:latin typeface="Consolas" panose="020B0609020204030204" pitchFamily="49" charset="0"/>
              </a:rPr>
              <a:t>()</a:t>
            </a:r>
          </a:p>
        </p:txBody>
      </p:sp>
      <p:sp>
        <p:nvSpPr>
          <p:cNvPr id="5" name="TextBox 4">
            <a:extLst>
              <a:ext uri="{FF2B5EF4-FFF2-40B4-BE49-F238E27FC236}">
                <a16:creationId xmlns:a16="http://schemas.microsoft.com/office/drawing/2014/main" id="{0F87A839-E6EB-4AB3-8184-EF423918A913}"/>
              </a:ext>
            </a:extLst>
          </p:cNvPr>
          <p:cNvSpPr txBox="1"/>
          <p:nvPr/>
        </p:nvSpPr>
        <p:spPr>
          <a:xfrm>
            <a:off x="506630" y="3584678"/>
            <a:ext cx="3707025" cy="1785104"/>
          </a:xfrm>
          <a:prstGeom prst="rect">
            <a:avLst/>
          </a:prstGeom>
          <a:noFill/>
        </p:spPr>
        <p:txBody>
          <a:bodyPr wrap="square" rtlCol="0">
            <a:spAutoFit/>
          </a:bodyPr>
          <a:lstStyle/>
          <a:p>
            <a:r>
              <a:rPr lang="en-US" sz="2200" dirty="0" err="1">
                <a:latin typeface="Consolas" panose="020B0609020204030204" pitchFamily="49" charset="0"/>
              </a:rPr>
              <a:t>init_early_memory</a:t>
            </a:r>
            <a:r>
              <a:rPr lang="en-US" sz="2200" dirty="0">
                <a:latin typeface="Consolas" panose="020B0609020204030204" pitchFamily="49" charset="0"/>
              </a:rPr>
              <a:t>()</a:t>
            </a:r>
          </a:p>
          <a:p>
            <a:r>
              <a:rPr lang="en-US" sz="2200" dirty="0">
                <a:solidFill>
                  <a:srgbClr val="00B050"/>
                </a:solidFill>
                <a:latin typeface="Consolas" panose="020B0609020204030204" pitchFamily="49" charset="0"/>
              </a:rPr>
              <a:t>  //Create the boot-</a:t>
            </a:r>
          </a:p>
          <a:p>
            <a:r>
              <a:rPr lang="en-US" sz="2200" dirty="0">
                <a:solidFill>
                  <a:srgbClr val="00B050"/>
                </a:solidFill>
                <a:latin typeface="Consolas" panose="020B0609020204030204" pitchFamily="49" charset="0"/>
              </a:rPr>
              <a:t>  //time page tables</a:t>
            </a:r>
          </a:p>
          <a:p>
            <a:r>
              <a:rPr lang="en-US" sz="2200" dirty="0">
                <a:solidFill>
                  <a:srgbClr val="00B050"/>
                </a:solidFill>
                <a:latin typeface="Consolas" panose="020B0609020204030204" pitchFamily="49" charset="0"/>
              </a:rPr>
              <a:t>  //and tell CPU to</a:t>
            </a:r>
          </a:p>
          <a:p>
            <a:r>
              <a:rPr lang="en-US" sz="2200" dirty="0">
                <a:solidFill>
                  <a:srgbClr val="00B050"/>
                </a:solidFill>
                <a:latin typeface="Consolas" panose="020B0609020204030204" pitchFamily="49" charset="0"/>
              </a:rPr>
              <a:t>  //enable paging</a:t>
            </a:r>
          </a:p>
        </p:txBody>
      </p:sp>
      <p:sp>
        <p:nvSpPr>
          <p:cNvPr id="6" name="TextBox 5">
            <a:extLst>
              <a:ext uri="{FF2B5EF4-FFF2-40B4-BE49-F238E27FC236}">
                <a16:creationId xmlns:a16="http://schemas.microsoft.com/office/drawing/2014/main" id="{250405DF-8F22-4EBA-A707-8E352DB70BB2}"/>
              </a:ext>
            </a:extLst>
          </p:cNvPr>
          <p:cNvSpPr txBox="1"/>
          <p:nvPr/>
        </p:nvSpPr>
        <p:spPr>
          <a:xfrm>
            <a:off x="4185569" y="4283472"/>
            <a:ext cx="3521675" cy="1785104"/>
          </a:xfrm>
          <a:prstGeom prst="rect">
            <a:avLst/>
          </a:prstGeom>
          <a:noFill/>
        </p:spPr>
        <p:txBody>
          <a:bodyPr wrap="square" rtlCol="0">
            <a:spAutoFit/>
          </a:bodyPr>
          <a:lstStyle/>
          <a:p>
            <a:r>
              <a:rPr lang="en-US" sz="2200" dirty="0" err="1">
                <a:latin typeface="Consolas" panose="020B0609020204030204" pitchFamily="49" charset="0"/>
              </a:rPr>
              <a:t>init_interrupts</a:t>
            </a:r>
            <a:r>
              <a:rPr lang="en-US" sz="2200" dirty="0">
                <a:latin typeface="Consolas" panose="020B0609020204030204" pitchFamily="49" charset="0"/>
              </a:rPr>
              <a:t>()</a:t>
            </a:r>
          </a:p>
          <a:p>
            <a:r>
              <a:rPr lang="en-US" sz="2200" dirty="0">
                <a:solidFill>
                  <a:srgbClr val="00B050"/>
                </a:solidFill>
                <a:latin typeface="Consolas" panose="020B0609020204030204" pitchFamily="49" charset="0"/>
              </a:rPr>
              <a:t>  //Ensure that CPU</a:t>
            </a:r>
          </a:p>
          <a:p>
            <a:r>
              <a:rPr lang="en-US" sz="2200" dirty="0">
                <a:solidFill>
                  <a:srgbClr val="00B050"/>
                </a:solidFill>
                <a:latin typeface="Consolas" panose="020B0609020204030204" pitchFamily="49" charset="0"/>
              </a:rPr>
              <a:t>  //invokes kernel to</a:t>
            </a:r>
          </a:p>
          <a:p>
            <a:r>
              <a:rPr lang="en-US" sz="2200" dirty="0">
                <a:solidFill>
                  <a:srgbClr val="00B050"/>
                </a:solidFill>
                <a:latin typeface="Consolas" panose="020B0609020204030204" pitchFamily="49" charset="0"/>
              </a:rPr>
              <a:t>  //handle timers,</a:t>
            </a:r>
          </a:p>
          <a:p>
            <a:r>
              <a:rPr lang="en-US" sz="2200" dirty="0">
                <a:solidFill>
                  <a:srgbClr val="00B050"/>
                </a:solidFill>
                <a:latin typeface="Consolas" panose="020B0609020204030204" pitchFamily="49" charset="0"/>
              </a:rPr>
              <a:t>  //</a:t>
            </a:r>
            <a:r>
              <a:rPr lang="en-US" sz="2200" dirty="0" err="1">
                <a:solidFill>
                  <a:srgbClr val="00B050"/>
                </a:solidFill>
                <a:latin typeface="Consolas" panose="020B0609020204030204" pitchFamily="49" charset="0"/>
              </a:rPr>
              <a:t>syscalls</a:t>
            </a:r>
            <a:r>
              <a:rPr lang="en-US" sz="2200" dirty="0">
                <a:solidFill>
                  <a:srgbClr val="00B050"/>
                </a:solidFill>
                <a:latin typeface="Consolas" panose="020B0609020204030204" pitchFamily="49" charset="0"/>
              </a:rPr>
              <a:t>, etc.</a:t>
            </a:r>
          </a:p>
        </p:txBody>
      </p:sp>
      <p:sp>
        <p:nvSpPr>
          <p:cNvPr id="8" name="TextBox 7">
            <a:extLst>
              <a:ext uri="{FF2B5EF4-FFF2-40B4-BE49-F238E27FC236}">
                <a16:creationId xmlns:a16="http://schemas.microsoft.com/office/drawing/2014/main" id="{0382300B-DF6D-435D-B746-F712FA351A04}"/>
              </a:ext>
            </a:extLst>
          </p:cNvPr>
          <p:cNvSpPr txBox="1"/>
          <p:nvPr/>
        </p:nvSpPr>
        <p:spPr>
          <a:xfrm>
            <a:off x="7770339" y="5407086"/>
            <a:ext cx="4722339" cy="1446550"/>
          </a:xfrm>
          <a:prstGeom prst="rect">
            <a:avLst/>
          </a:prstGeom>
          <a:noFill/>
        </p:spPr>
        <p:txBody>
          <a:bodyPr wrap="square" rtlCol="0">
            <a:spAutoFit/>
          </a:bodyPr>
          <a:lstStyle/>
          <a:p>
            <a:r>
              <a:rPr lang="en-US" sz="2200" dirty="0" err="1">
                <a:latin typeface="Consolas" panose="020B0609020204030204" pitchFamily="49" charset="0"/>
              </a:rPr>
              <a:t>init_other_processors</a:t>
            </a:r>
            <a:r>
              <a:rPr lang="en-US" sz="2200" dirty="0">
                <a:latin typeface="Consolas" panose="020B0609020204030204" pitchFamily="49" charset="0"/>
              </a:rPr>
              <a:t>()</a:t>
            </a:r>
          </a:p>
          <a:p>
            <a:r>
              <a:rPr lang="en-US" sz="2200" dirty="0">
                <a:solidFill>
                  <a:srgbClr val="00B050"/>
                </a:solidFill>
                <a:latin typeface="Consolas" panose="020B0609020204030204" pitchFamily="49" charset="0"/>
              </a:rPr>
              <a:t>  //On a multi-core machine,</a:t>
            </a:r>
          </a:p>
          <a:p>
            <a:r>
              <a:rPr lang="en-US" sz="2200" dirty="0">
                <a:solidFill>
                  <a:srgbClr val="00B050"/>
                </a:solidFill>
                <a:latin typeface="Consolas" panose="020B0609020204030204" pitchFamily="49" charset="0"/>
              </a:rPr>
              <a:t>  //ask the other cores to</a:t>
            </a:r>
          </a:p>
          <a:p>
            <a:r>
              <a:rPr lang="en-US" sz="2200" dirty="0">
                <a:solidFill>
                  <a:srgbClr val="00B050"/>
                </a:solidFill>
                <a:latin typeface="Consolas" panose="020B0609020204030204" pitchFamily="49" charset="0"/>
              </a:rPr>
              <a:t>  //come online!</a:t>
            </a:r>
          </a:p>
        </p:txBody>
      </p:sp>
      <p:cxnSp>
        <p:nvCxnSpPr>
          <p:cNvPr id="12" name="Straight Arrow Connector 11">
            <a:extLst>
              <a:ext uri="{FF2B5EF4-FFF2-40B4-BE49-F238E27FC236}">
                <a16:creationId xmlns:a16="http://schemas.microsoft.com/office/drawing/2014/main" id="{3AD32976-D3F1-4DC4-AA2C-D95ED15CC113}"/>
              </a:ext>
            </a:extLst>
          </p:cNvPr>
          <p:cNvCxnSpPr>
            <a:cxnSpLocks/>
          </p:cNvCxnSpPr>
          <p:nvPr/>
        </p:nvCxnSpPr>
        <p:spPr>
          <a:xfrm>
            <a:off x="2360143" y="3268874"/>
            <a:ext cx="0" cy="32503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C3592F0-C5D2-4BB1-B366-3C5D5D8266EA}"/>
              </a:ext>
            </a:extLst>
          </p:cNvPr>
          <p:cNvCxnSpPr>
            <a:cxnSpLocks/>
          </p:cNvCxnSpPr>
          <p:nvPr/>
        </p:nvCxnSpPr>
        <p:spPr>
          <a:xfrm>
            <a:off x="5561891" y="3287485"/>
            <a:ext cx="0" cy="99598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345EE43-38B2-4AEB-80F2-B511A39F3391}"/>
              </a:ext>
            </a:extLst>
          </p:cNvPr>
          <p:cNvCxnSpPr>
            <a:cxnSpLocks/>
          </p:cNvCxnSpPr>
          <p:nvPr/>
        </p:nvCxnSpPr>
        <p:spPr>
          <a:xfrm>
            <a:off x="9846502" y="3268874"/>
            <a:ext cx="0" cy="21382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2335A65-9129-493F-871B-7E3DB12EA60C}"/>
              </a:ext>
            </a:extLst>
          </p:cNvPr>
          <p:cNvCxnSpPr>
            <a:cxnSpLocks/>
          </p:cNvCxnSpPr>
          <p:nvPr/>
        </p:nvCxnSpPr>
        <p:spPr>
          <a:xfrm>
            <a:off x="5561891" y="3289467"/>
            <a:ext cx="4284611"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156FBB1-749B-4251-AF8A-B1943C007152}"/>
              </a:ext>
            </a:extLst>
          </p:cNvPr>
          <p:cNvCxnSpPr>
            <a:cxnSpLocks/>
          </p:cNvCxnSpPr>
          <p:nvPr/>
        </p:nvCxnSpPr>
        <p:spPr>
          <a:xfrm>
            <a:off x="2372018" y="3287485"/>
            <a:ext cx="3189873"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42D34C3-630B-4AB5-8046-C06C17CE45E1}"/>
              </a:ext>
            </a:extLst>
          </p:cNvPr>
          <p:cNvCxnSpPr>
            <a:cxnSpLocks/>
          </p:cNvCxnSpPr>
          <p:nvPr/>
        </p:nvCxnSpPr>
        <p:spPr>
          <a:xfrm>
            <a:off x="5561891" y="2869985"/>
            <a:ext cx="0" cy="428938"/>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555FD2B1-9B33-4750-AD8C-E754C0816B1B}"/>
              </a:ext>
            </a:extLst>
          </p:cNvPr>
          <p:cNvGrpSpPr/>
          <p:nvPr/>
        </p:nvGrpSpPr>
        <p:grpSpPr>
          <a:xfrm>
            <a:off x="0" y="0"/>
            <a:ext cx="12192000" cy="6858000"/>
            <a:chOff x="0" y="0"/>
            <a:chExt cx="12192000" cy="6858000"/>
          </a:xfrm>
        </p:grpSpPr>
        <p:sp>
          <p:nvSpPr>
            <p:cNvPr id="40" name="Rectangle 39">
              <a:extLst>
                <a:ext uri="{FF2B5EF4-FFF2-40B4-BE49-F238E27FC236}">
                  <a16:creationId xmlns:a16="http://schemas.microsoft.com/office/drawing/2014/main" id="{6D5FA99A-943B-4F6E-A5A3-1E930BFEC9FF}"/>
                </a:ext>
              </a:extLst>
            </p:cNvPr>
            <p:cNvSpPr/>
            <p:nvPr/>
          </p:nvSpPr>
          <p:spPr>
            <a:xfrm>
              <a:off x="0" y="0"/>
              <a:ext cx="12192000" cy="6858000"/>
            </a:xfrm>
            <a:prstGeom prst="rect">
              <a:avLst/>
            </a:prstGeom>
            <a:solidFill>
              <a:schemeClr val="tx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a:extLst>
                <a:ext uri="{FF2B5EF4-FFF2-40B4-BE49-F238E27FC236}">
                  <a16:creationId xmlns:a16="http://schemas.microsoft.com/office/drawing/2014/main" id="{835ACFA1-20FA-4655-8D00-79A6473E4259}"/>
                </a:ext>
              </a:extLst>
            </p:cNvPr>
            <p:cNvPicPr>
              <a:picLocks noChangeAspect="1"/>
            </p:cNvPicPr>
            <p:nvPr/>
          </p:nvPicPr>
          <p:blipFill>
            <a:blip r:embed="rId3"/>
            <a:stretch>
              <a:fillRect/>
            </a:stretch>
          </p:blipFill>
          <p:spPr>
            <a:xfrm>
              <a:off x="7949642" y="3273752"/>
              <a:ext cx="3533775" cy="3400425"/>
            </a:xfrm>
            <a:prstGeom prst="rect">
              <a:avLst/>
            </a:prstGeom>
            <a:ln>
              <a:solidFill>
                <a:schemeClr val="tx1"/>
              </a:solidFill>
            </a:ln>
          </p:spPr>
        </p:pic>
      </p:grpSp>
      <p:sp>
        <p:nvSpPr>
          <p:cNvPr id="42" name="Arrow: Right 41">
            <a:extLst>
              <a:ext uri="{FF2B5EF4-FFF2-40B4-BE49-F238E27FC236}">
                <a16:creationId xmlns:a16="http://schemas.microsoft.com/office/drawing/2014/main" id="{47187290-3E11-4573-B2FB-87FE2F56D859}"/>
              </a:ext>
            </a:extLst>
          </p:cNvPr>
          <p:cNvSpPr/>
          <p:nvPr/>
        </p:nvSpPr>
        <p:spPr>
          <a:xfrm>
            <a:off x="6887689" y="5049857"/>
            <a:ext cx="1097580" cy="866899"/>
          </a:xfrm>
          <a:prstGeom prst="rightArrow">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31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32" presetClass="emph" presetSubtype="0" fill="hold" grpId="1" nodeType="withEffect">
                                  <p:stCondLst>
                                    <p:cond delay="0"/>
                                  </p:stCondLst>
                                  <p:childTnLst>
                                    <p:animRot by="120000">
                                      <p:cBhvr>
                                        <p:cTn id="14" dur="100" fill="hold">
                                          <p:stCondLst>
                                            <p:cond delay="0"/>
                                          </p:stCondLst>
                                        </p:cTn>
                                        <p:tgtEl>
                                          <p:spTgt spid="42"/>
                                        </p:tgtEl>
                                        <p:attrNameLst>
                                          <p:attrName>r</p:attrName>
                                        </p:attrNameLst>
                                      </p:cBhvr>
                                    </p:animRot>
                                    <p:animRot by="-240000">
                                      <p:cBhvr>
                                        <p:cTn id="15" dur="200" fill="hold">
                                          <p:stCondLst>
                                            <p:cond delay="200"/>
                                          </p:stCondLst>
                                        </p:cTn>
                                        <p:tgtEl>
                                          <p:spTgt spid="42"/>
                                        </p:tgtEl>
                                        <p:attrNameLst>
                                          <p:attrName>r</p:attrName>
                                        </p:attrNameLst>
                                      </p:cBhvr>
                                    </p:animRot>
                                    <p:animRot by="240000">
                                      <p:cBhvr>
                                        <p:cTn id="16" dur="200" fill="hold">
                                          <p:stCondLst>
                                            <p:cond delay="400"/>
                                          </p:stCondLst>
                                        </p:cTn>
                                        <p:tgtEl>
                                          <p:spTgt spid="42"/>
                                        </p:tgtEl>
                                        <p:attrNameLst>
                                          <p:attrName>r</p:attrName>
                                        </p:attrNameLst>
                                      </p:cBhvr>
                                    </p:animRot>
                                    <p:animRot by="-240000">
                                      <p:cBhvr>
                                        <p:cTn id="17" dur="200" fill="hold">
                                          <p:stCondLst>
                                            <p:cond delay="600"/>
                                          </p:stCondLst>
                                        </p:cTn>
                                        <p:tgtEl>
                                          <p:spTgt spid="42"/>
                                        </p:tgtEl>
                                        <p:attrNameLst>
                                          <p:attrName>r</p:attrName>
                                        </p:attrNameLst>
                                      </p:cBhvr>
                                    </p:animRot>
                                    <p:animRot by="120000">
                                      <p:cBhvr>
                                        <p:cTn id="18" dur="200" fill="hold">
                                          <p:stCondLst>
                                            <p:cond delay="800"/>
                                          </p:stCondLst>
                                        </p:cTn>
                                        <p:tgtEl>
                                          <p:spTgt spid="4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39"/>
                                        </p:tgtEl>
                                      </p:cBhvr>
                                    </p:animEffect>
                                    <p:set>
                                      <p:cBhvr>
                                        <p:cTn id="23" dur="1" fill="hold">
                                          <p:stCondLst>
                                            <p:cond delay="499"/>
                                          </p:stCondLst>
                                        </p:cTn>
                                        <p:tgtEl>
                                          <p:spTgt spid="39"/>
                                        </p:tgtEl>
                                        <p:attrNameLst>
                                          <p:attrName>style.visibility</p:attrName>
                                        </p:attrNameLst>
                                      </p:cBhvr>
                                      <p:to>
                                        <p:strVal val="hidden"/>
                                      </p:to>
                                    </p:set>
                                  </p:childTnLst>
                                </p:cTn>
                              </p:par>
                              <p:par>
                                <p:cTn id="24" presetID="10" presetClass="exit" presetSubtype="0" fill="hold" grpId="2" nodeType="withEffect">
                                  <p:stCondLst>
                                    <p:cond delay="0"/>
                                  </p:stCondLst>
                                  <p:childTnLst>
                                    <p:animEffect transition="out" filter="fade">
                                      <p:cBhvr>
                                        <p:cTn id="25" dur="500"/>
                                        <p:tgtEl>
                                          <p:spTgt spid="42"/>
                                        </p:tgtEl>
                                      </p:cBhvr>
                                    </p:animEffect>
                                    <p:set>
                                      <p:cBhvr>
                                        <p:cTn id="26" dur="1" fill="hold">
                                          <p:stCondLst>
                                            <p:cond delay="499"/>
                                          </p:stCondLst>
                                        </p:cTn>
                                        <p:tgtEl>
                                          <p:spTgt spid="42"/>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42" grpId="0" animBg="1"/>
      <p:bldP spid="42" grpId="1" animBg="1"/>
      <p:bldP spid="42"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0E207D78-895B-4E73-940C-75C183ED4B4C}"/>
              </a:ext>
            </a:extLst>
          </p:cNvPr>
          <p:cNvSpPr/>
          <p:nvPr/>
        </p:nvSpPr>
        <p:spPr bwMode="auto">
          <a:xfrm>
            <a:off x="10183781" y="1828800"/>
            <a:ext cx="1618807" cy="393188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r>
              <a:rPr lang="en-US" sz="2400" dirty="0">
                <a:ea typeface="ＭＳ Ｐゴシック" pitchFamily="-96" charset="-128"/>
              </a:rPr>
              <a:t>Bottom 512 GB</a:t>
            </a:r>
          </a:p>
        </p:txBody>
      </p:sp>
      <p:sp>
        <p:nvSpPr>
          <p:cNvPr id="5" name="TextBox 4">
            <a:extLst>
              <a:ext uri="{FF2B5EF4-FFF2-40B4-BE49-F238E27FC236}">
                <a16:creationId xmlns:a16="http://schemas.microsoft.com/office/drawing/2014/main" id="{0F87A839-E6EB-4AB3-8184-EF423918A913}"/>
              </a:ext>
            </a:extLst>
          </p:cNvPr>
          <p:cNvSpPr txBox="1"/>
          <p:nvPr/>
        </p:nvSpPr>
        <p:spPr>
          <a:xfrm>
            <a:off x="506630" y="3584678"/>
            <a:ext cx="3707025" cy="1785104"/>
          </a:xfrm>
          <a:prstGeom prst="rect">
            <a:avLst/>
          </a:prstGeom>
          <a:noFill/>
        </p:spPr>
        <p:txBody>
          <a:bodyPr wrap="square" rtlCol="0">
            <a:spAutoFit/>
          </a:bodyPr>
          <a:lstStyle/>
          <a:p>
            <a:r>
              <a:rPr lang="en-US" sz="2200" dirty="0" err="1">
                <a:latin typeface="Consolas" panose="020B0609020204030204" pitchFamily="49" charset="0"/>
              </a:rPr>
              <a:t>init_early_memory</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a:solidFill>
                  <a:srgbClr val="00B050"/>
                </a:solidFill>
                <a:latin typeface="Consolas" panose="020B0609020204030204" pitchFamily="49" charset="0"/>
              </a:rPr>
              <a:t>//Create the boot-</a:t>
            </a:r>
          </a:p>
          <a:p>
            <a:r>
              <a:rPr lang="en-US" sz="2200" dirty="0">
                <a:solidFill>
                  <a:srgbClr val="00B050"/>
                </a:solidFill>
                <a:latin typeface="Consolas" panose="020B0609020204030204" pitchFamily="49" charset="0"/>
              </a:rPr>
              <a:t>  //time page tables</a:t>
            </a:r>
          </a:p>
          <a:p>
            <a:r>
              <a:rPr lang="en-US" sz="2200" dirty="0">
                <a:solidFill>
                  <a:srgbClr val="00B050"/>
                </a:solidFill>
                <a:latin typeface="Consolas" panose="020B0609020204030204" pitchFamily="49" charset="0"/>
              </a:rPr>
              <a:t>  //and tell CPU to</a:t>
            </a:r>
          </a:p>
          <a:p>
            <a:r>
              <a:rPr lang="en-US" sz="2200" dirty="0">
                <a:solidFill>
                  <a:srgbClr val="00B050"/>
                </a:solidFill>
                <a:latin typeface="Consolas" panose="020B0609020204030204" pitchFamily="49" charset="0"/>
              </a:rPr>
              <a:t>  //enable paging</a:t>
            </a:r>
          </a:p>
        </p:txBody>
      </p:sp>
      <p:grpSp>
        <p:nvGrpSpPr>
          <p:cNvPr id="37" name="Group 36">
            <a:extLst>
              <a:ext uri="{FF2B5EF4-FFF2-40B4-BE49-F238E27FC236}">
                <a16:creationId xmlns:a16="http://schemas.microsoft.com/office/drawing/2014/main" id="{16AE1A0C-09FC-46E6-B289-AD2F42B4C8A7}"/>
              </a:ext>
            </a:extLst>
          </p:cNvPr>
          <p:cNvGrpSpPr/>
          <p:nvPr/>
        </p:nvGrpSpPr>
        <p:grpSpPr>
          <a:xfrm>
            <a:off x="3863420" y="4188304"/>
            <a:ext cx="1425461" cy="523220"/>
            <a:chOff x="1410366" y="4720741"/>
            <a:chExt cx="1425461" cy="523220"/>
          </a:xfrm>
        </p:grpSpPr>
        <p:sp>
          <p:nvSpPr>
            <p:cNvPr id="38" name="Rectangle 37">
              <a:extLst>
                <a:ext uri="{FF2B5EF4-FFF2-40B4-BE49-F238E27FC236}">
                  <a16:creationId xmlns:a16="http://schemas.microsoft.com/office/drawing/2014/main" id="{05CAF767-45D5-44F6-8235-66C9DD768D98}"/>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3" name="TextBox 42">
              <a:extLst>
                <a:ext uri="{FF2B5EF4-FFF2-40B4-BE49-F238E27FC236}">
                  <a16:creationId xmlns:a16="http://schemas.microsoft.com/office/drawing/2014/main" id="{254546A8-EC31-441D-891C-CEDFDB39FB03}"/>
                </a:ext>
              </a:extLst>
            </p:cNvPr>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grpSp>
        <p:nvGrpSpPr>
          <p:cNvPr id="44" name="Group 43">
            <a:extLst>
              <a:ext uri="{FF2B5EF4-FFF2-40B4-BE49-F238E27FC236}">
                <a16:creationId xmlns:a16="http://schemas.microsoft.com/office/drawing/2014/main" id="{58865DA3-2E3E-4577-A17F-F738CEF609E3}"/>
              </a:ext>
            </a:extLst>
          </p:cNvPr>
          <p:cNvGrpSpPr/>
          <p:nvPr/>
        </p:nvGrpSpPr>
        <p:grpSpPr>
          <a:xfrm>
            <a:off x="4539571" y="4666664"/>
            <a:ext cx="1155535" cy="1753276"/>
            <a:chOff x="3938351" y="1072565"/>
            <a:chExt cx="1175172" cy="671649"/>
          </a:xfrm>
        </p:grpSpPr>
        <p:cxnSp>
          <p:nvCxnSpPr>
            <p:cNvPr id="45" name="Straight Connector 44">
              <a:extLst>
                <a:ext uri="{FF2B5EF4-FFF2-40B4-BE49-F238E27FC236}">
                  <a16:creationId xmlns:a16="http://schemas.microsoft.com/office/drawing/2014/main" id="{1A8E64A1-ACDB-4F44-A2F3-D016A99D3457}"/>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6" name="Straight Connector 45">
              <a:extLst>
                <a:ext uri="{FF2B5EF4-FFF2-40B4-BE49-F238E27FC236}">
                  <a16:creationId xmlns:a16="http://schemas.microsoft.com/office/drawing/2014/main" id="{D6BAD8A7-CC87-471C-9BC9-F2929B0B9D28}"/>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7" name="Group 46">
            <a:extLst>
              <a:ext uri="{FF2B5EF4-FFF2-40B4-BE49-F238E27FC236}">
                <a16:creationId xmlns:a16="http://schemas.microsoft.com/office/drawing/2014/main" id="{A407BD82-DACC-41EF-BB34-454ACEDAEAB2}"/>
              </a:ext>
            </a:extLst>
          </p:cNvPr>
          <p:cNvGrpSpPr/>
          <p:nvPr/>
        </p:nvGrpSpPr>
        <p:grpSpPr>
          <a:xfrm>
            <a:off x="3791427" y="5837079"/>
            <a:ext cx="1124606" cy="582861"/>
            <a:chOff x="-14454" y="5935937"/>
            <a:chExt cx="1124606" cy="582861"/>
          </a:xfrm>
        </p:grpSpPr>
        <p:sp>
          <p:nvSpPr>
            <p:cNvPr id="48" name="TextBox 47">
              <a:extLst>
                <a:ext uri="{FF2B5EF4-FFF2-40B4-BE49-F238E27FC236}">
                  <a16:creationId xmlns:a16="http://schemas.microsoft.com/office/drawing/2014/main" id="{9CDAF50E-BA29-43BC-AFCD-8C54B8EC9E4D}"/>
                </a:ext>
              </a:extLst>
            </p:cNvPr>
            <p:cNvSpPr txBox="1"/>
            <p:nvPr/>
          </p:nvSpPr>
          <p:spPr>
            <a:xfrm>
              <a:off x="-14454" y="6096778"/>
              <a:ext cx="1124606" cy="422020"/>
            </a:xfrm>
            <a:prstGeom prst="rect">
              <a:avLst/>
            </a:prstGeom>
            <a:noFill/>
          </p:spPr>
          <p:txBody>
            <a:bodyPr wrap="square" rtlCol="0">
              <a:spAutoFit/>
            </a:bodyPr>
            <a:lstStyle/>
            <a:p>
              <a:r>
                <a:rPr lang="en-US" dirty="0"/>
                <a:t>64 bits</a:t>
              </a:r>
            </a:p>
          </p:txBody>
        </p:sp>
        <p:cxnSp>
          <p:nvCxnSpPr>
            <p:cNvPr id="49" name="Straight Connector 48">
              <a:extLst>
                <a:ext uri="{FF2B5EF4-FFF2-40B4-BE49-F238E27FC236}">
                  <a16:creationId xmlns:a16="http://schemas.microsoft.com/office/drawing/2014/main" id="{85BF1FBE-3F27-4D82-AE5C-5E175BE91D5A}"/>
                </a:ext>
              </a:extLst>
            </p:cNvPr>
            <p:cNvCxnSpPr/>
            <p:nvPr/>
          </p:nvCxnSpPr>
          <p:spPr bwMode="auto">
            <a:xfrm flipH="1">
              <a:off x="557210" y="5935937"/>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0" name="Group 9">
            <a:extLst>
              <a:ext uri="{FF2B5EF4-FFF2-40B4-BE49-F238E27FC236}">
                <a16:creationId xmlns:a16="http://schemas.microsoft.com/office/drawing/2014/main" id="{56B00397-75FB-42BA-A873-704B5EAA1FEA}"/>
              </a:ext>
            </a:extLst>
          </p:cNvPr>
          <p:cNvGrpSpPr/>
          <p:nvPr/>
        </p:nvGrpSpPr>
        <p:grpSpPr>
          <a:xfrm>
            <a:off x="5191830" y="3577475"/>
            <a:ext cx="2164558" cy="3054152"/>
            <a:chOff x="5191830" y="3762830"/>
            <a:chExt cx="2164558" cy="3054152"/>
          </a:xfrm>
        </p:grpSpPr>
        <p:grpSp>
          <p:nvGrpSpPr>
            <p:cNvPr id="24" name="Group 23">
              <a:extLst>
                <a:ext uri="{FF2B5EF4-FFF2-40B4-BE49-F238E27FC236}">
                  <a16:creationId xmlns:a16="http://schemas.microsoft.com/office/drawing/2014/main" id="{044AB773-A71D-40D4-9727-CD5377703EE3}"/>
                </a:ext>
              </a:extLst>
            </p:cNvPr>
            <p:cNvGrpSpPr/>
            <p:nvPr/>
          </p:nvGrpSpPr>
          <p:grpSpPr>
            <a:xfrm>
              <a:off x="5191830" y="3842961"/>
              <a:ext cx="1714290" cy="2642288"/>
              <a:chOff x="2918113" y="1094077"/>
              <a:chExt cx="2459238" cy="2642288"/>
            </a:xfrm>
          </p:grpSpPr>
          <p:sp>
            <p:nvSpPr>
              <p:cNvPr id="32" name="Rectangle 31">
                <a:extLst>
                  <a:ext uri="{FF2B5EF4-FFF2-40B4-BE49-F238E27FC236}">
                    <a16:creationId xmlns:a16="http://schemas.microsoft.com/office/drawing/2014/main" id="{A360B95B-08B0-4EA8-8761-56CCDB84AE2C}"/>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33" name="Group 32">
                <a:extLst>
                  <a:ext uri="{FF2B5EF4-FFF2-40B4-BE49-F238E27FC236}">
                    <a16:creationId xmlns:a16="http://schemas.microsoft.com/office/drawing/2014/main" id="{1E6F8A60-EA56-4281-AB44-C604002DFF8E}"/>
                  </a:ext>
                </a:extLst>
              </p:cNvPr>
              <p:cNvGrpSpPr/>
              <p:nvPr/>
            </p:nvGrpSpPr>
            <p:grpSpPr>
              <a:xfrm>
                <a:off x="2918113" y="3367033"/>
                <a:ext cx="2459238" cy="369332"/>
                <a:chOff x="378555" y="3983553"/>
                <a:chExt cx="2459238" cy="369332"/>
              </a:xfrm>
            </p:grpSpPr>
            <p:sp>
              <p:nvSpPr>
                <p:cNvPr id="34" name="Rectangle 33">
                  <a:extLst>
                    <a:ext uri="{FF2B5EF4-FFF2-40B4-BE49-F238E27FC236}">
                      <a16:creationId xmlns:a16="http://schemas.microsoft.com/office/drawing/2014/main" id="{55D4771E-FB23-4F44-AB22-7F3811B438EC}"/>
                    </a:ext>
                  </a:extLst>
                </p:cNvPr>
                <p:cNvSpPr/>
                <p:nvPr/>
              </p:nvSpPr>
              <p:spPr bwMode="auto">
                <a:xfrm>
                  <a:off x="1412331" y="4073226"/>
                  <a:ext cx="1425462"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36" name="TextBox 35">
                  <a:extLst>
                    <a:ext uri="{FF2B5EF4-FFF2-40B4-BE49-F238E27FC236}">
                      <a16:creationId xmlns:a16="http://schemas.microsoft.com/office/drawing/2014/main" id="{704B4BBA-EDE8-4A08-AE35-1AAD4D4E89D5}"/>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26" name="TextBox 25">
              <a:extLst>
                <a:ext uri="{FF2B5EF4-FFF2-40B4-BE49-F238E27FC236}">
                  <a16:creationId xmlns:a16="http://schemas.microsoft.com/office/drawing/2014/main" id="{4973FB54-3C5C-4EB7-858A-B68940099911}"/>
                </a:ext>
              </a:extLst>
            </p:cNvPr>
            <p:cNvSpPr txBox="1"/>
            <p:nvPr/>
          </p:nvSpPr>
          <p:spPr>
            <a:xfrm>
              <a:off x="5506231" y="6416872"/>
              <a:ext cx="1850157" cy="400110"/>
            </a:xfrm>
            <a:prstGeom prst="rect">
              <a:avLst/>
            </a:prstGeom>
            <a:noFill/>
          </p:spPr>
          <p:txBody>
            <a:bodyPr wrap="square" rtlCol="0">
              <a:spAutoFit/>
            </a:bodyPr>
            <a:lstStyle/>
            <a:p>
              <a:pPr algn="ctr"/>
              <a:r>
                <a:rPr lang="en-US" sz="2000" b="1" dirty="0"/>
                <a:t>L4 </a:t>
              </a:r>
              <a:r>
                <a:rPr lang="en-US" sz="2000" b="1" dirty="0" err="1"/>
                <a:t>pagetable</a:t>
              </a:r>
              <a:endParaRPr lang="en-US" sz="2000" b="1" dirty="0"/>
            </a:p>
          </p:txBody>
        </p:sp>
        <p:sp>
          <p:nvSpPr>
            <p:cNvPr id="50" name="TextBox 49">
              <a:extLst>
                <a:ext uri="{FF2B5EF4-FFF2-40B4-BE49-F238E27FC236}">
                  <a16:creationId xmlns:a16="http://schemas.microsoft.com/office/drawing/2014/main" id="{E8570475-DB11-4242-991B-EB1B9C829901}"/>
                </a:ext>
              </a:extLst>
            </p:cNvPr>
            <p:cNvSpPr txBox="1"/>
            <p:nvPr/>
          </p:nvSpPr>
          <p:spPr>
            <a:xfrm>
              <a:off x="5204186" y="4961736"/>
              <a:ext cx="888201" cy="369332"/>
            </a:xfrm>
            <a:prstGeom prst="rect">
              <a:avLst/>
            </a:prstGeom>
            <a:noFill/>
          </p:spPr>
          <p:txBody>
            <a:bodyPr wrap="square" rtlCol="0">
              <a:spAutoFit/>
            </a:bodyPr>
            <a:lstStyle/>
            <a:p>
              <a:pPr algn="ctr"/>
              <a:r>
                <a:rPr lang="en-US" b="1" dirty="0"/>
                <a:t>[256]</a:t>
              </a:r>
            </a:p>
          </p:txBody>
        </p:sp>
        <p:sp>
          <p:nvSpPr>
            <p:cNvPr id="51" name="Rectangle 50">
              <a:extLst>
                <a:ext uri="{FF2B5EF4-FFF2-40B4-BE49-F238E27FC236}">
                  <a16:creationId xmlns:a16="http://schemas.microsoft.com/office/drawing/2014/main" id="{3F910105-5B74-4069-945E-E7C12AD99AF0}"/>
                </a:ext>
              </a:extLst>
            </p:cNvPr>
            <p:cNvSpPr/>
            <p:nvPr/>
          </p:nvSpPr>
          <p:spPr bwMode="auto">
            <a:xfrm>
              <a:off x="5912456" y="5036439"/>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52" name="Rectangle 51">
              <a:extLst>
                <a:ext uri="{FF2B5EF4-FFF2-40B4-BE49-F238E27FC236}">
                  <a16:creationId xmlns:a16="http://schemas.microsoft.com/office/drawing/2014/main" id="{227D32A3-6455-4845-B85B-6CEBB1DD6205}"/>
                </a:ext>
              </a:extLst>
            </p:cNvPr>
            <p:cNvSpPr/>
            <p:nvPr/>
          </p:nvSpPr>
          <p:spPr bwMode="auto">
            <a:xfrm>
              <a:off x="5912456" y="3841256"/>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53" name="TextBox 52">
              <a:extLst>
                <a:ext uri="{FF2B5EF4-FFF2-40B4-BE49-F238E27FC236}">
                  <a16:creationId xmlns:a16="http://schemas.microsoft.com/office/drawing/2014/main" id="{E1F4A55D-9039-4F52-AAE8-928B80B683EF}"/>
                </a:ext>
              </a:extLst>
            </p:cNvPr>
            <p:cNvSpPr txBox="1"/>
            <p:nvPr/>
          </p:nvSpPr>
          <p:spPr>
            <a:xfrm>
              <a:off x="5201383" y="3762830"/>
              <a:ext cx="888201" cy="369332"/>
            </a:xfrm>
            <a:prstGeom prst="rect">
              <a:avLst/>
            </a:prstGeom>
            <a:noFill/>
          </p:spPr>
          <p:txBody>
            <a:bodyPr wrap="square" rtlCol="0">
              <a:spAutoFit/>
            </a:bodyPr>
            <a:lstStyle/>
            <a:p>
              <a:pPr algn="ctr"/>
              <a:r>
                <a:rPr lang="en-US" b="1" dirty="0"/>
                <a:t>[511]</a:t>
              </a:r>
            </a:p>
          </p:txBody>
        </p:sp>
      </p:grpSp>
      <p:sp>
        <p:nvSpPr>
          <p:cNvPr id="14" name="Rectangle 13">
            <a:extLst>
              <a:ext uri="{FF2B5EF4-FFF2-40B4-BE49-F238E27FC236}">
                <a16:creationId xmlns:a16="http://schemas.microsoft.com/office/drawing/2014/main" id="{D5656C7F-6307-4655-BF15-48EDA4FEB906}"/>
              </a:ext>
            </a:extLst>
          </p:cNvPr>
          <p:cNvSpPr/>
          <p:nvPr/>
        </p:nvSpPr>
        <p:spPr>
          <a:xfrm>
            <a:off x="9950251" y="1814231"/>
            <a:ext cx="2149217" cy="331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5844060-BC7F-4D90-90C7-EDE71D231FCD}"/>
              </a:ext>
            </a:extLst>
          </p:cNvPr>
          <p:cNvSpPr txBox="1"/>
          <p:nvPr/>
        </p:nvSpPr>
        <p:spPr>
          <a:xfrm rot="16200000">
            <a:off x="10334041" y="2113632"/>
            <a:ext cx="1062681" cy="769441"/>
          </a:xfrm>
          <a:prstGeom prst="rect">
            <a:avLst/>
          </a:prstGeom>
          <a:noFill/>
        </p:spPr>
        <p:txBody>
          <a:bodyPr wrap="square" rtlCol="0">
            <a:spAutoFit/>
          </a:bodyPr>
          <a:lstStyle/>
          <a:p>
            <a:r>
              <a:rPr lang="en-US" sz="4400" dirty="0"/>
              <a:t>. . .</a:t>
            </a:r>
          </a:p>
        </p:txBody>
      </p:sp>
      <p:sp>
        <p:nvSpPr>
          <p:cNvPr id="77" name="TextBox 76">
            <a:extLst>
              <a:ext uri="{FF2B5EF4-FFF2-40B4-BE49-F238E27FC236}">
                <a16:creationId xmlns:a16="http://schemas.microsoft.com/office/drawing/2014/main" id="{CC1AAAE4-21D1-4CFF-923D-6BD197045A1A}"/>
              </a:ext>
            </a:extLst>
          </p:cNvPr>
          <p:cNvSpPr txBox="1"/>
          <p:nvPr/>
        </p:nvSpPr>
        <p:spPr>
          <a:xfrm>
            <a:off x="10099780" y="5742405"/>
            <a:ext cx="1850157" cy="400110"/>
          </a:xfrm>
          <a:prstGeom prst="rect">
            <a:avLst/>
          </a:prstGeom>
          <a:noFill/>
        </p:spPr>
        <p:txBody>
          <a:bodyPr wrap="square" rtlCol="0">
            <a:spAutoFit/>
          </a:bodyPr>
          <a:lstStyle/>
          <a:p>
            <a:pPr algn="ctr"/>
            <a:r>
              <a:rPr lang="en-US" sz="2000" b="1" dirty="0"/>
              <a:t>Physical RAM</a:t>
            </a:r>
          </a:p>
        </p:txBody>
      </p:sp>
      <p:cxnSp>
        <p:nvCxnSpPr>
          <p:cNvPr id="78" name="Straight Connector 77">
            <a:extLst>
              <a:ext uri="{FF2B5EF4-FFF2-40B4-BE49-F238E27FC236}">
                <a16:creationId xmlns:a16="http://schemas.microsoft.com/office/drawing/2014/main" id="{36DABA3E-A121-45BE-BAE2-EB0EC4E8099C}"/>
              </a:ext>
            </a:extLst>
          </p:cNvPr>
          <p:cNvCxnSpPr>
            <a:cxnSpLocks/>
          </p:cNvCxnSpPr>
          <p:nvPr/>
        </p:nvCxnSpPr>
        <p:spPr bwMode="auto">
          <a:xfrm>
            <a:off x="7173227" y="5891401"/>
            <a:ext cx="369982"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79" name="Straight Connector 78">
            <a:extLst>
              <a:ext uri="{FF2B5EF4-FFF2-40B4-BE49-F238E27FC236}">
                <a16:creationId xmlns:a16="http://schemas.microsoft.com/office/drawing/2014/main" id="{BDFE7346-C1E4-4AB7-B3AF-0F3B8E81F033}"/>
              </a:ext>
            </a:extLst>
          </p:cNvPr>
          <p:cNvCxnSpPr>
            <a:cxnSpLocks/>
          </p:cNvCxnSpPr>
          <p:nvPr/>
        </p:nvCxnSpPr>
        <p:spPr bwMode="auto">
          <a:xfrm>
            <a:off x="6906120" y="6142555"/>
            <a:ext cx="267107"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0" name="Straight Connector 79">
            <a:extLst>
              <a:ext uri="{FF2B5EF4-FFF2-40B4-BE49-F238E27FC236}">
                <a16:creationId xmlns:a16="http://schemas.microsoft.com/office/drawing/2014/main" id="{28E759C7-0A8B-4624-9C66-692735E986A8}"/>
              </a:ext>
            </a:extLst>
          </p:cNvPr>
          <p:cNvCxnSpPr>
            <a:cxnSpLocks/>
          </p:cNvCxnSpPr>
          <p:nvPr/>
        </p:nvCxnSpPr>
        <p:spPr bwMode="auto">
          <a:xfrm flipV="1">
            <a:off x="7173227" y="4973404"/>
            <a:ext cx="0" cy="1169152"/>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2" name="Straight Connector 81">
            <a:extLst>
              <a:ext uri="{FF2B5EF4-FFF2-40B4-BE49-F238E27FC236}">
                <a16:creationId xmlns:a16="http://schemas.microsoft.com/office/drawing/2014/main" id="{98878AC0-F35C-4895-9FC5-BCB790FA3A2B}"/>
              </a:ext>
            </a:extLst>
          </p:cNvPr>
          <p:cNvCxnSpPr>
            <a:cxnSpLocks/>
          </p:cNvCxnSpPr>
          <p:nvPr/>
        </p:nvCxnSpPr>
        <p:spPr bwMode="auto">
          <a:xfrm>
            <a:off x="6906119" y="4973404"/>
            <a:ext cx="267107"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5" name="Straight Connector 84">
            <a:extLst>
              <a:ext uri="{FF2B5EF4-FFF2-40B4-BE49-F238E27FC236}">
                <a16:creationId xmlns:a16="http://schemas.microsoft.com/office/drawing/2014/main" id="{763CB964-404A-46C7-B66E-D8AF3D62C822}"/>
              </a:ext>
            </a:extLst>
          </p:cNvPr>
          <p:cNvCxnSpPr>
            <a:cxnSpLocks/>
          </p:cNvCxnSpPr>
          <p:nvPr/>
        </p:nvCxnSpPr>
        <p:spPr bwMode="auto">
          <a:xfrm>
            <a:off x="6906118" y="3778221"/>
            <a:ext cx="105195"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9" name="Straight Connector 88">
            <a:extLst>
              <a:ext uri="{FF2B5EF4-FFF2-40B4-BE49-F238E27FC236}">
                <a16:creationId xmlns:a16="http://schemas.microsoft.com/office/drawing/2014/main" id="{6FEDF2D1-D035-4F2C-966C-C21A5C82E1CE}"/>
              </a:ext>
            </a:extLst>
          </p:cNvPr>
          <p:cNvCxnSpPr>
            <a:cxnSpLocks/>
          </p:cNvCxnSpPr>
          <p:nvPr/>
        </p:nvCxnSpPr>
        <p:spPr bwMode="auto">
          <a:xfrm flipV="1">
            <a:off x="7017453" y="2843428"/>
            <a:ext cx="0" cy="937721"/>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93" name="Straight Connector 92">
            <a:extLst>
              <a:ext uri="{FF2B5EF4-FFF2-40B4-BE49-F238E27FC236}">
                <a16:creationId xmlns:a16="http://schemas.microsoft.com/office/drawing/2014/main" id="{B8A349CC-661A-446B-841F-3FC07EC73012}"/>
              </a:ext>
            </a:extLst>
          </p:cNvPr>
          <p:cNvCxnSpPr>
            <a:cxnSpLocks/>
          </p:cNvCxnSpPr>
          <p:nvPr/>
        </p:nvCxnSpPr>
        <p:spPr bwMode="auto">
          <a:xfrm flipV="1">
            <a:off x="7016789" y="2843428"/>
            <a:ext cx="526420" cy="7002"/>
          </a:xfrm>
          <a:prstGeom prst="line">
            <a:avLst/>
          </a:prstGeom>
          <a:solidFill>
            <a:schemeClr val="accent1"/>
          </a:solidFill>
          <a:ln w="9525" cap="flat" cmpd="sng" algn="ctr">
            <a:solidFill>
              <a:schemeClr val="tx1"/>
            </a:solidFill>
            <a:prstDash val="dash"/>
            <a:round/>
            <a:headEnd type="none" w="med" len="med"/>
            <a:tailEnd type="triangle" w="lg" len="lg"/>
          </a:ln>
          <a:effectLst/>
        </p:spPr>
      </p:cxnSp>
      <p:grpSp>
        <p:nvGrpSpPr>
          <p:cNvPr id="104" name="Group 103">
            <a:extLst>
              <a:ext uri="{FF2B5EF4-FFF2-40B4-BE49-F238E27FC236}">
                <a16:creationId xmlns:a16="http://schemas.microsoft.com/office/drawing/2014/main" id="{EA75CF4C-D408-4B6E-B61D-62AC9EA6602C}"/>
              </a:ext>
            </a:extLst>
          </p:cNvPr>
          <p:cNvGrpSpPr/>
          <p:nvPr/>
        </p:nvGrpSpPr>
        <p:grpSpPr>
          <a:xfrm>
            <a:off x="6974355" y="3039085"/>
            <a:ext cx="3047366" cy="3054152"/>
            <a:chOff x="6974355" y="3039085"/>
            <a:chExt cx="3047366" cy="3054152"/>
          </a:xfrm>
        </p:grpSpPr>
        <p:grpSp>
          <p:nvGrpSpPr>
            <p:cNvPr id="66" name="Group 65">
              <a:extLst>
                <a:ext uri="{FF2B5EF4-FFF2-40B4-BE49-F238E27FC236}">
                  <a16:creationId xmlns:a16="http://schemas.microsoft.com/office/drawing/2014/main" id="{7033379D-5974-462C-811D-82AE2BEE911A}"/>
                </a:ext>
              </a:extLst>
            </p:cNvPr>
            <p:cNvGrpSpPr/>
            <p:nvPr/>
          </p:nvGrpSpPr>
          <p:grpSpPr>
            <a:xfrm>
              <a:off x="6974355" y="3119216"/>
              <a:ext cx="1714290" cy="2642288"/>
              <a:chOff x="2918113" y="1094077"/>
              <a:chExt cx="2459238" cy="2642288"/>
            </a:xfrm>
          </p:grpSpPr>
          <p:sp>
            <p:nvSpPr>
              <p:cNvPr id="72" name="Rectangle 71">
                <a:extLst>
                  <a:ext uri="{FF2B5EF4-FFF2-40B4-BE49-F238E27FC236}">
                    <a16:creationId xmlns:a16="http://schemas.microsoft.com/office/drawing/2014/main" id="{8198C5B6-804F-46F7-9AE2-86BA3814E4BE}"/>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73" name="Group 72">
                <a:extLst>
                  <a:ext uri="{FF2B5EF4-FFF2-40B4-BE49-F238E27FC236}">
                    <a16:creationId xmlns:a16="http://schemas.microsoft.com/office/drawing/2014/main" id="{35DDA26A-2E7E-45A1-BA48-A84E958E5EF7}"/>
                  </a:ext>
                </a:extLst>
              </p:cNvPr>
              <p:cNvGrpSpPr/>
              <p:nvPr/>
            </p:nvGrpSpPr>
            <p:grpSpPr>
              <a:xfrm>
                <a:off x="2918113" y="3367033"/>
                <a:ext cx="2459238" cy="369332"/>
                <a:chOff x="378555" y="3983553"/>
                <a:chExt cx="2459238" cy="369332"/>
              </a:xfrm>
            </p:grpSpPr>
            <p:sp>
              <p:nvSpPr>
                <p:cNvPr id="74" name="Rectangle 73">
                  <a:extLst>
                    <a:ext uri="{FF2B5EF4-FFF2-40B4-BE49-F238E27FC236}">
                      <a16:creationId xmlns:a16="http://schemas.microsoft.com/office/drawing/2014/main" id="{03D5532A-55DA-4A58-83B3-EF02C5CEDEDF}"/>
                    </a:ext>
                  </a:extLst>
                </p:cNvPr>
                <p:cNvSpPr/>
                <p:nvPr/>
              </p:nvSpPr>
              <p:spPr bwMode="auto">
                <a:xfrm>
                  <a:off x="1412331" y="4073226"/>
                  <a:ext cx="1425462"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75" name="TextBox 74">
                  <a:extLst>
                    <a:ext uri="{FF2B5EF4-FFF2-40B4-BE49-F238E27FC236}">
                      <a16:creationId xmlns:a16="http://schemas.microsoft.com/office/drawing/2014/main" id="{F18314E7-36CC-4A1E-992B-A117F2FE0197}"/>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67" name="TextBox 66">
              <a:extLst>
                <a:ext uri="{FF2B5EF4-FFF2-40B4-BE49-F238E27FC236}">
                  <a16:creationId xmlns:a16="http://schemas.microsoft.com/office/drawing/2014/main" id="{294A9712-D2C8-4FA0-B977-7A34B555EEC2}"/>
                </a:ext>
              </a:extLst>
            </p:cNvPr>
            <p:cNvSpPr txBox="1"/>
            <p:nvPr/>
          </p:nvSpPr>
          <p:spPr>
            <a:xfrm>
              <a:off x="7389118" y="5693127"/>
              <a:ext cx="2632603" cy="400110"/>
            </a:xfrm>
            <a:prstGeom prst="rect">
              <a:avLst/>
            </a:prstGeom>
            <a:noFill/>
          </p:spPr>
          <p:txBody>
            <a:bodyPr wrap="square" rtlCol="0">
              <a:spAutoFit/>
            </a:bodyPr>
            <a:lstStyle/>
            <a:p>
              <a:pPr algn="ctr"/>
              <a:r>
                <a:rPr lang="en-US" sz="2000" b="1" dirty="0"/>
                <a:t>L3 </a:t>
              </a:r>
              <a:r>
                <a:rPr lang="en-US" sz="2000" b="1" dirty="0" err="1"/>
                <a:t>pagetable</a:t>
              </a:r>
              <a:r>
                <a:rPr lang="en-US" sz="2000" b="1" dirty="0"/>
                <a:t> </a:t>
              </a:r>
              <a:r>
                <a:rPr lang="en-US" sz="1600" b="1" dirty="0"/>
                <a:t>(</a:t>
              </a:r>
              <a:r>
                <a:rPr lang="en-US" b="1" dirty="0" err="1"/>
                <a:t>ps</a:t>
              </a:r>
              <a:r>
                <a:rPr lang="en-US" b="1" dirty="0"/>
                <a:t>=1GB</a:t>
              </a:r>
              <a:r>
                <a:rPr lang="en-US" sz="1600" b="1" dirty="0"/>
                <a:t>)</a:t>
              </a:r>
              <a:endParaRPr lang="en-US" sz="2000" b="1" dirty="0"/>
            </a:p>
          </p:txBody>
        </p:sp>
        <p:sp>
          <p:nvSpPr>
            <p:cNvPr id="70" name="Rectangle 69">
              <a:extLst>
                <a:ext uri="{FF2B5EF4-FFF2-40B4-BE49-F238E27FC236}">
                  <a16:creationId xmlns:a16="http://schemas.microsoft.com/office/drawing/2014/main" id="{A51CB4D9-6B4B-4AD2-A176-E102F9865328}"/>
                </a:ext>
              </a:extLst>
            </p:cNvPr>
            <p:cNvSpPr/>
            <p:nvPr/>
          </p:nvSpPr>
          <p:spPr bwMode="auto">
            <a:xfrm>
              <a:off x="7694981" y="311751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71" name="TextBox 70">
              <a:extLst>
                <a:ext uri="{FF2B5EF4-FFF2-40B4-BE49-F238E27FC236}">
                  <a16:creationId xmlns:a16="http://schemas.microsoft.com/office/drawing/2014/main" id="{D50AFAF0-58C1-4832-849A-4AEE3A758797}"/>
                </a:ext>
              </a:extLst>
            </p:cNvPr>
            <p:cNvSpPr txBox="1"/>
            <p:nvPr/>
          </p:nvSpPr>
          <p:spPr>
            <a:xfrm>
              <a:off x="6983908" y="3039085"/>
              <a:ext cx="888201" cy="369332"/>
            </a:xfrm>
            <a:prstGeom prst="rect">
              <a:avLst/>
            </a:prstGeom>
            <a:noFill/>
          </p:spPr>
          <p:txBody>
            <a:bodyPr wrap="square" rtlCol="0">
              <a:spAutoFit/>
            </a:bodyPr>
            <a:lstStyle/>
            <a:p>
              <a:pPr algn="ctr"/>
              <a:r>
                <a:rPr lang="en-US" b="1" dirty="0"/>
                <a:t>[511]</a:t>
              </a:r>
            </a:p>
          </p:txBody>
        </p:sp>
        <p:sp>
          <p:nvSpPr>
            <p:cNvPr id="96" name="Rectangle 95">
              <a:extLst>
                <a:ext uri="{FF2B5EF4-FFF2-40B4-BE49-F238E27FC236}">
                  <a16:creationId xmlns:a16="http://schemas.microsoft.com/office/drawing/2014/main" id="{1AE28CFB-22BB-4BB1-862B-5CC945411EDE}"/>
                </a:ext>
              </a:extLst>
            </p:cNvPr>
            <p:cNvSpPr/>
            <p:nvPr/>
          </p:nvSpPr>
          <p:spPr bwMode="auto">
            <a:xfrm>
              <a:off x="7696385" y="5235295"/>
              <a:ext cx="992260" cy="25945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97" name="Rectangle 96">
              <a:extLst>
                <a:ext uri="{FF2B5EF4-FFF2-40B4-BE49-F238E27FC236}">
                  <a16:creationId xmlns:a16="http://schemas.microsoft.com/office/drawing/2014/main" id="{19438112-DDF3-403F-AE5E-4107213CFBEE}"/>
                </a:ext>
              </a:extLst>
            </p:cNvPr>
            <p:cNvSpPr/>
            <p:nvPr/>
          </p:nvSpPr>
          <p:spPr bwMode="auto">
            <a:xfrm>
              <a:off x="7694981" y="4989702"/>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98" name="Rectangle 97">
              <a:extLst>
                <a:ext uri="{FF2B5EF4-FFF2-40B4-BE49-F238E27FC236}">
                  <a16:creationId xmlns:a16="http://schemas.microsoft.com/office/drawing/2014/main" id="{0F2811AC-D0E7-4584-8420-D9B2C3A06193}"/>
                </a:ext>
              </a:extLst>
            </p:cNvPr>
            <p:cNvSpPr/>
            <p:nvPr/>
          </p:nvSpPr>
          <p:spPr bwMode="auto">
            <a:xfrm>
              <a:off x="7694980" y="47534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99" name="Rectangle 98">
              <a:extLst>
                <a:ext uri="{FF2B5EF4-FFF2-40B4-BE49-F238E27FC236}">
                  <a16:creationId xmlns:a16="http://schemas.microsoft.com/office/drawing/2014/main" id="{03B37076-5523-41BE-BF31-01AF286FDC19}"/>
                </a:ext>
              </a:extLst>
            </p:cNvPr>
            <p:cNvSpPr/>
            <p:nvPr/>
          </p:nvSpPr>
          <p:spPr bwMode="auto">
            <a:xfrm>
              <a:off x="7694980" y="4516147"/>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0" name="Rectangle 99">
              <a:extLst>
                <a:ext uri="{FF2B5EF4-FFF2-40B4-BE49-F238E27FC236}">
                  <a16:creationId xmlns:a16="http://schemas.microsoft.com/office/drawing/2014/main" id="{E5D9DA60-716F-455C-BA80-3575AA5164AD}"/>
                </a:ext>
              </a:extLst>
            </p:cNvPr>
            <p:cNvSpPr/>
            <p:nvPr/>
          </p:nvSpPr>
          <p:spPr bwMode="auto">
            <a:xfrm>
              <a:off x="7694980" y="33621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1" name="Rectangle 100">
              <a:extLst>
                <a:ext uri="{FF2B5EF4-FFF2-40B4-BE49-F238E27FC236}">
                  <a16:creationId xmlns:a16="http://schemas.microsoft.com/office/drawing/2014/main" id="{94E80037-7965-4F75-9EBB-D67DB6C0439A}"/>
                </a:ext>
              </a:extLst>
            </p:cNvPr>
            <p:cNvSpPr/>
            <p:nvPr/>
          </p:nvSpPr>
          <p:spPr bwMode="auto">
            <a:xfrm>
              <a:off x="7696385" y="3604074"/>
              <a:ext cx="992259"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2" name="Rectangle 101">
              <a:extLst>
                <a:ext uri="{FF2B5EF4-FFF2-40B4-BE49-F238E27FC236}">
                  <a16:creationId xmlns:a16="http://schemas.microsoft.com/office/drawing/2014/main" id="{5D7F3D85-337B-482C-ADAE-BC9366063672}"/>
                </a:ext>
              </a:extLst>
            </p:cNvPr>
            <p:cNvSpPr/>
            <p:nvPr/>
          </p:nvSpPr>
          <p:spPr bwMode="auto">
            <a:xfrm>
              <a:off x="7696385" y="3849668"/>
              <a:ext cx="992259"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3" name="TextBox 102">
              <a:extLst>
                <a:ext uri="{FF2B5EF4-FFF2-40B4-BE49-F238E27FC236}">
                  <a16:creationId xmlns:a16="http://schemas.microsoft.com/office/drawing/2014/main" id="{90BE00CC-1B5D-4078-848D-F9A292351CE9}"/>
                </a:ext>
              </a:extLst>
            </p:cNvPr>
            <p:cNvSpPr txBox="1"/>
            <p:nvPr/>
          </p:nvSpPr>
          <p:spPr>
            <a:xfrm rot="16200000">
              <a:off x="7794675" y="4046851"/>
              <a:ext cx="616534" cy="461665"/>
            </a:xfrm>
            <a:prstGeom prst="rect">
              <a:avLst/>
            </a:prstGeom>
            <a:noFill/>
          </p:spPr>
          <p:txBody>
            <a:bodyPr wrap="square" rtlCol="0">
              <a:spAutoFit/>
            </a:bodyPr>
            <a:lstStyle/>
            <a:p>
              <a:r>
                <a:rPr lang="en-US" sz="2400" dirty="0"/>
                <a:t>. . .</a:t>
              </a:r>
            </a:p>
          </p:txBody>
        </p:sp>
      </p:grpSp>
      <p:grpSp>
        <p:nvGrpSpPr>
          <p:cNvPr id="105" name="Group 104">
            <a:extLst>
              <a:ext uri="{FF2B5EF4-FFF2-40B4-BE49-F238E27FC236}">
                <a16:creationId xmlns:a16="http://schemas.microsoft.com/office/drawing/2014/main" id="{C9555A8A-1E52-4384-8494-8CDE83B24BD3}"/>
              </a:ext>
            </a:extLst>
          </p:cNvPr>
          <p:cNvGrpSpPr/>
          <p:nvPr/>
        </p:nvGrpSpPr>
        <p:grpSpPr>
          <a:xfrm>
            <a:off x="6974355" y="14193"/>
            <a:ext cx="3025057" cy="3054152"/>
            <a:chOff x="6974355" y="3039085"/>
            <a:chExt cx="3025057" cy="3054152"/>
          </a:xfrm>
        </p:grpSpPr>
        <p:grpSp>
          <p:nvGrpSpPr>
            <p:cNvPr id="106" name="Group 105">
              <a:extLst>
                <a:ext uri="{FF2B5EF4-FFF2-40B4-BE49-F238E27FC236}">
                  <a16:creationId xmlns:a16="http://schemas.microsoft.com/office/drawing/2014/main" id="{E68B0EC7-BA53-425D-910C-D9D30B936D49}"/>
                </a:ext>
              </a:extLst>
            </p:cNvPr>
            <p:cNvGrpSpPr/>
            <p:nvPr/>
          </p:nvGrpSpPr>
          <p:grpSpPr>
            <a:xfrm>
              <a:off x="6974355" y="3119216"/>
              <a:ext cx="1714290" cy="2642288"/>
              <a:chOff x="2918113" y="1094077"/>
              <a:chExt cx="2459238" cy="2642288"/>
            </a:xfrm>
          </p:grpSpPr>
          <p:sp>
            <p:nvSpPr>
              <p:cNvPr id="118" name="Rectangle 117">
                <a:extLst>
                  <a:ext uri="{FF2B5EF4-FFF2-40B4-BE49-F238E27FC236}">
                    <a16:creationId xmlns:a16="http://schemas.microsoft.com/office/drawing/2014/main" id="{4E518FC3-B0AB-4110-B77B-EE57DC7FC003}"/>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119" name="Group 118">
                <a:extLst>
                  <a:ext uri="{FF2B5EF4-FFF2-40B4-BE49-F238E27FC236}">
                    <a16:creationId xmlns:a16="http://schemas.microsoft.com/office/drawing/2014/main" id="{30445F11-FD82-4C60-A6AA-B5B8C0A5B07E}"/>
                  </a:ext>
                </a:extLst>
              </p:cNvPr>
              <p:cNvGrpSpPr/>
              <p:nvPr/>
            </p:nvGrpSpPr>
            <p:grpSpPr>
              <a:xfrm>
                <a:off x="2918113" y="3367033"/>
                <a:ext cx="2459238" cy="369332"/>
                <a:chOff x="378555" y="3983553"/>
                <a:chExt cx="2459238" cy="369332"/>
              </a:xfrm>
            </p:grpSpPr>
            <p:sp>
              <p:nvSpPr>
                <p:cNvPr id="120" name="Rectangle 119">
                  <a:extLst>
                    <a:ext uri="{FF2B5EF4-FFF2-40B4-BE49-F238E27FC236}">
                      <a16:creationId xmlns:a16="http://schemas.microsoft.com/office/drawing/2014/main" id="{DBE8DCF6-D6F4-4F6A-86E5-DD1444D4578B}"/>
                    </a:ext>
                  </a:extLst>
                </p:cNvPr>
                <p:cNvSpPr/>
                <p:nvPr/>
              </p:nvSpPr>
              <p:spPr bwMode="auto">
                <a:xfrm>
                  <a:off x="1412331" y="4073226"/>
                  <a:ext cx="1425462" cy="24464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21" name="TextBox 120">
                  <a:extLst>
                    <a:ext uri="{FF2B5EF4-FFF2-40B4-BE49-F238E27FC236}">
                      <a16:creationId xmlns:a16="http://schemas.microsoft.com/office/drawing/2014/main" id="{5DDB7C85-C0D7-41EC-BA2F-D2AC3BF63661}"/>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107" name="TextBox 106">
              <a:extLst>
                <a:ext uri="{FF2B5EF4-FFF2-40B4-BE49-F238E27FC236}">
                  <a16:creationId xmlns:a16="http://schemas.microsoft.com/office/drawing/2014/main" id="{D323EA64-9C44-49D4-892F-A11EE6C7A141}"/>
                </a:ext>
              </a:extLst>
            </p:cNvPr>
            <p:cNvSpPr txBox="1"/>
            <p:nvPr/>
          </p:nvSpPr>
          <p:spPr>
            <a:xfrm>
              <a:off x="7366813" y="5693127"/>
              <a:ext cx="2632599" cy="400110"/>
            </a:xfrm>
            <a:prstGeom prst="rect">
              <a:avLst/>
            </a:prstGeom>
            <a:noFill/>
          </p:spPr>
          <p:txBody>
            <a:bodyPr wrap="square" rtlCol="0">
              <a:spAutoFit/>
            </a:bodyPr>
            <a:lstStyle/>
            <a:p>
              <a:pPr algn="ctr"/>
              <a:r>
                <a:rPr lang="en-US" sz="2000" b="1" dirty="0"/>
                <a:t>L3 </a:t>
              </a:r>
              <a:r>
                <a:rPr lang="en-US" sz="2000" b="1" dirty="0" err="1"/>
                <a:t>pagetable</a:t>
              </a:r>
              <a:r>
                <a:rPr lang="en-US" sz="2000" b="1" dirty="0"/>
                <a:t> </a:t>
              </a:r>
              <a:r>
                <a:rPr lang="en-US" sz="1600" b="1" dirty="0"/>
                <a:t>(</a:t>
              </a:r>
              <a:r>
                <a:rPr lang="en-US" b="1" dirty="0" err="1"/>
                <a:t>ps</a:t>
              </a:r>
              <a:r>
                <a:rPr lang="en-US" b="1" dirty="0"/>
                <a:t>=1GB</a:t>
              </a:r>
              <a:r>
                <a:rPr lang="en-US" sz="1600" b="1" dirty="0"/>
                <a:t>)</a:t>
              </a:r>
              <a:endParaRPr lang="en-US" sz="2000" b="1" dirty="0"/>
            </a:p>
          </p:txBody>
        </p:sp>
        <p:sp>
          <p:nvSpPr>
            <p:cNvPr id="108" name="Rectangle 107">
              <a:extLst>
                <a:ext uri="{FF2B5EF4-FFF2-40B4-BE49-F238E27FC236}">
                  <a16:creationId xmlns:a16="http://schemas.microsoft.com/office/drawing/2014/main" id="{60640871-F773-4597-8EA6-99F968CE5E20}"/>
                </a:ext>
              </a:extLst>
            </p:cNvPr>
            <p:cNvSpPr/>
            <p:nvPr/>
          </p:nvSpPr>
          <p:spPr bwMode="auto">
            <a:xfrm>
              <a:off x="7694981" y="311751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9" name="TextBox 108">
              <a:extLst>
                <a:ext uri="{FF2B5EF4-FFF2-40B4-BE49-F238E27FC236}">
                  <a16:creationId xmlns:a16="http://schemas.microsoft.com/office/drawing/2014/main" id="{5F2F9C8B-05DF-4830-80D4-DF297839D4C5}"/>
                </a:ext>
              </a:extLst>
            </p:cNvPr>
            <p:cNvSpPr txBox="1"/>
            <p:nvPr/>
          </p:nvSpPr>
          <p:spPr>
            <a:xfrm>
              <a:off x="6983908" y="3039085"/>
              <a:ext cx="888201" cy="369332"/>
            </a:xfrm>
            <a:prstGeom prst="rect">
              <a:avLst/>
            </a:prstGeom>
            <a:noFill/>
          </p:spPr>
          <p:txBody>
            <a:bodyPr wrap="square" rtlCol="0">
              <a:spAutoFit/>
            </a:bodyPr>
            <a:lstStyle/>
            <a:p>
              <a:pPr algn="ctr"/>
              <a:r>
                <a:rPr lang="en-US" b="1" dirty="0"/>
                <a:t>[511]</a:t>
              </a:r>
            </a:p>
          </p:txBody>
        </p:sp>
        <p:sp>
          <p:nvSpPr>
            <p:cNvPr id="110" name="Rectangle 109">
              <a:extLst>
                <a:ext uri="{FF2B5EF4-FFF2-40B4-BE49-F238E27FC236}">
                  <a16:creationId xmlns:a16="http://schemas.microsoft.com/office/drawing/2014/main" id="{1EF08253-9834-4456-8368-1583C56006B8}"/>
                </a:ext>
              </a:extLst>
            </p:cNvPr>
            <p:cNvSpPr/>
            <p:nvPr/>
          </p:nvSpPr>
          <p:spPr bwMode="auto">
            <a:xfrm>
              <a:off x="7696385" y="5238760"/>
              <a:ext cx="992260" cy="24192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1" name="Rectangle 110">
              <a:extLst>
                <a:ext uri="{FF2B5EF4-FFF2-40B4-BE49-F238E27FC236}">
                  <a16:creationId xmlns:a16="http://schemas.microsoft.com/office/drawing/2014/main" id="{051CB756-1F48-485C-8333-03420680AFC0}"/>
                </a:ext>
              </a:extLst>
            </p:cNvPr>
            <p:cNvSpPr/>
            <p:nvPr/>
          </p:nvSpPr>
          <p:spPr bwMode="auto">
            <a:xfrm>
              <a:off x="7694981" y="4989702"/>
              <a:ext cx="993664" cy="24875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2" name="Rectangle 111">
              <a:extLst>
                <a:ext uri="{FF2B5EF4-FFF2-40B4-BE49-F238E27FC236}">
                  <a16:creationId xmlns:a16="http://schemas.microsoft.com/office/drawing/2014/main" id="{E2F3C7C6-D663-4903-8922-66853550370A}"/>
                </a:ext>
              </a:extLst>
            </p:cNvPr>
            <p:cNvSpPr/>
            <p:nvPr/>
          </p:nvSpPr>
          <p:spPr bwMode="auto">
            <a:xfrm>
              <a:off x="7694980" y="4753451"/>
              <a:ext cx="993664" cy="23845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3" name="Rectangle 112">
              <a:extLst>
                <a:ext uri="{FF2B5EF4-FFF2-40B4-BE49-F238E27FC236}">
                  <a16:creationId xmlns:a16="http://schemas.microsoft.com/office/drawing/2014/main" id="{164AEBCA-3B3B-489A-B0C6-A18C613382E1}"/>
                </a:ext>
              </a:extLst>
            </p:cNvPr>
            <p:cNvSpPr/>
            <p:nvPr/>
          </p:nvSpPr>
          <p:spPr bwMode="auto">
            <a:xfrm>
              <a:off x="7694980" y="4516147"/>
              <a:ext cx="993664" cy="24464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4" name="Rectangle 113">
              <a:extLst>
                <a:ext uri="{FF2B5EF4-FFF2-40B4-BE49-F238E27FC236}">
                  <a16:creationId xmlns:a16="http://schemas.microsoft.com/office/drawing/2014/main" id="{C039C9AE-36F5-4CE9-8418-D99BE9AF15E4}"/>
                </a:ext>
              </a:extLst>
            </p:cNvPr>
            <p:cNvSpPr/>
            <p:nvPr/>
          </p:nvSpPr>
          <p:spPr bwMode="auto">
            <a:xfrm>
              <a:off x="7694980" y="33621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5" name="Rectangle 114">
              <a:extLst>
                <a:ext uri="{FF2B5EF4-FFF2-40B4-BE49-F238E27FC236}">
                  <a16:creationId xmlns:a16="http://schemas.microsoft.com/office/drawing/2014/main" id="{054774C6-EDAA-44B2-BF5B-A8F333CFCDD8}"/>
                </a:ext>
              </a:extLst>
            </p:cNvPr>
            <p:cNvSpPr/>
            <p:nvPr/>
          </p:nvSpPr>
          <p:spPr bwMode="auto">
            <a:xfrm>
              <a:off x="7696385" y="3611208"/>
              <a:ext cx="992259" cy="23750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6" name="Rectangle 115">
              <a:extLst>
                <a:ext uri="{FF2B5EF4-FFF2-40B4-BE49-F238E27FC236}">
                  <a16:creationId xmlns:a16="http://schemas.microsoft.com/office/drawing/2014/main" id="{716C47B4-A333-4F06-95DA-CCB70974F216}"/>
                </a:ext>
              </a:extLst>
            </p:cNvPr>
            <p:cNvSpPr/>
            <p:nvPr/>
          </p:nvSpPr>
          <p:spPr bwMode="auto">
            <a:xfrm>
              <a:off x="7696385" y="3849668"/>
              <a:ext cx="992259" cy="2446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7" name="TextBox 116">
              <a:extLst>
                <a:ext uri="{FF2B5EF4-FFF2-40B4-BE49-F238E27FC236}">
                  <a16:creationId xmlns:a16="http://schemas.microsoft.com/office/drawing/2014/main" id="{1722ED81-C88C-4861-B0F8-DC695DFA0A9F}"/>
                </a:ext>
              </a:extLst>
            </p:cNvPr>
            <p:cNvSpPr txBox="1"/>
            <p:nvPr/>
          </p:nvSpPr>
          <p:spPr>
            <a:xfrm rot="16200000">
              <a:off x="7794675" y="4046851"/>
              <a:ext cx="616534" cy="461665"/>
            </a:xfrm>
            <a:prstGeom prst="rect">
              <a:avLst/>
            </a:prstGeom>
            <a:noFill/>
          </p:spPr>
          <p:txBody>
            <a:bodyPr wrap="square" rtlCol="0">
              <a:spAutoFit/>
            </a:bodyPr>
            <a:lstStyle/>
            <a:p>
              <a:r>
                <a:rPr lang="en-US" sz="2400" dirty="0"/>
                <a:t>. . .</a:t>
              </a:r>
            </a:p>
          </p:txBody>
        </p:sp>
      </p:grpSp>
      <p:sp>
        <p:nvSpPr>
          <p:cNvPr id="122" name="TextBox 121">
            <a:extLst>
              <a:ext uri="{FF2B5EF4-FFF2-40B4-BE49-F238E27FC236}">
                <a16:creationId xmlns:a16="http://schemas.microsoft.com/office/drawing/2014/main" id="{E3BBC997-AA54-43E3-AE15-9F94E588F7BF}"/>
              </a:ext>
            </a:extLst>
          </p:cNvPr>
          <p:cNvSpPr txBox="1"/>
          <p:nvPr/>
        </p:nvSpPr>
        <p:spPr>
          <a:xfrm>
            <a:off x="6976643" y="261451"/>
            <a:ext cx="888201" cy="369332"/>
          </a:xfrm>
          <a:prstGeom prst="rect">
            <a:avLst/>
          </a:prstGeom>
          <a:noFill/>
        </p:spPr>
        <p:txBody>
          <a:bodyPr wrap="square" rtlCol="0">
            <a:spAutoFit/>
          </a:bodyPr>
          <a:lstStyle/>
          <a:p>
            <a:pPr algn="ctr"/>
            <a:r>
              <a:rPr lang="en-US" b="1" dirty="0"/>
              <a:t>[510]</a:t>
            </a:r>
          </a:p>
        </p:txBody>
      </p:sp>
      <p:cxnSp>
        <p:nvCxnSpPr>
          <p:cNvPr id="124" name="Straight Connector 123">
            <a:extLst>
              <a:ext uri="{FF2B5EF4-FFF2-40B4-BE49-F238E27FC236}">
                <a16:creationId xmlns:a16="http://schemas.microsoft.com/office/drawing/2014/main" id="{22432495-F0D2-430B-88F0-E3CF193D4783}"/>
              </a:ext>
            </a:extLst>
          </p:cNvPr>
          <p:cNvCxnSpPr/>
          <p:nvPr/>
        </p:nvCxnSpPr>
        <p:spPr>
          <a:xfrm>
            <a:off x="10183781" y="3068345"/>
            <a:ext cx="1618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54EB461-2A82-457F-AF28-C48EC5CB8616}"/>
              </a:ext>
            </a:extLst>
          </p:cNvPr>
          <p:cNvCxnSpPr>
            <a:cxnSpLocks/>
          </p:cNvCxnSpPr>
          <p:nvPr/>
        </p:nvCxnSpPr>
        <p:spPr bwMode="auto">
          <a:xfrm>
            <a:off x="8688644" y="5610130"/>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27" name="Straight Connector 126">
            <a:extLst>
              <a:ext uri="{FF2B5EF4-FFF2-40B4-BE49-F238E27FC236}">
                <a16:creationId xmlns:a16="http://schemas.microsoft.com/office/drawing/2014/main" id="{A7D2708D-869C-4FCA-8B37-87393D31CD28}"/>
              </a:ext>
            </a:extLst>
          </p:cNvPr>
          <p:cNvCxnSpPr>
            <a:cxnSpLocks/>
          </p:cNvCxnSpPr>
          <p:nvPr/>
        </p:nvCxnSpPr>
        <p:spPr bwMode="auto">
          <a:xfrm>
            <a:off x="8688644" y="535795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28" name="Straight Connector 127">
            <a:extLst>
              <a:ext uri="{FF2B5EF4-FFF2-40B4-BE49-F238E27FC236}">
                <a16:creationId xmlns:a16="http://schemas.microsoft.com/office/drawing/2014/main" id="{E0AD9C20-086C-4AB7-A583-0CF68F5271B3}"/>
              </a:ext>
            </a:extLst>
          </p:cNvPr>
          <p:cNvCxnSpPr>
            <a:cxnSpLocks/>
          </p:cNvCxnSpPr>
          <p:nvPr/>
        </p:nvCxnSpPr>
        <p:spPr bwMode="auto">
          <a:xfrm>
            <a:off x="8688644" y="510957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29" name="Straight Connector 128">
            <a:extLst>
              <a:ext uri="{FF2B5EF4-FFF2-40B4-BE49-F238E27FC236}">
                <a16:creationId xmlns:a16="http://schemas.microsoft.com/office/drawing/2014/main" id="{4730F473-F507-49B7-844D-B9569479FB72}"/>
              </a:ext>
            </a:extLst>
          </p:cNvPr>
          <p:cNvCxnSpPr>
            <a:cxnSpLocks/>
          </p:cNvCxnSpPr>
          <p:nvPr/>
        </p:nvCxnSpPr>
        <p:spPr bwMode="auto">
          <a:xfrm>
            <a:off x="8688644" y="4874201"/>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0" name="Straight Connector 129">
            <a:extLst>
              <a:ext uri="{FF2B5EF4-FFF2-40B4-BE49-F238E27FC236}">
                <a16:creationId xmlns:a16="http://schemas.microsoft.com/office/drawing/2014/main" id="{BEE1FC37-923F-4D14-AAB2-F763C00044DE}"/>
              </a:ext>
            </a:extLst>
          </p:cNvPr>
          <p:cNvCxnSpPr>
            <a:cxnSpLocks/>
          </p:cNvCxnSpPr>
          <p:nvPr/>
        </p:nvCxnSpPr>
        <p:spPr bwMode="auto">
          <a:xfrm>
            <a:off x="8688644" y="4632550"/>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1" name="Straight Connector 130">
            <a:extLst>
              <a:ext uri="{FF2B5EF4-FFF2-40B4-BE49-F238E27FC236}">
                <a16:creationId xmlns:a16="http://schemas.microsoft.com/office/drawing/2014/main" id="{1D39A38A-0722-43D7-A5BD-6024BF0E8F14}"/>
              </a:ext>
            </a:extLst>
          </p:cNvPr>
          <p:cNvCxnSpPr>
            <a:cxnSpLocks/>
          </p:cNvCxnSpPr>
          <p:nvPr/>
        </p:nvCxnSpPr>
        <p:spPr bwMode="auto">
          <a:xfrm>
            <a:off x="8688644" y="3970185"/>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2" name="Straight Connector 131">
            <a:extLst>
              <a:ext uri="{FF2B5EF4-FFF2-40B4-BE49-F238E27FC236}">
                <a16:creationId xmlns:a16="http://schemas.microsoft.com/office/drawing/2014/main" id="{0B4A7F3B-CBFE-4E80-A63E-FE13107D5B15}"/>
              </a:ext>
            </a:extLst>
          </p:cNvPr>
          <p:cNvCxnSpPr>
            <a:cxnSpLocks/>
          </p:cNvCxnSpPr>
          <p:nvPr/>
        </p:nvCxnSpPr>
        <p:spPr bwMode="auto">
          <a:xfrm>
            <a:off x="8688644" y="3726008"/>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3" name="Straight Connector 132">
            <a:extLst>
              <a:ext uri="{FF2B5EF4-FFF2-40B4-BE49-F238E27FC236}">
                <a16:creationId xmlns:a16="http://schemas.microsoft.com/office/drawing/2014/main" id="{7422CB7E-58C2-4938-B0C9-06490F2CC59A}"/>
              </a:ext>
            </a:extLst>
          </p:cNvPr>
          <p:cNvCxnSpPr>
            <a:cxnSpLocks/>
          </p:cNvCxnSpPr>
          <p:nvPr/>
        </p:nvCxnSpPr>
        <p:spPr bwMode="auto">
          <a:xfrm>
            <a:off x="8688644" y="3484357"/>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4" name="Straight Connector 133">
            <a:extLst>
              <a:ext uri="{FF2B5EF4-FFF2-40B4-BE49-F238E27FC236}">
                <a16:creationId xmlns:a16="http://schemas.microsoft.com/office/drawing/2014/main" id="{30D36D28-A22E-4F08-A7C3-56CB775E71E7}"/>
              </a:ext>
            </a:extLst>
          </p:cNvPr>
          <p:cNvCxnSpPr>
            <a:cxnSpLocks/>
          </p:cNvCxnSpPr>
          <p:nvPr/>
        </p:nvCxnSpPr>
        <p:spPr bwMode="auto">
          <a:xfrm>
            <a:off x="8688644" y="324523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sp>
        <p:nvSpPr>
          <p:cNvPr id="135" name="TextBox 134">
            <a:extLst>
              <a:ext uri="{FF2B5EF4-FFF2-40B4-BE49-F238E27FC236}">
                <a16:creationId xmlns:a16="http://schemas.microsoft.com/office/drawing/2014/main" id="{7B477A7B-4702-4BE2-9DD3-D0CB8D396E27}"/>
              </a:ext>
            </a:extLst>
          </p:cNvPr>
          <p:cNvSpPr txBox="1"/>
          <p:nvPr/>
        </p:nvSpPr>
        <p:spPr>
          <a:xfrm rot="16200000">
            <a:off x="8588748" y="4034289"/>
            <a:ext cx="616534" cy="461665"/>
          </a:xfrm>
          <a:prstGeom prst="rect">
            <a:avLst/>
          </a:prstGeom>
          <a:noFill/>
        </p:spPr>
        <p:txBody>
          <a:bodyPr wrap="square" rtlCol="0">
            <a:spAutoFit/>
          </a:bodyPr>
          <a:lstStyle/>
          <a:p>
            <a:r>
              <a:rPr lang="en-US" sz="2400" dirty="0"/>
              <a:t>. . .</a:t>
            </a:r>
          </a:p>
        </p:txBody>
      </p:sp>
      <p:sp>
        <p:nvSpPr>
          <p:cNvPr id="136" name="TextBox 135">
            <a:extLst>
              <a:ext uri="{FF2B5EF4-FFF2-40B4-BE49-F238E27FC236}">
                <a16:creationId xmlns:a16="http://schemas.microsoft.com/office/drawing/2014/main" id="{835998B4-854D-4939-BC38-07856AAE2E17}"/>
              </a:ext>
            </a:extLst>
          </p:cNvPr>
          <p:cNvSpPr txBox="1"/>
          <p:nvPr/>
        </p:nvSpPr>
        <p:spPr>
          <a:xfrm rot="16200000">
            <a:off x="8588749" y="4034289"/>
            <a:ext cx="616534" cy="461665"/>
          </a:xfrm>
          <a:prstGeom prst="rect">
            <a:avLst/>
          </a:prstGeom>
          <a:noFill/>
        </p:spPr>
        <p:txBody>
          <a:bodyPr wrap="square" rtlCol="0">
            <a:spAutoFit/>
          </a:bodyPr>
          <a:lstStyle/>
          <a:p>
            <a:r>
              <a:rPr lang="en-US" sz="2400" dirty="0"/>
              <a:t>. . .</a:t>
            </a:r>
          </a:p>
        </p:txBody>
      </p:sp>
      <p:sp>
        <p:nvSpPr>
          <p:cNvPr id="137" name="TextBox 136">
            <a:extLst>
              <a:ext uri="{FF2B5EF4-FFF2-40B4-BE49-F238E27FC236}">
                <a16:creationId xmlns:a16="http://schemas.microsoft.com/office/drawing/2014/main" id="{E351D652-CEB8-4EC4-BF2E-7C05E70F6561}"/>
              </a:ext>
            </a:extLst>
          </p:cNvPr>
          <p:cNvSpPr txBox="1"/>
          <p:nvPr/>
        </p:nvSpPr>
        <p:spPr>
          <a:xfrm>
            <a:off x="8993785" y="4009413"/>
            <a:ext cx="993662" cy="646972"/>
          </a:xfrm>
          <a:prstGeom prst="rect">
            <a:avLst/>
          </a:prstGeom>
          <a:noFill/>
        </p:spPr>
        <p:txBody>
          <a:bodyPr wrap="square" rtlCol="0">
            <a:spAutoFit/>
          </a:bodyPr>
          <a:lstStyle/>
          <a:p>
            <a:pPr>
              <a:lnSpc>
                <a:spcPts val="1400"/>
              </a:lnSpc>
            </a:pPr>
            <a:r>
              <a:rPr lang="en-US" dirty="0"/>
              <a:t>Physical memory map</a:t>
            </a:r>
          </a:p>
        </p:txBody>
      </p:sp>
      <p:cxnSp>
        <p:nvCxnSpPr>
          <p:cNvPr id="138" name="Straight Connector 137">
            <a:extLst>
              <a:ext uri="{FF2B5EF4-FFF2-40B4-BE49-F238E27FC236}">
                <a16:creationId xmlns:a16="http://schemas.microsoft.com/office/drawing/2014/main" id="{1C0BF984-5C7C-43D9-B0B9-B3AAAA6D4C1D}"/>
              </a:ext>
            </a:extLst>
          </p:cNvPr>
          <p:cNvCxnSpPr>
            <a:cxnSpLocks/>
          </p:cNvCxnSpPr>
          <p:nvPr/>
        </p:nvCxnSpPr>
        <p:spPr bwMode="auto">
          <a:xfrm flipH="1">
            <a:off x="11802588" y="5392172"/>
            <a:ext cx="331046"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41" name="Straight Connector 140">
            <a:extLst>
              <a:ext uri="{FF2B5EF4-FFF2-40B4-BE49-F238E27FC236}">
                <a16:creationId xmlns:a16="http://schemas.microsoft.com/office/drawing/2014/main" id="{A5596045-8F40-45C3-91FD-969501B5DA7E}"/>
              </a:ext>
            </a:extLst>
          </p:cNvPr>
          <p:cNvCxnSpPr>
            <a:cxnSpLocks/>
          </p:cNvCxnSpPr>
          <p:nvPr/>
        </p:nvCxnSpPr>
        <p:spPr bwMode="auto">
          <a:xfrm flipH="1">
            <a:off x="11802588" y="5610130"/>
            <a:ext cx="230269"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43" name="Straight Connector 142">
            <a:extLst>
              <a:ext uri="{FF2B5EF4-FFF2-40B4-BE49-F238E27FC236}">
                <a16:creationId xmlns:a16="http://schemas.microsoft.com/office/drawing/2014/main" id="{EFA91380-25C2-4C0D-92AF-D6581C42273C}"/>
              </a:ext>
            </a:extLst>
          </p:cNvPr>
          <p:cNvCxnSpPr>
            <a:cxnSpLocks/>
          </p:cNvCxnSpPr>
          <p:nvPr/>
        </p:nvCxnSpPr>
        <p:spPr bwMode="auto">
          <a:xfrm flipH="1">
            <a:off x="12133634" y="214939"/>
            <a:ext cx="2937" cy="5177233"/>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149" name="Straight Connector 148">
            <a:extLst>
              <a:ext uri="{FF2B5EF4-FFF2-40B4-BE49-F238E27FC236}">
                <a16:creationId xmlns:a16="http://schemas.microsoft.com/office/drawing/2014/main" id="{E323697C-B630-4F9E-8B2C-7203ECC33E16}"/>
              </a:ext>
            </a:extLst>
          </p:cNvPr>
          <p:cNvCxnSpPr>
            <a:cxnSpLocks/>
            <a:stCxn id="108" idx="3"/>
          </p:cNvCxnSpPr>
          <p:nvPr/>
        </p:nvCxnSpPr>
        <p:spPr bwMode="auto">
          <a:xfrm>
            <a:off x="8688645" y="214939"/>
            <a:ext cx="3444989"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154" name="Straight Connector 153">
            <a:extLst>
              <a:ext uri="{FF2B5EF4-FFF2-40B4-BE49-F238E27FC236}">
                <a16:creationId xmlns:a16="http://schemas.microsoft.com/office/drawing/2014/main" id="{0ACE60B1-242A-4891-8EEB-FAF4513D23EB}"/>
              </a:ext>
            </a:extLst>
          </p:cNvPr>
          <p:cNvCxnSpPr>
            <a:cxnSpLocks/>
          </p:cNvCxnSpPr>
          <p:nvPr/>
        </p:nvCxnSpPr>
        <p:spPr bwMode="auto">
          <a:xfrm>
            <a:off x="8688645" y="459049"/>
            <a:ext cx="3344212"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156" name="Straight Connector 155">
            <a:extLst>
              <a:ext uri="{FF2B5EF4-FFF2-40B4-BE49-F238E27FC236}">
                <a16:creationId xmlns:a16="http://schemas.microsoft.com/office/drawing/2014/main" id="{4552B326-2312-47A4-89C9-B0B02AA1B634}"/>
              </a:ext>
            </a:extLst>
          </p:cNvPr>
          <p:cNvCxnSpPr>
            <a:cxnSpLocks/>
          </p:cNvCxnSpPr>
          <p:nvPr/>
        </p:nvCxnSpPr>
        <p:spPr bwMode="auto">
          <a:xfrm>
            <a:off x="12032857" y="459049"/>
            <a:ext cx="0" cy="5151081"/>
          </a:xfrm>
          <a:prstGeom prst="line">
            <a:avLst/>
          </a:prstGeom>
          <a:solidFill>
            <a:schemeClr val="accent1"/>
          </a:solidFill>
          <a:ln w="9525" cap="flat" cmpd="sng" algn="ctr">
            <a:solidFill>
              <a:schemeClr val="tx1"/>
            </a:solidFill>
            <a:prstDash val="dash"/>
            <a:round/>
            <a:headEnd type="none" w="med" len="med"/>
            <a:tailEnd type="none" w="lg" len="lg"/>
          </a:ln>
          <a:effectLst/>
        </p:spPr>
      </p:cxnSp>
    </p:spTree>
    <p:extLst>
      <p:ext uri="{BB962C8B-B14F-4D97-AF65-F5344CB8AC3E}">
        <p14:creationId xmlns:p14="http://schemas.microsoft.com/office/powerpoint/2010/main" val="167042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0E207D78-895B-4E73-940C-75C183ED4B4C}"/>
              </a:ext>
            </a:extLst>
          </p:cNvPr>
          <p:cNvSpPr/>
          <p:nvPr/>
        </p:nvSpPr>
        <p:spPr bwMode="auto">
          <a:xfrm>
            <a:off x="10183781" y="1828800"/>
            <a:ext cx="1618807" cy="393188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r>
              <a:rPr lang="en-US" sz="2400" dirty="0">
                <a:ea typeface="ＭＳ Ｐゴシック" pitchFamily="-96" charset="-128"/>
              </a:rPr>
              <a:t>Bottom 512 GB</a:t>
            </a:r>
          </a:p>
        </p:txBody>
      </p:sp>
      <p:grpSp>
        <p:nvGrpSpPr>
          <p:cNvPr id="37" name="Group 36">
            <a:extLst>
              <a:ext uri="{FF2B5EF4-FFF2-40B4-BE49-F238E27FC236}">
                <a16:creationId xmlns:a16="http://schemas.microsoft.com/office/drawing/2014/main" id="{16AE1A0C-09FC-46E6-B289-AD2F42B4C8A7}"/>
              </a:ext>
            </a:extLst>
          </p:cNvPr>
          <p:cNvGrpSpPr/>
          <p:nvPr/>
        </p:nvGrpSpPr>
        <p:grpSpPr>
          <a:xfrm>
            <a:off x="3863420" y="4188304"/>
            <a:ext cx="1425461" cy="523220"/>
            <a:chOff x="1410366" y="4720741"/>
            <a:chExt cx="1425461" cy="523220"/>
          </a:xfrm>
        </p:grpSpPr>
        <p:sp>
          <p:nvSpPr>
            <p:cNvPr id="38" name="Rectangle 37">
              <a:extLst>
                <a:ext uri="{FF2B5EF4-FFF2-40B4-BE49-F238E27FC236}">
                  <a16:creationId xmlns:a16="http://schemas.microsoft.com/office/drawing/2014/main" id="{05CAF767-45D5-44F6-8235-66C9DD768D98}"/>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3" name="TextBox 42">
              <a:extLst>
                <a:ext uri="{FF2B5EF4-FFF2-40B4-BE49-F238E27FC236}">
                  <a16:creationId xmlns:a16="http://schemas.microsoft.com/office/drawing/2014/main" id="{254546A8-EC31-441D-891C-CEDFDB39FB03}"/>
                </a:ext>
              </a:extLst>
            </p:cNvPr>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grpSp>
        <p:nvGrpSpPr>
          <p:cNvPr id="44" name="Group 43">
            <a:extLst>
              <a:ext uri="{FF2B5EF4-FFF2-40B4-BE49-F238E27FC236}">
                <a16:creationId xmlns:a16="http://schemas.microsoft.com/office/drawing/2014/main" id="{58865DA3-2E3E-4577-A17F-F738CEF609E3}"/>
              </a:ext>
            </a:extLst>
          </p:cNvPr>
          <p:cNvGrpSpPr/>
          <p:nvPr/>
        </p:nvGrpSpPr>
        <p:grpSpPr>
          <a:xfrm>
            <a:off x="4539571" y="4666664"/>
            <a:ext cx="1155535" cy="1753276"/>
            <a:chOff x="3938351" y="1072565"/>
            <a:chExt cx="1175172" cy="671649"/>
          </a:xfrm>
        </p:grpSpPr>
        <p:cxnSp>
          <p:nvCxnSpPr>
            <p:cNvPr id="45" name="Straight Connector 44">
              <a:extLst>
                <a:ext uri="{FF2B5EF4-FFF2-40B4-BE49-F238E27FC236}">
                  <a16:creationId xmlns:a16="http://schemas.microsoft.com/office/drawing/2014/main" id="{1A8E64A1-ACDB-4F44-A2F3-D016A99D3457}"/>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6" name="Straight Connector 45">
              <a:extLst>
                <a:ext uri="{FF2B5EF4-FFF2-40B4-BE49-F238E27FC236}">
                  <a16:creationId xmlns:a16="http://schemas.microsoft.com/office/drawing/2014/main" id="{D6BAD8A7-CC87-471C-9BC9-F2929B0B9D28}"/>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7" name="Group 46">
            <a:extLst>
              <a:ext uri="{FF2B5EF4-FFF2-40B4-BE49-F238E27FC236}">
                <a16:creationId xmlns:a16="http://schemas.microsoft.com/office/drawing/2014/main" id="{A407BD82-DACC-41EF-BB34-454ACEDAEAB2}"/>
              </a:ext>
            </a:extLst>
          </p:cNvPr>
          <p:cNvGrpSpPr/>
          <p:nvPr/>
        </p:nvGrpSpPr>
        <p:grpSpPr>
          <a:xfrm>
            <a:off x="3791427" y="5837079"/>
            <a:ext cx="1124606" cy="582861"/>
            <a:chOff x="-14454" y="5935937"/>
            <a:chExt cx="1124606" cy="582861"/>
          </a:xfrm>
        </p:grpSpPr>
        <p:sp>
          <p:nvSpPr>
            <p:cNvPr id="48" name="TextBox 47">
              <a:extLst>
                <a:ext uri="{FF2B5EF4-FFF2-40B4-BE49-F238E27FC236}">
                  <a16:creationId xmlns:a16="http://schemas.microsoft.com/office/drawing/2014/main" id="{9CDAF50E-BA29-43BC-AFCD-8C54B8EC9E4D}"/>
                </a:ext>
              </a:extLst>
            </p:cNvPr>
            <p:cNvSpPr txBox="1"/>
            <p:nvPr/>
          </p:nvSpPr>
          <p:spPr>
            <a:xfrm>
              <a:off x="-14454" y="6096778"/>
              <a:ext cx="1124606" cy="422020"/>
            </a:xfrm>
            <a:prstGeom prst="rect">
              <a:avLst/>
            </a:prstGeom>
            <a:noFill/>
          </p:spPr>
          <p:txBody>
            <a:bodyPr wrap="square" rtlCol="0">
              <a:spAutoFit/>
            </a:bodyPr>
            <a:lstStyle/>
            <a:p>
              <a:r>
                <a:rPr lang="en-US" dirty="0"/>
                <a:t>64 bits</a:t>
              </a:r>
            </a:p>
          </p:txBody>
        </p:sp>
        <p:cxnSp>
          <p:nvCxnSpPr>
            <p:cNvPr id="49" name="Straight Connector 48">
              <a:extLst>
                <a:ext uri="{FF2B5EF4-FFF2-40B4-BE49-F238E27FC236}">
                  <a16:creationId xmlns:a16="http://schemas.microsoft.com/office/drawing/2014/main" id="{85BF1FBE-3F27-4D82-AE5C-5E175BE91D5A}"/>
                </a:ext>
              </a:extLst>
            </p:cNvPr>
            <p:cNvCxnSpPr/>
            <p:nvPr/>
          </p:nvCxnSpPr>
          <p:spPr bwMode="auto">
            <a:xfrm flipH="1">
              <a:off x="557210" y="5935937"/>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0" name="Group 9">
            <a:extLst>
              <a:ext uri="{FF2B5EF4-FFF2-40B4-BE49-F238E27FC236}">
                <a16:creationId xmlns:a16="http://schemas.microsoft.com/office/drawing/2014/main" id="{56B00397-75FB-42BA-A873-704B5EAA1FEA}"/>
              </a:ext>
            </a:extLst>
          </p:cNvPr>
          <p:cNvGrpSpPr/>
          <p:nvPr/>
        </p:nvGrpSpPr>
        <p:grpSpPr>
          <a:xfrm>
            <a:off x="5191830" y="3577475"/>
            <a:ext cx="2164558" cy="3054152"/>
            <a:chOff x="5191830" y="3762830"/>
            <a:chExt cx="2164558" cy="3054152"/>
          </a:xfrm>
        </p:grpSpPr>
        <p:grpSp>
          <p:nvGrpSpPr>
            <p:cNvPr id="24" name="Group 23">
              <a:extLst>
                <a:ext uri="{FF2B5EF4-FFF2-40B4-BE49-F238E27FC236}">
                  <a16:creationId xmlns:a16="http://schemas.microsoft.com/office/drawing/2014/main" id="{044AB773-A71D-40D4-9727-CD5377703EE3}"/>
                </a:ext>
              </a:extLst>
            </p:cNvPr>
            <p:cNvGrpSpPr/>
            <p:nvPr/>
          </p:nvGrpSpPr>
          <p:grpSpPr>
            <a:xfrm>
              <a:off x="5191830" y="3842961"/>
              <a:ext cx="1714290" cy="2642288"/>
              <a:chOff x="2918113" y="1094077"/>
              <a:chExt cx="2459238" cy="2642288"/>
            </a:xfrm>
          </p:grpSpPr>
          <p:sp>
            <p:nvSpPr>
              <p:cNvPr id="32" name="Rectangle 31">
                <a:extLst>
                  <a:ext uri="{FF2B5EF4-FFF2-40B4-BE49-F238E27FC236}">
                    <a16:creationId xmlns:a16="http://schemas.microsoft.com/office/drawing/2014/main" id="{A360B95B-08B0-4EA8-8761-56CCDB84AE2C}"/>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33" name="Group 32">
                <a:extLst>
                  <a:ext uri="{FF2B5EF4-FFF2-40B4-BE49-F238E27FC236}">
                    <a16:creationId xmlns:a16="http://schemas.microsoft.com/office/drawing/2014/main" id="{1E6F8A60-EA56-4281-AB44-C604002DFF8E}"/>
                  </a:ext>
                </a:extLst>
              </p:cNvPr>
              <p:cNvGrpSpPr/>
              <p:nvPr/>
            </p:nvGrpSpPr>
            <p:grpSpPr>
              <a:xfrm>
                <a:off x="2918113" y="3367033"/>
                <a:ext cx="2459238" cy="369332"/>
                <a:chOff x="378555" y="3983553"/>
                <a:chExt cx="2459238" cy="369332"/>
              </a:xfrm>
            </p:grpSpPr>
            <p:sp>
              <p:nvSpPr>
                <p:cNvPr id="34" name="Rectangle 33">
                  <a:extLst>
                    <a:ext uri="{FF2B5EF4-FFF2-40B4-BE49-F238E27FC236}">
                      <a16:creationId xmlns:a16="http://schemas.microsoft.com/office/drawing/2014/main" id="{55D4771E-FB23-4F44-AB22-7F3811B438EC}"/>
                    </a:ext>
                  </a:extLst>
                </p:cNvPr>
                <p:cNvSpPr/>
                <p:nvPr/>
              </p:nvSpPr>
              <p:spPr bwMode="auto">
                <a:xfrm>
                  <a:off x="1412331" y="4073226"/>
                  <a:ext cx="1425462"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36" name="TextBox 35">
                  <a:extLst>
                    <a:ext uri="{FF2B5EF4-FFF2-40B4-BE49-F238E27FC236}">
                      <a16:creationId xmlns:a16="http://schemas.microsoft.com/office/drawing/2014/main" id="{704B4BBA-EDE8-4A08-AE35-1AAD4D4E89D5}"/>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26" name="TextBox 25">
              <a:extLst>
                <a:ext uri="{FF2B5EF4-FFF2-40B4-BE49-F238E27FC236}">
                  <a16:creationId xmlns:a16="http://schemas.microsoft.com/office/drawing/2014/main" id="{4973FB54-3C5C-4EB7-858A-B68940099911}"/>
                </a:ext>
              </a:extLst>
            </p:cNvPr>
            <p:cNvSpPr txBox="1"/>
            <p:nvPr/>
          </p:nvSpPr>
          <p:spPr>
            <a:xfrm>
              <a:off x="5506231" y="6416872"/>
              <a:ext cx="1850157" cy="400110"/>
            </a:xfrm>
            <a:prstGeom prst="rect">
              <a:avLst/>
            </a:prstGeom>
            <a:noFill/>
          </p:spPr>
          <p:txBody>
            <a:bodyPr wrap="square" rtlCol="0">
              <a:spAutoFit/>
            </a:bodyPr>
            <a:lstStyle/>
            <a:p>
              <a:pPr algn="ctr"/>
              <a:r>
                <a:rPr lang="en-US" sz="2000" b="1" dirty="0"/>
                <a:t>L4 </a:t>
              </a:r>
              <a:r>
                <a:rPr lang="en-US" sz="2000" b="1" dirty="0" err="1"/>
                <a:t>pagetable</a:t>
              </a:r>
              <a:endParaRPr lang="en-US" sz="2000" b="1" dirty="0"/>
            </a:p>
          </p:txBody>
        </p:sp>
        <p:sp>
          <p:nvSpPr>
            <p:cNvPr id="50" name="TextBox 49">
              <a:extLst>
                <a:ext uri="{FF2B5EF4-FFF2-40B4-BE49-F238E27FC236}">
                  <a16:creationId xmlns:a16="http://schemas.microsoft.com/office/drawing/2014/main" id="{E8570475-DB11-4242-991B-EB1B9C829901}"/>
                </a:ext>
              </a:extLst>
            </p:cNvPr>
            <p:cNvSpPr txBox="1"/>
            <p:nvPr/>
          </p:nvSpPr>
          <p:spPr>
            <a:xfrm>
              <a:off x="5204186" y="4961736"/>
              <a:ext cx="888201" cy="369332"/>
            </a:xfrm>
            <a:prstGeom prst="rect">
              <a:avLst/>
            </a:prstGeom>
            <a:noFill/>
          </p:spPr>
          <p:txBody>
            <a:bodyPr wrap="square" rtlCol="0">
              <a:spAutoFit/>
            </a:bodyPr>
            <a:lstStyle/>
            <a:p>
              <a:pPr algn="ctr"/>
              <a:r>
                <a:rPr lang="en-US" b="1" dirty="0"/>
                <a:t>[256]</a:t>
              </a:r>
            </a:p>
          </p:txBody>
        </p:sp>
        <p:sp>
          <p:nvSpPr>
            <p:cNvPr id="51" name="Rectangle 50">
              <a:extLst>
                <a:ext uri="{FF2B5EF4-FFF2-40B4-BE49-F238E27FC236}">
                  <a16:creationId xmlns:a16="http://schemas.microsoft.com/office/drawing/2014/main" id="{3F910105-5B74-4069-945E-E7C12AD99AF0}"/>
                </a:ext>
              </a:extLst>
            </p:cNvPr>
            <p:cNvSpPr/>
            <p:nvPr/>
          </p:nvSpPr>
          <p:spPr bwMode="auto">
            <a:xfrm>
              <a:off x="5912456" y="5036439"/>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52" name="Rectangle 51">
              <a:extLst>
                <a:ext uri="{FF2B5EF4-FFF2-40B4-BE49-F238E27FC236}">
                  <a16:creationId xmlns:a16="http://schemas.microsoft.com/office/drawing/2014/main" id="{227D32A3-6455-4845-B85B-6CEBB1DD6205}"/>
                </a:ext>
              </a:extLst>
            </p:cNvPr>
            <p:cNvSpPr/>
            <p:nvPr/>
          </p:nvSpPr>
          <p:spPr bwMode="auto">
            <a:xfrm>
              <a:off x="5912456" y="3841256"/>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53" name="TextBox 52">
              <a:extLst>
                <a:ext uri="{FF2B5EF4-FFF2-40B4-BE49-F238E27FC236}">
                  <a16:creationId xmlns:a16="http://schemas.microsoft.com/office/drawing/2014/main" id="{E1F4A55D-9039-4F52-AAE8-928B80B683EF}"/>
                </a:ext>
              </a:extLst>
            </p:cNvPr>
            <p:cNvSpPr txBox="1"/>
            <p:nvPr/>
          </p:nvSpPr>
          <p:spPr>
            <a:xfrm>
              <a:off x="5201383" y="3762830"/>
              <a:ext cx="888201" cy="369332"/>
            </a:xfrm>
            <a:prstGeom prst="rect">
              <a:avLst/>
            </a:prstGeom>
            <a:noFill/>
          </p:spPr>
          <p:txBody>
            <a:bodyPr wrap="square" rtlCol="0">
              <a:spAutoFit/>
            </a:bodyPr>
            <a:lstStyle/>
            <a:p>
              <a:pPr algn="ctr"/>
              <a:r>
                <a:rPr lang="en-US" b="1" dirty="0"/>
                <a:t>[511]</a:t>
              </a:r>
            </a:p>
          </p:txBody>
        </p:sp>
      </p:grpSp>
      <p:sp>
        <p:nvSpPr>
          <p:cNvPr id="14" name="Rectangle 13">
            <a:extLst>
              <a:ext uri="{FF2B5EF4-FFF2-40B4-BE49-F238E27FC236}">
                <a16:creationId xmlns:a16="http://schemas.microsoft.com/office/drawing/2014/main" id="{D5656C7F-6307-4655-BF15-48EDA4FEB906}"/>
              </a:ext>
            </a:extLst>
          </p:cNvPr>
          <p:cNvSpPr/>
          <p:nvPr/>
        </p:nvSpPr>
        <p:spPr>
          <a:xfrm>
            <a:off x="9950251" y="1814231"/>
            <a:ext cx="2149217" cy="331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5844060-BC7F-4D90-90C7-EDE71D231FCD}"/>
              </a:ext>
            </a:extLst>
          </p:cNvPr>
          <p:cNvSpPr txBox="1"/>
          <p:nvPr/>
        </p:nvSpPr>
        <p:spPr>
          <a:xfrm rot="16200000">
            <a:off x="10334041" y="2113632"/>
            <a:ext cx="1062681" cy="769441"/>
          </a:xfrm>
          <a:prstGeom prst="rect">
            <a:avLst/>
          </a:prstGeom>
          <a:noFill/>
        </p:spPr>
        <p:txBody>
          <a:bodyPr wrap="square" rtlCol="0">
            <a:spAutoFit/>
          </a:bodyPr>
          <a:lstStyle/>
          <a:p>
            <a:r>
              <a:rPr lang="en-US" sz="4400" dirty="0"/>
              <a:t>. . .</a:t>
            </a:r>
          </a:p>
        </p:txBody>
      </p:sp>
      <p:sp>
        <p:nvSpPr>
          <p:cNvPr id="77" name="TextBox 76">
            <a:extLst>
              <a:ext uri="{FF2B5EF4-FFF2-40B4-BE49-F238E27FC236}">
                <a16:creationId xmlns:a16="http://schemas.microsoft.com/office/drawing/2014/main" id="{CC1AAAE4-21D1-4CFF-923D-6BD197045A1A}"/>
              </a:ext>
            </a:extLst>
          </p:cNvPr>
          <p:cNvSpPr txBox="1"/>
          <p:nvPr/>
        </p:nvSpPr>
        <p:spPr>
          <a:xfrm>
            <a:off x="10099780" y="5742405"/>
            <a:ext cx="1850157" cy="400110"/>
          </a:xfrm>
          <a:prstGeom prst="rect">
            <a:avLst/>
          </a:prstGeom>
          <a:noFill/>
        </p:spPr>
        <p:txBody>
          <a:bodyPr wrap="square" rtlCol="0">
            <a:spAutoFit/>
          </a:bodyPr>
          <a:lstStyle/>
          <a:p>
            <a:pPr algn="ctr"/>
            <a:r>
              <a:rPr lang="en-US" sz="2000" b="1" dirty="0"/>
              <a:t>Physical RAM</a:t>
            </a:r>
          </a:p>
        </p:txBody>
      </p:sp>
      <p:cxnSp>
        <p:nvCxnSpPr>
          <p:cNvPr id="78" name="Straight Connector 77">
            <a:extLst>
              <a:ext uri="{FF2B5EF4-FFF2-40B4-BE49-F238E27FC236}">
                <a16:creationId xmlns:a16="http://schemas.microsoft.com/office/drawing/2014/main" id="{36DABA3E-A121-45BE-BAE2-EB0EC4E8099C}"/>
              </a:ext>
            </a:extLst>
          </p:cNvPr>
          <p:cNvCxnSpPr>
            <a:cxnSpLocks/>
          </p:cNvCxnSpPr>
          <p:nvPr/>
        </p:nvCxnSpPr>
        <p:spPr bwMode="auto">
          <a:xfrm>
            <a:off x="7173227" y="5891401"/>
            <a:ext cx="369982"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79" name="Straight Connector 78">
            <a:extLst>
              <a:ext uri="{FF2B5EF4-FFF2-40B4-BE49-F238E27FC236}">
                <a16:creationId xmlns:a16="http://schemas.microsoft.com/office/drawing/2014/main" id="{BDFE7346-C1E4-4AB7-B3AF-0F3B8E81F033}"/>
              </a:ext>
            </a:extLst>
          </p:cNvPr>
          <p:cNvCxnSpPr>
            <a:cxnSpLocks/>
          </p:cNvCxnSpPr>
          <p:nvPr/>
        </p:nvCxnSpPr>
        <p:spPr bwMode="auto">
          <a:xfrm>
            <a:off x="6906120" y="6142555"/>
            <a:ext cx="267107"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0" name="Straight Connector 79">
            <a:extLst>
              <a:ext uri="{FF2B5EF4-FFF2-40B4-BE49-F238E27FC236}">
                <a16:creationId xmlns:a16="http://schemas.microsoft.com/office/drawing/2014/main" id="{28E759C7-0A8B-4624-9C66-692735E986A8}"/>
              </a:ext>
            </a:extLst>
          </p:cNvPr>
          <p:cNvCxnSpPr>
            <a:cxnSpLocks/>
          </p:cNvCxnSpPr>
          <p:nvPr/>
        </p:nvCxnSpPr>
        <p:spPr bwMode="auto">
          <a:xfrm flipV="1">
            <a:off x="7173227" y="4973404"/>
            <a:ext cx="0" cy="1169152"/>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2" name="Straight Connector 81">
            <a:extLst>
              <a:ext uri="{FF2B5EF4-FFF2-40B4-BE49-F238E27FC236}">
                <a16:creationId xmlns:a16="http://schemas.microsoft.com/office/drawing/2014/main" id="{98878AC0-F35C-4895-9FC5-BCB790FA3A2B}"/>
              </a:ext>
            </a:extLst>
          </p:cNvPr>
          <p:cNvCxnSpPr>
            <a:cxnSpLocks/>
          </p:cNvCxnSpPr>
          <p:nvPr/>
        </p:nvCxnSpPr>
        <p:spPr bwMode="auto">
          <a:xfrm>
            <a:off x="6906119" y="4973404"/>
            <a:ext cx="267107"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5" name="Straight Connector 84">
            <a:extLst>
              <a:ext uri="{FF2B5EF4-FFF2-40B4-BE49-F238E27FC236}">
                <a16:creationId xmlns:a16="http://schemas.microsoft.com/office/drawing/2014/main" id="{763CB964-404A-46C7-B66E-D8AF3D62C822}"/>
              </a:ext>
            </a:extLst>
          </p:cNvPr>
          <p:cNvCxnSpPr>
            <a:cxnSpLocks/>
          </p:cNvCxnSpPr>
          <p:nvPr/>
        </p:nvCxnSpPr>
        <p:spPr bwMode="auto">
          <a:xfrm>
            <a:off x="6906118" y="3778221"/>
            <a:ext cx="105195"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9" name="Straight Connector 88">
            <a:extLst>
              <a:ext uri="{FF2B5EF4-FFF2-40B4-BE49-F238E27FC236}">
                <a16:creationId xmlns:a16="http://schemas.microsoft.com/office/drawing/2014/main" id="{6FEDF2D1-D035-4F2C-966C-C21A5C82E1CE}"/>
              </a:ext>
            </a:extLst>
          </p:cNvPr>
          <p:cNvCxnSpPr>
            <a:cxnSpLocks/>
          </p:cNvCxnSpPr>
          <p:nvPr/>
        </p:nvCxnSpPr>
        <p:spPr bwMode="auto">
          <a:xfrm flipV="1">
            <a:off x="7017453" y="2843428"/>
            <a:ext cx="0" cy="937721"/>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93" name="Straight Connector 92">
            <a:extLst>
              <a:ext uri="{FF2B5EF4-FFF2-40B4-BE49-F238E27FC236}">
                <a16:creationId xmlns:a16="http://schemas.microsoft.com/office/drawing/2014/main" id="{B8A349CC-661A-446B-841F-3FC07EC73012}"/>
              </a:ext>
            </a:extLst>
          </p:cNvPr>
          <p:cNvCxnSpPr>
            <a:cxnSpLocks/>
          </p:cNvCxnSpPr>
          <p:nvPr/>
        </p:nvCxnSpPr>
        <p:spPr bwMode="auto">
          <a:xfrm flipV="1">
            <a:off x="7016789" y="2843428"/>
            <a:ext cx="526420" cy="7002"/>
          </a:xfrm>
          <a:prstGeom prst="line">
            <a:avLst/>
          </a:prstGeom>
          <a:solidFill>
            <a:schemeClr val="accent1"/>
          </a:solidFill>
          <a:ln w="9525" cap="flat" cmpd="sng" algn="ctr">
            <a:solidFill>
              <a:schemeClr val="tx1"/>
            </a:solidFill>
            <a:prstDash val="dash"/>
            <a:round/>
            <a:headEnd type="none" w="med" len="med"/>
            <a:tailEnd type="triangle" w="lg" len="lg"/>
          </a:ln>
          <a:effectLst/>
        </p:spPr>
      </p:cxnSp>
      <p:grpSp>
        <p:nvGrpSpPr>
          <p:cNvPr id="104" name="Group 103">
            <a:extLst>
              <a:ext uri="{FF2B5EF4-FFF2-40B4-BE49-F238E27FC236}">
                <a16:creationId xmlns:a16="http://schemas.microsoft.com/office/drawing/2014/main" id="{EA75CF4C-D408-4B6E-B61D-62AC9EA6602C}"/>
              </a:ext>
            </a:extLst>
          </p:cNvPr>
          <p:cNvGrpSpPr/>
          <p:nvPr/>
        </p:nvGrpSpPr>
        <p:grpSpPr>
          <a:xfrm>
            <a:off x="6974355" y="3039085"/>
            <a:ext cx="3047366" cy="3054152"/>
            <a:chOff x="6974355" y="3039085"/>
            <a:chExt cx="3047366" cy="3054152"/>
          </a:xfrm>
        </p:grpSpPr>
        <p:grpSp>
          <p:nvGrpSpPr>
            <p:cNvPr id="66" name="Group 65">
              <a:extLst>
                <a:ext uri="{FF2B5EF4-FFF2-40B4-BE49-F238E27FC236}">
                  <a16:creationId xmlns:a16="http://schemas.microsoft.com/office/drawing/2014/main" id="{7033379D-5974-462C-811D-82AE2BEE911A}"/>
                </a:ext>
              </a:extLst>
            </p:cNvPr>
            <p:cNvGrpSpPr/>
            <p:nvPr/>
          </p:nvGrpSpPr>
          <p:grpSpPr>
            <a:xfrm>
              <a:off x="6974355" y="3119216"/>
              <a:ext cx="1714290" cy="2642288"/>
              <a:chOff x="2918113" y="1094077"/>
              <a:chExt cx="2459238" cy="2642288"/>
            </a:xfrm>
          </p:grpSpPr>
          <p:sp>
            <p:nvSpPr>
              <p:cNvPr id="72" name="Rectangle 71">
                <a:extLst>
                  <a:ext uri="{FF2B5EF4-FFF2-40B4-BE49-F238E27FC236}">
                    <a16:creationId xmlns:a16="http://schemas.microsoft.com/office/drawing/2014/main" id="{8198C5B6-804F-46F7-9AE2-86BA3814E4BE}"/>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73" name="Group 72">
                <a:extLst>
                  <a:ext uri="{FF2B5EF4-FFF2-40B4-BE49-F238E27FC236}">
                    <a16:creationId xmlns:a16="http://schemas.microsoft.com/office/drawing/2014/main" id="{35DDA26A-2E7E-45A1-BA48-A84E958E5EF7}"/>
                  </a:ext>
                </a:extLst>
              </p:cNvPr>
              <p:cNvGrpSpPr/>
              <p:nvPr/>
            </p:nvGrpSpPr>
            <p:grpSpPr>
              <a:xfrm>
                <a:off x="2918113" y="3367033"/>
                <a:ext cx="2459238" cy="369332"/>
                <a:chOff x="378555" y="3983553"/>
                <a:chExt cx="2459238" cy="369332"/>
              </a:xfrm>
            </p:grpSpPr>
            <p:sp>
              <p:nvSpPr>
                <p:cNvPr id="74" name="Rectangle 73">
                  <a:extLst>
                    <a:ext uri="{FF2B5EF4-FFF2-40B4-BE49-F238E27FC236}">
                      <a16:creationId xmlns:a16="http://schemas.microsoft.com/office/drawing/2014/main" id="{03D5532A-55DA-4A58-83B3-EF02C5CEDEDF}"/>
                    </a:ext>
                  </a:extLst>
                </p:cNvPr>
                <p:cNvSpPr/>
                <p:nvPr/>
              </p:nvSpPr>
              <p:spPr bwMode="auto">
                <a:xfrm>
                  <a:off x="1412331" y="4073226"/>
                  <a:ext cx="1425462"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75" name="TextBox 74">
                  <a:extLst>
                    <a:ext uri="{FF2B5EF4-FFF2-40B4-BE49-F238E27FC236}">
                      <a16:creationId xmlns:a16="http://schemas.microsoft.com/office/drawing/2014/main" id="{F18314E7-36CC-4A1E-992B-A117F2FE0197}"/>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67" name="TextBox 66">
              <a:extLst>
                <a:ext uri="{FF2B5EF4-FFF2-40B4-BE49-F238E27FC236}">
                  <a16:creationId xmlns:a16="http://schemas.microsoft.com/office/drawing/2014/main" id="{294A9712-D2C8-4FA0-B977-7A34B555EEC2}"/>
                </a:ext>
              </a:extLst>
            </p:cNvPr>
            <p:cNvSpPr txBox="1"/>
            <p:nvPr/>
          </p:nvSpPr>
          <p:spPr>
            <a:xfrm>
              <a:off x="7389118" y="5693127"/>
              <a:ext cx="2632603" cy="400110"/>
            </a:xfrm>
            <a:prstGeom prst="rect">
              <a:avLst/>
            </a:prstGeom>
            <a:noFill/>
          </p:spPr>
          <p:txBody>
            <a:bodyPr wrap="square" rtlCol="0">
              <a:spAutoFit/>
            </a:bodyPr>
            <a:lstStyle/>
            <a:p>
              <a:pPr algn="ctr"/>
              <a:r>
                <a:rPr lang="en-US" sz="2000" b="1" dirty="0"/>
                <a:t>L3 </a:t>
              </a:r>
              <a:r>
                <a:rPr lang="en-US" sz="2000" b="1" dirty="0" err="1"/>
                <a:t>pagetable</a:t>
              </a:r>
              <a:r>
                <a:rPr lang="en-US" sz="2000" b="1" dirty="0"/>
                <a:t> </a:t>
              </a:r>
              <a:r>
                <a:rPr lang="en-US" sz="1600" b="1" dirty="0"/>
                <a:t>(</a:t>
              </a:r>
              <a:r>
                <a:rPr lang="en-US" b="1" dirty="0" err="1"/>
                <a:t>ps</a:t>
              </a:r>
              <a:r>
                <a:rPr lang="en-US" b="1" dirty="0"/>
                <a:t>=1GB</a:t>
              </a:r>
              <a:r>
                <a:rPr lang="en-US" sz="1600" b="1" dirty="0"/>
                <a:t>)</a:t>
              </a:r>
              <a:endParaRPr lang="en-US" sz="2000" b="1" dirty="0"/>
            </a:p>
          </p:txBody>
        </p:sp>
        <p:sp>
          <p:nvSpPr>
            <p:cNvPr id="70" name="Rectangle 69">
              <a:extLst>
                <a:ext uri="{FF2B5EF4-FFF2-40B4-BE49-F238E27FC236}">
                  <a16:creationId xmlns:a16="http://schemas.microsoft.com/office/drawing/2014/main" id="{A51CB4D9-6B4B-4AD2-A176-E102F9865328}"/>
                </a:ext>
              </a:extLst>
            </p:cNvPr>
            <p:cNvSpPr/>
            <p:nvPr/>
          </p:nvSpPr>
          <p:spPr bwMode="auto">
            <a:xfrm>
              <a:off x="7694981" y="311751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71" name="TextBox 70">
              <a:extLst>
                <a:ext uri="{FF2B5EF4-FFF2-40B4-BE49-F238E27FC236}">
                  <a16:creationId xmlns:a16="http://schemas.microsoft.com/office/drawing/2014/main" id="{D50AFAF0-58C1-4832-849A-4AEE3A758797}"/>
                </a:ext>
              </a:extLst>
            </p:cNvPr>
            <p:cNvSpPr txBox="1"/>
            <p:nvPr/>
          </p:nvSpPr>
          <p:spPr>
            <a:xfrm>
              <a:off x="6983908" y="3039085"/>
              <a:ext cx="888201" cy="369332"/>
            </a:xfrm>
            <a:prstGeom prst="rect">
              <a:avLst/>
            </a:prstGeom>
            <a:noFill/>
          </p:spPr>
          <p:txBody>
            <a:bodyPr wrap="square" rtlCol="0">
              <a:spAutoFit/>
            </a:bodyPr>
            <a:lstStyle/>
            <a:p>
              <a:pPr algn="ctr"/>
              <a:r>
                <a:rPr lang="en-US" b="1" dirty="0"/>
                <a:t>[511]</a:t>
              </a:r>
            </a:p>
          </p:txBody>
        </p:sp>
        <p:sp>
          <p:nvSpPr>
            <p:cNvPr id="96" name="Rectangle 95">
              <a:extLst>
                <a:ext uri="{FF2B5EF4-FFF2-40B4-BE49-F238E27FC236}">
                  <a16:creationId xmlns:a16="http://schemas.microsoft.com/office/drawing/2014/main" id="{1AE28CFB-22BB-4BB1-862B-5CC945411EDE}"/>
                </a:ext>
              </a:extLst>
            </p:cNvPr>
            <p:cNvSpPr/>
            <p:nvPr/>
          </p:nvSpPr>
          <p:spPr bwMode="auto">
            <a:xfrm>
              <a:off x="7696385" y="5235295"/>
              <a:ext cx="992260" cy="25945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97" name="Rectangle 96">
              <a:extLst>
                <a:ext uri="{FF2B5EF4-FFF2-40B4-BE49-F238E27FC236}">
                  <a16:creationId xmlns:a16="http://schemas.microsoft.com/office/drawing/2014/main" id="{19438112-DDF3-403F-AE5E-4107213CFBEE}"/>
                </a:ext>
              </a:extLst>
            </p:cNvPr>
            <p:cNvSpPr/>
            <p:nvPr/>
          </p:nvSpPr>
          <p:spPr bwMode="auto">
            <a:xfrm>
              <a:off x="7694981" y="4989702"/>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98" name="Rectangle 97">
              <a:extLst>
                <a:ext uri="{FF2B5EF4-FFF2-40B4-BE49-F238E27FC236}">
                  <a16:creationId xmlns:a16="http://schemas.microsoft.com/office/drawing/2014/main" id="{0F2811AC-D0E7-4584-8420-D9B2C3A06193}"/>
                </a:ext>
              </a:extLst>
            </p:cNvPr>
            <p:cNvSpPr/>
            <p:nvPr/>
          </p:nvSpPr>
          <p:spPr bwMode="auto">
            <a:xfrm>
              <a:off x="7694980" y="47534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99" name="Rectangle 98">
              <a:extLst>
                <a:ext uri="{FF2B5EF4-FFF2-40B4-BE49-F238E27FC236}">
                  <a16:creationId xmlns:a16="http://schemas.microsoft.com/office/drawing/2014/main" id="{03B37076-5523-41BE-BF31-01AF286FDC19}"/>
                </a:ext>
              </a:extLst>
            </p:cNvPr>
            <p:cNvSpPr/>
            <p:nvPr/>
          </p:nvSpPr>
          <p:spPr bwMode="auto">
            <a:xfrm>
              <a:off x="7694980" y="4516147"/>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0" name="Rectangle 99">
              <a:extLst>
                <a:ext uri="{FF2B5EF4-FFF2-40B4-BE49-F238E27FC236}">
                  <a16:creationId xmlns:a16="http://schemas.microsoft.com/office/drawing/2014/main" id="{E5D9DA60-716F-455C-BA80-3575AA5164AD}"/>
                </a:ext>
              </a:extLst>
            </p:cNvPr>
            <p:cNvSpPr/>
            <p:nvPr/>
          </p:nvSpPr>
          <p:spPr bwMode="auto">
            <a:xfrm>
              <a:off x="7694980" y="33621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1" name="Rectangle 100">
              <a:extLst>
                <a:ext uri="{FF2B5EF4-FFF2-40B4-BE49-F238E27FC236}">
                  <a16:creationId xmlns:a16="http://schemas.microsoft.com/office/drawing/2014/main" id="{94E80037-7965-4F75-9EBB-D67DB6C0439A}"/>
                </a:ext>
              </a:extLst>
            </p:cNvPr>
            <p:cNvSpPr/>
            <p:nvPr/>
          </p:nvSpPr>
          <p:spPr bwMode="auto">
            <a:xfrm>
              <a:off x="7696385" y="3604074"/>
              <a:ext cx="992259"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2" name="Rectangle 101">
              <a:extLst>
                <a:ext uri="{FF2B5EF4-FFF2-40B4-BE49-F238E27FC236}">
                  <a16:creationId xmlns:a16="http://schemas.microsoft.com/office/drawing/2014/main" id="{5D7F3D85-337B-482C-ADAE-BC9366063672}"/>
                </a:ext>
              </a:extLst>
            </p:cNvPr>
            <p:cNvSpPr/>
            <p:nvPr/>
          </p:nvSpPr>
          <p:spPr bwMode="auto">
            <a:xfrm>
              <a:off x="7696385" y="3849668"/>
              <a:ext cx="992259"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3" name="TextBox 102">
              <a:extLst>
                <a:ext uri="{FF2B5EF4-FFF2-40B4-BE49-F238E27FC236}">
                  <a16:creationId xmlns:a16="http://schemas.microsoft.com/office/drawing/2014/main" id="{90BE00CC-1B5D-4078-848D-F9A292351CE9}"/>
                </a:ext>
              </a:extLst>
            </p:cNvPr>
            <p:cNvSpPr txBox="1"/>
            <p:nvPr/>
          </p:nvSpPr>
          <p:spPr>
            <a:xfrm rot="16200000">
              <a:off x="7794675" y="4046851"/>
              <a:ext cx="616534" cy="461665"/>
            </a:xfrm>
            <a:prstGeom prst="rect">
              <a:avLst/>
            </a:prstGeom>
            <a:noFill/>
          </p:spPr>
          <p:txBody>
            <a:bodyPr wrap="square" rtlCol="0">
              <a:spAutoFit/>
            </a:bodyPr>
            <a:lstStyle/>
            <a:p>
              <a:r>
                <a:rPr lang="en-US" sz="2400" dirty="0"/>
                <a:t>. . .</a:t>
              </a:r>
            </a:p>
          </p:txBody>
        </p:sp>
      </p:grpSp>
      <p:grpSp>
        <p:nvGrpSpPr>
          <p:cNvPr id="105" name="Group 104">
            <a:extLst>
              <a:ext uri="{FF2B5EF4-FFF2-40B4-BE49-F238E27FC236}">
                <a16:creationId xmlns:a16="http://schemas.microsoft.com/office/drawing/2014/main" id="{C9555A8A-1E52-4384-8494-8CDE83B24BD3}"/>
              </a:ext>
            </a:extLst>
          </p:cNvPr>
          <p:cNvGrpSpPr/>
          <p:nvPr/>
        </p:nvGrpSpPr>
        <p:grpSpPr>
          <a:xfrm>
            <a:off x="6974355" y="14193"/>
            <a:ext cx="3025057" cy="3054152"/>
            <a:chOff x="6974355" y="3039085"/>
            <a:chExt cx="3025057" cy="3054152"/>
          </a:xfrm>
        </p:grpSpPr>
        <p:grpSp>
          <p:nvGrpSpPr>
            <p:cNvPr id="106" name="Group 105">
              <a:extLst>
                <a:ext uri="{FF2B5EF4-FFF2-40B4-BE49-F238E27FC236}">
                  <a16:creationId xmlns:a16="http://schemas.microsoft.com/office/drawing/2014/main" id="{E68B0EC7-BA53-425D-910C-D9D30B936D49}"/>
                </a:ext>
              </a:extLst>
            </p:cNvPr>
            <p:cNvGrpSpPr/>
            <p:nvPr/>
          </p:nvGrpSpPr>
          <p:grpSpPr>
            <a:xfrm>
              <a:off x="6974355" y="3119216"/>
              <a:ext cx="1714290" cy="2642288"/>
              <a:chOff x="2918113" y="1094077"/>
              <a:chExt cx="2459238" cy="2642288"/>
            </a:xfrm>
          </p:grpSpPr>
          <p:sp>
            <p:nvSpPr>
              <p:cNvPr id="118" name="Rectangle 117">
                <a:extLst>
                  <a:ext uri="{FF2B5EF4-FFF2-40B4-BE49-F238E27FC236}">
                    <a16:creationId xmlns:a16="http://schemas.microsoft.com/office/drawing/2014/main" id="{4E518FC3-B0AB-4110-B77B-EE57DC7FC003}"/>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119" name="Group 118">
                <a:extLst>
                  <a:ext uri="{FF2B5EF4-FFF2-40B4-BE49-F238E27FC236}">
                    <a16:creationId xmlns:a16="http://schemas.microsoft.com/office/drawing/2014/main" id="{30445F11-FD82-4C60-A6AA-B5B8C0A5B07E}"/>
                  </a:ext>
                </a:extLst>
              </p:cNvPr>
              <p:cNvGrpSpPr/>
              <p:nvPr/>
            </p:nvGrpSpPr>
            <p:grpSpPr>
              <a:xfrm>
                <a:off x="2918113" y="3367033"/>
                <a:ext cx="2459238" cy="369332"/>
                <a:chOff x="378555" y="3983553"/>
                <a:chExt cx="2459238" cy="369332"/>
              </a:xfrm>
            </p:grpSpPr>
            <p:sp>
              <p:nvSpPr>
                <p:cNvPr id="120" name="Rectangle 119">
                  <a:extLst>
                    <a:ext uri="{FF2B5EF4-FFF2-40B4-BE49-F238E27FC236}">
                      <a16:creationId xmlns:a16="http://schemas.microsoft.com/office/drawing/2014/main" id="{DBE8DCF6-D6F4-4F6A-86E5-DD1444D4578B}"/>
                    </a:ext>
                  </a:extLst>
                </p:cNvPr>
                <p:cNvSpPr/>
                <p:nvPr/>
              </p:nvSpPr>
              <p:spPr bwMode="auto">
                <a:xfrm>
                  <a:off x="1412331" y="4073226"/>
                  <a:ext cx="1425462" cy="24464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21" name="TextBox 120">
                  <a:extLst>
                    <a:ext uri="{FF2B5EF4-FFF2-40B4-BE49-F238E27FC236}">
                      <a16:creationId xmlns:a16="http://schemas.microsoft.com/office/drawing/2014/main" id="{5DDB7C85-C0D7-41EC-BA2F-D2AC3BF63661}"/>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107" name="TextBox 106">
              <a:extLst>
                <a:ext uri="{FF2B5EF4-FFF2-40B4-BE49-F238E27FC236}">
                  <a16:creationId xmlns:a16="http://schemas.microsoft.com/office/drawing/2014/main" id="{D323EA64-9C44-49D4-892F-A11EE6C7A141}"/>
                </a:ext>
              </a:extLst>
            </p:cNvPr>
            <p:cNvSpPr txBox="1"/>
            <p:nvPr/>
          </p:nvSpPr>
          <p:spPr>
            <a:xfrm>
              <a:off x="7366813" y="5693127"/>
              <a:ext cx="2632599" cy="400110"/>
            </a:xfrm>
            <a:prstGeom prst="rect">
              <a:avLst/>
            </a:prstGeom>
            <a:noFill/>
          </p:spPr>
          <p:txBody>
            <a:bodyPr wrap="square" rtlCol="0">
              <a:spAutoFit/>
            </a:bodyPr>
            <a:lstStyle/>
            <a:p>
              <a:pPr algn="ctr"/>
              <a:r>
                <a:rPr lang="en-US" sz="2000" b="1" dirty="0"/>
                <a:t>L3 </a:t>
              </a:r>
              <a:r>
                <a:rPr lang="en-US" sz="2000" b="1" dirty="0" err="1"/>
                <a:t>pagetable</a:t>
              </a:r>
              <a:r>
                <a:rPr lang="en-US" sz="2000" b="1" dirty="0"/>
                <a:t> </a:t>
              </a:r>
              <a:r>
                <a:rPr lang="en-US" sz="1600" b="1" dirty="0"/>
                <a:t>(</a:t>
              </a:r>
              <a:r>
                <a:rPr lang="en-US" b="1" dirty="0" err="1"/>
                <a:t>ps</a:t>
              </a:r>
              <a:r>
                <a:rPr lang="en-US" b="1" dirty="0"/>
                <a:t>=1GB</a:t>
              </a:r>
              <a:r>
                <a:rPr lang="en-US" sz="1600" b="1" dirty="0"/>
                <a:t>)</a:t>
              </a:r>
              <a:endParaRPr lang="en-US" sz="2000" b="1" dirty="0"/>
            </a:p>
          </p:txBody>
        </p:sp>
        <p:sp>
          <p:nvSpPr>
            <p:cNvPr id="108" name="Rectangle 107">
              <a:extLst>
                <a:ext uri="{FF2B5EF4-FFF2-40B4-BE49-F238E27FC236}">
                  <a16:creationId xmlns:a16="http://schemas.microsoft.com/office/drawing/2014/main" id="{60640871-F773-4597-8EA6-99F968CE5E20}"/>
                </a:ext>
              </a:extLst>
            </p:cNvPr>
            <p:cNvSpPr/>
            <p:nvPr/>
          </p:nvSpPr>
          <p:spPr bwMode="auto">
            <a:xfrm>
              <a:off x="7694981" y="311751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9" name="TextBox 108">
              <a:extLst>
                <a:ext uri="{FF2B5EF4-FFF2-40B4-BE49-F238E27FC236}">
                  <a16:creationId xmlns:a16="http://schemas.microsoft.com/office/drawing/2014/main" id="{5F2F9C8B-05DF-4830-80D4-DF297839D4C5}"/>
                </a:ext>
              </a:extLst>
            </p:cNvPr>
            <p:cNvSpPr txBox="1"/>
            <p:nvPr/>
          </p:nvSpPr>
          <p:spPr>
            <a:xfrm>
              <a:off x="6983908" y="3039085"/>
              <a:ext cx="888201" cy="369332"/>
            </a:xfrm>
            <a:prstGeom prst="rect">
              <a:avLst/>
            </a:prstGeom>
            <a:noFill/>
          </p:spPr>
          <p:txBody>
            <a:bodyPr wrap="square" rtlCol="0">
              <a:spAutoFit/>
            </a:bodyPr>
            <a:lstStyle/>
            <a:p>
              <a:pPr algn="ctr"/>
              <a:r>
                <a:rPr lang="en-US" b="1" dirty="0"/>
                <a:t>[511]</a:t>
              </a:r>
            </a:p>
          </p:txBody>
        </p:sp>
        <p:sp>
          <p:nvSpPr>
            <p:cNvPr id="110" name="Rectangle 109">
              <a:extLst>
                <a:ext uri="{FF2B5EF4-FFF2-40B4-BE49-F238E27FC236}">
                  <a16:creationId xmlns:a16="http://schemas.microsoft.com/office/drawing/2014/main" id="{1EF08253-9834-4456-8368-1583C56006B8}"/>
                </a:ext>
              </a:extLst>
            </p:cNvPr>
            <p:cNvSpPr/>
            <p:nvPr/>
          </p:nvSpPr>
          <p:spPr bwMode="auto">
            <a:xfrm>
              <a:off x="7696385" y="5238760"/>
              <a:ext cx="992260" cy="24192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1" name="Rectangle 110">
              <a:extLst>
                <a:ext uri="{FF2B5EF4-FFF2-40B4-BE49-F238E27FC236}">
                  <a16:creationId xmlns:a16="http://schemas.microsoft.com/office/drawing/2014/main" id="{051CB756-1F48-485C-8333-03420680AFC0}"/>
                </a:ext>
              </a:extLst>
            </p:cNvPr>
            <p:cNvSpPr/>
            <p:nvPr/>
          </p:nvSpPr>
          <p:spPr bwMode="auto">
            <a:xfrm>
              <a:off x="7694981" y="4989702"/>
              <a:ext cx="993664" cy="24875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2" name="Rectangle 111">
              <a:extLst>
                <a:ext uri="{FF2B5EF4-FFF2-40B4-BE49-F238E27FC236}">
                  <a16:creationId xmlns:a16="http://schemas.microsoft.com/office/drawing/2014/main" id="{E2F3C7C6-D663-4903-8922-66853550370A}"/>
                </a:ext>
              </a:extLst>
            </p:cNvPr>
            <p:cNvSpPr/>
            <p:nvPr/>
          </p:nvSpPr>
          <p:spPr bwMode="auto">
            <a:xfrm>
              <a:off x="7694980" y="4753451"/>
              <a:ext cx="993664" cy="23845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3" name="Rectangle 112">
              <a:extLst>
                <a:ext uri="{FF2B5EF4-FFF2-40B4-BE49-F238E27FC236}">
                  <a16:creationId xmlns:a16="http://schemas.microsoft.com/office/drawing/2014/main" id="{164AEBCA-3B3B-489A-B0C6-A18C613382E1}"/>
                </a:ext>
              </a:extLst>
            </p:cNvPr>
            <p:cNvSpPr/>
            <p:nvPr/>
          </p:nvSpPr>
          <p:spPr bwMode="auto">
            <a:xfrm>
              <a:off x="7694980" y="4516147"/>
              <a:ext cx="993664" cy="24464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4" name="Rectangle 113">
              <a:extLst>
                <a:ext uri="{FF2B5EF4-FFF2-40B4-BE49-F238E27FC236}">
                  <a16:creationId xmlns:a16="http://schemas.microsoft.com/office/drawing/2014/main" id="{C039C9AE-36F5-4CE9-8418-D99BE9AF15E4}"/>
                </a:ext>
              </a:extLst>
            </p:cNvPr>
            <p:cNvSpPr/>
            <p:nvPr/>
          </p:nvSpPr>
          <p:spPr bwMode="auto">
            <a:xfrm>
              <a:off x="7694980" y="33621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5" name="Rectangle 114">
              <a:extLst>
                <a:ext uri="{FF2B5EF4-FFF2-40B4-BE49-F238E27FC236}">
                  <a16:creationId xmlns:a16="http://schemas.microsoft.com/office/drawing/2014/main" id="{054774C6-EDAA-44B2-BF5B-A8F333CFCDD8}"/>
                </a:ext>
              </a:extLst>
            </p:cNvPr>
            <p:cNvSpPr/>
            <p:nvPr/>
          </p:nvSpPr>
          <p:spPr bwMode="auto">
            <a:xfrm>
              <a:off x="7696385" y="3611208"/>
              <a:ext cx="992259" cy="23750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6" name="Rectangle 115">
              <a:extLst>
                <a:ext uri="{FF2B5EF4-FFF2-40B4-BE49-F238E27FC236}">
                  <a16:creationId xmlns:a16="http://schemas.microsoft.com/office/drawing/2014/main" id="{716C47B4-A333-4F06-95DA-CCB70974F216}"/>
                </a:ext>
              </a:extLst>
            </p:cNvPr>
            <p:cNvSpPr/>
            <p:nvPr/>
          </p:nvSpPr>
          <p:spPr bwMode="auto">
            <a:xfrm>
              <a:off x="7696385" y="3849668"/>
              <a:ext cx="992259" cy="2446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7" name="TextBox 116">
              <a:extLst>
                <a:ext uri="{FF2B5EF4-FFF2-40B4-BE49-F238E27FC236}">
                  <a16:creationId xmlns:a16="http://schemas.microsoft.com/office/drawing/2014/main" id="{1722ED81-C88C-4861-B0F8-DC695DFA0A9F}"/>
                </a:ext>
              </a:extLst>
            </p:cNvPr>
            <p:cNvSpPr txBox="1"/>
            <p:nvPr/>
          </p:nvSpPr>
          <p:spPr>
            <a:xfrm rot="16200000">
              <a:off x="7794675" y="4046851"/>
              <a:ext cx="616534" cy="461665"/>
            </a:xfrm>
            <a:prstGeom prst="rect">
              <a:avLst/>
            </a:prstGeom>
            <a:noFill/>
          </p:spPr>
          <p:txBody>
            <a:bodyPr wrap="square" rtlCol="0">
              <a:spAutoFit/>
            </a:bodyPr>
            <a:lstStyle/>
            <a:p>
              <a:r>
                <a:rPr lang="en-US" sz="2400" dirty="0"/>
                <a:t>. . .</a:t>
              </a:r>
            </a:p>
          </p:txBody>
        </p:sp>
      </p:grpSp>
      <p:sp>
        <p:nvSpPr>
          <p:cNvPr id="122" name="TextBox 121">
            <a:extLst>
              <a:ext uri="{FF2B5EF4-FFF2-40B4-BE49-F238E27FC236}">
                <a16:creationId xmlns:a16="http://schemas.microsoft.com/office/drawing/2014/main" id="{E3BBC997-AA54-43E3-AE15-9F94E588F7BF}"/>
              </a:ext>
            </a:extLst>
          </p:cNvPr>
          <p:cNvSpPr txBox="1"/>
          <p:nvPr/>
        </p:nvSpPr>
        <p:spPr>
          <a:xfrm>
            <a:off x="6976643" y="261451"/>
            <a:ext cx="888201" cy="369332"/>
          </a:xfrm>
          <a:prstGeom prst="rect">
            <a:avLst/>
          </a:prstGeom>
          <a:noFill/>
        </p:spPr>
        <p:txBody>
          <a:bodyPr wrap="square" rtlCol="0">
            <a:spAutoFit/>
          </a:bodyPr>
          <a:lstStyle/>
          <a:p>
            <a:pPr algn="ctr"/>
            <a:r>
              <a:rPr lang="en-US" b="1" dirty="0"/>
              <a:t>[510]</a:t>
            </a:r>
          </a:p>
        </p:txBody>
      </p:sp>
      <p:cxnSp>
        <p:nvCxnSpPr>
          <p:cNvPr id="124" name="Straight Connector 123">
            <a:extLst>
              <a:ext uri="{FF2B5EF4-FFF2-40B4-BE49-F238E27FC236}">
                <a16:creationId xmlns:a16="http://schemas.microsoft.com/office/drawing/2014/main" id="{22432495-F0D2-430B-88F0-E3CF193D4783}"/>
              </a:ext>
            </a:extLst>
          </p:cNvPr>
          <p:cNvCxnSpPr/>
          <p:nvPr/>
        </p:nvCxnSpPr>
        <p:spPr>
          <a:xfrm>
            <a:off x="10183781" y="3068345"/>
            <a:ext cx="1618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54EB461-2A82-457F-AF28-C48EC5CB8616}"/>
              </a:ext>
            </a:extLst>
          </p:cNvPr>
          <p:cNvCxnSpPr>
            <a:cxnSpLocks/>
          </p:cNvCxnSpPr>
          <p:nvPr/>
        </p:nvCxnSpPr>
        <p:spPr bwMode="auto">
          <a:xfrm>
            <a:off x="8688644" y="5610130"/>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27" name="Straight Connector 126">
            <a:extLst>
              <a:ext uri="{FF2B5EF4-FFF2-40B4-BE49-F238E27FC236}">
                <a16:creationId xmlns:a16="http://schemas.microsoft.com/office/drawing/2014/main" id="{A7D2708D-869C-4FCA-8B37-87393D31CD28}"/>
              </a:ext>
            </a:extLst>
          </p:cNvPr>
          <p:cNvCxnSpPr>
            <a:cxnSpLocks/>
          </p:cNvCxnSpPr>
          <p:nvPr/>
        </p:nvCxnSpPr>
        <p:spPr bwMode="auto">
          <a:xfrm>
            <a:off x="8688644" y="535795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28" name="Straight Connector 127">
            <a:extLst>
              <a:ext uri="{FF2B5EF4-FFF2-40B4-BE49-F238E27FC236}">
                <a16:creationId xmlns:a16="http://schemas.microsoft.com/office/drawing/2014/main" id="{E0AD9C20-086C-4AB7-A583-0CF68F5271B3}"/>
              </a:ext>
            </a:extLst>
          </p:cNvPr>
          <p:cNvCxnSpPr>
            <a:cxnSpLocks/>
          </p:cNvCxnSpPr>
          <p:nvPr/>
        </p:nvCxnSpPr>
        <p:spPr bwMode="auto">
          <a:xfrm>
            <a:off x="8688644" y="510957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29" name="Straight Connector 128">
            <a:extLst>
              <a:ext uri="{FF2B5EF4-FFF2-40B4-BE49-F238E27FC236}">
                <a16:creationId xmlns:a16="http://schemas.microsoft.com/office/drawing/2014/main" id="{4730F473-F507-49B7-844D-B9569479FB72}"/>
              </a:ext>
            </a:extLst>
          </p:cNvPr>
          <p:cNvCxnSpPr>
            <a:cxnSpLocks/>
          </p:cNvCxnSpPr>
          <p:nvPr/>
        </p:nvCxnSpPr>
        <p:spPr bwMode="auto">
          <a:xfrm>
            <a:off x="8688644" y="4874201"/>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0" name="Straight Connector 129">
            <a:extLst>
              <a:ext uri="{FF2B5EF4-FFF2-40B4-BE49-F238E27FC236}">
                <a16:creationId xmlns:a16="http://schemas.microsoft.com/office/drawing/2014/main" id="{BEE1FC37-923F-4D14-AAB2-F763C00044DE}"/>
              </a:ext>
            </a:extLst>
          </p:cNvPr>
          <p:cNvCxnSpPr>
            <a:cxnSpLocks/>
          </p:cNvCxnSpPr>
          <p:nvPr/>
        </p:nvCxnSpPr>
        <p:spPr bwMode="auto">
          <a:xfrm>
            <a:off x="8688644" y="4632550"/>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1" name="Straight Connector 130">
            <a:extLst>
              <a:ext uri="{FF2B5EF4-FFF2-40B4-BE49-F238E27FC236}">
                <a16:creationId xmlns:a16="http://schemas.microsoft.com/office/drawing/2014/main" id="{1D39A38A-0722-43D7-A5BD-6024BF0E8F14}"/>
              </a:ext>
            </a:extLst>
          </p:cNvPr>
          <p:cNvCxnSpPr>
            <a:cxnSpLocks/>
          </p:cNvCxnSpPr>
          <p:nvPr/>
        </p:nvCxnSpPr>
        <p:spPr bwMode="auto">
          <a:xfrm>
            <a:off x="8688644" y="3970185"/>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2" name="Straight Connector 131">
            <a:extLst>
              <a:ext uri="{FF2B5EF4-FFF2-40B4-BE49-F238E27FC236}">
                <a16:creationId xmlns:a16="http://schemas.microsoft.com/office/drawing/2014/main" id="{0B4A7F3B-CBFE-4E80-A63E-FE13107D5B15}"/>
              </a:ext>
            </a:extLst>
          </p:cNvPr>
          <p:cNvCxnSpPr>
            <a:cxnSpLocks/>
          </p:cNvCxnSpPr>
          <p:nvPr/>
        </p:nvCxnSpPr>
        <p:spPr bwMode="auto">
          <a:xfrm>
            <a:off x="8688644" y="3726008"/>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3" name="Straight Connector 132">
            <a:extLst>
              <a:ext uri="{FF2B5EF4-FFF2-40B4-BE49-F238E27FC236}">
                <a16:creationId xmlns:a16="http://schemas.microsoft.com/office/drawing/2014/main" id="{7422CB7E-58C2-4938-B0C9-06490F2CC59A}"/>
              </a:ext>
            </a:extLst>
          </p:cNvPr>
          <p:cNvCxnSpPr>
            <a:cxnSpLocks/>
          </p:cNvCxnSpPr>
          <p:nvPr/>
        </p:nvCxnSpPr>
        <p:spPr bwMode="auto">
          <a:xfrm>
            <a:off x="8688644" y="3484357"/>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4" name="Straight Connector 133">
            <a:extLst>
              <a:ext uri="{FF2B5EF4-FFF2-40B4-BE49-F238E27FC236}">
                <a16:creationId xmlns:a16="http://schemas.microsoft.com/office/drawing/2014/main" id="{30D36D28-A22E-4F08-A7C3-56CB775E71E7}"/>
              </a:ext>
            </a:extLst>
          </p:cNvPr>
          <p:cNvCxnSpPr>
            <a:cxnSpLocks/>
          </p:cNvCxnSpPr>
          <p:nvPr/>
        </p:nvCxnSpPr>
        <p:spPr bwMode="auto">
          <a:xfrm>
            <a:off x="8688644" y="324523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sp>
        <p:nvSpPr>
          <p:cNvPr id="135" name="TextBox 134">
            <a:extLst>
              <a:ext uri="{FF2B5EF4-FFF2-40B4-BE49-F238E27FC236}">
                <a16:creationId xmlns:a16="http://schemas.microsoft.com/office/drawing/2014/main" id="{7B477A7B-4702-4BE2-9DD3-D0CB8D396E27}"/>
              </a:ext>
            </a:extLst>
          </p:cNvPr>
          <p:cNvSpPr txBox="1"/>
          <p:nvPr/>
        </p:nvSpPr>
        <p:spPr>
          <a:xfrm rot="16200000">
            <a:off x="8588748" y="4034289"/>
            <a:ext cx="616534" cy="461665"/>
          </a:xfrm>
          <a:prstGeom prst="rect">
            <a:avLst/>
          </a:prstGeom>
          <a:noFill/>
        </p:spPr>
        <p:txBody>
          <a:bodyPr wrap="square" rtlCol="0">
            <a:spAutoFit/>
          </a:bodyPr>
          <a:lstStyle/>
          <a:p>
            <a:r>
              <a:rPr lang="en-US" sz="2400" dirty="0"/>
              <a:t>. . .</a:t>
            </a:r>
          </a:p>
        </p:txBody>
      </p:sp>
      <p:sp>
        <p:nvSpPr>
          <p:cNvPr id="136" name="TextBox 135">
            <a:extLst>
              <a:ext uri="{FF2B5EF4-FFF2-40B4-BE49-F238E27FC236}">
                <a16:creationId xmlns:a16="http://schemas.microsoft.com/office/drawing/2014/main" id="{835998B4-854D-4939-BC38-07856AAE2E17}"/>
              </a:ext>
            </a:extLst>
          </p:cNvPr>
          <p:cNvSpPr txBox="1"/>
          <p:nvPr/>
        </p:nvSpPr>
        <p:spPr>
          <a:xfrm rot="16200000">
            <a:off x="8588749" y="4034289"/>
            <a:ext cx="616534" cy="461665"/>
          </a:xfrm>
          <a:prstGeom prst="rect">
            <a:avLst/>
          </a:prstGeom>
          <a:noFill/>
        </p:spPr>
        <p:txBody>
          <a:bodyPr wrap="square" rtlCol="0">
            <a:spAutoFit/>
          </a:bodyPr>
          <a:lstStyle/>
          <a:p>
            <a:r>
              <a:rPr lang="en-US" sz="2400" dirty="0"/>
              <a:t>. . .</a:t>
            </a:r>
          </a:p>
        </p:txBody>
      </p:sp>
      <p:sp>
        <p:nvSpPr>
          <p:cNvPr id="137" name="TextBox 136">
            <a:extLst>
              <a:ext uri="{FF2B5EF4-FFF2-40B4-BE49-F238E27FC236}">
                <a16:creationId xmlns:a16="http://schemas.microsoft.com/office/drawing/2014/main" id="{E351D652-CEB8-4EC4-BF2E-7C05E70F6561}"/>
              </a:ext>
            </a:extLst>
          </p:cNvPr>
          <p:cNvSpPr txBox="1"/>
          <p:nvPr/>
        </p:nvSpPr>
        <p:spPr>
          <a:xfrm>
            <a:off x="8993785" y="4009413"/>
            <a:ext cx="993662" cy="646972"/>
          </a:xfrm>
          <a:prstGeom prst="rect">
            <a:avLst/>
          </a:prstGeom>
          <a:noFill/>
        </p:spPr>
        <p:txBody>
          <a:bodyPr wrap="square" rtlCol="0">
            <a:spAutoFit/>
          </a:bodyPr>
          <a:lstStyle/>
          <a:p>
            <a:pPr>
              <a:lnSpc>
                <a:spcPts val="1400"/>
              </a:lnSpc>
            </a:pPr>
            <a:r>
              <a:rPr lang="en-US" dirty="0"/>
              <a:t>Physical memory map</a:t>
            </a:r>
          </a:p>
        </p:txBody>
      </p:sp>
      <p:cxnSp>
        <p:nvCxnSpPr>
          <p:cNvPr id="138" name="Straight Connector 137">
            <a:extLst>
              <a:ext uri="{FF2B5EF4-FFF2-40B4-BE49-F238E27FC236}">
                <a16:creationId xmlns:a16="http://schemas.microsoft.com/office/drawing/2014/main" id="{1C0BF984-5C7C-43D9-B0B9-B3AAAA6D4C1D}"/>
              </a:ext>
            </a:extLst>
          </p:cNvPr>
          <p:cNvCxnSpPr>
            <a:cxnSpLocks/>
          </p:cNvCxnSpPr>
          <p:nvPr/>
        </p:nvCxnSpPr>
        <p:spPr bwMode="auto">
          <a:xfrm flipH="1">
            <a:off x="11802588" y="5392172"/>
            <a:ext cx="331046"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41" name="Straight Connector 140">
            <a:extLst>
              <a:ext uri="{FF2B5EF4-FFF2-40B4-BE49-F238E27FC236}">
                <a16:creationId xmlns:a16="http://schemas.microsoft.com/office/drawing/2014/main" id="{A5596045-8F40-45C3-91FD-969501B5DA7E}"/>
              </a:ext>
            </a:extLst>
          </p:cNvPr>
          <p:cNvCxnSpPr>
            <a:cxnSpLocks/>
          </p:cNvCxnSpPr>
          <p:nvPr/>
        </p:nvCxnSpPr>
        <p:spPr bwMode="auto">
          <a:xfrm flipH="1">
            <a:off x="11802588" y="5610130"/>
            <a:ext cx="230269"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43" name="Straight Connector 142">
            <a:extLst>
              <a:ext uri="{FF2B5EF4-FFF2-40B4-BE49-F238E27FC236}">
                <a16:creationId xmlns:a16="http://schemas.microsoft.com/office/drawing/2014/main" id="{EFA91380-25C2-4C0D-92AF-D6581C42273C}"/>
              </a:ext>
            </a:extLst>
          </p:cNvPr>
          <p:cNvCxnSpPr>
            <a:cxnSpLocks/>
          </p:cNvCxnSpPr>
          <p:nvPr/>
        </p:nvCxnSpPr>
        <p:spPr bwMode="auto">
          <a:xfrm flipH="1">
            <a:off x="12133634" y="214939"/>
            <a:ext cx="2937" cy="5177233"/>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149" name="Straight Connector 148">
            <a:extLst>
              <a:ext uri="{FF2B5EF4-FFF2-40B4-BE49-F238E27FC236}">
                <a16:creationId xmlns:a16="http://schemas.microsoft.com/office/drawing/2014/main" id="{E323697C-B630-4F9E-8B2C-7203ECC33E16}"/>
              </a:ext>
            </a:extLst>
          </p:cNvPr>
          <p:cNvCxnSpPr>
            <a:cxnSpLocks/>
            <a:stCxn id="108" idx="3"/>
          </p:cNvCxnSpPr>
          <p:nvPr/>
        </p:nvCxnSpPr>
        <p:spPr bwMode="auto">
          <a:xfrm>
            <a:off x="8688645" y="214939"/>
            <a:ext cx="3444989"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154" name="Straight Connector 153">
            <a:extLst>
              <a:ext uri="{FF2B5EF4-FFF2-40B4-BE49-F238E27FC236}">
                <a16:creationId xmlns:a16="http://schemas.microsoft.com/office/drawing/2014/main" id="{0ACE60B1-242A-4891-8EEB-FAF4513D23EB}"/>
              </a:ext>
            </a:extLst>
          </p:cNvPr>
          <p:cNvCxnSpPr>
            <a:cxnSpLocks/>
          </p:cNvCxnSpPr>
          <p:nvPr/>
        </p:nvCxnSpPr>
        <p:spPr bwMode="auto">
          <a:xfrm>
            <a:off x="8688645" y="459049"/>
            <a:ext cx="3344212"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156" name="Straight Connector 155">
            <a:extLst>
              <a:ext uri="{FF2B5EF4-FFF2-40B4-BE49-F238E27FC236}">
                <a16:creationId xmlns:a16="http://schemas.microsoft.com/office/drawing/2014/main" id="{4552B326-2312-47A4-89C9-B0B02AA1B634}"/>
              </a:ext>
            </a:extLst>
          </p:cNvPr>
          <p:cNvCxnSpPr>
            <a:cxnSpLocks/>
          </p:cNvCxnSpPr>
          <p:nvPr/>
        </p:nvCxnSpPr>
        <p:spPr bwMode="auto">
          <a:xfrm>
            <a:off x="12032857" y="459049"/>
            <a:ext cx="0" cy="5151081"/>
          </a:xfrm>
          <a:prstGeom prst="line">
            <a:avLst/>
          </a:prstGeom>
          <a:solidFill>
            <a:schemeClr val="accent1"/>
          </a:solidFill>
          <a:ln w="9525" cap="flat" cmpd="sng" algn="ctr">
            <a:solidFill>
              <a:schemeClr val="tx1"/>
            </a:solidFill>
            <a:prstDash val="dash"/>
            <a:round/>
            <a:headEnd type="none" w="med" len="med"/>
            <a:tailEnd type="none" w="lg" len="lg"/>
          </a:ln>
          <a:effectLst/>
        </p:spPr>
      </p:cxnSp>
      <p:sp>
        <p:nvSpPr>
          <p:cNvPr id="90" name="TextBox 89">
            <a:extLst>
              <a:ext uri="{FF2B5EF4-FFF2-40B4-BE49-F238E27FC236}">
                <a16:creationId xmlns:a16="http://schemas.microsoft.com/office/drawing/2014/main" id="{9559E0D7-8182-4615-B2DE-D4842D10E718}"/>
              </a:ext>
            </a:extLst>
          </p:cNvPr>
          <p:cNvSpPr txBox="1"/>
          <p:nvPr/>
        </p:nvSpPr>
        <p:spPr>
          <a:xfrm>
            <a:off x="14891" y="78607"/>
            <a:ext cx="6600176" cy="2308324"/>
          </a:xfrm>
          <a:prstGeom prst="rect">
            <a:avLst/>
          </a:prstGeom>
          <a:noFill/>
        </p:spPr>
        <p:txBody>
          <a:bodyPr wrap="square">
            <a:spAutoFit/>
          </a:bodyPr>
          <a:lstStyle/>
          <a:p>
            <a:r>
              <a:rPr lang="en-US" sz="1800" dirty="0">
                <a:solidFill>
                  <a:srgbClr val="00B050"/>
                </a:solidFill>
                <a:latin typeface="Consolas" panose="020B0609020204030204" pitchFamily="49" charset="0"/>
              </a:rPr>
              <a:t>//x86-64.h</a:t>
            </a:r>
          </a:p>
          <a:p>
            <a:r>
              <a:rPr lang="en-US" sz="1800" dirty="0">
                <a:solidFill>
                  <a:schemeClr val="accent1"/>
                </a:solidFill>
                <a:latin typeface="Consolas" panose="020B0609020204030204" pitchFamily="49" charset="0"/>
              </a:rPr>
              <a:t>typedef</a:t>
            </a:r>
            <a:r>
              <a:rPr lang="en-US" sz="1800" dirty="0">
                <a:latin typeface="Consolas" panose="020B0609020204030204" pitchFamily="49" charset="0"/>
              </a:rPr>
              <a:t> </a:t>
            </a:r>
            <a:r>
              <a:rPr lang="en-US" sz="1800" dirty="0">
                <a:solidFill>
                  <a:srgbClr val="0070C0"/>
                </a:solidFill>
                <a:latin typeface="Consolas" panose="020B0609020204030204" pitchFamily="49" charset="0"/>
              </a:rPr>
              <a:t>uint64_t </a:t>
            </a:r>
            <a:r>
              <a:rPr lang="en-US" sz="1800" dirty="0">
                <a:latin typeface="Consolas" panose="020B0609020204030204" pitchFamily="49" charset="0"/>
              </a:rPr>
              <a:t>x86_64_pageentry_t;</a:t>
            </a:r>
          </a:p>
          <a:p>
            <a:r>
              <a:rPr lang="en-US" sz="1800" dirty="0">
                <a:solidFill>
                  <a:schemeClr val="accent1"/>
                </a:solidFill>
                <a:latin typeface="Consolas" panose="020B0609020204030204" pitchFamily="49" charset="0"/>
              </a:rPr>
              <a:t>typedef struct </a:t>
            </a:r>
            <a:r>
              <a:rPr lang="en-US" sz="1800" dirty="0">
                <a:latin typeface="Consolas" panose="020B0609020204030204" pitchFamily="49" charset="0"/>
              </a:rPr>
              <a:t>x86_64_pagetable {</a:t>
            </a:r>
          </a:p>
          <a:p>
            <a:r>
              <a:rPr lang="en-US" sz="1800" dirty="0">
                <a:latin typeface="Consolas" panose="020B0609020204030204" pitchFamily="49" charset="0"/>
              </a:rPr>
              <a:t>    x86_64_pageentry_t entry[</a:t>
            </a:r>
            <a:r>
              <a:rPr lang="en-US" sz="1800" dirty="0">
                <a:solidFill>
                  <a:schemeClr val="accent2"/>
                </a:solidFill>
                <a:latin typeface="Consolas" panose="020B0609020204030204" pitchFamily="49" charset="0"/>
              </a:rPr>
              <a:t>1</a:t>
            </a:r>
            <a:r>
              <a:rPr lang="en-US" sz="1800" dirty="0">
                <a:latin typeface="Consolas" panose="020B0609020204030204" pitchFamily="49" charset="0"/>
              </a:rPr>
              <a:t> &lt;&lt; PAGEINDEXBITS];</a:t>
            </a:r>
          </a:p>
          <a:p>
            <a:r>
              <a:rPr lang="en-US" sz="1800" dirty="0">
                <a:latin typeface="Consolas" panose="020B0609020204030204" pitchFamily="49" charset="0"/>
              </a:rPr>
              <a:t>} x86_64_pagetable;    </a:t>
            </a:r>
          </a:p>
          <a:p>
            <a:endParaRPr lang="en-US" sz="1800" dirty="0">
              <a:latin typeface="Consolas" panose="020B0609020204030204" pitchFamily="49" charset="0"/>
            </a:endParaRPr>
          </a:p>
          <a:p>
            <a:r>
              <a:rPr lang="en-US" sz="1800" dirty="0">
                <a:solidFill>
                  <a:srgbClr val="00B050"/>
                </a:solidFill>
                <a:latin typeface="Consolas" panose="020B0609020204030204" pitchFamily="49" charset="0"/>
              </a:rPr>
              <a:t>//k-init.cc</a:t>
            </a:r>
          </a:p>
          <a:p>
            <a:r>
              <a:rPr lang="en-US" sz="1800" dirty="0">
                <a:latin typeface="Consolas" panose="020B0609020204030204" pitchFamily="49" charset="0"/>
              </a:rPr>
              <a:t>x86_64_pagetable </a:t>
            </a:r>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chemeClr val="accent2"/>
                </a:solidFill>
                <a:latin typeface="Consolas" panose="020B0609020204030204" pitchFamily="49" charset="0"/>
              </a:rPr>
              <a:t>3</a:t>
            </a:r>
            <a:r>
              <a:rPr lang="en-US" sz="1800" dirty="0">
                <a:latin typeface="Consolas" panose="020B0609020204030204" pitchFamily="49" charset="0"/>
              </a:rPr>
              <a:t>];</a:t>
            </a:r>
          </a:p>
        </p:txBody>
      </p:sp>
      <p:sp>
        <p:nvSpPr>
          <p:cNvPr id="91" name="TextBox 90">
            <a:extLst>
              <a:ext uri="{FF2B5EF4-FFF2-40B4-BE49-F238E27FC236}">
                <a16:creationId xmlns:a16="http://schemas.microsoft.com/office/drawing/2014/main" id="{A4EC302B-6609-4FBA-B96F-31408208AFCD}"/>
              </a:ext>
            </a:extLst>
          </p:cNvPr>
          <p:cNvSpPr txBox="1"/>
          <p:nvPr/>
        </p:nvSpPr>
        <p:spPr>
          <a:xfrm>
            <a:off x="5222943" y="6482867"/>
            <a:ext cx="2472037" cy="369332"/>
          </a:xfrm>
          <a:prstGeom prst="rect">
            <a:avLst/>
          </a:prstGeom>
          <a:noFill/>
        </p:spPr>
        <p:txBody>
          <a:bodyPr wrap="square">
            <a:spAutoFit/>
          </a:bodyPr>
          <a:lstStyle/>
          <a:p>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rgbClr val="00B050"/>
                </a:solidFill>
                <a:latin typeface="Consolas" panose="020B0609020204030204" pitchFamily="49" charset="0"/>
              </a:rPr>
              <a:t>0</a:t>
            </a:r>
            <a:r>
              <a:rPr lang="en-US" sz="1800" dirty="0">
                <a:latin typeface="Consolas" panose="020B0609020204030204" pitchFamily="49" charset="0"/>
              </a:rPr>
              <a:t>]</a:t>
            </a:r>
            <a:endParaRPr lang="en-US" dirty="0"/>
          </a:p>
        </p:txBody>
      </p:sp>
      <p:sp>
        <p:nvSpPr>
          <p:cNvPr id="92" name="TextBox 91">
            <a:extLst>
              <a:ext uri="{FF2B5EF4-FFF2-40B4-BE49-F238E27FC236}">
                <a16:creationId xmlns:a16="http://schemas.microsoft.com/office/drawing/2014/main" id="{5B1DACCD-3D8A-4155-B4DF-A869049E39FE}"/>
              </a:ext>
            </a:extLst>
          </p:cNvPr>
          <p:cNvSpPr txBox="1"/>
          <p:nvPr/>
        </p:nvSpPr>
        <p:spPr>
          <a:xfrm>
            <a:off x="7486538" y="5961461"/>
            <a:ext cx="2472037" cy="369332"/>
          </a:xfrm>
          <a:prstGeom prst="rect">
            <a:avLst/>
          </a:prstGeom>
          <a:noFill/>
        </p:spPr>
        <p:txBody>
          <a:bodyPr wrap="square">
            <a:spAutoFit/>
          </a:bodyPr>
          <a:lstStyle/>
          <a:p>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rgbClr val="00B050"/>
                </a:solidFill>
                <a:latin typeface="Consolas" panose="020B0609020204030204" pitchFamily="49" charset="0"/>
              </a:rPr>
              <a:t>1</a:t>
            </a:r>
            <a:r>
              <a:rPr lang="en-US" sz="1800" dirty="0">
                <a:latin typeface="Consolas" panose="020B0609020204030204" pitchFamily="49" charset="0"/>
              </a:rPr>
              <a:t>]</a:t>
            </a:r>
            <a:endParaRPr lang="en-US" dirty="0"/>
          </a:p>
        </p:txBody>
      </p:sp>
      <p:sp>
        <p:nvSpPr>
          <p:cNvPr id="94" name="TextBox 93">
            <a:extLst>
              <a:ext uri="{FF2B5EF4-FFF2-40B4-BE49-F238E27FC236}">
                <a16:creationId xmlns:a16="http://schemas.microsoft.com/office/drawing/2014/main" id="{C9D72CA2-5D26-4BCB-A209-AB047F7607E3}"/>
              </a:ext>
            </a:extLst>
          </p:cNvPr>
          <p:cNvSpPr txBox="1"/>
          <p:nvPr/>
        </p:nvSpPr>
        <p:spPr>
          <a:xfrm rot="19154765">
            <a:off x="8680066" y="1786328"/>
            <a:ext cx="2472037" cy="369332"/>
          </a:xfrm>
          <a:prstGeom prst="rect">
            <a:avLst/>
          </a:prstGeom>
          <a:noFill/>
        </p:spPr>
        <p:txBody>
          <a:bodyPr wrap="square">
            <a:spAutoFit/>
          </a:bodyPr>
          <a:lstStyle/>
          <a:p>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rgbClr val="00B050"/>
                </a:solidFill>
                <a:latin typeface="Consolas" panose="020B0609020204030204" pitchFamily="49" charset="0"/>
              </a:rPr>
              <a:t>2</a:t>
            </a:r>
            <a:r>
              <a:rPr lang="en-US" sz="1800" dirty="0">
                <a:latin typeface="Consolas" panose="020B0609020204030204" pitchFamily="49" charset="0"/>
              </a:rPr>
              <a:t>]</a:t>
            </a:r>
            <a:endParaRPr lang="en-US" dirty="0"/>
          </a:p>
        </p:txBody>
      </p:sp>
    </p:spTree>
    <p:extLst>
      <p:ext uri="{BB962C8B-B14F-4D97-AF65-F5344CB8AC3E}">
        <p14:creationId xmlns:p14="http://schemas.microsoft.com/office/powerpoint/2010/main" val="56340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6" end="6"/>
                                            </p:txEl>
                                          </p:spTgt>
                                        </p:tgtEl>
                                        <p:attrNameLst>
                                          <p:attrName>style.visibility</p:attrName>
                                        </p:attrNameLst>
                                      </p:cBhvr>
                                      <p:to>
                                        <p:strVal val="visible"/>
                                      </p:to>
                                    </p:set>
                                    <p:animEffect transition="in" filter="fade">
                                      <p:cBhvr>
                                        <p:cTn id="7" dur="500"/>
                                        <p:tgtEl>
                                          <p:spTgt spid="90">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0">
                                            <p:txEl>
                                              <p:pRg st="7" end="7"/>
                                            </p:txEl>
                                          </p:spTgt>
                                        </p:tgtEl>
                                        <p:attrNameLst>
                                          <p:attrName>style.visibility</p:attrName>
                                        </p:attrNameLst>
                                      </p:cBhvr>
                                      <p:to>
                                        <p:strVal val="visible"/>
                                      </p:to>
                                    </p:set>
                                    <p:animEffect transition="in" filter="fade">
                                      <p:cBhvr>
                                        <p:cTn id="10" dur="500"/>
                                        <p:tgtEl>
                                          <p:spTgt spid="90">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1000" fill="hold"/>
                                        <p:tgtEl>
                                          <p:spTgt spid="91"/>
                                        </p:tgtEl>
                                        <p:attrNameLst>
                                          <p:attrName>ppt_w</p:attrName>
                                        </p:attrNameLst>
                                      </p:cBhvr>
                                      <p:tavLst>
                                        <p:tav tm="0">
                                          <p:val>
                                            <p:strVal val="#ppt_w+.3"/>
                                          </p:val>
                                        </p:tav>
                                        <p:tav tm="100000">
                                          <p:val>
                                            <p:strVal val="#ppt_w"/>
                                          </p:val>
                                        </p:tav>
                                      </p:tavLst>
                                    </p:anim>
                                    <p:anim calcmode="lin" valueType="num">
                                      <p:cBhvr>
                                        <p:cTn id="16" dur="1000" fill="hold"/>
                                        <p:tgtEl>
                                          <p:spTgt spid="91"/>
                                        </p:tgtEl>
                                        <p:attrNameLst>
                                          <p:attrName>ppt_h</p:attrName>
                                        </p:attrNameLst>
                                      </p:cBhvr>
                                      <p:tavLst>
                                        <p:tav tm="0">
                                          <p:val>
                                            <p:strVal val="#ppt_h"/>
                                          </p:val>
                                        </p:tav>
                                        <p:tav tm="100000">
                                          <p:val>
                                            <p:strVal val="#ppt_h"/>
                                          </p:val>
                                        </p:tav>
                                      </p:tavLst>
                                    </p:anim>
                                    <p:animEffect transition="in" filter="fade">
                                      <p:cBhvr>
                                        <p:cTn id="17" dur="1000"/>
                                        <p:tgtEl>
                                          <p:spTgt spid="91"/>
                                        </p:tgtEl>
                                      </p:cBhvr>
                                    </p:animEffect>
                                  </p:childTnLst>
                                </p:cTn>
                              </p:par>
                            </p:childTnLst>
                          </p:cTn>
                        </p:par>
                        <p:par>
                          <p:cTn id="18" fill="hold">
                            <p:stCondLst>
                              <p:cond delay="1000"/>
                            </p:stCondLst>
                            <p:childTnLst>
                              <p:par>
                                <p:cTn id="19" presetID="32" presetClass="emph" presetSubtype="0" fill="hold" grpId="1" nodeType="afterEffect">
                                  <p:stCondLst>
                                    <p:cond delay="0"/>
                                  </p:stCondLst>
                                  <p:childTnLst>
                                    <p:animRot by="120000">
                                      <p:cBhvr>
                                        <p:cTn id="20" dur="100" fill="hold">
                                          <p:stCondLst>
                                            <p:cond delay="0"/>
                                          </p:stCondLst>
                                        </p:cTn>
                                        <p:tgtEl>
                                          <p:spTgt spid="91"/>
                                        </p:tgtEl>
                                        <p:attrNameLst>
                                          <p:attrName>r</p:attrName>
                                        </p:attrNameLst>
                                      </p:cBhvr>
                                    </p:animRot>
                                    <p:animRot by="-240000">
                                      <p:cBhvr>
                                        <p:cTn id="21" dur="200" fill="hold">
                                          <p:stCondLst>
                                            <p:cond delay="200"/>
                                          </p:stCondLst>
                                        </p:cTn>
                                        <p:tgtEl>
                                          <p:spTgt spid="91"/>
                                        </p:tgtEl>
                                        <p:attrNameLst>
                                          <p:attrName>r</p:attrName>
                                        </p:attrNameLst>
                                      </p:cBhvr>
                                    </p:animRot>
                                    <p:animRot by="240000">
                                      <p:cBhvr>
                                        <p:cTn id="22" dur="200" fill="hold">
                                          <p:stCondLst>
                                            <p:cond delay="400"/>
                                          </p:stCondLst>
                                        </p:cTn>
                                        <p:tgtEl>
                                          <p:spTgt spid="91"/>
                                        </p:tgtEl>
                                        <p:attrNameLst>
                                          <p:attrName>r</p:attrName>
                                        </p:attrNameLst>
                                      </p:cBhvr>
                                    </p:animRot>
                                    <p:animRot by="-240000">
                                      <p:cBhvr>
                                        <p:cTn id="23" dur="200" fill="hold">
                                          <p:stCondLst>
                                            <p:cond delay="600"/>
                                          </p:stCondLst>
                                        </p:cTn>
                                        <p:tgtEl>
                                          <p:spTgt spid="91"/>
                                        </p:tgtEl>
                                        <p:attrNameLst>
                                          <p:attrName>r</p:attrName>
                                        </p:attrNameLst>
                                      </p:cBhvr>
                                    </p:animRot>
                                    <p:animRot by="120000">
                                      <p:cBhvr>
                                        <p:cTn id="24" dur="200" fill="hold">
                                          <p:stCondLst>
                                            <p:cond delay="800"/>
                                          </p:stCondLst>
                                        </p:cTn>
                                        <p:tgtEl>
                                          <p:spTgt spid="91"/>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1" nodeType="click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1000" fill="hold"/>
                                        <p:tgtEl>
                                          <p:spTgt spid="92"/>
                                        </p:tgtEl>
                                        <p:attrNameLst>
                                          <p:attrName>ppt_w</p:attrName>
                                        </p:attrNameLst>
                                      </p:cBhvr>
                                      <p:tavLst>
                                        <p:tav tm="0">
                                          <p:val>
                                            <p:strVal val="#ppt_w+.3"/>
                                          </p:val>
                                        </p:tav>
                                        <p:tav tm="100000">
                                          <p:val>
                                            <p:strVal val="#ppt_w"/>
                                          </p:val>
                                        </p:tav>
                                      </p:tavLst>
                                    </p:anim>
                                    <p:anim calcmode="lin" valueType="num">
                                      <p:cBhvr>
                                        <p:cTn id="30" dur="1000" fill="hold"/>
                                        <p:tgtEl>
                                          <p:spTgt spid="92"/>
                                        </p:tgtEl>
                                        <p:attrNameLst>
                                          <p:attrName>ppt_h</p:attrName>
                                        </p:attrNameLst>
                                      </p:cBhvr>
                                      <p:tavLst>
                                        <p:tav tm="0">
                                          <p:val>
                                            <p:strVal val="#ppt_h"/>
                                          </p:val>
                                        </p:tav>
                                        <p:tav tm="100000">
                                          <p:val>
                                            <p:strVal val="#ppt_h"/>
                                          </p:val>
                                        </p:tav>
                                      </p:tavLst>
                                    </p:anim>
                                    <p:animEffect transition="in" filter="fade">
                                      <p:cBhvr>
                                        <p:cTn id="31" dur="1000"/>
                                        <p:tgtEl>
                                          <p:spTgt spid="92"/>
                                        </p:tgtEl>
                                      </p:cBhvr>
                                    </p:animEffect>
                                  </p:childTnLst>
                                </p:cTn>
                              </p:par>
                            </p:childTnLst>
                          </p:cTn>
                        </p:par>
                        <p:par>
                          <p:cTn id="32" fill="hold">
                            <p:stCondLst>
                              <p:cond delay="1000"/>
                            </p:stCondLst>
                            <p:childTnLst>
                              <p:par>
                                <p:cTn id="33" presetID="32" presetClass="emph" presetSubtype="0" fill="hold" grpId="0" nodeType="afterEffect">
                                  <p:stCondLst>
                                    <p:cond delay="0"/>
                                  </p:stCondLst>
                                  <p:childTnLst>
                                    <p:animRot by="120000">
                                      <p:cBhvr>
                                        <p:cTn id="34" dur="100" fill="hold">
                                          <p:stCondLst>
                                            <p:cond delay="0"/>
                                          </p:stCondLst>
                                        </p:cTn>
                                        <p:tgtEl>
                                          <p:spTgt spid="92"/>
                                        </p:tgtEl>
                                        <p:attrNameLst>
                                          <p:attrName>r</p:attrName>
                                        </p:attrNameLst>
                                      </p:cBhvr>
                                    </p:animRot>
                                    <p:animRot by="-240000">
                                      <p:cBhvr>
                                        <p:cTn id="35" dur="200" fill="hold">
                                          <p:stCondLst>
                                            <p:cond delay="200"/>
                                          </p:stCondLst>
                                        </p:cTn>
                                        <p:tgtEl>
                                          <p:spTgt spid="92"/>
                                        </p:tgtEl>
                                        <p:attrNameLst>
                                          <p:attrName>r</p:attrName>
                                        </p:attrNameLst>
                                      </p:cBhvr>
                                    </p:animRot>
                                    <p:animRot by="240000">
                                      <p:cBhvr>
                                        <p:cTn id="36" dur="200" fill="hold">
                                          <p:stCondLst>
                                            <p:cond delay="400"/>
                                          </p:stCondLst>
                                        </p:cTn>
                                        <p:tgtEl>
                                          <p:spTgt spid="92"/>
                                        </p:tgtEl>
                                        <p:attrNameLst>
                                          <p:attrName>r</p:attrName>
                                        </p:attrNameLst>
                                      </p:cBhvr>
                                    </p:animRot>
                                    <p:animRot by="-240000">
                                      <p:cBhvr>
                                        <p:cTn id="37" dur="200" fill="hold">
                                          <p:stCondLst>
                                            <p:cond delay="600"/>
                                          </p:stCondLst>
                                        </p:cTn>
                                        <p:tgtEl>
                                          <p:spTgt spid="92"/>
                                        </p:tgtEl>
                                        <p:attrNameLst>
                                          <p:attrName>r</p:attrName>
                                        </p:attrNameLst>
                                      </p:cBhvr>
                                    </p:animRot>
                                    <p:animRot by="120000">
                                      <p:cBhvr>
                                        <p:cTn id="38" dur="200" fill="hold">
                                          <p:stCondLst>
                                            <p:cond delay="800"/>
                                          </p:stCondLst>
                                        </p:cTn>
                                        <p:tgtEl>
                                          <p:spTgt spid="92"/>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grpId="1" nodeType="click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1000" fill="hold"/>
                                        <p:tgtEl>
                                          <p:spTgt spid="94"/>
                                        </p:tgtEl>
                                        <p:attrNameLst>
                                          <p:attrName>ppt_w</p:attrName>
                                        </p:attrNameLst>
                                      </p:cBhvr>
                                      <p:tavLst>
                                        <p:tav tm="0">
                                          <p:val>
                                            <p:strVal val="#ppt_w+.3"/>
                                          </p:val>
                                        </p:tav>
                                        <p:tav tm="100000">
                                          <p:val>
                                            <p:strVal val="#ppt_w"/>
                                          </p:val>
                                        </p:tav>
                                      </p:tavLst>
                                    </p:anim>
                                    <p:anim calcmode="lin" valueType="num">
                                      <p:cBhvr>
                                        <p:cTn id="44" dur="1000" fill="hold"/>
                                        <p:tgtEl>
                                          <p:spTgt spid="94"/>
                                        </p:tgtEl>
                                        <p:attrNameLst>
                                          <p:attrName>ppt_h</p:attrName>
                                        </p:attrNameLst>
                                      </p:cBhvr>
                                      <p:tavLst>
                                        <p:tav tm="0">
                                          <p:val>
                                            <p:strVal val="#ppt_h"/>
                                          </p:val>
                                        </p:tav>
                                        <p:tav tm="100000">
                                          <p:val>
                                            <p:strVal val="#ppt_h"/>
                                          </p:val>
                                        </p:tav>
                                      </p:tavLst>
                                    </p:anim>
                                    <p:animEffect transition="in" filter="fade">
                                      <p:cBhvr>
                                        <p:cTn id="45"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1" grpId="1"/>
      <p:bldP spid="92" grpId="0"/>
      <p:bldP spid="92" grpId="1"/>
      <p:bldP spid="94"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0E207D78-895B-4E73-940C-75C183ED4B4C}"/>
              </a:ext>
            </a:extLst>
          </p:cNvPr>
          <p:cNvSpPr/>
          <p:nvPr/>
        </p:nvSpPr>
        <p:spPr bwMode="auto">
          <a:xfrm>
            <a:off x="10183781" y="1828800"/>
            <a:ext cx="1618807" cy="393188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r>
              <a:rPr lang="en-US" sz="2400" dirty="0">
                <a:ea typeface="ＭＳ Ｐゴシック" pitchFamily="-96" charset="-128"/>
              </a:rPr>
              <a:t>Bottom 512 GB</a:t>
            </a:r>
          </a:p>
        </p:txBody>
      </p:sp>
      <p:grpSp>
        <p:nvGrpSpPr>
          <p:cNvPr id="37" name="Group 36">
            <a:extLst>
              <a:ext uri="{FF2B5EF4-FFF2-40B4-BE49-F238E27FC236}">
                <a16:creationId xmlns:a16="http://schemas.microsoft.com/office/drawing/2014/main" id="{16AE1A0C-09FC-46E6-B289-AD2F42B4C8A7}"/>
              </a:ext>
            </a:extLst>
          </p:cNvPr>
          <p:cNvGrpSpPr/>
          <p:nvPr/>
        </p:nvGrpSpPr>
        <p:grpSpPr>
          <a:xfrm>
            <a:off x="3863420" y="4188304"/>
            <a:ext cx="1425461" cy="523220"/>
            <a:chOff x="1410366" y="4720741"/>
            <a:chExt cx="1425461" cy="523220"/>
          </a:xfrm>
        </p:grpSpPr>
        <p:sp>
          <p:nvSpPr>
            <p:cNvPr id="38" name="Rectangle 37">
              <a:extLst>
                <a:ext uri="{FF2B5EF4-FFF2-40B4-BE49-F238E27FC236}">
                  <a16:creationId xmlns:a16="http://schemas.microsoft.com/office/drawing/2014/main" id="{05CAF767-45D5-44F6-8235-66C9DD768D98}"/>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3" name="TextBox 42">
              <a:extLst>
                <a:ext uri="{FF2B5EF4-FFF2-40B4-BE49-F238E27FC236}">
                  <a16:creationId xmlns:a16="http://schemas.microsoft.com/office/drawing/2014/main" id="{254546A8-EC31-441D-891C-CEDFDB39FB03}"/>
                </a:ext>
              </a:extLst>
            </p:cNvPr>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grpSp>
        <p:nvGrpSpPr>
          <p:cNvPr id="44" name="Group 43">
            <a:extLst>
              <a:ext uri="{FF2B5EF4-FFF2-40B4-BE49-F238E27FC236}">
                <a16:creationId xmlns:a16="http://schemas.microsoft.com/office/drawing/2014/main" id="{58865DA3-2E3E-4577-A17F-F738CEF609E3}"/>
              </a:ext>
            </a:extLst>
          </p:cNvPr>
          <p:cNvGrpSpPr/>
          <p:nvPr/>
        </p:nvGrpSpPr>
        <p:grpSpPr>
          <a:xfrm>
            <a:off x="4539571" y="4666664"/>
            <a:ext cx="1155535" cy="1753276"/>
            <a:chOff x="3938351" y="1072565"/>
            <a:chExt cx="1175172" cy="671649"/>
          </a:xfrm>
        </p:grpSpPr>
        <p:cxnSp>
          <p:nvCxnSpPr>
            <p:cNvPr id="45" name="Straight Connector 44">
              <a:extLst>
                <a:ext uri="{FF2B5EF4-FFF2-40B4-BE49-F238E27FC236}">
                  <a16:creationId xmlns:a16="http://schemas.microsoft.com/office/drawing/2014/main" id="{1A8E64A1-ACDB-4F44-A2F3-D016A99D3457}"/>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6" name="Straight Connector 45">
              <a:extLst>
                <a:ext uri="{FF2B5EF4-FFF2-40B4-BE49-F238E27FC236}">
                  <a16:creationId xmlns:a16="http://schemas.microsoft.com/office/drawing/2014/main" id="{D6BAD8A7-CC87-471C-9BC9-F2929B0B9D28}"/>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7" name="Group 46">
            <a:extLst>
              <a:ext uri="{FF2B5EF4-FFF2-40B4-BE49-F238E27FC236}">
                <a16:creationId xmlns:a16="http://schemas.microsoft.com/office/drawing/2014/main" id="{A407BD82-DACC-41EF-BB34-454ACEDAEAB2}"/>
              </a:ext>
            </a:extLst>
          </p:cNvPr>
          <p:cNvGrpSpPr/>
          <p:nvPr/>
        </p:nvGrpSpPr>
        <p:grpSpPr>
          <a:xfrm>
            <a:off x="3791427" y="5837079"/>
            <a:ext cx="1124606" cy="582861"/>
            <a:chOff x="-14454" y="5935937"/>
            <a:chExt cx="1124606" cy="582861"/>
          </a:xfrm>
        </p:grpSpPr>
        <p:sp>
          <p:nvSpPr>
            <p:cNvPr id="48" name="TextBox 47">
              <a:extLst>
                <a:ext uri="{FF2B5EF4-FFF2-40B4-BE49-F238E27FC236}">
                  <a16:creationId xmlns:a16="http://schemas.microsoft.com/office/drawing/2014/main" id="{9CDAF50E-BA29-43BC-AFCD-8C54B8EC9E4D}"/>
                </a:ext>
              </a:extLst>
            </p:cNvPr>
            <p:cNvSpPr txBox="1"/>
            <p:nvPr/>
          </p:nvSpPr>
          <p:spPr>
            <a:xfrm>
              <a:off x="-14454" y="6096778"/>
              <a:ext cx="1124606" cy="422020"/>
            </a:xfrm>
            <a:prstGeom prst="rect">
              <a:avLst/>
            </a:prstGeom>
            <a:noFill/>
          </p:spPr>
          <p:txBody>
            <a:bodyPr wrap="square" rtlCol="0">
              <a:spAutoFit/>
            </a:bodyPr>
            <a:lstStyle/>
            <a:p>
              <a:r>
                <a:rPr lang="en-US" dirty="0"/>
                <a:t>64 bits</a:t>
              </a:r>
            </a:p>
          </p:txBody>
        </p:sp>
        <p:cxnSp>
          <p:nvCxnSpPr>
            <p:cNvPr id="49" name="Straight Connector 48">
              <a:extLst>
                <a:ext uri="{FF2B5EF4-FFF2-40B4-BE49-F238E27FC236}">
                  <a16:creationId xmlns:a16="http://schemas.microsoft.com/office/drawing/2014/main" id="{85BF1FBE-3F27-4D82-AE5C-5E175BE91D5A}"/>
                </a:ext>
              </a:extLst>
            </p:cNvPr>
            <p:cNvCxnSpPr/>
            <p:nvPr/>
          </p:nvCxnSpPr>
          <p:spPr bwMode="auto">
            <a:xfrm flipH="1">
              <a:off x="557210" y="5935937"/>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0" name="Group 9">
            <a:extLst>
              <a:ext uri="{FF2B5EF4-FFF2-40B4-BE49-F238E27FC236}">
                <a16:creationId xmlns:a16="http://schemas.microsoft.com/office/drawing/2014/main" id="{56B00397-75FB-42BA-A873-704B5EAA1FEA}"/>
              </a:ext>
            </a:extLst>
          </p:cNvPr>
          <p:cNvGrpSpPr/>
          <p:nvPr/>
        </p:nvGrpSpPr>
        <p:grpSpPr>
          <a:xfrm>
            <a:off x="5191830" y="3577475"/>
            <a:ext cx="2164558" cy="3054152"/>
            <a:chOff x="5191830" y="3762830"/>
            <a:chExt cx="2164558" cy="3054152"/>
          </a:xfrm>
        </p:grpSpPr>
        <p:grpSp>
          <p:nvGrpSpPr>
            <p:cNvPr id="24" name="Group 23">
              <a:extLst>
                <a:ext uri="{FF2B5EF4-FFF2-40B4-BE49-F238E27FC236}">
                  <a16:creationId xmlns:a16="http://schemas.microsoft.com/office/drawing/2014/main" id="{044AB773-A71D-40D4-9727-CD5377703EE3}"/>
                </a:ext>
              </a:extLst>
            </p:cNvPr>
            <p:cNvGrpSpPr/>
            <p:nvPr/>
          </p:nvGrpSpPr>
          <p:grpSpPr>
            <a:xfrm>
              <a:off x="5191830" y="3842961"/>
              <a:ext cx="1714290" cy="2642288"/>
              <a:chOff x="2918113" y="1094077"/>
              <a:chExt cx="2459238" cy="2642288"/>
            </a:xfrm>
          </p:grpSpPr>
          <p:sp>
            <p:nvSpPr>
              <p:cNvPr id="32" name="Rectangle 31">
                <a:extLst>
                  <a:ext uri="{FF2B5EF4-FFF2-40B4-BE49-F238E27FC236}">
                    <a16:creationId xmlns:a16="http://schemas.microsoft.com/office/drawing/2014/main" id="{A360B95B-08B0-4EA8-8761-56CCDB84AE2C}"/>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33" name="Group 32">
                <a:extLst>
                  <a:ext uri="{FF2B5EF4-FFF2-40B4-BE49-F238E27FC236}">
                    <a16:creationId xmlns:a16="http://schemas.microsoft.com/office/drawing/2014/main" id="{1E6F8A60-EA56-4281-AB44-C604002DFF8E}"/>
                  </a:ext>
                </a:extLst>
              </p:cNvPr>
              <p:cNvGrpSpPr/>
              <p:nvPr/>
            </p:nvGrpSpPr>
            <p:grpSpPr>
              <a:xfrm>
                <a:off x="2918113" y="3367033"/>
                <a:ext cx="2459238" cy="369332"/>
                <a:chOff x="378555" y="3983553"/>
                <a:chExt cx="2459238" cy="369332"/>
              </a:xfrm>
            </p:grpSpPr>
            <p:sp>
              <p:nvSpPr>
                <p:cNvPr id="34" name="Rectangle 33">
                  <a:extLst>
                    <a:ext uri="{FF2B5EF4-FFF2-40B4-BE49-F238E27FC236}">
                      <a16:creationId xmlns:a16="http://schemas.microsoft.com/office/drawing/2014/main" id="{55D4771E-FB23-4F44-AB22-7F3811B438EC}"/>
                    </a:ext>
                  </a:extLst>
                </p:cNvPr>
                <p:cNvSpPr/>
                <p:nvPr/>
              </p:nvSpPr>
              <p:spPr bwMode="auto">
                <a:xfrm>
                  <a:off x="1412331" y="4073226"/>
                  <a:ext cx="1425462"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36" name="TextBox 35">
                  <a:extLst>
                    <a:ext uri="{FF2B5EF4-FFF2-40B4-BE49-F238E27FC236}">
                      <a16:creationId xmlns:a16="http://schemas.microsoft.com/office/drawing/2014/main" id="{704B4BBA-EDE8-4A08-AE35-1AAD4D4E89D5}"/>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26" name="TextBox 25">
              <a:extLst>
                <a:ext uri="{FF2B5EF4-FFF2-40B4-BE49-F238E27FC236}">
                  <a16:creationId xmlns:a16="http://schemas.microsoft.com/office/drawing/2014/main" id="{4973FB54-3C5C-4EB7-858A-B68940099911}"/>
                </a:ext>
              </a:extLst>
            </p:cNvPr>
            <p:cNvSpPr txBox="1"/>
            <p:nvPr/>
          </p:nvSpPr>
          <p:spPr>
            <a:xfrm>
              <a:off x="5506231" y="6416872"/>
              <a:ext cx="1850157" cy="400110"/>
            </a:xfrm>
            <a:prstGeom prst="rect">
              <a:avLst/>
            </a:prstGeom>
            <a:noFill/>
          </p:spPr>
          <p:txBody>
            <a:bodyPr wrap="square" rtlCol="0">
              <a:spAutoFit/>
            </a:bodyPr>
            <a:lstStyle/>
            <a:p>
              <a:pPr algn="ctr"/>
              <a:r>
                <a:rPr lang="en-US" sz="2000" b="1" dirty="0"/>
                <a:t>L4 </a:t>
              </a:r>
              <a:r>
                <a:rPr lang="en-US" sz="2000" b="1" dirty="0" err="1"/>
                <a:t>pagetable</a:t>
              </a:r>
              <a:endParaRPr lang="en-US" sz="2000" b="1" dirty="0"/>
            </a:p>
          </p:txBody>
        </p:sp>
        <p:sp>
          <p:nvSpPr>
            <p:cNvPr id="50" name="TextBox 49">
              <a:extLst>
                <a:ext uri="{FF2B5EF4-FFF2-40B4-BE49-F238E27FC236}">
                  <a16:creationId xmlns:a16="http://schemas.microsoft.com/office/drawing/2014/main" id="{E8570475-DB11-4242-991B-EB1B9C829901}"/>
                </a:ext>
              </a:extLst>
            </p:cNvPr>
            <p:cNvSpPr txBox="1"/>
            <p:nvPr/>
          </p:nvSpPr>
          <p:spPr>
            <a:xfrm>
              <a:off x="5204186" y="4961736"/>
              <a:ext cx="888201" cy="369332"/>
            </a:xfrm>
            <a:prstGeom prst="rect">
              <a:avLst/>
            </a:prstGeom>
            <a:noFill/>
          </p:spPr>
          <p:txBody>
            <a:bodyPr wrap="square" rtlCol="0">
              <a:spAutoFit/>
            </a:bodyPr>
            <a:lstStyle/>
            <a:p>
              <a:pPr algn="ctr"/>
              <a:r>
                <a:rPr lang="en-US" b="1" dirty="0"/>
                <a:t>[256]</a:t>
              </a:r>
            </a:p>
          </p:txBody>
        </p:sp>
        <p:sp>
          <p:nvSpPr>
            <p:cNvPr id="51" name="Rectangle 50">
              <a:extLst>
                <a:ext uri="{FF2B5EF4-FFF2-40B4-BE49-F238E27FC236}">
                  <a16:creationId xmlns:a16="http://schemas.microsoft.com/office/drawing/2014/main" id="{3F910105-5B74-4069-945E-E7C12AD99AF0}"/>
                </a:ext>
              </a:extLst>
            </p:cNvPr>
            <p:cNvSpPr/>
            <p:nvPr/>
          </p:nvSpPr>
          <p:spPr bwMode="auto">
            <a:xfrm>
              <a:off x="5912456" y="5036439"/>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52" name="Rectangle 51">
              <a:extLst>
                <a:ext uri="{FF2B5EF4-FFF2-40B4-BE49-F238E27FC236}">
                  <a16:creationId xmlns:a16="http://schemas.microsoft.com/office/drawing/2014/main" id="{227D32A3-6455-4845-B85B-6CEBB1DD6205}"/>
                </a:ext>
              </a:extLst>
            </p:cNvPr>
            <p:cNvSpPr/>
            <p:nvPr/>
          </p:nvSpPr>
          <p:spPr bwMode="auto">
            <a:xfrm>
              <a:off x="5912456" y="3841256"/>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53" name="TextBox 52">
              <a:extLst>
                <a:ext uri="{FF2B5EF4-FFF2-40B4-BE49-F238E27FC236}">
                  <a16:creationId xmlns:a16="http://schemas.microsoft.com/office/drawing/2014/main" id="{E1F4A55D-9039-4F52-AAE8-928B80B683EF}"/>
                </a:ext>
              </a:extLst>
            </p:cNvPr>
            <p:cNvSpPr txBox="1"/>
            <p:nvPr/>
          </p:nvSpPr>
          <p:spPr>
            <a:xfrm>
              <a:off x="5201383" y="3762830"/>
              <a:ext cx="888201" cy="369332"/>
            </a:xfrm>
            <a:prstGeom prst="rect">
              <a:avLst/>
            </a:prstGeom>
            <a:noFill/>
          </p:spPr>
          <p:txBody>
            <a:bodyPr wrap="square" rtlCol="0">
              <a:spAutoFit/>
            </a:bodyPr>
            <a:lstStyle/>
            <a:p>
              <a:pPr algn="ctr"/>
              <a:r>
                <a:rPr lang="en-US" b="1" dirty="0"/>
                <a:t>[511]</a:t>
              </a:r>
            </a:p>
          </p:txBody>
        </p:sp>
      </p:grpSp>
      <p:sp>
        <p:nvSpPr>
          <p:cNvPr id="14" name="Rectangle 13">
            <a:extLst>
              <a:ext uri="{FF2B5EF4-FFF2-40B4-BE49-F238E27FC236}">
                <a16:creationId xmlns:a16="http://schemas.microsoft.com/office/drawing/2014/main" id="{D5656C7F-6307-4655-BF15-48EDA4FEB906}"/>
              </a:ext>
            </a:extLst>
          </p:cNvPr>
          <p:cNvSpPr/>
          <p:nvPr/>
        </p:nvSpPr>
        <p:spPr>
          <a:xfrm>
            <a:off x="9950251" y="1814231"/>
            <a:ext cx="2149217" cy="331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5844060-BC7F-4D90-90C7-EDE71D231FCD}"/>
              </a:ext>
            </a:extLst>
          </p:cNvPr>
          <p:cNvSpPr txBox="1"/>
          <p:nvPr/>
        </p:nvSpPr>
        <p:spPr>
          <a:xfrm rot="16200000">
            <a:off x="10334041" y="2113632"/>
            <a:ext cx="1062681" cy="769441"/>
          </a:xfrm>
          <a:prstGeom prst="rect">
            <a:avLst/>
          </a:prstGeom>
          <a:noFill/>
        </p:spPr>
        <p:txBody>
          <a:bodyPr wrap="square" rtlCol="0">
            <a:spAutoFit/>
          </a:bodyPr>
          <a:lstStyle/>
          <a:p>
            <a:r>
              <a:rPr lang="en-US" sz="4400" dirty="0"/>
              <a:t>. . .</a:t>
            </a:r>
          </a:p>
        </p:txBody>
      </p:sp>
      <p:sp>
        <p:nvSpPr>
          <p:cNvPr id="77" name="TextBox 76">
            <a:extLst>
              <a:ext uri="{FF2B5EF4-FFF2-40B4-BE49-F238E27FC236}">
                <a16:creationId xmlns:a16="http://schemas.microsoft.com/office/drawing/2014/main" id="{CC1AAAE4-21D1-4CFF-923D-6BD197045A1A}"/>
              </a:ext>
            </a:extLst>
          </p:cNvPr>
          <p:cNvSpPr txBox="1"/>
          <p:nvPr/>
        </p:nvSpPr>
        <p:spPr>
          <a:xfrm>
            <a:off x="10099780" y="5742405"/>
            <a:ext cx="1850157" cy="400110"/>
          </a:xfrm>
          <a:prstGeom prst="rect">
            <a:avLst/>
          </a:prstGeom>
          <a:noFill/>
        </p:spPr>
        <p:txBody>
          <a:bodyPr wrap="square" rtlCol="0">
            <a:spAutoFit/>
          </a:bodyPr>
          <a:lstStyle/>
          <a:p>
            <a:pPr algn="ctr"/>
            <a:r>
              <a:rPr lang="en-US" sz="2000" b="1" dirty="0"/>
              <a:t>Physical RAM</a:t>
            </a:r>
          </a:p>
        </p:txBody>
      </p:sp>
      <p:cxnSp>
        <p:nvCxnSpPr>
          <p:cNvPr id="78" name="Straight Connector 77">
            <a:extLst>
              <a:ext uri="{FF2B5EF4-FFF2-40B4-BE49-F238E27FC236}">
                <a16:creationId xmlns:a16="http://schemas.microsoft.com/office/drawing/2014/main" id="{36DABA3E-A121-45BE-BAE2-EB0EC4E8099C}"/>
              </a:ext>
            </a:extLst>
          </p:cNvPr>
          <p:cNvCxnSpPr>
            <a:cxnSpLocks/>
          </p:cNvCxnSpPr>
          <p:nvPr/>
        </p:nvCxnSpPr>
        <p:spPr bwMode="auto">
          <a:xfrm>
            <a:off x="7173227" y="5891401"/>
            <a:ext cx="369982"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79" name="Straight Connector 78">
            <a:extLst>
              <a:ext uri="{FF2B5EF4-FFF2-40B4-BE49-F238E27FC236}">
                <a16:creationId xmlns:a16="http://schemas.microsoft.com/office/drawing/2014/main" id="{BDFE7346-C1E4-4AB7-B3AF-0F3B8E81F033}"/>
              </a:ext>
            </a:extLst>
          </p:cNvPr>
          <p:cNvCxnSpPr>
            <a:cxnSpLocks/>
          </p:cNvCxnSpPr>
          <p:nvPr/>
        </p:nvCxnSpPr>
        <p:spPr bwMode="auto">
          <a:xfrm>
            <a:off x="6906120" y="6142555"/>
            <a:ext cx="267107"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0" name="Straight Connector 79">
            <a:extLst>
              <a:ext uri="{FF2B5EF4-FFF2-40B4-BE49-F238E27FC236}">
                <a16:creationId xmlns:a16="http://schemas.microsoft.com/office/drawing/2014/main" id="{28E759C7-0A8B-4624-9C66-692735E986A8}"/>
              </a:ext>
            </a:extLst>
          </p:cNvPr>
          <p:cNvCxnSpPr>
            <a:cxnSpLocks/>
          </p:cNvCxnSpPr>
          <p:nvPr/>
        </p:nvCxnSpPr>
        <p:spPr bwMode="auto">
          <a:xfrm flipV="1">
            <a:off x="7173227" y="4973404"/>
            <a:ext cx="0" cy="1169152"/>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2" name="Straight Connector 81">
            <a:extLst>
              <a:ext uri="{FF2B5EF4-FFF2-40B4-BE49-F238E27FC236}">
                <a16:creationId xmlns:a16="http://schemas.microsoft.com/office/drawing/2014/main" id="{98878AC0-F35C-4895-9FC5-BCB790FA3A2B}"/>
              </a:ext>
            </a:extLst>
          </p:cNvPr>
          <p:cNvCxnSpPr>
            <a:cxnSpLocks/>
          </p:cNvCxnSpPr>
          <p:nvPr/>
        </p:nvCxnSpPr>
        <p:spPr bwMode="auto">
          <a:xfrm>
            <a:off x="6906119" y="4973404"/>
            <a:ext cx="267107"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5" name="Straight Connector 84">
            <a:extLst>
              <a:ext uri="{FF2B5EF4-FFF2-40B4-BE49-F238E27FC236}">
                <a16:creationId xmlns:a16="http://schemas.microsoft.com/office/drawing/2014/main" id="{763CB964-404A-46C7-B66E-D8AF3D62C822}"/>
              </a:ext>
            </a:extLst>
          </p:cNvPr>
          <p:cNvCxnSpPr>
            <a:cxnSpLocks/>
          </p:cNvCxnSpPr>
          <p:nvPr/>
        </p:nvCxnSpPr>
        <p:spPr bwMode="auto">
          <a:xfrm>
            <a:off x="6906118" y="3778221"/>
            <a:ext cx="105195"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9" name="Straight Connector 88">
            <a:extLst>
              <a:ext uri="{FF2B5EF4-FFF2-40B4-BE49-F238E27FC236}">
                <a16:creationId xmlns:a16="http://schemas.microsoft.com/office/drawing/2014/main" id="{6FEDF2D1-D035-4F2C-966C-C21A5C82E1CE}"/>
              </a:ext>
            </a:extLst>
          </p:cNvPr>
          <p:cNvCxnSpPr>
            <a:cxnSpLocks/>
          </p:cNvCxnSpPr>
          <p:nvPr/>
        </p:nvCxnSpPr>
        <p:spPr bwMode="auto">
          <a:xfrm flipV="1">
            <a:off x="7017453" y="2843428"/>
            <a:ext cx="0" cy="937721"/>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93" name="Straight Connector 92">
            <a:extLst>
              <a:ext uri="{FF2B5EF4-FFF2-40B4-BE49-F238E27FC236}">
                <a16:creationId xmlns:a16="http://schemas.microsoft.com/office/drawing/2014/main" id="{B8A349CC-661A-446B-841F-3FC07EC73012}"/>
              </a:ext>
            </a:extLst>
          </p:cNvPr>
          <p:cNvCxnSpPr>
            <a:cxnSpLocks/>
          </p:cNvCxnSpPr>
          <p:nvPr/>
        </p:nvCxnSpPr>
        <p:spPr bwMode="auto">
          <a:xfrm flipV="1">
            <a:off x="7016789" y="2843428"/>
            <a:ext cx="526420" cy="7002"/>
          </a:xfrm>
          <a:prstGeom prst="line">
            <a:avLst/>
          </a:prstGeom>
          <a:solidFill>
            <a:schemeClr val="accent1"/>
          </a:solidFill>
          <a:ln w="9525" cap="flat" cmpd="sng" algn="ctr">
            <a:solidFill>
              <a:schemeClr val="tx1"/>
            </a:solidFill>
            <a:prstDash val="dash"/>
            <a:round/>
            <a:headEnd type="none" w="med" len="med"/>
            <a:tailEnd type="triangle" w="lg" len="lg"/>
          </a:ln>
          <a:effectLst/>
        </p:spPr>
      </p:cxnSp>
      <p:grpSp>
        <p:nvGrpSpPr>
          <p:cNvPr id="104" name="Group 103">
            <a:extLst>
              <a:ext uri="{FF2B5EF4-FFF2-40B4-BE49-F238E27FC236}">
                <a16:creationId xmlns:a16="http://schemas.microsoft.com/office/drawing/2014/main" id="{EA75CF4C-D408-4B6E-B61D-62AC9EA6602C}"/>
              </a:ext>
            </a:extLst>
          </p:cNvPr>
          <p:cNvGrpSpPr/>
          <p:nvPr/>
        </p:nvGrpSpPr>
        <p:grpSpPr>
          <a:xfrm>
            <a:off x="6974355" y="3039085"/>
            <a:ext cx="3047366" cy="3054152"/>
            <a:chOff x="6974355" y="3039085"/>
            <a:chExt cx="3047366" cy="3054152"/>
          </a:xfrm>
        </p:grpSpPr>
        <p:grpSp>
          <p:nvGrpSpPr>
            <p:cNvPr id="66" name="Group 65">
              <a:extLst>
                <a:ext uri="{FF2B5EF4-FFF2-40B4-BE49-F238E27FC236}">
                  <a16:creationId xmlns:a16="http://schemas.microsoft.com/office/drawing/2014/main" id="{7033379D-5974-462C-811D-82AE2BEE911A}"/>
                </a:ext>
              </a:extLst>
            </p:cNvPr>
            <p:cNvGrpSpPr/>
            <p:nvPr/>
          </p:nvGrpSpPr>
          <p:grpSpPr>
            <a:xfrm>
              <a:off x="6974355" y="3119216"/>
              <a:ext cx="1714290" cy="2642288"/>
              <a:chOff x="2918113" y="1094077"/>
              <a:chExt cx="2459238" cy="2642288"/>
            </a:xfrm>
          </p:grpSpPr>
          <p:sp>
            <p:nvSpPr>
              <p:cNvPr id="72" name="Rectangle 71">
                <a:extLst>
                  <a:ext uri="{FF2B5EF4-FFF2-40B4-BE49-F238E27FC236}">
                    <a16:creationId xmlns:a16="http://schemas.microsoft.com/office/drawing/2014/main" id="{8198C5B6-804F-46F7-9AE2-86BA3814E4BE}"/>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73" name="Group 72">
                <a:extLst>
                  <a:ext uri="{FF2B5EF4-FFF2-40B4-BE49-F238E27FC236}">
                    <a16:creationId xmlns:a16="http://schemas.microsoft.com/office/drawing/2014/main" id="{35DDA26A-2E7E-45A1-BA48-A84E958E5EF7}"/>
                  </a:ext>
                </a:extLst>
              </p:cNvPr>
              <p:cNvGrpSpPr/>
              <p:nvPr/>
            </p:nvGrpSpPr>
            <p:grpSpPr>
              <a:xfrm>
                <a:off x="2918113" y="3367033"/>
                <a:ext cx="2459238" cy="369332"/>
                <a:chOff x="378555" y="3983553"/>
                <a:chExt cx="2459238" cy="369332"/>
              </a:xfrm>
            </p:grpSpPr>
            <p:sp>
              <p:nvSpPr>
                <p:cNvPr id="74" name="Rectangle 73">
                  <a:extLst>
                    <a:ext uri="{FF2B5EF4-FFF2-40B4-BE49-F238E27FC236}">
                      <a16:creationId xmlns:a16="http://schemas.microsoft.com/office/drawing/2014/main" id="{03D5532A-55DA-4A58-83B3-EF02C5CEDEDF}"/>
                    </a:ext>
                  </a:extLst>
                </p:cNvPr>
                <p:cNvSpPr/>
                <p:nvPr/>
              </p:nvSpPr>
              <p:spPr bwMode="auto">
                <a:xfrm>
                  <a:off x="1412331" y="4073226"/>
                  <a:ext cx="1425462"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75" name="TextBox 74">
                  <a:extLst>
                    <a:ext uri="{FF2B5EF4-FFF2-40B4-BE49-F238E27FC236}">
                      <a16:creationId xmlns:a16="http://schemas.microsoft.com/office/drawing/2014/main" id="{F18314E7-36CC-4A1E-992B-A117F2FE0197}"/>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67" name="TextBox 66">
              <a:extLst>
                <a:ext uri="{FF2B5EF4-FFF2-40B4-BE49-F238E27FC236}">
                  <a16:creationId xmlns:a16="http://schemas.microsoft.com/office/drawing/2014/main" id="{294A9712-D2C8-4FA0-B977-7A34B555EEC2}"/>
                </a:ext>
              </a:extLst>
            </p:cNvPr>
            <p:cNvSpPr txBox="1"/>
            <p:nvPr/>
          </p:nvSpPr>
          <p:spPr>
            <a:xfrm>
              <a:off x="7389118" y="5693127"/>
              <a:ext cx="2632603" cy="400110"/>
            </a:xfrm>
            <a:prstGeom prst="rect">
              <a:avLst/>
            </a:prstGeom>
            <a:noFill/>
          </p:spPr>
          <p:txBody>
            <a:bodyPr wrap="square" rtlCol="0">
              <a:spAutoFit/>
            </a:bodyPr>
            <a:lstStyle/>
            <a:p>
              <a:pPr algn="ctr"/>
              <a:r>
                <a:rPr lang="en-US" sz="2000" b="1" dirty="0"/>
                <a:t>L3 </a:t>
              </a:r>
              <a:r>
                <a:rPr lang="en-US" sz="2000" b="1" dirty="0" err="1"/>
                <a:t>pagetable</a:t>
              </a:r>
              <a:r>
                <a:rPr lang="en-US" sz="2000" b="1" dirty="0"/>
                <a:t> </a:t>
              </a:r>
              <a:r>
                <a:rPr lang="en-US" sz="1600" b="1" dirty="0"/>
                <a:t>(</a:t>
              </a:r>
              <a:r>
                <a:rPr lang="en-US" b="1" dirty="0" err="1"/>
                <a:t>ps</a:t>
              </a:r>
              <a:r>
                <a:rPr lang="en-US" b="1" dirty="0"/>
                <a:t>=1GB</a:t>
              </a:r>
              <a:r>
                <a:rPr lang="en-US" sz="1600" b="1" dirty="0"/>
                <a:t>)</a:t>
              </a:r>
              <a:endParaRPr lang="en-US" sz="2000" b="1" dirty="0"/>
            </a:p>
          </p:txBody>
        </p:sp>
        <p:sp>
          <p:nvSpPr>
            <p:cNvPr id="70" name="Rectangle 69">
              <a:extLst>
                <a:ext uri="{FF2B5EF4-FFF2-40B4-BE49-F238E27FC236}">
                  <a16:creationId xmlns:a16="http://schemas.microsoft.com/office/drawing/2014/main" id="{A51CB4D9-6B4B-4AD2-A176-E102F9865328}"/>
                </a:ext>
              </a:extLst>
            </p:cNvPr>
            <p:cNvSpPr/>
            <p:nvPr/>
          </p:nvSpPr>
          <p:spPr bwMode="auto">
            <a:xfrm>
              <a:off x="7694981" y="311751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71" name="TextBox 70">
              <a:extLst>
                <a:ext uri="{FF2B5EF4-FFF2-40B4-BE49-F238E27FC236}">
                  <a16:creationId xmlns:a16="http://schemas.microsoft.com/office/drawing/2014/main" id="{D50AFAF0-58C1-4832-849A-4AEE3A758797}"/>
                </a:ext>
              </a:extLst>
            </p:cNvPr>
            <p:cNvSpPr txBox="1"/>
            <p:nvPr/>
          </p:nvSpPr>
          <p:spPr>
            <a:xfrm>
              <a:off x="6983908" y="3039085"/>
              <a:ext cx="888201" cy="369332"/>
            </a:xfrm>
            <a:prstGeom prst="rect">
              <a:avLst/>
            </a:prstGeom>
            <a:noFill/>
          </p:spPr>
          <p:txBody>
            <a:bodyPr wrap="square" rtlCol="0">
              <a:spAutoFit/>
            </a:bodyPr>
            <a:lstStyle/>
            <a:p>
              <a:pPr algn="ctr"/>
              <a:r>
                <a:rPr lang="en-US" b="1" dirty="0"/>
                <a:t>[511]</a:t>
              </a:r>
            </a:p>
          </p:txBody>
        </p:sp>
        <p:sp>
          <p:nvSpPr>
            <p:cNvPr id="96" name="Rectangle 95">
              <a:extLst>
                <a:ext uri="{FF2B5EF4-FFF2-40B4-BE49-F238E27FC236}">
                  <a16:creationId xmlns:a16="http://schemas.microsoft.com/office/drawing/2014/main" id="{1AE28CFB-22BB-4BB1-862B-5CC945411EDE}"/>
                </a:ext>
              </a:extLst>
            </p:cNvPr>
            <p:cNvSpPr/>
            <p:nvPr/>
          </p:nvSpPr>
          <p:spPr bwMode="auto">
            <a:xfrm>
              <a:off x="7696385" y="5235295"/>
              <a:ext cx="992260" cy="25945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97" name="Rectangle 96">
              <a:extLst>
                <a:ext uri="{FF2B5EF4-FFF2-40B4-BE49-F238E27FC236}">
                  <a16:creationId xmlns:a16="http://schemas.microsoft.com/office/drawing/2014/main" id="{19438112-DDF3-403F-AE5E-4107213CFBEE}"/>
                </a:ext>
              </a:extLst>
            </p:cNvPr>
            <p:cNvSpPr/>
            <p:nvPr/>
          </p:nvSpPr>
          <p:spPr bwMode="auto">
            <a:xfrm>
              <a:off x="7694981" y="4989702"/>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98" name="Rectangle 97">
              <a:extLst>
                <a:ext uri="{FF2B5EF4-FFF2-40B4-BE49-F238E27FC236}">
                  <a16:creationId xmlns:a16="http://schemas.microsoft.com/office/drawing/2014/main" id="{0F2811AC-D0E7-4584-8420-D9B2C3A06193}"/>
                </a:ext>
              </a:extLst>
            </p:cNvPr>
            <p:cNvSpPr/>
            <p:nvPr/>
          </p:nvSpPr>
          <p:spPr bwMode="auto">
            <a:xfrm>
              <a:off x="7694980" y="47534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99" name="Rectangle 98">
              <a:extLst>
                <a:ext uri="{FF2B5EF4-FFF2-40B4-BE49-F238E27FC236}">
                  <a16:creationId xmlns:a16="http://schemas.microsoft.com/office/drawing/2014/main" id="{03B37076-5523-41BE-BF31-01AF286FDC19}"/>
                </a:ext>
              </a:extLst>
            </p:cNvPr>
            <p:cNvSpPr/>
            <p:nvPr/>
          </p:nvSpPr>
          <p:spPr bwMode="auto">
            <a:xfrm>
              <a:off x="7694980" y="4516147"/>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0" name="Rectangle 99">
              <a:extLst>
                <a:ext uri="{FF2B5EF4-FFF2-40B4-BE49-F238E27FC236}">
                  <a16:creationId xmlns:a16="http://schemas.microsoft.com/office/drawing/2014/main" id="{E5D9DA60-716F-455C-BA80-3575AA5164AD}"/>
                </a:ext>
              </a:extLst>
            </p:cNvPr>
            <p:cNvSpPr/>
            <p:nvPr/>
          </p:nvSpPr>
          <p:spPr bwMode="auto">
            <a:xfrm>
              <a:off x="7694980" y="33621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1" name="Rectangle 100">
              <a:extLst>
                <a:ext uri="{FF2B5EF4-FFF2-40B4-BE49-F238E27FC236}">
                  <a16:creationId xmlns:a16="http://schemas.microsoft.com/office/drawing/2014/main" id="{94E80037-7965-4F75-9EBB-D67DB6C0439A}"/>
                </a:ext>
              </a:extLst>
            </p:cNvPr>
            <p:cNvSpPr/>
            <p:nvPr/>
          </p:nvSpPr>
          <p:spPr bwMode="auto">
            <a:xfrm>
              <a:off x="7696385" y="3604074"/>
              <a:ext cx="992259"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2" name="Rectangle 101">
              <a:extLst>
                <a:ext uri="{FF2B5EF4-FFF2-40B4-BE49-F238E27FC236}">
                  <a16:creationId xmlns:a16="http://schemas.microsoft.com/office/drawing/2014/main" id="{5D7F3D85-337B-482C-ADAE-BC9366063672}"/>
                </a:ext>
              </a:extLst>
            </p:cNvPr>
            <p:cNvSpPr/>
            <p:nvPr/>
          </p:nvSpPr>
          <p:spPr bwMode="auto">
            <a:xfrm>
              <a:off x="7696385" y="3849668"/>
              <a:ext cx="992259"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3" name="TextBox 102">
              <a:extLst>
                <a:ext uri="{FF2B5EF4-FFF2-40B4-BE49-F238E27FC236}">
                  <a16:creationId xmlns:a16="http://schemas.microsoft.com/office/drawing/2014/main" id="{90BE00CC-1B5D-4078-848D-F9A292351CE9}"/>
                </a:ext>
              </a:extLst>
            </p:cNvPr>
            <p:cNvSpPr txBox="1"/>
            <p:nvPr/>
          </p:nvSpPr>
          <p:spPr>
            <a:xfrm rot="16200000">
              <a:off x="7794675" y="4046851"/>
              <a:ext cx="616534" cy="461665"/>
            </a:xfrm>
            <a:prstGeom prst="rect">
              <a:avLst/>
            </a:prstGeom>
            <a:noFill/>
          </p:spPr>
          <p:txBody>
            <a:bodyPr wrap="square" rtlCol="0">
              <a:spAutoFit/>
            </a:bodyPr>
            <a:lstStyle/>
            <a:p>
              <a:r>
                <a:rPr lang="en-US" sz="2400" dirty="0"/>
                <a:t>. . .</a:t>
              </a:r>
            </a:p>
          </p:txBody>
        </p:sp>
      </p:grpSp>
      <p:grpSp>
        <p:nvGrpSpPr>
          <p:cNvPr id="105" name="Group 104">
            <a:extLst>
              <a:ext uri="{FF2B5EF4-FFF2-40B4-BE49-F238E27FC236}">
                <a16:creationId xmlns:a16="http://schemas.microsoft.com/office/drawing/2014/main" id="{C9555A8A-1E52-4384-8494-8CDE83B24BD3}"/>
              </a:ext>
            </a:extLst>
          </p:cNvPr>
          <p:cNvGrpSpPr/>
          <p:nvPr/>
        </p:nvGrpSpPr>
        <p:grpSpPr>
          <a:xfrm>
            <a:off x="6974355" y="14193"/>
            <a:ext cx="3025057" cy="3054152"/>
            <a:chOff x="6974355" y="3039085"/>
            <a:chExt cx="3025057" cy="3054152"/>
          </a:xfrm>
        </p:grpSpPr>
        <p:grpSp>
          <p:nvGrpSpPr>
            <p:cNvPr id="106" name="Group 105">
              <a:extLst>
                <a:ext uri="{FF2B5EF4-FFF2-40B4-BE49-F238E27FC236}">
                  <a16:creationId xmlns:a16="http://schemas.microsoft.com/office/drawing/2014/main" id="{E68B0EC7-BA53-425D-910C-D9D30B936D49}"/>
                </a:ext>
              </a:extLst>
            </p:cNvPr>
            <p:cNvGrpSpPr/>
            <p:nvPr/>
          </p:nvGrpSpPr>
          <p:grpSpPr>
            <a:xfrm>
              <a:off x="6974355" y="3119216"/>
              <a:ext cx="1714290" cy="2642288"/>
              <a:chOff x="2918113" y="1094077"/>
              <a:chExt cx="2459238" cy="2642288"/>
            </a:xfrm>
          </p:grpSpPr>
          <p:sp>
            <p:nvSpPr>
              <p:cNvPr id="118" name="Rectangle 117">
                <a:extLst>
                  <a:ext uri="{FF2B5EF4-FFF2-40B4-BE49-F238E27FC236}">
                    <a16:creationId xmlns:a16="http://schemas.microsoft.com/office/drawing/2014/main" id="{4E518FC3-B0AB-4110-B77B-EE57DC7FC003}"/>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119" name="Group 118">
                <a:extLst>
                  <a:ext uri="{FF2B5EF4-FFF2-40B4-BE49-F238E27FC236}">
                    <a16:creationId xmlns:a16="http://schemas.microsoft.com/office/drawing/2014/main" id="{30445F11-FD82-4C60-A6AA-B5B8C0A5B07E}"/>
                  </a:ext>
                </a:extLst>
              </p:cNvPr>
              <p:cNvGrpSpPr/>
              <p:nvPr/>
            </p:nvGrpSpPr>
            <p:grpSpPr>
              <a:xfrm>
                <a:off x="2918113" y="3367033"/>
                <a:ext cx="2459238" cy="369332"/>
                <a:chOff x="378555" y="3983553"/>
                <a:chExt cx="2459238" cy="369332"/>
              </a:xfrm>
            </p:grpSpPr>
            <p:sp>
              <p:nvSpPr>
                <p:cNvPr id="120" name="Rectangle 119">
                  <a:extLst>
                    <a:ext uri="{FF2B5EF4-FFF2-40B4-BE49-F238E27FC236}">
                      <a16:creationId xmlns:a16="http://schemas.microsoft.com/office/drawing/2014/main" id="{DBE8DCF6-D6F4-4F6A-86E5-DD1444D4578B}"/>
                    </a:ext>
                  </a:extLst>
                </p:cNvPr>
                <p:cNvSpPr/>
                <p:nvPr/>
              </p:nvSpPr>
              <p:spPr bwMode="auto">
                <a:xfrm>
                  <a:off x="1412331" y="4073226"/>
                  <a:ext cx="1425462" cy="24464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21" name="TextBox 120">
                  <a:extLst>
                    <a:ext uri="{FF2B5EF4-FFF2-40B4-BE49-F238E27FC236}">
                      <a16:creationId xmlns:a16="http://schemas.microsoft.com/office/drawing/2014/main" id="{5DDB7C85-C0D7-41EC-BA2F-D2AC3BF63661}"/>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107" name="TextBox 106">
              <a:extLst>
                <a:ext uri="{FF2B5EF4-FFF2-40B4-BE49-F238E27FC236}">
                  <a16:creationId xmlns:a16="http://schemas.microsoft.com/office/drawing/2014/main" id="{D323EA64-9C44-49D4-892F-A11EE6C7A141}"/>
                </a:ext>
              </a:extLst>
            </p:cNvPr>
            <p:cNvSpPr txBox="1"/>
            <p:nvPr/>
          </p:nvSpPr>
          <p:spPr>
            <a:xfrm>
              <a:off x="7366813" y="5693127"/>
              <a:ext cx="2632599" cy="400110"/>
            </a:xfrm>
            <a:prstGeom prst="rect">
              <a:avLst/>
            </a:prstGeom>
            <a:noFill/>
          </p:spPr>
          <p:txBody>
            <a:bodyPr wrap="square" rtlCol="0">
              <a:spAutoFit/>
            </a:bodyPr>
            <a:lstStyle/>
            <a:p>
              <a:pPr algn="ctr"/>
              <a:r>
                <a:rPr lang="en-US" sz="2000" b="1" dirty="0"/>
                <a:t>L3 </a:t>
              </a:r>
              <a:r>
                <a:rPr lang="en-US" sz="2000" b="1" dirty="0" err="1"/>
                <a:t>pagetable</a:t>
              </a:r>
              <a:r>
                <a:rPr lang="en-US" sz="2000" b="1" dirty="0"/>
                <a:t> </a:t>
              </a:r>
              <a:r>
                <a:rPr lang="en-US" sz="1600" b="1" dirty="0"/>
                <a:t>(</a:t>
              </a:r>
              <a:r>
                <a:rPr lang="en-US" b="1" dirty="0" err="1"/>
                <a:t>ps</a:t>
              </a:r>
              <a:r>
                <a:rPr lang="en-US" b="1" dirty="0"/>
                <a:t>=1GB</a:t>
              </a:r>
              <a:r>
                <a:rPr lang="en-US" sz="1600" b="1" dirty="0"/>
                <a:t>)</a:t>
              </a:r>
              <a:endParaRPr lang="en-US" sz="2000" b="1" dirty="0"/>
            </a:p>
          </p:txBody>
        </p:sp>
        <p:sp>
          <p:nvSpPr>
            <p:cNvPr id="108" name="Rectangle 107">
              <a:extLst>
                <a:ext uri="{FF2B5EF4-FFF2-40B4-BE49-F238E27FC236}">
                  <a16:creationId xmlns:a16="http://schemas.microsoft.com/office/drawing/2014/main" id="{60640871-F773-4597-8EA6-99F968CE5E20}"/>
                </a:ext>
              </a:extLst>
            </p:cNvPr>
            <p:cNvSpPr/>
            <p:nvPr/>
          </p:nvSpPr>
          <p:spPr bwMode="auto">
            <a:xfrm>
              <a:off x="7694981" y="311751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9" name="TextBox 108">
              <a:extLst>
                <a:ext uri="{FF2B5EF4-FFF2-40B4-BE49-F238E27FC236}">
                  <a16:creationId xmlns:a16="http://schemas.microsoft.com/office/drawing/2014/main" id="{5F2F9C8B-05DF-4830-80D4-DF297839D4C5}"/>
                </a:ext>
              </a:extLst>
            </p:cNvPr>
            <p:cNvSpPr txBox="1"/>
            <p:nvPr/>
          </p:nvSpPr>
          <p:spPr>
            <a:xfrm>
              <a:off x="6983908" y="3039085"/>
              <a:ext cx="888201" cy="369332"/>
            </a:xfrm>
            <a:prstGeom prst="rect">
              <a:avLst/>
            </a:prstGeom>
            <a:noFill/>
          </p:spPr>
          <p:txBody>
            <a:bodyPr wrap="square" rtlCol="0">
              <a:spAutoFit/>
            </a:bodyPr>
            <a:lstStyle/>
            <a:p>
              <a:pPr algn="ctr"/>
              <a:r>
                <a:rPr lang="en-US" b="1" dirty="0"/>
                <a:t>[511]</a:t>
              </a:r>
            </a:p>
          </p:txBody>
        </p:sp>
        <p:sp>
          <p:nvSpPr>
            <p:cNvPr id="110" name="Rectangle 109">
              <a:extLst>
                <a:ext uri="{FF2B5EF4-FFF2-40B4-BE49-F238E27FC236}">
                  <a16:creationId xmlns:a16="http://schemas.microsoft.com/office/drawing/2014/main" id="{1EF08253-9834-4456-8368-1583C56006B8}"/>
                </a:ext>
              </a:extLst>
            </p:cNvPr>
            <p:cNvSpPr/>
            <p:nvPr/>
          </p:nvSpPr>
          <p:spPr bwMode="auto">
            <a:xfrm>
              <a:off x="7696385" y="5238760"/>
              <a:ext cx="992260" cy="24192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1" name="Rectangle 110">
              <a:extLst>
                <a:ext uri="{FF2B5EF4-FFF2-40B4-BE49-F238E27FC236}">
                  <a16:creationId xmlns:a16="http://schemas.microsoft.com/office/drawing/2014/main" id="{051CB756-1F48-485C-8333-03420680AFC0}"/>
                </a:ext>
              </a:extLst>
            </p:cNvPr>
            <p:cNvSpPr/>
            <p:nvPr/>
          </p:nvSpPr>
          <p:spPr bwMode="auto">
            <a:xfrm>
              <a:off x="7694981" y="4989702"/>
              <a:ext cx="993664" cy="24875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2" name="Rectangle 111">
              <a:extLst>
                <a:ext uri="{FF2B5EF4-FFF2-40B4-BE49-F238E27FC236}">
                  <a16:creationId xmlns:a16="http://schemas.microsoft.com/office/drawing/2014/main" id="{E2F3C7C6-D663-4903-8922-66853550370A}"/>
                </a:ext>
              </a:extLst>
            </p:cNvPr>
            <p:cNvSpPr/>
            <p:nvPr/>
          </p:nvSpPr>
          <p:spPr bwMode="auto">
            <a:xfrm>
              <a:off x="7694980" y="4753451"/>
              <a:ext cx="993664" cy="23845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3" name="Rectangle 112">
              <a:extLst>
                <a:ext uri="{FF2B5EF4-FFF2-40B4-BE49-F238E27FC236}">
                  <a16:creationId xmlns:a16="http://schemas.microsoft.com/office/drawing/2014/main" id="{164AEBCA-3B3B-489A-B0C6-A18C613382E1}"/>
                </a:ext>
              </a:extLst>
            </p:cNvPr>
            <p:cNvSpPr/>
            <p:nvPr/>
          </p:nvSpPr>
          <p:spPr bwMode="auto">
            <a:xfrm>
              <a:off x="7694980" y="4516147"/>
              <a:ext cx="993664" cy="24464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4" name="Rectangle 113">
              <a:extLst>
                <a:ext uri="{FF2B5EF4-FFF2-40B4-BE49-F238E27FC236}">
                  <a16:creationId xmlns:a16="http://schemas.microsoft.com/office/drawing/2014/main" id="{C039C9AE-36F5-4CE9-8418-D99BE9AF15E4}"/>
                </a:ext>
              </a:extLst>
            </p:cNvPr>
            <p:cNvSpPr/>
            <p:nvPr/>
          </p:nvSpPr>
          <p:spPr bwMode="auto">
            <a:xfrm>
              <a:off x="7694980" y="33621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5" name="Rectangle 114">
              <a:extLst>
                <a:ext uri="{FF2B5EF4-FFF2-40B4-BE49-F238E27FC236}">
                  <a16:creationId xmlns:a16="http://schemas.microsoft.com/office/drawing/2014/main" id="{054774C6-EDAA-44B2-BF5B-A8F333CFCDD8}"/>
                </a:ext>
              </a:extLst>
            </p:cNvPr>
            <p:cNvSpPr/>
            <p:nvPr/>
          </p:nvSpPr>
          <p:spPr bwMode="auto">
            <a:xfrm>
              <a:off x="7696385" y="3611208"/>
              <a:ext cx="992259" cy="23750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6" name="Rectangle 115">
              <a:extLst>
                <a:ext uri="{FF2B5EF4-FFF2-40B4-BE49-F238E27FC236}">
                  <a16:creationId xmlns:a16="http://schemas.microsoft.com/office/drawing/2014/main" id="{716C47B4-A333-4F06-95DA-CCB70974F216}"/>
                </a:ext>
              </a:extLst>
            </p:cNvPr>
            <p:cNvSpPr/>
            <p:nvPr/>
          </p:nvSpPr>
          <p:spPr bwMode="auto">
            <a:xfrm>
              <a:off x="7696385" y="3849668"/>
              <a:ext cx="992259" cy="2446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7" name="TextBox 116">
              <a:extLst>
                <a:ext uri="{FF2B5EF4-FFF2-40B4-BE49-F238E27FC236}">
                  <a16:creationId xmlns:a16="http://schemas.microsoft.com/office/drawing/2014/main" id="{1722ED81-C88C-4861-B0F8-DC695DFA0A9F}"/>
                </a:ext>
              </a:extLst>
            </p:cNvPr>
            <p:cNvSpPr txBox="1"/>
            <p:nvPr/>
          </p:nvSpPr>
          <p:spPr>
            <a:xfrm rot="16200000">
              <a:off x="7794675" y="4046851"/>
              <a:ext cx="616534" cy="461665"/>
            </a:xfrm>
            <a:prstGeom prst="rect">
              <a:avLst/>
            </a:prstGeom>
            <a:noFill/>
          </p:spPr>
          <p:txBody>
            <a:bodyPr wrap="square" rtlCol="0">
              <a:spAutoFit/>
            </a:bodyPr>
            <a:lstStyle/>
            <a:p>
              <a:r>
                <a:rPr lang="en-US" sz="2400" dirty="0"/>
                <a:t>. . .</a:t>
              </a:r>
            </a:p>
          </p:txBody>
        </p:sp>
      </p:grpSp>
      <p:sp>
        <p:nvSpPr>
          <p:cNvPr id="122" name="TextBox 121">
            <a:extLst>
              <a:ext uri="{FF2B5EF4-FFF2-40B4-BE49-F238E27FC236}">
                <a16:creationId xmlns:a16="http://schemas.microsoft.com/office/drawing/2014/main" id="{E3BBC997-AA54-43E3-AE15-9F94E588F7BF}"/>
              </a:ext>
            </a:extLst>
          </p:cNvPr>
          <p:cNvSpPr txBox="1"/>
          <p:nvPr/>
        </p:nvSpPr>
        <p:spPr>
          <a:xfrm>
            <a:off x="6976643" y="261451"/>
            <a:ext cx="888201" cy="369332"/>
          </a:xfrm>
          <a:prstGeom prst="rect">
            <a:avLst/>
          </a:prstGeom>
          <a:noFill/>
        </p:spPr>
        <p:txBody>
          <a:bodyPr wrap="square" rtlCol="0">
            <a:spAutoFit/>
          </a:bodyPr>
          <a:lstStyle/>
          <a:p>
            <a:pPr algn="ctr"/>
            <a:r>
              <a:rPr lang="en-US" b="1" dirty="0"/>
              <a:t>[510]</a:t>
            </a:r>
          </a:p>
        </p:txBody>
      </p:sp>
      <p:cxnSp>
        <p:nvCxnSpPr>
          <p:cNvPr id="124" name="Straight Connector 123">
            <a:extLst>
              <a:ext uri="{FF2B5EF4-FFF2-40B4-BE49-F238E27FC236}">
                <a16:creationId xmlns:a16="http://schemas.microsoft.com/office/drawing/2014/main" id="{22432495-F0D2-430B-88F0-E3CF193D4783}"/>
              </a:ext>
            </a:extLst>
          </p:cNvPr>
          <p:cNvCxnSpPr/>
          <p:nvPr/>
        </p:nvCxnSpPr>
        <p:spPr>
          <a:xfrm>
            <a:off x="10183781" y="3068345"/>
            <a:ext cx="1618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54EB461-2A82-457F-AF28-C48EC5CB8616}"/>
              </a:ext>
            </a:extLst>
          </p:cNvPr>
          <p:cNvCxnSpPr>
            <a:cxnSpLocks/>
          </p:cNvCxnSpPr>
          <p:nvPr/>
        </p:nvCxnSpPr>
        <p:spPr bwMode="auto">
          <a:xfrm>
            <a:off x="8688644" y="5610130"/>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27" name="Straight Connector 126">
            <a:extLst>
              <a:ext uri="{FF2B5EF4-FFF2-40B4-BE49-F238E27FC236}">
                <a16:creationId xmlns:a16="http://schemas.microsoft.com/office/drawing/2014/main" id="{A7D2708D-869C-4FCA-8B37-87393D31CD28}"/>
              </a:ext>
            </a:extLst>
          </p:cNvPr>
          <p:cNvCxnSpPr>
            <a:cxnSpLocks/>
          </p:cNvCxnSpPr>
          <p:nvPr/>
        </p:nvCxnSpPr>
        <p:spPr bwMode="auto">
          <a:xfrm>
            <a:off x="8688644" y="535795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28" name="Straight Connector 127">
            <a:extLst>
              <a:ext uri="{FF2B5EF4-FFF2-40B4-BE49-F238E27FC236}">
                <a16:creationId xmlns:a16="http://schemas.microsoft.com/office/drawing/2014/main" id="{E0AD9C20-086C-4AB7-A583-0CF68F5271B3}"/>
              </a:ext>
            </a:extLst>
          </p:cNvPr>
          <p:cNvCxnSpPr>
            <a:cxnSpLocks/>
          </p:cNvCxnSpPr>
          <p:nvPr/>
        </p:nvCxnSpPr>
        <p:spPr bwMode="auto">
          <a:xfrm>
            <a:off x="8688644" y="510957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29" name="Straight Connector 128">
            <a:extLst>
              <a:ext uri="{FF2B5EF4-FFF2-40B4-BE49-F238E27FC236}">
                <a16:creationId xmlns:a16="http://schemas.microsoft.com/office/drawing/2014/main" id="{4730F473-F507-49B7-844D-B9569479FB72}"/>
              </a:ext>
            </a:extLst>
          </p:cNvPr>
          <p:cNvCxnSpPr>
            <a:cxnSpLocks/>
          </p:cNvCxnSpPr>
          <p:nvPr/>
        </p:nvCxnSpPr>
        <p:spPr bwMode="auto">
          <a:xfrm>
            <a:off x="8688644" y="4874201"/>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0" name="Straight Connector 129">
            <a:extLst>
              <a:ext uri="{FF2B5EF4-FFF2-40B4-BE49-F238E27FC236}">
                <a16:creationId xmlns:a16="http://schemas.microsoft.com/office/drawing/2014/main" id="{BEE1FC37-923F-4D14-AAB2-F763C00044DE}"/>
              </a:ext>
            </a:extLst>
          </p:cNvPr>
          <p:cNvCxnSpPr>
            <a:cxnSpLocks/>
          </p:cNvCxnSpPr>
          <p:nvPr/>
        </p:nvCxnSpPr>
        <p:spPr bwMode="auto">
          <a:xfrm>
            <a:off x="8688644" y="4632550"/>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1" name="Straight Connector 130">
            <a:extLst>
              <a:ext uri="{FF2B5EF4-FFF2-40B4-BE49-F238E27FC236}">
                <a16:creationId xmlns:a16="http://schemas.microsoft.com/office/drawing/2014/main" id="{1D39A38A-0722-43D7-A5BD-6024BF0E8F14}"/>
              </a:ext>
            </a:extLst>
          </p:cNvPr>
          <p:cNvCxnSpPr>
            <a:cxnSpLocks/>
          </p:cNvCxnSpPr>
          <p:nvPr/>
        </p:nvCxnSpPr>
        <p:spPr bwMode="auto">
          <a:xfrm>
            <a:off x="8688644" y="3970185"/>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2" name="Straight Connector 131">
            <a:extLst>
              <a:ext uri="{FF2B5EF4-FFF2-40B4-BE49-F238E27FC236}">
                <a16:creationId xmlns:a16="http://schemas.microsoft.com/office/drawing/2014/main" id="{0B4A7F3B-CBFE-4E80-A63E-FE13107D5B15}"/>
              </a:ext>
            </a:extLst>
          </p:cNvPr>
          <p:cNvCxnSpPr>
            <a:cxnSpLocks/>
          </p:cNvCxnSpPr>
          <p:nvPr/>
        </p:nvCxnSpPr>
        <p:spPr bwMode="auto">
          <a:xfrm>
            <a:off x="8688644" y="3726008"/>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3" name="Straight Connector 132">
            <a:extLst>
              <a:ext uri="{FF2B5EF4-FFF2-40B4-BE49-F238E27FC236}">
                <a16:creationId xmlns:a16="http://schemas.microsoft.com/office/drawing/2014/main" id="{7422CB7E-58C2-4938-B0C9-06490F2CC59A}"/>
              </a:ext>
            </a:extLst>
          </p:cNvPr>
          <p:cNvCxnSpPr>
            <a:cxnSpLocks/>
          </p:cNvCxnSpPr>
          <p:nvPr/>
        </p:nvCxnSpPr>
        <p:spPr bwMode="auto">
          <a:xfrm>
            <a:off x="8688644" y="3484357"/>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4" name="Straight Connector 133">
            <a:extLst>
              <a:ext uri="{FF2B5EF4-FFF2-40B4-BE49-F238E27FC236}">
                <a16:creationId xmlns:a16="http://schemas.microsoft.com/office/drawing/2014/main" id="{30D36D28-A22E-4F08-A7C3-56CB775E71E7}"/>
              </a:ext>
            </a:extLst>
          </p:cNvPr>
          <p:cNvCxnSpPr>
            <a:cxnSpLocks/>
          </p:cNvCxnSpPr>
          <p:nvPr/>
        </p:nvCxnSpPr>
        <p:spPr bwMode="auto">
          <a:xfrm>
            <a:off x="8688644" y="324523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sp>
        <p:nvSpPr>
          <p:cNvPr id="135" name="TextBox 134">
            <a:extLst>
              <a:ext uri="{FF2B5EF4-FFF2-40B4-BE49-F238E27FC236}">
                <a16:creationId xmlns:a16="http://schemas.microsoft.com/office/drawing/2014/main" id="{7B477A7B-4702-4BE2-9DD3-D0CB8D396E27}"/>
              </a:ext>
            </a:extLst>
          </p:cNvPr>
          <p:cNvSpPr txBox="1"/>
          <p:nvPr/>
        </p:nvSpPr>
        <p:spPr>
          <a:xfrm rot="16200000">
            <a:off x="8588748" y="4034289"/>
            <a:ext cx="616534" cy="461665"/>
          </a:xfrm>
          <a:prstGeom prst="rect">
            <a:avLst/>
          </a:prstGeom>
          <a:noFill/>
        </p:spPr>
        <p:txBody>
          <a:bodyPr wrap="square" rtlCol="0">
            <a:spAutoFit/>
          </a:bodyPr>
          <a:lstStyle/>
          <a:p>
            <a:r>
              <a:rPr lang="en-US" sz="2400" dirty="0"/>
              <a:t>. . .</a:t>
            </a:r>
          </a:p>
        </p:txBody>
      </p:sp>
      <p:sp>
        <p:nvSpPr>
          <p:cNvPr id="136" name="TextBox 135">
            <a:extLst>
              <a:ext uri="{FF2B5EF4-FFF2-40B4-BE49-F238E27FC236}">
                <a16:creationId xmlns:a16="http://schemas.microsoft.com/office/drawing/2014/main" id="{835998B4-854D-4939-BC38-07856AAE2E17}"/>
              </a:ext>
            </a:extLst>
          </p:cNvPr>
          <p:cNvSpPr txBox="1"/>
          <p:nvPr/>
        </p:nvSpPr>
        <p:spPr>
          <a:xfrm rot="16200000">
            <a:off x="8588749" y="4034289"/>
            <a:ext cx="616534" cy="461665"/>
          </a:xfrm>
          <a:prstGeom prst="rect">
            <a:avLst/>
          </a:prstGeom>
          <a:noFill/>
        </p:spPr>
        <p:txBody>
          <a:bodyPr wrap="square" rtlCol="0">
            <a:spAutoFit/>
          </a:bodyPr>
          <a:lstStyle/>
          <a:p>
            <a:r>
              <a:rPr lang="en-US" sz="2400" dirty="0"/>
              <a:t>. . .</a:t>
            </a:r>
          </a:p>
        </p:txBody>
      </p:sp>
      <p:sp>
        <p:nvSpPr>
          <p:cNvPr id="137" name="TextBox 136">
            <a:extLst>
              <a:ext uri="{FF2B5EF4-FFF2-40B4-BE49-F238E27FC236}">
                <a16:creationId xmlns:a16="http://schemas.microsoft.com/office/drawing/2014/main" id="{E351D652-CEB8-4EC4-BF2E-7C05E70F6561}"/>
              </a:ext>
            </a:extLst>
          </p:cNvPr>
          <p:cNvSpPr txBox="1"/>
          <p:nvPr/>
        </p:nvSpPr>
        <p:spPr>
          <a:xfrm>
            <a:off x="8993785" y="4009413"/>
            <a:ext cx="993662" cy="646972"/>
          </a:xfrm>
          <a:prstGeom prst="rect">
            <a:avLst/>
          </a:prstGeom>
          <a:noFill/>
        </p:spPr>
        <p:txBody>
          <a:bodyPr wrap="square" rtlCol="0">
            <a:spAutoFit/>
          </a:bodyPr>
          <a:lstStyle/>
          <a:p>
            <a:pPr>
              <a:lnSpc>
                <a:spcPts val="1400"/>
              </a:lnSpc>
            </a:pPr>
            <a:r>
              <a:rPr lang="en-US" dirty="0"/>
              <a:t>Physical memory map</a:t>
            </a:r>
          </a:p>
        </p:txBody>
      </p:sp>
      <p:cxnSp>
        <p:nvCxnSpPr>
          <p:cNvPr id="138" name="Straight Connector 137">
            <a:extLst>
              <a:ext uri="{FF2B5EF4-FFF2-40B4-BE49-F238E27FC236}">
                <a16:creationId xmlns:a16="http://schemas.microsoft.com/office/drawing/2014/main" id="{1C0BF984-5C7C-43D9-B0B9-B3AAAA6D4C1D}"/>
              </a:ext>
            </a:extLst>
          </p:cNvPr>
          <p:cNvCxnSpPr>
            <a:cxnSpLocks/>
          </p:cNvCxnSpPr>
          <p:nvPr/>
        </p:nvCxnSpPr>
        <p:spPr bwMode="auto">
          <a:xfrm flipH="1">
            <a:off x="11802588" y="5392172"/>
            <a:ext cx="331046"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41" name="Straight Connector 140">
            <a:extLst>
              <a:ext uri="{FF2B5EF4-FFF2-40B4-BE49-F238E27FC236}">
                <a16:creationId xmlns:a16="http://schemas.microsoft.com/office/drawing/2014/main" id="{A5596045-8F40-45C3-91FD-969501B5DA7E}"/>
              </a:ext>
            </a:extLst>
          </p:cNvPr>
          <p:cNvCxnSpPr>
            <a:cxnSpLocks/>
          </p:cNvCxnSpPr>
          <p:nvPr/>
        </p:nvCxnSpPr>
        <p:spPr bwMode="auto">
          <a:xfrm flipH="1">
            <a:off x="11802588" y="5610130"/>
            <a:ext cx="230269"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43" name="Straight Connector 142">
            <a:extLst>
              <a:ext uri="{FF2B5EF4-FFF2-40B4-BE49-F238E27FC236}">
                <a16:creationId xmlns:a16="http://schemas.microsoft.com/office/drawing/2014/main" id="{EFA91380-25C2-4C0D-92AF-D6581C42273C}"/>
              </a:ext>
            </a:extLst>
          </p:cNvPr>
          <p:cNvCxnSpPr>
            <a:cxnSpLocks/>
          </p:cNvCxnSpPr>
          <p:nvPr/>
        </p:nvCxnSpPr>
        <p:spPr bwMode="auto">
          <a:xfrm flipH="1">
            <a:off x="12133634" y="214939"/>
            <a:ext cx="2937" cy="5177233"/>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149" name="Straight Connector 148">
            <a:extLst>
              <a:ext uri="{FF2B5EF4-FFF2-40B4-BE49-F238E27FC236}">
                <a16:creationId xmlns:a16="http://schemas.microsoft.com/office/drawing/2014/main" id="{E323697C-B630-4F9E-8B2C-7203ECC33E16}"/>
              </a:ext>
            </a:extLst>
          </p:cNvPr>
          <p:cNvCxnSpPr>
            <a:cxnSpLocks/>
            <a:stCxn id="108" idx="3"/>
          </p:cNvCxnSpPr>
          <p:nvPr/>
        </p:nvCxnSpPr>
        <p:spPr bwMode="auto">
          <a:xfrm>
            <a:off x="8688645" y="214939"/>
            <a:ext cx="3444989"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154" name="Straight Connector 153">
            <a:extLst>
              <a:ext uri="{FF2B5EF4-FFF2-40B4-BE49-F238E27FC236}">
                <a16:creationId xmlns:a16="http://schemas.microsoft.com/office/drawing/2014/main" id="{0ACE60B1-242A-4891-8EEB-FAF4513D23EB}"/>
              </a:ext>
            </a:extLst>
          </p:cNvPr>
          <p:cNvCxnSpPr>
            <a:cxnSpLocks/>
          </p:cNvCxnSpPr>
          <p:nvPr/>
        </p:nvCxnSpPr>
        <p:spPr bwMode="auto">
          <a:xfrm>
            <a:off x="8688645" y="459049"/>
            <a:ext cx="3344212"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156" name="Straight Connector 155">
            <a:extLst>
              <a:ext uri="{FF2B5EF4-FFF2-40B4-BE49-F238E27FC236}">
                <a16:creationId xmlns:a16="http://schemas.microsoft.com/office/drawing/2014/main" id="{4552B326-2312-47A4-89C9-B0B02AA1B634}"/>
              </a:ext>
            </a:extLst>
          </p:cNvPr>
          <p:cNvCxnSpPr>
            <a:cxnSpLocks/>
          </p:cNvCxnSpPr>
          <p:nvPr/>
        </p:nvCxnSpPr>
        <p:spPr bwMode="auto">
          <a:xfrm>
            <a:off x="12032857" y="459049"/>
            <a:ext cx="0" cy="5151081"/>
          </a:xfrm>
          <a:prstGeom prst="line">
            <a:avLst/>
          </a:prstGeom>
          <a:solidFill>
            <a:schemeClr val="accent1"/>
          </a:solidFill>
          <a:ln w="9525" cap="flat" cmpd="sng" algn="ctr">
            <a:solidFill>
              <a:schemeClr val="tx1"/>
            </a:solidFill>
            <a:prstDash val="dash"/>
            <a:round/>
            <a:headEnd type="none" w="med" len="med"/>
            <a:tailEnd type="none" w="lg" len="lg"/>
          </a:ln>
          <a:effectLst/>
        </p:spPr>
      </p:cxnSp>
      <p:sp>
        <p:nvSpPr>
          <p:cNvPr id="90" name="TextBox 89">
            <a:extLst>
              <a:ext uri="{FF2B5EF4-FFF2-40B4-BE49-F238E27FC236}">
                <a16:creationId xmlns:a16="http://schemas.microsoft.com/office/drawing/2014/main" id="{9559E0D7-8182-4615-B2DE-D4842D10E718}"/>
              </a:ext>
            </a:extLst>
          </p:cNvPr>
          <p:cNvSpPr txBox="1"/>
          <p:nvPr/>
        </p:nvSpPr>
        <p:spPr>
          <a:xfrm>
            <a:off x="14891" y="78607"/>
            <a:ext cx="6600176" cy="2308324"/>
          </a:xfrm>
          <a:prstGeom prst="rect">
            <a:avLst/>
          </a:prstGeom>
          <a:noFill/>
        </p:spPr>
        <p:txBody>
          <a:bodyPr wrap="square">
            <a:spAutoFit/>
          </a:bodyPr>
          <a:lstStyle/>
          <a:p>
            <a:r>
              <a:rPr lang="en-US" sz="1800" dirty="0">
                <a:solidFill>
                  <a:srgbClr val="00B050"/>
                </a:solidFill>
                <a:latin typeface="Consolas" panose="020B0609020204030204" pitchFamily="49" charset="0"/>
              </a:rPr>
              <a:t>//x86-64.h</a:t>
            </a:r>
          </a:p>
          <a:p>
            <a:r>
              <a:rPr lang="en-US" sz="1800" dirty="0">
                <a:solidFill>
                  <a:schemeClr val="accent1"/>
                </a:solidFill>
                <a:latin typeface="Consolas" panose="020B0609020204030204" pitchFamily="49" charset="0"/>
              </a:rPr>
              <a:t>typedef</a:t>
            </a:r>
            <a:r>
              <a:rPr lang="en-US" sz="1800" dirty="0">
                <a:latin typeface="Consolas" panose="020B0609020204030204" pitchFamily="49" charset="0"/>
              </a:rPr>
              <a:t> </a:t>
            </a:r>
            <a:r>
              <a:rPr lang="en-US" sz="1800" dirty="0">
                <a:solidFill>
                  <a:srgbClr val="0070C0"/>
                </a:solidFill>
                <a:latin typeface="Consolas" panose="020B0609020204030204" pitchFamily="49" charset="0"/>
              </a:rPr>
              <a:t>uint64_t </a:t>
            </a:r>
            <a:r>
              <a:rPr lang="en-US" sz="1800" dirty="0">
                <a:latin typeface="Consolas" panose="020B0609020204030204" pitchFamily="49" charset="0"/>
              </a:rPr>
              <a:t>x86_64_pageentry_t;</a:t>
            </a:r>
          </a:p>
          <a:p>
            <a:r>
              <a:rPr lang="en-US" sz="1800" dirty="0">
                <a:solidFill>
                  <a:schemeClr val="accent1"/>
                </a:solidFill>
                <a:latin typeface="Consolas" panose="020B0609020204030204" pitchFamily="49" charset="0"/>
              </a:rPr>
              <a:t>typedef struct </a:t>
            </a:r>
            <a:r>
              <a:rPr lang="en-US" sz="1800" dirty="0">
                <a:latin typeface="Consolas" panose="020B0609020204030204" pitchFamily="49" charset="0"/>
              </a:rPr>
              <a:t>x86_64_pagetable {</a:t>
            </a:r>
          </a:p>
          <a:p>
            <a:r>
              <a:rPr lang="en-US" sz="1800" dirty="0">
                <a:latin typeface="Consolas" panose="020B0609020204030204" pitchFamily="49" charset="0"/>
              </a:rPr>
              <a:t>    x86_64_pageentry_t entry[</a:t>
            </a:r>
            <a:r>
              <a:rPr lang="en-US" sz="1800" dirty="0">
                <a:solidFill>
                  <a:schemeClr val="accent2"/>
                </a:solidFill>
                <a:latin typeface="Consolas" panose="020B0609020204030204" pitchFamily="49" charset="0"/>
              </a:rPr>
              <a:t>1</a:t>
            </a:r>
            <a:r>
              <a:rPr lang="en-US" sz="1800" dirty="0">
                <a:latin typeface="Consolas" panose="020B0609020204030204" pitchFamily="49" charset="0"/>
              </a:rPr>
              <a:t> &lt;&lt; PAGEINDEXBITS];</a:t>
            </a:r>
          </a:p>
          <a:p>
            <a:r>
              <a:rPr lang="en-US" sz="1800" dirty="0">
                <a:latin typeface="Consolas" panose="020B0609020204030204" pitchFamily="49" charset="0"/>
              </a:rPr>
              <a:t>} x86_64_pagetable;    </a:t>
            </a:r>
          </a:p>
          <a:p>
            <a:endParaRPr lang="en-US" sz="1800" dirty="0">
              <a:latin typeface="Consolas" panose="020B0609020204030204" pitchFamily="49" charset="0"/>
            </a:endParaRPr>
          </a:p>
          <a:p>
            <a:r>
              <a:rPr lang="en-US" sz="1800" dirty="0">
                <a:solidFill>
                  <a:srgbClr val="00B050"/>
                </a:solidFill>
                <a:latin typeface="Consolas" panose="020B0609020204030204" pitchFamily="49" charset="0"/>
              </a:rPr>
              <a:t>//k-init.cc</a:t>
            </a:r>
          </a:p>
          <a:p>
            <a:r>
              <a:rPr lang="en-US" sz="1800" dirty="0">
                <a:latin typeface="Consolas" panose="020B0609020204030204" pitchFamily="49" charset="0"/>
              </a:rPr>
              <a:t>x86_64_pagetable </a:t>
            </a:r>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chemeClr val="accent2"/>
                </a:solidFill>
                <a:latin typeface="Consolas" panose="020B0609020204030204" pitchFamily="49" charset="0"/>
              </a:rPr>
              <a:t>3</a:t>
            </a:r>
            <a:r>
              <a:rPr lang="en-US" sz="1800" dirty="0">
                <a:latin typeface="Consolas" panose="020B0609020204030204" pitchFamily="49" charset="0"/>
              </a:rPr>
              <a:t>];</a:t>
            </a:r>
          </a:p>
        </p:txBody>
      </p:sp>
      <p:sp>
        <p:nvSpPr>
          <p:cNvPr id="91" name="TextBox 90">
            <a:extLst>
              <a:ext uri="{FF2B5EF4-FFF2-40B4-BE49-F238E27FC236}">
                <a16:creationId xmlns:a16="http://schemas.microsoft.com/office/drawing/2014/main" id="{A4EC302B-6609-4FBA-B96F-31408208AFCD}"/>
              </a:ext>
            </a:extLst>
          </p:cNvPr>
          <p:cNvSpPr txBox="1"/>
          <p:nvPr/>
        </p:nvSpPr>
        <p:spPr>
          <a:xfrm>
            <a:off x="5222943" y="6482867"/>
            <a:ext cx="2472037" cy="369332"/>
          </a:xfrm>
          <a:prstGeom prst="rect">
            <a:avLst/>
          </a:prstGeom>
          <a:noFill/>
        </p:spPr>
        <p:txBody>
          <a:bodyPr wrap="square">
            <a:spAutoFit/>
          </a:bodyPr>
          <a:lstStyle/>
          <a:p>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rgbClr val="00B050"/>
                </a:solidFill>
                <a:latin typeface="Consolas" panose="020B0609020204030204" pitchFamily="49" charset="0"/>
              </a:rPr>
              <a:t>0</a:t>
            </a:r>
            <a:r>
              <a:rPr lang="en-US" sz="1800" dirty="0">
                <a:latin typeface="Consolas" panose="020B0609020204030204" pitchFamily="49" charset="0"/>
              </a:rPr>
              <a:t>]</a:t>
            </a:r>
            <a:endParaRPr lang="en-US" dirty="0"/>
          </a:p>
        </p:txBody>
      </p:sp>
      <p:sp>
        <p:nvSpPr>
          <p:cNvPr id="92" name="TextBox 91">
            <a:extLst>
              <a:ext uri="{FF2B5EF4-FFF2-40B4-BE49-F238E27FC236}">
                <a16:creationId xmlns:a16="http://schemas.microsoft.com/office/drawing/2014/main" id="{5B1DACCD-3D8A-4155-B4DF-A869049E39FE}"/>
              </a:ext>
            </a:extLst>
          </p:cNvPr>
          <p:cNvSpPr txBox="1"/>
          <p:nvPr/>
        </p:nvSpPr>
        <p:spPr>
          <a:xfrm>
            <a:off x="7486538" y="5961461"/>
            <a:ext cx="2472037" cy="369332"/>
          </a:xfrm>
          <a:prstGeom prst="rect">
            <a:avLst/>
          </a:prstGeom>
          <a:noFill/>
        </p:spPr>
        <p:txBody>
          <a:bodyPr wrap="square">
            <a:spAutoFit/>
          </a:bodyPr>
          <a:lstStyle/>
          <a:p>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rgbClr val="00B050"/>
                </a:solidFill>
                <a:latin typeface="Consolas" panose="020B0609020204030204" pitchFamily="49" charset="0"/>
              </a:rPr>
              <a:t>1</a:t>
            </a:r>
            <a:r>
              <a:rPr lang="en-US" sz="1800" dirty="0">
                <a:latin typeface="Consolas" panose="020B0609020204030204" pitchFamily="49" charset="0"/>
              </a:rPr>
              <a:t>]</a:t>
            </a:r>
            <a:endParaRPr lang="en-US" dirty="0"/>
          </a:p>
        </p:txBody>
      </p:sp>
      <p:sp>
        <p:nvSpPr>
          <p:cNvPr id="94" name="TextBox 93">
            <a:extLst>
              <a:ext uri="{FF2B5EF4-FFF2-40B4-BE49-F238E27FC236}">
                <a16:creationId xmlns:a16="http://schemas.microsoft.com/office/drawing/2014/main" id="{C9D72CA2-5D26-4BCB-A209-AB047F7607E3}"/>
              </a:ext>
            </a:extLst>
          </p:cNvPr>
          <p:cNvSpPr txBox="1"/>
          <p:nvPr/>
        </p:nvSpPr>
        <p:spPr>
          <a:xfrm rot="19154765">
            <a:off x="8680066" y="1786328"/>
            <a:ext cx="2472037" cy="369332"/>
          </a:xfrm>
          <a:prstGeom prst="rect">
            <a:avLst/>
          </a:prstGeom>
          <a:noFill/>
        </p:spPr>
        <p:txBody>
          <a:bodyPr wrap="square">
            <a:spAutoFit/>
          </a:bodyPr>
          <a:lstStyle/>
          <a:p>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rgbClr val="00B050"/>
                </a:solidFill>
                <a:latin typeface="Consolas" panose="020B0609020204030204" pitchFamily="49" charset="0"/>
              </a:rPr>
              <a:t>2</a:t>
            </a:r>
            <a:r>
              <a:rPr lang="en-US" sz="1800" dirty="0">
                <a:latin typeface="Consolas" panose="020B0609020204030204" pitchFamily="49" charset="0"/>
              </a:rPr>
              <a:t>]</a:t>
            </a:r>
            <a:endParaRPr lang="en-US" dirty="0"/>
          </a:p>
        </p:txBody>
      </p:sp>
      <p:sp>
        <p:nvSpPr>
          <p:cNvPr id="123" name="Rectangle 122">
            <a:extLst>
              <a:ext uri="{FF2B5EF4-FFF2-40B4-BE49-F238E27FC236}">
                <a16:creationId xmlns:a16="http://schemas.microsoft.com/office/drawing/2014/main" id="{26FF80C6-63EA-4B4D-A36D-859636CEAD5E}"/>
              </a:ext>
            </a:extLst>
          </p:cNvPr>
          <p:cNvSpPr/>
          <p:nvPr/>
        </p:nvSpPr>
        <p:spPr>
          <a:xfrm>
            <a:off x="25496" y="2405807"/>
            <a:ext cx="5306541" cy="4185761"/>
          </a:xfrm>
          <a:prstGeom prst="rect">
            <a:avLst/>
          </a:prstGeom>
          <a:solidFill>
            <a:schemeClr val="bg1">
              <a:alpha val="87000"/>
            </a:schemeClr>
          </a:solidFill>
        </p:spPr>
        <p:txBody>
          <a:bodyPr wrap="square">
            <a:spAutoFit/>
          </a:bodyPr>
          <a:lstStyle/>
          <a:p>
            <a:r>
              <a:rPr lang="en-US" sz="1400" dirty="0">
                <a:solidFill>
                  <a:srgbClr val="0070C0"/>
                </a:solidFill>
                <a:latin typeface="Consolas" panose="020B0609020204030204" pitchFamily="49" charset="0"/>
              </a:rPr>
              <a:t>void</a:t>
            </a:r>
            <a:r>
              <a:rPr lang="en-US" sz="1400" dirty="0">
                <a:latin typeface="Consolas" panose="020B0609020204030204" pitchFamily="49" charset="0"/>
              </a:rPr>
              <a:t> </a:t>
            </a:r>
            <a:r>
              <a:rPr lang="en-US" sz="1400" dirty="0" err="1">
                <a:latin typeface="Consolas" panose="020B0609020204030204" pitchFamily="49" charset="0"/>
              </a:rPr>
              <a:t>init_early_memory</a:t>
            </a:r>
            <a:r>
              <a:rPr lang="en-US" sz="1400" dirty="0">
                <a:latin typeface="Consolas" panose="020B0609020204030204" pitchFamily="49" charset="0"/>
              </a:rPr>
              <a:t>() {</a:t>
            </a:r>
          </a:p>
          <a:p>
            <a:r>
              <a:rPr lang="en-US" sz="1400" dirty="0">
                <a:solidFill>
                  <a:srgbClr val="00B050"/>
                </a:solidFill>
                <a:latin typeface="Consolas" panose="020B0609020204030204" pitchFamily="49" charset="0"/>
              </a:rPr>
              <a:t>    //...some code, and then...</a:t>
            </a:r>
          </a:p>
          <a:p>
            <a:r>
              <a:rPr lang="en-US" sz="1400" dirty="0">
                <a:solidFill>
                  <a:srgbClr val="00B050"/>
                </a:solidFill>
                <a:latin typeface="Consolas" panose="020B0609020204030204" pitchFamily="49" charset="0"/>
              </a:rPr>
              <a:t>    //First level-3 page table maps first</a:t>
            </a:r>
          </a:p>
          <a:p>
            <a:r>
              <a:rPr lang="en-US" sz="1400" dirty="0">
                <a:solidFill>
                  <a:srgbClr val="00B050"/>
                </a:solidFill>
                <a:latin typeface="Consolas" panose="020B0609020204030204" pitchFamily="49" charset="0"/>
              </a:rPr>
              <a:t>    //512GiB of physical memory (low</a:t>
            </a:r>
          </a:p>
          <a:p>
            <a:r>
              <a:rPr lang="en-US" sz="1400" dirty="0">
                <a:solidFill>
                  <a:srgbClr val="00B050"/>
                </a:solidFill>
                <a:latin typeface="Consolas" panose="020B0609020204030204" pitchFamily="49" charset="0"/>
              </a:rPr>
              <a:t>    //canonical and high canonical)</a:t>
            </a:r>
          </a:p>
          <a:p>
            <a:r>
              <a:rPr lang="en-US" sz="1400" dirty="0">
                <a:latin typeface="Consolas" panose="020B0609020204030204" pitchFamily="49" charset="0"/>
              </a:rPr>
              <a:t>    for (</a:t>
            </a:r>
            <a:r>
              <a:rPr lang="en-US" sz="1400" dirty="0" err="1">
                <a:solidFill>
                  <a:srgbClr val="0070C0"/>
                </a:solidFill>
                <a:latin typeface="Consolas" panose="020B0609020204030204" pitchFamily="49" charset="0"/>
              </a:rPr>
              <a:t>uintptr_t</a:t>
            </a:r>
            <a:r>
              <a:rPr lang="en-US" sz="1400" dirty="0">
                <a:solidFill>
                  <a:srgbClr val="0070C0"/>
                </a:solidFill>
                <a:latin typeface="Consolas" panose="020B0609020204030204" pitchFamily="49" charset="0"/>
              </a:rPr>
              <a:t> </a:t>
            </a:r>
            <a:r>
              <a:rPr lang="en-US" sz="1400" dirty="0">
                <a:latin typeface="Consolas" panose="020B0609020204030204" pitchFamily="49" charset="0"/>
              </a:rPr>
              <a:t>p = </a:t>
            </a:r>
            <a:r>
              <a:rPr lang="en-US" sz="1400" dirty="0">
                <a:solidFill>
                  <a:schemeClr val="accent2"/>
                </a:solidFill>
                <a:latin typeface="Consolas" panose="020B0609020204030204" pitchFamily="49" charset="0"/>
              </a:rPr>
              <a:t>0</a:t>
            </a:r>
            <a:r>
              <a:rPr lang="en-US" sz="1400" dirty="0">
                <a:latin typeface="Consolas" panose="020B0609020204030204" pitchFamily="49" charset="0"/>
              </a:rPr>
              <a:t>; p &lt; </a:t>
            </a:r>
            <a:r>
              <a:rPr lang="en-US" sz="1400" dirty="0">
                <a:solidFill>
                  <a:schemeClr val="accent2"/>
                </a:solidFill>
                <a:latin typeface="Consolas" panose="020B0609020204030204" pitchFamily="49" charset="0"/>
              </a:rPr>
              <a:t>512</a:t>
            </a:r>
            <a:r>
              <a:rPr lang="en-US" sz="1400" dirty="0">
                <a:latin typeface="Consolas" panose="020B0609020204030204" pitchFamily="49" charset="0"/>
              </a:rPr>
              <a:t>; ++p) {</a:t>
            </a:r>
          </a:p>
          <a:p>
            <a:r>
              <a:rPr lang="en-US" sz="1400" dirty="0">
                <a:latin typeface="Consolas" panose="020B0609020204030204" pitchFamily="49" charset="0"/>
              </a:rPr>
              <a:t>        </a:t>
            </a:r>
            <a:r>
              <a:rPr lang="en-US" sz="1400" dirty="0" err="1">
                <a:latin typeface="Consolas" panose="020B0609020204030204" pitchFamily="49" charset="0"/>
              </a:rPr>
              <a:t>early_pagetable</a:t>
            </a:r>
            <a:r>
              <a:rPr lang="en-US" sz="1400" dirty="0">
                <a:latin typeface="Consolas" panose="020B0609020204030204" pitchFamily="49" charset="0"/>
              </a:rPr>
              <a:t>[</a:t>
            </a:r>
            <a:r>
              <a:rPr lang="en-US" sz="1400" dirty="0">
                <a:solidFill>
                  <a:schemeClr val="accent2"/>
                </a:solidFill>
                <a:latin typeface="Consolas" panose="020B0609020204030204" pitchFamily="49" charset="0"/>
              </a:rPr>
              <a:t>1</a:t>
            </a:r>
            <a:r>
              <a:rPr lang="en-US" sz="1400" dirty="0">
                <a:latin typeface="Consolas" panose="020B0609020204030204" pitchFamily="49" charset="0"/>
              </a:rPr>
              <a:t>].entry[p] = (p &lt;&lt; </a:t>
            </a:r>
            <a:r>
              <a:rPr lang="en-US" sz="1400" dirty="0">
                <a:solidFill>
                  <a:schemeClr val="accent2"/>
                </a:solidFill>
                <a:latin typeface="Consolas" panose="020B0609020204030204" pitchFamily="49" charset="0"/>
              </a:rPr>
              <a:t>30</a:t>
            </a:r>
            <a:r>
              <a:rPr lang="en-US" sz="1400" dirty="0">
                <a:latin typeface="Consolas" panose="020B0609020204030204" pitchFamily="49" charset="0"/>
              </a:rPr>
              <a:t>) |</a:t>
            </a:r>
          </a:p>
          <a:p>
            <a:r>
              <a:rPr lang="en-US" sz="1400" dirty="0">
                <a:latin typeface="Consolas" panose="020B0609020204030204" pitchFamily="49" charset="0"/>
              </a:rPr>
              <a:t>                           PTE_P | PTE_W | PTE_PS;</a:t>
            </a:r>
          </a:p>
          <a:p>
            <a:r>
              <a:rPr lang="en-US" sz="1400" dirty="0">
                <a:latin typeface="Consolas" panose="020B0609020204030204" pitchFamily="49" charset="0"/>
              </a:rPr>
              <a:t>    }</a:t>
            </a:r>
          </a:p>
          <a:p>
            <a:r>
              <a:rPr lang="en-US" sz="1400" dirty="0">
                <a:solidFill>
                  <a:srgbClr val="00B050"/>
                </a:solidFill>
                <a:latin typeface="Consolas" panose="020B0609020204030204" pitchFamily="49" charset="0"/>
              </a:rPr>
              <a:t>    //Second level-3 page table maps its</a:t>
            </a:r>
          </a:p>
          <a:p>
            <a:r>
              <a:rPr lang="en-US" sz="1400" dirty="0">
                <a:solidFill>
                  <a:srgbClr val="00B050"/>
                </a:solidFill>
                <a:latin typeface="Consolas" panose="020B0609020204030204" pitchFamily="49" charset="0"/>
              </a:rPr>
              <a:t>    //last 2 slots to the first 2GiB of</a:t>
            </a:r>
          </a:p>
          <a:p>
            <a:r>
              <a:rPr lang="en-US" sz="1400" dirty="0">
                <a:solidFill>
                  <a:srgbClr val="00B050"/>
                </a:solidFill>
                <a:latin typeface="Consolas" panose="020B0609020204030204" pitchFamily="49" charset="0"/>
              </a:rPr>
              <a:t>    //of physical memory (kernel text)</a:t>
            </a:r>
          </a:p>
          <a:p>
            <a:r>
              <a:rPr lang="en-US" sz="1400" dirty="0">
                <a:latin typeface="Consolas" panose="020B0609020204030204" pitchFamily="49" charset="0"/>
              </a:rPr>
              <a:t>    </a:t>
            </a:r>
            <a:r>
              <a:rPr lang="en-US" sz="1400" dirty="0" err="1">
                <a:latin typeface="Consolas" panose="020B0609020204030204" pitchFamily="49" charset="0"/>
              </a:rPr>
              <a:t>early_pagetable</a:t>
            </a:r>
            <a:r>
              <a:rPr lang="en-US" sz="1400" dirty="0">
                <a:latin typeface="Consolas" panose="020B0609020204030204" pitchFamily="49" charset="0"/>
              </a:rPr>
              <a:t>[</a:t>
            </a:r>
            <a:r>
              <a:rPr lang="en-US" sz="1400" dirty="0">
                <a:solidFill>
                  <a:schemeClr val="accent2"/>
                </a:solidFill>
                <a:latin typeface="Consolas" panose="020B0609020204030204" pitchFamily="49" charset="0"/>
              </a:rPr>
              <a:t>2</a:t>
            </a:r>
            <a:r>
              <a:rPr lang="en-US" sz="1400" dirty="0">
                <a:latin typeface="Consolas" panose="020B0609020204030204" pitchFamily="49" charset="0"/>
              </a:rPr>
              <a:t>].entry[</a:t>
            </a:r>
            <a:r>
              <a:rPr lang="en-US" sz="1400" dirty="0">
                <a:solidFill>
                  <a:schemeClr val="accent2"/>
                </a:solidFill>
                <a:latin typeface="Consolas" panose="020B0609020204030204" pitchFamily="49" charset="0"/>
              </a:rPr>
              <a:t>510</a:t>
            </a:r>
            <a:r>
              <a:rPr lang="en-US" sz="1400" dirty="0">
                <a:latin typeface="Consolas" panose="020B0609020204030204" pitchFamily="49" charset="0"/>
              </a:rPr>
              <a:t>] =</a:t>
            </a:r>
          </a:p>
          <a:p>
            <a:r>
              <a:rPr lang="en-US" sz="1400" dirty="0">
                <a:latin typeface="Consolas" panose="020B0609020204030204" pitchFamily="49" charset="0"/>
              </a:rPr>
              <a:t>          </a:t>
            </a:r>
            <a:r>
              <a:rPr lang="en-US" sz="1400" dirty="0" err="1">
                <a:latin typeface="Consolas" panose="020B0609020204030204" pitchFamily="49" charset="0"/>
              </a:rPr>
              <a:t>early_pagetable</a:t>
            </a:r>
            <a:r>
              <a:rPr lang="en-US" sz="1400" dirty="0">
                <a:latin typeface="Consolas" panose="020B0609020204030204" pitchFamily="49" charset="0"/>
              </a:rPr>
              <a:t>[</a:t>
            </a:r>
            <a:r>
              <a:rPr lang="en-US" sz="1400" dirty="0">
                <a:solidFill>
                  <a:schemeClr val="accent2"/>
                </a:solidFill>
                <a:latin typeface="Consolas" panose="020B0609020204030204" pitchFamily="49" charset="0"/>
              </a:rPr>
              <a:t>1</a:t>
            </a:r>
            <a:r>
              <a:rPr lang="en-US" sz="1400" dirty="0">
                <a:latin typeface="Consolas" panose="020B0609020204030204" pitchFamily="49" charset="0"/>
              </a:rPr>
              <a:t>].entry[</a:t>
            </a:r>
            <a:r>
              <a:rPr lang="en-US" sz="1400" dirty="0">
                <a:solidFill>
                  <a:schemeClr val="accent2"/>
                </a:solidFill>
                <a:latin typeface="Consolas" panose="020B0609020204030204" pitchFamily="49" charset="0"/>
              </a:rPr>
              <a:t>0</a:t>
            </a:r>
            <a:r>
              <a:rPr lang="en-US" sz="1400" dirty="0">
                <a:latin typeface="Consolas" panose="020B0609020204030204" pitchFamily="49" charset="0"/>
              </a:rPr>
              <a:t>];</a:t>
            </a:r>
          </a:p>
          <a:p>
            <a:r>
              <a:rPr lang="en-US" sz="1400" dirty="0">
                <a:latin typeface="Consolas" panose="020B0609020204030204" pitchFamily="49" charset="0"/>
              </a:rPr>
              <a:t>    </a:t>
            </a:r>
            <a:r>
              <a:rPr lang="en-US" sz="1400" dirty="0" err="1">
                <a:latin typeface="Consolas" panose="020B0609020204030204" pitchFamily="49" charset="0"/>
              </a:rPr>
              <a:t>early_pagetable</a:t>
            </a:r>
            <a:r>
              <a:rPr lang="en-US" sz="1400" dirty="0">
                <a:latin typeface="Consolas" panose="020B0609020204030204" pitchFamily="49" charset="0"/>
              </a:rPr>
              <a:t>[</a:t>
            </a:r>
            <a:r>
              <a:rPr lang="en-US" sz="1400" dirty="0">
                <a:solidFill>
                  <a:schemeClr val="accent2"/>
                </a:solidFill>
                <a:latin typeface="Consolas" panose="020B0609020204030204" pitchFamily="49" charset="0"/>
              </a:rPr>
              <a:t>2</a:t>
            </a:r>
            <a:r>
              <a:rPr lang="en-US" sz="1400" dirty="0">
                <a:latin typeface="Consolas" panose="020B0609020204030204" pitchFamily="49" charset="0"/>
              </a:rPr>
              <a:t>].entry[</a:t>
            </a:r>
            <a:r>
              <a:rPr lang="en-US" sz="1400" dirty="0">
                <a:solidFill>
                  <a:schemeClr val="accent2"/>
                </a:solidFill>
                <a:latin typeface="Consolas" panose="020B0609020204030204" pitchFamily="49" charset="0"/>
              </a:rPr>
              <a:t>511</a:t>
            </a:r>
            <a:r>
              <a:rPr lang="en-US" sz="1400" dirty="0">
                <a:latin typeface="Consolas" panose="020B0609020204030204" pitchFamily="49" charset="0"/>
              </a:rPr>
              <a:t>] =</a:t>
            </a:r>
          </a:p>
          <a:p>
            <a:r>
              <a:rPr lang="en-US" sz="1400" dirty="0">
                <a:latin typeface="Consolas" panose="020B0609020204030204" pitchFamily="49" charset="0"/>
              </a:rPr>
              <a:t>          </a:t>
            </a:r>
            <a:r>
              <a:rPr lang="en-US" sz="1400" dirty="0" err="1">
                <a:latin typeface="Consolas" panose="020B0609020204030204" pitchFamily="49" charset="0"/>
              </a:rPr>
              <a:t>early_pagetable</a:t>
            </a:r>
            <a:r>
              <a:rPr lang="en-US" sz="1400" dirty="0">
                <a:latin typeface="Consolas" panose="020B0609020204030204" pitchFamily="49" charset="0"/>
              </a:rPr>
              <a:t>[</a:t>
            </a:r>
            <a:r>
              <a:rPr lang="en-US" sz="1400" dirty="0">
                <a:solidFill>
                  <a:schemeClr val="accent2"/>
                </a:solidFill>
                <a:latin typeface="Consolas" panose="020B0609020204030204" pitchFamily="49" charset="0"/>
              </a:rPr>
              <a:t>1</a:t>
            </a:r>
            <a:r>
              <a:rPr lang="en-US" sz="1400" dirty="0">
                <a:latin typeface="Consolas" panose="020B0609020204030204" pitchFamily="49" charset="0"/>
              </a:rPr>
              <a:t>].entry[</a:t>
            </a:r>
            <a:r>
              <a:rPr lang="en-US" sz="1400" dirty="0">
                <a:solidFill>
                  <a:schemeClr val="accent2"/>
                </a:solidFill>
                <a:latin typeface="Consolas" panose="020B0609020204030204" pitchFamily="49" charset="0"/>
              </a:rPr>
              <a:t>1</a:t>
            </a:r>
            <a:r>
              <a:rPr lang="en-US" sz="1400" dirty="0">
                <a:latin typeface="Consolas" panose="020B0609020204030204" pitchFamily="49" charset="0"/>
              </a:rPr>
              <a:t>];</a:t>
            </a:r>
          </a:p>
          <a:p>
            <a:endParaRPr lang="en-US" sz="1400" dirty="0">
              <a:latin typeface="Consolas" panose="020B0609020204030204" pitchFamily="49" charset="0"/>
            </a:endParaRPr>
          </a:p>
          <a:p>
            <a:r>
              <a:rPr lang="en-US" sz="1400" dirty="0">
                <a:latin typeface="Consolas" panose="020B0609020204030204" pitchFamily="49" charset="0"/>
              </a:rPr>
              <a:t>    wrcr3(ktext2pa(</a:t>
            </a:r>
            <a:r>
              <a:rPr lang="en-US" sz="1400" dirty="0" err="1">
                <a:latin typeface="Consolas" panose="020B0609020204030204" pitchFamily="49" charset="0"/>
              </a:rPr>
              <a:t>early_pagetable</a:t>
            </a:r>
            <a:r>
              <a:rPr lang="en-US" sz="1400" dirty="0">
                <a:latin typeface="Consolas" panose="020B0609020204030204" pitchFamily="49" charset="0"/>
              </a:rPr>
              <a:t>));</a:t>
            </a:r>
          </a:p>
          <a:p>
            <a:r>
              <a:rPr lang="en-US" sz="1400" dirty="0">
                <a:latin typeface="Consolas" panose="020B0609020204030204" pitchFamily="49" charset="0"/>
              </a:rPr>
              <a:t>}</a:t>
            </a:r>
          </a:p>
        </p:txBody>
      </p:sp>
    </p:spTree>
    <p:extLst>
      <p:ext uri="{BB962C8B-B14F-4D97-AF65-F5344CB8AC3E}">
        <p14:creationId xmlns:p14="http://schemas.microsoft.com/office/powerpoint/2010/main" val="313000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xEl>
                                              <p:pRg st="2" end="2"/>
                                            </p:txEl>
                                          </p:spTgt>
                                        </p:tgtEl>
                                        <p:attrNameLst>
                                          <p:attrName>style.visibility</p:attrName>
                                        </p:attrNameLst>
                                      </p:cBhvr>
                                      <p:to>
                                        <p:strVal val="visible"/>
                                      </p:to>
                                    </p:set>
                                    <p:animEffect transition="in" filter="fade">
                                      <p:cBhvr>
                                        <p:cTn id="7" dur="500"/>
                                        <p:tgtEl>
                                          <p:spTgt spid="12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3">
                                            <p:txEl>
                                              <p:pRg st="3" end="3"/>
                                            </p:txEl>
                                          </p:spTgt>
                                        </p:tgtEl>
                                        <p:attrNameLst>
                                          <p:attrName>style.visibility</p:attrName>
                                        </p:attrNameLst>
                                      </p:cBhvr>
                                      <p:to>
                                        <p:strVal val="visible"/>
                                      </p:to>
                                    </p:set>
                                    <p:animEffect transition="in" filter="fade">
                                      <p:cBhvr>
                                        <p:cTn id="10" dur="500"/>
                                        <p:tgtEl>
                                          <p:spTgt spid="12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3">
                                            <p:txEl>
                                              <p:pRg st="4" end="4"/>
                                            </p:txEl>
                                          </p:spTgt>
                                        </p:tgtEl>
                                        <p:attrNameLst>
                                          <p:attrName>style.visibility</p:attrName>
                                        </p:attrNameLst>
                                      </p:cBhvr>
                                      <p:to>
                                        <p:strVal val="visible"/>
                                      </p:to>
                                    </p:set>
                                    <p:animEffect transition="in" filter="fade">
                                      <p:cBhvr>
                                        <p:cTn id="13" dur="500"/>
                                        <p:tgtEl>
                                          <p:spTgt spid="12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3">
                                            <p:txEl>
                                              <p:pRg st="5" end="5"/>
                                            </p:txEl>
                                          </p:spTgt>
                                        </p:tgtEl>
                                        <p:attrNameLst>
                                          <p:attrName>style.visibility</p:attrName>
                                        </p:attrNameLst>
                                      </p:cBhvr>
                                      <p:to>
                                        <p:strVal val="visible"/>
                                      </p:to>
                                    </p:set>
                                    <p:animEffect transition="in" filter="fade">
                                      <p:cBhvr>
                                        <p:cTn id="16" dur="500"/>
                                        <p:tgtEl>
                                          <p:spTgt spid="12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3">
                                            <p:txEl>
                                              <p:pRg st="6" end="6"/>
                                            </p:txEl>
                                          </p:spTgt>
                                        </p:tgtEl>
                                        <p:attrNameLst>
                                          <p:attrName>style.visibility</p:attrName>
                                        </p:attrNameLst>
                                      </p:cBhvr>
                                      <p:to>
                                        <p:strVal val="visible"/>
                                      </p:to>
                                    </p:set>
                                    <p:animEffect transition="in" filter="fade">
                                      <p:cBhvr>
                                        <p:cTn id="19" dur="500"/>
                                        <p:tgtEl>
                                          <p:spTgt spid="12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23">
                                            <p:txEl>
                                              <p:pRg st="7" end="7"/>
                                            </p:txEl>
                                          </p:spTgt>
                                        </p:tgtEl>
                                        <p:attrNameLst>
                                          <p:attrName>style.visibility</p:attrName>
                                        </p:attrNameLst>
                                      </p:cBhvr>
                                      <p:to>
                                        <p:strVal val="visible"/>
                                      </p:to>
                                    </p:set>
                                    <p:animEffect transition="in" filter="fade">
                                      <p:cBhvr>
                                        <p:cTn id="22" dur="500"/>
                                        <p:tgtEl>
                                          <p:spTgt spid="12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23">
                                            <p:txEl>
                                              <p:pRg st="8" end="8"/>
                                            </p:txEl>
                                          </p:spTgt>
                                        </p:tgtEl>
                                        <p:attrNameLst>
                                          <p:attrName>style.visibility</p:attrName>
                                        </p:attrNameLst>
                                      </p:cBhvr>
                                      <p:to>
                                        <p:strVal val="visible"/>
                                      </p:to>
                                    </p:set>
                                    <p:animEffect transition="in" filter="fade">
                                      <p:cBhvr>
                                        <p:cTn id="25" dur="500"/>
                                        <p:tgtEl>
                                          <p:spTgt spid="12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3">
                                            <p:txEl>
                                              <p:pRg st="9" end="9"/>
                                            </p:txEl>
                                          </p:spTgt>
                                        </p:tgtEl>
                                        <p:attrNameLst>
                                          <p:attrName>style.visibility</p:attrName>
                                        </p:attrNameLst>
                                      </p:cBhvr>
                                      <p:to>
                                        <p:strVal val="visible"/>
                                      </p:to>
                                    </p:set>
                                    <p:animEffect transition="in" filter="fade">
                                      <p:cBhvr>
                                        <p:cTn id="30" dur="500"/>
                                        <p:tgtEl>
                                          <p:spTgt spid="12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23">
                                            <p:txEl>
                                              <p:pRg st="10" end="10"/>
                                            </p:txEl>
                                          </p:spTgt>
                                        </p:tgtEl>
                                        <p:attrNameLst>
                                          <p:attrName>style.visibility</p:attrName>
                                        </p:attrNameLst>
                                      </p:cBhvr>
                                      <p:to>
                                        <p:strVal val="visible"/>
                                      </p:to>
                                    </p:set>
                                    <p:animEffect transition="in" filter="fade">
                                      <p:cBhvr>
                                        <p:cTn id="33" dur="500"/>
                                        <p:tgtEl>
                                          <p:spTgt spid="123">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23">
                                            <p:txEl>
                                              <p:pRg st="11" end="11"/>
                                            </p:txEl>
                                          </p:spTgt>
                                        </p:tgtEl>
                                        <p:attrNameLst>
                                          <p:attrName>style.visibility</p:attrName>
                                        </p:attrNameLst>
                                      </p:cBhvr>
                                      <p:to>
                                        <p:strVal val="visible"/>
                                      </p:to>
                                    </p:set>
                                    <p:animEffect transition="in" filter="fade">
                                      <p:cBhvr>
                                        <p:cTn id="36" dur="500"/>
                                        <p:tgtEl>
                                          <p:spTgt spid="123">
                                            <p:txEl>
                                              <p:pRg st="11" end="1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23">
                                            <p:txEl>
                                              <p:pRg st="12" end="12"/>
                                            </p:txEl>
                                          </p:spTgt>
                                        </p:tgtEl>
                                        <p:attrNameLst>
                                          <p:attrName>style.visibility</p:attrName>
                                        </p:attrNameLst>
                                      </p:cBhvr>
                                      <p:to>
                                        <p:strVal val="visible"/>
                                      </p:to>
                                    </p:set>
                                    <p:animEffect transition="in" filter="fade">
                                      <p:cBhvr>
                                        <p:cTn id="39" dur="500"/>
                                        <p:tgtEl>
                                          <p:spTgt spid="123">
                                            <p:txEl>
                                              <p:pRg st="12" end="1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23">
                                            <p:txEl>
                                              <p:pRg st="13" end="13"/>
                                            </p:txEl>
                                          </p:spTgt>
                                        </p:tgtEl>
                                        <p:attrNameLst>
                                          <p:attrName>style.visibility</p:attrName>
                                        </p:attrNameLst>
                                      </p:cBhvr>
                                      <p:to>
                                        <p:strVal val="visible"/>
                                      </p:to>
                                    </p:set>
                                    <p:animEffect transition="in" filter="fade">
                                      <p:cBhvr>
                                        <p:cTn id="42" dur="500"/>
                                        <p:tgtEl>
                                          <p:spTgt spid="123">
                                            <p:txEl>
                                              <p:pRg st="13" end="1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23">
                                            <p:txEl>
                                              <p:pRg st="14" end="14"/>
                                            </p:txEl>
                                          </p:spTgt>
                                        </p:tgtEl>
                                        <p:attrNameLst>
                                          <p:attrName>style.visibility</p:attrName>
                                        </p:attrNameLst>
                                      </p:cBhvr>
                                      <p:to>
                                        <p:strVal val="visible"/>
                                      </p:to>
                                    </p:set>
                                    <p:animEffect transition="in" filter="fade">
                                      <p:cBhvr>
                                        <p:cTn id="45" dur="500"/>
                                        <p:tgtEl>
                                          <p:spTgt spid="123">
                                            <p:txEl>
                                              <p:pRg st="14" end="1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23">
                                            <p:txEl>
                                              <p:pRg st="15" end="15"/>
                                            </p:txEl>
                                          </p:spTgt>
                                        </p:tgtEl>
                                        <p:attrNameLst>
                                          <p:attrName>style.visibility</p:attrName>
                                        </p:attrNameLst>
                                      </p:cBhvr>
                                      <p:to>
                                        <p:strVal val="visible"/>
                                      </p:to>
                                    </p:set>
                                    <p:animEffect transition="in" filter="fade">
                                      <p:cBhvr>
                                        <p:cTn id="48" dur="500"/>
                                        <p:tgtEl>
                                          <p:spTgt spid="123">
                                            <p:txEl>
                                              <p:pRg st="15" end="1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23">
                                            <p:txEl>
                                              <p:pRg st="17" end="17"/>
                                            </p:txEl>
                                          </p:spTgt>
                                        </p:tgtEl>
                                        <p:attrNameLst>
                                          <p:attrName>style.visibility</p:attrName>
                                        </p:attrNameLst>
                                      </p:cBhvr>
                                      <p:to>
                                        <p:strVal val="visible"/>
                                      </p:to>
                                    </p:set>
                                    <p:animEffect transition="in" filter="fade">
                                      <p:cBhvr>
                                        <p:cTn id="53" dur="500"/>
                                        <p:tgtEl>
                                          <p:spTgt spid="123">
                                            <p:txEl>
                                              <p:pRg st="17" end="17"/>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23">
                                            <p:txEl>
                                              <p:pRg st="18" end="18"/>
                                            </p:txEl>
                                          </p:spTgt>
                                        </p:tgtEl>
                                        <p:attrNameLst>
                                          <p:attrName>style.visibility</p:attrName>
                                        </p:attrNameLst>
                                      </p:cBhvr>
                                      <p:to>
                                        <p:strVal val="visible"/>
                                      </p:to>
                                    </p:set>
                                    <p:animEffect transition="in" filter="fade">
                                      <p:cBhvr>
                                        <p:cTn id="56" dur="500"/>
                                        <p:tgtEl>
                                          <p:spTgt spid="12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A773AE-885A-4642-86A4-E9461FE1848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C2351AD-871B-40C2-95B8-7121F06B65F5}"/>
              </a:ext>
            </a:extLst>
          </p:cNvPr>
          <p:cNvSpPr>
            <a:spLocks noGrp="1"/>
          </p:cNvSpPr>
          <p:nvPr>
            <p:ph type="title"/>
          </p:nvPr>
        </p:nvSpPr>
        <p:spPr>
          <a:xfrm>
            <a:off x="838200" y="-3175"/>
            <a:ext cx="10515600" cy="879475"/>
          </a:xfrm>
        </p:spPr>
        <p:txBody>
          <a:bodyPr/>
          <a:lstStyle/>
          <a:p>
            <a:r>
              <a:rPr lang="en-US" dirty="0"/>
              <a:t>Chickadee: Page Tables</a:t>
            </a:r>
          </a:p>
        </p:txBody>
      </p:sp>
      <p:sp>
        <p:nvSpPr>
          <p:cNvPr id="3" name="Content Placeholder 2">
            <a:extLst>
              <a:ext uri="{FF2B5EF4-FFF2-40B4-BE49-F238E27FC236}">
                <a16:creationId xmlns:a16="http://schemas.microsoft.com/office/drawing/2014/main" id="{3F1BDEEB-7FEF-40EF-9270-3B6A695AABAF}"/>
              </a:ext>
            </a:extLst>
          </p:cNvPr>
          <p:cNvSpPr>
            <a:spLocks noGrp="1"/>
          </p:cNvSpPr>
          <p:nvPr>
            <p:ph idx="1"/>
          </p:nvPr>
        </p:nvSpPr>
        <p:spPr>
          <a:xfrm>
            <a:off x="185351" y="787400"/>
            <a:ext cx="11689149" cy="6070600"/>
          </a:xfrm>
        </p:spPr>
        <p:txBody>
          <a:bodyPr>
            <a:normAutofit/>
          </a:bodyPr>
          <a:lstStyle/>
          <a:p>
            <a:r>
              <a:rPr lang="en-US" sz="3200" dirty="0"/>
              <a:t>During boot, Chickadee creates a physical memory map in high canonical addresses *and* low canonical addresses</a:t>
            </a:r>
          </a:p>
          <a:p>
            <a:r>
              <a:rPr lang="en-US" sz="3200" dirty="0"/>
              <a:t>However, post-boot, low-canonical addresses are for user-mode content, not a memory map!</a:t>
            </a:r>
          </a:p>
        </p:txBody>
      </p:sp>
      <p:pic>
        <p:nvPicPr>
          <p:cNvPr id="6" name="Picture 5">
            <a:extLst>
              <a:ext uri="{FF2B5EF4-FFF2-40B4-BE49-F238E27FC236}">
                <a16:creationId xmlns:a16="http://schemas.microsoft.com/office/drawing/2014/main" id="{6E917A00-BC4F-49A4-86FF-B769DEF5DBFA}"/>
              </a:ext>
            </a:extLst>
          </p:cNvPr>
          <p:cNvPicPr>
            <a:picLocks noChangeAspect="1"/>
          </p:cNvPicPr>
          <p:nvPr/>
        </p:nvPicPr>
        <p:blipFill>
          <a:blip r:embed="rId3"/>
          <a:stretch>
            <a:fillRect/>
          </a:stretch>
        </p:blipFill>
        <p:spPr>
          <a:xfrm>
            <a:off x="0" y="-50850"/>
            <a:ext cx="12192000" cy="6908850"/>
          </a:xfrm>
          <a:prstGeom prst="rect">
            <a:avLst/>
          </a:prstGeom>
        </p:spPr>
      </p:pic>
    </p:spTree>
    <p:extLst>
      <p:ext uri="{BB962C8B-B14F-4D97-AF65-F5344CB8AC3E}">
        <p14:creationId xmlns:p14="http://schemas.microsoft.com/office/powerpoint/2010/main" val="330702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35627-97BB-400D-8BFD-BD278BC3BC01}"/>
              </a:ext>
            </a:extLst>
          </p:cNvPr>
          <p:cNvSpPr>
            <a:spLocks noGrp="1"/>
          </p:cNvSpPr>
          <p:nvPr>
            <p:ph type="title"/>
          </p:nvPr>
        </p:nvSpPr>
        <p:spPr>
          <a:xfrm>
            <a:off x="6309360" y="0"/>
            <a:ext cx="5882639" cy="2037806"/>
          </a:xfrm>
        </p:spPr>
        <p:txBody>
          <a:bodyPr>
            <a:normAutofit fontScale="90000"/>
          </a:bodyPr>
          <a:lstStyle/>
          <a:p>
            <a:r>
              <a:rPr lang="en-US" sz="4800" dirty="0"/>
              <a:t>How Do We Map</a:t>
            </a:r>
            <a:br>
              <a:rPr lang="en-US" sz="4800" dirty="0"/>
            </a:br>
            <a:r>
              <a:rPr lang="en-US" sz="4800" dirty="0"/>
              <a:t>Virtual Addresses to</a:t>
            </a:r>
            <a:br>
              <a:rPr lang="en-US" sz="4800" dirty="0"/>
            </a:br>
            <a:r>
              <a:rPr lang="en-US" sz="4800" dirty="0"/>
              <a:t>Physical Addresses?</a:t>
            </a:r>
          </a:p>
        </p:txBody>
      </p:sp>
      <p:grpSp>
        <p:nvGrpSpPr>
          <p:cNvPr id="40" name="Group 39">
            <a:extLst>
              <a:ext uri="{FF2B5EF4-FFF2-40B4-BE49-F238E27FC236}">
                <a16:creationId xmlns:a16="http://schemas.microsoft.com/office/drawing/2014/main" id="{B540733A-7180-43DB-8CE2-415FCBB57639}"/>
              </a:ext>
            </a:extLst>
          </p:cNvPr>
          <p:cNvGrpSpPr/>
          <p:nvPr/>
        </p:nvGrpSpPr>
        <p:grpSpPr>
          <a:xfrm>
            <a:off x="-401058" y="838789"/>
            <a:ext cx="6659484" cy="6019211"/>
            <a:chOff x="-401058" y="838789"/>
            <a:chExt cx="6659484" cy="6019211"/>
          </a:xfrm>
        </p:grpSpPr>
        <p:sp>
          <p:nvSpPr>
            <p:cNvPr id="5" name="Rectangle 4">
              <a:extLst>
                <a:ext uri="{FF2B5EF4-FFF2-40B4-BE49-F238E27FC236}">
                  <a16:creationId xmlns:a16="http://schemas.microsoft.com/office/drawing/2014/main" id="{D299FB50-9E72-4CAF-BB78-3AFDB942A809}"/>
                </a:ext>
              </a:extLst>
            </p:cNvPr>
            <p:cNvSpPr/>
            <p:nvPr/>
          </p:nvSpPr>
          <p:spPr>
            <a:xfrm>
              <a:off x="3136229" y="1655893"/>
              <a:ext cx="2959769" cy="498808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9F6F1EF-A96B-4599-943C-151542602D0C}"/>
                </a:ext>
              </a:extLst>
            </p:cNvPr>
            <p:cNvSpPr txBox="1"/>
            <p:nvPr/>
          </p:nvSpPr>
          <p:spPr>
            <a:xfrm>
              <a:off x="-401058" y="6396335"/>
              <a:ext cx="351322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0000’0000’0000’0000</a:t>
              </a:r>
            </a:p>
          </p:txBody>
        </p:sp>
        <p:sp>
          <p:nvSpPr>
            <p:cNvPr id="9" name="TextBox 8">
              <a:extLst>
                <a:ext uri="{FF2B5EF4-FFF2-40B4-BE49-F238E27FC236}">
                  <a16:creationId xmlns:a16="http://schemas.microsoft.com/office/drawing/2014/main" id="{06882E2A-E404-4C35-8408-A0D155400CFD}"/>
                </a:ext>
              </a:extLst>
            </p:cNvPr>
            <p:cNvSpPr txBox="1"/>
            <p:nvPr/>
          </p:nvSpPr>
          <p:spPr>
            <a:xfrm>
              <a:off x="-280739" y="1437413"/>
              <a:ext cx="3392909" cy="438582"/>
            </a:xfrm>
            <a:prstGeom prst="rect">
              <a:avLst/>
            </a:prstGeom>
            <a:noFill/>
          </p:spPr>
          <p:txBody>
            <a:bodyPr wrap="square" rtlCol="0">
              <a:spAutoFit/>
            </a:bodyPr>
            <a:lstStyle/>
            <a:p>
              <a:pPr algn="r"/>
              <a:r>
                <a:rPr lang="en-US" sz="2250" dirty="0">
                  <a:latin typeface="Roboto" panose="02000000000000000000" pitchFamily="2" charset="0"/>
                  <a:ea typeface="Roboto" panose="02000000000000000000" pitchFamily="2" charset="0"/>
                  <a:cs typeface="Roboto" panose="02000000000000000000" pitchFamily="2" charset="0"/>
                </a:rPr>
                <a:t>FFFF’FFFF’FFFF’FFFF</a:t>
              </a:r>
            </a:p>
          </p:txBody>
        </p:sp>
        <p:grpSp>
          <p:nvGrpSpPr>
            <p:cNvPr id="25" name="Group 24">
              <a:extLst>
                <a:ext uri="{FF2B5EF4-FFF2-40B4-BE49-F238E27FC236}">
                  <a16:creationId xmlns:a16="http://schemas.microsoft.com/office/drawing/2014/main" id="{86065CAE-264D-4315-B969-ACAF7CF1CD33}"/>
                </a:ext>
              </a:extLst>
            </p:cNvPr>
            <p:cNvGrpSpPr/>
            <p:nvPr/>
          </p:nvGrpSpPr>
          <p:grpSpPr>
            <a:xfrm>
              <a:off x="2997864" y="838789"/>
              <a:ext cx="3260562" cy="803187"/>
              <a:chOff x="2997864" y="838789"/>
              <a:chExt cx="3260562" cy="803187"/>
            </a:xfrm>
          </p:grpSpPr>
          <p:sp>
            <p:nvSpPr>
              <p:cNvPr id="10" name="TextBox 9">
                <a:extLst>
                  <a:ext uri="{FF2B5EF4-FFF2-40B4-BE49-F238E27FC236}">
                    <a16:creationId xmlns:a16="http://schemas.microsoft.com/office/drawing/2014/main" id="{E792BCE1-32CA-45FD-BFB9-AE0DDDF69967}"/>
                  </a:ext>
                </a:extLst>
              </p:cNvPr>
              <p:cNvSpPr txBox="1"/>
              <p:nvPr/>
            </p:nvSpPr>
            <p:spPr>
              <a:xfrm>
                <a:off x="2997864" y="838789"/>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64-bit virtual address</a:t>
                </a:r>
              </a:p>
            </p:txBody>
          </p:sp>
          <p:sp>
            <p:nvSpPr>
              <p:cNvPr id="24" name="TextBox 23">
                <a:extLst>
                  <a:ext uri="{FF2B5EF4-FFF2-40B4-BE49-F238E27FC236}">
                    <a16:creationId xmlns:a16="http://schemas.microsoft.com/office/drawing/2014/main" id="{5D433FDB-91E1-414C-91B1-4C8425894D76}"/>
                  </a:ext>
                </a:extLst>
              </p:cNvPr>
              <p:cNvSpPr txBox="1"/>
              <p:nvPr/>
            </p:nvSpPr>
            <p:spPr>
              <a:xfrm>
                <a:off x="2997864" y="1149533"/>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space (16 exabytes)</a:t>
                </a:r>
              </a:p>
            </p:txBody>
          </p:sp>
        </p:grpSp>
      </p:grpSp>
      <p:grpSp>
        <p:nvGrpSpPr>
          <p:cNvPr id="42" name="Group 41">
            <a:extLst>
              <a:ext uri="{FF2B5EF4-FFF2-40B4-BE49-F238E27FC236}">
                <a16:creationId xmlns:a16="http://schemas.microsoft.com/office/drawing/2014/main" id="{70B0F90D-0E87-4171-BE55-FD79357B7BA0}"/>
              </a:ext>
            </a:extLst>
          </p:cNvPr>
          <p:cNvGrpSpPr/>
          <p:nvPr/>
        </p:nvGrpSpPr>
        <p:grpSpPr>
          <a:xfrm>
            <a:off x="7580176" y="1882686"/>
            <a:ext cx="3921332" cy="4580329"/>
            <a:chOff x="7580176" y="1882686"/>
            <a:chExt cx="3921332" cy="4580329"/>
          </a:xfrm>
        </p:grpSpPr>
        <p:pic>
          <p:nvPicPr>
            <p:cNvPr id="26" name="Picture 25">
              <a:extLst>
                <a:ext uri="{FF2B5EF4-FFF2-40B4-BE49-F238E27FC236}">
                  <a16:creationId xmlns:a16="http://schemas.microsoft.com/office/drawing/2014/main" id="{DAFA683B-C442-4C2F-82BA-74835A681323}"/>
                </a:ext>
              </a:extLst>
            </p:cNvPr>
            <p:cNvPicPr>
              <a:picLocks noChangeAspect="1"/>
            </p:cNvPicPr>
            <p:nvPr/>
          </p:nvPicPr>
          <p:blipFill>
            <a:blip r:embed="rId3"/>
            <a:stretch>
              <a:fillRect/>
            </a:stretch>
          </p:blipFill>
          <p:spPr>
            <a:xfrm rot="17984197">
              <a:off x="7455477" y="3229660"/>
              <a:ext cx="3509961" cy="2658561"/>
            </a:xfrm>
            <a:prstGeom prst="rect">
              <a:avLst/>
            </a:prstGeom>
          </p:spPr>
        </p:pic>
        <p:grpSp>
          <p:nvGrpSpPr>
            <p:cNvPr id="28" name="Group 27">
              <a:extLst>
                <a:ext uri="{FF2B5EF4-FFF2-40B4-BE49-F238E27FC236}">
                  <a16:creationId xmlns:a16="http://schemas.microsoft.com/office/drawing/2014/main" id="{F301E223-26C2-4B66-857B-2F852B138B6A}"/>
                </a:ext>
              </a:extLst>
            </p:cNvPr>
            <p:cNvGrpSpPr/>
            <p:nvPr/>
          </p:nvGrpSpPr>
          <p:grpSpPr>
            <a:xfrm>
              <a:off x="7580176" y="1882686"/>
              <a:ext cx="3260562" cy="803187"/>
              <a:chOff x="2997864" y="838789"/>
              <a:chExt cx="3260562" cy="803187"/>
            </a:xfrm>
          </p:grpSpPr>
          <p:sp>
            <p:nvSpPr>
              <p:cNvPr id="29" name="TextBox 28">
                <a:extLst>
                  <a:ext uri="{FF2B5EF4-FFF2-40B4-BE49-F238E27FC236}">
                    <a16:creationId xmlns:a16="http://schemas.microsoft.com/office/drawing/2014/main" id="{AADE391D-4732-4613-AA77-FB97BAB0D30E}"/>
                  </a:ext>
                </a:extLst>
              </p:cNvPr>
              <p:cNvSpPr txBox="1"/>
              <p:nvPr/>
            </p:nvSpPr>
            <p:spPr>
              <a:xfrm>
                <a:off x="2997864" y="838789"/>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Physical RAM</a:t>
                </a:r>
              </a:p>
            </p:txBody>
          </p:sp>
          <p:sp>
            <p:nvSpPr>
              <p:cNvPr id="30" name="TextBox 29">
                <a:extLst>
                  <a:ext uri="{FF2B5EF4-FFF2-40B4-BE49-F238E27FC236}">
                    <a16:creationId xmlns:a16="http://schemas.microsoft.com/office/drawing/2014/main" id="{EC4D7BE2-894E-4B3C-9DA3-34E55258F73E}"/>
                  </a:ext>
                </a:extLst>
              </p:cNvPr>
              <p:cNvSpPr txBox="1"/>
              <p:nvPr/>
            </p:nvSpPr>
            <p:spPr>
              <a:xfrm>
                <a:off x="2997864" y="1149533"/>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(e.g., 8 GB)</a:t>
                </a:r>
              </a:p>
            </p:txBody>
          </p:sp>
        </p:grpSp>
        <p:sp>
          <p:nvSpPr>
            <p:cNvPr id="31" name="Rectangle 30">
              <a:extLst>
                <a:ext uri="{FF2B5EF4-FFF2-40B4-BE49-F238E27FC236}">
                  <a16:creationId xmlns:a16="http://schemas.microsoft.com/office/drawing/2014/main" id="{07CCA431-3114-46EA-965A-4FDA9A8DC5B5}"/>
                </a:ext>
              </a:extLst>
            </p:cNvPr>
            <p:cNvSpPr/>
            <p:nvPr/>
          </p:nvSpPr>
          <p:spPr>
            <a:xfrm>
              <a:off x="9636895" y="2611207"/>
              <a:ext cx="1830950" cy="461665"/>
            </a:xfrm>
            <a:prstGeom prst="rect">
              <a:avLst/>
            </a:prstGeom>
          </p:spPr>
          <p:txBody>
            <a:bodyPr wrap="none">
              <a:spAutoFit/>
            </a:bodyPr>
            <a:lstStyle/>
            <a:p>
              <a:r>
                <a:rPr lang="en-US" sz="2400" dirty="0">
                  <a:latin typeface="Roboto" panose="02000000000000000000" pitchFamily="2" charset="0"/>
                  <a:ea typeface="Roboto" panose="02000000000000000000" pitchFamily="2" charset="0"/>
                  <a:cs typeface="Roboto" panose="02000000000000000000" pitchFamily="2" charset="0"/>
                </a:rPr>
                <a:t>1’FFFF’FFFF</a:t>
              </a:r>
            </a:p>
          </p:txBody>
        </p:sp>
        <p:sp>
          <p:nvSpPr>
            <p:cNvPr id="32" name="Rectangle 31">
              <a:extLst>
                <a:ext uri="{FF2B5EF4-FFF2-40B4-BE49-F238E27FC236}">
                  <a16:creationId xmlns:a16="http://schemas.microsoft.com/office/drawing/2014/main" id="{AFB0ECF8-5550-4D0F-855D-86408088EABF}"/>
                </a:ext>
              </a:extLst>
            </p:cNvPr>
            <p:cNvSpPr/>
            <p:nvPr/>
          </p:nvSpPr>
          <p:spPr>
            <a:xfrm>
              <a:off x="9636895" y="6001350"/>
              <a:ext cx="1864613" cy="461665"/>
            </a:xfrm>
            <a:prstGeom prst="rect">
              <a:avLst/>
            </a:prstGeom>
          </p:spPr>
          <p:txBody>
            <a:bodyPr wrap="none">
              <a:spAutoFit/>
            </a:bodyPr>
            <a:lstStyle/>
            <a:p>
              <a:r>
                <a:rPr lang="en-US" sz="2400" dirty="0">
                  <a:latin typeface="Roboto" panose="02000000000000000000" pitchFamily="2" charset="0"/>
                  <a:ea typeface="Roboto" panose="02000000000000000000" pitchFamily="2" charset="0"/>
                  <a:cs typeface="Roboto" panose="02000000000000000000" pitchFamily="2" charset="0"/>
                </a:rPr>
                <a:t>0’0000’0000</a:t>
              </a:r>
            </a:p>
          </p:txBody>
        </p:sp>
      </p:grpSp>
      <p:cxnSp>
        <p:nvCxnSpPr>
          <p:cNvPr id="34" name="Straight Connector 33">
            <a:extLst>
              <a:ext uri="{FF2B5EF4-FFF2-40B4-BE49-F238E27FC236}">
                <a16:creationId xmlns:a16="http://schemas.microsoft.com/office/drawing/2014/main" id="{308EC516-F03B-4A2F-B00C-93BCCBC33F59}"/>
              </a:ext>
            </a:extLst>
          </p:cNvPr>
          <p:cNvCxnSpPr>
            <a:cxnSpLocks/>
          </p:cNvCxnSpPr>
          <p:nvPr/>
        </p:nvCxnSpPr>
        <p:spPr>
          <a:xfrm>
            <a:off x="6258426" y="1668245"/>
            <a:ext cx="2467563" cy="114026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46DEA2B-7E63-4EE2-8D1E-130C3DE8695D}"/>
              </a:ext>
            </a:extLst>
          </p:cNvPr>
          <p:cNvCxnSpPr>
            <a:cxnSpLocks/>
          </p:cNvCxnSpPr>
          <p:nvPr/>
        </p:nvCxnSpPr>
        <p:spPr>
          <a:xfrm flipV="1">
            <a:off x="6258426" y="6296297"/>
            <a:ext cx="2467563" cy="34768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BF345DDE-BE47-4C86-A867-FB41939724FC}"/>
              </a:ext>
            </a:extLst>
          </p:cNvPr>
          <p:cNvGrpSpPr/>
          <p:nvPr/>
        </p:nvGrpSpPr>
        <p:grpSpPr>
          <a:xfrm>
            <a:off x="724155" y="1641976"/>
            <a:ext cx="8380007" cy="5207788"/>
            <a:chOff x="724155" y="1641976"/>
            <a:chExt cx="8380007" cy="5207788"/>
          </a:xfrm>
        </p:grpSpPr>
        <p:sp>
          <p:nvSpPr>
            <p:cNvPr id="49" name="Speech Bubble: Rectangle with Corners Rounded 48">
              <a:extLst>
                <a:ext uri="{FF2B5EF4-FFF2-40B4-BE49-F238E27FC236}">
                  <a16:creationId xmlns:a16="http://schemas.microsoft.com/office/drawing/2014/main" id="{96F594B1-0B6E-4A2F-9FE1-2CE4B368B1AD}"/>
                </a:ext>
              </a:extLst>
            </p:cNvPr>
            <p:cNvSpPr/>
            <p:nvPr/>
          </p:nvSpPr>
          <p:spPr>
            <a:xfrm>
              <a:off x="1175655" y="2795451"/>
              <a:ext cx="2782389" cy="1121952"/>
            </a:xfrm>
            <a:prstGeom prst="wedgeRoundRectCallout">
              <a:avLst>
                <a:gd name="adj1" fmla="val 59918"/>
                <a:gd name="adj2" fmla="val 128865"/>
                <a:gd name="adj3" fmla="val 16667"/>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0F2D5EB2-7245-422B-AEB6-D0139F27F853}"/>
                </a:ext>
              </a:extLst>
            </p:cNvPr>
            <p:cNvPicPr>
              <a:picLocks noChangeAspect="1"/>
            </p:cNvPicPr>
            <p:nvPr/>
          </p:nvPicPr>
          <p:blipFill>
            <a:blip r:embed="rId4"/>
            <a:stretch>
              <a:fillRect/>
            </a:stretch>
          </p:blipFill>
          <p:spPr>
            <a:xfrm>
              <a:off x="724155" y="1641976"/>
              <a:ext cx="8380007" cy="5207788"/>
            </a:xfrm>
            <a:prstGeom prst="rect">
              <a:avLst/>
            </a:prstGeom>
          </p:spPr>
        </p:pic>
        <p:sp>
          <p:nvSpPr>
            <p:cNvPr id="51" name="TextBox 50">
              <a:extLst>
                <a:ext uri="{FF2B5EF4-FFF2-40B4-BE49-F238E27FC236}">
                  <a16:creationId xmlns:a16="http://schemas.microsoft.com/office/drawing/2014/main" id="{2D1ED71C-83C4-466B-BD7B-D0C2599D9014}"/>
                </a:ext>
              </a:extLst>
            </p:cNvPr>
            <p:cNvSpPr txBox="1"/>
            <p:nvPr/>
          </p:nvSpPr>
          <p:spPr>
            <a:xfrm>
              <a:off x="1188720" y="2730137"/>
              <a:ext cx="2782388" cy="1200329"/>
            </a:xfrm>
            <a:prstGeom prst="rect">
              <a:avLst/>
            </a:prstGeom>
            <a:noFill/>
          </p:spPr>
          <p:txBody>
            <a:bodyPr wrap="square" rtlCol="0">
              <a:spAutoFit/>
            </a:bodyPr>
            <a:lstStyle/>
            <a:p>
              <a:r>
                <a:rPr lang="en-US" sz="3600" b="1" dirty="0">
                  <a:latin typeface="Segoe UI Light" panose="020B0502040204020203" pitchFamily="34" charset="0"/>
                  <a:cs typeface="Segoe UI Light" panose="020B0502040204020203" pitchFamily="34" charset="0"/>
                </a:rPr>
                <a:t>An exabyte is a billion GBs! </a:t>
              </a:r>
            </a:p>
          </p:txBody>
        </p:sp>
      </p:grpSp>
    </p:spTree>
    <p:extLst>
      <p:ext uri="{BB962C8B-B14F-4D97-AF65-F5344CB8AC3E}">
        <p14:creationId xmlns:p14="http://schemas.microsoft.com/office/powerpoint/2010/main" val="384348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anim calcmode="lin" valueType="num">
                                      <p:cBhvr>
                                        <p:cTn id="8" dur="500" fill="hold"/>
                                        <p:tgtEl>
                                          <p:spTgt spid="48"/>
                                        </p:tgtEl>
                                        <p:attrNameLst>
                                          <p:attrName>ppt_x</p:attrName>
                                        </p:attrNameLst>
                                      </p:cBhvr>
                                      <p:tavLst>
                                        <p:tav tm="0">
                                          <p:val>
                                            <p:strVal val="#ppt_x"/>
                                          </p:val>
                                        </p:tav>
                                        <p:tav tm="100000">
                                          <p:val>
                                            <p:strVal val="#ppt_x"/>
                                          </p:val>
                                        </p:tav>
                                      </p:tavLst>
                                    </p:anim>
                                    <p:anim calcmode="lin" valueType="num">
                                      <p:cBhvr>
                                        <p:cTn id="9" dur="5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500"/>
                                        <p:tgtEl>
                                          <p:spTgt spid="48"/>
                                        </p:tgtEl>
                                      </p:cBhvr>
                                    </p:animEffect>
                                    <p:anim calcmode="lin" valueType="num">
                                      <p:cBhvr>
                                        <p:cTn id="14" dur="500"/>
                                        <p:tgtEl>
                                          <p:spTgt spid="48"/>
                                        </p:tgtEl>
                                        <p:attrNameLst>
                                          <p:attrName>ppt_x</p:attrName>
                                        </p:attrNameLst>
                                      </p:cBhvr>
                                      <p:tavLst>
                                        <p:tav tm="0">
                                          <p:val>
                                            <p:strVal val="ppt_x"/>
                                          </p:val>
                                        </p:tav>
                                        <p:tav tm="100000">
                                          <p:val>
                                            <p:strVal val="ppt_x"/>
                                          </p:val>
                                        </p:tav>
                                      </p:tavLst>
                                    </p:anim>
                                    <p:anim calcmode="lin" valueType="num">
                                      <p:cBhvr>
                                        <p:cTn id="15" dur="500"/>
                                        <p:tgtEl>
                                          <p:spTgt spid="48"/>
                                        </p:tgtEl>
                                        <p:attrNameLst>
                                          <p:attrName>ppt_y</p:attrName>
                                        </p:attrNameLst>
                                      </p:cBhvr>
                                      <p:tavLst>
                                        <p:tav tm="0">
                                          <p:val>
                                            <p:strVal val="ppt_y"/>
                                          </p:val>
                                        </p:tav>
                                        <p:tav tm="100000">
                                          <p:val>
                                            <p:strVal val="ppt_y+.1"/>
                                          </p:val>
                                        </p:tav>
                                      </p:tavLst>
                                    </p:anim>
                                    <p:set>
                                      <p:cBhvr>
                                        <p:cTn id="16" dur="1" fill="hold">
                                          <p:stCondLst>
                                            <p:cond delay="499"/>
                                          </p:stCondLst>
                                        </p:cTn>
                                        <p:tgtEl>
                                          <p:spTgt spid="48"/>
                                        </p:tgtEl>
                                        <p:attrNameLst>
                                          <p:attrName>style.visibility</p:attrName>
                                        </p:attrNameLst>
                                      </p:cBhvr>
                                      <p:to>
                                        <p:strVal val="hidden"/>
                                      </p:to>
                                    </p:set>
                                  </p:childTnLst>
                                </p:cTn>
                              </p:par>
                            </p:childTnLst>
                          </p:cTn>
                        </p:par>
                        <p:par>
                          <p:cTn id="17" fill="hold">
                            <p:stCondLst>
                              <p:cond delay="500"/>
                            </p:stCondLst>
                            <p:childTnLst>
                              <p:par>
                                <p:cTn id="18" presetID="49" presetClass="entr" presetSubtype="0" decel="100000" fill="hold"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p:val>
                                            <p:fltVal val="0"/>
                                          </p:val>
                                        </p:tav>
                                        <p:tav tm="100000">
                                          <p:val>
                                            <p:strVal val="#ppt_w"/>
                                          </p:val>
                                        </p:tav>
                                      </p:tavLst>
                                    </p:anim>
                                    <p:anim calcmode="lin" valueType="num">
                                      <p:cBhvr>
                                        <p:cTn id="21" dur="500" fill="hold"/>
                                        <p:tgtEl>
                                          <p:spTgt spid="36"/>
                                        </p:tgtEl>
                                        <p:attrNameLst>
                                          <p:attrName>ppt_h</p:attrName>
                                        </p:attrNameLst>
                                      </p:cBhvr>
                                      <p:tavLst>
                                        <p:tav tm="0">
                                          <p:val>
                                            <p:fltVal val="0"/>
                                          </p:val>
                                        </p:tav>
                                        <p:tav tm="100000">
                                          <p:val>
                                            <p:strVal val="#ppt_h"/>
                                          </p:val>
                                        </p:tav>
                                      </p:tavLst>
                                    </p:anim>
                                    <p:anim calcmode="lin" valueType="num">
                                      <p:cBhvr>
                                        <p:cTn id="22" dur="500" fill="hold"/>
                                        <p:tgtEl>
                                          <p:spTgt spid="36"/>
                                        </p:tgtEl>
                                        <p:attrNameLst>
                                          <p:attrName>style.rotation</p:attrName>
                                        </p:attrNameLst>
                                      </p:cBhvr>
                                      <p:tavLst>
                                        <p:tav tm="0">
                                          <p:val>
                                            <p:fltVal val="360"/>
                                          </p:val>
                                        </p:tav>
                                        <p:tav tm="100000">
                                          <p:val>
                                            <p:fltVal val="0"/>
                                          </p:val>
                                        </p:tav>
                                      </p:tavLst>
                                    </p:anim>
                                    <p:animEffect transition="in" filter="fade">
                                      <p:cBhvr>
                                        <p:cTn id="23" dur="500"/>
                                        <p:tgtEl>
                                          <p:spTgt spid="36"/>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 calcmode="lin" valueType="num">
                                      <p:cBhvr>
                                        <p:cTn id="28" dur="500" fill="hold"/>
                                        <p:tgtEl>
                                          <p:spTgt spid="34"/>
                                        </p:tgtEl>
                                        <p:attrNameLst>
                                          <p:attrName>style.rotation</p:attrName>
                                        </p:attrNameLst>
                                      </p:cBhvr>
                                      <p:tavLst>
                                        <p:tav tm="0">
                                          <p:val>
                                            <p:fltVal val="360"/>
                                          </p:val>
                                        </p:tav>
                                        <p:tav tm="100000">
                                          <p:val>
                                            <p:fltVal val="0"/>
                                          </p:val>
                                        </p:tav>
                                      </p:tavLst>
                                    </p:anim>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283884-44CB-4C69-B068-A759AD4E3E84}"/>
              </a:ext>
            </a:extLst>
          </p:cNvPr>
          <p:cNvSpPr/>
          <p:nvPr/>
        </p:nvSpPr>
        <p:spPr bwMode="auto">
          <a:xfrm>
            <a:off x="10183781" y="1828800"/>
            <a:ext cx="1618807" cy="393188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r>
              <a:rPr lang="en-US" sz="2400" dirty="0">
                <a:ea typeface="ＭＳ Ｐゴシック" pitchFamily="-96" charset="-128"/>
              </a:rPr>
              <a:t>Bottom 512 GB</a:t>
            </a:r>
          </a:p>
        </p:txBody>
      </p:sp>
      <p:grpSp>
        <p:nvGrpSpPr>
          <p:cNvPr id="5" name="Group 4">
            <a:extLst>
              <a:ext uri="{FF2B5EF4-FFF2-40B4-BE49-F238E27FC236}">
                <a16:creationId xmlns:a16="http://schemas.microsoft.com/office/drawing/2014/main" id="{BF682E90-10F3-44C7-BA72-7F95F57794F1}"/>
              </a:ext>
            </a:extLst>
          </p:cNvPr>
          <p:cNvGrpSpPr/>
          <p:nvPr/>
        </p:nvGrpSpPr>
        <p:grpSpPr>
          <a:xfrm>
            <a:off x="3863420" y="4188304"/>
            <a:ext cx="1425461" cy="523220"/>
            <a:chOff x="1410366" y="4720741"/>
            <a:chExt cx="1425461" cy="523220"/>
          </a:xfrm>
        </p:grpSpPr>
        <p:sp>
          <p:nvSpPr>
            <p:cNvPr id="6" name="Rectangle 5">
              <a:extLst>
                <a:ext uri="{FF2B5EF4-FFF2-40B4-BE49-F238E27FC236}">
                  <a16:creationId xmlns:a16="http://schemas.microsoft.com/office/drawing/2014/main" id="{A1D804EF-5E2F-41E2-B5DB-84BC4054482F}"/>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 name="TextBox 6">
              <a:extLst>
                <a:ext uri="{FF2B5EF4-FFF2-40B4-BE49-F238E27FC236}">
                  <a16:creationId xmlns:a16="http://schemas.microsoft.com/office/drawing/2014/main" id="{F44DEDE2-D094-46EB-9E4D-0BA9D4F9B831}"/>
                </a:ext>
              </a:extLst>
            </p:cNvPr>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grpSp>
        <p:nvGrpSpPr>
          <p:cNvPr id="8" name="Group 7">
            <a:extLst>
              <a:ext uri="{FF2B5EF4-FFF2-40B4-BE49-F238E27FC236}">
                <a16:creationId xmlns:a16="http://schemas.microsoft.com/office/drawing/2014/main" id="{213F1579-F413-4F7B-8AF0-AB5563B8AE78}"/>
              </a:ext>
            </a:extLst>
          </p:cNvPr>
          <p:cNvGrpSpPr/>
          <p:nvPr/>
        </p:nvGrpSpPr>
        <p:grpSpPr>
          <a:xfrm>
            <a:off x="4539571" y="4666664"/>
            <a:ext cx="1155535" cy="1753276"/>
            <a:chOff x="3938351" y="1072565"/>
            <a:chExt cx="1175172" cy="671649"/>
          </a:xfrm>
        </p:grpSpPr>
        <p:cxnSp>
          <p:nvCxnSpPr>
            <p:cNvPr id="9" name="Straight Connector 8">
              <a:extLst>
                <a:ext uri="{FF2B5EF4-FFF2-40B4-BE49-F238E27FC236}">
                  <a16:creationId xmlns:a16="http://schemas.microsoft.com/office/drawing/2014/main" id="{DDA8A1FD-A23F-479E-BB76-02025800CC41}"/>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0" name="Straight Connector 9">
              <a:extLst>
                <a:ext uri="{FF2B5EF4-FFF2-40B4-BE49-F238E27FC236}">
                  <a16:creationId xmlns:a16="http://schemas.microsoft.com/office/drawing/2014/main" id="{6A616119-6387-4172-9B4A-62D4BF502892}"/>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1" name="Group 10">
            <a:extLst>
              <a:ext uri="{FF2B5EF4-FFF2-40B4-BE49-F238E27FC236}">
                <a16:creationId xmlns:a16="http://schemas.microsoft.com/office/drawing/2014/main" id="{423149F3-51B9-473C-9AA5-7471FF6F6326}"/>
              </a:ext>
            </a:extLst>
          </p:cNvPr>
          <p:cNvGrpSpPr/>
          <p:nvPr/>
        </p:nvGrpSpPr>
        <p:grpSpPr>
          <a:xfrm>
            <a:off x="3791427" y="5837079"/>
            <a:ext cx="1124606" cy="582861"/>
            <a:chOff x="-14454" y="5935937"/>
            <a:chExt cx="1124606" cy="582861"/>
          </a:xfrm>
        </p:grpSpPr>
        <p:sp>
          <p:nvSpPr>
            <p:cNvPr id="12" name="TextBox 11">
              <a:extLst>
                <a:ext uri="{FF2B5EF4-FFF2-40B4-BE49-F238E27FC236}">
                  <a16:creationId xmlns:a16="http://schemas.microsoft.com/office/drawing/2014/main" id="{5A54DE47-5C3A-408E-9DFF-29CDE06C1516}"/>
                </a:ext>
              </a:extLst>
            </p:cNvPr>
            <p:cNvSpPr txBox="1"/>
            <p:nvPr/>
          </p:nvSpPr>
          <p:spPr>
            <a:xfrm>
              <a:off x="-14454" y="6096778"/>
              <a:ext cx="1124606" cy="422020"/>
            </a:xfrm>
            <a:prstGeom prst="rect">
              <a:avLst/>
            </a:prstGeom>
            <a:noFill/>
          </p:spPr>
          <p:txBody>
            <a:bodyPr wrap="square" rtlCol="0">
              <a:spAutoFit/>
            </a:bodyPr>
            <a:lstStyle/>
            <a:p>
              <a:r>
                <a:rPr lang="en-US" dirty="0"/>
                <a:t>64 bits</a:t>
              </a:r>
            </a:p>
          </p:txBody>
        </p:sp>
        <p:cxnSp>
          <p:nvCxnSpPr>
            <p:cNvPr id="13" name="Straight Connector 12">
              <a:extLst>
                <a:ext uri="{FF2B5EF4-FFF2-40B4-BE49-F238E27FC236}">
                  <a16:creationId xmlns:a16="http://schemas.microsoft.com/office/drawing/2014/main" id="{1D00A124-9E07-45C4-B333-7D12B1A3D77E}"/>
                </a:ext>
              </a:extLst>
            </p:cNvPr>
            <p:cNvCxnSpPr/>
            <p:nvPr/>
          </p:nvCxnSpPr>
          <p:spPr bwMode="auto">
            <a:xfrm flipH="1">
              <a:off x="557210" y="5935937"/>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4" name="Group 13">
            <a:extLst>
              <a:ext uri="{FF2B5EF4-FFF2-40B4-BE49-F238E27FC236}">
                <a16:creationId xmlns:a16="http://schemas.microsoft.com/office/drawing/2014/main" id="{B18FAE8B-DCC8-43DD-A2F3-58165BDE8D93}"/>
              </a:ext>
            </a:extLst>
          </p:cNvPr>
          <p:cNvGrpSpPr/>
          <p:nvPr/>
        </p:nvGrpSpPr>
        <p:grpSpPr>
          <a:xfrm>
            <a:off x="5191830" y="3577475"/>
            <a:ext cx="2164558" cy="3054152"/>
            <a:chOff x="5191830" y="3762830"/>
            <a:chExt cx="2164558" cy="3054152"/>
          </a:xfrm>
        </p:grpSpPr>
        <p:grpSp>
          <p:nvGrpSpPr>
            <p:cNvPr id="15" name="Group 14">
              <a:extLst>
                <a:ext uri="{FF2B5EF4-FFF2-40B4-BE49-F238E27FC236}">
                  <a16:creationId xmlns:a16="http://schemas.microsoft.com/office/drawing/2014/main" id="{F188A383-2A25-480B-B2FE-CFF5ACA33BBD}"/>
                </a:ext>
              </a:extLst>
            </p:cNvPr>
            <p:cNvGrpSpPr/>
            <p:nvPr/>
          </p:nvGrpSpPr>
          <p:grpSpPr>
            <a:xfrm>
              <a:off x="5191830" y="3842961"/>
              <a:ext cx="1714290" cy="2642288"/>
              <a:chOff x="2918113" y="1094077"/>
              <a:chExt cx="2459238" cy="2642288"/>
            </a:xfrm>
          </p:grpSpPr>
          <p:sp>
            <p:nvSpPr>
              <p:cNvPr id="21" name="Rectangle 20">
                <a:extLst>
                  <a:ext uri="{FF2B5EF4-FFF2-40B4-BE49-F238E27FC236}">
                    <a16:creationId xmlns:a16="http://schemas.microsoft.com/office/drawing/2014/main" id="{25B62233-AE84-484E-8A41-74E7F8FE26D7}"/>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22" name="Group 21">
                <a:extLst>
                  <a:ext uri="{FF2B5EF4-FFF2-40B4-BE49-F238E27FC236}">
                    <a16:creationId xmlns:a16="http://schemas.microsoft.com/office/drawing/2014/main" id="{E4D22541-932B-4ED5-8252-97C6C8555EA7}"/>
                  </a:ext>
                </a:extLst>
              </p:cNvPr>
              <p:cNvGrpSpPr/>
              <p:nvPr/>
            </p:nvGrpSpPr>
            <p:grpSpPr>
              <a:xfrm>
                <a:off x="2918113" y="3367033"/>
                <a:ext cx="2459238" cy="369332"/>
                <a:chOff x="378555" y="3983553"/>
                <a:chExt cx="2459238" cy="369332"/>
              </a:xfrm>
            </p:grpSpPr>
            <p:sp>
              <p:nvSpPr>
                <p:cNvPr id="23" name="Rectangle 22">
                  <a:extLst>
                    <a:ext uri="{FF2B5EF4-FFF2-40B4-BE49-F238E27FC236}">
                      <a16:creationId xmlns:a16="http://schemas.microsoft.com/office/drawing/2014/main" id="{6033C5E9-1CB7-46F8-9C7D-7F23840FF2F5}"/>
                    </a:ext>
                  </a:extLst>
                </p:cNvPr>
                <p:cNvSpPr/>
                <p:nvPr/>
              </p:nvSpPr>
              <p:spPr bwMode="auto">
                <a:xfrm>
                  <a:off x="1412331" y="4073226"/>
                  <a:ext cx="1425462"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24" name="TextBox 23">
                  <a:extLst>
                    <a:ext uri="{FF2B5EF4-FFF2-40B4-BE49-F238E27FC236}">
                      <a16:creationId xmlns:a16="http://schemas.microsoft.com/office/drawing/2014/main" id="{526B203F-A094-45B6-A53E-B281DC3A4792}"/>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16" name="TextBox 15">
              <a:extLst>
                <a:ext uri="{FF2B5EF4-FFF2-40B4-BE49-F238E27FC236}">
                  <a16:creationId xmlns:a16="http://schemas.microsoft.com/office/drawing/2014/main" id="{CCEFE991-C1D3-4A45-A5CE-C504DF2A8E51}"/>
                </a:ext>
              </a:extLst>
            </p:cNvPr>
            <p:cNvSpPr txBox="1"/>
            <p:nvPr/>
          </p:nvSpPr>
          <p:spPr>
            <a:xfrm>
              <a:off x="5506231" y="6416872"/>
              <a:ext cx="1850157" cy="400110"/>
            </a:xfrm>
            <a:prstGeom prst="rect">
              <a:avLst/>
            </a:prstGeom>
            <a:noFill/>
          </p:spPr>
          <p:txBody>
            <a:bodyPr wrap="square" rtlCol="0">
              <a:spAutoFit/>
            </a:bodyPr>
            <a:lstStyle/>
            <a:p>
              <a:pPr algn="ctr"/>
              <a:r>
                <a:rPr lang="en-US" sz="2000" b="1" dirty="0"/>
                <a:t>L4 </a:t>
              </a:r>
              <a:r>
                <a:rPr lang="en-US" sz="2000" b="1" dirty="0" err="1"/>
                <a:t>pagetable</a:t>
              </a:r>
              <a:endParaRPr lang="en-US" sz="2000" b="1" dirty="0"/>
            </a:p>
          </p:txBody>
        </p:sp>
        <p:sp>
          <p:nvSpPr>
            <p:cNvPr id="17" name="TextBox 16">
              <a:extLst>
                <a:ext uri="{FF2B5EF4-FFF2-40B4-BE49-F238E27FC236}">
                  <a16:creationId xmlns:a16="http://schemas.microsoft.com/office/drawing/2014/main" id="{C77030B8-1C89-4A10-A1C2-1085FA750A4F}"/>
                </a:ext>
              </a:extLst>
            </p:cNvPr>
            <p:cNvSpPr txBox="1"/>
            <p:nvPr/>
          </p:nvSpPr>
          <p:spPr>
            <a:xfrm>
              <a:off x="5204186" y="4961736"/>
              <a:ext cx="888201" cy="369332"/>
            </a:xfrm>
            <a:prstGeom prst="rect">
              <a:avLst/>
            </a:prstGeom>
            <a:noFill/>
          </p:spPr>
          <p:txBody>
            <a:bodyPr wrap="square" rtlCol="0">
              <a:spAutoFit/>
            </a:bodyPr>
            <a:lstStyle/>
            <a:p>
              <a:pPr algn="ctr"/>
              <a:r>
                <a:rPr lang="en-US" b="1" dirty="0"/>
                <a:t>[256]</a:t>
              </a:r>
            </a:p>
          </p:txBody>
        </p:sp>
        <p:sp>
          <p:nvSpPr>
            <p:cNvPr id="18" name="Rectangle 17">
              <a:extLst>
                <a:ext uri="{FF2B5EF4-FFF2-40B4-BE49-F238E27FC236}">
                  <a16:creationId xmlns:a16="http://schemas.microsoft.com/office/drawing/2014/main" id="{04B65BAA-DB5A-4A84-ADF3-32990875030B}"/>
                </a:ext>
              </a:extLst>
            </p:cNvPr>
            <p:cNvSpPr/>
            <p:nvPr/>
          </p:nvSpPr>
          <p:spPr bwMode="auto">
            <a:xfrm>
              <a:off x="5912456" y="5036439"/>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9" name="Rectangle 18">
              <a:extLst>
                <a:ext uri="{FF2B5EF4-FFF2-40B4-BE49-F238E27FC236}">
                  <a16:creationId xmlns:a16="http://schemas.microsoft.com/office/drawing/2014/main" id="{039E0AB7-A82D-4170-8F86-C94150A110BF}"/>
                </a:ext>
              </a:extLst>
            </p:cNvPr>
            <p:cNvSpPr/>
            <p:nvPr/>
          </p:nvSpPr>
          <p:spPr bwMode="auto">
            <a:xfrm>
              <a:off x="5912456" y="3841256"/>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20" name="TextBox 19">
              <a:extLst>
                <a:ext uri="{FF2B5EF4-FFF2-40B4-BE49-F238E27FC236}">
                  <a16:creationId xmlns:a16="http://schemas.microsoft.com/office/drawing/2014/main" id="{C01023CD-CAEC-437A-A25E-0D2CF0BEA9ED}"/>
                </a:ext>
              </a:extLst>
            </p:cNvPr>
            <p:cNvSpPr txBox="1"/>
            <p:nvPr/>
          </p:nvSpPr>
          <p:spPr>
            <a:xfrm>
              <a:off x="5201383" y="3762830"/>
              <a:ext cx="888201" cy="369332"/>
            </a:xfrm>
            <a:prstGeom prst="rect">
              <a:avLst/>
            </a:prstGeom>
            <a:noFill/>
          </p:spPr>
          <p:txBody>
            <a:bodyPr wrap="square" rtlCol="0">
              <a:spAutoFit/>
            </a:bodyPr>
            <a:lstStyle/>
            <a:p>
              <a:pPr algn="ctr"/>
              <a:r>
                <a:rPr lang="en-US" b="1" dirty="0"/>
                <a:t>[511]</a:t>
              </a:r>
            </a:p>
          </p:txBody>
        </p:sp>
      </p:grpSp>
      <p:sp>
        <p:nvSpPr>
          <p:cNvPr id="25" name="Rectangle 24">
            <a:extLst>
              <a:ext uri="{FF2B5EF4-FFF2-40B4-BE49-F238E27FC236}">
                <a16:creationId xmlns:a16="http://schemas.microsoft.com/office/drawing/2014/main" id="{F95AA8C3-3655-43AF-9023-713705AC97A4}"/>
              </a:ext>
            </a:extLst>
          </p:cNvPr>
          <p:cNvSpPr/>
          <p:nvPr/>
        </p:nvSpPr>
        <p:spPr>
          <a:xfrm>
            <a:off x="9950251" y="1814231"/>
            <a:ext cx="2149217" cy="331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AA23501-912B-4F7D-A246-2D79C45825B8}"/>
              </a:ext>
            </a:extLst>
          </p:cNvPr>
          <p:cNvSpPr txBox="1"/>
          <p:nvPr/>
        </p:nvSpPr>
        <p:spPr>
          <a:xfrm rot="16200000">
            <a:off x="10334041" y="2113632"/>
            <a:ext cx="1062681" cy="769441"/>
          </a:xfrm>
          <a:prstGeom prst="rect">
            <a:avLst/>
          </a:prstGeom>
          <a:noFill/>
        </p:spPr>
        <p:txBody>
          <a:bodyPr wrap="square" rtlCol="0">
            <a:spAutoFit/>
          </a:bodyPr>
          <a:lstStyle/>
          <a:p>
            <a:r>
              <a:rPr lang="en-US" sz="4400" dirty="0"/>
              <a:t>. . .</a:t>
            </a:r>
          </a:p>
        </p:txBody>
      </p:sp>
      <p:sp>
        <p:nvSpPr>
          <p:cNvPr id="27" name="TextBox 26">
            <a:extLst>
              <a:ext uri="{FF2B5EF4-FFF2-40B4-BE49-F238E27FC236}">
                <a16:creationId xmlns:a16="http://schemas.microsoft.com/office/drawing/2014/main" id="{4A12159C-488C-4EC1-A99D-189826CA9D40}"/>
              </a:ext>
            </a:extLst>
          </p:cNvPr>
          <p:cNvSpPr txBox="1"/>
          <p:nvPr/>
        </p:nvSpPr>
        <p:spPr>
          <a:xfrm>
            <a:off x="10099780" y="5742405"/>
            <a:ext cx="1850157" cy="400110"/>
          </a:xfrm>
          <a:prstGeom prst="rect">
            <a:avLst/>
          </a:prstGeom>
          <a:noFill/>
        </p:spPr>
        <p:txBody>
          <a:bodyPr wrap="square" rtlCol="0">
            <a:spAutoFit/>
          </a:bodyPr>
          <a:lstStyle/>
          <a:p>
            <a:pPr algn="ctr"/>
            <a:r>
              <a:rPr lang="en-US" sz="2000" b="1" dirty="0"/>
              <a:t>Physical RAM</a:t>
            </a:r>
          </a:p>
        </p:txBody>
      </p:sp>
      <p:cxnSp>
        <p:nvCxnSpPr>
          <p:cNvPr id="28" name="Straight Connector 27">
            <a:extLst>
              <a:ext uri="{FF2B5EF4-FFF2-40B4-BE49-F238E27FC236}">
                <a16:creationId xmlns:a16="http://schemas.microsoft.com/office/drawing/2014/main" id="{EBADB747-929D-4673-9DEF-102AD02849E1}"/>
              </a:ext>
            </a:extLst>
          </p:cNvPr>
          <p:cNvCxnSpPr>
            <a:cxnSpLocks/>
          </p:cNvCxnSpPr>
          <p:nvPr/>
        </p:nvCxnSpPr>
        <p:spPr bwMode="auto">
          <a:xfrm>
            <a:off x="7173227" y="5891401"/>
            <a:ext cx="369982"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29" name="Straight Connector 28">
            <a:extLst>
              <a:ext uri="{FF2B5EF4-FFF2-40B4-BE49-F238E27FC236}">
                <a16:creationId xmlns:a16="http://schemas.microsoft.com/office/drawing/2014/main" id="{73416212-A250-4A28-84FC-FE483C717E38}"/>
              </a:ext>
            </a:extLst>
          </p:cNvPr>
          <p:cNvCxnSpPr>
            <a:cxnSpLocks/>
          </p:cNvCxnSpPr>
          <p:nvPr/>
        </p:nvCxnSpPr>
        <p:spPr bwMode="auto">
          <a:xfrm>
            <a:off x="6906120" y="6142555"/>
            <a:ext cx="267107"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30" name="Straight Connector 29">
            <a:extLst>
              <a:ext uri="{FF2B5EF4-FFF2-40B4-BE49-F238E27FC236}">
                <a16:creationId xmlns:a16="http://schemas.microsoft.com/office/drawing/2014/main" id="{4F778381-DE09-4E38-9434-C9BD803B5AFE}"/>
              </a:ext>
            </a:extLst>
          </p:cNvPr>
          <p:cNvCxnSpPr>
            <a:cxnSpLocks/>
          </p:cNvCxnSpPr>
          <p:nvPr/>
        </p:nvCxnSpPr>
        <p:spPr bwMode="auto">
          <a:xfrm flipV="1">
            <a:off x="7173227" y="4973404"/>
            <a:ext cx="0" cy="1169152"/>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31" name="Straight Connector 30">
            <a:extLst>
              <a:ext uri="{FF2B5EF4-FFF2-40B4-BE49-F238E27FC236}">
                <a16:creationId xmlns:a16="http://schemas.microsoft.com/office/drawing/2014/main" id="{9F764A1F-416B-4986-9AF8-5391A3C1A4DF}"/>
              </a:ext>
            </a:extLst>
          </p:cNvPr>
          <p:cNvCxnSpPr>
            <a:cxnSpLocks/>
          </p:cNvCxnSpPr>
          <p:nvPr/>
        </p:nvCxnSpPr>
        <p:spPr bwMode="auto">
          <a:xfrm>
            <a:off x="6906119" y="4973404"/>
            <a:ext cx="267107"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32" name="Straight Connector 31">
            <a:extLst>
              <a:ext uri="{FF2B5EF4-FFF2-40B4-BE49-F238E27FC236}">
                <a16:creationId xmlns:a16="http://schemas.microsoft.com/office/drawing/2014/main" id="{747807B5-A6FF-4EC6-8767-23245DDD12B2}"/>
              </a:ext>
            </a:extLst>
          </p:cNvPr>
          <p:cNvCxnSpPr>
            <a:cxnSpLocks/>
          </p:cNvCxnSpPr>
          <p:nvPr/>
        </p:nvCxnSpPr>
        <p:spPr bwMode="auto">
          <a:xfrm>
            <a:off x="6906118" y="3778221"/>
            <a:ext cx="105195"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33" name="Straight Connector 32">
            <a:extLst>
              <a:ext uri="{FF2B5EF4-FFF2-40B4-BE49-F238E27FC236}">
                <a16:creationId xmlns:a16="http://schemas.microsoft.com/office/drawing/2014/main" id="{E005E75D-6445-433B-A6F4-2CE743962610}"/>
              </a:ext>
            </a:extLst>
          </p:cNvPr>
          <p:cNvCxnSpPr>
            <a:cxnSpLocks/>
          </p:cNvCxnSpPr>
          <p:nvPr/>
        </p:nvCxnSpPr>
        <p:spPr bwMode="auto">
          <a:xfrm flipV="1">
            <a:off x="7017453" y="2843428"/>
            <a:ext cx="0" cy="937721"/>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34" name="Straight Connector 33">
            <a:extLst>
              <a:ext uri="{FF2B5EF4-FFF2-40B4-BE49-F238E27FC236}">
                <a16:creationId xmlns:a16="http://schemas.microsoft.com/office/drawing/2014/main" id="{5A2EACFB-D49D-4FB6-8C5C-2513E5C3A95E}"/>
              </a:ext>
            </a:extLst>
          </p:cNvPr>
          <p:cNvCxnSpPr>
            <a:cxnSpLocks/>
          </p:cNvCxnSpPr>
          <p:nvPr/>
        </p:nvCxnSpPr>
        <p:spPr bwMode="auto">
          <a:xfrm flipV="1">
            <a:off x="7016789" y="2843428"/>
            <a:ext cx="526420" cy="7002"/>
          </a:xfrm>
          <a:prstGeom prst="line">
            <a:avLst/>
          </a:prstGeom>
          <a:solidFill>
            <a:schemeClr val="accent1"/>
          </a:solidFill>
          <a:ln w="9525" cap="flat" cmpd="sng" algn="ctr">
            <a:solidFill>
              <a:schemeClr val="tx1"/>
            </a:solidFill>
            <a:prstDash val="dash"/>
            <a:round/>
            <a:headEnd type="none" w="med" len="med"/>
            <a:tailEnd type="triangle" w="lg" len="lg"/>
          </a:ln>
          <a:effectLst/>
        </p:spPr>
      </p:cxnSp>
      <p:grpSp>
        <p:nvGrpSpPr>
          <p:cNvPr id="35" name="Group 34">
            <a:extLst>
              <a:ext uri="{FF2B5EF4-FFF2-40B4-BE49-F238E27FC236}">
                <a16:creationId xmlns:a16="http://schemas.microsoft.com/office/drawing/2014/main" id="{1B4DAE3F-BBD5-4659-91F7-5866A10DA494}"/>
              </a:ext>
            </a:extLst>
          </p:cNvPr>
          <p:cNvGrpSpPr/>
          <p:nvPr/>
        </p:nvGrpSpPr>
        <p:grpSpPr>
          <a:xfrm>
            <a:off x="6974355" y="3039085"/>
            <a:ext cx="3047366" cy="3054152"/>
            <a:chOff x="6974355" y="3039085"/>
            <a:chExt cx="3047366" cy="3054152"/>
          </a:xfrm>
        </p:grpSpPr>
        <p:grpSp>
          <p:nvGrpSpPr>
            <p:cNvPr id="36" name="Group 35">
              <a:extLst>
                <a:ext uri="{FF2B5EF4-FFF2-40B4-BE49-F238E27FC236}">
                  <a16:creationId xmlns:a16="http://schemas.microsoft.com/office/drawing/2014/main" id="{C251B0FD-2CC8-4F18-9D1C-7109292574CE}"/>
                </a:ext>
              </a:extLst>
            </p:cNvPr>
            <p:cNvGrpSpPr/>
            <p:nvPr/>
          </p:nvGrpSpPr>
          <p:grpSpPr>
            <a:xfrm>
              <a:off x="6974355" y="3119216"/>
              <a:ext cx="1714290" cy="2642288"/>
              <a:chOff x="2918113" y="1094077"/>
              <a:chExt cx="2459238" cy="2642288"/>
            </a:xfrm>
          </p:grpSpPr>
          <p:sp>
            <p:nvSpPr>
              <p:cNvPr id="48" name="Rectangle 47">
                <a:extLst>
                  <a:ext uri="{FF2B5EF4-FFF2-40B4-BE49-F238E27FC236}">
                    <a16:creationId xmlns:a16="http://schemas.microsoft.com/office/drawing/2014/main" id="{0660DE5A-6092-43B3-A7D9-795D091D4B2E}"/>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49" name="Group 48">
                <a:extLst>
                  <a:ext uri="{FF2B5EF4-FFF2-40B4-BE49-F238E27FC236}">
                    <a16:creationId xmlns:a16="http://schemas.microsoft.com/office/drawing/2014/main" id="{213A96B8-1757-4094-8A81-67CB7059617D}"/>
                  </a:ext>
                </a:extLst>
              </p:cNvPr>
              <p:cNvGrpSpPr/>
              <p:nvPr/>
            </p:nvGrpSpPr>
            <p:grpSpPr>
              <a:xfrm>
                <a:off x="2918113" y="3367033"/>
                <a:ext cx="2459238" cy="369332"/>
                <a:chOff x="378555" y="3983553"/>
                <a:chExt cx="2459238" cy="369332"/>
              </a:xfrm>
            </p:grpSpPr>
            <p:sp>
              <p:nvSpPr>
                <p:cNvPr id="50" name="Rectangle 49">
                  <a:extLst>
                    <a:ext uri="{FF2B5EF4-FFF2-40B4-BE49-F238E27FC236}">
                      <a16:creationId xmlns:a16="http://schemas.microsoft.com/office/drawing/2014/main" id="{5773CC71-F190-4065-9D63-7F9A46FC0BB5}"/>
                    </a:ext>
                  </a:extLst>
                </p:cNvPr>
                <p:cNvSpPr/>
                <p:nvPr/>
              </p:nvSpPr>
              <p:spPr bwMode="auto">
                <a:xfrm>
                  <a:off x="1412331" y="4073226"/>
                  <a:ext cx="1425462"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51" name="TextBox 50">
                  <a:extLst>
                    <a:ext uri="{FF2B5EF4-FFF2-40B4-BE49-F238E27FC236}">
                      <a16:creationId xmlns:a16="http://schemas.microsoft.com/office/drawing/2014/main" id="{975145AA-5DDF-498D-9B5E-77BF768A1BF2}"/>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37" name="TextBox 36">
              <a:extLst>
                <a:ext uri="{FF2B5EF4-FFF2-40B4-BE49-F238E27FC236}">
                  <a16:creationId xmlns:a16="http://schemas.microsoft.com/office/drawing/2014/main" id="{E94B076E-5E00-4D95-A2BB-7D7C1E622621}"/>
                </a:ext>
              </a:extLst>
            </p:cNvPr>
            <p:cNvSpPr txBox="1"/>
            <p:nvPr/>
          </p:nvSpPr>
          <p:spPr>
            <a:xfrm>
              <a:off x="7389118" y="5693127"/>
              <a:ext cx="2632603" cy="400110"/>
            </a:xfrm>
            <a:prstGeom prst="rect">
              <a:avLst/>
            </a:prstGeom>
            <a:noFill/>
          </p:spPr>
          <p:txBody>
            <a:bodyPr wrap="square" rtlCol="0">
              <a:spAutoFit/>
            </a:bodyPr>
            <a:lstStyle/>
            <a:p>
              <a:pPr algn="ctr"/>
              <a:r>
                <a:rPr lang="en-US" sz="2000" b="1" dirty="0"/>
                <a:t>L3 </a:t>
              </a:r>
              <a:r>
                <a:rPr lang="en-US" sz="2000" b="1" dirty="0" err="1"/>
                <a:t>pagetable</a:t>
              </a:r>
              <a:r>
                <a:rPr lang="en-US" sz="2000" b="1" dirty="0"/>
                <a:t> </a:t>
              </a:r>
              <a:r>
                <a:rPr lang="en-US" sz="1600" b="1" dirty="0"/>
                <a:t>(</a:t>
              </a:r>
              <a:r>
                <a:rPr lang="en-US" b="1" dirty="0" err="1"/>
                <a:t>ps</a:t>
              </a:r>
              <a:r>
                <a:rPr lang="en-US" b="1" dirty="0"/>
                <a:t>=1GB</a:t>
              </a:r>
              <a:r>
                <a:rPr lang="en-US" sz="1600" b="1" dirty="0"/>
                <a:t>)</a:t>
              </a:r>
              <a:endParaRPr lang="en-US" sz="2000" b="1" dirty="0"/>
            </a:p>
          </p:txBody>
        </p:sp>
        <p:sp>
          <p:nvSpPr>
            <p:cNvPr id="38" name="Rectangle 37">
              <a:extLst>
                <a:ext uri="{FF2B5EF4-FFF2-40B4-BE49-F238E27FC236}">
                  <a16:creationId xmlns:a16="http://schemas.microsoft.com/office/drawing/2014/main" id="{9AEBC29E-F677-4596-BD08-3E258405C2C4}"/>
                </a:ext>
              </a:extLst>
            </p:cNvPr>
            <p:cNvSpPr/>
            <p:nvPr/>
          </p:nvSpPr>
          <p:spPr bwMode="auto">
            <a:xfrm>
              <a:off x="7694981" y="311751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39" name="TextBox 38">
              <a:extLst>
                <a:ext uri="{FF2B5EF4-FFF2-40B4-BE49-F238E27FC236}">
                  <a16:creationId xmlns:a16="http://schemas.microsoft.com/office/drawing/2014/main" id="{C8C6BC0C-34AE-4CB2-9108-2AE391ED80AE}"/>
                </a:ext>
              </a:extLst>
            </p:cNvPr>
            <p:cNvSpPr txBox="1"/>
            <p:nvPr/>
          </p:nvSpPr>
          <p:spPr>
            <a:xfrm>
              <a:off x="6983908" y="3039085"/>
              <a:ext cx="888201" cy="369332"/>
            </a:xfrm>
            <a:prstGeom prst="rect">
              <a:avLst/>
            </a:prstGeom>
            <a:noFill/>
          </p:spPr>
          <p:txBody>
            <a:bodyPr wrap="square" rtlCol="0">
              <a:spAutoFit/>
            </a:bodyPr>
            <a:lstStyle/>
            <a:p>
              <a:pPr algn="ctr"/>
              <a:r>
                <a:rPr lang="en-US" b="1" dirty="0"/>
                <a:t>[511]</a:t>
              </a:r>
            </a:p>
          </p:txBody>
        </p:sp>
        <p:sp>
          <p:nvSpPr>
            <p:cNvPr id="40" name="Rectangle 39">
              <a:extLst>
                <a:ext uri="{FF2B5EF4-FFF2-40B4-BE49-F238E27FC236}">
                  <a16:creationId xmlns:a16="http://schemas.microsoft.com/office/drawing/2014/main" id="{FBF8240B-192C-44A4-9A2C-8EF2ABAAF879}"/>
                </a:ext>
              </a:extLst>
            </p:cNvPr>
            <p:cNvSpPr/>
            <p:nvPr/>
          </p:nvSpPr>
          <p:spPr bwMode="auto">
            <a:xfrm>
              <a:off x="7696385" y="5235295"/>
              <a:ext cx="992260" cy="25945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41" name="Rectangle 40">
              <a:extLst>
                <a:ext uri="{FF2B5EF4-FFF2-40B4-BE49-F238E27FC236}">
                  <a16:creationId xmlns:a16="http://schemas.microsoft.com/office/drawing/2014/main" id="{DE0C874B-9762-4F1F-9173-0AB139E501A9}"/>
                </a:ext>
              </a:extLst>
            </p:cNvPr>
            <p:cNvSpPr/>
            <p:nvPr/>
          </p:nvSpPr>
          <p:spPr bwMode="auto">
            <a:xfrm>
              <a:off x="7694981" y="4989702"/>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42" name="Rectangle 41">
              <a:extLst>
                <a:ext uri="{FF2B5EF4-FFF2-40B4-BE49-F238E27FC236}">
                  <a16:creationId xmlns:a16="http://schemas.microsoft.com/office/drawing/2014/main" id="{C2F3D305-12A1-4A9B-917A-6429836845A1}"/>
                </a:ext>
              </a:extLst>
            </p:cNvPr>
            <p:cNvSpPr/>
            <p:nvPr/>
          </p:nvSpPr>
          <p:spPr bwMode="auto">
            <a:xfrm>
              <a:off x="7694980" y="47534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43" name="Rectangle 42">
              <a:extLst>
                <a:ext uri="{FF2B5EF4-FFF2-40B4-BE49-F238E27FC236}">
                  <a16:creationId xmlns:a16="http://schemas.microsoft.com/office/drawing/2014/main" id="{AE269F6A-E706-4D34-BB17-B63554F312F7}"/>
                </a:ext>
              </a:extLst>
            </p:cNvPr>
            <p:cNvSpPr/>
            <p:nvPr/>
          </p:nvSpPr>
          <p:spPr bwMode="auto">
            <a:xfrm>
              <a:off x="7694980" y="4516147"/>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44" name="Rectangle 43">
              <a:extLst>
                <a:ext uri="{FF2B5EF4-FFF2-40B4-BE49-F238E27FC236}">
                  <a16:creationId xmlns:a16="http://schemas.microsoft.com/office/drawing/2014/main" id="{43A6442A-BF5C-42B8-A025-9C553DFBD546}"/>
                </a:ext>
              </a:extLst>
            </p:cNvPr>
            <p:cNvSpPr/>
            <p:nvPr/>
          </p:nvSpPr>
          <p:spPr bwMode="auto">
            <a:xfrm>
              <a:off x="7694980" y="33621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45" name="Rectangle 44">
              <a:extLst>
                <a:ext uri="{FF2B5EF4-FFF2-40B4-BE49-F238E27FC236}">
                  <a16:creationId xmlns:a16="http://schemas.microsoft.com/office/drawing/2014/main" id="{E86959D7-917D-42ED-A29C-EB8A1303B365}"/>
                </a:ext>
              </a:extLst>
            </p:cNvPr>
            <p:cNvSpPr/>
            <p:nvPr/>
          </p:nvSpPr>
          <p:spPr bwMode="auto">
            <a:xfrm>
              <a:off x="7696385" y="3604074"/>
              <a:ext cx="992259"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46" name="Rectangle 45">
              <a:extLst>
                <a:ext uri="{FF2B5EF4-FFF2-40B4-BE49-F238E27FC236}">
                  <a16:creationId xmlns:a16="http://schemas.microsoft.com/office/drawing/2014/main" id="{64C47A6E-9DAF-48DF-9E54-E57DD61FB717}"/>
                </a:ext>
              </a:extLst>
            </p:cNvPr>
            <p:cNvSpPr/>
            <p:nvPr/>
          </p:nvSpPr>
          <p:spPr bwMode="auto">
            <a:xfrm>
              <a:off x="7696385" y="3849668"/>
              <a:ext cx="992259"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47" name="TextBox 46">
              <a:extLst>
                <a:ext uri="{FF2B5EF4-FFF2-40B4-BE49-F238E27FC236}">
                  <a16:creationId xmlns:a16="http://schemas.microsoft.com/office/drawing/2014/main" id="{66BDB5CE-7FB9-465F-8AA8-A71B0B26564B}"/>
                </a:ext>
              </a:extLst>
            </p:cNvPr>
            <p:cNvSpPr txBox="1"/>
            <p:nvPr/>
          </p:nvSpPr>
          <p:spPr>
            <a:xfrm rot="16200000">
              <a:off x="7794675" y="4046851"/>
              <a:ext cx="616534" cy="461665"/>
            </a:xfrm>
            <a:prstGeom prst="rect">
              <a:avLst/>
            </a:prstGeom>
            <a:noFill/>
          </p:spPr>
          <p:txBody>
            <a:bodyPr wrap="square" rtlCol="0">
              <a:spAutoFit/>
            </a:bodyPr>
            <a:lstStyle/>
            <a:p>
              <a:r>
                <a:rPr lang="en-US" sz="2400" dirty="0"/>
                <a:t>. . .</a:t>
              </a:r>
            </a:p>
          </p:txBody>
        </p:sp>
      </p:grpSp>
      <p:grpSp>
        <p:nvGrpSpPr>
          <p:cNvPr id="52" name="Group 51">
            <a:extLst>
              <a:ext uri="{FF2B5EF4-FFF2-40B4-BE49-F238E27FC236}">
                <a16:creationId xmlns:a16="http://schemas.microsoft.com/office/drawing/2014/main" id="{94AE589A-00C2-4956-B8E0-BE40578A3E3E}"/>
              </a:ext>
            </a:extLst>
          </p:cNvPr>
          <p:cNvGrpSpPr/>
          <p:nvPr/>
        </p:nvGrpSpPr>
        <p:grpSpPr>
          <a:xfrm>
            <a:off x="6974355" y="14193"/>
            <a:ext cx="3025057" cy="3054152"/>
            <a:chOff x="6974355" y="3039085"/>
            <a:chExt cx="3025057" cy="3054152"/>
          </a:xfrm>
        </p:grpSpPr>
        <p:grpSp>
          <p:nvGrpSpPr>
            <p:cNvPr id="53" name="Group 52">
              <a:extLst>
                <a:ext uri="{FF2B5EF4-FFF2-40B4-BE49-F238E27FC236}">
                  <a16:creationId xmlns:a16="http://schemas.microsoft.com/office/drawing/2014/main" id="{19713209-1033-4921-BA8D-F36513EC8ADC}"/>
                </a:ext>
              </a:extLst>
            </p:cNvPr>
            <p:cNvGrpSpPr/>
            <p:nvPr/>
          </p:nvGrpSpPr>
          <p:grpSpPr>
            <a:xfrm>
              <a:off x="6974355" y="3119216"/>
              <a:ext cx="1714290" cy="2642288"/>
              <a:chOff x="2918113" y="1094077"/>
              <a:chExt cx="2459238" cy="2642288"/>
            </a:xfrm>
          </p:grpSpPr>
          <p:sp>
            <p:nvSpPr>
              <p:cNvPr id="65" name="Rectangle 64">
                <a:extLst>
                  <a:ext uri="{FF2B5EF4-FFF2-40B4-BE49-F238E27FC236}">
                    <a16:creationId xmlns:a16="http://schemas.microsoft.com/office/drawing/2014/main" id="{8137FFE0-EF03-4760-B7E6-AFDBB9968A55}"/>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66" name="Group 65">
                <a:extLst>
                  <a:ext uri="{FF2B5EF4-FFF2-40B4-BE49-F238E27FC236}">
                    <a16:creationId xmlns:a16="http://schemas.microsoft.com/office/drawing/2014/main" id="{827EF1A4-2D3A-4248-B296-A846010C7122}"/>
                  </a:ext>
                </a:extLst>
              </p:cNvPr>
              <p:cNvGrpSpPr/>
              <p:nvPr/>
            </p:nvGrpSpPr>
            <p:grpSpPr>
              <a:xfrm>
                <a:off x="2918113" y="3367033"/>
                <a:ext cx="2459238" cy="369332"/>
                <a:chOff x="378555" y="3983553"/>
                <a:chExt cx="2459238" cy="369332"/>
              </a:xfrm>
            </p:grpSpPr>
            <p:sp>
              <p:nvSpPr>
                <p:cNvPr id="67" name="Rectangle 66">
                  <a:extLst>
                    <a:ext uri="{FF2B5EF4-FFF2-40B4-BE49-F238E27FC236}">
                      <a16:creationId xmlns:a16="http://schemas.microsoft.com/office/drawing/2014/main" id="{B2E2F9AA-B1C6-4903-A497-E3B0D8EBF308}"/>
                    </a:ext>
                  </a:extLst>
                </p:cNvPr>
                <p:cNvSpPr/>
                <p:nvPr/>
              </p:nvSpPr>
              <p:spPr bwMode="auto">
                <a:xfrm>
                  <a:off x="1412331" y="4073226"/>
                  <a:ext cx="1425462" cy="24464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68" name="TextBox 67">
                  <a:extLst>
                    <a:ext uri="{FF2B5EF4-FFF2-40B4-BE49-F238E27FC236}">
                      <a16:creationId xmlns:a16="http://schemas.microsoft.com/office/drawing/2014/main" id="{F2CB8EBE-C8B3-4C98-88AE-1C502907FCFF}"/>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54" name="TextBox 53">
              <a:extLst>
                <a:ext uri="{FF2B5EF4-FFF2-40B4-BE49-F238E27FC236}">
                  <a16:creationId xmlns:a16="http://schemas.microsoft.com/office/drawing/2014/main" id="{9BD21B9F-B8A6-4F1A-A179-5929C6212BA4}"/>
                </a:ext>
              </a:extLst>
            </p:cNvPr>
            <p:cNvSpPr txBox="1"/>
            <p:nvPr/>
          </p:nvSpPr>
          <p:spPr>
            <a:xfrm>
              <a:off x="7366813" y="5693127"/>
              <a:ext cx="2632599" cy="400110"/>
            </a:xfrm>
            <a:prstGeom prst="rect">
              <a:avLst/>
            </a:prstGeom>
            <a:noFill/>
          </p:spPr>
          <p:txBody>
            <a:bodyPr wrap="square" rtlCol="0">
              <a:spAutoFit/>
            </a:bodyPr>
            <a:lstStyle/>
            <a:p>
              <a:pPr algn="ctr"/>
              <a:r>
                <a:rPr lang="en-US" sz="2000" b="1" dirty="0"/>
                <a:t>L3 </a:t>
              </a:r>
              <a:r>
                <a:rPr lang="en-US" sz="2000" b="1" dirty="0" err="1"/>
                <a:t>pagetable</a:t>
              </a:r>
              <a:r>
                <a:rPr lang="en-US" sz="2000" b="1" dirty="0"/>
                <a:t> </a:t>
              </a:r>
              <a:r>
                <a:rPr lang="en-US" sz="1600" b="1" dirty="0"/>
                <a:t>(</a:t>
              </a:r>
              <a:r>
                <a:rPr lang="en-US" b="1" dirty="0" err="1"/>
                <a:t>ps</a:t>
              </a:r>
              <a:r>
                <a:rPr lang="en-US" b="1" dirty="0"/>
                <a:t>=1GB</a:t>
              </a:r>
              <a:r>
                <a:rPr lang="en-US" sz="1600" b="1" dirty="0"/>
                <a:t>)</a:t>
              </a:r>
              <a:endParaRPr lang="en-US" sz="2000" b="1" dirty="0"/>
            </a:p>
          </p:txBody>
        </p:sp>
        <p:sp>
          <p:nvSpPr>
            <p:cNvPr id="55" name="Rectangle 54">
              <a:extLst>
                <a:ext uri="{FF2B5EF4-FFF2-40B4-BE49-F238E27FC236}">
                  <a16:creationId xmlns:a16="http://schemas.microsoft.com/office/drawing/2014/main" id="{D90999C1-6A13-4D58-AF06-65518D515F54}"/>
                </a:ext>
              </a:extLst>
            </p:cNvPr>
            <p:cNvSpPr/>
            <p:nvPr/>
          </p:nvSpPr>
          <p:spPr bwMode="auto">
            <a:xfrm>
              <a:off x="7694981" y="311751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56" name="TextBox 55">
              <a:extLst>
                <a:ext uri="{FF2B5EF4-FFF2-40B4-BE49-F238E27FC236}">
                  <a16:creationId xmlns:a16="http://schemas.microsoft.com/office/drawing/2014/main" id="{C63B07DB-1DE0-48C5-A496-4B11BAC4490B}"/>
                </a:ext>
              </a:extLst>
            </p:cNvPr>
            <p:cNvSpPr txBox="1"/>
            <p:nvPr/>
          </p:nvSpPr>
          <p:spPr>
            <a:xfrm>
              <a:off x="6983908" y="3039085"/>
              <a:ext cx="888201" cy="369332"/>
            </a:xfrm>
            <a:prstGeom prst="rect">
              <a:avLst/>
            </a:prstGeom>
            <a:noFill/>
          </p:spPr>
          <p:txBody>
            <a:bodyPr wrap="square" rtlCol="0">
              <a:spAutoFit/>
            </a:bodyPr>
            <a:lstStyle/>
            <a:p>
              <a:pPr algn="ctr"/>
              <a:r>
                <a:rPr lang="en-US" b="1" dirty="0"/>
                <a:t>[511]</a:t>
              </a:r>
            </a:p>
          </p:txBody>
        </p:sp>
        <p:sp>
          <p:nvSpPr>
            <p:cNvPr id="57" name="Rectangle 56">
              <a:extLst>
                <a:ext uri="{FF2B5EF4-FFF2-40B4-BE49-F238E27FC236}">
                  <a16:creationId xmlns:a16="http://schemas.microsoft.com/office/drawing/2014/main" id="{FEDB25D6-5E2C-4988-981D-514A3A2A4DB4}"/>
                </a:ext>
              </a:extLst>
            </p:cNvPr>
            <p:cNvSpPr/>
            <p:nvPr/>
          </p:nvSpPr>
          <p:spPr bwMode="auto">
            <a:xfrm>
              <a:off x="7696385" y="5238760"/>
              <a:ext cx="992260" cy="24192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58" name="Rectangle 57">
              <a:extLst>
                <a:ext uri="{FF2B5EF4-FFF2-40B4-BE49-F238E27FC236}">
                  <a16:creationId xmlns:a16="http://schemas.microsoft.com/office/drawing/2014/main" id="{E1C311DC-7B17-4E64-BA64-853E3AF48C57}"/>
                </a:ext>
              </a:extLst>
            </p:cNvPr>
            <p:cNvSpPr/>
            <p:nvPr/>
          </p:nvSpPr>
          <p:spPr bwMode="auto">
            <a:xfrm>
              <a:off x="7694981" y="4989702"/>
              <a:ext cx="993664" cy="24875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59" name="Rectangle 58">
              <a:extLst>
                <a:ext uri="{FF2B5EF4-FFF2-40B4-BE49-F238E27FC236}">
                  <a16:creationId xmlns:a16="http://schemas.microsoft.com/office/drawing/2014/main" id="{F03F3955-C137-42C8-B85B-869960FB5CF6}"/>
                </a:ext>
              </a:extLst>
            </p:cNvPr>
            <p:cNvSpPr/>
            <p:nvPr/>
          </p:nvSpPr>
          <p:spPr bwMode="auto">
            <a:xfrm>
              <a:off x="7694980" y="4753451"/>
              <a:ext cx="993664" cy="23845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60" name="Rectangle 59">
              <a:extLst>
                <a:ext uri="{FF2B5EF4-FFF2-40B4-BE49-F238E27FC236}">
                  <a16:creationId xmlns:a16="http://schemas.microsoft.com/office/drawing/2014/main" id="{7515E86A-E497-4E5B-A5CE-63832C4487BA}"/>
                </a:ext>
              </a:extLst>
            </p:cNvPr>
            <p:cNvSpPr/>
            <p:nvPr/>
          </p:nvSpPr>
          <p:spPr bwMode="auto">
            <a:xfrm>
              <a:off x="7694980" y="4516147"/>
              <a:ext cx="993664" cy="24464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61" name="Rectangle 60">
              <a:extLst>
                <a:ext uri="{FF2B5EF4-FFF2-40B4-BE49-F238E27FC236}">
                  <a16:creationId xmlns:a16="http://schemas.microsoft.com/office/drawing/2014/main" id="{A393194F-234E-4776-82B2-6B912EFD2B9E}"/>
                </a:ext>
              </a:extLst>
            </p:cNvPr>
            <p:cNvSpPr/>
            <p:nvPr/>
          </p:nvSpPr>
          <p:spPr bwMode="auto">
            <a:xfrm>
              <a:off x="7694980" y="33621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62" name="Rectangle 61">
              <a:extLst>
                <a:ext uri="{FF2B5EF4-FFF2-40B4-BE49-F238E27FC236}">
                  <a16:creationId xmlns:a16="http://schemas.microsoft.com/office/drawing/2014/main" id="{F0E98453-C084-43E5-816E-D0A6B2E9AFB0}"/>
                </a:ext>
              </a:extLst>
            </p:cNvPr>
            <p:cNvSpPr/>
            <p:nvPr/>
          </p:nvSpPr>
          <p:spPr bwMode="auto">
            <a:xfrm>
              <a:off x="7696385" y="3611208"/>
              <a:ext cx="992259" cy="23750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63" name="Rectangle 62">
              <a:extLst>
                <a:ext uri="{FF2B5EF4-FFF2-40B4-BE49-F238E27FC236}">
                  <a16:creationId xmlns:a16="http://schemas.microsoft.com/office/drawing/2014/main" id="{BA62723A-492A-4E0D-9156-281F4DB60699}"/>
                </a:ext>
              </a:extLst>
            </p:cNvPr>
            <p:cNvSpPr/>
            <p:nvPr/>
          </p:nvSpPr>
          <p:spPr bwMode="auto">
            <a:xfrm>
              <a:off x="7696385" y="3849668"/>
              <a:ext cx="992259" cy="2446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64" name="TextBox 63">
              <a:extLst>
                <a:ext uri="{FF2B5EF4-FFF2-40B4-BE49-F238E27FC236}">
                  <a16:creationId xmlns:a16="http://schemas.microsoft.com/office/drawing/2014/main" id="{547E1CEE-64BD-47C1-8641-67712895990C}"/>
                </a:ext>
              </a:extLst>
            </p:cNvPr>
            <p:cNvSpPr txBox="1"/>
            <p:nvPr/>
          </p:nvSpPr>
          <p:spPr>
            <a:xfrm rot="16200000">
              <a:off x="7794675" y="4046851"/>
              <a:ext cx="616534" cy="461665"/>
            </a:xfrm>
            <a:prstGeom prst="rect">
              <a:avLst/>
            </a:prstGeom>
            <a:noFill/>
          </p:spPr>
          <p:txBody>
            <a:bodyPr wrap="square" rtlCol="0">
              <a:spAutoFit/>
            </a:bodyPr>
            <a:lstStyle/>
            <a:p>
              <a:r>
                <a:rPr lang="en-US" sz="2400" dirty="0"/>
                <a:t>. . .</a:t>
              </a:r>
            </a:p>
          </p:txBody>
        </p:sp>
      </p:grpSp>
      <p:sp>
        <p:nvSpPr>
          <p:cNvPr id="69" name="TextBox 68">
            <a:extLst>
              <a:ext uri="{FF2B5EF4-FFF2-40B4-BE49-F238E27FC236}">
                <a16:creationId xmlns:a16="http://schemas.microsoft.com/office/drawing/2014/main" id="{2A43314F-C08E-4663-9DA9-E71190D87424}"/>
              </a:ext>
            </a:extLst>
          </p:cNvPr>
          <p:cNvSpPr txBox="1"/>
          <p:nvPr/>
        </p:nvSpPr>
        <p:spPr>
          <a:xfrm>
            <a:off x="6976643" y="261451"/>
            <a:ext cx="888201" cy="369332"/>
          </a:xfrm>
          <a:prstGeom prst="rect">
            <a:avLst/>
          </a:prstGeom>
          <a:noFill/>
        </p:spPr>
        <p:txBody>
          <a:bodyPr wrap="square" rtlCol="0">
            <a:spAutoFit/>
          </a:bodyPr>
          <a:lstStyle/>
          <a:p>
            <a:pPr algn="ctr"/>
            <a:r>
              <a:rPr lang="en-US" b="1" dirty="0"/>
              <a:t>[510]</a:t>
            </a:r>
          </a:p>
        </p:txBody>
      </p:sp>
      <p:cxnSp>
        <p:nvCxnSpPr>
          <p:cNvPr id="70" name="Straight Connector 69">
            <a:extLst>
              <a:ext uri="{FF2B5EF4-FFF2-40B4-BE49-F238E27FC236}">
                <a16:creationId xmlns:a16="http://schemas.microsoft.com/office/drawing/2014/main" id="{B0E9D8A1-0C30-4B19-BBA1-6AC2710D2E5B}"/>
              </a:ext>
            </a:extLst>
          </p:cNvPr>
          <p:cNvCxnSpPr/>
          <p:nvPr/>
        </p:nvCxnSpPr>
        <p:spPr>
          <a:xfrm>
            <a:off x="10183781" y="3068345"/>
            <a:ext cx="1618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E9C2376-8402-4B8C-9FE2-C2BD071F7A02}"/>
              </a:ext>
            </a:extLst>
          </p:cNvPr>
          <p:cNvCxnSpPr>
            <a:cxnSpLocks/>
          </p:cNvCxnSpPr>
          <p:nvPr/>
        </p:nvCxnSpPr>
        <p:spPr bwMode="auto">
          <a:xfrm>
            <a:off x="8688644" y="5610130"/>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72" name="Straight Connector 71">
            <a:extLst>
              <a:ext uri="{FF2B5EF4-FFF2-40B4-BE49-F238E27FC236}">
                <a16:creationId xmlns:a16="http://schemas.microsoft.com/office/drawing/2014/main" id="{F9713325-377B-42C2-8A7D-415EFF768C9D}"/>
              </a:ext>
            </a:extLst>
          </p:cNvPr>
          <p:cNvCxnSpPr>
            <a:cxnSpLocks/>
          </p:cNvCxnSpPr>
          <p:nvPr/>
        </p:nvCxnSpPr>
        <p:spPr bwMode="auto">
          <a:xfrm>
            <a:off x="8688644" y="535795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73" name="Straight Connector 72">
            <a:extLst>
              <a:ext uri="{FF2B5EF4-FFF2-40B4-BE49-F238E27FC236}">
                <a16:creationId xmlns:a16="http://schemas.microsoft.com/office/drawing/2014/main" id="{A054A88D-E71E-4A1A-97AA-90ECA024AA95}"/>
              </a:ext>
            </a:extLst>
          </p:cNvPr>
          <p:cNvCxnSpPr>
            <a:cxnSpLocks/>
          </p:cNvCxnSpPr>
          <p:nvPr/>
        </p:nvCxnSpPr>
        <p:spPr bwMode="auto">
          <a:xfrm>
            <a:off x="8688644" y="510957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74" name="Straight Connector 73">
            <a:extLst>
              <a:ext uri="{FF2B5EF4-FFF2-40B4-BE49-F238E27FC236}">
                <a16:creationId xmlns:a16="http://schemas.microsoft.com/office/drawing/2014/main" id="{D45B9E74-175D-476C-A26F-391674366CE5}"/>
              </a:ext>
            </a:extLst>
          </p:cNvPr>
          <p:cNvCxnSpPr>
            <a:cxnSpLocks/>
          </p:cNvCxnSpPr>
          <p:nvPr/>
        </p:nvCxnSpPr>
        <p:spPr bwMode="auto">
          <a:xfrm>
            <a:off x="8688644" y="4874201"/>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75" name="Straight Connector 74">
            <a:extLst>
              <a:ext uri="{FF2B5EF4-FFF2-40B4-BE49-F238E27FC236}">
                <a16:creationId xmlns:a16="http://schemas.microsoft.com/office/drawing/2014/main" id="{9C6E8CD5-2284-42C3-A253-BACB66FFF316}"/>
              </a:ext>
            </a:extLst>
          </p:cNvPr>
          <p:cNvCxnSpPr>
            <a:cxnSpLocks/>
          </p:cNvCxnSpPr>
          <p:nvPr/>
        </p:nvCxnSpPr>
        <p:spPr bwMode="auto">
          <a:xfrm>
            <a:off x="8688644" y="4632550"/>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76" name="Straight Connector 75">
            <a:extLst>
              <a:ext uri="{FF2B5EF4-FFF2-40B4-BE49-F238E27FC236}">
                <a16:creationId xmlns:a16="http://schemas.microsoft.com/office/drawing/2014/main" id="{9D0EC289-C02A-4525-B786-B16B18A45EC8}"/>
              </a:ext>
            </a:extLst>
          </p:cNvPr>
          <p:cNvCxnSpPr>
            <a:cxnSpLocks/>
          </p:cNvCxnSpPr>
          <p:nvPr/>
        </p:nvCxnSpPr>
        <p:spPr bwMode="auto">
          <a:xfrm>
            <a:off x="8688644" y="3970185"/>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77" name="Straight Connector 76">
            <a:extLst>
              <a:ext uri="{FF2B5EF4-FFF2-40B4-BE49-F238E27FC236}">
                <a16:creationId xmlns:a16="http://schemas.microsoft.com/office/drawing/2014/main" id="{6EBF21EB-6DCE-4528-B48C-894FBDCF35D1}"/>
              </a:ext>
            </a:extLst>
          </p:cNvPr>
          <p:cNvCxnSpPr>
            <a:cxnSpLocks/>
          </p:cNvCxnSpPr>
          <p:nvPr/>
        </p:nvCxnSpPr>
        <p:spPr bwMode="auto">
          <a:xfrm>
            <a:off x="8688644" y="3726008"/>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78" name="Straight Connector 77">
            <a:extLst>
              <a:ext uri="{FF2B5EF4-FFF2-40B4-BE49-F238E27FC236}">
                <a16:creationId xmlns:a16="http://schemas.microsoft.com/office/drawing/2014/main" id="{1182F3AA-69D1-4D5D-8603-72D33C787909}"/>
              </a:ext>
            </a:extLst>
          </p:cNvPr>
          <p:cNvCxnSpPr>
            <a:cxnSpLocks/>
          </p:cNvCxnSpPr>
          <p:nvPr/>
        </p:nvCxnSpPr>
        <p:spPr bwMode="auto">
          <a:xfrm>
            <a:off x="8688644" y="3484357"/>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79" name="Straight Connector 78">
            <a:extLst>
              <a:ext uri="{FF2B5EF4-FFF2-40B4-BE49-F238E27FC236}">
                <a16:creationId xmlns:a16="http://schemas.microsoft.com/office/drawing/2014/main" id="{7F06E3F4-CB35-45B4-BCC2-EE07F9718955}"/>
              </a:ext>
            </a:extLst>
          </p:cNvPr>
          <p:cNvCxnSpPr>
            <a:cxnSpLocks/>
          </p:cNvCxnSpPr>
          <p:nvPr/>
        </p:nvCxnSpPr>
        <p:spPr bwMode="auto">
          <a:xfrm>
            <a:off x="8688644" y="324523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sp>
        <p:nvSpPr>
          <p:cNvPr id="80" name="TextBox 79">
            <a:extLst>
              <a:ext uri="{FF2B5EF4-FFF2-40B4-BE49-F238E27FC236}">
                <a16:creationId xmlns:a16="http://schemas.microsoft.com/office/drawing/2014/main" id="{0DF4EB30-E5B7-402A-8BF0-5394BDB8A368}"/>
              </a:ext>
            </a:extLst>
          </p:cNvPr>
          <p:cNvSpPr txBox="1"/>
          <p:nvPr/>
        </p:nvSpPr>
        <p:spPr>
          <a:xfrm rot="16200000">
            <a:off x="8588748" y="4034289"/>
            <a:ext cx="616534" cy="461665"/>
          </a:xfrm>
          <a:prstGeom prst="rect">
            <a:avLst/>
          </a:prstGeom>
          <a:noFill/>
        </p:spPr>
        <p:txBody>
          <a:bodyPr wrap="square" rtlCol="0">
            <a:spAutoFit/>
          </a:bodyPr>
          <a:lstStyle/>
          <a:p>
            <a:r>
              <a:rPr lang="en-US" sz="2400" dirty="0"/>
              <a:t>. . .</a:t>
            </a:r>
          </a:p>
        </p:txBody>
      </p:sp>
      <p:sp>
        <p:nvSpPr>
          <p:cNvPr id="81" name="TextBox 80">
            <a:extLst>
              <a:ext uri="{FF2B5EF4-FFF2-40B4-BE49-F238E27FC236}">
                <a16:creationId xmlns:a16="http://schemas.microsoft.com/office/drawing/2014/main" id="{65C57CD1-6AD4-4816-B986-F3BC55D56DB5}"/>
              </a:ext>
            </a:extLst>
          </p:cNvPr>
          <p:cNvSpPr txBox="1"/>
          <p:nvPr/>
        </p:nvSpPr>
        <p:spPr>
          <a:xfrm rot="16200000">
            <a:off x="8588749" y="4034289"/>
            <a:ext cx="616534" cy="461665"/>
          </a:xfrm>
          <a:prstGeom prst="rect">
            <a:avLst/>
          </a:prstGeom>
          <a:noFill/>
        </p:spPr>
        <p:txBody>
          <a:bodyPr wrap="square" rtlCol="0">
            <a:spAutoFit/>
          </a:bodyPr>
          <a:lstStyle/>
          <a:p>
            <a:r>
              <a:rPr lang="en-US" sz="2400" dirty="0"/>
              <a:t>. . .</a:t>
            </a:r>
          </a:p>
        </p:txBody>
      </p:sp>
      <p:sp>
        <p:nvSpPr>
          <p:cNvPr id="82" name="TextBox 81">
            <a:extLst>
              <a:ext uri="{FF2B5EF4-FFF2-40B4-BE49-F238E27FC236}">
                <a16:creationId xmlns:a16="http://schemas.microsoft.com/office/drawing/2014/main" id="{A8741463-7AB7-423A-B2DC-0C3086FDCC5F}"/>
              </a:ext>
            </a:extLst>
          </p:cNvPr>
          <p:cNvSpPr txBox="1"/>
          <p:nvPr/>
        </p:nvSpPr>
        <p:spPr>
          <a:xfrm>
            <a:off x="8993785" y="4009413"/>
            <a:ext cx="993662" cy="646972"/>
          </a:xfrm>
          <a:prstGeom prst="rect">
            <a:avLst/>
          </a:prstGeom>
          <a:noFill/>
        </p:spPr>
        <p:txBody>
          <a:bodyPr wrap="square" rtlCol="0">
            <a:spAutoFit/>
          </a:bodyPr>
          <a:lstStyle/>
          <a:p>
            <a:pPr>
              <a:lnSpc>
                <a:spcPts val="1400"/>
              </a:lnSpc>
            </a:pPr>
            <a:r>
              <a:rPr lang="en-US" dirty="0"/>
              <a:t>Physical memory map</a:t>
            </a:r>
          </a:p>
        </p:txBody>
      </p:sp>
      <p:cxnSp>
        <p:nvCxnSpPr>
          <p:cNvPr id="83" name="Straight Connector 82">
            <a:extLst>
              <a:ext uri="{FF2B5EF4-FFF2-40B4-BE49-F238E27FC236}">
                <a16:creationId xmlns:a16="http://schemas.microsoft.com/office/drawing/2014/main" id="{1BE8092B-498B-42AD-B19B-F1A09E24C9D9}"/>
              </a:ext>
            </a:extLst>
          </p:cNvPr>
          <p:cNvCxnSpPr>
            <a:cxnSpLocks/>
          </p:cNvCxnSpPr>
          <p:nvPr/>
        </p:nvCxnSpPr>
        <p:spPr bwMode="auto">
          <a:xfrm flipH="1">
            <a:off x="11802588" y="5392172"/>
            <a:ext cx="331046"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84" name="Straight Connector 83">
            <a:extLst>
              <a:ext uri="{FF2B5EF4-FFF2-40B4-BE49-F238E27FC236}">
                <a16:creationId xmlns:a16="http://schemas.microsoft.com/office/drawing/2014/main" id="{746D5087-65C2-46CF-B9A6-7FDEE2FC55E9}"/>
              </a:ext>
            </a:extLst>
          </p:cNvPr>
          <p:cNvCxnSpPr>
            <a:cxnSpLocks/>
          </p:cNvCxnSpPr>
          <p:nvPr/>
        </p:nvCxnSpPr>
        <p:spPr bwMode="auto">
          <a:xfrm flipH="1">
            <a:off x="11802588" y="5610130"/>
            <a:ext cx="230269"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85" name="Straight Connector 84">
            <a:extLst>
              <a:ext uri="{FF2B5EF4-FFF2-40B4-BE49-F238E27FC236}">
                <a16:creationId xmlns:a16="http://schemas.microsoft.com/office/drawing/2014/main" id="{67E4CD04-EF0A-4167-8B49-DEACF1F479CA}"/>
              </a:ext>
            </a:extLst>
          </p:cNvPr>
          <p:cNvCxnSpPr>
            <a:cxnSpLocks/>
          </p:cNvCxnSpPr>
          <p:nvPr/>
        </p:nvCxnSpPr>
        <p:spPr bwMode="auto">
          <a:xfrm flipH="1">
            <a:off x="12133634" y="214939"/>
            <a:ext cx="2937" cy="5177233"/>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6" name="Straight Connector 85">
            <a:extLst>
              <a:ext uri="{FF2B5EF4-FFF2-40B4-BE49-F238E27FC236}">
                <a16:creationId xmlns:a16="http://schemas.microsoft.com/office/drawing/2014/main" id="{2AEDC102-93C2-42D9-ACA6-097DF5471C8A}"/>
              </a:ext>
            </a:extLst>
          </p:cNvPr>
          <p:cNvCxnSpPr>
            <a:cxnSpLocks/>
            <a:stCxn id="55" idx="3"/>
          </p:cNvCxnSpPr>
          <p:nvPr/>
        </p:nvCxnSpPr>
        <p:spPr bwMode="auto">
          <a:xfrm>
            <a:off x="8688645" y="214939"/>
            <a:ext cx="3444989"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7" name="Straight Connector 86">
            <a:extLst>
              <a:ext uri="{FF2B5EF4-FFF2-40B4-BE49-F238E27FC236}">
                <a16:creationId xmlns:a16="http://schemas.microsoft.com/office/drawing/2014/main" id="{71BB5DAB-AF4D-4419-8B41-8BDDB34F83CF}"/>
              </a:ext>
            </a:extLst>
          </p:cNvPr>
          <p:cNvCxnSpPr>
            <a:cxnSpLocks/>
          </p:cNvCxnSpPr>
          <p:nvPr/>
        </p:nvCxnSpPr>
        <p:spPr bwMode="auto">
          <a:xfrm>
            <a:off x="8688645" y="459049"/>
            <a:ext cx="3344212"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8" name="Straight Connector 87">
            <a:extLst>
              <a:ext uri="{FF2B5EF4-FFF2-40B4-BE49-F238E27FC236}">
                <a16:creationId xmlns:a16="http://schemas.microsoft.com/office/drawing/2014/main" id="{4BA599D1-2CC4-4FB4-B917-C44A8E7EA29E}"/>
              </a:ext>
            </a:extLst>
          </p:cNvPr>
          <p:cNvCxnSpPr>
            <a:cxnSpLocks/>
          </p:cNvCxnSpPr>
          <p:nvPr/>
        </p:nvCxnSpPr>
        <p:spPr bwMode="auto">
          <a:xfrm>
            <a:off x="12032857" y="459049"/>
            <a:ext cx="0" cy="5151081"/>
          </a:xfrm>
          <a:prstGeom prst="line">
            <a:avLst/>
          </a:prstGeom>
          <a:solidFill>
            <a:schemeClr val="accent1"/>
          </a:solidFill>
          <a:ln w="9525" cap="flat" cmpd="sng" algn="ctr">
            <a:solidFill>
              <a:schemeClr val="tx1"/>
            </a:solidFill>
            <a:prstDash val="dash"/>
            <a:round/>
            <a:headEnd type="none" w="med" len="med"/>
            <a:tailEnd type="none" w="lg" len="lg"/>
          </a:ln>
          <a:effectLst/>
        </p:spPr>
      </p:cxnSp>
      <p:sp>
        <p:nvSpPr>
          <p:cNvPr id="89" name="TextBox 88">
            <a:extLst>
              <a:ext uri="{FF2B5EF4-FFF2-40B4-BE49-F238E27FC236}">
                <a16:creationId xmlns:a16="http://schemas.microsoft.com/office/drawing/2014/main" id="{856942F0-1E04-4D97-926E-5E99729200BB}"/>
              </a:ext>
            </a:extLst>
          </p:cNvPr>
          <p:cNvSpPr txBox="1"/>
          <p:nvPr/>
        </p:nvSpPr>
        <p:spPr>
          <a:xfrm>
            <a:off x="14891" y="78607"/>
            <a:ext cx="6600176" cy="2308324"/>
          </a:xfrm>
          <a:prstGeom prst="rect">
            <a:avLst/>
          </a:prstGeom>
          <a:noFill/>
        </p:spPr>
        <p:txBody>
          <a:bodyPr wrap="square">
            <a:spAutoFit/>
          </a:bodyPr>
          <a:lstStyle/>
          <a:p>
            <a:r>
              <a:rPr lang="en-US" sz="1800" dirty="0">
                <a:latin typeface="Consolas" panose="020B0609020204030204" pitchFamily="49" charset="0"/>
              </a:rPr>
              <a:t>//x86-64.h</a:t>
            </a:r>
          </a:p>
          <a:p>
            <a:r>
              <a:rPr lang="en-US" sz="1800" dirty="0">
                <a:latin typeface="Consolas" panose="020B0609020204030204" pitchFamily="49" charset="0"/>
              </a:rPr>
              <a:t>typedef </a:t>
            </a:r>
            <a:r>
              <a:rPr lang="en-US" sz="1800" dirty="0">
                <a:solidFill>
                  <a:srgbClr val="0070C0"/>
                </a:solidFill>
                <a:latin typeface="Consolas" panose="020B0609020204030204" pitchFamily="49" charset="0"/>
              </a:rPr>
              <a:t>uint64_t </a:t>
            </a:r>
            <a:r>
              <a:rPr lang="en-US" sz="1800" dirty="0">
                <a:latin typeface="Consolas" panose="020B0609020204030204" pitchFamily="49" charset="0"/>
              </a:rPr>
              <a:t>x86_64_pageentry_t;</a:t>
            </a:r>
          </a:p>
          <a:p>
            <a:r>
              <a:rPr lang="en-US" sz="1800" dirty="0">
                <a:latin typeface="Consolas" panose="020B0609020204030204" pitchFamily="49" charset="0"/>
              </a:rPr>
              <a:t>typedef struct x86_64_pagetable {</a:t>
            </a:r>
          </a:p>
          <a:p>
            <a:r>
              <a:rPr lang="en-US" sz="1800" dirty="0">
                <a:latin typeface="Consolas" panose="020B0609020204030204" pitchFamily="49" charset="0"/>
              </a:rPr>
              <a:t>    </a:t>
            </a:r>
            <a:r>
              <a:rPr lang="en-US" sz="1800" dirty="0">
                <a:solidFill>
                  <a:srgbClr val="0070C0"/>
                </a:solidFill>
                <a:latin typeface="Consolas" panose="020B0609020204030204" pitchFamily="49" charset="0"/>
              </a:rPr>
              <a:t>x86_64_pageentry_t </a:t>
            </a:r>
            <a:r>
              <a:rPr lang="en-US" sz="1800" dirty="0">
                <a:latin typeface="Consolas" panose="020B0609020204030204" pitchFamily="49" charset="0"/>
              </a:rPr>
              <a:t>entry[</a:t>
            </a:r>
            <a:r>
              <a:rPr lang="en-US" sz="1800" dirty="0">
                <a:solidFill>
                  <a:srgbClr val="00B050"/>
                </a:solidFill>
                <a:latin typeface="Consolas" panose="020B0609020204030204" pitchFamily="49" charset="0"/>
              </a:rPr>
              <a:t>1</a:t>
            </a:r>
            <a:r>
              <a:rPr lang="en-US" sz="1800" dirty="0">
                <a:latin typeface="Consolas" panose="020B0609020204030204" pitchFamily="49" charset="0"/>
              </a:rPr>
              <a:t> &lt;&lt; PAGEINDEXBITS];</a:t>
            </a:r>
          </a:p>
          <a:p>
            <a:r>
              <a:rPr lang="en-US" sz="1800" dirty="0">
                <a:latin typeface="Consolas" panose="020B0609020204030204" pitchFamily="49" charset="0"/>
              </a:rPr>
              <a:t>} x86_64_pagetable;    </a:t>
            </a:r>
          </a:p>
          <a:p>
            <a:endParaRPr lang="en-US" sz="1800" dirty="0">
              <a:latin typeface="Consolas" panose="020B0609020204030204" pitchFamily="49" charset="0"/>
            </a:endParaRPr>
          </a:p>
          <a:p>
            <a:r>
              <a:rPr lang="en-US" sz="1800" dirty="0">
                <a:latin typeface="Consolas" panose="020B0609020204030204" pitchFamily="49" charset="0"/>
              </a:rPr>
              <a:t>//k-init.cc</a:t>
            </a:r>
          </a:p>
          <a:p>
            <a:r>
              <a:rPr lang="en-US" sz="1800" dirty="0">
                <a:solidFill>
                  <a:srgbClr val="0070C0"/>
                </a:solidFill>
                <a:latin typeface="Consolas" panose="020B0609020204030204" pitchFamily="49" charset="0"/>
              </a:rPr>
              <a:t>x86_64_pagetable </a:t>
            </a:r>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rgbClr val="00B050"/>
                </a:solidFill>
                <a:latin typeface="Consolas" panose="020B0609020204030204" pitchFamily="49" charset="0"/>
              </a:rPr>
              <a:t>3</a:t>
            </a:r>
            <a:r>
              <a:rPr lang="en-US" sz="1800" dirty="0">
                <a:latin typeface="Consolas" panose="020B0609020204030204" pitchFamily="49" charset="0"/>
              </a:rPr>
              <a:t>];</a:t>
            </a:r>
          </a:p>
        </p:txBody>
      </p:sp>
      <p:sp>
        <p:nvSpPr>
          <p:cNvPr id="90" name="TextBox 89">
            <a:extLst>
              <a:ext uri="{FF2B5EF4-FFF2-40B4-BE49-F238E27FC236}">
                <a16:creationId xmlns:a16="http://schemas.microsoft.com/office/drawing/2014/main" id="{29BA15D1-A8F4-40C7-9E9D-061515ED4194}"/>
              </a:ext>
            </a:extLst>
          </p:cNvPr>
          <p:cNvSpPr txBox="1"/>
          <p:nvPr/>
        </p:nvSpPr>
        <p:spPr>
          <a:xfrm>
            <a:off x="5222943" y="6482867"/>
            <a:ext cx="2472037" cy="369332"/>
          </a:xfrm>
          <a:prstGeom prst="rect">
            <a:avLst/>
          </a:prstGeom>
          <a:noFill/>
        </p:spPr>
        <p:txBody>
          <a:bodyPr wrap="square">
            <a:spAutoFit/>
          </a:bodyPr>
          <a:lstStyle/>
          <a:p>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rgbClr val="00B050"/>
                </a:solidFill>
                <a:latin typeface="Consolas" panose="020B0609020204030204" pitchFamily="49" charset="0"/>
              </a:rPr>
              <a:t>0</a:t>
            </a:r>
            <a:r>
              <a:rPr lang="en-US" sz="1800" dirty="0">
                <a:latin typeface="Consolas" panose="020B0609020204030204" pitchFamily="49" charset="0"/>
              </a:rPr>
              <a:t>]</a:t>
            </a:r>
            <a:endParaRPr lang="en-US" dirty="0"/>
          </a:p>
        </p:txBody>
      </p:sp>
      <p:sp>
        <p:nvSpPr>
          <p:cNvPr id="91" name="TextBox 90">
            <a:extLst>
              <a:ext uri="{FF2B5EF4-FFF2-40B4-BE49-F238E27FC236}">
                <a16:creationId xmlns:a16="http://schemas.microsoft.com/office/drawing/2014/main" id="{30BFB215-F02A-408A-9DC8-926FDC18B0B6}"/>
              </a:ext>
            </a:extLst>
          </p:cNvPr>
          <p:cNvSpPr txBox="1"/>
          <p:nvPr/>
        </p:nvSpPr>
        <p:spPr>
          <a:xfrm>
            <a:off x="7486538" y="5961461"/>
            <a:ext cx="2472037" cy="369332"/>
          </a:xfrm>
          <a:prstGeom prst="rect">
            <a:avLst/>
          </a:prstGeom>
          <a:noFill/>
        </p:spPr>
        <p:txBody>
          <a:bodyPr wrap="square">
            <a:spAutoFit/>
          </a:bodyPr>
          <a:lstStyle/>
          <a:p>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rgbClr val="00B050"/>
                </a:solidFill>
                <a:latin typeface="Consolas" panose="020B0609020204030204" pitchFamily="49" charset="0"/>
              </a:rPr>
              <a:t>1</a:t>
            </a:r>
            <a:r>
              <a:rPr lang="en-US" sz="1800" dirty="0">
                <a:latin typeface="Consolas" panose="020B0609020204030204" pitchFamily="49" charset="0"/>
              </a:rPr>
              <a:t>]</a:t>
            </a:r>
            <a:endParaRPr lang="en-US" dirty="0"/>
          </a:p>
        </p:txBody>
      </p:sp>
      <p:sp>
        <p:nvSpPr>
          <p:cNvPr id="92" name="TextBox 91">
            <a:extLst>
              <a:ext uri="{FF2B5EF4-FFF2-40B4-BE49-F238E27FC236}">
                <a16:creationId xmlns:a16="http://schemas.microsoft.com/office/drawing/2014/main" id="{2AB63C4B-10AC-4DBD-BFCE-A7B21E2F2F3A}"/>
              </a:ext>
            </a:extLst>
          </p:cNvPr>
          <p:cNvSpPr txBox="1"/>
          <p:nvPr/>
        </p:nvSpPr>
        <p:spPr>
          <a:xfrm rot="19154765">
            <a:off x="8680066" y="1786328"/>
            <a:ext cx="2472037" cy="369332"/>
          </a:xfrm>
          <a:prstGeom prst="rect">
            <a:avLst/>
          </a:prstGeom>
          <a:noFill/>
        </p:spPr>
        <p:txBody>
          <a:bodyPr wrap="square">
            <a:spAutoFit/>
          </a:bodyPr>
          <a:lstStyle/>
          <a:p>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rgbClr val="00B050"/>
                </a:solidFill>
                <a:latin typeface="Consolas" panose="020B0609020204030204" pitchFamily="49" charset="0"/>
              </a:rPr>
              <a:t>2</a:t>
            </a:r>
            <a:r>
              <a:rPr lang="en-US" sz="1800" dirty="0">
                <a:latin typeface="Consolas" panose="020B0609020204030204" pitchFamily="49" charset="0"/>
              </a:rPr>
              <a:t>]</a:t>
            </a:r>
            <a:endParaRPr lang="en-US" dirty="0"/>
          </a:p>
        </p:txBody>
      </p:sp>
      <p:sp>
        <p:nvSpPr>
          <p:cNvPr id="94" name="Arrow: Right 93">
            <a:extLst>
              <a:ext uri="{FF2B5EF4-FFF2-40B4-BE49-F238E27FC236}">
                <a16:creationId xmlns:a16="http://schemas.microsoft.com/office/drawing/2014/main" id="{E08C87AD-60E0-4F1E-B969-BDA3212DA349}"/>
              </a:ext>
            </a:extLst>
          </p:cNvPr>
          <p:cNvSpPr/>
          <p:nvPr/>
        </p:nvSpPr>
        <p:spPr>
          <a:xfrm rot="1450712">
            <a:off x="3014838" y="5169843"/>
            <a:ext cx="2685662" cy="60676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CECC8BD6-2430-40F8-8A1F-2A9FD4477B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93" r="17991"/>
          <a:stretch/>
        </p:blipFill>
        <p:spPr bwMode="auto">
          <a:xfrm>
            <a:off x="159142" y="4070562"/>
            <a:ext cx="3183611" cy="1895475"/>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61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94"/>
                                        </p:tgtEl>
                                        <p:attrNameLst>
                                          <p:attrName>r</p:attrName>
                                        </p:attrNameLst>
                                      </p:cBhvr>
                                    </p:animRot>
                                    <p:animRot by="-240000">
                                      <p:cBhvr>
                                        <p:cTn id="10" dur="200" fill="hold">
                                          <p:stCondLst>
                                            <p:cond delay="200"/>
                                          </p:stCondLst>
                                        </p:cTn>
                                        <p:tgtEl>
                                          <p:spTgt spid="94"/>
                                        </p:tgtEl>
                                        <p:attrNameLst>
                                          <p:attrName>r</p:attrName>
                                        </p:attrNameLst>
                                      </p:cBhvr>
                                    </p:animRot>
                                    <p:animRot by="240000">
                                      <p:cBhvr>
                                        <p:cTn id="11" dur="200" fill="hold">
                                          <p:stCondLst>
                                            <p:cond delay="400"/>
                                          </p:stCondLst>
                                        </p:cTn>
                                        <p:tgtEl>
                                          <p:spTgt spid="94"/>
                                        </p:tgtEl>
                                        <p:attrNameLst>
                                          <p:attrName>r</p:attrName>
                                        </p:attrNameLst>
                                      </p:cBhvr>
                                    </p:animRot>
                                    <p:animRot by="-240000">
                                      <p:cBhvr>
                                        <p:cTn id="12" dur="200" fill="hold">
                                          <p:stCondLst>
                                            <p:cond delay="600"/>
                                          </p:stCondLst>
                                        </p:cTn>
                                        <p:tgtEl>
                                          <p:spTgt spid="94"/>
                                        </p:tgtEl>
                                        <p:attrNameLst>
                                          <p:attrName>r</p:attrName>
                                        </p:attrNameLst>
                                      </p:cBhvr>
                                    </p:animRot>
                                    <p:animRot by="120000">
                                      <p:cBhvr>
                                        <p:cTn id="13" dur="200" fill="hold">
                                          <p:stCondLst>
                                            <p:cond delay="800"/>
                                          </p:stCondLst>
                                        </p:cTn>
                                        <p:tgtEl>
                                          <p:spTgt spid="94"/>
                                        </p:tgtEl>
                                        <p:attrNameLst>
                                          <p:attrName>r</p:attrName>
                                        </p:attrNameLst>
                                      </p:cBhvr>
                                    </p:animRot>
                                  </p:childTnLst>
                                </p:cTn>
                              </p:par>
                              <p:par>
                                <p:cTn id="14" presetID="10" presetClass="entr" presetSubtype="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4"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A773AE-885A-4642-86A4-E9461FE1848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C2351AD-871B-40C2-95B8-7121F06B65F5}"/>
              </a:ext>
            </a:extLst>
          </p:cNvPr>
          <p:cNvSpPr>
            <a:spLocks noGrp="1"/>
          </p:cNvSpPr>
          <p:nvPr>
            <p:ph type="title"/>
          </p:nvPr>
        </p:nvSpPr>
        <p:spPr>
          <a:xfrm>
            <a:off x="838200" y="-3175"/>
            <a:ext cx="10515600" cy="879475"/>
          </a:xfrm>
        </p:spPr>
        <p:txBody>
          <a:bodyPr/>
          <a:lstStyle/>
          <a:p>
            <a:r>
              <a:rPr lang="en-US" dirty="0"/>
              <a:t>Chickadee: Page Tables</a:t>
            </a:r>
          </a:p>
        </p:txBody>
      </p:sp>
      <p:pic>
        <p:nvPicPr>
          <p:cNvPr id="1026" name="Picture 2" descr="https://cached.imagescaler.hbpl.co.uk/resize/scaleWidth/743/cached.offlinehbpl.hbpl.co.uk/news/SUC/campaign_evolution-20160126020755607.png">
            <a:extLst>
              <a:ext uri="{FF2B5EF4-FFF2-40B4-BE49-F238E27FC236}">
                <a16:creationId xmlns:a16="http://schemas.microsoft.com/office/drawing/2014/main" id="{FC2EE982-C437-4509-9858-E2659B28FC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506"/>
          <a:stretch/>
        </p:blipFill>
        <p:spPr bwMode="auto">
          <a:xfrm>
            <a:off x="5580970" y="3393808"/>
            <a:ext cx="6611030" cy="346419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F1BDEEB-7FEF-40EF-9270-3B6A695AABAF}"/>
              </a:ext>
            </a:extLst>
          </p:cNvPr>
          <p:cNvSpPr>
            <a:spLocks noGrp="1"/>
          </p:cNvSpPr>
          <p:nvPr>
            <p:ph idx="1"/>
          </p:nvPr>
        </p:nvSpPr>
        <p:spPr>
          <a:xfrm>
            <a:off x="185351" y="787400"/>
            <a:ext cx="11689149" cy="6070600"/>
          </a:xfrm>
        </p:spPr>
        <p:txBody>
          <a:bodyPr>
            <a:normAutofit/>
          </a:bodyPr>
          <a:lstStyle/>
          <a:p>
            <a:r>
              <a:rPr lang="en-US" sz="3200" dirty="0"/>
              <a:t>During boot, Chickadee creates a physical memory map in high canonical addresses *and* low canonical addresses</a:t>
            </a:r>
          </a:p>
          <a:p>
            <a:r>
              <a:rPr lang="en-US" sz="3200" dirty="0"/>
              <a:t>However, post-boot, low-canonical addresses are for user-mode content, not a memory map!</a:t>
            </a:r>
          </a:p>
          <a:p>
            <a:pPr lvl="1"/>
            <a:r>
              <a:rPr lang="en-US" sz="2800" dirty="0"/>
              <a:t>The boot-time kernel only needs the low-canonical memory map to assist with x86 configuration horrors</a:t>
            </a:r>
          </a:p>
          <a:p>
            <a:pPr lvl="1"/>
            <a:r>
              <a:rPr lang="en-US" sz="2800" dirty="0"/>
              <a:t>At a more detailed level, I DON’T WANT TO TALK ABOUT LOW-LEVEL X86 CONFIGURATION HORROR</a:t>
            </a:r>
          </a:p>
          <a:p>
            <a:pPr lvl="1"/>
            <a:r>
              <a:rPr lang="en-US" sz="2800" dirty="0"/>
              <a:t>However, </a:t>
            </a:r>
            <a:r>
              <a:rPr lang="en-US" sz="2800" dirty="0" err="1">
                <a:latin typeface="Consolas" panose="020B0609020204030204" pitchFamily="49" charset="0"/>
              </a:rPr>
              <a:t>early_pagetable</a:t>
            </a:r>
            <a:r>
              <a:rPr lang="en-US" sz="2800" dirty="0"/>
              <a:t> will become important in pset2!</a:t>
            </a:r>
          </a:p>
        </p:txBody>
      </p:sp>
      <p:pic>
        <p:nvPicPr>
          <p:cNvPr id="7" name="Picture 6">
            <a:extLst>
              <a:ext uri="{FF2B5EF4-FFF2-40B4-BE49-F238E27FC236}">
                <a16:creationId xmlns:a16="http://schemas.microsoft.com/office/drawing/2014/main" id="{9FB18D0D-7720-419C-83BF-1DCA1D29E32C}"/>
              </a:ext>
            </a:extLst>
          </p:cNvPr>
          <p:cNvPicPr>
            <a:picLocks noChangeAspect="1"/>
          </p:cNvPicPr>
          <p:nvPr/>
        </p:nvPicPr>
        <p:blipFill>
          <a:blip r:embed="rId4"/>
          <a:stretch>
            <a:fillRect/>
          </a:stretch>
        </p:blipFill>
        <p:spPr>
          <a:xfrm>
            <a:off x="-8801" y="7311"/>
            <a:ext cx="12330418" cy="6943823"/>
          </a:xfrm>
          <a:prstGeom prst="rect">
            <a:avLst/>
          </a:prstGeom>
        </p:spPr>
      </p:pic>
      <p:grpSp>
        <p:nvGrpSpPr>
          <p:cNvPr id="13" name="Group 12">
            <a:extLst>
              <a:ext uri="{FF2B5EF4-FFF2-40B4-BE49-F238E27FC236}">
                <a16:creationId xmlns:a16="http://schemas.microsoft.com/office/drawing/2014/main" id="{C164C8FF-65A9-4237-9E61-B1651012A098}"/>
              </a:ext>
            </a:extLst>
          </p:cNvPr>
          <p:cNvGrpSpPr/>
          <p:nvPr/>
        </p:nvGrpSpPr>
        <p:grpSpPr>
          <a:xfrm>
            <a:off x="8801" y="231948"/>
            <a:ext cx="12192000" cy="6858000"/>
            <a:chOff x="0" y="0"/>
            <a:chExt cx="12192000" cy="6858000"/>
          </a:xfrm>
        </p:grpSpPr>
        <p:sp>
          <p:nvSpPr>
            <p:cNvPr id="14" name="Rectangle 13">
              <a:extLst>
                <a:ext uri="{FF2B5EF4-FFF2-40B4-BE49-F238E27FC236}">
                  <a16:creationId xmlns:a16="http://schemas.microsoft.com/office/drawing/2014/main" id="{D67D08A8-0351-4A38-A694-4A1FEEFB7B79}"/>
                </a:ext>
              </a:extLst>
            </p:cNvPr>
            <p:cNvSpPr/>
            <p:nvPr/>
          </p:nvSpPr>
          <p:spPr>
            <a:xfrm>
              <a:off x="0" y="0"/>
              <a:ext cx="12192000" cy="6858000"/>
            </a:xfrm>
            <a:prstGeom prst="rect">
              <a:avLst/>
            </a:prstGeom>
            <a:solidFill>
              <a:schemeClr val="tx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7128635F-3C79-4DC9-A02C-4CCE0C5F614A}"/>
                </a:ext>
              </a:extLst>
            </p:cNvPr>
            <p:cNvPicPr>
              <a:picLocks noChangeAspect="1"/>
            </p:cNvPicPr>
            <p:nvPr/>
          </p:nvPicPr>
          <p:blipFill>
            <a:blip r:embed="rId5"/>
            <a:stretch>
              <a:fillRect/>
            </a:stretch>
          </p:blipFill>
          <p:spPr>
            <a:xfrm>
              <a:off x="7949642" y="3273752"/>
              <a:ext cx="3533775" cy="3400425"/>
            </a:xfrm>
            <a:prstGeom prst="rect">
              <a:avLst/>
            </a:prstGeom>
            <a:ln>
              <a:solidFill>
                <a:schemeClr val="tx1"/>
              </a:solidFill>
            </a:ln>
          </p:spPr>
        </p:pic>
      </p:grpSp>
      <p:grpSp>
        <p:nvGrpSpPr>
          <p:cNvPr id="12" name="Group 11">
            <a:extLst>
              <a:ext uri="{FF2B5EF4-FFF2-40B4-BE49-F238E27FC236}">
                <a16:creationId xmlns:a16="http://schemas.microsoft.com/office/drawing/2014/main" id="{189D26DD-6220-47A2-B3B2-A165EB9C5DE8}"/>
              </a:ext>
            </a:extLst>
          </p:cNvPr>
          <p:cNvGrpSpPr/>
          <p:nvPr/>
        </p:nvGrpSpPr>
        <p:grpSpPr>
          <a:xfrm>
            <a:off x="2920628" y="963272"/>
            <a:ext cx="5435656" cy="3281423"/>
            <a:chOff x="3217806" y="933389"/>
            <a:chExt cx="5435656" cy="3281423"/>
          </a:xfrm>
        </p:grpSpPr>
        <p:sp>
          <p:nvSpPr>
            <p:cNvPr id="11" name="Arrow: Right 10">
              <a:extLst>
                <a:ext uri="{FF2B5EF4-FFF2-40B4-BE49-F238E27FC236}">
                  <a16:creationId xmlns:a16="http://schemas.microsoft.com/office/drawing/2014/main" id="{252F5E25-87D0-497D-B8A1-FB787BFB6C5A}"/>
                </a:ext>
              </a:extLst>
            </p:cNvPr>
            <p:cNvSpPr/>
            <p:nvPr/>
          </p:nvSpPr>
          <p:spPr>
            <a:xfrm rot="13581246">
              <a:off x="3115489" y="1417548"/>
              <a:ext cx="1628718" cy="660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A89C72-D262-47ED-BF95-DB7E8017C743}"/>
                </a:ext>
              </a:extLst>
            </p:cNvPr>
            <p:cNvPicPr>
              <a:picLocks noChangeAspect="1"/>
            </p:cNvPicPr>
            <p:nvPr/>
          </p:nvPicPr>
          <p:blipFill>
            <a:blip r:embed="rId6"/>
            <a:stretch>
              <a:fillRect/>
            </a:stretch>
          </p:blipFill>
          <p:spPr>
            <a:xfrm>
              <a:off x="3217806" y="2078037"/>
              <a:ext cx="5435656" cy="2136775"/>
            </a:xfrm>
            <a:prstGeom prst="rect">
              <a:avLst/>
            </a:prstGeom>
            <a:ln w="130175">
              <a:solidFill>
                <a:srgbClr val="FF0000"/>
              </a:solidFill>
            </a:ln>
          </p:spPr>
        </p:pic>
      </p:grpSp>
    </p:spTree>
    <p:extLst>
      <p:ext uri="{BB962C8B-B14F-4D97-AF65-F5344CB8AC3E}">
        <p14:creationId xmlns:p14="http://schemas.microsoft.com/office/powerpoint/2010/main" val="329568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A888C-703E-4A13-A3FD-8868ACDDFE0E}"/>
              </a:ext>
            </a:extLst>
          </p:cNvPr>
          <p:cNvSpPr/>
          <p:nvPr/>
        </p:nvSpPr>
        <p:spPr>
          <a:xfrm>
            <a:off x="0" y="3459916"/>
            <a:ext cx="12192000" cy="717050"/>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The structure of a virtual address space</a:t>
            </a:r>
          </a:p>
          <a:p>
            <a:r>
              <a:rPr lang="en-US" sz="4800" dirty="0"/>
              <a:t>Supporting virtual memory using paging</a:t>
            </a:r>
          </a:p>
          <a:p>
            <a:r>
              <a:rPr lang="en-US" sz="4800" dirty="0"/>
              <a:t>Fast translation using TLBs</a:t>
            </a:r>
          </a:p>
        </p:txBody>
      </p:sp>
    </p:spTree>
    <p:extLst>
      <p:ext uri="{BB962C8B-B14F-4D97-AF65-F5344CB8AC3E}">
        <p14:creationId xmlns:p14="http://schemas.microsoft.com/office/powerpoint/2010/main" val="223157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
            <a:ext cx="7772400" cy="690639"/>
          </a:xfrm>
        </p:spPr>
        <p:txBody>
          <a:bodyPr>
            <a:normAutofit fontScale="90000"/>
          </a:bodyPr>
          <a:lstStyle/>
          <a:p>
            <a:r>
              <a:rPr lang="en-US" dirty="0"/>
              <a:t>Paging: The Good and the Bad</a:t>
            </a:r>
          </a:p>
        </p:txBody>
      </p:sp>
      <p:sp>
        <p:nvSpPr>
          <p:cNvPr id="3" name="Content Placeholder 2"/>
          <p:cNvSpPr>
            <a:spLocks noGrp="1"/>
          </p:cNvSpPr>
          <p:nvPr>
            <p:ph idx="1"/>
          </p:nvPr>
        </p:nvSpPr>
        <p:spPr>
          <a:xfrm>
            <a:off x="531341" y="609600"/>
            <a:ext cx="11442356" cy="1676400"/>
          </a:xfrm>
        </p:spPr>
        <p:txBody>
          <a:bodyPr>
            <a:normAutofit fontScale="92500" lnSpcReduction="10000"/>
          </a:bodyPr>
          <a:lstStyle/>
          <a:p>
            <a:r>
              <a:rPr lang="en-US" sz="3000" dirty="0"/>
              <a:t>Good: A virtual address space can be bigger/smaller than physical memory</a:t>
            </a:r>
          </a:p>
          <a:p>
            <a:r>
              <a:rPr lang="en-US" sz="3000" dirty="0"/>
              <a:t>Bad: Each virtual memory access now requires five physical memory accesses</a:t>
            </a:r>
          </a:p>
        </p:txBody>
      </p:sp>
      <p:pic>
        <p:nvPicPr>
          <p:cNvPr id="5" name="Picture 4">
            <a:extLst>
              <a:ext uri="{FF2B5EF4-FFF2-40B4-BE49-F238E27FC236}">
                <a16:creationId xmlns:a16="http://schemas.microsoft.com/office/drawing/2014/main" id="{B054290E-1411-4D69-8BC3-79DA610D1FF3}"/>
              </a:ext>
            </a:extLst>
          </p:cNvPr>
          <p:cNvPicPr>
            <a:picLocks noChangeAspect="1"/>
          </p:cNvPicPr>
          <p:nvPr/>
        </p:nvPicPr>
        <p:blipFill>
          <a:blip r:embed="rId3"/>
          <a:stretch>
            <a:fillRect/>
          </a:stretch>
        </p:blipFill>
        <p:spPr>
          <a:xfrm>
            <a:off x="38002" y="2161311"/>
            <a:ext cx="7265936" cy="4087089"/>
          </a:xfrm>
          <a:prstGeom prst="rect">
            <a:avLst/>
          </a:prstGeom>
        </p:spPr>
      </p:pic>
      <p:sp>
        <p:nvSpPr>
          <p:cNvPr id="139" name="TextBox 138"/>
          <p:cNvSpPr txBox="1"/>
          <p:nvPr/>
        </p:nvSpPr>
        <p:spPr>
          <a:xfrm>
            <a:off x="6885172" y="2080271"/>
            <a:ext cx="5182076" cy="523220"/>
          </a:xfrm>
          <a:prstGeom prst="rect">
            <a:avLst/>
          </a:prstGeom>
          <a:noFill/>
        </p:spPr>
        <p:txBody>
          <a:bodyPr wrap="square" rtlCol="0">
            <a:spAutoFit/>
          </a:bodyPr>
          <a:lstStyle/>
          <a:p>
            <a:pPr algn="ctr"/>
            <a:r>
              <a:rPr lang="en-US" sz="2800" u="sng" dirty="0"/>
              <a:t>x86-64 physical memory accesses</a:t>
            </a:r>
          </a:p>
        </p:txBody>
      </p:sp>
      <p:sp>
        <p:nvSpPr>
          <p:cNvPr id="138" name="Content Placeholder 2"/>
          <p:cNvSpPr txBox="1">
            <a:spLocks/>
          </p:cNvSpPr>
          <p:nvPr/>
        </p:nvSpPr>
        <p:spPr bwMode="auto">
          <a:xfrm>
            <a:off x="6995984" y="2488568"/>
            <a:ext cx="5182076" cy="38991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pPr marL="457200" indent="-457200">
              <a:buFont typeface="+mj-lt"/>
              <a:buAutoNum type="arabicPeriod"/>
            </a:pPr>
            <a:r>
              <a:rPr lang="en-US" kern="0" dirty="0"/>
              <a:t>Load entry from page map level 4</a:t>
            </a:r>
          </a:p>
          <a:p>
            <a:pPr marL="457200" indent="-457200">
              <a:buFont typeface="+mj-lt"/>
              <a:buAutoNum type="arabicPeriod"/>
            </a:pPr>
            <a:r>
              <a:rPr lang="en-US" kern="0" dirty="0"/>
              <a:t>Load entry from page directory pointer</a:t>
            </a:r>
          </a:p>
          <a:p>
            <a:pPr marL="457200" indent="-457200">
              <a:buFont typeface="+mj-lt"/>
              <a:buAutoNum type="arabicPeriod"/>
            </a:pPr>
            <a:r>
              <a:rPr lang="en-US" kern="0" dirty="0"/>
              <a:t>Load entry from page directory</a:t>
            </a:r>
          </a:p>
          <a:p>
            <a:pPr marL="457200" indent="-457200">
              <a:buFont typeface="+mj-lt"/>
              <a:buAutoNum type="arabicPeriod"/>
            </a:pPr>
            <a:r>
              <a:rPr lang="en-US" kern="0" dirty="0"/>
              <a:t>Load entry from page table </a:t>
            </a:r>
          </a:p>
          <a:p>
            <a:pPr marL="457200" indent="-457200">
              <a:buFont typeface="+mj-lt"/>
              <a:buAutoNum type="arabicPeriod"/>
            </a:pPr>
            <a:r>
              <a:rPr lang="en-US" kern="0" dirty="0"/>
              <a:t>Generate the “real” memory access</a:t>
            </a:r>
          </a:p>
        </p:txBody>
      </p:sp>
    </p:spTree>
    <p:extLst>
      <p:ext uri="{BB962C8B-B14F-4D97-AF65-F5344CB8AC3E}">
        <p14:creationId xmlns:p14="http://schemas.microsoft.com/office/powerpoint/2010/main" val="252165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85A657A-A3F9-4D66-A6E2-6661519AD7E8}"/>
              </a:ext>
            </a:extLst>
          </p:cNvPr>
          <p:cNvSpPr txBox="1"/>
          <p:nvPr/>
        </p:nvSpPr>
        <p:spPr>
          <a:xfrm>
            <a:off x="710540" y="1330036"/>
            <a:ext cx="10770919" cy="2308324"/>
          </a:xfrm>
          <a:prstGeom prst="rect">
            <a:avLst/>
          </a:prstGeom>
          <a:noFill/>
        </p:spPr>
        <p:txBody>
          <a:bodyPr wrap="square" rtlCol="0">
            <a:spAutoFit/>
          </a:bodyPr>
          <a:lstStyle/>
          <a:p>
            <a:pPr algn="ctr"/>
            <a:r>
              <a:rPr lang="en-US" sz="7200" b="1" dirty="0">
                <a:solidFill>
                  <a:schemeClr val="bg1"/>
                </a:solidFill>
                <a:latin typeface="Segoe UI" panose="020B0502040204020203" pitchFamily="34" charset="0"/>
                <a:cs typeface="Segoe UI" panose="020B0502040204020203" pitchFamily="34" charset="0"/>
              </a:rPr>
              <a:t>Does 5x overhead sound like a lot?</a:t>
            </a:r>
          </a:p>
        </p:txBody>
      </p:sp>
      <p:sp>
        <p:nvSpPr>
          <p:cNvPr id="8" name="TextBox 7">
            <a:extLst>
              <a:ext uri="{FF2B5EF4-FFF2-40B4-BE49-F238E27FC236}">
                <a16:creationId xmlns:a16="http://schemas.microsoft.com/office/drawing/2014/main" id="{F85D6ED2-0FBE-4209-B3CB-F22DCD7B9E4F}"/>
              </a:ext>
            </a:extLst>
          </p:cNvPr>
          <p:cNvSpPr txBox="1"/>
          <p:nvPr/>
        </p:nvSpPr>
        <p:spPr>
          <a:xfrm>
            <a:off x="710540" y="4356265"/>
            <a:ext cx="10770919" cy="1107996"/>
          </a:xfrm>
          <a:prstGeom prst="rect">
            <a:avLst/>
          </a:prstGeom>
          <a:noFill/>
        </p:spPr>
        <p:txBody>
          <a:bodyPr wrap="square" rtlCol="0">
            <a:spAutoFit/>
          </a:bodyPr>
          <a:lstStyle/>
          <a:p>
            <a:pPr algn="ctr"/>
            <a:r>
              <a:rPr lang="en-US" sz="6600" b="1" dirty="0">
                <a:solidFill>
                  <a:schemeClr val="bg1"/>
                </a:solidFill>
                <a:latin typeface="Segoe UI" panose="020B0502040204020203" pitchFamily="34" charset="0"/>
                <a:cs typeface="Segoe UI" panose="020B0502040204020203" pitchFamily="34" charset="0"/>
              </a:rPr>
              <a:t>IT IS INDEED A LOT.</a:t>
            </a:r>
          </a:p>
        </p:txBody>
      </p:sp>
    </p:spTree>
    <p:extLst>
      <p:ext uri="{BB962C8B-B14F-4D97-AF65-F5344CB8AC3E}">
        <p14:creationId xmlns:p14="http://schemas.microsoft.com/office/powerpoint/2010/main" val="159858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685800"/>
          </a:xfrm>
        </p:spPr>
        <p:txBody>
          <a:bodyPr>
            <a:normAutofit fontScale="90000"/>
          </a:bodyPr>
          <a:lstStyle/>
          <a:p>
            <a:r>
              <a:rPr lang="en-US" dirty="0"/>
              <a:t>Translation Lookaside Buffers (TLBs)</a:t>
            </a:r>
          </a:p>
        </p:txBody>
      </p:sp>
      <p:sp>
        <p:nvSpPr>
          <p:cNvPr id="3" name="Content Placeholder 2"/>
          <p:cNvSpPr>
            <a:spLocks noGrp="1"/>
          </p:cNvSpPr>
          <p:nvPr>
            <p:ph idx="1"/>
          </p:nvPr>
        </p:nvSpPr>
        <p:spPr>
          <a:xfrm>
            <a:off x="852615" y="609600"/>
            <a:ext cx="10713309" cy="2640946"/>
          </a:xfrm>
        </p:spPr>
        <p:txBody>
          <a:bodyPr>
            <a:normAutofit/>
          </a:bodyPr>
          <a:lstStyle/>
          <a:p>
            <a:r>
              <a:rPr lang="en-US" sz="3200" dirty="0"/>
              <a:t>Idea: Cache some PTEs (i.e., V-&gt;P translations) in a small hardware buffer</a:t>
            </a:r>
          </a:p>
          <a:p>
            <a:pPr lvl="1"/>
            <a:r>
              <a:rPr lang="en-US" sz="2800" dirty="0"/>
              <a:t>If virtual address has an entry in TLB, don’t need to go to physical memory to fetch a PTE!</a:t>
            </a:r>
          </a:p>
          <a:p>
            <a:pPr lvl="1"/>
            <a:r>
              <a:rPr lang="en-US" sz="2800" dirty="0"/>
              <a:t>If virtual address misses in TLB, we must walk the page table to fetch a PTE</a:t>
            </a:r>
          </a:p>
        </p:txBody>
      </p:sp>
      <p:pic>
        <p:nvPicPr>
          <p:cNvPr id="15" name="Picture 14"/>
          <p:cNvPicPr>
            <a:picLocks noChangeAspect="1"/>
          </p:cNvPicPr>
          <p:nvPr/>
        </p:nvPicPr>
        <p:blipFill>
          <a:blip r:embed="rId3"/>
          <a:stretch>
            <a:fillRect/>
          </a:stretch>
        </p:blipFill>
        <p:spPr>
          <a:xfrm>
            <a:off x="4087799" y="3247776"/>
            <a:ext cx="779585" cy="779585"/>
          </a:xfrm>
          <a:prstGeom prst="rect">
            <a:avLst/>
          </a:prstGeom>
        </p:spPr>
      </p:pic>
      <p:sp>
        <p:nvSpPr>
          <p:cNvPr id="16" name="Rectangle 15"/>
          <p:cNvSpPr/>
          <p:nvPr/>
        </p:nvSpPr>
        <p:spPr bwMode="auto">
          <a:xfrm>
            <a:off x="451129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17" name="Rectangle 16"/>
          <p:cNvSpPr/>
          <p:nvPr/>
        </p:nvSpPr>
        <p:spPr bwMode="auto">
          <a:xfrm>
            <a:off x="304130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18" name="Rectangle 17"/>
          <p:cNvSpPr/>
          <p:nvPr/>
        </p:nvSpPr>
        <p:spPr bwMode="auto">
          <a:xfrm>
            <a:off x="3041305"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sp>
        <p:nvSpPr>
          <p:cNvPr id="9" name="Rectangle 8"/>
          <p:cNvSpPr/>
          <p:nvPr/>
        </p:nvSpPr>
        <p:spPr bwMode="auto">
          <a:xfrm>
            <a:off x="3041305" y="558150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L3 cache</a:t>
            </a:r>
          </a:p>
        </p:txBody>
      </p:sp>
      <p:pic>
        <p:nvPicPr>
          <p:cNvPr id="11" name="Picture 10"/>
          <p:cNvPicPr>
            <a:picLocks noChangeAspect="1"/>
          </p:cNvPicPr>
          <p:nvPr/>
        </p:nvPicPr>
        <p:blipFill>
          <a:blip r:embed="rId3"/>
          <a:stretch>
            <a:fillRect/>
          </a:stretch>
        </p:blipFill>
        <p:spPr>
          <a:xfrm>
            <a:off x="7059178" y="3247776"/>
            <a:ext cx="779585" cy="779585"/>
          </a:xfrm>
          <a:prstGeom prst="rect">
            <a:avLst/>
          </a:prstGeom>
        </p:spPr>
      </p:pic>
      <p:sp>
        <p:nvSpPr>
          <p:cNvPr id="12" name="Rectangle 11"/>
          <p:cNvSpPr/>
          <p:nvPr/>
        </p:nvSpPr>
        <p:spPr bwMode="auto">
          <a:xfrm>
            <a:off x="748267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13" name="Rectangle 12"/>
          <p:cNvSpPr/>
          <p:nvPr/>
        </p:nvSpPr>
        <p:spPr bwMode="auto">
          <a:xfrm>
            <a:off x="601268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14" name="Rectangle 13"/>
          <p:cNvSpPr/>
          <p:nvPr/>
        </p:nvSpPr>
        <p:spPr bwMode="auto">
          <a:xfrm>
            <a:off x="6012684"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grpSp>
        <p:nvGrpSpPr>
          <p:cNvPr id="19" name="Group 18"/>
          <p:cNvGrpSpPr/>
          <p:nvPr/>
        </p:nvGrpSpPr>
        <p:grpSpPr>
          <a:xfrm rot="5400000">
            <a:off x="5751513" y="1998136"/>
            <a:ext cx="685800" cy="8842373"/>
            <a:chOff x="7696200" y="1676400"/>
            <a:chExt cx="685800" cy="4305298"/>
          </a:xfrm>
        </p:grpSpPr>
        <p:sp>
          <p:nvSpPr>
            <p:cNvPr id="20" name="Rounded Rectangle 19"/>
            <p:cNvSpPr/>
            <p:nvPr/>
          </p:nvSpPr>
          <p:spPr bwMode="auto">
            <a:xfrm>
              <a:off x="7696200" y="1676400"/>
              <a:ext cx="685800" cy="430529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21" name="TextBox 20"/>
            <p:cNvSpPr txBox="1"/>
            <p:nvPr/>
          </p:nvSpPr>
          <p:spPr>
            <a:xfrm rot="16200000">
              <a:off x="7585558" y="3728537"/>
              <a:ext cx="826477" cy="369332"/>
            </a:xfrm>
            <a:prstGeom prst="rect">
              <a:avLst/>
            </a:prstGeom>
            <a:noFill/>
          </p:spPr>
          <p:txBody>
            <a:bodyPr wrap="square" rtlCol="0">
              <a:spAutoFit/>
            </a:bodyPr>
            <a:lstStyle/>
            <a:p>
              <a:pPr algn="ctr"/>
              <a:r>
                <a:rPr lang="en-US" dirty="0"/>
                <a:t>RAM</a:t>
              </a:r>
            </a:p>
          </p:txBody>
        </p:sp>
      </p:grpSp>
      <p:sp>
        <p:nvSpPr>
          <p:cNvPr id="22" name="Rectangle 21"/>
          <p:cNvSpPr/>
          <p:nvPr/>
        </p:nvSpPr>
        <p:spPr bwMode="auto">
          <a:xfrm>
            <a:off x="3810004" y="4144049"/>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TLB</a:t>
            </a:r>
          </a:p>
        </p:txBody>
      </p:sp>
      <p:sp>
        <p:nvSpPr>
          <p:cNvPr id="23" name="Rectangle 22"/>
          <p:cNvSpPr/>
          <p:nvPr/>
        </p:nvSpPr>
        <p:spPr bwMode="auto">
          <a:xfrm>
            <a:off x="6781383" y="4132030"/>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TLB</a:t>
            </a:r>
          </a:p>
        </p:txBody>
      </p:sp>
      <p:grpSp>
        <p:nvGrpSpPr>
          <p:cNvPr id="31" name="Group 30"/>
          <p:cNvGrpSpPr/>
          <p:nvPr/>
        </p:nvGrpSpPr>
        <p:grpSpPr>
          <a:xfrm>
            <a:off x="8229601" y="3098745"/>
            <a:ext cx="3631626" cy="1569660"/>
            <a:chOff x="6705601" y="2517969"/>
            <a:chExt cx="3631626" cy="1569660"/>
          </a:xfrm>
        </p:grpSpPr>
        <p:sp>
          <p:nvSpPr>
            <p:cNvPr id="25" name="Left Brace 24"/>
            <p:cNvSpPr/>
            <p:nvPr/>
          </p:nvSpPr>
          <p:spPr bwMode="auto">
            <a:xfrm>
              <a:off x="7365847" y="2517970"/>
              <a:ext cx="427147" cy="1559818"/>
            </a:xfrm>
            <a:prstGeom prst="leftBrace">
              <a:avLst>
                <a:gd name="adj1" fmla="val 8333"/>
                <a:gd name="adj2" fmla="val 4522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26" name="TextBox 25"/>
            <p:cNvSpPr txBox="1"/>
            <p:nvPr/>
          </p:nvSpPr>
          <p:spPr>
            <a:xfrm>
              <a:off x="7573715" y="2517969"/>
              <a:ext cx="2763512" cy="1569660"/>
            </a:xfrm>
            <a:prstGeom prst="rect">
              <a:avLst/>
            </a:prstGeom>
            <a:noFill/>
          </p:spPr>
          <p:txBody>
            <a:bodyPr wrap="square" rtlCol="0">
              <a:spAutoFit/>
            </a:bodyPr>
            <a:lstStyle/>
            <a:p>
              <a:r>
                <a:rPr lang="en-US" sz="2400" dirty="0">
                  <a:latin typeface="Segoe UI Light" panose="020B0502040204020203" pitchFamily="34" charset="0"/>
                  <a:cs typeface="Segoe UI Light" panose="020B0502040204020203" pitchFamily="34" charset="0"/>
                </a:rPr>
                <a:t>Key/value store: key is high bits of </a:t>
              </a:r>
              <a:r>
                <a:rPr lang="en-US" sz="2400" dirty="0" err="1">
                  <a:latin typeface="Segoe UI Light" panose="020B0502040204020203" pitchFamily="34" charset="0"/>
                  <a:cs typeface="Segoe UI Light" panose="020B0502040204020203" pitchFamily="34" charset="0"/>
                </a:rPr>
                <a:t>virt</a:t>
              </a:r>
              <a:r>
                <a:rPr lang="en-US" sz="2400" dirty="0">
                  <a:latin typeface="Segoe UI Light" panose="020B0502040204020203" pitchFamily="34" charset="0"/>
                  <a:cs typeface="Segoe UI Light" panose="020B0502040204020203" pitchFamily="34" charset="0"/>
                </a:rPr>
                <a:t> </a:t>
              </a:r>
              <a:r>
                <a:rPr lang="en-US" sz="2400" dirty="0" err="1">
                  <a:latin typeface="Segoe UI Light" panose="020B0502040204020203" pitchFamily="34" charset="0"/>
                  <a:cs typeface="Segoe UI Light" panose="020B0502040204020203" pitchFamily="34" charset="0"/>
                </a:rPr>
                <a:t>addr</a:t>
              </a:r>
              <a:r>
                <a:rPr lang="en-US" sz="2400" dirty="0">
                  <a:latin typeface="Segoe UI Light" panose="020B0502040204020203" pitchFamily="34" charset="0"/>
                  <a:cs typeface="Segoe UI Light" panose="020B0502040204020203" pitchFamily="34" charset="0"/>
                </a:rPr>
                <a:t>, value is </a:t>
              </a:r>
              <a:r>
                <a:rPr lang="en-US" sz="2400" dirty="0" err="1">
                  <a:latin typeface="Segoe UI Light" panose="020B0502040204020203" pitchFamily="34" charset="0"/>
                  <a:cs typeface="Segoe UI Light" panose="020B0502040204020203" pitchFamily="34" charset="0"/>
                </a:rPr>
                <a:t>phys</a:t>
              </a:r>
              <a:r>
                <a:rPr lang="en-US" sz="2400" dirty="0">
                  <a:latin typeface="Segoe UI Light" panose="020B0502040204020203" pitchFamily="34" charset="0"/>
                  <a:cs typeface="Segoe UI Light" panose="020B0502040204020203" pitchFamily="34" charset="0"/>
                </a:rPr>
                <a:t> frame number</a:t>
              </a:r>
            </a:p>
          </p:txBody>
        </p:sp>
        <p:cxnSp>
          <p:nvCxnSpPr>
            <p:cNvPr id="28" name="Straight Connector 27"/>
            <p:cNvCxnSpPr>
              <a:cxnSpLocks/>
              <a:stCxn id="25" idx="1"/>
            </p:cNvCxnSpPr>
            <p:nvPr/>
          </p:nvCxnSpPr>
          <p:spPr bwMode="auto">
            <a:xfrm flipH="1">
              <a:off x="6705601" y="3223382"/>
              <a:ext cx="660246" cy="58661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04827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685800"/>
          </a:xfrm>
        </p:spPr>
        <p:txBody>
          <a:bodyPr>
            <a:normAutofit fontScale="90000"/>
          </a:bodyPr>
          <a:lstStyle/>
          <a:p>
            <a:r>
              <a:rPr lang="en-US" dirty="0"/>
              <a:t>Translation Lookaside Buffers (TLBs)</a:t>
            </a:r>
          </a:p>
        </p:txBody>
      </p:sp>
      <p:sp>
        <p:nvSpPr>
          <p:cNvPr id="8" name="Content Placeholder 2">
            <a:extLst>
              <a:ext uri="{FF2B5EF4-FFF2-40B4-BE49-F238E27FC236}">
                <a16:creationId xmlns:a16="http://schemas.microsoft.com/office/drawing/2014/main" id="{AA730F2D-2251-46A2-9C2A-DF3A0D8038FE}"/>
              </a:ext>
            </a:extLst>
          </p:cNvPr>
          <p:cNvSpPr>
            <a:spLocks noGrp="1"/>
          </p:cNvSpPr>
          <p:nvPr>
            <p:ph idx="1"/>
          </p:nvPr>
        </p:nvSpPr>
        <p:spPr>
          <a:xfrm>
            <a:off x="852615" y="609600"/>
            <a:ext cx="10713309" cy="2640946"/>
          </a:xfrm>
        </p:spPr>
        <p:txBody>
          <a:bodyPr>
            <a:normAutofit/>
          </a:bodyPr>
          <a:lstStyle/>
          <a:p>
            <a:r>
              <a:rPr lang="en-US" sz="3200" dirty="0"/>
              <a:t>Idea: Cache some PTEs (i.e., V-&gt;P translations) in a small hardware buffer</a:t>
            </a:r>
          </a:p>
          <a:p>
            <a:pPr lvl="1"/>
            <a:r>
              <a:rPr lang="en-US" sz="2800" dirty="0"/>
              <a:t>If virtual address has an entry in TLB, don’t need to go to physical memory to fetch a PTE!</a:t>
            </a:r>
          </a:p>
          <a:p>
            <a:pPr lvl="1"/>
            <a:r>
              <a:rPr lang="en-US" sz="2800" dirty="0"/>
              <a:t>If virtual address misses in TLB, we must walk the page table to fetch a PTE</a:t>
            </a:r>
          </a:p>
        </p:txBody>
      </p:sp>
      <p:sp>
        <p:nvSpPr>
          <p:cNvPr id="9" name="Content Placeholder 2">
            <a:extLst>
              <a:ext uri="{FF2B5EF4-FFF2-40B4-BE49-F238E27FC236}">
                <a16:creationId xmlns:a16="http://schemas.microsoft.com/office/drawing/2014/main" id="{B4676EBB-9DFD-40B1-A4C4-0DE10AA4CC3D}"/>
              </a:ext>
            </a:extLst>
          </p:cNvPr>
          <p:cNvSpPr txBox="1">
            <a:spLocks/>
          </p:cNvSpPr>
          <p:nvPr/>
        </p:nvSpPr>
        <p:spPr>
          <a:xfrm>
            <a:off x="739345" y="3176404"/>
            <a:ext cx="10713309" cy="36074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TLBs are effective because programs exhibit locality</a:t>
            </a:r>
          </a:p>
          <a:p>
            <a:pPr lvl="1"/>
            <a:r>
              <a:rPr lang="en-US" sz="2800" dirty="0"/>
              <a:t>Temporal locality</a:t>
            </a:r>
          </a:p>
          <a:p>
            <a:pPr lvl="2"/>
            <a:r>
              <a:rPr lang="en-US" sz="2400" dirty="0"/>
              <a:t>When a process accesses virtual address </a:t>
            </a:r>
            <a:r>
              <a:rPr lang="en-US" sz="2400" dirty="0">
                <a:latin typeface="Consolas" panose="020B0609020204030204" pitchFamily="49" charset="0"/>
              </a:rPr>
              <a:t>x</a:t>
            </a:r>
            <a:r>
              <a:rPr lang="en-US" sz="2400" dirty="0"/>
              <a:t>, it will likely access </a:t>
            </a:r>
            <a:r>
              <a:rPr lang="en-US" sz="2400" dirty="0">
                <a:latin typeface="Consolas" panose="020B0609020204030204" pitchFamily="49" charset="0"/>
              </a:rPr>
              <a:t>x</a:t>
            </a:r>
            <a:r>
              <a:rPr lang="en-US" sz="2400" dirty="0"/>
              <a:t> again in the future</a:t>
            </a:r>
          </a:p>
          <a:p>
            <a:pPr lvl="2"/>
            <a:r>
              <a:rPr lang="en-US" sz="2400" dirty="0"/>
              <a:t>Ex: a function’s local variable that lives on the stack</a:t>
            </a:r>
          </a:p>
          <a:p>
            <a:pPr lvl="1"/>
            <a:r>
              <a:rPr lang="en-US" sz="2800" dirty="0"/>
              <a:t>Spatial locality</a:t>
            </a:r>
          </a:p>
          <a:p>
            <a:pPr lvl="2"/>
            <a:r>
              <a:rPr lang="en-US" sz="2400" dirty="0"/>
              <a:t>When the process accesses something at memory location </a:t>
            </a:r>
            <a:r>
              <a:rPr lang="en-US" sz="2400" dirty="0">
                <a:latin typeface="Consolas" panose="020B0609020204030204" pitchFamily="49" charset="0"/>
              </a:rPr>
              <a:t>x</a:t>
            </a:r>
            <a:r>
              <a:rPr lang="en-US" sz="2400" dirty="0"/>
              <a:t>, the process will likely access other memory locations close to </a:t>
            </a:r>
            <a:r>
              <a:rPr lang="en-US" sz="2400" dirty="0">
                <a:latin typeface="Consolas" panose="020B0609020204030204" pitchFamily="49" charset="0"/>
              </a:rPr>
              <a:t>x</a:t>
            </a:r>
          </a:p>
          <a:p>
            <a:pPr lvl="2"/>
            <a:r>
              <a:rPr lang="en-US" sz="2400" dirty="0"/>
              <a:t>Ex: reading elements from an array on the heap</a:t>
            </a:r>
          </a:p>
        </p:txBody>
      </p:sp>
    </p:spTree>
    <p:extLst>
      <p:ext uri="{BB962C8B-B14F-4D97-AF65-F5344CB8AC3E}">
        <p14:creationId xmlns:p14="http://schemas.microsoft.com/office/powerpoint/2010/main" val="217845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519616"/>
          </a:xfrm>
        </p:spPr>
        <p:txBody>
          <a:bodyPr>
            <a:normAutofit fontScale="90000"/>
          </a:bodyPr>
          <a:lstStyle/>
          <a:p>
            <a:r>
              <a:rPr lang="en-US" sz="3200" dirty="0"/>
              <a:t>The Lifecycle of a Memory Reference on x86</a:t>
            </a:r>
          </a:p>
        </p:txBody>
      </p:sp>
      <p:sp>
        <p:nvSpPr>
          <p:cNvPr id="8" name="TextBox 7"/>
          <p:cNvSpPr txBox="1"/>
          <p:nvPr/>
        </p:nvSpPr>
        <p:spPr>
          <a:xfrm>
            <a:off x="4767172" y="533400"/>
            <a:ext cx="2657656" cy="369332"/>
          </a:xfrm>
          <a:prstGeom prst="rect">
            <a:avLst/>
          </a:prstGeom>
          <a:noFill/>
        </p:spPr>
        <p:txBody>
          <a:bodyPr wrap="square" rtlCol="0">
            <a:spAutoFit/>
          </a:bodyPr>
          <a:lstStyle/>
          <a:p>
            <a:pPr algn="ctr"/>
            <a:r>
              <a:rPr lang="en-US" dirty="0"/>
              <a:t>Virtual address</a:t>
            </a:r>
          </a:p>
        </p:txBody>
      </p:sp>
      <p:grpSp>
        <p:nvGrpSpPr>
          <p:cNvPr id="3" name="Group 2"/>
          <p:cNvGrpSpPr/>
          <p:nvPr/>
        </p:nvGrpSpPr>
        <p:grpSpPr>
          <a:xfrm>
            <a:off x="4769800" y="910986"/>
            <a:ext cx="2657656" cy="898267"/>
            <a:chOff x="3245800" y="910985"/>
            <a:chExt cx="2657656" cy="898267"/>
          </a:xfrm>
        </p:grpSpPr>
        <p:sp>
          <p:nvSpPr>
            <p:cNvPr id="9" name="TextBox 8"/>
            <p:cNvSpPr txBox="1"/>
            <p:nvPr/>
          </p:nvSpPr>
          <p:spPr>
            <a:xfrm>
              <a:off x="3245800" y="1439920"/>
              <a:ext cx="2657656" cy="369332"/>
            </a:xfrm>
            <a:prstGeom prst="rect">
              <a:avLst/>
            </a:prstGeom>
            <a:noFill/>
            <a:ln>
              <a:solidFill>
                <a:schemeClr val="tx1"/>
              </a:solidFill>
            </a:ln>
          </p:spPr>
          <p:txBody>
            <a:bodyPr wrap="square" rtlCol="0">
              <a:spAutoFit/>
            </a:bodyPr>
            <a:lstStyle/>
            <a:p>
              <a:pPr algn="ctr"/>
              <a:r>
                <a:rPr lang="en-US" dirty="0"/>
                <a:t>TLB lookup</a:t>
              </a:r>
            </a:p>
          </p:txBody>
        </p:sp>
        <p:cxnSp>
          <p:nvCxnSpPr>
            <p:cNvPr id="19" name="Straight Arrow Connector 18"/>
            <p:cNvCxnSpPr>
              <a:endCxn id="9" idx="0"/>
            </p:cNvCxnSpPr>
            <p:nvPr/>
          </p:nvCxnSpPr>
          <p:spPr bwMode="auto">
            <a:xfrm>
              <a:off x="4572000" y="910985"/>
              <a:ext cx="2628" cy="52893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4" name="Group 3"/>
          <p:cNvGrpSpPr/>
          <p:nvPr/>
        </p:nvGrpSpPr>
        <p:grpSpPr>
          <a:xfrm>
            <a:off x="5295900" y="1809253"/>
            <a:ext cx="1600200" cy="1362432"/>
            <a:chOff x="3771900" y="1809253"/>
            <a:chExt cx="1600200" cy="1362432"/>
          </a:xfrm>
        </p:grpSpPr>
        <p:grpSp>
          <p:nvGrpSpPr>
            <p:cNvPr id="23" name="Group 22"/>
            <p:cNvGrpSpPr/>
            <p:nvPr/>
          </p:nvGrpSpPr>
          <p:grpSpPr>
            <a:xfrm>
              <a:off x="3771900" y="2243265"/>
              <a:ext cx="1600200" cy="928420"/>
              <a:chOff x="3771900" y="2148675"/>
              <a:chExt cx="1600200" cy="928420"/>
            </a:xfrm>
          </p:grpSpPr>
          <p:sp>
            <p:nvSpPr>
              <p:cNvPr id="16" name="TextBox 15"/>
              <p:cNvSpPr txBox="1"/>
              <p:nvPr/>
            </p:nvSpPr>
            <p:spPr>
              <a:xfrm>
                <a:off x="3831386" y="2382052"/>
                <a:ext cx="1481228" cy="369332"/>
              </a:xfrm>
              <a:prstGeom prst="rect">
                <a:avLst/>
              </a:prstGeom>
              <a:noFill/>
            </p:spPr>
            <p:txBody>
              <a:bodyPr wrap="square" rtlCol="0">
                <a:spAutoFit/>
              </a:bodyPr>
              <a:lstStyle/>
              <a:p>
                <a:pPr algn="ctr"/>
                <a:r>
                  <a:rPr lang="en-US" dirty="0"/>
                  <a:t>TLB hit?</a:t>
                </a:r>
              </a:p>
            </p:txBody>
          </p:sp>
          <p:sp>
            <p:nvSpPr>
              <p:cNvPr id="22" name="Flowchart: Decision 21"/>
              <p:cNvSpPr/>
              <p:nvPr/>
            </p:nvSpPr>
            <p:spPr bwMode="auto">
              <a:xfrm>
                <a:off x="3771900" y="2148675"/>
                <a:ext cx="1600200"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26" name="Straight Arrow Connector 25"/>
            <p:cNvCxnSpPr>
              <a:cxnSpLocks/>
              <a:stCxn id="9" idx="2"/>
              <a:endCxn id="22" idx="0"/>
            </p:cNvCxnSpPr>
            <p:nvPr/>
          </p:nvCxnSpPr>
          <p:spPr bwMode="auto">
            <a:xfrm flipH="1">
              <a:off x="4572000" y="1809253"/>
              <a:ext cx="2628" cy="434012"/>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6" name="Group 5"/>
          <p:cNvGrpSpPr/>
          <p:nvPr/>
        </p:nvGrpSpPr>
        <p:grpSpPr>
          <a:xfrm>
            <a:off x="7517742" y="3615664"/>
            <a:ext cx="1947772" cy="1452350"/>
            <a:chOff x="5993742" y="3615663"/>
            <a:chExt cx="1947772" cy="1452350"/>
          </a:xfrm>
        </p:grpSpPr>
        <p:grpSp>
          <p:nvGrpSpPr>
            <p:cNvPr id="30" name="Group 29"/>
            <p:cNvGrpSpPr/>
            <p:nvPr/>
          </p:nvGrpSpPr>
          <p:grpSpPr>
            <a:xfrm>
              <a:off x="5993742" y="4139593"/>
              <a:ext cx="1947772" cy="928420"/>
              <a:chOff x="5843750" y="4211580"/>
              <a:chExt cx="1947772" cy="928420"/>
            </a:xfrm>
          </p:grpSpPr>
          <p:sp>
            <p:nvSpPr>
              <p:cNvPr id="14" name="TextBox 13"/>
              <p:cNvSpPr txBox="1"/>
              <p:nvPr/>
            </p:nvSpPr>
            <p:spPr>
              <a:xfrm>
                <a:off x="6021698" y="4434447"/>
                <a:ext cx="1600200" cy="369332"/>
              </a:xfrm>
              <a:prstGeom prst="rect">
                <a:avLst/>
              </a:prstGeom>
              <a:noFill/>
            </p:spPr>
            <p:txBody>
              <a:bodyPr wrap="square" rtlCol="0">
                <a:spAutoFit/>
              </a:bodyPr>
              <a:lstStyle/>
              <a:p>
                <a:pPr algn="ctr"/>
                <a:r>
                  <a:rPr lang="en-US" dirty="0"/>
                  <a:t>Access ok?</a:t>
                </a:r>
              </a:p>
            </p:txBody>
          </p:sp>
          <p:sp>
            <p:nvSpPr>
              <p:cNvPr id="29" name="Flowchart: Decision 28"/>
              <p:cNvSpPr/>
              <p:nvPr/>
            </p:nvSpPr>
            <p:spPr bwMode="auto">
              <a:xfrm>
                <a:off x="5843750" y="4211580"/>
                <a:ext cx="1947772"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31" name="Straight Arrow Connector 30"/>
            <p:cNvCxnSpPr>
              <a:cxnSpLocks/>
              <a:stCxn id="11" idx="2"/>
            </p:cNvCxnSpPr>
            <p:nvPr/>
          </p:nvCxnSpPr>
          <p:spPr bwMode="auto">
            <a:xfrm>
              <a:off x="6967628" y="3615663"/>
              <a:ext cx="2628" cy="53566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 name="Group 20"/>
          <p:cNvGrpSpPr/>
          <p:nvPr/>
        </p:nvGrpSpPr>
        <p:grpSpPr>
          <a:xfrm>
            <a:off x="2438400" y="3612424"/>
            <a:ext cx="2667000" cy="1986704"/>
            <a:chOff x="914400" y="3612424"/>
            <a:chExt cx="2667000" cy="1986704"/>
          </a:xfrm>
        </p:grpSpPr>
        <p:grpSp>
          <p:nvGrpSpPr>
            <p:cNvPr id="25" name="Group 24"/>
            <p:cNvGrpSpPr/>
            <p:nvPr/>
          </p:nvGrpSpPr>
          <p:grpSpPr>
            <a:xfrm>
              <a:off x="914400" y="4151328"/>
              <a:ext cx="2667000" cy="1447800"/>
              <a:chOff x="304800" y="3962400"/>
              <a:chExt cx="2667000" cy="1447800"/>
            </a:xfrm>
          </p:grpSpPr>
          <p:sp>
            <p:nvSpPr>
              <p:cNvPr id="13" name="TextBox 12"/>
              <p:cNvSpPr txBox="1"/>
              <p:nvPr/>
            </p:nvSpPr>
            <p:spPr>
              <a:xfrm>
                <a:off x="634709" y="4421024"/>
                <a:ext cx="2041634" cy="646331"/>
              </a:xfrm>
              <a:prstGeom prst="rect">
                <a:avLst/>
              </a:prstGeom>
              <a:noFill/>
            </p:spPr>
            <p:txBody>
              <a:bodyPr wrap="square" rtlCol="0">
                <a:spAutoFit/>
              </a:bodyPr>
              <a:lstStyle/>
              <a:p>
                <a:pPr algn="ctr"/>
                <a:r>
                  <a:rPr lang="en-US" dirty="0"/>
                  <a:t>Found PTE for </a:t>
                </a:r>
                <a:r>
                  <a:rPr lang="en-US" dirty="0" err="1"/>
                  <a:t>virt</a:t>
                </a:r>
                <a:r>
                  <a:rPr lang="en-US" dirty="0"/>
                  <a:t> frame?</a:t>
                </a:r>
              </a:p>
            </p:txBody>
          </p:sp>
          <p:sp>
            <p:nvSpPr>
              <p:cNvPr id="24" name="Flowchart: Decision 23"/>
              <p:cNvSpPr/>
              <p:nvPr/>
            </p:nvSpPr>
            <p:spPr bwMode="auto">
              <a:xfrm>
                <a:off x="304800" y="3962400"/>
                <a:ext cx="2667000" cy="144780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32" name="Straight Arrow Connector 31"/>
            <p:cNvCxnSpPr>
              <a:stCxn id="10" idx="2"/>
              <a:endCxn id="24" idx="0"/>
            </p:cNvCxnSpPr>
            <p:nvPr/>
          </p:nvCxnSpPr>
          <p:spPr bwMode="auto">
            <a:xfrm>
              <a:off x="2238653" y="3612424"/>
              <a:ext cx="9247" cy="53890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7" name="Group 6"/>
          <p:cNvGrpSpPr/>
          <p:nvPr/>
        </p:nvGrpSpPr>
        <p:grpSpPr>
          <a:xfrm>
            <a:off x="8815550" y="4178756"/>
            <a:ext cx="1790461" cy="2379422"/>
            <a:chOff x="7291549" y="4178756"/>
            <a:chExt cx="1790461" cy="2379422"/>
          </a:xfrm>
        </p:grpSpPr>
        <p:sp>
          <p:nvSpPr>
            <p:cNvPr id="59" name="TextBox 58"/>
            <p:cNvSpPr txBox="1"/>
            <p:nvPr/>
          </p:nvSpPr>
          <p:spPr>
            <a:xfrm>
              <a:off x="7738032" y="4178756"/>
              <a:ext cx="726871" cy="369332"/>
            </a:xfrm>
            <a:prstGeom prst="rect">
              <a:avLst/>
            </a:prstGeom>
            <a:noFill/>
          </p:spPr>
          <p:txBody>
            <a:bodyPr wrap="square" rtlCol="0">
              <a:spAutoFit/>
            </a:bodyPr>
            <a:lstStyle/>
            <a:p>
              <a:pPr algn="ctr"/>
              <a:r>
                <a:rPr lang="en-US" dirty="0"/>
                <a:t>Yes</a:t>
              </a:r>
            </a:p>
          </p:txBody>
        </p:sp>
        <p:sp>
          <p:nvSpPr>
            <p:cNvPr id="15" name="TextBox 14"/>
            <p:cNvSpPr txBox="1"/>
            <p:nvPr/>
          </p:nvSpPr>
          <p:spPr>
            <a:xfrm>
              <a:off x="7291549" y="5542515"/>
              <a:ext cx="1790461" cy="1015663"/>
            </a:xfrm>
            <a:prstGeom prst="rect">
              <a:avLst/>
            </a:prstGeom>
            <a:noFill/>
            <a:ln>
              <a:solidFill>
                <a:schemeClr val="tx1"/>
              </a:solidFill>
            </a:ln>
          </p:spPr>
          <p:txBody>
            <a:bodyPr wrap="square" rtlCol="0">
              <a:spAutoFit/>
            </a:bodyPr>
            <a:lstStyle/>
            <a:p>
              <a:pPr algn="ctr"/>
              <a:r>
                <a:rPr lang="en-US" sz="2000" dirty="0"/>
                <a:t>Calculate </a:t>
              </a:r>
              <a:r>
                <a:rPr lang="en-US" sz="2000" dirty="0" err="1"/>
                <a:t>phys</a:t>
              </a:r>
              <a:r>
                <a:rPr lang="en-US" sz="2000" dirty="0"/>
                <a:t> </a:t>
              </a:r>
              <a:r>
                <a:rPr lang="en-US" sz="2000" dirty="0" err="1"/>
                <a:t>addr</a:t>
              </a:r>
              <a:r>
                <a:rPr lang="en-US" sz="2000" dirty="0"/>
                <a:t>, send to L1/L2/L3/RAM</a:t>
              </a:r>
            </a:p>
          </p:txBody>
        </p:sp>
        <p:grpSp>
          <p:nvGrpSpPr>
            <p:cNvPr id="53" name="Group 52"/>
            <p:cNvGrpSpPr/>
            <p:nvPr/>
          </p:nvGrpSpPr>
          <p:grpSpPr>
            <a:xfrm>
              <a:off x="7941514" y="4603803"/>
              <a:ext cx="326720" cy="938711"/>
              <a:chOff x="7941514" y="4603803"/>
              <a:chExt cx="326720" cy="938711"/>
            </a:xfrm>
          </p:grpSpPr>
          <p:cxnSp>
            <p:nvCxnSpPr>
              <p:cNvPr id="47" name="Straight Arrow Connector 46"/>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9" name="Straight Arrow Connector 48"/>
              <p:cNvCxnSpPr>
                <a:stCxn id="29" idx="3"/>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grpSp>
      <p:grpSp>
        <p:nvGrpSpPr>
          <p:cNvPr id="5" name="Group 4"/>
          <p:cNvGrpSpPr/>
          <p:nvPr/>
        </p:nvGrpSpPr>
        <p:grpSpPr>
          <a:xfrm>
            <a:off x="6896100" y="2296912"/>
            <a:ext cx="2611692" cy="1318752"/>
            <a:chOff x="5372100" y="2296912"/>
            <a:chExt cx="2611692" cy="1318752"/>
          </a:xfrm>
        </p:grpSpPr>
        <p:sp>
          <p:nvSpPr>
            <p:cNvPr id="11" name="TextBox 10"/>
            <p:cNvSpPr txBox="1"/>
            <p:nvPr/>
          </p:nvSpPr>
          <p:spPr>
            <a:xfrm>
              <a:off x="5951463" y="2969333"/>
              <a:ext cx="2032329" cy="646331"/>
            </a:xfrm>
            <a:prstGeom prst="rect">
              <a:avLst/>
            </a:prstGeom>
            <a:noFill/>
            <a:ln>
              <a:solidFill>
                <a:schemeClr val="tx1"/>
              </a:solidFill>
            </a:ln>
          </p:spPr>
          <p:txBody>
            <a:bodyPr wrap="square" rtlCol="0">
              <a:spAutoFit/>
            </a:bodyPr>
            <a:lstStyle/>
            <a:p>
              <a:pPr algn="ctr"/>
              <a:r>
                <a:rPr lang="en-US" dirty="0"/>
                <a:t>Check protection bits</a:t>
              </a:r>
            </a:p>
          </p:txBody>
        </p:sp>
        <p:cxnSp>
          <p:nvCxnSpPr>
            <p:cNvPr id="40" name="Straight Arrow Connector 39"/>
            <p:cNvCxnSpPr/>
            <p:nvPr/>
          </p:nvCxnSpPr>
          <p:spPr bwMode="auto">
            <a:xfrm>
              <a:off x="6967627" y="2707474"/>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1" name="Straight Arrow Connector 40"/>
            <p:cNvCxnSpPr>
              <a:stCxn id="22" idx="3"/>
            </p:cNvCxnSpPr>
            <p:nvPr/>
          </p:nvCxnSpPr>
          <p:spPr bwMode="auto">
            <a:xfrm flipV="1">
              <a:off x="5372100" y="2704234"/>
              <a:ext cx="1595527" cy="324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57" name="TextBox 56"/>
            <p:cNvSpPr txBox="1"/>
            <p:nvPr/>
          </p:nvSpPr>
          <p:spPr>
            <a:xfrm>
              <a:off x="5709140" y="2296912"/>
              <a:ext cx="726871" cy="369332"/>
            </a:xfrm>
            <a:prstGeom prst="rect">
              <a:avLst/>
            </a:prstGeom>
            <a:noFill/>
          </p:spPr>
          <p:txBody>
            <a:bodyPr wrap="square" rtlCol="0">
              <a:spAutoFit/>
            </a:bodyPr>
            <a:lstStyle/>
            <a:p>
              <a:pPr algn="ctr"/>
              <a:r>
                <a:rPr lang="en-US" dirty="0"/>
                <a:t>Yes</a:t>
              </a:r>
            </a:p>
          </p:txBody>
        </p:sp>
      </p:grpSp>
      <p:grpSp>
        <p:nvGrpSpPr>
          <p:cNvPr id="18" name="Group 17"/>
          <p:cNvGrpSpPr/>
          <p:nvPr/>
        </p:nvGrpSpPr>
        <p:grpSpPr>
          <a:xfrm>
            <a:off x="6498920" y="4183526"/>
            <a:ext cx="2187880" cy="2066874"/>
            <a:chOff x="4974920" y="4183526"/>
            <a:chExt cx="2187880" cy="2066874"/>
          </a:xfrm>
        </p:grpSpPr>
        <p:sp>
          <p:nvSpPr>
            <p:cNvPr id="34" name="TextBox 33"/>
            <p:cNvSpPr txBox="1"/>
            <p:nvPr/>
          </p:nvSpPr>
          <p:spPr>
            <a:xfrm>
              <a:off x="4974920" y="5542514"/>
              <a:ext cx="218788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grpSp>
          <p:nvGrpSpPr>
            <p:cNvPr id="54" name="Group 53"/>
            <p:cNvGrpSpPr/>
            <p:nvPr/>
          </p:nvGrpSpPr>
          <p:grpSpPr>
            <a:xfrm flipH="1">
              <a:off x="5679871" y="4608948"/>
              <a:ext cx="326720" cy="938711"/>
              <a:chOff x="7941514" y="4603803"/>
              <a:chExt cx="326720" cy="938711"/>
            </a:xfrm>
          </p:grpSpPr>
          <p:cxnSp>
            <p:nvCxnSpPr>
              <p:cNvPr id="55" name="Straight Arrow Connector 54"/>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6" name="Straight Arrow Connector 55"/>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60" name="TextBox 59"/>
            <p:cNvSpPr txBox="1"/>
            <p:nvPr/>
          </p:nvSpPr>
          <p:spPr>
            <a:xfrm>
              <a:off x="5473371" y="4183526"/>
              <a:ext cx="726871" cy="369332"/>
            </a:xfrm>
            <a:prstGeom prst="rect">
              <a:avLst/>
            </a:prstGeom>
            <a:noFill/>
          </p:spPr>
          <p:txBody>
            <a:bodyPr wrap="square" rtlCol="0">
              <a:spAutoFit/>
            </a:bodyPr>
            <a:lstStyle/>
            <a:p>
              <a:pPr algn="ctr"/>
              <a:r>
                <a:rPr lang="en-US" dirty="0"/>
                <a:t>No</a:t>
              </a:r>
            </a:p>
          </p:txBody>
        </p:sp>
      </p:grpSp>
      <p:grpSp>
        <p:nvGrpSpPr>
          <p:cNvPr id="27" name="Group 26"/>
          <p:cNvGrpSpPr/>
          <p:nvPr/>
        </p:nvGrpSpPr>
        <p:grpSpPr>
          <a:xfrm>
            <a:off x="1778658" y="4448440"/>
            <a:ext cx="1726543" cy="1801960"/>
            <a:chOff x="254657" y="4448440"/>
            <a:chExt cx="1726543" cy="1801960"/>
          </a:xfrm>
        </p:grpSpPr>
        <p:sp>
          <p:nvSpPr>
            <p:cNvPr id="12" name="TextBox 11"/>
            <p:cNvSpPr txBox="1"/>
            <p:nvPr/>
          </p:nvSpPr>
          <p:spPr>
            <a:xfrm>
              <a:off x="254657" y="5542514"/>
              <a:ext cx="1726543" cy="707886"/>
            </a:xfrm>
            <a:prstGeom prst="rect">
              <a:avLst/>
            </a:prstGeom>
            <a:noFill/>
            <a:ln>
              <a:solidFill>
                <a:schemeClr val="tx1"/>
              </a:solidFill>
            </a:ln>
          </p:spPr>
          <p:txBody>
            <a:bodyPr wrap="square" rtlCol="0">
              <a:spAutoFit/>
            </a:bodyPr>
            <a:lstStyle/>
            <a:p>
              <a:pPr algn="ctr"/>
              <a:r>
                <a:rPr lang="en-US" sz="2000" dirty="0"/>
                <a:t>HW updates TLB</a:t>
              </a:r>
            </a:p>
          </p:txBody>
        </p:sp>
        <p:grpSp>
          <p:nvGrpSpPr>
            <p:cNvPr id="67" name="Group 66"/>
            <p:cNvGrpSpPr/>
            <p:nvPr/>
          </p:nvGrpSpPr>
          <p:grpSpPr>
            <a:xfrm flipH="1">
              <a:off x="392826" y="4873716"/>
              <a:ext cx="533400" cy="668798"/>
              <a:chOff x="3581400" y="4873716"/>
              <a:chExt cx="533400" cy="668798"/>
            </a:xfrm>
          </p:grpSpPr>
          <p:cxnSp>
            <p:nvCxnSpPr>
              <p:cNvPr id="68" name="Straight Arrow Connector 67"/>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9" name="Straight Arrow Connector 68"/>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72" name="TextBox 71"/>
            <p:cNvSpPr txBox="1"/>
            <p:nvPr/>
          </p:nvSpPr>
          <p:spPr>
            <a:xfrm>
              <a:off x="274263" y="4448440"/>
              <a:ext cx="726871" cy="369332"/>
            </a:xfrm>
            <a:prstGeom prst="rect">
              <a:avLst/>
            </a:prstGeom>
            <a:noFill/>
          </p:spPr>
          <p:txBody>
            <a:bodyPr wrap="square" rtlCol="0">
              <a:spAutoFit/>
            </a:bodyPr>
            <a:lstStyle/>
            <a:p>
              <a:pPr algn="ctr"/>
              <a:r>
                <a:rPr lang="en-US" dirty="0"/>
                <a:t>Yes</a:t>
              </a:r>
            </a:p>
          </p:txBody>
        </p:sp>
      </p:grpSp>
      <p:cxnSp>
        <p:nvCxnSpPr>
          <p:cNvPr id="73" name="Straight Arrow Connector 72"/>
          <p:cNvCxnSpPr>
            <a:endCxn id="9" idx="1"/>
          </p:cNvCxnSpPr>
          <p:nvPr/>
        </p:nvCxnSpPr>
        <p:spPr bwMode="auto">
          <a:xfrm flipV="1">
            <a:off x="1676400" y="1624587"/>
            <a:ext cx="3093400" cy="4616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6" name="Straight Arrow Connector 75"/>
          <p:cNvCxnSpPr/>
          <p:nvPr/>
        </p:nvCxnSpPr>
        <p:spPr bwMode="auto">
          <a:xfrm>
            <a:off x="1676400" y="1670754"/>
            <a:ext cx="0" cy="488742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79" name="Straight Arrow Connector 78"/>
          <p:cNvCxnSpPr/>
          <p:nvPr/>
        </p:nvCxnSpPr>
        <p:spPr bwMode="auto">
          <a:xfrm flipH="1">
            <a:off x="1676403" y="6558178"/>
            <a:ext cx="965526"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81" name="Straight Arrow Connector 80"/>
          <p:cNvCxnSpPr>
            <a:stCxn id="12" idx="2"/>
          </p:cNvCxnSpPr>
          <p:nvPr/>
        </p:nvCxnSpPr>
        <p:spPr bwMode="auto">
          <a:xfrm>
            <a:off x="2641929" y="6250401"/>
            <a:ext cx="0" cy="307779"/>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nvGrpSpPr>
          <p:cNvPr id="28" name="Group 27"/>
          <p:cNvGrpSpPr/>
          <p:nvPr/>
        </p:nvGrpSpPr>
        <p:grpSpPr>
          <a:xfrm>
            <a:off x="4038600" y="4463708"/>
            <a:ext cx="2133600" cy="1786695"/>
            <a:chOff x="2514600" y="4463707"/>
            <a:chExt cx="2133600" cy="1786695"/>
          </a:xfrm>
        </p:grpSpPr>
        <p:sp>
          <p:nvSpPr>
            <p:cNvPr id="17" name="TextBox 16"/>
            <p:cNvSpPr txBox="1"/>
            <p:nvPr/>
          </p:nvSpPr>
          <p:spPr>
            <a:xfrm>
              <a:off x="2514600" y="5542516"/>
              <a:ext cx="213360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grpSp>
          <p:nvGrpSpPr>
            <p:cNvPr id="66" name="Group 65"/>
            <p:cNvGrpSpPr/>
            <p:nvPr/>
          </p:nvGrpSpPr>
          <p:grpSpPr>
            <a:xfrm>
              <a:off x="3581400" y="4873716"/>
              <a:ext cx="533400" cy="668798"/>
              <a:chOff x="3581400" y="4873716"/>
              <a:chExt cx="533400" cy="668798"/>
            </a:xfrm>
          </p:grpSpPr>
          <p:cxnSp>
            <p:nvCxnSpPr>
              <p:cNvPr id="61" name="Straight Arrow Connector 60"/>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2" name="Straight Arrow Connector 61"/>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71" name="TextBox 70"/>
            <p:cNvSpPr txBox="1"/>
            <p:nvPr/>
          </p:nvSpPr>
          <p:spPr>
            <a:xfrm>
              <a:off x="3461139" y="4463707"/>
              <a:ext cx="726871" cy="369332"/>
            </a:xfrm>
            <a:prstGeom prst="rect">
              <a:avLst/>
            </a:prstGeom>
            <a:noFill/>
          </p:spPr>
          <p:txBody>
            <a:bodyPr wrap="square" rtlCol="0">
              <a:spAutoFit/>
            </a:bodyPr>
            <a:lstStyle/>
            <a:p>
              <a:pPr algn="ctr"/>
              <a:r>
                <a:rPr lang="en-US" dirty="0"/>
                <a:t>No</a:t>
              </a:r>
            </a:p>
          </p:txBody>
        </p:sp>
      </p:grpSp>
      <p:grpSp>
        <p:nvGrpSpPr>
          <p:cNvPr id="20" name="Group 19"/>
          <p:cNvGrpSpPr/>
          <p:nvPr/>
        </p:nvGrpSpPr>
        <p:grpSpPr>
          <a:xfrm>
            <a:off x="2629506" y="2301148"/>
            <a:ext cx="2666395" cy="1311277"/>
            <a:chOff x="1105505" y="2301147"/>
            <a:chExt cx="2666395" cy="1311277"/>
          </a:xfrm>
        </p:grpSpPr>
        <p:sp>
          <p:nvSpPr>
            <p:cNvPr id="10" name="TextBox 9"/>
            <p:cNvSpPr txBox="1"/>
            <p:nvPr/>
          </p:nvSpPr>
          <p:spPr>
            <a:xfrm>
              <a:off x="1105505" y="2966093"/>
              <a:ext cx="2266295" cy="646331"/>
            </a:xfrm>
            <a:prstGeom prst="rect">
              <a:avLst/>
            </a:prstGeom>
            <a:noFill/>
            <a:ln>
              <a:solidFill>
                <a:schemeClr val="tx1"/>
              </a:solidFill>
            </a:ln>
          </p:spPr>
          <p:txBody>
            <a:bodyPr wrap="square" rtlCol="0">
              <a:spAutoFit/>
            </a:bodyPr>
            <a:lstStyle/>
            <a:p>
              <a:pPr algn="ctr"/>
              <a:r>
                <a:rPr lang="en-US" dirty="0"/>
                <a:t>HW walks the page table</a:t>
              </a:r>
            </a:p>
          </p:txBody>
        </p:sp>
        <p:cxnSp>
          <p:nvCxnSpPr>
            <p:cNvPr id="44" name="Straight Arrow Connector 43"/>
            <p:cNvCxnSpPr>
              <a:endCxn id="22" idx="1"/>
            </p:cNvCxnSpPr>
            <p:nvPr/>
          </p:nvCxnSpPr>
          <p:spPr bwMode="auto">
            <a:xfrm flipV="1">
              <a:off x="2209799" y="2707475"/>
              <a:ext cx="1562101" cy="419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58" name="TextBox 57"/>
            <p:cNvSpPr txBox="1"/>
            <p:nvPr/>
          </p:nvSpPr>
          <p:spPr>
            <a:xfrm>
              <a:off x="2722179" y="2301147"/>
              <a:ext cx="726871" cy="369332"/>
            </a:xfrm>
            <a:prstGeom prst="rect">
              <a:avLst/>
            </a:prstGeom>
            <a:noFill/>
          </p:spPr>
          <p:txBody>
            <a:bodyPr wrap="square" rtlCol="0">
              <a:spAutoFit/>
            </a:bodyPr>
            <a:lstStyle/>
            <a:p>
              <a:pPr algn="ctr"/>
              <a:r>
                <a:rPr lang="en-US" dirty="0"/>
                <a:t>No</a:t>
              </a:r>
            </a:p>
          </p:txBody>
        </p:sp>
        <p:cxnSp>
          <p:nvCxnSpPr>
            <p:cNvPr id="111" name="Straight Arrow Connector 110"/>
            <p:cNvCxnSpPr/>
            <p:nvPr/>
          </p:nvCxnSpPr>
          <p:spPr bwMode="auto">
            <a:xfrm>
              <a:off x="2209800" y="2711670"/>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spTree>
    <p:extLst>
      <p:ext uri="{BB962C8B-B14F-4D97-AF65-F5344CB8AC3E}">
        <p14:creationId xmlns:p14="http://schemas.microsoft.com/office/powerpoint/2010/main" val="363288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519616"/>
          </a:xfrm>
        </p:spPr>
        <p:txBody>
          <a:bodyPr>
            <a:normAutofit fontScale="90000"/>
          </a:bodyPr>
          <a:lstStyle/>
          <a:p>
            <a:r>
              <a:rPr lang="en-US" sz="3200" dirty="0"/>
              <a:t>The Lifecycle of a Memory Reference on x86</a:t>
            </a:r>
          </a:p>
        </p:txBody>
      </p:sp>
      <p:sp>
        <p:nvSpPr>
          <p:cNvPr id="8" name="TextBox 7"/>
          <p:cNvSpPr txBox="1"/>
          <p:nvPr/>
        </p:nvSpPr>
        <p:spPr>
          <a:xfrm>
            <a:off x="4767172" y="533400"/>
            <a:ext cx="2657656" cy="369332"/>
          </a:xfrm>
          <a:prstGeom prst="rect">
            <a:avLst/>
          </a:prstGeom>
          <a:noFill/>
        </p:spPr>
        <p:txBody>
          <a:bodyPr wrap="square" rtlCol="0">
            <a:spAutoFit/>
          </a:bodyPr>
          <a:lstStyle/>
          <a:p>
            <a:pPr algn="ctr"/>
            <a:r>
              <a:rPr lang="en-US" dirty="0"/>
              <a:t>Virtual address</a:t>
            </a:r>
          </a:p>
        </p:txBody>
      </p:sp>
      <p:sp>
        <p:nvSpPr>
          <p:cNvPr id="9" name="TextBox 8"/>
          <p:cNvSpPr txBox="1"/>
          <p:nvPr/>
        </p:nvSpPr>
        <p:spPr>
          <a:xfrm>
            <a:off x="4769800" y="1439920"/>
            <a:ext cx="2657656" cy="369332"/>
          </a:xfrm>
          <a:prstGeom prst="rect">
            <a:avLst/>
          </a:prstGeom>
          <a:noFill/>
          <a:ln>
            <a:solidFill>
              <a:schemeClr val="tx1"/>
            </a:solidFill>
          </a:ln>
        </p:spPr>
        <p:txBody>
          <a:bodyPr wrap="square" rtlCol="0">
            <a:spAutoFit/>
          </a:bodyPr>
          <a:lstStyle/>
          <a:p>
            <a:pPr algn="ctr"/>
            <a:r>
              <a:rPr lang="en-US" dirty="0"/>
              <a:t>TLB lookup</a:t>
            </a:r>
          </a:p>
        </p:txBody>
      </p:sp>
      <p:sp>
        <p:nvSpPr>
          <p:cNvPr id="10" name="TextBox 9"/>
          <p:cNvSpPr txBox="1"/>
          <p:nvPr/>
        </p:nvSpPr>
        <p:spPr>
          <a:xfrm>
            <a:off x="2629506" y="2966094"/>
            <a:ext cx="2266295" cy="646331"/>
          </a:xfrm>
          <a:prstGeom prst="rect">
            <a:avLst/>
          </a:prstGeom>
          <a:noFill/>
          <a:ln>
            <a:solidFill>
              <a:schemeClr val="tx1"/>
            </a:solidFill>
          </a:ln>
        </p:spPr>
        <p:txBody>
          <a:bodyPr wrap="square" rtlCol="0">
            <a:spAutoFit/>
          </a:bodyPr>
          <a:lstStyle/>
          <a:p>
            <a:pPr algn="ctr"/>
            <a:r>
              <a:rPr lang="en-US" dirty="0"/>
              <a:t>HW walks the page table</a:t>
            </a:r>
          </a:p>
        </p:txBody>
      </p:sp>
      <p:sp>
        <p:nvSpPr>
          <p:cNvPr id="11" name="TextBox 10"/>
          <p:cNvSpPr txBox="1"/>
          <p:nvPr/>
        </p:nvSpPr>
        <p:spPr>
          <a:xfrm>
            <a:off x="7475464" y="2969334"/>
            <a:ext cx="2032329" cy="646331"/>
          </a:xfrm>
          <a:prstGeom prst="rect">
            <a:avLst/>
          </a:prstGeom>
          <a:noFill/>
          <a:ln>
            <a:solidFill>
              <a:schemeClr val="tx1"/>
            </a:solidFill>
          </a:ln>
        </p:spPr>
        <p:txBody>
          <a:bodyPr wrap="square" rtlCol="0">
            <a:spAutoFit/>
          </a:bodyPr>
          <a:lstStyle/>
          <a:p>
            <a:pPr algn="ctr"/>
            <a:r>
              <a:rPr lang="en-US" dirty="0"/>
              <a:t>Check protection bits</a:t>
            </a:r>
          </a:p>
        </p:txBody>
      </p:sp>
      <p:sp>
        <p:nvSpPr>
          <p:cNvPr id="12" name="TextBox 11"/>
          <p:cNvSpPr txBox="1"/>
          <p:nvPr/>
        </p:nvSpPr>
        <p:spPr>
          <a:xfrm>
            <a:off x="1778658" y="5542514"/>
            <a:ext cx="1726543" cy="707886"/>
          </a:xfrm>
          <a:prstGeom prst="rect">
            <a:avLst/>
          </a:prstGeom>
          <a:noFill/>
          <a:ln>
            <a:solidFill>
              <a:schemeClr val="tx1"/>
            </a:solidFill>
          </a:ln>
        </p:spPr>
        <p:txBody>
          <a:bodyPr wrap="square" rtlCol="0">
            <a:spAutoFit/>
          </a:bodyPr>
          <a:lstStyle/>
          <a:p>
            <a:pPr algn="ctr"/>
            <a:r>
              <a:rPr lang="en-US" sz="2000" dirty="0"/>
              <a:t>HW updates TLB</a:t>
            </a:r>
          </a:p>
        </p:txBody>
      </p:sp>
      <p:sp>
        <p:nvSpPr>
          <p:cNvPr id="15" name="TextBox 14"/>
          <p:cNvSpPr txBox="1"/>
          <p:nvPr/>
        </p:nvSpPr>
        <p:spPr>
          <a:xfrm>
            <a:off x="8815550" y="5542516"/>
            <a:ext cx="1790461" cy="1015663"/>
          </a:xfrm>
          <a:prstGeom prst="rect">
            <a:avLst/>
          </a:prstGeom>
          <a:noFill/>
          <a:ln>
            <a:solidFill>
              <a:schemeClr val="tx1"/>
            </a:solidFill>
          </a:ln>
        </p:spPr>
        <p:txBody>
          <a:bodyPr wrap="square" rtlCol="0">
            <a:spAutoFit/>
          </a:bodyPr>
          <a:lstStyle/>
          <a:p>
            <a:pPr algn="ctr"/>
            <a:r>
              <a:rPr lang="en-US" sz="2000" dirty="0"/>
              <a:t>Calculate </a:t>
            </a:r>
            <a:r>
              <a:rPr lang="en-US" sz="2000" dirty="0" err="1"/>
              <a:t>phys</a:t>
            </a:r>
            <a:r>
              <a:rPr lang="en-US" sz="2000" dirty="0"/>
              <a:t> </a:t>
            </a:r>
            <a:r>
              <a:rPr lang="en-US" sz="2000" dirty="0" err="1"/>
              <a:t>addr</a:t>
            </a:r>
            <a:r>
              <a:rPr lang="en-US" sz="2000" dirty="0"/>
              <a:t>, send to L1/L2/L3/RAM</a:t>
            </a:r>
          </a:p>
        </p:txBody>
      </p:sp>
      <p:sp>
        <p:nvSpPr>
          <p:cNvPr id="17" name="TextBox 16"/>
          <p:cNvSpPr txBox="1"/>
          <p:nvPr/>
        </p:nvSpPr>
        <p:spPr>
          <a:xfrm>
            <a:off x="4038600" y="5542516"/>
            <a:ext cx="213360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cxnSp>
        <p:nvCxnSpPr>
          <p:cNvPr id="19" name="Straight Arrow Connector 18"/>
          <p:cNvCxnSpPr>
            <a:endCxn id="9" idx="0"/>
          </p:cNvCxnSpPr>
          <p:nvPr/>
        </p:nvCxnSpPr>
        <p:spPr bwMode="auto">
          <a:xfrm>
            <a:off x="6096000" y="910986"/>
            <a:ext cx="2628" cy="52893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23" name="Group 22"/>
          <p:cNvGrpSpPr/>
          <p:nvPr/>
        </p:nvGrpSpPr>
        <p:grpSpPr>
          <a:xfrm>
            <a:off x="5295900" y="2243265"/>
            <a:ext cx="1600200" cy="928420"/>
            <a:chOff x="3771900" y="2148675"/>
            <a:chExt cx="1600200" cy="928420"/>
          </a:xfrm>
        </p:grpSpPr>
        <p:sp>
          <p:nvSpPr>
            <p:cNvPr id="16" name="TextBox 15"/>
            <p:cNvSpPr txBox="1"/>
            <p:nvPr/>
          </p:nvSpPr>
          <p:spPr>
            <a:xfrm>
              <a:off x="3831386" y="2382052"/>
              <a:ext cx="1481228" cy="369332"/>
            </a:xfrm>
            <a:prstGeom prst="rect">
              <a:avLst/>
            </a:prstGeom>
            <a:noFill/>
          </p:spPr>
          <p:txBody>
            <a:bodyPr wrap="square" rtlCol="0">
              <a:spAutoFit/>
            </a:bodyPr>
            <a:lstStyle/>
            <a:p>
              <a:pPr algn="ctr"/>
              <a:r>
                <a:rPr lang="en-US" dirty="0"/>
                <a:t>TLB hit?</a:t>
              </a:r>
            </a:p>
          </p:txBody>
        </p:sp>
        <p:sp>
          <p:nvSpPr>
            <p:cNvPr id="22" name="Flowchart: Decision 21"/>
            <p:cNvSpPr/>
            <p:nvPr/>
          </p:nvSpPr>
          <p:spPr bwMode="auto">
            <a:xfrm>
              <a:off x="3771900" y="2148675"/>
              <a:ext cx="1600200"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grpSp>
        <p:nvGrpSpPr>
          <p:cNvPr id="25" name="Group 24"/>
          <p:cNvGrpSpPr/>
          <p:nvPr/>
        </p:nvGrpSpPr>
        <p:grpSpPr>
          <a:xfrm>
            <a:off x="2438400" y="4151328"/>
            <a:ext cx="2667000" cy="1447800"/>
            <a:chOff x="304800" y="3962400"/>
            <a:chExt cx="2667000" cy="1447800"/>
          </a:xfrm>
        </p:grpSpPr>
        <p:sp>
          <p:nvSpPr>
            <p:cNvPr id="13" name="TextBox 12"/>
            <p:cNvSpPr txBox="1"/>
            <p:nvPr/>
          </p:nvSpPr>
          <p:spPr>
            <a:xfrm>
              <a:off x="634709" y="4421024"/>
              <a:ext cx="2041634" cy="646331"/>
            </a:xfrm>
            <a:prstGeom prst="rect">
              <a:avLst/>
            </a:prstGeom>
            <a:noFill/>
          </p:spPr>
          <p:txBody>
            <a:bodyPr wrap="square" rtlCol="0">
              <a:spAutoFit/>
            </a:bodyPr>
            <a:lstStyle/>
            <a:p>
              <a:pPr algn="ctr"/>
              <a:r>
                <a:rPr lang="en-US" dirty="0"/>
                <a:t>Found PTE for </a:t>
              </a:r>
              <a:r>
                <a:rPr lang="en-US" dirty="0" err="1"/>
                <a:t>virt</a:t>
              </a:r>
              <a:r>
                <a:rPr lang="en-US" dirty="0"/>
                <a:t> frame?</a:t>
              </a:r>
            </a:p>
          </p:txBody>
        </p:sp>
        <p:sp>
          <p:nvSpPr>
            <p:cNvPr id="24" name="Flowchart: Decision 23"/>
            <p:cNvSpPr/>
            <p:nvPr/>
          </p:nvSpPr>
          <p:spPr bwMode="auto">
            <a:xfrm>
              <a:off x="304800" y="3962400"/>
              <a:ext cx="2667000" cy="144780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26" name="Straight Arrow Connector 25"/>
          <p:cNvCxnSpPr>
            <a:cxnSpLocks/>
            <a:stCxn id="9" idx="2"/>
            <a:endCxn id="22" idx="0"/>
          </p:cNvCxnSpPr>
          <p:nvPr/>
        </p:nvCxnSpPr>
        <p:spPr bwMode="auto">
          <a:xfrm flipH="1">
            <a:off x="6096000" y="1809252"/>
            <a:ext cx="2628" cy="434013"/>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30" name="Group 29"/>
          <p:cNvGrpSpPr/>
          <p:nvPr/>
        </p:nvGrpSpPr>
        <p:grpSpPr>
          <a:xfrm>
            <a:off x="7517742" y="4139593"/>
            <a:ext cx="1947772" cy="928420"/>
            <a:chOff x="5843750" y="4211580"/>
            <a:chExt cx="1947772" cy="928420"/>
          </a:xfrm>
        </p:grpSpPr>
        <p:sp>
          <p:nvSpPr>
            <p:cNvPr id="14" name="TextBox 13"/>
            <p:cNvSpPr txBox="1"/>
            <p:nvPr/>
          </p:nvSpPr>
          <p:spPr>
            <a:xfrm>
              <a:off x="6021698" y="4434447"/>
              <a:ext cx="1600200" cy="369332"/>
            </a:xfrm>
            <a:prstGeom prst="rect">
              <a:avLst/>
            </a:prstGeom>
            <a:noFill/>
          </p:spPr>
          <p:txBody>
            <a:bodyPr wrap="square" rtlCol="0">
              <a:spAutoFit/>
            </a:bodyPr>
            <a:lstStyle/>
            <a:p>
              <a:pPr algn="ctr"/>
              <a:r>
                <a:rPr lang="en-US" dirty="0"/>
                <a:t>Access ok?</a:t>
              </a:r>
            </a:p>
          </p:txBody>
        </p:sp>
        <p:sp>
          <p:nvSpPr>
            <p:cNvPr id="29" name="Flowchart: Decision 28"/>
            <p:cNvSpPr/>
            <p:nvPr/>
          </p:nvSpPr>
          <p:spPr bwMode="auto">
            <a:xfrm>
              <a:off x="5843750" y="4211580"/>
              <a:ext cx="1947772"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31" name="Straight Arrow Connector 30"/>
          <p:cNvCxnSpPr>
            <a:cxnSpLocks/>
            <a:stCxn id="11" idx="2"/>
          </p:cNvCxnSpPr>
          <p:nvPr/>
        </p:nvCxnSpPr>
        <p:spPr bwMode="auto">
          <a:xfrm>
            <a:off x="8491629" y="3615665"/>
            <a:ext cx="2627" cy="535663"/>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32" name="Straight Arrow Connector 31"/>
          <p:cNvCxnSpPr>
            <a:stCxn id="10" idx="2"/>
            <a:endCxn id="24" idx="0"/>
          </p:cNvCxnSpPr>
          <p:nvPr/>
        </p:nvCxnSpPr>
        <p:spPr bwMode="auto">
          <a:xfrm>
            <a:off x="3762654" y="3612424"/>
            <a:ext cx="9247" cy="53890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34" name="TextBox 33"/>
          <p:cNvSpPr txBox="1"/>
          <p:nvPr/>
        </p:nvSpPr>
        <p:spPr>
          <a:xfrm>
            <a:off x="6498920" y="5542514"/>
            <a:ext cx="218788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cxnSp>
        <p:nvCxnSpPr>
          <p:cNvPr id="40" name="Straight Arrow Connector 39"/>
          <p:cNvCxnSpPr/>
          <p:nvPr/>
        </p:nvCxnSpPr>
        <p:spPr bwMode="auto">
          <a:xfrm>
            <a:off x="8491627" y="2707475"/>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1" name="Straight Arrow Connector 40"/>
          <p:cNvCxnSpPr>
            <a:stCxn id="22" idx="3"/>
          </p:cNvCxnSpPr>
          <p:nvPr/>
        </p:nvCxnSpPr>
        <p:spPr bwMode="auto">
          <a:xfrm flipV="1">
            <a:off x="6896101" y="2704235"/>
            <a:ext cx="1595527" cy="324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44" name="Straight Arrow Connector 43"/>
          <p:cNvCxnSpPr>
            <a:endCxn id="22" idx="1"/>
          </p:cNvCxnSpPr>
          <p:nvPr/>
        </p:nvCxnSpPr>
        <p:spPr bwMode="auto">
          <a:xfrm flipV="1">
            <a:off x="3733800" y="2707476"/>
            <a:ext cx="1562101" cy="419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nvGrpSpPr>
          <p:cNvPr id="53" name="Group 52"/>
          <p:cNvGrpSpPr/>
          <p:nvPr/>
        </p:nvGrpSpPr>
        <p:grpSpPr>
          <a:xfrm>
            <a:off x="9465514" y="4603804"/>
            <a:ext cx="326720" cy="938711"/>
            <a:chOff x="7941514" y="4603803"/>
            <a:chExt cx="326720" cy="938711"/>
          </a:xfrm>
        </p:grpSpPr>
        <p:cxnSp>
          <p:nvCxnSpPr>
            <p:cNvPr id="47" name="Straight Arrow Connector 46"/>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9" name="Straight Arrow Connector 48"/>
            <p:cNvCxnSpPr>
              <a:stCxn id="29" idx="3"/>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grpSp>
        <p:nvGrpSpPr>
          <p:cNvPr id="54" name="Group 53"/>
          <p:cNvGrpSpPr/>
          <p:nvPr/>
        </p:nvGrpSpPr>
        <p:grpSpPr>
          <a:xfrm flipH="1">
            <a:off x="7203871" y="4608949"/>
            <a:ext cx="326720" cy="938711"/>
            <a:chOff x="7941514" y="4603803"/>
            <a:chExt cx="326720" cy="938711"/>
          </a:xfrm>
        </p:grpSpPr>
        <p:cxnSp>
          <p:nvCxnSpPr>
            <p:cNvPr id="55" name="Straight Arrow Connector 54"/>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6" name="Straight Arrow Connector 55"/>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57" name="TextBox 56"/>
          <p:cNvSpPr txBox="1"/>
          <p:nvPr/>
        </p:nvSpPr>
        <p:spPr>
          <a:xfrm>
            <a:off x="7233141" y="2296912"/>
            <a:ext cx="726871" cy="369332"/>
          </a:xfrm>
          <a:prstGeom prst="rect">
            <a:avLst/>
          </a:prstGeom>
          <a:noFill/>
        </p:spPr>
        <p:txBody>
          <a:bodyPr wrap="square" rtlCol="0">
            <a:spAutoFit/>
          </a:bodyPr>
          <a:lstStyle/>
          <a:p>
            <a:pPr algn="ctr"/>
            <a:r>
              <a:rPr lang="en-US" dirty="0"/>
              <a:t>Yes</a:t>
            </a:r>
          </a:p>
        </p:txBody>
      </p:sp>
      <p:sp>
        <p:nvSpPr>
          <p:cNvPr id="58" name="TextBox 57"/>
          <p:cNvSpPr txBox="1"/>
          <p:nvPr/>
        </p:nvSpPr>
        <p:spPr>
          <a:xfrm>
            <a:off x="4246180" y="2301147"/>
            <a:ext cx="726871" cy="369332"/>
          </a:xfrm>
          <a:prstGeom prst="rect">
            <a:avLst/>
          </a:prstGeom>
          <a:noFill/>
        </p:spPr>
        <p:txBody>
          <a:bodyPr wrap="square" rtlCol="0">
            <a:spAutoFit/>
          </a:bodyPr>
          <a:lstStyle/>
          <a:p>
            <a:pPr algn="ctr"/>
            <a:r>
              <a:rPr lang="en-US" dirty="0"/>
              <a:t>No</a:t>
            </a:r>
          </a:p>
        </p:txBody>
      </p:sp>
      <p:sp>
        <p:nvSpPr>
          <p:cNvPr id="59" name="TextBox 58"/>
          <p:cNvSpPr txBox="1"/>
          <p:nvPr/>
        </p:nvSpPr>
        <p:spPr>
          <a:xfrm>
            <a:off x="9262033" y="4178756"/>
            <a:ext cx="726871" cy="369332"/>
          </a:xfrm>
          <a:prstGeom prst="rect">
            <a:avLst/>
          </a:prstGeom>
          <a:noFill/>
        </p:spPr>
        <p:txBody>
          <a:bodyPr wrap="square" rtlCol="0">
            <a:spAutoFit/>
          </a:bodyPr>
          <a:lstStyle/>
          <a:p>
            <a:pPr algn="ctr"/>
            <a:r>
              <a:rPr lang="en-US" dirty="0"/>
              <a:t>Yes</a:t>
            </a:r>
          </a:p>
        </p:txBody>
      </p:sp>
      <p:sp>
        <p:nvSpPr>
          <p:cNvPr id="60" name="TextBox 59"/>
          <p:cNvSpPr txBox="1"/>
          <p:nvPr/>
        </p:nvSpPr>
        <p:spPr>
          <a:xfrm>
            <a:off x="6997372" y="4183526"/>
            <a:ext cx="726871" cy="369332"/>
          </a:xfrm>
          <a:prstGeom prst="rect">
            <a:avLst/>
          </a:prstGeom>
          <a:noFill/>
        </p:spPr>
        <p:txBody>
          <a:bodyPr wrap="square" rtlCol="0">
            <a:spAutoFit/>
          </a:bodyPr>
          <a:lstStyle/>
          <a:p>
            <a:pPr algn="ctr"/>
            <a:r>
              <a:rPr lang="en-US" dirty="0"/>
              <a:t>No</a:t>
            </a:r>
          </a:p>
        </p:txBody>
      </p:sp>
      <p:grpSp>
        <p:nvGrpSpPr>
          <p:cNvPr id="66" name="Group 65"/>
          <p:cNvGrpSpPr/>
          <p:nvPr/>
        </p:nvGrpSpPr>
        <p:grpSpPr>
          <a:xfrm>
            <a:off x="5105400" y="4873716"/>
            <a:ext cx="533400" cy="668798"/>
            <a:chOff x="3581400" y="4873716"/>
            <a:chExt cx="533400" cy="668798"/>
          </a:xfrm>
        </p:grpSpPr>
        <p:cxnSp>
          <p:nvCxnSpPr>
            <p:cNvPr id="61" name="Straight Arrow Connector 60"/>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2" name="Straight Arrow Connector 61"/>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grpSp>
        <p:nvGrpSpPr>
          <p:cNvPr id="67" name="Group 66"/>
          <p:cNvGrpSpPr/>
          <p:nvPr/>
        </p:nvGrpSpPr>
        <p:grpSpPr>
          <a:xfrm flipH="1">
            <a:off x="1916826" y="4873716"/>
            <a:ext cx="533400" cy="668798"/>
            <a:chOff x="3581400" y="4873716"/>
            <a:chExt cx="533400" cy="668798"/>
          </a:xfrm>
        </p:grpSpPr>
        <p:cxnSp>
          <p:nvCxnSpPr>
            <p:cNvPr id="68" name="Straight Arrow Connector 67"/>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9" name="Straight Arrow Connector 68"/>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71" name="TextBox 70"/>
          <p:cNvSpPr txBox="1"/>
          <p:nvPr/>
        </p:nvSpPr>
        <p:spPr>
          <a:xfrm>
            <a:off x="4985140" y="4463707"/>
            <a:ext cx="726871" cy="369332"/>
          </a:xfrm>
          <a:prstGeom prst="rect">
            <a:avLst/>
          </a:prstGeom>
          <a:noFill/>
        </p:spPr>
        <p:txBody>
          <a:bodyPr wrap="square" rtlCol="0">
            <a:spAutoFit/>
          </a:bodyPr>
          <a:lstStyle/>
          <a:p>
            <a:pPr algn="ctr"/>
            <a:r>
              <a:rPr lang="en-US" dirty="0"/>
              <a:t>No</a:t>
            </a:r>
          </a:p>
        </p:txBody>
      </p:sp>
      <p:sp>
        <p:nvSpPr>
          <p:cNvPr id="72" name="TextBox 71"/>
          <p:cNvSpPr txBox="1"/>
          <p:nvPr/>
        </p:nvSpPr>
        <p:spPr>
          <a:xfrm>
            <a:off x="1798264" y="4448440"/>
            <a:ext cx="726871" cy="369332"/>
          </a:xfrm>
          <a:prstGeom prst="rect">
            <a:avLst/>
          </a:prstGeom>
          <a:noFill/>
        </p:spPr>
        <p:txBody>
          <a:bodyPr wrap="square" rtlCol="0">
            <a:spAutoFit/>
          </a:bodyPr>
          <a:lstStyle/>
          <a:p>
            <a:pPr algn="ctr"/>
            <a:r>
              <a:rPr lang="en-US" dirty="0"/>
              <a:t>Yes</a:t>
            </a:r>
          </a:p>
        </p:txBody>
      </p:sp>
      <p:cxnSp>
        <p:nvCxnSpPr>
          <p:cNvPr id="73" name="Straight Arrow Connector 72"/>
          <p:cNvCxnSpPr>
            <a:endCxn id="9" idx="1"/>
          </p:cNvCxnSpPr>
          <p:nvPr/>
        </p:nvCxnSpPr>
        <p:spPr bwMode="auto">
          <a:xfrm flipV="1">
            <a:off x="1676400" y="1624587"/>
            <a:ext cx="3093400" cy="4616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6" name="Straight Arrow Connector 75"/>
          <p:cNvCxnSpPr/>
          <p:nvPr/>
        </p:nvCxnSpPr>
        <p:spPr bwMode="auto">
          <a:xfrm>
            <a:off x="1676400" y="1670754"/>
            <a:ext cx="0" cy="488742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79" name="Straight Arrow Connector 78"/>
          <p:cNvCxnSpPr/>
          <p:nvPr/>
        </p:nvCxnSpPr>
        <p:spPr bwMode="auto">
          <a:xfrm flipH="1">
            <a:off x="1676403" y="6558178"/>
            <a:ext cx="965526"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81" name="Straight Arrow Connector 80"/>
          <p:cNvCxnSpPr>
            <a:stCxn id="12" idx="2"/>
          </p:cNvCxnSpPr>
          <p:nvPr/>
        </p:nvCxnSpPr>
        <p:spPr bwMode="auto">
          <a:xfrm>
            <a:off x="2641929" y="6250401"/>
            <a:ext cx="0" cy="307779"/>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111" name="Straight Arrow Connector 110"/>
          <p:cNvCxnSpPr/>
          <p:nvPr/>
        </p:nvCxnSpPr>
        <p:spPr bwMode="auto">
          <a:xfrm>
            <a:off x="3733800" y="2711671"/>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115" name="TextBox 114"/>
          <p:cNvSpPr txBox="1"/>
          <p:nvPr/>
        </p:nvSpPr>
        <p:spPr>
          <a:xfrm>
            <a:off x="7817070" y="533401"/>
            <a:ext cx="3179380" cy="1200329"/>
          </a:xfrm>
          <a:prstGeom prst="rect">
            <a:avLst/>
          </a:prstGeom>
          <a:solidFill>
            <a:schemeClr val="bg1">
              <a:lumMod val="95000"/>
            </a:schemeClr>
          </a:solidFill>
          <a:ln w="38100">
            <a:solidFill>
              <a:schemeClr val="tx1"/>
            </a:solidFill>
          </a:ln>
        </p:spPr>
        <p:txBody>
          <a:bodyPr wrap="square" rtlCol="0">
            <a:spAutoFit/>
          </a:bodyPr>
          <a:lstStyle/>
          <a:p>
            <a:r>
              <a:rPr lang="en-US" dirty="0"/>
              <a:t>Before raising page fault exception, HW sets %cr2 to faulting address, and pushes an error code onto stack</a:t>
            </a:r>
          </a:p>
        </p:txBody>
      </p:sp>
      <p:sp>
        <p:nvSpPr>
          <p:cNvPr id="116" name="Content Placeholder 2"/>
          <p:cNvSpPr>
            <a:spLocks noGrp="1"/>
          </p:cNvSpPr>
          <p:nvPr>
            <p:ph idx="1"/>
          </p:nvPr>
        </p:nvSpPr>
        <p:spPr>
          <a:xfrm>
            <a:off x="8161282" y="1670616"/>
            <a:ext cx="2582918" cy="967159"/>
          </a:xfrm>
          <a:solidFill>
            <a:schemeClr val="bg1">
              <a:lumMod val="95000"/>
            </a:schemeClr>
          </a:solidFill>
          <a:ln w="38100">
            <a:solidFill>
              <a:schemeClr val="tx1"/>
            </a:solidFill>
          </a:ln>
        </p:spPr>
        <p:txBody>
          <a:bodyPr>
            <a:normAutofit lnSpcReduction="10000"/>
          </a:bodyPr>
          <a:lstStyle/>
          <a:p>
            <a:pPr marL="0" indent="0">
              <a:buNone/>
            </a:pPr>
            <a:r>
              <a:rPr lang="en-US" sz="1400" dirty="0"/>
              <a:t>-Ex: User process tried to read a </a:t>
            </a:r>
            <a:r>
              <a:rPr lang="en-US" sz="1400" dirty="0" err="1">
                <a:solidFill>
                  <a:schemeClr val="bg1"/>
                </a:solidFill>
              </a:rPr>
              <a:t>n</a:t>
            </a:r>
            <a:r>
              <a:rPr lang="en-US" sz="1400" dirty="0" err="1"/>
              <a:t>non</a:t>
            </a:r>
            <a:r>
              <a:rPr lang="en-US" sz="1400" dirty="0"/>
              <a:t>-present page</a:t>
            </a:r>
          </a:p>
          <a:p>
            <a:pPr marL="0" indent="0">
              <a:buNone/>
            </a:pPr>
            <a:r>
              <a:rPr lang="en-US" sz="1400" dirty="0"/>
              <a:t>-Ex: User process tried to write </a:t>
            </a:r>
            <a:r>
              <a:rPr lang="en-US" sz="1400" dirty="0">
                <a:solidFill>
                  <a:schemeClr val="bg1"/>
                </a:solidFill>
              </a:rPr>
              <a:t>a</a:t>
            </a:r>
            <a:r>
              <a:rPr lang="en-US" sz="1400" dirty="0"/>
              <a:t>a present but read-only page</a:t>
            </a:r>
          </a:p>
        </p:txBody>
      </p:sp>
      <p:sp>
        <p:nvSpPr>
          <p:cNvPr id="119" name="Rectangle 118"/>
          <p:cNvSpPr/>
          <p:nvPr/>
        </p:nvSpPr>
        <p:spPr bwMode="auto">
          <a:xfrm>
            <a:off x="8129752" y="1635811"/>
            <a:ext cx="2603938" cy="7689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Tree>
    <p:extLst>
      <p:ext uri="{BB962C8B-B14F-4D97-AF65-F5344CB8AC3E}">
        <p14:creationId xmlns:p14="http://schemas.microsoft.com/office/powerpoint/2010/main" val="115352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16">
                                            <p:bg/>
                                          </p:spTgt>
                                        </p:tgtEl>
                                        <p:attrNameLst>
                                          <p:attrName>style.visibility</p:attrName>
                                        </p:attrNameLst>
                                      </p:cBhvr>
                                      <p:to>
                                        <p:strVal val="visible"/>
                                      </p:to>
                                    </p:set>
                                    <p:animEffect transition="in" filter="fade">
                                      <p:cBhvr>
                                        <p:cTn id="9" dur="500"/>
                                        <p:tgtEl>
                                          <p:spTgt spid="116">
                                            <p:bg/>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6">
                                            <p:txEl>
                                              <p:pRg st="0" end="0"/>
                                            </p:txEl>
                                          </p:spTgt>
                                        </p:tgtEl>
                                        <p:attrNameLst>
                                          <p:attrName>style.visibility</p:attrName>
                                        </p:attrNameLst>
                                      </p:cBhvr>
                                      <p:to>
                                        <p:strVal val="visible"/>
                                      </p:to>
                                    </p:set>
                                    <p:animEffect transition="in" filter="fade">
                                      <p:cBhvr>
                                        <p:cTn id="12" dur="500"/>
                                        <p:tgtEl>
                                          <p:spTgt spid="11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6">
                                            <p:txEl>
                                              <p:pRg st="1" end="1"/>
                                            </p:txEl>
                                          </p:spTgt>
                                        </p:tgtEl>
                                        <p:attrNameLst>
                                          <p:attrName>style.visibility</p:attrName>
                                        </p:attrNameLst>
                                      </p:cBhvr>
                                      <p:to>
                                        <p:strVal val="visible"/>
                                      </p:to>
                                    </p:set>
                                    <p:animEffect transition="in" filter="fade">
                                      <p:cBhvr>
                                        <p:cTn id="15" dur="500"/>
                                        <p:tgtEl>
                                          <p:spTgt spid="11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fade">
                                      <p:cBhvr>
                                        <p:cTn id="18"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uiExpand="1" build="p" animBg="1"/>
      <p:bldP spid="1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1234"/>
            <a:ext cx="10968990" cy="2026286"/>
          </a:xfrm>
        </p:spPr>
        <p:txBody>
          <a:bodyPr>
            <a:normAutofit lnSpcReduction="10000"/>
          </a:bodyPr>
          <a:lstStyle/>
          <a:p>
            <a:r>
              <a:rPr lang="en-US" sz="3200" b="1" dirty="0"/>
              <a:t>MMU: </a:t>
            </a:r>
            <a:r>
              <a:rPr lang="en-US" sz="3200" dirty="0"/>
              <a:t>A piece of hardware (only configurable by privileged code) that translates virtual addresses to physical addresses</a:t>
            </a:r>
          </a:p>
          <a:p>
            <a:pPr lvl="1"/>
            <a:r>
              <a:rPr lang="en-US" sz="2800" dirty="0"/>
              <a:t>Virtual addresses are the addresses that are generated by a running program</a:t>
            </a:r>
          </a:p>
          <a:p>
            <a:pPr lvl="1"/>
            <a:r>
              <a:rPr lang="en-US" sz="2800" dirty="0"/>
              <a:t>Physical addresses are what a processor presents to the actual RAM</a:t>
            </a:r>
          </a:p>
          <a:p>
            <a:endParaRPr lang="en-US" sz="3200" dirty="0"/>
          </a:p>
        </p:txBody>
      </p:sp>
      <p:sp>
        <p:nvSpPr>
          <p:cNvPr id="4" name="Rectangle 3"/>
          <p:cNvSpPr/>
          <p:nvPr/>
        </p:nvSpPr>
        <p:spPr>
          <a:xfrm>
            <a:off x="476249" y="3118038"/>
            <a:ext cx="6092391" cy="2062103"/>
          </a:xfrm>
          <a:prstGeom prst="rect">
            <a:avLst/>
          </a:prstGeom>
        </p:spPr>
        <p:txBody>
          <a:bodyPr wrap="square">
            <a:spAutoFit/>
          </a:bodyPr>
          <a:lstStyle/>
          <a:p>
            <a:r>
              <a:rPr lang="en-US" sz="3200" dirty="0">
                <a:solidFill>
                  <a:srgbClr val="00B050"/>
                </a:solidFill>
                <a:latin typeface="Consolas" panose="020B0609020204030204" pitchFamily="49" charset="0"/>
              </a:rPr>
              <a:t>//Code in address space</a:t>
            </a:r>
          </a:p>
          <a:p>
            <a:r>
              <a:rPr lang="en-US" sz="3200" dirty="0" err="1">
                <a:solidFill>
                  <a:schemeClr val="accent1"/>
                </a:solidFill>
                <a:latin typeface="Consolas" panose="020B0609020204030204" pitchFamily="49" charset="0"/>
              </a:rPr>
              <a:t>subq</a:t>
            </a:r>
            <a:r>
              <a:rPr lang="en-US" sz="3200" dirty="0">
                <a:latin typeface="Consolas" panose="020B0609020204030204" pitchFamily="49" charset="0"/>
              </a:rPr>
              <a:t> </a:t>
            </a:r>
            <a:r>
              <a:rPr lang="en-US" sz="3200" dirty="0">
                <a:solidFill>
                  <a:srgbClr val="FF0000"/>
                </a:solidFill>
                <a:latin typeface="Consolas" panose="020B0609020204030204" pitchFamily="49" charset="0"/>
              </a:rPr>
              <a:t>%</a:t>
            </a:r>
            <a:r>
              <a:rPr lang="en-US" sz="3200" dirty="0" err="1">
                <a:solidFill>
                  <a:srgbClr val="FF0000"/>
                </a:solidFill>
                <a:latin typeface="Consolas" panose="020B0609020204030204" pitchFamily="49" charset="0"/>
              </a:rPr>
              <a:t>rax</a:t>
            </a:r>
            <a:r>
              <a:rPr lang="en-US" sz="3200" dirty="0">
                <a:latin typeface="Consolas" panose="020B0609020204030204" pitchFamily="49" charset="0"/>
              </a:rPr>
              <a:t>, </a:t>
            </a:r>
            <a:r>
              <a:rPr lang="en-US" sz="3200" dirty="0">
                <a:solidFill>
                  <a:srgbClr val="FF0000"/>
                </a:solidFill>
                <a:latin typeface="Consolas" panose="020B0609020204030204" pitchFamily="49" charset="0"/>
              </a:rPr>
              <a:t>%</a:t>
            </a:r>
            <a:r>
              <a:rPr lang="en-US" sz="3200" dirty="0" err="1">
                <a:solidFill>
                  <a:srgbClr val="FF0000"/>
                </a:solidFill>
                <a:latin typeface="Consolas" panose="020B0609020204030204" pitchFamily="49" charset="0"/>
              </a:rPr>
              <a:t>rbx</a:t>
            </a:r>
            <a:endParaRPr lang="en-US" sz="3200" dirty="0">
              <a:solidFill>
                <a:srgbClr val="FF0000"/>
              </a:solidFill>
              <a:latin typeface="Consolas" panose="020B0609020204030204" pitchFamily="49" charset="0"/>
            </a:endParaRPr>
          </a:p>
          <a:p>
            <a:r>
              <a:rPr lang="en-US" sz="3200" dirty="0" err="1">
                <a:solidFill>
                  <a:schemeClr val="accent1"/>
                </a:solidFill>
                <a:latin typeface="Consolas" panose="020B0609020204030204" pitchFamily="49" charset="0"/>
              </a:rPr>
              <a:t>addq</a:t>
            </a:r>
            <a:r>
              <a:rPr lang="en-US" sz="3200" dirty="0">
                <a:latin typeface="Consolas" panose="020B0609020204030204" pitchFamily="49" charset="0"/>
              </a:rPr>
              <a:t> </a:t>
            </a:r>
            <a:r>
              <a:rPr lang="en-US" sz="3200" dirty="0">
                <a:solidFill>
                  <a:srgbClr val="FF0000"/>
                </a:solidFill>
                <a:latin typeface="Consolas" panose="020B0609020204030204" pitchFamily="49" charset="0"/>
              </a:rPr>
              <a:t>%</a:t>
            </a:r>
            <a:r>
              <a:rPr lang="en-US" sz="3200" dirty="0" err="1">
                <a:solidFill>
                  <a:srgbClr val="FF0000"/>
                </a:solidFill>
                <a:latin typeface="Consolas" panose="020B0609020204030204" pitchFamily="49" charset="0"/>
              </a:rPr>
              <a:t>rcx</a:t>
            </a:r>
            <a:r>
              <a:rPr lang="en-US" sz="3200" dirty="0">
                <a:latin typeface="Consolas" panose="020B0609020204030204" pitchFamily="49" charset="0"/>
              </a:rPr>
              <a:t>, </a:t>
            </a:r>
            <a:r>
              <a:rPr lang="en-US" sz="3200" dirty="0">
                <a:solidFill>
                  <a:srgbClr val="FF0000"/>
                </a:solidFill>
                <a:latin typeface="Consolas" panose="020B0609020204030204" pitchFamily="49" charset="0"/>
              </a:rPr>
              <a:t>%</a:t>
            </a:r>
            <a:r>
              <a:rPr lang="en-US" sz="3200" dirty="0" err="1">
                <a:solidFill>
                  <a:srgbClr val="FF0000"/>
                </a:solidFill>
                <a:latin typeface="Consolas" panose="020B0609020204030204" pitchFamily="49" charset="0"/>
              </a:rPr>
              <a:t>rdx</a:t>
            </a:r>
            <a:endParaRPr lang="en-US" sz="3200" dirty="0">
              <a:solidFill>
                <a:srgbClr val="FF0000"/>
              </a:solidFill>
              <a:latin typeface="Consolas" panose="020B0609020204030204" pitchFamily="49" charset="0"/>
            </a:endParaRPr>
          </a:p>
          <a:p>
            <a:r>
              <a:rPr lang="en-US" sz="3200" dirty="0" err="1">
                <a:solidFill>
                  <a:schemeClr val="accent1"/>
                </a:solidFill>
                <a:latin typeface="Consolas" panose="020B0609020204030204" pitchFamily="49" charset="0"/>
              </a:rPr>
              <a:t>movq</a:t>
            </a:r>
            <a:r>
              <a:rPr lang="en-US" sz="3200" dirty="0">
                <a:latin typeface="Consolas" panose="020B0609020204030204" pitchFamily="49" charset="0"/>
              </a:rPr>
              <a:t> </a:t>
            </a:r>
            <a:r>
              <a:rPr lang="en-US" sz="3200" dirty="0">
                <a:solidFill>
                  <a:schemeClr val="accent2"/>
                </a:solidFill>
                <a:latin typeface="Consolas" panose="020B0609020204030204" pitchFamily="49" charset="0"/>
              </a:rPr>
              <a:t>8</a:t>
            </a:r>
            <a:r>
              <a:rPr lang="en-US" sz="3200" dirty="0">
                <a:latin typeface="Consolas" panose="020B0609020204030204" pitchFamily="49" charset="0"/>
              </a:rPr>
              <a:t>(</a:t>
            </a:r>
            <a:r>
              <a:rPr lang="en-US" sz="3200" dirty="0">
                <a:solidFill>
                  <a:srgbClr val="FF0000"/>
                </a:solidFill>
                <a:latin typeface="Consolas" panose="020B0609020204030204" pitchFamily="49" charset="0"/>
              </a:rPr>
              <a:t>%r12</a:t>
            </a:r>
            <a:r>
              <a:rPr lang="en-US" sz="3200" dirty="0">
                <a:latin typeface="Consolas" panose="020B0609020204030204" pitchFamily="49" charset="0"/>
              </a:rPr>
              <a:t>), </a:t>
            </a:r>
            <a:r>
              <a:rPr lang="en-US" sz="3200" dirty="0">
                <a:solidFill>
                  <a:srgbClr val="FF0000"/>
                </a:solidFill>
                <a:latin typeface="Consolas" panose="020B0609020204030204" pitchFamily="49" charset="0"/>
              </a:rPr>
              <a:t>%r13</a:t>
            </a:r>
          </a:p>
        </p:txBody>
      </p:sp>
      <p:grpSp>
        <p:nvGrpSpPr>
          <p:cNvPr id="7" name="Group 6"/>
          <p:cNvGrpSpPr/>
          <p:nvPr/>
        </p:nvGrpSpPr>
        <p:grpSpPr>
          <a:xfrm>
            <a:off x="5433060" y="3920490"/>
            <a:ext cx="1760220" cy="2080260"/>
            <a:chOff x="5215890" y="3246120"/>
            <a:chExt cx="1760220" cy="2080260"/>
          </a:xfrm>
        </p:grpSpPr>
        <p:sp>
          <p:nvSpPr>
            <p:cNvPr id="5" name="Flowchart: Summing Junction 4"/>
            <p:cNvSpPr>
              <a:spLocks noChangeAspect="1"/>
            </p:cNvSpPr>
            <p:nvPr/>
          </p:nvSpPr>
          <p:spPr bwMode="auto">
            <a:xfrm>
              <a:off x="5303500" y="3740530"/>
              <a:ext cx="1585000" cy="1585850"/>
            </a:xfrm>
            <a:prstGeom prst="flowChartSummingJunct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6" name="TextBox 5"/>
            <p:cNvSpPr txBox="1"/>
            <p:nvPr/>
          </p:nvSpPr>
          <p:spPr>
            <a:xfrm>
              <a:off x="5215890" y="3246120"/>
              <a:ext cx="176022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MMU</a:t>
              </a:r>
            </a:p>
          </p:txBody>
        </p:sp>
      </p:grpSp>
      <p:grpSp>
        <p:nvGrpSpPr>
          <p:cNvPr id="8" name="Group 7"/>
          <p:cNvGrpSpPr/>
          <p:nvPr/>
        </p:nvGrpSpPr>
        <p:grpSpPr>
          <a:xfrm>
            <a:off x="9814560" y="3015391"/>
            <a:ext cx="2164080" cy="939388"/>
            <a:chOff x="8907780" y="2148275"/>
            <a:chExt cx="2164080" cy="939388"/>
          </a:xfrm>
        </p:grpSpPr>
        <p:sp>
          <p:nvSpPr>
            <p:cNvPr id="9" name="TextBox 8"/>
            <p:cNvSpPr txBox="1"/>
            <p:nvPr/>
          </p:nvSpPr>
          <p:spPr>
            <a:xfrm>
              <a:off x="8942070" y="2148275"/>
              <a:ext cx="212979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Physical</a:t>
              </a:r>
            </a:p>
          </p:txBody>
        </p:sp>
        <p:sp>
          <p:nvSpPr>
            <p:cNvPr id="10" name="TextBox 9"/>
            <p:cNvSpPr txBox="1"/>
            <p:nvPr/>
          </p:nvSpPr>
          <p:spPr>
            <a:xfrm>
              <a:off x="8907780" y="2502888"/>
              <a:ext cx="212979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RAM</a:t>
              </a:r>
            </a:p>
          </p:txBody>
        </p:sp>
      </p:grpSp>
      <p:sp>
        <p:nvSpPr>
          <p:cNvPr id="11" name="Rectangle 10"/>
          <p:cNvSpPr/>
          <p:nvPr/>
        </p:nvSpPr>
        <p:spPr>
          <a:xfrm>
            <a:off x="10096500" y="3913373"/>
            <a:ext cx="1600200" cy="277082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cxnSpLocks/>
          </p:cNvCxnSpPr>
          <p:nvPr/>
        </p:nvCxnSpPr>
        <p:spPr>
          <a:xfrm>
            <a:off x="2714090" y="5584341"/>
            <a:ext cx="2886539"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V="1">
            <a:off x="2706873" y="5235918"/>
            <a:ext cx="0" cy="355637"/>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1662255" y="5236135"/>
            <a:ext cx="1581979" cy="0"/>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V="1">
            <a:off x="1662255" y="4901824"/>
            <a:ext cx="0" cy="340878"/>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V="1">
            <a:off x="3238387" y="4901824"/>
            <a:ext cx="0" cy="340878"/>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7767962" y="4574177"/>
            <a:ext cx="2319035"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flipV="1">
            <a:off x="7767710" y="4572934"/>
            <a:ext cx="0" cy="1008381"/>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000908" y="5581315"/>
            <a:ext cx="768483" cy="0"/>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683122" y="5590907"/>
            <a:ext cx="4037610" cy="1384995"/>
          </a:xfrm>
          <a:prstGeom prst="rect">
            <a:avLst/>
          </a:prstGeom>
        </p:spPr>
        <p:txBody>
          <a:bodyPr wrap="square">
            <a:spAutoFit/>
          </a:bodyPr>
          <a:lstStyle/>
          <a:p>
            <a:r>
              <a:rPr lang="en-US" sz="2800" dirty="0" err="1">
                <a:latin typeface="Consolas" panose="020B0609020204030204" pitchFamily="49" charset="0"/>
              </a:rPr>
              <a:t>VirtAddr</a:t>
            </a:r>
            <a:r>
              <a:rPr lang="en-US" sz="2800" dirty="0">
                <a:latin typeface="Consolas" panose="020B0609020204030204" pitchFamily="49" charset="0"/>
              </a:rPr>
              <a:t>: </a:t>
            </a:r>
            <a:r>
              <a:rPr lang="en-US" sz="2800" dirty="0">
                <a:latin typeface="Roboto" panose="02000000000000000000" pitchFamily="2" charset="0"/>
                <a:ea typeface="Roboto" panose="02000000000000000000" pitchFamily="2" charset="0"/>
                <a:cs typeface="Roboto" panose="02000000000000000000" pitchFamily="2" charset="0"/>
              </a:rPr>
              <a:t>0000’4d0a’fc42’9280</a:t>
            </a:r>
          </a:p>
          <a:p>
            <a:endParaRPr lang="en-US" sz="2800" dirty="0">
              <a:latin typeface="Consolas" panose="020B0609020204030204" pitchFamily="49" charset="0"/>
            </a:endParaRPr>
          </a:p>
        </p:txBody>
      </p:sp>
      <p:sp>
        <p:nvSpPr>
          <p:cNvPr id="27" name="Rectangle 26"/>
          <p:cNvSpPr/>
          <p:nvPr/>
        </p:nvSpPr>
        <p:spPr>
          <a:xfrm>
            <a:off x="7780924" y="3662391"/>
            <a:ext cx="2328958" cy="954107"/>
          </a:xfrm>
          <a:prstGeom prst="rect">
            <a:avLst/>
          </a:prstGeom>
        </p:spPr>
        <p:txBody>
          <a:bodyPr wrap="square">
            <a:spAutoFit/>
          </a:bodyPr>
          <a:lstStyle/>
          <a:p>
            <a:r>
              <a:rPr lang="en-US" sz="2800" dirty="0">
                <a:latin typeface="Consolas" panose="020B0609020204030204" pitchFamily="49" charset="0"/>
              </a:rPr>
              <a:t>PhysAddr:     </a:t>
            </a:r>
            <a:r>
              <a:rPr lang="en-US" sz="2800" dirty="0">
                <a:latin typeface="Roboto" panose="02000000000000000000" pitchFamily="2" charset="0"/>
                <a:ea typeface="Roboto" panose="02000000000000000000" pitchFamily="2" charset="0"/>
                <a:cs typeface="Roboto" panose="02000000000000000000" pitchFamily="2" charset="0"/>
              </a:rPr>
              <a:t>0xd089’5cb0</a:t>
            </a:r>
          </a:p>
        </p:txBody>
      </p:sp>
      <p:sp>
        <p:nvSpPr>
          <p:cNvPr id="28" name="Title 1"/>
          <p:cNvSpPr>
            <a:spLocks noGrp="1"/>
          </p:cNvSpPr>
          <p:nvPr>
            <p:ph type="title"/>
          </p:nvPr>
        </p:nvSpPr>
        <p:spPr>
          <a:xfrm>
            <a:off x="838200" y="22225"/>
            <a:ext cx="10515600" cy="835025"/>
          </a:xfrm>
        </p:spPr>
        <p:txBody>
          <a:bodyPr/>
          <a:lstStyle/>
          <a:p>
            <a:r>
              <a:rPr lang="en-US" dirty="0"/>
              <a:t>Memory-mapping Units (MMUs)</a:t>
            </a:r>
          </a:p>
        </p:txBody>
      </p:sp>
    </p:spTree>
    <p:extLst>
      <p:ext uri="{BB962C8B-B14F-4D97-AF65-F5344CB8AC3E}">
        <p14:creationId xmlns:p14="http://schemas.microsoft.com/office/powerpoint/2010/main" val="241378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637D9D3-8B65-4CFB-9983-2AB848C20DCD}"/>
              </a:ext>
            </a:extLst>
          </p:cNvPr>
          <p:cNvSpPr/>
          <p:nvPr/>
        </p:nvSpPr>
        <p:spPr>
          <a:xfrm>
            <a:off x="1229391" y="4762500"/>
            <a:ext cx="284418" cy="368300"/>
          </a:xfrm>
          <a:prstGeom prst="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7AB22C1-56B0-4C08-9CC4-64DAC5419870}"/>
              </a:ext>
            </a:extLst>
          </p:cNvPr>
          <p:cNvSpPr/>
          <p:nvPr/>
        </p:nvSpPr>
        <p:spPr>
          <a:xfrm>
            <a:off x="1216691" y="4267200"/>
            <a:ext cx="284418" cy="368300"/>
          </a:xfrm>
          <a:prstGeom prst="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D16494F-1557-4F0B-8D9B-66E2DC614B54}"/>
              </a:ext>
            </a:extLst>
          </p:cNvPr>
          <p:cNvSpPr/>
          <p:nvPr/>
        </p:nvSpPr>
        <p:spPr>
          <a:xfrm>
            <a:off x="1216691" y="3771900"/>
            <a:ext cx="284418" cy="368300"/>
          </a:xfrm>
          <a:prstGeom prst="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991234"/>
            <a:ext cx="10968990" cy="2026286"/>
          </a:xfrm>
        </p:spPr>
        <p:txBody>
          <a:bodyPr>
            <a:normAutofit lnSpcReduction="10000"/>
          </a:bodyPr>
          <a:lstStyle/>
          <a:p>
            <a:r>
              <a:rPr lang="en-US" sz="3200" b="1" dirty="0"/>
              <a:t>MMU: </a:t>
            </a:r>
            <a:r>
              <a:rPr lang="en-US" sz="3200" dirty="0"/>
              <a:t>A piece of hardware (only configurable by privileged code) that translates virtual addresses to physical addresses</a:t>
            </a:r>
          </a:p>
          <a:p>
            <a:pPr lvl="1"/>
            <a:r>
              <a:rPr lang="en-US" sz="2800" dirty="0"/>
              <a:t>Virtual addresses are the addresses that are generated by a running program</a:t>
            </a:r>
          </a:p>
          <a:p>
            <a:pPr lvl="1"/>
            <a:r>
              <a:rPr lang="en-US" sz="2800" dirty="0"/>
              <a:t>Physical addresses are what a processor presents to the actual RAM</a:t>
            </a:r>
          </a:p>
          <a:p>
            <a:endParaRPr lang="en-US" sz="3200" dirty="0"/>
          </a:p>
        </p:txBody>
      </p:sp>
      <p:sp>
        <p:nvSpPr>
          <p:cNvPr id="4" name="Rectangle 3"/>
          <p:cNvSpPr/>
          <p:nvPr/>
        </p:nvSpPr>
        <p:spPr>
          <a:xfrm>
            <a:off x="476250" y="3118038"/>
            <a:ext cx="5619750" cy="2062103"/>
          </a:xfrm>
          <a:prstGeom prst="rect">
            <a:avLst/>
          </a:prstGeom>
        </p:spPr>
        <p:txBody>
          <a:bodyPr wrap="square">
            <a:spAutoFit/>
          </a:bodyPr>
          <a:lstStyle/>
          <a:p>
            <a:r>
              <a:rPr lang="en-US" sz="3200" dirty="0">
                <a:solidFill>
                  <a:srgbClr val="00B050"/>
                </a:solidFill>
                <a:latin typeface="Consolas" panose="020B0609020204030204" pitchFamily="49" charset="0"/>
              </a:rPr>
              <a:t>//Code in address space</a:t>
            </a:r>
          </a:p>
          <a:p>
            <a:r>
              <a:rPr lang="en-US" sz="3200" dirty="0" err="1">
                <a:solidFill>
                  <a:schemeClr val="accent1"/>
                </a:solidFill>
                <a:latin typeface="Consolas" panose="020B0609020204030204" pitchFamily="49" charset="0"/>
              </a:rPr>
              <a:t>subq</a:t>
            </a:r>
            <a:r>
              <a:rPr lang="en-US" sz="3200" dirty="0">
                <a:latin typeface="Consolas" panose="020B0609020204030204" pitchFamily="49" charset="0"/>
              </a:rPr>
              <a:t> </a:t>
            </a:r>
            <a:r>
              <a:rPr lang="en-US" sz="3200" dirty="0">
                <a:solidFill>
                  <a:srgbClr val="FF0000"/>
                </a:solidFill>
                <a:latin typeface="Consolas" panose="020B0609020204030204" pitchFamily="49" charset="0"/>
              </a:rPr>
              <a:t>%</a:t>
            </a:r>
            <a:r>
              <a:rPr lang="en-US" sz="3200" dirty="0" err="1">
                <a:solidFill>
                  <a:srgbClr val="FF0000"/>
                </a:solidFill>
                <a:latin typeface="Consolas" panose="020B0609020204030204" pitchFamily="49" charset="0"/>
              </a:rPr>
              <a:t>rax</a:t>
            </a:r>
            <a:r>
              <a:rPr lang="en-US" sz="3200" dirty="0">
                <a:latin typeface="Consolas" panose="020B0609020204030204" pitchFamily="49" charset="0"/>
              </a:rPr>
              <a:t>, </a:t>
            </a:r>
            <a:r>
              <a:rPr lang="en-US" sz="3200" dirty="0">
                <a:solidFill>
                  <a:srgbClr val="FF0000"/>
                </a:solidFill>
                <a:latin typeface="Consolas" panose="020B0609020204030204" pitchFamily="49" charset="0"/>
              </a:rPr>
              <a:t>%</a:t>
            </a:r>
            <a:r>
              <a:rPr lang="en-US" sz="3200" dirty="0" err="1">
                <a:solidFill>
                  <a:srgbClr val="FF0000"/>
                </a:solidFill>
                <a:latin typeface="Consolas" panose="020B0609020204030204" pitchFamily="49" charset="0"/>
              </a:rPr>
              <a:t>rbx</a:t>
            </a:r>
            <a:endParaRPr lang="en-US" sz="3200" dirty="0">
              <a:solidFill>
                <a:srgbClr val="FF0000"/>
              </a:solidFill>
              <a:latin typeface="Consolas" panose="020B0609020204030204" pitchFamily="49" charset="0"/>
            </a:endParaRPr>
          </a:p>
          <a:p>
            <a:r>
              <a:rPr lang="en-US" sz="3200" dirty="0" err="1">
                <a:solidFill>
                  <a:schemeClr val="accent1"/>
                </a:solidFill>
                <a:latin typeface="Consolas" panose="020B0609020204030204" pitchFamily="49" charset="0"/>
              </a:rPr>
              <a:t>addq</a:t>
            </a:r>
            <a:r>
              <a:rPr lang="en-US" sz="3200" dirty="0">
                <a:latin typeface="Consolas" panose="020B0609020204030204" pitchFamily="49" charset="0"/>
              </a:rPr>
              <a:t> </a:t>
            </a:r>
            <a:r>
              <a:rPr lang="en-US" sz="3200" dirty="0">
                <a:solidFill>
                  <a:srgbClr val="FF0000"/>
                </a:solidFill>
                <a:latin typeface="Consolas" panose="020B0609020204030204" pitchFamily="49" charset="0"/>
              </a:rPr>
              <a:t>%</a:t>
            </a:r>
            <a:r>
              <a:rPr lang="en-US" sz="3200" dirty="0" err="1">
                <a:solidFill>
                  <a:srgbClr val="FF0000"/>
                </a:solidFill>
                <a:latin typeface="Consolas" panose="020B0609020204030204" pitchFamily="49" charset="0"/>
              </a:rPr>
              <a:t>rcx</a:t>
            </a:r>
            <a:r>
              <a:rPr lang="en-US" sz="3200" dirty="0">
                <a:latin typeface="Consolas" panose="020B0609020204030204" pitchFamily="49" charset="0"/>
              </a:rPr>
              <a:t>, </a:t>
            </a:r>
            <a:r>
              <a:rPr lang="en-US" sz="3200" dirty="0">
                <a:solidFill>
                  <a:srgbClr val="FF0000"/>
                </a:solidFill>
                <a:latin typeface="Consolas" panose="020B0609020204030204" pitchFamily="49" charset="0"/>
              </a:rPr>
              <a:t>%</a:t>
            </a:r>
            <a:r>
              <a:rPr lang="en-US" sz="3200" dirty="0" err="1">
                <a:solidFill>
                  <a:srgbClr val="FF0000"/>
                </a:solidFill>
                <a:latin typeface="Consolas" panose="020B0609020204030204" pitchFamily="49" charset="0"/>
              </a:rPr>
              <a:t>rdx</a:t>
            </a:r>
            <a:endParaRPr lang="en-US" sz="3200" dirty="0">
              <a:solidFill>
                <a:srgbClr val="FF0000"/>
              </a:solidFill>
              <a:latin typeface="Consolas" panose="020B0609020204030204" pitchFamily="49" charset="0"/>
            </a:endParaRPr>
          </a:p>
          <a:p>
            <a:r>
              <a:rPr lang="en-US" sz="3200" dirty="0" err="1">
                <a:solidFill>
                  <a:schemeClr val="accent1"/>
                </a:solidFill>
                <a:latin typeface="Consolas" panose="020B0609020204030204" pitchFamily="49" charset="0"/>
              </a:rPr>
              <a:t>movq</a:t>
            </a:r>
            <a:r>
              <a:rPr lang="en-US" sz="3200" dirty="0">
                <a:latin typeface="Consolas" panose="020B0609020204030204" pitchFamily="49" charset="0"/>
              </a:rPr>
              <a:t> </a:t>
            </a:r>
            <a:r>
              <a:rPr lang="en-US" sz="3200" dirty="0">
                <a:solidFill>
                  <a:schemeClr val="accent2"/>
                </a:solidFill>
                <a:latin typeface="Consolas" panose="020B0609020204030204" pitchFamily="49" charset="0"/>
              </a:rPr>
              <a:t>8</a:t>
            </a:r>
            <a:r>
              <a:rPr lang="en-US" sz="3200" dirty="0">
                <a:solidFill>
                  <a:srgbClr val="FF0000"/>
                </a:solidFill>
                <a:latin typeface="Consolas" panose="020B0609020204030204" pitchFamily="49" charset="0"/>
              </a:rPr>
              <a:t>(%r12</a:t>
            </a:r>
            <a:r>
              <a:rPr lang="en-US" sz="3200" dirty="0">
                <a:latin typeface="Consolas" panose="020B0609020204030204" pitchFamily="49" charset="0"/>
              </a:rPr>
              <a:t>), </a:t>
            </a:r>
            <a:r>
              <a:rPr lang="en-US" sz="3200" dirty="0">
                <a:solidFill>
                  <a:srgbClr val="FF0000"/>
                </a:solidFill>
                <a:latin typeface="Consolas" panose="020B0609020204030204" pitchFamily="49" charset="0"/>
              </a:rPr>
              <a:t>%r13</a:t>
            </a:r>
          </a:p>
        </p:txBody>
      </p:sp>
      <p:sp>
        <p:nvSpPr>
          <p:cNvPr id="28" name="Title 1"/>
          <p:cNvSpPr>
            <a:spLocks noGrp="1"/>
          </p:cNvSpPr>
          <p:nvPr>
            <p:ph type="title"/>
          </p:nvPr>
        </p:nvSpPr>
        <p:spPr>
          <a:xfrm>
            <a:off x="838200" y="22225"/>
            <a:ext cx="10515600" cy="835025"/>
          </a:xfrm>
        </p:spPr>
        <p:txBody>
          <a:bodyPr/>
          <a:lstStyle/>
          <a:p>
            <a:r>
              <a:rPr lang="en-US" dirty="0"/>
              <a:t>Memory-mapping Units (MMUs)</a:t>
            </a:r>
          </a:p>
        </p:txBody>
      </p:sp>
      <p:grpSp>
        <p:nvGrpSpPr>
          <p:cNvPr id="16" name="Group 15">
            <a:extLst>
              <a:ext uri="{FF2B5EF4-FFF2-40B4-BE49-F238E27FC236}">
                <a16:creationId xmlns:a16="http://schemas.microsoft.com/office/drawing/2014/main" id="{5B19104A-E97F-4E0F-86A2-8816CF24AC04}"/>
              </a:ext>
            </a:extLst>
          </p:cNvPr>
          <p:cNvGrpSpPr/>
          <p:nvPr/>
        </p:nvGrpSpPr>
        <p:grpSpPr>
          <a:xfrm>
            <a:off x="1213378" y="5134096"/>
            <a:ext cx="5740875" cy="400200"/>
            <a:chOff x="1213378" y="5134096"/>
            <a:chExt cx="5740875" cy="400200"/>
          </a:xfrm>
        </p:grpSpPr>
        <p:sp>
          <p:nvSpPr>
            <p:cNvPr id="13" name="Right Brace 12">
              <a:extLst>
                <a:ext uri="{FF2B5EF4-FFF2-40B4-BE49-F238E27FC236}">
                  <a16:creationId xmlns:a16="http://schemas.microsoft.com/office/drawing/2014/main" id="{00BC0747-2EAC-42E6-B43B-9B5A2A6274A0}"/>
                </a:ext>
              </a:extLst>
            </p:cNvPr>
            <p:cNvSpPr/>
            <p:nvPr/>
          </p:nvSpPr>
          <p:spPr>
            <a:xfrm rot="5400000">
              <a:off x="1166812" y="5180662"/>
              <a:ext cx="397265" cy="304134"/>
            </a:xfrm>
            <a:prstGeom prst="righ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92713D62-85ED-4178-A553-B00A77CE0793}"/>
                </a:ext>
              </a:extLst>
            </p:cNvPr>
            <p:cNvCxnSpPr>
              <a:cxnSpLocks/>
            </p:cNvCxnSpPr>
            <p:nvPr/>
          </p:nvCxnSpPr>
          <p:spPr>
            <a:xfrm>
              <a:off x="1365445" y="5534296"/>
              <a:ext cx="5588808"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0D6F427D-37BE-41B1-94C4-93D067D97EB8}"/>
              </a:ext>
            </a:extLst>
          </p:cNvPr>
          <p:cNvSpPr txBox="1"/>
          <p:nvPr/>
        </p:nvSpPr>
        <p:spPr>
          <a:xfrm>
            <a:off x="6919782" y="4164223"/>
            <a:ext cx="5111578" cy="1569660"/>
          </a:xfrm>
          <a:prstGeom prst="rect">
            <a:avLst/>
          </a:prstGeom>
          <a:noFill/>
        </p:spPr>
        <p:txBody>
          <a:bodyPr wrap="square" rtlCol="0">
            <a:spAutoFit/>
          </a:bodyPr>
          <a:lstStyle/>
          <a:p>
            <a:r>
              <a:rPr lang="en-US" sz="2400" dirty="0">
                <a:latin typeface="Consolas" panose="020B0609020204030204" pitchFamily="49" charset="0"/>
              </a:rPr>
              <a:t>b (“byte”): one byte</a:t>
            </a:r>
          </a:p>
          <a:p>
            <a:r>
              <a:rPr lang="en-US" sz="2400" dirty="0">
                <a:latin typeface="Consolas" panose="020B0609020204030204" pitchFamily="49" charset="0"/>
              </a:rPr>
              <a:t>w (“word”): two bytes</a:t>
            </a:r>
          </a:p>
          <a:p>
            <a:r>
              <a:rPr lang="en-US" sz="2400" dirty="0">
                <a:latin typeface="Consolas" panose="020B0609020204030204" pitchFamily="49" charset="0"/>
              </a:rPr>
              <a:t>l (“long”): four bytes</a:t>
            </a:r>
          </a:p>
          <a:p>
            <a:r>
              <a:rPr lang="en-US" sz="2400" dirty="0">
                <a:latin typeface="Consolas" panose="020B0609020204030204" pitchFamily="49" charset="0"/>
              </a:rPr>
              <a:t>q (“quad word”): eight bytes</a:t>
            </a:r>
          </a:p>
        </p:txBody>
      </p:sp>
      <p:sp>
        <p:nvSpPr>
          <p:cNvPr id="49" name="Rectangle 48">
            <a:extLst>
              <a:ext uri="{FF2B5EF4-FFF2-40B4-BE49-F238E27FC236}">
                <a16:creationId xmlns:a16="http://schemas.microsoft.com/office/drawing/2014/main" id="{5C42EC9F-28A9-4EF0-A82F-AF85A46EEFC8}"/>
              </a:ext>
            </a:extLst>
          </p:cNvPr>
          <p:cNvSpPr/>
          <p:nvPr/>
        </p:nvSpPr>
        <p:spPr>
          <a:xfrm>
            <a:off x="2683122" y="5590907"/>
            <a:ext cx="4037610" cy="1384995"/>
          </a:xfrm>
          <a:prstGeom prst="rect">
            <a:avLst/>
          </a:prstGeom>
        </p:spPr>
        <p:txBody>
          <a:bodyPr wrap="square">
            <a:spAutoFit/>
          </a:bodyPr>
          <a:lstStyle/>
          <a:p>
            <a:r>
              <a:rPr lang="en-US" sz="2800" dirty="0" err="1">
                <a:latin typeface="Consolas" panose="020B0609020204030204" pitchFamily="49" charset="0"/>
              </a:rPr>
              <a:t>VirtAddr</a:t>
            </a:r>
            <a:r>
              <a:rPr lang="en-US" sz="2800" dirty="0">
                <a:latin typeface="Consolas" panose="020B0609020204030204" pitchFamily="49" charset="0"/>
              </a:rPr>
              <a:t>: </a:t>
            </a:r>
            <a:r>
              <a:rPr lang="en-US" sz="2800" dirty="0">
                <a:latin typeface="Roboto" panose="02000000000000000000" pitchFamily="2" charset="0"/>
                <a:ea typeface="Roboto" panose="02000000000000000000" pitchFamily="2" charset="0"/>
                <a:cs typeface="Roboto" panose="02000000000000000000" pitchFamily="2" charset="0"/>
              </a:rPr>
              <a:t>0000’4d0a’fc42’9280</a:t>
            </a:r>
          </a:p>
          <a:p>
            <a:endParaRPr lang="en-US" sz="2800" dirty="0">
              <a:latin typeface="Consolas" panose="020B0609020204030204" pitchFamily="49" charset="0"/>
            </a:endParaRPr>
          </a:p>
        </p:txBody>
      </p:sp>
    </p:spTree>
    <p:extLst>
      <p:ext uri="{BB962C8B-B14F-4D97-AF65-F5344CB8AC3E}">
        <p14:creationId xmlns:p14="http://schemas.microsoft.com/office/powerpoint/2010/main" val="198380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
            <a:ext cx="10515600" cy="835025"/>
          </a:xfrm>
        </p:spPr>
        <p:txBody>
          <a:bodyPr/>
          <a:lstStyle/>
          <a:p>
            <a:r>
              <a:rPr lang="en-US" dirty="0"/>
              <a:t>Memory-mapping Units (MMUs)</a:t>
            </a:r>
          </a:p>
        </p:txBody>
      </p:sp>
      <p:sp>
        <p:nvSpPr>
          <p:cNvPr id="3" name="Content Placeholder 2"/>
          <p:cNvSpPr>
            <a:spLocks noGrp="1"/>
          </p:cNvSpPr>
          <p:nvPr>
            <p:ph idx="1"/>
          </p:nvPr>
        </p:nvSpPr>
        <p:spPr>
          <a:xfrm>
            <a:off x="57149" y="778872"/>
            <a:ext cx="6297431" cy="6000750"/>
          </a:xfrm>
        </p:spPr>
        <p:txBody>
          <a:bodyPr>
            <a:noAutofit/>
          </a:bodyPr>
          <a:lstStyle/>
          <a:p>
            <a:r>
              <a:rPr lang="en-US" sz="3600" dirty="0"/>
              <a:t>Using indirection via the MMU:</a:t>
            </a:r>
          </a:p>
          <a:p>
            <a:pPr lvl="1"/>
            <a:r>
              <a:rPr lang="en-US" sz="3200" dirty="0"/>
              <a:t>A virtual address space can be larger than physical RAM (and vice versa)</a:t>
            </a:r>
          </a:p>
          <a:p>
            <a:pPr lvl="1"/>
            <a:r>
              <a:rPr lang="en-US" sz="3200" dirty="0"/>
              <a:t>At any moment, some/none/all of a virtual address space can be mapped into physical RAM</a:t>
            </a:r>
          </a:p>
          <a:p>
            <a:pPr lvl="1"/>
            <a:r>
              <a:rPr lang="en-US" sz="3200" dirty="0"/>
              <a:t>After a context switch to a new address space, the OS can lazily bring in the non-resident memory regions as the address space’s code tries to access those regions</a:t>
            </a:r>
          </a:p>
        </p:txBody>
      </p:sp>
      <p:cxnSp>
        <p:nvCxnSpPr>
          <p:cNvPr id="13" name="Straight Connector 12"/>
          <p:cNvCxnSpPr/>
          <p:nvPr/>
        </p:nvCxnSpPr>
        <p:spPr>
          <a:xfrm>
            <a:off x="6490518" y="861582"/>
            <a:ext cx="0" cy="58058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9849115" y="1729962"/>
            <a:ext cx="2499360" cy="2266506"/>
            <a:chOff x="9187408" y="1752822"/>
            <a:chExt cx="2499360" cy="2266506"/>
          </a:xfrm>
        </p:grpSpPr>
        <p:grpSp>
          <p:nvGrpSpPr>
            <p:cNvPr id="16" name="Group 15"/>
            <p:cNvGrpSpPr/>
            <p:nvPr/>
          </p:nvGrpSpPr>
          <p:grpSpPr>
            <a:xfrm>
              <a:off x="9187408" y="1752822"/>
              <a:ext cx="2499360" cy="2266506"/>
              <a:chOff x="6456126" y="1219644"/>
              <a:chExt cx="2499360" cy="2266506"/>
            </a:xfrm>
          </p:grpSpPr>
          <p:sp>
            <p:nvSpPr>
              <p:cNvPr id="17" name="Rectangle 16"/>
              <p:cNvSpPr/>
              <p:nvPr/>
            </p:nvSpPr>
            <p:spPr>
              <a:xfrm>
                <a:off x="7103256" y="1746674"/>
                <a:ext cx="1276350" cy="173947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19" name="TextBox 18"/>
              <p:cNvSpPr txBox="1"/>
              <p:nvPr/>
            </p:nvSpPr>
            <p:spPr>
              <a:xfrm>
                <a:off x="6456126" y="1219644"/>
                <a:ext cx="2499360"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Physical RAM</a:t>
                </a:r>
              </a:p>
            </p:txBody>
          </p:sp>
        </p:grpSp>
        <p:sp>
          <p:nvSpPr>
            <p:cNvPr id="24" name="Rectangle 23"/>
            <p:cNvSpPr/>
            <p:nvPr/>
          </p:nvSpPr>
          <p:spPr>
            <a:xfrm>
              <a:off x="9834538" y="3162507"/>
              <a:ext cx="1276350" cy="22077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25" name="Rectangle 24"/>
            <p:cNvSpPr/>
            <p:nvPr/>
          </p:nvSpPr>
          <p:spPr>
            <a:xfrm>
              <a:off x="9834538" y="2498880"/>
              <a:ext cx="1276350" cy="22077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26" name="Rectangle 25"/>
            <p:cNvSpPr/>
            <p:nvPr/>
          </p:nvSpPr>
          <p:spPr>
            <a:xfrm>
              <a:off x="9834538" y="3373258"/>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27" name="Rectangle 26"/>
            <p:cNvSpPr/>
            <p:nvPr/>
          </p:nvSpPr>
          <p:spPr>
            <a:xfrm>
              <a:off x="9834538" y="3584009"/>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28" name="Rectangle 27"/>
            <p:cNvSpPr/>
            <p:nvPr/>
          </p:nvSpPr>
          <p:spPr>
            <a:xfrm>
              <a:off x="9834538" y="2949369"/>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grpSp>
      <p:grpSp>
        <p:nvGrpSpPr>
          <p:cNvPr id="36" name="Group 35"/>
          <p:cNvGrpSpPr/>
          <p:nvPr/>
        </p:nvGrpSpPr>
        <p:grpSpPr>
          <a:xfrm>
            <a:off x="9884740" y="4255185"/>
            <a:ext cx="2499360" cy="2150837"/>
            <a:chOff x="9223033" y="4643805"/>
            <a:chExt cx="2499360" cy="2150837"/>
          </a:xfrm>
        </p:grpSpPr>
        <p:sp>
          <p:nvSpPr>
            <p:cNvPr id="22" name="TextBox 21"/>
            <p:cNvSpPr txBox="1"/>
            <p:nvPr/>
          </p:nvSpPr>
          <p:spPr>
            <a:xfrm>
              <a:off x="9223033" y="6271422"/>
              <a:ext cx="2499360"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Swap device</a:t>
              </a:r>
            </a:p>
          </p:txBody>
        </p:sp>
        <p:grpSp>
          <p:nvGrpSpPr>
            <p:cNvPr id="35" name="Group 34"/>
            <p:cNvGrpSpPr/>
            <p:nvPr/>
          </p:nvGrpSpPr>
          <p:grpSpPr>
            <a:xfrm>
              <a:off x="9706905" y="4643805"/>
              <a:ext cx="1531625" cy="1683669"/>
              <a:chOff x="9706905" y="4380915"/>
              <a:chExt cx="1531625" cy="1683669"/>
            </a:xfrm>
          </p:grpSpPr>
          <p:sp>
            <p:nvSpPr>
              <p:cNvPr id="29" name="Flowchart: Stored Data 28"/>
              <p:cNvSpPr/>
              <p:nvPr/>
            </p:nvSpPr>
            <p:spPr>
              <a:xfrm rot="16200000">
                <a:off x="10061921" y="4236655"/>
                <a:ext cx="821597" cy="1531620"/>
              </a:xfrm>
              <a:prstGeom prst="flowChartOnlineStorage">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Stored Data 29"/>
              <p:cNvSpPr/>
              <p:nvPr/>
            </p:nvSpPr>
            <p:spPr>
              <a:xfrm rot="16200000">
                <a:off x="10061917" y="4887976"/>
                <a:ext cx="821597" cy="1531620"/>
              </a:xfrm>
              <a:prstGeom prst="flowChartOnlineStorag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9706905" y="4380915"/>
                <a:ext cx="1531621" cy="364884"/>
              </a:xfrm>
              <a:prstGeom prst="flowChartConnector">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 name="Right Brace 36"/>
          <p:cNvSpPr/>
          <p:nvPr/>
        </p:nvSpPr>
        <p:spPr>
          <a:xfrm>
            <a:off x="9058458" y="1120140"/>
            <a:ext cx="381489" cy="5593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Straight Arrow Connector 38"/>
          <p:cNvCxnSpPr>
            <a:cxnSpLocks/>
          </p:cNvCxnSpPr>
          <p:nvPr/>
        </p:nvCxnSpPr>
        <p:spPr>
          <a:xfrm>
            <a:off x="9439947" y="3916640"/>
            <a:ext cx="444793" cy="0"/>
          </a:xfrm>
          <a:prstGeom prst="straightConnector1">
            <a:avLst/>
          </a:prstGeom>
          <a:ln w="63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B6062719-DF21-4880-1FFB-FC5F8D79571F}"/>
              </a:ext>
            </a:extLst>
          </p:cNvPr>
          <p:cNvGrpSpPr/>
          <p:nvPr/>
        </p:nvGrpSpPr>
        <p:grpSpPr>
          <a:xfrm>
            <a:off x="6627677" y="979614"/>
            <a:ext cx="2566717" cy="2597976"/>
            <a:chOff x="6627677" y="979614"/>
            <a:chExt cx="2566717" cy="2597976"/>
          </a:xfrm>
        </p:grpSpPr>
        <p:grpSp>
          <p:nvGrpSpPr>
            <p:cNvPr id="14" name="Group 13"/>
            <p:cNvGrpSpPr/>
            <p:nvPr/>
          </p:nvGrpSpPr>
          <p:grpSpPr>
            <a:xfrm>
              <a:off x="6627677" y="979614"/>
              <a:ext cx="2566717" cy="2597976"/>
              <a:chOff x="6491750" y="1219644"/>
              <a:chExt cx="2566717" cy="2597976"/>
            </a:xfrm>
          </p:grpSpPr>
          <p:sp>
            <p:nvSpPr>
              <p:cNvPr id="4" name="Rectangle 3"/>
              <p:cNvSpPr/>
              <p:nvPr/>
            </p:nvSpPr>
            <p:spPr>
              <a:xfrm>
                <a:off x="7103256" y="2078144"/>
                <a:ext cx="1276350" cy="1739476"/>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grpSp>
            <p:nvGrpSpPr>
              <p:cNvPr id="8" name="Group 7"/>
              <p:cNvGrpSpPr/>
              <p:nvPr/>
            </p:nvGrpSpPr>
            <p:grpSpPr>
              <a:xfrm>
                <a:off x="6491750" y="1219644"/>
                <a:ext cx="2566717" cy="847070"/>
                <a:chOff x="8713469" y="3834764"/>
                <a:chExt cx="2566717" cy="847070"/>
              </a:xfrm>
            </p:grpSpPr>
            <p:sp>
              <p:nvSpPr>
                <p:cNvPr id="6" name="TextBox 5"/>
                <p:cNvSpPr txBox="1"/>
                <p:nvPr/>
              </p:nvSpPr>
              <p:spPr>
                <a:xfrm>
                  <a:off x="8713469" y="3834764"/>
                  <a:ext cx="256671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Virtual address</a:t>
                  </a:r>
                </a:p>
              </p:txBody>
            </p:sp>
            <p:sp>
              <p:nvSpPr>
                <p:cNvPr id="7" name="TextBox 6"/>
                <p:cNvSpPr txBox="1"/>
                <p:nvPr/>
              </p:nvSpPr>
              <p:spPr>
                <a:xfrm>
                  <a:off x="8713469" y="4158614"/>
                  <a:ext cx="256671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space 1</a:t>
                  </a:r>
                </a:p>
              </p:txBody>
            </p:sp>
          </p:grpSp>
        </p:grpSp>
        <p:grpSp>
          <p:nvGrpSpPr>
            <p:cNvPr id="43" name="Group 42">
              <a:extLst>
                <a:ext uri="{FF2B5EF4-FFF2-40B4-BE49-F238E27FC236}">
                  <a16:creationId xmlns:a16="http://schemas.microsoft.com/office/drawing/2014/main" id="{FEEC3EDB-6DAA-5E13-267A-1A0CDA8070FF}"/>
                </a:ext>
              </a:extLst>
            </p:cNvPr>
            <p:cNvGrpSpPr/>
            <p:nvPr/>
          </p:nvGrpSpPr>
          <p:grpSpPr>
            <a:xfrm>
              <a:off x="7239183" y="2695504"/>
              <a:ext cx="1276350" cy="662826"/>
              <a:chOff x="7239183" y="2695504"/>
              <a:chExt cx="1276350" cy="662826"/>
            </a:xfrm>
          </p:grpSpPr>
          <p:sp>
            <p:nvSpPr>
              <p:cNvPr id="40" name="Rectangle 39">
                <a:extLst>
                  <a:ext uri="{FF2B5EF4-FFF2-40B4-BE49-F238E27FC236}">
                    <a16:creationId xmlns:a16="http://schemas.microsoft.com/office/drawing/2014/main" id="{C2D65386-8955-2E9A-9C87-109F81268889}"/>
                  </a:ext>
                </a:extLst>
              </p:cNvPr>
              <p:cNvSpPr/>
              <p:nvPr/>
            </p:nvSpPr>
            <p:spPr>
              <a:xfrm>
                <a:off x="7239183" y="3137557"/>
                <a:ext cx="1276350" cy="22077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41" name="Rectangle 40">
                <a:extLst>
                  <a:ext uri="{FF2B5EF4-FFF2-40B4-BE49-F238E27FC236}">
                    <a16:creationId xmlns:a16="http://schemas.microsoft.com/office/drawing/2014/main" id="{8F03A6BA-FFEA-0AC3-4EE8-E7CA739B30A8}"/>
                  </a:ext>
                </a:extLst>
              </p:cNvPr>
              <p:cNvSpPr/>
              <p:nvPr/>
            </p:nvSpPr>
            <p:spPr>
              <a:xfrm>
                <a:off x="7239183" y="2914764"/>
                <a:ext cx="1276350" cy="22077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42" name="Rectangle 41">
                <a:extLst>
                  <a:ext uri="{FF2B5EF4-FFF2-40B4-BE49-F238E27FC236}">
                    <a16:creationId xmlns:a16="http://schemas.microsoft.com/office/drawing/2014/main" id="{74B0739E-A6EA-6E10-6AA3-73FBF73C9D82}"/>
                  </a:ext>
                </a:extLst>
              </p:cNvPr>
              <p:cNvSpPr/>
              <p:nvPr/>
            </p:nvSpPr>
            <p:spPr>
              <a:xfrm>
                <a:off x="7239183" y="2695504"/>
                <a:ext cx="1276350" cy="22077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grpSp>
        <p:grpSp>
          <p:nvGrpSpPr>
            <p:cNvPr id="44" name="Group 43">
              <a:extLst>
                <a:ext uri="{FF2B5EF4-FFF2-40B4-BE49-F238E27FC236}">
                  <a16:creationId xmlns:a16="http://schemas.microsoft.com/office/drawing/2014/main" id="{9F705334-00A8-F127-E825-14CEC331D053}"/>
                </a:ext>
              </a:extLst>
            </p:cNvPr>
            <p:cNvGrpSpPr/>
            <p:nvPr/>
          </p:nvGrpSpPr>
          <p:grpSpPr>
            <a:xfrm>
              <a:off x="7239183" y="2035501"/>
              <a:ext cx="1276350" cy="662826"/>
              <a:chOff x="7239183" y="2695504"/>
              <a:chExt cx="1276350" cy="662826"/>
            </a:xfrm>
          </p:grpSpPr>
          <p:sp>
            <p:nvSpPr>
              <p:cNvPr id="45" name="Rectangle 44">
                <a:extLst>
                  <a:ext uri="{FF2B5EF4-FFF2-40B4-BE49-F238E27FC236}">
                    <a16:creationId xmlns:a16="http://schemas.microsoft.com/office/drawing/2014/main" id="{BB32EBAF-7DEB-481F-079F-9E2F6AA399E8}"/>
                  </a:ext>
                </a:extLst>
              </p:cNvPr>
              <p:cNvSpPr/>
              <p:nvPr/>
            </p:nvSpPr>
            <p:spPr>
              <a:xfrm>
                <a:off x="7239183" y="3137557"/>
                <a:ext cx="1276350" cy="22077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46" name="Rectangle 45">
                <a:extLst>
                  <a:ext uri="{FF2B5EF4-FFF2-40B4-BE49-F238E27FC236}">
                    <a16:creationId xmlns:a16="http://schemas.microsoft.com/office/drawing/2014/main" id="{AA2B66E0-1F37-FD2D-820F-D2274358D94F}"/>
                  </a:ext>
                </a:extLst>
              </p:cNvPr>
              <p:cNvSpPr/>
              <p:nvPr/>
            </p:nvSpPr>
            <p:spPr>
              <a:xfrm>
                <a:off x="7239183" y="2914764"/>
                <a:ext cx="1276350" cy="22077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47" name="Rectangle 46">
                <a:extLst>
                  <a:ext uri="{FF2B5EF4-FFF2-40B4-BE49-F238E27FC236}">
                    <a16:creationId xmlns:a16="http://schemas.microsoft.com/office/drawing/2014/main" id="{A65A6083-838F-45E2-CF5F-69979FA30F65}"/>
                  </a:ext>
                </a:extLst>
              </p:cNvPr>
              <p:cNvSpPr/>
              <p:nvPr/>
            </p:nvSpPr>
            <p:spPr>
              <a:xfrm>
                <a:off x="7239183" y="2695504"/>
                <a:ext cx="1276350" cy="22077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grpSp>
      </p:grpSp>
      <p:grpSp>
        <p:nvGrpSpPr>
          <p:cNvPr id="49" name="Group 48">
            <a:extLst>
              <a:ext uri="{FF2B5EF4-FFF2-40B4-BE49-F238E27FC236}">
                <a16:creationId xmlns:a16="http://schemas.microsoft.com/office/drawing/2014/main" id="{777AE89C-23ED-1F6A-B4C3-64EF68C84E27}"/>
              </a:ext>
            </a:extLst>
          </p:cNvPr>
          <p:cNvGrpSpPr/>
          <p:nvPr/>
        </p:nvGrpSpPr>
        <p:grpSpPr>
          <a:xfrm>
            <a:off x="6586898" y="3957667"/>
            <a:ext cx="2566715" cy="2597976"/>
            <a:chOff x="6627677" y="979614"/>
            <a:chExt cx="2566715" cy="2597976"/>
          </a:xfrm>
        </p:grpSpPr>
        <p:grpSp>
          <p:nvGrpSpPr>
            <p:cNvPr id="50" name="Group 49">
              <a:extLst>
                <a:ext uri="{FF2B5EF4-FFF2-40B4-BE49-F238E27FC236}">
                  <a16:creationId xmlns:a16="http://schemas.microsoft.com/office/drawing/2014/main" id="{E751481D-6D5D-A8FF-5168-054D38F3C8E1}"/>
                </a:ext>
              </a:extLst>
            </p:cNvPr>
            <p:cNvGrpSpPr/>
            <p:nvPr/>
          </p:nvGrpSpPr>
          <p:grpSpPr>
            <a:xfrm>
              <a:off x="6627677" y="979614"/>
              <a:ext cx="2566715" cy="2597976"/>
              <a:chOff x="6491750" y="1219644"/>
              <a:chExt cx="2566715" cy="2597976"/>
            </a:xfrm>
          </p:grpSpPr>
          <p:sp>
            <p:nvSpPr>
              <p:cNvPr id="59" name="Rectangle 58">
                <a:extLst>
                  <a:ext uri="{FF2B5EF4-FFF2-40B4-BE49-F238E27FC236}">
                    <a16:creationId xmlns:a16="http://schemas.microsoft.com/office/drawing/2014/main" id="{08A4AAF4-5389-98CB-0C7C-4DDC07B51310}"/>
                  </a:ext>
                </a:extLst>
              </p:cNvPr>
              <p:cNvSpPr/>
              <p:nvPr/>
            </p:nvSpPr>
            <p:spPr>
              <a:xfrm>
                <a:off x="7103256" y="2078144"/>
                <a:ext cx="1276350" cy="173947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grpSp>
            <p:nvGrpSpPr>
              <p:cNvPr id="60" name="Group 59">
                <a:extLst>
                  <a:ext uri="{FF2B5EF4-FFF2-40B4-BE49-F238E27FC236}">
                    <a16:creationId xmlns:a16="http://schemas.microsoft.com/office/drawing/2014/main" id="{7207147D-F3C4-2749-E391-032718496F4F}"/>
                  </a:ext>
                </a:extLst>
              </p:cNvPr>
              <p:cNvGrpSpPr/>
              <p:nvPr/>
            </p:nvGrpSpPr>
            <p:grpSpPr>
              <a:xfrm>
                <a:off x="6491750" y="1219644"/>
                <a:ext cx="2566715" cy="847070"/>
                <a:chOff x="8713469" y="3834764"/>
                <a:chExt cx="2566715" cy="847070"/>
              </a:xfrm>
            </p:grpSpPr>
            <p:sp>
              <p:nvSpPr>
                <p:cNvPr id="61" name="TextBox 60">
                  <a:extLst>
                    <a:ext uri="{FF2B5EF4-FFF2-40B4-BE49-F238E27FC236}">
                      <a16:creationId xmlns:a16="http://schemas.microsoft.com/office/drawing/2014/main" id="{68314A75-8A63-7DC6-757B-E50AC17E0FFF}"/>
                    </a:ext>
                  </a:extLst>
                </p:cNvPr>
                <p:cNvSpPr txBox="1"/>
                <p:nvPr/>
              </p:nvSpPr>
              <p:spPr>
                <a:xfrm>
                  <a:off x="8713469" y="3834764"/>
                  <a:ext cx="256671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Virtual address</a:t>
                  </a:r>
                </a:p>
              </p:txBody>
            </p:sp>
            <p:sp>
              <p:nvSpPr>
                <p:cNvPr id="62" name="TextBox 61">
                  <a:extLst>
                    <a:ext uri="{FF2B5EF4-FFF2-40B4-BE49-F238E27FC236}">
                      <a16:creationId xmlns:a16="http://schemas.microsoft.com/office/drawing/2014/main" id="{F2FE3DDA-84D5-F5DA-D92E-8E0AEC043D81}"/>
                    </a:ext>
                  </a:extLst>
                </p:cNvPr>
                <p:cNvSpPr txBox="1"/>
                <p:nvPr/>
              </p:nvSpPr>
              <p:spPr>
                <a:xfrm>
                  <a:off x="8713469" y="4158614"/>
                  <a:ext cx="256671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space 1</a:t>
                  </a:r>
                </a:p>
              </p:txBody>
            </p:sp>
          </p:grpSp>
        </p:grpSp>
        <p:grpSp>
          <p:nvGrpSpPr>
            <p:cNvPr id="51" name="Group 50">
              <a:extLst>
                <a:ext uri="{FF2B5EF4-FFF2-40B4-BE49-F238E27FC236}">
                  <a16:creationId xmlns:a16="http://schemas.microsoft.com/office/drawing/2014/main" id="{FA327C10-F2ED-7DA2-69AE-A5D3CF38A3B6}"/>
                </a:ext>
              </a:extLst>
            </p:cNvPr>
            <p:cNvGrpSpPr/>
            <p:nvPr/>
          </p:nvGrpSpPr>
          <p:grpSpPr>
            <a:xfrm>
              <a:off x="7239183" y="2695504"/>
              <a:ext cx="1276350" cy="662826"/>
              <a:chOff x="7239183" y="2695504"/>
              <a:chExt cx="1276350" cy="662826"/>
            </a:xfrm>
          </p:grpSpPr>
          <p:sp>
            <p:nvSpPr>
              <p:cNvPr id="56" name="Rectangle 55">
                <a:extLst>
                  <a:ext uri="{FF2B5EF4-FFF2-40B4-BE49-F238E27FC236}">
                    <a16:creationId xmlns:a16="http://schemas.microsoft.com/office/drawing/2014/main" id="{7BAFD939-74B4-24AC-62E0-6A83C6D8DAB4}"/>
                  </a:ext>
                </a:extLst>
              </p:cNvPr>
              <p:cNvSpPr/>
              <p:nvPr/>
            </p:nvSpPr>
            <p:spPr>
              <a:xfrm>
                <a:off x="7239183" y="3137557"/>
                <a:ext cx="1276350" cy="2207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57" name="Rectangle 56">
                <a:extLst>
                  <a:ext uri="{FF2B5EF4-FFF2-40B4-BE49-F238E27FC236}">
                    <a16:creationId xmlns:a16="http://schemas.microsoft.com/office/drawing/2014/main" id="{5918834D-0F15-7B15-EB64-D25AA93A0DA5}"/>
                  </a:ext>
                </a:extLst>
              </p:cNvPr>
              <p:cNvSpPr/>
              <p:nvPr/>
            </p:nvSpPr>
            <p:spPr>
              <a:xfrm>
                <a:off x="7239183" y="2914764"/>
                <a:ext cx="1276350" cy="2207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58" name="Rectangle 57">
                <a:extLst>
                  <a:ext uri="{FF2B5EF4-FFF2-40B4-BE49-F238E27FC236}">
                    <a16:creationId xmlns:a16="http://schemas.microsoft.com/office/drawing/2014/main" id="{10556014-DCD8-9724-B909-BF85ADBAAD3B}"/>
                  </a:ext>
                </a:extLst>
              </p:cNvPr>
              <p:cNvSpPr/>
              <p:nvPr/>
            </p:nvSpPr>
            <p:spPr>
              <a:xfrm>
                <a:off x="7239183" y="2695504"/>
                <a:ext cx="1276350" cy="2207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grpSp>
        <p:grpSp>
          <p:nvGrpSpPr>
            <p:cNvPr id="52" name="Group 51">
              <a:extLst>
                <a:ext uri="{FF2B5EF4-FFF2-40B4-BE49-F238E27FC236}">
                  <a16:creationId xmlns:a16="http://schemas.microsoft.com/office/drawing/2014/main" id="{04348E6B-BA39-276B-B5BF-895C7E9A0ADC}"/>
                </a:ext>
              </a:extLst>
            </p:cNvPr>
            <p:cNvGrpSpPr/>
            <p:nvPr/>
          </p:nvGrpSpPr>
          <p:grpSpPr>
            <a:xfrm>
              <a:off x="7239183" y="2035501"/>
              <a:ext cx="1276350" cy="662826"/>
              <a:chOff x="7239183" y="2695504"/>
              <a:chExt cx="1276350" cy="662826"/>
            </a:xfrm>
          </p:grpSpPr>
          <p:sp>
            <p:nvSpPr>
              <p:cNvPr id="53" name="Rectangle 52">
                <a:extLst>
                  <a:ext uri="{FF2B5EF4-FFF2-40B4-BE49-F238E27FC236}">
                    <a16:creationId xmlns:a16="http://schemas.microsoft.com/office/drawing/2014/main" id="{585C89A3-16AA-118C-536A-F979E7F66448}"/>
                  </a:ext>
                </a:extLst>
              </p:cNvPr>
              <p:cNvSpPr/>
              <p:nvPr/>
            </p:nvSpPr>
            <p:spPr>
              <a:xfrm>
                <a:off x="7239183" y="3137557"/>
                <a:ext cx="1276350" cy="2207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54" name="Rectangle 53">
                <a:extLst>
                  <a:ext uri="{FF2B5EF4-FFF2-40B4-BE49-F238E27FC236}">
                    <a16:creationId xmlns:a16="http://schemas.microsoft.com/office/drawing/2014/main" id="{2069CB22-3EB8-3198-5C07-7AAC62E498D8}"/>
                  </a:ext>
                </a:extLst>
              </p:cNvPr>
              <p:cNvSpPr/>
              <p:nvPr/>
            </p:nvSpPr>
            <p:spPr>
              <a:xfrm>
                <a:off x="7239183" y="2914764"/>
                <a:ext cx="1276350" cy="2207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55" name="Rectangle 54">
                <a:extLst>
                  <a:ext uri="{FF2B5EF4-FFF2-40B4-BE49-F238E27FC236}">
                    <a16:creationId xmlns:a16="http://schemas.microsoft.com/office/drawing/2014/main" id="{5CDAC85E-A980-5B32-8F86-B242366B59B7}"/>
                  </a:ext>
                </a:extLst>
              </p:cNvPr>
              <p:cNvSpPr/>
              <p:nvPr/>
            </p:nvSpPr>
            <p:spPr>
              <a:xfrm>
                <a:off x="7239183" y="2695504"/>
                <a:ext cx="1276350" cy="2207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grpSp>
      </p:grpSp>
    </p:spTree>
    <p:extLst>
      <p:ext uri="{BB962C8B-B14F-4D97-AF65-F5344CB8AC3E}">
        <p14:creationId xmlns:p14="http://schemas.microsoft.com/office/powerpoint/2010/main" val="33138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
            <a:ext cx="10515600" cy="835025"/>
          </a:xfrm>
        </p:spPr>
        <p:txBody>
          <a:bodyPr/>
          <a:lstStyle/>
          <a:p>
            <a:r>
              <a:rPr lang="en-US" dirty="0"/>
              <a:t>Memory-mapping Units (MMUs)</a:t>
            </a:r>
          </a:p>
        </p:txBody>
      </p:sp>
      <p:sp>
        <p:nvSpPr>
          <p:cNvPr id="32" name="Content Placeholder 2"/>
          <p:cNvSpPr txBox="1">
            <a:spLocks/>
          </p:cNvSpPr>
          <p:nvPr/>
        </p:nvSpPr>
        <p:spPr>
          <a:xfrm>
            <a:off x="102870" y="1348741"/>
            <a:ext cx="6297440" cy="1828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a:t>Protection by default: the OS maps the same virtual address in two different processes to different physical addresses</a:t>
            </a:r>
          </a:p>
        </p:txBody>
      </p:sp>
      <p:sp>
        <p:nvSpPr>
          <p:cNvPr id="34" name="Content Placeholder 2"/>
          <p:cNvSpPr txBox="1">
            <a:spLocks/>
          </p:cNvSpPr>
          <p:nvPr/>
        </p:nvSpPr>
        <p:spPr>
          <a:xfrm>
            <a:off x="6045849" y="1348741"/>
            <a:ext cx="6149340" cy="19502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a:t>Sharing when appropriate: a single region of physical RAM can map to multiple virtual address spaces (in possibly different virtual-memory locations!)</a:t>
            </a:r>
          </a:p>
        </p:txBody>
      </p:sp>
      <p:cxnSp>
        <p:nvCxnSpPr>
          <p:cNvPr id="38" name="Straight Connector 37"/>
          <p:cNvCxnSpPr/>
          <p:nvPr/>
        </p:nvCxnSpPr>
        <p:spPr>
          <a:xfrm>
            <a:off x="6388881" y="1373137"/>
            <a:ext cx="0" cy="53085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Content Placeholder 2"/>
          <p:cNvSpPr txBox="1">
            <a:spLocks/>
          </p:cNvSpPr>
          <p:nvPr/>
        </p:nvSpPr>
        <p:spPr>
          <a:xfrm>
            <a:off x="57150" y="833500"/>
            <a:ext cx="12134850" cy="689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latin typeface="Segoe UI" panose="020B0502040204020203" pitchFamily="34" charset="0"/>
                <a:cs typeface="Segoe UI" panose="020B0502040204020203" pitchFamily="34" charset="0"/>
              </a:rPr>
              <a:t>Isolation properties</a:t>
            </a:r>
            <a:endParaRPr lang="en-US" sz="3200" dirty="0">
              <a:latin typeface="Segoe UI" panose="020B0502040204020203" pitchFamily="34" charset="0"/>
              <a:cs typeface="Segoe UI" panose="020B0502040204020203" pitchFamily="34" charset="0"/>
            </a:endParaRPr>
          </a:p>
        </p:txBody>
      </p:sp>
      <p:grpSp>
        <p:nvGrpSpPr>
          <p:cNvPr id="85" name="Group 84"/>
          <p:cNvGrpSpPr/>
          <p:nvPr/>
        </p:nvGrpSpPr>
        <p:grpSpPr>
          <a:xfrm>
            <a:off x="-67164" y="2986319"/>
            <a:ext cx="6421755" cy="3743461"/>
            <a:chOff x="-67164" y="2986319"/>
            <a:chExt cx="6421755" cy="3743461"/>
          </a:xfrm>
        </p:grpSpPr>
        <p:grpSp>
          <p:nvGrpSpPr>
            <p:cNvPr id="40" name="Group 39"/>
            <p:cNvGrpSpPr/>
            <p:nvPr/>
          </p:nvGrpSpPr>
          <p:grpSpPr>
            <a:xfrm>
              <a:off x="3855231" y="3975523"/>
              <a:ext cx="2499360" cy="2266506"/>
              <a:chOff x="9223033" y="1752822"/>
              <a:chExt cx="2499360" cy="2266506"/>
            </a:xfrm>
          </p:grpSpPr>
          <p:grpSp>
            <p:nvGrpSpPr>
              <p:cNvPr id="41" name="Group 40"/>
              <p:cNvGrpSpPr/>
              <p:nvPr/>
            </p:nvGrpSpPr>
            <p:grpSpPr>
              <a:xfrm>
                <a:off x="9223033" y="1752822"/>
                <a:ext cx="2499360" cy="2266506"/>
                <a:chOff x="6491751" y="1219644"/>
                <a:chExt cx="2499360" cy="2266506"/>
              </a:xfrm>
            </p:grpSpPr>
            <p:sp>
              <p:nvSpPr>
                <p:cNvPr id="47" name="Rectangle 46"/>
                <p:cNvSpPr/>
                <p:nvPr/>
              </p:nvSpPr>
              <p:spPr>
                <a:xfrm>
                  <a:off x="7103256" y="1746674"/>
                  <a:ext cx="1276350" cy="173947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48" name="TextBox 47"/>
                <p:cNvSpPr txBox="1"/>
                <p:nvPr/>
              </p:nvSpPr>
              <p:spPr>
                <a:xfrm>
                  <a:off x="6491751" y="1219644"/>
                  <a:ext cx="2499360"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Physical RAM</a:t>
                  </a:r>
                </a:p>
              </p:txBody>
            </p:sp>
          </p:grpSp>
          <p:sp>
            <p:nvSpPr>
              <p:cNvPr id="42" name="Rectangle 41"/>
              <p:cNvSpPr/>
              <p:nvPr/>
            </p:nvSpPr>
            <p:spPr>
              <a:xfrm>
                <a:off x="9834538" y="3162507"/>
                <a:ext cx="1276350" cy="22077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43" name="Rectangle 42"/>
              <p:cNvSpPr/>
              <p:nvPr/>
            </p:nvSpPr>
            <p:spPr>
              <a:xfrm>
                <a:off x="9834538" y="2498880"/>
                <a:ext cx="1276350" cy="22077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44" name="Rectangle 43"/>
              <p:cNvSpPr/>
              <p:nvPr/>
            </p:nvSpPr>
            <p:spPr>
              <a:xfrm>
                <a:off x="9834538" y="3373258"/>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45" name="Rectangle 44"/>
              <p:cNvSpPr/>
              <p:nvPr/>
            </p:nvSpPr>
            <p:spPr>
              <a:xfrm>
                <a:off x="9834538" y="3584009"/>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46" name="Rectangle 45"/>
              <p:cNvSpPr/>
              <p:nvPr/>
            </p:nvSpPr>
            <p:spPr>
              <a:xfrm>
                <a:off x="9834538" y="2949369"/>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grpSp>
        <p:grpSp>
          <p:nvGrpSpPr>
            <p:cNvPr id="21" name="Group 20"/>
            <p:cNvGrpSpPr/>
            <p:nvPr/>
          </p:nvGrpSpPr>
          <p:grpSpPr>
            <a:xfrm>
              <a:off x="-67163" y="2986319"/>
              <a:ext cx="2762250" cy="1785701"/>
              <a:chOff x="972967" y="2940599"/>
              <a:chExt cx="2762250" cy="1785701"/>
            </a:xfrm>
          </p:grpSpPr>
          <p:sp>
            <p:nvSpPr>
              <p:cNvPr id="50" name="Rectangle 49"/>
              <p:cNvSpPr/>
              <p:nvPr/>
            </p:nvSpPr>
            <p:spPr>
              <a:xfrm>
                <a:off x="1584472" y="3730519"/>
                <a:ext cx="1276350" cy="995781"/>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grpSp>
            <p:nvGrpSpPr>
              <p:cNvPr id="51" name="Group 50"/>
              <p:cNvGrpSpPr/>
              <p:nvPr/>
            </p:nvGrpSpPr>
            <p:grpSpPr>
              <a:xfrm>
                <a:off x="972967" y="2940599"/>
                <a:ext cx="2762250" cy="812780"/>
                <a:chOff x="8713470" y="3834764"/>
                <a:chExt cx="2762250" cy="812780"/>
              </a:xfrm>
            </p:grpSpPr>
            <p:sp>
              <p:nvSpPr>
                <p:cNvPr id="52" name="TextBox 51"/>
                <p:cNvSpPr txBox="1"/>
                <p:nvPr/>
              </p:nvSpPr>
              <p:spPr>
                <a:xfrm>
                  <a:off x="8713470" y="3834764"/>
                  <a:ext cx="2762250"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Virtual address</a:t>
                  </a:r>
                </a:p>
              </p:txBody>
            </p:sp>
            <p:sp>
              <p:nvSpPr>
                <p:cNvPr id="53" name="TextBox 52"/>
                <p:cNvSpPr txBox="1"/>
                <p:nvPr/>
              </p:nvSpPr>
              <p:spPr>
                <a:xfrm>
                  <a:off x="8713470" y="4124324"/>
                  <a:ext cx="2762250"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space 1</a:t>
                  </a:r>
                </a:p>
              </p:txBody>
            </p:sp>
          </p:grpSp>
        </p:grpSp>
        <p:grpSp>
          <p:nvGrpSpPr>
            <p:cNvPr id="23" name="Group 22"/>
            <p:cNvGrpSpPr/>
            <p:nvPr/>
          </p:nvGrpSpPr>
          <p:grpSpPr>
            <a:xfrm>
              <a:off x="-67164" y="4944079"/>
              <a:ext cx="2596605" cy="1785701"/>
              <a:chOff x="972966" y="4898359"/>
              <a:chExt cx="2596605" cy="1785701"/>
            </a:xfrm>
          </p:grpSpPr>
          <p:sp>
            <p:nvSpPr>
              <p:cNvPr id="61" name="Rectangle 60"/>
              <p:cNvSpPr/>
              <p:nvPr/>
            </p:nvSpPr>
            <p:spPr>
              <a:xfrm>
                <a:off x="1584472" y="5688279"/>
                <a:ext cx="1276350" cy="99578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66"/>
                  </a:solidFill>
                  <a:latin typeface="Segoe UI" panose="020B0502040204020203" pitchFamily="34" charset="0"/>
                  <a:cs typeface="Segoe UI" panose="020B0502040204020203" pitchFamily="34" charset="0"/>
                </a:endParaRPr>
              </a:p>
            </p:txBody>
          </p:sp>
          <p:grpSp>
            <p:nvGrpSpPr>
              <p:cNvPr id="62" name="Group 61"/>
              <p:cNvGrpSpPr/>
              <p:nvPr/>
            </p:nvGrpSpPr>
            <p:grpSpPr>
              <a:xfrm>
                <a:off x="972966" y="4898359"/>
                <a:ext cx="2596605" cy="812780"/>
                <a:chOff x="8713469" y="3834764"/>
                <a:chExt cx="2596605" cy="812780"/>
              </a:xfrm>
            </p:grpSpPr>
            <p:sp>
              <p:nvSpPr>
                <p:cNvPr id="63" name="TextBox 62"/>
                <p:cNvSpPr txBox="1"/>
                <p:nvPr/>
              </p:nvSpPr>
              <p:spPr>
                <a:xfrm>
                  <a:off x="8713469" y="3834764"/>
                  <a:ext cx="259660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Virtual address</a:t>
                  </a:r>
                </a:p>
              </p:txBody>
            </p:sp>
            <p:sp>
              <p:nvSpPr>
                <p:cNvPr id="64" name="TextBox 63"/>
                <p:cNvSpPr txBox="1"/>
                <p:nvPr/>
              </p:nvSpPr>
              <p:spPr>
                <a:xfrm>
                  <a:off x="8713469" y="4124324"/>
                  <a:ext cx="259660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space 2</a:t>
                  </a:r>
                </a:p>
              </p:txBody>
            </p:sp>
          </p:grpSp>
        </p:grpSp>
        <p:cxnSp>
          <p:nvCxnSpPr>
            <p:cNvPr id="77" name="Straight Arrow Connector 76"/>
            <p:cNvCxnSpPr>
              <a:cxnSpLocks/>
            </p:cNvCxnSpPr>
            <p:nvPr/>
          </p:nvCxnSpPr>
          <p:spPr>
            <a:xfrm>
              <a:off x="3384487" y="4839484"/>
              <a:ext cx="1088637"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1818401" y="4021243"/>
              <a:ext cx="1573164" cy="0"/>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cxnSpLocks/>
            </p:cNvCxnSpPr>
            <p:nvPr/>
          </p:nvCxnSpPr>
          <p:spPr>
            <a:xfrm flipV="1">
              <a:off x="3390731" y="4020786"/>
              <a:ext cx="0" cy="826414"/>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cxnSpLocks/>
            </p:cNvCxnSpPr>
            <p:nvPr/>
          </p:nvCxnSpPr>
          <p:spPr>
            <a:xfrm>
              <a:off x="2409719" y="5704781"/>
              <a:ext cx="2058027"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1813874" y="5979101"/>
              <a:ext cx="599238" cy="0"/>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cxnSpLocks/>
            </p:cNvCxnSpPr>
            <p:nvPr/>
          </p:nvCxnSpPr>
          <p:spPr>
            <a:xfrm flipV="1">
              <a:off x="2409719" y="5695393"/>
              <a:ext cx="0" cy="296551"/>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6345066" y="2992029"/>
            <a:ext cx="6044565" cy="3743461"/>
            <a:chOff x="6345066" y="2992029"/>
            <a:chExt cx="6044565" cy="3743461"/>
          </a:xfrm>
        </p:grpSpPr>
        <p:sp>
          <p:nvSpPr>
            <p:cNvPr id="110" name="Rectangle 109"/>
            <p:cNvSpPr/>
            <p:nvPr/>
          </p:nvSpPr>
          <p:spPr>
            <a:xfrm>
              <a:off x="10501776" y="4508263"/>
              <a:ext cx="1276350" cy="173947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111" name="TextBox 110"/>
            <p:cNvSpPr txBox="1"/>
            <p:nvPr/>
          </p:nvSpPr>
          <p:spPr>
            <a:xfrm>
              <a:off x="9890271" y="3981233"/>
              <a:ext cx="2499360"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Physical RAM</a:t>
              </a:r>
            </a:p>
          </p:txBody>
        </p:sp>
        <p:sp>
          <p:nvSpPr>
            <p:cNvPr id="105" name="Rectangle 104"/>
            <p:cNvSpPr/>
            <p:nvPr/>
          </p:nvSpPr>
          <p:spPr>
            <a:xfrm>
              <a:off x="10501776" y="5390918"/>
              <a:ext cx="1276350" cy="22077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106" name="Rectangle 105"/>
            <p:cNvSpPr/>
            <p:nvPr/>
          </p:nvSpPr>
          <p:spPr>
            <a:xfrm>
              <a:off x="10501776" y="4750151"/>
              <a:ext cx="1276350" cy="22077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107" name="Rectangle 106"/>
            <p:cNvSpPr/>
            <p:nvPr/>
          </p:nvSpPr>
          <p:spPr>
            <a:xfrm>
              <a:off x="10501776" y="5601669"/>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108" name="Rectangle 107"/>
            <p:cNvSpPr/>
            <p:nvPr/>
          </p:nvSpPr>
          <p:spPr>
            <a:xfrm>
              <a:off x="10501776" y="5812420"/>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109" name="Rectangle 108"/>
            <p:cNvSpPr/>
            <p:nvPr/>
          </p:nvSpPr>
          <p:spPr>
            <a:xfrm>
              <a:off x="10501776" y="5177780"/>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grpSp>
          <p:nvGrpSpPr>
            <p:cNvPr id="88" name="Group 87"/>
            <p:cNvGrpSpPr/>
            <p:nvPr/>
          </p:nvGrpSpPr>
          <p:grpSpPr>
            <a:xfrm>
              <a:off x="6345066" y="2992029"/>
              <a:ext cx="2620803" cy="1785701"/>
              <a:chOff x="972966" y="2940599"/>
              <a:chExt cx="2620803" cy="1785701"/>
            </a:xfrm>
          </p:grpSpPr>
          <p:sp>
            <p:nvSpPr>
              <p:cNvPr id="100" name="Rectangle 99"/>
              <p:cNvSpPr/>
              <p:nvPr/>
            </p:nvSpPr>
            <p:spPr>
              <a:xfrm>
                <a:off x="1584472" y="3730519"/>
                <a:ext cx="1276350" cy="995781"/>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grpSp>
            <p:nvGrpSpPr>
              <p:cNvPr id="101" name="Group 100"/>
              <p:cNvGrpSpPr/>
              <p:nvPr/>
            </p:nvGrpSpPr>
            <p:grpSpPr>
              <a:xfrm>
                <a:off x="972966" y="2940599"/>
                <a:ext cx="2620803" cy="812780"/>
                <a:chOff x="8713469" y="3834764"/>
                <a:chExt cx="2620803" cy="812780"/>
              </a:xfrm>
            </p:grpSpPr>
            <p:sp>
              <p:nvSpPr>
                <p:cNvPr id="102" name="TextBox 101"/>
                <p:cNvSpPr txBox="1"/>
                <p:nvPr/>
              </p:nvSpPr>
              <p:spPr>
                <a:xfrm>
                  <a:off x="8713469" y="3834764"/>
                  <a:ext cx="2620803"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Virtual address</a:t>
                  </a:r>
                </a:p>
              </p:txBody>
            </p:sp>
            <p:sp>
              <p:nvSpPr>
                <p:cNvPr id="103" name="TextBox 102"/>
                <p:cNvSpPr txBox="1"/>
                <p:nvPr/>
              </p:nvSpPr>
              <p:spPr>
                <a:xfrm>
                  <a:off x="8713469" y="4124324"/>
                  <a:ext cx="2620803"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space 1</a:t>
                  </a:r>
                </a:p>
              </p:txBody>
            </p:sp>
          </p:grpSp>
        </p:grpSp>
        <p:grpSp>
          <p:nvGrpSpPr>
            <p:cNvPr id="89" name="Group 88"/>
            <p:cNvGrpSpPr/>
            <p:nvPr/>
          </p:nvGrpSpPr>
          <p:grpSpPr>
            <a:xfrm>
              <a:off x="6345066" y="4949789"/>
              <a:ext cx="2616203" cy="1785701"/>
              <a:chOff x="972966" y="4898359"/>
              <a:chExt cx="2616203" cy="1785701"/>
            </a:xfrm>
          </p:grpSpPr>
          <p:sp>
            <p:nvSpPr>
              <p:cNvPr id="96" name="Rectangle 95"/>
              <p:cNvSpPr/>
              <p:nvPr/>
            </p:nvSpPr>
            <p:spPr>
              <a:xfrm>
                <a:off x="1584472" y="5688279"/>
                <a:ext cx="1276350" cy="99578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66"/>
                  </a:solidFill>
                  <a:latin typeface="Segoe UI" panose="020B0502040204020203" pitchFamily="34" charset="0"/>
                  <a:cs typeface="Segoe UI" panose="020B0502040204020203" pitchFamily="34" charset="0"/>
                </a:endParaRPr>
              </a:p>
            </p:txBody>
          </p:sp>
          <p:grpSp>
            <p:nvGrpSpPr>
              <p:cNvPr id="97" name="Group 96"/>
              <p:cNvGrpSpPr/>
              <p:nvPr/>
            </p:nvGrpSpPr>
            <p:grpSpPr>
              <a:xfrm>
                <a:off x="972966" y="4898359"/>
                <a:ext cx="2616203" cy="812780"/>
                <a:chOff x="8713469" y="3834764"/>
                <a:chExt cx="2616203" cy="812780"/>
              </a:xfrm>
            </p:grpSpPr>
            <p:sp>
              <p:nvSpPr>
                <p:cNvPr id="98" name="TextBox 97"/>
                <p:cNvSpPr txBox="1"/>
                <p:nvPr/>
              </p:nvSpPr>
              <p:spPr>
                <a:xfrm>
                  <a:off x="8713469" y="3834764"/>
                  <a:ext cx="2616203"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Virtual address</a:t>
                  </a:r>
                </a:p>
              </p:txBody>
            </p:sp>
            <p:sp>
              <p:nvSpPr>
                <p:cNvPr id="99" name="TextBox 98"/>
                <p:cNvSpPr txBox="1"/>
                <p:nvPr/>
              </p:nvSpPr>
              <p:spPr>
                <a:xfrm>
                  <a:off x="8713469" y="4124324"/>
                  <a:ext cx="2616203"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space 2</a:t>
                  </a:r>
                </a:p>
              </p:txBody>
            </p:sp>
          </p:grpSp>
        </p:grpSp>
        <p:cxnSp>
          <p:nvCxnSpPr>
            <p:cNvPr id="90" name="Straight Arrow Connector 89"/>
            <p:cNvCxnSpPr>
              <a:cxnSpLocks/>
            </p:cNvCxnSpPr>
            <p:nvPr/>
          </p:nvCxnSpPr>
          <p:spPr>
            <a:xfrm>
              <a:off x="9419527" y="5062364"/>
              <a:ext cx="1088637"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cxnSpLocks/>
            </p:cNvCxnSpPr>
            <p:nvPr/>
          </p:nvCxnSpPr>
          <p:spPr>
            <a:xfrm flipV="1">
              <a:off x="9425771" y="4051742"/>
              <a:ext cx="0" cy="2444703"/>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10505586" y="4964718"/>
              <a:ext cx="1276350" cy="218111"/>
            </a:xfrm>
            <a:prstGeom prst="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113" name="Rectangle 112"/>
            <p:cNvSpPr/>
            <p:nvPr/>
          </p:nvSpPr>
          <p:spPr>
            <a:xfrm>
              <a:off x="6956572" y="6399878"/>
              <a:ext cx="1276350" cy="218111"/>
            </a:xfrm>
            <a:prstGeom prst="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114" name="Rectangle 113"/>
            <p:cNvSpPr/>
            <p:nvPr/>
          </p:nvSpPr>
          <p:spPr>
            <a:xfrm>
              <a:off x="6956572" y="3957082"/>
              <a:ext cx="1276350" cy="218111"/>
            </a:xfrm>
            <a:prstGeom prst="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cxnSp>
          <p:nvCxnSpPr>
            <p:cNvPr id="115" name="Straight Arrow Connector 114"/>
            <p:cNvCxnSpPr/>
            <p:nvPr/>
          </p:nvCxnSpPr>
          <p:spPr>
            <a:xfrm>
              <a:off x="8235776" y="4054707"/>
              <a:ext cx="1178837" cy="0"/>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8232922" y="6496445"/>
              <a:ext cx="1178837" cy="0"/>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C227B934-E3D7-9A41-F13E-0AE81FC0B93F}"/>
              </a:ext>
            </a:extLst>
          </p:cNvPr>
          <p:cNvSpPr/>
          <p:nvPr/>
        </p:nvSpPr>
        <p:spPr>
          <a:xfrm>
            <a:off x="546920" y="3929480"/>
            <a:ext cx="1276350" cy="22077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E0F7FAAF-E9CD-42FA-6E1B-F0D3FE3545A8}"/>
              </a:ext>
            </a:extLst>
          </p:cNvPr>
          <p:cNvSpPr/>
          <p:nvPr/>
        </p:nvSpPr>
        <p:spPr>
          <a:xfrm>
            <a:off x="546264" y="5890753"/>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5501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C4A151-7126-379E-DC73-C020C2BA427A}"/>
              </a:ext>
            </a:extLst>
          </p:cNvPr>
          <p:cNvSpPr/>
          <p:nvPr/>
        </p:nvSpPr>
        <p:spPr>
          <a:xfrm>
            <a:off x="0" y="1810802"/>
            <a:ext cx="12192000" cy="717050"/>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C8B0487D-DED7-D38A-4B6A-C2F1C53E96FA}"/>
              </a:ext>
            </a:extLst>
          </p:cNvPr>
          <p:cNvSpPr>
            <a:spLocks noGrp="1"/>
          </p:cNvSpPr>
          <p:nvPr>
            <p:ph type="title"/>
          </p:nvPr>
        </p:nvSpPr>
        <p:spPr>
          <a:xfrm>
            <a:off x="838200" y="365125"/>
            <a:ext cx="10515600" cy="1325563"/>
          </a:xfrm>
        </p:spPr>
        <p:txBody>
          <a:bodyPr>
            <a:normAutofit/>
          </a:bodyPr>
          <a:lstStyle/>
          <a:p>
            <a:r>
              <a:rPr lang="en-US" sz="6600" dirty="0"/>
              <a:t>Outline</a:t>
            </a:r>
          </a:p>
        </p:txBody>
      </p:sp>
      <p:sp>
        <p:nvSpPr>
          <p:cNvPr id="7" name="Content Placeholder 2">
            <a:extLst>
              <a:ext uri="{FF2B5EF4-FFF2-40B4-BE49-F238E27FC236}">
                <a16:creationId xmlns:a16="http://schemas.microsoft.com/office/drawing/2014/main" id="{B537CA65-747F-18F1-0752-47FCC4E2126D}"/>
              </a:ext>
            </a:extLst>
          </p:cNvPr>
          <p:cNvSpPr>
            <a:spLocks noGrp="1"/>
          </p:cNvSpPr>
          <p:nvPr>
            <p:ph idx="1"/>
          </p:nvPr>
        </p:nvSpPr>
        <p:spPr>
          <a:xfrm>
            <a:off x="838200" y="1825625"/>
            <a:ext cx="10868526" cy="4351338"/>
          </a:xfrm>
        </p:spPr>
        <p:txBody>
          <a:bodyPr>
            <a:normAutofit/>
          </a:bodyPr>
          <a:lstStyle/>
          <a:p>
            <a:r>
              <a:rPr lang="en-US" sz="4800" dirty="0"/>
              <a:t>The structure of a virtual address space</a:t>
            </a:r>
          </a:p>
          <a:p>
            <a:r>
              <a:rPr lang="en-US" sz="4800" dirty="0"/>
              <a:t>Supporting virtual memory using paging</a:t>
            </a:r>
          </a:p>
          <a:p>
            <a:r>
              <a:rPr lang="en-US" sz="4800" dirty="0"/>
              <a:t>Fast translation using TLBs</a:t>
            </a:r>
          </a:p>
        </p:txBody>
      </p:sp>
    </p:spTree>
    <p:extLst>
      <p:ext uri="{BB962C8B-B14F-4D97-AF65-F5344CB8AC3E}">
        <p14:creationId xmlns:p14="http://schemas.microsoft.com/office/powerpoint/2010/main" val="244657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0023-95F2-4FF4-9F1F-807CA411B3F4}"/>
              </a:ext>
            </a:extLst>
          </p:cNvPr>
          <p:cNvSpPr>
            <a:spLocks noGrp="1"/>
          </p:cNvSpPr>
          <p:nvPr>
            <p:ph type="title"/>
          </p:nvPr>
        </p:nvSpPr>
        <p:spPr>
          <a:xfrm>
            <a:off x="631657" y="-68966"/>
            <a:ext cx="10928685" cy="874128"/>
          </a:xfrm>
        </p:spPr>
        <p:txBody>
          <a:bodyPr>
            <a:normAutofit/>
          </a:bodyPr>
          <a:lstStyle/>
          <a:p>
            <a:r>
              <a:rPr lang="en-US" b="1" dirty="0"/>
              <a:t>x86-64: Virtual Address Spaces</a:t>
            </a:r>
          </a:p>
        </p:txBody>
      </p:sp>
      <p:sp>
        <p:nvSpPr>
          <p:cNvPr id="3" name="Content Placeholder 2">
            <a:extLst>
              <a:ext uri="{FF2B5EF4-FFF2-40B4-BE49-F238E27FC236}">
                <a16:creationId xmlns:a16="http://schemas.microsoft.com/office/drawing/2014/main" id="{936F41EB-52B6-4AD6-A060-4E4D8F89538D}"/>
              </a:ext>
            </a:extLst>
          </p:cNvPr>
          <p:cNvSpPr>
            <a:spLocks noGrp="1"/>
          </p:cNvSpPr>
          <p:nvPr>
            <p:ph idx="1"/>
          </p:nvPr>
        </p:nvSpPr>
        <p:spPr>
          <a:xfrm>
            <a:off x="120317" y="721899"/>
            <a:ext cx="4948072" cy="6075947"/>
          </a:xfrm>
        </p:spPr>
        <p:txBody>
          <a:bodyPr>
            <a:normAutofit/>
          </a:bodyPr>
          <a:lstStyle/>
          <a:p>
            <a:r>
              <a:rPr lang="en-US" sz="3200" dirty="0"/>
              <a:t>Until very recently, x86-64 chips only use 48 bits of an address</a:t>
            </a:r>
          </a:p>
          <a:p>
            <a:pPr lvl="1"/>
            <a:r>
              <a:rPr lang="en-US" sz="2800" dirty="0"/>
              <a:t>Bits 48—63 must be copies of bit 47</a:t>
            </a:r>
          </a:p>
          <a:p>
            <a:pPr lvl="1"/>
            <a:r>
              <a:rPr lang="en-US" sz="2800" dirty="0"/>
              <a:t>Kernel </a:t>
            </a:r>
            <a:r>
              <a:rPr lang="en-US" sz="2800" dirty="0" err="1"/>
              <a:t>code+data</a:t>
            </a:r>
            <a:r>
              <a:rPr lang="en-US" sz="2800" dirty="0"/>
              <a:t> lives in “high canonical” memory</a:t>
            </a:r>
          </a:p>
          <a:p>
            <a:pPr lvl="1"/>
            <a:r>
              <a:rPr lang="en-US" sz="2800" dirty="0"/>
              <a:t>User </a:t>
            </a:r>
            <a:r>
              <a:rPr lang="en-US" sz="2800" dirty="0" err="1"/>
              <a:t>code+data</a:t>
            </a:r>
            <a:r>
              <a:rPr lang="en-US" sz="2800" dirty="0"/>
              <a:t> lives in “low canonical” memory</a:t>
            </a:r>
          </a:p>
          <a:p>
            <a:r>
              <a:rPr lang="en-US" sz="3200" dirty="0"/>
              <a:t>The most recent Intel chips extend addresses    to 57 bits!</a:t>
            </a:r>
          </a:p>
          <a:p>
            <a:endParaRPr lang="en-US" sz="2400" dirty="0"/>
          </a:p>
        </p:txBody>
      </p:sp>
      <p:grpSp>
        <p:nvGrpSpPr>
          <p:cNvPr id="33" name="Group 32">
            <a:extLst>
              <a:ext uri="{FF2B5EF4-FFF2-40B4-BE49-F238E27FC236}">
                <a16:creationId xmlns:a16="http://schemas.microsoft.com/office/drawing/2014/main" id="{0ED85528-4A5E-4309-985D-6CFA8FAF5ACD}"/>
              </a:ext>
            </a:extLst>
          </p:cNvPr>
          <p:cNvGrpSpPr/>
          <p:nvPr/>
        </p:nvGrpSpPr>
        <p:grpSpPr>
          <a:xfrm>
            <a:off x="5498427" y="839817"/>
            <a:ext cx="6659484" cy="5757953"/>
            <a:chOff x="5498427" y="839817"/>
            <a:chExt cx="6659484" cy="5757953"/>
          </a:xfrm>
        </p:grpSpPr>
        <p:sp>
          <p:nvSpPr>
            <p:cNvPr id="5" name="Rectangle 4">
              <a:extLst>
                <a:ext uri="{FF2B5EF4-FFF2-40B4-BE49-F238E27FC236}">
                  <a16:creationId xmlns:a16="http://schemas.microsoft.com/office/drawing/2014/main" id="{CD36DBD5-BC0C-46EE-BA97-859D82E7B89C}"/>
                </a:ext>
              </a:extLst>
            </p:cNvPr>
            <p:cNvSpPr/>
            <p:nvPr/>
          </p:nvSpPr>
          <p:spPr>
            <a:xfrm>
              <a:off x="9035718" y="1395663"/>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531B961-8F25-4068-844C-844CC161B431}"/>
                </a:ext>
              </a:extLst>
            </p:cNvPr>
            <p:cNvSpPr/>
            <p:nvPr/>
          </p:nvSpPr>
          <p:spPr>
            <a:xfrm>
              <a:off x="9035716" y="3019923"/>
              <a:ext cx="2959769" cy="17395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0F644D-9594-4570-B8B4-E5A2B8B16211}"/>
                </a:ext>
              </a:extLst>
            </p:cNvPr>
            <p:cNvSpPr/>
            <p:nvPr/>
          </p:nvSpPr>
          <p:spPr>
            <a:xfrm>
              <a:off x="9035714" y="4759487"/>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B44BD98-F421-4AD4-B21E-E5188391444C}"/>
                </a:ext>
              </a:extLst>
            </p:cNvPr>
            <p:cNvSpPr txBox="1"/>
            <p:nvPr/>
          </p:nvSpPr>
          <p:spPr>
            <a:xfrm>
              <a:off x="5498427" y="6136105"/>
              <a:ext cx="351322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0000’0000’0000’0000</a:t>
              </a:r>
            </a:p>
          </p:txBody>
        </p:sp>
        <p:sp>
          <p:nvSpPr>
            <p:cNvPr id="10" name="TextBox 9">
              <a:extLst>
                <a:ext uri="{FF2B5EF4-FFF2-40B4-BE49-F238E27FC236}">
                  <a16:creationId xmlns:a16="http://schemas.microsoft.com/office/drawing/2014/main" id="{E749DBE6-6210-4F2C-8024-0FA3C4263299}"/>
                </a:ext>
              </a:extLst>
            </p:cNvPr>
            <p:cNvSpPr txBox="1"/>
            <p:nvPr/>
          </p:nvSpPr>
          <p:spPr>
            <a:xfrm>
              <a:off x="5618747" y="4528654"/>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0000’7FFF’FFFF’FFFF</a:t>
              </a:r>
            </a:p>
          </p:txBody>
        </p:sp>
        <p:sp>
          <p:nvSpPr>
            <p:cNvPr id="11" name="TextBox 10">
              <a:extLst>
                <a:ext uri="{FF2B5EF4-FFF2-40B4-BE49-F238E27FC236}">
                  <a16:creationId xmlns:a16="http://schemas.microsoft.com/office/drawing/2014/main" id="{B8588218-EEA8-41CC-8C97-C0513BA00B8E}"/>
                </a:ext>
              </a:extLst>
            </p:cNvPr>
            <p:cNvSpPr txBox="1"/>
            <p:nvPr/>
          </p:nvSpPr>
          <p:spPr>
            <a:xfrm>
              <a:off x="5618747" y="2789090"/>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FFFF’8000’0000’0000</a:t>
              </a:r>
            </a:p>
          </p:txBody>
        </p:sp>
        <p:sp>
          <p:nvSpPr>
            <p:cNvPr id="12" name="TextBox 11">
              <a:extLst>
                <a:ext uri="{FF2B5EF4-FFF2-40B4-BE49-F238E27FC236}">
                  <a16:creationId xmlns:a16="http://schemas.microsoft.com/office/drawing/2014/main" id="{93470F3A-32C5-497E-89DE-2EED4207D1A5}"/>
                </a:ext>
              </a:extLst>
            </p:cNvPr>
            <p:cNvSpPr txBox="1"/>
            <p:nvPr/>
          </p:nvSpPr>
          <p:spPr>
            <a:xfrm>
              <a:off x="5618746" y="1177183"/>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FFFF’FFFF’FFFF’FFFF</a:t>
              </a:r>
            </a:p>
          </p:txBody>
        </p:sp>
        <p:sp>
          <p:nvSpPr>
            <p:cNvPr id="13" name="TextBox 12">
              <a:extLst>
                <a:ext uri="{FF2B5EF4-FFF2-40B4-BE49-F238E27FC236}">
                  <a16:creationId xmlns:a16="http://schemas.microsoft.com/office/drawing/2014/main" id="{B54DF7A8-B0CC-4517-A2DC-1E829671E0A1}"/>
                </a:ext>
              </a:extLst>
            </p:cNvPr>
            <p:cNvSpPr txBox="1"/>
            <p:nvPr/>
          </p:nvSpPr>
          <p:spPr>
            <a:xfrm>
              <a:off x="8897349" y="839817"/>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Virtual address space</a:t>
              </a:r>
            </a:p>
          </p:txBody>
        </p:sp>
        <p:cxnSp>
          <p:nvCxnSpPr>
            <p:cNvPr id="17" name="Straight Arrow Connector 16">
              <a:extLst>
                <a:ext uri="{FF2B5EF4-FFF2-40B4-BE49-F238E27FC236}">
                  <a16:creationId xmlns:a16="http://schemas.microsoft.com/office/drawing/2014/main" id="{5F997582-7BCA-4B29-A2BA-5F1371809ABB}"/>
                </a:ext>
              </a:extLst>
            </p:cNvPr>
            <p:cNvCxnSpPr>
              <a:cxnSpLocks/>
              <a:stCxn id="12" idx="2"/>
              <a:endCxn id="11" idx="0"/>
            </p:cNvCxnSpPr>
            <p:nvPr/>
          </p:nvCxnSpPr>
          <p:spPr>
            <a:xfrm>
              <a:off x="7315201" y="1638848"/>
              <a:ext cx="1" cy="1150242"/>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FCD5C16-CB61-43AD-8204-37B72DDCF65F}"/>
                </a:ext>
              </a:extLst>
            </p:cNvPr>
            <p:cNvSpPr txBox="1"/>
            <p:nvPr/>
          </p:nvSpPr>
          <p:spPr>
            <a:xfrm>
              <a:off x="5618738" y="1860329"/>
              <a:ext cx="3392905"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High canonical</a:t>
              </a:r>
            </a:p>
            <a:p>
              <a:pPr algn="ctr"/>
              <a:r>
                <a:rPr lang="en-US" sz="2000" b="1" dirty="0">
                  <a:latin typeface="Segoe UI Light" panose="020B0502040204020203" pitchFamily="34" charset="0"/>
                  <a:cs typeface="Segoe UI Light" panose="020B0502040204020203" pitchFamily="34" charset="0"/>
                </a:rPr>
                <a:t>(kernel-only access)</a:t>
              </a:r>
            </a:p>
          </p:txBody>
        </p:sp>
        <p:cxnSp>
          <p:nvCxnSpPr>
            <p:cNvPr id="19" name="Straight Arrow Connector 18">
              <a:extLst>
                <a:ext uri="{FF2B5EF4-FFF2-40B4-BE49-F238E27FC236}">
                  <a16:creationId xmlns:a16="http://schemas.microsoft.com/office/drawing/2014/main" id="{107ABEF6-F308-4AB0-9B6D-1945B8FB52CA}"/>
                </a:ext>
              </a:extLst>
            </p:cNvPr>
            <p:cNvCxnSpPr/>
            <p:nvPr/>
          </p:nvCxnSpPr>
          <p:spPr>
            <a:xfrm>
              <a:off x="7291133" y="4988091"/>
              <a:ext cx="1" cy="1150242"/>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0BC2F19-8F9A-49E7-9A41-3EF795F55D7A}"/>
                </a:ext>
              </a:extLst>
            </p:cNvPr>
            <p:cNvSpPr txBox="1"/>
            <p:nvPr/>
          </p:nvSpPr>
          <p:spPr>
            <a:xfrm>
              <a:off x="5748079" y="5189409"/>
              <a:ext cx="3086107"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Low canonical</a:t>
              </a:r>
            </a:p>
            <a:p>
              <a:pPr algn="ctr"/>
              <a:r>
                <a:rPr lang="en-US" sz="2000" b="1" dirty="0">
                  <a:latin typeface="Segoe UI Light" panose="020B0502040204020203" pitchFamily="34" charset="0"/>
                  <a:cs typeface="Segoe UI Light" panose="020B0502040204020203" pitchFamily="34" charset="0"/>
                </a:rPr>
                <a:t>(</a:t>
              </a:r>
              <a:r>
                <a:rPr lang="en-US" sz="2000" b="1" dirty="0" err="1">
                  <a:latin typeface="Segoe UI Light" panose="020B0502040204020203" pitchFamily="34" charset="0"/>
                  <a:cs typeface="Segoe UI Light" panose="020B0502040204020203" pitchFamily="34" charset="0"/>
                </a:rPr>
                <a:t>kernel+user</a:t>
              </a:r>
              <a:r>
                <a:rPr lang="en-US" sz="2000" b="1" dirty="0">
                  <a:latin typeface="Segoe UI Light" panose="020B0502040204020203" pitchFamily="34" charset="0"/>
                  <a:cs typeface="Segoe UI Light" panose="020B0502040204020203" pitchFamily="34" charset="0"/>
                </a:rPr>
                <a:t> access)</a:t>
              </a:r>
            </a:p>
          </p:txBody>
        </p:sp>
        <p:sp>
          <p:nvSpPr>
            <p:cNvPr id="20" name="Rectangle 19">
              <a:extLst>
                <a:ext uri="{FF2B5EF4-FFF2-40B4-BE49-F238E27FC236}">
                  <a16:creationId xmlns:a16="http://schemas.microsoft.com/office/drawing/2014/main" id="{52322807-6757-49F8-84BD-D11B99E0A002}"/>
                </a:ext>
              </a:extLst>
            </p:cNvPr>
            <p:cNvSpPr/>
            <p:nvPr/>
          </p:nvSpPr>
          <p:spPr>
            <a:xfrm>
              <a:off x="9035714" y="2671018"/>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Physical memory map</a:t>
              </a:r>
            </a:p>
          </p:txBody>
        </p:sp>
        <p:sp>
          <p:nvSpPr>
            <p:cNvPr id="21" name="Rectangle 20">
              <a:extLst>
                <a:ext uri="{FF2B5EF4-FFF2-40B4-BE49-F238E27FC236}">
                  <a16:creationId xmlns:a16="http://schemas.microsoft.com/office/drawing/2014/main" id="{793949F9-CCDE-4740-93F4-E11F8B43642E}"/>
                </a:ext>
              </a:extLst>
            </p:cNvPr>
            <p:cNvSpPr/>
            <p:nvPr/>
          </p:nvSpPr>
          <p:spPr>
            <a:xfrm>
              <a:off x="9035714" y="4759486"/>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Stack</a:t>
              </a:r>
            </a:p>
          </p:txBody>
        </p:sp>
        <p:sp>
          <p:nvSpPr>
            <p:cNvPr id="22" name="Rectangle 21">
              <a:extLst>
                <a:ext uri="{FF2B5EF4-FFF2-40B4-BE49-F238E27FC236}">
                  <a16:creationId xmlns:a16="http://schemas.microsoft.com/office/drawing/2014/main" id="{01A26D8A-7A7E-4965-9012-CB1D17D269E2}"/>
                </a:ext>
              </a:extLst>
            </p:cNvPr>
            <p:cNvSpPr/>
            <p:nvPr/>
          </p:nvSpPr>
          <p:spPr>
            <a:xfrm>
              <a:off x="9035712" y="60339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Code</a:t>
              </a:r>
            </a:p>
          </p:txBody>
        </p:sp>
        <p:sp>
          <p:nvSpPr>
            <p:cNvPr id="23" name="Rectangle 22">
              <a:extLst>
                <a:ext uri="{FF2B5EF4-FFF2-40B4-BE49-F238E27FC236}">
                  <a16:creationId xmlns:a16="http://schemas.microsoft.com/office/drawing/2014/main" id="{DA58195B-7E5E-454D-9A26-AA5C361B74AA}"/>
                </a:ext>
              </a:extLst>
            </p:cNvPr>
            <p:cNvSpPr/>
            <p:nvPr/>
          </p:nvSpPr>
          <p:spPr>
            <a:xfrm>
              <a:off x="9035712" y="568182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Static data</a:t>
              </a:r>
            </a:p>
          </p:txBody>
        </p:sp>
        <p:sp>
          <p:nvSpPr>
            <p:cNvPr id="24" name="Rectangle 23">
              <a:extLst>
                <a:ext uri="{FF2B5EF4-FFF2-40B4-BE49-F238E27FC236}">
                  <a16:creationId xmlns:a16="http://schemas.microsoft.com/office/drawing/2014/main" id="{AA015635-B48F-4295-A2AA-4B1DB0D031D7}"/>
                </a:ext>
              </a:extLst>
            </p:cNvPr>
            <p:cNvSpPr/>
            <p:nvPr/>
          </p:nvSpPr>
          <p:spPr>
            <a:xfrm>
              <a:off x="9035712" y="532966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Heap</a:t>
              </a:r>
            </a:p>
          </p:txBody>
        </p:sp>
        <p:sp>
          <p:nvSpPr>
            <p:cNvPr id="25" name="Rectangle 24">
              <a:extLst>
                <a:ext uri="{FF2B5EF4-FFF2-40B4-BE49-F238E27FC236}">
                  <a16:creationId xmlns:a16="http://schemas.microsoft.com/office/drawing/2014/main" id="{8AFC9263-0606-4825-840B-909AFB58E645}"/>
                </a:ext>
              </a:extLst>
            </p:cNvPr>
            <p:cNvSpPr/>
            <p:nvPr/>
          </p:nvSpPr>
          <p:spPr>
            <a:xfrm>
              <a:off x="9035712" y="22300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a:t>
              </a:r>
              <a:r>
                <a:rPr lang="en-US" sz="2000" b="1" dirty="0" err="1">
                  <a:solidFill>
                    <a:schemeClr val="tx1"/>
                  </a:solidFill>
                  <a:latin typeface="Segoe UI Light" panose="020B0502040204020203" pitchFamily="34" charset="0"/>
                  <a:cs typeface="Segoe UI Light" panose="020B0502040204020203" pitchFamily="34" charset="0"/>
                </a:rPr>
                <a:t>heap+stacks</a:t>
              </a:r>
              <a:endParaRPr lang="en-US" sz="2000" b="1" dirty="0">
                <a:solidFill>
                  <a:schemeClr val="tx1"/>
                </a:solidFill>
                <a:latin typeface="Segoe UI Light" panose="020B0502040204020203" pitchFamily="34" charset="0"/>
                <a:cs typeface="Segoe UI Light" panose="020B0502040204020203" pitchFamily="34" charset="0"/>
              </a:endParaRPr>
            </a:p>
          </p:txBody>
        </p:sp>
        <p:sp>
          <p:nvSpPr>
            <p:cNvPr id="26" name="Rectangle 25">
              <a:extLst>
                <a:ext uri="{FF2B5EF4-FFF2-40B4-BE49-F238E27FC236}">
                  <a16:creationId xmlns:a16="http://schemas.microsoft.com/office/drawing/2014/main" id="{7FF75A24-63A1-4355-95CB-A5EC3D90004C}"/>
                </a:ext>
              </a:extLst>
            </p:cNvPr>
            <p:cNvSpPr/>
            <p:nvPr/>
          </p:nvSpPr>
          <p:spPr>
            <a:xfrm>
              <a:off x="9035712" y="1805734"/>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code</a:t>
              </a:r>
            </a:p>
          </p:txBody>
        </p:sp>
        <p:sp>
          <p:nvSpPr>
            <p:cNvPr id="27" name="Rectangle 26">
              <a:extLst>
                <a:ext uri="{FF2B5EF4-FFF2-40B4-BE49-F238E27FC236}">
                  <a16:creationId xmlns:a16="http://schemas.microsoft.com/office/drawing/2014/main" id="{31FBDE29-A425-4EDB-8F99-20E2756A5ACA}"/>
                </a:ext>
              </a:extLst>
            </p:cNvPr>
            <p:cNvSpPr/>
            <p:nvPr/>
          </p:nvSpPr>
          <p:spPr>
            <a:xfrm>
              <a:off x="9035712" y="1380229"/>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 Kernel static data</a:t>
              </a:r>
            </a:p>
          </p:txBody>
        </p:sp>
        <p:sp>
          <p:nvSpPr>
            <p:cNvPr id="4" name="TextBox 3">
              <a:extLst>
                <a:ext uri="{FF2B5EF4-FFF2-40B4-BE49-F238E27FC236}">
                  <a16:creationId xmlns:a16="http://schemas.microsoft.com/office/drawing/2014/main" id="{72BF1F2E-0DE3-4FF4-9F3E-DED8564C75D9}"/>
                </a:ext>
              </a:extLst>
            </p:cNvPr>
            <p:cNvSpPr txBox="1"/>
            <p:nvPr/>
          </p:nvSpPr>
          <p:spPr>
            <a:xfrm>
              <a:off x="9324474" y="3561349"/>
              <a:ext cx="2370221"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Empty gap</a:t>
              </a:r>
            </a:p>
          </p:txBody>
        </p:sp>
      </p:grpSp>
      <p:grpSp>
        <p:nvGrpSpPr>
          <p:cNvPr id="6" name="Group 5">
            <a:extLst>
              <a:ext uri="{FF2B5EF4-FFF2-40B4-BE49-F238E27FC236}">
                <a16:creationId xmlns:a16="http://schemas.microsoft.com/office/drawing/2014/main" id="{618B6109-DF9A-24E0-81CA-56C964BBC38D}"/>
              </a:ext>
            </a:extLst>
          </p:cNvPr>
          <p:cNvGrpSpPr/>
          <p:nvPr/>
        </p:nvGrpSpPr>
        <p:grpSpPr>
          <a:xfrm>
            <a:off x="4498711" y="890400"/>
            <a:ext cx="7496767" cy="5971313"/>
            <a:chOff x="4498711" y="899235"/>
            <a:chExt cx="7496767" cy="5971313"/>
          </a:xfrm>
        </p:grpSpPr>
        <p:pic>
          <p:nvPicPr>
            <p:cNvPr id="16" name="Picture 15">
              <a:extLst>
                <a:ext uri="{FF2B5EF4-FFF2-40B4-BE49-F238E27FC236}">
                  <a16:creationId xmlns:a16="http://schemas.microsoft.com/office/drawing/2014/main" id="{AA697E09-E932-AD36-9806-AF9E2CFB28C1}"/>
                </a:ext>
              </a:extLst>
            </p:cNvPr>
            <p:cNvPicPr>
              <a:picLocks noChangeAspect="1"/>
            </p:cNvPicPr>
            <p:nvPr/>
          </p:nvPicPr>
          <p:blipFill>
            <a:blip r:embed="rId3"/>
            <a:stretch>
              <a:fillRect/>
            </a:stretch>
          </p:blipFill>
          <p:spPr>
            <a:xfrm>
              <a:off x="5957540" y="899235"/>
              <a:ext cx="6037938" cy="5971313"/>
            </a:xfrm>
            <a:prstGeom prst="rect">
              <a:avLst/>
            </a:prstGeom>
            <a:ln>
              <a:solidFill>
                <a:schemeClr val="tx1"/>
              </a:solidFill>
            </a:ln>
          </p:spPr>
        </p:pic>
        <p:sp>
          <p:nvSpPr>
            <p:cNvPr id="18" name="Arrow: Right 17">
              <a:extLst>
                <a:ext uri="{FF2B5EF4-FFF2-40B4-BE49-F238E27FC236}">
                  <a16:creationId xmlns:a16="http://schemas.microsoft.com/office/drawing/2014/main" id="{C2A9C3D7-7512-111C-65B5-50436EF38CCB}"/>
                </a:ext>
              </a:extLst>
            </p:cNvPr>
            <p:cNvSpPr/>
            <p:nvPr/>
          </p:nvSpPr>
          <p:spPr>
            <a:xfrm>
              <a:off x="4498711" y="5111031"/>
              <a:ext cx="1398675" cy="5436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2419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14478</TotalTime>
  <Words>4957</Words>
  <Application>Microsoft Office PowerPoint</Application>
  <PresentationFormat>Widescreen</PresentationFormat>
  <Paragraphs>864</Paragraphs>
  <Slides>38</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Calibri</vt:lpstr>
      <vt:lpstr>Calibri Light</vt:lpstr>
      <vt:lpstr>Consolas</vt:lpstr>
      <vt:lpstr>Lucida Console</vt:lpstr>
      <vt:lpstr>Open Sans</vt:lpstr>
      <vt:lpstr>Roboto</vt:lpstr>
      <vt:lpstr>Segoe UI</vt:lpstr>
      <vt:lpstr>Segoe UI Light</vt:lpstr>
      <vt:lpstr>Office Theme</vt:lpstr>
      <vt:lpstr>Virtual Memory</vt:lpstr>
      <vt:lpstr>Virtual Addresses</vt:lpstr>
      <vt:lpstr>How Do We Map Virtual Addresses to Physical Addresses?</vt:lpstr>
      <vt:lpstr>Memory-mapping Units (MMUs)</vt:lpstr>
      <vt:lpstr>Memory-mapping Units (MMUs)</vt:lpstr>
      <vt:lpstr>Memory-mapping Units (MMUs)</vt:lpstr>
      <vt:lpstr>Memory-mapping Units (MMUs)</vt:lpstr>
      <vt:lpstr>Outline</vt:lpstr>
      <vt:lpstr>x86-64: Virtual Address Spaces</vt:lpstr>
      <vt:lpstr>x86-64: Virtual Address Spaces</vt:lpstr>
      <vt:lpstr>x86-64: Virtual Address Spaces</vt:lpstr>
      <vt:lpstr>PowerPoint Presentation</vt:lpstr>
      <vt:lpstr>PowerPoint Presentation</vt:lpstr>
      <vt:lpstr>Outline</vt:lpstr>
      <vt:lpstr>Paging</vt:lpstr>
      <vt:lpstr>Paging</vt:lpstr>
      <vt:lpstr>Case study: x86-64</vt:lpstr>
      <vt:lpstr>Case study: x86-64</vt:lpstr>
      <vt:lpstr>Case study: x86-64</vt:lpstr>
      <vt:lpstr>Case study: x86-64</vt:lpstr>
      <vt:lpstr>Case study: x86-64</vt:lpstr>
      <vt:lpstr>Why so many levels?</vt:lpstr>
      <vt:lpstr>Case study: x86-64 using 1 GB pages</vt:lpstr>
      <vt:lpstr>Case study: x86-64 using 1 GB pages</vt:lpstr>
      <vt:lpstr>Chickadee’s Early Boot</vt:lpstr>
      <vt:lpstr>PowerPoint Presentation</vt:lpstr>
      <vt:lpstr>PowerPoint Presentation</vt:lpstr>
      <vt:lpstr>PowerPoint Presentation</vt:lpstr>
      <vt:lpstr>Chickadee: Page Tables</vt:lpstr>
      <vt:lpstr>PowerPoint Presentation</vt:lpstr>
      <vt:lpstr>Chickadee: Page Tables</vt:lpstr>
      <vt:lpstr>Outline</vt:lpstr>
      <vt:lpstr>Paging: The Good and the Bad</vt:lpstr>
      <vt:lpstr>PowerPoint Presentation</vt:lpstr>
      <vt:lpstr>Translation Lookaside Buffers (TLBs)</vt:lpstr>
      <vt:lpstr>Translation Lookaside Buffers (TLBs)</vt:lpstr>
      <vt:lpstr>The Lifecycle of a Memory Reference on x86</vt:lpstr>
      <vt:lpstr>The Lifecycle of a Memory Reference on x86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5955</cp:revision>
  <dcterms:created xsi:type="dcterms:W3CDTF">2017-01-17T01:11:39Z</dcterms:created>
  <dcterms:modified xsi:type="dcterms:W3CDTF">2024-02-07T03:56:46Z</dcterms:modified>
</cp:coreProperties>
</file>