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79" r:id="rId3"/>
    <p:sldId id="321" r:id="rId4"/>
    <p:sldId id="279" r:id="rId5"/>
    <p:sldId id="373" r:id="rId6"/>
    <p:sldId id="377" r:id="rId7"/>
    <p:sldId id="375" r:id="rId8"/>
    <p:sldId id="376" r:id="rId9"/>
    <p:sldId id="323" r:id="rId10"/>
    <p:sldId id="337" r:id="rId11"/>
    <p:sldId id="329" r:id="rId12"/>
    <p:sldId id="330" r:id="rId13"/>
    <p:sldId id="368" r:id="rId14"/>
    <p:sldId id="378" r:id="rId15"/>
    <p:sldId id="322" r:id="rId16"/>
    <p:sldId id="351" r:id="rId17"/>
    <p:sldId id="347" r:id="rId18"/>
    <p:sldId id="353" r:id="rId19"/>
    <p:sldId id="352" r:id="rId20"/>
    <p:sldId id="355" r:id="rId21"/>
    <p:sldId id="356" r:id="rId22"/>
    <p:sldId id="357" r:id="rId23"/>
    <p:sldId id="358" r:id="rId24"/>
    <p:sldId id="359" r:id="rId25"/>
    <p:sldId id="338" r:id="rId26"/>
    <p:sldId id="260" r:id="rId27"/>
    <p:sldId id="339" r:id="rId28"/>
    <p:sldId id="262" r:id="rId29"/>
    <p:sldId id="263" r:id="rId30"/>
    <p:sldId id="342" r:id="rId31"/>
    <p:sldId id="343" r:id="rId32"/>
    <p:sldId id="272"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FDA"/>
    <a:srgbClr val="B4F2F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7" autoAdjust="0"/>
  </p:normalViewPr>
  <p:slideViewPr>
    <p:cSldViewPr snapToGrid="0">
      <p:cViewPr varScale="1">
        <p:scale>
          <a:sx n="55" d="100"/>
          <a:sy n="55" d="100"/>
        </p:scale>
        <p:origin x="4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md.com/system/files/TechDocs/2459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147745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to create the interrupt stacks, we’re using the same trick that we used to create the kernel stacks! For the kernel stacks, we allocate extra space for each struct proc, and then placed a kernel stack at the top. To create the two interrupt stacks, we allocate extra space for a struct </a:t>
            </a:r>
            <a:r>
              <a:rPr lang="en-US" dirty="0" err="1"/>
              <a:t>cpustate</a:t>
            </a:r>
            <a:r>
              <a:rPr lang="en-US" dirty="0"/>
              <a:t>, and then put the two interrupt stacks at the top of the </a:t>
            </a:r>
            <a:r>
              <a:rPr lang="en-US" dirty="0" err="1"/>
              <a:t>cpustate</a:t>
            </a:r>
            <a:r>
              <a:rPr lang="en-US" dirty="0"/>
              <a:t>. Note that </a:t>
            </a:r>
            <a:r>
              <a:rPr lang="en-US" dirty="0" err="1"/>
              <a:t>taskstate</a:t>
            </a:r>
            <a:r>
              <a:rPr lang="en-US" dirty="0"/>
              <a:t>_.</a:t>
            </a:r>
            <a:r>
              <a:rPr lang="en-US" dirty="0" err="1"/>
              <a:t>ts_rsp</a:t>
            </a:r>
            <a:r>
              <a:rPr lang="en-US" dirty="0"/>
              <a:t>[0] is the stack that the CPU initially uses after switching to ring 0 code upon an exception; see k-</a:t>
            </a:r>
            <a:r>
              <a:rPr lang="en-US" dirty="0" err="1"/>
              <a:t>exception.S</a:t>
            </a:r>
            <a:r>
              <a:rPr lang="en-US" dirty="0"/>
              <a:t>::</a:t>
            </a:r>
            <a:r>
              <a:rPr lang="en-US" dirty="0" err="1"/>
              <a:t>exception_entry</a:t>
            </a:r>
            <a:r>
              <a:rPr lang="en-US" dirty="0"/>
              <a:t> to see how, at the beginning of the exception-handling path, Chickadee immediately makes %</a:t>
            </a:r>
            <a:r>
              <a:rPr lang="en-US" dirty="0" err="1"/>
              <a:t>rsp</a:t>
            </a:r>
            <a:r>
              <a:rPr lang="en-US" dirty="0"/>
              <a:t> point to the appropriate kernel stack for the interrupted task, copying the registers pushed by the hardware onto the CPU stack, making copies on the kernel stack.</a:t>
            </a:r>
          </a:p>
          <a:p>
            <a:endParaRPr lang="en-US" dirty="0"/>
          </a:p>
          <a:p>
            <a:r>
              <a:rPr lang="en-US" dirty="0"/>
              <a:t>The algorithm used by the hardware to determine which stack to use is confusing; see Sections 8.9.3, 8.9.4, and 12.2.5 of https://www.amd.com/system/files/TechDocs/24593.pdf. The basic idea is that a TSS contains a bunch of stacks:</a:t>
            </a:r>
          </a:p>
          <a:p>
            <a:r>
              <a:rPr lang="en-US" dirty="0"/>
              <a:t>-three of them to use as a CPU’s exception time stack when handling the exception with ring 0, 1, or 2 code respectively; and</a:t>
            </a:r>
          </a:p>
          <a:p>
            <a:r>
              <a:rPr lang="en-US" dirty="0"/>
              <a:t>-seven alternate IST stacks to use as desired (if at all) by the kernel.</a:t>
            </a:r>
          </a:p>
          <a:p>
            <a:r>
              <a:rPr lang="en-US" dirty="0"/>
              <a:t>The IST field in IDT descriptor for an exception determines which stack the hardware will switch to upon receiving an exception. If the IST field is 0, the hardware switches to the default stack for the ring level being switched to. Since Chickadee runs at ring 0, the default ring 0 stack is used. However, if the IST field is between 1 and 7 inclusive, the hardware switches to the appropriate IST stack. The slide above doesn’t explicitly show all three default stacks for rings 0—2. Instead, the slide above just shows the default stack for ring 0, labelling it as IST 0 (even though, technically speaking, there are three IST 0 stacks, one for each ring level; however, Chickadee and other commodity </a:t>
            </a:r>
            <a:r>
              <a:rPr lang="en-US" dirty="0" err="1"/>
              <a:t>Oses</a:t>
            </a:r>
            <a:r>
              <a:rPr lang="en-US" dirty="0"/>
              <a:t> only use ring 0 for privileged code, so no harm, no foul).</a:t>
            </a:r>
          </a:p>
          <a:p>
            <a:endParaRPr lang="en-US" dirty="0"/>
          </a:p>
          <a:p>
            <a:r>
              <a:rPr lang="en-US" dirty="0"/>
              <a:t>For more information about the debugging interrupt INT_DB, see https://en.wikipedia.org/wiki/X86_debug_register. As that page says, “On the x86 architecture, a debug register is a register used by a processor for program debugging. There are six debug registers, named DR0...DR7 [which] </a:t>
            </a:r>
            <a:r>
              <a:rPr lang="en-US" b="0" i="0" dirty="0">
                <a:solidFill>
                  <a:srgbClr val="202122"/>
                </a:solidFill>
                <a:effectLst/>
                <a:latin typeface="Arial" panose="020B0604020202020204" pitchFamily="34" charset="0"/>
              </a:rPr>
              <a:t>allow programmers to selectively enable various debug conditions associated with a set of four debug addresses . . . The debug registers are privileged resources; the MOV instructions that access them can only be executed at </a:t>
            </a:r>
            <a:r>
              <a:rPr lang="en-US" b="0" i="0" u="none" strike="noStrike" dirty="0">
                <a:solidFill>
                  <a:srgbClr val="0645AD"/>
                </a:solidFill>
                <a:effectLst/>
                <a:latin typeface="Arial" panose="020B0604020202020204" pitchFamily="34" charset="0"/>
              </a:rPr>
              <a:t>privilege level</a:t>
            </a:r>
            <a:r>
              <a:rPr lang="en-US" b="0" i="0" dirty="0">
                <a:solidFill>
                  <a:srgbClr val="202122"/>
                </a:solidFill>
                <a:effectLst/>
                <a:latin typeface="Arial" panose="020B0604020202020204" pitchFamily="34" charset="0"/>
              </a:rPr>
              <a:t> zero . . . Each of these registers contains the linear [i.e., post-segmentation-translation, pre-paging-translation] address associated with one of four breakpoint conditions. Each breakpoint condition is further defined by bits in DR7 . . . [for example] Bits 16-17 (corresponding to DR0), 20-21 (DR1), 24-25 (DR2), 28-29 (DR3), define when breakpoints trigger. Each breakpoint has a two-bit entry that specifies whether they break on execution (00b), data write (01b), data read or write (11b).”</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For more information about non-maskable interrupts, see https://wiki.osdev.org/Non_Maskable_Interrupt. As that page states, “</a:t>
            </a:r>
            <a:r>
              <a:rPr lang="en-US" b="0" i="0" dirty="0">
                <a:solidFill>
                  <a:srgbClr val="000000"/>
                </a:solidFill>
                <a:effectLst/>
                <a:latin typeface="Arial" panose="020B0604020202020204" pitchFamily="34" charset="0"/>
              </a:rPr>
              <a:t>NMI occur for RAM errors and unrecoverable hardware problems . . . The short version of this story is that there's only really 2 reasons for an NMI. The first reason is a hardware failure. The second reason is a "watchdog timer", which can be used to detect when the kernel itself locks up (and is sometimes also used for more accurate profiling as it allows EIP to be sampled even when IRQs are disabled).”</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150388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what happens when user-level code is executing and an interrupt occurs. The CPU uses the interrupt number, multiplied by 16, to index into the interrupt descriptor table that’s pointed to by %</a:t>
            </a:r>
            <a:r>
              <a:rPr lang="en-US" dirty="0" err="1"/>
              <a:t>idtr</a:t>
            </a:r>
            <a:r>
              <a:rPr lang="en-US" dirty="0"/>
              <a:t>; the CPU looks at the descriptor, pulls out the virtual address of the kernel code which handles the interrupt, and then sets %rip to that virtual address. To determine which stack should be used by that kernel code, the CPU looks at the IST field in the IDT descriptor. The IST field is used to select an %</a:t>
            </a:r>
            <a:r>
              <a:rPr lang="en-US" dirty="0" err="1"/>
              <a:t>rsp</a:t>
            </a:r>
            <a:r>
              <a:rPr lang="en-US" dirty="0"/>
              <a:t> value from the task state segment that is pointed to by the task register. The CPU then flips the privilege bit and starts executing the kernel’s interrupt handler.</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14815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6.8.1 of Volume 3A of the Intel Developer’s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423368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6.4.1 of “</a:t>
            </a:r>
            <a:r>
              <a:rPr lang="en-US" dirty="0">
                <a:effectLst/>
                <a:latin typeface="Arial" panose="020B0604020202020204" pitchFamily="34" charset="0"/>
              </a:rPr>
              <a:t>Intel 64 and IA-32 Architectures Software Developer’s Manual, Volume 1: Basic Architecture </a:t>
            </a:r>
            <a:r>
              <a:rPr lang="en-US" dirty="0"/>
              <a:t>Manual” (https://www.intel.com/content/dam/www/public/us/en/documents/manuals/64-ia-32-architectures-software-developer-vol-1-manual.pdf)]</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55567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sz="1200" dirty="0"/>
              <a:t>when the CPU executes in privileged mode, the </a:t>
            </a:r>
            <a:r>
              <a:rPr lang="en-US" sz="1200" dirty="0">
                <a:latin typeface="Consolas" panose="020B0609020204030204" pitchFamily="49" charset="0"/>
              </a:rPr>
              <a:t>%</a:t>
            </a:r>
            <a:r>
              <a:rPr lang="en-US" sz="1200" dirty="0" err="1">
                <a:latin typeface="Consolas" panose="020B0609020204030204" pitchFamily="49" charset="0"/>
              </a:rPr>
              <a:t>gs</a:t>
            </a:r>
            <a:r>
              <a:rPr lang="en-US" sz="1200" dirty="0"/>
              <a:t> base should point to the per-CPU data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that Eddie and James draw stacks growing in different directions!]</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34351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a:p>
            <a:endParaRPr lang="en-US" dirty="0"/>
          </a:p>
          <a:p>
            <a:r>
              <a:rPr lang="en-US" dirty="0"/>
              <a:t>You might wonder why we can’t just do “pop %</a:t>
            </a:r>
            <a:r>
              <a:rPr lang="en-US" dirty="0" err="1"/>
              <a:t>gs</a:t>
            </a:r>
            <a:r>
              <a:rPr lang="en-US" dirty="0"/>
              <a:t>” instead of “</a:t>
            </a:r>
            <a:r>
              <a:rPr lang="en-US" dirty="0" err="1"/>
              <a:t>swapgs</a:t>
            </a:r>
            <a:r>
              <a:rPr lang="en-US" dirty="0"/>
              <a:t>; </a:t>
            </a:r>
            <a:r>
              <a:rPr lang="en-US" dirty="0" err="1"/>
              <a:t>pop%gs</a:t>
            </a:r>
            <a:r>
              <a:rPr lang="en-US" dirty="0"/>
              <a:t>”. Note that just doing “pop %</a:t>
            </a:r>
            <a:r>
              <a:rPr lang="en-US" dirty="0" err="1"/>
              <a:t>gs</a:t>
            </a:r>
            <a:r>
              <a:rPr lang="en-US" dirty="0"/>
              <a:t>” would restore the user-mode state of %</a:t>
            </a:r>
            <a:r>
              <a:rPr lang="en-US" dirty="0" err="1"/>
              <a:t>gs</a:t>
            </a:r>
            <a:r>
              <a:rPr lang="en-US" dirty="0"/>
              <a:t>, but would overwrite the kernel-mode %</a:t>
            </a:r>
            <a:r>
              <a:rPr lang="en-US" dirty="0" err="1"/>
              <a:t>gs</a:t>
            </a:r>
            <a:r>
              <a:rPr lang="en-US" dirty="0"/>
              <a:t> base! Doing the “</a:t>
            </a:r>
            <a:r>
              <a:rPr lang="en-US" dirty="0" err="1"/>
              <a:t>swapgs</a:t>
            </a:r>
            <a:r>
              <a:rPr lang="en-US" dirty="0"/>
              <a:t>” first ensures that the kernel-mode %</a:t>
            </a:r>
            <a:r>
              <a:rPr lang="en-US" dirty="0" err="1"/>
              <a:t>gs</a:t>
            </a:r>
            <a:r>
              <a:rPr lang="en-US" dirty="0"/>
              <a:t> base gets stored in KERNEL_GS_BASE, where it needs to be so that, during the next entry into the kernel, the kernel can do a “</a:t>
            </a:r>
            <a:r>
              <a:rPr lang="en-US" dirty="0" err="1"/>
              <a:t>swapgs</a:t>
            </a:r>
            <a:r>
              <a:rPr lang="en-US" dirty="0"/>
              <a:t>” and restore the kernel-mode %</a:t>
            </a:r>
            <a:r>
              <a:rPr lang="en-US" dirty="0" err="1"/>
              <a:t>gs</a:t>
            </a:r>
            <a:r>
              <a:rPr lang="en-US" dirty="0"/>
              <a:t> base.</a:t>
            </a:r>
          </a:p>
          <a:p>
            <a:endParaRPr lang="en-US" dirty="0"/>
          </a:p>
          <a:p>
            <a:r>
              <a:rPr lang="en-US" dirty="0"/>
              <a:t>[The handling of the callee-saved registers is subtle. </a:t>
            </a:r>
            <a:r>
              <a:rPr lang="en-US" sz="1800" dirty="0">
                <a:solidFill>
                  <a:prstClr val="black"/>
                </a:solidFill>
                <a:latin typeface="Lucida Console" panose="020B0609040504020204" pitchFamily="49" charset="0"/>
              </a:rPr>
              <a:t>Why doesn’t the return to user-mode path in k-</a:t>
            </a:r>
            <a:r>
              <a:rPr lang="en-US" sz="1800" dirty="0" err="1">
                <a:solidFill>
                  <a:prstClr val="black"/>
                </a:solidFill>
                <a:latin typeface="Lucida Console" panose="020B0609040504020204" pitchFamily="49" charset="0"/>
              </a:rPr>
              <a:t>exception.S</a:t>
            </a:r>
            <a:r>
              <a:rPr lang="en-US" sz="1800" dirty="0">
                <a:solidFill>
                  <a:prstClr val="black"/>
                </a:solidFill>
                <a:latin typeface="Lucida Console" panose="020B0609040504020204" pitchFamily="49" charset="0"/>
              </a:rPr>
              <a:t> need to restore any of the registers that were pushed on the stack. As described by https://read.seas.harvard.edu/cs161/2021/doc/contexts/,</a:t>
            </a:r>
          </a:p>
          <a:p>
            <a:r>
              <a:rPr lang="en-US" sz="1800" dirty="0">
                <a:solidFill>
                  <a:prstClr val="black"/>
                </a:solidFill>
                <a:latin typeface="Lucida Console" panose="020B0609040504020204" pitchFamily="49" charset="0"/>
              </a:rPr>
              <a:t>    "Voluntary context switches, such as system calls, don’t need to</a:t>
            </a:r>
          </a:p>
          <a:p>
            <a:r>
              <a:rPr lang="en-US" sz="1800" dirty="0">
                <a:solidFill>
                  <a:prstClr val="black"/>
                </a:solidFill>
                <a:latin typeface="Lucida Console" panose="020B0609040504020204" pitchFamily="49" charset="0"/>
              </a:rPr>
              <a:t>     save state in the same comprehensive way as involuntary context</a:t>
            </a:r>
          </a:p>
          <a:p>
            <a:r>
              <a:rPr lang="en-US" sz="1800" dirty="0">
                <a:solidFill>
                  <a:prstClr val="black"/>
                </a:solidFill>
                <a:latin typeface="Lucida Console" panose="020B0609040504020204" pitchFamily="49" charset="0"/>
              </a:rPr>
              <a:t>     switches. A calling convention can be established that lets the</a:t>
            </a:r>
          </a:p>
          <a:p>
            <a:r>
              <a:rPr lang="en-US" sz="1800" dirty="0">
                <a:solidFill>
                  <a:prstClr val="black"/>
                </a:solidFill>
                <a:latin typeface="Lucida Console" panose="020B0609040504020204" pitchFamily="49" charset="0"/>
              </a:rPr>
              <a:t>     kernel cut corners. Chickadee system calls are treated like</a:t>
            </a:r>
          </a:p>
          <a:p>
            <a:r>
              <a:rPr lang="en-US" sz="1800" dirty="0">
                <a:solidFill>
                  <a:prstClr val="black"/>
                </a:solidFill>
                <a:latin typeface="Lucida Console" panose="020B0609040504020204" pitchFamily="49" charset="0"/>
              </a:rPr>
              <a:t>     function calls: the kernel only guarantees that it will save</a:t>
            </a:r>
          </a:p>
          <a:p>
            <a:r>
              <a:rPr lang="en-US" sz="1800" dirty="0">
                <a:solidFill>
                  <a:prstClr val="black"/>
                </a:solidFill>
                <a:latin typeface="Lucida Console" panose="020B0609040504020204" pitchFamily="49" charset="0"/>
              </a:rPr>
              <a:t>     and restore the callee-saved registers, which are %</a:t>
            </a:r>
            <a:r>
              <a:rPr lang="en-US" sz="1800" dirty="0" err="1">
                <a:solidFill>
                  <a:prstClr val="black"/>
                </a:solidFill>
                <a:latin typeface="Lucida Console" panose="020B0609040504020204" pitchFamily="49" charset="0"/>
              </a:rPr>
              <a:t>rbp</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rbx</a:t>
            </a:r>
            <a:r>
              <a:rPr lang="en-US" sz="1800" dirty="0">
                <a:solidFill>
                  <a:prstClr val="black"/>
                </a:solidFill>
                <a:latin typeface="Lucida Console" panose="020B0609040504020204" pitchFamily="49" charset="0"/>
              </a:rPr>
              <a:t>,</a:t>
            </a:r>
          </a:p>
          <a:p>
            <a:r>
              <a:rPr lang="en-US" sz="1800" dirty="0">
                <a:solidFill>
                  <a:prstClr val="black"/>
                </a:solidFill>
                <a:latin typeface="Lucida Console" panose="020B0609040504020204" pitchFamily="49" charset="0"/>
              </a:rPr>
              <a:t>     and %r12-%r15."</a:t>
            </a:r>
          </a:p>
          <a:p>
            <a:r>
              <a:rPr lang="en-US" sz="1800" dirty="0">
                <a:solidFill>
                  <a:prstClr val="black"/>
                </a:solidFill>
                <a:latin typeface="Lucida Console" panose="020B0609040504020204" pitchFamily="49" charset="0"/>
              </a:rPr>
              <a:t>However, note that the </a:t>
            </a:r>
            <a:r>
              <a:rPr lang="en-US" sz="1800" dirty="0" err="1">
                <a:solidFill>
                  <a:prstClr val="black"/>
                </a:solidFill>
                <a:latin typeface="Lucida Console" panose="020B0609040504020204" pitchFamily="49" charset="0"/>
              </a:rPr>
              <a:t>syscall</a:t>
            </a:r>
            <a:r>
              <a:rPr lang="en-US" sz="1800" dirty="0">
                <a:solidFill>
                  <a:prstClr val="black"/>
                </a:solidFill>
                <a:latin typeface="Lucida Console" panose="020B0609040504020204" pitchFamily="49" charset="0"/>
              </a:rPr>
              <a:t> entry point in k-</a:t>
            </a:r>
            <a:r>
              <a:rPr lang="en-US" sz="1800" dirty="0" err="1">
                <a:solidFill>
                  <a:prstClr val="black"/>
                </a:solidFill>
                <a:latin typeface="Lucida Console" panose="020B0609040504020204" pitchFamily="49" charset="0"/>
              </a:rPr>
              <a:t>exception.S</a:t>
            </a:r>
            <a:r>
              <a:rPr lang="en-US" sz="1800" dirty="0">
                <a:solidFill>
                  <a:prstClr val="black"/>
                </a:solidFill>
                <a:latin typeface="Lucida Console" panose="020B0609040504020204" pitchFamily="49" charset="0"/>
              </a:rPr>
              <a:t> doesn't clobber any of the callee-saved registers! The entry point calls proc::</a:t>
            </a:r>
            <a:r>
              <a:rPr lang="en-US" sz="1800" dirty="0" err="1">
                <a:solidFill>
                  <a:prstClr val="black"/>
                </a:solidFill>
                <a:latin typeface="Lucida Console" panose="020B0609040504020204" pitchFamily="49" charset="0"/>
              </a:rPr>
              <a:t>syscall</a:t>
            </a:r>
            <a:r>
              <a:rPr lang="en-US" sz="1800" dirty="0">
                <a:solidFill>
                  <a:prstClr val="black"/>
                </a:solidFill>
                <a:latin typeface="Lucida Console" panose="020B0609040504020204" pitchFamily="49" charset="0"/>
              </a:rPr>
              <a:t>(), and *that* function will automagically save any callee-saved registers at the beginning of execution, and restore them upon returning to k-</a:t>
            </a:r>
            <a:r>
              <a:rPr lang="en-US" sz="1800" dirty="0" err="1">
                <a:solidFill>
                  <a:prstClr val="black"/>
                </a:solidFill>
                <a:latin typeface="Lucida Console" panose="020B0609040504020204" pitchFamily="49" charset="0"/>
              </a:rPr>
              <a:t>exception.S</a:t>
            </a:r>
            <a:r>
              <a:rPr lang="en-US" sz="1800" dirty="0">
                <a:solidFill>
                  <a:prstClr val="black"/>
                </a:solidFill>
                <a:latin typeface="Lucida Console" panose="020B0609040504020204" pitchFamily="49" charset="0"/>
              </a:rPr>
              <a:t>. At that point, all of the callee-saved registers have the values that they had immediately before the invocation of the </a:t>
            </a:r>
            <a:r>
              <a:rPr lang="en-US" sz="1800" dirty="0" err="1">
                <a:solidFill>
                  <a:prstClr val="black"/>
                </a:solidFill>
                <a:latin typeface="Lucida Console" panose="020B0609040504020204" pitchFamily="49" charset="0"/>
              </a:rPr>
              <a:t>syscall</a:t>
            </a:r>
            <a:r>
              <a:rPr lang="en-US" sz="1800" dirty="0">
                <a:solidFill>
                  <a:prstClr val="black"/>
                </a:solidFill>
                <a:latin typeface="Lucida Console" panose="020B0609040504020204" pitchFamily="49" charset="0"/>
              </a:rPr>
              <a:t> instruction by user-level code!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54866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2819638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code that handles the timer interrupt, we set proc::regs_!</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44241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 instruction (“load effective address”) calculates the memory address that is CPUSTACK_SIZE bytes away from the address in %</a:t>
            </a:r>
            <a:r>
              <a:rPr lang="en-US" dirty="0" err="1"/>
              <a:t>rdi</a:t>
            </a:r>
            <a:r>
              <a:rPr lang="en-US" dirty="0"/>
              <a:t>. However, the instruction doesn’t actually read or write anything at that address.</a:t>
            </a:r>
          </a:p>
          <a:p>
            <a:endParaRPr lang="en-US" dirty="0"/>
          </a:p>
          <a:p>
            <a:r>
              <a:rPr lang="en-US" dirty="0"/>
              <a:t>The function has “</a:t>
            </a:r>
            <a:r>
              <a:rPr lang="en-US" dirty="0" err="1"/>
              <a:t>noreturn</a:t>
            </a:r>
            <a:r>
              <a:rPr lang="en-US" dirty="0"/>
              <a:t>” in its name because it doesn’t return to the caller! Instead, we switch to a totally different stack (i.e., the </a:t>
            </a:r>
            <a:r>
              <a:rPr lang="en-US" dirty="0" err="1"/>
              <a:t>cpustack</a:t>
            </a:r>
            <a:r>
              <a:rPr lang="en-US" dirty="0"/>
              <a:t>) and then start executing code on that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237369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cpustate</a:t>
            </a:r>
            <a:r>
              <a:rPr lang="en-US" dirty="0"/>
              <a:t>::schedule()</a:t>
            </a:r>
            <a:r>
              <a:rPr lang="en-US" sz="1200" b="0" i="0" kern="1200" dirty="0">
                <a:solidFill>
                  <a:schemeClr val="tx1"/>
                </a:solidFill>
                <a:effectLst/>
                <a:latin typeface="+mn-lt"/>
                <a:ea typeface="+mn-ea"/>
                <a:cs typeface="+mn-cs"/>
              </a:rPr>
              <a:t> needs to run with interrupts disabled because </a:t>
            </a:r>
            <a:r>
              <a:rPr lang="en-US" dirty="0" err="1"/>
              <a:t>cpustate</a:t>
            </a:r>
            <a:r>
              <a:rPr lang="en-US" dirty="0"/>
              <a:t>::schedule()</a:t>
            </a:r>
            <a:r>
              <a:rPr lang="en-US" sz="1200" b="0" i="0" kern="1200" dirty="0">
                <a:solidFill>
                  <a:schemeClr val="tx1"/>
                </a:solidFill>
                <a:effectLst/>
                <a:latin typeface="+mn-lt"/>
                <a:ea typeface="+mn-ea"/>
                <a:cs typeface="+mn-cs"/>
              </a:rPr>
              <a:t> uses the CPU stack. If interrupts were enabled, then an incoming interrupt would clobber the stack area that </a:t>
            </a:r>
            <a:r>
              <a:rPr lang="en-US" dirty="0" err="1"/>
              <a:t>cpustate</a:t>
            </a:r>
            <a:r>
              <a:rPr lang="en-US" dirty="0"/>
              <a:t>::schedule()</a:t>
            </a:r>
            <a:r>
              <a:rPr lang="en-US" sz="1200" b="0" i="0" kern="1200" dirty="0">
                <a:solidFill>
                  <a:schemeClr val="tx1"/>
                </a:solidFill>
                <a:effectLst/>
                <a:latin typeface="+mn-lt"/>
                <a:ea typeface="+mn-ea"/>
                <a:cs typeface="+mn-cs"/>
              </a:rPr>
              <a:t> was using! The hardware would push stuff onto the stack; that stack area will be actively used by </a:t>
            </a:r>
            <a:r>
              <a:rPr lang="en-US" sz="1200" b="0" i="0" kern="1200" dirty="0" err="1">
                <a:solidFill>
                  <a:schemeClr val="tx1"/>
                </a:solidFill>
                <a:effectLst/>
                <a:latin typeface="+mn-lt"/>
                <a:ea typeface="+mn-ea"/>
                <a:cs typeface="+mn-cs"/>
              </a:rPr>
              <a:t>cpustate</a:t>
            </a:r>
            <a:r>
              <a:rPr lang="en-US" sz="1200" b="0" i="0" kern="1200" dirty="0">
                <a:solidFill>
                  <a:schemeClr val="tx1"/>
                </a:solidFill>
                <a:effectLst/>
                <a:latin typeface="+mn-lt"/>
                <a:ea typeface="+mn-ea"/>
                <a:cs typeface="+mn-cs"/>
              </a:rPr>
              <a:t>::schedule()---remember that </a:t>
            </a:r>
            <a:r>
              <a:rPr lang="en-US" sz="1200" dirty="0">
                <a:latin typeface="Consolas" panose="020B0609020204030204" pitchFamily="49" charset="0"/>
              </a:rPr>
              <a:t>proc::</a:t>
            </a:r>
            <a:r>
              <a:rPr lang="en-US" sz="1200" dirty="0" err="1">
                <a:latin typeface="Consolas" panose="020B0609020204030204" pitchFamily="49" charset="0"/>
              </a:rPr>
              <a:t>yield_noreturn</a:t>
            </a:r>
            <a:r>
              <a:rPr lang="en-US" sz="1200" dirty="0">
                <a:latin typeface="Consolas" panose="020B0609020204030204" pitchFamily="49" charset="0"/>
              </a:rPr>
              <a:t>() sets %</a:t>
            </a:r>
            <a:r>
              <a:rPr lang="en-US" sz="1200" dirty="0" err="1">
                <a:latin typeface="Consolas" panose="020B0609020204030204" pitchFamily="49" charset="0"/>
              </a:rPr>
              <a:t>rsp</a:t>
            </a:r>
            <a:r>
              <a:rPr lang="en-US" sz="1200" dirty="0">
                <a:latin typeface="Consolas" panose="020B0609020204030204" pitchFamily="49" charset="0"/>
              </a:rPr>
              <a:t> to the very top of the struct </a:t>
            </a:r>
            <a:r>
              <a:rPr lang="en-US" sz="1200" dirty="0" err="1">
                <a:latin typeface="Consolas" panose="020B0609020204030204" pitchFamily="49" charset="0"/>
              </a:rPr>
              <a:t>cpustate</a:t>
            </a:r>
            <a:r>
              <a:rPr lang="en-US" sz="1200" dirty="0">
                <a:latin typeface="Consolas" panose="020B0609020204030204" pitchFamily="49" charset="0"/>
              </a:rPr>
              <a:t>, meaning that </a:t>
            </a:r>
            <a:r>
              <a:rPr lang="en-US" sz="1200" dirty="0" err="1">
                <a:latin typeface="Consolas" panose="020B0609020204030204" pitchFamily="49" charset="0"/>
              </a:rPr>
              <a:t>cpustate</a:t>
            </a:r>
            <a:r>
              <a:rPr lang="en-US" sz="1200" dirty="0">
                <a:latin typeface="Consolas" panose="020B0609020204030204" pitchFamily="49" charset="0"/>
              </a:rPr>
              <a:t>::schedule()’s stack will start at the very start of the CPU’s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64525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2213547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199057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909458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22512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Remember that a Linux process can also add pages to the virtual address space via </a:t>
            </a:r>
            <a:r>
              <a:rPr lang="en-US" dirty="0" err="1"/>
              <a:t>mmap</a:t>
            </a:r>
            <a:r>
              <a:rPr lang="en-US" dirty="0"/>
              <a:t>(). Chickadee’s SYS_PAGE_ALLOC is roughly analogous, inasmuch as it allows a process to map a new page into the virtual address space.]</a:t>
            </a:r>
          </a:p>
          <a:p>
            <a:r>
              <a:rPr lang="en-US" dirty="0"/>
              <a:t>[Aside: What about the stack—does it automatically grow if, e.g., user-space code makes a lot of nested function calls? It could; the OS could choose to detect page faults to region immediately beneath the current top of stack, and automatically allocate a new page. Linux does this. However, Linux also limits the maximum size of each thread’s stack to a fixed amount like 8 MB. On Linux, the command ‘</a:t>
            </a:r>
            <a:r>
              <a:rPr lang="en-US" dirty="0" err="1"/>
              <a:t>ulimit</a:t>
            </a:r>
            <a:r>
              <a:rPr lang="en-US" dirty="0"/>
              <a:t> –s’ will show the default stack size; a sysadmin can also use </a:t>
            </a:r>
            <a:r>
              <a:rPr lang="en-US" dirty="0" err="1"/>
              <a:t>ulimit</a:t>
            </a:r>
            <a:r>
              <a:rPr lang="en-US" dirty="0"/>
              <a:t> to change the default.]</a:t>
            </a:r>
          </a:p>
          <a:p>
            <a:r>
              <a:rPr lang="en-US" dirty="0"/>
              <a:t>[Aside: Chickadee stacks do not grow on a page fault. Also note that the p-allocator.cc program maintains a variable called </a:t>
            </a:r>
            <a:r>
              <a:rPr lang="en-US" dirty="0" err="1"/>
              <a:t>heap_top</a:t>
            </a:r>
            <a:r>
              <a:rPr lang="en-US" dirty="0"/>
              <a:t> that is like the </a:t>
            </a:r>
            <a:r>
              <a:rPr lang="en-US" dirty="0" err="1"/>
              <a:t>brk</a:t>
            </a:r>
            <a:r>
              <a:rPr lang="en-US" dirty="0"/>
              <a:t> pointer that a Linux malloc implementation would track.]</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239009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366252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breakpoint exception happens when code executes the int3 instruction. For example, when </a:t>
            </a:r>
            <a:r>
              <a:rPr lang="en-US" dirty="0" err="1"/>
              <a:t>gdb</a:t>
            </a:r>
            <a:r>
              <a:rPr lang="en-US" dirty="0"/>
              <a:t> wants to set a breakpoint in a program being debugged, </a:t>
            </a:r>
            <a:r>
              <a:rPr lang="en-US" dirty="0" err="1"/>
              <a:t>gdb</a:t>
            </a:r>
            <a:r>
              <a:rPr lang="en-US" dirty="0"/>
              <a:t> overwrites the first byte of the instruction to breakpoint with an int3 instruction. When the code being debugged tries to execute the instruction to break on, the code will generate a breakpoint exception. The OS can then vector control to </a:t>
            </a:r>
            <a:r>
              <a:rPr lang="en-US" dirty="0" err="1"/>
              <a:t>gdb</a:t>
            </a:r>
            <a:r>
              <a:rPr lang="en-US" dirty="0"/>
              <a:t> (who registered interest in the program using the </a:t>
            </a:r>
            <a:r>
              <a:rPr lang="en-US" dirty="0" err="1"/>
              <a:t>ptrace</a:t>
            </a:r>
            <a:r>
              <a:rPr lang="en-US" dirty="0"/>
              <a:t>() system call). [For more details on how all of this works, see http://www.alexonlinux.com/how-debugger-works/.]</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414832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gdb</a:t>
            </a:r>
            <a:r>
              <a:rPr lang="en-US" dirty="0"/>
              <a:t> needs to remember the part of the instruction that it overwrote so that </a:t>
            </a:r>
            <a:r>
              <a:rPr lang="en-US" dirty="0" err="1"/>
              <a:t>gdb</a:t>
            </a:r>
            <a:r>
              <a:rPr lang="en-US" dirty="0"/>
              <a:t> can successfully resume execution of the program after the human developer has inspected the program state at the breakpoint. In other words, </a:t>
            </a:r>
            <a:r>
              <a:rPr lang="en-US" dirty="0" err="1"/>
              <a:t>gdb</a:t>
            </a:r>
            <a:r>
              <a:rPr lang="en-US" dirty="0"/>
              <a:t> needs to replace the `int3` with whatever used to be there (in this case, `</a:t>
            </a:r>
            <a:r>
              <a:rPr lang="en-US" dirty="0" err="1"/>
              <a:t>subq</a:t>
            </a:r>
            <a:r>
              <a:rPr lang="en-US" dirty="0"/>
              <a:t>`).</a:t>
            </a:r>
          </a:p>
          <a:p>
            <a:endParaRPr lang="en-US" dirty="0"/>
          </a:p>
          <a:p>
            <a:r>
              <a:rPr lang="en-US" dirty="0"/>
              <a:t>[Yes, that is the real </a:t>
            </a:r>
            <a:r>
              <a:rPr lang="en-US" dirty="0" err="1"/>
              <a:t>gdb</a:t>
            </a:r>
            <a:r>
              <a:rPr lang="en-US" dirty="0"/>
              <a:t> logo. As described by https://www.gnu.org/software/gdb/mascot/, “the archer fish is known to shoot down bugs from low hanging plants by spitting water at them.”]</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365230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325044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a:t>
            </a:r>
            <a:r>
              <a:rPr lang="en-US" sz="1200" dirty="0"/>
              <a:t>each core has its own </a:t>
            </a:r>
            <a:r>
              <a:rPr lang="en-US" sz="1200" dirty="0">
                <a:latin typeface="Consolas" panose="020B0609020204030204" pitchFamily="49" charset="0"/>
              </a:rPr>
              <a:t>%IA32_KERNEL_GS_BASE</a:t>
            </a:r>
            <a:r>
              <a:rPr lang="en-US" sz="1200" dirty="0"/>
              <a:t> register that can only be accessed when the CPU is in privileged mode.</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64647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14690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575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Section 2.4.4 of the Intel Software Developer Systems Programming Manual (Vol 3A): “</a:t>
            </a:r>
            <a:r>
              <a:rPr lang="en-US" sz="1200" b="0" i="0" u="none" strike="noStrike" kern="1200" baseline="0" dirty="0">
                <a:solidFill>
                  <a:schemeClr val="tx1"/>
                </a:solidFill>
                <a:latin typeface="+mn-lt"/>
                <a:ea typeface="+mn-ea"/>
                <a:cs typeface="+mn-cs"/>
              </a:rPr>
              <a:t>The task register holds the 16-bit segment selector, base address (32 bits in protected mode; 64 bits in IA-32e mode), segment limit, and descriptor attributes for the TSS of the current task. The selector references the TSS descriptor in the GDT. The base address specifies the linear address of byte 0 of the TSS; the segment limit specifies the number of bytes in the TSS.”</a:t>
            </a:r>
          </a:p>
          <a:p>
            <a:r>
              <a:rPr lang="en-US" sz="1200" b="0" i="0" u="none" strike="noStrike" kern="1200" baseline="0" dirty="0" err="1">
                <a:solidFill>
                  <a:schemeClr val="tx1"/>
                </a:solidFill>
                <a:latin typeface="+mn-lt"/>
                <a:ea typeface="+mn-ea"/>
                <a:cs typeface="+mn-cs"/>
              </a:rPr>
              <a:t>Quoth</a:t>
            </a:r>
            <a:r>
              <a:rPr lang="en-US" sz="1200" b="0" i="0" u="none" strike="noStrike" kern="1200" baseline="0" dirty="0">
                <a:solidFill>
                  <a:schemeClr val="tx1"/>
                </a:solidFill>
                <a:latin typeface="+mn-lt"/>
                <a:ea typeface="+mn-ea"/>
                <a:cs typeface="+mn-cs"/>
              </a:rPr>
              <a:t> Section 7.2.4, “The task register has a visible part (that can be read and changed by software) and an invisible part (maintained by the processor and is inaccessible by software). The segment selector in the visible portion points to a TSS descriptor in the GDT. The processor uses the invisible portion of the task register to cache the segment descriptor for the TSS. Caching these values in a register makes execution of the task more efficient” (</a:t>
            </a:r>
            <a:r>
              <a:rPr lang="en-US" sz="1200" b="0" i="0" u="none" strike="noStrike" kern="1200" baseline="0" dirty="0" err="1">
                <a:solidFill>
                  <a:schemeClr val="tx1"/>
                </a:solidFill>
                <a:latin typeface="+mn-lt"/>
                <a:ea typeface="+mn-ea"/>
                <a:cs typeface="+mn-cs"/>
              </a:rPr>
              <a:t>mickens</a:t>
            </a:r>
            <a:r>
              <a:rPr lang="en-US" sz="1200" b="0" i="0" u="none" strike="noStrike" kern="1200" baseline="0" dirty="0">
                <a:solidFill>
                  <a:schemeClr val="tx1"/>
                </a:solidFill>
                <a:latin typeface="+mn-lt"/>
                <a:ea typeface="+mn-ea"/>
                <a:cs typeface="+mn-cs"/>
              </a:rPr>
              <a:t>: i.e., when an interrupt occurs, the processor can directly calculate the memory addresses of fields in the TSS, instead of having to first load the base address of the TSS from the TSS descriptor).]</a:t>
            </a:r>
          </a:p>
          <a:p>
            <a:r>
              <a:rPr lang="en-US" sz="1200" b="0" i="0" u="none" strike="noStrike" kern="1200" baseline="0" dirty="0">
                <a:solidFill>
                  <a:schemeClr val="tx1"/>
                </a:solidFill>
                <a:latin typeface="+mn-lt"/>
                <a:ea typeface="+mn-ea"/>
                <a:cs typeface="+mn-cs"/>
              </a:rPr>
              <a:t>[Another useful reference is Section 8.9 of the AMD64 Architecture Programmer’s Manual (Vol 2): </a:t>
            </a:r>
            <a:r>
              <a:rPr lang="en-US" dirty="0">
                <a:hlinkClick r:id="rId3"/>
              </a:rPr>
              <a:t>https://www.amd.com/system/files/TechDocs/24593.pdf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9506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2/6/2024</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2/6/2024</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858000" y="2708476"/>
            <a:ext cx="5334000" cy="1181855"/>
          </a:xfrm>
          <a:noFill/>
        </p:spPr>
        <p:txBody>
          <a:bodyPr>
            <a:normAutofit/>
          </a:bodyPr>
          <a:lstStyle/>
          <a:p>
            <a:pPr>
              <a:lnSpc>
                <a:spcPts val="3900"/>
              </a:lnSpc>
            </a:pPr>
            <a:r>
              <a:rPr lang="en-US" sz="4400" dirty="0">
                <a:solidFill>
                  <a:schemeClr val="bg1"/>
                </a:solidFill>
              </a:rPr>
              <a:t>CS 161: Lecture 4</a:t>
            </a:r>
            <a:br>
              <a:rPr lang="en-US" sz="4400" dirty="0">
                <a:solidFill>
                  <a:schemeClr val="bg1"/>
                </a:solidFill>
              </a:rPr>
            </a:br>
            <a:r>
              <a:rPr lang="en-US" sz="4400" dirty="0">
                <a:solidFill>
                  <a:schemeClr val="bg1"/>
                </a:solidFill>
              </a:rPr>
              <a:t>1/31/2024</a:t>
            </a:r>
            <a:endParaRPr lang="en-US" sz="5400" dirty="0">
              <a:solidFill>
                <a:schemeClr val="bg1"/>
              </a:solidFill>
            </a:endParaRPr>
          </a:p>
        </p:txBody>
      </p:sp>
      <p:pic>
        <p:nvPicPr>
          <p:cNvPr id="9" name="Picture 8">
            <a:extLst>
              <a:ext uri="{FF2B5EF4-FFF2-40B4-BE49-F238E27FC236}">
                <a16:creationId xmlns:a16="http://schemas.microsoft.com/office/drawing/2014/main" id="{98DE27AB-888F-421C-B7CA-D7397CBEE59D}"/>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6C5DA4-D767-4B9C-95BB-A4D17D03B547}"/>
              </a:ext>
            </a:extLst>
          </p:cNvPr>
          <p:cNvGrpSpPr/>
          <p:nvPr/>
        </p:nvGrpSpPr>
        <p:grpSpPr>
          <a:xfrm>
            <a:off x="6778245" y="5454007"/>
            <a:ext cx="4280743" cy="1112790"/>
            <a:chOff x="6778245" y="5454007"/>
            <a:chExt cx="4280743" cy="1112790"/>
          </a:xfrm>
        </p:grpSpPr>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grpSp>
      <p:grpSp>
        <p:nvGrpSpPr>
          <p:cNvPr id="13" name="Group 12">
            <a:extLst>
              <a:ext uri="{FF2B5EF4-FFF2-40B4-BE49-F238E27FC236}">
                <a16:creationId xmlns:a16="http://schemas.microsoft.com/office/drawing/2014/main" id="{2B1F454E-CE23-43F1-AAB6-6801297C9702}"/>
              </a:ext>
            </a:extLst>
          </p:cNvPr>
          <p:cNvGrpSpPr/>
          <p:nvPr/>
        </p:nvGrpSpPr>
        <p:grpSpPr>
          <a:xfrm>
            <a:off x="2318249" y="4853901"/>
            <a:ext cx="4459991" cy="602790"/>
            <a:chOff x="2318249" y="4853901"/>
            <a:chExt cx="4459991" cy="602790"/>
          </a:xfrm>
        </p:grpSpPr>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grpSp>
      <p:grpSp>
        <p:nvGrpSpPr>
          <p:cNvPr id="15" name="Group 14">
            <a:extLst>
              <a:ext uri="{FF2B5EF4-FFF2-40B4-BE49-F238E27FC236}">
                <a16:creationId xmlns:a16="http://schemas.microsoft.com/office/drawing/2014/main" id="{DD693A9B-B8AD-4913-9E59-AF4F5989CB1D}"/>
              </a:ext>
            </a:extLst>
          </p:cNvPr>
          <p:cNvGrpSpPr/>
          <p:nvPr/>
        </p:nvGrpSpPr>
        <p:grpSpPr>
          <a:xfrm>
            <a:off x="6778240" y="2410983"/>
            <a:ext cx="4189281" cy="3508904"/>
            <a:chOff x="6778240" y="2410983"/>
            <a:chExt cx="4189281" cy="3508904"/>
          </a:xfrm>
        </p:grpSpPr>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9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8AF45B-3408-482F-9FBC-1CFC0AC73D81}"/>
              </a:ext>
            </a:extLst>
          </p:cNvPr>
          <p:cNvPicPr>
            <a:picLocks noChangeAspect="1"/>
          </p:cNvPicPr>
          <p:nvPr/>
        </p:nvPicPr>
        <p:blipFill>
          <a:blip r:embed="rId3"/>
          <a:stretch>
            <a:fillRect/>
          </a:stretch>
        </p:blipFill>
        <p:spPr>
          <a:xfrm>
            <a:off x="0" y="0"/>
            <a:ext cx="12192000" cy="6858000"/>
          </a:xfrm>
          <a:prstGeom prst="rect">
            <a:avLst/>
          </a:prstGeom>
        </p:spPr>
      </p:pic>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sp>
        <p:nvSpPr>
          <p:cNvPr id="3" name="Rectangle 2">
            <a:extLst>
              <a:ext uri="{FF2B5EF4-FFF2-40B4-BE49-F238E27FC236}">
                <a16:creationId xmlns:a16="http://schemas.microsoft.com/office/drawing/2014/main" id="{68D3CBD4-369E-4C27-B057-0262028A7421}"/>
              </a:ext>
            </a:extLst>
          </p:cNvPr>
          <p:cNvSpPr/>
          <p:nvPr/>
        </p:nvSpPr>
        <p:spPr>
          <a:xfrm>
            <a:off x="3723911" y="172186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136862B-13AD-441B-9D4A-6BE05100E6DB}"/>
              </a:ext>
            </a:extLst>
          </p:cNvPr>
          <p:cNvSpPr/>
          <p:nvPr/>
        </p:nvSpPr>
        <p:spPr>
          <a:xfrm>
            <a:off x="10727455" y="215220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45E5BE6-4851-44D3-BE45-9BF6930E209E}"/>
              </a:ext>
            </a:extLst>
          </p:cNvPr>
          <p:cNvSpPr/>
          <p:nvPr/>
        </p:nvSpPr>
        <p:spPr>
          <a:xfrm>
            <a:off x="10727455" y="2694207"/>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6B221F0-5F23-4407-A2CA-0DE2E5B95BF5}"/>
              </a:ext>
            </a:extLst>
          </p:cNvPr>
          <p:cNvSpPr/>
          <p:nvPr/>
        </p:nvSpPr>
        <p:spPr>
          <a:xfrm>
            <a:off x="10740366" y="3658994"/>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2364C4A-F2BA-43A7-8B0D-EBF9E9329A42}"/>
              </a:ext>
            </a:extLst>
          </p:cNvPr>
          <p:cNvSpPr/>
          <p:nvPr/>
        </p:nvSpPr>
        <p:spPr>
          <a:xfrm>
            <a:off x="9723588" y="4992198"/>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A7CC1D24-5959-46B3-961A-F885DF3E9455}"/>
              </a:ext>
            </a:extLst>
          </p:cNvPr>
          <p:cNvGrpSpPr/>
          <p:nvPr/>
        </p:nvGrpSpPr>
        <p:grpSpPr>
          <a:xfrm>
            <a:off x="0" y="0"/>
            <a:ext cx="12192000" cy="6858000"/>
            <a:chOff x="0" y="0"/>
            <a:chExt cx="12192000" cy="6858000"/>
          </a:xfrm>
        </p:grpSpPr>
        <p:sp>
          <p:nvSpPr>
            <p:cNvPr id="70" name="Rectangle 69">
              <a:extLst>
                <a:ext uri="{FF2B5EF4-FFF2-40B4-BE49-F238E27FC236}">
                  <a16:creationId xmlns:a16="http://schemas.microsoft.com/office/drawing/2014/main" id="{8DB0AC74-1994-4366-B017-34055059EE14}"/>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C40BF82-8C43-4C9B-9A11-FF1749D90D70}"/>
                </a:ext>
              </a:extLst>
            </p:cNvPr>
            <p:cNvSpPr/>
            <p:nvPr/>
          </p:nvSpPr>
          <p:spPr>
            <a:xfrm>
              <a:off x="650109" y="91082"/>
              <a:ext cx="10891777" cy="4154984"/>
            </a:xfrm>
            <a:prstGeom prst="rect">
              <a:avLst/>
            </a:prstGeom>
            <a:solidFill>
              <a:schemeClr val="bg1"/>
            </a:solidFill>
            <a:ln w="38100">
              <a:solidFill>
                <a:schemeClr val="tx1"/>
              </a:solidFill>
            </a:ln>
          </p:spPr>
          <p:txBody>
            <a:bodyPr wrap="square">
              <a:spAutoFit/>
            </a:bodyPr>
            <a:lstStyle/>
            <a:p>
              <a:r>
                <a:rPr lang="en-US" sz="2400" dirty="0">
                  <a:latin typeface="Consolas" panose="020B0609020204030204" pitchFamily="49" charset="0"/>
                </a:rPr>
                <a:t>//Chickadee’s k-init.cc</a:t>
              </a:r>
            </a:p>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a:t>
              </a:r>
              <a:r>
                <a:rPr lang="en-US" sz="2400" dirty="0" err="1">
                  <a:latin typeface="Consolas" panose="020B0609020204030204" pitchFamily="49" charset="0"/>
                </a:rPr>
                <a:t>init_cpu_hardware</a:t>
              </a:r>
              <a:r>
                <a:rPr lang="en-US" sz="2400" dirty="0">
                  <a:latin typeface="Consolas" panose="020B0609020204030204" pitchFamily="49" charset="0"/>
                </a:rPr>
                <a:t>() {</a:t>
              </a:r>
            </a:p>
            <a:p>
              <a:r>
                <a:rPr lang="en-US" sz="2400" dirty="0">
                  <a:latin typeface="Consolas" panose="020B0609020204030204" pitchFamily="49" charset="0"/>
                </a:rPr>
                <a:t>    //...stuff...</a:t>
              </a:r>
            </a:p>
            <a:p>
              <a:r>
                <a:rPr lang="en-US" sz="2400" dirty="0">
                  <a:latin typeface="Consolas" panose="020B0609020204030204" pitchFamily="49" charset="0"/>
                </a:rPr>
                <a:t>    </a:t>
              </a:r>
              <a:r>
                <a:rPr lang="en-US" sz="2400" dirty="0" err="1">
                  <a:latin typeface="Consolas" panose="020B0609020204030204" pitchFamily="49" charset="0"/>
                </a:rPr>
                <a:t>memset</a:t>
              </a:r>
              <a:r>
                <a:rPr lang="en-US" sz="2400" dirty="0">
                  <a:latin typeface="Consolas" panose="020B0609020204030204" pitchFamily="49" charset="0"/>
                </a:rPr>
                <a:t>(&amp;</a:t>
              </a:r>
              <a:r>
                <a:rPr lang="en-US" sz="2400" dirty="0" err="1">
                  <a:latin typeface="Consolas" panose="020B0609020204030204" pitchFamily="49" charset="0"/>
                </a:rPr>
                <a:t>taskstate</a:t>
              </a:r>
              <a:r>
                <a:rPr lang="en-US" sz="2400" dirty="0">
                  <a:latin typeface="Consolas" panose="020B0609020204030204" pitchFamily="49" charset="0"/>
                </a:rPr>
                <a:t>_,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sizeof</a:t>
              </a:r>
              <a:r>
                <a:rPr lang="en-US" sz="2400" dirty="0">
                  <a:latin typeface="Consolas" panose="020B0609020204030204" pitchFamily="49" charset="0"/>
                </a:rPr>
                <a:t>(</a:t>
              </a:r>
              <a:r>
                <a:rPr lang="en-US" sz="2400" dirty="0" err="1">
                  <a:latin typeface="Consolas" panose="020B0609020204030204" pitchFamily="49" charset="0"/>
                </a:rPr>
                <a:t>taskstate</a:t>
              </a:r>
              <a:r>
                <a:rPr lang="en-US" sz="2400" dirty="0">
                  <a:latin typeface="Consolas" panose="020B0609020204030204" pitchFamily="49" charset="0"/>
                </a:rPr>
                <a:t>_));</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ts_rsp</a:t>
              </a:r>
              <a:r>
                <a:rPr lang="en-US" sz="2400" dirty="0">
                  <a:latin typeface="Consolas" panose="020B0609020204030204" pitchFamily="49" charset="0"/>
                </a:rPr>
                <a:t>[</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CPUSTACK_SIZE;</a:t>
              </a:r>
            </a:p>
            <a:p>
              <a:r>
                <a:rPr lang="en-US" sz="2400" dirty="0">
                  <a:latin typeface="Consolas" panose="020B0609020204030204" pitchFamily="49" charset="0"/>
                </a:rPr>
                <a:t>        //^^^The Ring 0 stack that the CPU initially uses when</a:t>
              </a:r>
            </a:p>
            <a:p>
              <a:r>
                <a:rPr lang="en-US" sz="2400" dirty="0">
                  <a:latin typeface="Consolas" panose="020B0609020204030204" pitchFamily="49" charset="0"/>
                </a:rPr>
                <a:t>        //when executing most exception-handling code; see</a:t>
              </a:r>
            </a:p>
            <a:p>
              <a:r>
                <a:rPr lang="en-US" sz="2400" dirty="0">
                  <a:latin typeface="Consolas" panose="020B0609020204030204" pitchFamily="49" charset="0"/>
                </a:rPr>
                <a:t>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exception_entry</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ts_ist</a:t>
              </a:r>
              <a:r>
                <a:rPr lang="en-US" sz="2400" dirty="0">
                  <a:latin typeface="Consolas" panose="020B0609020204030204" pitchFamily="49" charset="0"/>
                </a:rPr>
                <a:t>[</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CPUALTSTACK_SIZE;</a:t>
              </a:r>
            </a:p>
            <a:p>
              <a:r>
                <a:rPr lang="en-US" sz="2400" dirty="0">
                  <a:latin typeface="Consolas" panose="020B0609020204030204" pitchFamily="49" charset="0"/>
                </a:rPr>
                <a:t>        //^^^Used to handle a small set of exceptions.</a:t>
              </a:r>
            </a:p>
            <a:p>
              <a:r>
                <a:rPr lang="en-US" sz="2400" dirty="0">
                  <a:latin typeface="Consolas" panose="020B0609020204030204" pitchFamily="49" charset="0"/>
                </a:rPr>
                <a:t>    //...other stuff...</a:t>
              </a:r>
            </a:p>
          </p:txBody>
        </p:sp>
      </p:grpSp>
      <p:sp>
        <p:nvSpPr>
          <p:cNvPr id="73" name="Content Placeholder 2">
            <a:extLst>
              <a:ext uri="{FF2B5EF4-FFF2-40B4-BE49-F238E27FC236}">
                <a16:creationId xmlns:a16="http://schemas.microsoft.com/office/drawing/2014/main" id="{2F1D42CB-A671-4546-A79E-008F6B57BB3C}"/>
              </a:ext>
            </a:extLst>
          </p:cNvPr>
          <p:cNvSpPr>
            <a:spLocks noGrp="1"/>
          </p:cNvSpPr>
          <p:nvPr>
            <p:ph idx="1"/>
          </p:nvPr>
        </p:nvSpPr>
        <p:spPr>
          <a:xfrm>
            <a:off x="231126" y="4354053"/>
            <a:ext cx="11729741" cy="2395959"/>
          </a:xfrm>
          <a:solidFill>
            <a:schemeClr val="bg1"/>
          </a:solidFill>
          <a:ln w="38100">
            <a:solidFill>
              <a:schemeClr val="tx1"/>
            </a:solidFill>
          </a:ln>
        </p:spPr>
        <p:txBody>
          <a:bodyPr>
            <a:normAutofit fontScale="92500"/>
          </a:bodyPr>
          <a:lstStyle/>
          <a:p>
            <a:r>
              <a:rPr lang="en-US" dirty="0"/>
              <a:t>Chickadee uses the alternate stack for:</a:t>
            </a:r>
          </a:p>
          <a:p>
            <a:pPr lvl="1"/>
            <a:r>
              <a:rPr lang="en-US" dirty="0">
                <a:latin typeface="Consolas" panose="020B0609020204030204" pitchFamily="49" charset="0"/>
              </a:rPr>
              <a:t>INT_DB</a:t>
            </a:r>
            <a:r>
              <a:rPr lang="en-US" dirty="0"/>
              <a:t>: Debugging interrupt as controlled by debug registers </a:t>
            </a:r>
            <a:r>
              <a:rPr lang="en-US" dirty="0">
                <a:latin typeface="Consolas" panose="020B0609020204030204" pitchFamily="49" charset="0"/>
              </a:rPr>
              <a:t>%dr0—7</a:t>
            </a:r>
          </a:p>
          <a:p>
            <a:pPr lvl="1"/>
            <a:r>
              <a:rPr lang="en-US" dirty="0">
                <a:latin typeface="Consolas" panose="020B0609020204030204" pitchFamily="49" charset="0"/>
              </a:rPr>
              <a:t>INT_NM</a:t>
            </a:r>
            <a:r>
              <a:rPr lang="en-US" dirty="0"/>
              <a:t>: Non-maskable interrupt (e.g., RAM error or another unrecoverable hardware error)</a:t>
            </a:r>
          </a:p>
          <a:p>
            <a:pPr lvl="1"/>
            <a:r>
              <a:rPr lang="en-US" dirty="0">
                <a:latin typeface="Consolas" panose="020B0609020204030204" pitchFamily="49" charset="0"/>
              </a:rPr>
              <a:t>INT_MC</a:t>
            </a:r>
            <a:r>
              <a:rPr lang="en-US" dirty="0"/>
              <a:t>: Machine-check interrupt (unrecoverable hardware errors)</a:t>
            </a:r>
          </a:p>
          <a:p>
            <a:r>
              <a:rPr lang="en-US" dirty="0"/>
              <a:t>When these interrupts fire, the hardware might be sufficiently messed up that the regular interrupt-handler stack is corrupted!</a:t>
            </a:r>
          </a:p>
        </p:txBody>
      </p:sp>
      <p:grpSp>
        <p:nvGrpSpPr>
          <p:cNvPr id="21" name="Group 20">
            <a:extLst>
              <a:ext uri="{FF2B5EF4-FFF2-40B4-BE49-F238E27FC236}">
                <a16:creationId xmlns:a16="http://schemas.microsoft.com/office/drawing/2014/main" id="{5FFAB832-D716-4B4A-BB09-ECAD80450B09}"/>
              </a:ext>
            </a:extLst>
          </p:cNvPr>
          <p:cNvGrpSpPr/>
          <p:nvPr/>
        </p:nvGrpSpPr>
        <p:grpSpPr>
          <a:xfrm>
            <a:off x="6104856" y="3815941"/>
            <a:ext cx="5772727" cy="2974109"/>
            <a:chOff x="5338617" y="1644073"/>
            <a:chExt cx="5772727" cy="2974109"/>
          </a:xfrm>
        </p:grpSpPr>
        <p:sp>
          <p:nvSpPr>
            <p:cNvPr id="22" name="Rectangle 21">
              <a:extLst>
                <a:ext uri="{FF2B5EF4-FFF2-40B4-BE49-F238E27FC236}">
                  <a16:creationId xmlns:a16="http://schemas.microsoft.com/office/drawing/2014/main" id="{4D500EB0-FFF9-44C9-99BA-F30830590B71}"/>
                </a:ext>
              </a:extLst>
            </p:cNvPr>
            <p:cNvSpPr/>
            <p:nvPr/>
          </p:nvSpPr>
          <p:spPr>
            <a:xfrm>
              <a:off x="5338617" y="1644073"/>
              <a:ext cx="5772727" cy="29741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CAF7410-7D87-4F91-8FBF-02CD7FF0C3B9}"/>
                </a:ext>
              </a:extLst>
            </p:cNvPr>
            <p:cNvGrpSpPr/>
            <p:nvPr/>
          </p:nvGrpSpPr>
          <p:grpSpPr>
            <a:xfrm>
              <a:off x="5550471" y="1942800"/>
              <a:ext cx="5403383" cy="2426155"/>
              <a:chOff x="5550471" y="1942800"/>
              <a:chExt cx="5403383" cy="2426155"/>
            </a:xfrm>
          </p:grpSpPr>
          <p:sp>
            <p:nvSpPr>
              <p:cNvPr id="24" name="Rectangle 23">
                <a:extLst>
                  <a:ext uri="{FF2B5EF4-FFF2-40B4-BE49-F238E27FC236}">
                    <a16:creationId xmlns:a16="http://schemas.microsoft.com/office/drawing/2014/main" id="{932443D6-E9CD-4219-A95C-2B7D52E2B7A4}"/>
                  </a:ext>
                </a:extLst>
              </p:cNvPr>
              <p:cNvSpPr/>
              <p:nvPr/>
            </p:nvSpPr>
            <p:spPr>
              <a:xfrm>
                <a:off x="7253742" y="2029853"/>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0C47A3-0E13-48A9-B3E8-31A14E002548}"/>
                  </a:ext>
                </a:extLst>
              </p:cNvPr>
              <p:cNvSpPr/>
              <p:nvPr/>
            </p:nvSpPr>
            <p:spPr>
              <a:xfrm>
                <a:off x="7253742" y="3685032"/>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current_</a:t>
                </a:r>
              </a:p>
            </p:txBody>
          </p:sp>
          <p:sp>
            <p:nvSpPr>
              <p:cNvPr id="26" name="Rectangle 25">
                <a:extLst>
                  <a:ext uri="{FF2B5EF4-FFF2-40B4-BE49-F238E27FC236}">
                    <a16:creationId xmlns:a16="http://schemas.microsoft.com/office/drawing/2014/main" id="{9D44435F-868C-4FB4-9325-E4BE1A0F11CE}"/>
                  </a:ext>
                </a:extLst>
              </p:cNvPr>
              <p:cNvSpPr/>
              <p:nvPr/>
            </p:nvSpPr>
            <p:spPr>
              <a:xfrm>
                <a:off x="7253742" y="2999435"/>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27" name="TextBox 26">
                <a:extLst>
                  <a:ext uri="{FF2B5EF4-FFF2-40B4-BE49-F238E27FC236}">
                    <a16:creationId xmlns:a16="http://schemas.microsoft.com/office/drawing/2014/main" id="{59235442-B3FB-46D1-8C3C-2D89F45B6570}"/>
                  </a:ext>
                </a:extLst>
              </p:cNvPr>
              <p:cNvSpPr txBox="1"/>
              <p:nvPr/>
            </p:nvSpPr>
            <p:spPr>
              <a:xfrm>
                <a:off x="6661640" y="3968845"/>
                <a:ext cx="2650602" cy="400110"/>
              </a:xfrm>
              <a:prstGeom prst="rect">
                <a:avLst/>
              </a:prstGeom>
              <a:noFill/>
            </p:spPr>
            <p:txBody>
              <a:bodyPr wrap="square" rtlCol="0">
                <a:spAutoFit/>
              </a:bodyPr>
              <a:lstStyle/>
              <a:p>
                <a:pPr algn="ctr"/>
                <a:r>
                  <a:rPr lang="en-US" sz="2000" dirty="0">
                    <a:latin typeface="Consolas" panose="020B0609020204030204" pitchFamily="49" charset="0"/>
                  </a:rPr>
                  <a:t>struct </a:t>
                </a:r>
                <a:r>
                  <a:rPr lang="en-US" sz="2000" dirty="0" err="1">
                    <a:latin typeface="Consolas" panose="020B0609020204030204" pitchFamily="49" charset="0"/>
                  </a:rPr>
                  <a:t>cpustate</a:t>
                </a:r>
                <a:endParaRPr lang="en-US" sz="2000" dirty="0">
                  <a:latin typeface="Consolas" panose="020B0609020204030204" pitchFamily="49" charset="0"/>
                </a:endParaRPr>
              </a:p>
            </p:txBody>
          </p:sp>
          <p:sp>
            <p:nvSpPr>
              <p:cNvPr id="28" name="Left Brace 27">
                <a:extLst>
                  <a:ext uri="{FF2B5EF4-FFF2-40B4-BE49-F238E27FC236}">
                    <a16:creationId xmlns:a16="http://schemas.microsoft.com/office/drawing/2014/main" id="{3567EAF1-7693-4FC2-99F7-FF4913E52EA2}"/>
                  </a:ext>
                </a:extLst>
              </p:cNvPr>
              <p:cNvSpPr/>
              <p:nvPr/>
            </p:nvSpPr>
            <p:spPr>
              <a:xfrm>
                <a:off x="6809002" y="2029853"/>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D4B0E64E-1653-4674-83BE-488153ECB089}"/>
                  </a:ext>
                </a:extLst>
              </p:cNvPr>
              <p:cNvSpPr txBox="1"/>
              <p:nvPr/>
            </p:nvSpPr>
            <p:spPr>
              <a:xfrm>
                <a:off x="5550471" y="2694159"/>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30" name="Group 29">
                <a:extLst>
                  <a:ext uri="{FF2B5EF4-FFF2-40B4-BE49-F238E27FC236}">
                    <a16:creationId xmlns:a16="http://schemas.microsoft.com/office/drawing/2014/main" id="{B72161AC-93F3-4443-8778-71843677281C}"/>
                  </a:ext>
                </a:extLst>
              </p:cNvPr>
              <p:cNvGrpSpPr/>
              <p:nvPr/>
            </p:nvGrpSpPr>
            <p:grpSpPr>
              <a:xfrm>
                <a:off x="8871752" y="2929899"/>
                <a:ext cx="1606328" cy="1266116"/>
                <a:chOff x="10636478" y="5333151"/>
                <a:chExt cx="1606328" cy="1266116"/>
              </a:xfrm>
            </p:grpSpPr>
            <p:sp>
              <p:nvSpPr>
                <p:cNvPr id="36" name="Left Brace 35">
                  <a:extLst>
                    <a:ext uri="{FF2B5EF4-FFF2-40B4-BE49-F238E27FC236}">
                      <a16:creationId xmlns:a16="http://schemas.microsoft.com/office/drawing/2014/main" id="{54D76080-DD9A-4E6B-AD88-25795890FFC2}"/>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A394057-749E-4BE0-8F60-719E67CB842E}"/>
                    </a:ext>
                  </a:extLst>
                </p:cNvPr>
                <p:cNvSpPr txBox="1"/>
                <p:nvPr/>
              </p:nvSpPr>
              <p:spPr>
                <a:xfrm>
                  <a:off x="10761248" y="5333151"/>
                  <a:ext cx="1481558" cy="1266116"/>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a:t>
                  </a:r>
                  <a:r>
                    <a:rPr lang="en-US" sz="2000" dirty="0" err="1">
                      <a:latin typeface="Consolas" panose="020B0609020204030204" pitchFamily="49" charset="0"/>
                    </a:rPr>
                    <a:t>cpustate</a:t>
                  </a:r>
                  <a:r>
                    <a:rPr lang="en-US" sz="2000" dirty="0">
                      <a:latin typeface="Consolas" panose="020B0609020204030204" pitchFamily="49" charset="0"/>
                    </a:rPr>
                    <a:t> </a:t>
                  </a:r>
                  <a:r>
                    <a:rPr lang="en-US" sz="2000" dirty="0"/>
                    <a:t>fields</a:t>
                  </a:r>
                </a:p>
              </p:txBody>
            </p:sp>
          </p:grpSp>
          <p:sp>
            <p:nvSpPr>
              <p:cNvPr id="31" name="TextBox 30">
                <a:extLst>
                  <a:ext uri="{FF2B5EF4-FFF2-40B4-BE49-F238E27FC236}">
                    <a16:creationId xmlns:a16="http://schemas.microsoft.com/office/drawing/2014/main" id="{B057CB42-97B4-4446-9567-0AAC6B5EE335}"/>
                  </a:ext>
                </a:extLst>
              </p:cNvPr>
              <p:cNvSpPr txBox="1"/>
              <p:nvPr/>
            </p:nvSpPr>
            <p:spPr>
              <a:xfrm>
                <a:off x="8594636" y="1942800"/>
                <a:ext cx="1315378" cy="304314"/>
              </a:xfrm>
              <a:prstGeom prst="rect">
                <a:avLst/>
              </a:prstGeom>
              <a:noFill/>
            </p:spPr>
            <p:txBody>
              <a:bodyPr wrap="square" rtlCol="0">
                <a:spAutoFit/>
              </a:bodyPr>
              <a:lstStyle/>
              <a:p>
                <a:pPr algn="ctr">
                  <a:lnSpc>
                    <a:spcPts val="1500"/>
                  </a:lnSpc>
                </a:pPr>
                <a:r>
                  <a:rPr lang="en-US" dirty="0"/>
                  <a:t>CPU stack</a:t>
                </a:r>
              </a:p>
            </p:txBody>
          </p:sp>
          <p:cxnSp>
            <p:nvCxnSpPr>
              <p:cNvPr id="32" name="Straight Arrow Connector 31">
                <a:extLst>
                  <a:ext uri="{FF2B5EF4-FFF2-40B4-BE49-F238E27FC236}">
                    <a16:creationId xmlns:a16="http://schemas.microsoft.com/office/drawing/2014/main" id="{941D4192-35CF-4E3E-B2AE-33BDF087E286}"/>
                  </a:ext>
                </a:extLst>
              </p:cNvPr>
              <p:cNvCxnSpPr>
                <a:cxnSpLocks/>
              </p:cNvCxnSpPr>
              <p:nvPr/>
            </p:nvCxnSpPr>
            <p:spPr>
              <a:xfrm flipH="1">
                <a:off x="7981466" y="203459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7A7B42-87BA-4E7A-B97A-F2FADB64EB55}"/>
                  </a:ext>
                </a:extLst>
              </p:cNvPr>
              <p:cNvCxnSpPr>
                <a:cxnSpLocks/>
              </p:cNvCxnSpPr>
              <p:nvPr/>
            </p:nvCxnSpPr>
            <p:spPr>
              <a:xfrm flipH="1">
                <a:off x="7981465" y="2615453"/>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81EDA6-6AA6-425D-9E84-C19704C29200}"/>
                  </a:ext>
                </a:extLst>
              </p:cNvPr>
              <p:cNvCxnSpPr/>
              <p:nvPr/>
            </p:nvCxnSpPr>
            <p:spPr>
              <a:xfrm>
                <a:off x="7271130" y="2599325"/>
                <a:ext cx="146417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874B4D5-56B5-49FB-B8FB-92BD00574E89}"/>
                  </a:ext>
                </a:extLst>
              </p:cNvPr>
              <p:cNvSpPr txBox="1"/>
              <p:nvPr/>
            </p:nvSpPr>
            <p:spPr>
              <a:xfrm>
                <a:off x="8594636" y="2477147"/>
                <a:ext cx="2359218" cy="297517"/>
              </a:xfrm>
              <a:prstGeom prst="rect">
                <a:avLst/>
              </a:prstGeom>
              <a:noFill/>
            </p:spPr>
            <p:txBody>
              <a:bodyPr wrap="square" rtlCol="0">
                <a:spAutoFit/>
              </a:bodyPr>
              <a:lstStyle/>
              <a:p>
                <a:pPr algn="ctr">
                  <a:lnSpc>
                    <a:spcPts val="1500"/>
                  </a:lnSpc>
                </a:pPr>
                <a:r>
                  <a:rPr lang="en-US" dirty="0"/>
                  <a:t>CPU alternative stack</a:t>
                </a:r>
              </a:p>
            </p:txBody>
          </p:sp>
        </p:grpSp>
      </p:grpSp>
    </p:spTree>
    <p:extLst>
      <p:ext uri="{BB962C8B-B14F-4D97-AF65-F5344CB8AC3E}">
        <p14:creationId xmlns:p14="http://schemas.microsoft.com/office/powerpoint/2010/main" val="17311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0677 0 " pathEditMode="relative" rAng="0" ptsTypes="AA">
                                      <p:cBhvr>
                                        <p:cTn id="6" dur="1000" fill="hold"/>
                                        <p:tgtEl>
                                          <p:spTgt spid="13"/>
                                        </p:tgtEl>
                                        <p:attrNameLst>
                                          <p:attrName>ppt_x</p:attrName>
                                          <p:attrName>ppt_y</p:attrName>
                                        </p:attrNameLst>
                                      </p:cBhvr>
                                      <p:rCtr x="-10339"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32" presetClass="emph" presetSubtype="0" fill="hold" grpId="1" nodeType="withEffect">
                                  <p:stCondLst>
                                    <p:cond delay="0"/>
                                  </p:stCondLst>
                                  <p:childTnLst>
                                    <p:animRot by="120000">
                                      <p:cBhvr>
                                        <p:cTn id="26" dur="100" fill="hold">
                                          <p:stCondLst>
                                            <p:cond delay="0"/>
                                          </p:stCondLst>
                                        </p:cTn>
                                        <p:tgtEl>
                                          <p:spTgt spid="53"/>
                                        </p:tgtEl>
                                        <p:attrNameLst>
                                          <p:attrName>r</p:attrName>
                                        </p:attrNameLst>
                                      </p:cBhvr>
                                    </p:animRot>
                                    <p:animRot by="-240000">
                                      <p:cBhvr>
                                        <p:cTn id="27" dur="200" fill="hold">
                                          <p:stCondLst>
                                            <p:cond delay="200"/>
                                          </p:stCondLst>
                                        </p:cTn>
                                        <p:tgtEl>
                                          <p:spTgt spid="53"/>
                                        </p:tgtEl>
                                        <p:attrNameLst>
                                          <p:attrName>r</p:attrName>
                                        </p:attrNameLst>
                                      </p:cBhvr>
                                    </p:animRot>
                                    <p:animRot by="240000">
                                      <p:cBhvr>
                                        <p:cTn id="28" dur="200" fill="hold">
                                          <p:stCondLst>
                                            <p:cond delay="400"/>
                                          </p:stCondLst>
                                        </p:cTn>
                                        <p:tgtEl>
                                          <p:spTgt spid="53"/>
                                        </p:tgtEl>
                                        <p:attrNameLst>
                                          <p:attrName>r</p:attrName>
                                        </p:attrNameLst>
                                      </p:cBhvr>
                                    </p:animRot>
                                    <p:animRot by="-240000">
                                      <p:cBhvr>
                                        <p:cTn id="29" dur="200" fill="hold">
                                          <p:stCondLst>
                                            <p:cond delay="600"/>
                                          </p:stCondLst>
                                        </p:cTn>
                                        <p:tgtEl>
                                          <p:spTgt spid="53"/>
                                        </p:tgtEl>
                                        <p:attrNameLst>
                                          <p:attrName>r</p:attrName>
                                        </p:attrNameLst>
                                      </p:cBhvr>
                                    </p:animRot>
                                    <p:animRot by="120000">
                                      <p:cBhvr>
                                        <p:cTn id="30" dur="200" fill="hold">
                                          <p:stCondLst>
                                            <p:cond delay="800"/>
                                          </p:stCondLst>
                                        </p:cTn>
                                        <p:tgtEl>
                                          <p:spTgt spid="53"/>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60"/>
                                        </p:tgtEl>
                                        <p:attrNameLst>
                                          <p:attrName>r</p:attrName>
                                        </p:attrNameLst>
                                      </p:cBhvr>
                                    </p:animRot>
                                    <p:animRot by="-240000">
                                      <p:cBhvr>
                                        <p:cTn id="36" dur="200" fill="hold">
                                          <p:stCondLst>
                                            <p:cond delay="200"/>
                                          </p:stCondLst>
                                        </p:cTn>
                                        <p:tgtEl>
                                          <p:spTgt spid="60"/>
                                        </p:tgtEl>
                                        <p:attrNameLst>
                                          <p:attrName>r</p:attrName>
                                        </p:attrNameLst>
                                      </p:cBhvr>
                                    </p:animRot>
                                    <p:animRot by="240000">
                                      <p:cBhvr>
                                        <p:cTn id="37" dur="200" fill="hold">
                                          <p:stCondLst>
                                            <p:cond delay="400"/>
                                          </p:stCondLst>
                                        </p:cTn>
                                        <p:tgtEl>
                                          <p:spTgt spid="60"/>
                                        </p:tgtEl>
                                        <p:attrNameLst>
                                          <p:attrName>r</p:attrName>
                                        </p:attrNameLst>
                                      </p:cBhvr>
                                    </p:animRot>
                                    <p:animRot by="-240000">
                                      <p:cBhvr>
                                        <p:cTn id="38" dur="200" fill="hold">
                                          <p:stCondLst>
                                            <p:cond delay="600"/>
                                          </p:stCondLst>
                                        </p:cTn>
                                        <p:tgtEl>
                                          <p:spTgt spid="60"/>
                                        </p:tgtEl>
                                        <p:attrNameLst>
                                          <p:attrName>r</p:attrName>
                                        </p:attrNameLst>
                                      </p:cBhvr>
                                    </p:animRot>
                                    <p:animRot by="120000">
                                      <p:cBhvr>
                                        <p:cTn id="39" dur="200" fill="hold">
                                          <p:stCondLst>
                                            <p:cond delay="800"/>
                                          </p:stCondLst>
                                        </p:cTn>
                                        <p:tgtEl>
                                          <p:spTgt spid="60"/>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32" presetClass="emph" presetSubtype="0" fill="hold" grpId="1" nodeType="withEffect">
                                  <p:stCondLst>
                                    <p:cond delay="0"/>
                                  </p:stCondLst>
                                  <p:childTnLst>
                                    <p:animRot by="120000">
                                      <p:cBhvr>
                                        <p:cTn id="44" dur="100" fill="hold">
                                          <p:stCondLst>
                                            <p:cond delay="0"/>
                                          </p:stCondLst>
                                        </p:cTn>
                                        <p:tgtEl>
                                          <p:spTgt spid="61"/>
                                        </p:tgtEl>
                                        <p:attrNameLst>
                                          <p:attrName>r</p:attrName>
                                        </p:attrNameLst>
                                      </p:cBhvr>
                                    </p:animRot>
                                    <p:animRot by="-240000">
                                      <p:cBhvr>
                                        <p:cTn id="45" dur="200" fill="hold">
                                          <p:stCondLst>
                                            <p:cond delay="200"/>
                                          </p:stCondLst>
                                        </p:cTn>
                                        <p:tgtEl>
                                          <p:spTgt spid="61"/>
                                        </p:tgtEl>
                                        <p:attrNameLst>
                                          <p:attrName>r</p:attrName>
                                        </p:attrNameLst>
                                      </p:cBhvr>
                                    </p:animRot>
                                    <p:animRot by="240000">
                                      <p:cBhvr>
                                        <p:cTn id="46" dur="200" fill="hold">
                                          <p:stCondLst>
                                            <p:cond delay="400"/>
                                          </p:stCondLst>
                                        </p:cTn>
                                        <p:tgtEl>
                                          <p:spTgt spid="61"/>
                                        </p:tgtEl>
                                        <p:attrNameLst>
                                          <p:attrName>r</p:attrName>
                                        </p:attrNameLst>
                                      </p:cBhvr>
                                    </p:animRot>
                                    <p:animRot by="-240000">
                                      <p:cBhvr>
                                        <p:cTn id="47" dur="200" fill="hold">
                                          <p:stCondLst>
                                            <p:cond delay="600"/>
                                          </p:stCondLst>
                                        </p:cTn>
                                        <p:tgtEl>
                                          <p:spTgt spid="61"/>
                                        </p:tgtEl>
                                        <p:attrNameLst>
                                          <p:attrName>r</p:attrName>
                                        </p:attrNameLst>
                                      </p:cBhvr>
                                    </p:animRot>
                                    <p:animRot by="120000">
                                      <p:cBhvr>
                                        <p:cTn id="48" dur="200" fill="hold">
                                          <p:stCondLst>
                                            <p:cond delay="800"/>
                                          </p:stCondLst>
                                        </p:cTn>
                                        <p:tgtEl>
                                          <p:spTgt spid="61"/>
                                        </p:tgtEl>
                                        <p:attrNameLst>
                                          <p:attrName>r</p:attrName>
                                        </p:attrNameLst>
                                      </p:cBhvr>
                                    </p:animRo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62"/>
                                        </p:tgtEl>
                                        <p:attrNameLst>
                                          <p:attrName>r</p:attrName>
                                        </p:attrNameLst>
                                      </p:cBhvr>
                                    </p:animRot>
                                    <p:animRot by="-240000">
                                      <p:cBhvr>
                                        <p:cTn id="54" dur="200" fill="hold">
                                          <p:stCondLst>
                                            <p:cond delay="200"/>
                                          </p:stCondLst>
                                        </p:cTn>
                                        <p:tgtEl>
                                          <p:spTgt spid="62"/>
                                        </p:tgtEl>
                                        <p:attrNameLst>
                                          <p:attrName>r</p:attrName>
                                        </p:attrNameLst>
                                      </p:cBhvr>
                                    </p:animRot>
                                    <p:animRot by="240000">
                                      <p:cBhvr>
                                        <p:cTn id="55" dur="200" fill="hold">
                                          <p:stCondLst>
                                            <p:cond delay="400"/>
                                          </p:stCondLst>
                                        </p:cTn>
                                        <p:tgtEl>
                                          <p:spTgt spid="62"/>
                                        </p:tgtEl>
                                        <p:attrNameLst>
                                          <p:attrName>r</p:attrName>
                                        </p:attrNameLst>
                                      </p:cBhvr>
                                    </p:animRot>
                                    <p:animRot by="-240000">
                                      <p:cBhvr>
                                        <p:cTn id="56" dur="200" fill="hold">
                                          <p:stCondLst>
                                            <p:cond delay="600"/>
                                          </p:stCondLst>
                                        </p:cTn>
                                        <p:tgtEl>
                                          <p:spTgt spid="62"/>
                                        </p:tgtEl>
                                        <p:attrNameLst>
                                          <p:attrName>r</p:attrName>
                                        </p:attrNameLst>
                                      </p:cBhvr>
                                    </p:animRot>
                                    <p:animRot by="120000">
                                      <p:cBhvr>
                                        <p:cTn id="57" dur="200" fill="hold">
                                          <p:stCondLst>
                                            <p:cond delay="800"/>
                                          </p:stCondLst>
                                        </p:cTn>
                                        <p:tgtEl>
                                          <p:spTgt spid="62"/>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73">
                                            <p:bg/>
                                          </p:spTgt>
                                        </p:tgtEl>
                                        <p:attrNameLst>
                                          <p:attrName>style.visibility</p:attrName>
                                        </p:attrNameLst>
                                      </p:cBhvr>
                                      <p:to>
                                        <p:strVal val="visible"/>
                                      </p:to>
                                    </p:set>
                                    <p:animEffect transition="in" filter="fade">
                                      <p:cBhvr>
                                        <p:cTn id="75" dur="500"/>
                                        <p:tgtEl>
                                          <p:spTgt spid="73">
                                            <p:bg/>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
                                            <p:txEl>
                                              <p:pRg st="0" end="0"/>
                                            </p:txEl>
                                          </p:spTgt>
                                        </p:tgtEl>
                                        <p:attrNameLst>
                                          <p:attrName>style.visibility</p:attrName>
                                        </p:attrNameLst>
                                      </p:cBhvr>
                                      <p:to>
                                        <p:strVal val="visible"/>
                                      </p:to>
                                    </p:set>
                                    <p:animEffect transition="in" filter="fade">
                                      <p:cBhvr>
                                        <p:cTn id="78" dur="500"/>
                                        <p:tgtEl>
                                          <p:spTgt spid="73">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3">
                                            <p:txEl>
                                              <p:pRg st="1" end="1"/>
                                            </p:txEl>
                                          </p:spTgt>
                                        </p:tgtEl>
                                        <p:attrNameLst>
                                          <p:attrName>style.visibility</p:attrName>
                                        </p:attrNameLst>
                                      </p:cBhvr>
                                      <p:to>
                                        <p:strVal val="visible"/>
                                      </p:to>
                                    </p:set>
                                    <p:animEffect transition="in" filter="fade">
                                      <p:cBhvr>
                                        <p:cTn id="81" dur="500"/>
                                        <p:tgtEl>
                                          <p:spTgt spid="73">
                                            <p:txEl>
                                              <p:pRg st="1" end="1"/>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3">
                                            <p:txEl>
                                              <p:pRg st="2" end="2"/>
                                            </p:txEl>
                                          </p:spTgt>
                                        </p:tgtEl>
                                        <p:attrNameLst>
                                          <p:attrName>style.visibility</p:attrName>
                                        </p:attrNameLst>
                                      </p:cBhvr>
                                      <p:to>
                                        <p:strVal val="visible"/>
                                      </p:to>
                                    </p:set>
                                    <p:animEffect transition="in" filter="fade">
                                      <p:cBhvr>
                                        <p:cTn id="84" dur="500"/>
                                        <p:tgtEl>
                                          <p:spTgt spid="73">
                                            <p:txEl>
                                              <p:pRg st="2" end="2"/>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xEl>
                                              <p:pRg st="3" end="3"/>
                                            </p:txEl>
                                          </p:spTgt>
                                        </p:tgtEl>
                                        <p:attrNameLst>
                                          <p:attrName>style.visibility</p:attrName>
                                        </p:attrNameLst>
                                      </p:cBhvr>
                                      <p:to>
                                        <p:strVal val="visible"/>
                                      </p:to>
                                    </p:set>
                                    <p:animEffect transition="in" filter="fade">
                                      <p:cBhvr>
                                        <p:cTn id="87" dur="500"/>
                                        <p:tgtEl>
                                          <p:spTgt spid="73">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3">
                                            <p:txEl>
                                              <p:pRg st="4" end="4"/>
                                            </p:txEl>
                                          </p:spTgt>
                                        </p:tgtEl>
                                        <p:attrNameLst>
                                          <p:attrName>style.visibility</p:attrName>
                                        </p:attrNameLst>
                                      </p:cBhvr>
                                      <p:to>
                                        <p:strVal val="visible"/>
                                      </p:to>
                                    </p:set>
                                    <p:animEffect transition="in" filter="fade">
                                      <p:cBhvr>
                                        <p:cTn id="90" dur="500"/>
                                        <p:tgtEl>
                                          <p:spTgt spid="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3" grpId="0" animBg="1"/>
      <p:bldP spid="53" grpId="1" animBg="1"/>
      <p:bldP spid="60" grpId="0" animBg="1"/>
      <p:bldP spid="60" grpId="1" animBg="1"/>
      <p:bldP spid="61" grpId="0" animBg="1"/>
      <p:bldP spid="61" grpId="1" animBg="1"/>
      <p:bldP spid="62" grpId="0" animBg="1"/>
      <p:bldP spid="62" grpId="1" animBg="1"/>
      <p:bldP spid="7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0AD68B-71E5-496B-9F62-C0EF890C8591}"/>
              </a:ext>
            </a:extLst>
          </p:cNvPr>
          <p:cNvGrpSpPr/>
          <p:nvPr/>
        </p:nvGrpSpPr>
        <p:grpSpPr>
          <a:xfrm>
            <a:off x="-2545080" y="19881"/>
            <a:ext cx="14551825" cy="6803397"/>
            <a:chOff x="-2545080" y="19881"/>
            <a:chExt cx="14551825" cy="6803397"/>
          </a:xfrm>
        </p:grpSpPr>
        <p:grpSp>
          <p:nvGrpSpPr>
            <p:cNvPr id="2" name="Group 1">
              <a:extLst>
                <a:ext uri="{FF2B5EF4-FFF2-40B4-BE49-F238E27FC236}">
                  <a16:creationId xmlns:a16="http://schemas.microsoft.com/office/drawing/2014/main" id="{29047717-CEBC-4618-B5B4-6619A5D77803}"/>
                </a:ext>
              </a:extLst>
            </p:cNvPr>
            <p:cNvGrpSpPr/>
            <p:nvPr/>
          </p:nvGrpSpPr>
          <p:grpSpPr>
            <a:xfrm>
              <a:off x="-2545080" y="19881"/>
              <a:ext cx="11058988" cy="6803397"/>
              <a:chOff x="0" y="19881"/>
              <a:chExt cx="11058988" cy="6803397"/>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grpSp>
      <p:sp>
        <p:nvSpPr>
          <p:cNvPr id="4" name="TextBox 3">
            <a:extLst>
              <a:ext uri="{FF2B5EF4-FFF2-40B4-BE49-F238E27FC236}">
                <a16:creationId xmlns:a16="http://schemas.microsoft.com/office/drawing/2014/main" id="{77E0F734-D7BA-4CAA-A57E-04464CF321DA}"/>
              </a:ext>
            </a:extLst>
          </p:cNvPr>
          <p:cNvSpPr txBox="1"/>
          <p:nvPr/>
        </p:nvSpPr>
        <p:spPr>
          <a:xfrm>
            <a:off x="935538" y="62731"/>
            <a:ext cx="10416755"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Summary:</a:t>
            </a:r>
            <a:r>
              <a:rPr lang="en-US" dirty="0">
                <a:latin typeface="Segoe UI" panose="020B0502040204020203" pitchFamily="34" charset="0"/>
                <a:cs typeface="Segoe UI" panose="020B0502040204020203" pitchFamily="34" charset="0"/>
              </a:rPr>
              <a:t> When user-level code is running and an interrupt/exception occurs, the CPU must set </a:t>
            </a:r>
            <a:r>
              <a:rPr lang="en-US" dirty="0">
                <a:latin typeface="Consolas" panose="020B0609020204030204" pitchFamily="49" charset="0"/>
                <a:cs typeface="Segoe UI" panose="020B0502040204020203" pitchFamily="34" charset="0"/>
              </a:rPr>
              <a:t>%rip</a:t>
            </a:r>
            <a:r>
              <a:rPr lang="en-US" dirty="0">
                <a:latin typeface="Segoe UI" panose="020B0502040204020203" pitchFamily="34" charset="0"/>
                <a:cs typeface="Segoe UI" panose="020B0502040204020203" pitchFamily="34" charset="0"/>
              </a:rPr>
              <a:t> and </a:t>
            </a:r>
            <a:r>
              <a:rPr lang="en-US" dirty="0">
                <a:latin typeface="Consolas" panose="020B0609020204030204" pitchFamily="49" charset="0"/>
                <a:cs typeface="Segoe UI" panose="020B0502040204020203" pitchFamily="34" charset="0"/>
              </a:rPr>
              <a:t>%</a:t>
            </a:r>
            <a:r>
              <a:rPr lang="en-US" dirty="0" err="1">
                <a:latin typeface="Consolas" panose="020B0609020204030204" pitchFamily="49" charset="0"/>
                <a:cs typeface="Segoe UI" panose="020B0502040204020203" pitchFamily="34" charset="0"/>
              </a:rPr>
              <a:t>rsp</a:t>
            </a:r>
            <a:r>
              <a:rPr lang="en-US" dirty="0">
                <a:latin typeface="Segoe UI" panose="020B0502040204020203" pitchFamily="34" charset="0"/>
                <a:cs typeface="Segoe UI" panose="020B0502040204020203" pitchFamily="34" charset="0"/>
              </a:rPr>
              <a:t> for the kernel’s handling code, and flip the CPU’s privilege bit.</a:t>
            </a:r>
          </a:p>
        </p:txBody>
      </p:sp>
    </p:spTree>
    <p:extLst>
      <p:ext uri="{BB962C8B-B14F-4D97-AF65-F5344CB8AC3E}">
        <p14:creationId xmlns:p14="http://schemas.microsoft.com/office/powerpoint/2010/main" val="36780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80000" y="80000"/>
                                    </p:animScale>
                                  </p:childTnLst>
                                </p:cTn>
                              </p:par>
                              <p:par>
                                <p:cTn id="7" presetID="42" presetClass="path" presetSubtype="0" accel="50000" decel="50000" fill="hold" nodeType="withEffect">
                                  <p:stCondLst>
                                    <p:cond delay="0"/>
                                  </p:stCondLst>
                                  <p:childTnLst>
                                    <p:animMotion origin="layout" path="M -8.33333E-7 -2.59259E-6 L 0.11146 0.03496 " pathEditMode="relative" rAng="0" ptsTypes="AA">
                                      <p:cBhvr>
                                        <p:cTn id="8" dur="1000" fill="hold"/>
                                        <p:tgtEl>
                                          <p:spTgt spid="3"/>
                                        </p:tgtEl>
                                        <p:attrNameLst>
                                          <p:attrName>ppt_x</p:attrName>
                                          <p:attrName>ppt_y</p:attrName>
                                        </p:attrNameLst>
                                      </p:cBhvr>
                                      <p:rCtr x="5573" y="1736"/>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885B20-8B25-44DD-BF86-DF48E4D60603}"/>
              </a:ext>
            </a:extLst>
          </p:cNvPr>
          <p:cNvPicPr>
            <a:picLocks noChangeAspect="1"/>
          </p:cNvPicPr>
          <p:nvPr/>
        </p:nvPicPr>
        <p:blipFill rotWithShape="1">
          <a:blip r:embed="rId3"/>
          <a:srcRect l="2433" t="17702"/>
          <a:stretch/>
        </p:blipFill>
        <p:spPr>
          <a:xfrm>
            <a:off x="46300" y="2419109"/>
            <a:ext cx="7425280" cy="580075"/>
          </a:xfrm>
          <a:prstGeom prst="rect">
            <a:avLst/>
          </a:prstGeom>
        </p:spPr>
      </p:pic>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365125"/>
            <a:ext cx="12192000" cy="1325563"/>
          </a:xfrm>
        </p:spPr>
        <p:txBody>
          <a:bodyPr>
            <a:normAutofit fontScale="90000"/>
          </a:bodyPr>
          <a:lstStyle/>
          <a:p>
            <a:r>
              <a:rPr lang="en-US" dirty="0"/>
              <a:t>The hardware automatically disables interrupts before executing the kernel’s interrupt handler!</a:t>
            </a:r>
          </a:p>
        </p:txBody>
      </p:sp>
      <p:pic>
        <p:nvPicPr>
          <p:cNvPr id="5" name="Picture 4">
            <a:extLst>
              <a:ext uri="{FF2B5EF4-FFF2-40B4-BE49-F238E27FC236}">
                <a16:creationId xmlns:a16="http://schemas.microsoft.com/office/drawing/2014/main" id="{F8370DCB-39AB-497E-9929-53CF942F9FA5}"/>
              </a:ext>
            </a:extLst>
          </p:cNvPr>
          <p:cNvPicPr>
            <a:picLocks noChangeAspect="1"/>
          </p:cNvPicPr>
          <p:nvPr/>
        </p:nvPicPr>
        <p:blipFill>
          <a:blip r:embed="rId4"/>
          <a:stretch>
            <a:fillRect/>
          </a:stretch>
        </p:blipFill>
        <p:spPr>
          <a:xfrm>
            <a:off x="0" y="2883437"/>
            <a:ext cx="12192000" cy="3730153"/>
          </a:xfrm>
          <a:prstGeom prst="rect">
            <a:avLst/>
          </a:prstGeom>
        </p:spPr>
      </p:pic>
      <p:grpSp>
        <p:nvGrpSpPr>
          <p:cNvPr id="23" name="Group 22">
            <a:extLst>
              <a:ext uri="{FF2B5EF4-FFF2-40B4-BE49-F238E27FC236}">
                <a16:creationId xmlns:a16="http://schemas.microsoft.com/office/drawing/2014/main" id="{9F945BD8-6CD7-4185-9DE1-4B7A1B9CEF75}"/>
              </a:ext>
            </a:extLst>
          </p:cNvPr>
          <p:cNvGrpSpPr/>
          <p:nvPr/>
        </p:nvGrpSpPr>
        <p:grpSpPr>
          <a:xfrm>
            <a:off x="427687" y="5962536"/>
            <a:ext cx="11073395" cy="654668"/>
            <a:chOff x="427687" y="5962536"/>
            <a:chExt cx="11073395" cy="654668"/>
          </a:xfrm>
        </p:grpSpPr>
        <p:cxnSp>
          <p:nvCxnSpPr>
            <p:cNvPr id="7" name="Straight Connector 6">
              <a:extLst>
                <a:ext uri="{FF2B5EF4-FFF2-40B4-BE49-F238E27FC236}">
                  <a16:creationId xmlns:a16="http://schemas.microsoft.com/office/drawing/2014/main" id="{FE8FD34E-1917-4D1A-A732-106435F67ABE}"/>
                </a:ext>
              </a:extLst>
            </p:cNvPr>
            <p:cNvCxnSpPr/>
            <p:nvPr/>
          </p:nvCxnSpPr>
          <p:spPr>
            <a:xfrm>
              <a:off x="431301" y="5997688"/>
              <a:ext cx="110697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B9118D-4067-464B-91BA-540E0B014465}"/>
                </a:ext>
              </a:extLst>
            </p:cNvPr>
            <p:cNvCxnSpPr>
              <a:cxnSpLocks/>
            </p:cNvCxnSpPr>
            <p:nvPr/>
          </p:nvCxnSpPr>
          <p:spPr>
            <a:xfrm>
              <a:off x="467443" y="5985162"/>
              <a:ext cx="0" cy="5957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51FC04-D4D1-4F99-9AB0-DBC345D0358E}"/>
                </a:ext>
              </a:extLst>
            </p:cNvPr>
            <p:cNvCxnSpPr>
              <a:cxnSpLocks/>
            </p:cNvCxnSpPr>
            <p:nvPr/>
          </p:nvCxnSpPr>
          <p:spPr>
            <a:xfrm>
              <a:off x="427687" y="6574281"/>
              <a:ext cx="3294969" cy="66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D0C200-6C16-4486-B1B4-0149152191DA}"/>
                </a:ext>
              </a:extLst>
            </p:cNvPr>
            <p:cNvCxnSpPr>
              <a:cxnSpLocks/>
            </p:cNvCxnSpPr>
            <p:nvPr/>
          </p:nvCxnSpPr>
          <p:spPr>
            <a:xfrm>
              <a:off x="3710007" y="6285145"/>
              <a:ext cx="0" cy="3320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305BF0-3D9F-4649-83F5-9435A8254CF7}"/>
                </a:ext>
              </a:extLst>
            </p:cNvPr>
            <p:cNvCxnSpPr>
              <a:cxnSpLocks/>
            </p:cNvCxnSpPr>
            <p:nvPr/>
          </p:nvCxnSpPr>
          <p:spPr>
            <a:xfrm flipV="1">
              <a:off x="3678081" y="6285145"/>
              <a:ext cx="7823001" cy="186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7836F1-F47F-42DD-8FCA-E57773EF32D7}"/>
                </a:ext>
              </a:extLst>
            </p:cNvPr>
            <p:cNvCxnSpPr>
              <a:cxnSpLocks/>
            </p:cNvCxnSpPr>
            <p:nvPr/>
          </p:nvCxnSpPr>
          <p:spPr>
            <a:xfrm>
              <a:off x="11492649" y="5962536"/>
              <a:ext cx="0" cy="3616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08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958417"/>
            <a:ext cx="3768436" cy="4941166"/>
          </a:xfrm>
        </p:spPr>
        <p:txBody>
          <a:bodyPr>
            <a:normAutofit/>
          </a:bodyPr>
          <a:lstStyle/>
          <a:p>
            <a:r>
              <a:rPr lang="en-US" sz="3800" dirty="0"/>
              <a:t>The hardware also pushes some registers onto the stack!</a:t>
            </a:r>
          </a:p>
        </p:txBody>
      </p:sp>
      <p:pic>
        <p:nvPicPr>
          <p:cNvPr id="7" name="Picture 6">
            <a:extLst>
              <a:ext uri="{FF2B5EF4-FFF2-40B4-BE49-F238E27FC236}">
                <a16:creationId xmlns:a16="http://schemas.microsoft.com/office/drawing/2014/main" id="{6F8CFF5C-6118-4B74-B18A-6293EB4E3B84}"/>
              </a:ext>
            </a:extLst>
          </p:cNvPr>
          <p:cNvPicPr>
            <a:picLocks noChangeAspect="1"/>
          </p:cNvPicPr>
          <p:nvPr/>
        </p:nvPicPr>
        <p:blipFill>
          <a:blip r:embed="rId3"/>
          <a:stretch>
            <a:fillRect/>
          </a:stretch>
        </p:blipFill>
        <p:spPr>
          <a:xfrm>
            <a:off x="3640869" y="36656"/>
            <a:ext cx="8551131" cy="6823364"/>
          </a:xfrm>
          <a:prstGeom prst="rect">
            <a:avLst/>
          </a:prstGeom>
        </p:spPr>
      </p:pic>
      <p:sp>
        <p:nvSpPr>
          <p:cNvPr id="8" name="Rectangle 7">
            <a:extLst>
              <a:ext uri="{FF2B5EF4-FFF2-40B4-BE49-F238E27FC236}">
                <a16:creationId xmlns:a16="http://schemas.microsoft.com/office/drawing/2014/main" id="{9BB45EEA-4B73-4CDC-B429-0E1F621D2BBE}"/>
              </a:ext>
            </a:extLst>
          </p:cNvPr>
          <p:cNvSpPr/>
          <p:nvPr/>
        </p:nvSpPr>
        <p:spPr>
          <a:xfrm>
            <a:off x="4835235" y="200892"/>
            <a:ext cx="5915891"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BE71FB1-1279-45EF-B301-6C74E12C3D60}"/>
              </a:ext>
            </a:extLst>
          </p:cNvPr>
          <p:cNvGrpSpPr/>
          <p:nvPr/>
        </p:nvGrpSpPr>
        <p:grpSpPr>
          <a:xfrm>
            <a:off x="3730235" y="340578"/>
            <a:ext cx="8272883" cy="2229445"/>
            <a:chOff x="3730235" y="340578"/>
            <a:chExt cx="8272883" cy="2229445"/>
          </a:xfrm>
        </p:grpSpPr>
        <p:pic>
          <p:nvPicPr>
            <p:cNvPr id="12" name="Picture 11">
              <a:extLst>
                <a:ext uri="{FF2B5EF4-FFF2-40B4-BE49-F238E27FC236}">
                  <a16:creationId xmlns:a16="http://schemas.microsoft.com/office/drawing/2014/main" id="{335976EC-F0C5-40B4-859D-4357761E6EC2}"/>
                </a:ext>
              </a:extLst>
            </p:cNvPr>
            <p:cNvPicPr>
              <a:picLocks noChangeAspect="1"/>
            </p:cNvPicPr>
            <p:nvPr/>
          </p:nvPicPr>
          <p:blipFill>
            <a:blip r:embed="rId4"/>
            <a:stretch>
              <a:fillRect/>
            </a:stretch>
          </p:blipFill>
          <p:spPr>
            <a:xfrm>
              <a:off x="7259727" y="340578"/>
              <a:ext cx="4743391" cy="2229445"/>
            </a:xfrm>
            <a:prstGeom prst="rect">
              <a:avLst/>
            </a:prstGeom>
            <a:ln>
              <a:solidFill>
                <a:schemeClr val="tx1"/>
              </a:solidFill>
            </a:ln>
          </p:spPr>
        </p:pic>
        <p:sp>
          <p:nvSpPr>
            <p:cNvPr id="13" name="Title 1">
              <a:extLst>
                <a:ext uri="{FF2B5EF4-FFF2-40B4-BE49-F238E27FC236}">
                  <a16:creationId xmlns:a16="http://schemas.microsoft.com/office/drawing/2014/main" id="{8E1B2ACF-164B-41BB-AE5B-EF9C1716DC83}"/>
                </a:ext>
              </a:extLst>
            </p:cNvPr>
            <p:cNvSpPr txBox="1">
              <a:spLocks/>
            </p:cNvSpPr>
            <p:nvPr/>
          </p:nvSpPr>
          <p:spPr>
            <a:xfrm>
              <a:off x="3730235" y="522087"/>
              <a:ext cx="3571933" cy="93321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2400" dirty="0"/>
                <a:t>The hardware picks the new stack using this stuff</a:t>
              </a:r>
            </a:p>
          </p:txBody>
        </p:sp>
        <p:sp>
          <p:nvSpPr>
            <p:cNvPr id="14" name="Arrow: Bent-Up 13">
              <a:extLst>
                <a:ext uri="{FF2B5EF4-FFF2-40B4-BE49-F238E27FC236}">
                  <a16:creationId xmlns:a16="http://schemas.microsoft.com/office/drawing/2014/main" id="{AD69B928-995B-4CFF-BD85-ECE3D51569AB}"/>
                </a:ext>
              </a:extLst>
            </p:cNvPr>
            <p:cNvSpPr/>
            <p:nvPr/>
          </p:nvSpPr>
          <p:spPr>
            <a:xfrm rot="5400000">
              <a:off x="6683096" y="1403094"/>
              <a:ext cx="689477" cy="41235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30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1BE25A-5485-47AF-B826-73F1CEB85F36}"/>
              </a:ext>
            </a:extLst>
          </p:cNvPr>
          <p:cNvSpPr/>
          <p:nvPr/>
        </p:nvSpPr>
        <p:spPr>
          <a:xfrm>
            <a:off x="208343" y="672237"/>
            <a:ext cx="12199717" cy="20774918"/>
          </a:xfrm>
          <a:prstGeom prst="rect">
            <a:avLst/>
          </a:prstGeom>
        </p:spPr>
        <p:txBody>
          <a:bodyPr wrap="square">
            <a:spAutoFit/>
          </a:bodyPr>
          <a:lstStyle/>
          <a:p>
            <a:r>
              <a:rPr lang="en-US" sz="2400" dirty="0">
                <a:latin typeface="Consolas" panose="020B0609020204030204" pitchFamily="49" charset="0"/>
              </a:rPr>
              <a:t>// Exception entry point</a:t>
            </a:r>
          </a:p>
          <a:p>
            <a:r>
              <a:rPr lang="en-US" sz="2400" dirty="0" err="1">
                <a:solidFill>
                  <a:srgbClr val="00B050"/>
                </a:solidFill>
                <a:latin typeface="Consolas" panose="020B0609020204030204" pitchFamily="49" charset="0"/>
              </a:rPr>
              <a:t>exception_entry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(because the hardware doesn’t switch stacks in this case!).</a:t>
            </a:r>
          </a:p>
          <a:p>
            <a:r>
              <a:rPr lang="en-US" sz="2400" dirty="0">
                <a:latin typeface="Consolas" panose="020B0609020204030204" pitchFamily="49" charset="0"/>
              </a:rPr>
              <a:t>       Otherwise, we must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does a bitwise and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r>
              <a:rPr lang="en-US" sz="2400" dirty="0">
                <a:latin typeface="Consolas" panose="020B0609020204030204" pitchFamily="49" charset="0"/>
              </a:rPr>
              <a:t>      // jump if exception happened in </a:t>
            </a:r>
          </a:p>
          <a:p>
            <a:r>
              <a:rPr lang="en-US" sz="2400" dirty="0">
                <a:latin typeface="Consolas" panose="020B0609020204030204" pitchFamily="49" charset="0"/>
              </a:rPr>
              <a:t>                                   // kernel mode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orl</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exception happened in user mode; tell</a:t>
            </a:r>
          </a:p>
          <a:p>
            <a:r>
              <a:rPr lang="en-US" sz="2400" dirty="0">
                <a:latin typeface="Consolas" panose="020B0609020204030204" pitchFamily="49" charset="0"/>
              </a:rPr>
              <a:t>                            //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restore_and_iret</a:t>
            </a:r>
            <a:r>
              <a:rPr lang="en-US" sz="2400" dirty="0">
                <a:latin typeface="Consolas" panose="020B0609020204030204" pitchFamily="49" charset="0"/>
              </a:rPr>
              <a:t> to</a:t>
            </a:r>
          </a:p>
          <a:p>
            <a:r>
              <a:rPr lang="en-US" sz="2400" dirty="0">
                <a:latin typeface="Consolas" panose="020B0609020204030204" pitchFamily="49" charset="0"/>
              </a:rPr>
              <a:t>                            // do </a:t>
            </a:r>
            <a:r>
              <a:rPr lang="en-US" sz="2400" dirty="0" err="1">
                <a:latin typeface="Consolas" panose="020B0609020204030204" pitchFamily="49" charset="0"/>
              </a:rPr>
              <a:t>swapgs</a:t>
            </a:r>
            <a:r>
              <a:rPr lang="en-US" sz="2400" dirty="0">
                <a:latin typeface="Consolas" panose="020B0609020204030204" pitchFamily="49" charset="0"/>
              </a:rPr>
              <a:t> before returning to user mode</a:t>
            </a:r>
          </a:p>
          <a:p>
            <a:endParaRPr lang="en-US" sz="2400" dirty="0">
              <a:latin typeface="Consolas" panose="020B0609020204030204" pitchFamily="49" charset="0"/>
            </a:endParaRP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solidFill>
                  <a:srgbClr val="0070C0"/>
                </a:solidFill>
                <a:latin typeface="Consolas" panose="020B0609020204030204" pitchFamily="49" charset="0"/>
              </a:rPr>
              <a:t>  </a:t>
            </a:r>
            <a:r>
              <a:rPr lang="en-US" sz="2400" dirty="0">
                <a:latin typeface="Consolas" panose="020B0609020204030204" pitchFamily="49" charset="0"/>
              </a:rPr>
              <a:t>//%</a:t>
            </a:r>
            <a:r>
              <a:rPr lang="en-US" sz="2400" dirty="0" err="1">
                <a:latin typeface="Consolas" panose="020B0609020204030204" pitchFamily="49" charset="0"/>
              </a:rPr>
              <a:t>gs.base</a:t>
            </a:r>
            <a:r>
              <a:rPr lang="en-US" sz="2400" dirty="0">
                <a:latin typeface="Consolas" panose="020B0609020204030204" pitchFamily="49" charset="0"/>
              </a:rPr>
              <a:t> is now the address of this </a:t>
            </a:r>
            <a:r>
              <a:rPr lang="en-US" sz="2400" dirty="0" err="1">
                <a:latin typeface="Consolas" panose="020B0609020204030204" pitchFamily="49" charset="0"/>
              </a:rPr>
              <a:t>cpu’s</a:t>
            </a:r>
            <a:r>
              <a:rPr lang="en-US" sz="2400" dirty="0">
                <a:latin typeface="Consolas" panose="020B0609020204030204" pitchFamily="49" charset="0"/>
              </a:rPr>
              <a: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 mov </a:t>
            </a:r>
            <a:r>
              <a:rPr lang="en-US" sz="2400" dirty="0" err="1">
                <a:latin typeface="Consolas" panose="020B0609020204030204" pitchFamily="49" charset="0"/>
              </a:rPr>
              <a:t>cpustate</a:t>
            </a:r>
            <a:r>
              <a:rPr lang="en-US" sz="2400" dirty="0">
                <a:latin typeface="Consolas" panose="020B0609020204030204" pitchFamily="49" charset="0"/>
              </a:rPr>
              <a:t>::proc* current_,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 // %rip</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48</a:t>
            </a:r>
            <a:r>
              <a:rPr lang="en-US" sz="2400" dirty="0">
                <a:latin typeface="Consolas" panose="020B0609020204030204" pitchFamily="49" charset="0"/>
              </a:rPr>
              <a:t>) // error code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56</a:t>
            </a:r>
            <a:r>
              <a:rPr lang="en-US" sz="2400" dirty="0">
                <a:latin typeface="Consolas" panose="020B0609020204030204" pitchFamily="49" charset="0"/>
              </a:rPr>
              <a:t>) // interrupt number</a:t>
            </a:r>
          </a:p>
          <a:p>
            <a:endParaRPr lang="en-US" sz="2400" dirty="0">
              <a:latin typeface="Consolas" panose="020B0609020204030204" pitchFamily="49" charset="0"/>
            </a:endParaRPr>
          </a:p>
          <a:p>
            <a:r>
              <a:rPr lang="en-US" sz="2400" dirty="0" err="1">
                <a:solidFill>
                  <a:srgbClr val="00B050"/>
                </a:solidFill>
                <a:latin typeface="Consolas" panose="020B0609020204030204" pitchFamily="49" charset="0"/>
              </a:rPr>
              <a:t>exception_entry_finish</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//...push the other general-purpose registers,</a:t>
            </a:r>
          </a:p>
          <a:p>
            <a:r>
              <a:rPr lang="en-US" sz="2400" dirty="0">
                <a:latin typeface="Consolas" panose="020B0609020204030204" pitchFamily="49" charset="0"/>
              </a:rPr>
              <a:t>    //with the final one being...</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call `proc::exception(</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 load current `proc` from the current </a:t>
            </a:r>
            <a:r>
              <a:rPr lang="en-US" sz="2400" dirty="0" err="1">
                <a:latin typeface="Consolas" panose="020B0609020204030204" pitchFamily="49" charset="0"/>
              </a:rPr>
              <a:t>cpustate</a:t>
            </a:r>
            <a:r>
              <a:rPr lang="en-US" sz="2400" dirty="0">
                <a:latin typeface="Consolas" panose="020B0609020204030204" pitchFamily="49" charset="0"/>
              </a:rPr>
              <a:t>,</a:t>
            </a:r>
          </a:p>
          <a:p>
            <a:r>
              <a:rPr lang="en-US" sz="2400" dirty="0">
                <a:latin typeface="Consolas" panose="020B0609020204030204" pitchFamily="49" charset="0"/>
              </a:rPr>
              <a:t>    // which is accessible via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rdi</a:t>
            </a:r>
            <a:endParaRPr lang="en-US" sz="2400" dirty="0">
              <a:latin typeface="Consolas" panose="020B0609020204030204" pitchFamily="49" charset="0"/>
            </a:endParaRPr>
          </a:p>
          <a:p>
            <a:r>
              <a:rPr lang="en-US" sz="2400" dirty="0">
                <a:latin typeface="Consolas" panose="020B0609020204030204" pitchFamily="49" charset="0"/>
              </a:rPr>
              <a:t>    // the second argument, `</a:t>
            </a:r>
            <a:r>
              <a:rPr lang="en-US" sz="2400" dirty="0" err="1">
                <a:latin typeface="Consolas" panose="020B0609020204030204" pitchFamily="49" charset="0"/>
              </a:rPr>
              <a:t>regstate</a:t>
            </a:r>
            <a:r>
              <a:rPr lang="en-US" sz="2400" dirty="0">
                <a:latin typeface="Consolas" panose="020B0609020204030204" pitchFamily="49" charset="0"/>
              </a:rPr>
              <a:t>`, is the current `%</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call</a:t>
            </a:r>
            <a:r>
              <a:rPr lang="en-US" sz="2400" dirty="0">
                <a:latin typeface="Consolas" panose="020B0609020204030204" pitchFamily="49" charset="0"/>
              </a:rPr>
              <a:t> _ZN4proc9exceptionEP8regstate</a:t>
            </a:r>
          </a:p>
        </p:txBody>
      </p:sp>
      <p:grpSp>
        <p:nvGrpSpPr>
          <p:cNvPr id="11" name="Group 10">
            <a:extLst>
              <a:ext uri="{FF2B5EF4-FFF2-40B4-BE49-F238E27FC236}">
                <a16:creationId xmlns:a16="http://schemas.microsoft.com/office/drawing/2014/main" id="{E64703A6-227D-4F3E-BDC8-C7D2ADF23DAC}"/>
              </a:ext>
            </a:extLst>
          </p:cNvPr>
          <p:cNvGrpSpPr/>
          <p:nvPr/>
        </p:nvGrpSpPr>
        <p:grpSpPr>
          <a:xfrm>
            <a:off x="8518966" y="177935"/>
            <a:ext cx="3464690" cy="4581479"/>
            <a:chOff x="8518966" y="177935"/>
            <a:chExt cx="3464690" cy="4581479"/>
          </a:xfrm>
        </p:grpSpPr>
        <p:sp>
          <p:nvSpPr>
            <p:cNvPr id="2" name="TextBox 1">
              <a:extLst>
                <a:ext uri="{FF2B5EF4-FFF2-40B4-BE49-F238E27FC236}">
                  <a16:creationId xmlns:a16="http://schemas.microsoft.com/office/drawing/2014/main" id="{DE82B121-E37E-40E3-AB0F-115A1CB9F606}"/>
                </a:ext>
              </a:extLst>
            </p:cNvPr>
            <p:cNvSpPr txBox="1"/>
            <p:nvPr/>
          </p:nvSpPr>
          <p:spPr>
            <a:xfrm>
              <a:off x="8518966" y="2102276"/>
              <a:ext cx="3464690" cy="2657138"/>
            </a:xfrm>
            <a:prstGeom prst="rect">
              <a:avLst/>
            </a:prstGeom>
            <a:solidFill>
              <a:schemeClr val="tx1"/>
            </a:solidFill>
          </p:spPr>
          <p:txBody>
            <a:bodyPr wrap="square" rtlCol="0">
              <a:spAutoFit/>
            </a:bodyPr>
            <a:lstStyle/>
            <a:p>
              <a:pPr>
                <a:lnSpc>
                  <a:spcPts val="2500"/>
                </a:lnSpc>
              </a:pPr>
              <a:r>
                <a:rPr lang="en-US" sz="2400" b="1" dirty="0">
                  <a:solidFill>
                    <a:schemeClr val="bg1"/>
                  </a:solidFill>
                  <a:latin typeface="Segoe UI" panose="020B0502040204020203" pitchFamily="34" charset="0"/>
                  <a:cs typeface="Segoe UI" panose="020B0502040204020203" pitchFamily="34" charset="0"/>
                </a:rPr>
                <a:t>Design decision:</a:t>
              </a:r>
              <a:r>
                <a:rPr lang="en-US" sz="2400" dirty="0">
                  <a:solidFill>
                    <a:schemeClr val="bg1"/>
                  </a:solidFill>
                  <a:latin typeface="Segoe UI" panose="020B0502040204020203" pitchFamily="34" charset="0"/>
                  <a:cs typeface="Segoe UI" panose="020B0502040204020203" pitchFamily="34" charset="0"/>
                </a:rPr>
                <a:t> To the greatest extent possible, Chickadee should use a per-process kernel stack for all kernel code: exception handling, </a:t>
              </a:r>
              <a:r>
                <a:rPr lang="en-US" sz="2400" dirty="0" err="1">
                  <a:solidFill>
                    <a:schemeClr val="bg1"/>
                  </a:solidFill>
                  <a:latin typeface="Segoe UI" panose="020B0502040204020203" pitchFamily="34" charset="0"/>
                  <a:cs typeface="Segoe UI" panose="020B0502040204020203" pitchFamily="34" charset="0"/>
                </a:rPr>
                <a:t>syscall</a:t>
              </a:r>
              <a:r>
                <a:rPr lang="en-US" sz="2400" dirty="0">
                  <a:solidFill>
                    <a:schemeClr val="bg1"/>
                  </a:solidFill>
                  <a:latin typeface="Segoe UI" panose="020B0502040204020203" pitchFamily="34" charset="0"/>
                  <a:cs typeface="Segoe UI" panose="020B0502040204020203" pitchFamily="34" charset="0"/>
                </a:rPr>
                <a:t> handling, and interrupt handling!</a:t>
              </a:r>
            </a:p>
          </p:txBody>
        </p:sp>
        <p:pic>
          <p:nvPicPr>
            <p:cNvPr id="10" name="Picture 9">
              <a:extLst>
                <a:ext uri="{FF2B5EF4-FFF2-40B4-BE49-F238E27FC236}">
                  <a16:creationId xmlns:a16="http://schemas.microsoft.com/office/drawing/2014/main" id="{1B9E8FE9-77CD-46C6-ADEA-798D2BDC03E1}"/>
                </a:ext>
              </a:extLst>
            </p:cNvPr>
            <p:cNvPicPr>
              <a:picLocks noChangeAspect="1"/>
            </p:cNvPicPr>
            <p:nvPr/>
          </p:nvPicPr>
          <p:blipFill rotWithShape="1">
            <a:blip r:embed="rId3"/>
            <a:srcRect b="13839"/>
            <a:stretch/>
          </p:blipFill>
          <p:spPr>
            <a:xfrm>
              <a:off x="8518966" y="177935"/>
              <a:ext cx="3464690" cy="1924342"/>
            </a:xfrm>
            <a:prstGeom prst="rect">
              <a:avLst/>
            </a:prstGeom>
          </p:spPr>
        </p:pic>
      </p:grpSp>
      <p:sp>
        <p:nvSpPr>
          <p:cNvPr id="15" name="Rectangle 14">
            <a:extLst>
              <a:ext uri="{FF2B5EF4-FFF2-40B4-BE49-F238E27FC236}">
                <a16:creationId xmlns:a16="http://schemas.microsoft.com/office/drawing/2014/main" id="{097985B6-8DD2-436C-9E6B-F30D0FDBDB4A}"/>
              </a:ext>
            </a:extLst>
          </p:cNvPr>
          <p:cNvSpPr/>
          <p:nvPr/>
        </p:nvSpPr>
        <p:spPr>
          <a:xfrm>
            <a:off x="92597" y="3032568"/>
            <a:ext cx="12099403" cy="1723156"/>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6C8386-1F7F-400C-A284-ADA790F55168}"/>
              </a:ext>
            </a:extLst>
          </p:cNvPr>
          <p:cNvSpPr/>
          <p:nvPr/>
        </p:nvSpPr>
        <p:spPr>
          <a:xfrm>
            <a:off x="92597" y="4759414"/>
            <a:ext cx="12099403" cy="2098586"/>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716E21-4A37-E879-A79F-2332979EBD4B}"/>
              </a:ext>
            </a:extLst>
          </p:cNvPr>
          <p:cNvSpPr txBox="1"/>
          <p:nvPr/>
        </p:nvSpPr>
        <p:spPr>
          <a:xfrm>
            <a:off x="4487123" y="37982"/>
            <a:ext cx="7612283" cy="4247317"/>
          </a:xfrm>
          <a:prstGeom prst="rect">
            <a:avLst/>
          </a:prstGeom>
          <a:solidFill>
            <a:schemeClr val="bg1">
              <a:lumMod val="95000"/>
            </a:schemeClr>
          </a:solidFill>
          <a:ln>
            <a:solidFill>
              <a:schemeClr val="tx1"/>
            </a:solidFill>
          </a:ln>
        </p:spPr>
        <p:txBody>
          <a:bodyPr wrap="square">
            <a:spAutoFit/>
          </a:bodyPr>
          <a:lstStyle/>
          <a:p>
            <a:r>
              <a:rPr lang="en-US" dirty="0">
                <a:solidFill>
                  <a:schemeClr val="accent1"/>
                </a:solidFill>
                <a:latin typeface="Consolas" panose="020B0609020204030204" pitchFamily="49" charset="0"/>
              </a:rPr>
              <a:t>typedef</a:t>
            </a:r>
            <a:r>
              <a:rPr lang="en-US" dirty="0">
                <a:latin typeface="Consolas" panose="020B0609020204030204" pitchFamily="49" charset="0"/>
              </a:rPr>
              <a:t> </a:t>
            </a:r>
            <a:r>
              <a:rPr lang="en-US" dirty="0">
                <a:solidFill>
                  <a:schemeClr val="accent1"/>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regstate</a:t>
            </a:r>
            <a:r>
              <a:rPr lang="en-US" dirty="0">
                <a:latin typeface="Consolas" panose="020B0609020204030204" pitchFamily="49" charset="0"/>
              </a:rPr>
              <a:t> {</a:t>
            </a:r>
          </a:p>
          <a:p>
            <a:r>
              <a:rPr lang="en-US" dirty="0">
                <a:latin typeface="Consolas" panose="020B0609020204030204" pitchFamily="49" charset="0"/>
              </a:rPr>
              <a:t>    // General-purpose registers</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reg_rax</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reg_rcx</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reg_rdx</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reg_rbx</a:t>
            </a:r>
            <a:r>
              <a:rPr lang="en-US" dirty="0">
                <a:latin typeface="Consolas" panose="020B0609020204030204" pitchFamily="49" charset="0"/>
              </a:rPr>
              <a:t>;</a:t>
            </a:r>
          </a:p>
          <a:p>
            <a:r>
              <a:rPr lang="en-US" dirty="0">
                <a:latin typeface="Consolas" panose="020B0609020204030204" pitchFamily="49" charset="0"/>
              </a:rPr>
              <a:t>    //...etc...</a:t>
            </a:r>
          </a:p>
          <a:p>
            <a:r>
              <a:rPr lang="en-US" dirty="0">
                <a:latin typeface="Consolas" panose="020B0609020204030204" pitchFamily="49" charset="0"/>
              </a:rPr>
              <a:t>    // Task status (pushed by exception mechanism,</a:t>
            </a:r>
          </a:p>
          <a:p>
            <a:r>
              <a:rPr lang="en-US" dirty="0">
                <a:latin typeface="Consolas" panose="020B0609020204030204" pitchFamily="49" charset="0"/>
              </a:rPr>
              <a:t>    //read by `</a:t>
            </a:r>
            <a:r>
              <a:rPr lang="en-US" dirty="0" err="1">
                <a:latin typeface="Consolas" panose="020B0609020204030204" pitchFamily="49" charset="0"/>
              </a:rPr>
              <a:t>iret</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reg_rip</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reg_cs</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reg_rflags</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reg_rsp</a:t>
            </a:r>
            <a:r>
              <a:rPr lang="en-US" dirty="0">
                <a:latin typeface="Consolas" panose="020B0609020204030204" pitchFamily="49" charset="0"/>
              </a:rPr>
              <a:t>;</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 </a:t>
            </a:r>
            <a:r>
              <a:rPr lang="en-US" dirty="0" err="1">
                <a:latin typeface="Consolas" panose="020B0609020204030204" pitchFamily="49" charset="0"/>
              </a:rPr>
              <a:t>reg_ss</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regstate</a:t>
            </a:r>
            <a:r>
              <a:rPr lang="en-US" dirty="0">
                <a:latin typeface="Consolas" panose="020B0609020204030204" pitchFamily="49" charset="0"/>
              </a:rPr>
              <a:t>;</a:t>
            </a:r>
          </a:p>
        </p:txBody>
      </p:sp>
    </p:spTree>
    <p:extLst>
      <p:ext uri="{BB962C8B-B14F-4D97-AF65-F5344CB8AC3E}">
        <p14:creationId xmlns:p14="http://schemas.microsoft.com/office/powerpoint/2010/main" val="34916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grpId="0" nodeType="afterEffect">
                                  <p:stCondLst>
                                    <p:cond delay="0"/>
                                  </p:stCondLst>
                                  <p:childTnLst>
                                    <p:animMotion origin="layout" path="M 2.29167E-6 0 L -0.00143 -1.00486 " pathEditMode="relative" rAng="0" ptsTypes="AA">
                                      <p:cBhvr>
                                        <p:cTn id="10" dur="2000" fill="hold"/>
                                        <p:tgtEl>
                                          <p:spTgt spid="6"/>
                                        </p:tgtEl>
                                        <p:attrNameLst>
                                          <p:attrName>ppt_x</p:attrName>
                                          <p:attrName>ppt_y</p:attrName>
                                        </p:attrNameLst>
                                      </p:cBhvr>
                                      <p:rCtr x="-78" y="-50255"/>
                                    </p:animMotion>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1" nodeType="clickEffect">
                                  <p:stCondLst>
                                    <p:cond delay="0"/>
                                  </p:stCondLst>
                                  <p:childTnLst>
                                    <p:animMotion origin="layout" path="M -0.00143 -1.00486 L -0.00091 -2.18981 " pathEditMode="relative" rAng="0" ptsTypes="AA">
                                      <p:cBhvr>
                                        <p:cTn id="31" dur="2000" fill="hold"/>
                                        <p:tgtEl>
                                          <p:spTgt spid="6"/>
                                        </p:tgtEl>
                                        <p:attrNameLst>
                                          <p:attrName>ppt_x</p:attrName>
                                          <p:attrName>ppt_y</p:attrName>
                                        </p:attrNameLst>
                                      </p:cBhvr>
                                      <p:rCtr x="26" y="-59259"/>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5" grpId="0" animBg="1"/>
      <p:bldP spid="15" grpId="1" animBg="1"/>
      <p:bldP spid="16" grpId="0" animBg="1"/>
      <p:bldP spid="16" grpId="1"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7A6-4511-4E86-9B37-AF9B0522D7C5}"/>
              </a:ext>
            </a:extLst>
          </p:cNvPr>
          <p:cNvSpPr>
            <a:spLocks noGrp="1"/>
          </p:cNvSpPr>
          <p:nvPr>
            <p:ph type="title"/>
          </p:nvPr>
        </p:nvSpPr>
        <p:spPr>
          <a:xfrm>
            <a:off x="838200" y="-278035"/>
            <a:ext cx="10515600" cy="1880364"/>
          </a:xfrm>
        </p:spPr>
        <p:txBody>
          <a:bodyPr>
            <a:normAutofit/>
          </a:bodyPr>
          <a:lstStyle/>
          <a:p>
            <a:r>
              <a:rPr lang="en-US" dirty="0"/>
              <a:t>Suppose that </a:t>
            </a:r>
            <a:r>
              <a:rPr lang="en-US" dirty="0">
                <a:latin typeface="Consolas" panose="020B0609020204030204" pitchFamily="49" charset="0"/>
              </a:rPr>
              <a:t>proc::exception()</a:t>
            </a:r>
            <a:br>
              <a:rPr lang="en-US" dirty="0"/>
            </a:br>
            <a:r>
              <a:rPr lang="en-US" dirty="0"/>
              <a:t>looked like this . . .</a:t>
            </a:r>
          </a:p>
        </p:txBody>
      </p:sp>
      <p:sp>
        <p:nvSpPr>
          <p:cNvPr id="4" name="Rectangle 3">
            <a:extLst>
              <a:ext uri="{FF2B5EF4-FFF2-40B4-BE49-F238E27FC236}">
                <a16:creationId xmlns:a16="http://schemas.microsoft.com/office/drawing/2014/main" id="{342932B0-9EB0-4CF3-8235-801BE7A4CEF4}"/>
              </a:ext>
            </a:extLst>
          </p:cNvPr>
          <p:cNvSpPr/>
          <p:nvPr/>
        </p:nvSpPr>
        <p:spPr>
          <a:xfrm>
            <a:off x="1231739" y="1208787"/>
            <a:ext cx="10122061" cy="2862322"/>
          </a:xfrm>
          <a:prstGeom prst="rect">
            <a:avLst/>
          </a:prstGeom>
        </p:spPr>
        <p:txBody>
          <a:bodyPr wrap="square">
            <a:spAutoFit/>
          </a:bodyPr>
          <a:lstStyle/>
          <a:p>
            <a:r>
              <a:rPr lang="en-US" sz="3600" dirty="0">
                <a:solidFill>
                  <a:srgbClr val="0070C0"/>
                </a:solidFill>
                <a:latin typeface="Consolas" panose="020B0609020204030204" pitchFamily="49" charset="0"/>
              </a:rPr>
              <a:t>void</a:t>
            </a:r>
            <a:r>
              <a:rPr lang="en-US" sz="3600" dirty="0">
                <a:latin typeface="Consolas" panose="020B0609020204030204" pitchFamily="49" charset="0"/>
              </a:rPr>
              <a:t> proc::exception(</a:t>
            </a:r>
            <a:r>
              <a:rPr lang="en-US" sz="3600" dirty="0" err="1">
                <a:latin typeface="Consolas" panose="020B0609020204030204" pitchFamily="49" charset="0"/>
              </a:rPr>
              <a:t>regstate</a:t>
            </a:r>
            <a:r>
              <a:rPr lang="en-US" sz="3600" dirty="0">
                <a:latin typeface="Consolas" panose="020B0609020204030204" pitchFamily="49" charset="0"/>
              </a:rPr>
              <a:t>* regs) {</a:t>
            </a:r>
          </a:p>
          <a:p>
            <a:r>
              <a:rPr lang="en-US" sz="3600" dirty="0">
                <a:latin typeface="Consolas" panose="020B0609020204030204" pitchFamily="49" charset="0"/>
              </a:rPr>
              <a:t>    return;</a:t>
            </a:r>
          </a:p>
          <a:p>
            <a:r>
              <a:rPr lang="en-US" sz="3600" dirty="0">
                <a:latin typeface="Consolas" panose="020B0609020204030204" pitchFamily="49" charset="0"/>
              </a:rPr>
              <a:t>    // Immediately return to the</a:t>
            </a:r>
          </a:p>
          <a:p>
            <a:r>
              <a:rPr lang="en-US" sz="3600" dirty="0">
                <a:latin typeface="Consolas" panose="020B0609020204030204" pitchFamily="49" charset="0"/>
              </a:rPr>
              <a:t>    // interrupted context</a:t>
            </a:r>
          </a:p>
          <a:p>
            <a:r>
              <a:rPr lang="en-US" sz="3600" dirty="0">
                <a:latin typeface="Consolas" panose="020B0609020204030204" pitchFamily="49" charset="0"/>
              </a:rPr>
              <a:t>}</a:t>
            </a:r>
          </a:p>
        </p:txBody>
      </p:sp>
      <p:grpSp>
        <p:nvGrpSpPr>
          <p:cNvPr id="10" name="Group 9">
            <a:extLst>
              <a:ext uri="{FF2B5EF4-FFF2-40B4-BE49-F238E27FC236}">
                <a16:creationId xmlns:a16="http://schemas.microsoft.com/office/drawing/2014/main" id="{211B2D47-01FE-4378-AEF6-54DC14FFCE05}"/>
              </a:ext>
            </a:extLst>
          </p:cNvPr>
          <p:cNvGrpSpPr/>
          <p:nvPr/>
        </p:nvGrpSpPr>
        <p:grpSpPr>
          <a:xfrm>
            <a:off x="5822988" y="3533552"/>
            <a:ext cx="6369012" cy="3324448"/>
            <a:chOff x="5822988" y="3533552"/>
            <a:chExt cx="6369012" cy="3324448"/>
          </a:xfrm>
        </p:grpSpPr>
        <p:grpSp>
          <p:nvGrpSpPr>
            <p:cNvPr id="8" name="Group 7">
              <a:extLst>
                <a:ext uri="{FF2B5EF4-FFF2-40B4-BE49-F238E27FC236}">
                  <a16:creationId xmlns:a16="http://schemas.microsoft.com/office/drawing/2014/main" id="{420D261E-7CAB-4F8C-8A66-55B376ACD1A4}"/>
                </a:ext>
              </a:extLst>
            </p:cNvPr>
            <p:cNvGrpSpPr/>
            <p:nvPr/>
          </p:nvGrpSpPr>
          <p:grpSpPr>
            <a:xfrm>
              <a:off x="5822988" y="3533552"/>
              <a:ext cx="6369012" cy="3324448"/>
              <a:chOff x="5822988" y="3533552"/>
              <a:chExt cx="6369012" cy="3324448"/>
            </a:xfrm>
          </p:grpSpPr>
          <p:pic>
            <p:nvPicPr>
              <p:cNvPr id="6" name="Picture 5">
                <a:extLst>
                  <a:ext uri="{FF2B5EF4-FFF2-40B4-BE49-F238E27FC236}">
                    <a16:creationId xmlns:a16="http://schemas.microsoft.com/office/drawing/2014/main" id="{22E9EE09-96DC-40ED-911C-7E8DA0B16F16}"/>
                  </a:ext>
                </a:extLst>
              </p:cNvPr>
              <p:cNvPicPr>
                <a:picLocks noChangeAspect="1"/>
              </p:cNvPicPr>
              <p:nvPr/>
            </p:nvPicPr>
            <p:blipFill>
              <a:blip r:embed="rId2"/>
              <a:stretch>
                <a:fillRect/>
              </a:stretch>
            </p:blipFill>
            <p:spPr>
              <a:xfrm>
                <a:off x="5822988" y="3533553"/>
                <a:ext cx="3607697" cy="3324447"/>
              </a:xfrm>
              <a:prstGeom prst="rect">
                <a:avLst/>
              </a:prstGeom>
            </p:spPr>
          </p:pic>
          <p:pic>
            <p:nvPicPr>
              <p:cNvPr id="7" name="Picture 6">
                <a:extLst>
                  <a:ext uri="{FF2B5EF4-FFF2-40B4-BE49-F238E27FC236}">
                    <a16:creationId xmlns:a16="http://schemas.microsoft.com/office/drawing/2014/main" id="{409CD9CA-16AB-4977-B17C-E53E38027B6F}"/>
                  </a:ext>
                </a:extLst>
              </p:cNvPr>
              <p:cNvPicPr>
                <a:picLocks noChangeAspect="1"/>
              </p:cNvPicPr>
              <p:nvPr/>
            </p:nvPicPr>
            <p:blipFill>
              <a:blip r:embed="rId3"/>
              <a:stretch>
                <a:fillRect/>
              </a:stretch>
            </p:blipFill>
            <p:spPr>
              <a:xfrm>
                <a:off x="9430685" y="3533552"/>
                <a:ext cx="2761315" cy="3324447"/>
              </a:xfrm>
              <a:prstGeom prst="rect">
                <a:avLst/>
              </a:prstGeom>
            </p:spPr>
          </p:pic>
        </p:grpSp>
        <p:sp>
          <p:nvSpPr>
            <p:cNvPr id="9" name="TextBox 8">
              <a:extLst>
                <a:ext uri="{FF2B5EF4-FFF2-40B4-BE49-F238E27FC236}">
                  <a16:creationId xmlns:a16="http://schemas.microsoft.com/office/drawing/2014/main" id="{EB380C1F-AD15-418A-BAA6-D07086F1B7EB}"/>
                </a:ext>
              </a:extLst>
            </p:cNvPr>
            <p:cNvSpPr txBox="1"/>
            <p:nvPr/>
          </p:nvSpPr>
          <p:spPr>
            <a:xfrm>
              <a:off x="9588872" y="4410945"/>
              <a:ext cx="2444940" cy="1569660"/>
            </a:xfrm>
            <a:prstGeom prst="rect">
              <a:avLst/>
            </a:prstGeom>
            <a:noFill/>
          </p:spPr>
          <p:txBody>
            <a:bodyPr wrap="square" rtlCol="0">
              <a:spAutoFit/>
            </a:bodyPr>
            <a:lstStyle/>
            <a:p>
              <a:r>
                <a:rPr lang="en-US" sz="4800" b="1" dirty="0">
                  <a:latin typeface="Segoe UI" panose="020B0502040204020203" pitchFamily="34" charset="0"/>
                  <a:cs typeface="Segoe UI" panose="020B0502040204020203" pitchFamily="34" charset="0"/>
                </a:rPr>
                <a:t>KERNEL OUT</a:t>
              </a:r>
            </a:p>
          </p:txBody>
        </p:sp>
      </p:grpSp>
    </p:spTree>
    <p:extLst>
      <p:ext uri="{BB962C8B-B14F-4D97-AF65-F5344CB8AC3E}">
        <p14:creationId xmlns:p14="http://schemas.microsoft.com/office/powerpoint/2010/main" val="161623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Jump if returning to user-mode</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19594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27C71-2F19-430F-A21A-A6A051A44EFD}"/>
              </a:ext>
            </a:extLst>
          </p:cNvPr>
          <p:cNvPicPr>
            <a:picLocks noChangeAspect="1"/>
          </p:cNvPicPr>
          <p:nvPr/>
        </p:nvPicPr>
        <p:blipFill>
          <a:blip r:embed="rId3"/>
          <a:stretch>
            <a:fillRect/>
          </a:stretch>
        </p:blipFill>
        <p:spPr>
          <a:xfrm>
            <a:off x="9017" y="0"/>
            <a:ext cx="12173965" cy="6858000"/>
          </a:xfrm>
          <a:prstGeom prst="rect">
            <a:avLst/>
          </a:prstGeom>
        </p:spPr>
      </p:pic>
      <p:sp>
        <p:nvSpPr>
          <p:cNvPr id="4" name="Title 1">
            <a:extLst>
              <a:ext uri="{FF2B5EF4-FFF2-40B4-BE49-F238E27FC236}">
                <a16:creationId xmlns:a16="http://schemas.microsoft.com/office/drawing/2014/main" id="{DDFC5F22-9226-4356-882A-9A7A19A37A05}"/>
              </a:ext>
            </a:extLst>
          </p:cNvPr>
          <p:cNvSpPr>
            <a:spLocks noGrp="1"/>
          </p:cNvSpPr>
          <p:nvPr>
            <p:ph type="title"/>
          </p:nvPr>
        </p:nvSpPr>
        <p:spPr>
          <a:xfrm>
            <a:off x="0" y="5939094"/>
            <a:ext cx="12192000" cy="918906"/>
          </a:xfrm>
        </p:spPr>
        <p:txBody>
          <a:bodyPr>
            <a:normAutofit fontScale="90000"/>
          </a:bodyPr>
          <a:lstStyle/>
          <a:p>
            <a:r>
              <a:rPr lang="en-US" dirty="0">
                <a:solidFill>
                  <a:schemeClr val="bg1"/>
                </a:solidFill>
              </a:rPr>
              <a:t>What does </a:t>
            </a:r>
            <a:r>
              <a:rPr lang="en-US" dirty="0">
                <a:solidFill>
                  <a:schemeClr val="bg1"/>
                </a:solidFill>
                <a:latin typeface="Consolas" panose="020B0609020204030204" pitchFamily="49" charset="0"/>
              </a:rPr>
              <a:t>proc::exception()</a:t>
            </a:r>
            <a:r>
              <a:rPr lang="en-US" dirty="0">
                <a:solidFill>
                  <a:schemeClr val="bg1"/>
                </a:solidFill>
              </a:rPr>
              <a:t> really look like?</a:t>
            </a:r>
          </a:p>
        </p:txBody>
      </p:sp>
    </p:spTree>
    <p:extLst>
      <p:ext uri="{BB962C8B-B14F-4D97-AF65-F5344CB8AC3E}">
        <p14:creationId xmlns:p14="http://schemas.microsoft.com/office/powerpoint/2010/main" val="92345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30D216-7F15-48D1-B845-AEDA85BD3649}"/>
              </a:ext>
            </a:extLst>
          </p:cNvPr>
          <p:cNvSpPr/>
          <p:nvPr/>
        </p:nvSpPr>
        <p:spPr>
          <a:xfrm>
            <a:off x="0" y="4836695"/>
            <a:ext cx="12192000" cy="1513444"/>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2932B0-9EB0-4CF3-8235-801BE7A4CEF4}"/>
              </a:ext>
            </a:extLst>
          </p:cNvPr>
          <p:cNvSpPr/>
          <p:nvPr/>
        </p:nvSpPr>
        <p:spPr>
          <a:xfrm>
            <a:off x="1266462" y="2580393"/>
            <a:ext cx="10122061" cy="10433625"/>
          </a:xfrm>
          <a:prstGeom prst="rect">
            <a:avLst/>
          </a:prstGeom>
        </p:spPr>
        <p:txBody>
          <a:bodyPr wrap="square">
            <a:spAutoFit/>
          </a:bodyPr>
          <a:lstStyle/>
          <a:p>
            <a:r>
              <a:rPr lang="en-US" sz="3200" dirty="0">
                <a:solidFill>
                  <a:srgbClr val="0070C0"/>
                </a:solidFill>
                <a:latin typeface="Consolas" panose="020B0609020204030204" pitchFamily="49" charset="0"/>
              </a:rPr>
              <a:t>void</a:t>
            </a:r>
            <a:r>
              <a:rPr lang="en-US" sz="3200" dirty="0">
                <a:latin typeface="Consolas" panose="020B0609020204030204" pitchFamily="49" charset="0"/>
              </a:rPr>
              <a:t> proc::exception(</a:t>
            </a:r>
            <a:r>
              <a:rPr lang="en-US" sz="3200" dirty="0" err="1">
                <a:latin typeface="Consolas" panose="020B0609020204030204" pitchFamily="49" charset="0"/>
              </a:rPr>
              <a:t>regstate</a:t>
            </a:r>
            <a:r>
              <a:rPr lang="en-US" sz="3200" dirty="0">
                <a:latin typeface="Consolas" panose="020B0609020204030204" pitchFamily="49" charset="0"/>
              </a:rPr>
              <a:t>* regs) {</a:t>
            </a:r>
          </a:p>
          <a:p>
            <a:r>
              <a:rPr lang="en-US" sz="3200" dirty="0">
                <a:latin typeface="Consolas" panose="020B0609020204030204" pitchFamily="49" charset="0"/>
              </a:rPr>
              <a:t>switch (regs-&gt;</a:t>
            </a:r>
            <a:r>
              <a:rPr lang="en-US" sz="3200" dirty="0" err="1">
                <a:latin typeface="Consolas" panose="020B0609020204030204" pitchFamily="49" charset="0"/>
              </a:rPr>
              <a:t>reg_intno</a:t>
            </a:r>
            <a:r>
              <a:rPr lang="en-US" sz="3200" dirty="0">
                <a:latin typeface="Consolas" panose="020B0609020204030204" pitchFamily="49" charset="0"/>
              </a:rPr>
              <a:t>) {</a:t>
            </a:r>
          </a:p>
          <a:p>
            <a:endParaRPr lang="en-US" sz="3200" dirty="0">
              <a:latin typeface="Consolas" panose="020B0609020204030204" pitchFamily="49" charset="0"/>
            </a:endParaRPr>
          </a:p>
          <a:p>
            <a:r>
              <a:rPr lang="en-US" sz="3200" dirty="0">
                <a:latin typeface="Consolas" panose="020B0609020204030204" pitchFamily="49" charset="0"/>
              </a:rPr>
              <a:t>// This case returns to the interrupted</a:t>
            </a:r>
          </a:p>
          <a:p>
            <a:r>
              <a:rPr lang="en-US" sz="3200" dirty="0">
                <a:latin typeface="Consolas" panose="020B0609020204030204" pitchFamily="49" charset="0"/>
              </a:rPr>
              <a:t>// process immediately.</a:t>
            </a:r>
          </a:p>
          <a:p>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IRQ_KEYBOARD:</a:t>
            </a:r>
          </a:p>
          <a:p>
            <a:r>
              <a:rPr lang="en-US" sz="3200" dirty="0">
                <a:latin typeface="Consolas" panose="020B0609020204030204" pitchFamily="49" charset="0"/>
              </a:rPr>
              <a:t>    </a:t>
            </a:r>
            <a:r>
              <a:rPr lang="en-US" sz="3200" dirty="0" err="1">
                <a:latin typeface="Consolas" panose="020B0609020204030204" pitchFamily="49" charset="0"/>
              </a:rPr>
              <a:t>keyboardstate</a:t>
            </a:r>
            <a:r>
              <a:rPr lang="en-US" sz="3200" dirty="0">
                <a:latin typeface="Consolas" panose="020B0609020204030204" pitchFamily="49" charset="0"/>
              </a:rPr>
              <a:t>::get().</a:t>
            </a:r>
            <a:r>
              <a:rPr lang="en-US" sz="3200" dirty="0" err="1">
                <a:latin typeface="Consolas" panose="020B0609020204030204" pitchFamily="49" charset="0"/>
              </a:rPr>
              <a:t>handle_interrupt</a:t>
            </a:r>
            <a:r>
              <a:rPr lang="en-US" sz="3200" dirty="0">
                <a:latin typeface="Consolas" panose="020B0609020204030204" pitchFamily="49" charset="0"/>
              </a:rPr>
              <a:t>();</a:t>
            </a:r>
          </a:p>
          <a:p>
            <a:r>
              <a:rPr lang="en-US" sz="3200" dirty="0">
                <a:latin typeface="Consolas" panose="020B0609020204030204" pitchFamily="49" charset="0"/>
              </a:rPr>
              <a:t>    break;</a:t>
            </a:r>
          </a:p>
          <a:p>
            <a:endParaRPr lang="en-US" sz="3200" dirty="0">
              <a:latin typeface="Consolas" panose="020B0609020204030204" pitchFamily="49" charset="0"/>
            </a:endParaRPr>
          </a:p>
          <a:p>
            <a:r>
              <a:rPr lang="en-US" sz="3200" dirty="0">
                <a:latin typeface="Consolas" panose="020B0609020204030204" pitchFamily="49" charset="0"/>
              </a:rPr>
              <a:t>// WHAT IS HAPPENING HERE</a:t>
            </a:r>
          </a:p>
          <a:p>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IRQ_TIMER: {</a:t>
            </a:r>
          </a:p>
          <a:p>
            <a:r>
              <a:rPr lang="en-US" sz="3200" dirty="0">
                <a:latin typeface="Consolas" panose="020B0609020204030204" pitchFamily="49" charset="0"/>
              </a:rPr>
              <a:t>    </a:t>
            </a:r>
            <a:r>
              <a:rPr lang="en-US" sz="3200" dirty="0" err="1">
                <a:latin typeface="Consolas" panose="020B0609020204030204" pitchFamily="49" charset="0"/>
              </a:rPr>
              <a:t>cpustate</a:t>
            </a:r>
            <a:r>
              <a:rPr lang="en-US" sz="3200" dirty="0">
                <a:latin typeface="Consolas" panose="020B0609020204030204" pitchFamily="49" charset="0"/>
              </a:rPr>
              <a:t>* </a:t>
            </a:r>
            <a:r>
              <a:rPr lang="en-US" sz="3200" dirty="0" err="1">
                <a:latin typeface="Consolas" panose="020B0609020204030204" pitchFamily="49" charset="0"/>
              </a:rPr>
              <a:t>cpu</a:t>
            </a:r>
            <a:r>
              <a:rPr lang="en-US" sz="3200" dirty="0">
                <a:latin typeface="Consolas" panose="020B0609020204030204" pitchFamily="49" charset="0"/>
              </a:rPr>
              <a:t> = </a:t>
            </a:r>
            <a:r>
              <a:rPr lang="en-US" sz="3200" dirty="0" err="1">
                <a:latin typeface="Consolas" panose="020B0609020204030204" pitchFamily="49" charset="0"/>
              </a:rPr>
              <a:t>this_cpu</a:t>
            </a:r>
            <a:r>
              <a:rPr lang="en-US" sz="3200" dirty="0">
                <a:latin typeface="Consolas" panose="020B0609020204030204" pitchFamily="49" charset="0"/>
              </a:rPr>
              <a:t>();</a:t>
            </a:r>
          </a:p>
          <a:p>
            <a:r>
              <a:rPr lang="en-US" sz="3200" dirty="0">
                <a:latin typeface="Consolas" panose="020B0609020204030204" pitchFamily="49" charset="0"/>
              </a:rPr>
              <a:t>    if (</a:t>
            </a:r>
            <a:r>
              <a:rPr lang="en-US" sz="3200" dirty="0" err="1">
                <a:latin typeface="Consolas" panose="020B0609020204030204" pitchFamily="49" charset="0"/>
              </a:rPr>
              <a:t>cpu</a:t>
            </a:r>
            <a:r>
              <a:rPr lang="en-US" sz="3200" dirty="0">
                <a:latin typeface="Consolas" panose="020B0609020204030204" pitchFamily="49" charset="0"/>
              </a:rPr>
              <a:t>-&gt;</a:t>
            </a:r>
            <a:r>
              <a:rPr lang="en-US" sz="3200" dirty="0" err="1">
                <a:latin typeface="Consolas" panose="020B0609020204030204" pitchFamily="49" charset="0"/>
              </a:rPr>
              <a:t>cpuindex</a:t>
            </a:r>
            <a:r>
              <a:rPr lang="en-US" sz="3200" dirty="0">
                <a:latin typeface="Consolas" panose="020B0609020204030204" pitchFamily="49" charset="0"/>
              </a:rPr>
              <a:t>_ == </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p>
          <a:p>
            <a:r>
              <a:rPr lang="en-US" sz="3200" dirty="0">
                <a:latin typeface="Consolas" panose="020B0609020204030204" pitchFamily="49" charset="0"/>
              </a:rPr>
              <a:t>        ++ticks;</a:t>
            </a:r>
          </a:p>
          <a:p>
            <a:r>
              <a:rPr lang="en-US" sz="3200" dirty="0">
                <a:latin typeface="Consolas" panose="020B0609020204030204" pitchFamily="49" charset="0"/>
              </a:rPr>
              <a:t>        </a:t>
            </a:r>
            <a:r>
              <a:rPr lang="en-US" sz="3200" dirty="0" err="1">
                <a:latin typeface="Consolas" panose="020B0609020204030204" pitchFamily="49" charset="0"/>
              </a:rPr>
              <a:t>kdisplay_ontick</a:t>
            </a:r>
            <a:r>
              <a:rPr lang="en-US" sz="3200" dirty="0">
                <a:latin typeface="Consolas" panose="020B0609020204030204" pitchFamily="49" charset="0"/>
              </a:rPr>
              <a:t>();</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lapicstate</a:t>
            </a:r>
            <a:r>
              <a:rPr lang="en-US" sz="3200" dirty="0">
                <a:latin typeface="Consolas" panose="020B0609020204030204" pitchFamily="49" charset="0"/>
              </a:rPr>
              <a:t>::get().ack();</a:t>
            </a:r>
          </a:p>
          <a:p>
            <a:r>
              <a:rPr lang="en-US" sz="3200" dirty="0">
                <a:latin typeface="Consolas" panose="020B0609020204030204" pitchFamily="49" charset="0"/>
              </a:rPr>
              <a:t>    regs_ = regs;</a:t>
            </a:r>
          </a:p>
          <a:p>
            <a:r>
              <a:rPr lang="en-US" sz="3200" dirty="0">
                <a:latin typeface="Consolas" panose="020B0609020204030204" pitchFamily="49" charset="0"/>
              </a:rPr>
              <a:t>    </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latin typeface="Consolas" panose="020B0609020204030204" pitchFamily="49" charset="0"/>
              </a:rPr>
              <a:t>    </a:t>
            </a:r>
            <a:r>
              <a:rPr lang="en-US" sz="3200" dirty="0">
                <a:solidFill>
                  <a:srgbClr val="0070C0"/>
                </a:solidFill>
                <a:latin typeface="Consolas" panose="020B0609020204030204" pitchFamily="49" charset="0"/>
              </a:rPr>
              <a:t>break</a:t>
            </a:r>
            <a:r>
              <a:rPr lang="en-US" sz="3200" dirty="0">
                <a:latin typeface="Consolas" panose="020B0609020204030204" pitchFamily="49" charset="0"/>
              </a:rPr>
              <a:t>; /* will not be reached */</a:t>
            </a:r>
          </a:p>
          <a:p>
            <a:r>
              <a:rPr lang="en-US" sz="3200" dirty="0">
                <a:latin typeface="Consolas" panose="020B0609020204030204" pitchFamily="49" charset="0"/>
              </a:rPr>
              <a:t> }</a:t>
            </a:r>
          </a:p>
        </p:txBody>
      </p:sp>
    </p:spTree>
    <p:extLst>
      <p:ext uri="{BB962C8B-B14F-4D97-AF65-F5344CB8AC3E}">
        <p14:creationId xmlns:p14="http://schemas.microsoft.com/office/powerpoint/2010/main" val="26580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4.44444E-6 L 0.00013 -0.88774 " pathEditMode="relative" rAng="0" ptsTypes="AA">
                                      <p:cBhvr>
                                        <p:cTn id="6" dur="2000" fill="hold"/>
                                        <p:tgtEl>
                                          <p:spTgt spid="4"/>
                                        </p:tgtEl>
                                        <p:attrNameLst>
                                          <p:attrName>ppt_x</p:attrName>
                                          <p:attrName>ppt_y</p:attrName>
                                        </p:attrNameLst>
                                      </p:cBhvr>
                                      <p:rCtr x="0" y="-4439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02AB90-4BEE-4907-B493-CED11AF89787}"/>
              </a:ext>
            </a:extLst>
          </p:cNvPr>
          <p:cNvSpPr>
            <a:spLocks noGrp="1"/>
          </p:cNvSpPr>
          <p:nvPr>
            <p:ph idx="1"/>
          </p:nvPr>
        </p:nvSpPr>
        <p:spPr>
          <a:xfrm>
            <a:off x="59801" y="648182"/>
            <a:ext cx="12072395" cy="6472146"/>
          </a:xfrm>
        </p:spPr>
        <p:txBody>
          <a:bodyPr>
            <a:normAutofit lnSpcReduction="10000"/>
          </a:bodyPr>
          <a:lstStyle/>
          <a:p>
            <a:r>
              <a:rPr lang="en-US" dirty="0"/>
              <a:t>A segment register, unlike a normal register, has two parts</a:t>
            </a:r>
          </a:p>
          <a:p>
            <a:pPr lvl="1"/>
            <a:r>
              <a:rPr lang="en-US" dirty="0"/>
              <a:t>Visible part: Contains a “selector” that can be directly read or written via normal register instructions like </a:t>
            </a:r>
            <a:r>
              <a:rPr lang="en-US" dirty="0">
                <a:latin typeface="Consolas" panose="020B0609020204030204" pitchFamily="49" charset="0"/>
              </a:rPr>
              <a:t>mov</a:t>
            </a:r>
            <a:r>
              <a:rPr lang="en-US" dirty="0"/>
              <a:t> and </a:t>
            </a:r>
            <a:r>
              <a:rPr lang="en-US" dirty="0">
                <a:latin typeface="Consolas" panose="020B0609020204030204" pitchFamily="49" charset="0"/>
              </a:rPr>
              <a:t>push</a:t>
            </a:r>
            <a:r>
              <a:rPr lang="en-US" dirty="0"/>
              <a:t>, e.g., </a:t>
            </a:r>
            <a:r>
              <a:rPr lang="en-US" dirty="0">
                <a:latin typeface="Consolas" panose="020B0609020204030204" pitchFamily="49" charset="0"/>
              </a:rPr>
              <a:t>push %</a:t>
            </a:r>
            <a:r>
              <a:rPr lang="en-US" dirty="0" err="1">
                <a:latin typeface="Consolas" panose="020B0609020204030204" pitchFamily="49" charset="0"/>
              </a:rPr>
              <a:t>gs</a:t>
            </a:r>
            <a:endParaRPr lang="en-US" dirty="0">
              <a:latin typeface="Consolas" panose="020B0609020204030204" pitchFamily="49" charset="0"/>
            </a:endParaRPr>
          </a:p>
          <a:p>
            <a:pPr lvl="1"/>
            <a:r>
              <a:rPr lang="en-US" dirty="0"/>
              <a:t>Hidden part: Contains the base address that’s used in </a:t>
            </a:r>
            <a:r>
              <a:rPr lang="en-US" dirty="0" err="1"/>
              <a:t>base+offset</a:t>
            </a:r>
            <a:r>
              <a:rPr lang="en-US" dirty="0"/>
              <a:t> address calculations like </a:t>
            </a:r>
            <a:r>
              <a:rPr lang="en-US" dirty="0">
                <a:latin typeface="Consolas" panose="020B0609020204030204" pitchFamily="49" charset="0"/>
              </a:rPr>
              <a:t>mov %</a:t>
            </a:r>
            <a:r>
              <a:rPr lang="en-US" dirty="0" err="1">
                <a:latin typeface="Consolas" panose="020B0609020204030204" pitchFamily="49" charset="0"/>
              </a:rPr>
              <a:t>gs</a:t>
            </a:r>
            <a:r>
              <a:rPr lang="en-US" dirty="0">
                <a:latin typeface="Consolas" panose="020B0609020204030204" pitchFamily="49" charset="0"/>
              </a:rPr>
              <a:t>:(28), %</a:t>
            </a:r>
            <a:r>
              <a:rPr lang="en-US" dirty="0" err="1">
                <a:latin typeface="Consolas" panose="020B0609020204030204" pitchFamily="49" charset="0"/>
              </a:rPr>
              <a:t>rax</a:t>
            </a:r>
            <a:endParaRPr lang="en-US" dirty="0">
              <a:latin typeface="Consolas" panose="020B0609020204030204" pitchFamily="49" charset="0"/>
            </a:endParaRPr>
          </a:p>
          <a:p>
            <a:pPr lvl="1"/>
            <a:endParaRPr lang="en-US" dirty="0">
              <a:latin typeface="Consolas" panose="020B0609020204030204" pitchFamily="49" charset="0"/>
            </a:endParaRPr>
          </a:p>
          <a:p>
            <a:endParaRPr lang="en-US" sz="3200" dirty="0"/>
          </a:p>
          <a:p>
            <a:endParaRPr lang="en-US" sz="3200" dirty="0"/>
          </a:p>
          <a:p>
            <a:endParaRPr lang="en-US" sz="3200" dirty="0"/>
          </a:p>
          <a:p>
            <a:pPr marL="0" indent="0">
              <a:buNone/>
            </a:pPr>
            <a:r>
              <a:rPr lang="en-US" dirty="0"/>
              <a:t>Privileged code can read and write the segment base by:</a:t>
            </a:r>
          </a:p>
          <a:p>
            <a:pPr lvl="1"/>
            <a:r>
              <a:rPr lang="en-US" dirty="0"/>
              <a:t>Directly reading or writing the model-specific register </a:t>
            </a:r>
            <a:r>
              <a:rPr lang="en-US" dirty="0">
                <a:latin typeface="Consolas" panose="020B0609020204030204" pitchFamily="49" charset="0"/>
              </a:rPr>
              <a:t>%MSR_IA32_GS_BASE</a:t>
            </a:r>
            <a:r>
              <a:rPr lang="en-US" dirty="0"/>
              <a:t>, or </a:t>
            </a:r>
          </a:p>
          <a:p>
            <a:pPr lvl="1"/>
            <a:r>
              <a:rPr lang="en-US" dirty="0"/>
              <a:t>Calling </a:t>
            </a:r>
            <a:r>
              <a:rPr lang="en-US" dirty="0" err="1">
                <a:latin typeface="Consolas" panose="020B0609020204030204" pitchFamily="49" charset="0"/>
              </a:rPr>
              <a:t>swapgs</a:t>
            </a:r>
            <a:r>
              <a:rPr lang="en-US" dirty="0"/>
              <a:t>, which exchanges the current </a:t>
            </a:r>
            <a:r>
              <a:rPr lang="en-US" dirty="0">
                <a:latin typeface="Consolas" panose="020B0609020204030204" pitchFamily="49" charset="0"/>
              </a:rPr>
              <a:t>%</a:t>
            </a:r>
            <a:r>
              <a:rPr lang="en-US" dirty="0" err="1">
                <a:latin typeface="Consolas" panose="020B0609020204030204" pitchFamily="49" charset="0"/>
              </a:rPr>
              <a:t>gs</a:t>
            </a:r>
            <a:r>
              <a:rPr lang="en-US" dirty="0"/>
              <a:t> base and </a:t>
            </a:r>
            <a:r>
              <a:rPr lang="en-US" dirty="0">
                <a:latin typeface="Consolas" panose="020B0609020204030204" pitchFamily="49" charset="0"/>
              </a:rPr>
              <a:t>%IA32_KERNEL_GS_BASE</a:t>
            </a:r>
            <a:endParaRPr lang="en-US" dirty="0"/>
          </a:p>
          <a:p>
            <a:pPr lvl="2"/>
            <a:r>
              <a:rPr lang="en-US" sz="2400" dirty="0"/>
              <a:t>Each core has its own </a:t>
            </a:r>
            <a:r>
              <a:rPr lang="en-US" sz="2400" dirty="0">
                <a:latin typeface="Consolas" panose="020B0609020204030204" pitchFamily="49" charset="0"/>
              </a:rPr>
              <a:t>%IA32_KERNEL_GS_BASE</a:t>
            </a:r>
            <a:r>
              <a:rPr lang="en-US" sz="2400" dirty="0"/>
              <a:t> register that can only be accessed when the CPU is in privileged mode</a:t>
            </a:r>
          </a:p>
          <a:p>
            <a:pPr lvl="2"/>
            <a:r>
              <a:rPr lang="en-US" sz="2400" dirty="0" err="1">
                <a:latin typeface="Consolas" panose="020B0609020204030204" pitchFamily="49" charset="0"/>
              </a:rPr>
              <a:t>swapgs</a:t>
            </a:r>
            <a:r>
              <a:rPr lang="en-US" sz="2400" dirty="0"/>
              <a:t> exchanges </a:t>
            </a:r>
            <a:r>
              <a:rPr lang="en-US" sz="2400" dirty="0">
                <a:latin typeface="Consolas" panose="020B0609020204030204" pitchFamily="49" charset="0"/>
              </a:rPr>
              <a:t>%IA32_KERNEL_GS_BASE</a:t>
            </a:r>
            <a:r>
              <a:rPr lang="en-US" sz="2400" dirty="0"/>
              <a:t> and the base address in </a:t>
            </a:r>
            <a:r>
              <a:rPr lang="en-US" sz="2400" dirty="0">
                <a:latin typeface="Consolas" panose="020B0609020204030204" pitchFamily="49" charset="0"/>
              </a:rPr>
              <a:t>%</a:t>
            </a:r>
            <a:r>
              <a:rPr lang="en-US" sz="2400" dirty="0" err="1">
                <a:latin typeface="Consolas" panose="020B0609020204030204" pitchFamily="49" charset="0"/>
              </a:rPr>
              <a:t>gs</a:t>
            </a:r>
            <a:r>
              <a:rPr lang="en-US" sz="2400" dirty="0"/>
              <a:t> (but doesn’t change the selector in </a:t>
            </a:r>
            <a:r>
              <a:rPr lang="en-US" sz="2400" dirty="0">
                <a:latin typeface="Consolas" panose="020B0609020204030204" pitchFamily="49" charset="0"/>
              </a:rPr>
              <a:t>%</a:t>
            </a:r>
            <a:r>
              <a:rPr lang="en-US" sz="2400" dirty="0" err="1">
                <a:latin typeface="Consolas" panose="020B0609020204030204" pitchFamily="49" charset="0"/>
              </a:rPr>
              <a:t>gs</a:t>
            </a:r>
            <a:r>
              <a:rPr lang="en-US" sz="2400" dirty="0"/>
              <a:t>!)</a:t>
            </a:r>
          </a:p>
          <a:p>
            <a:pPr lvl="2"/>
            <a:endParaRPr lang="en-US" dirty="0"/>
          </a:p>
          <a:p>
            <a:endParaRPr lang="en-US" dirty="0"/>
          </a:p>
        </p:txBody>
      </p:sp>
      <p:sp>
        <p:nvSpPr>
          <p:cNvPr id="2" name="Rectangle 1">
            <a:extLst>
              <a:ext uri="{FF2B5EF4-FFF2-40B4-BE49-F238E27FC236}">
                <a16:creationId xmlns:a16="http://schemas.microsoft.com/office/drawing/2014/main" id="{68E81DB4-5004-4CCE-80F2-3DFDD27B4024}"/>
              </a:ext>
            </a:extLst>
          </p:cNvPr>
          <p:cNvSpPr/>
          <p:nvPr/>
        </p:nvSpPr>
        <p:spPr>
          <a:xfrm>
            <a:off x="3432858" y="2549322"/>
            <a:ext cx="4653022" cy="1551008"/>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C985CBD-152C-4474-B835-4A87C1CE728B}"/>
              </a:ext>
            </a:extLst>
          </p:cNvPr>
          <p:cNvSpPr>
            <a:spLocks noGrp="1"/>
          </p:cNvSpPr>
          <p:nvPr>
            <p:ph type="title"/>
          </p:nvPr>
        </p:nvSpPr>
        <p:spPr>
          <a:xfrm>
            <a:off x="0" y="-49283"/>
            <a:ext cx="12191999" cy="780770"/>
          </a:xfrm>
        </p:spPr>
        <p:txBody>
          <a:bodyPr>
            <a:normAutofit/>
          </a:bodyPr>
          <a:lstStyle/>
          <a:p>
            <a:r>
              <a:rPr lang="en-US" dirty="0"/>
              <a:t>x86-64: The %</a:t>
            </a:r>
            <a:r>
              <a:rPr lang="en-US" dirty="0" err="1"/>
              <a:t>gs</a:t>
            </a:r>
            <a:r>
              <a:rPr lang="en-US" dirty="0"/>
              <a:t> Segment Register</a:t>
            </a:r>
          </a:p>
        </p:txBody>
      </p:sp>
      <p:grpSp>
        <p:nvGrpSpPr>
          <p:cNvPr id="17" name="Group 16">
            <a:extLst>
              <a:ext uri="{FF2B5EF4-FFF2-40B4-BE49-F238E27FC236}">
                <a16:creationId xmlns:a16="http://schemas.microsoft.com/office/drawing/2014/main" id="{1CE6CE46-7374-457D-BDA1-911BD8597139}"/>
              </a:ext>
            </a:extLst>
          </p:cNvPr>
          <p:cNvGrpSpPr/>
          <p:nvPr/>
        </p:nvGrpSpPr>
        <p:grpSpPr>
          <a:xfrm>
            <a:off x="3679342" y="2645136"/>
            <a:ext cx="4074903" cy="1210743"/>
            <a:chOff x="7418757" y="131830"/>
            <a:chExt cx="4074903" cy="1210743"/>
          </a:xfrm>
        </p:grpSpPr>
        <p:sp>
          <p:nvSpPr>
            <p:cNvPr id="18" name="Rectangle 17">
              <a:extLst>
                <a:ext uri="{FF2B5EF4-FFF2-40B4-BE49-F238E27FC236}">
                  <a16:creationId xmlns:a16="http://schemas.microsoft.com/office/drawing/2014/main" id="{1073989E-6F9C-4073-A30A-814ABF1E4FD8}"/>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49EAB159-05DD-4721-9061-78C69D3143C0}"/>
                </a:ext>
              </a:extLst>
            </p:cNvPr>
            <p:cNvGrpSpPr/>
            <p:nvPr/>
          </p:nvGrpSpPr>
          <p:grpSpPr>
            <a:xfrm>
              <a:off x="7418757" y="131830"/>
              <a:ext cx="4074903" cy="1209459"/>
              <a:chOff x="7418757" y="131830"/>
              <a:chExt cx="4074903" cy="1209459"/>
            </a:xfrm>
          </p:grpSpPr>
          <p:sp>
            <p:nvSpPr>
              <p:cNvPr id="20" name="TextBox 19">
                <a:extLst>
                  <a:ext uri="{FF2B5EF4-FFF2-40B4-BE49-F238E27FC236}">
                    <a16:creationId xmlns:a16="http://schemas.microsoft.com/office/drawing/2014/main" id="{85EE66B8-973F-4A71-901B-E8E9952F9FF5}"/>
                  </a:ext>
                </a:extLst>
              </p:cNvPr>
              <p:cNvSpPr txBox="1"/>
              <p:nvPr/>
            </p:nvSpPr>
            <p:spPr>
              <a:xfrm>
                <a:off x="7674016" y="131830"/>
                <a:ext cx="3368233" cy="361894"/>
              </a:xfrm>
              <a:prstGeom prst="rect">
                <a:avLst/>
              </a:prstGeom>
              <a:noFill/>
            </p:spPr>
            <p:txBody>
              <a:bodyPr wrap="square" rtlCol="0">
                <a:spAutoFit/>
              </a:bodyPr>
              <a:lstStyle/>
              <a:p>
                <a:pPr algn="ctr">
                  <a:lnSpc>
                    <a:spcPts val="2000"/>
                  </a:lnSpc>
                </a:pPr>
                <a:r>
                  <a:rPr lang="en-US" sz="2400" b="1" dirty="0">
                    <a:latin typeface="Consolas" panose="020B0609020204030204" pitchFamily="49" charset="0"/>
                    <a:cs typeface="Segoe UI" panose="020B0502040204020203" pitchFamily="34" charset="0"/>
                  </a:rPr>
                  <a:t>%</a:t>
                </a:r>
                <a:r>
                  <a:rPr lang="en-US" sz="2400" b="1" dirty="0" err="1">
                    <a:latin typeface="Consolas" panose="020B0609020204030204" pitchFamily="49" charset="0"/>
                    <a:cs typeface="Segoe UI" panose="020B0502040204020203" pitchFamily="34" charset="0"/>
                  </a:rPr>
                  <a:t>gs</a:t>
                </a:r>
                <a:r>
                  <a:rPr lang="en-US" sz="2400" b="1" dirty="0">
                    <a:latin typeface="Segoe UI" panose="020B0502040204020203" pitchFamily="34" charset="0"/>
                    <a:cs typeface="Segoe UI" panose="020B0502040204020203" pitchFamily="34" charset="0"/>
                  </a:rPr>
                  <a:t> register</a:t>
                </a:r>
              </a:p>
            </p:txBody>
          </p:sp>
          <p:sp>
            <p:nvSpPr>
              <p:cNvPr id="21" name="Rectangle 20">
                <a:extLst>
                  <a:ext uri="{FF2B5EF4-FFF2-40B4-BE49-F238E27FC236}">
                    <a16:creationId xmlns:a16="http://schemas.microsoft.com/office/drawing/2014/main" id="{F834093A-AAB3-4E44-AFEB-4F88CBEE7877}"/>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schemeClr val="tx1"/>
                    </a:solidFill>
                    <a:latin typeface="Segoe UI" panose="020B0502040204020203" pitchFamily="34" charset="0"/>
                    <a:cs typeface="Segoe UI" panose="020B0502040204020203" pitchFamily="34" charset="0"/>
                  </a:rPr>
                  <a:t>Selector</a:t>
                </a:r>
              </a:p>
            </p:txBody>
          </p:sp>
          <p:sp>
            <p:nvSpPr>
              <p:cNvPr id="22" name="Rectangle 21">
                <a:extLst>
                  <a:ext uri="{FF2B5EF4-FFF2-40B4-BE49-F238E27FC236}">
                    <a16:creationId xmlns:a16="http://schemas.microsoft.com/office/drawing/2014/main" id="{E2150481-FF22-4439-AC1E-1BBE365472C8}"/>
                  </a:ext>
                </a:extLst>
              </p:cNvPr>
              <p:cNvSpPr/>
              <p:nvPr/>
            </p:nvSpPr>
            <p:spPr>
              <a:xfrm>
                <a:off x="9086250" y="955784"/>
                <a:ext cx="1935915" cy="315920"/>
              </a:xfrm>
              <a:prstGeom prst="rect">
                <a:avLst/>
              </a:prstGeom>
            </p:spPr>
            <p:txBody>
              <a:bodyPr wrap="none">
                <a:spAutoFit/>
              </a:bodyPr>
              <a:lstStyle/>
              <a:p>
                <a:pPr algn="ctr">
                  <a:lnSpc>
                    <a:spcPts val="1600"/>
                  </a:lnSpc>
                </a:pPr>
                <a:r>
                  <a:rPr lang="en-US" sz="2400" dirty="0">
                    <a:latin typeface="Segoe UI" panose="020B0502040204020203" pitchFamily="34" charset="0"/>
                    <a:cs typeface="Segoe UI" panose="020B0502040204020203" pitchFamily="34" charset="0"/>
                  </a:rPr>
                  <a:t>Base address</a:t>
                </a:r>
              </a:p>
            </p:txBody>
          </p:sp>
          <p:sp>
            <p:nvSpPr>
              <p:cNvPr id="23" name="TextBox 22">
                <a:extLst>
                  <a:ext uri="{FF2B5EF4-FFF2-40B4-BE49-F238E27FC236}">
                    <a16:creationId xmlns:a16="http://schemas.microsoft.com/office/drawing/2014/main" id="{2A44BF2E-3463-4F7C-9D9D-1DAD0FC4BED0}"/>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4" name="TextBox 23">
                <a:extLst>
                  <a:ext uri="{FF2B5EF4-FFF2-40B4-BE49-F238E27FC236}">
                    <a16:creationId xmlns:a16="http://schemas.microsoft.com/office/drawing/2014/main" id="{330245C6-E5FA-4431-869F-5A1A17FB09AB}"/>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spTree>
    <p:extLst>
      <p:ext uri="{BB962C8B-B14F-4D97-AF65-F5344CB8AC3E}">
        <p14:creationId xmlns:p14="http://schemas.microsoft.com/office/powerpoint/2010/main" val="312789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66A9D-AEF1-467C-AF7C-33B8217CBF2C}"/>
              </a:ext>
            </a:extLst>
          </p:cNvPr>
          <p:cNvSpPr/>
          <p:nvPr/>
        </p:nvSpPr>
        <p:spPr>
          <a:xfrm>
            <a:off x="246925" y="3118515"/>
            <a:ext cx="11698149" cy="8956298"/>
          </a:xfrm>
          <a:prstGeom prst="rect">
            <a:avLst/>
          </a:prstGeom>
        </p:spPr>
        <p:txBody>
          <a:bodyPr wrap="square">
            <a:spAutoFit/>
          </a:bodyPr>
          <a:lstStyle/>
          <a:p>
            <a:r>
              <a:rPr lang="en-US" sz="3200" dirty="0">
                <a:latin typeface="Consolas" panose="020B0609020204030204" pitchFamily="49" charset="0"/>
              </a:rPr>
              <a:t>// k-</a:t>
            </a:r>
            <a:r>
              <a:rPr lang="en-US" sz="3200" dirty="0" err="1">
                <a:latin typeface="Consolas" panose="020B0609020204030204" pitchFamily="49" charset="0"/>
              </a:rPr>
              <a:t>exception.S</a:t>
            </a:r>
            <a:endParaRPr lang="en-US" sz="3200" dirty="0">
              <a:latin typeface="Consolas" panose="020B0609020204030204" pitchFamily="49" charset="0"/>
            </a:endParaRPr>
          </a:p>
          <a:p>
            <a:r>
              <a:rPr lang="en-US" sz="3200" dirty="0">
                <a:latin typeface="Consolas" panose="020B0609020204030204" pitchFamily="49" charset="0"/>
              </a:rPr>
              <a:t>// proc::</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solidFill>
                  <a:srgbClr val="00B050"/>
                </a:solidFill>
                <a:latin typeface="Consolas" panose="020B0609020204030204" pitchFamily="49" charset="0"/>
              </a:rPr>
              <a:t>.</a:t>
            </a:r>
            <a:r>
              <a:rPr lang="en-US" sz="3200" dirty="0" err="1">
                <a:solidFill>
                  <a:srgbClr val="00B050"/>
                </a:solidFill>
                <a:latin typeface="Consolas" panose="020B0609020204030204" pitchFamily="49" charset="0"/>
              </a:rPr>
              <a:t>globl</a:t>
            </a:r>
            <a:r>
              <a:rPr lang="en-US" sz="3200" dirty="0">
                <a:solidFill>
                  <a:srgbClr val="00B050"/>
                </a:solidFill>
                <a:latin typeface="Consolas" panose="020B0609020204030204" pitchFamily="49" charset="0"/>
              </a:rPr>
              <a:t> _ZN4proc14yield_noreturnEv</a:t>
            </a:r>
          </a:p>
          <a:p>
            <a:r>
              <a:rPr lang="en-US" sz="3200" dirty="0">
                <a:solidFill>
                  <a:srgbClr val="00B050"/>
                </a:solidFill>
                <a:latin typeface="Consolas" panose="020B0609020204030204" pitchFamily="49" charset="0"/>
              </a:rPr>
              <a:t>_ZN4proc14yield_noreturnEv:</a:t>
            </a:r>
          </a:p>
          <a:p>
            <a:r>
              <a:rPr lang="en-US" sz="3200" dirty="0">
                <a:latin typeface="Consolas" panose="020B0609020204030204" pitchFamily="49" charset="0"/>
              </a:rPr>
              <a:t>    // Switch to </a:t>
            </a:r>
            <a:r>
              <a:rPr lang="en-US" sz="3200" dirty="0" err="1">
                <a:latin typeface="Consolas" panose="020B0609020204030204" pitchFamily="49" charset="0"/>
              </a:rPr>
              <a:t>cpustack</a:t>
            </a:r>
            <a:r>
              <a:rPr lang="en-US" sz="3200" dirty="0">
                <a:latin typeface="Consolas" panose="020B0609020204030204" pitchFamily="49" charset="0"/>
              </a:rPr>
              <a:t> and invoke the scheduler</a:t>
            </a:r>
          </a:p>
          <a:p>
            <a:r>
              <a:rPr lang="en-US" sz="3200" dirty="0">
                <a:latin typeface="Consolas" panose="020B0609020204030204" pitchFamily="49" charset="0"/>
              </a:rPr>
              <a:t>    // (in other words, invoke the function </a:t>
            </a:r>
          </a:p>
          <a:p>
            <a:r>
              <a:rPr lang="en-US" sz="3200" dirty="0">
                <a:latin typeface="Consolas" panose="020B0609020204030204" pitchFamily="49" charset="0"/>
              </a:rPr>
              <a:t>    // </a:t>
            </a:r>
            <a:r>
              <a:rPr lang="en-US" sz="3200" dirty="0" err="1">
                <a:latin typeface="Consolas" panose="020B0609020204030204" pitchFamily="49" charset="0"/>
              </a:rPr>
              <a:t>cpustate</a:t>
            </a:r>
            <a:r>
              <a:rPr lang="en-US" sz="3200" dirty="0">
                <a:latin typeface="Consolas" panose="020B0609020204030204" pitchFamily="49" charset="0"/>
              </a:rPr>
              <a:t>::schedule(proc* </a:t>
            </a:r>
            <a:r>
              <a:rPr lang="en-US" sz="3200" dirty="0" err="1">
                <a:latin typeface="Consolas" panose="020B0609020204030204" pitchFamily="49" charset="0"/>
              </a:rPr>
              <a:t>yielding_from</a:t>
            </a:r>
            <a:r>
              <a:rPr lang="en-US" sz="3200" dirty="0">
                <a:latin typeface="Consolas" panose="020B0609020204030204" pitchFamily="49" charset="0"/>
              </a:rPr>
              <a:t>))</a:t>
            </a:r>
          </a:p>
          <a:p>
            <a:r>
              <a:rPr lang="en-US" sz="3200" dirty="0">
                <a:latin typeface="Consolas" panose="020B0609020204030204" pitchFamily="49" charset="0"/>
              </a:rPr>
              <a:t>    </a:t>
            </a:r>
          </a:p>
          <a:p>
            <a:r>
              <a:rPr lang="en-US" sz="3200" dirty="0">
                <a:latin typeface="Consolas" panose="020B0609020204030204" pitchFamily="49" charset="0"/>
              </a:rPr>
              <a:t>    // We’re currently in proc::</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latin typeface="Consolas" panose="020B0609020204030204" pitchFamily="49" charset="0"/>
              </a:rPr>
              <a:t>    // so the first argument %</a:t>
            </a:r>
            <a:r>
              <a:rPr lang="en-US" sz="3200" dirty="0" err="1">
                <a:latin typeface="Consolas" panose="020B0609020204030204" pitchFamily="49" charset="0"/>
              </a:rPr>
              <a:t>rdi</a:t>
            </a:r>
            <a:r>
              <a:rPr lang="en-US" sz="3200" dirty="0">
                <a:latin typeface="Consolas" panose="020B0609020204030204" pitchFamily="49" charset="0"/>
              </a:rPr>
              <a:t> is a `this`</a:t>
            </a:r>
          </a:p>
          <a:p>
            <a:r>
              <a:rPr lang="en-US" sz="3200" dirty="0">
                <a:latin typeface="Consolas" panose="020B0609020204030204" pitchFamily="49" charset="0"/>
              </a:rPr>
              <a:t>    // representing the current process.</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movq</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rsi</a:t>
            </a:r>
            <a:r>
              <a:rPr lang="en-US" sz="3200" dirty="0">
                <a:latin typeface="Consolas" panose="020B0609020204030204" pitchFamily="49" charset="0"/>
              </a:rPr>
              <a:t>     //%</a:t>
            </a:r>
            <a:r>
              <a:rPr lang="en-US" sz="3200" dirty="0" err="1">
                <a:latin typeface="Consolas" panose="020B0609020204030204" pitchFamily="49" charset="0"/>
              </a:rPr>
              <a:t>rsi</a:t>
            </a:r>
            <a:r>
              <a:rPr lang="en-US" sz="3200" dirty="0">
                <a:latin typeface="Consolas" panose="020B0609020204030204" pitchFamily="49" charset="0"/>
              </a:rPr>
              <a:t> is `</a:t>
            </a:r>
            <a:r>
              <a:rPr lang="en-US" sz="3200" dirty="0" err="1">
                <a:latin typeface="Consolas" panose="020B0609020204030204" pitchFamily="49" charset="0"/>
              </a:rPr>
              <a:t>yielding_from</a:t>
            </a:r>
            <a:r>
              <a:rPr lang="en-US" sz="3200" dirty="0">
                <a:latin typeface="Consolas" panose="020B0609020204030204" pitchFamily="49" charset="0"/>
              </a:rPr>
              <a:t>`</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movq</a:t>
            </a:r>
            <a:r>
              <a:rPr lang="en-US" sz="3200" dirty="0">
                <a:latin typeface="Consolas" panose="020B0609020204030204" pitchFamily="49" charset="0"/>
              </a:rPr>
              <a:t> %</a:t>
            </a:r>
            <a:r>
              <a:rPr lang="en-US" sz="3200" dirty="0" err="1">
                <a:latin typeface="Consolas" panose="020B0609020204030204" pitchFamily="49" charset="0"/>
              </a:rPr>
              <a:t>gs</a:t>
            </a:r>
            <a:r>
              <a:rPr lang="en-US" sz="3200" dirty="0">
                <a:latin typeface="Consolas" panose="020B0609020204030204" pitchFamily="49" charset="0"/>
              </a:rPr>
              <a:t>:(</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is `this` pointer:</a:t>
            </a:r>
          </a:p>
          <a:p>
            <a:r>
              <a:rPr lang="en-US" sz="3200" dirty="0">
                <a:latin typeface="Consolas" panose="020B0609020204030204" pitchFamily="49" charset="0"/>
              </a:rPr>
              <a:t>                        //points to </a:t>
            </a:r>
            <a:r>
              <a:rPr lang="en-US" sz="3200" dirty="0" err="1">
                <a:latin typeface="Consolas" panose="020B0609020204030204" pitchFamily="49" charset="0"/>
              </a:rPr>
              <a:t>cpustate</a:t>
            </a:r>
            <a:r>
              <a:rPr lang="en-US" sz="3200" dirty="0">
                <a:latin typeface="Consolas" panose="020B0609020204030204" pitchFamily="49" charset="0"/>
              </a:rPr>
              <a:t>!</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leaq</a:t>
            </a:r>
            <a:r>
              <a:rPr lang="en-US" sz="3200" dirty="0">
                <a:latin typeface="Consolas" panose="020B0609020204030204" pitchFamily="49" charset="0"/>
              </a:rPr>
              <a:t> CPUSTACK_SIZE(%</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rsp</a:t>
            </a:r>
            <a:r>
              <a:rPr lang="en-US" sz="3200" dirty="0">
                <a:latin typeface="Consolas" panose="020B0609020204030204" pitchFamily="49" charset="0"/>
              </a:rPr>
              <a:t> //</a:t>
            </a:r>
            <a:r>
              <a:rPr lang="en-US" sz="3200" dirty="0" err="1">
                <a:latin typeface="Consolas" panose="020B0609020204030204" pitchFamily="49" charset="0"/>
              </a:rPr>
              <a:t>cpustack</a:t>
            </a:r>
            <a:r>
              <a:rPr lang="en-US" sz="3200" dirty="0">
                <a:latin typeface="Consolas" panose="020B0609020204030204" pitchFamily="49" charset="0"/>
              </a:rPr>
              <a:t> is at</a:t>
            </a:r>
          </a:p>
          <a:p>
            <a:r>
              <a:rPr lang="en-US" sz="3200" dirty="0">
                <a:latin typeface="Consolas" panose="020B0609020204030204" pitchFamily="49" charset="0"/>
              </a:rPr>
              <a:t>                        //the top of the allocated</a:t>
            </a:r>
          </a:p>
          <a:p>
            <a:r>
              <a:rPr lang="en-US" sz="3200" dirty="0">
                <a:latin typeface="Consolas" panose="020B0609020204030204" pitchFamily="49" charset="0"/>
              </a:rPr>
              <a:t>                        //space for </a:t>
            </a:r>
            <a:r>
              <a:rPr lang="en-US" sz="3200" dirty="0" err="1">
                <a:latin typeface="Consolas" panose="020B0609020204030204" pitchFamily="49" charset="0"/>
              </a:rPr>
              <a:t>cpustate</a:t>
            </a:r>
            <a:endParaRPr lang="en-US" sz="3200" dirty="0">
              <a:latin typeface="Consolas" panose="020B0609020204030204" pitchFamily="49" charset="0"/>
            </a:endParaRP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jmp</a:t>
            </a:r>
            <a:r>
              <a:rPr lang="en-US" sz="3200" dirty="0">
                <a:latin typeface="Consolas" panose="020B0609020204030204" pitchFamily="49" charset="0"/>
              </a:rPr>
              <a:t> _ZN8cpustate8scheduleEP4proc</a:t>
            </a:r>
          </a:p>
        </p:txBody>
      </p:sp>
    </p:spTree>
    <p:extLst>
      <p:ext uri="{BB962C8B-B14F-4D97-AF65-F5344CB8AC3E}">
        <p14:creationId xmlns:p14="http://schemas.microsoft.com/office/powerpoint/2010/main" val="32219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1.11111E-6 L 0 -0.74306 " pathEditMode="relative" rAng="0" ptsTypes="AA">
                                      <p:cBhvr>
                                        <p:cTn id="6" dur="2000" fill="hold"/>
                                        <p:tgtEl>
                                          <p:spTgt spid="4"/>
                                        </p:tgtEl>
                                        <p:attrNameLst>
                                          <p:attrName>ppt_x</p:attrName>
                                          <p:attrName>ppt_y</p:attrName>
                                        </p:attrNameLst>
                                      </p:cBhvr>
                                      <p:rCtr x="0" y="-3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9BEC21-6B05-446E-B419-B25857751925}"/>
              </a:ext>
            </a:extLst>
          </p:cNvPr>
          <p:cNvSpPr/>
          <p:nvPr/>
        </p:nvSpPr>
        <p:spPr>
          <a:xfrm>
            <a:off x="0" y="5203293"/>
            <a:ext cx="12192000" cy="1185931"/>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2975D5-5CB6-4F5E-B73D-0229FE6B3B2D}"/>
              </a:ext>
            </a:extLst>
          </p:cNvPr>
          <p:cNvSpPr/>
          <p:nvPr/>
        </p:nvSpPr>
        <p:spPr>
          <a:xfrm>
            <a:off x="0" y="4352080"/>
            <a:ext cx="12192000" cy="429786"/>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E8F0D2-40A4-4B1B-8BF8-37887937CBD6}"/>
              </a:ext>
            </a:extLst>
          </p:cNvPr>
          <p:cNvSpPr/>
          <p:nvPr/>
        </p:nvSpPr>
        <p:spPr>
          <a:xfrm>
            <a:off x="0" y="2615877"/>
            <a:ext cx="12192000" cy="1736203"/>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CA3AE5-E4FC-4F87-9E61-4530EBABEE91}"/>
              </a:ext>
            </a:extLst>
          </p:cNvPr>
          <p:cNvSpPr/>
          <p:nvPr/>
        </p:nvSpPr>
        <p:spPr>
          <a:xfrm>
            <a:off x="0" y="2186092"/>
            <a:ext cx="12192000" cy="429786"/>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0DF344-0E7E-45C9-A02A-44F2BF8110B8}"/>
              </a:ext>
            </a:extLst>
          </p:cNvPr>
          <p:cNvSpPr/>
          <p:nvPr/>
        </p:nvSpPr>
        <p:spPr>
          <a:xfrm>
            <a:off x="432121" y="-26148"/>
            <a:ext cx="11327758" cy="6986528"/>
          </a:xfrm>
          <a:prstGeom prst="rect">
            <a:avLst/>
          </a:prstGeom>
        </p:spPr>
        <p:txBody>
          <a:bodyPr wrap="square">
            <a:spAutoFit/>
          </a:bodyPr>
          <a:lstStyle/>
          <a:p>
            <a:r>
              <a:rPr lang="en-US" sz="2800" dirty="0">
                <a:latin typeface="Consolas" panose="020B0609020204030204" pitchFamily="49" charset="0"/>
              </a:rPr>
              <a:t>// A simplified version of the real schedule(). Note that</a:t>
            </a:r>
          </a:p>
          <a:p>
            <a:r>
              <a:rPr lang="en-US" sz="2800" dirty="0">
                <a:latin typeface="Consolas" panose="020B0609020204030204" pitchFamily="49" charset="0"/>
              </a:rPr>
              <a:t>// this code uses the per-</a:t>
            </a:r>
            <a:r>
              <a:rPr lang="en-US" sz="2800" dirty="0" err="1">
                <a:latin typeface="Consolas" panose="020B0609020204030204" pitchFamily="49" charset="0"/>
              </a:rPr>
              <a:t>cpu</a:t>
            </a:r>
            <a:r>
              <a:rPr lang="en-US" sz="2800" dirty="0">
                <a:latin typeface="Consolas" panose="020B0609020204030204" pitchFamily="49" charset="0"/>
              </a:rPr>
              <a:t> stack, not a per-process</a:t>
            </a:r>
          </a:p>
          <a:p>
            <a:r>
              <a:rPr lang="en-US" sz="2800" dirty="0">
                <a:latin typeface="Consolas" panose="020B0609020204030204" pitchFamily="49" charset="0"/>
              </a:rPr>
              <a:t>// kernel stack!</a:t>
            </a:r>
          </a:p>
          <a:p>
            <a:r>
              <a:rPr lang="en-US" sz="2800" dirty="0">
                <a:solidFill>
                  <a:srgbClr val="0070C0"/>
                </a:solidFill>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::schedule(proc* </a:t>
            </a:r>
            <a:r>
              <a:rPr lang="en-US" sz="2800" dirty="0" err="1">
                <a:latin typeface="Consolas" panose="020B0609020204030204" pitchFamily="49" charset="0"/>
              </a:rPr>
              <a:t>yielding_from</a:t>
            </a:r>
            <a:r>
              <a:rPr lang="en-US" sz="2800" dirty="0">
                <a:latin typeface="Consolas" panose="020B0609020204030204" pitchFamily="49" charset="0"/>
              </a:rPr>
              <a:t>) {</a:t>
            </a:r>
          </a:p>
          <a:p>
            <a:r>
              <a:rPr lang="en-US" sz="2800" dirty="0">
                <a:latin typeface="Consolas" panose="020B0609020204030204" pitchFamily="49" charset="0"/>
              </a:rPr>
              <a:t>    // Find the next process to run.</a:t>
            </a:r>
          </a:p>
          <a:p>
            <a:r>
              <a:rPr lang="en-US" sz="2800" dirty="0">
                <a:latin typeface="Consolas" panose="020B0609020204030204" pitchFamily="49" charset="0"/>
              </a:rPr>
              <a:t>    runq_lock_.</a:t>
            </a:r>
            <a:r>
              <a:rPr lang="en-US" sz="2800" dirty="0" err="1">
                <a:latin typeface="Consolas" panose="020B0609020204030204" pitchFamily="49" charset="0"/>
              </a:rPr>
              <a:t>lock_noirq</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yielding_from</a:t>
            </a:r>
            <a:r>
              <a:rPr lang="en-US" sz="2800" dirty="0">
                <a:latin typeface="Consolas" panose="020B0609020204030204" pitchFamily="49" charset="0"/>
              </a:rPr>
              <a:t>-&gt;</a:t>
            </a:r>
            <a:r>
              <a:rPr lang="en-US" sz="2800" dirty="0" err="1">
                <a:latin typeface="Consolas" panose="020B0609020204030204" pitchFamily="49" charset="0"/>
              </a:rPr>
              <a:t>pstate</a:t>
            </a:r>
            <a:r>
              <a:rPr lang="en-US" sz="2800" dirty="0">
                <a:latin typeface="Consolas" panose="020B0609020204030204" pitchFamily="49" charset="0"/>
              </a:rPr>
              <a:t>_ == proc::</a:t>
            </a:r>
            <a:r>
              <a:rPr lang="en-US" sz="2800" dirty="0" err="1">
                <a:latin typeface="Consolas" panose="020B0609020204030204" pitchFamily="49" charset="0"/>
              </a:rPr>
              <a:t>ps_runnable</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runq</a:t>
            </a:r>
            <a:r>
              <a:rPr lang="en-US" sz="2800" dirty="0">
                <a:latin typeface="Consolas" panose="020B0609020204030204" pitchFamily="49" charset="0"/>
              </a:rPr>
              <a:t>_.</a:t>
            </a:r>
            <a:r>
              <a:rPr lang="en-US" sz="2800" dirty="0" err="1">
                <a:latin typeface="Consolas" panose="020B0609020204030204" pitchFamily="49" charset="0"/>
              </a:rPr>
              <a:t>push_back</a:t>
            </a:r>
            <a:r>
              <a:rPr lang="en-US" sz="2800" dirty="0">
                <a:latin typeface="Consolas" panose="020B0609020204030204" pitchFamily="49" charset="0"/>
              </a:rPr>
              <a:t>(</a:t>
            </a:r>
            <a:r>
              <a:rPr lang="en-US" sz="2800" dirty="0" err="1">
                <a:latin typeface="Consolas" panose="020B0609020204030204" pitchFamily="49" charset="0"/>
              </a:rPr>
              <a:t>yielding_from</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current_ = </a:t>
            </a:r>
            <a:r>
              <a:rPr lang="en-US" sz="2800" dirty="0" err="1">
                <a:latin typeface="Consolas" panose="020B0609020204030204" pitchFamily="49" charset="0"/>
              </a:rPr>
              <a:t>runq</a:t>
            </a:r>
            <a:r>
              <a:rPr lang="en-US" sz="2800" dirty="0">
                <a:latin typeface="Consolas" panose="020B0609020204030204" pitchFamily="49" charset="0"/>
              </a:rPr>
              <a:t>_.</a:t>
            </a:r>
            <a:r>
              <a:rPr lang="en-US" sz="2800" dirty="0" err="1">
                <a:latin typeface="Consolas" panose="020B0609020204030204" pitchFamily="49" charset="0"/>
              </a:rPr>
              <a:t>pop_front</a:t>
            </a:r>
            <a:r>
              <a:rPr lang="en-US" sz="2800" dirty="0">
                <a:latin typeface="Consolas" panose="020B0609020204030204" pitchFamily="49" charset="0"/>
              </a:rPr>
              <a:t>();</a:t>
            </a:r>
          </a:p>
          <a:p>
            <a:r>
              <a:rPr lang="en-US" sz="2800" dirty="0">
                <a:latin typeface="Consolas" panose="020B0609020204030204" pitchFamily="49" charset="0"/>
              </a:rPr>
              <a:t>    runq_lock_.</a:t>
            </a:r>
            <a:r>
              <a:rPr lang="en-US" sz="2800" dirty="0" err="1">
                <a:latin typeface="Consolas" panose="020B0609020204030204" pitchFamily="49" charset="0"/>
              </a:rPr>
              <a:t>unlock_noirq</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 Run `current_`.</a:t>
            </a:r>
          </a:p>
          <a:p>
            <a:r>
              <a:rPr lang="en-US" sz="2800" dirty="0">
                <a:latin typeface="Consolas" panose="020B0609020204030204" pitchFamily="49" charset="0"/>
              </a:rPr>
              <a:t>    </a:t>
            </a:r>
            <a:r>
              <a:rPr lang="en-US" sz="2800" dirty="0" err="1">
                <a:latin typeface="Consolas" panose="020B0609020204030204" pitchFamily="49" charset="0"/>
              </a:rPr>
              <a:t>set_pagetable</a:t>
            </a:r>
            <a:r>
              <a:rPr lang="en-US" sz="2800" dirty="0">
                <a:latin typeface="Consolas" panose="020B0609020204030204" pitchFamily="49" charset="0"/>
              </a:rPr>
              <a:t>(current_-&gt;</a:t>
            </a:r>
            <a:r>
              <a:rPr lang="en-US" sz="2800" dirty="0" err="1">
                <a:latin typeface="Consolas" panose="020B0609020204030204" pitchFamily="49" charset="0"/>
              </a:rPr>
              <a:t>pagetable</a:t>
            </a:r>
            <a:r>
              <a:rPr lang="en-US" sz="2800" dirty="0">
                <a:latin typeface="Consolas" panose="020B0609020204030204" pitchFamily="49" charset="0"/>
              </a:rPr>
              <a:t>_);</a:t>
            </a:r>
          </a:p>
          <a:p>
            <a:r>
              <a:rPr lang="en-US" sz="2800" dirty="0">
                <a:latin typeface="Consolas" panose="020B0609020204030204" pitchFamily="49" charset="0"/>
              </a:rPr>
              <a:t>    current_-&gt;resume(); // Does not return.</a:t>
            </a:r>
          </a:p>
          <a:p>
            <a:r>
              <a:rPr lang="en-US" sz="2800" dirty="0">
                <a:latin typeface="Consolas" panose="020B0609020204030204" pitchFamily="49" charset="0"/>
              </a:rPr>
              <a:t>}</a:t>
            </a:r>
          </a:p>
        </p:txBody>
      </p:sp>
    </p:spTree>
    <p:extLst>
      <p:ext uri="{BB962C8B-B14F-4D97-AF65-F5344CB8AC3E}">
        <p14:creationId xmlns:p14="http://schemas.microsoft.com/office/powerpoint/2010/main" val="19710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2" fill="hold" grpId="1" nodeType="clickEffect">
                                  <p:stCondLst>
                                    <p:cond delay="0"/>
                                  </p:stCondLst>
                                  <p:childTnLst>
                                    <p:animEffect transition="out" filter="wipe(right)">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1" nodeType="clickEffect">
                                  <p:stCondLst>
                                    <p:cond delay="0"/>
                                  </p:stCondLst>
                                  <p:childTnLst>
                                    <p:animEffect transition="out" filter="wipe(righ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5" grpId="0" animBg="1"/>
      <p:bldP spid="5" grpId="1"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373BDB-A401-4E1B-83D2-5155D27497AB}"/>
              </a:ext>
            </a:extLst>
          </p:cNvPr>
          <p:cNvSpPr/>
          <p:nvPr/>
        </p:nvSpPr>
        <p:spPr>
          <a:xfrm>
            <a:off x="73306" y="2916603"/>
            <a:ext cx="11956648" cy="9140964"/>
          </a:xfrm>
          <a:prstGeom prst="rect">
            <a:avLst/>
          </a:prstGeom>
        </p:spPr>
        <p:txBody>
          <a:bodyPr wrap="square">
            <a:spAutoFit/>
          </a:bodyPr>
          <a:lstStyle/>
          <a:p>
            <a:r>
              <a:rPr lang="en-US" sz="2800" dirty="0">
                <a:latin typeface="Consolas" panose="020B0609020204030204" pitchFamily="49" charset="0"/>
              </a:rPr>
              <a:t>// proc::resume()</a:t>
            </a:r>
          </a:p>
          <a:p>
            <a:r>
              <a:rPr lang="en-US" sz="2800" dirty="0">
                <a:solidFill>
                  <a:srgbClr val="00B050"/>
                </a:solidFill>
                <a:latin typeface="Consolas" panose="020B0609020204030204" pitchFamily="49" charset="0"/>
              </a:rPr>
              <a:t>.</a:t>
            </a:r>
            <a:r>
              <a:rPr lang="en-US" sz="2800" dirty="0" err="1">
                <a:solidFill>
                  <a:srgbClr val="00B050"/>
                </a:solidFill>
                <a:latin typeface="Consolas" panose="020B0609020204030204" pitchFamily="49" charset="0"/>
              </a:rPr>
              <a:t>globl</a:t>
            </a:r>
            <a:r>
              <a:rPr lang="en-US" sz="2800" dirty="0">
                <a:solidFill>
                  <a:srgbClr val="00B050"/>
                </a:solidFill>
                <a:latin typeface="Consolas" panose="020B0609020204030204" pitchFamily="49" charset="0"/>
              </a:rPr>
              <a:t> _ZN4proc6resumeEv</a:t>
            </a:r>
          </a:p>
          <a:p>
            <a:r>
              <a:rPr lang="en-US" sz="2800" dirty="0">
                <a:solidFill>
                  <a:srgbClr val="00B050"/>
                </a:solidFill>
                <a:latin typeface="Consolas" panose="020B0609020204030204" pitchFamily="49" charset="0"/>
              </a:rPr>
              <a:t>_ZN4proc6resumeEv:</a:t>
            </a:r>
          </a:p>
          <a:p>
            <a:r>
              <a:rPr lang="en-US" sz="2800" dirty="0">
                <a:latin typeface="Consolas" panose="020B0609020204030204" pitchFamily="49" charset="0"/>
              </a:rPr>
              <a:t>    // Do we have </a:t>
            </a:r>
            <a:r>
              <a:rPr lang="en-US" sz="2800" dirty="0" err="1">
                <a:latin typeface="Consolas" panose="020B0609020204030204" pitchFamily="49" charset="0"/>
              </a:rPr>
              <a:t>yieldstate</a:t>
            </a:r>
            <a:r>
              <a:rPr lang="en-US" sz="2800" dirty="0">
                <a:latin typeface="Consolas" panose="020B0609020204030204" pitchFamily="49" charset="0"/>
              </a:rPr>
              <a:t>? (in other words, is</a:t>
            </a:r>
          </a:p>
          <a:p>
            <a:r>
              <a:rPr lang="en-US" sz="2800" dirty="0">
                <a:latin typeface="Consolas" panose="020B0609020204030204" pitchFamily="49" charset="0"/>
              </a:rPr>
              <a:t>    // `this-&gt;yields_ !=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testq</a:t>
            </a:r>
            <a:r>
              <a:rPr lang="en-US" sz="2800" dirty="0">
                <a:latin typeface="Consolas" panose="020B0609020204030204" pitchFamily="49" charset="0"/>
              </a:rPr>
              <a:t> %</a:t>
            </a:r>
            <a:r>
              <a:rPr lang="en-US" sz="2800" dirty="0" err="1">
                <a:latin typeface="Consolas" panose="020B0609020204030204" pitchFamily="49" charset="0"/>
              </a:rPr>
              <a:t>rax</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err="1">
                <a:latin typeface="Consolas" panose="020B0609020204030204" pitchFamily="49" charset="0"/>
              </a:rPr>
              <a:t>resume_yieldstate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err="1">
                <a:solidFill>
                  <a:srgbClr val="00B050"/>
                </a:solidFill>
                <a:latin typeface="Consolas" panose="020B0609020204030204" pitchFamily="49" charset="0"/>
              </a:rPr>
              <a:t>resume_regstate</a:t>
            </a:r>
            <a:r>
              <a:rPr lang="en-US" sz="2800" dirty="0">
                <a:solidFill>
                  <a:srgbClr val="00B050"/>
                </a:solidFill>
                <a:latin typeface="Consolas" panose="020B0609020204030204" pitchFamily="49" charset="0"/>
              </a:rPr>
              <a:t>:  </a:t>
            </a:r>
            <a:r>
              <a:rPr lang="en-US" sz="2800" dirty="0">
                <a:latin typeface="Consolas" panose="020B0609020204030204" pitchFamily="49" charset="0"/>
              </a:rPr>
              <a:t>// No </a:t>
            </a:r>
            <a:r>
              <a:rPr lang="en-US" sz="2800" dirty="0" err="1">
                <a:latin typeface="Consolas" panose="020B0609020204030204" pitchFamily="49" charset="0"/>
              </a:rPr>
              <a:t>yieldstate</a:t>
            </a:r>
            <a:r>
              <a:rPr lang="en-US" sz="2800" dirty="0">
                <a:latin typeface="Consolas" panose="020B0609020204030204" pitchFamily="49" charset="0"/>
              </a:rPr>
              <a:t>: restore an involuntarily </a:t>
            </a:r>
          </a:p>
          <a:p>
            <a:r>
              <a:rPr lang="en-US" sz="2800" dirty="0">
                <a:latin typeface="Consolas" panose="020B0609020204030204" pitchFamily="49" charset="0"/>
              </a:rPr>
              <a:t>                  // interrupted process!</a:t>
            </a:r>
          </a:p>
          <a:p>
            <a:r>
              <a:rPr lang="en-US" sz="2800" dirty="0">
                <a:latin typeface="Consolas" panose="020B0609020204030204" pitchFamily="49" charset="0"/>
              </a:rPr>
              <a:t>    // Restore %</a:t>
            </a:r>
            <a:r>
              <a:rPr lang="en-US" sz="2800" dirty="0" err="1">
                <a:latin typeface="Consolas" panose="020B0609020204030204" pitchFamily="49" charset="0"/>
              </a:rPr>
              <a:t>rsp</a:t>
            </a:r>
            <a:r>
              <a:rPr lang="en-US" sz="2800" dirty="0">
                <a:latin typeface="Consolas" panose="020B0609020204030204" pitchFamily="49" charset="0"/>
              </a:rPr>
              <a:t>, clear </a:t>
            </a:r>
            <a:r>
              <a:rPr lang="en-US" sz="2800" dirty="0" err="1">
                <a:latin typeface="Consolas" panose="020B0609020204030204" pitchFamily="49" charset="0"/>
              </a:rPr>
              <a:t>regstate</a:t>
            </a:r>
            <a:r>
              <a:rPr lang="en-US" sz="2800" dirty="0">
                <a:latin typeface="Consolas" panose="020B0609020204030204" pitchFamily="49" charset="0"/>
              </a:rPr>
              <a:t>, pop regs.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rdi</a:t>
            </a:r>
            <a:r>
              <a:rPr lang="en-US" sz="2800" dirty="0">
                <a:latin typeface="Consolas" panose="020B0609020204030204" pitchFamily="49" charset="0"/>
              </a:rPr>
              <a:t> is `this` (i.e., a proc),</a:t>
            </a:r>
          </a:p>
          <a:p>
            <a:r>
              <a:rPr lang="en-US" sz="2800" dirty="0">
                <a:latin typeface="Consolas" panose="020B0609020204030204" pitchFamily="49" charset="0"/>
              </a:rPr>
              <a:t>                     // so 8(%</a:t>
            </a:r>
            <a:r>
              <a:rPr lang="en-US" sz="2800" dirty="0" err="1">
                <a:latin typeface="Consolas" panose="020B0609020204030204" pitchFamily="49" charset="0"/>
              </a:rPr>
              <a:t>rdi</a:t>
            </a:r>
            <a:r>
              <a:rPr lang="en-US" sz="2800" dirty="0">
                <a:latin typeface="Consolas" panose="020B0609020204030204" pitchFamily="49" charset="0"/>
              </a:rPr>
              <a:t>) is proc::</a:t>
            </a:r>
            <a:r>
              <a:rPr lang="en-US" sz="2800" dirty="0" err="1">
                <a:latin typeface="Consolas" panose="020B0609020204030204" pitchFamily="49" charset="0"/>
              </a:rPr>
              <a:t>regstate</a:t>
            </a:r>
            <a:r>
              <a:rPr lang="en-US" sz="2800" dirty="0">
                <a:latin typeface="Consolas" panose="020B0609020204030204" pitchFamily="49" charset="0"/>
              </a:rPr>
              <a:t>* regs_;</a:t>
            </a: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now points to the </a:t>
            </a:r>
            <a:r>
              <a:rPr lang="en-US" sz="2800" dirty="0" err="1">
                <a:latin typeface="Consolas" panose="020B0609020204030204" pitchFamily="49" charset="0"/>
              </a:rPr>
              <a:t>regstate</a:t>
            </a:r>
            <a:r>
              <a:rPr lang="en-US" sz="2800" dirty="0">
                <a:latin typeface="Consolas" panose="020B0609020204030204" pitchFamily="49" charset="0"/>
              </a:rPr>
              <a:t> that</a:t>
            </a:r>
          </a:p>
          <a:p>
            <a:r>
              <a:rPr lang="en-US" sz="2800" dirty="0">
                <a:latin typeface="Consolas" panose="020B0609020204030204" pitchFamily="49" charset="0"/>
              </a:rPr>
              <a:t>                     // holds the interrupted process’s</a:t>
            </a:r>
          </a:p>
          <a:p>
            <a:r>
              <a:rPr lang="en-US" sz="2800" dirty="0">
                <a:latin typeface="Consolas" panose="020B0609020204030204" pitchFamily="49" charset="0"/>
              </a:rPr>
              <a:t>                     // registers! The </a:t>
            </a:r>
            <a:r>
              <a:rPr lang="en-US" sz="2800" dirty="0" err="1">
                <a:latin typeface="Consolas" panose="020B0609020204030204" pitchFamily="49" charset="0"/>
              </a:rPr>
              <a:t>regstate</a:t>
            </a:r>
            <a:r>
              <a:rPr lang="en-US" sz="2800" dirty="0">
                <a:latin typeface="Consolas" panose="020B0609020204030204" pitchFamily="49" charset="0"/>
              </a:rPr>
              <a:t> was pushed</a:t>
            </a:r>
          </a:p>
          <a:p>
            <a:r>
              <a:rPr lang="en-US" sz="2800" dirty="0">
                <a:latin typeface="Consolas" panose="020B0609020204030204" pitchFamily="49" charset="0"/>
              </a:rPr>
              <a:t>                     // on the process’s kernel stack by</a:t>
            </a:r>
          </a:p>
          <a:p>
            <a:r>
              <a:rPr lang="en-US" sz="2800" dirty="0">
                <a:latin typeface="Consolas" panose="020B0609020204030204" pitchFamily="49" charset="0"/>
              </a:rPr>
              <a:t>                     // k-</a:t>
            </a:r>
            <a:r>
              <a:rPr lang="en-US" sz="2800" dirty="0" err="1">
                <a:latin typeface="Consolas" panose="020B0609020204030204" pitchFamily="49" charset="0"/>
              </a:rPr>
              <a:t>exception.S</a:t>
            </a:r>
            <a:r>
              <a:rPr lang="en-US" sz="2800" dirty="0">
                <a:latin typeface="Consolas" panose="020B0609020204030204" pitchFamily="49" charset="0"/>
              </a:rPr>
              <a:t>::</a:t>
            </a:r>
            <a:r>
              <a:rPr lang="en-US" sz="2800" dirty="0" err="1">
                <a:latin typeface="Consolas" panose="020B0609020204030204" pitchFamily="49" charset="0"/>
              </a:rPr>
              <a:t>exception_entry</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 Now proc::regs_ is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jmp</a:t>
            </a:r>
            <a:r>
              <a:rPr lang="en-US" sz="2800" dirty="0">
                <a:latin typeface="Consolas" panose="020B0609020204030204" pitchFamily="49" charset="0"/>
              </a:rPr>
              <a:t> </a:t>
            </a:r>
            <a:r>
              <a:rPr lang="en-US" sz="2800" dirty="0" err="1">
                <a:latin typeface="Consolas" panose="020B0609020204030204" pitchFamily="49" charset="0"/>
              </a:rPr>
              <a:t>restore_and_iret</a:t>
            </a:r>
            <a:endParaRPr lang="en-US" sz="2800" dirty="0">
              <a:latin typeface="Consolas" panose="020B0609020204030204" pitchFamily="49" charset="0"/>
            </a:endParaRPr>
          </a:p>
        </p:txBody>
      </p:sp>
      <p:grpSp>
        <p:nvGrpSpPr>
          <p:cNvPr id="3" name="Group 2">
            <a:extLst>
              <a:ext uri="{FF2B5EF4-FFF2-40B4-BE49-F238E27FC236}">
                <a16:creationId xmlns:a16="http://schemas.microsoft.com/office/drawing/2014/main" id="{88B33B31-E27B-4B8A-9FEA-C150570303F8}"/>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A7F76D7A-CDD2-4502-A7EA-5D8D9F9B2ED0}"/>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D7CE5B-DD07-4608-8CA9-C4B58C9F3355}"/>
                </a:ext>
              </a:extLst>
            </p:cNvPr>
            <p:cNvPicPr>
              <a:picLocks noChangeAspect="1"/>
            </p:cNvPicPr>
            <p:nvPr/>
          </p:nvPicPr>
          <p:blipFill>
            <a:blip r:embed="rId2"/>
            <a:stretch>
              <a:fillRect/>
            </a:stretch>
          </p:blipFill>
          <p:spPr>
            <a:xfrm>
              <a:off x="2188710" y="1218454"/>
              <a:ext cx="7814579" cy="4421092"/>
            </a:xfrm>
            <a:prstGeom prst="rect">
              <a:avLst/>
            </a:prstGeom>
          </p:spPr>
        </p:pic>
      </p:grpSp>
    </p:spTree>
    <p:extLst>
      <p:ext uri="{BB962C8B-B14F-4D97-AF65-F5344CB8AC3E}">
        <p14:creationId xmlns:p14="http://schemas.microsoft.com/office/powerpoint/2010/main" val="7534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3.33333E-6 L -0.00364 -0.78959 " pathEditMode="relative" rAng="0" ptsTypes="AA">
                                      <p:cBhvr>
                                        <p:cTn id="6" dur="2000" fill="hold"/>
                                        <p:tgtEl>
                                          <p:spTgt spid="5"/>
                                        </p:tgtEl>
                                        <p:attrNameLst>
                                          <p:attrName>ppt_x</p:attrName>
                                          <p:attrName>ppt_y</p:attrName>
                                        </p:attrNameLst>
                                      </p:cBhvr>
                                      <p:rCtr x="-182" y="-3949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A816-62F0-4CA8-8C6B-2518C104F335}"/>
              </a:ext>
            </a:extLst>
          </p:cNvPr>
          <p:cNvSpPr>
            <a:spLocks noGrp="1"/>
          </p:cNvSpPr>
          <p:nvPr>
            <p:ph type="title"/>
          </p:nvPr>
        </p:nvSpPr>
        <p:spPr>
          <a:xfrm>
            <a:off x="0" y="1128793"/>
            <a:ext cx="12192000" cy="4600414"/>
          </a:xfrm>
        </p:spPr>
        <p:txBody>
          <a:bodyPr>
            <a:normAutofit/>
          </a:bodyPr>
          <a:lstStyle/>
          <a:p>
            <a:r>
              <a:rPr lang="en-US" dirty="0">
                <a:solidFill>
                  <a:schemeClr val="bg1"/>
                </a:solidFill>
              </a:rPr>
              <a:t>We’ve seen </a:t>
            </a:r>
            <a:r>
              <a:rPr lang="en-US" dirty="0" err="1">
                <a:solidFill>
                  <a:schemeClr val="bg1"/>
                </a:solidFill>
                <a:latin typeface="Consolas" panose="020B0609020204030204" pitchFamily="49" charset="0"/>
              </a:rPr>
              <a:t>restore_and_iret</a:t>
            </a:r>
            <a:r>
              <a:rPr lang="en-US" dirty="0">
                <a:solidFill>
                  <a:schemeClr val="bg1"/>
                </a:solidFill>
                <a:latin typeface="Consolas" panose="020B0609020204030204" pitchFamily="49" charset="0"/>
              </a:rPr>
              <a:t> </a:t>
            </a:r>
            <a:r>
              <a:rPr lang="en-US" dirty="0">
                <a:solidFill>
                  <a:schemeClr val="bg1"/>
                </a:solidFill>
              </a:rPr>
              <a:t>already,</a:t>
            </a:r>
            <a:br>
              <a:rPr lang="en-US" dirty="0">
                <a:solidFill>
                  <a:schemeClr val="bg1"/>
                </a:solidFill>
              </a:rPr>
            </a:br>
            <a:r>
              <a:rPr lang="en-US" dirty="0">
                <a:solidFill>
                  <a:schemeClr val="bg1"/>
                </a:solidFill>
              </a:rPr>
              <a:t>when we imagined that </a:t>
            </a:r>
            <a:r>
              <a:rPr lang="en-US" dirty="0">
                <a:solidFill>
                  <a:schemeClr val="bg1"/>
                </a:solidFill>
                <a:latin typeface="Consolas" panose="020B0609020204030204" pitchFamily="49" charset="0"/>
              </a:rPr>
              <a:t>proc::exception()</a:t>
            </a:r>
            <a:r>
              <a:rPr lang="en-US" dirty="0">
                <a:solidFill>
                  <a:schemeClr val="bg1"/>
                </a:solidFill>
              </a:rPr>
              <a:t> returned immediately!</a:t>
            </a:r>
          </a:p>
        </p:txBody>
      </p:sp>
    </p:spTree>
    <p:extLst>
      <p:ext uri="{BB962C8B-B14F-4D97-AF65-F5344CB8AC3E}">
        <p14:creationId xmlns:p14="http://schemas.microsoft.com/office/powerpoint/2010/main" val="32919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163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9560" y="2432556"/>
            <a:ext cx="5441472" cy="1992888"/>
          </a:xfrm>
          <a:noFill/>
        </p:spPr>
        <p:txBody>
          <a:bodyPr>
            <a:noAutofit/>
          </a:bodyPr>
          <a:lstStyle/>
          <a:p>
            <a:r>
              <a:rPr lang="en-US" sz="8000" b="1" dirty="0">
                <a:solidFill>
                  <a:schemeClr val="bg1"/>
                </a:solidFill>
              </a:rPr>
              <a:t>Buddy Allocation</a:t>
            </a:r>
          </a:p>
        </p:txBody>
      </p:sp>
      <p:pic>
        <p:nvPicPr>
          <p:cNvPr id="1026" name="Picture 2" descr="https://i.pinimg.com/originals/32/bb/7b/32bb7b24e09761a8d88b68a65e563112.jpg">
            <a:extLst>
              <a:ext uri="{FF2B5EF4-FFF2-40B4-BE49-F238E27FC236}">
                <a16:creationId xmlns:a16="http://schemas.microsoft.com/office/drawing/2014/main" id="{72A6BC62-9E14-498B-A148-8DBA4C44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0"/>
            <a:ext cx="4413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AA2-6F7E-4A29-9099-CBADC1688825}"/>
              </a:ext>
            </a:extLst>
          </p:cNvPr>
          <p:cNvSpPr>
            <a:spLocks noGrp="1"/>
          </p:cNvSpPr>
          <p:nvPr>
            <p:ph type="title"/>
          </p:nvPr>
        </p:nvSpPr>
        <p:spPr>
          <a:xfrm>
            <a:off x="838200" y="52301"/>
            <a:ext cx="10515600" cy="813974"/>
          </a:xfrm>
        </p:spPr>
        <p:txBody>
          <a:bodyPr/>
          <a:lstStyle/>
          <a:p>
            <a:r>
              <a:rPr lang="en-US" dirty="0"/>
              <a:t>Allocating memory in the kernel</a:t>
            </a:r>
          </a:p>
        </p:txBody>
      </p:sp>
      <p:sp>
        <p:nvSpPr>
          <p:cNvPr id="3" name="Content Placeholder 2">
            <a:extLst>
              <a:ext uri="{FF2B5EF4-FFF2-40B4-BE49-F238E27FC236}">
                <a16:creationId xmlns:a16="http://schemas.microsoft.com/office/drawing/2014/main" id="{9A5B64E7-7740-4308-B2ED-F506714B3FA7}"/>
              </a:ext>
            </a:extLst>
          </p:cNvPr>
          <p:cNvSpPr>
            <a:spLocks noGrp="1"/>
          </p:cNvSpPr>
          <p:nvPr>
            <p:ph idx="1"/>
          </p:nvPr>
        </p:nvSpPr>
        <p:spPr>
          <a:xfrm>
            <a:off x="-7" y="902359"/>
            <a:ext cx="7134728" cy="5751099"/>
          </a:xfrm>
        </p:spPr>
        <p:txBody>
          <a:bodyPr>
            <a:normAutofit/>
          </a:bodyPr>
          <a:lstStyle/>
          <a:p>
            <a:r>
              <a:rPr lang="en-US" dirty="0"/>
              <a:t>Kernels often need to dynamically allocate memory</a:t>
            </a:r>
          </a:p>
          <a:p>
            <a:pPr lvl="1"/>
            <a:r>
              <a:rPr lang="en-US" dirty="0"/>
              <a:t>Ex: Creating a new address space during </a:t>
            </a:r>
            <a:r>
              <a:rPr lang="en-US" dirty="0">
                <a:latin typeface="Consolas" panose="020B0609020204030204" pitchFamily="49" charset="0"/>
              </a:rPr>
              <a:t>fork()</a:t>
            </a:r>
          </a:p>
          <a:p>
            <a:pPr lvl="2"/>
            <a:r>
              <a:rPr lang="en-US" sz="2400" dirty="0"/>
              <a:t>Page table</a:t>
            </a:r>
          </a:p>
          <a:p>
            <a:pPr lvl="2"/>
            <a:r>
              <a:rPr lang="en-US" sz="2400" dirty="0">
                <a:latin typeface="Consolas" panose="020B0609020204030204" pitchFamily="49" charset="0"/>
              </a:rPr>
              <a:t>struct proc</a:t>
            </a:r>
          </a:p>
          <a:p>
            <a:pPr lvl="2"/>
            <a:r>
              <a:rPr lang="en-US" sz="2400" dirty="0"/>
              <a:t>Copies of user-mode pages from the parent process</a:t>
            </a:r>
          </a:p>
        </p:txBody>
      </p:sp>
      <p:sp>
        <p:nvSpPr>
          <p:cNvPr id="4" name="Rectangle 3">
            <a:extLst>
              <a:ext uri="{FF2B5EF4-FFF2-40B4-BE49-F238E27FC236}">
                <a16:creationId xmlns:a16="http://schemas.microsoft.com/office/drawing/2014/main" id="{96643DF9-33C6-4277-8C77-C7524DE72DF7}"/>
              </a:ext>
            </a:extLst>
          </p:cNvPr>
          <p:cNvSpPr/>
          <p:nvPr/>
        </p:nvSpPr>
        <p:spPr>
          <a:xfrm>
            <a:off x="7206911" y="645952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EFB130-95FB-4118-A625-B63944B5CF5A}"/>
              </a:ext>
            </a:extLst>
          </p:cNvPr>
          <p:cNvSpPr/>
          <p:nvPr/>
        </p:nvSpPr>
        <p:spPr>
          <a:xfrm>
            <a:off x="7206911" y="6279058"/>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6F68EA-52FA-4B6B-900E-0E9F4EF9F74B}"/>
              </a:ext>
            </a:extLst>
          </p:cNvPr>
          <p:cNvSpPr/>
          <p:nvPr/>
        </p:nvSpPr>
        <p:spPr>
          <a:xfrm>
            <a:off x="7206910" y="6098589"/>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19B640-C64C-4714-A679-45F387E3CA6F}"/>
              </a:ext>
            </a:extLst>
          </p:cNvPr>
          <p:cNvSpPr/>
          <p:nvPr/>
        </p:nvSpPr>
        <p:spPr>
          <a:xfrm>
            <a:off x="7206910" y="5918120"/>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6EE157-B215-4D69-9AAC-5D4D783BA80F}"/>
              </a:ext>
            </a:extLst>
          </p:cNvPr>
          <p:cNvSpPr/>
          <p:nvPr/>
        </p:nvSpPr>
        <p:spPr>
          <a:xfrm>
            <a:off x="7206913" y="5745099"/>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3E9E8E-3D89-4306-8705-545DFC0DC8A0}"/>
              </a:ext>
            </a:extLst>
          </p:cNvPr>
          <p:cNvSpPr/>
          <p:nvPr/>
        </p:nvSpPr>
        <p:spPr>
          <a:xfrm>
            <a:off x="7206913" y="5564630"/>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354939-F1E6-4609-A351-3299828C96BB}"/>
              </a:ext>
            </a:extLst>
          </p:cNvPr>
          <p:cNvSpPr/>
          <p:nvPr/>
        </p:nvSpPr>
        <p:spPr>
          <a:xfrm>
            <a:off x="7206912" y="5384161"/>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1FA6F9-A7A0-4802-BF35-7C00B10560BD}"/>
              </a:ext>
            </a:extLst>
          </p:cNvPr>
          <p:cNvSpPr/>
          <p:nvPr/>
        </p:nvSpPr>
        <p:spPr>
          <a:xfrm>
            <a:off x="7206912" y="520369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4A1293-F388-4338-BCEC-2E49DE8868CC}"/>
              </a:ext>
            </a:extLst>
          </p:cNvPr>
          <p:cNvSpPr/>
          <p:nvPr/>
        </p:nvSpPr>
        <p:spPr>
          <a:xfrm>
            <a:off x="7206912" y="5026230"/>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2FD2E2-4101-45D7-BADA-14475E96928C}"/>
              </a:ext>
            </a:extLst>
          </p:cNvPr>
          <p:cNvSpPr/>
          <p:nvPr/>
        </p:nvSpPr>
        <p:spPr>
          <a:xfrm>
            <a:off x="7206912" y="4845761"/>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B4875E-03C6-49EE-A3E3-C635748B1E7F}"/>
              </a:ext>
            </a:extLst>
          </p:cNvPr>
          <p:cNvSpPr/>
          <p:nvPr/>
        </p:nvSpPr>
        <p:spPr>
          <a:xfrm>
            <a:off x="7206911" y="466529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0CD57A-FDDC-4150-86A3-AC365713A3D5}"/>
              </a:ext>
            </a:extLst>
          </p:cNvPr>
          <p:cNvSpPr/>
          <p:nvPr/>
        </p:nvSpPr>
        <p:spPr>
          <a:xfrm>
            <a:off x="7206912" y="432245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6BABFA-A868-4C9E-A8BC-8E92A1DCD7AE}"/>
              </a:ext>
            </a:extLst>
          </p:cNvPr>
          <p:cNvSpPr/>
          <p:nvPr/>
        </p:nvSpPr>
        <p:spPr>
          <a:xfrm>
            <a:off x="7206911" y="3961514"/>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CEFBAC-BE8C-48F5-A569-E0CD210E027B}"/>
              </a:ext>
            </a:extLst>
          </p:cNvPr>
          <p:cNvSpPr/>
          <p:nvPr/>
        </p:nvSpPr>
        <p:spPr>
          <a:xfrm>
            <a:off x="7206911" y="4484823"/>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074EFF-CB72-4862-BD09-D81FB1342B88}"/>
              </a:ext>
            </a:extLst>
          </p:cNvPr>
          <p:cNvSpPr/>
          <p:nvPr/>
        </p:nvSpPr>
        <p:spPr>
          <a:xfrm>
            <a:off x="7206912" y="4141983"/>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B994B4-8973-447F-9233-0BC81E11037E}"/>
              </a:ext>
            </a:extLst>
          </p:cNvPr>
          <p:cNvSpPr/>
          <p:nvPr/>
        </p:nvSpPr>
        <p:spPr>
          <a:xfrm>
            <a:off x="7206911" y="378104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5EBF64-9A8F-4ABC-9427-B520EA64F920}"/>
              </a:ext>
            </a:extLst>
          </p:cNvPr>
          <p:cNvSpPr/>
          <p:nvPr/>
        </p:nvSpPr>
        <p:spPr>
          <a:xfrm>
            <a:off x="7206911" y="360563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9B80AF-9715-4BC1-9372-6052845FEB97}"/>
              </a:ext>
            </a:extLst>
          </p:cNvPr>
          <p:cNvSpPr/>
          <p:nvPr/>
        </p:nvSpPr>
        <p:spPr>
          <a:xfrm>
            <a:off x="7206911" y="3425166"/>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ADF17C-8821-4857-9351-021C7A80F596}"/>
              </a:ext>
            </a:extLst>
          </p:cNvPr>
          <p:cNvSpPr/>
          <p:nvPr/>
        </p:nvSpPr>
        <p:spPr>
          <a:xfrm>
            <a:off x="7206910" y="324469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16C952-921D-44D9-A3DC-D68D540D5BCA}"/>
              </a:ext>
            </a:extLst>
          </p:cNvPr>
          <p:cNvSpPr/>
          <p:nvPr/>
        </p:nvSpPr>
        <p:spPr>
          <a:xfrm>
            <a:off x="7206910" y="3064228"/>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791DED-D35E-4E29-AB9E-5864F5CBED96}"/>
              </a:ext>
            </a:extLst>
          </p:cNvPr>
          <p:cNvSpPr/>
          <p:nvPr/>
        </p:nvSpPr>
        <p:spPr>
          <a:xfrm>
            <a:off x="7206911" y="289278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00B760-3567-4B38-930B-735354445CAA}"/>
              </a:ext>
            </a:extLst>
          </p:cNvPr>
          <p:cNvSpPr/>
          <p:nvPr/>
        </p:nvSpPr>
        <p:spPr>
          <a:xfrm>
            <a:off x="7206911" y="2712313"/>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43A93F4-F191-471F-917E-7CE69912C992}"/>
              </a:ext>
            </a:extLst>
          </p:cNvPr>
          <p:cNvSpPr/>
          <p:nvPr/>
        </p:nvSpPr>
        <p:spPr>
          <a:xfrm>
            <a:off x="7206910" y="2178354"/>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77305A-7675-46A0-A131-1B147554BCD0}"/>
              </a:ext>
            </a:extLst>
          </p:cNvPr>
          <p:cNvSpPr/>
          <p:nvPr/>
        </p:nvSpPr>
        <p:spPr>
          <a:xfrm>
            <a:off x="7206910" y="2531844"/>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FF0039-59B6-4927-BF56-84B9A22B19EA}"/>
              </a:ext>
            </a:extLst>
          </p:cNvPr>
          <p:cNvSpPr/>
          <p:nvPr/>
        </p:nvSpPr>
        <p:spPr>
          <a:xfrm>
            <a:off x="7206910" y="235137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C738CC9-47A6-41DA-A470-2BE8BD4B49E2}"/>
              </a:ext>
            </a:extLst>
          </p:cNvPr>
          <p:cNvSpPr/>
          <p:nvPr/>
        </p:nvSpPr>
        <p:spPr>
          <a:xfrm>
            <a:off x="7206910" y="199788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9A29D77-93A5-4484-ABA9-7D75382679C7}"/>
              </a:ext>
            </a:extLst>
          </p:cNvPr>
          <p:cNvSpPr/>
          <p:nvPr/>
        </p:nvSpPr>
        <p:spPr>
          <a:xfrm>
            <a:off x="7206909" y="163694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F5BD8C-D999-4447-88FD-6E303591C4E3}"/>
              </a:ext>
            </a:extLst>
          </p:cNvPr>
          <p:cNvSpPr/>
          <p:nvPr/>
        </p:nvSpPr>
        <p:spPr>
          <a:xfrm>
            <a:off x="7206909" y="1817416"/>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0E0F0BC-DFFC-4BD2-91DA-EAAE12DC4EAA}"/>
              </a:ext>
            </a:extLst>
          </p:cNvPr>
          <p:cNvSpPr/>
          <p:nvPr/>
        </p:nvSpPr>
        <p:spPr>
          <a:xfrm>
            <a:off x="7206909" y="145847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0AB2B16-0DA0-43A1-8D54-C880309533F7}"/>
              </a:ext>
            </a:extLst>
          </p:cNvPr>
          <p:cNvSpPr/>
          <p:nvPr/>
        </p:nvSpPr>
        <p:spPr>
          <a:xfrm>
            <a:off x="7206909" y="1278008"/>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4EF7A8-74D4-4ED4-AFF4-E0495B573443}"/>
              </a:ext>
            </a:extLst>
          </p:cNvPr>
          <p:cNvSpPr txBox="1"/>
          <p:nvPr/>
        </p:nvSpPr>
        <p:spPr>
          <a:xfrm>
            <a:off x="6996354" y="778337"/>
            <a:ext cx="220178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Physical RAM</a:t>
            </a:r>
          </a:p>
        </p:txBody>
      </p:sp>
      <p:grpSp>
        <p:nvGrpSpPr>
          <p:cNvPr id="60" name="Group 59">
            <a:extLst>
              <a:ext uri="{FF2B5EF4-FFF2-40B4-BE49-F238E27FC236}">
                <a16:creationId xmlns:a16="http://schemas.microsoft.com/office/drawing/2014/main" id="{A1AC1254-32C8-40F6-B9F1-835D4A54A681}"/>
              </a:ext>
            </a:extLst>
          </p:cNvPr>
          <p:cNvGrpSpPr/>
          <p:nvPr/>
        </p:nvGrpSpPr>
        <p:grpSpPr>
          <a:xfrm>
            <a:off x="9059777" y="5564630"/>
            <a:ext cx="3112905" cy="1081238"/>
            <a:chOff x="9059775" y="5564630"/>
            <a:chExt cx="1469614" cy="1081238"/>
          </a:xfrm>
        </p:grpSpPr>
        <p:sp>
          <p:nvSpPr>
            <p:cNvPr id="35" name="Right Bracket 34">
              <a:extLst>
                <a:ext uri="{FF2B5EF4-FFF2-40B4-BE49-F238E27FC236}">
                  <a16:creationId xmlns:a16="http://schemas.microsoft.com/office/drawing/2014/main" id="{5B41F542-C430-42DD-B0B4-1B621D231B54}"/>
                </a:ext>
              </a:extLst>
            </p:cNvPr>
            <p:cNvSpPr/>
            <p:nvPr/>
          </p:nvSpPr>
          <p:spPr>
            <a:xfrm>
              <a:off x="9059775" y="5564630"/>
              <a:ext cx="138366" cy="1081238"/>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9A6D2002-3166-4936-848D-5C530637FE8E}"/>
                </a:ext>
              </a:extLst>
            </p:cNvPr>
            <p:cNvSpPr txBox="1"/>
            <p:nvPr/>
          </p:nvSpPr>
          <p:spPr>
            <a:xfrm>
              <a:off x="9152770" y="5799247"/>
              <a:ext cx="1376619" cy="738664"/>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Kernel text (includes page table entries for high canonical addresses + kernel text)</a:t>
              </a:r>
            </a:p>
          </p:txBody>
        </p:sp>
      </p:grpSp>
      <p:grpSp>
        <p:nvGrpSpPr>
          <p:cNvPr id="62" name="Group 61">
            <a:extLst>
              <a:ext uri="{FF2B5EF4-FFF2-40B4-BE49-F238E27FC236}">
                <a16:creationId xmlns:a16="http://schemas.microsoft.com/office/drawing/2014/main" id="{824EDD02-6FD0-4303-B64F-0A63ADACBF0C}"/>
              </a:ext>
            </a:extLst>
          </p:cNvPr>
          <p:cNvGrpSpPr/>
          <p:nvPr/>
        </p:nvGrpSpPr>
        <p:grpSpPr>
          <a:xfrm>
            <a:off x="9008203" y="5124398"/>
            <a:ext cx="2450397" cy="307777"/>
            <a:chOff x="9008203" y="5124398"/>
            <a:chExt cx="2450397" cy="307777"/>
          </a:xfrm>
        </p:grpSpPr>
        <p:cxnSp>
          <p:nvCxnSpPr>
            <p:cNvPr id="38" name="Straight Arrow Connector 37">
              <a:extLst>
                <a:ext uri="{FF2B5EF4-FFF2-40B4-BE49-F238E27FC236}">
                  <a16:creationId xmlns:a16="http://schemas.microsoft.com/office/drawing/2014/main" id="{07826945-FAED-4AD7-BF98-B10FCB4831F4}"/>
                </a:ext>
              </a:extLst>
            </p:cNvPr>
            <p:cNvCxnSpPr>
              <a:cxnSpLocks/>
            </p:cNvCxnSpPr>
            <p:nvPr/>
          </p:nvCxnSpPr>
          <p:spPr>
            <a:xfrm flipH="1">
              <a:off x="9008203" y="5291206"/>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79D174E-ED44-4655-9085-6ABA0A184F54}"/>
                </a:ext>
              </a:extLst>
            </p:cNvPr>
            <p:cNvSpPr txBox="1"/>
            <p:nvPr/>
          </p:nvSpPr>
          <p:spPr>
            <a:xfrm>
              <a:off x="9470161" y="5124398"/>
              <a:ext cx="1988439"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Parent </a:t>
              </a:r>
              <a:r>
                <a:rPr lang="en-US" sz="1400" dirty="0">
                  <a:latin typeface="Consolas" panose="020B0609020204030204" pitchFamily="49" charset="0"/>
                  <a:cs typeface="Segoe UI" panose="020B0502040204020203" pitchFamily="34" charset="0"/>
                </a:rPr>
                <a:t>struct proc</a:t>
              </a:r>
            </a:p>
          </p:txBody>
        </p:sp>
      </p:grpSp>
      <p:grpSp>
        <p:nvGrpSpPr>
          <p:cNvPr id="63" name="Group 62">
            <a:extLst>
              <a:ext uri="{FF2B5EF4-FFF2-40B4-BE49-F238E27FC236}">
                <a16:creationId xmlns:a16="http://schemas.microsoft.com/office/drawing/2014/main" id="{E4598A7A-32D4-446F-B12C-761129AEF25E}"/>
              </a:ext>
            </a:extLst>
          </p:cNvPr>
          <p:cNvGrpSpPr/>
          <p:nvPr/>
        </p:nvGrpSpPr>
        <p:grpSpPr>
          <a:xfrm>
            <a:off x="9000130" y="3871279"/>
            <a:ext cx="2968030" cy="717927"/>
            <a:chOff x="9000130" y="3871279"/>
            <a:chExt cx="2968030" cy="717927"/>
          </a:xfrm>
        </p:grpSpPr>
        <p:cxnSp>
          <p:nvCxnSpPr>
            <p:cNvPr id="40" name="Straight Arrow Connector 39">
              <a:extLst>
                <a:ext uri="{FF2B5EF4-FFF2-40B4-BE49-F238E27FC236}">
                  <a16:creationId xmlns:a16="http://schemas.microsoft.com/office/drawing/2014/main" id="{B82869A4-A9CA-48D3-A3EC-F6AAFCD5863D}"/>
                </a:ext>
              </a:extLst>
            </p:cNvPr>
            <p:cNvCxnSpPr>
              <a:cxnSpLocks/>
            </p:cNvCxnSpPr>
            <p:nvPr/>
          </p:nvCxnSpPr>
          <p:spPr>
            <a:xfrm flipH="1">
              <a:off x="9000130" y="4589206"/>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C9A1B87-F79A-4201-8CDB-C4683092701F}"/>
                </a:ext>
              </a:extLst>
            </p:cNvPr>
            <p:cNvCxnSpPr>
              <a:cxnSpLocks/>
            </p:cNvCxnSpPr>
            <p:nvPr/>
          </p:nvCxnSpPr>
          <p:spPr>
            <a:xfrm flipH="1">
              <a:off x="9008203" y="4232217"/>
              <a:ext cx="60097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B513338-CE8F-46EE-8EA5-AF9472AF8C16}"/>
                </a:ext>
              </a:extLst>
            </p:cNvPr>
            <p:cNvCxnSpPr>
              <a:cxnSpLocks/>
            </p:cNvCxnSpPr>
            <p:nvPr/>
          </p:nvCxnSpPr>
          <p:spPr>
            <a:xfrm flipH="1">
              <a:off x="9000130" y="3871279"/>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5040B3D-605D-43EE-B731-4A9D336827B2}"/>
                </a:ext>
              </a:extLst>
            </p:cNvPr>
            <p:cNvCxnSpPr>
              <a:cxnSpLocks/>
            </p:cNvCxnSpPr>
            <p:nvPr/>
          </p:nvCxnSpPr>
          <p:spPr>
            <a:xfrm flipV="1">
              <a:off x="9599330" y="3876042"/>
              <a:ext cx="1" cy="70377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D1568CE-BC48-4102-8F2B-5ED528C4C6E5}"/>
                </a:ext>
              </a:extLst>
            </p:cNvPr>
            <p:cNvSpPr txBox="1"/>
            <p:nvPr/>
          </p:nvSpPr>
          <p:spPr>
            <a:xfrm>
              <a:off x="9484420" y="3970055"/>
              <a:ext cx="2483740" cy="523220"/>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Parent page table entries</a:t>
              </a:r>
            </a:p>
            <a:p>
              <a:pPr algn="ctr"/>
              <a:r>
                <a:rPr lang="en-US" sz="1400" dirty="0">
                  <a:latin typeface="Segoe UI" panose="020B0502040204020203" pitchFamily="34" charset="0"/>
                  <a:cs typeface="Segoe UI" panose="020B0502040204020203" pitchFamily="34" charset="0"/>
                </a:rPr>
                <a:t>for low canonical addresses</a:t>
              </a:r>
              <a:endParaRPr lang="en-US" sz="1400" dirty="0">
                <a:latin typeface="Consolas" panose="020B0609020204030204" pitchFamily="49" charset="0"/>
                <a:cs typeface="Segoe UI" panose="020B0502040204020203" pitchFamily="34" charset="0"/>
              </a:endParaRPr>
            </a:p>
          </p:txBody>
        </p:sp>
      </p:grpSp>
      <p:grpSp>
        <p:nvGrpSpPr>
          <p:cNvPr id="64" name="Group 63">
            <a:extLst>
              <a:ext uri="{FF2B5EF4-FFF2-40B4-BE49-F238E27FC236}">
                <a16:creationId xmlns:a16="http://schemas.microsoft.com/office/drawing/2014/main" id="{9C84658F-2625-4331-8ED8-D6CD237293A3}"/>
              </a:ext>
            </a:extLst>
          </p:cNvPr>
          <p:cNvGrpSpPr/>
          <p:nvPr/>
        </p:nvGrpSpPr>
        <p:grpSpPr>
          <a:xfrm>
            <a:off x="8987584" y="2080779"/>
            <a:ext cx="3276787" cy="548778"/>
            <a:chOff x="8987584" y="2080779"/>
            <a:chExt cx="3276787" cy="548778"/>
          </a:xfrm>
        </p:grpSpPr>
        <p:cxnSp>
          <p:nvCxnSpPr>
            <p:cNvPr id="44" name="Straight Arrow Connector 43">
              <a:extLst>
                <a:ext uri="{FF2B5EF4-FFF2-40B4-BE49-F238E27FC236}">
                  <a16:creationId xmlns:a16="http://schemas.microsoft.com/office/drawing/2014/main" id="{48023BF5-8EAD-4C0B-B290-983E68F9280C}"/>
                </a:ext>
              </a:extLst>
            </p:cNvPr>
            <p:cNvCxnSpPr>
              <a:cxnSpLocks/>
            </p:cNvCxnSpPr>
            <p:nvPr/>
          </p:nvCxnSpPr>
          <p:spPr>
            <a:xfrm flipH="1">
              <a:off x="8995672" y="2625374"/>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91CB112-007E-4FAA-AA4B-29807EC9E177}"/>
                </a:ext>
              </a:extLst>
            </p:cNvPr>
            <p:cNvCxnSpPr>
              <a:cxnSpLocks/>
            </p:cNvCxnSpPr>
            <p:nvPr/>
          </p:nvCxnSpPr>
          <p:spPr>
            <a:xfrm flipH="1">
              <a:off x="8987585" y="2441609"/>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44D4E32-A9B7-4E59-B394-BCE332F2D35A}"/>
                </a:ext>
              </a:extLst>
            </p:cNvPr>
            <p:cNvCxnSpPr>
              <a:cxnSpLocks/>
            </p:cNvCxnSpPr>
            <p:nvPr/>
          </p:nvCxnSpPr>
          <p:spPr>
            <a:xfrm flipH="1">
              <a:off x="8987584" y="2088119"/>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F84C84A-A7C5-44AE-80FB-B0CF2E219283}"/>
                </a:ext>
              </a:extLst>
            </p:cNvPr>
            <p:cNvCxnSpPr>
              <a:cxnSpLocks/>
            </p:cNvCxnSpPr>
            <p:nvPr/>
          </p:nvCxnSpPr>
          <p:spPr>
            <a:xfrm flipV="1">
              <a:off x="9594567" y="2080779"/>
              <a:ext cx="0" cy="54877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C954309-9027-42A4-8C1E-F74ABDF79788}"/>
                </a:ext>
              </a:extLst>
            </p:cNvPr>
            <p:cNvSpPr txBox="1"/>
            <p:nvPr/>
          </p:nvSpPr>
          <p:spPr>
            <a:xfrm>
              <a:off x="9536849" y="2271884"/>
              <a:ext cx="2727522"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Parent </a:t>
              </a:r>
              <a:r>
                <a:rPr lang="en-US" sz="1400" dirty="0" err="1">
                  <a:latin typeface="Segoe UI" panose="020B0502040204020203" pitchFamily="34" charset="0"/>
                  <a:cs typeface="Segoe UI" panose="020B0502040204020203" pitchFamily="34" charset="0"/>
                </a:rPr>
                <a:t>code+heap+stack</a:t>
              </a:r>
              <a:r>
                <a:rPr lang="en-US" sz="1400" dirty="0">
                  <a:latin typeface="Segoe UI" panose="020B0502040204020203" pitchFamily="34" charset="0"/>
                  <a:cs typeface="Segoe UI" panose="020B0502040204020203" pitchFamily="34" charset="0"/>
                </a:rPr>
                <a:t> pages</a:t>
              </a:r>
              <a:endParaRPr lang="en-US" sz="1400" dirty="0">
                <a:latin typeface="Consolas" panose="020B0609020204030204" pitchFamily="49" charset="0"/>
                <a:cs typeface="Segoe UI" panose="020B0502040204020203" pitchFamily="34" charset="0"/>
              </a:endParaRPr>
            </a:p>
          </p:txBody>
        </p:sp>
      </p:grpSp>
      <p:grpSp>
        <p:nvGrpSpPr>
          <p:cNvPr id="69" name="Group 68">
            <a:extLst>
              <a:ext uri="{FF2B5EF4-FFF2-40B4-BE49-F238E27FC236}">
                <a16:creationId xmlns:a16="http://schemas.microsoft.com/office/drawing/2014/main" id="{8FA498D7-494D-45D2-97C9-9BE9CAB25D95}"/>
              </a:ext>
            </a:extLst>
          </p:cNvPr>
          <p:cNvGrpSpPr/>
          <p:nvPr/>
        </p:nvGrpSpPr>
        <p:grpSpPr>
          <a:xfrm>
            <a:off x="9008203" y="4780328"/>
            <a:ext cx="2345597" cy="307777"/>
            <a:chOff x="9008203" y="5124398"/>
            <a:chExt cx="2345597" cy="307777"/>
          </a:xfrm>
        </p:grpSpPr>
        <p:cxnSp>
          <p:nvCxnSpPr>
            <p:cNvPr id="70" name="Straight Arrow Connector 69">
              <a:extLst>
                <a:ext uri="{FF2B5EF4-FFF2-40B4-BE49-F238E27FC236}">
                  <a16:creationId xmlns:a16="http://schemas.microsoft.com/office/drawing/2014/main" id="{ABFE2D04-34A4-4337-9C3A-4946C68FA835}"/>
                </a:ext>
              </a:extLst>
            </p:cNvPr>
            <p:cNvCxnSpPr>
              <a:cxnSpLocks/>
            </p:cNvCxnSpPr>
            <p:nvPr/>
          </p:nvCxnSpPr>
          <p:spPr>
            <a:xfrm flipH="1">
              <a:off x="9008203" y="5291206"/>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F939D2C-779C-46C3-A5ED-CCEA5FF088DD}"/>
                </a:ext>
              </a:extLst>
            </p:cNvPr>
            <p:cNvSpPr txBox="1"/>
            <p:nvPr/>
          </p:nvSpPr>
          <p:spPr>
            <a:xfrm>
              <a:off x="9470161" y="5124398"/>
              <a:ext cx="1883639"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Child </a:t>
              </a:r>
              <a:r>
                <a:rPr lang="en-US" sz="1400" dirty="0">
                  <a:latin typeface="Consolas" panose="020B0609020204030204" pitchFamily="49" charset="0"/>
                  <a:cs typeface="Segoe UI" panose="020B0502040204020203" pitchFamily="34" charset="0"/>
                </a:rPr>
                <a:t>struct proc</a:t>
              </a:r>
            </a:p>
          </p:txBody>
        </p:sp>
      </p:grpSp>
      <p:grpSp>
        <p:nvGrpSpPr>
          <p:cNvPr id="79" name="Group 78">
            <a:extLst>
              <a:ext uri="{FF2B5EF4-FFF2-40B4-BE49-F238E27FC236}">
                <a16:creationId xmlns:a16="http://schemas.microsoft.com/office/drawing/2014/main" id="{2B291BBA-3F42-46D1-9DCA-A1EF7847B0EE}"/>
              </a:ext>
            </a:extLst>
          </p:cNvPr>
          <p:cNvGrpSpPr/>
          <p:nvPr/>
        </p:nvGrpSpPr>
        <p:grpSpPr>
          <a:xfrm>
            <a:off x="8987584" y="1359222"/>
            <a:ext cx="3185098" cy="536620"/>
            <a:chOff x="8987584" y="1359222"/>
            <a:chExt cx="3185098" cy="536620"/>
          </a:xfrm>
        </p:grpSpPr>
        <p:cxnSp>
          <p:nvCxnSpPr>
            <p:cNvPr id="72" name="Straight Arrow Connector 71">
              <a:extLst>
                <a:ext uri="{FF2B5EF4-FFF2-40B4-BE49-F238E27FC236}">
                  <a16:creationId xmlns:a16="http://schemas.microsoft.com/office/drawing/2014/main" id="{B5723E0D-750D-4413-A0F7-3A8EC6590D9B}"/>
                </a:ext>
              </a:extLst>
            </p:cNvPr>
            <p:cNvCxnSpPr>
              <a:cxnSpLocks/>
            </p:cNvCxnSpPr>
            <p:nvPr/>
          </p:nvCxnSpPr>
          <p:spPr>
            <a:xfrm flipH="1">
              <a:off x="8989233" y="135922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D3E53F8-9801-4E08-A122-8F2A7BCE081C}"/>
                </a:ext>
              </a:extLst>
            </p:cNvPr>
            <p:cNvCxnSpPr>
              <a:cxnSpLocks/>
            </p:cNvCxnSpPr>
            <p:nvPr/>
          </p:nvCxnSpPr>
          <p:spPr>
            <a:xfrm flipH="1">
              <a:off x="8987584" y="1537380"/>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6A909FA-F6C7-4F31-8D4D-E494D541481A}"/>
                </a:ext>
              </a:extLst>
            </p:cNvPr>
            <p:cNvCxnSpPr>
              <a:cxnSpLocks/>
            </p:cNvCxnSpPr>
            <p:nvPr/>
          </p:nvCxnSpPr>
          <p:spPr>
            <a:xfrm flipH="1">
              <a:off x="8987584" y="189584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41127F8-3259-4DC6-A490-7365D32E5BA4}"/>
                </a:ext>
              </a:extLst>
            </p:cNvPr>
            <p:cNvCxnSpPr>
              <a:cxnSpLocks/>
            </p:cNvCxnSpPr>
            <p:nvPr/>
          </p:nvCxnSpPr>
          <p:spPr>
            <a:xfrm>
              <a:off x="9594567" y="1359222"/>
              <a:ext cx="0" cy="53662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E2B7D14-CCD5-4AFF-AF13-A4151E23501B}"/>
                </a:ext>
              </a:extLst>
            </p:cNvPr>
            <p:cNvSpPr txBox="1"/>
            <p:nvPr/>
          </p:nvSpPr>
          <p:spPr>
            <a:xfrm>
              <a:off x="9517532" y="1439826"/>
              <a:ext cx="2655150"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Child </a:t>
              </a:r>
              <a:r>
                <a:rPr lang="en-US" sz="1400" dirty="0" err="1">
                  <a:latin typeface="Segoe UI" panose="020B0502040204020203" pitchFamily="34" charset="0"/>
                  <a:cs typeface="Segoe UI" panose="020B0502040204020203" pitchFamily="34" charset="0"/>
                </a:rPr>
                <a:t>code+heap+stack</a:t>
              </a:r>
              <a:r>
                <a:rPr lang="en-US" sz="1400" dirty="0">
                  <a:latin typeface="Segoe UI" panose="020B0502040204020203" pitchFamily="34" charset="0"/>
                  <a:cs typeface="Segoe UI" panose="020B0502040204020203" pitchFamily="34" charset="0"/>
                </a:rPr>
                <a:t> pages</a:t>
              </a:r>
              <a:endParaRPr lang="en-US" sz="1400" dirty="0">
                <a:latin typeface="Consolas" panose="020B0609020204030204" pitchFamily="49" charset="0"/>
                <a:cs typeface="Segoe UI" panose="020B0502040204020203" pitchFamily="34" charset="0"/>
              </a:endParaRPr>
            </a:p>
          </p:txBody>
        </p:sp>
      </p:grpSp>
      <p:grpSp>
        <p:nvGrpSpPr>
          <p:cNvPr id="37" name="Group 36">
            <a:extLst>
              <a:ext uri="{FF2B5EF4-FFF2-40B4-BE49-F238E27FC236}">
                <a16:creationId xmlns:a16="http://schemas.microsoft.com/office/drawing/2014/main" id="{E1154F88-2A68-427C-97B9-42D385707E34}"/>
              </a:ext>
            </a:extLst>
          </p:cNvPr>
          <p:cNvGrpSpPr/>
          <p:nvPr/>
        </p:nvGrpSpPr>
        <p:grpSpPr>
          <a:xfrm>
            <a:off x="8995670" y="2712016"/>
            <a:ext cx="3010593" cy="523220"/>
            <a:chOff x="8995670" y="2712016"/>
            <a:chExt cx="3010593" cy="523220"/>
          </a:xfrm>
        </p:grpSpPr>
        <p:cxnSp>
          <p:nvCxnSpPr>
            <p:cNvPr id="81" name="Straight Arrow Connector 80">
              <a:extLst>
                <a:ext uri="{FF2B5EF4-FFF2-40B4-BE49-F238E27FC236}">
                  <a16:creationId xmlns:a16="http://schemas.microsoft.com/office/drawing/2014/main" id="{96B295AB-9427-44CB-A1C2-D528D841C90E}"/>
                </a:ext>
              </a:extLst>
            </p:cNvPr>
            <p:cNvCxnSpPr>
              <a:cxnSpLocks/>
            </p:cNvCxnSpPr>
            <p:nvPr/>
          </p:nvCxnSpPr>
          <p:spPr>
            <a:xfrm flipH="1">
              <a:off x="8995672" y="2802547"/>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BEB1EC2-1451-43BE-9D72-4428301F2565}"/>
                </a:ext>
              </a:extLst>
            </p:cNvPr>
            <p:cNvCxnSpPr>
              <a:cxnSpLocks/>
            </p:cNvCxnSpPr>
            <p:nvPr/>
          </p:nvCxnSpPr>
          <p:spPr>
            <a:xfrm flipH="1">
              <a:off x="8995671" y="298226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4D0312A-F8AE-4518-9E05-DA33B6796D71}"/>
                </a:ext>
              </a:extLst>
            </p:cNvPr>
            <p:cNvCxnSpPr>
              <a:cxnSpLocks/>
            </p:cNvCxnSpPr>
            <p:nvPr/>
          </p:nvCxnSpPr>
          <p:spPr>
            <a:xfrm flipH="1">
              <a:off x="8995670" y="315446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FEFCFF0-8F66-4F00-B477-9A9E169AF011}"/>
                </a:ext>
              </a:extLst>
            </p:cNvPr>
            <p:cNvCxnSpPr>
              <a:cxnSpLocks/>
            </p:cNvCxnSpPr>
            <p:nvPr/>
          </p:nvCxnSpPr>
          <p:spPr>
            <a:xfrm flipV="1">
              <a:off x="9594567" y="2794833"/>
              <a:ext cx="0" cy="36117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1F21095-79AB-4703-B70B-67C4001A531C}"/>
                </a:ext>
              </a:extLst>
            </p:cNvPr>
            <p:cNvSpPr txBox="1"/>
            <p:nvPr/>
          </p:nvSpPr>
          <p:spPr>
            <a:xfrm>
              <a:off x="9522523" y="2712016"/>
              <a:ext cx="2483740" cy="523220"/>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Child page table entries</a:t>
              </a:r>
            </a:p>
            <a:p>
              <a:pPr algn="ctr"/>
              <a:r>
                <a:rPr lang="en-US" sz="1400" dirty="0">
                  <a:latin typeface="Segoe UI" panose="020B0502040204020203" pitchFamily="34" charset="0"/>
                  <a:cs typeface="Segoe UI" panose="020B0502040204020203" pitchFamily="34" charset="0"/>
                </a:rPr>
                <a:t>for low canonical addresses</a:t>
              </a:r>
              <a:endParaRPr lang="en-US" sz="1400" dirty="0">
                <a:latin typeface="Consolas" panose="020B0609020204030204" pitchFamily="49" charset="0"/>
                <a:cs typeface="Segoe UI" panose="020B0502040204020203" pitchFamily="34" charset="0"/>
              </a:endParaRPr>
            </a:p>
          </p:txBody>
        </p:sp>
      </p:grpSp>
    </p:spTree>
    <p:extLst>
      <p:ext uri="{BB962C8B-B14F-4D97-AF65-F5344CB8AC3E}">
        <p14:creationId xmlns:p14="http://schemas.microsoft.com/office/powerpoint/2010/main" val="17474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0" fill="hold"/>
                                        <p:tgtEl>
                                          <p:spTgt spid="4"/>
                                        </p:tgtEl>
                                        <p:attrNameLst>
                                          <p:attrName>fillcolor</p:attrName>
                                        </p:attrNameLst>
                                      </p:cBhvr>
                                      <p:to>
                                        <a:schemeClr val="tx1"/>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5"/>
                                        </p:tgtEl>
                                        <p:attrNameLst>
                                          <p:attrName>fillcolor</p:attrName>
                                        </p:attrNameLst>
                                      </p:cBhvr>
                                      <p:to>
                                        <a:schemeClr val="tx1"/>
                                      </p:to>
                                    </p:animClr>
                                    <p:set>
                                      <p:cBhvr>
                                        <p:cTn id="11" dur="1000" fill="hold"/>
                                        <p:tgtEl>
                                          <p:spTgt spid="5"/>
                                        </p:tgtEl>
                                        <p:attrNameLst>
                                          <p:attrName>fill.type</p:attrName>
                                        </p:attrNameLst>
                                      </p:cBhvr>
                                      <p:to>
                                        <p:strVal val="solid"/>
                                      </p:to>
                                    </p:set>
                                    <p:set>
                                      <p:cBhvr>
                                        <p:cTn id="12" dur="1000" fill="hold"/>
                                        <p:tgtEl>
                                          <p:spTgt spid="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6"/>
                                        </p:tgtEl>
                                        <p:attrNameLst>
                                          <p:attrName>fillcolor</p:attrName>
                                        </p:attrNameLst>
                                      </p:cBhvr>
                                      <p:to>
                                        <a:schemeClr val="tx1"/>
                                      </p:to>
                                    </p:animClr>
                                    <p:set>
                                      <p:cBhvr>
                                        <p:cTn id="15" dur="1000" fill="hold"/>
                                        <p:tgtEl>
                                          <p:spTgt spid="6"/>
                                        </p:tgtEl>
                                        <p:attrNameLst>
                                          <p:attrName>fill.type</p:attrName>
                                        </p:attrNameLst>
                                      </p:cBhvr>
                                      <p:to>
                                        <p:strVal val="solid"/>
                                      </p:to>
                                    </p:set>
                                    <p:set>
                                      <p:cBhvr>
                                        <p:cTn id="16" dur="1000" fill="hold"/>
                                        <p:tgtEl>
                                          <p:spTgt spid="6"/>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1300" fill="hold"/>
                                        <p:tgtEl>
                                          <p:spTgt spid="4"/>
                                        </p:tgtEl>
                                        <p:attrNameLst>
                                          <p:attrName>stroke.color</p:attrName>
                                        </p:attrNameLst>
                                      </p:cBhvr>
                                      <p:to>
                                        <a:schemeClr val="bg1"/>
                                      </p:to>
                                    </p:animClr>
                                    <p:set>
                                      <p:cBhvr>
                                        <p:cTn id="19" dur="1300" fill="hold"/>
                                        <p:tgtEl>
                                          <p:spTgt spid="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1300" fill="hold"/>
                                        <p:tgtEl>
                                          <p:spTgt spid="5"/>
                                        </p:tgtEl>
                                        <p:attrNameLst>
                                          <p:attrName>stroke.color</p:attrName>
                                        </p:attrNameLst>
                                      </p:cBhvr>
                                      <p:to>
                                        <a:schemeClr val="bg1"/>
                                      </p:to>
                                    </p:animClr>
                                    <p:set>
                                      <p:cBhvr>
                                        <p:cTn id="22" dur="1300" fill="hold"/>
                                        <p:tgtEl>
                                          <p:spTgt spid="5"/>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1300" fill="hold"/>
                                        <p:tgtEl>
                                          <p:spTgt spid="6"/>
                                        </p:tgtEl>
                                        <p:attrNameLst>
                                          <p:attrName>stroke.color</p:attrName>
                                        </p:attrNameLst>
                                      </p:cBhvr>
                                      <p:to>
                                        <a:schemeClr val="bg1"/>
                                      </p:to>
                                    </p:animClr>
                                    <p:set>
                                      <p:cBhvr>
                                        <p:cTn id="25" dur="1300" fill="hold"/>
                                        <p:tgtEl>
                                          <p:spTgt spid="6"/>
                                        </p:tgtEl>
                                        <p:attrNameLst>
                                          <p:attrName>stroke.on</p:attrName>
                                        </p:attrNameLst>
                                      </p:cBhvr>
                                      <p:to>
                                        <p:strVal val="true"/>
                                      </p:to>
                                    </p:set>
                                  </p:childTnLst>
                                </p:cTn>
                              </p:par>
                              <p:par>
                                <p:cTn id="26" presetID="1" presetClass="emph" presetSubtype="2" fill="hold" nodeType="withEffect">
                                  <p:stCondLst>
                                    <p:cond delay="0"/>
                                  </p:stCondLst>
                                  <p:childTnLst>
                                    <p:animClr clrSpc="rgb" dir="cw">
                                      <p:cBhvr>
                                        <p:cTn id="27" dur="1000" fill="hold"/>
                                        <p:tgtEl>
                                          <p:spTgt spid="8"/>
                                        </p:tgtEl>
                                        <p:attrNameLst>
                                          <p:attrName>fillcolor</p:attrName>
                                        </p:attrNameLst>
                                      </p:cBhvr>
                                      <p:to>
                                        <a:srgbClr val="000000"/>
                                      </p:to>
                                    </p:animClr>
                                    <p:set>
                                      <p:cBhvr>
                                        <p:cTn id="28" dur="1000" fill="hold"/>
                                        <p:tgtEl>
                                          <p:spTgt spid="8"/>
                                        </p:tgtEl>
                                        <p:attrNameLst>
                                          <p:attrName>fill.type</p:attrName>
                                        </p:attrNameLst>
                                      </p:cBhvr>
                                      <p:to>
                                        <p:strVal val="solid"/>
                                      </p:to>
                                    </p:set>
                                    <p:set>
                                      <p:cBhvr>
                                        <p:cTn id="29" dur="1000" fill="hold"/>
                                        <p:tgtEl>
                                          <p:spTgt spid="8"/>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1000" fill="hold"/>
                                        <p:tgtEl>
                                          <p:spTgt spid="9"/>
                                        </p:tgtEl>
                                        <p:attrNameLst>
                                          <p:attrName>fillcolor</p:attrName>
                                        </p:attrNameLst>
                                      </p:cBhvr>
                                      <p:to>
                                        <a:srgbClr val="000000"/>
                                      </p:to>
                                    </p:animClr>
                                    <p:set>
                                      <p:cBhvr>
                                        <p:cTn id="32" dur="1000" fill="hold"/>
                                        <p:tgtEl>
                                          <p:spTgt spid="9"/>
                                        </p:tgtEl>
                                        <p:attrNameLst>
                                          <p:attrName>fill.type</p:attrName>
                                        </p:attrNameLst>
                                      </p:cBhvr>
                                      <p:to>
                                        <p:strVal val="solid"/>
                                      </p:to>
                                    </p:set>
                                    <p:set>
                                      <p:cBhvr>
                                        <p:cTn id="33" dur="1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1000" fill="hold"/>
                                        <p:tgtEl>
                                          <p:spTgt spid="7"/>
                                        </p:tgtEl>
                                        <p:attrNameLst>
                                          <p:attrName>fillcolor</p:attrName>
                                        </p:attrNameLst>
                                      </p:cBhvr>
                                      <p:to>
                                        <a:srgbClr val="000000"/>
                                      </p:to>
                                    </p:animClr>
                                    <p:set>
                                      <p:cBhvr>
                                        <p:cTn id="36" dur="1000" fill="hold"/>
                                        <p:tgtEl>
                                          <p:spTgt spid="7"/>
                                        </p:tgtEl>
                                        <p:attrNameLst>
                                          <p:attrName>fill.type</p:attrName>
                                        </p:attrNameLst>
                                      </p:cBhvr>
                                      <p:to>
                                        <p:strVal val="solid"/>
                                      </p:to>
                                    </p:set>
                                    <p:set>
                                      <p:cBhvr>
                                        <p:cTn id="37" dur="1000" fill="hold"/>
                                        <p:tgtEl>
                                          <p:spTgt spid="7"/>
                                        </p:tgtEl>
                                        <p:attrNameLst>
                                          <p:attrName>fill.on</p:attrName>
                                        </p:attrNameLst>
                                      </p:cBhvr>
                                      <p:to>
                                        <p:strVal val="true"/>
                                      </p:to>
                                    </p:set>
                                  </p:childTnLst>
                                </p:cTn>
                              </p:par>
                              <p:par>
                                <p:cTn id="38" presetID="7" presetClass="emph" presetSubtype="2" fill="hold" nodeType="withEffect">
                                  <p:stCondLst>
                                    <p:cond delay="0"/>
                                  </p:stCondLst>
                                  <p:childTnLst>
                                    <p:animClr clrSpc="rgb" dir="cw">
                                      <p:cBhvr>
                                        <p:cTn id="39" dur="1300" fill="hold"/>
                                        <p:tgtEl>
                                          <p:spTgt spid="8"/>
                                        </p:tgtEl>
                                        <p:attrNameLst>
                                          <p:attrName>stroke.color</p:attrName>
                                        </p:attrNameLst>
                                      </p:cBhvr>
                                      <p:to>
                                        <a:schemeClr val="bg1"/>
                                      </p:to>
                                    </p:animClr>
                                    <p:set>
                                      <p:cBhvr>
                                        <p:cTn id="40" dur="1300" fill="hold"/>
                                        <p:tgtEl>
                                          <p:spTgt spid="8"/>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1300" fill="hold"/>
                                        <p:tgtEl>
                                          <p:spTgt spid="9"/>
                                        </p:tgtEl>
                                        <p:attrNameLst>
                                          <p:attrName>stroke.color</p:attrName>
                                        </p:attrNameLst>
                                      </p:cBhvr>
                                      <p:to>
                                        <a:schemeClr val="bg1"/>
                                      </p:to>
                                    </p:animClr>
                                    <p:set>
                                      <p:cBhvr>
                                        <p:cTn id="43" dur="1300" fill="hold"/>
                                        <p:tgtEl>
                                          <p:spTgt spid="9"/>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1300" fill="hold"/>
                                        <p:tgtEl>
                                          <p:spTgt spid="7"/>
                                        </p:tgtEl>
                                        <p:attrNameLst>
                                          <p:attrName>stroke.color</p:attrName>
                                        </p:attrNameLst>
                                      </p:cBhvr>
                                      <p:to>
                                        <a:schemeClr val="bg1"/>
                                      </p:to>
                                    </p:animClr>
                                    <p:set>
                                      <p:cBhvr>
                                        <p:cTn id="46" dur="1300" fill="hold"/>
                                        <p:tgtEl>
                                          <p:spTgt spid="7"/>
                                        </p:tgtEl>
                                        <p:attrNameLst>
                                          <p:attrName>stroke.on</p:attrName>
                                        </p:attrNameLst>
                                      </p:cBhvr>
                                      <p:to>
                                        <p:strVal val="true"/>
                                      </p:to>
                                    </p:set>
                                  </p:childTnLst>
                                </p:cTn>
                              </p:par>
                              <p:par>
                                <p:cTn id="47" presetID="10"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 presetClass="emph" presetSubtype="2" fill="hold" nodeType="withEffect">
                                  <p:stCondLst>
                                    <p:cond delay="0"/>
                                  </p:stCondLst>
                                  <p:childTnLst>
                                    <p:animClr clrSpc="rgb" dir="cw">
                                      <p:cBhvr>
                                        <p:cTn id="51" dur="1000" fill="hold"/>
                                        <p:tgtEl>
                                          <p:spTgt spid="11"/>
                                        </p:tgtEl>
                                        <p:attrNameLst>
                                          <p:attrName>fillcolor</p:attrName>
                                        </p:attrNameLst>
                                      </p:cBhvr>
                                      <p:to>
                                        <a:srgbClr val="66FFFF"/>
                                      </p:to>
                                    </p:animClr>
                                    <p:set>
                                      <p:cBhvr>
                                        <p:cTn id="52" dur="1000" fill="hold"/>
                                        <p:tgtEl>
                                          <p:spTgt spid="11"/>
                                        </p:tgtEl>
                                        <p:attrNameLst>
                                          <p:attrName>fill.type</p:attrName>
                                        </p:attrNameLst>
                                      </p:cBhvr>
                                      <p:to>
                                        <p:strVal val="solid"/>
                                      </p:to>
                                    </p:set>
                                    <p:set>
                                      <p:cBhvr>
                                        <p:cTn id="53" dur="1000" fill="hold"/>
                                        <p:tgtEl>
                                          <p:spTgt spid="11"/>
                                        </p:tgtEl>
                                        <p:attrNameLst>
                                          <p:attrName>fill.on</p:attrName>
                                        </p:attrNameLst>
                                      </p:cBhvr>
                                      <p:to>
                                        <p:strVal val="true"/>
                                      </p:to>
                                    </p:set>
                                  </p:childTnLst>
                                </p:cTn>
                              </p:par>
                              <p:par>
                                <p:cTn id="54" presetID="10"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 presetClass="emph" presetSubtype="2" fill="hold" nodeType="withEffect">
                                  <p:stCondLst>
                                    <p:cond delay="0"/>
                                  </p:stCondLst>
                                  <p:childTnLst>
                                    <p:animClr clrSpc="rgb" dir="cw">
                                      <p:cBhvr>
                                        <p:cTn id="58" dur="1000" fill="hold"/>
                                        <p:tgtEl>
                                          <p:spTgt spid="15"/>
                                        </p:tgtEl>
                                        <p:attrNameLst>
                                          <p:attrName>fillcolor</p:attrName>
                                        </p:attrNameLst>
                                      </p:cBhvr>
                                      <p:to>
                                        <a:srgbClr val="66FFFF"/>
                                      </p:to>
                                    </p:animClr>
                                    <p:set>
                                      <p:cBhvr>
                                        <p:cTn id="59" dur="1000" fill="hold"/>
                                        <p:tgtEl>
                                          <p:spTgt spid="15"/>
                                        </p:tgtEl>
                                        <p:attrNameLst>
                                          <p:attrName>fill.type</p:attrName>
                                        </p:attrNameLst>
                                      </p:cBhvr>
                                      <p:to>
                                        <p:strVal val="solid"/>
                                      </p:to>
                                    </p:set>
                                    <p:set>
                                      <p:cBhvr>
                                        <p:cTn id="60" dur="1000" fill="hold"/>
                                        <p:tgtEl>
                                          <p:spTgt spid="15"/>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17"/>
                                        </p:tgtEl>
                                        <p:attrNameLst>
                                          <p:attrName>fillcolor</p:attrName>
                                        </p:attrNameLst>
                                      </p:cBhvr>
                                      <p:to>
                                        <a:srgbClr val="66FFFF"/>
                                      </p:to>
                                    </p:animClr>
                                    <p:set>
                                      <p:cBhvr>
                                        <p:cTn id="63" dur="1000" fill="hold"/>
                                        <p:tgtEl>
                                          <p:spTgt spid="17"/>
                                        </p:tgtEl>
                                        <p:attrNameLst>
                                          <p:attrName>fill.type</p:attrName>
                                        </p:attrNameLst>
                                      </p:cBhvr>
                                      <p:to>
                                        <p:strVal val="solid"/>
                                      </p:to>
                                    </p:set>
                                    <p:set>
                                      <p:cBhvr>
                                        <p:cTn id="64" dur="1000" fill="hold"/>
                                        <p:tgtEl>
                                          <p:spTgt spid="17"/>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19"/>
                                        </p:tgtEl>
                                        <p:attrNameLst>
                                          <p:attrName>fillcolor</p:attrName>
                                        </p:attrNameLst>
                                      </p:cBhvr>
                                      <p:to>
                                        <a:srgbClr val="66FFFF"/>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cTn>
                              </p:par>
                              <p:par>
                                <p:cTn id="69" presetID="10" presetClass="entr" presetSubtype="0"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 presetClass="emph" presetSubtype="2" fill="hold" nodeType="withEffect">
                                  <p:stCondLst>
                                    <p:cond delay="0"/>
                                  </p:stCondLst>
                                  <p:childTnLst>
                                    <p:animClr clrSpc="rgb" dir="cw">
                                      <p:cBhvr>
                                        <p:cTn id="73" dur="1000" fill="hold"/>
                                        <p:tgtEl>
                                          <p:spTgt spid="26"/>
                                        </p:tgtEl>
                                        <p:attrNameLst>
                                          <p:attrName>fillcolor</p:attrName>
                                        </p:attrNameLst>
                                      </p:cBhvr>
                                      <p:to>
                                        <a:srgbClr val="66FFFF"/>
                                      </p:to>
                                    </p:animClr>
                                    <p:set>
                                      <p:cBhvr>
                                        <p:cTn id="74" dur="1000" fill="hold"/>
                                        <p:tgtEl>
                                          <p:spTgt spid="26"/>
                                        </p:tgtEl>
                                        <p:attrNameLst>
                                          <p:attrName>fill.type</p:attrName>
                                        </p:attrNameLst>
                                      </p:cBhvr>
                                      <p:to>
                                        <p:strVal val="solid"/>
                                      </p:to>
                                    </p:set>
                                    <p:set>
                                      <p:cBhvr>
                                        <p:cTn id="75" dur="1000" fill="hold"/>
                                        <p:tgtEl>
                                          <p:spTgt spid="26"/>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rgbClr val="66FFFF"/>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9"/>
                                        </p:tgtEl>
                                        <p:attrNameLst>
                                          <p:attrName>fillcolor</p:attrName>
                                        </p:attrNameLst>
                                      </p:cBhvr>
                                      <p:to>
                                        <a:srgbClr val="66FFFF"/>
                                      </p:to>
                                    </p:animClr>
                                    <p:set>
                                      <p:cBhvr>
                                        <p:cTn id="82" dur="1000" fill="hold"/>
                                        <p:tgtEl>
                                          <p:spTgt spid="29"/>
                                        </p:tgtEl>
                                        <p:attrNameLst>
                                          <p:attrName>fill.type</p:attrName>
                                        </p:attrNameLst>
                                      </p:cBhvr>
                                      <p:to>
                                        <p:strVal val="solid"/>
                                      </p:to>
                                    </p:set>
                                    <p:set>
                                      <p:cBhvr>
                                        <p:cTn id="83" dur="1000" fill="hold"/>
                                        <p:tgtEl>
                                          <p:spTgt spid="29"/>
                                        </p:tgtEl>
                                        <p:attrNameLst>
                                          <p:attrName>fill.on</p:attrName>
                                        </p:attrNameLst>
                                      </p:cBhvr>
                                      <p:to>
                                        <p:strVal val="true"/>
                                      </p:to>
                                    </p:set>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 presetClass="emph" presetSubtype="2" fill="hold" nodeType="withEffect">
                                  <p:stCondLst>
                                    <p:cond delay="0"/>
                                  </p:stCondLst>
                                  <p:childTnLst>
                                    <p:animClr clrSpc="rgb" dir="cw">
                                      <p:cBhvr>
                                        <p:cTn id="88" dur="1000" fill="hold"/>
                                        <p:tgtEl>
                                          <p:spTgt spid="13"/>
                                        </p:tgtEl>
                                        <p:attrNameLst>
                                          <p:attrName>fillcolor</p:attrName>
                                        </p:attrNameLst>
                                      </p:cBhvr>
                                      <p:to>
                                        <a:srgbClr val="FFCCCC"/>
                                      </p:to>
                                    </p:animClr>
                                    <p:set>
                                      <p:cBhvr>
                                        <p:cTn id="89" dur="1000" fill="hold"/>
                                        <p:tgtEl>
                                          <p:spTgt spid="13"/>
                                        </p:tgtEl>
                                        <p:attrNameLst>
                                          <p:attrName>fill.type</p:attrName>
                                        </p:attrNameLst>
                                      </p:cBhvr>
                                      <p:to>
                                        <p:strVal val="solid"/>
                                      </p:to>
                                    </p:set>
                                    <p:set>
                                      <p:cBhvr>
                                        <p:cTn id="90" dur="1000" fill="hold"/>
                                        <p:tgtEl>
                                          <p:spTgt spid="13"/>
                                        </p:tgtEl>
                                        <p:attrNameLst>
                                          <p:attrName>fill.on</p:attrName>
                                        </p:attrNameLst>
                                      </p:cBhvr>
                                      <p:to>
                                        <p:strVal val="true"/>
                                      </p:to>
                                    </p:set>
                                  </p:childTnLst>
                                </p:cTn>
                              </p:par>
                              <p:par>
                                <p:cTn id="91" presetID="10"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500"/>
                                        <p:tgtEl>
                                          <p:spTgt spid="69"/>
                                        </p:tgtEl>
                                      </p:cBhvr>
                                    </p:animEffect>
                                  </p:childTnLst>
                                </p:cTn>
                              </p:par>
                              <p:par>
                                <p:cTn id="94" presetID="1" presetClass="emph" presetSubtype="2" fill="hold" nodeType="withEffect">
                                  <p:stCondLst>
                                    <p:cond delay="0"/>
                                  </p:stCondLst>
                                  <p:childTnLst>
                                    <p:animClr clrSpc="rgb" dir="cw">
                                      <p:cBhvr>
                                        <p:cTn id="95" dur="1000" fill="hold"/>
                                        <p:tgtEl>
                                          <p:spTgt spid="23"/>
                                        </p:tgtEl>
                                        <p:attrNameLst>
                                          <p:attrName>fillcolor</p:attrName>
                                        </p:attrNameLst>
                                      </p:cBhvr>
                                      <p:to>
                                        <a:srgbClr val="FFCCCC"/>
                                      </p:to>
                                    </p:animClr>
                                    <p:set>
                                      <p:cBhvr>
                                        <p:cTn id="96" dur="1000" fill="hold"/>
                                        <p:tgtEl>
                                          <p:spTgt spid="23"/>
                                        </p:tgtEl>
                                        <p:attrNameLst>
                                          <p:attrName>fill.type</p:attrName>
                                        </p:attrNameLst>
                                      </p:cBhvr>
                                      <p:to>
                                        <p:strVal val="solid"/>
                                      </p:to>
                                    </p:set>
                                    <p:set>
                                      <p:cBhvr>
                                        <p:cTn id="97" dur="1000" fill="hold"/>
                                        <p:tgtEl>
                                          <p:spTgt spid="23"/>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1000" fill="hold"/>
                                        <p:tgtEl>
                                          <p:spTgt spid="24"/>
                                        </p:tgtEl>
                                        <p:attrNameLst>
                                          <p:attrName>fillcolor</p:attrName>
                                        </p:attrNameLst>
                                      </p:cBhvr>
                                      <p:to>
                                        <a:srgbClr val="FFCCCC"/>
                                      </p:to>
                                    </p:animClr>
                                    <p:set>
                                      <p:cBhvr>
                                        <p:cTn id="100" dur="1000" fill="hold"/>
                                        <p:tgtEl>
                                          <p:spTgt spid="24"/>
                                        </p:tgtEl>
                                        <p:attrNameLst>
                                          <p:attrName>fill.type</p:attrName>
                                        </p:attrNameLst>
                                      </p:cBhvr>
                                      <p:to>
                                        <p:strVal val="solid"/>
                                      </p:to>
                                    </p:set>
                                    <p:set>
                                      <p:cBhvr>
                                        <p:cTn id="101" dur="1000" fill="hold"/>
                                        <p:tgtEl>
                                          <p:spTgt spid="24"/>
                                        </p:tgtEl>
                                        <p:attrNameLst>
                                          <p:attrName>fill.on</p:attrName>
                                        </p:attrNameLst>
                                      </p:cBhvr>
                                      <p:to>
                                        <p:strVal val="true"/>
                                      </p:to>
                                    </p:set>
                                  </p:childTnLst>
                                </p:cTn>
                              </p:par>
                              <p:par>
                                <p:cTn id="102" presetID="1" presetClass="emph" presetSubtype="2" fill="hold" nodeType="withEffect">
                                  <p:stCondLst>
                                    <p:cond delay="0"/>
                                  </p:stCondLst>
                                  <p:childTnLst>
                                    <p:animClr clrSpc="rgb" dir="cw">
                                      <p:cBhvr>
                                        <p:cTn id="103" dur="1000" fill="hold"/>
                                        <p:tgtEl>
                                          <p:spTgt spid="25"/>
                                        </p:tgtEl>
                                        <p:attrNameLst>
                                          <p:attrName>fillcolor</p:attrName>
                                        </p:attrNameLst>
                                      </p:cBhvr>
                                      <p:to>
                                        <a:srgbClr val="FFCCCC"/>
                                      </p:to>
                                    </p:animClr>
                                    <p:set>
                                      <p:cBhvr>
                                        <p:cTn id="104" dur="1000" fill="hold"/>
                                        <p:tgtEl>
                                          <p:spTgt spid="25"/>
                                        </p:tgtEl>
                                        <p:attrNameLst>
                                          <p:attrName>fill.type</p:attrName>
                                        </p:attrNameLst>
                                      </p:cBhvr>
                                      <p:to>
                                        <p:strVal val="solid"/>
                                      </p:to>
                                    </p:set>
                                    <p:set>
                                      <p:cBhvr>
                                        <p:cTn id="105" dur="1000" fill="hold"/>
                                        <p:tgtEl>
                                          <p:spTgt spid="25"/>
                                        </p:tgtEl>
                                        <p:attrNameLst>
                                          <p:attrName>fill.on</p:attrName>
                                        </p:attrNameLst>
                                      </p:cBhvr>
                                      <p:to>
                                        <p:strVal val="true"/>
                                      </p:to>
                                    </p:set>
                                  </p:childTnLst>
                                </p:cTn>
                              </p:par>
                              <p:par>
                                <p:cTn id="106" presetID="10" presetClass="entr" presetSubtype="0"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 presetClass="emph" presetSubtype="2" fill="hold" nodeType="withEffect">
                                  <p:stCondLst>
                                    <p:cond delay="0"/>
                                  </p:stCondLst>
                                  <p:childTnLst>
                                    <p:animClr clrSpc="rgb" dir="cw">
                                      <p:cBhvr>
                                        <p:cTn id="110" dur="1000" fill="hold"/>
                                        <p:tgtEl>
                                          <p:spTgt spid="30"/>
                                        </p:tgtEl>
                                        <p:attrNameLst>
                                          <p:attrName>fillcolor</p:attrName>
                                        </p:attrNameLst>
                                      </p:cBhvr>
                                      <p:to>
                                        <a:srgbClr val="FFCCCC"/>
                                      </p:to>
                                    </p:animClr>
                                    <p:set>
                                      <p:cBhvr>
                                        <p:cTn id="111" dur="1000" fill="hold"/>
                                        <p:tgtEl>
                                          <p:spTgt spid="30"/>
                                        </p:tgtEl>
                                        <p:attrNameLst>
                                          <p:attrName>fill.type</p:attrName>
                                        </p:attrNameLst>
                                      </p:cBhvr>
                                      <p:to>
                                        <p:strVal val="solid"/>
                                      </p:to>
                                    </p:set>
                                    <p:set>
                                      <p:cBhvr>
                                        <p:cTn id="112" dur="1000" fill="hold"/>
                                        <p:tgtEl>
                                          <p:spTgt spid="30"/>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1000" fill="hold"/>
                                        <p:tgtEl>
                                          <p:spTgt spid="32"/>
                                        </p:tgtEl>
                                        <p:attrNameLst>
                                          <p:attrName>fillcolor</p:attrName>
                                        </p:attrNameLst>
                                      </p:cBhvr>
                                      <p:to>
                                        <a:srgbClr val="FFCCCC"/>
                                      </p:to>
                                    </p:animClr>
                                    <p:set>
                                      <p:cBhvr>
                                        <p:cTn id="115" dur="1000" fill="hold"/>
                                        <p:tgtEl>
                                          <p:spTgt spid="32"/>
                                        </p:tgtEl>
                                        <p:attrNameLst>
                                          <p:attrName>fill.type</p:attrName>
                                        </p:attrNameLst>
                                      </p:cBhvr>
                                      <p:to>
                                        <p:strVal val="solid"/>
                                      </p:to>
                                    </p:set>
                                    <p:set>
                                      <p:cBhvr>
                                        <p:cTn id="116" dur="1000" fill="hold"/>
                                        <p:tgtEl>
                                          <p:spTgt spid="32"/>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1000" fill="hold"/>
                                        <p:tgtEl>
                                          <p:spTgt spid="33"/>
                                        </p:tgtEl>
                                        <p:attrNameLst>
                                          <p:attrName>fillcolor</p:attrName>
                                        </p:attrNameLst>
                                      </p:cBhvr>
                                      <p:to>
                                        <a:srgbClr val="FFCCCC"/>
                                      </p:to>
                                    </p:animClr>
                                    <p:set>
                                      <p:cBhvr>
                                        <p:cTn id="119" dur="1000" fill="hold"/>
                                        <p:tgtEl>
                                          <p:spTgt spid="33"/>
                                        </p:tgtEl>
                                        <p:attrNameLst>
                                          <p:attrName>fill.type</p:attrName>
                                        </p:attrNameLst>
                                      </p:cBhvr>
                                      <p:to>
                                        <p:strVal val="solid"/>
                                      </p:to>
                                    </p:set>
                                    <p:set>
                                      <p:cBhvr>
                                        <p:cTn id="120" dur="1000" fill="hold"/>
                                        <p:tgtEl>
                                          <p:spTgt spid="33"/>
                                        </p:tgtEl>
                                        <p:attrNameLst>
                                          <p:attrName>fill.on</p:attrName>
                                        </p:attrNameLst>
                                      </p:cBhvr>
                                      <p:to>
                                        <p:strVal val="true"/>
                                      </p:to>
                                    </p:set>
                                  </p:childTnLst>
                                </p:cTn>
                              </p:par>
                              <p:par>
                                <p:cTn id="121" presetID="10" presetClass="entr" presetSubtype="0" fill="hold" nodeType="with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E6AF1E-D3D7-49FE-B393-F67EF8FFF445}"/>
              </a:ext>
            </a:extLst>
          </p:cNvPr>
          <p:cNvPicPr>
            <a:picLocks noChangeAspect="1"/>
          </p:cNvPicPr>
          <p:nvPr/>
        </p:nvPicPr>
        <p:blipFill rotWithShape="1">
          <a:blip r:embed="rId3"/>
          <a:srcRect t="11171"/>
          <a:stretch/>
        </p:blipFill>
        <p:spPr>
          <a:xfrm>
            <a:off x="7056445" y="766118"/>
            <a:ext cx="5135555" cy="6091881"/>
          </a:xfrm>
          <a:prstGeom prst="rect">
            <a:avLst/>
          </a:prstGeom>
        </p:spPr>
      </p:pic>
      <p:sp>
        <p:nvSpPr>
          <p:cNvPr id="5" name="Title 1">
            <a:extLst>
              <a:ext uri="{FF2B5EF4-FFF2-40B4-BE49-F238E27FC236}">
                <a16:creationId xmlns:a16="http://schemas.microsoft.com/office/drawing/2014/main" id="{4F892D96-8C7E-465C-86CB-681308C275CB}"/>
              </a:ext>
            </a:extLst>
          </p:cNvPr>
          <p:cNvSpPr>
            <a:spLocks noGrp="1"/>
          </p:cNvSpPr>
          <p:nvPr>
            <p:ph type="title"/>
          </p:nvPr>
        </p:nvSpPr>
        <p:spPr>
          <a:xfrm>
            <a:off x="838200" y="52301"/>
            <a:ext cx="10515600" cy="813974"/>
          </a:xfrm>
        </p:spPr>
        <p:txBody>
          <a:bodyPr/>
          <a:lstStyle/>
          <a:p>
            <a:r>
              <a:rPr lang="en-US" dirty="0"/>
              <a:t>Allocating memory in the kernel</a:t>
            </a:r>
          </a:p>
        </p:txBody>
      </p:sp>
      <p:sp>
        <p:nvSpPr>
          <p:cNvPr id="6" name="Content Placeholder 2">
            <a:extLst>
              <a:ext uri="{FF2B5EF4-FFF2-40B4-BE49-F238E27FC236}">
                <a16:creationId xmlns:a16="http://schemas.microsoft.com/office/drawing/2014/main" id="{33DBFD88-4272-40F3-882C-DB6EDE5863D0}"/>
              </a:ext>
            </a:extLst>
          </p:cNvPr>
          <p:cNvSpPr>
            <a:spLocks noGrp="1"/>
          </p:cNvSpPr>
          <p:nvPr>
            <p:ph idx="1"/>
          </p:nvPr>
        </p:nvSpPr>
        <p:spPr>
          <a:xfrm>
            <a:off x="-8" y="902359"/>
            <a:ext cx="7302505" cy="6091873"/>
          </a:xfrm>
        </p:spPr>
        <p:txBody>
          <a:bodyPr>
            <a:normAutofit/>
          </a:bodyPr>
          <a:lstStyle/>
          <a:p>
            <a:r>
              <a:rPr lang="en-US" dirty="0"/>
              <a:t>Kernels often need to dynamically allocate memory</a:t>
            </a:r>
          </a:p>
          <a:p>
            <a:pPr lvl="1"/>
            <a:r>
              <a:rPr lang="en-US" dirty="0"/>
              <a:t>Ex: Creating a new address space during </a:t>
            </a:r>
            <a:r>
              <a:rPr lang="en-US" dirty="0">
                <a:latin typeface="Consolas" panose="020B0609020204030204" pitchFamily="49" charset="0"/>
              </a:rPr>
              <a:t>fork()</a:t>
            </a:r>
          </a:p>
          <a:p>
            <a:pPr lvl="2"/>
            <a:r>
              <a:rPr lang="en-US" sz="2400" dirty="0"/>
              <a:t>Page table</a:t>
            </a:r>
          </a:p>
          <a:p>
            <a:pPr lvl="2"/>
            <a:r>
              <a:rPr lang="en-US" sz="2400" dirty="0">
                <a:latin typeface="Consolas" panose="020B0609020204030204" pitchFamily="49" charset="0"/>
              </a:rPr>
              <a:t>struct proc</a:t>
            </a:r>
          </a:p>
          <a:p>
            <a:pPr lvl="2"/>
            <a:r>
              <a:rPr lang="en-US" sz="2400" dirty="0"/>
              <a:t>Copies of user-mode pages from the parent process</a:t>
            </a:r>
          </a:p>
          <a:p>
            <a:pPr lvl="1"/>
            <a:r>
              <a:rPr lang="en-US" dirty="0"/>
              <a:t>Ex: Allocating buffers to hold incoming IO data</a:t>
            </a:r>
          </a:p>
          <a:p>
            <a:pPr lvl="2"/>
            <a:r>
              <a:rPr lang="en-US" sz="2400" dirty="0"/>
              <a:t>IO devices often unaware of virtual addressing</a:t>
            </a:r>
          </a:p>
          <a:p>
            <a:pPr lvl="2"/>
            <a:r>
              <a:rPr lang="en-US" sz="2400" dirty="0"/>
              <a:t>Consequently:</a:t>
            </a:r>
          </a:p>
          <a:p>
            <a:pPr lvl="3"/>
            <a:r>
              <a:rPr lang="en-US" sz="2400" dirty="0"/>
              <a:t>Kernel must specify a physical start  address for a device-to-RAM transfer</a:t>
            </a:r>
          </a:p>
          <a:p>
            <a:pPr lvl="3"/>
            <a:r>
              <a:rPr lang="en-US" sz="2400" dirty="0"/>
              <a:t>If destination memory buffer is multiple pages in size, those pages must be contiguous in physical memory!</a:t>
            </a:r>
          </a:p>
        </p:txBody>
      </p:sp>
      <p:grpSp>
        <p:nvGrpSpPr>
          <p:cNvPr id="35" name="Group 34">
            <a:extLst>
              <a:ext uri="{FF2B5EF4-FFF2-40B4-BE49-F238E27FC236}">
                <a16:creationId xmlns:a16="http://schemas.microsoft.com/office/drawing/2014/main" id="{BF656BD5-813F-46B8-86F2-A99611B77585}"/>
              </a:ext>
            </a:extLst>
          </p:cNvPr>
          <p:cNvGrpSpPr/>
          <p:nvPr/>
        </p:nvGrpSpPr>
        <p:grpSpPr>
          <a:xfrm>
            <a:off x="6489117" y="3236743"/>
            <a:ext cx="3599298" cy="3518985"/>
            <a:chOff x="6489117" y="3236743"/>
            <a:chExt cx="3599298" cy="3518985"/>
          </a:xfrm>
        </p:grpSpPr>
        <p:grpSp>
          <p:nvGrpSpPr>
            <p:cNvPr id="36" name="Group 35">
              <a:extLst>
                <a:ext uri="{FF2B5EF4-FFF2-40B4-BE49-F238E27FC236}">
                  <a16:creationId xmlns:a16="http://schemas.microsoft.com/office/drawing/2014/main" id="{A0436F0E-BF13-4AD1-BCB4-3045B998F211}"/>
                </a:ext>
              </a:extLst>
            </p:cNvPr>
            <p:cNvGrpSpPr/>
            <p:nvPr/>
          </p:nvGrpSpPr>
          <p:grpSpPr>
            <a:xfrm>
              <a:off x="6489117" y="4501833"/>
              <a:ext cx="2177716" cy="2253895"/>
              <a:chOff x="3874412" y="4271001"/>
              <a:chExt cx="2177716" cy="2253895"/>
            </a:xfrm>
          </p:grpSpPr>
          <p:grpSp>
            <p:nvGrpSpPr>
              <p:cNvPr id="41" name="Group 40">
                <a:extLst>
                  <a:ext uri="{FF2B5EF4-FFF2-40B4-BE49-F238E27FC236}">
                    <a16:creationId xmlns:a16="http://schemas.microsoft.com/office/drawing/2014/main" id="{3C345714-F744-4D42-8665-4445FA42266D}"/>
                  </a:ext>
                </a:extLst>
              </p:cNvPr>
              <p:cNvGrpSpPr/>
              <p:nvPr/>
            </p:nvGrpSpPr>
            <p:grpSpPr>
              <a:xfrm>
                <a:off x="4253664" y="4271001"/>
                <a:ext cx="1428750" cy="1883252"/>
                <a:chOff x="4145380" y="4607885"/>
                <a:chExt cx="1428750" cy="1883252"/>
              </a:xfrm>
            </p:grpSpPr>
            <p:pic>
              <p:nvPicPr>
                <p:cNvPr id="43" name="Picture 2" descr="Image result for wireless network card icon">
                  <a:extLst>
                    <a:ext uri="{FF2B5EF4-FFF2-40B4-BE49-F238E27FC236}">
                      <a16:creationId xmlns:a16="http://schemas.microsoft.com/office/drawing/2014/main" id="{961A1F31-CF4F-45C4-BC68-C1BC1DBC3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380" y="4607885"/>
                  <a:ext cx="14287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2317CB6C-35B9-4A42-8B5D-9F74238E6620}"/>
                    </a:ext>
                  </a:extLst>
                </p:cNvPr>
                <p:cNvPicPr>
                  <a:picLocks noChangeAspect="1"/>
                </p:cNvPicPr>
                <p:nvPr/>
              </p:nvPicPr>
              <p:blipFill>
                <a:blip r:embed="rId5"/>
                <a:stretch>
                  <a:fillRect/>
                </a:stretch>
              </p:blipFill>
              <p:spPr>
                <a:xfrm>
                  <a:off x="4222955" y="5626664"/>
                  <a:ext cx="1264063" cy="864473"/>
                </a:xfrm>
                <a:prstGeom prst="rect">
                  <a:avLst/>
                </a:prstGeom>
              </p:spPr>
            </p:pic>
          </p:grpSp>
          <p:sp>
            <p:nvSpPr>
              <p:cNvPr id="42" name="TextBox 41">
                <a:extLst>
                  <a:ext uri="{FF2B5EF4-FFF2-40B4-BE49-F238E27FC236}">
                    <a16:creationId xmlns:a16="http://schemas.microsoft.com/office/drawing/2014/main" id="{9AF9D52D-690E-4849-A1F2-5086F167AFBA}"/>
                  </a:ext>
                </a:extLst>
              </p:cNvPr>
              <p:cNvSpPr txBox="1"/>
              <p:nvPr/>
            </p:nvSpPr>
            <p:spPr>
              <a:xfrm>
                <a:off x="3874412" y="6063231"/>
                <a:ext cx="217771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Network card</a:t>
                </a:r>
              </a:p>
            </p:txBody>
          </p:sp>
        </p:grpSp>
        <p:sp>
          <p:nvSpPr>
            <p:cNvPr id="37" name="Right Bracket 36">
              <a:extLst>
                <a:ext uri="{FF2B5EF4-FFF2-40B4-BE49-F238E27FC236}">
                  <a16:creationId xmlns:a16="http://schemas.microsoft.com/office/drawing/2014/main" id="{A63F4E53-F8C6-4525-ADAA-C4FB3691B053}"/>
                </a:ext>
              </a:extLst>
            </p:cNvPr>
            <p:cNvSpPr/>
            <p:nvPr/>
          </p:nvSpPr>
          <p:spPr>
            <a:xfrm flipH="1">
              <a:off x="9767928" y="3236743"/>
              <a:ext cx="320487" cy="5657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E348A1C6-B293-441A-945F-03F37E391A89}"/>
                </a:ext>
              </a:extLst>
            </p:cNvPr>
            <p:cNvCxnSpPr>
              <a:cxnSpLocks/>
            </p:cNvCxnSpPr>
            <p:nvPr/>
          </p:nvCxnSpPr>
          <p:spPr>
            <a:xfrm>
              <a:off x="9160945" y="3519633"/>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B9BDE8-5436-4C4D-95F9-6F99A2915B5C}"/>
                </a:ext>
              </a:extLst>
            </p:cNvPr>
            <p:cNvCxnSpPr>
              <a:cxnSpLocks/>
            </p:cNvCxnSpPr>
            <p:nvPr/>
          </p:nvCxnSpPr>
          <p:spPr>
            <a:xfrm flipV="1">
              <a:off x="9160945" y="3519633"/>
              <a:ext cx="0" cy="2315683"/>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8C4D7DC-4D65-497A-86AB-96AC75E41993}"/>
                </a:ext>
              </a:extLst>
            </p:cNvPr>
            <p:cNvCxnSpPr>
              <a:cxnSpLocks/>
            </p:cNvCxnSpPr>
            <p:nvPr/>
          </p:nvCxnSpPr>
          <p:spPr>
            <a:xfrm flipV="1">
              <a:off x="8410074" y="5837718"/>
              <a:ext cx="762903" cy="963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9923F942-54A7-4B80-9375-BA8815130AA0}"/>
              </a:ext>
            </a:extLst>
          </p:cNvPr>
          <p:cNvSpPr/>
          <p:nvPr/>
        </p:nvSpPr>
        <p:spPr>
          <a:xfrm>
            <a:off x="10250898" y="360563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0631C6F-A9BD-47A7-8A4C-E970CD5D15E9}"/>
              </a:ext>
            </a:extLst>
          </p:cNvPr>
          <p:cNvSpPr/>
          <p:nvPr/>
        </p:nvSpPr>
        <p:spPr>
          <a:xfrm>
            <a:off x="10250898" y="3425166"/>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AC2255-AE53-432F-A980-0CF878D41FAA}"/>
              </a:ext>
            </a:extLst>
          </p:cNvPr>
          <p:cNvSpPr/>
          <p:nvPr/>
        </p:nvSpPr>
        <p:spPr>
          <a:xfrm>
            <a:off x="10250897" y="324469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0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1000" fill="hold"/>
                                        <p:tgtEl>
                                          <p:spTgt spid="4"/>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 presetClass="emph" presetSubtype="2" fill="hold" nodeType="withEffect">
                                  <p:stCondLst>
                                    <p:cond delay="0"/>
                                  </p:stCondLst>
                                  <p:childTnLst>
                                    <p:animClr clrSpc="rgb" dir="cw">
                                      <p:cBhvr>
                                        <p:cTn id="18" dur="1000" fill="hold"/>
                                        <p:tgtEl>
                                          <p:spTgt spid="45"/>
                                        </p:tgtEl>
                                        <p:attrNameLst>
                                          <p:attrName>fillcolor</p:attrName>
                                        </p:attrNameLst>
                                      </p:cBhvr>
                                      <p:to>
                                        <a:srgbClr val="FFFF66"/>
                                      </p:to>
                                    </p:animClr>
                                    <p:set>
                                      <p:cBhvr>
                                        <p:cTn id="19" dur="1000" fill="hold"/>
                                        <p:tgtEl>
                                          <p:spTgt spid="45"/>
                                        </p:tgtEl>
                                        <p:attrNameLst>
                                          <p:attrName>fill.type</p:attrName>
                                        </p:attrNameLst>
                                      </p:cBhvr>
                                      <p:to>
                                        <p:strVal val="solid"/>
                                      </p:to>
                                    </p:set>
                                    <p:set>
                                      <p:cBhvr>
                                        <p:cTn id="20" dur="1000" fill="hold"/>
                                        <p:tgtEl>
                                          <p:spTgt spid="45"/>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46"/>
                                        </p:tgtEl>
                                        <p:attrNameLst>
                                          <p:attrName>fillcolor</p:attrName>
                                        </p:attrNameLst>
                                      </p:cBhvr>
                                      <p:to>
                                        <a:srgbClr val="FFFF66"/>
                                      </p:to>
                                    </p:animClr>
                                    <p:set>
                                      <p:cBhvr>
                                        <p:cTn id="23" dur="1000" fill="hold"/>
                                        <p:tgtEl>
                                          <p:spTgt spid="46"/>
                                        </p:tgtEl>
                                        <p:attrNameLst>
                                          <p:attrName>fill.type</p:attrName>
                                        </p:attrNameLst>
                                      </p:cBhvr>
                                      <p:to>
                                        <p:strVal val="solid"/>
                                      </p:to>
                                    </p:set>
                                    <p:set>
                                      <p:cBhvr>
                                        <p:cTn id="24" dur="1000" fill="hold"/>
                                        <p:tgtEl>
                                          <p:spTgt spid="46"/>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47"/>
                                        </p:tgtEl>
                                        <p:attrNameLst>
                                          <p:attrName>fillcolor</p:attrName>
                                        </p:attrNameLst>
                                      </p:cBhvr>
                                      <p:to>
                                        <a:srgbClr val="FFFF66"/>
                                      </p:to>
                                    </p:animClr>
                                    <p:set>
                                      <p:cBhvr>
                                        <p:cTn id="27" dur="1000" fill="hold"/>
                                        <p:tgtEl>
                                          <p:spTgt spid="47"/>
                                        </p:tgtEl>
                                        <p:attrNameLst>
                                          <p:attrName>fill.type</p:attrName>
                                        </p:attrNameLst>
                                      </p:cBhvr>
                                      <p:to>
                                        <p:strVal val="solid"/>
                                      </p:to>
                                    </p:set>
                                    <p:set>
                                      <p:cBhvr>
                                        <p:cTn id="28" dur="1000" fill="hold"/>
                                        <p:tgtEl>
                                          <p:spTgt spid="47"/>
                                        </p:tgtEl>
                                        <p:attrNameLst>
                                          <p:attrName>fill.on</p:attrName>
                                        </p:attrNameLst>
                                      </p:cBhvr>
                                      <p:to>
                                        <p:strVal val="true"/>
                                      </p:to>
                                    </p:se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AA2-6F7E-4A29-9099-CBADC1688825}"/>
              </a:ext>
            </a:extLst>
          </p:cNvPr>
          <p:cNvSpPr>
            <a:spLocks noGrp="1"/>
          </p:cNvSpPr>
          <p:nvPr>
            <p:ph type="title"/>
          </p:nvPr>
        </p:nvSpPr>
        <p:spPr>
          <a:xfrm>
            <a:off x="838200" y="52301"/>
            <a:ext cx="10515600" cy="813974"/>
          </a:xfrm>
        </p:spPr>
        <p:txBody>
          <a:bodyPr/>
          <a:lstStyle/>
          <a:p>
            <a:r>
              <a:rPr lang="en-US" dirty="0"/>
              <a:t>Allocating memory in the kernel</a:t>
            </a:r>
          </a:p>
        </p:txBody>
      </p:sp>
      <p:sp>
        <p:nvSpPr>
          <p:cNvPr id="3" name="Content Placeholder 2">
            <a:extLst>
              <a:ext uri="{FF2B5EF4-FFF2-40B4-BE49-F238E27FC236}">
                <a16:creationId xmlns:a16="http://schemas.microsoft.com/office/drawing/2014/main" id="{9A5B64E7-7740-4308-B2ED-F506714B3FA7}"/>
              </a:ext>
            </a:extLst>
          </p:cNvPr>
          <p:cNvSpPr>
            <a:spLocks noGrp="1"/>
          </p:cNvSpPr>
          <p:nvPr>
            <p:ph idx="1"/>
          </p:nvPr>
        </p:nvSpPr>
        <p:spPr>
          <a:xfrm>
            <a:off x="-7" y="902359"/>
            <a:ext cx="7134728" cy="5751099"/>
          </a:xfrm>
        </p:spPr>
        <p:txBody>
          <a:bodyPr>
            <a:normAutofit/>
          </a:bodyPr>
          <a:lstStyle/>
          <a:p>
            <a:r>
              <a:rPr lang="en-US" dirty="0"/>
              <a:t>Kernels often need to dynamically allocate memory</a:t>
            </a:r>
          </a:p>
          <a:p>
            <a:pPr lvl="1"/>
            <a:r>
              <a:rPr lang="en-US" dirty="0"/>
              <a:t>Ex: Creating a new address space during </a:t>
            </a:r>
            <a:r>
              <a:rPr lang="en-US" dirty="0">
                <a:latin typeface="Consolas" panose="020B0609020204030204" pitchFamily="49" charset="0"/>
              </a:rPr>
              <a:t>fork()</a:t>
            </a:r>
          </a:p>
          <a:p>
            <a:pPr lvl="2"/>
            <a:r>
              <a:rPr lang="en-US" sz="2400" dirty="0"/>
              <a:t>Page table</a:t>
            </a:r>
          </a:p>
          <a:p>
            <a:pPr lvl="2"/>
            <a:r>
              <a:rPr lang="en-US" sz="2400" dirty="0">
                <a:latin typeface="Consolas" panose="020B0609020204030204" pitchFamily="49" charset="0"/>
              </a:rPr>
              <a:t>struct proc</a:t>
            </a:r>
          </a:p>
          <a:p>
            <a:pPr lvl="2"/>
            <a:r>
              <a:rPr lang="en-US" sz="2400" dirty="0"/>
              <a:t>Copies of user-mode pages from the parent process</a:t>
            </a:r>
          </a:p>
          <a:p>
            <a:pPr lvl="1"/>
            <a:r>
              <a:rPr lang="en-US" dirty="0"/>
              <a:t>Ex: Allocating buffers to hold incoming IO data</a:t>
            </a:r>
          </a:p>
          <a:p>
            <a:pPr lvl="1"/>
            <a:r>
              <a:rPr lang="en-US" dirty="0"/>
              <a:t>Ex: Growing the user-level heap via the </a:t>
            </a:r>
            <a:r>
              <a:rPr lang="en-US" dirty="0" err="1">
                <a:latin typeface="Consolas" panose="020B0609020204030204" pitchFamily="49" charset="0"/>
              </a:rPr>
              <a:t>sbrk</a:t>
            </a:r>
            <a:r>
              <a:rPr lang="en-US" dirty="0">
                <a:latin typeface="Consolas" panose="020B0609020204030204" pitchFamily="49" charset="0"/>
              </a:rPr>
              <a:t>(</a:t>
            </a:r>
            <a:r>
              <a:rPr lang="en-US" dirty="0" err="1">
                <a:latin typeface="Consolas" panose="020B0609020204030204" pitchFamily="49" charset="0"/>
              </a:rPr>
              <a:t>size_t</a:t>
            </a:r>
            <a:r>
              <a:rPr lang="en-US" dirty="0">
                <a:latin typeface="Consolas" panose="020B0609020204030204" pitchFamily="49" charset="0"/>
              </a:rPr>
              <a:t> increment)</a:t>
            </a:r>
            <a:r>
              <a:rPr lang="en-US" dirty="0"/>
              <a:t> </a:t>
            </a:r>
            <a:r>
              <a:rPr lang="en-US" dirty="0" err="1"/>
              <a:t>syscall</a:t>
            </a:r>
            <a:r>
              <a:rPr lang="en-US" dirty="0"/>
              <a:t> (which is internally invoked by </a:t>
            </a:r>
            <a:r>
              <a:rPr lang="en-US" dirty="0">
                <a:latin typeface="Consolas" panose="020B0609020204030204" pitchFamily="49" charset="0"/>
              </a:rPr>
              <a:t>malloc()</a:t>
            </a:r>
            <a:r>
              <a:rPr lang="en-US" dirty="0"/>
              <a:t>)</a:t>
            </a:r>
            <a:endParaRPr lang="en-US" dirty="0">
              <a:latin typeface="Consolas" panose="020B0609020204030204" pitchFamily="49" charset="0"/>
            </a:endParaRPr>
          </a:p>
          <a:p>
            <a:r>
              <a:rPr lang="en-US" dirty="0"/>
              <a:t>Many (but not all) kernel allocations have a page-sized granularity</a:t>
            </a:r>
          </a:p>
        </p:txBody>
      </p:sp>
      <p:grpSp>
        <p:nvGrpSpPr>
          <p:cNvPr id="57" name="Group 56">
            <a:extLst>
              <a:ext uri="{FF2B5EF4-FFF2-40B4-BE49-F238E27FC236}">
                <a16:creationId xmlns:a16="http://schemas.microsoft.com/office/drawing/2014/main" id="{320B5115-FA97-4907-AFB7-00FBCA491449}"/>
              </a:ext>
            </a:extLst>
          </p:cNvPr>
          <p:cNvGrpSpPr/>
          <p:nvPr/>
        </p:nvGrpSpPr>
        <p:grpSpPr>
          <a:xfrm>
            <a:off x="7613975" y="778337"/>
            <a:ext cx="4357446" cy="5875121"/>
            <a:chOff x="7613975" y="778337"/>
            <a:chExt cx="4357446" cy="5875121"/>
          </a:xfrm>
        </p:grpSpPr>
        <p:sp>
          <p:nvSpPr>
            <p:cNvPr id="34" name="TextBox 33">
              <a:extLst>
                <a:ext uri="{FF2B5EF4-FFF2-40B4-BE49-F238E27FC236}">
                  <a16:creationId xmlns:a16="http://schemas.microsoft.com/office/drawing/2014/main" id="{0F4EF7A8-74D4-4ED4-AFF4-E0495B573443}"/>
                </a:ext>
              </a:extLst>
            </p:cNvPr>
            <p:cNvSpPr txBox="1"/>
            <p:nvPr/>
          </p:nvSpPr>
          <p:spPr>
            <a:xfrm>
              <a:off x="7613975" y="778337"/>
              <a:ext cx="4357446"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a:p>
              <a:pPr algn="ctr"/>
              <a:r>
                <a:rPr lang="en-US" sz="2400" b="1" dirty="0">
                  <a:latin typeface="Segoe UI" panose="020B0502040204020203" pitchFamily="34" charset="0"/>
                  <a:cs typeface="Segoe UI" panose="020B0502040204020203" pitchFamily="34" charset="0"/>
                </a:rPr>
                <a:t>(low canonical)</a:t>
              </a:r>
            </a:p>
          </p:txBody>
        </p:sp>
        <p:sp>
          <p:nvSpPr>
            <p:cNvPr id="76" name="Rectangle 75">
              <a:extLst>
                <a:ext uri="{FF2B5EF4-FFF2-40B4-BE49-F238E27FC236}">
                  <a16:creationId xmlns:a16="http://schemas.microsoft.com/office/drawing/2014/main" id="{6AE8A605-7B67-4ED3-BB14-CE304115A94C}"/>
                </a:ext>
              </a:extLst>
            </p:cNvPr>
            <p:cNvSpPr/>
            <p:nvPr/>
          </p:nvSpPr>
          <p:spPr>
            <a:xfrm>
              <a:off x="8013700" y="6210300"/>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Code</a:t>
              </a:r>
            </a:p>
          </p:txBody>
        </p:sp>
        <p:sp>
          <p:nvSpPr>
            <p:cNvPr id="77" name="Rectangle 76">
              <a:extLst>
                <a:ext uri="{FF2B5EF4-FFF2-40B4-BE49-F238E27FC236}">
                  <a16:creationId xmlns:a16="http://schemas.microsoft.com/office/drawing/2014/main" id="{BA1B4B9C-2054-448D-AB96-B70D8479C452}"/>
                </a:ext>
              </a:extLst>
            </p:cNvPr>
            <p:cNvSpPr/>
            <p:nvPr/>
          </p:nvSpPr>
          <p:spPr>
            <a:xfrm>
              <a:off x="8013700" y="5767142"/>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Static data</a:t>
              </a:r>
            </a:p>
          </p:txBody>
        </p:sp>
        <p:sp>
          <p:nvSpPr>
            <p:cNvPr id="80" name="Rectangle 79">
              <a:extLst>
                <a:ext uri="{FF2B5EF4-FFF2-40B4-BE49-F238E27FC236}">
                  <a16:creationId xmlns:a16="http://schemas.microsoft.com/office/drawing/2014/main" id="{F1DA2BA2-0863-49D9-9C95-77904BEC58FD}"/>
                </a:ext>
              </a:extLst>
            </p:cNvPr>
            <p:cNvSpPr/>
            <p:nvPr/>
          </p:nvSpPr>
          <p:spPr>
            <a:xfrm>
              <a:off x="8013700" y="5323984"/>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Heap</a:t>
              </a:r>
            </a:p>
          </p:txBody>
        </p:sp>
        <p:sp>
          <p:nvSpPr>
            <p:cNvPr id="84" name="Rectangle 83">
              <a:extLst>
                <a:ext uri="{FF2B5EF4-FFF2-40B4-BE49-F238E27FC236}">
                  <a16:creationId xmlns:a16="http://schemas.microsoft.com/office/drawing/2014/main" id="{39C6C45B-4D6F-4C11-BB41-6DAB8E025BAD}"/>
                </a:ext>
              </a:extLst>
            </p:cNvPr>
            <p:cNvSpPr/>
            <p:nvPr/>
          </p:nvSpPr>
          <p:spPr>
            <a:xfrm>
              <a:off x="8013700" y="1679855"/>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Stack</a:t>
              </a:r>
            </a:p>
          </p:txBody>
        </p:sp>
        <p:sp>
          <p:nvSpPr>
            <p:cNvPr id="43" name="Rectangle 42">
              <a:extLst>
                <a:ext uri="{FF2B5EF4-FFF2-40B4-BE49-F238E27FC236}">
                  <a16:creationId xmlns:a16="http://schemas.microsoft.com/office/drawing/2014/main" id="{E7B9F5B0-06D7-46D5-B380-A617DB59A97B}"/>
                </a:ext>
              </a:extLst>
            </p:cNvPr>
            <p:cNvSpPr/>
            <p:nvPr/>
          </p:nvSpPr>
          <p:spPr>
            <a:xfrm>
              <a:off x="8013700" y="2123013"/>
              <a:ext cx="3581400" cy="32009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Down 85">
              <a:extLst>
                <a:ext uri="{FF2B5EF4-FFF2-40B4-BE49-F238E27FC236}">
                  <a16:creationId xmlns:a16="http://schemas.microsoft.com/office/drawing/2014/main" id="{7FCE4C87-FFF5-40E9-9DF8-CB3ADDD570E6}"/>
                </a:ext>
              </a:extLst>
            </p:cNvPr>
            <p:cNvSpPr/>
            <p:nvPr/>
          </p:nvSpPr>
          <p:spPr>
            <a:xfrm rot="10800000">
              <a:off x="9538728" y="4516301"/>
              <a:ext cx="531341" cy="7290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DEEED9BD-45E7-48F8-BDF7-CBFBC8884C00}"/>
              </a:ext>
            </a:extLst>
          </p:cNvPr>
          <p:cNvGrpSpPr/>
          <p:nvPr/>
        </p:nvGrpSpPr>
        <p:grpSpPr>
          <a:xfrm>
            <a:off x="8013700" y="2239747"/>
            <a:ext cx="3581400" cy="356199"/>
            <a:chOff x="8013700" y="2201647"/>
            <a:chExt cx="3581400" cy="356199"/>
          </a:xfrm>
        </p:grpSpPr>
        <p:sp>
          <p:nvSpPr>
            <p:cNvPr id="89" name="Arrow: Down 88">
              <a:extLst>
                <a:ext uri="{FF2B5EF4-FFF2-40B4-BE49-F238E27FC236}">
                  <a16:creationId xmlns:a16="http://schemas.microsoft.com/office/drawing/2014/main" id="{FB6AC2FB-2275-49EF-8C23-B5940E1E1B1A}"/>
                </a:ext>
              </a:extLst>
            </p:cNvPr>
            <p:cNvSpPr/>
            <p:nvPr/>
          </p:nvSpPr>
          <p:spPr>
            <a:xfrm>
              <a:off x="9538729" y="2201647"/>
              <a:ext cx="531341" cy="324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0" name="Straight Connector 89">
              <a:extLst>
                <a:ext uri="{FF2B5EF4-FFF2-40B4-BE49-F238E27FC236}">
                  <a16:creationId xmlns:a16="http://schemas.microsoft.com/office/drawing/2014/main" id="{72D05DB8-5BA1-4925-906B-00448C85B26E}"/>
                </a:ext>
              </a:extLst>
            </p:cNvPr>
            <p:cNvCxnSpPr/>
            <p:nvPr/>
          </p:nvCxnSpPr>
          <p:spPr>
            <a:xfrm>
              <a:off x="8013700" y="2557846"/>
              <a:ext cx="35814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BE4F9F3E-C6F6-4A76-9454-FFFE3754F0DB}"/>
              </a:ext>
            </a:extLst>
          </p:cNvPr>
          <p:cNvSpPr txBox="1"/>
          <p:nvPr/>
        </p:nvSpPr>
        <p:spPr>
          <a:xfrm>
            <a:off x="8013698" y="2548670"/>
            <a:ext cx="3581400" cy="1477328"/>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Linux stacks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Automatically grown by kernel after a page fault . .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 . but only up to a limit (e.g., 8MB; run </a:t>
            </a:r>
            <a:r>
              <a:rPr lang="en-US" dirty="0" err="1">
                <a:latin typeface="Consolas" panose="020B0609020204030204" pitchFamily="49" charset="0"/>
                <a:cs typeface="Segoe UI" panose="020B0502040204020203" pitchFamily="34" charset="0"/>
              </a:rPr>
              <a:t>ulimit</a:t>
            </a:r>
            <a:r>
              <a:rPr lang="en-US" dirty="0">
                <a:latin typeface="Consolas" panose="020B0609020204030204" pitchFamily="49" charset="0"/>
                <a:cs typeface="Segoe UI" panose="020B0502040204020203" pitchFamily="34" charset="0"/>
              </a:rPr>
              <a:t> –s</a:t>
            </a:r>
            <a:r>
              <a:rPr lang="en-US"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9673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E398-CF09-491E-A4F1-45C99F083EAE}"/>
              </a:ext>
            </a:extLst>
          </p:cNvPr>
          <p:cNvSpPr>
            <a:spLocks noGrp="1"/>
          </p:cNvSpPr>
          <p:nvPr>
            <p:ph type="title"/>
          </p:nvPr>
        </p:nvSpPr>
        <p:spPr>
          <a:xfrm>
            <a:off x="838200" y="960304"/>
            <a:ext cx="10515600" cy="874126"/>
          </a:xfrm>
        </p:spPr>
        <p:txBody>
          <a:bodyPr/>
          <a:lstStyle/>
          <a:p>
            <a:r>
              <a:rPr lang="en-US" dirty="0"/>
              <a:t>Buddy allocation</a:t>
            </a:r>
          </a:p>
        </p:txBody>
      </p:sp>
      <p:sp>
        <p:nvSpPr>
          <p:cNvPr id="3" name="Content Placeholder 2">
            <a:extLst>
              <a:ext uri="{FF2B5EF4-FFF2-40B4-BE49-F238E27FC236}">
                <a16:creationId xmlns:a16="http://schemas.microsoft.com/office/drawing/2014/main" id="{2789612D-3C74-4F08-891C-588F859A612F}"/>
              </a:ext>
            </a:extLst>
          </p:cNvPr>
          <p:cNvSpPr>
            <a:spLocks noGrp="1"/>
          </p:cNvSpPr>
          <p:nvPr>
            <p:ph idx="1"/>
          </p:nvPr>
        </p:nvSpPr>
        <p:spPr>
          <a:xfrm>
            <a:off x="276726" y="2048411"/>
            <a:ext cx="11915273" cy="3796805"/>
          </a:xfrm>
        </p:spPr>
        <p:txBody>
          <a:bodyPr>
            <a:normAutofit/>
          </a:bodyPr>
          <a:lstStyle/>
          <a:p>
            <a:r>
              <a:rPr lang="en-US" sz="3200" dirty="0"/>
              <a:t>Memory is allocated in units of </a:t>
            </a:r>
            <a:r>
              <a:rPr lang="en-US" sz="3200" dirty="0">
                <a:latin typeface="Consolas" panose="020B0609020204030204" pitchFamily="49" charset="0"/>
              </a:rPr>
              <a:t>2</a:t>
            </a:r>
            <a:r>
              <a:rPr lang="en-US" sz="3600" baseline="30000" dirty="0">
                <a:latin typeface="Consolas" panose="020B0609020204030204" pitchFamily="49" charset="0"/>
              </a:rPr>
              <a:t>o</a:t>
            </a:r>
            <a:r>
              <a:rPr lang="en-US" sz="3200" dirty="0"/>
              <a:t> bytes</a:t>
            </a:r>
          </a:p>
          <a:p>
            <a:pPr lvl="1"/>
            <a:r>
              <a:rPr lang="en-US" sz="2800" dirty="0"/>
              <a:t>A request of size </a:t>
            </a:r>
            <a:r>
              <a:rPr lang="en-US" sz="2800" dirty="0">
                <a:latin typeface="Consolas" panose="020B0609020204030204" pitchFamily="49" charset="0"/>
              </a:rPr>
              <a:t>s</a:t>
            </a:r>
            <a:r>
              <a:rPr lang="en-US" sz="2800" dirty="0"/>
              <a:t> bytes receives a block of </a:t>
            </a:r>
            <a:r>
              <a:rPr lang="en-US" sz="2800" dirty="0">
                <a:latin typeface="Consolas" panose="020B0609020204030204" pitchFamily="49" charset="0"/>
              </a:rPr>
              <a:t>2</a:t>
            </a:r>
            <a:r>
              <a:rPr lang="en-US" sz="3200" baseline="30000" dirty="0">
                <a:latin typeface="Consolas" panose="020B0609020204030204" pitchFamily="49" charset="0"/>
              </a:rPr>
              <a:t>o</a:t>
            </a:r>
            <a:r>
              <a:rPr lang="en-US" sz="2800" dirty="0"/>
              <a:t> bytes, where </a:t>
            </a:r>
            <a:r>
              <a:rPr lang="en-US" sz="2800" dirty="0">
                <a:latin typeface="Consolas" panose="020B0609020204030204" pitchFamily="49" charset="0"/>
              </a:rPr>
              <a:t>o = ⌈log</a:t>
            </a:r>
            <a:r>
              <a:rPr lang="en-US" sz="2800" baseline="-25000" dirty="0">
                <a:latin typeface="Consolas" panose="020B0609020204030204" pitchFamily="49" charset="0"/>
              </a:rPr>
              <a:t>2</a:t>
            </a:r>
            <a:r>
              <a:rPr lang="en-US" sz="2800" dirty="0">
                <a:latin typeface="Consolas" panose="020B0609020204030204" pitchFamily="49" charset="0"/>
              </a:rPr>
              <a:t>s⌉</a:t>
            </a:r>
          </a:p>
          <a:p>
            <a:pPr lvl="1"/>
            <a:r>
              <a:rPr lang="en-US" sz="2800" dirty="0"/>
              <a:t>Allocator has a min order and a max order (e.g., 12 and 21)</a:t>
            </a:r>
          </a:p>
          <a:p>
            <a:r>
              <a:rPr lang="en-US" sz="3200" dirty="0"/>
              <a:t>Allocation splits large free blocks until one of size </a:t>
            </a:r>
            <a:r>
              <a:rPr lang="en-US" sz="3200" dirty="0">
                <a:latin typeface="Consolas" panose="020B0609020204030204" pitchFamily="49" charset="0"/>
              </a:rPr>
              <a:t>o</a:t>
            </a:r>
            <a:r>
              <a:rPr lang="en-US" sz="3200" dirty="0"/>
              <a:t> is created</a:t>
            </a:r>
          </a:p>
          <a:p>
            <a:r>
              <a:rPr lang="en-US" sz="3200" dirty="0"/>
              <a:t>Freeing combines buddies to create large blocks</a:t>
            </a:r>
          </a:p>
        </p:txBody>
      </p:sp>
    </p:spTree>
    <p:extLst>
      <p:ext uri="{BB962C8B-B14F-4D97-AF65-F5344CB8AC3E}">
        <p14:creationId xmlns:p14="http://schemas.microsoft.com/office/powerpoint/2010/main" val="24179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B181B-00FF-47C5-9532-BAA686543361}"/>
              </a:ext>
            </a:extLst>
          </p:cNvPr>
          <p:cNvPicPr>
            <a:picLocks noChangeAspect="1"/>
          </p:cNvPicPr>
          <p:nvPr/>
        </p:nvPicPr>
        <p:blipFill>
          <a:blip r:embed="rId3"/>
          <a:stretch>
            <a:fillRect/>
          </a:stretch>
        </p:blipFill>
        <p:spPr>
          <a:xfrm>
            <a:off x="231493" y="775502"/>
            <a:ext cx="5252819" cy="4590637"/>
          </a:xfrm>
          <a:prstGeom prst="rect">
            <a:avLst/>
          </a:prstGeom>
        </p:spPr>
      </p:pic>
      <p:sp>
        <p:nvSpPr>
          <p:cNvPr id="3" name="Content Placeholder 2">
            <a:extLst>
              <a:ext uri="{FF2B5EF4-FFF2-40B4-BE49-F238E27FC236}">
                <a16:creationId xmlns:a16="http://schemas.microsoft.com/office/drawing/2014/main" id="{9D68A433-0A2E-414F-8F82-7F7D1433FFEC}"/>
              </a:ext>
            </a:extLst>
          </p:cNvPr>
          <p:cNvSpPr>
            <a:spLocks noGrp="1"/>
          </p:cNvSpPr>
          <p:nvPr>
            <p:ph idx="1"/>
          </p:nvPr>
        </p:nvSpPr>
        <p:spPr>
          <a:xfrm>
            <a:off x="5092864" y="1041723"/>
            <a:ext cx="7095281" cy="4317357"/>
          </a:xfrm>
        </p:spPr>
        <p:txBody>
          <a:bodyPr>
            <a:normAutofit lnSpcReduction="10000"/>
          </a:bodyPr>
          <a:lstStyle/>
          <a:p>
            <a:r>
              <a:rPr lang="en-US" sz="3200" dirty="0"/>
              <a:t>[Ignoring kernel threads,] kernel code only executes in response to external stimuli</a:t>
            </a:r>
          </a:p>
          <a:p>
            <a:pPr lvl="1"/>
            <a:r>
              <a:rPr lang="en-US" sz="2800" b="1" dirty="0"/>
              <a:t>Asynchronous interrupts</a:t>
            </a:r>
            <a:r>
              <a:rPr lang="en-US" sz="2800" dirty="0"/>
              <a:t> (e.g., timer interrupt, NIC interrupt because a packet arrived))</a:t>
            </a:r>
          </a:p>
          <a:p>
            <a:pPr lvl="1"/>
            <a:r>
              <a:rPr lang="en-US" sz="2800" b="1" dirty="0"/>
              <a:t>Synchronous exceptions </a:t>
            </a:r>
            <a:r>
              <a:rPr lang="en-US" sz="2800" dirty="0"/>
              <a:t>(e.g., dividing by zero, dereferencing a null pointer, attempting to write a read-only page)</a:t>
            </a:r>
          </a:p>
          <a:p>
            <a:pPr lvl="1"/>
            <a:r>
              <a:rPr lang="en-US" sz="2800" b="1" dirty="0"/>
              <a:t>Synchronous traps</a:t>
            </a:r>
            <a:r>
              <a:rPr lang="en-US" sz="2800" dirty="0"/>
              <a:t> (e.g., system calls via </a:t>
            </a:r>
            <a:r>
              <a:rPr lang="en-US" sz="2800" dirty="0" err="1">
                <a:latin typeface="Consolas" panose="020B0609020204030204" pitchFamily="49" charset="0"/>
              </a:rPr>
              <a:t>syscall</a:t>
            </a:r>
            <a:r>
              <a:rPr lang="en-US" sz="2800" dirty="0"/>
              <a:t>, debugging traps via </a:t>
            </a:r>
            <a:r>
              <a:rPr lang="en-US" sz="2800" dirty="0">
                <a:latin typeface="Consolas" panose="020B0609020204030204" pitchFamily="49" charset="0"/>
              </a:rPr>
              <a:t>int3</a:t>
            </a:r>
            <a:r>
              <a:rPr lang="en-US" sz="2800" dirty="0"/>
              <a:t>)</a:t>
            </a:r>
          </a:p>
        </p:txBody>
      </p:sp>
      <p:sp>
        <p:nvSpPr>
          <p:cNvPr id="7" name="Content Placeholder 2">
            <a:extLst>
              <a:ext uri="{FF2B5EF4-FFF2-40B4-BE49-F238E27FC236}">
                <a16:creationId xmlns:a16="http://schemas.microsoft.com/office/drawing/2014/main" id="{39BDF57A-C110-4F14-8932-7A99E5EBC7BD}"/>
              </a:ext>
            </a:extLst>
          </p:cNvPr>
          <p:cNvSpPr txBox="1">
            <a:spLocks/>
          </p:cNvSpPr>
          <p:nvPr/>
        </p:nvSpPr>
        <p:spPr>
          <a:xfrm>
            <a:off x="502052" y="5342989"/>
            <a:ext cx="11187896" cy="1284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During boot, the kernel must configure the processor to invoke the appropriate kernel code when exceptions, traps, and interrupts occur</a:t>
            </a:r>
          </a:p>
        </p:txBody>
      </p:sp>
      <p:sp>
        <p:nvSpPr>
          <p:cNvPr id="2" name="Title 1">
            <a:extLst>
              <a:ext uri="{FF2B5EF4-FFF2-40B4-BE49-F238E27FC236}">
                <a16:creationId xmlns:a16="http://schemas.microsoft.com/office/drawing/2014/main" id="{301B2656-1B0C-4041-976A-C63DE01E95BE}"/>
              </a:ext>
            </a:extLst>
          </p:cNvPr>
          <p:cNvSpPr>
            <a:spLocks noGrp="1"/>
          </p:cNvSpPr>
          <p:nvPr>
            <p:ph type="title"/>
          </p:nvPr>
        </p:nvSpPr>
        <p:spPr>
          <a:xfrm>
            <a:off x="838200" y="-132587"/>
            <a:ext cx="10515600" cy="1325563"/>
          </a:xfrm>
        </p:spPr>
        <p:txBody>
          <a:bodyPr/>
          <a:lstStyle/>
          <a:p>
            <a:r>
              <a:rPr lang="en-US" dirty="0"/>
              <a:t>Vectoring Control To The Kernel</a:t>
            </a:r>
          </a:p>
        </p:txBody>
      </p:sp>
    </p:spTree>
    <p:extLst>
      <p:ext uri="{BB962C8B-B14F-4D97-AF65-F5344CB8AC3E}">
        <p14:creationId xmlns:p14="http://schemas.microsoft.com/office/powerpoint/2010/main" val="12228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61646F8A-C889-400E-B99D-E08AD94611DE}"/>
              </a:ext>
            </a:extLst>
          </p:cNvPr>
          <p:cNvGrpSpPr/>
          <p:nvPr/>
        </p:nvGrpSpPr>
        <p:grpSpPr>
          <a:xfrm>
            <a:off x="1681494" y="2132358"/>
            <a:ext cx="10241280" cy="640080"/>
            <a:chOff x="1681494" y="2132358"/>
            <a:chExt cx="10241280" cy="640080"/>
          </a:xfrm>
        </p:grpSpPr>
        <p:sp>
          <p:nvSpPr>
            <p:cNvPr id="13" name="Rectangle 12">
              <a:extLst>
                <a:ext uri="{FF2B5EF4-FFF2-40B4-BE49-F238E27FC236}">
                  <a16:creationId xmlns:a16="http://schemas.microsoft.com/office/drawing/2014/main" id="{322A529A-4168-45A7-BF9E-BDE04BB2A51E}"/>
                </a:ext>
              </a:extLst>
            </p:cNvPr>
            <p:cNvSpPr/>
            <p:nvPr/>
          </p:nvSpPr>
          <p:spPr>
            <a:xfrm>
              <a:off x="1681494" y="213235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14" name="Rectangle 13">
              <a:extLst>
                <a:ext uri="{FF2B5EF4-FFF2-40B4-BE49-F238E27FC236}">
                  <a16:creationId xmlns:a16="http://schemas.microsoft.com/office/drawing/2014/main" id="{04490B70-EDFC-462A-B5D0-C26428735B72}"/>
                </a:ext>
              </a:extLst>
            </p:cNvPr>
            <p:cNvSpPr/>
            <p:nvPr/>
          </p:nvSpPr>
          <p:spPr>
            <a:xfrm>
              <a:off x="4241814" y="213235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22" name="Rectangle 21">
              <a:extLst>
                <a:ext uri="{FF2B5EF4-FFF2-40B4-BE49-F238E27FC236}">
                  <a16:creationId xmlns:a16="http://schemas.microsoft.com/office/drawing/2014/main" id="{51FA0375-FBA9-45D5-8E27-0B8810CE4514}"/>
                </a:ext>
              </a:extLst>
            </p:cNvPr>
            <p:cNvSpPr/>
            <p:nvPr/>
          </p:nvSpPr>
          <p:spPr>
            <a:xfrm>
              <a:off x="6802134" y="213235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grpSp>
        <p:nvGrpSpPr>
          <p:cNvPr id="55" name="Group 54">
            <a:extLst>
              <a:ext uri="{FF2B5EF4-FFF2-40B4-BE49-F238E27FC236}">
                <a16:creationId xmlns:a16="http://schemas.microsoft.com/office/drawing/2014/main" id="{5875D273-9ADB-467B-8F3F-E38CD2CB9F50}"/>
              </a:ext>
            </a:extLst>
          </p:cNvPr>
          <p:cNvGrpSpPr/>
          <p:nvPr/>
        </p:nvGrpSpPr>
        <p:grpSpPr>
          <a:xfrm>
            <a:off x="1681494" y="1350726"/>
            <a:ext cx="10241280" cy="640080"/>
            <a:chOff x="1681494" y="1350726"/>
            <a:chExt cx="10241280" cy="640080"/>
          </a:xfrm>
        </p:grpSpPr>
        <p:sp>
          <p:nvSpPr>
            <p:cNvPr id="15" name="Rectangle 14">
              <a:extLst>
                <a:ext uri="{FF2B5EF4-FFF2-40B4-BE49-F238E27FC236}">
                  <a16:creationId xmlns:a16="http://schemas.microsoft.com/office/drawing/2014/main" id="{1B318EB7-DAE5-4F6D-B5D7-E2954788088C}"/>
                </a:ext>
              </a:extLst>
            </p:cNvPr>
            <p:cNvSpPr/>
            <p:nvPr/>
          </p:nvSpPr>
          <p:spPr>
            <a:xfrm>
              <a:off x="1681494" y="1350726"/>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18" name="Rectangle 17">
              <a:extLst>
                <a:ext uri="{FF2B5EF4-FFF2-40B4-BE49-F238E27FC236}">
                  <a16:creationId xmlns:a16="http://schemas.microsoft.com/office/drawing/2014/main" id="{5DD3E063-F310-4B49-8CC7-9CF70F4A02E7}"/>
                </a:ext>
              </a:extLst>
            </p:cNvPr>
            <p:cNvSpPr/>
            <p:nvPr/>
          </p:nvSpPr>
          <p:spPr>
            <a:xfrm>
              <a:off x="6802134" y="1350726"/>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sp>
        <p:nvSpPr>
          <p:cNvPr id="19" name="Rectangle 18">
            <a:extLst>
              <a:ext uri="{FF2B5EF4-FFF2-40B4-BE49-F238E27FC236}">
                <a16:creationId xmlns:a16="http://schemas.microsoft.com/office/drawing/2014/main" id="{4C6F9D7C-B5FF-4359-8608-2B26E491919D}"/>
              </a:ext>
            </a:extLst>
          </p:cNvPr>
          <p:cNvSpPr/>
          <p:nvPr/>
        </p:nvSpPr>
        <p:spPr>
          <a:xfrm>
            <a:off x="1681494" y="569094"/>
            <a:ext cx="102412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1024 KB</a:t>
            </a:r>
          </a:p>
        </p:txBody>
      </p:sp>
      <p:sp>
        <p:nvSpPr>
          <p:cNvPr id="23" name="TextBox 22">
            <a:extLst>
              <a:ext uri="{FF2B5EF4-FFF2-40B4-BE49-F238E27FC236}">
                <a16:creationId xmlns:a16="http://schemas.microsoft.com/office/drawing/2014/main" id="{C6D9DCC5-C9AA-43AD-A04D-E46729AFB325}"/>
              </a:ext>
            </a:extLst>
          </p:cNvPr>
          <p:cNvSpPr txBox="1"/>
          <p:nvPr/>
        </p:nvSpPr>
        <p:spPr>
          <a:xfrm>
            <a:off x="-120318" y="596746"/>
            <a:ext cx="1900989" cy="584775"/>
          </a:xfrm>
          <a:prstGeom prst="rect">
            <a:avLst/>
          </a:prstGeom>
          <a:noFill/>
        </p:spPr>
        <p:txBody>
          <a:bodyPr wrap="square" rtlCol="0">
            <a:spAutoFit/>
          </a:bodyPr>
          <a:lstStyle/>
          <a:p>
            <a:pPr algn="ctr"/>
            <a:r>
              <a:rPr lang="en-US" sz="3100" b="1" dirty="0">
                <a:ln>
                  <a:solidFill>
                    <a:schemeClr val="tx1"/>
                  </a:solidFill>
                </a:ln>
                <a:solidFill>
                  <a:srgbClr val="66FF99"/>
                </a:solidFill>
                <a:latin typeface="Segoe UI" panose="020B0502040204020203" pitchFamily="34" charset="0"/>
                <a:cs typeface="Segoe UI" panose="020B0502040204020203" pitchFamily="34" charset="0"/>
              </a:rPr>
              <a:t>A=83KB</a:t>
            </a:r>
          </a:p>
        </p:txBody>
      </p:sp>
      <p:grpSp>
        <p:nvGrpSpPr>
          <p:cNvPr id="57" name="Group 56">
            <a:extLst>
              <a:ext uri="{FF2B5EF4-FFF2-40B4-BE49-F238E27FC236}">
                <a16:creationId xmlns:a16="http://schemas.microsoft.com/office/drawing/2014/main" id="{9F64DB39-55BE-4FBC-85B4-C255F47BA19D}"/>
              </a:ext>
            </a:extLst>
          </p:cNvPr>
          <p:cNvGrpSpPr/>
          <p:nvPr/>
        </p:nvGrpSpPr>
        <p:grpSpPr>
          <a:xfrm>
            <a:off x="1681494" y="2913990"/>
            <a:ext cx="10241280" cy="640080"/>
            <a:chOff x="1681494" y="2913990"/>
            <a:chExt cx="10241280" cy="640080"/>
          </a:xfrm>
        </p:grpSpPr>
        <p:sp>
          <p:nvSpPr>
            <p:cNvPr id="11" name="Rectangle 10">
              <a:extLst>
                <a:ext uri="{FF2B5EF4-FFF2-40B4-BE49-F238E27FC236}">
                  <a16:creationId xmlns:a16="http://schemas.microsoft.com/office/drawing/2014/main" id="{9BEB8FF4-459C-424F-8CB5-D2465797BE20}"/>
                </a:ext>
              </a:extLst>
            </p:cNvPr>
            <p:cNvSpPr/>
            <p:nvPr/>
          </p:nvSpPr>
          <p:spPr>
            <a:xfrm>
              <a:off x="1681494" y="2913990"/>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12" name="Rectangle 11">
              <a:extLst>
                <a:ext uri="{FF2B5EF4-FFF2-40B4-BE49-F238E27FC236}">
                  <a16:creationId xmlns:a16="http://schemas.microsoft.com/office/drawing/2014/main" id="{41AC9F19-ACB8-4593-8962-77EA356EAB5E}"/>
                </a:ext>
              </a:extLst>
            </p:cNvPr>
            <p:cNvSpPr/>
            <p:nvPr/>
          </p:nvSpPr>
          <p:spPr>
            <a:xfrm>
              <a:off x="2961654" y="2913990"/>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28" name="Rectangle 27">
              <a:extLst>
                <a:ext uri="{FF2B5EF4-FFF2-40B4-BE49-F238E27FC236}">
                  <a16:creationId xmlns:a16="http://schemas.microsoft.com/office/drawing/2014/main" id="{629A2B8D-C922-4E57-8A2D-AD23E4EC054C}"/>
                </a:ext>
              </a:extLst>
            </p:cNvPr>
            <p:cNvSpPr/>
            <p:nvPr/>
          </p:nvSpPr>
          <p:spPr>
            <a:xfrm>
              <a:off x="4241814" y="2913990"/>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29" name="Rectangle 28">
              <a:extLst>
                <a:ext uri="{FF2B5EF4-FFF2-40B4-BE49-F238E27FC236}">
                  <a16:creationId xmlns:a16="http://schemas.microsoft.com/office/drawing/2014/main" id="{582EB85E-BF72-47C8-8FF8-7D435023AB04}"/>
                </a:ext>
              </a:extLst>
            </p:cNvPr>
            <p:cNvSpPr/>
            <p:nvPr/>
          </p:nvSpPr>
          <p:spPr>
            <a:xfrm>
              <a:off x="6802134" y="2913990"/>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grpSp>
        <p:nvGrpSpPr>
          <p:cNvPr id="58" name="Group 57">
            <a:extLst>
              <a:ext uri="{FF2B5EF4-FFF2-40B4-BE49-F238E27FC236}">
                <a16:creationId xmlns:a16="http://schemas.microsoft.com/office/drawing/2014/main" id="{57DD77C7-59BC-4104-92AE-7F9EF34DF5A7}"/>
              </a:ext>
            </a:extLst>
          </p:cNvPr>
          <p:cNvGrpSpPr/>
          <p:nvPr/>
        </p:nvGrpSpPr>
        <p:grpSpPr>
          <a:xfrm>
            <a:off x="-120317" y="3695622"/>
            <a:ext cx="12043091" cy="640080"/>
            <a:chOff x="-120317" y="3695622"/>
            <a:chExt cx="12043091" cy="640080"/>
          </a:xfrm>
        </p:grpSpPr>
        <p:sp>
          <p:nvSpPr>
            <p:cNvPr id="30" name="Rectangle 29">
              <a:extLst>
                <a:ext uri="{FF2B5EF4-FFF2-40B4-BE49-F238E27FC236}">
                  <a16:creationId xmlns:a16="http://schemas.microsoft.com/office/drawing/2014/main" id="{2B7EA0B9-5360-4227-963F-68BDF8E617B4}"/>
                </a:ext>
              </a:extLst>
            </p:cNvPr>
            <p:cNvSpPr/>
            <p:nvPr/>
          </p:nvSpPr>
          <p:spPr>
            <a:xfrm>
              <a:off x="1681494" y="3695622"/>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31" name="Rectangle 30">
              <a:extLst>
                <a:ext uri="{FF2B5EF4-FFF2-40B4-BE49-F238E27FC236}">
                  <a16:creationId xmlns:a16="http://schemas.microsoft.com/office/drawing/2014/main" id="{297DEBF1-5E4A-4A74-B8F6-7998C2604EEB}"/>
                </a:ext>
              </a:extLst>
            </p:cNvPr>
            <p:cNvSpPr/>
            <p:nvPr/>
          </p:nvSpPr>
          <p:spPr>
            <a:xfrm>
              <a:off x="2961654" y="3695622"/>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32" name="Rectangle 31">
              <a:extLst>
                <a:ext uri="{FF2B5EF4-FFF2-40B4-BE49-F238E27FC236}">
                  <a16:creationId xmlns:a16="http://schemas.microsoft.com/office/drawing/2014/main" id="{60BD2911-0114-49FC-B355-AE085F3C2F53}"/>
                </a:ext>
              </a:extLst>
            </p:cNvPr>
            <p:cNvSpPr/>
            <p:nvPr/>
          </p:nvSpPr>
          <p:spPr>
            <a:xfrm>
              <a:off x="4241814" y="3695622"/>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33" name="Rectangle 32">
              <a:extLst>
                <a:ext uri="{FF2B5EF4-FFF2-40B4-BE49-F238E27FC236}">
                  <a16:creationId xmlns:a16="http://schemas.microsoft.com/office/drawing/2014/main" id="{C725929A-F6F7-40F8-82EA-607E204EBB62}"/>
                </a:ext>
              </a:extLst>
            </p:cNvPr>
            <p:cNvSpPr/>
            <p:nvPr/>
          </p:nvSpPr>
          <p:spPr>
            <a:xfrm>
              <a:off x="6802134" y="3695622"/>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34" name="TextBox 33">
              <a:extLst>
                <a:ext uri="{FF2B5EF4-FFF2-40B4-BE49-F238E27FC236}">
                  <a16:creationId xmlns:a16="http://schemas.microsoft.com/office/drawing/2014/main" id="{486AEA73-0F4C-4E55-8637-FA19AFAD7157}"/>
                </a:ext>
              </a:extLst>
            </p:cNvPr>
            <p:cNvSpPr txBox="1"/>
            <p:nvPr/>
          </p:nvSpPr>
          <p:spPr>
            <a:xfrm>
              <a:off x="-120317" y="3723274"/>
              <a:ext cx="1900989" cy="584775"/>
            </a:xfrm>
            <a:prstGeom prst="rect">
              <a:avLst/>
            </a:prstGeom>
            <a:noFill/>
          </p:spPr>
          <p:txBody>
            <a:bodyPr wrap="square" rtlCol="0">
              <a:spAutoFit/>
            </a:bodyPr>
            <a:lstStyle/>
            <a:p>
              <a:pPr algn="ctr"/>
              <a:r>
                <a:rPr lang="en-US" sz="3100" b="1" dirty="0">
                  <a:ln>
                    <a:solidFill>
                      <a:schemeClr val="tx1"/>
                    </a:solidFill>
                  </a:ln>
                  <a:solidFill>
                    <a:srgbClr val="FFCCCC"/>
                  </a:solidFill>
                  <a:latin typeface="Segoe UI" panose="020B0502040204020203" pitchFamily="34" charset="0"/>
                  <a:cs typeface="Segoe UI" panose="020B0502040204020203" pitchFamily="34" charset="0"/>
                </a:rPr>
                <a:t>B=37KB</a:t>
              </a:r>
            </a:p>
          </p:txBody>
        </p:sp>
      </p:grpSp>
      <p:grpSp>
        <p:nvGrpSpPr>
          <p:cNvPr id="59" name="Group 58">
            <a:extLst>
              <a:ext uri="{FF2B5EF4-FFF2-40B4-BE49-F238E27FC236}">
                <a16:creationId xmlns:a16="http://schemas.microsoft.com/office/drawing/2014/main" id="{3E130877-9AD7-48AD-B336-5C9967A12284}"/>
              </a:ext>
            </a:extLst>
          </p:cNvPr>
          <p:cNvGrpSpPr/>
          <p:nvPr/>
        </p:nvGrpSpPr>
        <p:grpSpPr>
          <a:xfrm>
            <a:off x="1681494" y="4477253"/>
            <a:ext cx="10241280" cy="640080"/>
            <a:chOff x="1681494" y="4477253"/>
            <a:chExt cx="10241280" cy="640080"/>
          </a:xfrm>
        </p:grpSpPr>
        <p:sp>
          <p:nvSpPr>
            <p:cNvPr id="9" name="Rectangle 8">
              <a:extLst>
                <a:ext uri="{FF2B5EF4-FFF2-40B4-BE49-F238E27FC236}">
                  <a16:creationId xmlns:a16="http://schemas.microsoft.com/office/drawing/2014/main" id="{7283B37A-163D-4C51-B2C7-E4A3555E6428}"/>
                </a:ext>
              </a:extLst>
            </p:cNvPr>
            <p:cNvSpPr/>
            <p:nvPr/>
          </p:nvSpPr>
          <p:spPr>
            <a:xfrm>
              <a:off x="2961654" y="4477253"/>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10" name="Rectangle 9">
              <a:extLst>
                <a:ext uri="{FF2B5EF4-FFF2-40B4-BE49-F238E27FC236}">
                  <a16:creationId xmlns:a16="http://schemas.microsoft.com/office/drawing/2014/main" id="{3112072D-2680-4881-96BE-7E7599EA2ECC}"/>
                </a:ext>
              </a:extLst>
            </p:cNvPr>
            <p:cNvSpPr/>
            <p:nvPr/>
          </p:nvSpPr>
          <p:spPr>
            <a:xfrm>
              <a:off x="3601734" y="4477253"/>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36" name="Rectangle 35">
              <a:extLst>
                <a:ext uri="{FF2B5EF4-FFF2-40B4-BE49-F238E27FC236}">
                  <a16:creationId xmlns:a16="http://schemas.microsoft.com/office/drawing/2014/main" id="{B58A70B4-CC0C-4CA1-B2C7-3F214AB39C04}"/>
                </a:ext>
              </a:extLst>
            </p:cNvPr>
            <p:cNvSpPr/>
            <p:nvPr/>
          </p:nvSpPr>
          <p:spPr>
            <a:xfrm>
              <a:off x="1681494" y="4477253"/>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38" name="Rectangle 37">
              <a:extLst>
                <a:ext uri="{FF2B5EF4-FFF2-40B4-BE49-F238E27FC236}">
                  <a16:creationId xmlns:a16="http://schemas.microsoft.com/office/drawing/2014/main" id="{EA80C0E2-8026-4028-B5A6-F4DD2A1F8490}"/>
                </a:ext>
              </a:extLst>
            </p:cNvPr>
            <p:cNvSpPr/>
            <p:nvPr/>
          </p:nvSpPr>
          <p:spPr>
            <a:xfrm>
              <a:off x="4241814" y="4477253"/>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39" name="Rectangle 38">
              <a:extLst>
                <a:ext uri="{FF2B5EF4-FFF2-40B4-BE49-F238E27FC236}">
                  <a16:creationId xmlns:a16="http://schemas.microsoft.com/office/drawing/2014/main" id="{83AC00EC-7FEF-4526-9127-758F6D5BAA16}"/>
                </a:ext>
              </a:extLst>
            </p:cNvPr>
            <p:cNvSpPr/>
            <p:nvPr/>
          </p:nvSpPr>
          <p:spPr>
            <a:xfrm>
              <a:off x="6802134" y="4477253"/>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grpSp>
        <p:nvGrpSpPr>
          <p:cNvPr id="61" name="Group 60">
            <a:extLst>
              <a:ext uri="{FF2B5EF4-FFF2-40B4-BE49-F238E27FC236}">
                <a16:creationId xmlns:a16="http://schemas.microsoft.com/office/drawing/2014/main" id="{34E9EB11-806B-4C58-9717-C6E55E8AB0D2}"/>
              </a:ext>
            </a:extLst>
          </p:cNvPr>
          <p:cNvGrpSpPr/>
          <p:nvPr/>
        </p:nvGrpSpPr>
        <p:grpSpPr>
          <a:xfrm>
            <a:off x="-120318" y="5259968"/>
            <a:ext cx="12043092" cy="640080"/>
            <a:chOff x="-120318" y="5259968"/>
            <a:chExt cx="12043092" cy="640080"/>
          </a:xfrm>
        </p:grpSpPr>
        <p:grpSp>
          <p:nvGrpSpPr>
            <p:cNvPr id="60" name="Group 59">
              <a:extLst>
                <a:ext uri="{FF2B5EF4-FFF2-40B4-BE49-F238E27FC236}">
                  <a16:creationId xmlns:a16="http://schemas.microsoft.com/office/drawing/2014/main" id="{2F660B6C-3E51-4D5C-ADB6-01BF83ECFF0E}"/>
                </a:ext>
              </a:extLst>
            </p:cNvPr>
            <p:cNvGrpSpPr/>
            <p:nvPr/>
          </p:nvGrpSpPr>
          <p:grpSpPr>
            <a:xfrm>
              <a:off x="1681494" y="5259968"/>
              <a:ext cx="10241280" cy="640080"/>
              <a:chOff x="1681494" y="5259968"/>
              <a:chExt cx="10241280" cy="640080"/>
            </a:xfrm>
          </p:grpSpPr>
          <p:sp>
            <p:nvSpPr>
              <p:cNvPr id="40" name="Rectangle 39">
                <a:extLst>
                  <a:ext uri="{FF2B5EF4-FFF2-40B4-BE49-F238E27FC236}">
                    <a16:creationId xmlns:a16="http://schemas.microsoft.com/office/drawing/2014/main" id="{190729DC-8D5B-4912-96BA-E8705FDE1B9B}"/>
                  </a:ext>
                </a:extLst>
              </p:cNvPr>
              <p:cNvSpPr/>
              <p:nvPr/>
            </p:nvSpPr>
            <p:spPr>
              <a:xfrm>
                <a:off x="2961654" y="5259968"/>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1" name="Rectangle 40">
                <a:extLst>
                  <a:ext uri="{FF2B5EF4-FFF2-40B4-BE49-F238E27FC236}">
                    <a16:creationId xmlns:a16="http://schemas.microsoft.com/office/drawing/2014/main" id="{65FEA6A1-E7EB-44B6-ABA9-F78016535554}"/>
                  </a:ext>
                </a:extLst>
              </p:cNvPr>
              <p:cNvSpPr/>
              <p:nvPr/>
            </p:nvSpPr>
            <p:spPr>
              <a:xfrm>
                <a:off x="3601734" y="5259968"/>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42" name="Rectangle 41">
                <a:extLst>
                  <a:ext uri="{FF2B5EF4-FFF2-40B4-BE49-F238E27FC236}">
                    <a16:creationId xmlns:a16="http://schemas.microsoft.com/office/drawing/2014/main" id="{D65FC2F5-4E97-4DC9-99CB-923D39069897}"/>
                  </a:ext>
                </a:extLst>
              </p:cNvPr>
              <p:cNvSpPr/>
              <p:nvPr/>
            </p:nvSpPr>
            <p:spPr>
              <a:xfrm>
                <a:off x="1681494" y="5259968"/>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43" name="Rectangle 42">
                <a:extLst>
                  <a:ext uri="{FF2B5EF4-FFF2-40B4-BE49-F238E27FC236}">
                    <a16:creationId xmlns:a16="http://schemas.microsoft.com/office/drawing/2014/main" id="{16E7C8E1-0EC0-4E85-9F76-A5F9800F91E7}"/>
                  </a:ext>
                </a:extLst>
              </p:cNvPr>
              <p:cNvSpPr/>
              <p:nvPr/>
            </p:nvSpPr>
            <p:spPr>
              <a:xfrm>
                <a:off x="4241814" y="525996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44" name="Rectangle 43">
                <a:extLst>
                  <a:ext uri="{FF2B5EF4-FFF2-40B4-BE49-F238E27FC236}">
                    <a16:creationId xmlns:a16="http://schemas.microsoft.com/office/drawing/2014/main" id="{4846AFDE-745F-421D-A8F6-897F9D808A5A}"/>
                  </a:ext>
                </a:extLst>
              </p:cNvPr>
              <p:cNvSpPr/>
              <p:nvPr/>
            </p:nvSpPr>
            <p:spPr>
              <a:xfrm>
                <a:off x="6802134" y="525996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sp>
          <p:nvSpPr>
            <p:cNvPr id="45" name="TextBox 44">
              <a:extLst>
                <a:ext uri="{FF2B5EF4-FFF2-40B4-BE49-F238E27FC236}">
                  <a16:creationId xmlns:a16="http://schemas.microsoft.com/office/drawing/2014/main" id="{E28E3CB6-A80A-44E2-9E02-F44B572C020B}"/>
                </a:ext>
              </a:extLst>
            </p:cNvPr>
            <p:cNvSpPr txBox="1"/>
            <p:nvPr/>
          </p:nvSpPr>
          <p:spPr>
            <a:xfrm>
              <a:off x="-120318" y="5268831"/>
              <a:ext cx="1900989" cy="584775"/>
            </a:xfrm>
            <a:prstGeom prst="rect">
              <a:avLst/>
            </a:prstGeom>
            <a:noFill/>
          </p:spPr>
          <p:txBody>
            <a:bodyPr wrap="square" rtlCol="0">
              <a:spAutoFit/>
            </a:bodyPr>
            <a:lstStyle/>
            <a:p>
              <a:pPr algn="ctr"/>
              <a:r>
                <a:rPr lang="en-US" sz="3100" b="1" dirty="0">
                  <a:ln>
                    <a:solidFill>
                      <a:schemeClr val="tx1"/>
                    </a:solidFill>
                  </a:ln>
                  <a:solidFill>
                    <a:srgbClr val="FFFF66"/>
                  </a:solidFill>
                  <a:latin typeface="Segoe UI" panose="020B0502040204020203" pitchFamily="34" charset="0"/>
                  <a:cs typeface="Segoe UI" panose="020B0502040204020203" pitchFamily="34" charset="0"/>
                </a:rPr>
                <a:t>C=79KB</a:t>
              </a:r>
            </a:p>
          </p:txBody>
        </p:sp>
      </p:grpSp>
      <p:grpSp>
        <p:nvGrpSpPr>
          <p:cNvPr id="62" name="Group 61">
            <a:extLst>
              <a:ext uri="{FF2B5EF4-FFF2-40B4-BE49-F238E27FC236}">
                <a16:creationId xmlns:a16="http://schemas.microsoft.com/office/drawing/2014/main" id="{A5AF25CC-366E-40DD-9441-94F69177D53D}"/>
              </a:ext>
            </a:extLst>
          </p:cNvPr>
          <p:cNvGrpSpPr/>
          <p:nvPr/>
        </p:nvGrpSpPr>
        <p:grpSpPr>
          <a:xfrm>
            <a:off x="1681494" y="6040517"/>
            <a:ext cx="10241280" cy="640080"/>
            <a:chOff x="1681494" y="6040517"/>
            <a:chExt cx="10241280" cy="640080"/>
          </a:xfrm>
        </p:grpSpPr>
        <p:sp>
          <p:nvSpPr>
            <p:cNvPr id="46" name="Rectangle 45">
              <a:extLst>
                <a:ext uri="{FF2B5EF4-FFF2-40B4-BE49-F238E27FC236}">
                  <a16:creationId xmlns:a16="http://schemas.microsoft.com/office/drawing/2014/main" id="{271905E3-2F4D-4D88-AA89-FF68A2E4EF85}"/>
                </a:ext>
              </a:extLst>
            </p:cNvPr>
            <p:cNvSpPr/>
            <p:nvPr/>
          </p:nvSpPr>
          <p:spPr>
            <a:xfrm>
              <a:off x="2961654" y="6040517"/>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7" name="Rectangle 46">
              <a:extLst>
                <a:ext uri="{FF2B5EF4-FFF2-40B4-BE49-F238E27FC236}">
                  <a16:creationId xmlns:a16="http://schemas.microsoft.com/office/drawing/2014/main" id="{3E5DAF8D-5218-4C42-84D9-49077CA281B4}"/>
                </a:ext>
              </a:extLst>
            </p:cNvPr>
            <p:cNvSpPr/>
            <p:nvPr/>
          </p:nvSpPr>
          <p:spPr>
            <a:xfrm>
              <a:off x="3601734" y="6040517"/>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48" name="Rectangle 47">
              <a:extLst>
                <a:ext uri="{FF2B5EF4-FFF2-40B4-BE49-F238E27FC236}">
                  <a16:creationId xmlns:a16="http://schemas.microsoft.com/office/drawing/2014/main" id="{6E1A28C1-6C61-4AD1-874D-B421E54623AB}"/>
                </a:ext>
              </a:extLst>
            </p:cNvPr>
            <p:cNvSpPr/>
            <p:nvPr/>
          </p:nvSpPr>
          <p:spPr>
            <a:xfrm>
              <a:off x="1681494" y="6040517"/>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0" name="Rectangle 49">
              <a:extLst>
                <a:ext uri="{FF2B5EF4-FFF2-40B4-BE49-F238E27FC236}">
                  <a16:creationId xmlns:a16="http://schemas.microsoft.com/office/drawing/2014/main" id="{1298F8C3-8BCB-4F7B-80A4-9180F95052B3}"/>
                </a:ext>
              </a:extLst>
            </p:cNvPr>
            <p:cNvSpPr/>
            <p:nvPr/>
          </p:nvSpPr>
          <p:spPr>
            <a:xfrm>
              <a:off x="6802134" y="6040517"/>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51" name="Rectangle 50">
              <a:extLst>
                <a:ext uri="{FF2B5EF4-FFF2-40B4-BE49-F238E27FC236}">
                  <a16:creationId xmlns:a16="http://schemas.microsoft.com/office/drawing/2014/main" id="{CB3EC244-7350-4FBF-8857-71A3EEF2F0DF}"/>
                </a:ext>
              </a:extLst>
            </p:cNvPr>
            <p:cNvSpPr/>
            <p:nvPr/>
          </p:nvSpPr>
          <p:spPr>
            <a:xfrm>
              <a:off x="4241814" y="6040517"/>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2" name="Rectangle 51">
              <a:extLst>
                <a:ext uri="{FF2B5EF4-FFF2-40B4-BE49-F238E27FC236}">
                  <a16:creationId xmlns:a16="http://schemas.microsoft.com/office/drawing/2014/main" id="{35BE9EC7-DBED-47A8-9D72-60DBD3BBEEA8}"/>
                </a:ext>
              </a:extLst>
            </p:cNvPr>
            <p:cNvSpPr/>
            <p:nvPr/>
          </p:nvSpPr>
          <p:spPr>
            <a:xfrm>
              <a:off x="5521974" y="6040517"/>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75" name="Group 74">
            <a:extLst>
              <a:ext uri="{FF2B5EF4-FFF2-40B4-BE49-F238E27FC236}">
                <a16:creationId xmlns:a16="http://schemas.microsoft.com/office/drawing/2014/main" id="{3151CA65-E5D6-447C-88A7-23B9337209F2}"/>
              </a:ext>
            </a:extLst>
          </p:cNvPr>
          <p:cNvGrpSpPr/>
          <p:nvPr/>
        </p:nvGrpSpPr>
        <p:grpSpPr>
          <a:xfrm>
            <a:off x="2512088" y="2771355"/>
            <a:ext cx="899132" cy="222132"/>
            <a:chOff x="6352568" y="1209174"/>
            <a:chExt cx="899132" cy="444264"/>
          </a:xfrm>
        </p:grpSpPr>
        <p:cxnSp>
          <p:nvCxnSpPr>
            <p:cNvPr id="76" name="Straight Arrow Connector 75">
              <a:extLst>
                <a:ext uri="{FF2B5EF4-FFF2-40B4-BE49-F238E27FC236}">
                  <a16:creationId xmlns:a16="http://schemas.microsoft.com/office/drawing/2014/main" id="{4D487A1C-6DF3-4B6F-92FC-C9926C0D2C94}"/>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A0812AD-0F5D-4962-8976-E1031142420A}"/>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F98C88E6-46FA-4822-B5D2-322639A24497}"/>
              </a:ext>
            </a:extLst>
          </p:cNvPr>
          <p:cNvGrpSpPr/>
          <p:nvPr/>
        </p:nvGrpSpPr>
        <p:grpSpPr>
          <a:xfrm>
            <a:off x="3152168" y="4365105"/>
            <a:ext cx="899132" cy="222132"/>
            <a:chOff x="6352568" y="1209174"/>
            <a:chExt cx="899132" cy="444264"/>
          </a:xfrm>
        </p:grpSpPr>
        <p:cxnSp>
          <p:nvCxnSpPr>
            <p:cNvPr id="79" name="Straight Arrow Connector 78">
              <a:extLst>
                <a:ext uri="{FF2B5EF4-FFF2-40B4-BE49-F238E27FC236}">
                  <a16:creationId xmlns:a16="http://schemas.microsoft.com/office/drawing/2014/main" id="{C7C91C61-1F5D-48AB-82F4-6CA4AFEB0845}"/>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F5FED2A-D8E3-4452-8613-B5C74CE6331A}"/>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11E2358B-3240-4F66-95DB-92E736BE2476}"/>
              </a:ext>
            </a:extLst>
          </p:cNvPr>
          <p:cNvGrpSpPr/>
          <p:nvPr/>
        </p:nvGrpSpPr>
        <p:grpSpPr>
          <a:xfrm>
            <a:off x="5071159" y="5929451"/>
            <a:ext cx="899132" cy="222132"/>
            <a:chOff x="6352568" y="1209174"/>
            <a:chExt cx="899132" cy="444264"/>
          </a:xfrm>
        </p:grpSpPr>
        <p:cxnSp>
          <p:nvCxnSpPr>
            <p:cNvPr id="82" name="Straight Arrow Connector 81">
              <a:extLst>
                <a:ext uri="{FF2B5EF4-FFF2-40B4-BE49-F238E27FC236}">
                  <a16:creationId xmlns:a16="http://schemas.microsoft.com/office/drawing/2014/main" id="{EAF704FC-56F1-493A-8364-A748ABEB6774}"/>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D7A1E0E-0BBF-42CF-A710-90D58AEEEDCB}"/>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5BB8E098-AE8F-4720-AFC2-991D2550328C}"/>
              </a:ext>
            </a:extLst>
          </p:cNvPr>
          <p:cNvGrpSpPr/>
          <p:nvPr/>
        </p:nvGrpSpPr>
        <p:grpSpPr>
          <a:xfrm>
            <a:off x="6352568" y="1238577"/>
            <a:ext cx="899132" cy="222132"/>
            <a:chOff x="6352568" y="1209174"/>
            <a:chExt cx="899132" cy="444264"/>
          </a:xfrm>
        </p:grpSpPr>
        <p:cxnSp>
          <p:nvCxnSpPr>
            <p:cNvPr id="85" name="Straight Arrow Connector 84">
              <a:extLst>
                <a:ext uri="{FF2B5EF4-FFF2-40B4-BE49-F238E27FC236}">
                  <a16:creationId xmlns:a16="http://schemas.microsoft.com/office/drawing/2014/main" id="{46A8DA41-FB98-4444-AAC6-9D34301D5291}"/>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E619C7D-08BD-49EE-8E8B-3E16163842C2}"/>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B2C52ED7-341D-4941-A993-485FE7D0CEE0}"/>
              </a:ext>
            </a:extLst>
          </p:cNvPr>
          <p:cNvGrpSpPr/>
          <p:nvPr/>
        </p:nvGrpSpPr>
        <p:grpSpPr>
          <a:xfrm>
            <a:off x="3792248" y="2037506"/>
            <a:ext cx="899132" cy="222132"/>
            <a:chOff x="6352568" y="1209174"/>
            <a:chExt cx="899132" cy="444264"/>
          </a:xfrm>
        </p:grpSpPr>
        <p:cxnSp>
          <p:nvCxnSpPr>
            <p:cNvPr id="88" name="Straight Arrow Connector 87">
              <a:extLst>
                <a:ext uri="{FF2B5EF4-FFF2-40B4-BE49-F238E27FC236}">
                  <a16:creationId xmlns:a16="http://schemas.microsoft.com/office/drawing/2014/main" id="{BC2C600F-7B84-4C0D-8278-6B98ACE865A2}"/>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4BA8988-90E8-439F-94B6-82AE8E55BBD3}"/>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61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A2E10D-18A0-461C-A6C4-AFF38ABD60F7}"/>
              </a:ext>
            </a:extLst>
          </p:cNvPr>
          <p:cNvGrpSpPr/>
          <p:nvPr/>
        </p:nvGrpSpPr>
        <p:grpSpPr>
          <a:xfrm>
            <a:off x="1681494" y="518519"/>
            <a:ext cx="10241280" cy="640080"/>
            <a:chOff x="1681494" y="518519"/>
            <a:chExt cx="10241280" cy="640080"/>
          </a:xfrm>
        </p:grpSpPr>
        <p:sp>
          <p:nvSpPr>
            <p:cNvPr id="46" name="Rectangle 45">
              <a:extLst>
                <a:ext uri="{FF2B5EF4-FFF2-40B4-BE49-F238E27FC236}">
                  <a16:creationId xmlns:a16="http://schemas.microsoft.com/office/drawing/2014/main" id="{271905E3-2F4D-4D88-AA89-FF68A2E4EF85}"/>
                </a:ext>
              </a:extLst>
            </p:cNvPr>
            <p:cNvSpPr/>
            <p:nvPr/>
          </p:nvSpPr>
          <p:spPr>
            <a:xfrm>
              <a:off x="2961654" y="518519"/>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7" name="Rectangle 46">
              <a:extLst>
                <a:ext uri="{FF2B5EF4-FFF2-40B4-BE49-F238E27FC236}">
                  <a16:creationId xmlns:a16="http://schemas.microsoft.com/office/drawing/2014/main" id="{3E5DAF8D-5218-4C42-84D9-49077CA281B4}"/>
                </a:ext>
              </a:extLst>
            </p:cNvPr>
            <p:cNvSpPr/>
            <p:nvPr/>
          </p:nvSpPr>
          <p:spPr>
            <a:xfrm>
              <a:off x="3601734" y="518519"/>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48" name="Rectangle 47">
              <a:extLst>
                <a:ext uri="{FF2B5EF4-FFF2-40B4-BE49-F238E27FC236}">
                  <a16:creationId xmlns:a16="http://schemas.microsoft.com/office/drawing/2014/main" id="{6E1A28C1-6C61-4AD1-874D-B421E54623AB}"/>
                </a:ext>
              </a:extLst>
            </p:cNvPr>
            <p:cNvSpPr/>
            <p:nvPr/>
          </p:nvSpPr>
          <p:spPr>
            <a:xfrm>
              <a:off x="1681494" y="518519"/>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0" name="Rectangle 49">
              <a:extLst>
                <a:ext uri="{FF2B5EF4-FFF2-40B4-BE49-F238E27FC236}">
                  <a16:creationId xmlns:a16="http://schemas.microsoft.com/office/drawing/2014/main" id="{1298F8C3-8BCB-4F7B-80A4-9180F95052B3}"/>
                </a:ext>
              </a:extLst>
            </p:cNvPr>
            <p:cNvSpPr/>
            <p:nvPr/>
          </p:nvSpPr>
          <p:spPr>
            <a:xfrm>
              <a:off x="6802134" y="518519"/>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51" name="Rectangle 50">
              <a:extLst>
                <a:ext uri="{FF2B5EF4-FFF2-40B4-BE49-F238E27FC236}">
                  <a16:creationId xmlns:a16="http://schemas.microsoft.com/office/drawing/2014/main" id="{CB3EC244-7350-4FBF-8857-71A3EEF2F0DF}"/>
                </a:ext>
              </a:extLst>
            </p:cNvPr>
            <p:cNvSpPr/>
            <p:nvPr/>
          </p:nvSpPr>
          <p:spPr>
            <a:xfrm>
              <a:off x="4241814" y="518519"/>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2" name="Rectangle 51">
              <a:extLst>
                <a:ext uri="{FF2B5EF4-FFF2-40B4-BE49-F238E27FC236}">
                  <a16:creationId xmlns:a16="http://schemas.microsoft.com/office/drawing/2014/main" id="{35BE9EC7-DBED-47A8-9D72-60DBD3BBEEA8}"/>
                </a:ext>
              </a:extLst>
            </p:cNvPr>
            <p:cNvSpPr/>
            <p:nvPr/>
          </p:nvSpPr>
          <p:spPr>
            <a:xfrm>
              <a:off x="5521974" y="518519"/>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3" name="Group 2">
            <a:extLst>
              <a:ext uri="{FF2B5EF4-FFF2-40B4-BE49-F238E27FC236}">
                <a16:creationId xmlns:a16="http://schemas.microsoft.com/office/drawing/2014/main" id="{2511F9A0-634B-4F7B-B9AE-AF2FBCC35E8B}"/>
              </a:ext>
            </a:extLst>
          </p:cNvPr>
          <p:cNvGrpSpPr/>
          <p:nvPr/>
        </p:nvGrpSpPr>
        <p:grpSpPr>
          <a:xfrm>
            <a:off x="-120318" y="1299068"/>
            <a:ext cx="12043092" cy="640080"/>
            <a:chOff x="-120318" y="1299068"/>
            <a:chExt cx="12043092" cy="640080"/>
          </a:xfrm>
        </p:grpSpPr>
        <p:sp>
          <p:nvSpPr>
            <p:cNvPr id="35" name="TextBox 34">
              <a:extLst>
                <a:ext uri="{FF2B5EF4-FFF2-40B4-BE49-F238E27FC236}">
                  <a16:creationId xmlns:a16="http://schemas.microsoft.com/office/drawing/2014/main" id="{2051F028-5B14-4E8E-A167-7A582C0C9F6C}"/>
                </a:ext>
              </a:extLst>
            </p:cNvPr>
            <p:cNvSpPr txBox="1"/>
            <p:nvPr/>
          </p:nvSpPr>
          <p:spPr>
            <a:xfrm>
              <a:off x="-120318" y="1326720"/>
              <a:ext cx="1900989" cy="584775"/>
            </a:xfrm>
            <a:prstGeom prst="rect">
              <a:avLst/>
            </a:prstGeom>
            <a:noFill/>
          </p:spPr>
          <p:txBody>
            <a:bodyPr wrap="square" rtlCol="0">
              <a:spAutoFit/>
            </a:bodyPr>
            <a:lstStyle/>
            <a:p>
              <a:pPr algn="ctr"/>
              <a:r>
                <a:rPr lang="en-US" sz="3100" b="1" dirty="0">
                  <a:ln>
                    <a:solidFill>
                      <a:schemeClr val="tx1"/>
                    </a:solidFill>
                  </a:ln>
                  <a:solidFill>
                    <a:srgbClr val="66FF99"/>
                  </a:solidFill>
                  <a:latin typeface="Segoe UI" panose="020B0502040204020203" pitchFamily="34" charset="0"/>
                  <a:cs typeface="Segoe UI" panose="020B0502040204020203" pitchFamily="34" charset="0"/>
                </a:rPr>
                <a:t>free(A)</a:t>
              </a:r>
            </a:p>
          </p:txBody>
        </p:sp>
        <p:sp>
          <p:nvSpPr>
            <p:cNvPr id="37" name="Rectangle 36">
              <a:extLst>
                <a:ext uri="{FF2B5EF4-FFF2-40B4-BE49-F238E27FC236}">
                  <a16:creationId xmlns:a16="http://schemas.microsoft.com/office/drawing/2014/main" id="{0D58237F-7A21-424F-A56B-4C6A0B31090C}"/>
                </a:ext>
              </a:extLst>
            </p:cNvPr>
            <p:cNvSpPr/>
            <p:nvPr/>
          </p:nvSpPr>
          <p:spPr>
            <a:xfrm>
              <a:off x="2961654" y="1299068"/>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9" name="Rectangle 48">
              <a:extLst>
                <a:ext uri="{FF2B5EF4-FFF2-40B4-BE49-F238E27FC236}">
                  <a16:creationId xmlns:a16="http://schemas.microsoft.com/office/drawing/2014/main" id="{227B27D4-86DF-4D16-BC3C-C546BE865EF2}"/>
                </a:ext>
              </a:extLst>
            </p:cNvPr>
            <p:cNvSpPr/>
            <p:nvPr/>
          </p:nvSpPr>
          <p:spPr>
            <a:xfrm>
              <a:off x="3601734" y="1299068"/>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53" name="Rectangle 52">
              <a:extLst>
                <a:ext uri="{FF2B5EF4-FFF2-40B4-BE49-F238E27FC236}">
                  <a16:creationId xmlns:a16="http://schemas.microsoft.com/office/drawing/2014/main" id="{9C0CE4C8-1660-4A09-816B-E767A40A5E7E}"/>
                </a:ext>
              </a:extLst>
            </p:cNvPr>
            <p:cNvSpPr/>
            <p:nvPr/>
          </p:nvSpPr>
          <p:spPr>
            <a:xfrm>
              <a:off x="1681494" y="129906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4" name="Rectangle 53">
              <a:extLst>
                <a:ext uri="{FF2B5EF4-FFF2-40B4-BE49-F238E27FC236}">
                  <a16:creationId xmlns:a16="http://schemas.microsoft.com/office/drawing/2014/main" id="{F862B93E-C226-4212-94A9-B8BC365BDF58}"/>
                </a:ext>
              </a:extLst>
            </p:cNvPr>
            <p:cNvSpPr/>
            <p:nvPr/>
          </p:nvSpPr>
          <p:spPr>
            <a:xfrm>
              <a:off x="6802134" y="129906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55" name="Rectangle 54">
              <a:extLst>
                <a:ext uri="{FF2B5EF4-FFF2-40B4-BE49-F238E27FC236}">
                  <a16:creationId xmlns:a16="http://schemas.microsoft.com/office/drawing/2014/main" id="{DD149698-12DB-4FC1-9202-3C29B0A9289F}"/>
                </a:ext>
              </a:extLst>
            </p:cNvPr>
            <p:cNvSpPr/>
            <p:nvPr/>
          </p:nvSpPr>
          <p:spPr>
            <a:xfrm>
              <a:off x="4241814" y="1299068"/>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6" name="Rectangle 55">
              <a:extLst>
                <a:ext uri="{FF2B5EF4-FFF2-40B4-BE49-F238E27FC236}">
                  <a16:creationId xmlns:a16="http://schemas.microsoft.com/office/drawing/2014/main" id="{881059A3-25DE-4F9A-86B9-D5CD1127E2F3}"/>
                </a:ext>
              </a:extLst>
            </p:cNvPr>
            <p:cNvSpPr/>
            <p:nvPr/>
          </p:nvSpPr>
          <p:spPr>
            <a:xfrm>
              <a:off x="5521974" y="129906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4" name="Group 3">
            <a:extLst>
              <a:ext uri="{FF2B5EF4-FFF2-40B4-BE49-F238E27FC236}">
                <a16:creationId xmlns:a16="http://schemas.microsoft.com/office/drawing/2014/main" id="{83669168-EBAD-4E00-ACAB-0505F58047AC}"/>
              </a:ext>
            </a:extLst>
          </p:cNvPr>
          <p:cNvGrpSpPr/>
          <p:nvPr/>
        </p:nvGrpSpPr>
        <p:grpSpPr>
          <a:xfrm>
            <a:off x="-120319" y="2079616"/>
            <a:ext cx="12043093" cy="640080"/>
            <a:chOff x="-120319" y="2079616"/>
            <a:chExt cx="12043093" cy="640080"/>
          </a:xfrm>
        </p:grpSpPr>
        <p:sp>
          <p:nvSpPr>
            <p:cNvPr id="58" name="TextBox 57">
              <a:extLst>
                <a:ext uri="{FF2B5EF4-FFF2-40B4-BE49-F238E27FC236}">
                  <a16:creationId xmlns:a16="http://schemas.microsoft.com/office/drawing/2014/main" id="{E91B606C-6AF0-4332-892F-B3FE7D08F076}"/>
                </a:ext>
              </a:extLst>
            </p:cNvPr>
            <p:cNvSpPr txBox="1"/>
            <p:nvPr/>
          </p:nvSpPr>
          <p:spPr>
            <a:xfrm>
              <a:off x="-120319" y="2107269"/>
              <a:ext cx="1900989" cy="584775"/>
            </a:xfrm>
            <a:prstGeom prst="rect">
              <a:avLst/>
            </a:prstGeom>
            <a:noFill/>
          </p:spPr>
          <p:txBody>
            <a:bodyPr wrap="square" rtlCol="0">
              <a:spAutoFit/>
            </a:bodyPr>
            <a:lstStyle/>
            <a:p>
              <a:pPr algn="ctr"/>
              <a:r>
                <a:rPr lang="en-US" sz="3100" b="1" dirty="0">
                  <a:ln>
                    <a:solidFill>
                      <a:schemeClr val="tx1"/>
                    </a:solidFill>
                  </a:ln>
                  <a:solidFill>
                    <a:srgbClr val="0099FF"/>
                  </a:solidFill>
                  <a:latin typeface="Segoe UI" panose="020B0502040204020203" pitchFamily="34" charset="0"/>
                  <a:cs typeface="Segoe UI" panose="020B0502040204020203" pitchFamily="34" charset="0"/>
                </a:rPr>
                <a:t>D=63KB</a:t>
              </a:r>
            </a:p>
          </p:txBody>
        </p:sp>
        <p:sp>
          <p:nvSpPr>
            <p:cNvPr id="59" name="Rectangle 58">
              <a:extLst>
                <a:ext uri="{FF2B5EF4-FFF2-40B4-BE49-F238E27FC236}">
                  <a16:creationId xmlns:a16="http://schemas.microsoft.com/office/drawing/2014/main" id="{195077BC-23C9-4868-A5A8-57043A9F46BD}"/>
                </a:ext>
              </a:extLst>
            </p:cNvPr>
            <p:cNvSpPr/>
            <p:nvPr/>
          </p:nvSpPr>
          <p:spPr>
            <a:xfrm>
              <a:off x="2961654" y="2079616"/>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60" name="Rectangle 59">
              <a:extLst>
                <a:ext uri="{FF2B5EF4-FFF2-40B4-BE49-F238E27FC236}">
                  <a16:creationId xmlns:a16="http://schemas.microsoft.com/office/drawing/2014/main" id="{F7937109-87F1-4AAD-B243-1B4EBE6FEAF9}"/>
                </a:ext>
              </a:extLst>
            </p:cNvPr>
            <p:cNvSpPr/>
            <p:nvPr/>
          </p:nvSpPr>
          <p:spPr>
            <a:xfrm>
              <a:off x="3601734" y="2079616"/>
              <a:ext cx="640080" cy="640080"/>
            </a:xfrm>
            <a:prstGeom prst="rect">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64KB</a:t>
              </a:r>
              <a:endParaRPr lang="en-US" sz="1400" dirty="0">
                <a:solidFill>
                  <a:schemeClr val="bg1"/>
                </a:solidFill>
              </a:endParaRPr>
            </a:p>
          </p:txBody>
        </p:sp>
        <p:sp>
          <p:nvSpPr>
            <p:cNvPr id="61" name="Rectangle 60">
              <a:extLst>
                <a:ext uri="{FF2B5EF4-FFF2-40B4-BE49-F238E27FC236}">
                  <a16:creationId xmlns:a16="http://schemas.microsoft.com/office/drawing/2014/main" id="{90C4EB61-1264-45A1-95C4-AB8DF743E6C2}"/>
                </a:ext>
              </a:extLst>
            </p:cNvPr>
            <p:cNvSpPr/>
            <p:nvPr/>
          </p:nvSpPr>
          <p:spPr>
            <a:xfrm>
              <a:off x="1681494" y="2079616"/>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62" name="Rectangle 61">
              <a:extLst>
                <a:ext uri="{FF2B5EF4-FFF2-40B4-BE49-F238E27FC236}">
                  <a16:creationId xmlns:a16="http://schemas.microsoft.com/office/drawing/2014/main" id="{DE076E7E-629B-4B53-9D82-C6984D839731}"/>
                </a:ext>
              </a:extLst>
            </p:cNvPr>
            <p:cNvSpPr/>
            <p:nvPr/>
          </p:nvSpPr>
          <p:spPr>
            <a:xfrm>
              <a:off x="6802134" y="2079616"/>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63" name="Rectangle 62">
              <a:extLst>
                <a:ext uri="{FF2B5EF4-FFF2-40B4-BE49-F238E27FC236}">
                  <a16:creationId xmlns:a16="http://schemas.microsoft.com/office/drawing/2014/main" id="{A0F89755-45C0-4C1D-B93E-96E640A5E216}"/>
                </a:ext>
              </a:extLst>
            </p:cNvPr>
            <p:cNvSpPr/>
            <p:nvPr/>
          </p:nvSpPr>
          <p:spPr>
            <a:xfrm>
              <a:off x="4241814" y="2079616"/>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64" name="Rectangle 63">
              <a:extLst>
                <a:ext uri="{FF2B5EF4-FFF2-40B4-BE49-F238E27FC236}">
                  <a16:creationId xmlns:a16="http://schemas.microsoft.com/office/drawing/2014/main" id="{3891E6F6-0981-43AA-81C0-732906C49DAA}"/>
                </a:ext>
              </a:extLst>
            </p:cNvPr>
            <p:cNvSpPr/>
            <p:nvPr/>
          </p:nvSpPr>
          <p:spPr>
            <a:xfrm>
              <a:off x="5521974" y="2079616"/>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5" name="Group 4">
            <a:extLst>
              <a:ext uri="{FF2B5EF4-FFF2-40B4-BE49-F238E27FC236}">
                <a16:creationId xmlns:a16="http://schemas.microsoft.com/office/drawing/2014/main" id="{0532ABDC-0202-4B31-85A9-8D3CA00D27B8}"/>
              </a:ext>
            </a:extLst>
          </p:cNvPr>
          <p:cNvGrpSpPr/>
          <p:nvPr/>
        </p:nvGrpSpPr>
        <p:grpSpPr>
          <a:xfrm>
            <a:off x="-120319" y="2860164"/>
            <a:ext cx="12043093" cy="640080"/>
            <a:chOff x="-120319" y="2860164"/>
            <a:chExt cx="12043093" cy="640080"/>
          </a:xfrm>
        </p:grpSpPr>
        <p:sp>
          <p:nvSpPr>
            <p:cNvPr id="68" name="Rectangle 67">
              <a:extLst>
                <a:ext uri="{FF2B5EF4-FFF2-40B4-BE49-F238E27FC236}">
                  <a16:creationId xmlns:a16="http://schemas.microsoft.com/office/drawing/2014/main" id="{1EC769AF-0249-4FCA-BE76-8021D8A38057}"/>
                </a:ext>
              </a:extLst>
            </p:cNvPr>
            <p:cNvSpPr/>
            <p:nvPr/>
          </p:nvSpPr>
          <p:spPr>
            <a:xfrm>
              <a:off x="2961654" y="2860164"/>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69" name="Rectangle 68">
              <a:extLst>
                <a:ext uri="{FF2B5EF4-FFF2-40B4-BE49-F238E27FC236}">
                  <a16:creationId xmlns:a16="http://schemas.microsoft.com/office/drawing/2014/main" id="{E51E98D0-D4DC-4440-BC67-9F9EACD80C5A}"/>
                </a:ext>
              </a:extLst>
            </p:cNvPr>
            <p:cNvSpPr/>
            <p:nvPr/>
          </p:nvSpPr>
          <p:spPr>
            <a:xfrm>
              <a:off x="3601734" y="2860164"/>
              <a:ext cx="640080" cy="640080"/>
            </a:xfrm>
            <a:prstGeom prst="rect">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64KB</a:t>
              </a:r>
              <a:endParaRPr lang="en-US" sz="1400" dirty="0">
                <a:solidFill>
                  <a:schemeClr val="bg1"/>
                </a:solidFill>
              </a:endParaRPr>
            </a:p>
          </p:txBody>
        </p:sp>
        <p:sp>
          <p:nvSpPr>
            <p:cNvPr id="70" name="Rectangle 69">
              <a:extLst>
                <a:ext uri="{FF2B5EF4-FFF2-40B4-BE49-F238E27FC236}">
                  <a16:creationId xmlns:a16="http://schemas.microsoft.com/office/drawing/2014/main" id="{DB08319E-C693-43D1-A4CF-D2375EA09B7D}"/>
                </a:ext>
              </a:extLst>
            </p:cNvPr>
            <p:cNvSpPr/>
            <p:nvPr/>
          </p:nvSpPr>
          <p:spPr>
            <a:xfrm>
              <a:off x="1681494" y="2860164"/>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1" name="Rectangle 70">
              <a:extLst>
                <a:ext uri="{FF2B5EF4-FFF2-40B4-BE49-F238E27FC236}">
                  <a16:creationId xmlns:a16="http://schemas.microsoft.com/office/drawing/2014/main" id="{9F5315B8-D673-488F-9FBC-0E6C3ABF4DC6}"/>
                </a:ext>
              </a:extLst>
            </p:cNvPr>
            <p:cNvSpPr/>
            <p:nvPr/>
          </p:nvSpPr>
          <p:spPr>
            <a:xfrm>
              <a:off x="6802134" y="2860164"/>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72" name="Rectangle 71">
              <a:extLst>
                <a:ext uri="{FF2B5EF4-FFF2-40B4-BE49-F238E27FC236}">
                  <a16:creationId xmlns:a16="http://schemas.microsoft.com/office/drawing/2014/main" id="{AD65B8C4-488E-4F4F-A9D9-40C194EE5B6B}"/>
                </a:ext>
              </a:extLst>
            </p:cNvPr>
            <p:cNvSpPr/>
            <p:nvPr/>
          </p:nvSpPr>
          <p:spPr>
            <a:xfrm>
              <a:off x="4241814" y="2860164"/>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3" name="Rectangle 72">
              <a:extLst>
                <a:ext uri="{FF2B5EF4-FFF2-40B4-BE49-F238E27FC236}">
                  <a16:creationId xmlns:a16="http://schemas.microsoft.com/office/drawing/2014/main" id="{724C6604-42A6-496B-A46A-EB912AE0398B}"/>
                </a:ext>
              </a:extLst>
            </p:cNvPr>
            <p:cNvSpPr/>
            <p:nvPr/>
          </p:nvSpPr>
          <p:spPr>
            <a:xfrm>
              <a:off x="5521974" y="2860164"/>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4" name="TextBox 73">
              <a:extLst>
                <a:ext uri="{FF2B5EF4-FFF2-40B4-BE49-F238E27FC236}">
                  <a16:creationId xmlns:a16="http://schemas.microsoft.com/office/drawing/2014/main" id="{CA1B1BF9-9808-48EF-9BCF-7059107C94A5}"/>
                </a:ext>
              </a:extLst>
            </p:cNvPr>
            <p:cNvSpPr txBox="1"/>
            <p:nvPr/>
          </p:nvSpPr>
          <p:spPr>
            <a:xfrm>
              <a:off x="-120319" y="2887816"/>
              <a:ext cx="1900989" cy="584775"/>
            </a:xfrm>
            <a:prstGeom prst="rect">
              <a:avLst/>
            </a:prstGeom>
            <a:noFill/>
          </p:spPr>
          <p:txBody>
            <a:bodyPr wrap="square" rtlCol="0">
              <a:spAutoFit/>
            </a:bodyPr>
            <a:lstStyle/>
            <a:p>
              <a:pPr algn="ctr"/>
              <a:r>
                <a:rPr lang="en-US" sz="3100" b="1" dirty="0">
                  <a:ln>
                    <a:solidFill>
                      <a:schemeClr val="tx1"/>
                    </a:solidFill>
                  </a:ln>
                  <a:solidFill>
                    <a:srgbClr val="FFCCCC"/>
                  </a:solidFill>
                  <a:latin typeface="Segoe UI" panose="020B0502040204020203" pitchFamily="34" charset="0"/>
                  <a:cs typeface="Segoe UI" panose="020B0502040204020203" pitchFamily="34" charset="0"/>
                </a:rPr>
                <a:t>free(B)</a:t>
              </a:r>
            </a:p>
          </p:txBody>
        </p:sp>
      </p:grpSp>
      <p:grpSp>
        <p:nvGrpSpPr>
          <p:cNvPr id="6" name="Group 5">
            <a:extLst>
              <a:ext uri="{FF2B5EF4-FFF2-40B4-BE49-F238E27FC236}">
                <a16:creationId xmlns:a16="http://schemas.microsoft.com/office/drawing/2014/main" id="{2C3A7F7E-1D89-430C-94A0-801D8F7A41AB}"/>
              </a:ext>
            </a:extLst>
          </p:cNvPr>
          <p:cNvGrpSpPr/>
          <p:nvPr/>
        </p:nvGrpSpPr>
        <p:grpSpPr>
          <a:xfrm>
            <a:off x="-120319" y="3645075"/>
            <a:ext cx="12043093" cy="640080"/>
            <a:chOff x="-120319" y="3645075"/>
            <a:chExt cx="12043093" cy="640080"/>
          </a:xfrm>
        </p:grpSpPr>
        <p:sp>
          <p:nvSpPr>
            <p:cNvPr id="75" name="TextBox 74">
              <a:extLst>
                <a:ext uri="{FF2B5EF4-FFF2-40B4-BE49-F238E27FC236}">
                  <a16:creationId xmlns:a16="http://schemas.microsoft.com/office/drawing/2014/main" id="{AC671CFD-C465-4D24-8B01-CAC8DD60B531}"/>
                </a:ext>
              </a:extLst>
            </p:cNvPr>
            <p:cNvSpPr txBox="1"/>
            <p:nvPr/>
          </p:nvSpPr>
          <p:spPr>
            <a:xfrm>
              <a:off x="-120319" y="3668363"/>
              <a:ext cx="1900989" cy="584775"/>
            </a:xfrm>
            <a:prstGeom prst="rect">
              <a:avLst/>
            </a:prstGeom>
            <a:noFill/>
          </p:spPr>
          <p:txBody>
            <a:bodyPr wrap="square" rtlCol="0">
              <a:spAutoFit/>
            </a:bodyPr>
            <a:lstStyle/>
            <a:p>
              <a:pPr algn="ctr"/>
              <a:r>
                <a:rPr lang="en-US" sz="3100" b="1" dirty="0">
                  <a:ln>
                    <a:solidFill>
                      <a:schemeClr val="tx1"/>
                    </a:solidFill>
                  </a:ln>
                  <a:solidFill>
                    <a:srgbClr val="0099FF"/>
                  </a:solidFill>
                  <a:latin typeface="Segoe UI" panose="020B0502040204020203" pitchFamily="34" charset="0"/>
                  <a:cs typeface="Segoe UI" panose="020B0502040204020203" pitchFamily="34" charset="0"/>
                </a:rPr>
                <a:t>free(D)</a:t>
              </a:r>
            </a:p>
          </p:txBody>
        </p:sp>
        <p:sp>
          <p:nvSpPr>
            <p:cNvPr id="76" name="Rectangle 75">
              <a:extLst>
                <a:ext uri="{FF2B5EF4-FFF2-40B4-BE49-F238E27FC236}">
                  <a16:creationId xmlns:a16="http://schemas.microsoft.com/office/drawing/2014/main" id="{4B56AD64-DC38-4DBB-8349-769A76227D5F}"/>
                </a:ext>
              </a:extLst>
            </p:cNvPr>
            <p:cNvSpPr/>
            <p:nvPr/>
          </p:nvSpPr>
          <p:spPr>
            <a:xfrm>
              <a:off x="2961654" y="3645075"/>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77" name="Rectangle 76">
              <a:extLst>
                <a:ext uri="{FF2B5EF4-FFF2-40B4-BE49-F238E27FC236}">
                  <a16:creationId xmlns:a16="http://schemas.microsoft.com/office/drawing/2014/main" id="{2344EA17-3E00-4514-B6D4-921458C502B6}"/>
                </a:ext>
              </a:extLst>
            </p:cNvPr>
            <p:cNvSpPr/>
            <p:nvPr/>
          </p:nvSpPr>
          <p:spPr>
            <a:xfrm>
              <a:off x="3601734" y="3645075"/>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solidFill>
                  <a:schemeClr val="tx1"/>
                </a:solidFill>
              </a:endParaRPr>
            </a:p>
          </p:txBody>
        </p:sp>
        <p:sp>
          <p:nvSpPr>
            <p:cNvPr id="78" name="Rectangle 77">
              <a:extLst>
                <a:ext uri="{FF2B5EF4-FFF2-40B4-BE49-F238E27FC236}">
                  <a16:creationId xmlns:a16="http://schemas.microsoft.com/office/drawing/2014/main" id="{477DD03C-FDA7-4670-9998-A3833DEA5921}"/>
                </a:ext>
              </a:extLst>
            </p:cNvPr>
            <p:cNvSpPr/>
            <p:nvPr/>
          </p:nvSpPr>
          <p:spPr>
            <a:xfrm>
              <a:off x="1681494" y="364507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9" name="Rectangle 78">
              <a:extLst>
                <a:ext uri="{FF2B5EF4-FFF2-40B4-BE49-F238E27FC236}">
                  <a16:creationId xmlns:a16="http://schemas.microsoft.com/office/drawing/2014/main" id="{8349A986-142C-4CFA-B2CD-1F20CDF2A928}"/>
                </a:ext>
              </a:extLst>
            </p:cNvPr>
            <p:cNvSpPr/>
            <p:nvPr/>
          </p:nvSpPr>
          <p:spPr>
            <a:xfrm>
              <a:off x="6802134" y="3645075"/>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80" name="Rectangle 79">
              <a:extLst>
                <a:ext uri="{FF2B5EF4-FFF2-40B4-BE49-F238E27FC236}">
                  <a16:creationId xmlns:a16="http://schemas.microsoft.com/office/drawing/2014/main" id="{380B0CC6-BF6A-4AD1-AB9F-647741C6D58F}"/>
                </a:ext>
              </a:extLst>
            </p:cNvPr>
            <p:cNvSpPr/>
            <p:nvPr/>
          </p:nvSpPr>
          <p:spPr>
            <a:xfrm>
              <a:off x="4241814" y="3645075"/>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1" name="Rectangle 80">
              <a:extLst>
                <a:ext uri="{FF2B5EF4-FFF2-40B4-BE49-F238E27FC236}">
                  <a16:creationId xmlns:a16="http://schemas.microsoft.com/office/drawing/2014/main" id="{AB3E22F5-9C71-44F5-B068-0A110A244BD4}"/>
                </a:ext>
              </a:extLst>
            </p:cNvPr>
            <p:cNvSpPr/>
            <p:nvPr/>
          </p:nvSpPr>
          <p:spPr>
            <a:xfrm>
              <a:off x="5521974" y="364507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7" name="Group 6">
            <a:extLst>
              <a:ext uri="{FF2B5EF4-FFF2-40B4-BE49-F238E27FC236}">
                <a16:creationId xmlns:a16="http://schemas.microsoft.com/office/drawing/2014/main" id="{14CBF25D-0BD5-423E-92BE-6EBCCB8188C7}"/>
              </a:ext>
            </a:extLst>
          </p:cNvPr>
          <p:cNvGrpSpPr/>
          <p:nvPr/>
        </p:nvGrpSpPr>
        <p:grpSpPr>
          <a:xfrm>
            <a:off x="1681494" y="4427095"/>
            <a:ext cx="10241280" cy="640080"/>
            <a:chOff x="1681494" y="4427095"/>
            <a:chExt cx="10241280" cy="640080"/>
          </a:xfrm>
        </p:grpSpPr>
        <p:sp>
          <p:nvSpPr>
            <p:cNvPr id="84" name="Rectangle 83">
              <a:extLst>
                <a:ext uri="{FF2B5EF4-FFF2-40B4-BE49-F238E27FC236}">
                  <a16:creationId xmlns:a16="http://schemas.microsoft.com/office/drawing/2014/main" id="{D4DF2377-57D8-4C18-AFAF-E517B8BAAC39}"/>
                </a:ext>
              </a:extLst>
            </p:cNvPr>
            <p:cNvSpPr/>
            <p:nvPr/>
          </p:nvSpPr>
          <p:spPr>
            <a:xfrm>
              <a:off x="1681494" y="442709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5" name="Rectangle 84">
              <a:extLst>
                <a:ext uri="{FF2B5EF4-FFF2-40B4-BE49-F238E27FC236}">
                  <a16:creationId xmlns:a16="http://schemas.microsoft.com/office/drawing/2014/main" id="{935C4B1F-1A6A-4C7D-BBFA-5DC834F74B86}"/>
                </a:ext>
              </a:extLst>
            </p:cNvPr>
            <p:cNvSpPr/>
            <p:nvPr/>
          </p:nvSpPr>
          <p:spPr>
            <a:xfrm>
              <a:off x="6802134" y="4427095"/>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86" name="Rectangle 85">
              <a:extLst>
                <a:ext uri="{FF2B5EF4-FFF2-40B4-BE49-F238E27FC236}">
                  <a16:creationId xmlns:a16="http://schemas.microsoft.com/office/drawing/2014/main" id="{F06C736C-6CB3-4C0B-AA13-31C3B3D1B825}"/>
                </a:ext>
              </a:extLst>
            </p:cNvPr>
            <p:cNvSpPr/>
            <p:nvPr/>
          </p:nvSpPr>
          <p:spPr>
            <a:xfrm>
              <a:off x="4241814" y="4427095"/>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7" name="Rectangle 86">
              <a:extLst>
                <a:ext uri="{FF2B5EF4-FFF2-40B4-BE49-F238E27FC236}">
                  <a16:creationId xmlns:a16="http://schemas.microsoft.com/office/drawing/2014/main" id="{A85EDA0E-79EC-4ACE-BE98-6EB8624865D4}"/>
                </a:ext>
              </a:extLst>
            </p:cNvPr>
            <p:cNvSpPr/>
            <p:nvPr/>
          </p:nvSpPr>
          <p:spPr>
            <a:xfrm>
              <a:off x="5521974" y="442709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8" name="Rectangle 87">
              <a:extLst>
                <a:ext uri="{FF2B5EF4-FFF2-40B4-BE49-F238E27FC236}">
                  <a16:creationId xmlns:a16="http://schemas.microsoft.com/office/drawing/2014/main" id="{55616D37-DC7B-474E-BDEC-B56B0725764E}"/>
                </a:ext>
              </a:extLst>
            </p:cNvPr>
            <p:cNvSpPr/>
            <p:nvPr/>
          </p:nvSpPr>
          <p:spPr>
            <a:xfrm>
              <a:off x="2961654" y="442709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8" name="Group 7">
            <a:extLst>
              <a:ext uri="{FF2B5EF4-FFF2-40B4-BE49-F238E27FC236}">
                <a16:creationId xmlns:a16="http://schemas.microsoft.com/office/drawing/2014/main" id="{90233C90-2B3B-4501-9A43-F676080FAAA3}"/>
              </a:ext>
            </a:extLst>
          </p:cNvPr>
          <p:cNvGrpSpPr/>
          <p:nvPr/>
        </p:nvGrpSpPr>
        <p:grpSpPr>
          <a:xfrm>
            <a:off x="1681494" y="5209115"/>
            <a:ext cx="10241280" cy="640080"/>
            <a:chOff x="1681494" y="5209115"/>
            <a:chExt cx="10241280" cy="640080"/>
          </a:xfrm>
        </p:grpSpPr>
        <p:sp>
          <p:nvSpPr>
            <p:cNvPr id="90" name="Rectangle 89">
              <a:extLst>
                <a:ext uri="{FF2B5EF4-FFF2-40B4-BE49-F238E27FC236}">
                  <a16:creationId xmlns:a16="http://schemas.microsoft.com/office/drawing/2014/main" id="{00D183F7-4DD7-4A15-8348-1457D4886C64}"/>
                </a:ext>
              </a:extLst>
            </p:cNvPr>
            <p:cNvSpPr/>
            <p:nvPr/>
          </p:nvSpPr>
          <p:spPr>
            <a:xfrm>
              <a:off x="6802134" y="5209115"/>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91" name="Rectangle 90">
              <a:extLst>
                <a:ext uri="{FF2B5EF4-FFF2-40B4-BE49-F238E27FC236}">
                  <a16:creationId xmlns:a16="http://schemas.microsoft.com/office/drawing/2014/main" id="{D295DD22-42DC-4052-AA35-78FA4673E8ED}"/>
                </a:ext>
              </a:extLst>
            </p:cNvPr>
            <p:cNvSpPr/>
            <p:nvPr/>
          </p:nvSpPr>
          <p:spPr>
            <a:xfrm>
              <a:off x="4241814" y="5209115"/>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2" name="Rectangle 91">
              <a:extLst>
                <a:ext uri="{FF2B5EF4-FFF2-40B4-BE49-F238E27FC236}">
                  <a16:creationId xmlns:a16="http://schemas.microsoft.com/office/drawing/2014/main" id="{CFAE53B8-2A65-4A7D-BE80-163F02B24ACD}"/>
                </a:ext>
              </a:extLst>
            </p:cNvPr>
            <p:cNvSpPr/>
            <p:nvPr/>
          </p:nvSpPr>
          <p:spPr>
            <a:xfrm>
              <a:off x="5521974" y="520911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4" name="Rectangle 93">
              <a:extLst>
                <a:ext uri="{FF2B5EF4-FFF2-40B4-BE49-F238E27FC236}">
                  <a16:creationId xmlns:a16="http://schemas.microsoft.com/office/drawing/2014/main" id="{2EDB2492-F4DC-4AD2-9930-CE8E56FB51A5}"/>
                </a:ext>
              </a:extLst>
            </p:cNvPr>
            <p:cNvSpPr/>
            <p:nvPr/>
          </p:nvSpPr>
          <p:spPr>
            <a:xfrm>
              <a:off x="1681494" y="5209115"/>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grpSp>
      <p:grpSp>
        <p:nvGrpSpPr>
          <p:cNvPr id="20" name="Group 19">
            <a:extLst>
              <a:ext uri="{FF2B5EF4-FFF2-40B4-BE49-F238E27FC236}">
                <a16:creationId xmlns:a16="http://schemas.microsoft.com/office/drawing/2014/main" id="{7B3AAA69-C0E5-40BE-B968-64FB97EC9DAF}"/>
              </a:ext>
            </a:extLst>
          </p:cNvPr>
          <p:cNvGrpSpPr/>
          <p:nvPr/>
        </p:nvGrpSpPr>
        <p:grpSpPr>
          <a:xfrm>
            <a:off x="3291659" y="4145531"/>
            <a:ext cx="616479" cy="254274"/>
            <a:chOff x="3291659" y="4145531"/>
            <a:chExt cx="616479" cy="254274"/>
          </a:xfrm>
        </p:grpSpPr>
        <p:cxnSp>
          <p:nvCxnSpPr>
            <p:cNvPr id="96" name="Straight Arrow Connector 95">
              <a:extLst>
                <a:ext uri="{FF2B5EF4-FFF2-40B4-BE49-F238E27FC236}">
                  <a16:creationId xmlns:a16="http://schemas.microsoft.com/office/drawing/2014/main" id="{CE83CB78-29F4-4352-B395-68956FACBF60}"/>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5D37BCE-B5AD-46AB-A09A-16AD355319FA}"/>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24C0FB9C-E738-4394-95A7-524AFC9C7D93}"/>
              </a:ext>
            </a:extLst>
          </p:cNvPr>
          <p:cNvGrpSpPr/>
          <p:nvPr/>
        </p:nvGrpSpPr>
        <p:grpSpPr>
          <a:xfrm>
            <a:off x="2653414" y="4922345"/>
            <a:ext cx="616479" cy="254274"/>
            <a:chOff x="3291659" y="4145531"/>
            <a:chExt cx="616479" cy="254274"/>
          </a:xfrm>
        </p:grpSpPr>
        <p:cxnSp>
          <p:nvCxnSpPr>
            <p:cNvPr id="100" name="Straight Arrow Connector 99">
              <a:extLst>
                <a:ext uri="{FF2B5EF4-FFF2-40B4-BE49-F238E27FC236}">
                  <a16:creationId xmlns:a16="http://schemas.microsoft.com/office/drawing/2014/main" id="{777A3771-06AF-4189-A8D6-981C07B25706}"/>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DCAC153-B4BE-423B-BAB2-ADB0208275A1}"/>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0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2A0EA8-C904-4022-9BDB-5D7847E3ABC0}"/>
              </a:ext>
            </a:extLst>
          </p:cNvPr>
          <p:cNvGrpSpPr/>
          <p:nvPr/>
        </p:nvGrpSpPr>
        <p:grpSpPr>
          <a:xfrm>
            <a:off x="0" y="1273008"/>
            <a:ext cx="11922774" cy="640080"/>
            <a:chOff x="0" y="1273008"/>
            <a:chExt cx="11922774" cy="640080"/>
          </a:xfrm>
        </p:grpSpPr>
        <p:sp>
          <p:nvSpPr>
            <p:cNvPr id="90" name="Rectangle 89">
              <a:extLst>
                <a:ext uri="{FF2B5EF4-FFF2-40B4-BE49-F238E27FC236}">
                  <a16:creationId xmlns:a16="http://schemas.microsoft.com/office/drawing/2014/main" id="{00D183F7-4DD7-4A15-8348-1457D4886C64}"/>
                </a:ext>
              </a:extLst>
            </p:cNvPr>
            <p:cNvSpPr/>
            <p:nvPr/>
          </p:nvSpPr>
          <p:spPr>
            <a:xfrm>
              <a:off x="6802134" y="127300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91" name="Rectangle 90">
              <a:extLst>
                <a:ext uri="{FF2B5EF4-FFF2-40B4-BE49-F238E27FC236}">
                  <a16:creationId xmlns:a16="http://schemas.microsoft.com/office/drawing/2014/main" id="{D295DD22-42DC-4052-AA35-78FA4673E8ED}"/>
                </a:ext>
              </a:extLst>
            </p:cNvPr>
            <p:cNvSpPr/>
            <p:nvPr/>
          </p:nvSpPr>
          <p:spPr>
            <a:xfrm>
              <a:off x="4241814" y="127300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2" name="Rectangle 91">
              <a:extLst>
                <a:ext uri="{FF2B5EF4-FFF2-40B4-BE49-F238E27FC236}">
                  <a16:creationId xmlns:a16="http://schemas.microsoft.com/office/drawing/2014/main" id="{CFAE53B8-2A65-4A7D-BE80-163F02B24ACD}"/>
                </a:ext>
              </a:extLst>
            </p:cNvPr>
            <p:cNvSpPr/>
            <p:nvPr/>
          </p:nvSpPr>
          <p:spPr>
            <a:xfrm>
              <a:off x="5521974" y="127300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4" name="Rectangle 93">
              <a:extLst>
                <a:ext uri="{FF2B5EF4-FFF2-40B4-BE49-F238E27FC236}">
                  <a16:creationId xmlns:a16="http://schemas.microsoft.com/office/drawing/2014/main" id="{2EDB2492-F4DC-4AD2-9930-CE8E56FB51A5}"/>
                </a:ext>
              </a:extLst>
            </p:cNvPr>
            <p:cNvSpPr/>
            <p:nvPr/>
          </p:nvSpPr>
          <p:spPr>
            <a:xfrm>
              <a:off x="1681494" y="127300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65" name="TextBox 64">
              <a:extLst>
                <a:ext uri="{FF2B5EF4-FFF2-40B4-BE49-F238E27FC236}">
                  <a16:creationId xmlns:a16="http://schemas.microsoft.com/office/drawing/2014/main" id="{F3888053-0ECC-4D6B-A9EC-C28ECE6C3B78}"/>
                </a:ext>
              </a:extLst>
            </p:cNvPr>
            <p:cNvSpPr txBox="1"/>
            <p:nvPr/>
          </p:nvSpPr>
          <p:spPr>
            <a:xfrm>
              <a:off x="0" y="1273008"/>
              <a:ext cx="1900989" cy="584775"/>
            </a:xfrm>
            <a:prstGeom prst="rect">
              <a:avLst/>
            </a:prstGeom>
            <a:noFill/>
          </p:spPr>
          <p:txBody>
            <a:bodyPr wrap="square" rtlCol="0">
              <a:spAutoFit/>
            </a:bodyPr>
            <a:lstStyle/>
            <a:p>
              <a:pPr algn="ctr"/>
              <a:r>
                <a:rPr lang="en-US" sz="3100" b="1" dirty="0">
                  <a:ln>
                    <a:solidFill>
                      <a:schemeClr val="tx1"/>
                    </a:solidFill>
                  </a:ln>
                  <a:solidFill>
                    <a:srgbClr val="FFFF66"/>
                  </a:solidFill>
                  <a:latin typeface="Segoe UI" panose="020B0502040204020203" pitchFamily="34" charset="0"/>
                  <a:cs typeface="Segoe UI" panose="020B0502040204020203" pitchFamily="34" charset="0"/>
                </a:rPr>
                <a:t>free(C)</a:t>
              </a:r>
            </a:p>
          </p:txBody>
        </p:sp>
      </p:grpSp>
      <p:grpSp>
        <p:nvGrpSpPr>
          <p:cNvPr id="4" name="Group 3">
            <a:extLst>
              <a:ext uri="{FF2B5EF4-FFF2-40B4-BE49-F238E27FC236}">
                <a16:creationId xmlns:a16="http://schemas.microsoft.com/office/drawing/2014/main" id="{1A3DC220-5C25-4C2B-8C1A-F7F848019657}"/>
              </a:ext>
            </a:extLst>
          </p:cNvPr>
          <p:cNvGrpSpPr/>
          <p:nvPr/>
        </p:nvGrpSpPr>
        <p:grpSpPr>
          <a:xfrm>
            <a:off x="1681494" y="2055028"/>
            <a:ext cx="10241280" cy="645038"/>
            <a:chOff x="1681494" y="2055028"/>
            <a:chExt cx="10241280" cy="645038"/>
          </a:xfrm>
        </p:grpSpPr>
        <p:sp>
          <p:nvSpPr>
            <p:cNvPr id="67" name="Rectangle 66">
              <a:extLst>
                <a:ext uri="{FF2B5EF4-FFF2-40B4-BE49-F238E27FC236}">
                  <a16:creationId xmlns:a16="http://schemas.microsoft.com/office/drawing/2014/main" id="{9BD9F34C-0F85-4B78-A2AF-249F889DA8D5}"/>
                </a:ext>
              </a:extLst>
            </p:cNvPr>
            <p:cNvSpPr/>
            <p:nvPr/>
          </p:nvSpPr>
          <p:spPr>
            <a:xfrm>
              <a:off x="6802134" y="205502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98" name="Rectangle 97">
              <a:extLst>
                <a:ext uri="{FF2B5EF4-FFF2-40B4-BE49-F238E27FC236}">
                  <a16:creationId xmlns:a16="http://schemas.microsoft.com/office/drawing/2014/main" id="{52BB7705-3339-4F64-AC61-E0D38F3AB230}"/>
                </a:ext>
              </a:extLst>
            </p:cNvPr>
            <p:cNvSpPr/>
            <p:nvPr/>
          </p:nvSpPr>
          <p:spPr>
            <a:xfrm>
              <a:off x="4241814" y="2057507"/>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99" name="Rectangle 98">
              <a:extLst>
                <a:ext uri="{FF2B5EF4-FFF2-40B4-BE49-F238E27FC236}">
                  <a16:creationId xmlns:a16="http://schemas.microsoft.com/office/drawing/2014/main" id="{8D3FBE99-574F-4434-8491-A4180B3B71EA}"/>
                </a:ext>
              </a:extLst>
            </p:cNvPr>
            <p:cNvSpPr/>
            <p:nvPr/>
          </p:nvSpPr>
          <p:spPr>
            <a:xfrm>
              <a:off x="1681494" y="2059986"/>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grpSp>
      <p:grpSp>
        <p:nvGrpSpPr>
          <p:cNvPr id="5" name="Group 4">
            <a:extLst>
              <a:ext uri="{FF2B5EF4-FFF2-40B4-BE49-F238E27FC236}">
                <a16:creationId xmlns:a16="http://schemas.microsoft.com/office/drawing/2014/main" id="{0CD70ACA-3E45-40E1-A56E-AD2B895FA615}"/>
              </a:ext>
            </a:extLst>
          </p:cNvPr>
          <p:cNvGrpSpPr/>
          <p:nvPr/>
        </p:nvGrpSpPr>
        <p:grpSpPr>
          <a:xfrm>
            <a:off x="1681494" y="2837048"/>
            <a:ext cx="10241280" cy="642559"/>
            <a:chOff x="1681494" y="2837048"/>
            <a:chExt cx="10241280" cy="642559"/>
          </a:xfrm>
        </p:grpSpPr>
        <p:sp>
          <p:nvSpPr>
            <p:cNvPr id="93" name="Rectangle 92">
              <a:extLst>
                <a:ext uri="{FF2B5EF4-FFF2-40B4-BE49-F238E27FC236}">
                  <a16:creationId xmlns:a16="http://schemas.microsoft.com/office/drawing/2014/main" id="{F9F7E2EC-CB24-4393-AD6E-C8DAEAD6B290}"/>
                </a:ext>
              </a:extLst>
            </p:cNvPr>
            <p:cNvSpPr/>
            <p:nvPr/>
          </p:nvSpPr>
          <p:spPr>
            <a:xfrm>
              <a:off x="6802134" y="283704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100" name="Rectangle 99">
              <a:extLst>
                <a:ext uri="{FF2B5EF4-FFF2-40B4-BE49-F238E27FC236}">
                  <a16:creationId xmlns:a16="http://schemas.microsoft.com/office/drawing/2014/main" id="{393C9664-FC5B-4ECF-87C9-3AEC4C4F6290}"/>
                </a:ext>
              </a:extLst>
            </p:cNvPr>
            <p:cNvSpPr/>
            <p:nvPr/>
          </p:nvSpPr>
          <p:spPr>
            <a:xfrm>
              <a:off x="1681494" y="2839527"/>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sp>
        <p:nvSpPr>
          <p:cNvPr id="101" name="Rectangle 100">
            <a:extLst>
              <a:ext uri="{FF2B5EF4-FFF2-40B4-BE49-F238E27FC236}">
                <a16:creationId xmlns:a16="http://schemas.microsoft.com/office/drawing/2014/main" id="{585197B5-DB14-4477-A415-1D2573D1B994}"/>
              </a:ext>
            </a:extLst>
          </p:cNvPr>
          <p:cNvSpPr/>
          <p:nvPr/>
        </p:nvSpPr>
        <p:spPr>
          <a:xfrm>
            <a:off x="1681494" y="3616589"/>
            <a:ext cx="102412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1024 KB</a:t>
            </a:r>
          </a:p>
        </p:txBody>
      </p:sp>
      <p:grpSp>
        <p:nvGrpSpPr>
          <p:cNvPr id="2" name="Group 1">
            <a:extLst>
              <a:ext uri="{FF2B5EF4-FFF2-40B4-BE49-F238E27FC236}">
                <a16:creationId xmlns:a16="http://schemas.microsoft.com/office/drawing/2014/main" id="{6FD5DC9A-27B4-4E81-AAF6-7586FF0EB411}"/>
              </a:ext>
            </a:extLst>
          </p:cNvPr>
          <p:cNvGrpSpPr/>
          <p:nvPr/>
        </p:nvGrpSpPr>
        <p:grpSpPr>
          <a:xfrm>
            <a:off x="1681494" y="493467"/>
            <a:ext cx="10241280" cy="640080"/>
            <a:chOff x="1681494" y="493467"/>
            <a:chExt cx="10241280" cy="640080"/>
          </a:xfrm>
        </p:grpSpPr>
        <p:sp>
          <p:nvSpPr>
            <p:cNvPr id="102" name="Rectangle 101">
              <a:extLst>
                <a:ext uri="{FF2B5EF4-FFF2-40B4-BE49-F238E27FC236}">
                  <a16:creationId xmlns:a16="http://schemas.microsoft.com/office/drawing/2014/main" id="{F545A979-6DB1-408E-9C67-4A0AA12FBFBD}"/>
                </a:ext>
              </a:extLst>
            </p:cNvPr>
            <p:cNvSpPr/>
            <p:nvPr/>
          </p:nvSpPr>
          <p:spPr>
            <a:xfrm>
              <a:off x="6802134" y="493467"/>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103" name="Rectangle 102">
              <a:extLst>
                <a:ext uri="{FF2B5EF4-FFF2-40B4-BE49-F238E27FC236}">
                  <a16:creationId xmlns:a16="http://schemas.microsoft.com/office/drawing/2014/main" id="{B6C5EB3A-42E4-46A5-8391-D38E400AC8CB}"/>
                </a:ext>
              </a:extLst>
            </p:cNvPr>
            <p:cNvSpPr/>
            <p:nvPr/>
          </p:nvSpPr>
          <p:spPr>
            <a:xfrm>
              <a:off x="4241814" y="493467"/>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104" name="Rectangle 103">
              <a:extLst>
                <a:ext uri="{FF2B5EF4-FFF2-40B4-BE49-F238E27FC236}">
                  <a16:creationId xmlns:a16="http://schemas.microsoft.com/office/drawing/2014/main" id="{CC025530-9026-4E11-934D-414091A6DD2A}"/>
                </a:ext>
              </a:extLst>
            </p:cNvPr>
            <p:cNvSpPr/>
            <p:nvPr/>
          </p:nvSpPr>
          <p:spPr>
            <a:xfrm>
              <a:off x="5521974" y="493467"/>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105" name="Rectangle 104">
              <a:extLst>
                <a:ext uri="{FF2B5EF4-FFF2-40B4-BE49-F238E27FC236}">
                  <a16:creationId xmlns:a16="http://schemas.microsoft.com/office/drawing/2014/main" id="{0D4F7A46-D235-475B-AE99-008A85A9E81D}"/>
                </a:ext>
              </a:extLst>
            </p:cNvPr>
            <p:cNvSpPr/>
            <p:nvPr/>
          </p:nvSpPr>
          <p:spPr>
            <a:xfrm>
              <a:off x="1681494" y="493467"/>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grpSp>
      <p:grpSp>
        <p:nvGrpSpPr>
          <p:cNvPr id="106" name="Group 105">
            <a:extLst>
              <a:ext uri="{FF2B5EF4-FFF2-40B4-BE49-F238E27FC236}">
                <a16:creationId xmlns:a16="http://schemas.microsoft.com/office/drawing/2014/main" id="{A2E40516-C294-4AB2-9A58-084A9FC13F8A}"/>
              </a:ext>
            </a:extLst>
          </p:cNvPr>
          <p:cNvGrpSpPr/>
          <p:nvPr/>
        </p:nvGrpSpPr>
        <p:grpSpPr>
          <a:xfrm>
            <a:off x="5213734" y="1777833"/>
            <a:ext cx="616479" cy="254274"/>
            <a:chOff x="3291659" y="4145531"/>
            <a:chExt cx="616479" cy="254274"/>
          </a:xfrm>
        </p:grpSpPr>
        <p:cxnSp>
          <p:nvCxnSpPr>
            <p:cNvPr id="107" name="Straight Arrow Connector 106">
              <a:extLst>
                <a:ext uri="{FF2B5EF4-FFF2-40B4-BE49-F238E27FC236}">
                  <a16:creationId xmlns:a16="http://schemas.microsoft.com/office/drawing/2014/main" id="{07BB712D-05CE-4218-8B52-0853102E9F89}"/>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8BDE4CD-97C7-4A9C-B35D-36865EAFE4AC}"/>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6356CDE2-A8B5-40C9-8219-8C71470DEDA3}"/>
              </a:ext>
            </a:extLst>
          </p:cNvPr>
          <p:cNvGrpSpPr/>
          <p:nvPr/>
        </p:nvGrpSpPr>
        <p:grpSpPr>
          <a:xfrm>
            <a:off x="3933574" y="2565492"/>
            <a:ext cx="616479" cy="254274"/>
            <a:chOff x="3291659" y="4145531"/>
            <a:chExt cx="616479" cy="254274"/>
          </a:xfrm>
        </p:grpSpPr>
        <p:cxnSp>
          <p:nvCxnSpPr>
            <p:cNvPr id="110" name="Straight Arrow Connector 109">
              <a:extLst>
                <a:ext uri="{FF2B5EF4-FFF2-40B4-BE49-F238E27FC236}">
                  <a16:creationId xmlns:a16="http://schemas.microsoft.com/office/drawing/2014/main" id="{2F840EA8-9953-4F22-B006-6DED66213ABA}"/>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3146E25-38E7-4D31-98B6-927BF0CF9ABB}"/>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BA32060-2E81-4998-8947-32996D724B68}"/>
              </a:ext>
            </a:extLst>
          </p:cNvPr>
          <p:cNvGrpSpPr/>
          <p:nvPr/>
        </p:nvGrpSpPr>
        <p:grpSpPr>
          <a:xfrm>
            <a:off x="6493894" y="3349991"/>
            <a:ext cx="616479" cy="254274"/>
            <a:chOff x="3291659" y="4145531"/>
            <a:chExt cx="616479" cy="254274"/>
          </a:xfrm>
        </p:grpSpPr>
        <p:cxnSp>
          <p:nvCxnSpPr>
            <p:cNvPr id="113" name="Straight Arrow Connector 112">
              <a:extLst>
                <a:ext uri="{FF2B5EF4-FFF2-40B4-BE49-F238E27FC236}">
                  <a16:creationId xmlns:a16="http://schemas.microsoft.com/office/drawing/2014/main" id="{2610B8D4-898A-49F1-BC6D-FFE8C6802954}"/>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5B3C6E6-51C5-40EA-A00F-33FAAE309E2A}"/>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92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635F-3598-4BD8-9CA5-B9EC89A7264F}"/>
              </a:ext>
            </a:extLst>
          </p:cNvPr>
          <p:cNvSpPr>
            <a:spLocks noGrp="1"/>
          </p:cNvSpPr>
          <p:nvPr>
            <p:ph type="title"/>
          </p:nvPr>
        </p:nvSpPr>
        <p:spPr>
          <a:xfrm>
            <a:off x="838200" y="98906"/>
            <a:ext cx="10515600" cy="1023837"/>
          </a:xfrm>
        </p:spPr>
        <p:txBody>
          <a:bodyPr/>
          <a:lstStyle/>
          <a:p>
            <a:r>
              <a:rPr lang="en-US" dirty="0"/>
              <a:t>Testing Strategies</a:t>
            </a:r>
          </a:p>
        </p:txBody>
      </p:sp>
      <p:sp>
        <p:nvSpPr>
          <p:cNvPr id="3" name="Content Placeholder 2">
            <a:extLst>
              <a:ext uri="{FF2B5EF4-FFF2-40B4-BE49-F238E27FC236}">
                <a16:creationId xmlns:a16="http://schemas.microsoft.com/office/drawing/2014/main" id="{E939C73D-4757-4515-B05D-20E36DD07B71}"/>
              </a:ext>
            </a:extLst>
          </p:cNvPr>
          <p:cNvSpPr>
            <a:spLocks noGrp="1"/>
          </p:cNvSpPr>
          <p:nvPr>
            <p:ph idx="1"/>
          </p:nvPr>
        </p:nvSpPr>
        <p:spPr>
          <a:xfrm>
            <a:off x="513626" y="1064868"/>
            <a:ext cx="11164747" cy="5642658"/>
          </a:xfrm>
        </p:spPr>
        <p:txBody>
          <a:bodyPr>
            <a:normAutofit fontScale="92500" lnSpcReduction="10000"/>
          </a:bodyPr>
          <a:lstStyle/>
          <a:p>
            <a:r>
              <a:rPr lang="en-US" sz="3200" b="1" dirty="0"/>
              <a:t>Verify hypotheses:</a:t>
            </a:r>
            <a:r>
              <a:rPr lang="en-US" sz="3200" dirty="0"/>
              <a:t> Don’t guess what your code is doing!</a:t>
            </a:r>
          </a:p>
          <a:p>
            <a:r>
              <a:rPr lang="en-US" sz="3200" b="1" dirty="0"/>
              <a:t>Use asserts:</a:t>
            </a:r>
            <a:r>
              <a:rPr lang="en-US" sz="3200" dirty="0"/>
              <a:t> Obvious show-stopping bugs should be identified as soon as possible</a:t>
            </a:r>
            <a:endParaRPr lang="en-US" sz="3200" b="1" dirty="0"/>
          </a:p>
          <a:p>
            <a:r>
              <a:rPr lang="en-US" sz="3200" b="1" dirty="0"/>
              <a:t>Use binary debugging:</a:t>
            </a:r>
            <a:r>
              <a:rPr lang="en-US" sz="3200" dirty="0"/>
              <a:t> Leverage bisection to minimize bug finding time</a:t>
            </a:r>
          </a:p>
          <a:p>
            <a:r>
              <a:rPr lang="en-US" sz="3200" b="1" dirty="0"/>
              <a:t>Use infinite loops:</a:t>
            </a:r>
            <a:r>
              <a:rPr lang="en-US" sz="3200" dirty="0"/>
              <a:t> If you suspect that a broken kernel isn’t logging correctly, try inserting an infinite loop before the suspected bug location</a:t>
            </a:r>
          </a:p>
          <a:p>
            <a:r>
              <a:rPr lang="en-US" sz="3200" b="1" dirty="0"/>
              <a:t>Make tests repeatable:</a:t>
            </a:r>
            <a:r>
              <a:rPr lang="en-US" sz="3200" dirty="0"/>
              <a:t> For example, use a pseudorandom number generator for guiding test behavior</a:t>
            </a:r>
          </a:p>
          <a:p>
            <a:r>
              <a:rPr lang="en-US" sz="3200" b="1" dirty="0"/>
              <a:t>Commit incrementally:</a:t>
            </a:r>
            <a:r>
              <a:rPr lang="en-US" sz="3200" dirty="0"/>
              <a:t> Don’t check in a 17 GB God Commit and then hope that everything works, BECAUSE IT WON’T</a:t>
            </a:r>
          </a:p>
          <a:p>
            <a:r>
              <a:rPr lang="en-US" sz="3200" b="1" dirty="0"/>
              <a:t>Ensure corner cases get tested:</a:t>
            </a:r>
            <a:r>
              <a:rPr lang="en-US" sz="3200" dirty="0"/>
              <a:t> Buddy allocation is full of them!</a:t>
            </a:r>
          </a:p>
        </p:txBody>
      </p:sp>
    </p:spTree>
    <p:extLst>
      <p:ext uri="{BB962C8B-B14F-4D97-AF65-F5344CB8AC3E}">
        <p14:creationId xmlns:p14="http://schemas.microsoft.com/office/powerpoint/2010/main" val="14271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C3D49-CECA-47E8-A73A-3917EA3D4D58}"/>
              </a:ext>
            </a:extLst>
          </p:cNvPr>
          <p:cNvSpPr/>
          <p:nvPr/>
        </p:nvSpPr>
        <p:spPr>
          <a:xfrm>
            <a:off x="0" y="2474871"/>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30781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3945B7-52D5-4CE4-962F-A2B856C793C8}"/>
              </a:ext>
            </a:extLst>
          </p:cNvPr>
          <p:cNvSpPr txBox="1"/>
          <p:nvPr/>
        </p:nvSpPr>
        <p:spPr>
          <a:xfrm>
            <a:off x="3510326" y="1870697"/>
            <a:ext cx="4082664" cy="255454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cmpq</a:t>
            </a:r>
            <a:r>
              <a:rPr lang="en-US" sz="3200" dirty="0">
                <a:latin typeface="Consolas" panose="020B0609020204030204" pitchFamily="49" charset="0"/>
                <a:cs typeface="Segoe UI" panose="020B0502040204020203" pitchFamily="34" charset="0"/>
              </a:rPr>
              <a:t> %r8, %r9</a:t>
            </a:r>
          </a:p>
          <a:p>
            <a:r>
              <a:rPr lang="en-US" sz="3200" dirty="0" err="1">
                <a:latin typeface="Consolas" panose="020B0609020204030204" pitchFamily="49" charset="0"/>
                <a:cs typeface="Segoe UI" panose="020B0502040204020203" pitchFamily="34" charset="0"/>
              </a:rPr>
              <a:t>jz</a:t>
            </a:r>
            <a:r>
              <a:rPr lang="en-US" sz="3200" dirty="0">
                <a:latin typeface="Consolas" panose="020B0609020204030204" pitchFamily="49" charset="0"/>
                <a:cs typeface="Segoe UI" panose="020B0502040204020203" pitchFamily="34" charset="0"/>
              </a:rPr>
              <a:t> 0x6000</a:t>
            </a:r>
          </a:p>
          <a:p>
            <a:r>
              <a:rPr lang="en-US" sz="3200" dirty="0" err="1">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sp>
        <p:nvSpPr>
          <p:cNvPr id="6" name="TextBox 5">
            <a:extLst>
              <a:ext uri="{FF2B5EF4-FFF2-40B4-BE49-F238E27FC236}">
                <a16:creationId xmlns:a16="http://schemas.microsoft.com/office/drawing/2014/main" id="{E4CF5A9E-3D91-46D1-8F73-BEF9D60ADA2C}"/>
              </a:ext>
            </a:extLst>
          </p:cNvPr>
          <p:cNvSpPr txBox="1"/>
          <p:nvPr/>
        </p:nvSpPr>
        <p:spPr>
          <a:xfrm rot="16200000">
            <a:off x="4797044" y="1201294"/>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sp>
        <p:nvSpPr>
          <p:cNvPr id="7" name="TextBox 6">
            <a:extLst>
              <a:ext uri="{FF2B5EF4-FFF2-40B4-BE49-F238E27FC236}">
                <a16:creationId xmlns:a16="http://schemas.microsoft.com/office/drawing/2014/main" id="{4B06D9F3-EACE-4E20-B966-89E24BC3D772}"/>
              </a:ext>
            </a:extLst>
          </p:cNvPr>
          <p:cNvSpPr txBox="1"/>
          <p:nvPr/>
        </p:nvSpPr>
        <p:spPr>
          <a:xfrm rot="16200000">
            <a:off x="4797043" y="4305238"/>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grpSp>
        <p:nvGrpSpPr>
          <p:cNvPr id="16" name="Group 15">
            <a:extLst>
              <a:ext uri="{FF2B5EF4-FFF2-40B4-BE49-F238E27FC236}">
                <a16:creationId xmlns:a16="http://schemas.microsoft.com/office/drawing/2014/main" id="{F63F0657-B040-4458-A159-6BA019317498}"/>
              </a:ext>
            </a:extLst>
          </p:cNvPr>
          <p:cNvGrpSpPr/>
          <p:nvPr/>
        </p:nvGrpSpPr>
        <p:grpSpPr>
          <a:xfrm>
            <a:off x="161181" y="2860978"/>
            <a:ext cx="3325995" cy="584775"/>
            <a:chOff x="161181" y="2872853"/>
            <a:chExt cx="3325995" cy="584775"/>
          </a:xfrm>
        </p:grpSpPr>
        <p:sp>
          <p:nvSpPr>
            <p:cNvPr id="8" name="TextBox 7">
              <a:extLst>
                <a:ext uri="{FF2B5EF4-FFF2-40B4-BE49-F238E27FC236}">
                  <a16:creationId xmlns:a16="http://schemas.microsoft.com/office/drawing/2014/main" id="{7E23FEAF-5448-4E29-867C-9ECED5799766}"/>
                </a:ext>
              </a:extLst>
            </p:cNvPr>
            <p:cNvSpPr txBox="1"/>
            <p:nvPr/>
          </p:nvSpPr>
          <p:spPr>
            <a:xfrm>
              <a:off x="161181" y="2872853"/>
              <a:ext cx="2535720"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breakpoint</a:t>
              </a:r>
            </a:p>
          </p:txBody>
        </p:sp>
        <p:sp>
          <p:nvSpPr>
            <p:cNvPr id="9" name="Arrow: Right 8">
              <a:extLst>
                <a:ext uri="{FF2B5EF4-FFF2-40B4-BE49-F238E27FC236}">
                  <a16:creationId xmlns:a16="http://schemas.microsoft.com/office/drawing/2014/main" id="{6E92D78F-63AB-4648-87F2-AF12044700F3}"/>
                </a:ext>
              </a:extLst>
            </p:cNvPr>
            <p:cNvSpPr/>
            <p:nvPr/>
          </p:nvSpPr>
          <p:spPr>
            <a:xfrm>
              <a:off x="2549626" y="2931289"/>
              <a:ext cx="937550" cy="497711"/>
            </a:xfrm>
            <a:prstGeom prst="rightArrow">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1980546-239E-484F-99E2-B0BCAE0F6A72}"/>
              </a:ext>
            </a:extLst>
          </p:cNvPr>
          <p:cNvGrpSpPr/>
          <p:nvPr/>
        </p:nvGrpSpPr>
        <p:grpSpPr>
          <a:xfrm>
            <a:off x="3521901" y="1100774"/>
            <a:ext cx="3925747" cy="4283295"/>
            <a:chOff x="3521901" y="869281"/>
            <a:chExt cx="3925747" cy="5080104"/>
          </a:xfrm>
        </p:grpSpPr>
        <p:cxnSp>
          <p:nvCxnSpPr>
            <p:cNvPr id="11" name="Straight Connector 10">
              <a:extLst>
                <a:ext uri="{FF2B5EF4-FFF2-40B4-BE49-F238E27FC236}">
                  <a16:creationId xmlns:a16="http://schemas.microsoft.com/office/drawing/2014/main" id="{440ADCCE-EAA5-4738-8C62-179DB85CCC87}"/>
                </a:ext>
              </a:extLst>
            </p:cNvPr>
            <p:cNvCxnSpPr/>
            <p:nvPr/>
          </p:nvCxnSpPr>
          <p:spPr>
            <a:xfrm>
              <a:off x="3521901"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B5A177-9D5C-4385-9F3B-A1010FF69CEB}"/>
                </a:ext>
              </a:extLst>
            </p:cNvPr>
            <p:cNvCxnSpPr/>
            <p:nvPr/>
          </p:nvCxnSpPr>
          <p:spPr>
            <a:xfrm>
              <a:off x="7447648"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5849C15-20A2-4D35-9693-F0FA654A92C2}"/>
              </a:ext>
            </a:extLst>
          </p:cNvPr>
          <p:cNvSpPr txBox="1"/>
          <p:nvPr/>
        </p:nvSpPr>
        <p:spPr>
          <a:xfrm>
            <a:off x="3240910" y="416686"/>
            <a:ext cx="443308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Program to debug</a:t>
            </a:r>
          </a:p>
        </p:txBody>
      </p:sp>
      <p:sp>
        <p:nvSpPr>
          <p:cNvPr id="15" name="TextBox 14">
            <a:extLst>
              <a:ext uri="{FF2B5EF4-FFF2-40B4-BE49-F238E27FC236}">
                <a16:creationId xmlns:a16="http://schemas.microsoft.com/office/drawing/2014/main" id="{7E09B827-E521-47E1-8D73-F39B9A5DCAAE}"/>
              </a:ext>
            </a:extLst>
          </p:cNvPr>
          <p:cNvSpPr txBox="1"/>
          <p:nvPr/>
        </p:nvSpPr>
        <p:spPr>
          <a:xfrm>
            <a:off x="8011608" y="6271588"/>
            <a:ext cx="1306011"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gdb</a:t>
            </a:r>
            <a:endParaRPr lang="en-US" sz="3200" b="1" dirty="0">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0AC22018-6808-42A1-8B77-AB4C06957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265" y="4919408"/>
            <a:ext cx="2631307" cy="16445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13F8E66-359F-48C0-8A72-879D091FD287}"/>
              </a:ext>
            </a:extLst>
          </p:cNvPr>
          <p:cNvSpPr/>
          <p:nvPr/>
        </p:nvSpPr>
        <p:spPr>
          <a:xfrm>
            <a:off x="3557526" y="2967109"/>
            <a:ext cx="1061969" cy="40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5ED882-A78E-4F55-8272-CDFD66693FD1}"/>
              </a:ext>
            </a:extLst>
          </p:cNvPr>
          <p:cNvSpPr txBox="1"/>
          <p:nvPr/>
        </p:nvSpPr>
        <p:spPr>
          <a:xfrm>
            <a:off x="3505321" y="2811297"/>
            <a:ext cx="1192076" cy="646331"/>
          </a:xfrm>
          <a:prstGeom prst="rect">
            <a:avLst/>
          </a:prstGeom>
          <a:noFill/>
        </p:spPr>
        <p:txBody>
          <a:bodyPr wrap="square" rtlCol="0">
            <a:spAutoFit/>
          </a:bodyPr>
          <a:lstStyle/>
          <a:p>
            <a:pPr algn="ctr"/>
            <a:r>
              <a:rPr lang="en-US" sz="3600" b="1" dirty="0">
                <a:ln>
                  <a:solidFill>
                    <a:sysClr val="windowText" lastClr="000000"/>
                  </a:solidFill>
                </a:ln>
                <a:solidFill>
                  <a:srgbClr val="A3FFDA"/>
                </a:solidFill>
                <a:latin typeface="Consolas" panose="020B0609020204030204" pitchFamily="49" charset="0"/>
                <a:cs typeface="Segoe UI" panose="020B0502040204020203" pitchFamily="34" charset="0"/>
              </a:rPr>
              <a:t>int3</a:t>
            </a:r>
          </a:p>
        </p:txBody>
      </p:sp>
      <p:grpSp>
        <p:nvGrpSpPr>
          <p:cNvPr id="25" name="Group 24">
            <a:extLst>
              <a:ext uri="{FF2B5EF4-FFF2-40B4-BE49-F238E27FC236}">
                <a16:creationId xmlns:a16="http://schemas.microsoft.com/office/drawing/2014/main" id="{74957096-F027-4A2E-9FB0-4CDD04F2533A}"/>
              </a:ext>
            </a:extLst>
          </p:cNvPr>
          <p:cNvGrpSpPr/>
          <p:nvPr/>
        </p:nvGrpSpPr>
        <p:grpSpPr>
          <a:xfrm>
            <a:off x="7554924" y="3276027"/>
            <a:ext cx="3175066" cy="1621091"/>
            <a:chOff x="7554924" y="3204777"/>
            <a:chExt cx="3175066" cy="1621091"/>
          </a:xfrm>
        </p:grpSpPr>
        <p:sp>
          <p:nvSpPr>
            <p:cNvPr id="22" name="Thought Bubble: Cloud 21">
              <a:extLst>
                <a:ext uri="{FF2B5EF4-FFF2-40B4-BE49-F238E27FC236}">
                  <a16:creationId xmlns:a16="http://schemas.microsoft.com/office/drawing/2014/main" id="{47373473-989D-47FF-8878-307115A2FB03}"/>
                </a:ext>
              </a:extLst>
            </p:cNvPr>
            <p:cNvSpPr/>
            <p:nvPr/>
          </p:nvSpPr>
          <p:spPr>
            <a:xfrm rot="341312">
              <a:off x="7554924" y="3204777"/>
              <a:ext cx="3175066" cy="1621091"/>
            </a:xfrm>
            <a:prstGeom prst="cloudCallout">
              <a:avLst>
                <a:gd name="adj1" fmla="val -13542"/>
                <a:gd name="adj2" fmla="val 78570"/>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4EEC3C-28B7-42C4-A5B1-CC8ECEFC7354}"/>
                </a:ext>
              </a:extLst>
            </p:cNvPr>
            <p:cNvSpPr/>
            <p:nvPr/>
          </p:nvSpPr>
          <p:spPr>
            <a:xfrm>
              <a:off x="9627019" y="3997730"/>
              <a:ext cx="716222" cy="427512"/>
            </a:xfrm>
            <a:prstGeom prst="rect">
              <a:avLst/>
            </a:prstGeom>
            <a:solidFill>
              <a:srgbClr val="A3F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ADE25D-BEAE-4B86-B4C3-D96ED023550C}"/>
                </a:ext>
              </a:extLst>
            </p:cNvPr>
            <p:cNvSpPr txBox="1"/>
            <p:nvPr/>
          </p:nvSpPr>
          <p:spPr>
            <a:xfrm>
              <a:off x="7701458" y="3540810"/>
              <a:ext cx="2843830" cy="954107"/>
            </a:xfrm>
            <a:prstGeom prst="rect">
              <a:avLst/>
            </a:prstGeom>
            <a:noFill/>
          </p:spPr>
          <p:txBody>
            <a:bodyPr wrap="square">
              <a:spAutoFit/>
            </a:bodyPr>
            <a:lstStyle/>
            <a:p>
              <a:r>
                <a:rPr lang="en-US" sz="2800" dirty="0">
                  <a:latin typeface="Segoe UI" panose="020B0502040204020203" pitchFamily="34" charset="0"/>
                  <a:cs typeface="Segoe UI" panose="020B0502040204020203" pitchFamily="34" charset="0"/>
                </a:rPr>
                <a:t>Remember that I overwrote </a:t>
              </a:r>
              <a:r>
                <a:rPr lang="en-US" sz="2800" dirty="0" err="1">
                  <a:latin typeface="Consolas" panose="020B0609020204030204" pitchFamily="49" charset="0"/>
                  <a:cs typeface="Segoe UI" panose="020B0502040204020203" pitchFamily="34" charset="0"/>
                </a:rPr>
                <a:t>subq</a:t>
              </a:r>
              <a:r>
                <a:rPr lang="en-US" sz="2800" dirty="0">
                  <a:latin typeface="Consolas" panose="020B0609020204030204" pitchFamily="49" charset="0"/>
                  <a:cs typeface="Segoe UI" panose="020B0502040204020203" pitchFamily="34" charset="0"/>
                </a:rPr>
                <a:t>!</a:t>
              </a:r>
              <a:endParaRPr lang="en-US" dirty="0"/>
            </a:p>
          </p:txBody>
        </p:sp>
      </p:grpSp>
    </p:spTree>
    <p:extLst>
      <p:ext uri="{BB962C8B-B14F-4D97-AF65-F5344CB8AC3E}">
        <p14:creationId xmlns:p14="http://schemas.microsoft.com/office/powerpoint/2010/main" val="40451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1026"/>
                                        </p:tgtEl>
                                        <p:attrNameLst>
                                          <p:attrName>r</p:attrName>
                                        </p:attrNameLst>
                                      </p:cBhvr>
                                    </p:animRot>
                                    <p:animRot by="-240000">
                                      <p:cBhvr>
                                        <p:cTn id="13" dur="200" fill="hold">
                                          <p:stCondLst>
                                            <p:cond delay="200"/>
                                          </p:stCondLst>
                                        </p:cTn>
                                        <p:tgtEl>
                                          <p:spTgt spid="1026"/>
                                        </p:tgtEl>
                                        <p:attrNameLst>
                                          <p:attrName>r</p:attrName>
                                        </p:attrNameLst>
                                      </p:cBhvr>
                                    </p:animRot>
                                    <p:animRot by="240000">
                                      <p:cBhvr>
                                        <p:cTn id="14" dur="200" fill="hold">
                                          <p:stCondLst>
                                            <p:cond delay="400"/>
                                          </p:stCondLst>
                                        </p:cTn>
                                        <p:tgtEl>
                                          <p:spTgt spid="1026"/>
                                        </p:tgtEl>
                                        <p:attrNameLst>
                                          <p:attrName>r</p:attrName>
                                        </p:attrNameLst>
                                      </p:cBhvr>
                                    </p:animRot>
                                    <p:animRot by="-240000">
                                      <p:cBhvr>
                                        <p:cTn id="15" dur="200" fill="hold">
                                          <p:stCondLst>
                                            <p:cond delay="600"/>
                                          </p:stCondLst>
                                        </p:cTn>
                                        <p:tgtEl>
                                          <p:spTgt spid="1026"/>
                                        </p:tgtEl>
                                        <p:attrNameLst>
                                          <p:attrName>r</p:attrName>
                                        </p:attrNameLst>
                                      </p:cBhvr>
                                    </p:animRot>
                                    <p:animRot by="120000">
                                      <p:cBhvr>
                                        <p:cTn id="16" dur="200" fill="hold">
                                          <p:stCondLst>
                                            <p:cond delay="800"/>
                                          </p:stCondLst>
                                        </p:cTn>
                                        <p:tgtEl>
                                          <p:spTgt spid="1026"/>
                                        </p:tgtEl>
                                        <p:attrNameLst>
                                          <p:attrName>r</p:attrName>
                                        </p:attrNameLst>
                                      </p:cBhvr>
                                    </p:animRot>
                                  </p:childTnLst>
                                </p:cTn>
                              </p:par>
                              <p:par>
                                <p:cTn id="17" presetID="32" presetClass="emph" presetSubtype="0" fill="hold" grpId="1"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16"/>
                                        </p:tgtEl>
                                        <p:attrNameLst>
                                          <p:attrName>r</p:attrName>
                                        </p:attrNameLst>
                                      </p:cBhvr>
                                    </p:animRot>
                                    <p:animRot by="-240000">
                                      <p:cBhvr>
                                        <p:cTn id="30" dur="200" fill="hold">
                                          <p:stCondLst>
                                            <p:cond delay="200"/>
                                          </p:stCondLst>
                                        </p:cTn>
                                        <p:tgtEl>
                                          <p:spTgt spid="16"/>
                                        </p:tgtEl>
                                        <p:attrNameLst>
                                          <p:attrName>r</p:attrName>
                                        </p:attrNameLst>
                                      </p:cBhvr>
                                    </p:animRot>
                                    <p:animRot by="240000">
                                      <p:cBhvr>
                                        <p:cTn id="31" dur="200" fill="hold">
                                          <p:stCondLst>
                                            <p:cond delay="400"/>
                                          </p:stCondLst>
                                        </p:cTn>
                                        <p:tgtEl>
                                          <p:spTgt spid="16"/>
                                        </p:tgtEl>
                                        <p:attrNameLst>
                                          <p:attrName>r</p:attrName>
                                        </p:attrNameLst>
                                      </p:cBhvr>
                                    </p:animRot>
                                    <p:animRot by="-240000">
                                      <p:cBhvr>
                                        <p:cTn id="32" dur="200" fill="hold">
                                          <p:stCondLst>
                                            <p:cond delay="600"/>
                                          </p:stCondLst>
                                        </p:cTn>
                                        <p:tgtEl>
                                          <p:spTgt spid="16"/>
                                        </p:tgtEl>
                                        <p:attrNameLst>
                                          <p:attrName>r</p:attrName>
                                        </p:attrNameLst>
                                      </p:cBhvr>
                                    </p:animRot>
                                    <p:animRot by="120000">
                                      <p:cBhvr>
                                        <p:cTn id="33" dur="200" fill="hold">
                                          <p:stCondLst>
                                            <p:cond delay="800"/>
                                          </p:stCondLst>
                                        </p:cTn>
                                        <p:tgtEl>
                                          <p:spTgt spid="1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32" presetClass="emph" presetSubtype="0" fill="hold" grpId="1" nodeType="withEffect">
                                  <p:stCondLst>
                                    <p:cond delay="0"/>
                                  </p:stCondLst>
                                  <p:childTnLst>
                                    <p:animRot by="120000">
                                      <p:cBhvr>
                                        <p:cTn id="43" dur="100" fill="hold">
                                          <p:stCondLst>
                                            <p:cond delay="0"/>
                                          </p:stCondLst>
                                        </p:cTn>
                                        <p:tgtEl>
                                          <p:spTgt spid="23"/>
                                        </p:tgtEl>
                                        <p:attrNameLst>
                                          <p:attrName>r</p:attrName>
                                        </p:attrNameLst>
                                      </p:cBhvr>
                                    </p:animRot>
                                    <p:animRot by="-240000">
                                      <p:cBhvr>
                                        <p:cTn id="44" dur="200" fill="hold">
                                          <p:stCondLst>
                                            <p:cond delay="200"/>
                                          </p:stCondLst>
                                        </p:cTn>
                                        <p:tgtEl>
                                          <p:spTgt spid="23"/>
                                        </p:tgtEl>
                                        <p:attrNameLst>
                                          <p:attrName>r</p:attrName>
                                        </p:attrNameLst>
                                      </p:cBhvr>
                                    </p:animRot>
                                    <p:animRot by="240000">
                                      <p:cBhvr>
                                        <p:cTn id="45" dur="200" fill="hold">
                                          <p:stCondLst>
                                            <p:cond delay="400"/>
                                          </p:stCondLst>
                                        </p:cTn>
                                        <p:tgtEl>
                                          <p:spTgt spid="23"/>
                                        </p:tgtEl>
                                        <p:attrNameLst>
                                          <p:attrName>r</p:attrName>
                                        </p:attrNameLst>
                                      </p:cBhvr>
                                    </p:animRot>
                                    <p:animRot by="-240000">
                                      <p:cBhvr>
                                        <p:cTn id="46" dur="200" fill="hold">
                                          <p:stCondLst>
                                            <p:cond delay="600"/>
                                          </p:stCondLst>
                                        </p:cTn>
                                        <p:tgtEl>
                                          <p:spTgt spid="23"/>
                                        </p:tgtEl>
                                        <p:attrNameLst>
                                          <p:attrName>r</p:attrName>
                                        </p:attrNameLst>
                                      </p:cBhvr>
                                    </p:animRot>
                                    <p:animRot by="120000">
                                      <p:cBhvr>
                                        <p:cTn id="47" dur="200" fill="hold">
                                          <p:stCondLst>
                                            <p:cond delay="800"/>
                                          </p:stCondLst>
                                        </p:cTn>
                                        <p:tgtEl>
                                          <p:spTgt spid="2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32" presetClass="emph" presetSubtype="0" fill="hold" nodeType="withEffect">
                                  <p:stCondLst>
                                    <p:cond delay="0"/>
                                  </p:stCondLst>
                                  <p:childTnLst>
                                    <p:animRot by="120000">
                                      <p:cBhvr>
                                        <p:cTn id="54" dur="100" fill="hold">
                                          <p:stCondLst>
                                            <p:cond delay="0"/>
                                          </p:stCondLst>
                                        </p:cTn>
                                        <p:tgtEl>
                                          <p:spTgt spid="25"/>
                                        </p:tgtEl>
                                        <p:attrNameLst>
                                          <p:attrName>r</p:attrName>
                                        </p:attrNameLst>
                                      </p:cBhvr>
                                    </p:animRot>
                                    <p:animRot by="-240000">
                                      <p:cBhvr>
                                        <p:cTn id="55" dur="200" fill="hold">
                                          <p:stCondLst>
                                            <p:cond delay="200"/>
                                          </p:stCondLst>
                                        </p:cTn>
                                        <p:tgtEl>
                                          <p:spTgt spid="25"/>
                                        </p:tgtEl>
                                        <p:attrNameLst>
                                          <p:attrName>r</p:attrName>
                                        </p:attrNameLst>
                                      </p:cBhvr>
                                    </p:animRot>
                                    <p:animRot by="240000">
                                      <p:cBhvr>
                                        <p:cTn id="56" dur="200" fill="hold">
                                          <p:stCondLst>
                                            <p:cond delay="400"/>
                                          </p:stCondLst>
                                        </p:cTn>
                                        <p:tgtEl>
                                          <p:spTgt spid="25"/>
                                        </p:tgtEl>
                                        <p:attrNameLst>
                                          <p:attrName>r</p:attrName>
                                        </p:attrNameLst>
                                      </p:cBhvr>
                                    </p:animRot>
                                    <p:animRot by="-240000">
                                      <p:cBhvr>
                                        <p:cTn id="57" dur="200" fill="hold">
                                          <p:stCondLst>
                                            <p:cond delay="600"/>
                                          </p:stCondLst>
                                        </p:cTn>
                                        <p:tgtEl>
                                          <p:spTgt spid="25"/>
                                        </p:tgtEl>
                                        <p:attrNameLst>
                                          <p:attrName>r</p:attrName>
                                        </p:attrNameLst>
                                      </p:cBhvr>
                                    </p:animRot>
                                    <p:animRot by="120000">
                                      <p:cBhvr>
                                        <p:cTn id="58"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9" grpId="0" animBg="1"/>
      <p:bldP spid="23" grpId="0"/>
      <p:bldP spid="2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
        <p:nvSpPr>
          <p:cNvPr id="6" name="Rectangle 5">
            <a:extLst>
              <a:ext uri="{FF2B5EF4-FFF2-40B4-BE49-F238E27FC236}">
                <a16:creationId xmlns:a16="http://schemas.microsoft.com/office/drawing/2014/main" id="{419A4990-8EED-41C9-847C-67A0C329B48D}"/>
              </a:ext>
            </a:extLst>
          </p:cNvPr>
          <p:cNvSpPr/>
          <p:nvPr/>
        </p:nvSpPr>
        <p:spPr>
          <a:xfrm>
            <a:off x="449166" y="960612"/>
            <a:ext cx="11734800" cy="1938992"/>
          </a:xfrm>
          <a:prstGeom prst="rect">
            <a:avLst/>
          </a:prstGeom>
        </p:spPr>
        <p:txBody>
          <a:bodyPr wrap="square">
            <a:spAutoFit/>
          </a:bodyPr>
          <a:lstStyle/>
          <a:p>
            <a:r>
              <a:rPr lang="en-US" sz="2400" dirty="0">
                <a:latin typeface="Consolas" panose="020B0609020204030204" pitchFamily="49" charset="0"/>
              </a:rPr>
              <a:t>//Chickadee’s </a:t>
            </a:r>
            <a:r>
              <a:rPr lang="en-US" sz="2400" dirty="0" err="1">
                <a:latin typeface="Consolas" panose="020B0609020204030204" pitchFamily="49" charset="0"/>
              </a:rPr>
              <a:t>kernel.hh</a:t>
            </a:r>
            <a:r>
              <a:rPr lang="en-US" sz="2400" dirty="0">
                <a:latin typeface="Consolas" panose="020B0609020204030204" pitchFamily="49" charset="0"/>
              </a:rPr>
              <a:t>: Hardware-generated interrupts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INT_IRQ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Base value for any hardware-</a:t>
            </a:r>
          </a:p>
          <a:p>
            <a:r>
              <a:rPr lang="en-US" sz="2400" dirty="0">
                <a:latin typeface="Consolas" panose="020B0609020204030204" pitchFamily="49" charset="0"/>
              </a:rPr>
              <a:t>                                    // generated interrupt</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IRQ_TIMER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Timer went off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IRQ_KEYBOARD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User hit a key</a:t>
            </a:r>
          </a:p>
        </p:txBody>
      </p:sp>
      <p:grpSp>
        <p:nvGrpSpPr>
          <p:cNvPr id="9" name="Group 8">
            <a:extLst>
              <a:ext uri="{FF2B5EF4-FFF2-40B4-BE49-F238E27FC236}">
                <a16:creationId xmlns:a16="http://schemas.microsoft.com/office/drawing/2014/main" id="{E4723147-3A5C-4F1F-87CB-BCE50611AC79}"/>
              </a:ext>
            </a:extLst>
          </p:cNvPr>
          <p:cNvGrpSpPr/>
          <p:nvPr/>
        </p:nvGrpSpPr>
        <p:grpSpPr>
          <a:xfrm>
            <a:off x="449166" y="3092117"/>
            <a:ext cx="11293642" cy="3717756"/>
            <a:chOff x="12192000" y="3092117"/>
            <a:chExt cx="11293642" cy="3717756"/>
          </a:xfrm>
        </p:grpSpPr>
        <p:sp>
          <p:nvSpPr>
            <p:cNvPr id="7" name="Rectangle 6">
              <a:extLst>
                <a:ext uri="{FF2B5EF4-FFF2-40B4-BE49-F238E27FC236}">
                  <a16:creationId xmlns:a16="http://schemas.microsoft.com/office/drawing/2014/main" id="{1151A9B2-61F3-4142-83C4-747AA75C3928}"/>
                </a:ext>
              </a:extLst>
            </p:cNvPr>
            <p:cNvSpPr/>
            <p:nvPr/>
          </p:nvSpPr>
          <p:spPr>
            <a:xfrm>
              <a:off x="12192000" y="3270443"/>
              <a:ext cx="10122061" cy="3539430"/>
            </a:xfrm>
            <a:prstGeom prst="rect">
              <a:avLst/>
            </a:prstGeom>
          </p:spPr>
          <p:txBody>
            <a:bodyPr wrap="square">
              <a:spAutoFit/>
            </a:bodyPr>
            <a:lstStyle/>
            <a:p>
              <a:r>
                <a:rPr lang="en-US" sz="2800" dirty="0">
                  <a:solidFill>
                    <a:srgbClr val="0070C0"/>
                  </a:solidFill>
                  <a:latin typeface="Consolas" panose="020B0609020204030204" pitchFamily="49" charset="0"/>
                </a:rPr>
                <a:t>void</a:t>
              </a:r>
              <a:r>
                <a:rPr lang="en-US" sz="2800" dirty="0">
                  <a:latin typeface="Consolas" panose="020B0609020204030204" pitchFamily="49" charset="0"/>
                </a:rPr>
                <a:t> proc::exception(</a:t>
              </a:r>
              <a:r>
                <a:rPr lang="en-US" sz="2800" dirty="0" err="1">
                  <a:latin typeface="Consolas" panose="020B0609020204030204" pitchFamily="49" charset="0"/>
                </a:rPr>
                <a:t>regstate</a:t>
              </a:r>
              <a:r>
                <a:rPr lang="en-US" sz="2800" dirty="0">
                  <a:latin typeface="Consolas" panose="020B0609020204030204" pitchFamily="49" charset="0"/>
                </a:rPr>
                <a:t>* regs) {</a:t>
              </a:r>
            </a:p>
            <a:p>
              <a:r>
                <a:rPr lang="en-US" sz="2800" dirty="0">
                  <a:solidFill>
                    <a:srgbClr val="0070C0"/>
                  </a:solidFill>
                  <a:latin typeface="Consolas" panose="020B0609020204030204" pitchFamily="49" charset="0"/>
                </a:rPr>
                <a:t>switch</a:t>
              </a:r>
              <a:r>
                <a:rPr lang="en-US" sz="2800" dirty="0">
                  <a:latin typeface="Consolas" panose="020B0609020204030204" pitchFamily="49" charset="0"/>
                </a:rPr>
                <a:t> (regs-&gt;</a:t>
              </a:r>
              <a:r>
                <a:rPr lang="en-US" sz="2800" dirty="0" err="1">
                  <a:latin typeface="Consolas" panose="020B0609020204030204" pitchFamily="49" charset="0"/>
                </a:rPr>
                <a:t>reg_intno</a:t>
              </a:r>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This case returns to the interrupted</a:t>
              </a:r>
            </a:p>
            <a:p>
              <a:r>
                <a:rPr lang="en-US" sz="2800" dirty="0">
                  <a:latin typeface="Consolas" panose="020B0609020204030204" pitchFamily="49" charset="0"/>
                </a:rPr>
                <a:t>// process immediately.</a:t>
              </a:r>
            </a:p>
            <a:p>
              <a:r>
                <a:rPr lang="en-US" sz="2800" dirty="0">
                  <a:solidFill>
                    <a:srgbClr val="0070C0"/>
                  </a:solidFill>
                  <a:latin typeface="Consolas" panose="020B0609020204030204" pitchFamily="49" charset="0"/>
                </a:rPr>
                <a:t>case</a:t>
              </a:r>
              <a:r>
                <a:rPr lang="en-US" sz="2800" dirty="0">
                  <a:latin typeface="Consolas" panose="020B0609020204030204" pitchFamily="49" charset="0"/>
                </a:rPr>
                <a:t> INT_IRQ + IRQ_KEYBOARD:</a:t>
              </a:r>
            </a:p>
            <a:p>
              <a:r>
                <a:rPr lang="en-US" sz="2800" dirty="0">
                  <a:latin typeface="Consolas" panose="020B0609020204030204" pitchFamily="49" charset="0"/>
                </a:rPr>
                <a:t>    </a:t>
              </a:r>
              <a:r>
                <a:rPr lang="en-US" sz="2800" dirty="0" err="1">
                  <a:latin typeface="Consolas" panose="020B0609020204030204" pitchFamily="49" charset="0"/>
                </a:rPr>
                <a:t>keyboardstate</a:t>
              </a:r>
              <a:r>
                <a:rPr lang="en-US" sz="2800" dirty="0">
                  <a:latin typeface="Consolas" panose="020B0609020204030204" pitchFamily="49" charset="0"/>
                </a:rPr>
                <a:t>::get().</a:t>
              </a:r>
              <a:r>
                <a:rPr lang="en-US" sz="2800" dirty="0" err="1">
                  <a:latin typeface="Consolas" panose="020B0609020204030204" pitchFamily="49" charset="0"/>
                </a:rPr>
                <a:t>handle_interrupt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break</a:t>
              </a:r>
              <a:r>
                <a:rPr lang="en-US" sz="2800" dirty="0">
                  <a:latin typeface="Consolas" panose="020B0609020204030204" pitchFamily="49" charset="0"/>
                </a:rPr>
                <a:t>;</a:t>
              </a:r>
            </a:p>
          </p:txBody>
        </p:sp>
        <p:cxnSp>
          <p:nvCxnSpPr>
            <p:cNvPr id="8" name="Straight Connector 7">
              <a:extLst>
                <a:ext uri="{FF2B5EF4-FFF2-40B4-BE49-F238E27FC236}">
                  <a16:creationId xmlns:a16="http://schemas.microsoft.com/office/drawing/2014/main" id="{E70045C1-A7B2-41D5-A31F-DD14C3672C01}"/>
                </a:ext>
              </a:extLst>
            </p:cNvPr>
            <p:cNvCxnSpPr/>
            <p:nvPr/>
          </p:nvCxnSpPr>
          <p:spPr>
            <a:xfrm>
              <a:off x="12192000" y="3092117"/>
              <a:ext cx="112936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77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9AE9E-42DB-4D6C-9485-798DD56B634D}"/>
              </a:ext>
            </a:extLst>
          </p:cNvPr>
          <p:cNvSpPr>
            <a:spLocks noGrp="1"/>
          </p:cNvSpPr>
          <p:nvPr>
            <p:ph type="title"/>
          </p:nvPr>
        </p:nvSpPr>
        <p:spPr>
          <a:xfrm>
            <a:off x="838200" y="318826"/>
            <a:ext cx="10515600" cy="1325563"/>
          </a:xfrm>
        </p:spPr>
        <p:txBody>
          <a:bodyPr/>
          <a:lstStyle/>
          <a:p>
            <a:r>
              <a:rPr lang="en-US" dirty="0"/>
              <a:t>Which Stack Should the Kernel Use</a:t>
            </a:r>
            <a:br>
              <a:rPr lang="en-US" dirty="0"/>
            </a:br>
            <a:r>
              <a:rPr lang="en-US" dirty="0"/>
              <a:t>to Handle Interrupts and Exceptions?</a:t>
            </a:r>
          </a:p>
        </p:txBody>
      </p:sp>
      <p:grpSp>
        <p:nvGrpSpPr>
          <p:cNvPr id="24" name="Group 23">
            <a:extLst>
              <a:ext uri="{FF2B5EF4-FFF2-40B4-BE49-F238E27FC236}">
                <a16:creationId xmlns:a16="http://schemas.microsoft.com/office/drawing/2014/main" id="{DD82FE07-403E-41D0-9F86-BEAD32271BCB}"/>
              </a:ext>
            </a:extLst>
          </p:cNvPr>
          <p:cNvGrpSpPr/>
          <p:nvPr/>
        </p:nvGrpSpPr>
        <p:grpSpPr>
          <a:xfrm>
            <a:off x="7083707" y="2020342"/>
            <a:ext cx="4927609" cy="2348613"/>
            <a:chOff x="7083707" y="2020342"/>
            <a:chExt cx="4927609" cy="2348613"/>
          </a:xfrm>
        </p:grpSpPr>
        <p:sp>
          <p:nvSpPr>
            <p:cNvPr id="6" name="Rectangle 5">
              <a:extLst>
                <a:ext uri="{FF2B5EF4-FFF2-40B4-BE49-F238E27FC236}">
                  <a16:creationId xmlns:a16="http://schemas.microsoft.com/office/drawing/2014/main" id="{231FF308-DEE7-41A8-A787-7FFCA07FCEFA}"/>
                </a:ext>
              </a:extLst>
            </p:cNvPr>
            <p:cNvSpPr/>
            <p:nvPr/>
          </p:nvSpPr>
          <p:spPr>
            <a:xfrm>
              <a:off x="8786978" y="2029853"/>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61C9F9-C3BA-44F7-8282-353B28DFCCD9}"/>
                </a:ext>
              </a:extLst>
            </p:cNvPr>
            <p:cNvSpPr/>
            <p:nvPr/>
          </p:nvSpPr>
          <p:spPr>
            <a:xfrm>
              <a:off x="8786978" y="3685032"/>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8" name="Rectangle 7">
              <a:extLst>
                <a:ext uri="{FF2B5EF4-FFF2-40B4-BE49-F238E27FC236}">
                  <a16:creationId xmlns:a16="http://schemas.microsoft.com/office/drawing/2014/main" id="{90910454-5038-4F79-A2FF-A12D20E6E6A2}"/>
                </a:ext>
              </a:extLst>
            </p:cNvPr>
            <p:cNvSpPr/>
            <p:nvPr/>
          </p:nvSpPr>
          <p:spPr>
            <a:xfrm>
              <a:off x="8786978" y="2999435"/>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9" name="TextBox 8">
              <a:extLst>
                <a:ext uri="{FF2B5EF4-FFF2-40B4-BE49-F238E27FC236}">
                  <a16:creationId xmlns:a16="http://schemas.microsoft.com/office/drawing/2014/main" id="{0C1B3A94-3F55-4E3B-9A58-36D414A0D580}"/>
                </a:ext>
              </a:extLst>
            </p:cNvPr>
            <p:cNvSpPr txBox="1"/>
            <p:nvPr/>
          </p:nvSpPr>
          <p:spPr>
            <a:xfrm>
              <a:off x="8627375" y="3968845"/>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10" name="Left Brace 9">
              <a:extLst>
                <a:ext uri="{FF2B5EF4-FFF2-40B4-BE49-F238E27FC236}">
                  <a16:creationId xmlns:a16="http://schemas.microsoft.com/office/drawing/2014/main" id="{18B3EFAB-769B-4CAE-A843-9246FD97908C}"/>
                </a:ext>
              </a:extLst>
            </p:cNvPr>
            <p:cNvSpPr/>
            <p:nvPr/>
          </p:nvSpPr>
          <p:spPr>
            <a:xfrm>
              <a:off x="8342238" y="2029853"/>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A8B7690-E10D-45E3-A330-B0B47CF8CF3A}"/>
                </a:ext>
              </a:extLst>
            </p:cNvPr>
            <p:cNvSpPr txBox="1"/>
            <p:nvPr/>
          </p:nvSpPr>
          <p:spPr>
            <a:xfrm>
              <a:off x="7083707" y="2694159"/>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12" name="Group 11">
              <a:extLst>
                <a:ext uri="{FF2B5EF4-FFF2-40B4-BE49-F238E27FC236}">
                  <a16:creationId xmlns:a16="http://schemas.microsoft.com/office/drawing/2014/main" id="{730797E4-01FD-45AD-96D7-BC535E5A0C67}"/>
                </a:ext>
              </a:extLst>
            </p:cNvPr>
            <p:cNvGrpSpPr/>
            <p:nvPr/>
          </p:nvGrpSpPr>
          <p:grpSpPr>
            <a:xfrm>
              <a:off x="10404988" y="2976199"/>
              <a:ext cx="1606328" cy="1073371"/>
              <a:chOff x="10636478" y="5379451"/>
              <a:chExt cx="1606328" cy="1073371"/>
            </a:xfrm>
          </p:grpSpPr>
          <p:sp>
            <p:nvSpPr>
              <p:cNvPr id="13" name="Left Brace 12">
                <a:extLst>
                  <a:ext uri="{FF2B5EF4-FFF2-40B4-BE49-F238E27FC236}">
                    <a16:creationId xmlns:a16="http://schemas.microsoft.com/office/drawing/2014/main" id="{3086CF65-2FF2-4EB8-AE37-D53B20C5901C}"/>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719BA03-609E-4F53-B441-DCB4FE2123F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15" name="Group 14">
              <a:extLst>
                <a:ext uri="{FF2B5EF4-FFF2-40B4-BE49-F238E27FC236}">
                  <a16:creationId xmlns:a16="http://schemas.microsoft.com/office/drawing/2014/main" id="{23A7D636-E975-4E99-839A-458A41F789EA}"/>
                </a:ext>
              </a:extLst>
            </p:cNvPr>
            <p:cNvGrpSpPr/>
            <p:nvPr/>
          </p:nvGrpSpPr>
          <p:grpSpPr>
            <a:xfrm>
              <a:off x="10402031" y="2020342"/>
              <a:ext cx="1595539" cy="965367"/>
              <a:chOff x="10633521" y="4423594"/>
              <a:chExt cx="1595539" cy="965367"/>
            </a:xfrm>
          </p:grpSpPr>
          <p:sp>
            <p:nvSpPr>
              <p:cNvPr id="16" name="Left Brace 15">
                <a:extLst>
                  <a:ext uri="{FF2B5EF4-FFF2-40B4-BE49-F238E27FC236}">
                    <a16:creationId xmlns:a16="http://schemas.microsoft.com/office/drawing/2014/main" id="{B6813D39-BC26-4105-8B2E-D70D0E19E45B}"/>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E7F1B8D-7293-4784-8169-4053F9F3F037}"/>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18" name="Group 17">
              <a:extLst>
                <a:ext uri="{FF2B5EF4-FFF2-40B4-BE49-F238E27FC236}">
                  <a16:creationId xmlns:a16="http://schemas.microsoft.com/office/drawing/2014/main" id="{5CEB38D1-A052-4062-B523-39A38E83CA08}"/>
                </a:ext>
              </a:extLst>
            </p:cNvPr>
            <p:cNvGrpSpPr/>
            <p:nvPr/>
          </p:nvGrpSpPr>
          <p:grpSpPr>
            <a:xfrm>
              <a:off x="8804638" y="2054448"/>
              <a:ext cx="1447628" cy="837735"/>
              <a:chOff x="9036128" y="4457700"/>
              <a:chExt cx="1447628" cy="837735"/>
            </a:xfrm>
          </p:grpSpPr>
          <p:cxnSp>
            <p:nvCxnSpPr>
              <p:cNvPr id="19" name="Straight Arrow Connector 18">
                <a:extLst>
                  <a:ext uri="{FF2B5EF4-FFF2-40B4-BE49-F238E27FC236}">
                    <a16:creationId xmlns:a16="http://schemas.microsoft.com/office/drawing/2014/main" id="{02E77BC9-4D3F-4040-9018-8D451DB6108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C171B67-C8E8-4BCC-9CFE-15BCDFAAF57C}"/>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AE80DD57-5045-4263-8D08-4A5E27F72BC1}"/>
                  </a:ext>
                </a:extLst>
              </p:cNvPr>
              <p:cNvSpPr/>
              <p:nvPr/>
            </p:nvSpPr>
            <p:spPr>
              <a:xfrm>
                <a:off x="9041704"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grpSp>
      <p:sp>
        <p:nvSpPr>
          <p:cNvPr id="22" name="Content Placeholder 2">
            <a:extLst>
              <a:ext uri="{FF2B5EF4-FFF2-40B4-BE49-F238E27FC236}">
                <a16:creationId xmlns:a16="http://schemas.microsoft.com/office/drawing/2014/main" id="{2C5234BF-6815-490F-B6E6-58C5C2B90914}"/>
              </a:ext>
            </a:extLst>
          </p:cNvPr>
          <p:cNvSpPr>
            <a:spLocks noGrp="1"/>
          </p:cNvSpPr>
          <p:nvPr>
            <p:ph idx="1"/>
          </p:nvPr>
        </p:nvSpPr>
        <p:spPr>
          <a:xfrm>
            <a:off x="180684" y="1767750"/>
            <a:ext cx="7282146" cy="2769524"/>
          </a:xfrm>
        </p:spPr>
        <p:txBody>
          <a:bodyPr>
            <a:normAutofit/>
          </a:bodyPr>
          <a:lstStyle/>
          <a:p>
            <a:r>
              <a:rPr lang="en-US" dirty="0"/>
              <a:t>Let’s first consider how system calls work</a:t>
            </a:r>
          </a:p>
          <a:p>
            <a:pPr lvl="1"/>
            <a:r>
              <a:rPr lang="en-US" dirty="0"/>
              <a:t>A system call asks the kernel to perform work on behalf of a particular process</a:t>
            </a:r>
          </a:p>
          <a:p>
            <a:pPr lvl="1"/>
            <a:r>
              <a:rPr lang="en-US" dirty="0"/>
              <a:t>So, most OSes (including Chickadee) use a per-process kernel stack to handle system calls</a:t>
            </a:r>
          </a:p>
          <a:p>
            <a:pPr lvl="1"/>
            <a:r>
              <a:rPr lang="en-US" dirty="0"/>
              <a:t>Chickadee’s </a:t>
            </a:r>
            <a:r>
              <a:rPr lang="en-US" dirty="0">
                <a:latin typeface="Consolas" panose="020B0609020204030204" pitchFamily="49" charset="0"/>
              </a:rPr>
              <a:t>k-</a:t>
            </a:r>
            <a:r>
              <a:rPr lang="en-US" dirty="0" err="1">
                <a:latin typeface="Consolas" panose="020B0609020204030204" pitchFamily="49" charset="0"/>
              </a:rPr>
              <a:t>exception.S</a:t>
            </a:r>
            <a:r>
              <a:rPr lang="en-US" dirty="0">
                <a:latin typeface="Consolas" panose="020B0609020204030204" pitchFamily="49" charset="0"/>
              </a:rPr>
              <a:t>::</a:t>
            </a:r>
            <a:r>
              <a:rPr lang="en-US" dirty="0" err="1">
                <a:latin typeface="Consolas" panose="020B0609020204030204" pitchFamily="49" charset="0"/>
              </a:rPr>
              <a:t>syscall_entry</a:t>
            </a:r>
            <a:r>
              <a:rPr lang="en-US" dirty="0">
                <a:latin typeface="Consolas" panose="020B0609020204030204" pitchFamily="49" charset="0"/>
              </a:rPr>
              <a:t> </a:t>
            </a:r>
            <a:r>
              <a:rPr lang="en-US" dirty="0"/>
              <a:t>immediately switches to that stack!</a:t>
            </a:r>
          </a:p>
        </p:txBody>
      </p:sp>
      <p:sp>
        <p:nvSpPr>
          <p:cNvPr id="25" name="Content Placeholder 2">
            <a:extLst>
              <a:ext uri="{FF2B5EF4-FFF2-40B4-BE49-F238E27FC236}">
                <a16:creationId xmlns:a16="http://schemas.microsoft.com/office/drawing/2014/main" id="{3E67DFB2-F532-4DB4-80E5-8646FB74612D}"/>
              </a:ext>
            </a:extLst>
          </p:cNvPr>
          <p:cNvSpPr txBox="1">
            <a:spLocks/>
          </p:cNvSpPr>
          <p:nvPr/>
        </p:nvSpPr>
        <p:spPr>
          <a:xfrm>
            <a:off x="175897" y="4375089"/>
            <a:ext cx="8611081" cy="2769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Synchronous exceptions/traps are generated by the currently-running process (e.g., divide-by-zero, invalid decode, page fault, debugging trap)</a:t>
            </a:r>
          </a:p>
          <a:p>
            <a:r>
              <a:rPr lang="en-US" dirty="0"/>
              <a:t>Asynchronous interrupts may not be related to the currently-running process (e.g., interrupts raised by IO devices like disks and NICs)</a:t>
            </a:r>
          </a:p>
        </p:txBody>
      </p:sp>
      <p:grpSp>
        <p:nvGrpSpPr>
          <p:cNvPr id="33" name="Group 32">
            <a:extLst>
              <a:ext uri="{FF2B5EF4-FFF2-40B4-BE49-F238E27FC236}">
                <a16:creationId xmlns:a16="http://schemas.microsoft.com/office/drawing/2014/main" id="{1A5E47CD-AD17-4385-922A-4A21F58C0986}"/>
              </a:ext>
            </a:extLst>
          </p:cNvPr>
          <p:cNvGrpSpPr/>
          <p:nvPr/>
        </p:nvGrpSpPr>
        <p:grpSpPr>
          <a:xfrm>
            <a:off x="8627375" y="4509635"/>
            <a:ext cx="3564625" cy="965367"/>
            <a:chOff x="8627375" y="4509635"/>
            <a:chExt cx="3564625" cy="965367"/>
          </a:xfrm>
        </p:grpSpPr>
        <p:sp>
          <p:nvSpPr>
            <p:cNvPr id="26" name="Left Brace 25">
              <a:extLst>
                <a:ext uri="{FF2B5EF4-FFF2-40B4-BE49-F238E27FC236}">
                  <a16:creationId xmlns:a16="http://schemas.microsoft.com/office/drawing/2014/main" id="{EC3DCA40-792F-4A13-AF95-E072D7FF2742}"/>
                </a:ext>
              </a:extLst>
            </p:cNvPr>
            <p:cNvSpPr/>
            <p:nvPr/>
          </p:nvSpPr>
          <p:spPr>
            <a:xfrm flipH="1">
              <a:off x="8627375" y="4509635"/>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8B2AE47-6282-45E8-85F5-9831BCC0E4EC}"/>
                </a:ext>
              </a:extLst>
            </p:cNvPr>
            <p:cNvSpPr txBox="1"/>
            <p:nvPr/>
          </p:nvSpPr>
          <p:spPr>
            <a:xfrm>
              <a:off x="8963887" y="4584931"/>
              <a:ext cx="3228113" cy="881395"/>
            </a:xfrm>
            <a:prstGeom prst="rect">
              <a:avLst/>
            </a:prstGeom>
            <a:noFill/>
          </p:spPr>
          <p:txBody>
            <a:bodyPr wrap="square" rtlCol="0">
              <a:spAutoFit/>
            </a:bodyPr>
            <a:lstStyle/>
            <a:p>
              <a:pPr>
                <a:lnSpc>
                  <a:spcPts val="1500"/>
                </a:lnSpc>
              </a:pPr>
              <a:r>
                <a:rPr lang="en-US" sz="2000" dirty="0"/>
                <a:t>The kernel’s exception/trap-handling code should run on the kernel stack for the triggering process</a:t>
              </a:r>
            </a:p>
          </p:txBody>
        </p:sp>
      </p:grpSp>
      <p:grpSp>
        <p:nvGrpSpPr>
          <p:cNvPr id="32" name="Group 31">
            <a:extLst>
              <a:ext uri="{FF2B5EF4-FFF2-40B4-BE49-F238E27FC236}">
                <a16:creationId xmlns:a16="http://schemas.microsoft.com/office/drawing/2014/main" id="{95E2F7AF-0060-4AFE-A3BA-E64BA14631E1}"/>
              </a:ext>
            </a:extLst>
          </p:cNvPr>
          <p:cNvGrpSpPr/>
          <p:nvPr/>
        </p:nvGrpSpPr>
        <p:grpSpPr>
          <a:xfrm>
            <a:off x="8627374" y="5760028"/>
            <a:ext cx="3564626" cy="965367"/>
            <a:chOff x="8627374" y="5760028"/>
            <a:chExt cx="3564626" cy="965367"/>
          </a:xfrm>
        </p:grpSpPr>
        <p:sp>
          <p:nvSpPr>
            <p:cNvPr id="27" name="Left Brace 26">
              <a:extLst>
                <a:ext uri="{FF2B5EF4-FFF2-40B4-BE49-F238E27FC236}">
                  <a16:creationId xmlns:a16="http://schemas.microsoft.com/office/drawing/2014/main" id="{F0EED9CF-7E0E-46C1-BED3-BC770489BCE8}"/>
                </a:ext>
              </a:extLst>
            </p:cNvPr>
            <p:cNvSpPr/>
            <p:nvPr/>
          </p:nvSpPr>
          <p:spPr>
            <a:xfrm flipH="1">
              <a:off x="8627374" y="5760028"/>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2DFAF9A-50C9-4FA6-B217-44CCF6CB987C}"/>
                </a:ext>
              </a:extLst>
            </p:cNvPr>
            <p:cNvSpPr txBox="1"/>
            <p:nvPr/>
          </p:nvSpPr>
          <p:spPr>
            <a:xfrm>
              <a:off x="8963887" y="5852602"/>
              <a:ext cx="3228113" cy="761747"/>
            </a:xfrm>
            <a:prstGeom prst="rect">
              <a:avLst/>
            </a:prstGeom>
            <a:noFill/>
          </p:spPr>
          <p:txBody>
            <a:bodyPr wrap="square" rtlCol="0">
              <a:spAutoFit/>
            </a:bodyPr>
            <a:lstStyle/>
            <a:p>
              <a:pPr>
                <a:lnSpc>
                  <a:spcPts val="2500"/>
                </a:lnSpc>
              </a:pPr>
              <a:r>
                <a:rPr lang="en-US" sz="3200" dirty="0"/>
                <a:t>ZOMG WHAT SHOULD WE DO</a:t>
              </a:r>
            </a:p>
          </p:txBody>
        </p:sp>
      </p:grpSp>
      <p:grpSp>
        <p:nvGrpSpPr>
          <p:cNvPr id="34" name="Group 33">
            <a:extLst>
              <a:ext uri="{FF2B5EF4-FFF2-40B4-BE49-F238E27FC236}">
                <a16:creationId xmlns:a16="http://schemas.microsoft.com/office/drawing/2014/main" id="{7AA04098-9149-4F6C-8C8B-837D43A47C8E}"/>
              </a:ext>
            </a:extLst>
          </p:cNvPr>
          <p:cNvGrpSpPr/>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140890F4-A0FB-4FE3-A7F0-566736E7764E}"/>
                </a:ext>
              </a:extLst>
            </p:cNvPr>
            <p:cNvSpPr/>
            <p:nvPr/>
          </p:nvSpPr>
          <p:spPr>
            <a:xfrm>
              <a:off x="0" y="0"/>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D09D1F8-98D3-4D56-B74C-F6E29FA5C059}"/>
                </a:ext>
              </a:extLst>
            </p:cNvPr>
            <p:cNvSpPr txBox="1"/>
            <p:nvPr/>
          </p:nvSpPr>
          <p:spPr>
            <a:xfrm>
              <a:off x="198698" y="612844"/>
              <a:ext cx="11794603" cy="5632311"/>
            </a:xfrm>
            <a:prstGeom prst="rect">
              <a:avLst/>
            </a:prstGeom>
            <a:solidFill>
              <a:schemeClr val="bg1"/>
            </a:solidFill>
          </p:spPr>
          <p:txBody>
            <a:bodyPr wrap="square" rtlCol="0">
              <a:spAutoFit/>
            </a:bodyPr>
            <a:lstStyle/>
            <a:p>
              <a:r>
                <a:rPr lang="en-US" sz="2400" dirty="0">
                  <a:latin typeface="Consolas" panose="020B0609020204030204" pitchFamily="49" charset="0"/>
                </a:rPr>
                <a:t>//k-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syscall_entry</a:t>
              </a:r>
              <a:endParaRPr lang="en-US" sz="2400" dirty="0">
                <a:latin typeface="Consolas" panose="020B0609020204030204" pitchFamily="49" charset="0"/>
              </a:endParaRPr>
            </a:p>
            <a:p>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globl</a:t>
              </a:r>
              <a:r>
                <a:rPr lang="en-US" sz="2400" dirty="0">
                  <a:solidFill>
                    <a:srgbClr val="00B050"/>
                  </a:solidFill>
                  <a:latin typeface="Consolas" panose="020B0609020204030204" pitchFamily="49" charset="0"/>
                </a:rPr>
                <a:t> </a:t>
              </a:r>
              <a:r>
                <a:rPr lang="en-US" sz="2400" dirty="0" err="1">
                  <a:solidFill>
                    <a:srgbClr val="00B050"/>
                  </a:solidFill>
                  <a:latin typeface="Consolas" panose="020B0609020204030204" pitchFamily="49" charset="0"/>
                </a:rPr>
                <a:t>syscall_entry</a:t>
              </a:r>
              <a:endParaRPr lang="en-US" sz="2400" dirty="0">
                <a:solidFill>
                  <a:srgbClr val="00B050"/>
                </a:solidFill>
                <a:latin typeface="Consolas" panose="020B0609020204030204" pitchFamily="49" charset="0"/>
              </a:endParaRPr>
            </a:p>
            <a:p>
              <a:r>
                <a:rPr lang="en-US" sz="2400" dirty="0" err="1">
                  <a:solidFill>
                    <a:srgbClr val="00B050"/>
                  </a:solidFill>
                  <a:latin typeface="Consolas" panose="020B0609020204030204" pitchFamily="49" charset="0"/>
                </a:rPr>
                <a:t>syscall_entry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latin typeface="Consolas" panose="020B0609020204030204" pitchFamily="49" charset="0"/>
                </a:rPr>
                <a:t>        //%</a:t>
              </a:r>
              <a:r>
                <a:rPr lang="en-US" sz="2400" dirty="0" err="1">
                  <a:latin typeface="Consolas" panose="020B0609020204030204" pitchFamily="49" charset="0"/>
                </a:rPr>
                <a:t>gs.base</a:t>
              </a:r>
              <a:r>
                <a:rPr lang="en-US" sz="2400" dirty="0">
                  <a:latin typeface="Consolas" panose="020B0609020204030204" pitchFamily="49" charset="0"/>
                </a:rPr>
                <a:t> now points to the per-CPU</a:t>
              </a:r>
            </a:p>
            <a:p>
              <a:r>
                <a:rPr lang="en-US" sz="2400" dirty="0">
                  <a:latin typeface="Consolas" panose="020B0609020204030204" pitchFamily="49" charset="0"/>
                </a:rPr>
                <a:t>                      //struct </a:t>
              </a:r>
              <a:r>
                <a:rPr lang="en-US" sz="2400" dirty="0" err="1">
                  <a:latin typeface="Consolas" panose="020B0609020204030204" pitchFamily="49" charset="0"/>
                </a:rPr>
                <a:t>cpustate</a:t>
              </a:r>
              <a:r>
                <a:rPr lang="en-US" sz="2400" dirty="0">
                  <a:latin typeface="Consolas" panose="020B0609020204030204" pitchFamily="49" charset="0"/>
                </a:rPr>
                <a:t> (defined in </a:t>
              </a:r>
              <a:r>
                <a:rPr lang="en-US" sz="2400" dirty="0" err="1">
                  <a:latin typeface="Consolas" panose="020B0609020204030204" pitchFamily="49" charset="0"/>
                </a:rPr>
                <a:t>kernel.hh</a:t>
              </a:r>
              <a:r>
                <a:rPr lang="en-US" sz="2400" dirty="0">
                  <a:latin typeface="Consolas" panose="020B0609020204030204" pitchFamily="49" charset="0"/>
                </a:rPr>
                <a:t>)</a:t>
              </a:r>
            </a:p>
            <a:p>
              <a:r>
                <a:rPr lang="en-US" sz="2400" dirty="0">
                  <a:latin typeface="Consolas" panose="020B0609020204030204" pitchFamily="49" charset="0"/>
                </a:rPr>
                <a:t>                      //previously pointed to be %IA32_KERNEL_GS_BASE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//Save user %</a:t>
              </a:r>
              <a:r>
                <a:rPr lang="en-US" sz="2400" dirty="0" err="1">
                  <a:latin typeface="Consolas" panose="020B0609020204030204" pitchFamily="49" charset="0"/>
                </a:rPr>
                <a:t>rsp</a:t>
              </a:r>
              <a:r>
                <a:rPr lang="en-US" sz="2400" dirty="0">
                  <a:latin typeface="Consolas" panose="020B0609020204030204" pitchFamily="49" charset="0"/>
                </a:rPr>
                <a:t> in scratch </a:t>
              </a:r>
            </a:p>
            <a:p>
              <a:r>
                <a:rPr lang="en-US" sz="2400" dirty="0">
                  <a:latin typeface="Consolas" panose="020B0609020204030204" pitchFamily="49" charset="0"/>
                </a:rPr>
                <a:t>                                       //space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//Set %</a:t>
              </a:r>
              <a:r>
                <a:rPr lang="en-US" sz="2400" dirty="0" err="1">
                  <a:latin typeface="Consolas" panose="020B0609020204030204" pitchFamily="49" charset="0"/>
                </a:rPr>
                <a:t>rsp</a:t>
              </a:r>
              <a:r>
                <a:rPr lang="en-US" sz="2400" dirty="0">
                  <a:latin typeface="Consolas" panose="020B0609020204030204" pitchFamily="49" charset="0"/>
                </a:rPr>
                <a:t> to the struct proc</a:t>
              </a:r>
            </a:p>
            <a:p>
              <a:r>
                <a:rPr lang="en-US" sz="2400" dirty="0">
                  <a:latin typeface="Consolas" panose="020B0609020204030204" pitchFamily="49" charset="0"/>
                </a:rPr>
                <a:t>                                       //for the process which just</a:t>
              </a:r>
            </a:p>
            <a:p>
              <a:r>
                <a:rPr lang="en-US" sz="2400" dirty="0">
                  <a:latin typeface="Consolas" panose="020B0609020204030204" pitchFamily="49" charset="0"/>
                </a:rPr>
                <a:t>                                       //invoked the system call</a:t>
              </a:r>
            </a:p>
            <a:p>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sym typeface="Wingdings" panose="05000000000000000000" pitchFamily="2" charset="2"/>
                </a:rPr>
                <a:t>:(8) is the field</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::proc* current_)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//Now %</a:t>
              </a:r>
              <a:r>
                <a:rPr lang="en-US" sz="2400" dirty="0" err="1">
                  <a:latin typeface="Consolas" panose="020B0609020204030204" pitchFamily="49" charset="0"/>
                </a:rPr>
                <a:t>rsp</a:t>
              </a:r>
              <a:r>
                <a:rPr lang="en-US" sz="2400" dirty="0">
                  <a:latin typeface="Consolas" panose="020B0609020204030204" pitchFamily="49" charset="0"/>
                </a:rPr>
                <a:t> points to the</a:t>
              </a:r>
            </a:p>
            <a:p>
              <a:r>
                <a:rPr lang="en-US" sz="2400" dirty="0">
                  <a:latin typeface="Consolas" panose="020B0609020204030204" pitchFamily="49" charset="0"/>
                </a:rPr>
                <a:t>                                       //appropriate kernel stack!</a:t>
              </a:r>
            </a:p>
          </p:txBody>
        </p:sp>
      </p:grpSp>
      <p:sp>
        <p:nvSpPr>
          <p:cNvPr id="3" name="TextBox 2">
            <a:extLst>
              <a:ext uri="{FF2B5EF4-FFF2-40B4-BE49-F238E27FC236}">
                <a16:creationId xmlns:a16="http://schemas.microsoft.com/office/drawing/2014/main" id="{01700B59-AA39-0858-D51C-CB14B54EAB07}"/>
              </a:ext>
            </a:extLst>
          </p:cNvPr>
          <p:cNvSpPr txBox="1"/>
          <p:nvPr/>
        </p:nvSpPr>
        <p:spPr>
          <a:xfrm>
            <a:off x="5455911" y="274754"/>
            <a:ext cx="6342926" cy="2031325"/>
          </a:xfrm>
          <a:prstGeom prst="rect">
            <a:avLst/>
          </a:prstGeom>
          <a:solidFill>
            <a:schemeClr val="bg1">
              <a:lumMod val="95000"/>
            </a:schemeClr>
          </a:solidFill>
          <a:ln>
            <a:solidFill>
              <a:schemeClr val="tx1"/>
            </a:solidFill>
          </a:ln>
        </p:spPr>
        <p:txBody>
          <a:bodyPr wrap="square">
            <a:spAutoFit/>
          </a:bodyPr>
          <a:lstStyle/>
          <a:p>
            <a:r>
              <a:rPr lang="en-US" dirty="0">
                <a:solidFill>
                  <a:schemeClr val="accent1"/>
                </a:solidFill>
                <a:latin typeface="Consolas" panose="020B0609020204030204" pitchFamily="49" charset="0"/>
              </a:rPr>
              <a:t>struct</a:t>
            </a:r>
            <a:r>
              <a:rPr lang="en-US" dirty="0">
                <a:latin typeface="Consolas" panose="020B0609020204030204" pitchFamily="49" charset="0"/>
              </a:rPr>
              <a:t> </a:t>
            </a:r>
            <a:r>
              <a:rPr lang="en-US" dirty="0">
                <a:solidFill>
                  <a:schemeClr val="accent1"/>
                </a:solidFill>
                <a:latin typeface="Consolas" panose="020B0609020204030204" pitchFamily="49" charset="0"/>
              </a:rPr>
              <a:t>__attribute__((aligned(</a:t>
            </a:r>
            <a:r>
              <a:rPr lang="en-US" dirty="0">
                <a:latin typeface="Consolas" panose="020B0609020204030204" pitchFamily="49" charset="0"/>
              </a:rPr>
              <a:t>4096</a:t>
            </a:r>
            <a:r>
              <a:rPr lang="en-US" dirty="0">
                <a:solidFill>
                  <a:schemeClr val="accent1"/>
                </a:solidFill>
                <a:latin typeface="Consolas" panose="020B0609020204030204" pitchFamily="49" charset="0"/>
              </a:rPr>
              <a:t>)))</a:t>
            </a:r>
            <a:r>
              <a:rPr lang="en-US" dirty="0">
                <a:latin typeface="Consolas" panose="020B0609020204030204" pitchFamily="49" charset="0"/>
              </a:rPr>
              <a:t> </a:t>
            </a:r>
            <a:r>
              <a:rPr lang="en-US" dirty="0" err="1">
                <a:latin typeface="Consolas" panose="020B0609020204030204" pitchFamily="49" charset="0"/>
              </a:rPr>
              <a:t>cpustate</a:t>
            </a:r>
            <a:r>
              <a:rPr lang="en-US" dirty="0">
                <a:latin typeface="Consolas" panose="020B0609020204030204" pitchFamily="49" charset="0"/>
              </a:rPr>
              <a:t> {</a:t>
            </a:r>
          </a:p>
          <a:p>
            <a:r>
              <a:rPr lang="en-US" dirty="0">
                <a:latin typeface="Consolas" panose="020B0609020204030204" pitchFamily="49" charset="0"/>
              </a:rPr>
              <a:t>    </a:t>
            </a:r>
            <a:r>
              <a:rPr lang="en-US" dirty="0" err="1">
                <a:latin typeface="Consolas" panose="020B0609020204030204" pitchFamily="49" charset="0"/>
              </a:rPr>
              <a:t>cpustate</a:t>
            </a:r>
            <a:r>
              <a:rPr lang="en-US" dirty="0">
                <a:latin typeface="Consolas" panose="020B0609020204030204" pitchFamily="49" charset="0"/>
              </a:rPr>
              <a:t>* self_;</a:t>
            </a:r>
          </a:p>
          <a:p>
            <a:r>
              <a:rPr lang="en-US" dirty="0">
                <a:latin typeface="Consolas" panose="020B0609020204030204" pitchFamily="49" charset="0"/>
              </a:rPr>
              <a:t>    proc* current_;</a:t>
            </a:r>
          </a:p>
          <a:p>
            <a:r>
              <a:rPr lang="en-US" dirty="0">
                <a:latin typeface="Consolas" panose="020B0609020204030204" pitchFamily="49" charset="0"/>
              </a:rPr>
              <a:t>    </a:t>
            </a:r>
            <a:r>
              <a:rPr lang="en-US" dirty="0">
                <a:solidFill>
                  <a:schemeClr val="accent1"/>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syscall_scratch</a:t>
            </a:r>
            <a:r>
              <a:rPr lang="en-US" dirty="0">
                <a:latin typeface="Consolas" panose="020B0609020204030204" pitchFamily="49" charset="0"/>
              </a:rPr>
              <a:t>_;</a:t>
            </a:r>
          </a:p>
          <a:p>
            <a:r>
              <a:rPr lang="en-US" dirty="0">
                <a:latin typeface="Consolas" panose="020B0609020204030204" pitchFamily="49" charset="0"/>
              </a:rPr>
              <a:t>    </a:t>
            </a:r>
            <a:r>
              <a:rPr lang="en-US" dirty="0">
                <a:solidFill>
                  <a:schemeClr val="accent1"/>
                </a:solidFill>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cpuindex</a:t>
            </a:r>
            <a:r>
              <a:rPr lang="en-US" dirty="0">
                <a:latin typeface="Consolas" panose="020B0609020204030204" pitchFamily="49" charset="0"/>
              </a:rPr>
              <a:t>_;</a:t>
            </a:r>
          </a:p>
          <a:p>
            <a:r>
              <a:rPr lang="en-US" dirty="0">
                <a:latin typeface="Consolas" panose="020B0609020204030204" pitchFamily="49" charset="0"/>
              </a:rPr>
              <a:t>    //...other stuff...</a:t>
            </a:r>
          </a:p>
          <a:p>
            <a:r>
              <a:rPr lang="en-US" dirty="0">
                <a:latin typeface="Consolas" panose="020B0609020204030204" pitchFamily="49" charset="0"/>
              </a:rPr>
              <a:t>}</a:t>
            </a:r>
          </a:p>
        </p:txBody>
      </p:sp>
    </p:spTree>
    <p:extLst>
      <p:ext uri="{BB962C8B-B14F-4D97-AF65-F5344CB8AC3E}">
        <p14:creationId xmlns:p14="http://schemas.microsoft.com/office/powerpoint/2010/main" val="369489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fade">
                                      <p:cBhvr>
                                        <p:cTn id="24" dur="500"/>
                                        <p:tgtEl>
                                          <p:spTgt spid="2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xEl>
                                              <p:pRg st="1" end="1"/>
                                            </p:txEl>
                                          </p:spTgt>
                                        </p:tgtEl>
                                        <p:attrNameLst>
                                          <p:attrName>style.visibility</p:attrName>
                                        </p:attrNameLst>
                                      </p:cBhvr>
                                      <p:to>
                                        <p:strVal val="visible"/>
                                      </p:to>
                                    </p:set>
                                    <p:animEffect transition="in" filter="fade">
                                      <p:cBhvr>
                                        <p:cTn id="30" dur="500"/>
                                        <p:tgtEl>
                                          <p:spTgt spid="25">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4799-7DB6-4CB6-928A-5B1DEC8C60D4}"/>
              </a:ext>
            </a:extLst>
          </p:cNvPr>
          <p:cNvSpPr>
            <a:spLocks noGrp="1"/>
          </p:cNvSpPr>
          <p:nvPr>
            <p:ph type="title"/>
          </p:nvPr>
        </p:nvSpPr>
        <p:spPr>
          <a:xfrm>
            <a:off x="97420" y="1997158"/>
            <a:ext cx="4995441" cy="1325563"/>
          </a:xfrm>
        </p:spPr>
        <p:txBody>
          <a:bodyPr>
            <a:normAutofit/>
          </a:bodyPr>
          <a:lstStyle/>
          <a:p>
            <a:pPr algn="l"/>
            <a:r>
              <a:rPr lang="en-US" sz="4000" dirty="0">
                <a:solidFill>
                  <a:schemeClr val="bg1"/>
                </a:solidFill>
              </a:rPr>
              <a:t>But first . . .</a:t>
            </a:r>
          </a:p>
        </p:txBody>
      </p:sp>
      <p:pic>
        <p:nvPicPr>
          <p:cNvPr id="5" name="Picture 4">
            <a:extLst>
              <a:ext uri="{FF2B5EF4-FFF2-40B4-BE49-F238E27FC236}">
                <a16:creationId xmlns:a16="http://schemas.microsoft.com/office/drawing/2014/main" id="{2B1BABA8-7F14-4DCF-86E6-248FB8E60CF0}"/>
              </a:ext>
            </a:extLst>
          </p:cNvPr>
          <p:cNvPicPr>
            <a:picLocks noChangeAspect="1"/>
          </p:cNvPicPr>
          <p:nvPr/>
        </p:nvPicPr>
        <p:blipFill rotWithShape="1">
          <a:blip r:embed="rId3">
            <a:extLst>
              <a:ext uri="{28A0092B-C50C-407E-A947-70E740481C1C}">
                <a14:useLocalDpi xmlns:a14="http://schemas.microsoft.com/office/drawing/2010/main" val="0"/>
              </a:ext>
            </a:extLst>
          </a:blip>
          <a:srcRect l="2897" r="3602"/>
          <a:stretch/>
        </p:blipFill>
        <p:spPr>
          <a:xfrm>
            <a:off x="5779626" y="0"/>
            <a:ext cx="6412374" cy="6858000"/>
          </a:xfrm>
          <a:prstGeom prst="rect">
            <a:avLst/>
          </a:prstGeom>
        </p:spPr>
      </p:pic>
      <p:sp>
        <p:nvSpPr>
          <p:cNvPr id="6" name="Title 1">
            <a:extLst>
              <a:ext uri="{FF2B5EF4-FFF2-40B4-BE49-F238E27FC236}">
                <a16:creationId xmlns:a16="http://schemas.microsoft.com/office/drawing/2014/main" id="{736240BD-1FB5-40C2-B112-C7FB348CD2DB}"/>
              </a:ext>
            </a:extLst>
          </p:cNvPr>
          <p:cNvSpPr txBox="1">
            <a:spLocks/>
          </p:cNvSpPr>
          <p:nvPr/>
        </p:nvSpPr>
        <p:spPr>
          <a:xfrm>
            <a:off x="97419" y="2997712"/>
            <a:ext cx="56089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3600" dirty="0">
                <a:solidFill>
                  <a:schemeClr val="bg1"/>
                </a:solidFill>
              </a:rPr>
              <a:t>. . . we must look at x86 configuration gore!</a:t>
            </a:r>
          </a:p>
        </p:txBody>
      </p:sp>
      <p:sp>
        <p:nvSpPr>
          <p:cNvPr id="7" name="Title 1">
            <a:extLst>
              <a:ext uri="{FF2B5EF4-FFF2-40B4-BE49-F238E27FC236}">
                <a16:creationId xmlns:a16="http://schemas.microsoft.com/office/drawing/2014/main" id="{8F374D4F-1A3C-4EAF-9D38-840B31426425}"/>
              </a:ext>
            </a:extLst>
          </p:cNvPr>
          <p:cNvSpPr txBox="1">
            <a:spLocks/>
          </p:cNvSpPr>
          <p:nvPr/>
        </p:nvSpPr>
        <p:spPr>
          <a:xfrm>
            <a:off x="6181363" y="5777565"/>
            <a:ext cx="56089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solidFill>
                  <a:schemeClr val="bg1"/>
                </a:solidFill>
              </a:rPr>
              <a:t>x86 documentation</a:t>
            </a:r>
          </a:p>
        </p:txBody>
      </p:sp>
    </p:spTree>
    <p:extLst>
      <p:ext uri="{BB962C8B-B14F-4D97-AF65-F5344CB8AC3E}">
        <p14:creationId xmlns:p14="http://schemas.microsoft.com/office/powerpoint/2010/main" val="6999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FF09204-B64C-494D-AAE8-EE2B3E9A1AB4}"/>
              </a:ext>
            </a:extLst>
          </p:cNvPr>
          <p:cNvGrpSpPr/>
          <p:nvPr/>
        </p:nvGrpSpPr>
        <p:grpSpPr>
          <a:xfrm>
            <a:off x="7041544" y="2246779"/>
            <a:ext cx="5066462" cy="4614490"/>
            <a:chOff x="7041544" y="2246779"/>
            <a:chExt cx="5066462" cy="4614490"/>
          </a:xfrm>
        </p:grpSpPr>
        <p:pic>
          <p:nvPicPr>
            <p:cNvPr id="4" name="Picture 3">
              <a:extLst>
                <a:ext uri="{FF2B5EF4-FFF2-40B4-BE49-F238E27FC236}">
                  <a16:creationId xmlns:a16="http://schemas.microsoft.com/office/drawing/2014/main" id="{0DAE39AF-F75C-46A4-844B-12F71416AB3B}"/>
                </a:ext>
              </a:extLst>
            </p:cNvPr>
            <p:cNvPicPr>
              <a:picLocks noChangeAspect="1"/>
            </p:cNvPicPr>
            <p:nvPr/>
          </p:nvPicPr>
          <p:blipFill>
            <a:blip r:embed="rId3"/>
            <a:stretch>
              <a:fillRect/>
            </a:stretch>
          </p:blipFill>
          <p:spPr>
            <a:xfrm>
              <a:off x="7041544" y="2246779"/>
              <a:ext cx="5066462" cy="4614490"/>
            </a:xfrm>
            <a:prstGeom prst="rect">
              <a:avLst/>
            </a:prstGeom>
          </p:spPr>
        </p:pic>
        <p:sp>
          <p:nvSpPr>
            <p:cNvPr id="13" name="TextBox 12">
              <a:extLst>
                <a:ext uri="{FF2B5EF4-FFF2-40B4-BE49-F238E27FC236}">
                  <a16:creationId xmlns:a16="http://schemas.microsoft.com/office/drawing/2014/main" id="{FF986DA9-81AC-4040-9544-3E9A14DC1247}"/>
                </a:ext>
              </a:extLst>
            </p:cNvPr>
            <p:cNvSpPr txBox="1"/>
            <p:nvPr/>
          </p:nvSpPr>
          <p:spPr>
            <a:xfrm>
              <a:off x="7176304" y="2395959"/>
              <a:ext cx="4849792" cy="954107"/>
            </a:xfrm>
            <a:prstGeom prst="rect">
              <a:avLst/>
            </a:prstGeom>
            <a:noFill/>
          </p:spPr>
          <p:txBody>
            <a:bodyPr wrap="square" rtlCol="0">
              <a:spAutoFit/>
            </a:bodyPr>
            <a:lstStyle/>
            <a:p>
              <a:pPr algn="ctr"/>
              <a:r>
                <a:rPr lang="en-US" sz="2800" b="1" dirty="0">
                  <a:ln>
                    <a:solidFill>
                      <a:sysClr val="windowText" lastClr="000000"/>
                    </a:solidFill>
                  </a:ln>
                  <a:solidFill>
                    <a:srgbClr val="FF0000"/>
                  </a:solidFill>
                  <a:latin typeface="Segoe UI" panose="020B0502040204020203" pitchFamily="34" charset="0"/>
                  <a:cs typeface="Segoe UI" panose="020B0502040204020203" pitchFamily="34" charset="0"/>
                </a:rPr>
                <a:t>WHICH STACK WILL THE INTERRUPT HANDLER USE?</a:t>
              </a:r>
            </a:p>
          </p:txBody>
        </p:sp>
      </p:grpSp>
    </p:spTree>
    <p:extLst>
      <p:ext uri="{BB962C8B-B14F-4D97-AF65-F5344CB8AC3E}">
        <p14:creationId xmlns:p14="http://schemas.microsoft.com/office/powerpoint/2010/main" val="3156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6243</TotalTime>
  <Words>6578</Words>
  <Application>Microsoft Office PowerPoint</Application>
  <PresentationFormat>Widescreen</PresentationFormat>
  <Paragraphs>711</Paragraphs>
  <Slides>33</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Consolas</vt:lpstr>
      <vt:lpstr>Lucida Console</vt:lpstr>
      <vt:lpstr>Segoe UI</vt:lpstr>
      <vt:lpstr>Segoe UI Light</vt:lpstr>
      <vt:lpstr>Office Theme</vt:lpstr>
      <vt:lpstr>CS 161: Lecture 4 1/31/2024</vt:lpstr>
      <vt:lpstr>x86-64: The %gs Segment Register</vt:lpstr>
      <vt:lpstr>Vectoring Control To The Kernel</vt:lpstr>
      <vt:lpstr>Interrupts, Exceptions, and Non-syscall Traps</vt:lpstr>
      <vt:lpstr>PowerPoint Presentation</vt:lpstr>
      <vt:lpstr>Interrupts, Exceptions, and Non-syscall Traps</vt:lpstr>
      <vt:lpstr>Which Stack Should the Kernel Use to Handle Interrupts and Exceptions?</vt:lpstr>
      <vt:lpstr>But first . . .</vt:lpstr>
      <vt:lpstr>PowerPoint Presentation</vt:lpstr>
      <vt:lpstr>PowerPoint Presentation</vt:lpstr>
      <vt:lpstr>PowerPoint Presentation</vt:lpstr>
      <vt:lpstr>PowerPoint Presentation</vt:lpstr>
      <vt:lpstr>The hardware automatically disables interrupts before executing the kernel’s interrupt handler!</vt:lpstr>
      <vt:lpstr>The hardware also pushes some registers onto the stack!</vt:lpstr>
      <vt:lpstr>PowerPoint Presentation</vt:lpstr>
      <vt:lpstr>Suppose that proc::exception() looked like this . . .</vt:lpstr>
      <vt:lpstr>PowerPoint Presentation</vt:lpstr>
      <vt:lpstr>What does proc::exception() really look like?</vt:lpstr>
      <vt:lpstr>PowerPoint Presentation</vt:lpstr>
      <vt:lpstr>PowerPoint Presentation</vt:lpstr>
      <vt:lpstr>PowerPoint Presentation</vt:lpstr>
      <vt:lpstr>PowerPoint Presentation</vt:lpstr>
      <vt:lpstr>We’ve seen restore_and_iret already, when we imagined that proc::exception() returned immediately!</vt:lpstr>
      <vt:lpstr>PowerPoint Presentation</vt:lpstr>
      <vt:lpstr>Buddy Allocation</vt:lpstr>
      <vt:lpstr>Allocating memory in the kernel</vt:lpstr>
      <vt:lpstr>Allocating memory in the kernel</vt:lpstr>
      <vt:lpstr>Allocating memory in the kernel</vt:lpstr>
      <vt:lpstr>Buddy allocation</vt:lpstr>
      <vt:lpstr>PowerPoint Presentation</vt:lpstr>
      <vt:lpstr>PowerPoint Presentation</vt:lpstr>
      <vt:lpstr>PowerPoint Presentation</vt:lpstr>
      <vt:lpstr>Testing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1395</cp:revision>
  <dcterms:created xsi:type="dcterms:W3CDTF">2019-12-16T17:08:25Z</dcterms:created>
  <dcterms:modified xsi:type="dcterms:W3CDTF">2024-02-07T04:07:48Z</dcterms:modified>
</cp:coreProperties>
</file>