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5" r:id="rId3"/>
    <p:sldId id="264" r:id="rId4"/>
    <p:sldId id="258" r:id="rId5"/>
    <p:sldId id="271" r:id="rId6"/>
    <p:sldId id="259" r:id="rId7"/>
    <p:sldId id="275" r:id="rId8"/>
    <p:sldId id="280" r:id="rId9"/>
    <p:sldId id="276" r:id="rId10"/>
    <p:sldId id="333" r:id="rId11"/>
    <p:sldId id="315" r:id="rId12"/>
    <p:sldId id="317" r:id="rId13"/>
    <p:sldId id="320" r:id="rId14"/>
    <p:sldId id="312" r:id="rId15"/>
    <p:sldId id="266" r:id="rId16"/>
    <p:sldId id="304" r:id="rId17"/>
    <p:sldId id="306" r:id="rId18"/>
    <p:sldId id="305" r:id="rId19"/>
    <p:sldId id="281" r:id="rId20"/>
    <p:sldId id="283" r:id="rId21"/>
    <p:sldId id="284" r:id="rId22"/>
    <p:sldId id="285" r:id="rId23"/>
    <p:sldId id="286" r:id="rId24"/>
    <p:sldId id="288" r:id="rId25"/>
    <p:sldId id="321" r:id="rId26"/>
    <p:sldId id="289" r:id="rId27"/>
    <p:sldId id="290" r:id="rId28"/>
    <p:sldId id="291" r:id="rId29"/>
    <p:sldId id="292" r:id="rId30"/>
    <p:sldId id="293" r:id="rId31"/>
    <p:sldId id="322" r:id="rId32"/>
    <p:sldId id="324" r:id="rId33"/>
    <p:sldId id="325" r:id="rId34"/>
    <p:sldId id="326" r:id="rId35"/>
    <p:sldId id="327" r:id="rId36"/>
    <p:sldId id="328" r:id="rId37"/>
    <p:sldId id="287" r:id="rId38"/>
    <p:sldId id="346" r:id="rId39"/>
    <p:sldId id="347" r:id="rId40"/>
    <p:sldId id="349" r:id="rId41"/>
    <p:sldId id="351" r:id="rId42"/>
    <p:sldId id="352" r:id="rId43"/>
    <p:sldId id="35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5BFFC8"/>
    <a:srgbClr val="FF66FF"/>
    <a:srgbClr val="B7F0FB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9" autoAdjust="0"/>
  </p:normalViewPr>
  <p:slideViewPr>
    <p:cSldViewPr snapToGrid="0">
      <p:cViewPr varScale="1">
        <p:scale>
          <a:sx n="52" d="100"/>
          <a:sy n="52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1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V was one of the first commercial versions of the Unix operating system. The design of Unix was extremely influential on subsequent operating systems like Linux. [Reference: https://en.wikipedia.org/wiki/UNIX_System_V]</a:t>
            </a:r>
          </a:p>
          <a:p>
            <a:endParaRPr lang="en-US" dirty="0"/>
          </a:p>
          <a:p>
            <a:r>
              <a:rPr lang="en-US" dirty="0"/>
              <a:t>[Note that, if a stack-passed integer argument is smaller than 64 bits, the argument is rounded up to 64-bits in size before being placed on the stack.]</a:t>
            </a:r>
          </a:p>
          <a:p>
            <a:endParaRPr lang="en-US" dirty="0"/>
          </a:p>
          <a:p>
            <a:r>
              <a:rPr lang="en-US" dirty="0"/>
              <a:t>[Reference: Section 3.2.3 of “System V Application Binary Interface: AMD64 Architecture Processor Supplement”:</a:t>
            </a:r>
          </a:p>
          <a:p>
            <a:r>
              <a:rPr lang="en-US" dirty="0"/>
              <a:t>https://raw.githubusercontent.com/wiki/hjl-tools/x86-psABI/x86-64-psABI-1.0.pdf]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2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look at the bottom of the diagram, we see that the first six arguments for the </a:t>
            </a:r>
            <a:r>
              <a:rPr lang="en-US" dirty="0" err="1"/>
              <a:t>callee</a:t>
            </a:r>
            <a:r>
              <a:rPr lang="en-US" dirty="0"/>
              <a:t> are stored in %</a:t>
            </a:r>
            <a:r>
              <a:rPr lang="en-US" dirty="0" err="1"/>
              <a:t>rdi</a:t>
            </a:r>
            <a:r>
              <a:rPr lang="en-US" dirty="0"/>
              <a:t>, %</a:t>
            </a:r>
            <a:r>
              <a:rPr lang="en-US" dirty="0" err="1"/>
              <a:t>rsi</a:t>
            </a:r>
            <a:r>
              <a:rPr lang="en-US" dirty="0"/>
              <a:t>, %</a:t>
            </a:r>
            <a:r>
              <a:rPr lang="en-US" dirty="0" err="1"/>
              <a:t>rdx</a:t>
            </a:r>
            <a:r>
              <a:rPr lang="en-US" dirty="0"/>
              <a:t>, and so on. This is one reason why these registers are *caller* saved---the caller has to stash the old values in these registers before using the registers to pass arguments to the callee.</a:t>
            </a:r>
          </a:p>
          <a:p>
            <a:endParaRPr lang="en-US" dirty="0"/>
          </a:p>
          <a:p>
            <a:r>
              <a:rPr lang="en-US" dirty="0"/>
              <a:t>In the example at the end of the slide, a function saves (i.e., pushes) some callee-saved registers on the stack. Note that, when the function returns, it needs to restore those values by popping them back into the appropriate registers!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instruction `</a:t>
            </a:r>
            <a:r>
              <a:rPr lang="en-US" dirty="0" err="1"/>
              <a:t>addq</a:t>
            </a:r>
            <a:r>
              <a:rPr lang="en-US" dirty="0"/>
              <a:t> %r8, %9` is encoded using the three bytes `4D 01 C1`.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[What does the “q” at the end of “</a:t>
            </a:r>
            <a:r>
              <a:rPr lang="en-US" dirty="0" err="1"/>
              <a:t>addq</a:t>
            </a:r>
            <a:r>
              <a:rPr lang="en-US" dirty="0"/>
              <a:t>” mean? See https://en.wikibooks.org/wiki/X86_Assembly/GAS_Syntax#Operation_Suffixes for the answer. </a:t>
            </a:r>
            <a:r>
              <a:rPr lang="en-US" dirty="0" err="1"/>
              <a:t>Quoth</a:t>
            </a:r>
            <a:r>
              <a:rPr lang="en-US" dirty="0"/>
              <a:t> that page: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“GAS assembly instructions are generally suffixed with the letters "b", "s", "w", "l", "q" or "t" to determine what size operand is being manipulated.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 = byte (8 bit).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 = single (32-bit floating point).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 = word (16 bit).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 = long (32 bit integer or 64-bit floating point).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 = quad (64 bit).”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[For more information about decoding x86 instructions, see https://pyokagan.name/blog/2019-09-20-x86encoding/ and https://disasm.pro/.]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11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3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5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6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The Wikipedia article on the classic </a:t>
            </a:r>
            <a:r>
              <a:rPr lang="en-US"/>
              <a:t>RISC pipeline is quite good: https://en.wikipedia.org/wiki/Classic_RISC_pipeline]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3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3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nanosecond is one-billionth of a second, i.e., 10^-9 seconds!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0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5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6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 that </a:t>
            </a:r>
            <a:r>
              <a:rPr lang="en-US" dirty="0" err="1"/>
              <a:t>jczx</a:t>
            </a:r>
            <a:r>
              <a:rPr lang="en-US" dirty="0"/>
              <a:t> does not need to consult the ZF flag—the instruction just directly checks whether %</a:t>
            </a:r>
            <a:r>
              <a:rPr lang="en-US" dirty="0" err="1"/>
              <a:t>rcx</a:t>
            </a:r>
            <a:r>
              <a:rPr lang="en-US" dirty="0"/>
              <a:t> is zero.]</a:t>
            </a:r>
          </a:p>
          <a:p>
            <a:endParaRPr lang="en-US" dirty="0"/>
          </a:p>
          <a:p>
            <a:r>
              <a:rPr lang="en-US" dirty="0"/>
              <a:t>[References: http://www.cs.tufts.edu/comp/181/x64_cheatsheet.pdf</a:t>
            </a:r>
          </a:p>
          <a:p>
            <a:r>
              <a:rPr lang="en-US" dirty="0"/>
              <a:t>                    https://www.felixcloutier.com/x86/jmp</a:t>
            </a:r>
          </a:p>
          <a:p>
            <a:r>
              <a:rPr lang="en-US" dirty="0"/>
              <a:t>                    https://en.wikibooks.org/wiki/X86_Assembly/Control_Flow#Jump_Instructions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5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82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6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6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9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09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“</a:t>
            </a:r>
            <a:r>
              <a:rPr lang="en-US" dirty="0" err="1"/>
              <a:t>nop</a:t>
            </a:r>
            <a:r>
              <a:rPr lang="en-US" dirty="0"/>
              <a:t>” instruction has no side effects---in other words, it perform “no operation.” </a:t>
            </a:r>
            <a:r>
              <a:rPr lang="en-US" sz="1200" dirty="0"/>
              <a:t>Inserting a </a:t>
            </a:r>
            <a:r>
              <a:rPr lang="en-US" sz="1200" dirty="0" err="1"/>
              <a:t>nop</a:t>
            </a:r>
            <a:r>
              <a:rPr lang="en-US" sz="1200" dirty="0"/>
              <a:t> into an stream of instructions will never affects the correctness of the computation that the instructions perform. However, inserting </a:t>
            </a:r>
            <a:r>
              <a:rPr lang="en-US" sz="1200" dirty="0" err="1"/>
              <a:t>nops</a:t>
            </a:r>
            <a:r>
              <a:rPr lang="en-US" sz="1200" dirty="0"/>
              <a:t> does affect performance---the pipeline completes fewer *useful* instructions per unit time.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Remember that, in the binary-level representation of `</a:t>
            </a:r>
            <a:r>
              <a:rPr lang="en-US" dirty="0" err="1"/>
              <a:t>jrcxz</a:t>
            </a:r>
            <a:r>
              <a:rPr lang="en-US" dirty="0"/>
              <a:t> </a:t>
            </a:r>
            <a:r>
              <a:rPr lang="en-US" dirty="0" err="1"/>
              <a:t>lbl</a:t>
            </a:r>
            <a:r>
              <a:rPr lang="en-US" dirty="0"/>
              <a:t>`, the `</a:t>
            </a:r>
            <a:r>
              <a:rPr lang="en-US" dirty="0" err="1"/>
              <a:t>lbl</a:t>
            </a:r>
            <a:r>
              <a:rPr lang="en-US" dirty="0"/>
              <a:t>` part is actually an integer offset; the virtual address of the jump target (e.g., the `</a:t>
            </a:r>
            <a:r>
              <a:rPr lang="en-US" dirty="0" err="1"/>
              <a:t>movq</a:t>
            </a:r>
            <a:r>
              <a:rPr lang="en-US" dirty="0"/>
              <a:t>` in the example above) lives `</a:t>
            </a:r>
            <a:r>
              <a:rPr lang="en-US" dirty="0" err="1"/>
              <a:t>lbl</a:t>
            </a:r>
            <a:r>
              <a:rPr lang="en-US" dirty="0"/>
              <a:t>` bytes away from the virtual address of the instruction that follows the `</a:t>
            </a:r>
            <a:r>
              <a:rPr lang="en-US" dirty="0" err="1"/>
              <a:t>jrcxz</a:t>
            </a:r>
            <a:r>
              <a:rPr lang="en-US" dirty="0"/>
              <a:t>`. [Ref: See https://c9x.me/x86/html/file_module_x86_id_147.html for the gory details.]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pipeline-inserted </a:t>
            </a:r>
            <a:r>
              <a:rPr lang="en-US" dirty="0" err="1"/>
              <a:t>nop</a:t>
            </a:r>
            <a:r>
              <a:rPr lang="en-US" dirty="0"/>
              <a:t> is often called a pipeline “bubble” because it has to propagate through the entire pipeline, doing nothing at each stage besides taking up space :-D.</a:t>
            </a:r>
          </a:p>
          <a:p>
            <a:endParaRPr lang="en-US" dirty="0"/>
          </a:p>
          <a:p>
            <a:r>
              <a:rPr lang="en-US" dirty="0"/>
              <a:t>A modern CPU has a piece of hardware called a branch predictor. The branch predictor hardware lives in the IF stage. When the predictor sees an IP register associate with a branch, the predictor consults an on-CPU data structure that tracks the previously-observed behavior of the branch. In particular, the table predicts the target address of the branch---either the instruction immediately after the branch, or some other instruction. The output of the predictor is the next instructions that IF will fetch!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1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 </a:t>
            </a:r>
            <a:r>
              <a:rPr lang="en-US" dirty="0" err="1"/>
              <a:t>movsb</a:t>
            </a:r>
            <a:r>
              <a:rPr lang="en-US" dirty="0"/>
              <a:t>, the source and destination pointers are hardcoded into the instruction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[For a refresher on x64 instructions, see https://web.stanford.edu/class/cs107/guide/x86-64.html.]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[Note that modern x86 processors internally translate the CISC instructions to a RISC-like form that only the processor sees; the RISC instructions are what the processors actually executes. These RISC-like instructions are called “microinstructions” or “micro-ops”.]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[References: https://www.cs.umd.edu/class/sum2003/cmsc311/Notes/Mips/pseudo.html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                 http://sunnyeves.blogspot.co.uk/2009/07/intel-x86-processors-cisc-or-risc-or.html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                 http://www.agner.org/optimize/instruction_tables.pdf]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https://www.vox.com/2016/4/20/11463818/intel-iphone-mobile-revolution</a:t>
            </a:r>
          </a:p>
          <a:p>
            <a:r>
              <a:rPr lang="en-US" dirty="0"/>
              <a:t>        https://www.extremetech.com/computing/227816-how-intel-lost-the-mobile-market-part-2-the-rise-and-neglect-of-atom]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7770" y="899939"/>
            <a:ext cx="71247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Processor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7770" y="3379614"/>
            <a:ext cx="7124700" cy="1655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CS 1610: Lecture 1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1/27/2025</a:t>
            </a:r>
          </a:p>
        </p:txBody>
      </p:sp>
      <p:pic>
        <p:nvPicPr>
          <p:cNvPr id="1026" name="Picture 2" descr="http://media.pixcove.com/G/4/0/Sagrada-Famlia-Buildings-Architecture-Architectur-7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D27097-29C8-42CD-9090-D7D54503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0" y="336884"/>
            <a:ext cx="6792572" cy="65211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36361-2FEC-4200-9E91-8C159D27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234" y="336884"/>
            <a:ext cx="4632486" cy="65211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09FDC71-30B8-40E6-A76D-6B3B3812DC4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9BBE63-B983-40E7-8BBB-821690A70BE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1EFCA0-002E-463C-A75A-D0BBAC767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4493" y="1149988"/>
              <a:ext cx="7091613" cy="489490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913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6FA0-5CF7-4509-B372-73FEE4A1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285"/>
            <a:ext cx="10515600" cy="766047"/>
          </a:xfrm>
        </p:spPr>
        <p:txBody>
          <a:bodyPr/>
          <a:lstStyle/>
          <a:p>
            <a:r>
              <a:rPr lang="en-US" dirty="0"/>
              <a:t>x86-64: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43A5-6174-4A86-90C6-118ACBA0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88" y="642552"/>
            <a:ext cx="11162037" cy="6227805"/>
          </a:xfrm>
        </p:spPr>
        <p:txBody>
          <a:bodyPr>
            <a:normAutofit/>
          </a:bodyPr>
          <a:lstStyle/>
          <a:p>
            <a:r>
              <a:rPr lang="en-US" sz="3600" dirty="0"/>
              <a:t>16 general-purpose integer registers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rbp</a:t>
            </a:r>
            <a:r>
              <a:rPr lang="en-US" sz="3200" dirty="0"/>
              <a:t>: break pointer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rsp</a:t>
            </a:r>
            <a:r>
              <a:rPr lang="en-US" sz="3200" dirty="0"/>
              <a:t>: stack pointer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rax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rbx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rcx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rdx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rsi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rdi</a:t>
            </a:r>
            <a:r>
              <a:rPr lang="en-US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%r8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%r9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%r10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%r11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%r12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%r13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%r14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%r15</a:t>
            </a:r>
            <a:r>
              <a:rPr lang="pt-BR" sz="3200" dirty="0"/>
              <a:t>: </a:t>
            </a:r>
            <a:r>
              <a:rPr lang="en-US" sz="3200" dirty="0"/>
              <a:t>used for various purposes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%rip</a:t>
            </a:r>
            <a:r>
              <a:rPr lang="en-US" sz="3600" dirty="0"/>
              <a:t>: instruction pointer (i.e., holds the address of the next instruction to execute)</a:t>
            </a:r>
          </a:p>
          <a:p>
            <a:pPr lvl="1"/>
            <a:r>
              <a:rPr lang="en-US" sz="3200" dirty="0"/>
              <a:t>Incremented or decremented by more than one instruction during jumps, function calls/returns</a:t>
            </a:r>
          </a:p>
          <a:p>
            <a:r>
              <a:rPr lang="en-US" sz="3600" dirty="0"/>
              <a:t>Various special-purpose registers like: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%cr3</a:t>
            </a:r>
            <a:r>
              <a:rPr lang="en-US" sz="3200" dirty="0"/>
              <a:t>: the page table pointer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%xmm0—%xmm15</a:t>
            </a:r>
            <a:r>
              <a:rPr lang="en-US" sz="3200" dirty="0"/>
              <a:t>: floating point registers</a:t>
            </a:r>
          </a:p>
        </p:txBody>
      </p:sp>
    </p:spTree>
    <p:extLst>
      <p:ext uri="{BB962C8B-B14F-4D97-AF65-F5344CB8AC3E}">
        <p14:creationId xmlns:p14="http://schemas.microsoft.com/office/powerpoint/2010/main" val="29137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92028-E756-44E2-878C-CAF99A058439}"/>
              </a:ext>
            </a:extLst>
          </p:cNvPr>
          <p:cNvSpPr txBox="1"/>
          <p:nvPr/>
        </p:nvSpPr>
        <p:spPr>
          <a:xfrm>
            <a:off x="358348" y="2261290"/>
            <a:ext cx="6895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foo(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a,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b,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c,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d, 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e,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g,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h){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local0 = a*b*c;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local1 = d*e*f;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return local0 - local1;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AF57-AEE5-4C38-B969-AD9EB2F1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786"/>
            <a:ext cx="10515600" cy="815549"/>
          </a:xfrm>
        </p:spPr>
        <p:txBody>
          <a:bodyPr/>
          <a:lstStyle/>
          <a:p>
            <a:r>
              <a:rPr lang="en-US" dirty="0"/>
              <a:t>x86-64: System V Calling Convention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779824-967A-49D1-A9C9-A8B927D3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580765"/>
            <a:ext cx="11883081" cy="161874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Simplest case: </a:t>
            </a:r>
            <a:r>
              <a:rPr lang="en-US" sz="3200" dirty="0" err="1"/>
              <a:t>callee</a:t>
            </a:r>
            <a:r>
              <a:rPr lang="en-US" sz="3200" dirty="0"/>
              <a:t> </a:t>
            </a:r>
            <a:r>
              <a:rPr lang="en-US" sz="3200" dirty="0" err="1"/>
              <a:t>arguments+retval</a:t>
            </a:r>
            <a:r>
              <a:rPr lang="en-US" sz="3200" dirty="0"/>
              <a:t> are integers or pointers</a:t>
            </a:r>
          </a:p>
          <a:p>
            <a:pPr lvl="1"/>
            <a:r>
              <a:rPr lang="en-US" sz="2800" dirty="0"/>
              <a:t>Caller stores first six arguments in </a:t>
            </a:r>
            <a:r>
              <a:rPr lang="pt-BR" sz="2800" dirty="0">
                <a:latin typeface="Consolas" panose="020B0609020204030204" pitchFamily="49" charset="0"/>
              </a:rPr>
              <a:t>%rdi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%rsi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%rdx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%rcx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%r8</a:t>
            </a:r>
            <a:r>
              <a:rPr lang="pt-BR" sz="2800" dirty="0"/>
              <a:t>, and </a:t>
            </a:r>
            <a:r>
              <a:rPr lang="pt-BR" sz="2800" dirty="0">
                <a:latin typeface="Consolas" panose="020B0609020204030204" pitchFamily="49" charset="0"/>
              </a:rPr>
              <a:t>%r9</a:t>
            </a:r>
          </a:p>
          <a:p>
            <a:pPr lvl="1"/>
            <a:r>
              <a:rPr lang="pt-BR" sz="2800" dirty="0"/>
              <a:t>Remaining arguments are passed via the stack</a:t>
            </a:r>
          </a:p>
          <a:p>
            <a:pPr lvl="1"/>
            <a:r>
              <a:rPr lang="pt-BR" sz="2800" dirty="0"/>
              <a:t>Callee places return value in </a:t>
            </a:r>
            <a:r>
              <a:rPr lang="pt-BR" sz="2800" dirty="0">
                <a:latin typeface="Consolas" panose="020B0609020204030204" pitchFamily="49" charset="0"/>
              </a:rPr>
              <a:t>%rax</a:t>
            </a:r>
          </a:p>
          <a:p>
            <a:pPr lvl="1"/>
            <a:endParaRPr lang="en-US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9BB7A7-C71C-4502-A8E8-00C736808B07}"/>
              </a:ext>
            </a:extLst>
          </p:cNvPr>
          <p:cNvGrpSpPr/>
          <p:nvPr/>
        </p:nvGrpSpPr>
        <p:grpSpPr>
          <a:xfrm>
            <a:off x="458620" y="5918880"/>
            <a:ext cx="6708308" cy="911118"/>
            <a:chOff x="458620" y="5918880"/>
            <a:chExt cx="6708308" cy="9111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77AC46-BEEB-4F0E-94A8-B96AE3EE72B7}"/>
                </a:ext>
              </a:extLst>
            </p:cNvPr>
            <p:cNvSpPr/>
            <p:nvPr/>
          </p:nvSpPr>
          <p:spPr>
            <a:xfrm>
              <a:off x="46955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C3EA3-E97C-4A02-B53A-1930907CD3C4}"/>
                </a:ext>
              </a:extLst>
            </p:cNvPr>
            <p:cNvSpPr/>
            <p:nvPr/>
          </p:nvSpPr>
          <p:spPr>
            <a:xfrm>
              <a:off x="161873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44339-96DF-4F0E-A055-8D8AF714B44E}"/>
                </a:ext>
              </a:extLst>
            </p:cNvPr>
            <p:cNvSpPr/>
            <p:nvPr/>
          </p:nvSpPr>
          <p:spPr>
            <a:xfrm>
              <a:off x="276791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B20FCF-3669-4983-9BEA-BC516DEF4785}"/>
                </a:ext>
              </a:extLst>
            </p:cNvPr>
            <p:cNvSpPr/>
            <p:nvPr/>
          </p:nvSpPr>
          <p:spPr>
            <a:xfrm>
              <a:off x="391709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F358F0-2748-4E0C-A12A-65247EF32E50}"/>
                </a:ext>
              </a:extLst>
            </p:cNvPr>
            <p:cNvSpPr/>
            <p:nvPr/>
          </p:nvSpPr>
          <p:spPr>
            <a:xfrm>
              <a:off x="506627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2B473A-3629-4D88-9711-49934142554D}"/>
                </a:ext>
              </a:extLst>
            </p:cNvPr>
            <p:cNvSpPr/>
            <p:nvPr/>
          </p:nvSpPr>
          <p:spPr>
            <a:xfrm>
              <a:off x="6215457" y="5918880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f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D9C1EF-ADBF-426E-A640-C1EF23D3BE51}"/>
                </a:ext>
              </a:extLst>
            </p:cNvPr>
            <p:cNvSpPr/>
            <p:nvPr/>
          </p:nvSpPr>
          <p:spPr>
            <a:xfrm>
              <a:off x="458620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%rdi</a:t>
              </a:r>
              <a:endParaRPr lang="en-US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2640C6-A45E-4CE5-90C7-32D976866121}"/>
                </a:ext>
              </a:extLst>
            </p:cNvPr>
            <p:cNvSpPr/>
            <p:nvPr/>
          </p:nvSpPr>
          <p:spPr>
            <a:xfrm>
              <a:off x="1609223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%rsi</a:t>
              </a:r>
              <a:endParaRPr lang="en-US" sz="2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A7F24E-6577-42E9-A176-E7D63296EFBE}"/>
                </a:ext>
              </a:extLst>
            </p:cNvPr>
            <p:cNvSpPr/>
            <p:nvPr/>
          </p:nvSpPr>
          <p:spPr>
            <a:xfrm>
              <a:off x="2759826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%rdx</a:t>
              </a:r>
              <a:endParaRPr lang="en-US" sz="2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A8348B-7640-46A5-ADC4-E066722F9F67}"/>
                </a:ext>
              </a:extLst>
            </p:cNvPr>
            <p:cNvSpPr/>
            <p:nvPr/>
          </p:nvSpPr>
          <p:spPr>
            <a:xfrm>
              <a:off x="3904739" y="6306776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%rcx</a:t>
              </a:r>
              <a:endParaRPr lang="en-US" sz="2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317F8-DA05-47E7-A163-F82CC859ADC4}"/>
                </a:ext>
              </a:extLst>
            </p:cNvPr>
            <p:cNvSpPr/>
            <p:nvPr/>
          </p:nvSpPr>
          <p:spPr>
            <a:xfrm>
              <a:off x="5150441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%r8</a:t>
              </a:r>
              <a:endParaRPr lang="en-US" sz="2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52E105-4D13-4672-BAD2-BB08611E1EB9}"/>
                </a:ext>
              </a:extLst>
            </p:cNvPr>
            <p:cNvSpPr/>
            <p:nvPr/>
          </p:nvSpPr>
          <p:spPr>
            <a:xfrm>
              <a:off x="6303104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%r9</a:t>
              </a:r>
              <a:endParaRPr lang="en-US" sz="2800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BB3C24-09B2-4961-ACF4-512E42671F95}"/>
              </a:ext>
            </a:extLst>
          </p:cNvPr>
          <p:cNvCxnSpPr/>
          <p:nvPr/>
        </p:nvCxnSpPr>
        <p:spPr>
          <a:xfrm>
            <a:off x="0" y="219533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B245E1-2ABC-4DEA-8FF2-9E544BACD69A}"/>
              </a:ext>
            </a:extLst>
          </p:cNvPr>
          <p:cNvGrpSpPr/>
          <p:nvPr/>
        </p:nvGrpSpPr>
        <p:grpSpPr>
          <a:xfrm>
            <a:off x="7735322" y="2434283"/>
            <a:ext cx="4436094" cy="3731744"/>
            <a:chOff x="7735322" y="2434283"/>
            <a:chExt cx="4436094" cy="37317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7F8F8-7E51-426A-B059-857A7BD39092}"/>
                </a:ext>
              </a:extLst>
            </p:cNvPr>
            <p:cNvSpPr/>
            <p:nvPr/>
          </p:nvSpPr>
          <p:spPr>
            <a:xfrm>
              <a:off x="7735323" y="3657601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0CA9BE-8F96-4E2B-83C8-CDC222BA4980}"/>
                </a:ext>
              </a:extLst>
            </p:cNvPr>
            <p:cNvSpPr/>
            <p:nvPr/>
          </p:nvSpPr>
          <p:spPr>
            <a:xfrm>
              <a:off x="7735323" y="3163328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471E7B-C4FA-4F58-86AC-C1A0DA7B5D9D}"/>
                </a:ext>
              </a:extLst>
            </p:cNvPr>
            <p:cNvSpPr/>
            <p:nvPr/>
          </p:nvSpPr>
          <p:spPr>
            <a:xfrm>
              <a:off x="7735322" y="415187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return 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addr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1477B7-9A71-4F53-B4F8-87FBABB943F0}"/>
                </a:ext>
              </a:extLst>
            </p:cNvPr>
            <p:cNvSpPr/>
            <p:nvPr/>
          </p:nvSpPr>
          <p:spPr>
            <a:xfrm>
              <a:off x="7735322" y="464615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saved %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rbp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42014C-45C4-45B4-B0AE-177660453A78}"/>
                </a:ext>
              </a:extLst>
            </p:cNvPr>
            <p:cNvSpPr/>
            <p:nvPr/>
          </p:nvSpPr>
          <p:spPr>
            <a:xfrm>
              <a:off x="7735322" y="5140420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043369-C063-4E9F-9850-70C9335BD3B2}"/>
                </a:ext>
              </a:extLst>
            </p:cNvPr>
            <p:cNvSpPr/>
            <p:nvPr/>
          </p:nvSpPr>
          <p:spPr>
            <a:xfrm>
              <a:off x="7735322" y="5634693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FC84D1-47D4-435A-B57B-EB4F2A050C2F}"/>
                </a:ext>
              </a:extLst>
            </p:cNvPr>
            <p:cNvSpPr/>
            <p:nvPr/>
          </p:nvSpPr>
          <p:spPr>
            <a:xfrm>
              <a:off x="11082656" y="558125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%rsp</a:t>
              </a:r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8BA84-73D5-48B6-82CB-1456F9EF4195}"/>
                </a:ext>
              </a:extLst>
            </p:cNvPr>
            <p:cNvSpPr/>
            <p:nvPr/>
          </p:nvSpPr>
          <p:spPr>
            <a:xfrm>
              <a:off x="11069577" y="460090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%rbp</a:t>
              </a:r>
              <a:endParaRPr lang="en-US" sz="32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0B8811F-BEA9-4038-B17D-A27DFFE533AE}"/>
                </a:ext>
              </a:extLst>
            </p:cNvPr>
            <p:cNvCxnSpPr>
              <a:stCxn id="29" idx="1"/>
              <a:endCxn id="25" idx="3"/>
            </p:cNvCxnSpPr>
            <p:nvPr/>
          </p:nvCxnSpPr>
          <p:spPr>
            <a:xfrm flipH="1">
              <a:off x="10587673" y="4893290"/>
              <a:ext cx="4819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81938B-ADFB-4142-BF3A-6E53BFCC304C}"/>
                </a:ext>
              </a:extLst>
            </p:cNvPr>
            <p:cNvCxnSpPr>
              <a:cxnSpLocks/>
              <a:stCxn id="28" idx="1"/>
              <a:endCxn id="27" idx="3"/>
            </p:cNvCxnSpPr>
            <p:nvPr/>
          </p:nvCxnSpPr>
          <p:spPr>
            <a:xfrm flipH="1">
              <a:off x="10587673" y="5873640"/>
              <a:ext cx="494983" cy="8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C9C33C-24FE-4657-90A9-8F48886F23F6}"/>
                </a:ext>
              </a:extLst>
            </p:cNvPr>
            <p:cNvCxnSpPr/>
            <p:nvPr/>
          </p:nvCxnSpPr>
          <p:spPr>
            <a:xfrm flipV="1">
              <a:off x="7735322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22E385-C58D-4E8A-BB20-8CF56982938B}"/>
                </a:ext>
              </a:extLst>
            </p:cNvPr>
            <p:cNvCxnSpPr/>
            <p:nvPr/>
          </p:nvCxnSpPr>
          <p:spPr>
            <a:xfrm flipV="1">
              <a:off x="10587673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9A9C37-CD19-4BF3-8A50-F3BB244C9B1D}"/>
                </a:ext>
              </a:extLst>
            </p:cNvPr>
            <p:cNvSpPr txBox="1"/>
            <p:nvPr/>
          </p:nvSpPr>
          <p:spPr>
            <a:xfrm>
              <a:off x="7976274" y="2516544"/>
              <a:ext cx="237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Caller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2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92028-E756-44E2-878C-CAF99A058439}"/>
              </a:ext>
            </a:extLst>
          </p:cNvPr>
          <p:cNvSpPr txBox="1"/>
          <p:nvPr/>
        </p:nvSpPr>
        <p:spPr>
          <a:xfrm>
            <a:off x="358348" y="2261290"/>
            <a:ext cx="6895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foo(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a,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b,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c,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d, 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e,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g,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h){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local0 = a*b*c;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local1 = d*e*f;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return local0 - local1;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9BB7A7-C71C-4502-A8E8-00C736808B07}"/>
              </a:ext>
            </a:extLst>
          </p:cNvPr>
          <p:cNvGrpSpPr/>
          <p:nvPr/>
        </p:nvGrpSpPr>
        <p:grpSpPr>
          <a:xfrm>
            <a:off x="458620" y="5918880"/>
            <a:ext cx="6708308" cy="911118"/>
            <a:chOff x="458620" y="5918880"/>
            <a:chExt cx="6708308" cy="9111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77AC46-BEEB-4F0E-94A8-B96AE3EE72B7}"/>
                </a:ext>
              </a:extLst>
            </p:cNvPr>
            <p:cNvSpPr/>
            <p:nvPr/>
          </p:nvSpPr>
          <p:spPr>
            <a:xfrm>
              <a:off x="46955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C3EA3-E97C-4A02-B53A-1930907CD3C4}"/>
                </a:ext>
              </a:extLst>
            </p:cNvPr>
            <p:cNvSpPr/>
            <p:nvPr/>
          </p:nvSpPr>
          <p:spPr>
            <a:xfrm>
              <a:off x="161873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44339-96DF-4F0E-A055-8D8AF714B44E}"/>
                </a:ext>
              </a:extLst>
            </p:cNvPr>
            <p:cNvSpPr/>
            <p:nvPr/>
          </p:nvSpPr>
          <p:spPr>
            <a:xfrm>
              <a:off x="276791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B20FCF-3669-4983-9BEA-BC516DEF4785}"/>
                </a:ext>
              </a:extLst>
            </p:cNvPr>
            <p:cNvSpPr/>
            <p:nvPr/>
          </p:nvSpPr>
          <p:spPr>
            <a:xfrm>
              <a:off x="391709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F358F0-2748-4E0C-A12A-65247EF32E50}"/>
                </a:ext>
              </a:extLst>
            </p:cNvPr>
            <p:cNvSpPr/>
            <p:nvPr/>
          </p:nvSpPr>
          <p:spPr>
            <a:xfrm>
              <a:off x="506627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2B473A-3629-4D88-9711-49934142554D}"/>
                </a:ext>
              </a:extLst>
            </p:cNvPr>
            <p:cNvSpPr/>
            <p:nvPr/>
          </p:nvSpPr>
          <p:spPr>
            <a:xfrm>
              <a:off x="6215457" y="5918880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f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D9C1EF-ADBF-426E-A640-C1EF23D3BE51}"/>
                </a:ext>
              </a:extLst>
            </p:cNvPr>
            <p:cNvSpPr/>
            <p:nvPr/>
          </p:nvSpPr>
          <p:spPr>
            <a:xfrm>
              <a:off x="458620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%rdi</a:t>
              </a:r>
              <a:endParaRPr lang="en-US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2640C6-A45E-4CE5-90C7-32D976866121}"/>
                </a:ext>
              </a:extLst>
            </p:cNvPr>
            <p:cNvSpPr/>
            <p:nvPr/>
          </p:nvSpPr>
          <p:spPr>
            <a:xfrm>
              <a:off x="1609223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%rsi</a:t>
              </a:r>
              <a:endParaRPr lang="en-US" sz="2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A7F24E-6577-42E9-A176-E7D63296EFBE}"/>
                </a:ext>
              </a:extLst>
            </p:cNvPr>
            <p:cNvSpPr/>
            <p:nvPr/>
          </p:nvSpPr>
          <p:spPr>
            <a:xfrm>
              <a:off x="2759826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%rdx</a:t>
              </a:r>
              <a:endParaRPr lang="en-US" sz="2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A8348B-7640-46A5-ADC4-E066722F9F67}"/>
                </a:ext>
              </a:extLst>
            </p:cNvPr>
            <p:cNvSpPr/>
            <p:nvPr/>
          </p:nvSpPr>
          <p:spPr>
            <a:xfrm>
              <a:off x="3904739" y="6306776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%rcx</a:t>
              </a:r>
              <a:endParaRPr lang="en-US" sz="2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317F8-DA05-47E7-A163-F82CC859ADC4}"/>
                </a:ext>
              </a:extLst>
            </p:cNvPr>
            <p:cNvSpPr/>
            <p:nvPr/>
          </p:nvSpPr>
          <p:spPr>
            <a:xfrm>
              <a:off x="5150441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%r8</a:t>
              </a:r>
              <a:endParaRPr lang="en-US" sz="2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52E105-4D13-4672-BAD2-BB08611E1EB9}"/>
                </a:ext>
              </a:extLst>
            </p:cNvPr>
            <p:cNvSpPr/>
            <p:nvPr/>
          </p:nvSpPr>
          <p:spPr>
            <a:xfrm>
              <a:off x="6303104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%r9</a:t>
              </a:r>
              <a:endParaRPr lang="en-US" sz="2800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BB3C24-09B2-4961-ACF4-512E42671F95}"/>
              </a:ext>
            </a:extLst>
          </p:cNvPr>
          <p:cNvCxnSpPr/>
          <p:nvPr/>
        </p:nvCxnSpPr>
        <p:spPr>
          <a:xfrm>
            <a:off x="0" y="219533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B245E1-2ABC-4DEA-8FF2-9E544BACD69A}"/>
              </a:ext>
            </a:extLst>
          </p:cNvPr>
          <p:cNvGrpSpPr/>
          <p:nvPr/>
        </p:nvGrpSpPr>
        <p:grpSpPr>
          <a:xfrm>
            <a:off x="7735322" y="2434283"/>
            <a:ext cx="4436094" cy="3731744"/>
            <a:chOff x="7735322" y="2434283"/>
            <a:chExt cx="4436094" cy="37317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7F8F8-7E51-426A-B059-857A7BD39092}"/>
                </a:ext>
              </a:extLst>
            </p:cNvPr>
            <p:cNvSpPr/>
            <p:nvPr/>
          </p:nvSpPr>
          <p:spPr>
            <a:xfrm>
              <a:off x="7735323" y="3657601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0CA9BE-8F96-4E2B-83C8-CDC222BA4980}"/>
                </a:ext>
              </a:extLst>
            </p:cNvPr>
            <p:cNvSpPr/>
            <p:nvPr/>
          </p:nvSpPr>
          <p:spPr>
            <a:xfrm>
              <a:off x="7735323" y="3163328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471E7B-C4FA-4F58-86AC-C1A0DA7B5D9D}"/>
                </a:ext>
              </a:extLst>
            </p:cNvPr>
            <p:cNvSpPr/>
            <p:nvPr/>
          </p:nvSpPr>
          <p:spPr>
            <a:xfrm>
              <a:off x="7735322" y="415187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return 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addr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1477B7-9A71-4F53-B4F8-87FBABB943F0}"/>
                </a:ext>
              </a:extLst>
            </p:cNvPr>
            <p:cNvSpPr/>
            <p:nvPr/>
          </p:nvSpPr>
          <p:spPr>
            <a:xfrm>
              <a:off x="7735322" y="464615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saved %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rbp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42014C-45C4-45B4-B0AE-177660453A78}"/>
                </a:ext>
              </a:extLst>
            </p:cNvPr>
            <p:cNvSpPr/>
            <p:nvPr/>
          </p:nvSpPr>
          <p:spPr>
            <a:xfrm>
              <a:off x="7735322" y="5140420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043369-C063-4E9F-9850-70C9335BD3B2}"/>
                </a:ext>
              </a:extLst>
            </p:cNvPr>
            <p:cNvSpPr/>
            <p:nvPr/>
          </p:nvSpPr>
          <p:spPr>
            <a:xfrm>
              <a:off x="7735322" y="5634693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FC84D1-47D4-435A-B57B-EB4F2A050C2F}"/>
                </a:ext>
              </a:extLst>
            </p:cNvPr>
            <p:cNvSpPr/>
            <p:nvPr/>
          </p:nvSpPr>
          <p:spPr>
            <a:xfrm>
              <a:off x="11082656" y="558125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%rsp</a:t>
              </a:r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8BA84-73D5-48B6-82CB-1456F9EF4195}"/>
                </a:ext>
              </a:extLst>
            </p:cNvPr>
            <p:cNvSpPr/>
            <p:nvPr/>
          </p:nvSpPr>
          <p:spPr>
            <a:xfrm>
              <a:off x="11069577" y="460090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%rbp</a:t>
              </a:r>
              <a:endParaRPr lang="en-US" sz="32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0B8811F-BEA9-4038-B17D-A27DFFE533AE}"/>
                </a:ext>
              </a:extLst>
            </p:cNvPr>
            <p:cNvCxnSpPr>
              <a:stCxn id="29" idx="1"/>
              <a:endCxn id="25" idx="3"/>
            </p:cNvCxnSpPr>
            <p:nvPr/>
          </p:nvCxnSpPr>
          <p:spPr>
            <a:xfrm flipH="1">
              <a:off x="10587673" y="4893290"/>
              <a:ext cx="4819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81938B-ADFB-4142-BF3A-6E53BFCC304C}"/>
                </a:ext>
              </a:extLst>
            </p:cNvPr>
            <p:cNvCxnSpPr>
              <a:cxnSpLocks/>
              <a:stCxn id="28" idx="1"/>
              <a:endCxn id="27" idx="3"/>
            </p:cNvCxnSpPr>
            <p:nvPr/>
          </p:nvCxnSpPr>
          <p:spPr>
            <a:xfrm flipH="1">
              <a:off x="10587673" y="5873640"/>
              <a:ext cx="494983" cy="8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C9C33C-24FE-4657-90A9-8F48886F23F6}"/>
                </a:ext>
              </a:extLst>
            </p:cNvPr>
            <p:cNvCxnSpPr/>
            <p:nvPr/>
          </p:nvCxnSpPr>
          <p:spPr>
            <a:xfrm flipV="1">
              <a:off x="7735322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22E385-C58D-4E8A-BB20-8CF56982938B}"/>
                </a:ext>
              </a:extLst>
            </p:cNvPr>
            <p:cNvCxnSpPr/>
            <p:nvPr/>
          </p:nvCxnSpPr>
          <p:spPr>
            <a:xfrm flipV="1">
              <a:off x="10587673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9A9C37-CD19-4BF3-8A50-F3BB244C9B1D}"/>
                </a:ext>
              </a:extLst>
            </p:cNvPr>
            <p:cNvSpPr txBox="1"/>
            <p:nvPr/>
          </p:nvSpPr>
          <p:spPr>
            <a:xfrm>
              <a:off x="7976274" y="2516544"/>
              <a:ext cx="237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Caller info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D1872F-8B14-4583-8C85-EBD8436F4EFD}"/>
              </a:ext>
            </a:extLst>
          </p:cNvPr>
          <p:cNvGrpSpPr/>
          <p:nvPr/>
        </p:nvGrpSpPr>
        <p:grpSpPr>
          <a:xfrm>
            <a:off x="0" y="0"/>
            <a:ext cx="36927095" cy="2315513"/>
            <a:chOff x="0" y="0"/>
            <a:chExt cx="36927095" cy="2315513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08DD6242-C44D-48EC-A0FA-BDFF38E3C012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0" y="4794"/>
              <a:ext cx="12383587" cy="2310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3200" u="sng" dirty="0"/>
                <a:t>Caller-saved regs</a:t>
              </a:r>
            </a:p>
            <a:p>
              <a:pPr lvl="1"/>
              <a:r>
                <a:rPr lang="pt-BR" sz="3200" dirty="0">
                  <a:latin typeface="Consolas" panose="020B0609020204030204" pitchFamily="49" charset="0"/>
                </a:rPr>
                <a:t>%rdi%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%rsi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%rdx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%rcx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%r8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%r9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%r10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%r11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%rax</a:t>
              </a:r>
            </a:p>
            <a:p>
              <a:pPr lvl="1"/>
              <a:r>
                <a:rPr lang="pt-BR" sz="3200" dirty="0"/>
                <a:t>Can be overwritten by callee, so if the caller wants to preserve their value, must do so *before* invoking callee</a:t>
              </a:r>
              <a:endParaRPr lang="en-US" sz="3200" dirty="0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3765CF8D-EC25-4096-BC24-C4C5C985BB4C}"/>
                </a:ext>
              </a:extLst>
            </p:cNvPr>
            <p:cNvSpPr txBox="1">
              <a:spLocks/>
            </p:cNvSpPr>
            <p:nvPr/>
          </p:nvSpPr>
          <p:spPr>
            <a:xfrm>
              <a:off x="24543508" y="4794"/>
              <a:ext cx="12383587" cy="2310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3200" u="sng" dirty="0" err="1"/>
                <a:t>Callee</a:t>
              </a:r>
              <a:r>
                <a:rPr lang="en-US" sz="3200" u="sng" dirty="0"/>
                <a:t>-saved regs</a:t>
              </a:r>
            </a:p>
            <a:p>
              <a:pPr lvl="1"/>
              <a:r>
                <a:rPr lang="pt-BR" sz="3200" dirty="0">
                  <a:latin typeface="Consolas" panose="020B0609020204030204" pitchFamily="49" charset="0"/>
                </a:rPr>
                <a:t>%rbp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%rbx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%r12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%r13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%r14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%r15</a:t>
              </a:r>
            </a:p>
            <a:p>
              <a:pPr lvl="1"/>
              <a:r>
                <a:rPr lang="pt-BR" sz="3200" dirty="0"/>
                <a:t>Assumed by caller to *not* be modified by callee, so callee must push old values on the stack *before* updating these registers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0B13A62-625F-429F-8500-16F021BFA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829"/>
            <a:stretch/>
          </p:blipFill>
          <p:spPr>
            <a:xfrm>
              <a:off x="0" y="0"/>
              <a:ext cx="12192000" cy="213772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433B217-6AF1-4A58-96E5-0DC8E69FC4A4}"/>
              </a:ext>
            </a:extLst>
          </p:cNvPr>
          <p:cNvSpPr/>
          <p:nvPr/>
        </p:nvSpPr>
        <p:spPr>
          <a:xfrm>
            <a:off x="7370396" y="1892678"/>
            <a:ext cx="4897642" cy="5032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//Code at start of function.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//Save old </a:t>
            </a:r>
            <a:r>
              <a:rPr lang="en-US" sz="2400" dirty="0" err="1">
                <a:latin typeface="Consolas" panose="020B0609020204030204" pitchFamily="49" charset="0"/>
              </a:rPr>
              <a:t>breakpointer</a:t>
            </a:r>
            <a:r>
              <a:rPr lang="en-US" sz="2400" dirty="0">
                <a:latin typeface="Consolas" panose="020B0609020204030204" pitchFamily="49" charset="0"/>
              </a:rPr>
              <a:t>.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pushq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rbp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movq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rsp</a:t>
            </a:r>
            <a:r>
              <a:rPr lang="en-US" sz="2400" dirty="0">
                <a:latin typeface="Consolas" panose="020B0609020204030204" pitchFamily="49" charset="0"/>
              </a:rPr>
              <a:t>, %</a:t>
            </a:r>
            <a:r>
              <a:rPr lang="en-US" sz="2400" dirty="0" err="1">
                <a:latin typeface="Consolas" panose="020B0609020204030204" pitchFamily="49" charset="0"/>
              </a:rPr>
              <a:t>rbp</a:t>
            </a:r>
            <a:endParaRPr lang="en-US" sz="2400" dirty="0">
              <a:latin typeface="Consolas" panose="020B0609020204030204" pitchFamily="49" charset="0"/>
            </a:endParaRP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//Assume that function needs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//to overwrite </a:t>
            </a:r>
            <a:r>
              <a:rPr lang="en-US" sz="2400" dirty="0" err="1">
                <a:latin typeface="Consolas" panose="020B0609020204030204" pitchFamily="49" charset="0"/>
              </a:rPr>
              <a:t>callee</a:t>
            </a:r>
            <a:r>
              <a:rPr lang="en-US" sz="2400" dirty="0">
                <a:latin typeface="Consolas" panose="020B0609020204030204" pitchFamily="49" charset="0"/>
              </a:rPr>
              <a:t>-saved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and %r12.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pushq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pushq</a:t>
            </a:r>
            <a:r>
              <a:rPr lang="en-US" sz="2400" dirty="0">
                <a:latin typeface="Consolas" panose="020B0609020204030204" pitchFamily="49" charset="0"/>
              </a:rPr>
              <a:t> %r12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//Allocate local vars.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subq $0x10, %</a:t>
            </a:r>
            <a:r>
              <a:rPr lang="en-US" sz="2400" dirty="0" err="1">
                <a:latin typeface="Consolas" panose="020B0609020204030204" pitchFamily="49" charset="0"/>
              </a:rPr>
              <a:t>rsp</a:t>
            </a:r>
            <a:endParaRPr lang="en-US" sz="2400" dirty="0">
              <a:latin typeface="Consolas" panose="020B0609020204030204" pitchFamily="49" charset="0"/>
            </a:endParaRP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//Rest of function . . .</a:t>
            </a:r>
          </a:p>
        </p:txBody>
      </p:sp>
    </p:spTree>
    <p:extLst>
      <p:ext uri="{BB962C8B-B14F-4D97-AF65-F5344CB8AC3E}">
        <p14:creationId xmlns:p14="http://schemas.microsoft.com/office/powerpoint/2010/main" val="1731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77556E-17 L -1.00455 2.77556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55 2.77556E-17 L -2.00455 2.77556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5291"/>
            <a:ext cx="10515600" cy="3944983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How can a processor efficiently execute instructions?</a:t>
            </a:r>
          </a:p>
        </p:txBody>
      </p:sp>
    </p:spTree>
    <p:extLst>
      <p:ext uri="{BB962C8B-B14F-4D97-AF65-F5344CB8AC3E}">
        <p14:creationId xmlns:p14="http://schemas.microsoft.com/office/powerpoint/2010/main" val="38463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67945"/>
            <a:ext cx="8660130" cy="1325563"/>
          </a:xfrm>
        </p:spPr>
        <p:txBody>
          <a:bodyPr/>
          <a:lstStyle/>
          <a:p>
            <a:r>
              <a:rPr lang="en-US" dirty="0"/>
              <a:t>Pipelining: The Need for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" y="1128395"/>
            <a:ext cx="854583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Vin Diesel needs more cars because VIN DIESEL</a:t>
            </a:r>
          </a:p>
          <a:p>
            <a:r>
              <a:rPr lang="en-US" sz="3200" dirty="0"/>
              <a:t>A single car must be constructed in stages</a:t>
            </a:r>
          </a:p>
          <a:p>
            <a:pPr lvl="1"/>
            <a:r>
              <a:rPr lang="en-US" sz="2800" dirty="0"/>
              <a:t>Build the floorboard</a:t>
            </a:r>
          </a:p>
          <a:p>
            <a:pPr lvl="1"/>
            <a:r>
              <a:rPr lang="en-US" sz="2800" dirty="0"/>
              <a:t>Build the frame</a:t>
            </a:r>
          </a:p>
          <a:p>
            <a:pPr lvl="1"/>
            <a:r>
              <a:rPr lang="en-US" sz="2800" dirty="0"/>
              <a:t>Attach floorboard to frame</a:t>
            </a:r>
          </a:p>
          <a:p>
            <a:pPr lvl="1"/>
            <a:r>
              <a:rPr lang="en-US" sz="2800" dirty="0"/>
              <a:t>Install engine</a:t>
            </a:r>
          </a:p>
          <a:p>
            <a:pPr lvl="1"/>
            <a:r>
              <a:rPr lang="en-US" sz="2800" dirty="0"/>
              <a:t>I DON’T KNOW HOW CARS ARE MADE BUT             YOU GET THE POINT</a:t>
            </a:r>
          </a:p>
          <a:p>
            <a:r>
              <a:rPr lang="en-US" sz="3200" dirty="0"/>
              <a:t>Q: How do you design the car factory?</a:t>
            </a:r>
          </a:p>
        </p:txBody>
      </p:sp>
      <p:pic>
        <p:nvPicPr>
          <p:cNvPr id="1026" name="Picture 2" descr="http://www.pngmart.com/files/2/Vin-Diesel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18" y="0"/>
            <a:ext cx="6357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0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495"/>
            <a:ext cx="10515600" cy="835025"/>
          </a:xfrm>
        </p:spPr>
        <p:txBody>
          <a:bodyPr/>
          <a:lstStyle/>
          <a:p>
            <a:r>
              <a:rPr lang="en-US" dirty="0"/>
              <a:t>Factory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628650"/>
            <a:ext cx="11235690" cy="6103620"/>
          </a:xfrm>
        </p:spPr>
        <p:txBody>
          <a:bodyPr>
            <a:normAutofit/>
          </a:bodyPr>
          <a:lstStyle/>
          <a:p>
            <a:r>
              <a:rPr lang="en-US" sz="3200" dirty="0"/>
              <a:t>Suppose that building a car requires three tasks that must be performed in serial (i.e., the tasks cannot be overlapped)</a:t>
            </a:r>
          </a:p>
          <a:p>
            <a:r>
              <a:rPr lang="en-US" sz="3200" dirty="0"/>
              <a:t>Further suppose that each task takes the same amount of time</a:t>
            </a:r>
          </a:p>
          <a:p>
            <a:r>
              <a:rPr lang="en-US" sz="3200" dirty="0"/>
              <a:t>We can design a single, complex robot that can perform all of the tasks</a:t>
            </a:r>
          </a:p>
          <a:p>
            <a:endParaRPr lang="en-US" sz="44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factory will build one car every three time units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2082" y="3276517"/>
            <a:ext cx="3152627" cy="2769544"/>
            <a:chOff x="242082" y="3276517"/>
            <a:chExt cx="3152627" cy="2769544"/>
          </a:xfrm>
        </p:grpSpPr>
        <p:pic>
          <p:nvPicPr>
            <p:cNvPr id="2054" name="Picture 6" descr="http://hondanews.com/media_storage/GIF/06TLChassis_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31499">
              <a:off x="913490" y="4654499"/>
              <a:ext cx="1049024" cy="13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808" y="3337560"/>
              <a:ext cx="2343901" cy="20355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2082" y="3276517"/>
              <a:ext cx="109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75304" y="3276516"/>
            <a:ext cx="3933695" cy="2849964"/>
            <a:chOff x="3675304" y="3276516"/>
            <a:chExt cx="3933695" cy="28499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92097">
              <a:off x="5265098" y="3337561"/>
              <a:ext cx="2343901" cy="2035580"/>
            </a:xfrm>
            <a:prstGeom prst="rect">
              <a:avLst/>
            </a:prstGeom>
          </p:spPr>
        </p:pic>
        <p:pic>
          <p:nvPicPr>
            <p:cNvPr id="2052" name="Picture 4" descr="http://www.maserati-indy.co.uk/quattroporte/qp-chassi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1859">
              <a:off x="3786943" y="4342805"/>
              <a:ext cx="2993796" cy="134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37956" y="3276516"/>
              <a:ext cx="109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675304" y="3337561"/>
              <a:ext cx="0" cy="278891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809624" y="3276516"/>
            <a:ext cx="4230083" cy="2952834"/>
            <a:chOff x="7809624" y="3276516"/>
            <a:chExt cx="4230083" cy="29528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8349" flipH="1">
              <a:off x="8543756" y="3283599"/>
              <a:ext cx="2343901" cy="20355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1989" y="5011393"/>
              <a:ext cx="2697718" cy="12179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33830" y="3276516"/>
              <a:ext cx="109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t=2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809624" y="3337561"/>
              <a:ext cx="0" cy="278891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37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495"/>
            <a:ext cx="10515600" cy="835025"/>
          </a:xfrm>
        </p:spPr>
        <p:txBody>
          <a:bodyPr/>
          <a:lstStyle/>
          <a:p>
            <a:r>
              <a:rPr lang="en-US" dirty="0"/>
              <a:t>Factory Design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29" y="594360"/>
            <a:ext cx="11571077" cy="2549516"/>
          </a:xfrm>
        </p:spPr>
        <p:txBody>
          <a:bodyPr>
            <a:normAutofit/>
          </a:bodyPr>
          <a:lstStyle/>
          <a:p>
            <a:r>
              <a:rPr lang="en-US" sz="3200" dirty="0"/>
              <a:t>We design three simple robots, each of which performs one task</a:t>
            </a:r>
          </a:p>
          <a:p>
            <a:r>
              <a:rPr lang="en-US" sz="3200" dirty="0"/>
              <a:t>The robots can work in parallel, performing their tasks on </a:t>
            </a:r>
            <a:r>
              <a:rPr lang="en-US" sz="3200" i="1" dirty="0"/>
              <a:t>different cars </a:t>
            </a:r>
            <a:r>
              <a:rPr lang="en-US" sz="3200" dirty="0"/>
              <a:t>simultaneously</a:t>
            </a:r>
          </a:p>
          <a:p>
            <a:r>
              <a:rPr lang="en-US" sz="3200" dirty="0"/>
              <a:t>Once the factory ramps up, it can make one car every time unit!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70" y="3094602"/>
            <a:ext cx="1375389" cy="975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29" y="3159931"/>
            <a:ext cx="994452" cy="9201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019835"/>
            <a:ext cx="1211580" cy="10452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3921" y="4801188"/>
            <a:ext cx="9072289" cy="592359"/>
            <a:chOff x="2513921" y="4801188"/>
            <a:chExt cx="9072289" cy="592359"/>
          </a:xfrm>
        </p:grpSpPr>
        <p:sp>
          <p:nvSpPr>
            <p:cNvPr id="24" name="TextBox 23"/>
            <p:cNvSpPr txBox="1"/>
            <p:nvPr/>
          </p:nvSpPr>
          <p:spPr>
            <a:xfrm>
              <a:off x="2513921" y="4801190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46170" y="4808772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8935" y="4801189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91700" y="4801188"/>
              <a:ext cx="1794510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3921" y="4116283"/>
            <a:ext cx="9072289" cy="589995"/>
            <a:chOff x="2513921" y="4116283"/>
            <a:chExt cx="9072289" cy="589995"/>
          </a:xfrm>
        </p:grpSpPr>
        <p:sp>
          <p:nvSpPr>
            <p:cNvPr id="4" name="TextBox 3"/>
            <p:cNvSpPr txBox="1"/>
            <p:nvPr/>
          </p:nvSpPr>
          <p:spPr>
            <a:xfrm>
              <a:off x="2513921" y="4116284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6170" y="4121503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8935" y="4116284"/>
              <a:ext cx="1794510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91700" y="4116283"/>
              <a:ext cx="1794510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01811" y="6168144"/>
            <a:ext cx="9094942" cy="599941"/>
            <a:chOff x="2501811" y="6168144"/>
            <a:chExt cx="9094942" cy="599941"/>
          </a:xfrm>
        </p:grpSpPr>
        <p:sp>
          <p:nvSpPr>
            <p:cNvPr id="26" name="TextBox 25"/>
            <p:cNvSpPr txBox="1"/>
            <p:nvPr/>
          </p:nvSpPr>
          <p:spPr>
            <a:xfrm>
              <a:off x="2501811" y="616814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6170" y="6183310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8935" y="6168145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02243" y="6168144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304" y="5198425"/>
            <a:ext cx="11562906" cy="1569660"/>
            <a:chOff x="23304" y="5198425"/>
            <a:chExt cx="11562906" cy="1569660"/>
          </a:xfrm>
        </p:grpSpPr>
        <p:sp>
          <p:nvSpPr>
            <p:cNvPr id="25" name="TextBox 24"/>
            <p:cNvSpPr txBox="1"/>
            <p:nvPr/>
          </p:nvSpPr>
          <p:spPr>
            <a:xfrm>
              <a:off x="2502151" y="5488459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6170" y="5496041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18935" y="5488459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91700" y="5484008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304" y="5198425"/>
              <a:ext cx="24110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 factory has ramped up: the pipeline is now full!</a:t>
              </a:r>
            </a:p>
          </p:txBody>
        </p:sp>
        <p:sp>
          <p:nvSpPr>
            <p:cNvPr id="6" name="Arrow: Right 5"/>
            <p:cNvSpPr/>
            <p:nvPr/>
          </p:nvSpPr>
          <p:spPr>
            <a:xfrm>
              <a:off x="2251710" y="5600700"/>
              <a:ext cx="480060" cy="41301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55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835025"/>
          </a:xfrm>
        </p:spPr>
        <p:txBody>
          <a:bodyPr/>
          <a:lstStyle/>
          <a:p>
            <a:r>
              <a:rPr lang="en-US" dirty="0"/>
              <a:t>Pipelining a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09" y="801336"/>
            <a:ext cx="11492712" cy="6240162"/>
          </a:xfrm>
        </p:spPr>
        <p:txBody>
          <a:bodyPr>
            <a:normAutofit/>
          </a:bodyPr>
          <a:lstStyle/>
          <a:p>
            <a:r>
              <a:rPr lang="en-US" sz="3200" dirty="0"/>
              <a:t>Executing an instruction requires five steps to be performed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Fetch:</a:t>
            </a:r>
            <a:r>
              <a:rPr lang="en-US" sz="2800" dirty="0"/>
              <a:t> Pull the next instruction from RAM into the processor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Decode:</a:t>
            </a:r>
            <a:r>
              <a:rPr lang="en-US" sz="2800" dirty="0"/>
              <a:t> Determine the type of the instruction and extract the operands (e.g., the register indices, the immediate value, etc.)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Execute:</a:t>
            </a:r>
            <a:r>
              <a:rPr lang="en-US" sz="2800" dirty="0"/>
              <a:t> If necessary, perform the arithmetic operation that is associated with the instruction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Memory:</a:t>
            </a:r>
            <a:r>
              <a:rPr lang="en-US" sz="2800" dirty="0"/>
              <a:t> If necessary, read or write a value from/to RAM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Writeback:</a:t>
            </a:r>
            <a:r>
              <a:rPr lang="en-US" sz="2800" dirty="0"/>
              <a:t> If necessary, update a register with the result of an arithmetic operation or a RAM read</a:t>
            </a:r>
          </a:p>
          <a:p>
            <a:r>
              <a:rPr lang="en-US" sz="3200" dirty="0"/>
              <a:t>To pipeline a CPU, we put each step in its own hardware stage</a:t>
            </a:r>
          </a:p>
          <a:p>
            <a:pPr lvl="1"/>
            <a:r>
              <a:rPr lang="en-US" sz="2800" dirty="0"/>
              <a:t>This increases the production rate of instructions, as in the car example</a:t>
            </a:r>
          </a:p>
          <a:p>
            <a:pPr lvl="1"/>
            <a:r>
              <a:rPr lang="en-US" sz="2800" dirty="0"/>
              <a:t>A processor’s clock frequency is the rate at which its pipeline completes instructions</a:t>
            </a:r>
          </a:p>
        </p:txBody>
      </p:sp>
    </p:spTree>
    <p:extLst>
      <p:ext uri="{BB962C8B-B14F-4D97-AF65-F5344CB8AC3E}">
        <p14:creationId xmlns:p14="http://schemas.microsoft.com/office/powerpoint/2010/main" val="4879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583591" y="10583"/>
            <a:ext cx="560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Processors: From the View of a Master Programmer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F9005-8347-8B71-EF55-1E86DD50BDD3}"/>
              </a:ext>
            </a:extLst>
          </p:cNvPr>
          <p:cNvGrpSpPr/>
          <p:nvPr/>
        </p:nvGrpSpPr>
        <p:grpSpPr>
          <a:xfrm>
            <a:off x="151197" y="170603"/>
            <a:ext cx="12017887" cy="6536733"/>
            <a:chOff x="151197" y="170603"/>
            <a:chExt cx="12017887" cy="653673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4D7933-8247-C3DF-E8F0-B46599B0A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5312" y="6342132"/>
              <a:ext cx="3141298" cy="15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80E28F-E44D-0798-E294-2BBB76C98F74}"/>
                </a:ext>
              </a:extLst>
            </p:cNvPr>
            <p:cNvCxnSpPr>
              <a:cxnSpLocks/>
            </p:cNvCxnSpPr>
            <p:nvPr/>
          </p:nvCxnSpPr>
          <p:spPr>
            <a:xfrm>
              <a:off x="9308752" y="6355528"/>
              <a:ext cx="1810059" cy="129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645CA7E-10D5-AFC7-52E0-2B6DB87AD4B3}"/>
                </a:ext>
              </a:extLst>
            </p:cNvPr>
            <p:cNvCxnSpPr>
              <a:cxnSpLocks/>
            </p:cNvCxnSpPr>
            <p:nvPr/>
          </p:nvCxnSpPr>
          <p:spPr>
            <a:xfrm>
              <a:off x="5762946" y="4534256"/>
              <a:ext cx="4427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CA32ED-2EF6-CC37-D3B4-D8E9D3CD5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902" y="4528127"/>
              <a:ext cx="0" cy="9307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CB664E9-711B-12D7-723E-226E6017ED91}"/>
                </a:ext>
              </a:extLst>
            </p:cNvPr>
            <p:cNvCxnSpPr>
              <a:cxnSpLocks/>
            </p:cNvCxnSpPr>
            <p:nvPr/>
          </p:nvCxnSpPr>
          <p:spPr>
            <a:xfrm>
              <a:off x="5762946" y="4191423"/>
              <a:ext cx="4427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5FF1B0-302C-1DD9-E1A9-79D24536D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61897" y="4976571"/>
              <a:ext cx="149097" cy="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A7BFEA5-7B7D-7317-D14E-9D7A24121A2D}"/>
                </a:ext>
              </a:extLst>
            </p:cNvPr>
            <p:cNvCxnSpPr>
              <a:cxnSpLocks/>
            </p:cNvCxnSpPr>
            <p:nvPr/>
          </p:nvCxnSpPr>
          <p:spPr>
            <a:xfrm>
              <a:off x="2091690" y="2388870"/>
              <a:ext cx="2500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710FE4D-CC21-43ED-8328-8B175848B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96225" y="4967618"/>
              <a:ext cx="298038" cy="22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34C0A01-2F88-CF9C-33AA-1045DBF9B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4963" y="4553347"/>
              <a:ext cx="406167" cy="4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866017-9397-BDD6-6A81-CAB5AF7BE34A}"/>
                </a:ext>
              </a:extLst>
            </p:cNvPr>
            <p:cNvCxnSpPr>
              <a:cxnSpLocks/>
            </p:cNvCxnSpPr>
            <p:nvPr/>
          </p:nvCxnSpPr>
          <p:spPr>
            <a:xfrm>
              <a:off x="3101292" y="2383380"/>
              <a:ext cx="3851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4C8182-B7AE-81BF-52B8-49D87BE5F3A6}"/>
                </a:ext>
              </a:extLst>
            </p:cNvPr>
            <p:cNvGrpSpPr/>
            <p:nvPr/>
          </p:nvGrpSpPr>
          <p:grpSpPr>
            <a:xfrm>
              <a:off x="6152228" y="1657349"/>
              <a:ext cx="584775" cy="4777740"/>
              <a:chOff x="3485228" y="1440180"/>
              <a:chExt cx="584775" cy="4777740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2905DDA9-76EC-CB23-07CA-E13CF401B9DB}"/>
                  </a:ext>
                </a:extLst>
              </p:cNvPr>
              <p:cNvSpPr/>
              <p:nvPr/>
            </p:nvSpPr>
            <p:spPr>
              <a:xfrm>
                <a:off x="3531870" y="1440180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1819200D-2C9B-1B0B-96F9-F87676EB0D93}"/>
                  </a:ext>
                </a:extLst>
              </p:cNvPr>
              <p:cNvSpPr txBox="1"/>
              <p:nvPr/>
            </p:nvSpPr>
            <p:spPr>
              <a:xfrm rot="16200000">
                <a:off x="2657476" y="3536662"/>
                <a:ext cx="224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ID/EX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12C2EC-0A02-97DD-96D4-5C934AFA8CC8}"/>
                </a:ext>
              </a:extLst>
            </p:cNvPr>
            <p:cNvGrpSpPr/>
            <p:nvPr/>
          </p:nvGrpSpPr>
          <p:grpSpPr>
            <a:xfrm>
              <a:off x="8785860" y="1657349"/>
              <a:ext cx="584775" cy="4777740"/>
              <a:chOff x="3496658" y="1440180"/>
              <a:chExt cx="584775" cy="4777740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C28C5EB5-28D5-93DF-9951-1E024A7C79FE}"/>
                  </a:ext>
                </a:extLst>
              </p:cNvPr>
              <p:cNvSpPr/>
              <p:nvPr/>
            </p:nvSpPr>
            <p:spPr>
              <a:xfrm>
                <a:off x="3531870" y="1440180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57C035B7-C810-7C82-09BE-CBF028810102}"/>
                  </a:ext>
                </a:extLst>
              </p:cNvPr>
              <p:cNvSpPr txBox="1"/>
              <p:nvPr/>
            </p:nvSpPr>
            <p:spPr>
              <a:xfrm rot="16200000">
                <a:off x="2668906" y="3536662"/>
                <a:ext cx="224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EX/MEM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393AEE4-39B0-994E-5C12-13F64F1DC4D3}"/>
                </a:ext>
              </a:extLst>
            </p:cNvPr>
            <p:cNvGrpSpPr/>
            <p:nvPr/>
          </p:nvGrpSpPr>
          <p:grpSpPr>
            <a:xfrm>
              <a:off x="11034556" y="1668775"/>
              <a:ext cx="584775" cy="4777740"/>
              <a:chOff x="3473798" y="1440180"/>
              <a:chExt cx="584775" cy="4777740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A3440CF-882E-8F62-1C18-E8CEF4FC8BC5}"/>
                  </a:ext>
                </a:extLst>
              </p:cNvPr>
              <p:cNvSpPr/>
              <p:nvPr/>
            </p:nvSpPr>
            <p:spPr>
              <a:xfrm>
                <a:off x="3531870" y="1440180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D248FC68-B8DE-782E-534D-93D133D0B6EF}"/>
                  </a:ext>
                </a:extLst>
              </p:cNvPr>
              <p:cNvSpPr txBox="1"/>
              <p:nvPr/>
            </p:nvSpPr>
            <p:spPr>
              <a:xfrm rot="16200000">
                <a:off x="2646046" y="3536662"/>
                <a:ext cx="224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MEM/WB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B6D9C64-3CEB-5A46-38CD-63BEBCFB7301}"/>
                </a:ext>
              </a:extLst>
            </p:cNvPr>
            <p:cNvGrpSpPr/>
            <p:nvPr/>
          </p:nvGrpSpPr>
          <p:grpSpPr>
            <a:xfrm>
              <a:off x="1097280" y="1794510"/>
              <a:ext cx="1131570" cy="1188720"/>
              <a:chOff x="1737360" y="3120390"/>
              <a:chExt cx="1131570" cy="1188720"/>
            </a:xfrm>
          </p:grpSpPr>
          <p:sp>
            <p:nvSpPr>
              <p:cNvPr id="289" name="Arrow: Chevron 288">
                <a:extLst>
                  <a:ext uri="{FF2B5EF4-FFF2-40B4-BE49-F238E27FC236}">
                    <a16:creationId xmlns:a16="http://schemas.microsoft.com/office/drawing/2014/main" id="{F1753C2A-C674-D36A-3CDB-103821BE6380}"/>
                  </a:ext>
                </a:extLst>
              </p:cNvPr>
              <p:cNvSpPr/>
              <p:nvPr/>
            </p:nvSpPr>
            <p:spPr>
              <a:xfrm>
                <a:off x="1737360" y="3120390"/>
                <a:ext cx="1131570" cy="118872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D53E7189-51C1-F3E2-8E86-D3A7AD75B634}"/>
                  </a:ext>
                </a:extLst>
              </p:cNvPr>
              <p:cNvSpPr txBox="1"/>
              <p:nvPr/>
            </p:nvSpPr>
            <p:spPr>
              <a:xfrm>
                <a:off x="2243228" y="3264961"/>
                <a:ext cx="5933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+</a:t>
                </a: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A127A52-E711-D970-FDCA-72B78E8A41DA}"/>
                </a:ext>
              </a:extLst>
            </p:cNvPr>
            <p:cNvCxnSpPr>
              <a:cxnSpLocks/>
            </p:cNvCxnSpPr>
            <p:nvPr/>
          </p:nvCxnSpPr>
          <p:spPr>
            <a:xfrm>
              <a:off x="852518" y="2046742"/>
              <a:ext cx="48491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355565D-4DC1-5740-E789-A59A3588FD4B}"/>
                </a:ext>
              </a:extLst>
            </p:cNvPr>
            <p:cNvCxnSpPr>
              <a:cxnSpLocks/>
            </p:cNvCxnSpPr>
            <p:nvPr/>
          </p:nvCxnSpPr>
          <p:spPr>
            <a:xfrm>
              <a:off x="620419" y="2727641"/>
              <a:ext cx="714583" cy="127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0A62D19-CF1E-8B34-450F-A59BE94A591C}"/>
                </a:ext>
              </a:extLst>
            </p:cNvPr>
            <p:cNvCxnSpPr>
              <a:cxnSpLocks/>
              <a:stCxn id="285" idx="0"/>
            </p:cNvCxnSpPr>
            <p:nvPr/>
          </p:nvCxnSpPr>
          <p:spPr>
            <a:xfrm flipH="1" flipV="1">
              <a:off x="620419" y="2727641"/>
              <a:ext cx="8013" cy="5756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F5E1FB4-D913-CE2C-7EAB-6A35E5FBE992}"/>
                </a:ext>
              </a:extLst>
            </p:cNvPr>
            <p:cNvGrpSpPr/>
            <p:nvPr/>
          </p:nvGrpSpPr>
          <p:grpSpPr>
            <a:xfrm>
              <a:off x="842835" y="3314693"/>
              <a:ext cx="1756102" cy="1485897"/>
              <a:chOff x="3452108" y="1440180"/>
              <a:chExt cx="696736" cy="4777740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65B9B50-7F18-9D14-108E-EA96C640E8B3}"/>
                  </a:ext>
                </a:extLst>
              </p:cNvPr>
              <p:cNvSpPr/>
              <p:nvPr/>
            </p:nvSpPr>
            <p:spPr>
              <a:xfrm>
                <a:off x="3554730" y="1440180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388A117-87E6-C5B7-5F2E-7E82FDAD642D}"/>
                  </a:ext>
                </a:extLst>
              </p:cNvPr>
              <p:cNvSpPr txBox="1"/>
              <p:nvPr/>
            </p:nvSpPr>
            <p:spPr>
              <a:xfrm>
                <a:off x="3452108" y="3146173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31DEFD2-6768-3178-5D5C-0D45661AC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24" y="3623310"/>
              <a:ext cx="406167" cy="4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F958D30-B400-939A-6B3A-C22A81800A8E}"/>
                </a:ext>
              </a:extLst>
            </p:cNvPr>
            <p:cNvGrpSpPr/>
            <p:nvPr/>
          </p:nvGrpSpPr>
          <p:grpSpPr>
            <a:xfrm>
              <a:off x="280065" y="3303268"/>
              <a:ext cx="696736" cy="1485897"/>
              <a:chOff x="3452108" y="1440180"/>
              <a:chExt cx="696736" cy="4777740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3222DC54-0FED-01AD-822B-D07BBD74B284}"/>
                  </a:ext>
                </a:extLst>
              </p:cNvPr>
              <p:cNvSpPr/>
              <p:nvPr/>
            </p:nvSpPr>
            <p:spPr>
              <a:xfrm>
                <a:off x="3554730" y="1440180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FE6DDAA8-A46D-B0E8-0759-204BE9F698FB}"/>
                  </a:ext>
                </a:extLst>
              </p:cNvPr>
              <p:cNvSpPr txBox="1"/>
              <p:nvPr/>
            </p:nvSpPr>
            <p:spPr>
              <a:xfrm>
                <a:off x="3452108" y="2888910"/>
                <a:ext cx="696736" cy="188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IP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5298322-1E32-4E3C-70DA-9E1747FFA3DC}"/>
                </a:ext>
              </a:extLst>
            </p:cNvPr>
            <p:cNvSpPr txBox="1"/>
            <p:nvPr/>
          </p:nvSpPr>
          <p:spPr>
            <a:xfrm>
              <a:off x="877404" y="3423255"/>
              <a:ext cx="10877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CEC2FC-FD07-9C24-1AF9-C10ACF102FB2}"/>
                </a:ext>
              </a:extLst>
            </p:cNvPr>
            <p:cNvSpPr txBox="1"/>
            <p:nvPr/>
          </p:nvSpPr>
          <p:spPr>
            <a:xfrm>
              <a:off x="1655851" y="4280920"/>
              <a:ext cx="769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69D7D04-9656-309E-041E-9DB981923269}"/>
                </a:ext>
              </a:extLst>
            </p:cNvPr>
            <p:cNvGrpSpPr/>
            <p:nvPr/>
          </p:nvGrpSpPr>
          <p:grpSpPr>
            <a:xfrm>
              <a:off x="3365090" y="1668790"/>
              <a:ext cx="2639931" cy="3583564"/>
              <a:chOff x="4348070" y="720100"/>
              <a:chExt cx="2639931" cy="3583564"/>
            </a:xfrm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A94F7687-813E-A9C6-8247-BD1F6AF1F389}"/>
                  </a:ext>
                </a:extLst>
              </p:cNvPr>
              <p:cNvSpPr/>
              <p:nvPr/>
            </p:nvSpPr>
            <p:spPr>
              <a:xfrm>
                <a:off x="4454323" y="720100"/>
                <a:ext cx="2394212" cy="35835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F5EFAA45-A797-B05D-88AE-E864380C5877}"/>
                  </a:ext>
                </a:extLst>
              </p:cNvPr>
              <p:cNvSpPr txBox="1"/>
              <p:nvPr/>
            </p:nvSpPr>
            <p:spPr>
              <a:xfrm>
                <a:off x="4767199" y="3801667"/>
                <a:ext cx="1756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Registers</a:t>
                </a:r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34B7B0DE-6E81-C293-BADA-695DE4E4C14B}"/>
                  </a:ext>
                </a:extLst>
              </p:cNvPr>
              <p:cNvSpPr txBox="1"/>
              <p:nvPr/>
            </p:nvSpPr>
            <p:spPr>
              <a:xfrm>
                <a:off x="4412840" y="770064"/>
                <a:ext cx="1953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Read reg0 </a:t>
                </a:r>
                <a:r>
                  <a:rPr lang="en-US" sz="24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idx</a:t>
                </a:r>
                <a:endPara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F52455AB-530F-C797-1994-875A236E3221}"/>
                  </a:ext>
                </a:extLst>
              </p:cNvPr>
              <p:cNvSpPr txBox="1"/>
              <p:nvPr/>
            </p:nvSpPr>
            <p:spPr>
              <a:xfrm>
                <a:off x="4393790" y="1208214"/>
                <a:ext cx="1953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Read reg1 </a:t>
                </a:r>
                <a:r>
                  <a:rPr lang="en-US" sz="24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idx</a:t>
                </a:r>
                <a:endPara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B55A5AA8-AD15-EE34-5BBB-8BB37CFFEBA0}"/>
                  </a:ext>
                </a:extLst>
              </p:cNvPr>
              <p:cNvSpPr txBox="1"/>
              <p:nvPr/>
            </p:nvSpPr>
            <p:spPr>
              <a:xfrm>
                <a:off x="4348070" y="1929436"/>
                <a:ext cx="1953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Write </a:t>
                </a:r>
                <a:r>
                  <a:rPr lang="en-US" sz="24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reg</a:t>
                </a:r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US" sz="24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idx</a:t>
                </a:r>
                <a:endPara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158CECE0-9933-5C3C-F4AC-B064E7177DBD}"/>
                  </a:ext>
                </a:extLst>
              </p:cNvPr>
              <p:cNvSpPr txBox="1"/>
              <p:nvPr/>
            </p:nvSpPr>
            <p:spPr>
              <a:xfrm>
                <a:off x="4351879" y="2321866"/>
                <a:ext cx="2159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Write </a:t>
                </a:r>
                <a:r>
                  <a:rPr lang="en-US" sz="24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reg</a:t>
                </a:r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data</a:t>
                </a:r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D15FCFA7-3239-A955-34FB-CE1700E647D9}"/>
                  </a:ext>
                </a:extLst>
              </p:cNvPr>
              <p:cNvSpPr txBox="1"/>
              <p:nvPr/>
            </p:nvSpPr>
            <p:spPr>
              <a:xfrm>
                <a:off x="5034331" y="3008024"/>
                <a:ext cx="1953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Read data 0</a:t>
                </a: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39555149-375F-D966-7F58-CF5E6C39BBE8}"/>
                  </a:ext>
                </a:extLst>
              </p:cNvPr>
              <p:cNvSpPr txBox="1"/>
              <p:nvPr/>
            </p:nvSpPr>
            <p:spPr>
              <a:xfrm>
                <a:off x="5015281" y="3389024"/>
                <a:ext cx="1953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Read data 1</a:t>
                </a:r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A977B37-EA2B-1640-921D-059F1038666A}"/>
                </a:ext>
              </a:extLst>
            </p:cNvPr>
            <p:cNvSpPr/>
            <p:nvPr/>
          </p:nvSpPr>
          <p:spPr>
            <a:xfrm>
              <a:off x="3682114" y="5302002"/>
              <a:ext cx="1997213" cy="7262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139997-B5A1-7597-DCA9-74977620755F}"/>
                </a:ext>
              </a:extLst>
            </p:cNvPr>
            <p:cNvSpPr txBox="1"/>
            <p:nvPr/>
          </p:nvSpPr>
          <p:spPr>
            <a:xfrm>
              <a:off x="3593718" y="5302807"/>
              <a:ext cx="2163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Sign extend</a:t>
              </a:r>
            </a:p>
            <a:p>
              <a:pPr algn="ctr"/>
              <a:r>
                <a:rPr lang="en-US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imm</a:t>
              </a:r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to 64-bit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0F5430C-B401-DEF5-FBFC-90DE0ED78800}"/>
                </a:ext>
              </a:extLst>
            </p:cNvPr>
            <p:cNvCxnSpPr>
              <a:cxnSpLocks/>
            </p:cNvCxnSpPr>
            <p:nvPr/>
          </p:nvCxnSpPr>
          <p:spPr>
            <a:xfrm>
              <a:off x="3028573" y="5604340"/>
              <a:ext cx="653541" cy="62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835559B-494B-3547-12A5-7D81B7055841}"/>
                </a:ext>
              </a:extLst>
            </p:cNvPr>
            <p:cNvCxnSpPr>
              <a:cxnSpLocks/>
            </p:cNvCxnSpPr>
            <p:nvPr/>
          </p:nvCxnSpPr>
          <p:spPr>
            <a:xfrm>
              <a:off x="5679327" y="5610612"/>
              <a:ext cx="5195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631F400-332D-FD5F-769A-3EB5BEEE22D2}"/>
                </a:ext>
              </a:extLst>
            </p:cNvPr>
            <p:cNvCxnSpPr>
              <a:cxnSpLocks/>
            </p:cNvCxnSpPr>
            <p:nvPr/>
          </p:nvCxnSpPr>
          <p:spPr>
            <a:xfrm>
              <a:off x="3093611" y="1945230"/>
              <a:ext cx="39291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7E32EED-38E4-44C5-5BF9-C6EDFC600546}"/>
                </a:ext>
              </a:extLst>
            </p:cNvPr>
            <p:cNvGrpSpPr/>
            <p:nvPr/>
          </p:nvGrpSpPr>
          <p:grpSpPr>
            <a:xfrm>
              <a:off x="2513678" y="1657348"/>
              <a:ext cx="584775" cy="4777742"/>
              <a:chOff x="3462368" y="1440178"/>
              <a:chExt cx="584775" cy="4777742"/>
            </a:xfrm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70BEA63-BFD5-F891-C70C-EFF7E934874A}"/>
                  </a:ext>
                </a:extLst>
              </p:cNvPr>
              <p:cNvSpPr/>
              <p:nvPr/>
            </p:nvSpPr>
            <p:spPr>
              <a:xfrm>
                <a:off x="3531870" y="1440180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885E24B0-CDD9-5BF1-36A0-322F52EDE4A8}"/>
                  </a:ext>
                </a:extLst>
              </p:cNvPr>
              <p:cNvSpPr txBox="1"/>
              <p:nvPr/>
            </p:nvSpPr>
            <p:spPr>
              <a:xfrm rot="16200000">
                <a:off x="1365886" y="3536660"/>
                <a:ext cx="4777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Current instruction register</a:t>
                </a: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24A5CEC-57FF-D9DB-D545-9A14089F8A4C}"/>
                </a:ext>
              </a:extLst>
            </p:cNvPr>
            <p:cNvCxnSpPr>
              <a:cxnSpLocks/>
            </p:cNvCxnSpPr>
            <p:nvPr/>
          </p:nvCxnSpPr>
          <p:spPr>
            <a:xfrm>
              <a:off x="2330717" y="1307602"/>
              <a:ext cx="28069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E3FA0C1-24AC-84B5-7285-4AD6B1E246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2155" y="1307602"/>
              <a:ext cx="1432" cy="1081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542D25-9086-4290-D1E0-C00DAC319C18}"/>
                </a:ext>
              </a:extLst>
            </p:cNvPr>
            <p:cNvSpPr txBox="1"/>
            <p:nvPr/>
          </p:nvSpPr>
          <p:spPr>
            <a:xfrm>
              <a:off x="187923" y="750180"/>
              <a:ext cx="2671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Next sequential IP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93B38C6-3A4E-3AEF-1A0C-10FDD780D32B}"/>
                </a:ext>
              </a:extLst>
            </p:cNvPr>
            <p:cNvSpPr/>
            <p:nvPr/>
          </p:nvSpPr>
          <p:spPr>
            <a:xfrm>
              <a:off x="2583180" y="981069"/>
              <a:ext cx="491490" cy="687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C81129B-6407-2EB7-F455-D8DF91B1DBE8}"/>
                </a:ext>
              </a:extLst>
            </p:cNvPr>
            <p:cNvGrpSpPr/>
            <p:nvPr/>
          </p:nvGrpSpPr>
          <p:grpSpPr>
            <a:xfrm>
              <a:off x="7461391" y="4217968"/>
              <a:ext cx="1131570" cy="1283526"/>
              <a:chOff x="2024057" y="2916507"/>
              <a:chExt cx="1131570" cy="1283526"/>
            </a:xfrm>
          </p:grpSpPr>
          <p:sp>
            <p:nvSpPr>
              <p:cNvPr id="273" name="Arrow: Chevron 272">
                <a:extLst>
                  <a:ext uri="{FF2B5EF4-FFF2-40B4-BE49-F238E27FC236}">
                    <a16:creationId xmlns:a16="http://schemas.microsoft.com/office/drawing/2014/main" id="{37D0935E-B1C5-858A-66C6-3325B98BA6D5}"/>
                  </a:ext>
                </a:extLst>
              </p:cNvPr>
              <p:cNvSpPr/>
              <p:nvPr/>
            </p:nvSpPr>
            <p:spPr>
              <a:xfrm>
                <a:off x="2024057" y="2916507"/>
                <a:ext cx="1131570" cy="1283526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9E8C80C2-3153-249F-A428-E216B4C5FF17}"/>
                  </a:ext>
                </a:extLst>
              </p:cNvPr>
              <p:cNvSpPr txBox="1"/>
              <p:nvPr/>
            </p:nvSpPr>
            <p:spPr>
              <a:xfrm rot="16200000">
                <a:off x="2243228" y="3264961"/>
                <a:ext cx="1009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ALU</a:t>
                </a: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87A6697-0802-6B17-D038-34EEC700C8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3118" y="638612"/>
              <a:ext cx="344279" cy="1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FE24720-A397-C92F-C01B-CE69C4536D60}"/>
                </a:ext>
              </a:extLst>
            </p:cNvPr>
            <p:cNvCxnSpPr>
              <a:cxnSpLocks/>
            </p:cNvCxnSpPr>
            <p:nvPr/>
          </p:nvCxnSpPr>
          <p:spPr>
            <a:xfrm>
              <a:off x="7129502" y="4557116"/>
              <a:ext cx="0" cy="2533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6906105-3E8F-DE39-B1C7-DA67A244E630}"/>
                </a:ext>
              </a:extLst>
            </p:cNvPr>
            <p:cNvCxnSpPr>
              <a:cxnSpLocks/>
            </p:cNvCxnSpPr>
            <p:nvPr/>
          </p:nvCxnSpPr>
          <p:spPr>
            <a:xfrm>
              <a:off x="6687287" y="4557116"/>
              <a:ext cx="44247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D84F3E6-8C98-4E27-455B-E8343B1ED713}"/>
                </a:ext>
              </a:extLst>
            </p:cNvPr>
            <p:cNvCxnSpPr>
              <a:cxnSpLocks/>
            </p:cNvCxnSpPr>
            <p:nvPr/>
          </p:nvCxnSpPr>
          <p:spPr>
            <a:xfrm>
              <a:off x="7426183" y="5120582"/>
              <a:ext cx="4048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42634E1-3DA6-94F4-8569-37D3FA3EE4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4190" y="4788659"/>
              <a:ext cx="564227" cy="630594"/>
              <a:chOff x="8037253" y="2752620"/>
              <a:chExt cx="633384" cy="707886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2D91D4D6-E3E3-004F-EB43-7CA145150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37253" y="2789871"/>
                <a:ext cx="633384" cy="6333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7668C444-3534-EC04-6392-CA3FA1657A6C}"/>
                  </a:ext>
                </a:extLst>
              </p:cNvPr>
              <p:cNvSpPr txBox="1"/>
              <p:nvPr/>
            </p:nvSpPr>
            <p:spPr>
              <a:xfrm>
                <a:off x="8083897" y="2752620"/>
                <a:ext cx="5494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?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2F336BB-CA4B-B395-A789-4FF421DBC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2611" y="4617233"/>
              <a:ext cx="449614" cy="42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712D131-5C56-4B7E-E56C-1A393E9FB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7803" y="4217968"/>
              <a:ext cx="671468" cy="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17912CE-F349-8E57-7ED2-56D2860E8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2611" y="4217968"/>
              <a:ext cx="0" cy="4035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355AD27-0F57-74FB-F5D0-A0E6310C3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197" y="4013385"/>
              <a:ext cx="229152" cy="4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4403D49-85FC-920A-8AE8-5505623A8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145" y="182880"/>
              <a:ext cx="990" cy="38519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ED224B44-A4FE-BB65-7B16-CC4C4D221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2961" y="4861636"/>
              <a:ext cx="230999" cy="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41D5402-CCEB-7E46-DF6A-D6437745B56F}"/>
                </a:ext>
              </a:extLst>
            </p:cNvPr>
            <p:cNvGrpSpPr/>
            <p:nvPr/>
          </p:nvGrpSpPr>
          <p:grpSpPr>
            <a:xfrm>
              <a:off x="9362709" y="4754393"/>
              <a:ext cx="1756102" cy="1506750"/>
              <a:chOff x="9888489" y="4937273"/>
              <a:chExt cx="1756102" cy="1506750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3EC8BED8-79A8-5B51-FAB3-57CC6AAAD256}"/>
                  </a:ext>
                </a:extLst>
              </p:cNvPr>
              <p:cNvGrpSpPr/>
              <p:nvPr/>
            </p:nvGrpSpPr>
            <p:grpSpPr>
              <a:xfrm>
                <a:off x="9888489" y="4956209"/>
                <a:ext cx="1756102" cy="1485897"/>
                <a:chOff x="3452108" y="1528899"/>
                <a:chExt cx="696736" cy="477774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2FCBA41E-C359-0D72-EF0F-648F61821D45}"/>
                    </a:ext>
                  </a:extLst>
                </p:cNvPr>
                <p:cNvSpPr/>
                <p:nvPr/>
              </p:nvSpPr>
              <p:spPr>
                <a:xfrm>
                  <a:off x="3554731" y="1528899"/>
                  <a:ext cx="491490" cy="47777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6AE537BE-5849-6662-F6DC-5D712F815589}"/>
                    </a:ext>
                  </a:extLst>
                </p:cNvPr>
                <p:cNvSpPr txBox="1"/>
                <p:nvPr/>
              </p:nvSpPr>
              <p:spPr>
                <a:xfrm>
                  <a:off x="3452108" y="2662967"/>
                  <a:ext cx="696736" cy="1484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Memory</a:t>
                  </a:r>
                </a:p>
              </p:txBody>
            </p:sp>
          </p:grp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35E487A7-BD73-15E2-95AF-137913E30105}"/>
                  </a:ext>
                </a:extLst>
              </p:cNvPr>
              <p:cNvSpPr txBox="1"/>
              <p:nvPr/>
            </p:nvSpPr>
            <p:spPr>
              <a:xfrm>
                <a:off x="10100501" y="5710588"/>
                <a:ext cx="7394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Addr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D82583B0-910F-1A37-6056-DB14C57FEBD1}"/>
                  </a:ext>
                </a:extLst>
              </p:cNvPr>
              <p:cNvSpPr txBox="1"/>
              <p:nvPr/>
            </p:nvSpPr>
            <p:spPr>
              <a:xfrm>
                <a:off x="10087041" y="6043913"/>
                <a:ext cx="1027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WrData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6FE7AB44-D6CE-2DEF-1A8E-CC9B5FD9D4AF}"/>
                  </a:ext>
                </a:extLst>
              </p:cNvPr>
              <p:cNvSpPr txBox="1"/>
              <p:nvPr/>
            </p:nvSpPr>
            <p:spPr>
              <a:xfrm>
                <a:off x="10416106" y="4937273"/>
                <a:ext cx="1027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RdData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E6ED7EC7-379F-3BAA-8710-55015FA90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7945" y="6125223"/>
              <a:ext cx="298038" cy="22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F2550CF0-3B0D-2B3A-A7C0-672F8E434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7127" y="6128772"/>
              <a:ext cx="2123945" cy="8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38FB98B6-6AD4-F506-B611-8309DF03A593}"/>
                </a:ext>
              </a:extLst>
            </p:cNvPr>
            <p:cNvCxnSpPr>
              <a:cxnSpLocks/>
            </p:cNvCxnSpPr>
            <p:nvPr/>
          </p:nvCxnSpPr>
          <p:spPr>
            <a:xfrm>
              <a:off x="5995496" y="6140202"/>
              <a:ext cx="2108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Left Bracket 199">
              <a:extLst>
                <a:ext uri="{FF2B5EF4-FFF2-40B4-BE49-F238E27FC236}">
                  <a16:creationId xmlns:a16="http://schemas.microsoft.com/office/drawing/2014/main" id="{72A24F64-5E31-B5AF-05D8-30C9BA75E493}"/>
                </a:ext>
              </a:extLst>
            </p:cNvPr>
            <p:cNvSpPr/>
            <p:nvPr/>
          </p:nvSpPr>
          <p:spPr>
            <a:xfrm>
              <a:off x="5921928" y="5459948"/>
              <a:ext cx="101219" cy="32211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98EA246-0B87-9372-FD08-B3CC883B45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7271" y="5783168"/>
              <a:ext cx="0" cy="3561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3BE30C93-16BF-3D39-9FF2-B2187A1C6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368" y="5759833"/>
              <a:ext cx="230999" cy="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ED8F1DE5-66F6-9700-235B-5BEB6CE25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1342" y="3763023"/>
              <a:ext cx="5144" cy="19968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FF2E3D5-188F-C23F-1A25-6A14080567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2877" y="4865903"/>
              <a:ext cx="101143" cy="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C9F9C90-BB9E-59B7-C024-2FD7B6836EE8}"/>
                </a:ext>
              </a:extLst>
            </p:cNvPr>
            <p:cNvCxnSpPr>
              <a:cxnSpLocks/>
            </p:cNvCxnSpPr>
            <p:nvPr/>
          </p:nvCxnSpPr>
          <p:spPr>
            <a:xfrm>
              <a:off x="9399269" y="3763023"/>
              <a:ext cx="16990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CA7597FC-6578-9DE5-4831-FFCCD13C4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4985" y="3485435"/>
              <a:ext cx="268182" cy="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483FDD9-BA66-9D11-5DEB-B28CBDF62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9051" y="3109904"/>
              <a:ext cx="197000" cy="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E26F9EEA-5FD7-029B-51C1-E62CFE957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4562" y="3778216"/>
              <a:ext cx="3816" cy="16693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F9CDE99B-62AD-BB99-7F08-6D7E4C2B2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2422" y="4977645"/>
              <a:ext cx="3816" cy="51087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E41B7231-B133-0D04-21D7-FE4B68550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4663" y="3767468"/>
              <a:ext cx="346178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B91D2C06-D1EA-74B3-4A3C-F851ADCA4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4167" y="3478896"/>
              <a:ext cx="1092" cy="20055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Left Bracket 211">
              <a:extLst>
                <a:ext uri="{FF2B5EF4-FFF2-40B4-BE49-F238E27FC236}">
                  <a16:creationId xmlns:a16="http://schemas.microsoft.com/office/drawing/2014/main" id="{97B2ECA4-3C57-0300-F02A-637E652F6CB9}"/>
                </a:ext>
              </a:extLst>
            </p:cNvPr>
            <p:cNvSpPr/>
            <p:nvPr/>
          </p:nvSpPr>
          <p:spPr>
            <a:xfrm flipH="1">
              <a:off x="3200992" y="5471699"/>
              <a:ext cx="101219" cy="32211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3BCB6948-2224-DAA3-0482-4450FAD8C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9456" y="6490320"/>
              <a:ext cx="3596" cy="209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A7F85C2D-0754-897F-1DAD-403594D29FBB}"/>
                </a:ext>
              </a:extLst>
            </p:cNvPr>
            <p:cNvCxnSpPr>
              <a:cxnSpLocks/>
            </p:cNvCxnSpPr>
            <p:nvPr/>
          </p:nvCxnSpPr>
          <p:spPr>
            <a:xfrm>
              <a:off x="3171724" y="6690630"/>
              <a:ext cx="8728339" cy="164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789658D8-30C4-32CF-2E8C-3C42ED22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86970" y="5918183"/>
              <a:ext cx="0" cy="7891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33F55032-F547-66C0-BB69-D894F2907C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04857" y="5397636"/>
              <a:ext cx="564227" cy="630594"/>
              <a:chOff x="8037253" y="2752620"/>
              <a:chExt cx="633384" cy="707886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D2F4E9A-4DB7-344B-0E33-407E6953FF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37253" y="2789871"/>
                <a:ext cx="633384" cy="6333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29F2B0FB-C6EC-BA00-4D3C-4579E996714D}"/>
                  </a:ext>
                </a:extLst>
              </p:cNvPr>
              <p:cNvSpPr txBox="1"/>
              <p:nvPr/>
            </p:nvSpPr>
            <p:spPr>
              <a:xfrm>
                <a:off x="8083897" y="2752620"/>
                <a:ext cx="5494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?</a:t>
                </a:r>
              </a:p>
            </p:txBody>
          </p:sp>
        </p:grp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910067B7-D871-8BFE-F719-4A82BD1F90BF}"/>
                </a:ext>
              </a:extLst>
            </p:cNvPr>
            <p:cNvCxnSpPr>
              <a:cxnSpLocks/>
            </p:cNvCxnSpPr>
            <p:nvPr/>
          </p:nvCxnSpPr>
          <p:spPr>
            <a:xfrm>
              <a:off x="6685935" y="5625435"/>
              <a:ext cx="44247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DDB17EB9-32CC-A7C6-BCB3-9F2273ACE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3927" y="5395372"/>
              <a:ext cx="6550" cy="216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Left Bracket 218">
              <a:extLst>
                <a:ext uri="{FF2B5EF4-FFF2-40B4-BE49-F238E27FC236}">
                  <a16:creationId xmlns:a16="http://schemas.microsoft.com/office/drawing/2014/main" id="{F6914F3A-764F-D8DE-7CF7-95B580EC47ED}"/>
                </a:ext>
              </a:extLst>
            </p:cNvPr>
            <p:cNvSpPr/>
            <p:nvPr/>
          </p:nvSpPr>
          <p:spPr>
            <a:xfrm flipH="1">
              <a:off x="3176862" y="6180673"/>
              <a:ext cx="101219" cy="32211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C06A5741-398D-56AC-B667-70D3C6C2E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3886" y="5787463"/>
              <a:ext cx="3596" cy="3929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56EF1352-C293-8DF3-7EE7-5FE5FF1D3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0937" y="6338322"/>
              <a:ext cx="2123945" cy="8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80CFF783-1B08-E201-2C4A-81BA90B101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7987" y="3115501"/>
              <a:ext cx="1092" cy="2259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Left Bracket 222">
              <a:extLst>
                <a:ext uri="{FF2B5EF4-FFF2-40B4-BE49-F238E27FC236}">
                  <a16:creationId xmlns:a16="http://schemas.microsoft.com/office/drawing/2014/main" id="{AB5C88B7-78CE-B1A4-4B75-05787AC11B91}"/>
                </a:ext>
              </a:extLst>
            </p:cNvPr>
            <p:cNvSpPr/>
            <p:nvPr/>
          </p:nvSpPr>
          <p:spPr>
            <a:xfrm flipH="1">
              <a:off x="3341962" y="5361209"/>
              <a:ext cx="101219" cy="32211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Left Bracket 223">
              <a:extLst>
                <a:ext uri="{FF2B5EF4-FFF2-40B4-BE49-F238E27FC236}">
                  <a16:creationId xmlns:a16="http://schemas.microsoft.com/office/drawing/2014/main" id="{9B761DCE-2A43-DE1F-9F5D-2EF0207BEB11}"/>
                </a:ext>
              </a:extLst>
            </p:cNvPr>
            <p:cNvSpPr/>
            <p:nvPr/>
          </p:nvSpPr>
          <p:spPr>
            <a:xfrm flipH="1">
              <a:off x="3340692" y="6104473"/>
              <a:ext cx="101219" cy="32211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78B409A1-E476-0B66-B013-50673FAA0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6286" y="5691854"/>
              <a:ext cx="3596" cy="4089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D099532-FFB3-BB62-14C7-4AE1C9443D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8641" y="5367400"/>
              <a:ext cx="168133" cy="20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47B712D8-2444-7307-13CE-D06F9DC80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4716" y="6413575"/>
              <a:ext cx="3596" cy="1881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629030BC-6E1D-19BA-1FEF-E9873ECC459E}"/>
                </a:ext>
              </a:extLst>
            </p:cNvPr>
            <p:cNvCxnSpPr>
              <a:cxnSpLocks/>
            </p:cNvCxnSpPr>
            <p:nvPr/>
          </p:nvCxnSpPr>
          <p:spPr>
            <a:xfrm>
              <a:off x="3334392" y="6591570"/>
              <a:ext cx="8387762" cy="164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8064DB6A-B961-6255-97C2-7C305364E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11476" y="6391260"/>
              <a:ext cx="3596" cy="209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9B87A04D-85D1-BA04-BC52-159AB84F4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74597" y="6373571"/>
              <a:ext cx="149097" cy="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70198B6-4D7C-E610-001D-E791B76F2E14}"/>
                </a:ext>
              </a:extLst>
            </p:cNvPr>
            <p:cNvSpPr txBox="1"/>
            <p:nvPr/>
          </p:nvSpPr>
          <p:spPr>
            <a:xfrm>
              <a:off x="3267401" y="5973455"/>
              <a:ext cx="2671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BF4ACB7-5D14-5452-537E-F9A98BD20FCC}"/>
                </a:ext>
              </a:extLst>
            </p:cNvPr>
            <p:cNvGrpSpPr/>
            <p:nvPr/>
          </p:nvGrpSpPr>
          <p:grpSpPr>
            <a:xfrm>
              <a:off x="3512483" y="433259"/>
              <a:ext cx="679098" cy="801198"/>
              <a:chOff x="1667796" y="3070605"/>
              <a:chExt cx="1201136" cy="1238505"/>
            </a:xfrm>
          </p:grpSpPr>
          <p:sp>
            <p:nvSpPr>
              <p:cNvPr id="261" name="Arrow: Chevron 260">
                <a:extLst>
                  <a:ext uri="{FF2B5EF4-FFF2-40B4-BE49-F238E27FC236}">
                    <a16:creationId xmlns:a16="http://schemas.microsoft.com/office/drawing/2014/main" id="{4924B86F-CABD-E003-5220-C59308FAD063}"/>
                  </a:ext>
                </a:extLst>
              </p:cNvPr>
              <p:cNvSpPr/>
              <p:nvPr/>
            </p:nvSpPr>
            <p:spPr>
              <a:xfrm>
                <a:off x="1667796" y="3120390"/>
                <a:ext cx="1201136" cy="118872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43E508E-38F3-1B31-0460-3F06BA26E5AB}"/>
                  </a:ext>
                </a:extLst>
              </p:cNvPr>
              <p:cNvSpPr txBox="1"/>
              <p:nvPr/>
            </p:nvSpPr>
            <p:spPr>
              <a:xfrm>
                <a:off x="2243229" y="3070605"/>
                <a:ext cx="593318" cy="1189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+</a:t>
                </a:r>
              </a:p>
            </p:txBody>
          </p:sp>
        </p:grp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6786C956-E4EF-D729-C9CE-A9D8A74838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945" y="175260"/>
              <a:ext cx="5033973" cy="73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70F6959D-EF3F-4583-E984-1230D7DA5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95486" y="170603"/>
              <a:ext cx="1432" cy="5015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35A02132-4C7C-03CD-A855-FE4808A47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9977" y="1305362"/>
              <a:ext cx="226680" cy="1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F36ABFCC-4AAE-BE3B-8B28-CE8E11589C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2211" y="641876"/>
              <a:ext cx="0" cy="6762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DC48CF95-38B7-3A0F-7814-3E5E4564D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742" y="1008182"/>
              <a:ext cx="305530" cy="1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8A142EC3-96D1-118A-023C-2574655149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1751" y="1001286"/>
              <a:ext cx="0" cy="4679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CCCB9DC2-CAC8-4173-E697-5D26875A0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6159" y="844313"/>
              <a:ext cx="222214" cy="1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FE73FA1F-30C1-5647-E5B8-A7D4DC6367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5557" y="1457762"/>
              <a:ext cx="391821" cy="1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DEE564AB-0CC5-E116-F550-7078FD6D2779}"/>
                </a:ext>
              </a:extLst>
            </p:cNvPr>
            <p:cNvSpPr txBox="1"/>
            <p:nvPr/>
          </p:nvSpPr>
          <p:spPr>
            <a:xfrm>
              <a:off x="3458578" y="1259317"/>
              <a:ext cx="2671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Sign-extended </a:t>
              </a:r>
              <a:r>
                <a:rPr lang="en-US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imm</a:t>
              </a:r>
              <a:endParaRPr lang="en-US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AB1212F-3C59-AC93-9F74-EC2A920E58F3}"/>
                </a:ext>
              </a:extLst>
            </p:cNvPr>
            <p:cNvGrpSpPr/>
            <p:nvPr/>
          </p:nvGrpSpPr>
          <p:grpSpPr>
            <a:xfrm>
              <a:off x="189618" y="1804256"/>
              <a:ext cx="801949" cy="623039"/>
              <a:chOff x="8185297" y="484460"/>
              <a:chExt cx="801949" cy="623039"/>
            </a:xfrm>
          </p:grpSpPr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0FEB4C72-2626-DB2F-69AA-292421E169FD}"/>
                  </a:ext>
                </a:extLst>
              </p:cNvPr>
              <p:cNvSpPr txBox="1"/>
              <p:nvPr/>
            </p:nvSpPr>
            <p:spPr>
              <a:xfrm>
                <a:off x="8192376" y="484460"/>
                <a:ext cx="794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Instr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D26463F-C7DE-741A-C59E-7EBBEA618BC8}"/>
                  </a:ext>
                </a:extLst>
              </p:cNvPr>
              <p:cNvSpPr txBox="1"/>
              <p:nvPr/>
            </p:nvSpPr>
            <p:spPr>
              <a:xfrm>
                <a:off x="8185297" y="707389"/>
                <a:ext cx="794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size</a:t>
                </a:r>
              </a:p>
            </p:txBody>
          </p:sp>
        </p:grp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E5DBF0A5-2056-7AE2-C7A6-84B4CE300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805" y="864131"/>
              <a:ext cx="0" cy="3703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B7EFF700-813E-AF08-3053-EBC052B8F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0784" y="1221680"/>
              <a:ext cx="0" cy="6441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5D3C2288-1EF9-1E78-C3BE-BF185DF5A6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8178" y="1234458"/>
              <a:ext cx="93195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F8039FE6-20A6-42CD-D759-F212DE341D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0131" y="1854551"/>
              <a:ext cx="1682994" cy="7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5C17B1B9-C469-D3FA-3A1F-F778BD5C4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3124" y="1844594"/>
              <a:ext cx="0" cy="3027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87BA759F-7D64-6206-086D-08B14ABBEB7E}"/>
                </a:ext>
              </a:extLst>
            </p:cNvPr>
            <p:cNvGrpSpPr/>
            <p:nvPr/>
          </p:nvGrpSpPr>
          <p:grpSpPr>
            <a:xfrm>
              <a:off x="4408740" y="540418"/>
              <a:ext cx="2637116" cy="1128357"/>
              <a:chOff x="4408740" y="540418"/>
              <a:chExt cx="2637116" cy="1128357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4646D101-B924-ABF8-1840-B675A995DD7E}"/>
                  </a:ext>
                </a:extLst>
              </p:cNvPr>
              <p:cNvGrpSpPr/>
              <p:nvPr/>
            </p:nvGrpSpPr>
            <p:grpSpPr>
              <a:xfrm>
                <a:off x="4408740" y="540418"/>
                <a:ext cx="1627545" cy="640764"/>
                <a:chOff x="7654860" y="423958"/>
                <a:chExt cx="1627545" cy="640764"/>
              </a:xfrm>
            </p:grpSpPr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F33E3ED3-E68F-3837-6911-F126889B9A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59781" y="423958"/>
                  <a:ext cx="1612235" cy="56142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A911F8F7-0AFF-4412-B8D1-BE46354BC4C7}"/>
                    </a:ext>
                  </a:extLst>
                </p:cNvPr>
                <p:cNvSpPr txBox="1"/>
                <p:nvPr/>
              </p:nvSpPr>
              <p:spPr>
                <a:xfrm>
                  <a:off x="7654860" y="510339"/>
                  <a:ext cx="1627545" cy="554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Conditions/</a:t>
                  </a:r>
                </a:p>
                <a:p>
                  <a:pPr algn="ctr">
                    <a:lnSpc>
                      <a:spcPts val="1800"/>
                    </a:lnSpc>
                  </a:pPr>
                  <a:r>
                    <a: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%</a:t>
                  </a:r>
                  <a:r>
                    <a:rPr lang="en-US" sz="2000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rcx</a:t>
                  </a:r>
                  <a:endPara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60C35922-00A5-C067-F96F-C51B6719B6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31560" y="1007821"/>
                <a:ext cx="0" cy="6609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F52E721E-8263-6993-DBBE-789EACE2EFCE}"/>
                  </a:ext>
                </a:extLst>
              </p:cNvPr>
              <p:cNvSpPr txBox="1"/>
              <p:nvPr/>
            </p:nvSpPr>
            <p:spPr>
              <a:xfrm>
                <a:off x="5432171" y="1091178"/>
                <a:ext cx="4611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105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57D7E18C-BBDB-300C-16D4-4BF59FA85598}"/>
                  </a:ext>
                </a:extLst>
              </p:cNvPr>
              <p:cNvSpPr txBox="1"/>
              <p:nvPr/>
            </p:nvSpPr>
            <p:spPr>
              <a:xfrm>
                <a:off x="6253836" y="1015876"/>
                <a:ext cx="79202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96832981-9051-AB90-F1B8-D8034A119A78}"/>
                </a:ext>
              </a:extLst>
            </p:cNvPr>
            <p:cNvGrpSpPr/>
            <p:nvPr/>
          </p:nvGrpSpPr>
          <p:grpSpPr>
            <a:xfrm>
              <a:off x="6514292" y="2652554"/>
              <a:ext cx="1359436" cy="1558926"/>
              <a:chOff x="6514292" y="2652554"/>
              <a:chExt cx="1359436" cy="1558926"/>
            </a:xfrm>
          </p:grpSpPr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3FE14050-C820-B7FB-1A4D-CC80AE8097F1}"/>
                  </a:ext>
                </a:extLst>
              </p:cNvPr>
              <p:cNvSpPr txBox="1"/>
              <p:nvPr/>
            </p:nvSpPr>
            <p:spPr>
              <a:xfrm>
                <a:off x="6514292" y="2652554"/>
                <a:ext cx="1359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Opcode</a:t>
                </a:r>
              </a:p>
            </p:txBody>
          </p: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DCFD6A3C-B2C1-8203-8DDA-C450574542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1962" y="3014927"/>
                <a:ext cx="0" cy="11965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50097719-75A7-52B6-29D5-8D461CDDC2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7068" y="3031631"/>
                <a:ext cx="1055100" cy="5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0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57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Processors: From the View of a Terrible Programmer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6690" y="858229"/>
            <a:ext cx="4909868" cy="3325577"/>
            <a:chOff x="186690" y="858229"/>
            <a:chExt cx="4909868" cy="3325577"/>
          </a:xfrm>
        </p:grpSpPr>
        <p:sp>
          <p:nvSpPr>
            <p:cNvPr id="31" name="TextBox 30"/>
            <p:cNvSpPr txBox="1"/>
            <p:nvPr/>
          </p:nvSpPr>
          <p:spPr>
            <a:xfrm>
              <a:off x="1083334" y="3537475"/>
              <a:ext cx="3116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Source code</a:t>
              </a:r>
            </a:p>
          </p:txBody>
        </p:sp>
        <p:pic>
          <p:nvPicPr>
            <p:cNvPr id="1026" name="Picture 2" descr="Source Code, Code, Programming, C, Coding, Digi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" y="858229"/>
              <a:ext cx="4909868" cy="277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56228" y="4178204"/>
            <a:ext cx="4570112" cy="2639238"/>
            <a:chOff x="156228" y="4178204"/>
            <a:chExt cx="4570112" cy="2639238"/>
          </a:xfrm>
        </p:grpSpPr>
        <p:sp>
          <p:nvSpPr>
            <p:cNvPr id="7" name="Arrow: Right 6"/>
            <p:cNvSpPr/>
            <p:nvPr/>
          </p:nvSpPr>
          <p:spPr>
            <a:xfrm rot="5400000">
              <a:off x="2346921" y="4079925"/>
              <a:ext cx="589405" cy="7859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228" y="4197908"/>
              <a:ext cx="2354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Compilation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5012" y="4862492"/>
              <a:ext cx="4013224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addq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 %r11, %r12</a:t>
              </a:r>
            </a:p>
            <a:p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movq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 8(%</a:t>
              </a:r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rbx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), %r9</a:t>
              </a:r>
            </a:p>
            <a:p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cmpq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 %</a:t>
              </a:r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rax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, %</a:t>
              </a:r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rbx</a:t>
              </a:r>
              <a:endParaRPr lang="en-US" sz="2800" dirty="0">
                <a:latin typeface="Consolas" panose="020B0609020204030204" pitchFamily="49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906" y="6171111"/>
              <a:ext cx="4169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Machine instructions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5502" y="2970718"/>
            <a:ext cx="7293177" cy="3846723"/>
            <a:chOff x="5005502" y="2970718"/>
            <a:chExt cx="7293177" cy="3846723"/>
          </a:xfrm>
        </p:grpSpPr>
        <p:sp>
          <p:nvSpPr>
            <p:cNvPr id="12" name="TextBox 11"/>
            <p:cNvSpPr txBox="1"/>
            <p:nvPr/>
          </p:nvSpPr>
          <p:spPr>
            <a:xfrm>
              <a:off x="5923902" y="6171110"/>
              <a:ext cx="6374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 HARDWARE MAGIC OCCURS</a:t>
              </a:r>
            </a:p>
          </p:txBody>
        </p:sp>
        <p:pic>
          <p:nvPicPr>
            <p:cNvPr id="1028" name="Picture 4" descr="http://68.media.tumblr.com/7c69c2a7acafee26226a1768fd5709ca/tumblr_nblvhvsqmy1rxkqbso1_50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" t="17045" r="3654" b="5023"/>
            <a:stretch/>
          </p:blipFill>
          <p:spPr bwMode="auto">
            <a:xfrm>
              <a:off x="5914393" y="2970718"/>
              <a:ext cx="3358642" cy="3440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row: Right 13"/>
            <p:cNvSpPr/>
            <p:nvPr/>
          </p:nvSpPr>
          <p:spPr>
            <a:xfrm>
              <a:off x="5005502" y="6031477"/>
              <a:ext cx="992197" cy="7859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1565">
            <a:off x="7216061" y="1178559"/>
            <a:ext cx="1225613" cy="9271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01675" y="1786811"/>
            <a:ext cx="196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Letter “m”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768" y="1342863"/>
            <a:ext cx="1719597" cy="7566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27351" y="1801168"/>
            <a:ext cx="2008737" cy="940231"/>
            <a:chOff x="8627351" y="1915468"/>
            <a:chExt cx="2008737" cy="940231"/>
          </a:xfrm>
        </p:grpSpPr>
        <p:sp>
          <p:nvSpPr>
            <p:cNvPr id="20" name="TextBox 19"/>
            <p:cNvSpPr txBox="1"/>
            <p:nvPr/>
          </p:nvSpPr>
          <p:spPr>
            <a:xfrm>
              <a:off x="8672636" y="1915468"/>
              <a:ext cx="1963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Drawing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27351" y="2270924"/>
              <a:ext cx="1963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of bird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059047" y="652663"/>
            <a:ext cx="2134648" cy="2495881"/>
            <a:chOff x="10059047" y="652663"/>
            <a:chExt cx="2134648" cy="24958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4432" y="652663"/>
              <a:ext cx="1835244" cy="203210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59047" y="2728083"/>
              <a:ext cx="2134648" cy="42046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149993" y="3798488"/>
            <a:ext cx="3184737" cy="2448998"/>
            <a:chOff x="9078679" y="3798487"/>
            <a:chExt cx="3184737" cy="2448998"/>
          </a:xfrm>
        </p:grpSpPr>
        <p:sp>
          <p:nvSpPr>
            <p:cNvPr id="32" name="TextBox 31"/>
            <p:cNvSpPr txBox="1"/>
            <p:nvPr/>
          </p:nvSpPr>
          <p:spPr>
            <a:xfrm>
              <a:off x="9078679" y="3798487"/>
              <a:ext cx="31847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CODE GENERATES ANSWERS</a:t>
              </a:r>
            </a:p>
          </p:txBody>
        </p:sp>
        <p:sp>
          <p:nvSpPr>
            <p:cNvPr id="34" name="Arrow: Right 33"/>
            <p:cNvSpPr/>
            <p:nvPr/>
          </p:nvSpPr>
          <p:spPr>
            <a:xfrm rot="16200000">
              <a:off x="9971860" y="5114565"/>
              <a:ext cx="1479877" cy="7859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10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7226656" y="607712"/>
            <a:ext cx="4973888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//IP=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 of </a:t>
            </a:r>
            <a:r>
              <a:rPr lang="en-US" sz="2300" dirty="0" err="1">
                <a:latin typeface="Consolas" panose="020B0609020204030204" pitchFamily="49" charset="0"/>
              </a:rPr>
              <a:t>addq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  <a:p>
            <a:r>
              <a:rPr lang="en-US" sz="2300" dirty="0">
                <a:latin typeface="Consolas" panose="020B0609020204030204" pitchFamily="49" charset="0"/>
              </a:rPr>
              <a:t>//Fetch </a:t>
            </a:r>
            <a:r>
              <a:rPr lang="en-US" sz="2300" dirty="0" err="1">
                <a:latin typeface="Consolas" panose="020B0609020204030204" pitchFamily="49" charset="0"/>
              </a:rPr>
              <a:t>addq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r>
              <a:rPr lang="en-US" sz="2300" dirty="0">
                <a:latin typeface="Consolas" panose="020B0609020204030204" pitchFamily="49" charset="0"/>
              </a:rPr>
              <a:t>, increment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//IP to next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84507" y="-11681"/>
            <a:ext cx="581054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Fetch:addq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4" name="TextBox 183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CF6ED5-A2AD-4DCA-8672-E0A675AE141A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2DBD568-526B-4623-9AAE-E70F0D9C4F85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5FD1FDD-1910-4440-AE33-CCAC149D815A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27DD51F-BC6C-4F80-90E5-CFA708AF4F68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EFF1618E-A817-4064-BA99-CE94C7BE8694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C8891432-286C-42C9-8A08-0F5C7A5A0D65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1570D82-F99B-43F5-B488-C62560F12CFF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DB94DBB8-517E-4000-A388-90F04090D125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559243-3CB1-401D-A988-C15BED47179E}"/>
              </a:ext>
            </a:extLst>
          </p:cNvPr>
          <p:cNvGrpSpPr/>
          <p:nvPr/>
        </p:nvGrpSpPr>
        <p:grpSpPr>
          <a:xfrm>
            <a:off x="488383" y="4672151"/>
            <a:ext cx="2007562" cy="855371"/>
            <a:chOff x="488383" y="4715691"/>
            <a:chExt cx="2007562" cy="855371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7EE4C2D-4771-428E-91E9-5A5BB09595FA}"/>
                </a:ext>
              </a:extLst>
            </p:cNvPr>
            <p:cNvSpPr txBox="1"/>
            <p:nvPr/>
          </p:nvSpPr>
          <p:spPr>
            <a:xfrm>
              <a:off x="488383" y="4986287"/>
              <a:ext cx="20075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Consolas" panose="020B0609020204030204" pitchFamily="49" charset="0"/>
                </a:rPr>
                <a:t>4D 01 C1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328C9C08-58CC-4866-8258-7FBAFB9F7BD1}"/>
                </a:ext>
              </a:extLst>
            </p:cNvPr>
            <p:cNvSpPr/>
            <p:nvPr/>
          </p:nvSpPr>
          <p:spPr>
            <a:xfrm rot="16200000">
              <a:off x="1203617" y="4084607"/>
              <a:ext cx="561492" cy="1823659"/>
            </a:xfrm>
            <a:prstGeom prst="rightBrace">
              <a:avLst>
                <a:gd name="adj1" fmla="val 0"/>
                <a:gd name="adj2" fmla="val 825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2C10FB9-1AA8-4CB4-88BB-4742645C2EBA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38014419-6FD4-42AC-BA91-B4089201D369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1BBCFE3B-56F7-4088-BD43-8F09A6DCC6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37CCCAAF-9F2D-4BDD-A5BD-DB501262FE11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5D001CA6-EFFE-4B4B-9AED-B2327EC32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9DAE133F-FF58-4FC7-8FAA-947A3C1F8368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EB4FB01-3635-48F3-8AA2-7246900BBAF6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93C13B43-8CB8-4BE2-BA35-B802319CD6BF}"/>
              </a:ext>
            </a:extLst>
          </p:cNvPr>
          <p:cNvSpPr txBox="1"/>
          <p:nvPr/>
        </p:nvSpPr>
        <p:spPr>
          <a:xfrm>
            <a:off x="1619336" y="86295"/>
            <a:ext cx="368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Address of instruction after </a:t>
            </a:r>
            <a:r>
              <a:rPr lang="en-US" sz="2000" dirty="0" err="1">
                <a:latin typeface="Consolas" panose="020B0609020204030204" pitchFamily="49" charset="0"/>
              </a:rPr>
              <a:t>addq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5BFFC8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/>
          <p:cNvSpPr txBox="1"/>
          <p:nvPr/>
        </p:nvSpPr>
        <p:spPr>
          <a:xfrm>
            <a:off x="7042139" y="662576"/>
            <a:ext cx="5158405" cy="9440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300" dirty="0">
                <a:latin typeface="Consolas" panose="020B0609020204030204" pitchFamily="49" charset="0"/>
              </a:rPr>
              <a:t>//Opcode=add</a:t>
            </a:r>
          </a:p>
          <a:p>
            <a:pPr>
              <a:lnSpc>
                <a:spcPts val="2200"/>
              </a:lnSpc>
            </a:pPr>
            <a:r>
              <a:rPr lang="en-US" sz="2300" dirty="0">
                <a:latin typeface="Consolas" panose="020B0609020204030204" pitchFamily="49" charset="0"/>
              </a:rPr>
              <a:t>//Read reg0=%r8   Read reg1=%r9</a:t>
            </a:r>
          </a:p>
          <a:p>
            <a:pPr>
              <a:lnSpc>
                <a:spcPts val="2200"/>
              </a:lnSpc>
            </a:pPr>
            <a:r>
              <a:rPr lang="en-US" sz="2300" dirty="0">
                <a:latin typeface="Consolas" panose="020B0609020204030204" pitchFamily="49" charset="0"/>
              </a:rPr>
              <a:t>//Write reg=%r9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  <a:noFill/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327586" y="-11681"/>
            <a:ext cx="586746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Decode:addq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BF2CAA3-F8EE-483D-A624-6B9236E57200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0160D30-DA4D-4091-AF9A-982D3DD2720F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395F97E-5DB5-4C69-9923-0F168310D637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E4F1A6B-3D31-40B7-9E2E-0D5720FE0AD0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B2E54322-1A57-4898-AA0A-AF15481AD289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2F3D7CC-BA7F-4025-B942-5C62D9FE5B76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DCF4C0F6-148B-4E77-AE2C-41E8E7643ABF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0A00693C-33E6-43E0-8A01-4A1CD9EDECDC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69E0F25-C7B1-4F94-A82F-9C998D431BCF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6A759D1-B34A-4400-A702-0B5AC2994F96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E8F3B82C-A363-4D6D-9400-3CEAD44A6F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21055060-EA49-44C3-A695-7D805DF927F6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BFFA24D4-4758-4B85-BFC5-D0396B62A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B47C083-A0F9-47D3-862E-2CD5DA2C4BAD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2BC8F74-33BF-4C79-AA6C-7D0A894FCEE8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9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762946" y="-11681"/>
            <a:ext cx="6432103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Execute:addq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//Calculate read data 0 +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          read data 1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B093935-ACBC-4CE1-B20B-1292467AEE4F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791BAA2-195B-4A8C-95D9-512A1305F1C4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0F9F9F4-4CD9-4770-BBF2-7C5EFC1229BB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E3804C5-9AF6-43AE-8415-25C918C14802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D728CF1-11A4-40E5-A2D6-74FE2651B982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2846218-B6A2-4DE1-8A09-AC3DC5A2BC02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81F5B27-2E18-4013-BD68-3C19B9968D86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9E9516C-22C4-4F58-B09E-7062871D344B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18B9241-9E3B-4864-A910-5398A0F9A95D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4287FAA-EDD7-42FC-A227-2379AE4B94C4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02F5105-77F3-4026-900D-74949A1350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93D3205-47EE-4F98-AB33-A35B6E8E0216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D56FF649-C980-4C10-88F4-0EA7AF017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AF60754-94AC-4D61-87AA-B52C9648E3D9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08C9B3E0-7EA6-4AD0-B5E5-91BCB5D601CC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8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100794" y="-11681"/>
            <a:ext cx="6094255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Memory:addq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//Nothing to do here; all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//operands are registers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9BDA1E6-BBFC-4A79-AEE3-A384A2A57ABD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87FF1A-4868-401B-9045-BE2206F33CD7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AC3A8CA-129C-4606-9660-C7D6AA1E90FA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BF9A8DC-1A1C-4A27-991F-060267D854F7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E070E9C2-4BEB-4E89-8323-78AD234D93ED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99194B26-14F0-451A-BB7E-8BA8786A0C88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04ECB2A-3BDE-41AA-AC0D-3959E11077E1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914E2A4D-EE25-4020-9F82-7E557379DD80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0C376D7-7826-4A9F-A809-FA43F93567ED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0F42C42C-DEE3-4581-BEBB-4B91F2E75A04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840F61B-F3C6-4082-A7C9-05372DB52C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193263C2-E8BC-4261-A320-C158C987FC2D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78E2602A-5EE5-4CB5-9E06-82E5897A0F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4E29C67-8DD2-4550-9624-A0E15A8222EF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84284E2-7DA4-405F-8B51-181AA42FE312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3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192666" y="-11681"/>
            <a:ext cx="7002383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nsolas" panose="020B0609020204030204" pitchFamily="49" charset="0"/>
              </a:rPr>
              <a:t>Writeback: </a:t>
            </a:r>
            <a:r>
              <a:rPr lang="en-US" sz="4000" dirty="0" err="1">
                <a:latin typeface="Consolas" panose="020B0609020204030204" pitchFamily="49" charset="0"/>
              </a:rPr>
              <a:t>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556466" y="607712"/>
            <a:ext cx="3644077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//Update %r9 with the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//result of the add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3C2F43D-2EEC-4A73-8948-8B48C5A64FA5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F2DCFF5-B490-469E-9036-2E25F65F6B25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C0E29E2-974F-4DB4-AABC-A0A5B3CD26E9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AE1CCD3B-5B9A-4F90-830B-1FA4B1FF3A75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15315264-E509-495B-8111-23C5F148D506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3691710D-C63C-46CD-BE3F-2B3CBB588E9D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EF6911D8-B334-42C4-9D65-8965337010DF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CCDFC5BF-F736-46CF-899C-EE67619377EB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2A7D8FD-CE3E-4004-97EF-DBFE0B3FA5A6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5FF382A-0B16-4469-94A1-FEEE33B1EEC7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AF7CC42-7790-40F5-B11E-1B7776F798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ED5C3E7-8B51-40F3-8733-B90F292B439C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BC9AA1E0-EF5D-49D5-B8F3-4EB3D8753E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7456D17-DC51-40FF-B88C-5EBAB8819C7D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4B515FB-D84A-486B-A18C-0434A1C5A4BF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6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73B3-C79B-4621-925E-E0930391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3" y="2766218"/>
            <a:ext cx="11678194" cy="132556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Suppose that the next instruction</a:t>
            </a:r>
            <a:br>
              <a:rPr lang="en-US" sz="6000" dirty="0"/>
            </a:br>
            <a:r>
              <a:rPr lang="en-US" sz="6000" dirty="0"/>
              <a:t>is a </a:t>
            </a:r>
            <a:r>
              <a:rPr lang="en-US" sz="6000" dirty="0">
                <a:latin typeface="Consolas" panose="020B0609020204030204" pitchFamily="49" charset="0"/>
              </a:rPr>
              <a:t>mov</a:t>
            </a:r>
            <a:r>
              <a:rPr lang="en-US" sz="6000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2555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7997871" y="607712"/>
            <a:ext cx="4202672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//IP=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 of mov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  <a:p>
            <a:r>
              <a:rPr lang="en-US" sz="2300" dirty="0">
                <a:latin typeface="Consolas" panose="020B0609020204030204" pitchFamily="49" charset="0"/>
              </a:rPr>
              <a:t>//Fetch mov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r>
              <a:rPr lang="en-US" sz="23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//increment IP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571911" y="-11681"/>
            <a:ext cx="6623137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Fetch:mov</a:t>
            </a:r>
            <a:r>
              <a:rPr lang="en-US" sz="4000" dirty="0">
                <a:latin typeface="Consolas" panose="020B0609020204030204" pitchFamily="49" charset="0"/>
              </a:rPr>
              <a:t> 8(%r10), %r11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4" name="TextBox 183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B6BB4EE-A1A7-4C72-9ED7-EC8D05091342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F39A4E3-4FB8-4F8C-AB5C-F22E99EB624A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5AC3C0D-7C05-42F6-B158-10F3B6743985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1A79E4-C552-4359-A183-1BC835536590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CDBA59C8-B12B-49F2-8F39-ECA3857463EE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AF67C215-3FD3-446A-9168-E54E2E8F7B06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F9E7E6EC-2831-404F-BD49-0DAF87B29EF5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9C12E1E8-D6BB-4B84-8192-219FE63D9584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AD20C73-1C8A-437B-BCD5-E9A7678AA86D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EE55FBEE-F4B4-40D7-B576-CB870B5EC720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DFAC0C7F-822B-412A-9BB8-067F254103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9AB51B05-F1E4-4C31-9383-2D29C27D0638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2470850-B7DD-44A3-86A3-E312038E13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C054D19A-18C9-4A5F-B5BC-81BE44DF1C57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63660A8-93B8-4F12-B0E9-B87D56C5759E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74F937B4-B096-4551-8E3C-5D9649DC68D9}"/>
              </a:ext>
            </a:extLst>
          </p:cNvPr>
          <p:cNvSpPr txBox="1"/>
          <p:nvPr/>
        </p:nvSpPr>
        <p:spPr>
          <a:xfrm>
            <a:off x="1755263" y="86295"/>
            <a:ext cx="368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Address of instruction after </a:t>
            </a:r>
            <a:r>
              <a:rPr lang="en-US" sz="2000" dirty="0">
                <a:latin typeface="Consolas" panose="020B0609020204030204" pitchFamily="49" charset="0"/>
              </a:rPr>
              <a:t>mov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5BFFC8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/>
          <p:cNvSpPr txBox="1"/>
          <p:nvPr/>
        </p:nvSpPr>
        <p:spPr>
          <a:xfrm>
            <a:off x="7023674" y="607712"/>
            <a:ext cx="5176869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//Opcode=mov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//Read reg0=%r10	Write reg=%r11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</a:t>
            </a:r>
            <a:r>
              <a:rPr lang="en-US" sz="2300" dirty="0" err="1">
                <a:latin typeface="Consolas" panose="020B0609020204030204" pitchFamily="49" charset="0"/>
              </a:rPr>
              <a:t>Imm</a:t>
            </a:r>
            <a:r>
              <a:rPr lang="en-US" sz="2300" dirty="0">
                <a:latin typeface="Consolas" panose="020B0609020204030204" pitchFamily="49" charset="0"/>
              </a:rPr>
              <a:t>=8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639508" y="-11681"/>
            <a:ext cx="6555542" cy="67710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latin typeface="Consolas" panose="020B0609020204030204" pitchFamily="49" charset="0"/>
              </a:rPr>
              <a:t>Decode:mov</a:t>
            </a:r>
            <a:r>
              <a:rPr lang="en-US" sz="3800" dirty="0">
                <a:latin typeface="Consolas" panose="020B0609020204030204" pitchFamily="49" charset="0"/>
              </a:rPr>
              <a:t> 8(%r10), %r11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DEB46FA-F3B3-4751-A689-F91833B3F2A5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A0ADF21-0A27-4041-B38B-AC81C91218B2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B082413-8941-4D58-A5BB-B477A06A4300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AB5DBBE-5DF3-43A6-8D36-73C169ECEA7B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392F7E0-4BD3-4A08-AAFC-DCDE20E7F6C9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6CB86988-1850-4B0C-88B1-06E18441D691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9FEDE44-40F0-4609-8569-408971CD38F8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F0C19F90-7393-4BD2-AAA4-4B6B07ADED74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61F2CBD-554C-4AD5-9150-BEAADEAD03A9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DC706616-188B-4746-8200-5691B6CF07C3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057A4047-014B-4AA0-9AA0-EDFBC95242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522B510B-23CD-489D-979E-BE7F4C8D1696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B20638AE-4A6D-4D87-B27E-12F48A6B8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2D92B6D-FFDE-416D-8CB9-4A88BF9CB8F3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AAC23C9-6BCD-42FC-A378-0D6FBA8833DC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679327" y="-11681"/>
            <a:ext cx="651572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nsolas" panose="020B0609020204030204" pitchFamily="49" charset="0"/>
              </a:rPr>
              <a:t>Execute:mov</a:t>
            </a:r>
            <a:r>
              <a:rPr lang="en-US" sz="3600" dirty="0">
                <a:latin typeface="Consolas" panose="020B0609020204030204" pitchFamily="49" charset="0"/>
              </a:rPr>
              <a:t> 8(%r10), %r11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//Calculate the mem 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: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  %r10 + 8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6BC57D0-784C-43B4-AD14-64B1185E7E2C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0D3DB1B-3FB8-4632-AEAF-2D61ED6C2DD7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CAEEE1D-D32A-4CC7-9A67-F98C4EE25A62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0B51F4B-5003-4BFB-8B72-017DC6D59C8C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98C30B2-6411-462B-A155-FB093791017F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3FA14820-C582-4FF6-9622-613BF2CBD8D0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5442A3D-4A6B-4FC0-8ABA-7B422FAB4AC8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AAAE784-C3FA-4C3D-8F7F-59D8932754D1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B16B93E-D735-4B76-B3C4-A36A07B91397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17035F9-5F6E-4BEA-B3C3-0D306D48E379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42B93635-A95C-4A9F-9888-D0027D0A9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0E3F3F7-F069-44D1-BC2B-DF23F00B1BA9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E94FA65E-A911-4D6F-8B18-03B0AF7BD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EC58F98-FC08-48C7-8D7E-05CF0251B841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12C33DF-0E18-496F-84D6-E8E6A83557A5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0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865555" y="-11681"/>
            <a:ext cx="6329494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nsolas" panose="020B0609020204030204" pitchFamily="49" charset="0"/>
              </a:rPr>
              <a:t>Memory:mov</a:t>
            </a:r>
            <a:r>
              <a:rPr lang="en-US" sz="3600" dirty="0">
                <a:latin typeface="Consolas" panose="020B0609020204030204" pitchFamily="49" charset="0"/>
              </a:rPr>
              <a:t> 8(%r10), %r11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//Ask the memory hardware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//to fetch data at 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endParaRPr lang="en-US" sz="2300" dirty="0">
              <a:latin typeface="Consolas" panose="020B0609020204030204" pitchFamily="49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A400131-4CB6-491C-89C6-122399A62BD5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B8C430F-3033-40B4-B916-36DCE8BD716A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531400E5-8657-42E9-A849-BBCE39E41E0B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B90757D-1B40-4930-9A3F-49A5CFC33DAF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39A71BE-4BEB-4881-8BDD-E03C6811566A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E8200981-ADB9-48A5-86A1-D391A4A3746D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157DBF55-F343-4AA6-A06A-14E4B229852C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83FB3EAA-75C8-4F15-9577-D9C574BE1777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20318E9-33B5-4B23-BC94-FEC825F30FF5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1A4B0847-4680-40E9-A751-3650F339AAD0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C7B98A04-E0F9-4FB3-8599-D1E0C69FAD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B7846602-A0C9-4079-9122-6ACC2C7203A0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B88F04F0-D948-43DA-BBD3-E1E650B98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AACDCFA-86B5-4DDC-AF0E-4A8C3351736F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AEECACE-8EA8-40A5-AA0E-B011E931D995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777"/>
            <a:ext cx="12179512" cy="1325563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/>
              <a:t>Processors: From the View of</a:t>
            </a:r>
            <a:br>
              <a:rPr lang="en-US" dirty="0"/>
            </a:br>
            <a:r>
              <a:rPr lang="en-US" dirty="0"/>
              <a:t>a Mediocre Programmer</a:t>
            </a:r>
          </a:p>
        </p:txBody>
      </p:sp>
      <p:sp>
        <p:nvSpPr>
          <p:cNvPr id="116" name="Content Placeholder 2"/>
          <p:cNvSpPr>
            <a:spLocks noGrp="1"/>
          </p:cNvSpPr>
          <p:nvPr>
            <p:ph idx="1"/>
          </p:nvPr>
        </p:nvSpPr>
        <p:spPr>
          <a:xfrm>
            <a:off x="8454017" y="1024713"/>
            <a:ext cx="3864839" cy="5599494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400" dirty="0"/>
              <a:t>Instructions for currently executing programs live in RAM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IP (“instruction pointer”) register points to memory address of next instruction to fetch and execute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Arithmetic logic unit (ALU)</a:t>
            </a:r>
          </a:p>
          <a:p>
            <a:pPr lvl="1">
              <a:lnSpc>
                <a:spcPts val="2400"/>
              </a:lnSpc>
            </a:pPr>
            <a:r>
              <a:rPr lang="en-US" sz="2200" dirty="0"/>
              <a:t>The inputs are values in registers or RAM</a:t>
            </a:r>
          </a:p>
          <a:p>
            <a:pPr lvl="1">
              <a:lnSpc>
                <a:spcPts val="2400"/>
              </a:lnSpc>
            </a:pPr>
            <a:r>
              <a:rPr lang="en-US" sz="2200" dirty="0"/>
              <a:t>ALU performs operation on inputs (e.g., add, </a:t>
            </a:r>
            <a:r>
              <a:rPr lang="en-US" sz="2200" dirty="0" err="1"/>
              <a:t>xor</a:t>
            </a:r>
            <a:r>
              <a:rPr lang="en-US" sz="2200" dirty="0"/>
              <a:t>)</a:t>
            </a:r>
          </a:p>
          <a:p>
            <a:pPr lvl="1">
              <a:lnSpc>
                <a:spcPts val="2400"/>
              </a:lnSpc>
            </a:pPr>
            <a:r>
              <a:rPr lang="en-US" sz="2200" dirty="0"/>
              <a:t>ALU writes result to an output register or a memory address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Some instructions cause devices to perform actions</a:t>
            </a: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8437536" y="1027920"/>
            <a:ext cx="3692428" cy="5961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Registers versus RAM</a:t>
            </a:r>
          </a:p>
          <a:p>
            <a:pPr lvl="1"/>
            <a:r>
              <a:rPr lang="en-US" sz="2300" dirty="0"/>
              <a:t>Registers are orders of magnitude faster for ALU to access (~0.3ns versus ~120ns)</a:t>
            </a:r>
          </a:p>
          <a:p>
            <a:pPr lvl="1"/>
            <a:r>
              <a:rPr lang="en-US" sz="2300" dirty="0"/>
              <a:t>However, RAM is orders of magnitude larger (a few dozen registers versus GBs of RAM)</a:t>
            </a:r>
          </a:p>
          <a:p>
            <a:r>
              <a:rPr lang="en-US" sz="2700" dirty="0"/>
              <a:t>Register size defines the “-bit” part of a CPU</a:t>
            </a:r>
          </a:p>
          <a:p>
            <a:pPr lvl="1"/>
            <a:r>
              <a:rPr lang="en-US" sz="2300" dirty="0"/>
              <a:t>Ex: A 64-bit CPU has 64-bit-large registers</a:t>
            </a:r>
          </a:p>
          <a:p>
            <a:pPr lvl="1"/>
            <a:r>
              <a:rPr lang="en-US" sz="2300" dirty="0"/>
              <a:t>Register size affects:</a:t>
            </a:r>
          </a:p>
          <a:p>
            <a:pPr lvl="2"/>
            <a:r>
              <a:rPr lang="en-US" sz="1900" dirty="0"/>
              <a:t>Size of ALU inputs and outputs</a:t>
            </a:r>
          </a:p>
          <a:p>
            <a:pPr lvl="2"/>
            <a:r>
              <a:rPr lang="en-US" sz="1900" dirty="0"/>
              <a:t>How many bytes of memory can be addressed!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4ACE9D-BC7B-47E1-922B-7F54D35FB497}"/>
              </a:ext>
            </a:extLst>
          </p:cNvPr>
          <p:cNvGrpSpPr/>
          <p:nvPr/>
        </p:nvGrpSpPr>
        <p:grpSpPr>
          <a:xfrm>
            <a:off x="153449" y="1146729"/>
            <a:ext cx="8809435" cy="5710942"/>
            <a:chOff x="153449" y="1146729"/>
            <a:chExt cx="8809435" cy="5710942"/>
          </a:xfrm>
        </p:grpSpPr>
        <p:sp>
          <p:nvSpPr>
            <p:cNvPr id="32" name="Rectangle 31"/>
            <p:cNvSpPr/>
            <p:nvPr/>
          </p:nvSpPr>
          <p:spPr>
            <a:xfrm>
              <a:off x="548640" y="1740428"/>
              <a:ext cx="5166360" cy="14744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31573" y="2161360"/>
              <a:ext cx="1203667" cy="4305298"/>
              <a:chOff x="7631723" y="1676400"/>
              <a:chExt cx="826477" cy="4305298"/>
            </a:xfrm>
          </p:grpSpPr>
          <p:sp>
            <p:nvSpPr>
              <p:cNvPr id="5" name="Rounded Rectangle 6"/>
              <p:cNvSpPr/>
              <p:nvPr/>
            </p:nvSpPr>
            <p:spPr bwMode="auto">
              <a:xfrm>
                <a:off x="7696200" y="1676400"/>
                <a:ext cx="685800" cy="43052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31723" y="3682371"/>
                <a:ext cx="8264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RAM</a:t>
                </a:r>
                <a:endParaRPr lang="en-US" sz="2400" dirty="0">
                  <a:latin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29574" y="1869087"/>
              <a:ext cx="4980277" cy="548640"/>
              <a:chOff x="1566834" y="2934788"/>
              <a:chExt cx="4980277" cy="54864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099198" y="2934788"/>
                <a:ext cx="2447913" cy="548640"/>
                <a:chOff x="1414434" y="2782388"/>
                <a:chExt cx="2447913" cy="548640"/>
              </a:xfrm>
            </p:grpSpPr>
            <p:sp>
              <p:nvSpPr>
                <p:cNvPr id="8" name="Rectangle 7"/>
                <p:cNvSpPr>
                  <a:spLocks noChangeAspect="1"/>
                </p:cNvSpPr>
                <p:nvPr/>
              </p:nvSpPr>
              <p:spPr bwMode="auto">
                <a:xfrm>
                  <a:off x="1414434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9" name="Rectangle 8"/>
                <p:cNvSpPr>
                  <a:spLocks noChangeAspect="1"/>
                </p:cNvSpPr>
                <p:nvPr/>
              </p:nvSpPr>
              <p:spPr bwMode="auto">
                <a:xfrm>
                  <a:off x="2047525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10" name="Rectangle 9"/>
                <p:cNvSpPr>
                  <a:spLocks noChangeAspect="1"/>
                </p:cNvSpPr>
                <p:nvPr/>
              </p:nvSpPr>
              <p:spPr bwMode="auto">
                <a:xfrm>
                  <a:off x="2680616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11" name="Rectangle 10"/>
                <p:cNvSpPr>
                  <a:spLocks noChangeAspect="1"/>
                </p:cNvSpPr>
                <p:nvPr/>
              </p:nvSpPr>
              <p:spPr bwMode="auto">
                <a:xfrm>
                  <a:off x="3313707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566834" y="2934788"/>
                <a:ext cx="2447913" cy="548640"/>
                <a:chOff x="1414434" y="2782388"/>
                <a:chExt cx="2447913" cy="548640"/>
              </a:xfrm>
            </p:grpSpPr>
            <p:sp>
              <p:nvSpPr>
                <p:cNvPr id="14" name="Rectangle 13"/>
                <p:cNvSpPr>
                  <a:spLocks noChangeAspect="1"/>
                </p:cNvSpPr>
                <p:nvPr/>
              </p:nvSpPr>
              <p:spPr bwMode="auto">
                <a:xfrm>
                  <a:off x="1414434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15" name="Rectangle 14"/>
                <p:cNvSpPr>
                  <a:spLocks noChangeAspect="1"/>
                </p:cNvSpPr>
                <p:nvPr/>
              </p:nvSpPr>
              <p:spPr bwMode="auto">
                <a:xfrm>
                  <a:off x="2047525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16" name="Rectangle 15"/>
                <p:cNvSpPr>
                  <a:spLocks noChangeAspect="1"/>
                </p:cNvSpPr>
                <p:nvPr/>
              </p:nvSpPr>
              <p:spPr bwMode="auto">
                <a:xfrm>
                  <a:off x="2680616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 bwMode="auto">
                <a:xfrm>
                  <a:off x="3313707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629574" y="2524407"/>
              <a:ext cx="4980277" cy="548640"/>
              <a:chOff x="1566834" y="2934788"/>
              <a:chExt cx="4980277" cy="54864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099198" y="2934788"/>
                <a:ext cx="2447913" cy="548640"/>
                <a:chOff x="1414434" y="2782388"/>
                <a:chExt cx="2447913" cy="548640"/>
              </a:xfrm>
            </p:grpSpPr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 bwMode="auto">
                <a:xfrm>
                  <a:off x="1414434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/>
                <p:cNvSpPr>
                  <a:spLocks noChangeAspect="1"/>
                </p:cNvSpPr>
                <p:nvPr/>
              </p:nvSpPr>
              <p:spPr bwMode="auto">
                <a:xfrm>
                  <a:off x="2047525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 bwMode="auto">
                <a:xfrm>
                  <a:off x="2680616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29" name="Rectangle 28"/>
                <p:cNvSpPr>
                  <a:spLocks noChangeAspect="1"/>
                </p:cNvSpPr>
                <p:nvPr/>
              </p:nvSpPr>
              <p:spPr bwMode="auto">
                <a:xfrm>
                  <a:off x="3313707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566834" y="2934788"/>
                <a:ext cx="2447913" cy="548640"/>
                <a:chOff x="1414434" y="2782388"/>
                <a:chExt cx="2447913" cy="548640"/>
              </a:xfrm>
            </p:grpSpPr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 bwMode="auto">
                <a:xfrm>
                  <a:off x="1414434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 bwMode="auto">
                <a:xfrm>
                  <a:off x="2047525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 bwMode="auto">
                <a:xfrm>
                  <a:off x="2680616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 bwMode="auto">
                <a:xfrm>
                  <a:off x="3313707" y="2782388"/>
                  <a:ext cx="548640" cy="5486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ＭＳ Ｐゴシック" pitchFamily="-96" charset="-128"/>
                  </a:endParaRPr>
                </a:p>
              </p:txBody>
            </p:sp>
          </p:grpSp>
        </p:grpSp>
        <p:sp>
          <p:nvSpPr>
            <p:cNvPr id="30" name="Rectangle 29"/>
            <p:cNvSpPr>
              <a:spLocks noChangeAspect="1"/>
            </p:cNvSpPr>
            <p:nvPr/>
          </p:nvSpPr>
          <p:spPr bwMode="auto">
            <a:xfrm>
              <a:off x="5164081" y="4335236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ea typeface="ＭＳ Ｐゴシック" pitchFamily="-96" charset="-128"/>
                </a:rPr>
                <a:t>IP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endParaRPr>
            </a:p>
          </p:txBody>
        </p:sp>
        <p:sp>
          <p:nvSpPr>
            <p:cNvPr id="31" name="Arrow: Chevron 30"/>
            <p:cNvSpPr/>
            <p:nvPr/>
          </p:nvSpPr>
          <p:spPr>
            <a:xfrm rot="5400000">
              <a:off x="855760" y="3866351"/>
              <a:ext cx="1366235" cy="2008997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cxnSpLocks/>
            </p:cNvCxnSpPr>
            <p:nvPr/>
          </p:nvCxnSpPr>
          <p:spPr>
            <a:xfrm flipH="1">
              <a:off x="948690" y="3214898"/>
              <a:ext cx="21750" cy="124715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2148185" y="3978102"/>
              <a:ext cx="0" cy="47687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 noChangeAspect="1"/>
            </p:cNvSpPr>
            <p:nvPr/>
          </p:nvSpPr>
          <p:spPr bwMode="auto">
            <a:xfrm>
              <a:off x="4186197" y="4995843"/>
              <a:ext cx="1528802" cy="793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rPr>
                <a:t>Instruction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rPr>
                <a:t> to execute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endParaRPr>
            </a:p>
          </p:txBody>
        </p: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H="1">
              <a:off x="2544400" y="4529291"/>
              <a:ext cx="60627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3131820" y="5392434"/>
              <a:ext cx="105437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flipH="1">
              <a:off x="3137598" y="4527288"/>
              <a:ext cx="13076" cy="87375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 flipH="1">
              <a:off x="5712722" y="4609556"/>
              <a:ext cx="34605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</p:cNvCxnSpPr>
            <p:nvPr/>
          </p:nvCxnSpPr>
          <p:spPr>
            <a:xfrm>
              <a:off x="6051658" y="3031879"/>
              <a:ext cx="47381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cxnSpLocks/>
            </p:cNvCxnSpPr>
            <p:nvPr/>
          </p:nvCxnSpPr>
          <p:spPr>
            <a:xfrm flipH="1">
              <a:off x="6057212" y="3023990"/>
              <a:ext cx="3122" cy="159345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cxnSpLocks/>
              <a:endCxn id="37" idx="3"/>
            </p:cNvCxnSpPr>
            <p:nvPr/>
          </p:nvCxnSpPr>
          <p:spPr>
            <a:xfrm flipH="1">
              <a:off x="5714999" y="5391853"/>
              <a:ext cx="514426" cy="58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 flipH="1">
              <a:off x="6225542" y="3138559"/>
              <a:ext cx="7766" cy="22532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 flipH="1">
              <a:off x="6219883" y="3138559"/>
              <a:ext cx="313359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142662" y="4837649"/>
              <a:ext cx="849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ALU</a:t>
              </a:r>
            </a:p>
          </p:txBody>
        </p:sp>
        <p:cxnSp>
          <p:nvCxnSpPr>
            <p:cNvPr id="68" name="Straight Arrow Connector 67"/>
            <p:cNvCxnSpPr>
              <a:endCxn id="32" idx="1"/>
            </p:cNvCxnSpPr>
            <p:nvPr/>
          </p:nvCxnSpPr>
          <p:spPr>
            <a:xfrm>
              <a:off x="163086" y="2466906"/>
              <a:ext cx="385554" cy="1075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cxnSpLocks/>
            </p:cNvCxnSpPr>
            <p:nvPr/>
          </p:nvCxnSpPr>
          <p:spPr>
            <a:xfrm>
              <a:off x="153449" y="2448221"/>
              <a:ext cx="6515" cy="377434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548415" y="5553967"/>
              <a:ext cx="1892" cy="67017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63086" y="6203884"/>
              <a:ext cx="1373899" cy="983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548415" y="6203884"/>
              <a:ext cx="4963739" cy="1967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018938" y="114672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Registers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FF701F7-F637-4173-B7BF-37E87F84FA2C}"/>
                </a:ext>
              </a:extLst>
            </p:cNvPr>
            <p:cNvGrpSpPr/>
            <p:nvPr/>
          </p:nvGrpSpPr>
          <p:grpSpPr>
            <a:xfrm>
              <a:off x="7196335" y="2331645"/>
              <a:ext cx="1766549" cy="4526026"/>
              <a:chOff x="7196335" y="2331645"/>
              <a:chExt cx="1766549" cy="452602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7196335" y="6334451"/>
                <a:ext cx="1766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Devices</a:t>
                </a:r>
              </a:p>
            </p:txBody>
          </p:sp>
          <p:pic>
            <p:nvPicPr>
              <p:cNvPr id="97" name="Picture 6" descr="http://icons.iconarchive.com/icons/icons8/windows-8/128/Computer-Hardware-Keyboard-icon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548520" y="3251444"/>
                <a:ext cx="984466" cy="984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http://simpleicon.com/wp-content/uploads/mouse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3212" y="2331645"/>
                <a:ext cx="628649" cy="628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8139" y="5495575"/>
                <a:ext cx="702942" cy="851451"/>
              </a:xfrm>
              <a:prstGeom prst="rect">
                <a:avLst/>
              </a:prstGeom>
            </p:spPr>
          </p:pic>
          <p:pic>
            <p:nvPicPr>
              <p:cNvPr id="100" name="Picture 2" descr="http://simpleicon.com/wp-content/uploads/antenna-2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7629" y="4535896"/>
                <a:ext cx="700874" cy="700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2" name="Straight Arrow Connector 101"/>
            <p:cNvCxnSpPr/>
            <p:nvPr/>
          </p:nvCxnSpPr>
          <p:spPr>
            <a:xfrm>
              <a:off x="4947180" y="6594545"/>
              <a:ext cx="2545406" cy="1798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Left Bracket 103"/>
            <p:cNvSpPr/>
            <p:nvPr/>
          </p:nvSpPr>
          <p:spPr>
            <a:xfrm>
              <a:off x="4845617" y="5985680"/>
              <a:ext cx="107559" cy="436408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/>
            <p:cNvCxnSpPr>
              <a:cxnSpLocks/>
              <a:stCxn id="37" idx="2"/>
            </p:cNvCxnSpPr>
            <p:nvPr/>
          </p:nvCxnSpPr>
          <p:spPr>
            <a:xfrm>
              <a:off x="4950598" y="5789025"/>
              <a:ext cx="0" cy="20812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4957504" y="6413784"/>
              <a:ext cx="2" cy="18306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B195547-32B8-487C-8C57-378625CD5383}"/>
                </a:ext>
              </a:extLst>
            </p:cNvPr>
            <p:cNvSpPr/>
            <p:nvPr/>
          </p:nvSpPr>
          <p:spPr>
            <a:xfrm>
              <a:off x="4862749" y="6138407"/>
              <a:ext cx="45719" cy="156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D83303-558F-4E47-B1A5-FAF68E9EFCEE}"/>
                </a:ext>
              </a:extLst>
            </p:cNvPr>
            <p:cNvSpPr/>
            <p:nvPr/>
          </p:nvSpPr>
          <p:spPr>
            <a:xfrm>
              <a:off x="1965305" y="3615738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DCB15B6-C2B3-47C5-ACDD-256CA84EC51E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2148185" y="3214898"/>
              <a:ext cx="0" cy="40084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749E175-A5DD-4933-A248-52726AF97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1065" y="3801446"/>
              <a:ext cx="3553736" cy="526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DD6EEDC-872B-4AB5-BBD0-441A18D920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8565" y="2840462"/>
              <a:ext cx="8846" cy="96739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A8707FF-3E4A-4EF5-B433-85701D5C81A8}"/>
                </a:ext>
              </a:extLst>
            </p:cNvPr>
            <p:cNvCxnSpPr>
              <a:cxnSpLocks/>
            </p:cNvCxnSpPr>
            <p:nvPr/>
          </p:nvCxnSpPr>
          <p:spPr>
            <a:xfrm>
              <a:off x="5878565" y="2840462"/>
              <a:ext cx="64691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p"/>
      <p:bldP spid="11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540321" y="-11681"/>
            <a:ext cx="6654728" cy="61555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Consolas" panose="020B0609020204030204" pitchFamily="49" charset="0"/>
              </a:rPr>
              <a:t>Writeback:mov</a:t>
            </a:r>
            <a:r>
              <a:rPr lang="en-US" sz="3400" dirty="0">
                <a:latin typeface="Consolas" panose="020B0609020204030204" pitchFamily="49" charset="0"/>
              </a:rPr>
              <a:t> 8(%r10), %r11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480128" y="568523"/>
            <a:ext cx="37204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//Update %r11 with the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//value from memory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F8B8553-2E29-4032-9456-84EBC2A78CD8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0ECE946-9E26-48F7-AFD3-43003BF91644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F888EC3-CB4A-4F59-89A4-B54B76F5B098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749A252-42D2-4768-BD78-C0A2CB315848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926DF94-40CD-4388-A54C-9C2D07C3E030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5122875C-F373-4F4B-B837-26C330ED7A9E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7D06574-039B-4F63-961A-B30219BD0629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FC7E9AF6-5655-4DFD-BF10-EA59F255FD5F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3124035-C0C4-4344-B1B6-A0623EB9F716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E69ED9D9-8153-4FC8-942B-2618730FFACC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B380B91B-4B39-4C0E-A7CB-9F21D97D1A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35027E1B-2A33-45EC-B2EA-0E246177A226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8CEE86C6-E8DA-4828-B6EF-38C646728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1C634F-5503-478E-BBC0-99672974B70C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28C8CCD-71F8-49D9-8B71-95844981FD93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2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9F62-6ADA-4E97-87DB-6D5E29F2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1"/>
            <a:ext cx="10515600" cy="810534"/>
          </a:xfrm>
        </p:spPr>
        <p:txBody>
          <a:bodyPr/>
          <a:lstStyle/>
          <a:p>
            <a:r>
              <a:rPr lang="en-US" dirty="0"/>
              <a:t>x86-64: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9E49-E243-4DB6-8800-B63DC200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757648"/>
            <a:ext cx="11131731" cy="6374673"/>
          </a:xfrm>
        </p:spPr>
        <p:txBody>
          <a:bodyPr>
            <a:normAutofit/>
          </a:bodyPr>
          <a:lstStyle/>
          <a:p>
            <a:r>
              <a:rPr lang="en-US" dirty="0"/>
              <a:t>Most arithmetic instructions (e.g., </a:t>
            </a:r>
            <a:r>
              <a:rPr lang="en-US" dirty="0">
                <a:latin typeface="Consolas" panose="020B0609020204030204" pitchFamily="49" charset="0"/>
              </a:rPr>
              <a:t>add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sub</a:t>
            </a:r>
            <a:r>
              <a:rPr lang="en-US" dirty="0"/>
              <a:t>) set condition flags to 1 if certain conditions are true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ZF</a:t>
            </a:r>
            <a:r>
              <a:rPr lang="en-US" dirty="0"/>
              <a:t>: Result was zero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CF</a:t>
            </a:r>
            <a:r>
              <a:rPr lang="en-US" dirty="0"/>
              <a:t>: Result generated a carry-out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SF</a:t>
            </a:r>
            <a:r>
              <a:rPr lang="en-US" dirty="0"/>
              <a:t>: Result was negative (i.e., sign bit was set)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OF</a:t>
            </a:r>
            <a:r>
              <a:rPr lang="en-US" dirty="0"/>
              <a:t>: Result caused overflow</a:t>
            </a:r>
          </a:p>
          <a:p>
            <a:r>
              <a:rPr lang="en-US" dirty="0" err="1">
                <a:latin typeface="Consolas" panose="020B0609020204030204" pitchFamily="49" charset="0"/>
              </a:rPr>
              <a:t>cmp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test</a:t>
            </a:r>
            <a:r>
              <a:rPr lang="en-US" dirty="0"/>
              <a:t> also set flags without updating registers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cmp</a:t>
            </a:r>
            <a:r>
              <a:rPr lang="en-US" dirty="0">
                <a:latin typeface="Consolas" panose="020B0609020204030204" pitchFamily="49" charset="0"/>
              </a:rPr>
              <a:t> %x, %y</a:t>
            </a:r>
            <a:r>
              <a:rPr lang="en-US" dirty="0"/>
              <a:t>: Set flags using </a:t>
            </a:r>
            <a:r>
              <a:rPr lang="en-US" dirty="0">
                <a:latin typeface="Consolas" panose="020B0609020204030204" pitchFamily="49" charset="0"/>
              </a:rPr>
              <a:t>%y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–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%x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test %x, %y</a:t>
            </a:r>
            <a:r>
              <a:rPr lang="en-US" dirty="0"/>
              <a:t>: Set flags using </a:t>
            </a:r>
            <a:r>
              <a:rPr lang="en-US" dirty="0">
                <a:latin typeface="Consolas" panose="020B0609020204030204" pitchFamily="49" charset="0"/>
              </a:rPr>
              <a:t>%x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&amp;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%y </a:t>
            </a:r>
            <a:r>
              <a:rPr lang="en-US" dirty="0"/>
              <a:t>(i.e., using logical and)</a:t>
            </a:r>
          </a:p>
          <a:p>
            <a:r>
              <a:rPr lang="en-US" dirty="0"/>
              <a:t>Conditional jump instruction </a:t>
            </a:r>
            <a:r>
              <a:rPr lang="en-US" dirty="0" err="1">
                <a:latin typeface="Consolas" panose="020B0609020204030204" pitchFamily="49" charset="0"/>
              </a:rPr>
              <a:t>j</a:t>
            </a:r>
            <a:r>
              <a:rPr lang="en-US" i="1" dirty="0" err="1">
                <a:latin typeface="Consolas" panose="020B0609020204030204" pitchFamily="49" charset="0"/>
              </a:rPr>
              <a:t>XXX</a:t>
            </a:r>
            <a:r>
              <a:rPr lang="en-US" dirty="0">
                <a:latin typeface="Consolas" panose="020B0609020204030204" pitchFamily="49" charset="0"/>
              </a:rPr>
              <a:t> offset </a:t>
            </a:r>
            <a:r>
              <a:rPr lang="en-US" dirty="0"/>
              <a:t>jumps to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rip+offset</a:t>
            </a:r>
            <a:r>
              <a:rPr lang="en-US" dirty="0"/>
              <a:t> if the flag condition </a:t>
            </a:r>
            <a:r>
              <a:rPr lang="en-US" dirty="0">
                <a:latin typeface="Consolas" panose="020B0609020204030204" pitchFamily="49" charset="0"/>
              </a:rPr>
              <a:t>XXX</a:t>
            </a:r>
            <a:r>
              <a:rPr lang="en-US" dirty="0"/>
              <a:t> is true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nsolas" panose="020B0609020204030204" pitchFamily="49" charset="0"/>
              </a:rPr>
              <a:t>jz</a:t>
            </a:r>
            <a:r>
              <a:rPr lang="en-US" dirty="0">
                <a:latin typeface="Consolas" panose="020B0609020204030204" pitchFamily="49" charset="0"/>
              </a:rPr>
              <a:t> offset</a:t>
            </a:r>
            <a:r>
              <a:rPr lang="en-US" dirty="0"/>
              <a:t> jumps if </a:t>
            </a:r>
            <a:r>
              <a:rPr lang="en-US" dirty="0">
                <a:latin typeface="Consolas" panose="020B0609020204030204" pitchFamily="49" charset="0"/>
              </a:rPr>
              <a:t>ZF</a:t>
            </a:r>
            <a:r>
              <a:rPr lang="en-US" dirty="0"/>
              <a:t> is set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nsolas" panose="020B0609020204030204" pitchFamily="49" charset="0"/>
              </a:rPr>
              <a:t>js</a:t>
            </a:r>
            <a:r>
              <a:rPr lang="en-US" dirty="0">
                <a:latin typeface="Consolas" panose="020B0609020204030204" pitchFamily="49" charset="0"/>
              </a:rPr>
              <a:t> offset</a:t>
            </a:r>
            <a:r>
              <a:rPr lang="en-US" dirty="0"/>
              <a:t> jumps if </a:t>
            </a:r>
            <a:r>
              <a:rPr lang="en-US" dirty="0">
                <a:latin typeface="Consolas" panose="020B0609020204030204" pitchFamily="49" charset="0"/>
              </a:rPr>
              <a:t>SF</a:t>
            </a:r>
            <a:r>
              <a:rPr lang="en-US" dirty="0"/>
              <a:t> is set</a:t>
            </a:r>
          </a:p>
          <a:p>
            <a:r>
              <a:rPr lang="en-US" dirty="0"/>
              <a:t>Note that </a:t>
            </a:r>
            <a:r>
              <a:rPr lang="en-US" dirty="0" err="1">
                <a:latin typeface="Consolas" panose="020B0609020204030204" pitchFamily="49" charset="0"/>
              </a:rPr>
              <a:t>jrcxz</a:t>
            </a:r>
            <a:r>
              <a:rPr lang="en-US" dirty="0"/>
              <a:t> (“jump if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rcx</a:t>
            </a:r>
            <a:r>
              <a:rPr lang="en-US" dirty="0"/>
              <a:t> is zero”) jumps if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rcx</a:t>
            </a:r>
            <a:r>
              <a:rPr lang="en-US" dirty="0"/>
              <a:t> is zero</a:t>
            </a:r>
          </a:p>
        </p:txBody>
      </p:sp>
    </p:spTree>
    <p:extLst>
      <p:ext uri="{BB962C8B-B14F-4D97-AF65-F5344CB8AC3E}">
        <p14:creationId xmlns:p14="http://schemas.microsoft.com/office/powerpoint/2010/main" val="2008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7997871" y="607712"/>
            <a:ext cx="4202672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//IP=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 of </a:t>
            </a:r>
            <a:r>
              <a:rPr lang="en-US" sz="2300" dirty="0" err="1">
                <a:latin typeface="Consolas" panose="020B0609020204030204" pitchFamily="49" charset="0"/>
              </a:rPr>
              <a:t>jrcxz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  <a:p>
            <a:r>
              <a:rPr lang="en-US" sz="2300" dirty="0">
                <a:latin typeface="Consolas" panose="020B0609020204030204" pitchFamily="49" charset="0"/>
              </a:rPr>
              <a:t>//Fetch </a:t>
            </a:r>
            <a:r>
              <a:rPr lang="en-US" sz="2300" dirty="0" err="1">
                <a:latin typeface="Consolas" panose="020B0609020204030204" pitchFamily="49" charset="0"/>
              </a:rPr>
              <a:t>jrcxz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r>
              <a:rPr lang="en-US" sz="23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//increment IP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169983" y="-11681"/>
            <a:ext cx="502506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Fetch:jrcxz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4" name="TextBox 183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5CAFFC8-10BD-49D1-9570-C11F43B03A26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DC64E80-EE4F-4EBD-BB84-6EB008394362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55C8BC5-B323-408A-AA88-82610ACDF151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EBC4398-F3B3-4487-B978-0AD6ECCDBC66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71BD3C2B-18FA-4BAB-B50E-49EA79F1D583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EC0974A-711C-47FB-88E7-8A6DC2B858A5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1DE90BE6-1DB9-441F-B85A-AF125674E875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72EAA97C-637E-4089-BAC0-69D273671DBE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E042CDC-8B19-43B2-967E-57630672E100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C070C84D-3640-4C54-8E17-4A327BBB646E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C792D145-9180-439A-8D9A-0828F2849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F3A89ED6-0114-4B41-9C4A-C2B74942A610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B77ADA13-6393-4376-B306-CE4E3FCC1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5B604CA-CB32-4EC8-B90B-334F02D9A443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D9839F57-35D1-473F-B613-0489B2BE6714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3C0A2D84-EE23-4B1B-A7F0-D152C6548B8D}"/>
              </a:ext>
            </a:extLst>
          </p:cNvPr>
          <p:cNvSpPr txBox="1"/>
          <p:nvPr/>
        </p:nvSpPr>
        <p:spPr>
          <a:xfrm>
            <a:off x="1482820" y="86295"/>
            <a:ext cx="379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Address of instruction after </a:t>
            </a:r>
            <a:r>
              <a:rPr lang="en-US" sz="2000" dirty="0" err="1">
                <a:latin typeface="Consolas" panose="020B0609020204030204" pitchFamily="49" charset="0"/>
              </a:rPr>
              <a:t>jrcxz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5BFFC8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/>
          <p:cNvSpPr txBox="1"/>
          <p:nvPr/>
        </p:nvSpPr>
        <p:spPr>
          <a:xfrm>
            <a:off x="7397488" y="607712"/>
            <a:ext cx="480305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//If %</a:t>
            </a:r>
            <a:r>
              <a:rPr lang="en-US" sz="2300" dirty="0" err="1">
                <a:latin typeface="Consolas" panose="020B0609020204030204" pitchFamily="49" charset="0"/>
              </a:rPr>
              <a:t>rcx</a:t>
            </a:r>
            <a:r>
              <a:rPr lang="en-US" sz="2300" dirty="0">
                <a:latin typeface="Consolas" panose="020B0609020204030204" pitchFamily="49" charset="0"/>
              </a:rPr>
              <a:t> is 0, set next IP 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//to IP + </a:t>
            </a:r>
            <a:r>
              <a:rPr lang="en-US" sz="2300" dirty="0" err="1">
                <a:latin typeface="Consolas" panose="020B0609020204030204" pitchFamily="49" charset="0"/>
              </a:rPr>
              <a:t>signExtend</a:t>
            </a:r>
            <a:r>
              <a:rPr lang="en-US" sz="2300" dirty="0">
                <a:latin typeface="Consolas" panose="020B0609020204030204" pitchFamily="49" charset="0"/>
              </a:rPr>
              <a:t>($0x40)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685935" y="-11681"/>
            <a:ext cx="5509115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nsolas" panose="020B0609020204030204" pitchFamily="49" charset="0"/>
              </a:rPr>
              <a:t>Decode: </a:t>
            </a:r>
            <a:r>
              <a:rPr lang="en-US" sz="4000" dirty="0" err="1">
                <a:latin typeface="Consolas" panose="020B0609020204030204" pitchFamily="49" charset="0"/>
              </a:rPr>
              <a:t>jrcxz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53059A2-D799-46B2-9D23-3CDC6034BE79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61A14E-B3BB-4C1C-880E-7A2E7A0CCC7E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88F553A-7CF8-43DE-B97B-4BCE24B096C7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66243BC-9EED-4498-B11E-9A7915CE308D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C30144E-2AF2-4BAB-9A00-6BD07142B7EF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AE7A9852-39F3-40AC-A48F-3C8F04FDC223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9E7065DA-9939-418D-ABB0-B36BC4DA1BB0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E6799874-8266-4A87-815E-50F138294A7C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CE5B0FB-49BC-49C3-BF8A-CA8A502121E7}"/>
              </a:ext>
            </a:extLst>
          </p:cNvPr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96" name="Arrow: Chevron 195">
              <a:extLst>
                <a:ext uri="{FF2B5EF4-FFF2-40B4-BE49-F238E27FC236}">
                  <a16:creationId xmlns:a16="http://schemas.microsoft.com/office/drawing/2014/main" id="{65C60F12-510F-4435-AD6D-BEB8BBD22C0E}"/>
                </a:ext>
              </a:extLst>
            </p:cNvPr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36F33DB-15F4-4E18-82BA-E3EDA00C36FA}"/>
                </a:ext>
              </a:extLst>
            </p:cNvPr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7F34ADA-839D-440B-8787-863E06CBE264}"/>
              </a:ext>
            </a:extLst>
          </p:cNvPr>
          <p:cNvGrpSpPr/>
          <p:nvPr/>
        </p:nvGrpSpPr>
        <p:grpSpPr>
          <a:xfrm>
            <a:off x="4408740" y="540418"/>
            <a:ext cx="1627545" cy="640764"/>
            <a:chOff x="7654860" y="423958"/>
            <a:chExt cx="1627545" cy="640764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CEC0C6F-E560-4185-BFE8-A676D3E89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9781" y="423958"/>
              <a:ext cx="1612235" cy="561423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FB91C8D-CD09-4D7D-8252-98DA48FE3648}"/>
                </a:ext>
              </a:extLst>
            </p:cNvPr>
            <p:cNvSpPr txBox="1"/>
            <p:nvPr/>
          </p:nvSpPr>
          <p:spPr>
            <a:xfrm>
              <a:off x="7654860" y="510339"/>
              <a:ext cx="1627545" cy="55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Conditions/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20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ADF5725-CEB0-499D-B6D3-BBEA949AEF95}"/>
              </a:ext>
            </a:extLst>
          </p:cNvPr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5BAD13E-F251-43BA-83FA-2734F0D9DE35}"/>
                </a:ext>
              </a:extLst>
            </p:cNvPr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EA59618-EAE6-4AF1-8E18-41FA9BA0BAA3}"/>
                </a:ext>
              </a:extLst>
            </p:cNvPr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949F082-A0EF-4C89-AEF0-14CD9E0F38C0}"/>
              </a:ext>
            </a:extLst>
          </p:cNvPr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B11972B-D732-48BC-A6E5-AE3D91C35425}"/>
              </a:ext>
            </a:extLst>
          </p:cNvPr>
          <p:cNvSpPr/>
          <p:nvPr/>
        </p:nvSpPr>
        <p:spPr>
          <a:xfrm>
            <a:off x="3214985" y="95901"/>
            <a:ext cx="3000756" cy="149884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598D833-84E9-49A1-9188-0DB8814AC259}"/>
              </a:ext>
            </a:extLst>
          </p:cNvPr>
          <p:cNvSpPr/>
          <p:nvPr/>
        </p:nvSpPr>
        <p:spPr>
          <a:xfrm>
            <a:off x="57844" y="3152591"/>
            <a:ext cx="2385760" cy="17985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EF6BA-E276-4826-ADBD-3278DA264488}"/>
              </a:ext>
            </a:extLst>
          </p:cNvPr>
          <p:cNvSpPr txBox="1"/>
          <p:nvPr/>
        </p:nvSpPr>
        <p:spPr>
          <a:xfrm>
            <a:off x="19244" y="4997232"/>
            <a:ext cx="2486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Did the CPU assume the branch isn’t taken and fetch the instruction after </a:t>
            </a:r>
            <a:r>
              <a:rPr lang="en-US" sz="2100" b="1" dirty="0" err="1">
                <a:latin typeface="Consolas" panose="020B0609020204030204" pitchFamily="49" charset="0"/>
                <a:cs typeface="Segoe UI Light" panose="020B0502040204020203" pitchFamily="34" charset="0"/>
              </a:rPr>
              <a:t>jz</a:t>
            </a:r>
            <a:r>
              <a:rPr lang="en-US" sz="2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? 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EFF3E771-CB7B-4FD1-9C9B-C367221F92C4}"/>
              </a:ext>
            </a:extLst>
          </p:cNvPr>
          <p:cNvCxnSpPr>
            <a:cxnSpLocks/>
          </p:cNvCxnSpPr>
          <p:nvPr/>
        </p:nvCxnSpPr>
        <p:spPr>
          <a:xfrm flipV="1">
            <a:off x="5831560" y="1007821"/>
            <a:ext cx="0" cy="6609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52A821CB-2178-4CDA-9F39-5CFEF37B7C89}"/>
              </a:ext>
            </a:extLst>
          </p:cNvPr>
          <p:cNvSpPr txBox="1"/>
          <p:nvPr/>
        </p:nvSpPr>
        <p:spPr>
          <a:xfrm>
            <a:off x="5432171" y="1091178"/>
            <a:ext cx="461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r>
              <a:rPr lang="en-US" sz="105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rcx</a:t>
            </a:r>
            <a:endParaRPr lang="en-US" sz="105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33CE607A-C064-4C68-839C-71923D973DCD}"/>
              </a:ext>
            </a:extLst>
          </p:cNvPr>
          <p:cNvSpPr txBox="1"/>
          <p:nvPr/>
        </p:nvSpPr>
        <p:spPr>
          <a:xfrm>
            <a:off x="6253836" y="1015876"/>
            <a:ext cx="792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2022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4" grpId="0" animBg="1"/>
      <p:bldP spid="204" grpId="1" animBg="1"/>
      <p:bldP spid="3" grpId="0"/>
      <p:bldP spid="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384506" y="-11681"/>
            <a:ext cx="5810543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nsolas" panose="020B0609020204030204" pitchFamily="49" charset="0"/>
              </a:rPr>
              <a:t>Execute: </a:t>
            </a:r>
            <a:r>
              <a:rPr lang="en-US" sz="4000" dirty="0" err="1">
                <a:latin typeface="Consolas" panose="020B0609020204030204" pitchFamily="49" charset="0"/>
              </a:rPr>
              <a:t>jrcxz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3AD4A5F-F6F3-4A57-B3DC-B32DFA56125E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DC7991A-3164-4D47-87D2-8D71697A5EDF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3D3372F-52F9-46F0-864A-769BF549D867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D0CE92C-B554-448B-9D39-314047ABA584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E05D071-35B4-4D42-B90A-E9B728D22802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1ADC4CF-DAC4-4445-9965-8D71239D7A4C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332B407-D64C-4305-B1F8-205E436768B4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E28F31B-3679-415B-89CC-88FE0B4397D8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04139CBE-8F6B-46C9-8DA7-A4371587151C}"/>
              </a:ext>
            </a:extLst>
          </p:cNvPr>
          <p:cNvSpPr txBox="1"/>
          <p:nvPr/>
        </p:nvSpPr>
        <p:spPr>
          <a:xfrm>
            <a:off x="9749790" y="607712"/>
            <a:ext cx="2450754" cy="44627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//Does nothing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4EDE9CC-4801-4A0E-B151-B471D5F6E0EA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3D63566-6F26-4A0A-A9AF-BEDC479AF411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4898497B-0DFD-46B3-AF74-93ED71A907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2ADB0178-2A07-48DC-B89C-55F2869B2088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381FEC43-5C10-4578-A695-D891C3DDE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F1DF096-B89B-41A7-AB3A-647B8E79F708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AB0326F-5A52-42B4-B7BF-3C9B85437384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697068" y="-11681"/>
            <a:ext cx="5497981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nsolas" panose="020B0609020204030204" pitchFamily="49" charset="0"/>
              </a:rPr>
              <a:t>Memory: </a:t>
            </a:r>
            <a:r>
              <a:rPr lang="en-US" sz="4000" dirty="0" err="1">
                <a:latin typeface="Consolas" panose="020B0609020204030204" pitchFamily="49" charset="0"/>
              </a:rPr>
              <a:t>jrcxz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9749790" y="607712"/>
            <a:ext cx="2450754" cy="44627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//Does nothing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6F56DCE-2A5E-4EF6-B28C-9CFFCE190CD8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1117071-670E-4BBF-91B0-1FEFFD76AFB1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7D619DB-976A-405C-B512-9FAAB33760F0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BD84A01-1FDF-4099-8064-86CF66C90F6B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B515361A-F3D8-4808-9DB1-8F8CEFE8C724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2B0D23FA-CDB4-4371-90EB-65FBBC9443ED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B9EBE3D9-31E0-4BC2-8AE3-7702C7817129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E246EF31-5FD9-4D17-86AF-A0B839E26DC1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99B0501-3149-40B0-A0E2-32392EEBD857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F6A345A-B4C1-42D9-967F-D360FD930A8E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AFBE4864-62F7-4F43-9A48-930F302AE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312C11A6-7A92-47C0-80AC-9F8D5102956A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E92DE33-4A54-4926-B398-9E7A73E3C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09CD9E4-587D-461D-9EBC-FCD10658FFFC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95FF456E-7186-47CE-9C3C-2A3B72F4C6F3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7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327587" y="-11681"/>
            <a:ext cx="5867462" cy="6617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latin typeface="Consolas" panose="020B0609020204030204" pitchFamily="49" charset="0"/>
              </a:rPr>
              <a:t>Writeback: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jrcxz</a:t>
            </a:r>
            <a:r>
              <a:rPr lang="en-US" sz="3600" dirty="0">
                <a:latin typeface="Consolas" panose="020B0609020204030204" pitchFamily="49" charset="0"/>
              </a:rPr>
              <a:t> $0x40</a:t>
            </a:r>
            <a:endParaRPr lang="en-US" sz="3700" dirty="0">
              <a:latin typeface="Consolas" panose="020B0609020204030204" pitchFamily="49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9749790" y="607712"/>
            <a:ext cx="2450754" cy="44627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//Does nothing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B97AD71-1516-4DB2-8F79-3CE0A8C74DE6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167C2FA-A49B-4970-8534-77118F7555C1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66A5BD5-3CE7-4879-8910-B875E700E365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7FB843D1-D48C-46A8-8B44-11EB2F025111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A153ADC-DA48-4522-9421-3785C04198CD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DC4A6C3-B8F7-4F9C-B06F-99701038B27A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013FAD38-AF00-4315-93E7-7A55665446A9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E013DE56-2BEB-4FD5-9964-B44A9B328BA3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B04361E-9358-47F4-B1E0-233FF41F2DAA}"/>
              </a:ext>
            </a:extLst>
          </p:cNvPr>
          <p:cNvGrpSpPr/>
          <p:nvPr/>
        </p:nvGrpSpPr>
        <p:grpSpPr>
          <a:xfrm>
            <a:off x="4408740" y="540418"/>
            <a:ext cx="2637116" cy="1128357"/>
            <a:chOff x="4408740" y="540418"/>
            <a:chExt cx="2637116" cy="112835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C7664ED3-3BE2-40CF-9D49-DFD927B9BAC8}"/>
                </a:ext>
              </a:extLst>
            </p:cNvPr>
            <p:cNvGrpSpPr/>
            <p:nvPr/>
          </p:nvGrpSpPr>
          <p:grpSpPr>
            <a:xfrm>
              <a:off x="4408740" y="540418"/>
              <a:ext cx="1627545" cy="640764"/>
              <a:chOff x="7654860" y="423958"/>
              <a:chExt cx="1627545" cy="640764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5209AFFE-0372-4E75-A710-BE981AAD0B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9781" y="423958"/>
                <a:ext cx="1612235" cy="5614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51C8C3F8-8297-40D2-AE34-1CAAE36F5F4F}"/>
                  </a:ext>
                </a:extLst>
              </p:cNvPr>
              <p:cNvSpPr txBox="1"/>
              <p:nvPr/>
            </p:nvSpPr>
            <p:spPr>
              <a:xfrm>
                <a:off x="7654860" y="510339"/>
                <a:ext cx="1627545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Conditions/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rcx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ECF3CA89-E7CA-42E9-B23A-E65FF86D0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560" y="1007821"/>
              <a:ext cx="0" cy="660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AF1F19-4C28-4122-A14E-EDE15F93BD52}"/>
                </a:ext>
              </a:extLst>
            </p:cNvPr>
            <p:cNvSpPr txBox="1"/>
            <p:nvPr/>
          </p:nvSpPr>
          <p:spPr>
            <a:xfrm>
              <a:off x="5432171" y="1091178"/>
              <a:ext cx="461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en-US" sz="105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rcx</a:t>
              </a:r>
              <a:endParaRPr lang="en-US" sz="105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141B642-387E-4E15-9D9D-3BC2B2666D8F}"/>
                </a:ext>
              </a:extLst>
            </p:cNvPr>
            <p:cNvSpPr txBox="1"/>
            <p:nvPr/>
          </p:nvSpPr>
          <p:spPr>
            <a:xfrm>
              <a:off x="6253836" y="1015876"/>
              <a:ext cx="7920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3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" y="762635"/>
            <a:ext cx="11981580" cy="1363345"/>
          </a:xfrm>
        </p:spPr>
        <p:txBody>
          <a:bodyPr>
            <a:normAutofit/>
          </a:bodyPr>
          <a:lstStyle/>
          <a:p>
            <a:r>
              <a:rPr lang="en-US" dirty="0"/>
              <a:t>We don’t know if </a:t>
            </a:r>
            <a:r>
              <a:rPr lang="en-US" dirty="0" err="1">
                <a:latin typeface="Consolas" panose="020B0609020204030204" pitchFamily="49" charset="0"/>
              </a:rPr>
              <a:t>jrcxz</a:t>
            </a:r>
            <a:r>
              <a:rPr lang="en-US" dirty="0"/>
              <a:t> is taken until the end of the decode stage . . .</a:t>
            </a:r>
          </a:p>
          <a:p>
            <a:r>
              <a:rPr lang="en-US" dirty="0"/>
              <a:t>. . . so what should the IF stage fetch immediately after the </a:t>
            </a:r>
            <a:r>
              <a:rPr lang="en-US" dirty="0" err="1">
                <a:latin typeface="Consolas" panose="020B0609020204030204" pitchFamily="49" charset="0"/>
              </a:rPr>
              <a:t>jrcxz</a:t>
            </a:r>
            <a:r>
              <a:rPr lang="en-US" dirty="0"/>
              <a:t> instruction?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74" y="2237469"/>
            <a:ext cx="5752685" cy="2554545"/>
            <a:chOff x="6591715" y="4352019"/>
            <a:chExt cx="5752685" cy="2554545"/>
          </a:xfrm>
        </p:grpSpPr>
        <p:sp>
          <p:nvSpPr>
            <p:cNvPr id="9" name="TextBox 8"/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incq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jrcxz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subq %r10, %r11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addq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rax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,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rbx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81075" y="3277156"/>
            <a:ext cx="6758525" cy="584775"/>
            <a:chOff x="5098195" y="3707686"/>
            <a:chExt cx="6758525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jrcxz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incq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1075" y="4046776"/>
            <a:ext cx="6758525" cy="584775"/>
            <a:chOff x="5098195" y="3707686"/>
            <a:chExt cx="6758525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???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jrcxz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incq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81075" y="1898916"/>
            <a:ext cx="6871955" cy="1193395"/>
            <a:chOff x="5281075" y="1898916"/>
            <a:chExt cx="6871955" cy="1193395"/>
          </a:xfrm>
        </p:grpSpPr>
        <p:grpSp>
          <p:nvGrpSpPr>
            <p:cNvPr id="16" name="Group 15"/>
            <p:cNvGrpSpPr/>
            <p:nvPr/>
          </p:nvGrpSpPr>
          <p:grpSpPr>
            <a:xfrm>
              <a:off x="5281075" y="2507536"/>
              <a:ext cx="6758525" cy="584775"/>
              <a:chOff x="5098195" y="3707686"/>
              <a:chExt cx="6758525" cy="58477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t=0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incq</a:t>
                </a:r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310114" y="1898918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IF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62299" y="1898917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14484" y="1904263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EX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72045" y="1922761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40770" y="189891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WB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189673" y="1872440"/>
            <a:ext cx="11430" cy="30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605075" y="4656062"/>
            <a:ext cx="3142081" cy="1437736"/>
            <a:chOff x="8071353" y="4554607"/>
            <a:chExt cx="3142081" cy="1437736"/>
          </a:xfrm>
        </p:grpSpPr>
        <p:cxnSp>
          <p:nvCxnSpPr>
            <p:cNvPr id="41" name="Straight Arrow Connector 40"/>
            <p:cNvCxnSpPr>
              <a:cxnSpLocks/>
              <a:stCxn id="27" idx="2"/>
            </p:cNvCxnSpPr>
            <p:nvPr/>
          </p:nvCxnSpPr>
          <p:spPr>
            <a:xfrm>
              <a:off x="8071353" y="4554607"/>
              <a:ext cx="305989" cy="33344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152930" y="4792014"/>
              <a:ext cx="3060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We don’t know if we should branch until the end of t=2 . . 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48500" y="4679884"/>
            <a:ext cx="8382210" cy="2347578"/>
            <a:chOff x="4028584" y="4503420"/>
            <a:chExt cx="8382210" cy="2347578"/>
          </a:xfrm>
        </p:grpSpPr>
        <p:grpSp>
          <p:nvGrpSpPr>
            <p:cNvPr id="52" name="Group 51"/>
            <p:cNvGrpSpPr/>
            <p:nvPr/>
          </p:nvGrpSpPr>
          <p:grpSpPr>
            <a:xfrm>
              <a:off x="6462855" y="4503420"/>
              <a:ext cx="5947939" cy="2243332"/>
              <a:chOff x="6462855" y="4503420"/>
              <a:chExt cx="5947939" cy="2243332"/>
            </a:xfrm>
          </p:grpSpPr>
          <p:cxnSp>
            <p:nvCxnSpPr>
              <p:cNvPr id="45" name="Straight Arrow Connector 44"/>
              <p:cNvCxnSpPr>
                <a:cxnSpLocks/>
              </p:cNvCxnSpPr>
              <p:nvPr/>
            </p:nvCxnSpPr>
            <p:spPr>
              <a:xfrm flipH="1">
                <a:off x="6584700" y="4503420"/>
                <a:ext cx="2908708" cy="16230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62855" y="5915755"/>
                <a:ext cx="59479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. . . so we don’t know whether </a:t>
                </a:r>
                <a:r>
                  <a:rPr lang="en-US" sz="2400" dirty="0">
                    <a:latin typeface="Consolas" panose="020B0609020204030204" pitchFamily="49" charset="0"/>
                    <a:cs typeface="Segoe UI Light" panose="020B0502040204020203" pitchFamily="34" charset="0"/>
                  </a:rPr>
                  <a:t>subq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or </a:t>
                </a:r>
                <a:r>
                  <a:rPr lang="en-US" sz="2400" dirty="0" err="1">
                    <a:latin typeface="Consolas" panose="020B0609020204030204" pitchFamily="49" charset="0"/>
                    <a:cs typeface="Segoe UI Light" panose="020B0502040204020203" pitchFamily="34" charset="0"/>
                  </a:rPr>
                  <a:t>movq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should have been fetched until end of t=2!</a:t>
                </a: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/>
            <a:srcRect b="25949"/>
            <a:stretch/>
          </p:blipFill>
          <p:spPr>
            <a:xfrm>
              <a:off x="4028584" y="4503420"/>
              <a:ext cx="2562616" cy="2347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9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" y="762635"/>
            <a:ext cx="11981580" cy="1363345"/>
          </a:xfrm>
        </p:spPr>
        <p:txBody>
          <a:bodyPr>
            <a:normAutofit/>
          </a:bodyPr>
          <a:lstStyle/>
          <a:p>
            <a:r>
              <a:rPr lang="en-US" dirty="0"/>
              <a:t>We don’t know if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r>
              <a:rPr lang="en-US" dirty="0"/>
              <a:t> is taken until the end of the decode stage . . .</a:t>
            </a:r>
          </a:p>
          <a:p>
            <a:r>
              <a:rPr lang="en-US" dirty="0"/>
              <a:t>. . . so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</a:rPr>
              <a:t>what</a:t>
            </a:r>
            <a:r>
              <a:rPr lang="en-US" dirty="0"/>
              <a:t> should the IF stage fetch immediately after the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r>
              <a:rPr lang="en-US" dirty="0"/>
              <a:t> instruction?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74" y="2237469"/>
            <a:ext cx="5752685" cy="2554545"/>
            <a:chOff x="6591715" y="4352019"/>
            <a:chExt cx="5752685" cy="2554545"/>
          </a:xfrm>
        </p:grpSpPr>
        <p:sp>
          <p:nvSpPr>
            <p:cNvPr id="9" name="TextBox 8"/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B7F0FB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incq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</a:t>
              </a: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CCCC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jrcxz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addq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rax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,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rbx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189673" y="1872440"/>
            <a:ext cx="11430" cy="30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E88E64D-A759-44A8-80A1-D191A14A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28" y="2733696"/>
            <a:ext cx="6615036" cy="37209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9655D2-4609-4CEF-BDA9-8BDD085392CF}"/>
              </a:ext>
            </a:extLst>
          </p:cNvPr>
          <p:cNvSpPr txBox="1"/>
          <p:nvPr/>
        </p:nvSpPr>
        <p:spPr>
          <a:xfrm>
            <a:off x="5523618" y="2347344"/>
            <a:ext cx="2866333" cy="54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Address of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latin typeface="Consolas" panose="020B0609020204030204" pitchFamily="49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AD7B34-79DC-4074-A679-437B9EF88C6D}"/>
              </a:ext>
            </a:extLst>
          </p:cNvPr>
          <p:cNvSpPr txBox="1"/>
          <p:nvPr/>
        </p:nvSpPr>
        <p:spPr>
          <a:xfrm>
            <a:off x="5482600" y="5288242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B7F0FB"/>
                </a:solidFill>
                <a:latin typeface="Consolas" panose="020B0609020204030204" pitchFamily="49" charset="0"/>
              </a:rPr>
              <a:t>incq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B7F0FB"/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7E8795-531E-EBE3-3F96-D487AEB5FABF}"/>
              </a:ext>
            </a:extLst>
          </p:cNvPr>
          <p:cNvGrpSpPr>
            <a:grpSpLocks noChangeAspect="1"/>
          </p:cNvGrpSpPr>
          <p:nvPr/>
        </p:nvGrpSpPr>
        <p:grpSpPr>
          <a:xfrm>
            <a:off x="8917742" y="4247811"/>
            <a:ext cx="800389" cy="766157"/>
            <a:chOff x="6391503" y="2563978"/>
            <a:chExt cx="1637879" cy="16327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486088-B27A-9287-324B-C00BC2863C56}"/>
                </a:ext>
              </a:extLst>
            </p:cNvPr>
            <p:cNvSpPr txBox="1"/>
            <p:nvPr/>
          </p:nvSpPr>
          <p:spPr>
            <a:xfrm>
              <a:off x="6391503" y="2563978"/>
              <a:ext cx="1637879" cy="55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D96B22-69C8-201D-96AF-743E55A8BDC6}"/>
                </a:ext>
              </a:extLst>
            </p:cNvPr>
            <p:cNvCxnSpPr>
              <a:cxnSpLocks/>
            </p:cNvCxnSpPr>
            <p:nvPr/>
          </p:nvCxnSpPr>
          <p:spPr>
            <a:xfrm>
              <a:off x="7761962" y="3000165"/>
              <a:ext cx="0" cy="119655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C818CB-F1B9-8133-0564-C446D771E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7069" y="3016868"/>
              <a:ext cx="1055100" cy="57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72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B76D9F6-8FAA-4358-95A8-9345E73B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28" y="2733697"/>
            <a:ext cx="6615034" cy="3720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" y="762635"/>
            <a:ext cx="11981580" cy="1363345"/>
          </a:xfrm>
        </p:spPr>
        <p:txBody>
          <a:bodyPr>
            <a:normAutofit/>
          </a:bodyPr>
          <a:lstStyle/>
          <a:p>
            <a:r>
              <a:rPr lang="en-US" dirty="0"/>
              <a:t>We don’t know if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r>
              <a:rPr lang="en-US" dirty="0"/>
              <a:t> is taken until the end of the decode stage . . .</a:t>
            </a:r>
          </a:p>
          <a:p>
            <a:r>
              <a:rPr lang="en-US" dirty="0"/>
              <a:t>. . . so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</a:rPr>
              <a:t>what</a:t>
            </a:r>
            <a:r>
              <a:rPr lang="en-US" dirty="0"/>
              <a:t> should the IF stage fetch immediately after the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r>
              <a:rPr lang="en-US" dirty="0"/>
              <a:t> instruction?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74" y="2237469"/>
            <a:ext cx="5752685" cy="2554545"/>
            <a:chOff x="6591715" y="4352019"/>
            <a:chExt cx="5752685" cy="2554545"/>
          </a:xfrm>
        </p:grpSpPr>
        <p:sp>
          <p:nvSpPr>
            <p:cNvPr id="9" name="TextBox 8"/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B7F0FB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incq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</a:t>
              </a: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CCCC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jrcxz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addq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rax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,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rbx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189673" y="1872440"/>
            <a:ext cx="11430" cy="30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9655D2-4609-4CEF-BDA9-8BDD085392CF}"/>
              </a:ext>
            </a:extLst>
          </p:cNvPr>
          <p:cNvSpPr txBox="1"/>
          <p:nvPr/>
        </p:nvSpPr>
        <p:spPr>
          <a:xfrm>
            <a:off x="5523618" y="2347344"/>
            <a:ext cx="28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Address of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  <a:latin typeface="Consolas" panose="020B0609020204030204" pitchFamily="49" charset="0"/>
              </a:rPr>
              <a:t>subq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13E6C5-61BC-4F7C-8908-C3CA4119ED8D}"/>
              </a:ext>
            </a:extLst>
          </p:cNvPr>
          <p:cNvSpPr txBox="1"/>
          <p:nvPr/>
        </p:nvSpPr>
        <p:spPr>
          <a:xfrm>
            <a:off x="5482600" y="5288242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B57F-CBF0-45A0-9E38-4D585FF7CACE}"/>
              </a:ext>
            </a:extLst>
          </p:cNvPr>
          <p:cNvSpPr txBox="1"/>
          <p:nvPr/>
        </p:nvSpPr>
        <p:spPr>
          <a:xfrm>
            <a:off x="7204308" y="6317787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B7F0FB"/>
                </a:solidFill>
                <a:latin typeface="Consolas" panose="020B0609020204030204" pitchFamily="49" charset="0"/>
              </a:rPr>
              <a:t>incq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B7F0FB"/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6DA44C-574D-95EE-E7EC-57E2459521E7}"/>
              </a:ext>
            </a:extLst>
          </p:cNvPr>
          <p:cNvGrpSpPr>
            <a:grpSpLocks noChangeAspect="1"/>
          </p:cNvGrpSpPr>
          <p:nvPr/>
        </p:nvGrpSpPr>
        <p:grpSpPr>
          <a:xfrm>
            <a:off x="8917742" y="4247811"/>
            <a:ext cx="800389" cy="766157"/>
            <a:chOff x="6391503" y="2563978"/>
            <a:chExt cx="1637879" cy="16327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094CF9-DE9D-E943-B5D1-06B12A239016}"/>
                </a:ext>
              </a:extLst>
            </p:cNvPr>
            <p:cNvSpPr txBox="1"/>
            <p:nvPr/>
          </p:nvSpPr>
          <p:spPr>
            <a:xfrm>
              <a:off x="6391503" y="2563978"/>
              <a:ext cx="1637879" cy="55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6C97B39-D350-83F5-7DB2-BD1357A284D9}"/>
                </a:ext>
              </a:extLst>
            </p:cNvPr>
            <p:cNvCxnSpPr>
              <a:cxnSpLocks/>
            </p:cNvCxnSpPr>
            <p:nvPr/>
          </p:nvCxnSpPr>
          <p:spPr>
            <a:xfrm>
              <a:off x="7761962" y="3000165"/>
              <a:ext cx="0" cy="119655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8D472D-FB0B-8CBE-D679-F2FB007052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7069" y="3016868"/>
              <a:ext cx="1055100" cy="57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19"/>
            <a:ext cx="10515600" cy="946840"/>
          </a:xfrm>
        </p:spPr>
        <p:txBody>
          <a:bodyPr/>
          <a:lstStyle/>
          <a:p>
            <a:r>
              <a:rPr lang="en-US" dirty="0"/>
              <a:t>Instruction Set Architectures (ISAs)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98" y="1262270"/>
            <a:ext cx="11752761" cy="5347251"/>
          </a:xfrm>
        </p:spPr>
        <p:txBody>
          <a:bodyPr>
            <a:normAutofit/>
          </a:bodyPr>
          <a:lstStyle/>
          <a:p>
            <a:r>
              <a:rPr lang="en-US" sz="3600" dirty="0"/>
              <a:t>A processor’s ISA defines the instructions and registers which the processor exposes to software</a:t>
            </a:r>
          </a:p>
          <a:p>
            <a:pPr lvl="1"/>
            <a:r>
              <a:rPr lang="en-US" sz="3200" dirty="0"/>
              <a:t>A compiler translates high-level source code (e.g., C++, Go) to the instructions for a target processor’s ISA</a:t>
            </a:r>
          </a:p>
          <a:p>
            <a:pPr lvl="1"/>
            <a:r>
              <a:rPr lang="en-US" sz="3200" dirty="0"/>
              <a:t>The processor directly executes ISA instructions</a:t>
            </a:r>
          </a:p>
          <a:p>
            <a:r>
              <a:rPr lang="en-US" sz="3600" dirty="0"/>
              <a:t>Example ISAs</a:t>
            </a:r>
          </a:p>
          <a:p>
            <a:pPr lvl="1"/>
            <a:r>
              <a:rPr lang="en-US" sz="3200" dirty="0"/>
              <a:t>ARMv9: 64-bit ISA used by iPhone 16</a:t>
            </a:r>
          </a:p>
          <a:p>
            <a:pPr lvl="1"/>
            <a:r>
              <a:rPr lang="en-US" sz="3200" dirty="0"/>
              <a:t>x86-64: 64-bit ISA popular on desktop, laptops, and servers; known to cause sadness among programmers and hardware developers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236DA8-31EC-4323-9633-37BDCAE8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28" y="2733697"/>
            <a:ext cx="6615034" cy="3720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" y="762635"/>
            <a:ext cx="11981580" cy="1363345"/>
          </a:xfrm>
        </p:spPr>
        <p:txBody>
          <a:bodyPr>
            <a:normAutofit/>
          </a:bodyPr>
          <a:lstStyle/>
          <a:p>
            <a:r>
              <a:rPr lang="en-US" dirty="0"/>
              <a:t>We don’t know if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r>
              <a:rPr lang="en-US" dirty="0"/>
              <a:t> is taken until the end of the decode stage . . .</a:t>
            </a:r>
          </a:p>
          <a:p>
            <a:r>
              <a:rPr lang="en-US" dirty="0"/>
              <a:t>. . . so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</a:rPr>
              <a:t>what</a:t>
            </a:r>
            <a:r>
              <a:rPr lang="en-US" dirty="0"/>
              <a:t> should the IF stage fetch immediately after the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r>
              <a:rPr lang="en-US" dirty="0"/>
              <a:t> instruction?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74" y="2237469"/>
            <a:ext cx="5752685" cy="2554545"/>
            <a:chOff x="6591715" y="4352019"/>
            <a:chExt cx="5752685" cy="2554545"/>
          </a:xfrm>
        </p:grpSpPr>
        <p:sp>
          <p:nvSpPr>
            <p:cNvPr id="9" name="TextBox 8"/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B7F0FB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incq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</a:t>
              </a: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CCCC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jrcxz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addq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rax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,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rbx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189673" y="1872440"/>
            <a:ext cx="11430" cy="30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FB7F78-70F2-4C10-9BF5-C918B7A5D3BA}"/>
              </a:ext>
            </a:extLst>
          </p:cNvPr>
          <p:cNvSpPr txBox="1"/>
          <p:nvPr/>
        </p:nvSpPr>
        <p:spPr>
          <a:xfrm>
            <a:off x="5482600" y="5288242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onsolas" panose="020B0609020204030204" pitchFamily="49" charset="0"/>
              </a:rPr>
              <a:t>subq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4A86FE-92D1-4DF9-BF26-57940032A0C6}"/>
              </a:ext>
            </a:extLst>
          </p:cNvPr>
          <p:cNvGrpSpPr/>
          <p:nvPr/>
        </p:nvGrpSpPr>
        <p:grpSpPr>
          <a:xfrm>
            <a:off x="8349483" y="1669975"/>
            <a:ext cx="3977259" cy="1631216"/>
            <a:chOff x="8349483" y="1669975"/>
            <a:chExt cx="3977259" cy="16312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9655D2-4609-4CEF-BDA9-8BDD085392CF}"/>
                </a:ext>
              </a:extLst>
            </p:cNvPr>
            <p:cNvSpPr txBox="1"/>
            <p:nvPr/>
          </p:nvSpPr>
          <p:spPr>
            <a:xfrm>
              <a:off x="8670060" y="1669975"/>
              <a:ext cx="365668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 </a:t>
              </a:r>
              <a:r>
                <a:rPr lang="en-US" sz="20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%</a:t>
              </a:r>
              <a:r>
                <a:rPr lang="en-US" sz="20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rcx</a:t>
              </a: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check may determine that the default next IP (i.e., the address of the instruction after </a:t>
              </a:r>
              <a:r>
                <a:rPr lang="en-US" sz="2000" dirty="0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 Light" panose="020B0502040204020203" pitchFamily="34" charset="0"/>
                </a:rPr>
                <a:t>subq</a:t>
              </a: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) should be overridden with the address of </a:t>
              </a:r>
              <a:r>
                <a:rPr lang="en-US" sz="20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 Light" panose="020B0502040204020203" pitchFamily="34" charset="0"/>
                </a:rPr>
                <a:t>movq</a:t>
              </a: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!</a:t>
              </a:r>
              <a:endPara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Arrow: Bent-Up 5">
              <a:extLst>
                <a:ext uri="{FF2B5EF4-FFF2-40B4-BE49-F238E27FC236}">
                  <a16:creationId xmlns:a16="http://schemas.microsoft.com/office/drawing/2014/main" id="{03694E57-E705-414A-9C29-670A80D5104B}"/>
                </a:ext>
              </a:extLst>
            </p:cNvPr>
            <p:cNvSpPr/>
            <p:nvPr/>
          </p:nvSpPr>
          <p:spPr>
            <a:xfrm rot="10800000">
              <a:off x="8349483" y="1822866"/>
              <a:ext cx="397082" cy="1181809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40D597-2FAF-488E-87FC-F6ED7B4FF84E}"/>
              </a:ext>
            </a:extLst>
          </p:cNvPr>
          <p:cNvSpPr txBox="1"/>
          <p:nvPr/>
        </p:nvSpPr>
        <p:spPr>
          <a:xfrm>
            <a:off x="7204308" y="6317787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797BC3-836D-4EE2-82BA-7986C2E53626}"/>
              </a:ext>
            </a:extLst>
          </p:cNvPr>
          <p:cNvSpPr txBox="1"/>
          <p:nvPr/>
        </p:nvSpPr>
        <p:spPr>
          <a:xfrm>
            <a:off x="8954897" y="6334780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B7F0FB"/>
                </a:solidFill>
                <a:latin typeface="Consolas" panose="020B0609020204030204" pitchFamily="49" charset="0"/>
              </a:rPr>
              <a:t>incq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B7F0FB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65219-C4F7-47A1-804A-3D80A490E1F4}"/>
              </a:ext>
            </a:extLst>
          </p:cNvPr>
          <p:cNvSpPr txBox="1"/>
          <p:nvPr/>
        </p:nvSpPr>
        <p:spPr>
          <a:xfrm>
            <a:off x="5523618" y="2347344"/>
            <a:ext cx="28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Address of </a:t>
            </a:r>
            <a:r>
              <a:rPr lang="en-US" sz="2800" dirty="0" err="1">
                <a:latin typeface="Consolas" panose="020B0609020204030204" pitchFamily="49" charset="0"/>
              </a:rPr>
              <a:t>addq</a:t>
            </a:r>
            <a:endParaRPr lang="en-US" sz="2800" dirty="0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BACDC2-A9C7-7A55-5169-22102E1D280B}"/>
              </a:ext>
            </a:extLst>
          </p:cNvPr>
          <p:cNvGrpSpPr>
            <a:grpSpLocks noChangeAspect="1"/>
          </p:cNvGrpSpPr>
          <p:nvPr/>
        </p:nvGrpSpPr>
        <p:grpSpPr>
          <a:xfrm>
            <a:off x="8917742" y="4247811"/>
            <a:ext cx="800389" cy="766157"/>
            <a:chOff x="6391503" y="2563978"/>
            <a:chExt cx="1637879" cy="16327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40A7F7-A711-7A03-E015-D91FC2696625}"/>
                </a:ext>
              </a:extLst>
            </p:cNvPr>
            <p:cNvSpPr txBox="1"/>
            <p:nvPr/>
          </p:nvSpPr>
          <p:spPr>
            <a:xfrm>
              <a:off x="6391503" y="2563978"/>
              <a:ext cx="1637879" cy="55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BE3ABA5-FFFD-4587-D2CC-7F8CB8F84183}"/>
                </a:ext>
              </a:extLst>
            </p:cNvPr>
            <p:cNvCxnSpPr>
              <a:cxnSpLocks/>
            </p:cNvCxnSpPr>
            <p:nvPr/>
          </p:nvCxnSpPr>
          <p:spPr>
            <a:xfrm>
              <a:off x="7761962" y="3000165"/>
              <a:ext cx="0" cy="119655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38F689B-D86F-7FA5-67BE-089421824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7069" y="3016868"/>
              <a:ext cx="1055100" cy="57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63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E179D68-4E99-F3A4-DFAB-3475BEA30E1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A4B36D-3C36-4C62-BF6C-8884F3ECF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09233F7-2C84-547A-D42F-0326415E5A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17742" y="4247811"/>
              <a:ext cx="800389" cy="766157"/>
              <a:chOff x="6391503" y="2563978"/>
              <a:chExt cx="1637879" cy="163274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290841-91F9-593C-531E-41BEFBC05713}"/>
                  </a:ext>
                </a:extLst>
              </p:cNvPr>
              <p:cNvSpPr txBox="1"/>
              <p:nvPr/>
            </p:nvSpPr>
            <p:spPr>
              <a:xfrm>
                <a:off x="6391503" y="2563978"/>
                <a:ext cx="1637879" cy="557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Opcode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41DA9ED1-584F-D09C-9D5D-CF1018EE4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1962" y="3000165"/>
                <a:ext cx="0" cy="119655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FDEE867-CF7C-409B-A470-9095FABF0B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7069" y="3016868"/>
                <a:ext cx="1055100" cy="57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A81A23-922A-4508-B4CC-6ACCF70D0C46}"/>
              </a:ext>
            </a:extLst>
          </p:cNvPr>
          <p:cNvGrpSpPr/>
          <p:nvPr/>
        </p:nvGrpSpPr>
        <p:grpSpPr>
          <a:xfrm>
            <a:off x="360661" y="3460161"/>
            <a:ext cx="4804461" cy="3397839"/>
            <a:chOff x="360661" y="3460161"/>
            <a:chExt cx="4804461" cy="33978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0DD1BF-69CD-40ED-923C-70CAA9350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17" y="3460161"/>
              <a:ext cx="4520256" cy="26063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254E42-E8D2-4A56-880E-FE612C07FB1A}"/>
                </a:ext>
              </a:extLst>
            </p:cNvPr>
            <p:cNvSpPr txBox="1"/>
            <p:nvPr/>
          </p:nvSpPr>
          <p:spPr>
            <a:xfrm>
              <a:off x="360661" y="6073170"/>
              <a:ext cx="48044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the branch is taken, we need to kill the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 Light" panose="020B0502040204020203" pitchFamily="34" charset="0"/>
                </a:rPr>
                <a:t>subq</a:t>
              </a:r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0B2139-EEDC-4713-8E11-9DB4CC123619}"/>
              </a:ext>
            </a:extLst>
          </p:cNvPr>
          <p:cNvSpPr txBox="1"/>
          <p:nvPr/>
        </p:nvSpPr>
        <p:spPr>
          <a:xfrm>
            <a:off x="5523618" y="2347344"/>
            <a:ext cx="28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Address of </a:t>
            </a:r>
            <a:r>
              <a:rPr lang="en-US" sz="2800" dirty="0" err="1">
                <a:latin typeface="Consolas" panose="020B0609020204030204" pitchFamily="49" charset="0"/>
              </a:rPr>
              <a:t>addq</a:t>
            </a:r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0013 -0.24791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183EF-9443-4FD6-8A89-AF8DBDCD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28" y="1022563"/>
            <a:ext cx="6615034" cy="37209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7003B3-2639-46D2-9876-B68A2BAD10E1}"/>
              </a:ext>
            </a:extLst>
          </p:cNvPr>
          <p:cNvGrpSpPr/>
          <p:nvPr/>
        </p:nvGrpSpPr>
        <p:grpSpPr>
          <a:xfrm>
            <a:off x="11374" y="526335"/>
            <a:ext cx="5752685" cy="2554545"/>
            <a:chOff x="6591715" y="4352019"/>
            <a:chExt cx="5752685" cy="25545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B1B343-30EC-45A1-95A5-D38F86787214}"/>
                </a:ext>
              </a:extLst>
            </p:cNvPr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D45ED-5346-4686-838A-62D7C25EAB18}"/>
                </a:ext>
              </a:extLst>
            </p:cNvPr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B7F0FB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incq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</a:t>
              </a: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CCCC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jrcxz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addq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rax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,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rbx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D7D358-7CB1-4EF9-9E05-ABCBE5DBEF37}"/>
              </a:ext>
            </a:extLst>
          </p:cNvPr>
          <p:cNvCxnSpPr/>
          <p:nvPr/>
        </p:nvCxnSpPr>
        <p:spPr>
          <a:xfrm flipH="1">
            <a:off x="5189673" y="161306"/>
            <a:ext cx="11430" cy="30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E4A654-BA14-4726-B716-6C6834041B81}"/>
              </a:ext>
            </a:extLst>
          </p:cNvPr>
          <p:cNvSpPr txBox="1"/>
          <p:nvPr/>
        </p:nvSpPr>
        <p:spPr>
          <a:xfrm>
            <a:off x="7204308" y="4606653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71FC0-0441-47DE-AC3F-A76D0FE6B0D7}"/>
              </a:ext>
            </a:extLst>
          </p:cNvPr>
          <p:cNvSpPr txBox="1"/>
          <p:nvPr/>
        </p:nvSpPr>
        <p:spPr>
          <a:xfrm>
            <a:off x="8954897" y="4623646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B7F0FB"/>
                </a:solidFill>
                <a:latin typeface="Consolas" panose="020B0609020204030204" pitchFamily="49" charset="0"/>
              </a:rPr>
              <a:t>incq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B7F0FB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F9055-3FE5-458A-816C-EA1466A9A51E}"/>
              </a:ext>
            </a:extLst>
          </p:cNvPr>
          <p:cNvSpPr txBox="1"/>
          <p:nvPr/>
        </p:nvSpPr>
        <p:spPr>
          <a:xfrm>
            <a:off x="385212" y="4351105"/>
            <a:ext cx="480446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pipeline overwrites the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subq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a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nop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and then fetches the correct instruction (i.e., the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movq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)!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926D0-3778-4F11-A7F4-B8F85749780B}"/>
              </a:ext>
            </a:extLst>
          </p:cNvPr>
          <p:cNvSpPr txBox="1"/>
          <p:nvPr/>
        </p:nvSpPr>
        <p:spPr>
          <a:xfrm>
            <a:off x="5482600" y="3577108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Consolas" panose="020B0609020204030204" pitchFamily="49" charset="0"/>
              </a:rPr>
              <a:t>subq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2BE6EF-AA41-4683-9E72-DDA8DF42D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228" y="1021622"/>
            <a:ext cx="6615034" cy="37209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51C6E8-2EC5-450F-9E33-90F33A56CB10}"/>
              </a:ext>
            </a:extLst>
          </p:cNvPr>
          <p:cNvSpPr txBox="1"/>
          <p:nvPr/>
        </p:nvSpPr>
        <p:spPr>
          <a:xfrm>
            <a:off x="5482600" y="3575893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nop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AFD6D6-CE2E-49AC-ADA4-D09032F61803}"/>
              </a:ext>
            </a:extLst>
          </p:cNvPr>
          <p:cNvSpPr txBox="1"/>
          <p:nvPr/>
        </p:nvSpPr>
        <p:spPr>
          <a:xfrm>
            <a:off x="5557732" y="605919"/>
            <a:ext cx="28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Address of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  <a:latin typeface="Consolas" panose="020B0609020204030204" pitchFamily="49" charset="0"/>
              </a:rPr>
              <a:t>movq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5BFFC8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08C6A-4F0A-4C92-AC66-5D9374CB46EA}"/>
              </a:ext>
            </a:extLst>
          </p:cNvPr>
          <p:cNvSpPr txBox="1"/>
          <p:nvPr/>
        </p:nvSpPr>
        <p:spPr>
          <a:xfrm>
            <a:off x="5523330" y="646226"/>
            <a:ext cx="28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Address of </a:t>
            </a:r>
            <a:r>
              <a:rPr lang="en-US" sz="2800" dirty="0" err="1">
                <a:latin typeface="Consolas" panose="020B0609020204030204" pitchFamily="49" charset="0"/>
              </a:rPr>
              <a:t>addq</a:t>
            </a:r>
            <a:endParaRPr lang="en-US" sz="2800" dirty="0"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90A560-BEEA-B1B9-3F47-02268D8E4003}"/>
              </a:ext>
            </a:extLst>
          </p:cNvPr>
          <p:cNvGrpSpPr>
            <a:grpSpLocks noChangeAspect="1"/>
          </p:cNvGrpSpPr>
          <p:nvPr/>
        </p:nvGrpSpPr>
        <p:grpSpPr>
          <a:xfrm>
            <a:off x="8917742" y="2530218"/>
            <a:ext cx="800389" cy="766157"/>
            <a:chOff x="6391503" y="2563978"/>
            <a:chExt cx="1637879" cy="16327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6317E1-8485-603F-7C14-1F7909ED6367}"/>
                </a:ext>
              </a:extLst>
            </p:cNvPr>
            <p:cNvSpPr txBox="1"/>
            <p:nvPr/>
          </p:nvSpPr>
          <p:spPr>
            <a:xfrm>
              <a:off x="6391503" y="2563978"/>
              <a:ext cx="1637879" cy="55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2882804-FAD8-67F4-C38C-BCD34BAA146F}"/>
                </a:ext>
              </a:extLst>
            </p:cNvPr>
            <p:cNvCxnSpPr>
              <a:cxnSpLocks/>
            </p:cNvCxnSpPr>
            <p:nvPr/>
          </p:nvCxnSpPr>
          <p:spPr>
            <a:xfrm>
              <a:off x="7761962" y="3000165"/>
              <a:ext cx="0" cy="119655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E99029-B29A-590A-09A9-EE2FEA13B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7069" y="3016868"/>
              <a:ext cx="1055100" cy="57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81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5" grpId="0"/>
      <p:bldP spid="15" grpId="1"/>
      <p:bldP spid="18" grpId="0"/>
      <p:bldP spid="18" grpId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97003B3-2639-46D2-9876-B68A2BAD10E1}"/>
              </a:ext>
            </a:extLst>
          </p:cNvPr>
          <p:cNvGrpSpPr/>
          <p:nvPr/>
        </p:nvGrpSpPr>
        <p:grpSpPr>
          <a:xfrm>
            <a:off x="11374" y="526335"/>
            <a:ext cx="5752685" cy="2554545"/>
            <a:chOff x="6591715" y="4352019"/>
            <a:chExt cx="5752685" cy="25545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B1B343-30EC-45A1-95A5-D38F86787214}"/>
                </a:ext>
              </a:extLst>
            </p:cNvPr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D45ED-5346-4686-838A-62D7C25EAB18}"/>
                </a:ext>
              </a:extLst>
            </p:cNvPr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B7F0FB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incq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</a:t>
              </a: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CCCC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jrcxz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addq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rax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, %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rbx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BFFC8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D7D358-7CB1-4EF9-9E05-ABCBE5DBEF37}"/>
              </a:ext>
            </a:extLst>
          </p:cNvPr>
          <p:cNvCxnSpPr/>
          <p:nvPr/>
        </p:nvCxnSpPr>
        <p:spPr>
          <a:xfrm flipH="1">
            <a:off x="5189673" y="161306"/>
            <a:ext cx="11430" cy="30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FF9055-3FE5-458A-816C-EA1466A9A51E}"/>
              </a:ext>
            </a:extLst>
          </p:cNvPr>
          <p:cNvSpPr txBox="1"/>
          <p:nvPr/>
        </p:nvSpPr>
        <p:spPr>
          <a:xfrm>
            <a:off x="385212" y="4351105"/>
            <a:ext cx="480446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pipeline overwrites the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subq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a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nop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and then fetches the correct instruction (i.e., the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movq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)!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2BE6EF-AA41-4683-9E72-DDA8DF42D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28" y="1021622"/>
            <a:ext cx="6615034" cy="3720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19729B-0341-4C68-B91A-5BADB68B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228" y="1021622"/>
            <a:ext cx="6615032" cy="37209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789008-E951-46F1-942A-124F13E96FA4}"/>
              </a:ext>
            </a:extLst>
          </p:cNvPr>
          <p:cNvSpPr txBox="1"/>
          <p:nvPr/>
        </p:nvSpPr>
        <p:spPr>
          <a:xfrm>
            <a:off x="7151934" y="4606653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nop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CCCC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7C82D-83D1-482A-A571-680AF4E4A89C}"/>
              </a:ext>
            </a:extLst>
          </p:cNvPr>
          <p:cNvSpPr txBox="1"/>
          <p:nvPr/>
        </p:nvSpPr>
        <p:spPr>
          <a:xfrm>
            <a:off x="8902523" y="4623646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CCCC"/>
                </a:solidFill>
                <a:latin typeface="Consolas" panose="020B0609020204030204" pitchFamily="49" charset="0"/>
              </a:rPr>
              <a:t>jrcxz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B7F0FB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BC0A57-C04E-4D29-99BF-98B27A024B58}"/>
              </a:ext>
            </a:extLst>
          </p:cNvPr>
          <p:cNvSpPr txBox="1"/>
          <p:nvPr/>
        </p:nvSpPr>
        <p:spPr>
          <a:xfrm>
            <a:off x="5430226" y="3575893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5BFFC8"/>
                </a:solidFill>
                <a:latin typeface="Consolas" panose="020B0609020204030204" pitchFamily="49" charset="0"/>
                <a:cs typeface="Segoe UI Light" panose="020B0502040204020203" pitchFamily="34" charset="0"/>
              </a:rPr>
              <a:t>movq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5BFFC8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DCD72-A945-4525-A373-54588EB20A85}"/>
              </a:ext>
            </a:extLst>
          </p:cNvPr>
          <p:cNvSpPr txBox="1"/>
          <p:nvPr/>
        </p:nvSpPr>
        <p:spPr>
          <a:xfrm>
            <a:off x="10242299" y="4606653"/>
            <a:ext cx="133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B7F0FB"/>
                </a:solidFill>
                <a:latin typeface="Consolas" panose="020B0609020204030204" pitchFamily="49" charset="0"/>
              </a:rPr>
              <a:t>incq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B7F0FB"/>
              </a:solidFill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EA0A2-23B0-1ECC-F0AF-866FA213602E}"/>
              </a:ext>
            </a:extLst>
          </p:cNvPr>
          <p:cNvGrpSpPr>
            <a:grpSpLocks noChangeAspect="1"/>
          </p:cNvGrpSpPr>
          <p:nvPr/>
        </p:nvGrpSpPr>
        <p:grpSpPr>
          <a:xfrm>
            <a:off x="8917742" y="2530218"/>
            <a:ext cx="800389" cy="766157"/>
            <a:chOff x="6391503" y="2563978"/>
            <a:chExt cx="1637879" cy="16327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78FB5A-8777-F065-E43B-018CA1D802E0}"/>
                </a:ext>
              </a:extLst>
            </p:cNvPr>
            <p:cNvSpPr txBox="1"/>
            <p:nvPr/>
          </p:nvSpPr>
          <p:spPr>
            <a:xfrm>
              <a:off x="6391503" y="2563978"/>
              <a:ext cx="1637879" cy="55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0D9BEAD-1370-E17E-2384-316492ADB54A}"/>
                </a:ext>
              </a:extLst>
            </p:cNvPr>
            <p:cNvCxnSpPr>
              <a:cxnSpLocks/>
            </p:cNvCxnSpPr>
            <p:nvPr/>
          </p:nvCxnSpPr>
          <p:spPr>
            <a:xfrm>
              <a:off x="7761962" y="3000165"/>
              <a:ext cx="0" cy="119655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3FC8FB-8D80-687C-B860-FEA156EB3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7069" y="3016868"/>
              <a:ext cx="1055100" cy="57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6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8288"/>
            <a:ext cx="10515600" cy="946840"/>
          </a:xfrm>
        </p:spPr>
        <p:txBody>
          <a:bodyPr/>
          <a:lstStyle/>
          <a:p>
            <a:r>
              <a:rPr lang="en-US" dirty="0"/>
              <a:t>ISAs: The Three Basic Instruction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4" y="803190"/>
            <a:ext cx="11442358" cy="605481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Arithmetic/bitwise logic</a:t>
            </a:r>
          </a:p>
          <a:p>
            <a:pPr lvl="1"/>
            <a:r>
              <a:rPr lang="en-US" sz="3600" dirty="0"/>
              <a:t>Ex: Multiply two register values and store the result in a third register</a:t>
            </a:r>
          </a:p>
          <a:p>
            <a:pPr lvl="1"/>
            <a:r>
              <a:rPr lang="en-US" sz="3600" dirty="0"/>
              <a:t>Ex: Left-shift a register value by 2 bits</a:t>
            </a:r>
          </a:p>
          <a:p>
            <a:r>
              <a:rPr lang="en-US" sz="4000" dirty="0"/>
              <a:t>Data movement between registers and/or memory</a:t>
            </a:r>
          </a:p>
          <a:p>
            <a:pPr lvl="1"/>
            <a:r>
              <a:rPr lang="en-US" sz="3600" dirty="0"/>
              <a:t>Ex: Store a register value into memory</a:t>
            </a:r>
          </a:p>
          <a:p>
            <a:pPr lvl="1"/>
            <a:r>
              <a:rPr lang="en-US" sz="3600" dirty="0"/>
              <a:t>Ex: Load a memory value into a register</a:t>
            </a:r>
          </a:p>
          <a:p>
            <a:r>
              <a:rPr lang="en-US" sz="4000" dirty="0"/>
              <a:t>Control flow</a:t>
            </a:r>
          </a:p>
          <a:p>
            <a:pPr lvl="1"/>
            <a:r>
              <a:rPr lang="en-US" sz="3600" dirty="0"/>
              <a:t>Ex: Unconditionally jump to a particular instruction</a:t>
            </a:r>
          </a:p>
          <a:p>
            <a:pPr lvl="1"/>
            <a:r>
              <a:rPr lang="en-US" sz="3600" dirty="0"/>
              <a:t>Ex: Jump to an instruction if a register has a value of 0</a:t>
            </a:r>
          </a:p>
          <a:p>
            <a:pPr lvl="1"/>
            <a:r>
              <a:rPr lang="en-US" sz="3600" dirty="0"/>
              <a:t>Ex: Call a function</a:t>
            </a:r>
          </a:p>
        </p:txBody>
      </p:sp>
    </p:spTree>
    <p:extLst>
      <p:ext uri="{BB962C8B-B14F-4D97-AF65-F5344CB8AC3E}">
        <p14:creationId xmlns:p14="http://schemas.microsoft.com/office/powerpoint/2010/main" val="22047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pic>
        <p:nvPicPr>
          <p:cNvPr id="1026" name="Picture 2" descr="https://s-media-cache-ak0.pinimg.com/564x/bc/47/4a/bc474a39128e52c62325e7547cc56b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525"/>
            <a:ext cx="4674870" cy="56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40" y="759351"/>
            <a:ext cx="8469630" cy="3031707"/>
          </a:xfrm>
        </p:spPr>
        <p:txBody>
          <a:bodyPr>
            <a:normAutofit/>
          </a:bodyPr>
          <a:lstStyle/>
          <a:p>
            <a:r>
              <a:rPr lang="en-US" dirty="0"/>
              <a:t>CISC (Complex Instruction Set Computer)</a:t>
            </a:r>
          </a:p>
          <a:p>
            <a:pPr lvl="1"/>
            <a:r>
              <a:rPr lang="en-US" dirty="0"/>
              <a:t>A single instruction might do many things</a:t>
            </a:r>
          </a:p>
          <a:p>
            <a:pPr lvl="1"/>
            <a:r>
              <a:rPr lang="en-US" dirty="0"/>
              <a:t>Instructions are variable-size to minimize RAM usage</a:t>
            </a:r>
          </a:p>
          <a:p>
            <a:pPr lvl="1"/>
            <a:r>
              <a:rPr lang="en-US" dirty="0"/>
              <a:t>CISC instructions make life easier for compiler writers, but much more difficult for hardware designers—complex instructions are hard to implement and make fast</a:t>
            </a:r>
          </a:p>
          <a:p>
            <a:r>
              <a:rPr lang="en-US" dirty="0"/>
              <a:t>x86 is the classic CISC ISA</a:t>
            </a:r>
          </a:p>
        </p:txBody>
      </p:sp>
    </p:spTree>
    <p:extLst>
      <p:ext uri="{BB962C8B-B14F-4D97-AF65-F5344CB8AC3E}">
        <p14:creationId xmlns:p14="http://schemas.microsoft.com/office/powerpoint/2010/main" val="15803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pic>
        <p:nvPicPr>
          <p:cNvPr id="1026" name="Picture 2" descr="https://s-media-cache-ak0.pinimg.com/564x/bc/47/4a/bc474a39128e52c62325e7547cc56b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525"/>
            <a:ext cx="4674870" cy="56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40" y="759351"/>
            <a:ext cx="8469630" cy="3031707"/>
          </a:xfrm>
        </p:spPr>
        <p:txBody>
          <a:bodyPr>
            <a:normAutofit/>
          </a:bodyPr>
          <a:lstStyle/>
          <a:p>
            <a:r>
              <a:rPr lang="en-US" dirty="0"/>
              <a:t>CISC (Complex Instruction Set Computer)</a:t>
            </a:r>
          </a:p>
          <a:p>
            <a:pPr lvl="1"/>
            <a:r>
              <a:rPr lang="en-US" dirty="0"/>
              <a:t>A single instruction might do many things</a:t>
            </a:r>
          </a:p>
          <a:p>
            <a:pPr lvl="1"/>
            <a:r>
              <a:rPr lang="en-US" dirty="0"/>
              <a:t>Instructions are variable-size to minimize RAM usage</a:t>
            </a:r>
          </a:p>
          <a:p>
            <a:pPr lvl="1"/>
            <a:r>
              <a:rPr lang="en-US" dirty="0"/>
              <a:t>CISC instructions make life easier for compiler writers, but much more difficult for hardware designers—complex instructions are hard to implement and make fast</a:t>
            </a:r>
          </a:p>
          <a:p>
            <a:r>
              <a:rPr lang="en-US" dirty="0"/>
              <a:t>x86 is the classic CISC 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0595" y="3638842"/>
            <a:ext cx="743140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 register’s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*(%rsp+16)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16(%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 register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*(%rsp+8)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, 8(%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977" y="3928218"/>
            <a:ext cx="4272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instruction: Operands can both be registers, or one register/one memory location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98F306F-6A7F-41A2-96A4-5D66D6ABF198}"/>
              </a:ext>
            </a:extLst>
          </p:cNvPr>
          <p:cNvSpPr/>
          <p:nvPr/>
        </p:nvSpPr>
        <p:spPr>
          <a:xfrm>
            <a:off x="4399010" y="3638842"/>
            <a:ext cx="630168" cy="3031707"/>
          </a:xfrm>
          <a:prstGeom prst="leftBrace">
            <a:avLst>
              <a:gd name="adj1" fmla="val 8333"/>
              <a:gd name="adj2" fmla="val 190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332565" y="4124164"/>
            <a:ext cx="5688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if(</a:t>
            </a:r>
            <a:r>
              <a:rPr lang="en-US" sz="2800" dirty="0" err="1">
                <a:latin typeface="Consolas" panose="020B0609020204030204" pitchFamily="49" charset="0"/>
              </a:rPr>
              <a:t>cpu_direction_flag</a:t>
            </a:r>
            <a:r>
              <a:rPr lang="en-US" sz="2800" dirty="0">
                <a:latin typeface="Consolas" panose="020B0609020204030204" pitchFamily="49" charset="0"/>
              </a:rPr>
              <a:t> == 0){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++) = *(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++);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}else{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--)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--);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DCF79-0C31-42C6-98FF-4F8FA7D9D213}"/>
              </a:ext>
            </a:extLst>
          </p:cNvPr>
          <p:cNvSpPr txBox="1"/>
          <p:nvPr/>
        </p:nvSpPr>
        <p:spPr>
          <a:xfrm>
            <a:off x="4760595" y="3638842"/>
            <a:ext cx="743140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 register’s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*(%rsp+16)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16(%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 register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*(%rsp+8)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, 8(%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40" y="759351"/>
            <a:ext cx="8469630" cy="3031707"/>
          </a:xfrm>
        </p:spPr>
        <p:txBody>
          <a:bodyPr>
            <a:normAutofit/>
          </a:bodyPr>
          <a:lstStyle/>
          <a:p>
            <a:r>
              <a:rPr lang="en-US" dirty="0"/>
              <a:t>CISC (Complex Instruction Set Computer)</a:t>
            </a:r>
          </a:p>
          <a:p>
            <a:pPr lvl="1"/>
            <a:r>
              <a:rPr lang="en-US" dirty="0"/>
              <a:t>A single instruction might do many things</a:t>
            </a:r>
          </a:p>
          <a:p>
            <a:pPr lvl="1"/>
            <a:r>
              <a:rPr lang="en-US" dirty="0"/>
              <a:t>Instructions are variable-size to minimize RAM usage</a:t>
            </a:r>
          </a:p>
          <a:p>
            <a:pPr lvl="1"/>
            <a:r>
              <a:rPr lang="en-US" dirty="0"/>
              <a:t>CISC instructions make life easier for compiler writers, but much more difficult for hardware designers—complex instructions are hard to implement and make fast</a:t>
            </a:r>
          </a:p>
          <a:p>
            <a:r>
              <a:rPr lang="en-US" dirty="0"/>
              <a:t>x86 is the classic CISC ISA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977" y="3928218"/>
            <a:ext cx="4272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instruction: Operands can both be registers, or one register/one memory location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127629"/>
            <a:ext cx="6336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</a:t>
            </a:r>
            <a:r>
              <a:rPr lang="en-US" sz="2800" dirty="0" err="1">
                <a:latin typeface="Consolas" panose="020B0609020204030204" pitchFamily="49" charset="0"/>
              </a:rPr>
              <a:t>movsb</a:t>
            </a:r>
            <a:r>
              <a:rPr lang="en-US" sz="2800" dirty="0">
                <a:latin typeface="Consolas" panose="020B0609020204030204" pitchFamily="49" charset="0"/>
              </a:rPr>
              <a:t>: Copy 1 byte from one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//       pointer to another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//%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:  Destination pointer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//%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:  Source pointer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36030" y="4127629"/>
            <a:ext cx="5688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if(</a:t>
            </a:r>
            <a:r>
              <a:rPr lang="en-US" sz="2800" dirty="0" err="1">
                <a:latin typeface="Consolas" panose="020B0609020204030204" pitchFamily="49" charset="0"/>
              </a:rPr>
              <a:t>cpu_direction_flag</a:t>
            </a:r>
            <a:r>
              <a:rPr lang="en-US" sz="2800" dirty="0">
                <a:latin typeface="Consolas" panose="020B0609020204030204" pitchFamily="49" charset="0"/>
              </a:rPr>
              <a:t> == 0){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++)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++);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}else{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--)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--);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256020" y="3731931"/>
            <a:ext cx="0" cy="2904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18282"/>
            <a:ext cx="12192000" cy="6858000"/>
            <a:chOff x="0" y="0"/>
            <a:chExt cx="12192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4" y="179475"/>
              <a:ext cx="4000596" cy="6443137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481374" y="194310"/>
            <a:ext cx="7469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single hardware instruction has to 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condition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memory 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memory write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two register increments or decrements</a:t>
            </a:r>
          </a:p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That’s a lot!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32D340B1-145D-4EB0-8D56-954E59937C8E}"/>
              </a:ext>
            </a:extLst>
          </p:cNvPr>
          <p:cNvSpPr/>
          <p:nvPr/>
        </p:nvSpPr>
        <p:spPr>
          <a:xfrm>
            <a:off x="4399010" y="3638842"/>
            <a:ext cx="630168" cy="3031707"/>
          </a:xfrm>
          <a:prstGeom prst="leftBrace">
            <a:avLst>
              <a:gd name="adj1" fmla="val 8333"/>
              <a:gd name="adj2" fmla="val 190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DEAAC-E727-4093-9708-93EA97D89FCF}"/>
              </a:ext>
            </a:extLst>
          </p:cNvPr>
          <p:cNvSpPr/>
          <p:nvPr/>
        </p:nvSpPr>
        <p:spPr>
          <a:xfrm>
            <a:off x="5265420" y="3628727"/>
            <a:ext cx="5688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if(</a:t>
            </a:r>
            <a:r>
              <a:rPr lang="en-US" sz="2800" dirty="0" err="1">
                <a:latin typeface="Consolas" panose="020B0609020204030204" pitchFamily="49" charset="0"/>
              </a:rPr>
              <a:t>cpu_direction_flag</a:t>
            </a:r>
            <a:r>
              <a:rPr lang="en-US" sz="2800" dirty="0">
                <a:latin typeface="Consolas" panose="020B0609020204030204" pitchFamily="49" charset="0"/>
              </a:rPr>
              <a:t> == 0){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++)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++);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}else{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--)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--);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03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4" grpId="0"/>
      <p:bldP spid="14" grpId="0"/>
      <p:bldP spid="15" grpId="0"/>
      <p:bldP spid="21" grpId="0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09110" y="736989"/>
            <a:ext cx="7852410" cy="3720711"/>
          </a:xfrm>
        </p:spPr>
        <p:txBody>
          <a:bodyPr>
            <a:noAutofit/>
          </a:bodyPr>
          <a:lstStyle/>
          <a:p>
            <a:r>
              <a:rPr lang="en-US" sz="3200" dirty="0"/>
              <a:t>RISC (Reduced Instruction Set Computer)</a:t>
            </a:r>
          </a:p>
          <a:p>
            <a:pPr lvl="1"/>
            <a:r>
              <a:rPr lang="en-US" dirty="0"/>
              <a:t>Each instruction does a simple thing</a:t>
            </a:r>
          </a:p>
          <a:p>
            <a:pPr lvl="1"/>
            <a:r>
              <a:rPr lang="en-US" dirty="0"/>
              <a:t>Instructions are fixed-sized (or at least easy decode)</a:t>
            </a:r>
          </a:p>
          <a:p>
            <a:pPr lvl="1"/>
            <a:r>
              <a:rPr lang="en-US" dirty="0"/>
              <a:t>Load/store architecture: all instructions but loads and stores manipulate registers </a:t>
            </a:r>
          </a:p>
          <a:p>
            <a:pPr lvl="1"/>
            <a:r>
              <a:rPr lang="en-US" dirty="0"/>
              <a:t>RISC ISAs make it easier to design fast, power-efficient hardware</a:t>
            </a:r>
          </a:p>
          <a:p>
            <a:r>
              <a:rPr lang="en-US" sz="3200" dirty="0"/>
              <a:t>Ex: MIPS, ARM</a:t>
            </a:r>
          </a:p>
        </p:txBody>
      </p:sp>
      <p:pic>
        <p:nvPicPr>
          <p:cNvPr id="8" name="Picture 2" descr="http://idahoptv.org/sciencetrek/topics/simple_machines/images/egyp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766950"/>
            <a:ext cx="4036695" cy="39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6300" y="3566840"/>
            <a:ext cx="74752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//On MIPS, operands for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instr</a:t>
            </a:r>
            <a:endParaRPr lang="en-US" sz="2600" dirty="0">
              <a:latin typeface="Consolas" panose="020B0609020204030204" pitchFamily="49" charset="0"/>
              <a:cs typeface="Segoe UI Light" panose="020B0502040204020203" pitchFamily="34" charset="0"/>
            </a:endParaRP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//can only be registers!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mov a0, a1 //Copy a0 register value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          //to a1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//In fact,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is a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pseudoinstruction</a:t>
            </a:r>
            <a:endParaRPr lang="en-US" sz="2600" dirty="0">
              <a:latin typeface="Consolas" panose="020B0609020204030204" pitchFamily="49" charset="0"/>
              <a:cs typeface="Segoe UI Light" panose="020B0502040204020203" pitchFamily="34" charset="0"/>
            </a:endParaRP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//that isn’t in the ISA! Compiler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//translates the above to:</a:t>
            </a:r>
          </a:p>
          <a:p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addi</a:t>
            </a:r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0, a0, a1 //a1 = a0 + 0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460" y="4847951"/>
            <a:ext cx="42424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Segoe UI Light" panose="020B0502040204020203" pitchFamily="34" charset="0"/>
                <a:cs typeface="Segoe UI Light" panose="020B0502040204020203" pitchFamily="34" charset="0"/>
              </a:rPr>
              <a:t>RAM is cheap, power efficiency is important, and RISC makes it easier to design fast CPUs—so who cares if compilers must work a little harder to compile code?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309110" y="777240"/>
            <a:ext cx="0" cy="592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4996</Words>
  <Application>Microsoft Office PowerPoint</Application>
  <PresentationFormat>Widescreen</PresentationFormat>
  <Paragraphs>1092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Consolas</vt:lpstr>
      <vt:lpstr>Segoe UI</vt:lpstr>
      <vt:lpstr>Segoe UI Light</vt:lpstr>
      <vt:lpstr>Office Theme</vt:lpstr>
      <vt:lpstr>Processor Design</vt:lpstr>
      <vt:lpstr>Processors: From the View of a Terrible Programmer</vt:lpstr>
      <vt:lpstr>Processors: From the View of a Mediocre Programmer</vt:lpstr>
      <vt:lpstr>Instruction Set Architectures (ISAs)</vt:lpstr>
      <vt:lpstr>ISAs: The Three Basic Instruction Types</vt:lpstr>
      <vt:lpstr>RISC vs CISC: ISA Wars</vt:lpstr>
      <vt:lpstr>RISC vs CISC: ISA Wars</vt:lpstr>
      <vt:lpstr>RISC vs CISC: ISA Wars</vt:lpstr>
      <vt:lpstr>RISC vs CISC: ISA Wars</vt:lpstr>
      <vt:lpstr>PowerPoint Presentation</vt:lpstr>
      <vt:lpstr>x86-64: Registers</vt:lpstr>
      <vt:lpstr>x86-64: System V Calling Convention</vt:lpstr>
      <vt:lpstr>PowerPoint Presentation</vt:lpstr>
      <vt:lpstr>How can a processor efficiently execute instructions?</vt:lpstr>
      <vt:lpstr>Pipelining: The Need for Speed</vt:lpstr>
      <vt:lpstr>Factory Design #1</vt:lpstr>
      <vt:lpstr>Factory Design #2</vt:lpstr>
      <vt:lpstr>Pipelining a Processor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Suppose that the next instruction is a mov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x86-64: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 with Branches</vt:lpstr>
      <vt:lpstr>The Problem with Branches</vt:lpstr>
      <vt:lpstr>The Problem with Branches</vt:lpstr>
      <vt:lpstr>The Problem with Branches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1734</cp:revision>
  <dcterms:created xsi:type="dcterms:W3CDTF">2017-01-17T01:11:39Z</dcterms:created>
  <dcterms:modified xsi:type="dcterms:W3CDTF">2025-01-28T01:16:11Z</dcterms:modified>
</cp:coreProperties>
</file>