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317" r:id="rId3"/>
    <p:sldId id="286" r:id="rId4"/>
    <p:sldId id="361" r:id="rId5"/>
    <p:sldId id="362" r:id="rId6"/>
    <p:sldId id="363" r:id="rId7"/>
    <p:sldId id="367" r:id="rId8"/>
    <p:sldId id="377" r:id="rId9"/>
    <p:sldId id="368" r:id="rId10"/>
    <p:sldId id="370" r:id="rId11"/>
    <p:sldId id="371" r:id="rId12"/>
    <p:sldId id="372" r:id="rId13"/>
    <p:sldId id="378" r:id="rId14"/>
    <p:sldId id="357" r:id="rId15"/>
    <p:sldId id="328" r:id="rId16"/>
    <p:sldId id="327" r:id="rId17"/>
    <p:sldId id="329" r:id="rId18"/>
    <p:sldId id="331" r:id="rId19"/>
    <p:sldId id="333" r:id="rId20"/>
    <p:sldId id="334" r:id="rId21"/>
    <p:sldId id="336" r:id="rId22"/>
    <p:sldId id="341" r:id="rId23"/>
    <p:sldId id="35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Mickens" initials="JM" lastIdx="1" clrIdx="0">
    <p:extLst>
      <p:ext uri="{19B8F6BF-5375-455C-9EA6-DF929625EA0E}">
        <p15:presenceInfo xmlns:p15="http://schemas.microsoft.com/office/powerpoint/2012/main" userId="0f46d2a3b302660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FF7C80"/>
    <a:srgbClr val="FF9999"/>
    <a:srgbClr val="FFCCCC"/>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346" autoAdjust="0"/>
    <p:restoredTop sz="84241" autoAdjust="0"/>
  </p:normalViewPr>
  <p:slideViewPr>
    <p:cSldViewPr snapToGrid="0">
      <p:cViewPr varScale="1">
        <p:scale>
          <a:sx n="53" d="100"/>
          <a:sy n="53" d="100"/>
        </p:scale>
        <p:origin x="896" y="44"/>
      </p:cViewPr>
      <p:guideLst/>
    </p:cSldViewPr>
  </p:slideViewPr>
  <p:notesTextViewPr>
    <p:cViewPr>
      <p:scale>
        <a:sx n="1" d="1"/>
        <a:sy n="1" d="1"/>
      </p:scale>
      <p:origin x="0" y="0"/>
    </p:cViewPr>
  </p:notesTextViewPr>
  <p:sorterViewPr>
    <p:cViewPr>
      <p:scale>
        <a:sx n="100" d="100"/>
        <a:sy n="100" d="100"/>
      </p:scale>
      <p:origin x="0" y="-548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195D4E-0080-48D8-8D56-50D2584104C6}" type="datetimeFigureOut">
              <a:rPr lang="en-US" smtClean="0"/>
              <a:t>3/10/2025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49842A-5CF9-4F0B-9230-CA0D438F5D42}" type="slidenum">
              <a:rPr lang="en-US" smtClean="0"/>
              <a:t>‹#›</a:t>
            </a:fld>
            <a:endParaRPr lang="en-US"/>
          </a:p>
        </p:txBody>
      </p:sp>
    </p:spTree>
    <p:extLst>
      <p:ext uri="{BB962C8B-B14F-4D97-AF65-F5344CB8AC3E}">
        <p14:creationId xmlns:p14="http://schemas.microsoft.com/office/powerpoint/2010/main" val="3565338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usenix.org/legacy/events/usenix05/tech/general/full_papers/prabhakaran/prabhakaran.pdf"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49842A-5CF9-4F0B-9230-CA0D438F5D42}" type="slidenum">
              <a:rPr lang="en-US" smtClean="0"/>
              <a:t>1</a:t>
            </a:fld>
            <a:endParaRPr lang="en-US"/>
          </a:p>
        </p:txBody>
      </p:sp>
    </p:spTree>
    <p:extLst>
      <p:ext uri="{BB962C8B-B14F-4D97-AF65-F5344CB8AC3E}">
        <p14:creationId xmlns:p14="http://schemas.microsoft.com/office/powerpoint/2010/main" val="3217491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[Aside: Journaling helps with reliability, but it can also help performance for workloads that have a lot of random writes. On a non-journaling file system like FFS, random writes cause the hard disk to perform a lot of seeks. As we’ve discussed, seeks are expensive. However, in a journaling file system, a bunch of random writes can be transformed into a bunch of sequential writes to the journal. Sequential writes are fast! Of course, the log has a limited amount of size, so a journaling file system eventually has to perform the in-place writes to the random locations. However, those random writes can be performed in the background, at a time that is convenient for the file system.]</a:t>
            </a:r>
          </a:p>
          <a:p>
            <a:endParaRPr lang="en-US" dirty="0"/>
          </a:p>
          <a:p>
            <a:r>
              <a:rPr lang="en-US" dirty="0"/>
              <a:t>[As described by Tweedie, “A journal[</a:t>
            </a:r>
            <a:r>
              <a:rPr lang="en-US" dirty="0" err="1"/>
              <a:t>ed</a:t>
            </a:r>
            <a:r>
              <a:rPr lang="en-US" dirty="0"/>
              <a:t>] metadata block contains the entire contents of a single block of filesystem metadata as updated by a transaction. This means that however small a change we make to a filesystem metadata block, we have to write an entire journal block out to log the change.”]</a:t>
            </a:r>
          </a:p>
          <a:p>
            <a:endParaRPr lang="en-US" dirty="0"/>
          </a:p>
          <a:p>
            <a:r>
              <a:rPr lang="en-US" dirty="0"/>
              <a:t>[As described by </a:t>
            </a:r>
            <a:r>
              <a:rPr lang="en-US" dirty="0" err="1"/>
              <a:t>Prabhakaran</a:t>
            </a:r>
            <a:r>
              <a:rPr lang="en-US" dirty="0"/>
              <a:t> et al, “in all modes, ext3 logs full blocks, as opposed to differences from old versions; thus, even a single bit change in a bitmap results in the entire bitmap block being logged.”]</a:t>
            </a:r>
          </a:p>
          <a:p>
            <a:endParaRPr lang="en-US" dirty="0"/>
          </a:p>
          <a:p>
            <a:r>
              <a:rPr lang="en-US" dirty="0"/>
              <a:t>[Ref: http://unix.stackexchange.com/q/174334</a:t>
            </a:r>
          </a:p>
          <a:p>
            <a:r>
              <a:rPr lang="en-US" dirty="0"/>
              <a:t>        http://www.cs.miami.edu/home/burt/learning/Csc521.081/docs/paper.aw.pdf //”Journaling the Linux ext2fs Filesystem”</a:t>
            </a:r>
          </a:p>
          <a:p>
            <a:r>
              <a:rPr lang="en-US" dirty="0"/>
              <a:t>                                                                                                                                      //by Stephen C. Tweedie</a:t>
            </a:r>
          </a:p>
          <a:p>
            <a:r>
              <a:rPr lang="en-US" dirty="0"/>
              <a:t>   https://www.usenix.org/legacy/event/usenix05/tech/general/full_papers/prabhakaran/prabhakaran.pdf]</a:t>
            </a:r>
          </a:p>
        </p:txBody>
      </p:sp>
      <p:sp>
        <p:nvSpPr>
          <p:cNvPr id="4" name="Slide Number Placeholder 3"/>
          <p:cNvSpPr>
            <a:spLocks noGrp="1"/>
          </p:cNvSpPr>
          <p:nvPr>
            <p:ph type="sldNum" sz="quarter" idx="10"/>
          </p:nvPr>
        </p:nvSpPr>
        <p:spPr/>
        <p:txBody>
          <a:bodyPr/>
          <a:lstStyle/>
          <a:p>
            <a:fld id="{2049842A-5CF9-4F0B-9230-CA0D438F5D42}" type="slidenum">
              <a:rPr lang="en-US" smtClean="0"/>
              <a:t>16</a:t>
            </a:fld>
            <a:endParaRPr lang="en-US"/>
          </a:p>
        </p:txBody>
      </p:sp>
    </p:spTree>
    <p:extLst>
      <p:ext uri="{BB962C8B-B14F-4D97-AF65-F5344CB8AC3E}">
        <p14:creationId xmlns:p14="http://schemas.microsoft.com/office/powerpoint/2010/main" val="9497421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might wonder how the OS knows whether a particular disk write has completed. We’ll investigate this issue in depth in a </a:t>
            </a:r>
            <a:r>
              <a:rPr lang="en-US"/>
              <a:t>few lectures </a:t>
            </a:r>
            <a:r>
              <a:rPr lang="en-US" dirty="0"/>
              <a:t>from now. At a high level, modern hard drives support an interface called NCQ (native command queuing). Before an NCQ-capable drive raises an interrupt indicating that IOs have completed, the device sets a bitmask (which lives in memory-mapped IO registers belonging to the device) that indicates which IOs have completed. See the comment in Chickadee’s k-</a:t>
            </a:r>
            <a:r>
              <a:rPr lang="en-US" dirty="0" err="1"/>
              <a:t>ahci.hh</a:t>
            </a:r>
            <a:r>
              <a:rPr lang="en-US" dirty="0"/>
              <a:t>::struct </a:t>
            </a:r>
            <a:r>
              <a:rPr lang="en-US" dirty="0" err="1"/>
              <a:t>portregs</a:t>
            </a:r>
            <a:r>
              <a:rPr lang="en-US" dirty="0"/>
              <a:t>.]</a:t>
            </a:r>
          </a:p>
        </p:txBody>
      </p:sp>
      <p:sp>
        <p:nvSpPr>
          <p:cNvPr id="4" name="Slide Number Placeholder 3"/>
          <p:cNvSpPr>
            <a:spLocks noGrp="1"/>
          </p:cNvSpPr>
          <p:nvPr>
            <p:ph type="sldNum" sz="quarter" idx="5"/>
          </p:nvPr>
        </p:nvSpPr>
        <p:spPr/>
        <p:txBody>
          <a:bodyPr/>
          <a:lstStyle/>
          <a:p>
            <a:fld id="{2049842A-5CF9-4F0B-9230-CA0D438F5D42}" type="slidenum">
              <a:rPr lang="en-US" smtClean="0"/>
              <a:t>17</a:t>
            </a:fld>
            <a:endParaRPr lang="en-US"/>
          </a:p>
        </p:txBody>
      </p:sp>
    </p:spTree>
    <p:extLst>
      <p:ext uri="{BB962C8B-B14F-4D97-AF65-F5344CB8AC3E}">
        <p14:creationId xmlns:p14="http://schemas.microsoft.com/office/powerpoint/2010/main" val="33616386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slide says that “only sector-sized writes are atomic,” using the hard drive term “sector.” The equivalent sentence for an SSD would be “only page-sized writes are atomic.”</a:t>
            </a:r>
          </a:p>
          <a:p>
            <a:endParaRPr lang="en-US" dirty="0"/>
          </a:p>
          <a:p>
            <a:r>
              <a:rPr lang="en-US" dirty="0"/>
              <a:t>Recall that “issuing a checkpoint” means “taking the writes from a transaction and applying them to the relevant in-place locations.”</a:t>
            </a:r>
          </a:p>
        </p:txBody>
      </p:sp>
      <p:sp>
        <p:nvSpPr>
          <p:cNvPr id="4" name="Slide Number Placeholder 3"/>
          <p:cNvSpPr>
            <a:spLocks noGrp="1"/>
          </p:cNvSpPr>
          <p:nvPr>
            <p:ph type="sldNum" sz="quarter" idx="5"/>
          </p:nvPr>
        </p:nvSpPr>
        <p:spPr/>
        <p:txBody>
          <a:bodyPr/>
          <a:lstStyle/>
          <a:p>
            <a:fld id="{2049842A-5CF9-4F0B-9230-CA0D438F5D42}" type="slidenum">
              <a:rPr lang="en-US" smtClean="0"/>
              <a:t>18</a:t>
            </a:fld>
            <a:endParaRPr lang="en-US"/>
          </a:p>
        </p:txBody>
      </p:sp>
    </p:spTree>
    <p:extLst>
      <p:ext uri="{BB962C8B-B14F-4D97-AF65-F5344CB8AC3E}">
        <p14:creationId xmlns:p14="http://schemas.microsoft.com/office/powerpoint/2010/main" val="21858022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a commit record is essentially just a transaction ID. So, it fits inside a single sector, and can be written atomically.</a:t>
            </a:r>
          </a:p>
          <a:p>
            <a:r>
              <a:rPr lang="en-US" dirty="0"/>
              <a:t>Ref: https://www.sans.org/reading-room/whitepapers/forensics/advantage-ext3-journaling-file-system-forensic-investigation-2011  //See Table 4.1 and Table 4.4 of “Taking advantage of Ext3 journaling file system in a forensic investigation” by the SANS Institute]</a:t>
            </a:r>
          </a:p>
        </p:txBody>
      </p:sp>
      <p:sp>
        <p:nvSpPr>
          <p:cNvPr id="4" name="Slide Number Placeholder 3"/>
          <p:cNvSpPr>
            <a:spLocks noGrp="1"/>
          </p:cNvSpPr>
          <p:nvPr>
            <p:ph type="sldNum" sz="quarter" idx="10"/>
          </p:nvPr>
        </p:nvSpPr>
        <p:spPr/>
        <p:txBody>
          <a:bodyPr/>
          <a:lstStyle/>
          <a:p>
            <a:fld id="{2049842A-5CF9-4F0B-9230-CA0D438F5D42}" type="slidenum">
              <a:rPr lang="en-US" smtClean="0"/>
              <a:t>19</a:t>
            </a:fld>
            <a:endParaRPr lang="en-US"/>
          </a:p>
        </p:txBody>
      </p:sp>
    </p:spTree>
    <p:extLst>
      <p:ext uri="{BB962C8B-B14F-4D97-AF65-F5344CB8AC3E}">
        <p14:creationId xmlns:p14="http://schemas.microsoft.com/office/powerpoint/2010/main" val="19721936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Ordered mode: </a:t>
            </a:r>
          </a:p>
          <a:p>
            <a:r>
              <a:rPr lang="en-US" dirty="0"/>
              <a:t>-If a write to a preexisting region of a file makes it to disk, that write will always be reflected in the post-crash file system. The reason is that a write to a preexisting region of a file doesn’t require any direct or indirect pointers to be updated. The write will cause timestamps in the </a:t>
            </a:r>
            <a:r>
              <a:rPr lang="en-US" dirty="0" err="1"/>
              <a:t>inode</a:t>
            </a:r>
            <a:r>
              <a:rPr lang="en-US" dirty="0"/>
              <a:t> to be modified (e.g., “last modified time”), so it’s possible for the data write to complete, but for a crash to occur before the </a:t>
            </a:r>
            <a:r>
              <a:rPr lang="en-US" dirty="0" err="1"/>
              <a:t>inode</a:t>
            </a:r>
            <a:r>
              <a:rPr lang="en-US" dirty="0"/>
              <a:t> can be journaled. However, post-crash, the data write will still be pointed to by the old </a:t>
            </a:r>
            <a:r>
              <a:rPr lang="en-US" dirty="0" err="1"/>
              <a:t>inode</a:t>
            </a:r>
            <a:r>
              <a:rPr lang="en-US" dirty="0"/>
              <a:t> for the file, even though the old </a:t>
            </a:r>
            <a:r>
              <a:rPr lang="en-US" dirty="0" err="1"/>
              <a:t>inode</a:t>
            </a:r>
            <a:r>
              <a:rPr lang="en-US" dirty="0"/>
              <a:t> will have a stale timestamp for “last accessed time.”</a:t>
            </a:r>
          </a:p>
          <a:p>
            <a:r>
              <a:rPr lang="en-US" dirty="0"/>
              <a:t>-Why does having to wait for the in-place data write to complete hurt performance? For one reason, it causes more data to be buffered in memory as we wait for prior IOs to complete. If there is a constant stream of writes, then eventually the file system may get more and more behind, and eventually force applications to block until some writes have successfully gotten to disk. The synchronous wait also lowers the overall throughput of the disk---the more IOs the disk knows about, the more useful work the disk can do as the disk heads sweep across the platters.</a:t>
            </a:r>
          </a:p>
          <a:p>
            <a:r>
              <a:rPr lang="en-US" dirty="0"/>
              <a:t>-Note that if we wrote the in-place data *after* writing the metadata to the journal, then an </a:t>
            </a:r>
            <a:r>
              <a:rPr lang="en-US" dirty="0" err="1"/>
              <a:t>inode</a:t>
            </a:r>
            <a:r>
              <a:rPr lang="en-US" dirty="0"/>
              <a:t> could end up pointing to junk data (since the system could crash between the journaling of the </a:t>
            </a:r>
            <a:r>
              <a:rPr lang="en-US" dirty="0" err="1"/>
              <a:t>inode</a:t>
            </a:r>
            <a:r>
              <a:rPr lang="en-US" dirty="0"/>
              <a:t> (which has a new data pointer) and the data block which is pointed to).</a:t>
            </a:r>
          </a:p>
          <a:p>
            <a:endParaRPr lang="en-US" dirty="0"/>
          </a:p>
          <a:p>
            <a:r>
              <a:rPr lang="en-US" dirty="0"/>
              <a:t>[Ref: https://www.usenix.org/legacy/event/usenix05/tech/general/full_papers/prabhakaran/prabhakaran.pdf  //Section 3.1]</a:t>
            </a:r>
          </a:p>
        </p:txBody>
      </p:sp>
      <p:sp>
        <p:nvSpPr>
          <p:cNvPr id="4" name="Slide Number Placeholder 3"/>
          <p:cNvSpPr>
            <a:spLocks noGrp="1"/>
          </p:cNvSpPr>
          <p:nvPr>
            <p:ph type="sldNum" sz="quarter" idx="10"/>
          </p:nvPr>
        </p:nvSpPr>
        <p:spPr/>
        <p:txBody>
          <a:bodyPr/>
          <a:lstStyle/>
          <a:p>
            <a:fld id="{2049842A-5CF9-4F0B-9230-CA0D438F5D42}" type="slidenum">
              <a:rPr lang="en-US" smtClean="0"/>
              <a:t>20</a:t>
            </a:fld>
            <a:endParaRPr lang="en-US"/>
          </a:p>
        </p:txBody>
      </p:sp>
    </p:spTree>
    <p:extLst>
      <p:ext uri="{BB962C8B-B14F-4D97-AF65-F5344CB8AC3E}">
        <p14:creationId xmlns:p14="http://schemas.microsoft.com/office/powerpoint/2010/main" val="42712885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Recall that ext3 uses different regions of the disk to store data blocks and metadata (e.g., </a:t>
            </a:r>
            <a:r>
              <a:rPr lang="en-US" dirty="0" err="1"/>
              <a:t>inode</a:t>
            </a:r>
            <a:r>
              <a:rPr lang="en-US" dirty="0"/>
              <a:t> bitmaps, data block bitmaps, the superblock). So, there’s no way that an in-place update that has been issued at an arbitrary moment will corrupt metadata.</a:t>
            </a:r>
          </a:p>
          <a:p>
            <a:endParaRPr lang="en-US" dirty="0"/>
          </a:p>
          <a:p>
            <a:r>
              <a:rPr lang="en-US" dirty="0"/>
              <a:t>With unordered mode, files may contain junk after a crash, even though the metadata is consistent. For example, consider a file append. The data block bitmap and the </a:t>
            </a:r>
            <a:r>
              <a:rPr lang="en-US" dirty="0" err="1"/>
              <a:t>inode</a:t>
            </a:r>
            <a:r>
              <a:rPr lang="en-US" dirty="0"/>
              <a:t> might get committed to the journal, indicating that the file should contain a new block. However, the actual write to the new block may not occur before the crash happens. When the machine comes back online, the file will correctly be one block larger, but that block will contain junk data, i.e., whatever data happened to be in the block before the block was allocated to the file.</a:t>
            </a:r>
          </a:p>
        </p:txBody>
      </p:sp>
      <p:sp>
        <p:nvSpPr>
          <p:cNvPr id="4" name="Slide Number Placeholder 3"/>
          <p:cNvSpPr>
            <a:spLocks noGrp="1"/>
          </p:cNvSpPr>
          <p:nvPr>
            <p:ph type="sldNum" sz="quarter" idx="10"/>
          </p:nvPr>
        </p:nvSpPr>
        <p:spPr/>
        <p:txBody>
          <a:bodyPr/>
          <a:lstStyle/>
          <a:p>
            <a:fld id="{2049842A-5CF9-4F0B-9230-CA0D438F5D42}" type="slidenum">
              <a:rPr lang="en-US" smtClean="0"/>
              <a:t>21</a:t>
            </a:fld>
            <a:endParaRPr lang="en-US"/>
          </a:p>
        </p:txBody>
      </p:sp>
    </p:spTree>
    <p:extLst>
      <p:ext uri="{BB962C8B-B14F-4D97-AF65-F5344CB8AC3E}">
        <p14:creationId xmlns:p14="http://schemas.microsoft.com/office/powerpoint/2010/main" val="29966148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 http://pages.cs.wisc.edu/~remzi/OSTEP/file-journaling.pdf //See the section “Batching Log Updates”]</a:t>
            </a:r>
          </a:p>
        </p:txBody>
      </p:sp>
      <p:sp>
        <p:nvSpPr>
          <p:cNvPr id="4" name="Slide Number Placeholder 3"/>
          <p:cNvSpPr>
            <a:spLocks noGrp="1"/>
          </p:cNvSpPr>
          <p:nvPr>
            <p:ph type="sldNum" sz="quarter" idx="10"/>
          </p:nvPr>
        </p:nvSpPr>
        <p:spPr/>
        <p:txBody>
          <a:bodyPr/>
          <a:lstStyle/>
          <a:p>
            <a:fld id="{2049842A-5CF9-4F0B-9230-CA0D438F5D42}" type="slidenum">
              <a:rPr lang="en-US" smtClean="0"/>
              <a:t>22</a:t>
            </a:fld>
            <a:endParaRPr lang="en-US"/>
          </a:p>
        </p:txBody>
      </p:sp>
    </p:spTree>
    <p:extLst>
      <p:ext uri="{BB962C8B-B14F-4D97-AF65-F5344CB8AC3E}">
        <p14:creationId xmlns:p14="http://schemas.microsoft.com/office/powerpoint/2010/main" val="10573095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*Data mode provides the strongest consistency by journaling both data and metadata. However, data journaling incurs a double write penalty for all types of file system updates.</a:t>
            </a:r>
          </a:p>
          <a:p>
            <a:r>
              <a:rPr lang="en-US" dirty="0"/>
              <a:t>*Ordered mode writes data before updating the journal with metadata. This ensures that writes to already-allocated blocks are survive after a crash. However, appended file data may be lost. Also, performance may suffer because journal updates have to wait for in-place updates of data to complete.</a:t>
            </a:r>
          </a:p>
          <a:p>
            <a:r>
              <a:rPr lang="en-US" dirty="0"/>
              <a:t>*Unordered mode does not force an ordering between in-place data updates and journal updates of metadata. This allows ext3 to issue disk writes faster, which improves performance. However, unordered mode may result in file containing junk data when crash recovery is finished.</a:t>
            </a:r>
          </a:p>
        </p:txBody>
      </p:sp>
      <p:sp>
        <p:nvSpPr>
          <p:cNvPr id="4" name="Slide Number Placeholder 3"/>
          <p:cNvSpPr>
            <a:spLocks noGrp="1"/>
          </p:cNvSpPr>
          <p:nvPr>
            <p:ph type="sldNum" sz="quarter" idx="10"/>
          </p:nvPr>
        </p:nvSpPr>
        <p:spPr/>
        <p:txBody>
          <a:bodyPr/>
          <a:lstStyle/>
          <a:p>
            <a:fld id="{2049842A-5CF9-4F0B-9230-CA0D438F5D42}" type="slidenum">
              <a:rPr lang="en-US" smtClean="0"/>
              <a:t>23</a:t>
            </a:fld>
            <a:endParaRPr lang="en-US"/>
          </a:p>
        </p:txBody>
      </p:sp>
    </p:spTree>
    <p:extLst>
      <p:ext uri="{BB962C8B-B14F-4D97-AF65-F5344CB8AC3E}">
        <p14:creationId xmlns:p14="http://schemas.microsoft.com/office/powerpoint/2010/main" val="2822252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the main difference between ext2 and ext3 is that ext3 adds journaling support.]</a:t>
            </a:r>
          </a:p>
          <a:p>
            <a:endParaRPr lang="en-US" dirty="0"/>
          </a:p>
          <a:p>
            <a:r>
              <a:rPr lang="en-US" dirty="0"/>
              <a:t>[Aside: ext4 uses an extent-based scheme (philosophically similar to the “File as Collection of Extents” model), instead of indirection nonsense. An extent-based model is more efficient for large files, since only the base and bounds of the extent must be stored, instead of a list of individual data blocks.]</a:t>
            </a:r>
          </a:p>
        </p:txBody>
      </p:sp>
      <p:sp>
        <p:nvSpPr>
          <p:cNvPr id="4" name="Slide Number Placeholder 3"/>
          <p:cNvSpPr>
            <a:spLocks noGrp="1"/>
          </p:cNvSpPr>
          <p:nvPr>
            <p:ph type="sldNum" sz="quarter" idx="10"/>
          </p:nvPr>
        </p:nvSpPr>
        <p:spPr/>
        <p:txBody>
          <a:bodyPr/>
          <a:lstStyle/>
          <a:p>
            <a:fld id="{2049842A-5CF9-4F0B-9230-CA0D438F5D42}" type="slidenum">
              <a:rPr lang="en-US" smtClean="0"/>
              <a:t>3</a:t>
            </a:fld>
            <a:endParaRPr lang="en-US"/>
          </a:p>
        </p:txBody>
      </p:sp>
    </p:spTree>
    <p:extLst>
      <p:ext uri="{BB962C8B-B14F-4D97-AF65-F5344CB8AC3E}">
        <p14:creationId xmlns:p14="http://schemas.microsoft.com/office/powerpoint/2010/main" val="27064872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this approach of direct blocks and *-indirect blocks, a single ext3 file can be up to 2 TB on a storage device with 4KB blocks!</a:t>
            </a:r>
          </a:p>
          <a:p>
            <a:endParaRPr lang="en-US" dirty="0"/>
          </a:p>
          <a:p>
            <a:r>
              <a:rPr lang="en-US" dirty="0"/>
              <a:t>In ext3, an </a:t>
            </a:r>
            <a:r>
              <a:rPr lang="en-US" dirty="0" err="1"/>
              <a:t>inode</a:t>
            </a:r>
            <a:r>
              <a:rPr lang="en-US" dirty="0"/>
              <a:t> has an array of 15 pointers-to-blocks. The first 12 (i.e., the first EXT3_NDIR_BLOCKS) are direct pointers; so, index entries 0—11 point to direct blocks. The next index entry 12 (EXT3_IND_BLOCK) is the pointer to the indirect block. The index 13 after that (EXT3_DIND_BLOCK) is the pointer to the double-indirect block. The entry 14 after that (EXT_TIND_BLOCK) is the pointer to the triple-indirect block. The total number of blocks (EXT3_N_BLOCKS) is 15, i.e., EXT_TIND_BLOCK + 1, i.e., 15.</a:t>
            </a:r>
          </a:p>
          <a:p>
            <a:endParaRPr lang="en-US" dirty="0"/>
          </a:p>
          <a:p>
            <a:r>
              <a:rPr lang="en-US" dirty="0"/>
              <a:t>[Ref: https://elixir.bootlin.com/linux/v3.1/source/include/linux/ext3_fs.h]</a:t>
            </a:r>
          </a:p>
        </p:txBody>
      </p:sp>
      <p:sp>
        <p:nvSpPr>
          <p:cNvPr id="4" name="Slide Number Placeholder 3"/>
          <p:cNvSpPr>
            <a:spLocks noGrp="1"/>
          </p:cNvSpPr>
          <p:nvPr>
            <p:ph type="sldNum" sz="quarter" idx="5"/>
          </p:nvPr>
        </p:nvSpPr>
        <p:spPr/>
        <p:txBody>
          <a:bodyPr/>
          <a:lstStyle/>
          <a:p>
            <a:fld id="{2049842A-5CF9-4F0B-9230-CA0D438F5D42}" type="slidenum">
              <a:rPr lang="en-US" smtClean="0"/>
              <a:t>4</a:t>
            </a:fld>
            <a:endParaRPr lang="en-US"/>
          </a:p>
        </p:txBody>
      </p:sp>
    </p:spTree>
    <p:extLst>
      <p:ext uri="{BB962C8B-B14F-4D97-AF65-F5344CB8AC3E}">
        <p14:creationId xmlns:p14="http://schemas.microsoft.com/office/powerpoint/2010/main" val="938529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[Aside: An ext3 file system can actually have multiple “block groups,” each of which has </a:t>
            </a:r>
            <a:r>
              <a:rPr lang="en-US" dirty="0" err="1"/>
              <a:t>inodes</a:t>
            </a:r>
            <a:r>
              <a:rPr lang="en-US" dirty="0"/>
              <a:t>, data blocks, and the associated bitmaps.]</a:t>
            </a:r>
          </a:p>
          <a:p>
            <a:endParaRPr lang="en-US" dirty="0"/>
          </a:p>
          <a:p>
            <a:r>
              <a:rPr lang="en-US" dirty="0"/>
              <a:t>[Ref: </a:t>
            </a:r>
            <a:r>
              <a:rPr lang="en-US" dirty="0">
                <a:hlinkClick r:id="rId3"/>
              </a:rPr>
              <a:t>https://www.usenix.org/legacy/events/usenix05/tech/general/full_papers/prabhakaran/prabhakaran.pdf</a:t>
            </a:r>
            <a:r>
              <a:rPr lang="en-US" dirty="0"/>
              <a:t>]</a:t>
            </a:r>
          </a:p>
        </p:txBody>
      </p:sp>
      <p:sp>
        <p:nvSpPr>
          <p:cNvPr id="4" name="Slide Number Placeholder 3"/>
          <p:cNvSpPr>
            <a:spLocks noGrp="1"/>
          </p:cNvSpPr>
          <p:nvPr>
            <p:ph type="sldNum" sz="quarter" idx="5"/>
          </p:nvPr>
        </p:nvSpPr>
        <p:spPr/>
        <p:txBody>
          <a:bodyPr/>
          <a:lstStyle/>
          <a:p>
            <a:fld id="{2049842A-5CF9-4F0B-9230-CA0D438F5D42}" type="slidenum">
              <a:rPr lang="en-US" smtClean="0"/>
              <a:t>5</a:t>
            </a:fld>
            <a:endParaRPr lang="en-US"/>
          </a:p>
        </p:txBody>
      </p:sp>
    </p:spTree>
    <p:extLst>
      <p:ext uri="{BB962C8B-B14F-4D97-AF65-F5344CB8AC3E}">
        <p14:creationId xmlns:p14="http://schemas.microsoft.com/office/powerpoint/2010/main" val="9561945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size of a particular `</a:t>
            </a:r>
            <a:r>
              <a:rPr lang="en-US" dirty="0" err="1"/>
              <a:t>dir_entry</a:t>
            </a:r>
            <a:r>
              <a:rPr lang="en-US" dirty="0"/>
              <a:t>` is determined by how long its `.name` field is. The `NAME_LEN` constant defines the maximum length for that name, but the actual name in a particular entry may be smaller; the kernel figures out how long the name actually is by looking at the `.</a:t>
            </a:r>
            <a:r>
              <a:rPr lang="en-US" dirty="0" err="1"/>
              <a:t>name_len</a:t>
            </a:r>
            <a:r>
              <a:rPr lang="en-US" dirty="0"/>
              <a:t>` field in the `</a:t>
            </a:r>
            <a:r>
              <a:rPr lang="en-US" dirty="0" err="1"/>
              <a:t>dir_entry</a:t>
            </a:r>
            <a:r>
              <a:rPr lang="en-US" dirty="0"/>
              <a:t>`. Also note that a </a:t>
            </a:r>
            <a:r>
              <a:rPr lang="en-US" dirty="0" err="1"/>
              <a:t>dir_entry</a:t>
            </a:r>
            <a:r>
              <a:rPr lang="en-US" dirty="0"/>
              <a:t> is always 4-byte aligned!</a:t>
            </a:r>
          </a:p>
        </p:txBody>
      </p:sp>
      <p:sp>
        <p:nvSpPr>
          <p:cNvPr id="4" name="Slide Number Placeholder 3"/>
          <p:cNvSpPr>
            <a:spLocks noGrp="1"/>
          </p:cNvSpPr>
          <p:nvPr>
            <p:ph type="sldNum" sz="quarter" idx="5"/>
          </p:nvPr>
        </p:nvSpPr>
        <p:spPr/>
        <p:txBody>
          <a:bodyPr/>
          <a:lstStyle/>
          <a:p>
            <a:fld id="{2049842A-5CF9-4F0B-9230-CA0D438F5D42}" type="slidenum">
              <a:rPr lang="en-US" smtClean="0"/>
              <a:t>6</a:t>
            </a:fld>
            <a:endParaRPr lang="en-US"/>
          </a:p>
        </p:txBody>
      </p:sp>
    </p:spTree>
    <p:extLst>
      <p:ext uri="{BB962C8B-B14F-4D97-AF65-F5344CB8AC3E}">
        <p14:creationId xmlns:p14="http://schemas.microsoft.com/office/powerpoint/2010/main" val="8255514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49842A-5CF9-4F0B-9230-CA0D438F5D42}" type="slidenum">
              <a:rPr lang="en-US" smtClean="0"/>
              <a:t>7</a:t>
            </a:fld>
            <a:endParaRPr lang="en-US"/>
          </a:p>
        </p:txBody>
      </p:sp>
    </p:spTree>
    <p:extLst>
      <p:ext uri="{BB962C8B-B14F-4D97-AF65-F5344CB8AC3E}">
        <p14:creationId xmlns:p14="http://schemas.microsoft.com/office/powerpoint/2010/main" val="50062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By “user-initiated non-graceful resets,” I mean the user pressing the power button to force a computer to halt immediately, without giving the OS a chance to do a graceful shutdown. From the OS’s perspective, these kinds of resets are morally equivalent to a power failure.</a:t>
            </a:r>
          </a:p>
        </p:txBody>
      </p:sp>
      <p:sp>
        <p:nvSpPr>
          <p:cNvPr id="4" name="Slide Number Placeholder 3"/>
          <p:cNvSpPr>
            <a:spLocks noGrp="1"/>
          </p:cNvSpPr>
          <p:nvPr>
            <p:ph type="sldNum" sz="quarter" idx="5"/>
          </p:nvPr>
        </p:nvSpPr>
        <p:spPr/>
        <p:txBody>
          <a:bodyPr/>
          <a:lstStyle/>
          <a:p>
            <a:fld id="{2049842A-5CF9-4F0B-9230-CA0D438F5D42}" type="slidenum">
              <a:rPr lang="en-US" smtClean="0"/>
              <a:t>8</a:t>
            </a:fld>
            <a:endParaRPr lang="en-US"/>
          </a:p>
        </p:txBody>
      </p:sp>
    </p:spTree>
    <p:extLst>
      <p:ext uri="{BB962C8B-B14F-4D97-AF65-F5344CB8AC3E}">
        <p14:creationId xmlns:p14="http://schemas.microsoft.com/office/powerpoint/2010/main" val="16612828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File system metadata includes stuff like the bitmap of free data blocks and free </a:t>
            </a:r>
            <a:r>
              <a:rPr lang="en-US" dirty="0" err="1"/>
              <a:t>inodes</a:t>
            </a:r>
            <a:r>
              <a:rPr lang="en-US" dirty="0"/>
              <a:t>. After a crash, it’s acceptable for some files to have lost data. However, it’s not acceptable for, say, a file to have an </a:t>
            </a:r>
            <a:r>
              <a:rPr lang="en-US" dirty="0" err="1"/>
              <a:t>inode</a:t>
            </a:r>
            <a:r>
              <a:rPr lang="en-US" dirty="0"/>
              <a:t> that points to an on-disk block, and for that block to also be marked as “available” in the bitmap of free data blocks.</a:t>
            </a:r>
          </a:p>
        </p:txBody>
      </p:sp>
      <p:sp>
        <p:nvSpPr>
          <p:cNvPr id="4" name="Slide Number Placeholder 3"/>
          <p:cNvSpPr>
            <a:spLocks noGrp="1"/>
          </p:cNvSpPr>
          <p:nvPr>
            <p:ph type="sldNum" sz="quarter" idx="5"/>
          </p:nvPr>
        </p:nvSpPr>
        <p:spPr/>
        <p:txBody>
          <a:bodyPr/>
          <a:lstStyle/>
          <a:p>
            <a:fld id="{2049842A-5CF9-4F0B-9230-CA0D438F5D42}" type="slidenum">
              <a:rPr lang="en-US" smtClean="0"/>
              <a:t>10</a:t>
            </a:fld>
            <a:endParaRPr lang="en-US"/>
          </a:p>
        </p:txBody>
      </p:sp>
    </p:spTree>
    <p:extLst>
      <p:ext uri="{BB962C8B-B14F-4D97-AF65-F5344CB8AC3E}">
        <p14:creationId xmlns:p14="http://schemas.microsoft.com/office/powerpoint/2010/main" val="34996652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when the slide says that we “write the blocks that would be updated into the journal,” we mean data blocks as well as blocks that belong to </a:t>
            </a:r>
            <a:r>
              <a:rPr lang="en-US" dirty="0" err="1"/>
              <a:t>inodes</a:t>
            </a:r>
            <a:r>
              <a:rPr lang="en-US" dirty="0"/>
              <a:t> and to bitmap regions!</a:t>
            </a:r>
          </a:p>
          <a:p>
            <a:endParaRPr lang="en-US" dirty="0"/>
          </a:p>
          <a:p>
            <a:r>
              <a:rPr lang="en-US" dirty="0"/>
              <a:t>An operation is idempotent if you can apply the operation multiple times, and the result will always be the same.</a:t>
            </a:r>
          </a:p>
        </p:txBody>
      </p:sp>
      <p:sp>
        <p:nvSpPr>
          <p:cNvPr id="4" name="Slide Number Placeholder 3"/>
          <p:cNvSpPr>
            <a:spLocks noGrp="1"/>
          </p:cNvSpPr>
          <p:nvPr>
            <p:ph type="sldNum" sz="quarter" idx="10"/>
          </p:nvPr>
        </p:nvSpPr>
        <p:spPr/>
        <p:txBody>
          <a:bodyPr/>
          <a:lstStyle/>
          <a:p>
            <a:fld id="{2049842A-5CF9-4F0B-9230-CA0D438F5D42}" type="slidenum">
              <a:rPr lang="en-US" smtClean="0"/>
              <a:t>15</a:t>
            </a:fld>
            <a:endParaRPr lang="en-US"/>
          </a:p>
        </p:txBody>
      </p:sp>
    </p:spTree>
    <p:extLst>
      <p:ext uri="{BB962C8B-B14F-4D97-AF65-F5344CB8AC3E}">
        <p14:creationId xmlns:p14="http://schemas.microsoft.com/office/powerpoint/2010/main" val="938401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B2074FEE-3217-43D0-AFC4-9E46ADFE2F91}"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0BD41-F5C0-43D0-BA08-0465A13FD434}" type="slidenum">
              <a:rPr lang="en-US" smtClean="0"/>
              <a:t>‹#›</a:t>
            </a:fld>
            <a:endParaRPr lang="en-US"/>
          </a:p>
        </p:txBody>
      </p:sp>
    </p:spTree>
    <p:extLst>
      <p:ext uri="{BB962C8B-B14F-4D97-AF65-F5344CB8AC3E}">
        <p14:creationId xmlns:p14="http://schemas.microsoft.com/office/powerpoint/2010/main" val="1428009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074FEE-3217-43D0-AFC4-9E46ADFE2F91}"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0BD41-F5C0-43D0-BA08-0465A13FD434}" type="slidenum">
              <a:rPr lang="en-US" smtClean="0"/>
              <a:t>‹#›</a:t>
            </a:fld>
            <a:endParaRPr lang="en-US"/>
          </a:p>
        </p:txBody>
      </p:sp>
    </p:spTree>
    <p:extLst>
      <p:ext uri="{BB962C8B-B14F-4D97-AF65-F5344CB8AC3E}">
        <p14:creationId xmlns:p14="http://schemas.microsoft.com/office/powerpoint/2010/main" val="2747670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074FEE-3217-43D0-AFC4-9E46ADFE2F91}"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0BD41-F5C0-43D0-BA08-0465A13FD434}" type="slidenum">
              <a:rPr lang="en-US" smtClean="0"/>
              <a:t>‹#›</a:t>
            </a:fld>
            <a:endParaRPr lang="en-US"/>
          </a:p>
        </p:txBody>
      </p:sp>
    </p:spTree>
    <p:extLst>
      <p:ext uri="{BB962C8B-B14F-4D97-AF65-F5344CB8AC3E}">
        <p14:creationId xmlns:p14="http://schemas.microsoft.com/office/powerpoint/2010/main" val="1951165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074FEE-3217-43D0-AFC4-9E46ADFE2F91}"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0BD41-F5C0-43D0-BA08-0465A13FD434}" type="slidenum">
              <a:rPr lang="en-US" smtClean="0"/>
              <a:t>‹#›</a:t>
            </a:fld>
            <a:endParaRPr lang="en-US"/>
          </a:p>
        </p:txBody>
      </p:sp>
    </p:spTree>
    <p:extLst>
      <p:ext uri="{BB962C8B-B14F-4D97-AF65-F5344CB8AC3E}">
        <p14:creationId xmlns:p14="http://schemas.microsoft.com/office/powerpoint/2010/main" val="2202573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lgn="ct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2074FEE-3217-43D0-AFC4-9E46ADFE2F91}"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0BD41-F5C0-43D0-BA08-0465A13FD434}" type="slidenum">
              <a:rPr lang="en-US" smtClean="0"/>
              <a:t>‹#›</a:t>
            </a:fld>
            <a:endParaRPr lang="en-US"/>
          </a:p>
        </p:txBody>
      </p:sp>
    </p:spTree>
    <p:extLst>
      <p:ext uri="{BB962C8B-B14F-4D97-AF65-F5344CB8AC3E}">
        <p14:creationId xmlns:p14="http://schemas.microsoft.com/office/powerpoint/2010/main" val="2120565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2074FEE-3217-43D0-AFC4-9E46ADFE2F91}" type="datetimeFigureOut">
              <a:rPr lang="en-US" smtClean="0"/>
              <a:t>3/10/2025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20BD41-F5C0-43D0-BA08-0465A13FD434}" type="slidenum">
              <a:rPr lang="en-US" smtClean="0"/>
              <a:t>‹#›</a:t>
            </a:fld>
            <a:endParaRPr lang="en-US"/>
          </a:p>
        </p:txBody>
      </p:sp>
    </p:spTree>
    <p:extLst>
      <p:ext uri="{BB962C8B-B14F-4D97-AF65-F5344CB8AC3E}">
        <p14:creationId xmlns:p14="http://schemas.microsoft.com/office/powerpoint/2010/main" val="2696220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2074FEE-3217-43D0-AFC4-9E46ADFE2F91}" type="datetimeFigureOut">
              <a:rPr lang="en-US" smtClean="0"/>
              <a:t>3/10/2025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20BD41-F5C0-43D0-BA08-0465A13FD434}" type="slidenum">
              <a:rPr lang="en-US" smtClean="0"/>
              <a:t>‹#›</a:t>
            </a:fld>
            <a:endParaRPr lang="en-US"/>
          </a:p>
        </p:txBody>
      </p:sp>
    </p:spTree>
    <p:extLst>
      <p:ext uri="{BB962C8B-B14F-4D97-AF65-F5344CB8AC3E}">
        <p14:creationId xmlns:p14="http://schemas.microsoft.com/office/powerpoint/2010/main" val="2672287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2074FEE-3217-43D0-AFC4-9E46ADFE2F91}" type="datetimeFigureOut">
              <a:rPr lang="en-US" smtClean="0"/>
              <a:t>3/10/2025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20BD41-F5C0-43D0-BA08-0465A13FD434}" type="slidenum">
              <a:rPr lang="en-US" smtClean="0"/>
              <a:t>‹#›</a:t>
            </a:fld>
            <a:endParaRPr lang="en-US"/>
          </a:p>
        </p:txBody>
      </p:sp>
    </p:spTree>
    <p:extLst>
      <p:ext uri="{BB962C8B-B14F-4D97-AF65-F5344CB8AC3E}">
        <p14:creationId xmlns:p14="http://schemas.microsoft.com/office/powerpoint/2010/main" val="962830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074FEE-3217-43D0-AFC4-9E46ADFE2F91}" type="datetimeFigureOut">
              <a:rPr lang="en-US" smtClean="0"/>
              <a:t>3/10/2025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20BD41-F5C0-43D0-BA08-0465A13FD434}" type="slidenum">
              <a:rPr lang="en-US" smtClean="0"/>
              <a:t>‹#›</a:t>
            </a:fld>
            <a:endParaRPr lang="en-US"/>
          </a:p>
        </p:txBody>
      </p:sp>
    </p:spTree>
    <p:extLst>
      <p:ext uri="{BB962C8B-B14F-4D97-AF65-F5344CB8AC3E}">
        <p14:creationId xmlns:p14="http://schemas.microsoft.com/office/powerpoint/2010/main" val="866455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2074FEE-3217-43D0-AFC4-9E46ADFE2F91}" type="datetimeFigureOut">
              <a:rPr lang="en-US" smtClean="0"/>
              <a:t>3/10/2025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20BD41-F5C0-43D0-BA08-0465A13FD434}" type="slidenum">
              <a:rPr lang="en-US" smtClean="0"/>
              <a:t>‹#›</a:t>
            </a:fld>
            <a:endParaRPr lang="en-US"/>
          </a:p>
        </p:txBody>
      </p:sp>
    </p:spTree>
    <p:extLst>
      <p:ext uri="{BB962C8B-B14F-4D97-AF65-F5344CB8AC3E}">
        <p14:creationId xmlns:p14="http://schemas.microsoft.com/office/powerpoint/2010/main" val="2735582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2074FEE-3217-43D0-AFC4-9E46ADFE2F91}" type="datetimeFigureOut">
              <a:rPr lang="en-US" smtClean="0"/>
              <a:t>3/10/2025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20BD41-F5C0-43D0-BA08-0465A13FD434}" type="slidenum">
              <a:rPr lang="en-US" smtClean="0"/>
              <a:t>‹#›</a:t>
            </a:fld>
            <a:endParaRPr lang="en-US"/>
          </a:p>
        </p:txBody>
      </p:sp>
    </p:spTree>
    <p:extLst>
      <p:ext uri="{BB962C8B-B14F-4D97-AF65-F5344CB8AC3E}">
        <p14:creationId xmlns:p14="http://schemas.microsoft.com/office/powerpoint/2010/main" val="3101367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074FEE-3217-43D0-AFC4-9E46ADFE2F91}" type="datetimeFigureOut">
              <a:rPr lang="en-US" smtClean="0"/>
              <a:t>3/10/2025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20BD41-F5C0-43D0-BA08-0465A13FD434}" type="slidenum">
              <a:rPr lang="en-US" smtClean="0"/>
              <a:t>‹#›</a:t>
            </a:fld>
            <a:endParaRPr lang="en-US"/>
          </a:p>
        </p:txBody>
      </p:sp>
    </p:spTree>
    <p:extLst>
      <p:ext uri="{BB962C8B-B14F-4D97-AF65-F5344CB8AC3E}">
        <p14:creationId xmlns:p14="http://schemas.microsoft.com/office/powerpoint/2010/main" val="990292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Light" panose="020B0502040204020203" pitchFamily="34" charset="0"/>
          <a:ea typeface="+mn-ea"/>
          <a:cs typeface="Segoe UI Light"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Light" panose="020B0502040204020203" pitchFamily="34" charset="0"/>
          <a:ea typeface="+mn-ea"/>
          <a:cs typeface="Segoe UI Light"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Light" panose="020B0502040204020203" pitchFamily="34" charset="0"/>
          <a:ea typeface="+mn-ea"/>
          <a:cs typeface="Segoe UI Light"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Light" panose="020B0502040204020203" pitchFamily="34" charset="0"/>
          <a:ea typeface="+mn-ea"/>
          <a:cs typeface="Segoe UI Light"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Light" panose="020B0502040204020203" pitchFamily="34" charset="0"/>
          <a:ea typeface="+mn-ea"/>
          <a:cs typeface="Segoe UI Light"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12444" y="3419665"/>
            <a:ext cx="6002655" cy="1655762"/>
          </a:xfrm>
        </p:spPr>
        <p:txBody>
          <a:bodyPr>
            <a:normAutofit fontScale="85000" lnSpcReduction="10000"/>
          </a:bodyPr>
          <a:lstStyle/>
          <a:p>
            <a:r>
              <a:rPr lang="en-US" sz="5400" b="1" dirty="0">
                <a:latin typeface="Segoe UI" panose="020B0502040204020203" pitchFamily="34" charset="0"/>
                <a:cs typeface="Segoe UI" panose="020B0502040204020203" pitchFamily="34" charset="0"/>
              </a:rPr>
              <a:t>CS 1610: Lecture 11</a:t>
            </a:r>
          </a:p>
          <a:p>
            <a:r>
              <a:rPr lang="en-US" sz="5400" b="1" dirty="0">
                <a:latin typeface="Segoe UI" panose="020B0502040204020203" pitchFamily="34" charset="0"/>
                <a:cs typeface="Segoe UI" panose="020B0502040204020203" pitchFamily="34" charset="0"/>
              </a:rPr>
              <a:t>3/10/2025</a:t>
            </a:r>
          </a:p>
        </p:txBody>
      </p:sp>
      <p:sp>
        <p:nvSpPr>
          <p:cNvPr id="2" name="Title 1"/>
          <p:cNvSpPr>
            <a:spLocks noGrp="1"/>
          </p:cNvSpPr>
          <p:nvPr>
            <p:ph type="ctrTitle"/>
          </p:nvPr>
        </p:nvSpPr>
        <p:spPr>
          <a:xfrm>
            <a:off x="684846" y="2045970"/>
            <a:ext cx="5657850" cy="1091235"/>
          </a:xfrm>
        </p:spPr>
        <p:txBody>
          <a:bodyPr>
            <a:normAutofit/>
          </a:bodyPr>
          <a:lstStyle/>
          <a:p>
            <a:r>
              <a:rPr lang="en-US" sz="7200" b="1" dirty="0"/>
              <a:t>Journaling</a:t>
            </a:r>
          </a:p>
        </p:txBody>
      </p:sp>
      <p:pic>
        <p:nvPicPr>
          <p:cNvPr id="4" name="Picture 3"/>
          <p:cNvPicPr>
            <a:picLocks noChangeAspect="1"/>
          </p:cNvPicPr>
          <p:nvPr/>
        </p:nvPicPr>
        <p:blipFill>
          <a:blip r:embed="rId3"/>
          <a:stretch>
            <a:fillRect/>
          </a:stretch>
        </p:blipFill>
        <p:spPr>
          <a:xfrm>
            <a:off x="6960804" y="-6216"/>
            <a:ext cx="5231196" cy="6864216"/>
          </a:xfrm>
          <a:prstGeom prst="rect">
            <a:avLst/>
          </a:prstGeom>
        </p:spPr>
      </p:pic>
    </p:spTree>
    <p:extLst>
      <p:ext uri="{BB962C8B-B14F-4D97-AF65-F5344CB8AC3E}">
        <p14:creationId xmlns:p14="http://schemas.microsoft.com/office/powerpoint/2010/main" val="4026829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914BC-7EA1-4DC2-B1AE-26BE60EA0CE4}"/>
              </a:ext>
            </a:extLst>
          </p:cNvPr>
          <p:cNvSpPr>
            <a:spLocks noGrp="1"/>
          </p:cNvSpPr>
          <p:nvPr>
            <p:ph type="title"/>
          </p:nvPr>
        </p:nvSpPr>
        <p:spPr/>
        <p:txBody>
          <a:bodyPr/>
          <a:lstStyle/>
          <a:p>
            <a:r>
              <a:rPr lang="en-US" b="1" dirty="0"/>
              <a:t>Ensuring Consistency After Crashes</a:t>
            </a:r>
          </a:p>
        </p:txBody>
      </p:sp>
      <p:sp>
        <p:nvSpPr>
          <p:cNvPr id="3" name="Content Placeholder 2">
            <a:extLst>
              <a:ext uri="{FF2B5EF4-FFF2-40B4-BE49-F238E27FC236}">
                <a16:creationId xmlns:a16="http://schemas.microsoft.com/office/drawing/2014/main" id="{4C8B69BE-7EEA-4853-893F-33DCE30117D0}"/>
              </a:ext>
            </a:extLst>
          </p:cNvPr>
          <p:cNvSpPr>
            <a:spLocks noGrp="1"/>
          </p:cNvSpPr>
          <p:nvPr>
            <p:ph idx="1"/>
          </p:nvPr>
        </p:nvSpPr>
        <p:spPr>
          <a:xfrm>
            <a:off x="541421" y="1690688"/>
            <a:ext cx="11109158" cy="4351338"/>
          </a:xfrm>
        </p:spPr>
        <p:txBody>
          <a:bodyPr>
            <a:normAutofit/>
          </a:bodyPr>
          <a:lstStyle/>
          <a:p>
            <a:r>
              <a:rPr lang="en-US" sz="3600" dirty="0"/>
              <a:t>Some data loss is ok . . .</a:t>
            </a:r>
          </a:p>
          <a:p>
            <a:r>
              <a:rPr lang="en-US" sz="3600" dirty="0"/>
              <a:t>. . . but it’s NOT ok to have an </a:t>
            </a:r>
            <a:r>
              <a:rPr lang="en-US" sz="3600" dirty="0" err="1"/>
              <a:t>unmountable</a:t>
            </a:r>
            <a:r>
              <a:rPr lang="en-US" sz="3600" dirty="0"/>
              <a:t> file system!</a:t>
            </a:r>
          </a:p>
          <a:p>
            <a:pPr lvl="1"/>
            <a:r>
              <a:rPr lang="en-US" sz="3200" dirty="0"/>
              <a:t>So, at least file system </a:t>
            </a:r>
            <a:r>
              <a:rPr lang="en-US" sz="3200" b="1" i="1" dirty="0"/>
              <a:t>metadata</a:t>
            </a:r>
            <a:r>
              <a:rPr lang="en-US" sz="3200" dirty="0"/>
              <a:t> must be consistent post-crash</a:t>
            </a:r>
          </a:p>
          <a:p>
            <a:pPr lvl="1"/>
            <a:r>
              <a:rPr lang="en-US" sz="3200" dirty="0"/>
              <a:t>There’s a trade-off between non-crash performance and the amount of data that may be lost after a crash</a:t>
            </a:r>
          </a:p>
        </p:txBody>
      </p:sp>
    </p:spTree>
    <p:extLst>
      <p:ext uri="{BB962C8B-B14F-4D97-AF65-F5344CB8AC3E}">
        <p14:creationId xmlns:p14="http://schemas.microsoft.com/office/powerpoint/2010/main" val="2658766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CC623-328F-465A-AA1C-DCAE08C5C15C}"/>
              </a:ext>
            </a:extLst>
          </p:cNvPr>
          <p:cNvSpPr>
            <a:spLocks noGrp="1"/>
          </p:cNvSpPr>
          <p:nvPr>
            <p:ph type="title"/>
          </p:nvPr>
        </p:nvSpPr>
        <p:spPr>
          <a:xfrm>
            <a:off x="-1" y="-108554"/>
            <a:ext cx="12140945" cy="813967"/>
          </a:xfrm>
        </p:spPr>
        <p:txBody>
          <a:bodyPr>
            <a:noAutofit/>
          </a:bodyPr>
          <a:lstStyle/>
          <a:p>
            <a:r>
              <a:rPr lang="en-US" sz="3600" b="1" dirty="0"/>
              <a:t>Post-crash Consistency (No Journaling): Creating a File</a:t>
            </a:r>
          </a:p>
        </p:txBody>
      </p:sp>
      <p:sp>
        <p:nvSpPr>
          <p:cNvPr id="3" name="Content Placeholder 2">
            <a:extLst>
              <a:ext uri="{FF2B5EF4-FFF2-40B4-BE49-F238E27FC236}">
                <a16:creationId xmlns:a16="http://schemas.microsoft.com/office/drawing/2014/main" id="{8A1B2C3F-3E01-41A7-997E-57A0F87BEFF0}"/>
              </a:ext>
            </a:extLst>
          </p:cNvPr>
          <p:cNvSpPr>
            <a:spLocks noGrp="1"/>
          </p:cNvSpPr>
          <p:nvPr>
            <p:ph idx="1"/>
          </p:nvPr>
        </p:nvSpPr>
        <p:spPr>
          <a:xfrm>
            <a:off x="838200" y="547025"/>
            <a:ext cx="10515600" cy="2719137"/>
          </a:xfrm>
        </p:spPr>
        <p:txBody>
          <a:bodyPr>
            <a:normAutofit/>
          </a:bodyPr>
          <a:lstStyle/>
          <a:p>
            <a:r>
              <a:rPr lang="en-US" sz="2400" dirty="0"/>
              <a:t>To create a new file “foo”, you need to issue three disk writes</a:t>
            </a:r>
          </a:p>
          <a:p>
            <a:pPr marL="914400" lvl="1" indent="-457200">
              <a:buFont typeface="+mj-lt"/>
              <a:buAutoNum type="arabicPeriod"/>
            </a:pPr>
            <a:r>
              <a:rPr lang="en-US" sz="2000" dirty="0"/>
              <a:t>Update on-disk </a:t>
            </a:r>
            <a:r>
              <a:rPr lang="en-US" sz="2000" dirty="0" err="1"/>
              <a:t>inode</a:t>
            </a:r>
            <a:r>
              <a:rPr lang="en-US" sz="2000" dirty="0"/>
              <a:t> bitmap to allocate a new </a:t>
            </a:r>
            <a:r>
              <a:rPr lang="en-US" sz="2000" dirty="0" err="1"/>
              <a:t>inode</a:t>
            </a:r>
            <a:endParaRPr lang="en-US" sz="2000" dirty="0"/>
          </a:p>
          <a:p>
            <a:pPr marL="914400" lvl="1" indent="-457200">
              <a:buFont typeface="+mj-lt"/>
              <a:buAutoNum type="arabicPeriod"/>
            </a:pPr>
            <a:r>
              <a:rPr lang="en-US" sz="2000" dirty="0"/>
              <a:t>Write the new </a:t>
            </a:r>
            <a:r>
              <a:rPr lang="en-US" sz="2000" dirty="0" err="1"/>
              <a:t>inode</a:t>
            </a:r>
            <a:r>
              <a:rPr lang="en-US" sz="2000" dirty="0"/>
              <a:t> for “foo” to disk</a:t>
            </a:r>
          </a:p>
          <a:p>
            <a:pPr marL="914400" lvl="1" indent="-457200">
              <a:buFont typeface="+mj-lt"/>
              <a:buAutoNum type="arabicPeriod"/>
            </a:pPr>
            <a:r>
              <a:rPr lang="en-US" sz="2000" dirty="0"/>
              <a:t>Write updated version of the directory that points to the new </a:t>
            </a:r>
            <a:r>
              <a:rPr lang="en-US" sz="2000" dirty="0" err="1"/>
              <a:t>inode</a:t>
            </a:r>
            <a:endParaRPr lang="en-US" sz="2000" dirty="0"/>
          </a:p>
          <a:p>
            <a:r>
              <a:rPr lang="en-US" sz="2400" dirty="0"/>
              <a:t>The order of the writes makes a difference! Suppose (1) has completed . . .   how should we order (2) and (3)?</a:t>
            </a:r>
          </a:p>
        </p:txBody>
      </p:sp>
      <p:grpSp>
        <p:nvGrpSpPr>
          <p:cNvPr id="4" name="Group 3">
            <a:extLst>
              <a:ext uri="{FF2B5EF4-FFF2-40B4-BE49-F238E27FC236}">
                <a16:creationId xmlns:a16="http://schemas.microsoft.com/office/drawing/2014/main" id="{DEE70D8C-6169-483A-9798-D9B1A0CB3CA8}"/>
              </a:ext>
            </a:extLst>
          </p:cNvPr>
          <p:cNvGrpSpPr/>
          <p:nvPr/>
        </p:nvGrpSpPr>
        <p:grpSpPr>
          <a:xfrm>
            <a:off x="1896649" y="2682765"/>
            <a:ext cx="1600200" cy="1090515"/>
            <a:chOff x="381000" y="2982120"/>
            <a:chExt cx="1600200" cy="1090515"/>
          </a:xfrm>
        </p:grpSpPr>
        <p:sp>
          <p:nvSpPr>
            <p:cNvPr id="5" name="Rectangle 4">
              <a:extLst>
                <a:ext uri="{FF2B5EF4-FFF2-40B4-BE49-F238E27FC236}">
                  <a16:creationId xmlns:a16="http://schemas.microsoft.com/office/drawing/2014/main" id="{B08B1ACE-BB76-4A80-B9E3-EED18C0970AA}"/>
                </a:ext>
              </a:extLst>
            </p:cNvPr>
            <p:cNvSpPr/>
            <p:nvPr/>
          </p:nvSpPr>
          <p:spPr bwMode="auto">
            <a:xfrm>
              <a:off x="381000" y="3443785"/>
              <a:ext cx="1600200" cy="5334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96" charset="-128"/>
              </a:endParaRPr>
            </a:p>
          </p:txBody>
        </p:sp>
        <p:sp>
          <p:nvSpPr>
            <p:cNvPr id="6" name="TextBox 5">
              <a:extLst>
                <a:ext uri="{FF2B5EF4-FFF2-40B4-BE49-F238E27FC236}">
                  <a16:creationId xmlns:a16="http://schemas.microsoft.com/office/drawing/2014/main" id="{A037C724-F13C-4D1D-90DB-CE9EC3C7089D}"/>
                </a:ext>
              </a:extLst>
            </p:cNvPr>
            <p:cNvSpPr txBox="1"/>
            <p:nvPr/>
          </p:nvSpPr>
          <p:spPr>
            <a:xfrm>
              <a:off x="419100" y="2982120"/>
              <a:ext cx="1524000" cy="461665"/>
            </a:xfrm>
            <a:prstGeom prst="rect">
              <a:avLst/>
            </a:prstGeom>
            <a:noFill/>
          </p:spPr>
          <p:txBody>
            <a:bodyPr wrap="square" rtlCol="0">
              <a:spAutoFit/>
            </a:bodyPr>
            <a:lstStyle/>
            <a:p>
              <a:pPr algn="ctr"/>
              <a:r>
                <a:rPr lang="en-US" dirty="0">
                  <a:latin typeface="+mn-lt"/>
                </a:rPr>
                <a:t>Directory</a:t>
              </a:r>
            </a:p>
          </p:txBody>
        </p:sp>
        <p:cxnSp>
          <p:nvCxnSpPr>
            <p:cNvPr id="7" name="Straight Connector 6">
              <a:extLst>
                <a:ext uri="{FF2B5EF4-FFF2-40B4-BE49-F238E27FC236}">
                  <a16:creationId xmlns:a16="http://schemas.microsoft.com/office/drawing/2014/main" id="{7ADF4418-4987-460A-A646-7B3B4C04D9EA}"/>
                </a:ext>
              </a:extLst>
            </p:cNvPr>
            <p:cNvCxnSpPr/>
            <p:nvPr/>
          </p:nvCxnSpPr>
          <p:spPr bwMode="auto">
            <a:xfrm>
              <a:off x="381000" y="3716045"/>
              <a:ext cx="1600200" cy="0"/>
            </a:xfrm>
            <a:prstGeom prst="line">
              <a:avLst/>
            </a:prstGeom>
            <a:solidFill>
              <a:schemeClr val="accent1"/>
            </a:solidFill>
            <a:ln w="9525" cap="flat" cmpd="sng" algn="ctr">
              <a:solidFill>
                <a:schemeClr val="tx1"/>
              </a:solidFill>
              <a:prstDash val="lgDash"/>
              <a:round/>
              <a:headEnd type="none" w="med" len="med"/>
              <a:tailEnd type="none" w="med" len="med"/>
            </a:ln>
            <a:effectLst/>
          </p:spPr>
        </p:cxnSp>
        <p:sp>
          <p:nvSpPr>
            <p:cNvPr id="8" name="TextBox 7">
              <a:extLst>
                <a:ext uri="{FF2B5EF4-FFF2-40B4-BE49-F238E27FC236}">
                  <a16:creationId xmlns:a16="http://schemas.microsoft.com/office/drawing/2014/main" id="{B33196DE-5806-4CEA-A552-DF709C9A7C26}"/>
                </a:ext>
              </a:extLst>
            </p:cNvPr>
            <p:cNvSpPr txBox="1"/>
            <p:nvPr/>
          </p:nvSpPr>
          <p:spPr>
            <a:xfrm>
              <a:off x="418699" y="3339405"/>
              <a:ext cx="1524000" cy="461665"/>
            </a:xfrm>
            <a:prstGeom prst="rect">
              <a:avLst/>
            </a:prstGeom>
            <a:noFill/>
          </p:spPr>
          <p:txBody>
            <a:bodyPr wrap="square" rtlCol="0">
              <a:spAutoFit/>
            </a:bodyPr>
            <a:lstStyle/>
            <a:p>
              <a:pPr algn="ctr"/>
              <a:r>
                <a:rPr lang="en-US" dirty="0">
                  <a:latin typeface="+mn-lt"/>
                </a:rPr>
                <a:t>“bar”</a:t>
              </a:r>
            </a:p>
          </p:txBody>
        </p:sp>
        <p:sp>
          <p:nvSpPr>
            <p:cNvPr id="9" name="TextBox 8">
              <a:extLst>
                <a:ext uri="{FF2B5EF4-FFF2-40B4-BE49-F238E27FC236}">
                  <a16:creationId xmlns:a16="http://schemas.microsoft.com/office/drawing/2014/main" id="{E1852D80-BDA3-464A-9ABA-3E726F5D7C81}"/>
                </a:ext>
              </a:extLst>
            </p:cNvPr>
            <p:cNvSpPr txBox="1"/>
            <p:nvPr/>
          </p:nvSpPr>
          <p:spPr>
            <a:xfrm>
              <a:off x="418699" y="3610970"/>
              <a:ext cx="1524000" cy="461665"/>
            </a:xfrm>
            <a:prstGeom prst="rect">
              <a:avLst/>
            </a:prstGeom>
            <a:noFill/>
          </p:spPr>
          <p:txBody>
            <a:bodyPr wrap="square" rtlCol="0">
              <a:spAutoFit/>
            </a:bodyPr>
            <a:lstStyle/>
            <a:p>
              <a:pPr algn="ctr"/>
              <a:r>
                <a:rPr lang="en-US" sz="2300" dirty="0" err="1">
                  <a:latin typeface="+mn-lt"/>
                </a:rPr>
                <a:t>Inode</a:t>
              </a:r>
              <a:r>
                <a:rPr lang="en-US" sz="2300" dirty="0">
                  <a:latin typeface="+mn-lt"/>
                </a:rPr>
                <a:t> #X</a:t>
              </a:r>
            </a:p>
          </p:txBody>
        </p:sp>
      </p:grpSp>
      <p:cxnSp>
        <p:nvCxnSpPr>
          <p:cNvPr id="10" name="Straight Connector 9">
            <a:extLst>
              <a:ext uri="{FF2B5EF4-FFF2-40B4-BE49-F238E27FC236}">
                <a16:creationId xmlns:a16="http://schemas.microsoft.com/office/drawing/2014/main" id="{440DF66E-579C-4A4B-A908-FCA32805D6F6}"/>
              </a:ext>
            </a:extLst>
          </p:cNvPr>
          <p:cNvCxnSpPr/>
          <p:nvPr/>
        </p:nvCxnSpPr>
        <p:spPr bwMode="auto">
          <a:xfrm>
            <a:off x="3801649" y="2846306"/>
            <a:ext cx="0" cy="114076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1" name="Straight Connector 10">
            <a:extLst>
              <a:ext uri="{FF2B5EF4-FFF2-40B4-BE49-F238E27FC236}">
                <a16:creationId xmlns:a16="http://schemas.microsoft.com/office/drawing/2014/main" id="{7CA9FA35-E276-44F9-88BC-BE88E87A5032}"/>
              </a:ext>
            </a:extLst>
          </p:cNvPr>
          <p:cNvCxnSpPr/>
          <p:nvPr/>
        </p:nvCxnSpPr>
        <p:spPr bwMode="auto">
          <a:xfrm>
            <a:off x="5782049" y="2863951"/>
            <a:ext cx="0" cy="1140768"/>
          </a:xfrm>
          <a:prstGeom prst="line">
            <a:avLst/>
          </a:prstGeom>
          <a:solidFill>
            <a:schemeClr val="accent1"/>
          </a:solidFill>
          <a:ln w="28575" cap="flat" cmpd="sng" algn="ctr">
            <a:solidFill>
              <a:schemeClr val="tx1"/>
            </a:solidFill>
            <a:prstDash val="solid"/>
            <a:round/>
            <a:headEnd type="none" w="med" len="med"/>
            <a:tailEnd type="none" w="med" len="med"/>
          </a:ln>
          <a:effectLst/>
        </p:spPr>
      </p:cxnSp>
      <p:grpSp>
        <p:nvGrpSpPr>
          <p:cNvPr id="12" name="Group 11">
            <a:extLst>
              <a:ext uri="{FF2B5EF4-FFF2-40B4-BE49-F238E27FC236}">
                <a16:creationId xmlns:a16="http://schemas.microsoft.com/office/drawing/2014/main" id="{97DF8926-8FA5-4A23-936F-617BF50EB0AD}"/>
              </a:ext>
            </a:extLst>
          </p:cNvPr>
          <p:cNvGrpSpPr/>
          <p:nvPr/>
        </p:nvGrpSpPr>
        <p:grpSpPr>
          <a:xfrm>
            <a:off x="3953249" y="2682764"/>
            <a:ext cx="1601000" cy="1628381"/>
            <a:chOff x="2437600" y="2982119"/>
            <a:chExt cx="1601000" cy="1628381"/>
          </a:xfrm>
        </p:grpSpPr>
        <p:sp>
          <p:nvSpPr>
            <p:cNvPr id="13" name="Rectangle 12">
              <a:extLst>
                <a:ext uri="{FF2B5EF4-FFF2-40B4-BE49-F238E27FC236}">
                  <a16:creationId xmlns:a16="http://schemas.microsoft.com/office/drawing/2014/main" id="{5A4B1D30-6289-4E42-BD96-8B14BA83436E}"/>
                </a:ext>
              </a:extLst>
            </p:cNvPr>
            <p:cNvSpPr/>
            <p:nvPr/>
          </p:nvSpPr>
          <p:spPr bwMode="auto">
            <a:xfrm>
              <a:off x="2437600" y="3442180"/>
              <a:ext cx="1600200" cy="5334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96" charset="-128"/>
              </a:endParaRPr>
            </a:p>
          </p:txBody>
        </p:sp>
        <p:sp>
          <p:nvSpPr>
            <p:cNvPr id="14" name="TextBox 13">
              <a:extLst>
                <a:ext uri="{FF2B5EF4-FFF2-40B4-BE49-F238E27FC236}">
                  <a16:creationId xmlns:a16="http://schemas.microsoft.com/office/drawing/2014/main" id="{A183F7D3-F994-4A1A-A6C6-7D9D68D12938}"/>
                </a:ext>
              </a:extLst>
            </p:cNvPr>
            <p:cNvSpPr txBox="1"/>
            <p:nvPr/>
          </p:nvSpPr>
          <p:spPr>
            <a:xfrm>
              <a:off x="2475299" y="2982119"/>
              <a:ext cx="1524000" cy="461665"/>
            </a:xfrm>
            <a:prstGeom prst="rect">
              <a:avLst/>
            </a:prstGeom>
            <a:noFill/>
          </p:spPr>
          <p:txBody>
            <a:bodyPr wrap="square" rtlCol="0">
              <a:spAutoFit/>
            </a:bodyPr>
            <a:lstStyle/>
            <a:p>
              <a:pPr algn="ctr"/>
              <a:r>
                <a:rPr lang="en-US" dirty="0">
                  <a:latin typeface="+mn-lt"/>
                </a:rPr>
                <a:t>Directory</a:t>
              </a:r>
            </a:p>
          </p:txBody>
        </p:sp>
        <p:cxnSp>
          <p:nvCxnSpPr>
            <p:cNvPr id="15" name="Straight Connector 14">
              <a:extLst>
                <a:ext uri="{FF2B5EF4-FFF2-40B4-BE49-F238E27FC236}">
                  <a16:creationId xmlns:a16="http://schemas.microsoft.com/office/drawing/2014/main" id="{B2EAC53A-39BB-4C51-AE54-52F70A065E0D}"/>
                </a:ext>
              </a:extLst>
            </p:cNvPr>
            <p:cNvCxnSpPr/>
            <p:nvPr/>
          </p:nvCxnSpPr>
          <p:spPr bwMode="auto">
            <a:xfrm>
              <a:off x="2437600" y="3714440"/>
              <a:ext cx="1600200" cy="0"/>
            </a:xfrm>
            <a:prstGeom prst="line">
              <a:avLst/>
            </a:prstGeom>
            <a:solidFill>
              <a:schemeClr val="accent1"/>
            </a:solidFill>
            <a:ln w="9525" cap="flat" cmpd="sng" algn="ctr">
              <a:solidFill>
                <a:schemeClr val="tx1"/>
              </a:solidFill>
              <a:prstDash val="lgDash"/>
              <a:round/>
              <a:headEnd type="none" w="med" len="med"/>
              <a:tailEnd type="none" w="med" len="med"/>
            </a:ln>
            <a:effectLst/>
          </p:spPr>
        </p:cxnSp>
        <p:sp>
          <p:nvSpPr>
            <p:cNvPr id="16" name="TextBox 15">
              <a:extLst>
                <a:ext uri="{FF2B5EF4-FFF2-40B4-BE49-F238E27FC236}">
                  <a16:creationId xmlns:a16="http://schemas.microsoft.com/office/drawing/2014/main" id="{7C6E118D-55B5-497B-8649-0DFEB9629588}"/>
                </a:ext>
              </a:extLst>
            </p:cNvPr>
            <p:cNvSpPr txBox="1"/>
            <p:nvPr/>
          </p:nvSpPr>
          <p:spPr>
            <a:xfrm>
              <a:off x="2475299" y="3347425"/>
              <a:ext cx="1524000" cy="461665"/>
            </a:xfrm>
            <a:prstGeom prst="rect">
              <a:avLst/>
            </a:prstGeom>
            <a:noFill/>
          </p:spPr>
          <p:txBody>
            <a:bodyPr wrap="square" rtlCol="0">
              <a:spAutoFit/>
            </a:bodyPr>
            <a:lstStyle/>
            <a:p>
              <a:pPr algn="ctr"/>
              <a:r>
                <a:rPr lang="en-US" dirty="0">
                  <a:latin typeface="+mn-lt"/>
                </a:rPr>
                <a:t>“bar”</a:t>
              </a:r>
            </a:p>
          </p:txBody>
        </p:sp>
        <p:sp>
          <p:nvSpPr>
            <p:cNvPr id="17" name="TextBox 16">
              <a:extLst>
                <a:ext uri="{FF2B5EF4-FFF2-40B4-BE49-F238E27FC236}">
                  <a16:creationId xmlns:a16="http://schemas.microsoft.com/office/drawing/2014/main" id="{7742B9E6-5654-4C2C-9868-45CAF64EDA64}"/>
                </a:ext>
              </a:extLst>
            </p:cNvPr>
            <p:cNvSpPr txBox="1"/>
            <p:nvPr/>
          </p:nvSpPr>
          <p:spPr>
            <a:xfrm>
              <a:off x="2475299" y="3609365"/>
              <a:ext cx="1524000" cy="461665"/>
            </a:xfrm>
            <a:prstGeom prst="rect">
              <a:avLst/>
            </a:prstGeom>
            <a:noFill/>
          </p:spPr>
          <p:txBody>
            <a:bodyPr wrap="square" rtlCol="0">
              <a:spAutoFit/>
            </a:bodyPr>
            <a:lstStyle/>
            <a:p>
              <a:pPr algn="ctr"/>
              <a:r>
                <a:rPr lang="en-US" sz="2300" dirty="0" err="1">
                  <a:latin typeface="+mn-lt"/>
                </a:rPr>
                <a:t>Inode</a:t>
              </a:r>
              <a:r>
                <a:rPr lang="en-US" sz="2300" dirty="0">
                  <a:latin typeface="+mn-lt"/>
                </a:rPr>
                <a:t> #X</a:t>
              </a:r>
            </a:p>
          </p:txBody>
        </p:sp>
        <p:sp>
          <p:nvSpPr>
            <p:cNvPr id="18" name="Rectangle 17">
              <a:extLst>
                <a:ext uri="{FF2B5EF4-FFF2-40B4-BE49-F238E27FC236}">
                  <a16:creationId xmlns:a16="http://schemas.microsoft.com/office/drawing/2014/main" id="{E4C92E8A-9E87-409D-B3EB-6D8E133EA035}"/>
                </a:ext>
              </a:extLst>
            </p:cNvPr>
            <p:cNvSpPr/>
            <p:nvPr/>
          </p:nvSpPr>
          <p:spPr bwMode="auto">
            <a:xfrm>
              <a:off x="2438400" y="3981650"/>
              <a:ext cx="1600200" cy="5334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96" charset="-128"/>
              </a:endParaRPr>
            </a:p>
          </p:txBody>
        </p:sp>
        <p:cxnSp>
          <p:nvCxnSpPr>
            <p:cNvPr id="19" name="Straight Connector 18">
              <a:extLst>
                <a:ext uri="{FF2B5EF4-FFF2-40B4-BE49-F238E27FC236}">
                  <a16:creationId xmlns:a16="http://schemas.microsoft.com/office/drawing/2014/main" id="{68EE460F-6765-494F-9C71-212090253407}"/>
                </a:ext>
              </a:extLst>
            </p:cNvPr>
            <p:cNvCxnSpPr/>
            <p:nvPr/>
          </p:nvCxnSpPr>
          <p:spPr bwMode="auto">
            <a:xfrm>
              <a:off x="2438400" y="4253910"/>
              <a:ext cx="1600200" cy="0"/>
            </a:xfrm>
            <a:prstGeom prst="line">
              <a:avLst/>
            </a:prstGeom>
            <a:solidFill>
              <a:schemeClr val="accent1"/>
            </a:solidFill>
            <a:ln w="9525" cap="flat" cmpd="sng" algn="ctr">
              <a:solidFill>
                <a:schemeClr val="tx1"/>
              </a:solidFill>
              <a:prstDash val="lgDash"/>
              <a:round/>
              <a:headEnd type="none" w="med" len="med"/>
              <a:tailEnd type="none" w="med" len="med"/>
            </a:ln>
            <a:effectLst/>
          </p:spPr>
        </p:cxnSp>
        <p:sp>
          <p:nvSpPr>
            <p:cNvPr id="20" name="TextBox 19">
              <a:extLst>
                <a:ext uri="{FF2B5EF4-FFF2-40B4-BE49-F238E27FC236}">
                  <a16:creationId xmlns:a16="http://schemas.microsoft.com/office/drawing/2014/main" id="{452C510F-A7CC-4E7C-BFDA-019AD10B3308}"/>
                </a:ext>
              </a:extLst>
            </p:cNvPr>
            <p:cNvSpPr txBox="1"/>
            <p:nvPr/>
          </p:nvSpPr>
          <p:spPr>
            <a:xfrm>
              <a:off x="2476099" y="3886895"/>
              <a:ext cx="1524000" cy="461665"/>
            </a:xfrm>
            <a:prstGeom prst="rect">
              <a:avLst/>
            </a:prstGeom>
            <a:noFill/>
          </p:spPr>
          <p:txBody>
            <a:bodyPr wrap="square" rtlCol="0">
              <a:spAutoFit/>
            </a:bodyPr>
            <a:lstStyle/>
            <a:p>
              <a:pPr algn="ctr"/>
              <a:r>
                <a:rPr lang="en-US" dirty="0">
                  <a:latin typeface="+mn-lt"/>
                </a:rPr>
                <a:t>“foo”</a:t>
              </a:r>
            </a:p>
          </p:txBody>
        </p:sp>
        <p:sp>
          <p:nvSpPr>
            <p:cNvPr id="21" name="TextBox 20">
              <a:extLst>
                <a:ext uri="{FF2B5EF4-FFF2-40B4-BE49-F238E27FC236}">
                  <a16:creationId xmlns:a16="http://schemas.microsoft.com/office/drawing/2014/main" id="{0F982287-C2D8-4E20-B8B1-504382872844}"/>
                </a:ext>
              </a:extLst>
            </p:cNvPr>
            <p:cNvSpPr txBox="1"/>
            <p:nvPr/>
          </p:nvSpPr>
          <p:spPr>
            <a:xfrm>
              <a:off x="2476099" y="4148835"/>
              <a:ext cx="1524000" cy="461665"/>
            </a:xfrm>
            <a:prstGeom prst="rect">
              <a:avLst/>
            </a:prstGeom>
            <a:noFill/>
          </p:spPr>
          <p:txBody>
            <a:bodyPr wrap="square" rtlCol="0">
              <a:spAutoFit/>
            </a:bodyPr>
            <a:lstStyle/>
            <a:p>
              <a:pPr algn="ctr"/>
              <a:r>
                <a:rPr lang="en-US" sz="2300" dirty="0" err="1">
                  <a:latin typeface="+mn-lt"/>
                </a:rPr>
                <a:t>Inode</a:t>
              </a:r>
              <a:r>
                <a:rPr lang="en-US" sz="2300" dirty="0">
                  <a:latin typeface="+mn-lt"/>
                </a:rPr>
                <a:t> #Y</a:t>
              </a:r>
            </a:p>
          </p:txBody>
        </p:sp>
      </p:grpSp>
      <p:grpSp>
        <p:nvGrpSpPr>
          <p:cNvPr id="22" name="Group 21">
            <a:extLst>
              <a:ext uri="{FF2B5EF4-FFF2-40B4-BE49-F238E27FC236}">
                <a16:creationId xmlns:a16="http://schemas.microsoft.com/office/drawing/2014/main" id="{165796D2-7FFB-4F40-9204-D7DF09CCD673}"/>
              </a:ext>
            </a:extLst>
          </p:cNvPr>
          <p:cNvGrpSpPr/>
          <p:nvPr/>
        </p:nvGrpSpPr>
        <p:grpSpPr>
          <a:xfrm>
            <a:off x="5706649" y="2994328"/>
            <a:ext cx="1557093" cy="1221367"/>
            <a:chOff x="4191000" y="3293683"/>
            <a:chExt cx="1557093" cy="1221367"/>
          </a:xfrm>
        </p:grpSpPr>
        <p:sp>
          <p:nvSpPr>
            <p:cNvPr id="23" name="Lightning Bolt 22">
              <a:extLst>
                <a:ext uri="{FF2B5EF4-FFF2-40B4-BE49-F238E27FC236}">
                  <a16:creationId xmlns:a16="http://schemas.microsoft.com/office/drawing/2014/main" id="{65995EE6-B830-4BD9-84EF-C358DF11FDBA}"/>
                </a:ext>
              </a:extLst>
            </p:cNvPr>
            <p:cNvSpPr/>
            <p:nvPr/>
          </p:nvSpPr>
          <p:spPr bwMode="auto">
            <a:xfrm rot="723551">
              <a:off x="4264351" y="3293683"/>
              <a:ext cx="1483742" cy="858908"/>
            </a:xfrm>
            <a:prstGeom prst="lightningBol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ＭＳ Ｐゴシック" pitchFamily="-96" charset="-128"/>
              </a:endParaRPr>
            </a:p>
          </p:txBody>
        </p:sp>
        <p:sp>
          <p:nvSpPr>
            <p:cNvPr id="24" name="TextBox 23">
              <a:extLst>
                <a:ext uri="{FF2B5EF4-FFF2-40B4-BE49-F238E27FC236}">
                  <a16:creationId xmlns:a16="http://schemas.microsoft.com/office/drawing/2014/main" id="{9D59FB10-E96F-410C-BF44-6E3D8482133F}"/>
                </a:ext>
              </a:extLst>
            </p:cNvPr>
            <p:cNvSpPr txBox="1"/>
            <p:nvPr/>
          </p:nvSpPr>
          <p:spPr>
            <a:xfrm>
              <a:off x="4191000" y="4053385"/>
              <a:ext cx="1524000" cy="461665"/>
            </a:xfrm>
            <a:prstGeom prst="rect">
              <a:avLst/>
            </a:prstGeom>
            <a:noFill/>
          </p:spPr>
          <p:txBody>
            <a:bodyPr wrap="square" rtlCol="0">
              <a:spAutoFit/>
            </a:bodyPr>
            <a:lstStyle/>
            <a:p>
              <a:pPr algn="ctr"/>
              <a:r>
                <a:rPr lang="en-US" dirty="0">
                  <a:latin typeface="+mn-lt"/>
                </a:rPr>
                <a:t>Crash!</a:t>
              </a:r>
            </a:p>
          </p:txBody>
        </p:sp>
      </p:grpSp>
      <p:cxnSp>
        <p:nvCxnSpPr>
          <p:cNvPr id="25" name="Straight Connector 24">
            <a:extLst>
              <a:ext uri="{FF2B5EF4-FFF2-40B4-BE49-F238E27FC236}">
                <a16:creationId xmlns:a16="http://schemas.microsoft.com/office/drawing/2014/main" id="{E19870B4-7B11-4BB4-A464-AAE6FB810EA8}"/>
              </a:ext>
            </a:extLst>
          </p:cNvPr>
          <p:cNvCxnSpPr/>
          <p:nvPr/>
        </p:nvCxnSpPr>
        <p:spPr bwMode="auto">
          <a:xfrm>
            <a:off x="7263547" y="2867855"/>
            <a:ext cx="0" cy="1140768"/>
          </a:xfrm>
          <a:prstGeom prst="line">
            <a:avLst/>
          </a:prstGeom>
          <a:solidFill>
            <a:schemeClr val="accent1"/>
          </a:solidFill>
          <a:ln w="28575" cap="flat" cmpd="sng" algn="ctr">
            <a:solidFill>
              <a:schemeClr val="tx1"/>
            </a:solidFill>
            <a:prstDash val="solid"/>
            <a:round/>
            <a:headEnd type="none" w="med" len="med"/>
            <a:tailEnd type="none" w="med" len="med"/>
          </a:ln>
          <a:effectLst/>
        </p:spPr>
      </p:cxnSp>
      <p:grpSp>
        <p:nvGrpSpPr>
          <p:cNvPr id="26" name="Group 25">
            <a:extLst>
              <a:ext uri="{FF2B5EF4-FFF2-40B4-BE49-F238E27FC236}">
                <a16:creationId xmlns:a16="http://schemas.microsoft.com/office/drawing/2014/main" id="{35DC142D-6148-4A79-9208-5A399288EDFA}"/>
              </a:ext>
            </a:extLst>
          </p:cNvPr>
          <p:cNvGrpSpPr/>
          <p:nvPr/>
        </p:nvGrpSpPr>
        <p:grpSpPr>
          <a:xfrm>
            <a:off x="7459249" y="2686668"/>
            <a:ext cx="1601000" cy="1628381"/>
            <a:chOff x="5943600" y="2986023"/>
            <a:chExt cx="1601000" cy="1628381"/>
          </a:xfrm>
        </p:grpSpPr>
        <p:sp>
          <p:nvSpPr>
            <p:cNvPr id="27" name="Rectangle 26">
              <a:extLst>
                <a:ext uri="{FF2B5EF4-FFF2-40B4-BE49-F238E27FC236}">
                  <a16:creationId xmlns:a16="http://schemas.microsoft.com/office/drawing/2014/main" id="{D76180F4-6AAD-4D3F-BBEB-E0FA4389E44A}"/>
                </a:ext>
              </a:extLst>
            </p:cNvPr>
            <p:cNvSpPr/>
            <p:nvPr/>
          </p:nvSpPr>
          <p:spPr bwMode="auto">
            <a:xfrm>
              <a:off x="5943600" y="3446084"/>
              <a:ext cx="1600200" cy="5334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96" charset="-128"/>
              </a:endParaRPr>
            </a:p>
          </p:txBody>
        </p:sp>
        <p:sp>
          <p:nvSpPr>
            <p:cNvPr id="28" name="TextBox 27">
              <a:extLst>
                <a:ext uri="{FF2B5EF4-FFF2-40B4-BE49-F238E27FC236}">
                  <a16:creationId xmlns:a16="http://schemas.microsoft.com/office/drawing/2014/main" id="{6E95C0E8-59EA-4FC8-9A83-633C9144D6F8}"/>
                </a:ext>
              </a:extLst>
            </p:cNvPr>
            <p:cNvSpPr txBox="1"/>
            <p:nvPr/>
          </p:nvSpPr>
          <p:spPr>
            <a:xfrm>
              <a:off x="5981299" y="2986023"/>
              <a:ext cx="1524000" cy="461665"/>
            </a:xfrm>
            <a:prstGeom prst="rect">
              <a:avLst/>
            </a:prstGeom>
            <a:noFill/>
          </p:spPr>
          <p:txBody>
            <a:bodyPr wrap="square" rtlCol="0">
              <a:spAutoFit/>
            </a:bodyPr>
            <a:lstStyle/>
            <a:p>
              <a:pPr algn="ctr"/>
              <a:r>
                <a:rPr lang="en-US" dirty="0">
                  <a:latin typeface="+mn-lt"/>
                </a:rPr>
                <a:t>Directory</a:t>
              </a:r>
            </a:p>
          </p:txBody>
        </p:sp>
        <p:cxnSp>
          <p:nvCxnSpPr>
            <p:cNvPr id="29" name="Straight Connector 28">
              <a:extLst>
                <a:ext uri="{FF2B5EF4-FFF2-40B4-BE49-F238E27FC236}">
                  <a16:creationId xmlns:a16="http://schemas.microsoft.com/office/drawing/2014/main" id="{D86FCF7F-C2D6-4442-B0E5-51F12099D281}"/>
                </a:ext>
              </a:extLst>
            </p:cNvPr>
            <p:cNvCxnSpPr/>
            <p:nvPr/>
          </p:nvCxnSpPr>
          <p:spPr bwMode="auto">
            <a:xfrm>
              <a:off x="5943600" y="3718344"/>
              <a:ext cx="1600200" cy="0"/>
            </a:xfrm>
            <a:prstGeom prst="line">
              <a:avLst/>
            </a:prstGeom>
            <a:solidFill>
              <a:schemeClr val="accent1"/>
            </a:solidFill>
            <a:ln w="9525" cap="flat" cmpd="sng" algn="ctr">
              <a:solidFill>
                <a:schemeClr val="tx1"/>
              </a:solidFill>
              <a:prstDash val="lgDash"/>
              <a:round/>
              <a:headEnd type="none" w="med" len="med"/>
              <a:tailEnd type="none" w="med" len="med"/>
            </a:ln>
            <a:effectLst/>
          </p:spPr>
        </p:cxnSp>
        <p:sp>
          <p:nvSpPr>
            <p:cNvPr id="30" name="TextBox 29">
              <a:extLst>
                <a:ext uri="{FF2B5EF4-FFF2-40B4-BE49-F238E27FC236}">
                  <a16:creationId xmlns:a16="http://schemas.microsoft.com/office/drawing/2014/main" id="{CAD9CA24-C37E-480E-889B-57FE5CF682AE}"/>
                </a:ext>
              </a:extLst>
            </p:cNvPr>
            <p:cNvSpPr txBox="1"/>
            <p:nvPr/>
          </p:nvSpPr>
          <p:spPr>
            <a:xfrm>
              <a:off x="5981299" y="3351329"/>
              <a:ext cx="1524000" cy="461665"/>
            </a:xfrm>
            <a:prstGeom prst="rect">
              <a:avLst/>
            </a:prstGeom>
            <a:noFill/>
          </p:spPr>
          <p:txBody>
            <a:bodyPr wrap="square" rtlCol="0">
              <a:spAutoFit/>
            </a:bodyPr>
            <a:lstStyle/>
            <a:p>
              <a:pPr algn="ctr"/>
              <a:r>
                <a:rPr lang="en-US" dirty="0">
                  <a:latin typeface="+mn-lt"/>
                </a:rPr>
                <a:t>“bar”</a:t>
              </a:r>
            </a:p>
          </p:txBody>
        </p:sp>
        <p:sp>
          <p:nvSpPr>
            <p:cNvPr id="31" name="TextBox 30">
              <a:extLst>
                <a:ext uri="{FF2B5EF4-FFF2-40B4-BE49-F238E27FC236}">
                  <a16:creationId xmlns:a16="http://schemas.microsoft.com/office/drawing/2014/main" id="{E77AA3BF-E70F-47FC-94F5-8F46066D0D28}"/>
                </a:ext>
              </a:extLst>
            </p:cNvPr>
            <p:cNvSpPr txBox="1"/>
            <p:nvPr/>
          </p:nvSpPr>
          <p:spPr>
            <a:xfrm>
              <a:off x="5981299" y="3613269"/>
              <a:ext cx="1524000" cy="461665"/>
            </a:xfrm>
            <a:prstGeom prst="rect">
              <a:avLst/>
            </a:prstGeom>
            <a:noFill/>
          </p:spPr>
          <p:txBody>
            <a:bodyPr wrap="square" rtlCol="0">
              <a:spAutoFit/>
            </a:bodyPr>
            <a:lstStyle/>
            <a:p>
              <a:pPr algn="ctr"/>
              <a:r>
                <a:rPr lang="en-US" sz="2300" dirty="0" err="1">
                  <a:latin typeface="+mn-lt"/>
                </a:rPr>
                <a:t>Inode</a:t>
              </a:r>
              <a:r>
                <a:rPr lang="en-US" sz="2300" dirty="0">
                  <a:latin typeface="+mn-lt"/>
                </a:rPr>
                <a:t> #X</a:t>
              </a:r>
            </a:p>
          </p:txBody>
        </p:sp>
        <p:sp>
          <p:nvSpPr>
            <p:cNvPr id="32" name="Rectangle 31">
              <a:extLst>
                <a:ext uri="{FF2B5EF4-FFF2-40B4-BE49-F238E27FC236}">
                  <a16:creationId xmlns:a16="http://schemas.microsoft.com/office/drawing/2014/main" id="{9A7359C0-93E2-4609-81AE-4BD385546015}"/>
                </a:ext>
              </a:extLst>
            </p:cNvPr>
            <p:cNvSpPr/>
            <p:nvPr/>
          </p:nvSpPr>
          <p:spPr bwMode="auto">
            <a:xfrm>
              <a:off x="5944400" y="3985554"/>
              <a:ext cx="1600200" cy="5334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96" charset="-128"/>
              </a:endParaRPr>
            </a:p>
          </p:txBody>
        </p:sp>
        <p:cxnSp>
          <p:nvCxnSpPr>
            <p:cNvPr id="33" name="Straight Connector 32">
              <a:extLst>
                <a:ext uri="{FF2B5EF4-FFF2-40B4-BE49-F238E27FC236}">
                  <a16:creationId xmlns:a16="http://schemas.microsoft.com/office/drawing/2014/main" id="{4689EFA2-3C17-4B7B-8E06-9BFA66131ADC}"/>
                </a:ext>
              </a:extLst>
            </p:cNvPr>
            <p:cNvCxnSpPr/>
            <p:nvPr/>
          </p:nvCxnSpPr>
          <p:spPr bwMode="auto">
            <a:xfrm>
              <a:off x="5944400" y="4257814"/>
              <a:ext cx="1600200" cy="0"/>
            </a:xfrm>
            <a:prstGeom prst="line">
              <a:avLst/>
            </a:prstGeom>
            <a:solidFill>
              <a:schemeClr val="accent1"/>
            </a:solidFill>
            <a:ln w="9525" cap="flat" cmpd="sng" algn="ctr">
              <a:solidFill>
                <a:schemeClr val="tx1"/>
              </a:solidFill>
              <a:prstDash val="lgDash"/>
              <a:round/>
              <a:headEnd type="none" w="med" len="med"/>
              <a:tailEnd type="none" w="med" len="med"/>
            </a:ln>
            <a:effectLst/>
          </p:spPr>
        </p:cxnSp>
        <p:sp>
          <p:nvSpPr>
            <p:cNvPr id="34" name="TextBox 33">
              <a:extLst>
                <a:ext uri="{FF2B5EF4-FFF2-40B4-BE49-F238E27FC236}">
                  <a16:creationId xmlns:a16="http://schemas.microsoft.com/office/drawing/2014/main" id="{ADD9934E-D76F-4FD5-8876-EF6CF7D620A1}"/>
                </a:ext>
              </a:extLst>
            </p:cNvPr>
            <p:cNvSpPr txBox="1"/>
            <p:nvPr/>
          </p:nvSpPr>
          <p:spPr>
            <a:xfrm>
              <a:off x="5982099" y="3890799"/>
              <a:ext cx="1524000" cy="461665"/>
            </a:xfrm>
            <a:prstGeom prst="rect">
              <a:avLst/>
            </a:prstGeom>
            <a:noFill/>
          </p:spPr>
          <p:txBody>
            <a:bodyPr wrap="square" rtlCol="0">
              <a:spAutoFit/>
            </a:bodyPr>
            <a:lstStyle/>
            <a:p>
              <a:pPr algn="ctr"/>
              <a:r>
                <a:rPr lang="en-US" dirty="0">
                  <a:latin typeface="+mn-lt"/>
                </a:rPr>
                <a:t>“foo”</a:t>
              </a:r>
            </a:p>
          </p:txBody>
        </p:sp>
        <p:sp>
          <p:nvSpPr>
            <p:cNvPr id="35" name="TextBox 34">
              <a:extLst>
                <a:ext uri="{FF2B5EF4-FFF2-40B4-BE49-F238E27FC236}">
                  <a16:creationId xmlns:a16="http://schemas.microsoft.com/office/drawing/2014/main" id="{33348932-FBDF-40A0-B819-C1122B5914C6}"/>
                </a:ext>
              </a:extLst>
            </p:cNvPr>
            <p:cNvSpPr txBox="1"/>
            <p:nvPr/>
          </p:nvSpPr>
          <p:spPr>
            <a:xfrm>
              <a:off x="5982099" y="4152739"/>
              <a:ext cx="1524000" cy="461665"/>
            </a:xfrm>
            <a:prstGeom prst="rect">
              <a:avLst/>
            </a:prstGeom>
            <a:noFill/>
          </p:spPr>
          <p:txBody>
            <a:bodyPr wrap="square" rtlCol="0">
              <a:spAutoFit/>
            </a:bodyPr>
            <a:lstStyle/>
            <a:p>
              <a:pPr algn="ctr"/>
              <a:r>
                <a:rPr lang="en-US" sz="2300" dirty="0" err="1">
                  <a:latin typeface="+mn-lt"/>
                </a:rPr>
                <a:t>Inode</a:t>
              </a:r>
              <a:r>
                <a:rPr lang="en-US" sz="2300" dirty="0">
                  <a:latin typeface="+mn-lt"/>
                </a:rPr>
                <a:t> #Y</a:t>
              </a:r>
            </a:p>
          </p:txBody>
        </p:sp>
      </p:grpSp>
      <p:grpSp>
        <p:nvGrpSpPr>
          <p:cNvPr id="36" name="Group 35">
            <a:extLst>
              <a:ext uri="{FF2B5EF4-FFF2-40B4-BE49-F238E27FC236}">
                <a16:creationId xmlns:a16="http://schemas.microsoft.com/office/drawing/2014/main" id="{26D7AAAE-574C-44AC-B9F5-E07EA4100A2F}"/>
              </a:ext>
            </a:extLst>
          </p:cNvPr>
          <p:cNvGrpSpPr/>
          <p:nvPr/>
        </p:nvGrpSpPr>
        <p:grpSpPr>
          <a:xfrm>
            <a:off x="9007749" y="2223619"/>
            <a:ext cx="2685601" cy="2065135"/>
            <a:chOff x="6763491" y="2764315"/>
            <a:chExt cx="2685601" cy="2065135"/>
          </a:xfrm>
        </p:grpSpPr>
        <p:sp>
          <p:nvSpPr>
            <p:cNvPr id="37" name="TextBox 36">
              <a:extLst>
                <a:ext uri="{FF2B5EF4-FFF2-40B4-BE49-F238E27FC236}">
                  <a16:creationId xmlns:a16="http://schemas.microsoft.com/office/drawing/2014/main" id="{E209EA7D-2841-4284-854F-6D0A544BB0CB}"/>
                </a:ext>
              </a:extLst>
            </p:cNvPr>
            <p:cNvSpPr txBox="1"/>
            <p:nvPr/>
          </p:nvSpPr>
          <p:spPr>
            <a:xfrm>
              <a:off x="7749299" y="4172860"/>
              <a:ext cx="1699793" cy="656590"/>
            </a:xfrm>
            <a:prstGeom prst="rect">
              <a:avLst/>
            </a:prstGeom>
            <a:noFill/>
          </p:spPr>
          <p:txBody>
            <a:bodyPr wrap="square" rtlCol="0">
              <a:spAutoFit/>
            </a:bodyPr>
            <a:lstStyle/>
            <a:p>
              <a:pPr algn="ctr">
                <a:lnSpc>
                  <a:spcPts val="2200"/>
                </a:lnSpc>
              </a:pPr>
              <a:r>
                <a:rPr lang="en-US" sz="2200" b="1" dirty="0">
                  <a:solidFill>
                    <a:srgbClr val="FF0000"/>
                  </a:solidFill>
                  <a:latin typeface="Segoe UI" panose="020B0502040204020203" pitchFamily="34" charset="0"/>
                  <a:cs typeface="Segoe UI" panose="020B0502040204020203" pitchFamily="34" charset="0"/>
                </a:rPr>
                <a:t>Points to sadness</a:t>
              </a:r>
            </a:p>
          </p:txBody>
        </p:sp>
        <p:grpSp>
          <p:nvGrpSpPr>
            <p:cNvPr id="38" name="Group 37">
              <a:extLst>
                <a:ext uri="{FF2B5EF4-FFF2-40B4-BE49-F238E27FC236}">
                  <a16:creationId xmlns:a16="http://schemas.microsoft.com/office/drawing/2014/main" id="{CAD402B8-6CF3-40D6-8D89-EA63041D1272}"/>
                </a:ext>
              </a:extLst>
            </p:cNvPr>
            <p:cNvGrpSpPr/>
            <p:nvPr/>
          </p:nvGrpSpPr>
          <p:grpSpPr>
            <a:xfrm>
              <a:off x="7887758" y="2764315"/>
              <a:ext cx="1258357" cy="1436218"/>
              <a:chOff x="7887758" y="3106815"/>
              <a:chExt cx="1258357" cy="1436218"/>
            </a:xfrm>
          </p:grpSpPr>
          <p:pic>
            <p:nvPicPr>
              <p:cNvPr id="40" name="Picture 2">
                <a:extLst>
                  <a:ext uri="{FF2B5EF4-FFF2-40B4-BE49-F238E27FC236}">
                    <a16:creationId xmlns:a16="http://schemas.microsoft.com/office/drawing/2014/main" id="{37F6403F-A79D-41E0-B16F-2F9228F6A456}"/>
                  </a:ext>
                </a:extLst>
              </p:cNvPr>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a:stretch/>
            </p:blipFill>
            <p:spPr bwMode="auto">
              <a:xfrm>
                <a:off x="7887758" y="3124397"/>
                <a:ext cx="1258357" cy="14186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1" name="Rectangle 40">
                <a:extLst>
                  <a:ext uri="{FF2B5EF4-FFF2-40B4-BE49-F238E27FC236}">
                    <a16:creationId xmlns:a16="http://schemas.microsoft.com/office/drawing/2014/main" id="{D2A87576-49AB-4CC3-99AF-354211036F0D}"/>
                  </a:ext>
                </a:extLst>
              </p:cNvPr>
              <p:cNvSpPr/>
              <p:nvPr/>
            </p:nvSpPr>
            <p:spPr bwMode="auto">
              <a:xfrm>
                <a:off x="8294783" y="3106815"/>
                <a:ext cx="152400" cy="762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ＭＳ Ｐゴシック" pitchFamily="-96" charset="-128"/>
                </a:endParaRPr>
              </a:p>
            </p:txBody>
          </p:sp>
        </p:grpSp>
        <p:sp>
          <p:nvSpPr>
            <p:cNvPr id="39" name="Down Arrow 43">
              <a:extLst>
                <a:ext uri="{FF2B5EF4-FFF2-40B4-BE49-F238E27FC236}">
                  <a16:creationId xmlns:a16="http://schemas.microsoft.com/office/drawing/2014/main" id="{EE6E7375-908F-4DE1-A2B8-16441EEA6E0F}"/>
                </a:ext>
              </a:extLst>
            </p:cNvPr>
            <p:cNvSpPr/>
            <p:nvPr/>
          </p:nvSpPr>
          <p:spPr bwMode="auto">
            <a:xfrm rot="3725691">
              <a:off x="7046491" y="3806030"/>
              <a:ext cx="609600" cy="1175600"/>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ＭＳ Ｐゴシック" pitchFamily="-96" charset="-128"/>
              </a:endParaRPr>
            </a:p>
          </p:txBody>
        </p:sp>
      </p:grpSp>
      <p:grpSp>
        <p:nvGrpSpPr>
          <p:cNvPr id="42" name="Group 41">
            <a:extLst>
              <a:ext uri="{FF2B5EF4-FFF2-40B4-BE49-F238E27FC236}">
                <a16:creationId xmlns:a16="http://schemas.microsoft.com/office/drawing/2014/main" id="{E39AF791-4CE1-46DF-8D2C-0B3CCE48BAD7}"/>
              </a:ext>
            </a:extLst>
          </p:cNvPr>
          <p:cNvGrpSpPr/>
          <p:nvPr/>
        </p:nvGrpSpPr>
        <p:grpSpPr>
          <a:xfrm>
            <a:off x="1668049" y="4729845"/>
            <a:ext cx="1600200" cy="1090515"/>
            <a:chOff x="381000" y="2982120"/>
            <a:chExt cx="1600200" cy="1090515"/>
          </a:xfrm>
        </p:grpSpPr>
        <p:sp>
          <p:nvSpPr>
            <p:cNvPr id="43" name="Rectangle 42">
              <a:extLst>
                <a:ext uri="{FF2B5EF4-FFF2-40B4-BE49-F238E27FC236}">
                  <a16:creationId xmlns:a16="http://schemas.microsoft.com/office/drawing/2014/main" id="{CD4F4816-FB02-4CA5-BF49-3625B9E5641C}"/>
                </a:ext>
              </a:extLst>
            </p:cNvPr>
            <p:cNvSpPr/>
            <p:nvPr/>
          </p:nvSpPr>
          <p:spPr bwMode="auto">
            <a:xfrm>
              <a:off x="381000" y="3443785"/>
              <a:ext cx="1600200" cy="5334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96" charset="-128"/>
              </a:endParaRPr>
            </a:p>
          </p:txBody>
        </p:sp>
        <p:sp>
          <p:nvSpPr>
            <p:cNvPr id="44" name="TextBox 43">
              <a:extLst>
                <a:ext uri="{FF2B5EF4-FFF2-40B4-BE49-F238E27FC236}">
                  <a16:creationId xmlns:a16="http://schemas.microsoft.com/office/drawing/2014/main" id="{E0CA6630-4805-4C06-9094-600E2162B48F}"/>
                </a:ext>
              </a:extLst>
            </p:cNvPr>
            <p:cNvSpPr txBox="1"/>
            <p:nvPr/>
          </p:nvSpPr>
          <p:spPr>
            <a:xfrm>
              <a:off x="419100" y="2982120"/>
              <a:ext cx="1524000" cy="461665"/>
            </a:xfrm>
            <a:prstGeom prst="rect">
              <a:avLst/>
            </a:prstGeom>
            <a:noFill/>
          </p:spPr>
          <p:txBody>
            <a:bodyPr wrap="square" rtlCol="0">
              <a:spAutoFit/>
            </a:bodyPr>
            <a:lstStyle/>
            <a:p>
              <a:pPr algn="ctr"/>
              <a:r>
                <a:rPr lang="en-US" dirty="0">
                  <a:latin typeface="+mn-lt"/>
                </a:rPr>
                <a:t>Directory</a:t>
              </a:r>
            </a:p>
          </p:txBody>
        </p:sp>
        <p:cxnSp>
          <p:nvCxnSpPr>
            <p:cNvPr id="45" name="Straight Connector 44">
              <a:extLst>
                <a:ext uri="{FF2B5EF4-FFF2-40B4-BE49-F238E27FC236}">
                  <a16:creationId xmlns:a16="http://schemas.microsoft.com/office/drawing/2014/main" id="{B1931008-4F0F-4131-8F48-264D137B6EFE}"/>
                </a:ext>
              </a:extLst>
            </p:cNvPr>
            <p:cNvCxnSpPr/>
            <p:nvPr/>
          </p:nvCxnSpPr>
          <p:spPr bwMode="auto">
            <a:xfrm>
              <a:off x="381000" y="3716045"/>
              <a:ext cx="1600200" cy="0"/>
            </a:xfrm>
            <a:prstGeom prst="line">
              <a:avLst/>
            </a:prstGeom>
            <a:solidFill>
              <a:schemeClr val="accent1"/>
            </a:solidFill>
            <a:ln w="9525" cap="flat" cmpd="sng" algn="ctr">
              <a:solidFill>
                <a:schemeClr val="tx1"/>
              </a:solidFill>
              <a:prstDash val="lgDash"/>
              <a:round/>
              <a:headEnd type="none" w="med" len="med"/>
              <a:tailEnd type="none" w="med" len="med"/>
            </a:ln>
            <a:effectLst/>
          </p:spPr>
        </p:cxnSp>
        <p:sp>
          <p:nvSpPr>
            <p:cNvPr id="46" name="TextBox 45">
              <a:extLst>
                <a:ext uri="{FF2B5EF4-FFF2-40B4-BE49-F238E27FC236}">
                  <a16:creationId xmlns:a16="http://schemas.microsoft.com/office/drawing/2014/main" id="{0E065257-CFCE-4102-862E-8E541FEDB869}"/>
                </a:ext>
              </a:extLst>
            </p:cNvPr>
            <p:cNvSpPr txBox="1"/>
            <p:nvPr/>
          </p:nvSpPr>
          <p:spPr>
            <a:xfrm>
              <a:off x="418699" y="3339405"/>
              <a:ext cx="1524000" cy="461665"/>
            </a:xfrm>
            <a:prstGeom prst="rect">
              <a:avLst/>
            </a:prstGeom>
            <a:noFill/>
          </p:spPr>
          <p:txBody>
            <a:bodyPr wrap="square" rtlCol="0">
              <a:spAutoFit/>
            </a:bodyPr>
            <a:lstStyle/>
            <a:p>
              <a:pPr algn="ctr"/>
              <a:r>
                <a:rPr lang="en-US" dirty="0">
                  <a:latin typeface="+mn-lt"/>
                </a:rPr>
                <a:t>“bar”</a:t>
              </a:r>
            </a:p>
          </p:txBody>
        </p:sp>
        <p:sp>
          <p:nvSpPr>
            <p:cNvPr id="47" name="TextBox 46">
              <a:extLst>
                <a:ext uri="{FF2B5EF4-FFF2-40B4-BE49-F238E27FC236}">
                  <a16:creationId xmlns:a16="http://schemas.microsoft.com/office/drawing/2014/main" id="{F69967E5-AC72-4843-9618-08037C76A856}"/>
                </a:ext>
              </a:extLst>
            </p:cNvPr>
            <p:cNvSpPr txBox="1"/>
            <p:nvPr/>
          </p:nvSpPr>
          <p:spPr>
            <a:xfrm>
              <a:off x="418699" y="3610970"/>
              <a:ext cx="1524000" cy="461665"/>
            </a:xfrm>
            <a:prstGeom prst="rect">
              <a:avLst/>
            </a:prstGeom>
            <a:noFill/>
          </p:spPr>
          <p:txBody>
            <a:bodyPr wrap="square" rtlCol="0">
              <a:spAutoFit/>
            </a:bodyPr>
            <a:lstStyle/>
            <a:p>
              <a:pPr algn="ctr"/>
              <a:r>
                <a:rPr lang="en-US" sz="2300" dirty="0" err="1">
                  <a:latin typeface="+mn-lt"/>
                </a:rPr>
                <a:t>Inode</a:t>
              </a:r>
              <a:r>
                <a:rPr lang="en-US" sz="2300" dirty="0">
                  <a:latin typeface="+mn-lt"/>
                </a:rPr>
                <a:t> #X</a:t>
              </a:r>
            </a:p>
          </p:txBody>
        </p:sp>
      </p:grpSp>
      <p:grpSp>
        <p:nvGrpSpPr>
          <p:cNvPr id="48" name="Group 47">
            <a:extLst>
              <a:ext uri="{FF2B5EF4-FFF2-40B4-BE49-F238E27FC236}">
                <a16:creationId xmlns:a16="http://schemas.microsoft.com/office/drawing/2014/main" id="{F0EFEF4E-0022-4C76-9C6C-5DA7320AEB6D}"/>
              </a:ext>
            </a:extLst>
          </p:cNvPr>
          <p:cNvGrpSpPr/>
          <p:nvPr/>
        </p:nvGrpSpPr>
        <p:grpSpPr>
          <a:xfrm>
            <a:off x="5249449" y="4729845"/>
            <a:ext cx="1752600" cy="1242914"/>
            <a:chOff x="3886200" y="5181600"/>
            <a:chExt cx="1752600" cy="1242914"/>
          </a:xfrm>
        </p:grpSpPr>
        <p:sp>
          <p:nvSpPr>
            <p:cNvPr id="49" name="TextBox 48">
              <a:extLst>
                <a:ext uri="{FF2B5EF4-FFF2-40B4-BE49-F238E27FC236}">
                  <a16:creationId xmlns:a16="http://schemas.microsoft.com/office/drawing/2014/main" id="{3F4C401E-48E3-4759-BA69-F1CAD820457D}"/>
                </a:ext>
              </a:extLst>
            </p:cNvPr>
            <p:cNvSpPr txBox="1"/>
            <p:nvPr/>
          </p:nvSpPr>
          <p:spPr>
            <a:xfrm>
              <a:off x="3980851" y="5181600"/>
              <a:ext cx="1524000" cy="461665"/>
            </a:xfrm>
            <a:prstGeom prst="rect">
              <a:avLst/>
            </a:prstGeom>
            <a:noFill/>
          </p:spPr>
          <p:txBody>
            <a:bodyPr wrap="square" rtlCol="0">
              <a:spAutoFit/>
            </a:bodyPr>
            <a:lstStyle/>
            <a:p>
              <a:pPr algn="ctr"/>
              <a:r>
                <a:rPr lang="en-US" dirty="0" err="1">
                  <a:latin typeface="+mn-lt"/>
                </a:rPr>
                <a:t>Inode</a:t>
              </a:r>
              <a:r>
                <a:rPr lang="en-US" dirty="0">
                  <a:latin typeface="+mn-lt"/>
                </a:rPr>
                <a:t> #Y</a:t>
              </a:r>
            </a:p>
          </p:txBody>
        </p:sp>
        <p:sp>
          <p:nvSpPr>
            <p:cNvPr id="50" name="Rectangle 49">
              <a:extLst>
                <a:ext uri="{FF2B5EF4-FFF2-40B4-BE49-F238E27FC236}">
                  <a16:creationId xmlns:a16="http://schemas.microsoft.com/office/drawing/2014/main" id="{710F9ADA-3237-4370-89DB-59A4DF9BAB83}"/>
                </a:ext>
              </a:extLst>
            </p:cNvPr>
            <p:cNvSpPr/>
            <p:nvPr/>
          </p:nvSpPr>
          <p:spPr bwMode="auto">
            <a:xfrm>
              <a:off x="3942751" y="5639881"/>
              <a:ext cx="1600200" cy="784633"/>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96" charset="-128"/>
              </a:endParaRPr>
            </a:p>
          </p:txBody>
        </p:sp>
        <p:sp>
          <p:nvSpPr>
            <p:cNvPr id="51" name="TextBox 50">
              <a:extLst>
                <a:ext uri="{FF2B5EF4-FFF2-40B4-BE49-F238E27FC236}">
                  <a16:creationId xmlns:a16="http://schemas.microsoft.com/office/drawing/2014/main" id="{DB568871-2767-4A46-9414-3D2A18B9D37F}"/>
                </a:ext>
              </a:extLst>
            </p:cNvPr>
            <p:cNvSpPr txBox="1"/>
            <p:nvPr/>
          </p:nvSpPr>
          <p:spPr>
            <a:xfrm>
              <a:off x="3980851" y="5572747"/>
              <a:ext cx="1524000" cy="461665"/>
            </a:xfrm>
            <a:prstGeom prst="rect">
              <a:avLst/>
            </a:prstGeom>
            <a:noFill/>
          </p:spPr>
          <p:txBody>
            <a:bodyPr wrap="square" rtlCol="0">
              <a:spAutoFit/>
            </a:bodyPr>
            <a:lstStyle/>
            <a:p>
              <a:pPr algn="ctr"/>
              <a:r>
                <a:rPr lang="en-US" dirty="0">
                  <a:latin typeface="+mn-lt"/>
                </a:rPr>
                <a:t>Metadata</a:t>
              </a:r>
            </a:p>
          </p:txBody>
        </p:sp>
        <p:sp>
          <p:nvSpPr>
            <p:cNvPr id="52" name="TextBox 51">
              <a:extLst>
                <a:ext uri="{FF2B5EF4-FFF2-40B4-BE49-F238E27FC236}">
                  <a16:creationId xmlns:a16="http://schemas.microsoft.com/office/drawing/2014/main" id="{3C7DEF32-1351-4C54-A305-FFE5F9E34243}"/>
                </a:ext>
              </a:extLst>
            </p:cNvPr>
            <p:cNvSpPr txBox="1"/>
            <p:nvPr/>
          </p:nvSpPr>
          <p:spPr>
            <a:xfrm>
              <a:off x="3886200" y="6000550"/>
              <a:ext cx="1752600" cy="369332"/>
            </a:xfrm>
            <a:prstGeom prst="rect">
              <a:avLst/>
            </a:prstGeom>
            <a:noFill/>
          </p:spPr>
          <p:txBody>
            <a:bodyPr wrap="square" rtlCol="0">
              <a:spAutoFit/>
            </a:bodyPr>
            <a:lstStyle/>
            <a:p>
              <a:pPr algn="ctr"/>
              <a:r>
                <a:rPr lang="en-US" sz="1800" dirty="0" err="1">
                  <a:latin typeface="+mn-lt"/>
                </a:rPr>
                <a:t>DataPtrs</a:t>
              </a:r>
              <a:r>
                <a:rPr lang="en-US" sz="1800" dirty="0">
                  <a:latin typeface="+mn-lt"/>
                </a:rPr>
                <a:t>=NULL</a:t>
              </a:r>
            </a:p>
          </p:txBody>
        </p:sp>
        <p:cxnSp>
          <p:nvCxnSpPr>
            <p:cNvPr id="53" name="Straight Connector 52">
              <a:extLst>
                <a:ext uri="{FF2B5EF4-FFF2-40B4-BE49-F238E27FC236}">
                  <a16:creationId xmlns:a16="http://schemas.microsoft.com/office/drawing/2014/main" id="{18A85B6F-53C9-4AF3-A828-940CD0141CD1}"/>
                </a:ext>
              </a:extLst>
            </p:cNvPr>
            <p:cNvCxnSpPr/>
            <p:nvPr/>
          </p:nvCxnSpPr>
          <p:spPr bwMode="auto">
            <a:xfrm>
              <a:off x="3942751" y="6001350"/>
              <a:ext cx="1600200" cy="0"/>
            </a:xfrm>
            <a:prstGeom prst="line">
              <a:avLst/>
            </a:prstGeom>
            <a:solidFill>
              <a:schemeClr val="accent1"/>
            </a:solidFill>
            <a:ln w="9525" cap="flat" cmpd="sng" algn="ctr">
              <a:solidFill>
                <a:schemeClr val="tx1"/>
              </a:solidFill>
              <a:prstDash val="lgDash"/>
              <a:round/>
              <a:headEnd type="none" w="med" len="med"/>
              <a:tailEnd type="none" w="med" len="med"/>
            </a:ln>
            <a:effectLst/>
          </p:spPr>
        </p:cxnSp>
      </p:grpSp>
      <p:cxnSp>
        <p:nvCxnSpPr>
          <p:cNvPr id="54" name="Straight Connector 53">
            <a:extLst>
              <a:ext uri="{FF2B5EF4-FFF2-40B4-BE49-F238E27FC236}">
                <a16:creationId xmlns:a16="http://schemas.microsoft.com/office/drawing/2014/main" id="{B98336E3-73CF-446B-95A5-53918CB5F046}"/>
              </a:ext>
            </a:extLst>
          </p:cNvPr>
          <p:cNvCxnSpPr/>
          <p:nvPr/>
        </p:nvCxnSpPr>
        <p:spPr bwMode="auto">
          <a:xfrm>
            <a:off x="3420649" y="4788311"/>
            <a:ext cx="0" cy="1140768"/>
          </a:xfrm>
          <a:prstGeom prst="line">
            <a:avLst/>
          </a:prstGeom>
          <a:solidFill>
            <a:schemeClr val="accent1"/>
          </a:solidFill>
          <a:ln w="28575" cap="flat" cmpd="sng" algn="ctr">
            <a:solidFill>
              <a:schemeClr val="tx1"/>
            </a:solidFill>
            <a:prstDash val="solid"/>
            <a:round/>
            <a:headEnd type="none" w="med" len="med"/>
            <a:tailEnd type="none" w="med" len="med"/>
          </a:ln>
          <a:effectLst/>
        </p:spPr>
      </p:cxnSp>
      <p:grpSp>
        <p:nvGrpSpPr>
          <p:cNvPr id="55" name="Group 54">
            <a:extLst>
              <a:ext uri="{FF2B5EF4-FFF2-40B4-BE49-F238E27FC236}">
                <a16:creationId xmlns:a16="http://schemas.microsoft.com/office/drawing/2014/main" id="{DD7C0DB3-7615-4040-A12C-F0476B005C4A}"/>
              </a:ext>
            </a:extLst>
          </p:cNvPr>
          <p:cNvGrpSpPr/>
          <p:nvPr/>
        </p:nvGrpSpPr>
        <p:grpSpPr>
          <a:xfrm>
            <a:off x="3534949" y="4729845"/>
            <a:ext cx="1600200" cy="1090515"/>
            <a:chOff x="381000" y="2982120"/>
            <a:chExt cx="1600200" cy="1090515"/>
          </a:xfrm>
        </p:grpSpPr>
        <p:sp>
          <p:nvSpPr>
            <p:cNvPr id="56" name="Rectangle 55">
              <a:extLst>
                <a:ext uri="{FF2B5EF4-FFF2-40B4-BE49-F238E27FC236}">
                  <a16:creationId xmlns:a16="http://schemas.microsoft.com/office/drawing/2014/main" id="{17B7DDB1-CBA0-4BC1-A83B-14CC997BB6EE}"/>
                </a:ext>
              </a:extLst>
            </p:cNvPr>
            <p:cNvSpPr/>
            <p:nvPr/>
          </p:nvSpPr>
          <p:spPr bwMode="auto">
            <a:xfrm>
              <a:off x="381000" y="3443785"/>
              <a:ext cx="1600200" cy="5334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96" charset="-128"/>
              </a:endParaRPr>
            </a:p>
          </p:txBody>
        </p:sp>
        <p:sp>
          <p:nvSpPr>
            <p:cNvPr id="57" name="TextBox 56">
              <a:extLst>
                <a:ext uri="{FF2B5EF4-FFF2-40B4-BE49-F238E27FC236}">
                  <a16:creationId xmlns:a16="http://schemas.microsoft.com/office/drawing/2014/main" id="{BF56DFFE-B21E-4F6A-9964-8B7C0835C252}"/>
                </a:ext>
              </a:extLst>
            </p:cNvPr>
            <p:cNvSpPr txBox="1"/>
            <p:nvPr/>
          </p:nvSpPr>
          <p:spPr>
            <a:xfrm>
              <a:off x="419100" y="2982120"/>
              <a:ext cx="1524000" cy="461665"/>
            </a:xfrm>
            <a:prstGeom prst="rect">
              <a:avLst/>
            </a:prstGeom>
            <a:noFill/>
          </p:spPr>
          <p:txBody>
            <a:bodyPr wrap="square" rtlCol="0">
              <a:spAutoFit/>
            </a:bodyPr>
            <a:lstStyle/>
            <a:p>
              <a:pPr algn="ctr"/>
              <a:r>
                <a:rPr lang="en-US" dirty="0">
                  <a:latin typeface="+mn-lt"/>
                </a:rPr>
                <a:t>Directory</a:t>
              </a:r>
            </a:p>
          </p:txBody>
        </p:sp>
        <p:cxnSp>
          <p:nvCxnSpPr>
            <p:cNvPr id="58" name="Straight Connector 57">
              <a:extLst>
                <a:ext uri="{FF2B5EF4-FFF2-40B4-BE49-F238E27FC236}">
                  <a16:creationId xmlns:a16="http://schemas.microsoft.com/office/drawing/2014/main" id="{040EF1FC-840F-457E-AB94-EFA3B326331D}"/>
                </a:ext>
              </a:extLst>
            </p:cNvPr>
            <p:cNvCxnSpPr/>
            <p:nvPr/>
          </p:nvCxnSpPr>
          <p:spPr bwMode="auto">
            <a:xfrm>
              <a:off x="381000" y="3716045"/>
              <a:ext cx="1600200" cy="0"/>
            </a:xfrm>
            <a:prstGeom prst="line">
              <a:avLst/>
            </a:prstGeom>
            <a:solidFill>
              <a:schemeClr val="accent1"/>
            </a:solidFill>
            <a:ln w="9525" cap="flat" cmpd="sng" algn="ctr">
              <a:solidFill>
                <a:schemeClr val="tx1"/>
              </a:solidFill>
              <a:prstDash val="lgDash"/>
              <a:round/>
              <a:headEnd type="none" w="med" len="med"/>
              <a:tailEnd type="none" w="med" len="med"/>
            </a:ln>
            <a:effectLst/>
          </p:spPr>
        </p:cxnSp>
        <p:sp>
          <p:nvSpPr>
            <p:cNvPr id="59" name="TextBox 58">
              <a:extLst>
                <a:ext uri="{FF2B5EF4-FFF2-40B4-BE49-F238E27FC236}">
                  <a16:creationId xmlns:a16="http://schemas.microsoft.com/office/drawing/2014/main" id="{A806D5B7-9ACA-476C-9650-0A52C0B5231E}"/>
                </a:ext>
              </a:extLst>
            </p:cNvPr>
            <p:cNvSpPr txBox="1"/>
            <p:nvPr/>
          </p:nvSpPr>
          <p:spPr>
            <a:xfrm>
              <a:off x="418699" y="3339405"/>
              <a:ext cx="1524000" cy="461665"/>
            </a:xfrm>
            <a:prstGeom prst="rect">
              <a:avLst/>
            </a:prstGeom>
            <a:noFill/>
          </p:spPr>
          <p:txBody>
            <a:bodyPr wrap="square" rtlCol="0">
              <a:spAutoFit/>
            </a:bodyPr>
            <a:lstStyle/>
            <a:p>
              <a:pPr algn="ctr"/>
              <a:r>
                <a:rPr lang="en-US" dirty="0">
                  <a:latin typeface="+mn-lt"/>
                </a:rPr>
                <a:t>“bar”</a:t>
              </a:r>
            </a:p>
          </p:txBody>
        </p:sp>
        <p:sp>
          <p:nvSpPr>
            <p:cNvPr id="60" name="TextBox 59">
              <a:extLst>
                <a:ext uri="{FF2B5EF4-FFF2-40B4-BE49-F238E27FC236}">
                  <a16:creationId xmlns:a16="http://schemas.microsoft.com/office/drawing/2014/main" id="{62EE6B1B-D589-4F98-B8BB-E6AFDB065EB4}"/>
                </a:ext>
              </a:extLst>
            </p:cNvPr>
            <p:cNvSpPr txBox="1"/>
            <p:nvPr/>
          </p:nvSpPr>
          <p:spPr>
            <a:xfrm>
              <a:off x="418699" y="3610970"/>
              <a:ext cx="1524000" cy="461665"/>
            </a:xfrm>
            <a:prstGeom prst="rect">
              <a:avLst/>
            </a:prstGeom>
            <a:noFill/>
          </p:spPr>
          <p:txBody>
            <a:bodyPr wrap="square" rtlCol="0">
              <a:spAutoFit/>
            </a:bodyPr>
            <a:lstStyle/>
            <a:p>
              <a:pPr algn="ctr"/>
              <a:r>
                <a:rPr lang="en-US" sz="2300" dirty="0" err="1">
                  <a:latin typeface="+mn-lt"/>
                </a:rPr>
                <a:t>Inode</a:t>
              </a:r>
              <a:r>
                <a:rPr lang="en-US" sz="2300" dirty="0">
                  <a:latin typeface="+mn-lt"/>
                </a:rPr>
                <a:t> #X</a:t>
              </a:r>
            </a:p>
          </p:txBody>
        </p:sp>
      </p:grpSp>
      <p:cxnSp>
        <p:nvCxnSpPr>
          <p:cNvPr id="61" name="Straight Connector 60">
            <a:extLst>
              <a:ext uri="{FF2B5EF4-FFF2-40B4-BE49-F238E27FC236}">
                <a16:creationId xmlns:a16="http://schemas.microsoft.com/office/drawing/2014/main" id="{6990936D-94CD-4D38-97B6-B854D84986DE}"/>
              </a:ext>
            </a:extLst>
          </p:cNvPr>
          <p:cNvCxnSpPr/>
          <p:nvPr/>
        </p:nvCxnSpPr>
        <p:spPr bwMode="auto">
          <a:xfrm>
            <a:off x="7034947" y="4788311"/>
            <a:ext cx="0" cy="1140768"/>
          </a:xfrm>
          <a:prstGeom prst="line">
            <a:avLst/>
          </a:prstGeom>
          <a:solidFill>
            <a:schemeClr val="accent1"/>
          </a:solidFill>
          <a:ln w="28575" cap="flat" cmpd="sng" algn="ctr">
            <a:solidFill>
              <a:schemeClr val="tx1"/>
            </a:solidFill>
            <a:prstDash val="solid"/>
            <a:round/>
            <a:headEnd type="none" w="med" len="med"/>
            <a:tailEnd type="none" w="med" len="med"/>
          </a:ln>
          <a:effectLst/>
        </p:spPr>
      </p:cxnSp>
      <p:grpSp>
        <p:nvGrpSpPr>
          <p:cNvPr id="62" name="Group 61">
            <a:extLst>
              <a:ext uri="{FF2B5EF4-FFF2-40B4-BE49-F238E27FC236}">
                <a16:creationId xmlns:a16="http://schemas.microsoft.com/office/drawing/2014/main" id="{4F8D0092-451E-46B6-8CC4-8F7930021C31}"/>
              </a:ext>
            </a:extLst>
          </p:cNvPr>
          <p:cNvGrpSpPr/>
          <p:nvPr/>
        </p:nvGrpSpPr>
        <p:grpSpPr>
          <a:xfrm>
            <a:off x="7002049" y="4938111"/>
            <a:ext cx="1557093" cy="1221367"/>
            <a:chOff x="4191000" y="3293683"/>
            <a:chExt cx="1557093" cy="1221367"/>
          </a:xfrm>
        </p:grpSpPr>
        <p:sp>
          <p:nvSpPr>
            <p:cNvPr id="63" name="Lightning Bolt 62">
              <a:extLst>
                <a:ext uri="{FF2B5EF4-FFF2-40B4-BE49-F238E27FC236}">
                  <a16:creationId xmlns:a16="http://schemas.microsoft.com/office/drawing/2014/main" id="{619DE6DA-984A-4F97-94AB-ED7193BD923E}"/>
                </a:ext>
              </a:extLst>
            </p:cNvPr>
            <p:cNvSpPr/>
            <p:nvPr/>
          </p:nvSpPr>
          <p:spPr bwMode="auto">
            <a:xfrm rot="723551">
              <a:off x="4264351" y="3293683"/>
              <a:ext cx="1483742" cy="858908"/>
            </a:xfrm>
            <a:prstGeom prst="lightningBol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ＭＳ Ｐゴシック" pitchFamily="-96" charset="-128"/>
              </a:endParaRPr>
            </a:p>
          </p:txBody>
        </p:sp>
        <p:sp>
          <p:nvSpPr>
            <p:cNvPr id="64" name="TextBox 63">
              <a:extLst>
                <a:ext uri="{FF2B5EF4-FFF2-40B4-BE49-F238E27FC236}">
                  <a16:creationId xmlns:a16="http://schemas.microsoft.com/office/drawing/2014/main" id="{A7C494F0-6045-48CD-AD06-199515C8D2B8}"/>
                </a:ext>
              </a:extLst>
            </p:cNvPr>
            <p:cNvSpPr txBox="1"/>
            <p:nvPr/>
          </p:nvSpPr>
          <p:spPr>
            <a:xfrm>
              <a:off x="4191000" y="4053385"/>
              <a:ext cx="1524000" cy="461665"/>
            </a:xfrm>
            <a:prstGeom prst="rect">
              <a:avLst/>
            </a:prstGeom>
            <a:noFill/>
          </p:spPr>
          <p:txBody>
            <a:bodyPr wrap="square" rtlCol="0">
              <a:spAutoFit/>
            </a:bodyPr>
            <a:lstStyle/>
            <a:p>
              <a:pPr algn="ctr"/>
              <a:r>
                <a:rPr lang="en-US" dirty="0">
                  <a:latin typeface="+mn-lt"/>
                </a:rPr>
                <a:t>Crash!</a:t>
              </a:r>
            </a:p>
          </p:txBody>
        </p:sp>
      </p:grpSp>
      <p:cxnSp>
        <p:nvCxnSpPr>
          <p:cNvPr id="65" name="Straight Connector 64">
            <a:extLst>
              <a:ext uri="{FF2B5EF4-FFF2-40B4-BE49-F238E27FC236}">
                <a16:creationId xmlns:a16="http://schemas.microsoft.com/office/drawing/2014/main" id="{8097C454-FEEC-4E20-87DC-4F8726C1D78C}"/>
              </a:ext>
            </a:extLst>
          </p:cNvPr>
          <p:cNvCxnSpPr/>
          <p:nvPr/>
        </p:nvCxnSpPr>
        <p:spPr bwMode="auto">
          <a:xfrm>
            <a:off x="8516435" y="4801768"/>
            <a:ext cx="0" cy="1140768"/>
          </a:xfrm>
          <a:prstGeom prst="line">
            <a:avLst/>
          </a:prstGeom>
          <a:solidFill>
            <a:schemeClr val="accent1"/>
          </a:solidFill>
          <a:ln w="28575" cap="flat" cmpd="sng" algn="ctr">
            <a:solidFill>
              <a:schemeClr val="tx1"/>
            </a:solidFill>
            <a:prstDash val="solid"/>
            <a:round/>
            <a:headEnd type="none" w="med" len="med"/>
            <a:tailEnd type="none" w="med" len="med"/>
          </a:ln>
          <a:effectLst/>
        </p:spPr>
      </p:cxnSp>
      <p:grpSp>
        <p:nvGrpSpPr>
          <p:cNvPr id="86" name="Group 85">
            <a:extLst>
              <a:ext uri="{FF2B5EF4-FFF2-40B4-BE49-F238E27FC236}">
                <a16:creationId xmlns:a16="http://schemas.microsoft.com/office/drawing/2014/main" id="{4A6EB21C-C3B2-40D4-9D60-FE1C5EDACD15}"/>
              </a:ext>
            </a:extLst>
          </p:cNvPr>
          <p:cNvGrpSpPr/>
          <p:nvPr/>
        </p:nvGrpSpPr>
        <p:grpSpPr>
          <a:xfrm>
            <a:off x="8621898" y="4678120"/>
            <a:ext cx="3519055" cy="1242914"/>
            <a:chOff x="8621898" y="4678120"/>
            <a:chExt cx="3519055" cy="1242914"/>
          </a:xfrm>
        </p:grpSpPr>
        <p:grpSp>
          <p:nvGrpSpPr>
            <p:cNvPr id="67" name="Group 66">
              <a:extLst>
                <a:ext uri="{FF2B5EF4-FFF2-40B4-BE49-F238E27FC236}">
                  <a16:creationId xmlns:a16="http://schemas.microsoft.com/office/drawing/2014/main" id="{40BB08FB-2D25-4094-8F86-99CBDA3A6515}"/>
                </a:ext>
              </a:extLst>
            </p:cNvPr>
            <p:cNvGrpSpPr/>
            <p:nvPr/>
          </p:nvGrpSpPr>
          <p:grpSpPr>
            <a:xfrm>
              <a:off x="10388353" y="4678120"/>
              <a:ext cx="1752600" cy="1242914"/>
              <a:chOff x="3886200" y="5181600"/>
              <a:chExt cx="1752600" cy="1242914"/>
            </a:xfrm>
          </p:grpSpPr>
          <p:sp>
            <p:nvSpPr>
              <p:cNvPr id="74" name="TextBox 73">
                <a:extLst>
                  <a:ext uri="{FF2B5EF4-FFF2-40B4-BE49-F238E27FC236}">
                    <a16:creationId xmlns:a16="http://schemas.microsoft.com/office/drawing/2014/main" id="{EC979CB3-409A-41DA-AF6C-307E660C9ADE}"/>
                  </a:ext>
                </a:extLst>
              </p:cNvPr>
              <p:cNvSpPr txBox="1"/>
              <p:nvPr/>
            </p:nvSpPr>
            <p:spPr>
              <a:xfrm>
                <a:off x="3980851" y="5181600"/>
                <a:ext cx="1524000" cy="461665"/>
              </a:xfrm>
              <a:prstGeom prst="rect">
                <a:avLst/>
              </a:prstGeom>
              <a:noFill/>
            </p:spPr>
            <p:txBody>
              <a:bodyPr wrap="square" rtlCol="0">
                <a:spAutoFit/>
              </a:bodyPr>
              <a:lstStyle/>
              <a:p>
                <a:pPr algn="ctr"/>
                <a:r>
                  <a:rPr lang="en-US" dirty="0" err="1">
                    <a:latin typeface="+mn-lt"/>
                  </a:rPr>
                  <a:t>Inode</a:t>
                </a:r>
                <a:r>
                  <a:rPr lang="en-US" dirty="0">
                    <a:latin typeface="+mn-lt"/>
                  </a:rPr>
                  <a:t> #Y</a:t>
                </a:r>
              </a:p>
            </p:txBody>
          </p:sp>
          <p:sp>
            <p:nvSpPr>
              <p:cNvPr id="75" name="Rectangle 74">
                <a:extLst>
                  <a:ext uri="{FF2B5EF4-FFF2-40B4-BE49-F238E27FC236}">
                    <a16:creationId xmlns:a16="http://schemas.microsoft.com/office/drawing/2014/main" id="{D3A22E16-47C7-4342-8FB3-317600283F52}"/>
                  </a:ext>
                </a:extLst>
              </p:cNvPr>
              <p:cNvSpPr/>
              <p:nvPr/>
            </p:nvSpPr>
            <p:spPr bwMode="auto">
              <a:xfrm>
                <a:off x="3942751" y="5639881"/>
                <a:ext cx="1600200" cy="784633"/>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96" charset="-128"/>
                </a:endParaRPr>
              </a:p>
            </p:txBody>
          </p:sp>
          <p:sp>
            <p:nvSpPr>
              <p:cNvPr id="76" name="TextBox 75">
                <a:extLst>
                  <a:ext uri="{FF2B5EF4-FFF2-40B4-BE49-F238E27FC236}">
                    <a16:creationId xmlns:a16="http://schemas.microsoft.com/office/drawing/2014/main" id="{6BE2C099-B054-4741-9114-243EB9D6F67B}"/>
                  </a:ext>
                </a:extLst>
              </p:cNvPr>
              <p:cNvSpPr txBox="1"/>
              <p:nvPr/>
            </p:nvSpPr>
            <p:spPr>
              <a:xfrm>
                <a:off x="3980851" y="5572747"/>
                <a:ext cx="1524000" cy="461665"/>
              </a:xfrm>
              <a:prstGeom prst="rect">
                <a:avLst/>
              </a:prstGeom>
              <a:noFill/>
            </p:spPr>
            <p:txBody>
              <a:bodyPr wrap="square" rtlCol="0">
                <a:spAutoFit/>
              </a:bodyPr>
              <a:lstStyle/>
              <a:p>
                <a:pPr algn="ctr"/>
                <a:r>
                  <a:rPr lang="en-US" dirty="0">
                    <a:latin typeface="+mn-lt"/>
                  </a:rPr>
                  <a:t>Metadata</a:t>
                </a:r>
              </a:p>
            </p:txBody>
          </p:sp>
          <p:sp>
            <p:nvSpPr>
              <p:cNvPr id="77" name="TextBox 76">
                <a:extLst>
                  <a:ext uri="{FF2B5EF4-FFF2-40B4-BE49-F238E27FC236}">
                    <a16:creationId xmlns:a16="http://schemas.microsoft.com/office/drawing/2014/main" id="{1EC07F2E-BF1E-496C-95F3-E73528DBB9E2}"/>
                  </a:ext>
                </a:extLst>
              </p:cNvPr>
              <p:cNvSpPr txBox="1"/>
              <p:nvPr/>
            </p:nvSpPr>
            <p:spPr>
              <a:xfrm>
                <a:off x="3886200" y="6000550"/>
                <a:ext cx="1752600" cy="369332"/>
              </a:xfrm>
              <a:prstGeom prst="rect">
                <a:avLst/>
              </a:prstGeom>
              <a:noFill/>
            </p:spPr>
            <p:txBody>
              <a:bodyPr wrap="square" rtlCol="0">
                <a:spAutoFit/>
              </a:bodyPr>
              <a:lstStyle/>
              <a:p>
                <a:pPr algn="ctr"/>
                <a:r>
                  <a:rPr lang="en-US" sz="1800" dirty="0" err="1">
                    <a:latin typeface="+mn-lt"/>
                  </a:rPr>
                  <a:t>DataPtrs</a:t>
                </a:r>
                <a:r>
                  <a:rPr lang="en-US" sz="1800" dirty="0">
                    <a:latin typeface="+mn-lt"/>
                  </a:rPr>
                  <a:t>=NULL</a:t>
                </a:r>
              </a:p>
            </p:txBody>
          </p:sp>
          <p:cxnSp>
            <p:nvCxnSpPr>
              <p:cNvPr id="78" name="Straight Connector 77">
                <a:extLst>
                  <a:ext uri="{FF2B5EF4-FFF2-40B4-BE49-F238E27FC236}">
                    <a16:creationId xmlns:a16="http://schemas.microsoft.com/office/drawing/2014/main" id="{9D2D05C2-D5C9-44EA-A7DF-51FD532370C0}"/>
                  </a:ext>
                </a:extLst>
              </p:cNvPr>
              <p:cNvCxnSpPr/>
              <p:nvPr/>
            </p:nvCxnSpPr>
            <p:spPr bwMode="auto">
              <a:xfrm>
                <a:off x="3942751" y="6001350"/>
                <a:ext cx="1600200" cy="0"/>
              </a:xfrm>
              <a:prstGeom prst="line">
                <a:avLst/>
              </a:prstGeom>
              <a:solidFill>
                <a:schemeClr val="accent1"/>
              </a:solidFill>
              <a:ln w="9525" cap="flat" cmpd="sng" algn="ctr">
                <a:solidFill>
                  <a:schemeClr val="tx1"/>
                </a:solidFill>
                <a:prstDash val="lgDash"/>
                <a:round/>
                <a:headEnd type="none" w="med" len="med"/>
                <a:tailEnd type="none" w="med" len="med"/>
              </a:ln>
              <a:effectLst/>
            </p:spPr>
          </p:cxnSp>
        </p:grpSp>
        <p:grpSp>
          <p:nvGrpSpPr>
            <p:cNvPr id="68" name="Group 67">
              <a:extLst>
                <a:ext uri="{FF2B5EF4-FFF2-40B4-BE49-F238E27FC236}">
                  <a16:creationId xmlns:a16="http://schemas.microsoft.com/office/drawing/2014/main" id="{7FD16B2A-EE55-433B-BD86-C79F0774C6F9}"/>
                </a:ext>
              </a:extLst>
            </p:cNvPr>
            <p:cNvGrpSpPr/>
            <p:nvPr/>
          </p:nvGrpSpPr>
          <p:grpSpPr>
            <a:xfrm>
              <a:off x="8621898" y="4688818"/>
              <a:ext cx="1600200" cy="1090515"/>
              <a:chOff x="381000" y="2982120"/>
              <a:chExt cx="1600200" cy="1090515"/>
            </a:xfrm>
          </p:grpSpPr>
          <p:sp>
            <p:nvSpPr>
              <p:cNvPr id="69" name="Rectangle 68">
                <a:extLst>
                  <a:ext uri="{FF2B5EF4-FFF2-40B4-BE49-F238E27FC236}">
                    <a16:creationId xmlns:a16="http://schemas.microsoft.com/office/drawing/2014/main" id="{83BD0544-6DD5-46A2-8954-8E23B45460C8}"/>
                  </a:ext>
                </a:extLst>
              </p:cNvPr>
              <p:cNvSpPr/>
              <p:nvPr/>
            </p:nvSpPr>
            <p:spPr bwMode="auto">
              <a:xfrm>
                <a:off x="381000" y="3443785"/>
                <a:ext cx="1600200" cy="5334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96" charset="-128"/>
                </a:endParaRPr>
              </a:p>
            </p:txBody>
          </p:sp>
          <p:sp>
            <p:nvSpPr>
              <p:cNvPr id="70" name="TextBox 69">
                <a:extLst>
                  <a:ext uri="{FF2B5EF4-FFF2-40B4-BE49-F238E27FC236}">
                    <a16:creationId xmlns:a16="http://schemas.microsoft.com/office/drawing/2014/main" id="{BF934306-EAF6-4B62-810F-583A91887E0D}"/>
                  </a:ext>
                </a:extLst>
              </p:cNvPr>
              <p:cNvSpPr txBox="1"/>
              <p:nvPr/>
            </p:nvSpPr>
            <p:spPr>
              <a:xfrm>
                <a:off x="419100" y="2982120"/>
                <a:ext cx="1524000" cy="461665"/>
              </a:xfrm>
              <a:prstGeom prst="rect">
                <a:avLst/>
              </a:prstGeom>
              <a:noFill/>
            </p:spPr>
            <p:txBody>
              <a:bodyPr wrap="square" rtlCol="0">
                <a:spAutoFit/>
              </a:bodyPr>
              <a:lstStyle/>
              <a:p>
                <a:pPr algn="ctr"/>
                <a:r>
                  <a:rPr lang="en-US" dirty="0">
                    <a:latin typeface="+mn-lt"/>
                  </a:rPr>
                  <a:t>Directory</a:t>
                </a:r>
              </a:p>
            </p:txBody>
          </p:sp>
          <p:cxnSp>
            <p:nvCxnSpPr>
              <p:cNvPr id="71" name="Straight Connector 70">
                <a:extLst>
                  <a:ext uri="{FF2B5EF4-FFF2-40B4-BE49-F238E27FC236}">
                    <a16:creationId xmlns:a16="http://schemas.microsoft.com/office/drawing/2014/main" id="{1B13A439-750D-4C49-AF71-7BE1546C9C2D}"/>
                  </a:ext>
                </a:extLst>
              </p:cNvPr>
              <p:cNvCxnSpPr/>
              <p:nvPr/>
            </p:nvCxnSpPr>
            <p:spPr bwMode="auto">
              <a:xfrm>
                <a:off x="381000" y="3716045"/>
                <a:ext cx="1600200" cy="0"/>
              </a:xfrm>
              <a:prstGeom prst="line">
                <a:avLst/>
              </a:prstGeom>
              <a:solidFill>
                <a:schemeClr val="accent1"/>
              </a:solidFill>
              <a:ln w="9525" cap="flat" cmpd="sng" algn="ctr">
                <a:solidFill>
                  <a:schemeClr val="tx1"/>
                </a:solidFill>
                <a:prstDash val="lgDash"/>
                <a:round/>
                <a:headEnd type="none" w="med" len="med"/>
                <a:tailEnd type="none" w="med" len="med"/>
              </a:ln>
              <a:effectLst/>
            </p:spPr>
          </p:cxnSp>
          <p:sp>
            <p:nvSpPr>
              <p:cNvPr id="72" name="TextBox 71">
                <a:extLst>
                  <a:ext uri="{FF2B5EF4-FFF2-40B4-BE49-F238E27FC236}">
                    <a16:creationId xmlns:a16="http://schemas.microsoft.com/office/drawing/2014/main" id="{51B2DE29-53D9-496F-B3C0-210D60FCFD3B}"/>
                  </a:ext>
                </a:extLst>
              </p:cNvPr>
              <p:cNvSpPr txBox="1"/>
              <p:nvPr/>
            </p:nvSpPr>
            <p:spPr>
              <a:xfrm>
                <a:off x="418699" y="3339405"/>
                <a:ext cx="1524000" cy="461665"/>
              </a:xfrm>
              <a:prstGeom prst="rect">
                <a:avLst/>
              </a:prstGeom>
              <a:noFill/>
            </p:spPr>
            <p:txBody>
              <a:bodyPr wrap="square" rtlCol="0">
                <a:spAutoFit/>
              </a:bodyPr>
              <a:lstStyle/>
              <a:p>
                <a:pPr algn="ctr"/>
                <a:r>
                  <a:rPr lang="en-US" dirty="0">
                    <a:latin typeface="+mn-lt"/>
                  </a:rPr>
                  <a:t>“bar”</a:t>
                </a:r>
              </a:p>
            </p:txBody>
          </p:sp>
          <p:sp>
            <p:nvSpPr>
              <p:cNvPr id="73" name="TextBox 72">
                <a:extLst>
                  <a:ext uri="{FF2B5EF4-FFF2-40B4-BE49-F238E27FC236}">
                    <a16:creationId xmlns:a16="http://schemas.microsoft.com/office/drawing/2014/main" id="{4F14DFA6-8CAC-48E1-8D14-F44719FADA15}"/>
                  </a:ext>
                </a:extLst>
              </p:cNvPr>
              <p:cNvSpPr txBox="1"/>
              <p:nvPr/>
            </p:nvSpPr>
            <p:spPr>
              <a:xfrm>
                <a:off x="418699" y="3610970"/>
                <a:ext cx="1524000" cy="461665"/>
              </a:xfrm>
              <a:prstGeom prst="rect">
                <a:avLst/>
              </a:prstGeom>
              <a:noFill/>
            </p:spPr>
            <p:txBody>
              <a:bodyPr wrap="square" rtlCol="0">
                <a:spAutoFit/>
              </a:bodyPr>
              <a:lstStyle/>
              <a:p>
                <a:pPr algn="ctr"/>
                <a:r>
                  <a:rPr lang="en-US" sz="2300" dirty="0" err="1">
                    <a:latin typeface="+mn-lt"/>
                  </a:rPr>
                  <a:t>Inode</a:t>
                </a:r>
                <a:r>
                  <a:rPr lang="en-US" sz="2300" dirty="0">
                    <a:latin typeface="+mn-lt"/>
                  </a:rPr>
                  <a:t> #X</a:t>
                </a:r>
              </a:p>
            </p:txBody>
          </p:sp>
        </p:grpSp>
      </p:grpSp>
      <p:grpSp>
        <p:nvGrpSpPr>
          <p:cNvPr id="79" name="Group 78">
            <a:extLst>
              <a:ext uri="{FF2B5EF4-FFF2-40B4-BE49-F238E27FC236}">
                <a16:creationId xmlns:a16="http://schemas.microsoft.com/office/drawing/2014/main" id="{FF386298-9CBE-4ED5-ABA2-345C90A9051F}"/>
              </a:ext>
            </a:extLst>
          </p:cNvPr>
          <p:cNvGrpSpPr/>
          <p:nvPr/>
        </p:nvGrpSpPr>
        <p:grpSpPr>
          <a:xfrm>
            <a:off x="187890" y="4579356"/>
            <a:ext cx="10631878" cy="2284998"/>
            <a:chOff x="-2235208" y="4798030"/>
            <a:chExt cx="9406980" cy="2284998"/>
          </a:xfrm>
        </p:grpSpPr>
        <p:sp>
          <p:nvSpPr>
            <p:cNvPr id="80" name="Down Arrow 79">
              <a:extLst>
                <a:ext uri="{FF2B5EF4-FFF2-40B4-BE49-F238E27FC236}">
                  <a16:creationId xmlns:a16="http://schemas.microsoft.com/office/drawing/2014/main" id="{215402A7-F623-4921-8D1F-C279EE8AF912}"/>
                </a:ext>
              </a:extLst>
            </p:cNvPr>
            <p:cNvSpPr/>
            <p:nvPr/>
          </p:nvSpPr>
          <p:spPr bwMode="auto">
            <a:xfrm rot="17027787">
              <a:off x="6641670" y="4762643"/>
              <a:ext cx="494716" cy="565489"/>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ＭＳ Ｐゴシック" pitchFamily="-96" charset="-128"/>
              </a:endParaRPr>
            </a:p>
          </p:txBody>
        </p:sp>
        <p:sp>
          <p:nvSpPr>
            <p:cNvPr id="81" name="TextBox 80">
              <a:extLst>
                <a:ext uri="{FF2B5EF4-FFF2-40B4-BE49-F238E27FC236}">
                  <a16:creationId xmlns:a16="http://schemas.microsoft.com/office/drawing/2014/main" id="{0674AF52-C919-4705-8615-512A04F6D30C}"/>
                </a:ext>
              </a:extLst>
            </p:cNvPr>
            <p:cNvSpPr txBox="1"/>
            <p:nvPr/>
          </p:nvSpPr>
          <p:spPr>
            <a:xfrm>
              <a:off x="-2235208" y="6426438"/>
              <a:ext cx="9372053" cy="656590"/>
            </a:xfrm>
            <a:prstGeom prst="rect">
              <a:avLst/>
            </a:prstGeom>
            <a:noFill/>
          </p:spPr>
          <p:txBody>
            <a:bodyPr wrap="square" rtlCol="0">
              <a:spAutoFit/>
            </a:bodyPr>
            <a:lstStyle/>
            <a:p>
              <a:pPr>
                <a:lnSpc>
                  <a:spcPts val="2200"/>
                </a:lnSpc>
              </a:pPr>
              <a:r>
                <a:rPr lang="en-US" sz="2400" dirty="0">
                  <a:solidFill>
                    <a:srgbClr val="FF0000"/>
                  </a:solidFill>
                  <a:latin typeface="Segoe UI" panose="020B0502040204020203" pitchFamily="34" charset="0"/>
                  <a:cs typeface="Segoe UI" panose="020B0502040204020203" pitchFamily="34" charset="0"/>
                </a:rPr>
                <a:t>Not referenced by a </a:t>
              </a:r>
              <a:r>
                <a:rPr lang="en-US" sz="2400" dirty="0" err="1">
                  <a:solidFill>
                    <a:srgbClr val="FF0000"/>
                  </a:solidFill>
                  <a:latin typeface="Consolas" panose="020B0609020204030204" pitchFamily="49" charset="0"/>
                  <a:cs typeface="Segoe UI" panose="020B0502040204020203" pitchFamily="34" charset="0"/>
                </a:rPr>
                <a:t>dir_entry</a:t>
              </a:r>
              <a:r>
                <a:rPr lang="en-US" sz="2400" dirty="0">
                  <a:solidFill>
                    <a:srgbClr val="FF0000"/>
                  </a:solidFill>
                  <a:latin typeface="Segoe UI" panose="020B0502040204020203" pitchFamily="34" charset="0"/>
                  <a:cs typeface="Segoe UI" panose="020B0502040204020203" pitchFamily="34" charset="0"/>
                </a:rPr>
                <a:t> . . . but no </a:t>
              </a:r>
              <a:r>
                <a:rPr lang="en-US" sz="2400" dirty="0" err="1">
                  <a:solidFill>
                    <a:srgbClr val="FF0000"/>
                  </a:solidFill>
                  <a:latin typeface="Segoe UI" panose="020B0502040204020203" pitchFamily="34" charset="0"/>
                  <a:cs typeface="Segoe UI" panose="020B0502040204020203" pitchFamily="34" charset="0"/>
                </a:rPr>
                <a:t>dirents</a:t>
              </a:r>
              <a:r>
                <a:rPr lang="en-US" sz="2400" dirty="0">
                  <a:solidFill>
                    <a:srgbClr val="FF0000"/>
                  </a:solidFill>
                  <a:latin typeface="Segoe UI" panose="020B0502040204020203" pitchFamily="34" charset="0"/>
                  <a:cs typeface="Segoe UI" panose="020B0502040204020203" pitchFamily="34" charset="0"/>
                </a:rPr>
                <a:t> point to junk/old stuff! After crash, we need to find unreferenced </a:t>
              </a:r>
              <a:r>
                <a:rPr lang="en-US" sz="2400" dirty="0" err="1">
                  <a:solidFill>
                    <a:srgbClr val="FF0000"/>
                  </a:solidFill>
                  <a:latin typeface="Segoe UI" panose="020B0502040204020203" pitchFamily="34" charset="0"/>
                  <a:cs typeface="Segoe UI" panose="020B0502040204020203" pitchFamily="34" charset="0"/>
                </a:rPr>
                <a:t>inodes</a:t>
              </a:r>
              <a:r>
                <a:rPr lang="en-US" sz="2400" dirty="0">
                  <a:solidFill>
                    <a:srgbClr val="FF0000"/>
                  </a:solidFill>
                  <a:latin typeface="Segoe UI" panose="020B0502040204020203" pitchFamily="34" charset="0"/>
                  <a:cs typeface="Segoe UI" panose="020B0502040204020203" pitchFamily="34" charset="0"/>
                </a:rPr>
                <a:t> and mark them as unused.</a:t>
              </a:r>
            </a:p>
          </p:txBody>
        </p:sp>
      </p:grpSp>
      <p:cxnSp>
        <p:nvCxnSpPr>
          <p:cNvPr id="82" name="Straight Connector 81">
            <a:extLst>
              <a:ext uri="{FF2B5EF4-FFF2-40B4-BE49-F238E27FC236}">
                <a16:creationId xmlns:a16="http://schemas.microsoft.com/office/drawing/2014/main" id="{3DF58D23-18C2-454D-B687-0A1BE841046D}"/>
              </a:ext>
            </a:extLst>
          </p:cNvPr>
          <p:cNvCxnSpPr/>
          <p:nvPr/>
        </p:nvCxnSpPr>
        <p:spPr bwMode="auto">
          <a:xfrm>
            <a:off x="1650568" y="4522360"/>
            <a:ext cx="8888813" cy="0"/>
          </a:xfrm>
          <a:prstGeom prst="line">
            <a:avLst/>
          </a:prstGeom>
          <a:solidFill>
            <a:schemeClr val="accent1"/>
          </a:solidFill>
          <a:ln w="9525" cap="flat" cmpd="sng" algn="ctr">
            <a:solidFill>
              <a:schemeClr val="tx1"/>
            </a:solidFill>
            <a:prstDash val="lgDash"/>
            <a:round/>
            <a:headEnd type="none" w="med" len="med"/>
            <a:tailEnd type="none" w="med" len="med"/>
          </a:ln>
          <a:effectLst/>
        </p:spPr>
      </p:cxnSp>
      <p:grpSp>
        <p:nvGrpSpPr>
          <p:cNvPr id="83" name="Group 82">
            <a:extLst>
              <a:ext uri="{FF2B5EF4-FFF2-40B4-BE49-F238E27FC236}">
                <a16:creationId xmlns:a16="http://schemas.microsoft.com/office/drawing/2014/main" id="{4546CA4F-73A5-4898-91F7-60F5AF067401}"/>
              </a:ext>
            </a:extLst>
          </p:cNvPr>
          <p:cNvGrpSpPr/>
          <p:nvPr/>
        </p:nvGrpSpPr>
        <p:grpSpPr>
          <a:xfrm>
            <a:off x="2914611" y="5829843"/>
            <a:ext cx="2579033" cy="696753"/>
            <a:chOff x="-3684185" y="4564955"/>
            <a:chExt cx="1808059" cy="696753"/>
          </a:xfrm>
        </p:grpSpPr>
        <p:sp>
          <p:nvSpPr>
            <p:cNvPr id="84" name="TextBox 83">
              <a:extLst>
                <a:ext uri="{FF2B5EF4-FFF2-40B4-BE49-F238E27FC236}">
                  <a16:creationId xmlns:a16="http://schemas.microsoft.com/office/drawing/2014/main" id="{94321176-3D58-44C9-AD07-E0B68C732BAA}"/>
                </a:ext>
              </a:extLst>
            </p:cNvPr>
            <p:cNvSpPr txBox="1"/>
            <p:nvPr/>
          </p:nvSpPr>
          <p:spPr>
            <a:xfrm>
              <a:off x="-3684185" y="4564955"/>
              <a:ext cx="1504171" cy="461665"/>
            </a:xfrm>
            <a:prstGeom prst="rect">
              <a:avLst/>
            </a:prstGeom>
            <a:noFill/>
          </p:spPr>
          <p:txBody>
            <a:bodyPr wrap="square" rtlCol="0">
              <a:spAutoFit/>
            </a:bodyPr>
            <a:lstStyle/>
            <a:p>
              <a:pPr algn="ctr"/>
              <a:r>
                <a:rPr lang="en-US" sz="2400" dirty="0">
                  <a:solidFill>
                    <a:srgbClr val="FF0000"/>
                  </a:solidFill>
                  <a:latin typeface="Segoe UI" panose="020B0502040204020203" pitchFamily="34" charset="0"/>
                  <a:cs typeface="Segoe UI" panose="020B0502040204020203" pitchFamily="34" charset="0"/>
                </a:rPr>
                <a:t>(storage leak!)</a:t>
              </a:r>
            </a:p>
          </p:txBody>
        </p:sp>
        <p:sp>
          <p:nvSpPr>
            <p:cNvPr id="85" name="TextBox 84">
              <a:extLst>
                <a:ext uri="{FF2B5EF4-FFF2-40B4-BE49-F238E27FC236}">
                  <a16:creationId xmlns:a16="http://schemas.microsoft.com/office/drawing/2014/main" id="{4F611366-3573-4F8C-A297-FE535588DA2D}"/>
                </a:ext>
              </a:extLst>
            </p:cNvPr>
            <p:cNvSpPr txBox="1"/>
            <p:nvPr/>
          </p:nvSpPr>
          <p:spPr>
            <a:xfrm>
              <a:off x="-3017747" y="4800043"/>
              <a:ext cx="1141621" cy="461665"/>
            </a:xfrm>
            <a:prstGeom prst="rect">
              <a:avLst/>
            </a:prstGeom>
            <a:noFill/>
          </p:spPr>
          <p:txBody>
            <a:bodyPr wrap="square" rtlCol="0">
              <a:spAutoFit/>
            </a:bodyPr>
            <a:lstStyle/>
            <a:p>
              <a:pPr algn="ctr"/>
              <a:r>
                <a:rPr lang="en-US" sz="2400" dirty="0">
                  <a:solidFill>
                    <a:srgbClr val="FF0000"/>
                  </a:solidFill>
                  <a:latin typeface="+mn-lt"/>
                </a:rPr>
                <a:t>^</a:t>
              </a:r>
            </a:p>
          </p:txBody>
        </p:sp>
      </p:grpSp>
      <p:sp>
        <p:nvSpPr>
          <p:cNvPr id="87" name="TextBox 86">
            <a:extLst>
              <a:ext uri="{FF2B5EF4-FFF2-40B4-BE49-F238E27FC236}">
                <a16:creationId xmlns:a16="http://schemas.microsoft.com/office/drawing/2014/main" id="{994AD119-A3D8-45ED-A384-A9275152D871}"/>
              </a:ext>
            </a:extLst>
          </p:cNvPr>
          <p:cNvSpPr txBox="1"/>
          <p:nvPr/>
        </p:nvSpPr>
        <p:spPr>
          <a:xfrm>
            <a:off x="87180" y="3239116"/>
            <a:ext cx="1675517" cy="369332"/>
          </a:xfrm>
          <a:prstGeom prst="rect">
            <a:avLst/>
          </a:prstGeom>
          <a:solidFill>
            <a:schemeClr val="bg1">
              <a:lumMod val="85000"/>
            </a:schemeClr>
          </a:solidFill>
        </p:spPr>
        <p:txBody>
          <a:bodyPr wrap="square" rtlCol="0">
            <a:spAutoFit/>
          </a:bodyPr>
          <a:lstStyle/>
          <a:p>
            <a:r>
              <a:rPr lang="en-US" b="1" dirty="0">
                <a:latin typeface="Segoe UI" panose="020B0502040204020203" pitchFamily="34" charset="0"/>
                <a:cs typeface="Segoe UI" panose="020B0502040204020203" pitchFamily="34" charset="0"/>
              </a:rPr>
              <a:t>(3) Goes first </a:t>
            </a:r>
          </a:p>
        </p:txBody>
      </p:sp>
      <p:sp>
        <p:nvSpPr>
          <p:cNvPr id="88" name="TextBox 87">
            <a:extLst>
              <a:ext uri="{FF2B5EF4-FFF2-40B4-BE49-F238E27FC236}">
                <a16:creationId xmlns:a16="http://schemas.microsoft.com/office/drawing/2014/main" id="{EB566E4B-5FBF-4007-AAF8-ED85F7D3626B}"/>
              </a:ext>
            </a:extLst>
          </p:cNvPr>
          <p:cNvSpPr txBox="1"/>
          <p:nvPr/>
        </p:nvSpPr>
        <p:spPr>
          <a:xfrm>
            <a:off x="81099" y="4693655"/>
            <a:ext cx="1675517" cy="369332"/>
          </a:xfrm>
          <a:prstGeom prst="rect">
            <a:avLst/>
          </a:prstGeom>
          <a:solidFill>
            <a:schemeClr val="bg1">
              <a:lumMod val="85000"/>
            </a:schemeClr>
          </a:solidFill>
        </p:spPr>
        <p:txBody>
          <a:bodyPr wrap="square" rtlCol="0">
            <a:spAutoFit/>
          </a:bodyPr>
          <a:lstStyle/>
          <a:p>
            <a:r>
              <a:rPr lang="en-US" b="1" dirty="0">
                <a:latin typeface="Segoe UI" panose="020B0502040204020203" pitchFamily="34" charset="0"/>
                <a:cs typeface="Segoe UI" panose="020B0502040204020203" pitchFamily="34" charset="0"/>
              </a:rPr>
              <a:t>(2) Goes first </a:t>
            </a:r>
          </a:p>
        </p:txBody>
      </p:sp>
    </p:spTree>
    <p:extLst>
      <p:ext uri="{BB962C8B-B14F-4D97-AF65-F5344CB8AC3E}">
        <p14:creationId xmlns:p14="http://schemas.microsoft.com/office/powerpoint/2010/main" val="118298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F75A3-A214-4AF4-A3B7-38BAA7714424}"/>
              </a:ext>
            </a:extLst>
          </p:cNvPr>
          <p:cNvSpPr>
            <a:spLocks noGrp="1"/>
          </p:cNvSpPr>
          <p:nvPr>
            <p:ph type="title"/>
          </p:nvPr>
        </p:nvSpPr>
        <p:spPr>
          <a:xfrm>
            <a:off x="838200" y="102080"/>
            <a:ext cx="10515600" cy="799796"/>
          </a:xfrm>
        </p:spPr>
        <p:txBody>
          <a:bodyPr/>
          <a:lstStyle/>
          <a:p>
            <a:r>
              <a:rPr lang="en-US" b="1" dirty="0"/>
              <a:t>Why Is Crash Consistency Hard?</a:t>
            </a:r>
          </a:p>
        </p:txBody>
      </p:sp>
      <p:sp>
        <p:nvSpPr>
          <p:cNvPr id="3" name="Content Placeholder 2">
            <a:extLst>
              <a:ext uri="{FF2B5EF4-FFF2-40B4-BE49-F238E27FC236}">
                <a16:creationId xmlns:a16="http://schemas.microsoft.com/office/drawing/2014/main" id="{3BF4944A-C832-4614-AD9F-4FDC9DD0FAEB}"/>
              </a:ext>
            </a:extLst>
          </p:cNvPr>
          <p:cNvSpPr>
            <a:spLocks noGrp="1"/>
          </p:cNvSpPr>
          <p:nvPr>
            <p:ph idx="1"/>
          </p:nvPr>
        </p:nvSpPr>
        <p:spPr>
          <a:xfrm>
            <a:off x="477555" y="989558"/>
            <a:ext cx="11236890" cy="6075121"/>
          </a:xfrm>
        </p:spPr>
        <p:txBody>
          <a:bodyPr>
            <a:normAutofit lnSpcReduction="10000"/>
          </a:bodyPr>
          <a:lstStyle/>
          <a:p>
            <a:r>
              <a:rPr lang="en-US" sz="3200" dirty="0"/>
              <a:t>We want to </a:t>
            </a:r>
            <a:r>
              <a:rPr lang="en-US" sz="3200" b="1" i="1" dirty="0"/>
              <a:t>atomically</a:t>
            </a:r>
            <a:r>
              <a:rPr lang="en-US" sz="3200" dirty="0"/>
              <a:t> move the file system from one state to another</a:t>
            </a:r>
          </a:p>
          <a:p>
            <a:pPr lvl="1"/>
            <a:r>
              <a:rPr lang="en-US" sz="2800" dirty="0"/>
              <a:t>However, a single, high-level file system operation like “create a new file” often corresponds to </a:t>
            </a:r>
            <a:r>
              <a:rPr lang="en-US" sz="2800" b="1" i="1" dirty="0"/>
              <a:t>multiple</a:t>
            </a:r>
            <a:r>
              <a:rPr lang="en-US" sz="2800" dirty="0"/>
              <a:t> disk writes</a:t>
            </a:r>
          </a:p>
          <a:p>
            <a:pPr lvl="1"/>
            <a:r>
              <a:rPr lang="en-US" sz="2800" dirty="0"/>
              <a:t>The machine may crash without completing all the writes!</a:t>
            </a:r>
          </a:p>
          <a:p>
            <a:r>
              <a:rPr lang="en-US" sz="3200" dirty="0"/>
              <a:t>Performance optimizations make consistency harder to achieve</a:t>
            </a:r>
          </a:p>
          <a:p>
            <a:pPr lvl="1"/>
            <a:r>
              <a:rPr lang="en-US" sz="2800" dirty="0"/>
              <a:t>The file system may issue writes to disk asynchronously, to allow processes to continue execution immediately after issuing IOs (instead of blocking until IOs complete)</a:t>
            </a:r>
          </a:p>
          <a:p>
            <a:pPr lvl="1"/>
            <a:r>
              <a:rPr lang="en-US" sz="2800" dirty="0"/>
              <a:t>A storage device may complete writes in a different order than they were received by the device!</a:t>
            </a:r>
          </a:p>
          <a:p>
            <a:pPr lvl="2"/>
            <a:r>
              <a:rPr lang="en-US" sz="2800" dirty="0"/>
              <a:t>Ex: If the hard disk receives </a:t>
            </a:r>
            <a:r>
              <a:rPr lang="en-US" sz="2800" dirty="0">
                <a:latin typeface="Consolas" panose="020B0609020204030204" pitchFamily="49" charset="0"/>
              </a:rPr>
              <a:t>w0</a:t>
            </a:r>
            <a:r>
              <a:rPr lang="en-US" sz="2800" dirty="0"/>
              <a:t> (whose destination is far from the current position of the disk head), and then </a:t>
            </a:r>
            <a:r>
              <a:rPr lang="en-US" sz="2800" dirty="0">
                <a:latin typeface="Consolas" panose="020B0609020204030204" pitchFamily="49" charset="0"/>
              </a:rPr>
              <a:t>w1</a:t>
            </a:r>
            <a:r>
              <a:rPr lang="en-US" sz="2800" dirty="0"/>
              <a:t> (whose destination is nearby), the disk may write </a:t>
            </a:r>
            <a:r>
              <a:rPr lang="en-US" sz="2800" dirty="0">
                <a:latin typeface="Consolas" panose="020B0609020204030204" pitchFamily="49" charset="0"/>
              </a:rPr>
              <a:t>w1</a:t>
            </a:r>
            <a:r>
              <a:rPr lang="en-US" sz="2800" dirty="0"/>
              <a:t> first</a:t>
            </a:r>
          </a:p>
          <a:p>
            <a:endParaRPr lang="en-US" sz="3200" dirty="0"/>
          </a:p>
        </p:txBody>
      </p:sp>
    </p:spTree>
    <p:extLst>
      <p:ext uri="{BB962C8B-B14F-4D97-AF65-F5344CB8AC3E}">
        <p14:creationId xmlns:p14="http://schemas.microsoft.com/office/powerpoint/2010/main" val="596479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6FD1432-FF97-4E33-8EEB-97D59A9D7C98}"/>
              </a:ext>
            </a:extLst>
          </p:cNvPr>
          <p:cNvSpPr/>
          <p:nvPr/>
        </p:nvSpPr>
        <p:spPr>
          <a:xfrm>
            <a:off x="0" y="3343256"/>
            <a:ext cx="12192000" cy="843068"/>
          </a:xfrm>
          <a:prstGeom prst="rect">
            <a:avLst/>
          </a:prstGeom>
          <a:solidFill>
            <a:srgbClr val="66FF99">
              <a:alpha val="3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328FA2-F101-4682-BD75-EEB33B706287}"/>
              </a:ext>
            </a:extLst>
          </p:cNvPr>
          <p:cNvSpPr>
            <a:spLocks noGrp="1"/>
          </p:cNvSpPr>
          <p:nvPr>
            <p:ph type="title"/>
          </p:nvPr>
        </p:nvSpPr>
        <p:spPr>
          <a:xfrm>
            <a:off x="838200" y="318826"/>
            <a:ext cx="10515600" cy="1325563"/>
          </a:xfrm>
        </p:spPr>
        <p:txBody>
          <a:bodyPr>
            <a:normAutofit/>
          </a:bodyPr>
          <a:lstStyle/>
          <a:p>
            <a:r>
              <a:rPr lang="en-US" sz="6600" b="1" dirty="0"/>
              <a:t>Outline</a:t>
            </a:r>
          </a:p>
        </p:txBody>
      </p:sp>
      <p:sp>
        <p:nvSpPr>
          <p:cNvPr id="3" name="Content Placeholder 2">
            <a:extLst>
              <a:ext uri="{FF2B5EF4-FFF2-40B4-BE49-F238E27FC236}">
                <a16:creationId xmlns:a16="http://schemas.microsoft.com/office/drawing/2014/main" id="{BE4AD3D7-178B-4349-B163-745D496CD819}"/>
              </a:ext>
            </a:extLst>
          </p:cNvPr>
          <p:cNvSpPr>
            <a:spLocks noGrp="1"/>
          </p:cNvSpPr>
          <p:nvPr>
            <p:ph idx="1"/>
          </p:nvPr>
        </p:nvSpPr>
        <p:spPr>
          <a:xfrm>
            <a:off x="595132" y="1600788"/>
            <a:ext cx="11176322" cy="3885612"/>
          </a:xfrm>
        </p:spPr>
        <p:txBody>
          <a:bodyPr>
            <a:normAutofit/>
          </a:bodyPr>
          <a:lstStyle/>
          <a:p>
            <a:r>
              <a:rPr lang="en-US" sz="5400" dirty="0"/>
              <a:t>Ext3’s On-disk Layout</a:t>
            </a:r>
          </a:p>
          <a:p>
            <a:r>
              <a:rPr lang="en-US" sz="5400" dirty="0"/>
              <a:t>Introduction to Crash Consistency</a:t>
            </a:r>
          </a:p>
          <a:p>
            <a:r>
              <a:rPr lang="en-US" sz="5400" dirty="0"/>
              <a:t>Journaling</a:t>
            </a:r>
          </a:p>
          <a:p>
            <a:endParaRPr lang="en-US" sz="4800" dirty="0"/>
          </a:p>
        </p:txBody>
      </p:sp>
    </p:spTree>
    <p:extLst>
      <p:ext uri="{BB962C8B-B14F-4D97-AF65-F5344CB8AC3E}">
        <p14:creationId xmlns:p14="http://schemas.microsoft.com/office/powerpoint/2010/main" val="4239382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439"/>
            <a:ext cx="10515600" cy="727693"/>
          </a:xfrm>
        </p:spPr>
        <p:txBody>
          <a:bodyPr/>
          <a:lstStyle/>
          <a:p>
            <a:r>
              <a:rPr lang="en-US" b="1" dirty="0"/>
              <a:t>File System Transactions</a:t>
            </a:r>
          </a:p>
        </p:txBody>
      </p:sp>
      <p:sp>
        <p:nvSpPr>
          <p:cNvPr id="3" name="Content Placeholder 2"/>
          <p:cNvSpPr>
            <a:spLocks noGrp="1"/>
          </p:cNvSpPr>
          <p:nvPr>
            <p:ph idx="1"/>
          </p:nvPr>
        </p:nvSpPr>
        <p:spPr>
          <a:xfrm>
            <a:off x="356839" y="657922"/>
            <a:ext cx="11429999" cy="6200077"/>
          </a:xfrm>
        </p:spPr>
        <p:txBody>
          <a:bodyPr>
            <a:normAutofit lnSpcReduction="10000"/>
          </a:bodyPr>
          <a:lstStyle/>
          <a:p>
            <a:r>
              <a:rPr lang="en-US" dirty="0"/>
              <a:t>A transaction is a sequence of operations that should be treated as a logical whole</a:t>
            </a:r>
          </a:p>
          <a:p>
            <a:r>
              <a:rPr lang="en-US" dirty="0"/>
              <a:t>In the database world, transactions are described using A.C.I.D.</a:t>
            </a:r>
          </a:p>
          <a:p>
            <a:pPr lvl="1"/>
            <a:r>
              <a:rPr lang="en-US" b="1" dirty="0"/>
              <a:t>Atomic:</a:t>
            </a:r>
            <a:r>
              <a:rPr lang="en-US" dirty="0"/>
              <a:t> Either all of the operations in the transaction succeed, or none of them do</a:t>
            </a:r>
          </a:p>
          <a:p>
            <a:pPr lvl="1"/>
            <a:r>
              <a:rPr lang="en-US" b="1" dirty="0"/>
              <a:t>Consistent:</a:t>
            </a:r>
            <a:r>
              <a:rPr lang="en-US" dirty="0"/>
              <a:t> Each transaction moves the system from one consistent state to another consistent state</a:t>
            </a:r>
          </a:p>
          <a:p>
            <a:pPr lvl="1"/>
            <a:r>
              <a:rPr lang="en-US" b="1" dirty="0"/>
              <a:t>Isolation:</a:t>
            </a:r>
            <a:r>
              <a:rPr lang="en-US" dirty="0"/>
              <a:t> Each transaction behaves as if it’s the only one that is executing in the system</a:t>
            </a:r>
          </a:p>
          <a:p>
            <a:pPr lvl="1"/>
            <a:r>
              <a:rPr lang="en-US" b="1" dirty="0"/>
              <a:t>Durability: </a:t>
            </a:r>
            <a:r>
              <a:rPr lang="en-US" dirty="0"/>
              <a:t>Once the system commits a transaction, that transaction must persist in the system, even if the system crashes or loses power</a:t>
            </a:r>
          </a:p>
          <a:p>
            <a:r>
              <a:rPr lang="en-US" dirty="0"/>
              <a:t>Transactions provide an elegant abstraction for file systems to reason about consistency</a:t>
            </a:r>
          </a:p>
          <a:p>
            <a:pPr lvl="1"/>
            <a:r>
              <a:rPr lang="en-US" dirty="0"/>
              <a:t>Treat each file system operation (e.g., the creation of a new file) as a transaction</a:t>
            </a:r>
          </a:p>
          <a:p>
            <a:pPr lvl="1"/>
            <a:r>
              <a:rPr lang="en-US" dirty="0"/>
              <a:t>During failure recovery, ensure that:</a:t>
            </a:r>
          </a:p>
          <a:p>
            <a:pPr lvl="2"/>
            <a:r>
              <a:rPr lang="en-US" sz="2400" dirty="0"/>
              <a:t>Committed transactions are reflected in on-disk data structures</a:t>
            </a:r>
          </a:p>
          <a:p>
            <a:pPr lvl="2"/>
            <a:r>
              <a:rPr lang="en-US" sz="2400" dirty="0"/>
              <a:t>Uncommitted transactions (i.e., transactions that were unfinished at the time of the crash) are not visible in the post-crash disk state</a:t>
            </a:r>
          </a:p>
        </p:txBody>
      </p:sp>
    </p:spTree>
    <p:extLst>
      <p:ext uri="{BB962C8B-B14F-4D97-AF65-F5344CB8AC3E}">
        <p14:creationId xmlns:p14="http://schemas.microsoft.com/office/powerpoint/2010/main" val="326653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itle 1"/>
          <p:cNvSpPr>
            <a:spLocks noGrp="1"/>
          </p:cNvSpPr>
          <p:nvPr>
            <p:ph type="title"/>
          </p:nvPr>
        </p:nvSpPr>
        <p:spPr>
          <a:xfrm>
            <a:off x="0" y="4173"/>
            <a:ext cx="12192000" cy="850069"/>
          </a:xfrm>
        </p:spPr>
        <p:txBody>
          <a:bodyPr>
            <a:normAutofit/>
          </a:bodyPr>
          <a:lstStyle/>
          <a:p>
            <a:r>
              <a:rPr lang="en-US" sz="4000" b="1" dirty="0"/>
              <a:t>ext3: Redo Write-ahead Logging</a:t>
            </a:r>
          </a:p>
        </p:txBody>
      </p:sp>
      <p:sp>
        <p:nvSpPr>
          <p:cNvPr id="48" name="TextBox 47"/>
          <p:cNvSpPr txBox="1"/>
          <p:nvPr/>
        </p:nvSpPr>
        <p:spPr>
          <a:xfrm>
            <a:off x="75996" y="764302"/>
            <a:ext cx="1650380" cy="523220"/>
          </a:xfrm>
          <a:prstGeom prst="rect">
            <a:avLst/>
          </a:prstGeom>
          <a:noFill/>
        </p:spPr>
        <p:txBody>
          <a:bodyPr wrap="square" rtlCol="0">
            <a:spAutoFit/>
          </a:bodyPr>
          <a:lstStyle/>
          <a:p>
            <a:pPr algn="ctr"/>
            <a:r>
              <a:rPr lang="en-US" sz="2800" u="sng" dirty="0">
                <a:latin typeface="Segoe UI Light" panose="020B0502040204020203" pitchFamily="34" charset="0"/>
                <a:cs typeface="Segoe UI Light" panose="020B0502040204020203" pitchFamily="34" charset="0"/>
              </a:rPr>
              <a:t>Pre-crash</a:t>
            </a:r>
          </a:p>
        </p:txBody>
      </p:sp>
      <p:sp>
        <p:nvSpPr>
          <p:cNvPr id="49" name="TextBox 48"/>
          <p:cNvSpPr txBox="1"/>
          <p:nvPr/>
        </p:nvSpPr>
        <p:spPr>
          <a:xfrm>
            <a:off x="80791" y="1242918"/>
            <a:ext cx="3312606" cy="1446550"/>
          </a:xfrm>
          <a:prstGeom prst="rect">
            <a:avLst/>
          </a:prstGeom>
          <a:noFill/>
        </p:spPr>
        <p:txBody>
          <a:bodyPr wrap="square" rtlCol="0">
            <a:spAutoFit/>
          </a:bodyPr>
          <a:lstStyle/>
          <a:p>
            <a:r>
              <a:rPr lang="en-US" sz="2200" dirty="0">
                <a:latin typeface="Segoe UI Light" panose="020B0502040204020203" pitchFamily="34" charset="0"/>
                <a:cs typeface="Segoe UI Light" panose="020B0502040204020203" pitchFamily="34" charset="0"/>
              </a:rPr>
              <a:t>For each high-level file operation (e.g., </a:t>
            </a:r>
            <a:r>
              <a:rPr lang="en-US" sz="2200" dirty="0">
                <a:latin typeface="Consolas" panose="020B0609020204030204" pitchFamily="49" charset="0"/>
                <a:cs typeface="Segoe UI Light" panose="020B0502040204020203" pitchFamily="34" charset="0"/>
              </a:rPr>
              <a:t>write()</a:t>
            </a:r>
            <a:r>
              <a:rPr lang="en-US" sz="2200" dirty="0">
                <a:latin typeface="Segoe UI Light" panose="020B0502040204020203" pitchFamily="34" charset="0"/>
                <a:cs typeface="Segoe UI Light" panose="020B0502040204020203" pitchFamily="34" charset="0"/>
              </a:rPr>
              <a:t>, </a:t>
            </a:r>
            <a:r>
              <a:rPr lang="en-US" sz="2200" dirty="0">
                <a:latin typeface="Consolas" panose="020B0609020204030204" pitchFamily="49" charset="0"/>
                <a:cs typeface="Segoe UI Light" panose="020B0502040204020203" pitchFamily="34" charset="0"/>
              </a:rPr>
              <a:t>unlink()</a:t>
            </a:r>
            <a:r>
              <a:rPr lang="en-US" sz="2200" dirty="0">
                <a:latin typeface="Segoe UI Light" panose="020B0502040204020203" pitchFamily="34" charset="0"/>
                <a:cs typeface="Segoe UI Light" panose="020B0502040204020203" pitchFamily="34" charset="0"/>
              </a:rPr>
              <a:t>) that modifies the file system . . .</a:t>
            </a:r>
          </a:p>
        </p:txBody>
      </p:sp>
      <p:sp>
        <p:nvSpPr>
          <p:cNvPr id="52" name="TextBox 51"/>
          <p:cNvSpPr txBox="1"/>
          <p:nvPr/>
        </p:nvSpPr>
        <p:spPr>
          <a:xfrm>
            <a:off x="149592" y="2656251"/>
            <a:ext cx="3276021" cy="2862322"/>
          </a:xfrm>
          <a:prstGeom prst="rect">
            <a:avLst/>
          </a:prstGeom>
          <a:noFill/>
        </p:spPr>
        <p:txBody>
          <a:bodyPr wrap="square" rtlCol="0">
            <a:spAutoFit/>
          </a:bodyPr>
          <a:lstStyle/>
          <a:p>
            <a:pPr marL="342900" indent="-342900">
              <a:buFont typeface="Arial" panose="020B0604020202020204" pitchFamily="34" charset="0"/>
              <a:buChar char="•"/>
            </a:pPr>
            <a:r>
              <a:rPr lang="en-US" sz="2000" dirty="0">
                <a:latin typeface="Segoe UI Light" panose="020B0502040204020203" pitchFamily="34" charset="0"/>
                <a:cs typeface="Segoe UI Light" panose="020B0502040204020203" pitchFamily="34" charset="0"/>
              </a:rPr>
              <a:t>Write the blocks that would be updated into the journal</a:t>
            </a:r>
          </a:p>
          <a:p>
            <a:pPr marL="342900" indent="-342900">
              <a:buFont typeface="Arial" panose="020B0604020202020204" pitchFamily="34" charset="0"/>
              <a:buChar char="•"/>
            </a:pPr>
            <a:r>
              <a:rPr lang="en-US" sz="2000" dirty="0">
                <a:latin typeface="Segoe UI Light" panose="020B0502040204020203" pitchFamily="34" charset="0"/>
                <a:cs typeface="Segoe UI Light" panose="020B0502040204020203" pitchFamily="34" charset="0"/>
              </a:rPr>
              <a:t>Once all blocks are in the journal, transaction is committed; now ext3 can issue the “in-place” writes to the actual data blocks and metadata blocks</a:t>
            </a:r>
          </a:p>
        </p:txBody>
      </p:sp>
      <p:sp>
        <p:nvSpPr>
          <p:cNvPr id="53" name="TextBox 52"/>
          <p:cNvSpPr txBox="1"/>
          <p:nvPr/>
        </p:nvSpPr>
        <p:spPr>
          <a:xfrm>
            <a:off x="80791" y="5358209"/>
            <a:ext cx="3755230" cy="1446550"/>
          </a:xfrm>
          <a:prstGeom prst="rect">
            <a:avLst/>
          </a:prstGeom>
          <a:noFill/>
        </p:spPr>
        <p:txBody>
          <a:bodyPr wrap="square" rtlCol="0">
            <a:spAutoFit/>
          </a:bodyPr>
          <a:lstStyle/>
          <a:p>
            <a:r>
              <a:rPr lang="en-US" sz="2200" dirty="0">
                <a:latin typeface="Segoe UI Light" panose="020B0502040204020203" pitchFamily="34" charset="0"/>
                <a:cs typeface="Segoe UI Light" panose="020B0502040204020203" pitchFamily="34" charset="0"/>
              </a:rPr>
              <a:t>The journal is a circular buffer; asynchronously deallocate journal entries whose in-place updates are done</a:t>
            </a:r>
          </a:p>
        </p:txBody>
      </p:sp>
      <p:grpSp>
        <p:nvGrpSpPr>
          <p:cNvPr id="2" name="Group 1">
            <a:extLst>
              <a:ext uri="{FF2B5EF4-FFF2-40B4-BE49-F238E27FC236}">
                <a16:creationId xmlns:a16="http://schemas.microsoft.com/office/drawing/2014/main" id="{F1C6868C-17CD-5743-266D-3BE7C5CBE3E8}"/>
              </a:ext>
            </a:extLst>
          </p:cNvPr>
          <p:cNvGrpSpPr/>
          <p:nvPr/>
        </p:nvGrpSpPr>
        <p:grpSpPr>
          <a:xfrm>
            <a:off x="1755913" y="3458724"/>
            <a:ext cx="2330348" cy="3067712"/>
            <a:chOff x="1755913" y="3458724"/>
            <a:chExt cx="2330348" cy="3067712"/>
          </a:xfrm>
        </p:grpSpPr>
        <p:cxnSp>
          <p:nvCxnSpPr>
            <p:cNvPr id="55" name="Straight Arrow Connector 54"/>
            <p:cNvCxnSpPr>
              <a:cxnSpLocks/>
            </p:cNvCxnSpPr>
            <p:nvPr/>
          </p:nvCxnSpPr>
          <p:spPr>
            <a:xfrm>
              <a:off x="3828130" y="6517073"/>
              <a:ext cx="258131" cy="0"/>
            </a:xfrm>
            <a:prstGeom prst="straightConnector1">
              <a:avLst/>
            </a:prstGeom>
            <a:ln>
              <a:solidFill>
                <a:schemeClr val="tx1"/>
              </a:solidFill>
              <a:headEnd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cxnSpLocks/>
            </p:cNvCxnSpPr>
            <p:nvPr/>
          </p:nvCxnSpPr>
          <p:spPr>
            <a:xfrm>
              <a:off x="1755913" y="3458724"/>
              <a:ext cx="2095603" cy="0"/>
            </a:xfrm>
            <a:prstGeom prst="straightConnector1">
              <a:avLst/>
            </a:prstGeom>
            <a:ln>
              <a:solidFill>
                <a:schemeClr val="tx1"/>
              </a:solidFill>
              <a:headEnd w="lg" len="lg"/>
              <a:tailEnd type="none" w="lg" len="lg"/>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cxnSpLocks/>
            </p:cNvCxnSpPr>
            <p:nvPr/>
          </p:nvCxnSpPr>
          <p:spPr>
            <a:xfrm flipV="1">
              <a:off x="3822960" y="3458725"/>
              <a:ext cx="28556" cy="3067711"/>
            </a:xfrm>
            <a:prstGeom prst="straightConnector1">
              <a:avLst/>
            </a:prstGeom>
            <a:ln>
              <a:solidFill>
                <a:schemeClr val="tx1"/>
              </a:solidFill>
              <a:headEnd w="lg" len="lg"/>
              <a:tailEnd type="none" w="lg" len="lg"/>
            </a:ln>
          </p:spPr>
          <p:style>
            <a:lnRef idx="1">
              <a:schemeClr val="accent1"/>
            </a:lnRef>
            <a:fillRef idx="0">
              <a:schemeClr val="accent1"/>
            </a:fillRef>
            <a:effectRef idx="0">
              <a:schemeClr val="accent1"/>
            </a:effectRef>
            <a:fontRef idx="minor">
              <a:schemeClr val="tx1"/>
            </a:fontRef>
          </p:style>
        </p:cxnSp>
      </p:grpSp>
      <p:cxnSp>
        <p:nvCxnSpPr>
          <p:cNvPr id="62" name="Straight Arrow Connector 61"/>
          <p:cNvCxnSpPr>
            <a:cxnSpLocks/>
          </p:cNvCxnSpPr>
          <p:nvPr/>
        </p:nvCxnSpPr>
        <p:spPr>
          <a:xfrm>
            <a:off x="3640571" y="4576076"/>
            <a:ext cx="444211" cy="0"/>
          </a:xfrm>
          <a:prstGeom prst="straightConnector1">
            <a:avLst/>
          </a:prstGeom>
          <a:ln>
            <a:solidFill>
              <a:schemeClr val="tx1"/>
            </a:solidFill>
            <a:headEnd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cxnSpLocks/>
          </p:cNvCxnSpPr>
          <p:nvPr/>
        </p:nvCxnSpPr>
        <p:spPr>
          <a:xfrm>
            <a:off x="2827960" y="5315450"/>
            <a:ext cx="813794" cy="0"/>
          </a:xfrm>
          <a:prstGeom prst="straightConnector1">
            <a:avLst/>
          </a:prstGeom>
          <a:ln>
            <a:solidFill>
              <a:schemeClr val="tx1"/>
            </a:solidFill>
            <a:headEnd w="lg" len="lg"/>
            <a:tailEnd type="none" w="lg" len="lg"/>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a:cxnSpLocks/>
          </p:cNvCxnSpPr>
          <p:nvPr/>
        </p:nvCxnSpPr>
        <p:spPr>
          <a:xfrm flipH="1" flipV="1">
            <a:off x="3640569" y="2238239"/>
            <a:ext cx="4901" cy="3077211"/>
          </a:xfrm>
          <a:prstGeom prst="straightConnector1">
            <a:avLst/>
          </a:prstGeom>
          <a:ln>
            <a:solidFill>
              <a:schemeClr val="tx1"/>
            </a:solidFill>
            <a:headEnd w="lg" len="lg"/>
            <a:tailEnd type="none" w="lg" len="lg"/>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6144858" y="706540"/>
            <a:ext cx="0" cy="608653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6153079" y="723765"/>
            <a:ext cx="1864647" cy="523220"/>
          </a:xfrm>
          <a:prstGeom prst="rect">
            <a:avLst/>
          </a:prstGeom>
          <a:noFill/>
        </p:spPr>
        <p:txBody>
          <a:bodyPr wrap="square" rtlCol="0">
            <a:spAutoFit/>
          </a:bodyPr>
          <a:lstStyle/>
          <a:p>
            <a:pPr algn="ctr"/>
            <a:r>
              <a:rPr lang="en-US" sz="2800" u="sng" dirty="0">
                <a:latin typeface="Segoe UI Light" panose="020B0502040204020203" pitchFamily="34" charset="0"/>
                <a:cs typeface="Segoe UI Light" panose="020B0502040204020203" pitchFamily="34" charset="0"/>
              </a:rPr>
              <a:t>Post-crash</a:t>
            </a:r>
          </a:p>
        </p:txBody>
      </p:sp>
      <p:sp>
        <p:nvSpPr>
          <p:cNvPr id="77" name="TextBox 76"/>
          <p:cNvSpPr txBox="1"/>
          <p:nvPr/>
        </p:nvSpPr>
        <p:spPr>
          <a:xfrm>
            <a:off x="6203012" y="1202381"/>
            <a:ext cx="3023455" cy="2462213"/>
          </a:xfrm>
          <a:prstGeom prst="rect">
            <a:avLst/>
          </a:prstGeom>
          <a:noFill/>
        </p:spPr>
        <p:txBody>
          <a:bodyPr wrap="square" rtlCol="0">
            <a:spAutoFit/>
          </a:bodyPr>
          <a:lstStyle/>
          <a:p>
            <a:r>
              <a:rPr lang="en-US" sz="2200" dirty="0">
                <a:latin typeface="Segoe UI Light" panose="020B0502040204020203" pitchFamily="34" charset="0"/>
                <a:cs typeface="Segoe UI Light" panose="020B0502040204020203" pitchFamily="34" charset="0"/>
              </a:rPr>
              <a:t>Iterate through the journal, reading the data blocks in each committed transaction, then writing them to the corresponding in-place region on disk</a:t>
            </a:r>
          </a:p>
        </p:txBody>
      </p:sp>
      <p:cxnSp>
        <p:nvCxnSpPr>
          <p:cNvPr id="100" name="Straight Arrow Connector 99"/>
          <p:cNvCxnSpPr>
            <a:cxnSpLocks/>
          </p:cNvCxnSpPr>
          <p:nvPr/>
        </p:nvCxnSpPr>
        <p:spPr>
          <a:xfrm>
            <a:off x="9449967" y="2880867"/>
            <a:ext cx="497450" cy="0"/>
          </a:xfrm>
          <a:prstGeom prst="straightConnector1">
            <a:avLst/>
          </a:prstGeom>
          <a:ln>
            <a:solidFill>
              <a:schemeClr val="tx1"/>
            </a:solidFill>
            <a:headEnd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22" name="Straight Arrow Connector 121"/>
          <p:cNvCxnSpPr>
            <a:cxnSpLocks/>
          </p:cNvCxnSpPr>
          <p:nvPr/>
        </p:nvCxnSpPr>
        <p:spPr>
          <a:xfrm>
            <a:off x="9449272" y="6501717"/>
            <a:ext cx="539873" cy="0"/>
          </a:xfrm>
          <a:prstGeom prst="straightConnector1">
            <a:avLst/>
          </a:prstGeom>
          <a:ln>
            <a:solidFill>
              <a:schemeClr val="tx1"/>
            </a:solidFill>
            <a:headEnd w="lg" len="lg"/>
            <a:tailEnd type="none" w="lg" len="lg"/>
          </a:ln>
        </p:spPr>
        <p:style>
          <a:lnRef idx="1">
            <a:schemeClr val="accent1"/>
          </a:lnRef>
          <a:fillRef idx="0">
            <a:schemeClr val="accent1"/>
          </a:fillRef>
          <a:effectRef idx="0">
            <a:schemeClr val="accent1"/>
          </a:effectRef>
          <a:fontRef idx="minor">
            <a:schemeClr val="tx1"/>
          </a:fontRef>
        </p:style>
      </p:cxnSp>
      <p:cxnSp>
        <p:nvCxnSpPr>
          <p:cNvPr id="123" name="Straight Arrow Connector 122"/>
          <p:cNvCxnSpPr>
            <a:cxnSpLocks/>
          </p:cNvCxnSpPr>
          <p:nvPr/>
        </p:nvCxnSpPr>
        <p:spPr>
          <a:xfrm flipV="1">
            <a:off x="9456607" y="2368139"/>
            <a:ext cx="0" cy="4133578"/>
          </a:xfrm>
          <a:prstGeom prst="straightConnector1">
            <a:avLst/>
          </a:prstGeom>
          <a:ln>
            <a:solidFill>
              <a:schemeClr val="tx1"/>
            </a:solidFill>
            <a:headEnd w="lg" len="lg"/>
            <a:tailEnd type="none" w="lg" len="lg"/>
          </a:ln>
        </p:spPr>
        <p:style>
          <a:lnRef idx="1">
            <a:schemeClr val="accent1"/>
          </a:lnRef>
          <a:fillRef idx="0">
            <a:schemeClr val="accent1"/>
          </a:fillRef>
          <a:effectRef idx="0">
            <a:schemeClr val="accent1"/>
          </a:effectRef>
          <a:fontRef idx="minor">
            <a:schemeClr val="tx1"/>
          </a:fontRef>
        </p:style>
      </p:cxnSp>
      <p:sp>
        <p:nvSpPr>
          <p:cNvPr id="126" name="TextBox 125"/>
          <p:cNvSpPr txBox="1"/>
          <p:nvPr/>
        </p:nvSpPr>
        <p:spPr>
          <a:xfrm>
            <a:off x="6318496" y="3554676"/>
            <a:ext cx="3157861" cy="3139321"/>
          </a:xfrm>
          <a:prstGeom prst="rect">
            <a:avLst/>
          </a:prstGeom>
          <a:noFill/>
        </p:spPr>
        <p:txBody>
          <a:bodyPr wrap="square" rtlCol="0">
            <a:spAutoFit/>
          </a:bodyPr>
          <a:lstStyle/>
          <a:p>
            <a:pPr marL="342900" indent="-342900">
              <a:buFont typeface="Arial" panose="020B0604020202020204" pitchFamily="34" charset="0"/>
              <a:buChar char="•"/>
            </a:pPr>
            <a:r>
              <a:rPr lang="en-US" sz="2200" dirty="0">
                <a:latin typeface="Segoe UI Light" panose="020B0502040204020203" pitchFamily="34" charset="0"/>
                <a:cs typeface="Segoe UI Light" panose="020B0502040204020203" pitchFamily="34" charset="0"/>
              </a:rPr>
              <a:t>If the system crashes during recovery, just restart the journal replay (this is safe because replaying entries is idempotent)</a:t>
            </a:r>
          </a:p>
          <a:p>
            <a:pPr marL="342900" indent="-342900">
              <a:buFont typeface="Arial" panose="020B0604020202020204" pitchFamily="34" charset="0"/>
              <a:buChar char="•"/>
            </a:pPr>
            <a:r>
              <a:rPr lang="en-US" sz="2200" dirty="0">
                <a:latin typeface="Segoe UI Light" panose="020B0502040204020203" pitchFamily="34" charset="0"/>
                <a:cs typeface="Segoe UI Light" panose="020B0502040204020203" pitchFamily="34" charset="0"/>
              </a:rPr>
              <a:t>Deallocate journal entries once they’ve been replayed</a:t>
            </a:r>
          </a:p>
        </p:txBody>
      </p:sp>
      <p:grpSp>
        <p:nvGrpSpPr>
          <p:cNvPr id="67" name="Group 66">
            <a:extLst>
              <a:ext uri="{FF2B5EF4-FFF2-40B4-BE49-F238E27FC236}">
                <a16:creationId xmlns:a16="http://schemas.microsoft.com/office/drawing/2014/main" id="{D38BF3B7-8E07-42E4-A8CF-1B7EE4253D86}"/>
              </a:ext>
            </a:extLst>
          </p:cNvPr>
          <p:cNvGrpSpPr/>
          <p:nvPr/>
        </p:nvGrpSpPr>
        <p:grpSpPr>
          <a:xfrm>
            <a:off x="4076506" y="867617"/>
            <a:ext cx="2016578" cy="5931008"/>
            <a:chOff x="292767" y="727199"/>
            <a:chExt cx="2195557" cy="5931008"/>
          </a:xfrm>
        </p:grpSpPr>
        <p:sp>
          <p:nvSpPr>
            <p:cNvPr id="68" name="TextBox 67">
              <a:extLst>
                <a:ext uri="{FF2B5EF4-FFF2-40B4-BE49-F238E27FC236}">
                  <a16:creationId xmlns:a16="http://schemas.microsoft.com/office/drawing/2014/main" id="{A5D53E67-F6A9-4CD7-AB2C-4D8703FD0766}"/>
                </a:ext>
              </a:extLst>
            </p:cNvPr>
            <p:cNvSpPr txBox="1"/>
            <p:nvPr/>
          </p:nvSpPr>
          <p:spPr>
            <a:xfrm>
              <a:off x="571500" y="727199"/>
              <a:ext cx="1600200" cy="584775"/>
            </a:xfrm>
            <a:prstGeom prst="rect">
              <a:avLst/>
            </a:prstGeom>
            <a:noFill/>
          </p:spPr>
          <p:txBody>
            <a:bodyPr wrap="square" rtlCol="0">
              <a:spAutoFit/>
            </a:bodyPr>
            <a:lstStyle/>
            <a:p>
              <a:pPr algn="ctr"/>
              <a:r>
                <a:rPr lang="en-US" sz="3200" dirty="0">
                  <a:latin typeface="+mn-lt"/>
                </a:rPr>
                <a:t>Disk</a:t>
              </a:r>
            </a:p>
          </p:txBody>
        </p:sp>
        <p:sp>
          <p:nvSpPr>
            <p:cNvPr id="69" name="Rectangle 68">
              <a:extLst>
                <a:ext uri="{FF2B5EF4-FFF2-40B4-BE49-F238E27FC236}">
                  <a16:creationId xmlns:a16="http://schemas.microsoft.com/office/drawing/2014/main" id="{088F5BB3-AEFF-4435-9A78-D3B70B3CF172}"/>
                </a:ext>
              </a:extLst>
            </p:cNvPr>
            <p:cNvSpPr/>
            <p:nvPr/>
          </p:nvSpPr>
          <p:spPr bwMode="auto">
            <a:xfrm rot="5400000">
              <a:off x="1066800" y="425504"/>
              <a:ext cx="609600" cy="213360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96" charset="-128"/>
              </a:endParaRPr>
            </a:p>
          </p:txBody>
        </p:sp>
        <p:sp>
          <p:nvSpPr>
            <p:cNvPr id="70" name="TextBox 69">
              <a:extLst>
                <a:ext uri="{FF2B5EF4-FFF2-40B4-BE49-F238E27FC236}">
                  <a16:creationId xmlns:a16="http://schemas.microsoft.com/office/drawing/2014/main" id="{34F9DA7F-328D-44E7-A998-E04ADAA4B24B}"/>
                </a:ext>
              </a:extLst>
            </p:cNvPr>
            <p:cNvSpPr txBox="1"/>
            <p:nvPr/>
          </p:nvSpPr>
          <p:spPr>
            <a:xfrm>
              <a:off x="304800" y="1195057"/>
              <a:ext cx="2183524" cy="523220"/>
            </a:xfrm>
            <a:prstGeom prst="rect">
              <a:avLst/>
            </a:prstGeom>
            <a:noFill/>
          </p:spPr>
          <p:txBody>
            <a:bodyPr wrap="square" rtlCol="0">
              <a:spAutoFit/>
            </a:bodyPr>
            <a:lstStyle/>
            <a:p>
              <a:pPr algn="ctr"/>
              <a:r>
                <a:rPr lang="en-US" sz="2800" b="1" dirty="0">
                  <a:solidFill>
                    <a:schemeClr val="bg1"/>
                  </a:solidFill>
                  <a:latin typeface="+mn-lt"/>
                </a:rPr>
                <a:t>Superblock</a:t>
              </a:r>
            </a:p>
          </p:txBody>
        </p:sp>
        <p:sp>
          <p:nvSpPr>
            <p:cNvPr id="71" name="Rectangle 70">
              <a:extLst>
                <a:ext uri="{FF2B5EF4-FFF2-40B4-BE49-F238E27FC236}">
                  <a16:creationId xmlns:a16="http://schemas.microsoft.com/office/drawing/2014/main" id="{0EF6B2F5-8DE3-4541-B7A6-0EAB2C6DC0B5}"/>
                </a:ext>
              </a:extLst>
            </p:cNvPr>
            <p:cNvSpPr/>
            <p:nvPr/>
          </p:nvSpPr>
          <p:spPr bwMode="auto">
            <a:xfrm rot="5400000">
              <a:off x="1069148" y="1040309"/>
              <a:ext cx="604904" cy="2133600"/>
            </a:xfrm>
            <a:prstGeom prst="rect">
              <a:avLst/>
            </a:prstGeom>
            <a:solidFill>
              <a:schemeClr val="tx1">
                <a:lumMod val="50000"/>
                <a:lumOff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ＭＳ Ｐゴシック" pitchFamily="-96" charset="-128"/>
              </a:endParaRPr>
            </a:p>
          </p:txBody>
        </p:sp>
        <p:sp>
          <p:nvSpPr>
            <p:cNvPr id="72" name="TextBox 71">
              <a:extLst>
                <a:ext uri="{FF2B5EF4-FFF2-40B4-BE49-F238E27FC236}">
                  <a16:creationId xmlns:a16="http://schemas.microsoft.com/office/drawing/2014/main" id="{6A83328C-B5D1-4CE9-8FE4-DA32E1B2CEE9}"/>
                </a:ext>
              </a:extLst>
            </p:cNvPr>
            <p:cNvSpPr txBox="1"/>
            <p:nvPr/>
          </p:nvSpPr>
          <p:spPr>
            <a:xfrm>
              <a:off x="304800" y="1824785"/>
              <a:ext cx="2133600" cy="622414"/>
            </a:xfrm>
            <a:prstGeom prst="rect">
              <a:avLst/>
            </a:prstGeom>
            <a:noFill/>
          </p:spPr>
          <p:txBody>
            <a:bodyPr wrap="square" rtlCol="0">
              <a:spAutoFit/>
            </a:bodyPr>
            <a:lstStyle/>
            <a:p>
              <a:pPr algn="ctr">
                <a:lnSpc>
                  <a:spcPts val="2000"/>
                </a:lnSpc>
              </a:pPr>
              <a:r>
                <a:rPr lang="en-US" sz="2400" dirty="0">
                  <a:solidFill>
                    <a:schemeClr val="bg1"/>
                  </a:solidFill>
                  <a:latin typeface="+mn-lt"/>
                </a:rPr>
                <a:t>Data block bitmap</a:t>
              </a:r>
            </a:p>
          </p:txBody>
        </p:sp>
        <p:sp>
          <p:nvSpPr>
            <p:cNvPr id="73" name="Rectangle 72">
              <a:extLst>
                <a:ext uri="{FF2B5EF4-FFF2-40B4-BE49-F238E27FC236}">
                  <a16:creationId xmlns:a16="http://schemas.microsoft.com/office/drawing/2014/main" id="{1876CEBF-CEE5-4D13-9544-19CE3D6BF89B}"/>
                </a:ext>
              </a:extLst>
            </p:cNvPr>
            <p:cNvSpPr/>
            <p:nvPr/>
          </p:nvSpPr>
          <p:spPr bwMode="auto">
            <a:xfrm rot="5400000">
              <a:off x="79662" y="3765341"/>
              <a:ext cx="2583876" cy="21336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ＭＳ Ｐゴシック" pitchFamily="-96" charset="-128"/>
              </a:endParaRPr>
            </a:p>
          </p:txBody>
        </p:sp>
        <p:sp>
          <p:nvSpPr>
            <p:cNvPr id="74" name="TextBox 73">
              <a:extLst>
                <a:ext uri="{FF2B5EF4-FFF2-40B4-BE49-F238E27FC236}">
                  <a16:creationId xmlns:a16="http://schemas.microsoft.com/office/drawing/2014/main" id="{38EEF1C7-7E3E-4AA3-AC51-434AF52218A1}"/>
                </a:ext>
              </a:extLst>
            </p:cNvPr>
            <p:cNvSpPr txBox="1"/>
            <p:nvPr/>
          </p:nvSpPr>
          <p:spPr>
            <a:xfrm>
              <a:off x="316832" y="4395171"/>
              <a:ext cx="2133600" cy="584775"/>
            </a:xfrm>
            <a:prstGeom prst="rect">
              <a:avLst/>
            </a:prstGeom>
            <a:noFill/>
          </p:spPr>
          <p:txBody>
            <a:bodyPr wrap="square" rtlCol="0">
              <a:spAutoFit/>
            </a:bodyPr>
            <a:lstStyle/>
            <a:p>
              <a:pPr algn="ctr"/>
              <a:r>
                <a:rPr lang="en-US" sz="3200" dirty="0">
                  <a:latin typeface="+mn-lt"/>
                </a:rPr>
                <a:t>Data blocks</a:t>
              </a:r>
            </a:p>
          </p:txBody>
        </p:sp>
        <p:sp>
          <p:nvSpPr>
            <p:cNvPr id="75" name="Rectangle 74">
              <a:extLst>
                <a:ext uri="{FF2B5EF4-FFF2-40B4-BE49-F238E27FC236}">
                  <a16:creationId xmlns:a16="http://schemas.microsoft.com/office/drawing/2014/main" id="{265129B1-D58B-4248-A1D0-9687E741FCA8}"/>
                </a:ext>
              </a:extLst>
            </p:cNvPr>
            <p:cNvSpPr/>
            <p:nvPr/>
          </p:nvSpPr>
          <p:spPr bwMode="auto">
            <a:xfrm rot="5400000">
              <a:off x="1124952" y="5303925"/>
              <a:ext cx="493296" cy="21336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ＭＳ Ｐゴシック" pitchFamily="-96" charset="-128"/>
              </a:endParaRPr>
            </a:p>
          </p:txBody>
        </p:sp>
        <p:sp>
          <p:nvSpPr>
            <p:cNvPr id="78" name="TextBox 77">
              <a:extLst>
                <a:ext uri="{FF2B5EF4-FFF2-40B4-BE49-F238E27FC236}">
                  <a16:creationId xmlns:a16="http://schemas.microsoft.com/office/drawing/2014/main" id="{2A4E2E58-AC91-43A9-9CA2-2E6E0347A777}"/>
                </a:ext>
              </a:extLst>
            </p:cNvPr>
            <p:cNvSpPr txBox="1"/>
            <p:nvPr/>
          </p:nvSpPr>
          <p:spPr>
            <a:xfrm>
              <a:off x="292767" y="6073432"/>
              <a:ext cx="2133600" cy="584775"/>
            </a:xfrm>
            <a:prstGeom prst="rect">
              <a:avLst/>
            </a:prstGeom>
            <a:noFill/>
          </p:spPr>
          <p:txBody>
            <a:bodyPr wrap="square" rtlCol="0">
              <a:spAutoFit/>
            </a:bodyPr>
            <a:lstStyle/>
            <a:p>
              <a:pPr algn="ctr"/>
              <a:r>
                <a:rPr lang="en-US" sz="3200" dirty="0">
                  <a:latin typeface="+mn-lt"/>
                </a:rPr>
                <a:t>Journal</a:t>
              </a:r>
            </a:p>
          </p:txBody>
        </p:sp>
        <p:sp>
          <p:nvSpPr>
            <p:cNvPr id="79" name="Rectangle 78">
              <a:extLst>
                <a:ext uri="{FF2B5EF4-FFF2-40B4-BE49-F238E27FC236}">
                  <a16:creationId xmlns:a16="http://schemas.microsoft.com/office/drawing/2014/main" id="{EA6BD8F6-5A8F-4E76-A827-32FBB72B583D}"/>
                </a:ext>
              </a:extLst>
            </p:cNvPr>
            <p:cNvSpPr/>
            <p:nvPr/>
          </p:nvSpPr>
          <p:spPr bwMode="auto">
            <a:xfrm rot="5400000">
              <a:off x="1069148" y="1647729"/>
              <a:ext cx="604904" cy="2133600"/>
            </a:xfrm>
            <a:prstGeom prst="rect">
              <a:avLst/>
            </a:prstGeom>
            <a:solidFill>
              <a:schemeClr val="tx1">
                <a:lumMod val="50000"/>
                <a:lumOff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96" charset="-128"/>
              </a:endParaRPr>
            </a:p>
          </p:txBody>
        </p:sp>
        <p:sp>
          <p:nvSpPr>
            <p:cNvPr id="80" name="TextBox 79">
              <a:extLst>
                <a:ext uri="{FF2B5EF4-FFF2-40B4-BE49-F238E27FC236}">
                  <a16:creationId xmlns:a16="http://schemas.microsoft.com/office/drawing/2014/main" id="{0FC4A93E-B4FD-43E7-BB16-9511E00CB7BC}"/>
                </a:ext>
              </a:extLst>
            </p:cNvPr>
            <p:cNvSpPr txBox="1"/>
            <p:nvPr/>
          </p:nvSpPr>
          <p:spPr>
            <a:xfrm>
              <a:off x="304800" y="2456269"/>
              <a:ext cx="2133600" cy="622414"/>
            </a:xfrm>
            <a:prstGeom prst="rect">
              <a:avLst/>
            </a:prstGeom>
            <a:noFill/>
          </p:spPr>
          <p:txBody>
            <a:bodyPr wrap="square" rtlCol="0">
              <a:spAutoFit/>
            </a:bodyPr>
            <a:lstStyle/>
            <a:p>
              <a:pPr algn="ctr">
                <a:lnSpc>
                  <a:spcPts val="2000"/>
                </a:lnSpc>
              </a:pPr>
              <a:r>
                <a:rPr lang="en-US" sz="2400" dirty="0" err="1">
                  <a:solidFill>
                    <a:schemeClr val="bg1"/>
                  </a:solidFill>
                </a:rPr>
                <a:t>Inode</a:t>
              </a:r>
              <a:endParaRPr lang="en-US" sz="2400" dirty="0">
                <a:solidFill>
                  <a:schemeClr val="bg1"/>
                </a:solidFill>
              </a:endParaRPr>
            </a:p>
            <a:p>
              <a:pPr algn="ctr">
                <a:lnSpc>
                  <a:spcPts val="2000"/>
                </a:lnSpc>
              </a:pPr>
              <a:r>
                <a:rPr lang="en-US" sz="2400" dirty="0">
                  <a:solidFill>
                    <a:schemeClr val="bg1"/>
                  </a:solidFill>
                </a:rPr>
                <a:t> bitmap</a:t>
              </a:r>
            </a:p>
          </p:txBody>
        </p:sp>
        <p:grpSp>
          <p:nvGrpSpPr>
            <p:cNvPr id="81" name="Group 80">
              <a:extLst>
                <a:ext uri="{FF2B5EF4-FFF2-40B4-BE49-F238E27FC236}">
                  <a16:creationId xmlns:a16="http://schemas.microsoft.com/office/drawing/2014/main" id="{E03C9B18-1E00-4F87-853D-6B7B48AFC9C7}"/>
                </a:ext>
              </a:extLst>
            </p:cNvPr>
            <p:cNvGrpSpPr/>
            <p:nvPr/>
          </p:nvGrpSpPr>
          <p:grpSpPr>
            <a:xfrm>
              <a:off x="304798" y="2973277"/>
              <a:ext cx="2133602" cy="584775"/>
              <a:chOff x="304798" y="2973277"/>
              <a:chExt cx="2133602" cy="584775"/>
            </a:xfrm>
          </p:grpSpPr>
          <p:sp>
            <p:nvSpPr>
              <p:cNvPr id="82" name="Rectangle 81">
                <a:extLst>
                  <a:ext uri="{FF2B5EF4-FFF2-40B4-BE49-F238E27FC236}">
                    <a16:creationId xmlns:a16="http://schemas.microsoft.com/office/drawing/2014/main" id="{64DF7540-49F4-4442-9B33-8031DE282C82}"/>
                  </a:ext>
                </a:extLst>
              </p:cNvPr>
              <p:cNvSpPr/>
              <p:nvPr/>
            </p:nvSpPr>
            <p:spPr bwMode="auto">
              <a:xfrm rot="5400000">
                <a:off x="1109989" y="2211792"/>
                <a:ext cx="523221" cy="21336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ＭＳ Ｐゴシック" pitchFamily="-96" charset="-128"/>
                </a:endParaRPr>
              </a:p>
            </p:txBody>
          </p:sp>
          <p:sp>
            <p:nvSpPr>
              <p:cNvPr id="83" name="TextBox 82">
                <a:extLst>
                  <a:ext uri="{FF2B5EF4-FFF2-40B4-BE49-F238E27FC236}">
                    <a16:creationId xmlns:a16="http://schemas.microsoft.com/office/drawing/2014/main" id="{798E9206-F625-4E3E-B9EA-B41D2AF17569}"/>
                  </a:ext>
                </a:extLst>
              </p:cNvPr>
              <p:cNvSpPr txBox="1"/>
              <p:nvPr/>
            </p:nvSpPr>
            <p:spPr>
              <a:xfrm>
                <a:off x="304798" y="2973277"/>
                <a:ext cx="2133600" cy="584775"/>
              </a:xfrm>
              <a:prstGeom prst="rect">
                <a:avLst/>
              </a:prstGeom>
              <a:noFill/>
            </p:spPr>
            <p:txBody>
              <a:bodyPr wrap="square" rtlCol="0">
                <a:spAutoFit/>
              </a:bodyPr>
              <a:lstStyle/>
              <a:p>
                <a:pPr algn="ctr"/>
                <a:r>
                  <a:rPr lang="en-US" sz="3200" dirty="0" err="1"/>
                  <a:t>Inodes</a:t>
                </a:r>
                <a:endParaRPr lang="en-US" sz="3200" dirty="0">
                  <a:latin typeface="+mn-lt"/>
                </a:endParaRPr>
              </a:p>
            </p:txBody>
          </p:sp>
        </p:grpSp>
      </p:grpSp>
      <p:grpSp>
        <p:nvGrpSpPr>
          <p:cNvPr id="89" name="Group 88">
            <a:extLst>
              <a:ext uri="{FF2B5EF4-FFF2-40B4-BE49-F238E27FC236}">
                <a16:creationId xmlns:a16="http://schemas.microsoft.com/office/drawing/2014/main" id="{D3341109-1163-44D0-AC5A-98470921A699}"/>
              </a:ext>
            </a:extLst>
          </p:cNvPr>
          <p:cNvGrpSpPr/>
          <p:nvPr/>
        </p:nvGrpSpPr>
        <p:grpSpPr>
          <a:xfrm>
            <a:off x="9932397" y="873751"/>
            <a:ext cx="2016578" cy="5931008"/>
            <a:chOff x="292767" y="727199"/>
            <a:chExt cx="2195557" cy="5931008"/>
          </a:xfrm>
        </p:grpSpPr>
        <p:sp>
          <p:nvSpPr>
            <p:cNvPr id="90" name="TextBox 89">
              <a:extLst>
                <a:ext uri="{FF2B5EF4-FFF2-40B4-BE49-F238E27FC236}">
                  <a16:creationId xmlns:a16="http://schemas.microsoft.com/office/drawing/2014/main" id="{11371296-DA42-4E10-8E35-74D7FA5FDDA5}"/>
                </a:ext>
              </a:extLst>
            </p:cNvPr>
            <p:cNvSpPr txBox="1"/>
            <p:nvPr/>
          </p:nvSpPr>
          <p:spPr>
            <a:xfrm>
              <a:off x="571500" y="727199"/>
              <a:ext cx="1600200" cy="584775"/>
            </a:xfrm>
            <a:prstGeom prst="rect">
              <a:avLst/>
            </a:prstGeom>
            <a:noFill/>
          </p:spPr>
          <p:txBody>
            <a:bodyPr wrap="square" rtlCol="0">
              <a:spAutoFit/>
            </a:bodyPr>
            <a:lstStyle/>
            <a:p>
              <a:pPr algn="ctr"/>
              <a:r>
                <a:rPr lang="en-US" sz="3200" dirty="0">
                  <a:latin typeface="+mn-lt"/>
                </a:rPr>
                <a:t>Disk</a:t>
              </a:r>
            </a:p>
          </p:txBody>
        </p:sp>
        <p:sp>
          <p:nvSpPr>
            <p:cNvPr id="91" name="Rectangle 90">
              <a:extLst>
                <a:ext uri="{FF2B5EF4-FFF2-40B4-BE49-F238E27FC236}">
                  <a16:creationId xmlns:a16="http://schemas.microsoft.com/office/drawing/2014/main" id="{44DE70AA-A402-4003-BE2B-5B36CFD1677D}"/>
                </a:ext>
              </a:extLst>
            </p:cNvPr>
            <p:cNvSpPr/>
            <p:nvPr/>
          </p:nvSpPr>
          <p:spPr bwMode="auto">
            <a:xfrm rot="5400000">
              <a:off x="1066800" y="425504"/>
              <a:ext cx="609600" cy="213360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96" charset="-128"/>
              </a:endParaRPr>
            </a:p>
          </p:txBody>
        </p:sp>
        <p:sp>
          <p:nvSpPr>
            <p:cNvPr id="92" name="TextBox 91">
              <a:extLst>
                <a:ext uri="{FF2B5EF4-FFF2-40B4-BE49-F238E27FC236}">
                  <a16:creationId xmlns:a16="http://schemas.microsoft.com/office/drawing/2014/main" id="{ACA99A04-0033-4EA4-85AB-316F649C9600}"/>
                </a:ext>
              </a:extLst>
            </p:cNvPr>
            <p:cNvSpPr txBox="1"/>
            <p:nvPr/>
          </p:nvSpPr>
          <p:spPr>
            <a:xfrm>
              <a:off x="304800" y="1195057"/>
              <a:ext cx="2183524" cy="523220"/>
            </a:xfrm>
            <a:prstGeom prst="rect">
              <a:avLst/>
            </a:prstGeom>
            <a:noFill/>
          </p:spPr>
          <p:txBody>
            <a:bodyPr wrap="square" rtlCol="0">
              <a:spAutoFit/>
            </a:bodyPr>
            <a:lstStyle/>
            <a:p>
              <a:pPr algn="ctr"/>
              <a:r>
                <a:rPr lang="en-US" sz="2800" b="1" dirty="0">
                  <a:solidFill>
                    <a:schemeClr val="bg1"/>
                  </a:solidFill>
                  <a:latin typeface="+mn-lt"/>
                </a:rPr>
                <a:t>Superblock</a:t>
              </a:r>
            </a:p>
          </p:txBody>
        </p:sp>
        <p:sp>
          <p:nvSpPr>
            <p:cNvPr id="93" name="Rectangle 92">
              <a:extLst>
                <a:ext uri="{FF2B5EF4-FFF2-40B4-BE49-F238E27FC236}">
                  <a16:creationId xmlns:a16="http://schemas.microsoft.com/office/drawing/2014/main" id="{19D5A704-6720-4462-AD12-B0E2C44BED70}"/>
                </a:ext>
              </a:extLst>
            </p:cNvPr>
            <p:cNvSpPr/>
            <p:nvPr/>
          </p:nvSpPr>
          <p:spPr bwMode="auto">
            <a:xfrm rot="5400000">
              <a:off x="1069148" y="1040309"/>
              <a:ext cx="604904" cy="2133600"/>
            </a:xfrm>
            <a:prstGeom prst="rect">
              <a:avLst/>
            </a:prstGeom>
            <a:solidFill>
              <a:schemeClr val="tx1">
                <a:lumMod val="50000"/>
                <a:lumOff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96" charset="-128"/>
              </a:endParaRPr>
            </a:p>
          </p:txBody>
        </p:sp>
        <p:sp>
          <p:nvSpPr>
            <p:cNvPr id="94" name="TextBox 93">
              <a:extLst>
                <a:ext uri="{FF2B5EF4-FFF2-40B4-BE49-F238E27FC236}">
                  <a16:creationId xmlns:a16="http://schemas.microsoft.com/office/drawing/2014/main" id="{1A1A57E2-CE68-4D50-99EE-A6040148D8F4}"/>
                </a:ext>
              </a:extLst>
            </p:cNvPr>
            <p:cNvSpPr txBox="1"/>
            <p:nvPr/>
          </p:nvSpPr>
          <p:spPr>
            <a:xfrm>
              <a:off x="304800" y="1824785"/>
              <a:ext cx="2133600" cy="622414"/>
            </a:xfrm>
            <a:prstGeom prst="rect">
              <a:avLst/>
            </a:prstGeom>
            <a:noFill/>
          </p:spPr>
          <p:txBody>
            <a:bodyPr wrap="square" rtlCol="0">
              <a:spAutoFit/>
            </a:bodyPr>
            <a:lstStyle/>
            <a:p>
              <a:pPr algn="ctr">
                <a:lnSpc>
                  <a:spcPts val="2000"/>
                </a:lnSpc>
              </a:pPr>
              <a:r>
                <a:rPr lang="en-US" sz="2400" dirty="0">
                  <a:solidFill>
                    <a:schemeClr val="bg1"/>
                  </a:solidFill>
                  <a:latin typeface="+mn-lt"/>
                </a:rPr>
                <a:t>Data block bitmap</a:t>
              </a:r>
            </a:p>
          </p:txBody>
        </p:sp>
        <p:sp>
          <p:nvSpPr>
            <p:cNvPr id="95" name="Rectangle 94">
              <a:extLst>
                <a:ext uri="{FF2B5EF4-FFF2-40B4-BE49-F238E27FC236}">
                  <a16:creationId xmlns:a16="http://schemas.microsoft.com/office/drawing/2014/main" id="{4A819F20-59E1-4BD6-A476-2F76027738C2}"/>
                </a:ext>
              </a:extLst>
            </p:cNvPr>
            <p:cNvSpPr/>
            <p:nvPr/>
          </p:nvSpPr>
          <p:spPr bwMode="auto">
            <a:xfrm rot="5400000">
              <a:off x="79662" y="3765341"/>
              <a:ext cx="2583876" cy="21336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ＭＳ Ｐゴシック" pitchFamily="-96" charset="-128"/>
              </a:endParaRPr>
            </a:p>
          </p:txBody>
        </p:sp>
        <p:sp>
          <p:nvSpPr>
            <p:cNvPr id="96" name="TextBox 95">
              <a:extLst>
                <a:ext uri="{FF2B5EF4-FFF2-40B4-BE49-F238E27FC236}">
                  <a16:creationId xmlns:a16="http://schemas.microsoft.com/office/drawing/2014/main" id="{0DBF1718-2664-4919-88FC-D56A94B5870D}"/>
                </a:ext>
              </a:extLst>
            </p:cNvPr>
            <p:cNvSpPr txBox="1"/>
            <p:nvPr/>
          </p:nvSpPr>
          <p:spPr>
            <a:xfrm>
              <a:off x="316832" y="4395171"/>
              <a:ext cx="2133600" cy="584775"/>
            </a:xfrm>
            <a:prstGeom prst="rect">
              <a:avLst/>
            </a:prstGeom>
            <a:noFill/>
          </p:spPr>
          <p:txBody>
            <a:bodyPr wrap="square" rtlCol="0">
              <a:spAutoFit/>
            </a:bodyPr>
            <a:lstStyle/>
            <a:p>
              <a:pPr algn="ctr"/>
              <a:r>
                <a:rPr lang="en-US" sz="3200" dirty="0">
                  <a:latin typeface="+mn-lt"/>
                </a:rPr>
                <a:t>Data blocks</a:t>
              </a:r>
            </a:p>
          </p:txBody>
        </p:sp>
        <p:sp>
          <p:nvSpPr>
            <p:cNvPr id="97" name="Rectangle 96">
              <a:extLst>
                <a:ext uri="{FF2B5EF4-FFF2-40B4-BE49-F238E27FC236}">
                  <a16:creationId xmlns:a16="http://schemas.microsoft.com/office/drawing/2014/main" id="{969170E8-D15F-45F9-B62F-7E034C086DBD}"/>
                </a:ext>
              </a:extLst>
            </p:cNvPr>
            <p:cNvSpPr/>
            <p:nvPr/>
          </p:nvSpPr>
          <p:spPr bwMode="auto">
            <a:xfrm rot="5400000">
              <a:off x="1124952" y="5303925"/>
              <a:ext cx="493296" cy="21336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ＭＳ Ｐゴシック" pitchFamily="-96" charset="-128"/>
              </a:endParaRPr>
            </a:p>
          </p:txBody>
        </p:sp>
        <p:sp>
          <p:nvSpPr>
            <p:cNvPr id="98" name="TextBox 97">
              <a:extLst>
                <a:ext uri="{FF2B5EF4-FFF2-40B4-BE49-F238E27FC236}">
                  <a16:creationId xmlns:a16="http://schemas.microsoft.com/office/drawing/2014/main" id="{6A32A2D4-0D90-4A37-8387-D4D76D59A8F3}"/>
                </a:ext>
              </a:extLst>
            </p:cNvPr>
            <p:cNvSpPr txBox="1"/>
            <p:nvPr/>
          </p:nvSpPr>
          <p:spPr>
            <a:xfrm>
              <a:off x="292767" y="6073432"/>
              <a:ext cx="2133600" cy="584775"/>
            </a:xfrm>
            <a:prstGeom prst="rect">
              <a:avLst/>
            </a:prstGeom>
            <a:noFill/>
          </p:spPr>
          <p:txBody>
            <a:bodyPr wrap="square" rtlCol="0">
              <a:spAutoFit/>
            </a:bodyPr>
            <a:lstStyle/>
            <a:p>
              <a:pPr algn="ctr"/>
              <a:r>
                <a:rPr lang="en-US" sz="3200" dirty="0">
                  <a:latin typeface="+mn-lt"/>
                </a:rPr>
                <a:t>Journal</a:t>
              </a:r>
            </a:p>
          </p:txBody>
        </p:sp>
        <p:sp>
          <p:nvSpPr>
            <p:cNvPr id="99" name="Rectangle 98">
              <a:extLst>
                <a:ext uri="{FF2B5EF4-FFF2-40B4-BE49-F238E27FC236}">
                  <a16:creationId xmlns:a16="http://schemas.microsoft.com/office/drawing/2014/main" id="{D0CA7DC3-04CC-4DA6-BD7E-30EC5BD92C0A}"/>
                </a:ext>
              </a:extLst>
            </p:cNvPr>
            <p:cNvSpPr/>
            <p:nvPr/>
          </p:nvSpPr>
          <p:spPr bwMode="auto">
            <a:xfrm rot="5400000">
              <a:off x="1069148" y="1647729"/>
              <a:ext cx="604904" cy="2133600"/>
            </a:xfrm>
            <a:prstGeom prst="rect">
              <a:avLst/>
            </a:prstGeom>
            <a:solidFill>
              <a:schemeClr val="tx1">
                <a:lumMod val="50000"/>
                <a:lumOff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96" charset="-128"/>
              </a:endParaRPr>
            </a:p>
          </p:txBody>
        </p:sp>
        <p:sp>
          <p:nvSpPr>
            <p:cNvPr id="124" name="TextBox 123">
              <a:extLst>
                <a:ext uri="{FF2B5EF4-FFF2-40B4-BE49-F238E27FC236}">
                  <a16:creationId xmlns:a16="http://schemas.microsoft.com/office/drawing/2014/main" id="{4737B8A5-35CF-4CA1-8D5E-3F73CD13EFFB}"/>
                </a:ext>
              </a:extLst>
            </p:cNvPr>
            <p:cNvSpPr txBox="1"/>
            <p:nvPr/>
          </p:nvSpPr>
          <p:spPr>
            <a:xfrm>
              <a:off x="304800" y="2456269"/>
              <a:ext cx="2133600" cy="622414"/>
            </a:xfrm>
            <a:prstGeom prst="rect">
              <a:avLst/>
            </a:prstGeom>
            <a:noFill/>
          </p:spPr>
          <p:txBody>
            <a:bodyPr wrap="square" rtlCol="0">
              <a:spAutoFit/>
            </a:bodyPr>
            <a:lstStyle/>
            <a:p>
              <a:pPr algn="ctr">
                <a:lnSpc>
                  <a:spcPts val="2000"/>
                </a:lnSpc>
              </a:pPr>
              <a:r>
                <a:rPr lang="en-US" sz="2400" dirty="0" err="1">
                  <a:solidFill>
                    <a:schemeClr val="bg1"/>
                  </a:solidFill>
                </a:rPr>
                <a:t>Inode</a:t>
              </a:r>
              <a:endParaRPr lang="en-US" sz="2400" dirty="0">
                <a:solidFill>
                  <a:schemeClr val="bg1"/>
                </a:solidFill>
              </a:endParaRPr>
            </a:p>
            <a:p>
              <a:pPr algn="ctr">
                <a:lnSpc>
                  <a:spcPts val="2000"/>
                </a:lnSpc>
              </a:pPr>
              <a:r>
                <a:rPr lang="en-US" sz="2400" dirty="0">
                  <a:solidFill>
                    <a:schemeClr val="bg1"/>
                  </a:solidFill>
                </a:rPr>
                <a:t> bitmap</a:t>
              </a:r>
            </a:p>
          </p:txBody>
        </p:sp>
        <p:grpSp>
          <p:nvGrpSpPr>
            <p:cNvPr id="125" name="Group 124">
              <a:extLst>
                <a:ext uri="{FF2B5EF4-FFF2-40B4-BE49-F238E27FC236}">
                  <a16:creationId xmlns:a16="http://schemas.microsoft.com/office/drawing/2014/main" id="{B4D201FD-44AB-4562-8C85-C77D4D61134F}"/>
                </a:ext>
              </a:extLst>
            </p:cNvPr>
            <p:cNvGrpSpPr/>
            <p:nvPr/>
          </p:nvGrpSpPr>
          <p:grpSpPr>
            <a:xfrm>
              <a:off x="304798" y="2973277"/>
              <a:ext cx="2133602" cy="584775"/>
              <a:chOff x="304798" y="2973277"/>
              <a:chExt cx="2133602" cy="584775"/>
            </a:xfrm>
          </p:grpSpPr>
          <p:sp>
            <p:nvSpPr>
              <p:cNvPr id="131" name="Rectangle 130">
                <a:extLst>
                  <a:ext uri="{FF2B5EF4-FFF2-40B4-BE49-F238E27FC236}">
                    <a16:creationId xmlns:a16="http://schemas.microsoft.com/office/drawing/2014/main" id="{6B0BE5A0-2C47-45F5-A292-81DCD63B331D}"/>
                  </a:ext>
                </a:extLst>
              </p:cNvPr>
              <p:cNvSpPr/>
              <p:nvPr/>
            </p:nvSpPr>
            <p:spPr bwMode="auto">
              <a:xfrm rot="5400000">
                <a:off x="1109989" y="2211792"/>
                <a:ext cx="523221" cy="21336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ＭＳ Ｐゴシック" pitchFamily="-96" charset="-128"/>
                </a:endParaRPr>
              </a:p>
            </p:txBody>
          </p:sp>
          <p:sp>
            <p:nvSpPr>
              <p:cNvPr id="132" name="TextBox 131">
                <a:extLst>
                  <a:ext uri="{FF2B5EF4-FFF2-40B4-BE49-F238E27FC236}">
                    <a16:creationId xmlns:a16="http://schemas.microsoft.com/office/drawing/2014/main" id="{7B0E264E-EF53-4416-8AB5-A14BCF2DD45C}"/>
                  </a:ext>
                </a:extLst>
              </p:cNvPr>
              <p:cNvSpPr txBox="1"/>
              <p:nvPr/>
            </p:nvSpPr>
            <p:spPr>
              <a:xfrm>
                <a:off x="304798" y="2973277"/>
                <a:ext cx="2133600" cy="584775"/>
              </a:xfrm>
              <a:prstGeom prst="rect">
                <a:avLst/>
              </a:prstGeom>
              <a:noFill/>
            </p:spPr>
            <p:txBody>
              <a:bodyPr wrap="square" rtlCol="0">
                <a:spAutoFit/>
              </a:bodyPr>
              <a:lstStyle/>
              <a:p>
                <a:pPr algn="ctr"/>
                <a:r>
                  <a:rPr lang="en-US" sz="3200" dirty="0" err="1"/>
                  <a:t>Inodes</a:t>
                </a:r>
                <a:endParaRPr lang="en-US" sz="3200" dirty="0">
                  <a:latin typeface="+mn-lt"/>
                </a:endParaRPr>
              </a:p>
            </p:txBody>
          </p:sp>
        </p:grpSp>
      </p:grpSp>
      <p:cxnSp>
        <p:nvCxnSpPr>
          <p:cNvPr id="133" name="Straight Arrow Connector 132">
            <a:extLst>
              <a:ext uri="{FF2B5EF4-FFF2-40B4-BE49-F238E27FC236}">
                <a16:creationId xmlns:a16="http://schemas.microsoft.com/office/drawing/2014/main" id="{5723D208-A62B-42DB-AB96-E97685900AFA}"/>
              </a:ext>
            </a:extLst>
          </p:cNvPr>
          <p:cNvCxnSpPr>
            <a:cxnSpLocks/>
            <a:endCxn id="132" idx="1"/>
          </p:cNvCxnSpPr>
          <p:nvPr/>
        </p:nvCxnSpPr>
        <p:spPr>
          <a:xfrm flipV="1">
            <a:off x="9449271" y="3412217"/>
            <a:ext cx="494176" cy="6792"/>
          </a:xfrm>
          <a:prstGeom prst="straightConnector1">
            <a:avLst/>
          </a:prstGeom>
          <a:ln>
            <a:solidFill>
              <a:schemeClr val="tx1"/>
            </a:solidFill>
            <a:headEnd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34" name="Straight Arrow Connector 133">
            <a:extLst>
              <a:ext uri="{FF2B5EF4-FFF2-40B4-BE49-F238E27FC236}">
                <a16:creationId xmlns:a16="http://schemas.microsoft.com/office/drawing/2014/main" id="{ABD824A2-D7C8-4A93-8CF9-095B1447180B}"/>
              </a:ext>
            </a:extLst>
          </p:cNvPr>
          <p:cNvCxnSpPr>
            <a:cxnSpLocks/>
          </p:cNvCxnSpPr>
          <p:nvPr/>
        </p:nvCxnSpPr>
        <p:spPr>
          <a:xfrm>
            <a:off x="9456607" y="2363672"/>
            <a:ext cx="503392" cy="0"/>
          </a:xfrm>
          <a:prstGeom prst="straightConnector1">
            <a:avLst/>
          </a:prstGeom>
          <a:ln>
            <a:solidFill>
              <a:schemeClr val="tx1"/>
            </a:solidFill>
            <a:headEnd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35" name="Straight Arrow Connector 134">
            <a:extLst>
              <a:ext uri="{FF2B5EF4-FFF2-40B4-BE49-F238E27FC236}">
                <a16:creationId xmlns:a16="http://schemas.microsoft.com/office/drawing/2014/main" id="{7C3B37A1-D1C9-4314-9379-C736186871DF}"/>
              </a:ext>
            </a:extLst>
          </p:cNvPr>
          <p:cNvCxnSpPr>
            <a:cxnSpLocks/>
          </p:cNvCxnSpPr>
          <p:nvPr/>
        </p:nvCxnSpPr>
        <p:spPr>
          <a:xfrm>
            <a:off x="9461816" y="4992580"/>
            <a:ext cx="480548" cy="0"/>
          </a:xfrm>
          <a:prstGeom prst="straightConnector1">
            <a:avLst/>
          </a:prstGeom>
          <a:ln>
            <a:solidFill>
              <a:schemeClr val="tx1"/>
            </a:solidFill>
            <a:headEnd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36" name="Straight Arrow Connector 135">
            <a:extLst>
              <a:ext uri="{FF2B5EF4-FFF2-40B4-BE49-F238E27FC236}">
                <a16:creationId xmlns:a16="http://schemas.microsoft.com/office/drawing/2014/main" id="{74341240-1B4A-40FB-81DA-F72524614975}"/>
              </a:ext>
            </a:extLst>
          </p:cNvPr>
          <p:cNvCxnSpPr>
            <a:cxnSpLocks/>
          </p:cNvCxnSpPr>
          <p:nvPr/>
        </p:nvCxnSpPr>
        <p:spPr>
          <a:xfrm>
            <a:off x="3640571" y="3312038"/>
            <a:ext cx="444211" cy="0"/>
          </a:xfrm>
          <a:prstGeom prst="straightConnector1">
            <a:avLst/>
          </a:prstGeom>
          <a:ln>
            <a:solidFill>
              <a:schemeClr val="tx1"/>
            </a:solidFill>
            <a:headEnd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37" name="Straight Arrow Connector 136">
            <a:extLst>
              <a:ext uri="{FF2B5EF4-FFF2-40B4-BE49-F238E27FC236}">
                <a16:creationId xmlns:a16="http://schemas.microsoft.com/office/drawing/2014/main" id="{D7383A9F-6824-40E9-9A4E-C481AD7A3346}"/>
              </a:ext>
            </a:extLst>
          </p:cNvPr>
          <p:cNvCxnSpPr>
            <a:cxnSpLocks/>
          </p:cNvCxnSpPr>
          <p:nvPr/>
        </p:nvCxnSpPr>
        <p:spPr>
          <a:xfrm>
            <a:off x="3640570" y="2837695"/>
            <a:ext cx="444211" cy="0"/>
          </a:xfrm>
          <a:prstGeom prst="straightConnector1">
            <a:avLst/>
          </a:prstGeom>
          <a:ln>
            <a:solidFill>
              <a:schemeClr val="tx1"/>
            </a:solidFill>
            <a:headEnd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38" name="Straight Arrow Connector 137">
            <a:extLst>
              <a:ext uri="{FF2B5EF4-FFF2-40B4-BE49-F238E27FC236}">
                <a16:creationId xmlns:a16="http://schemas.microsoft.com/office/drawing/2014/main" id="{8EA35696-07C3-4324-99A8-1DD5F5C2225C}"/>
              </a:ext>
            </a:extLst>
          </p:cNvPr>
          <p:cNvCxnSpPr>
            <a:cxnSpLocks/>
          </p:cNvCxnSpPr>
          <p:nvPr/>
        </p:nvCxnSpPr>
        <p:spPr>
          <a:xfrm>
            <a:off x="3640569" y="2238239"/>
            <a:ext cx="444211" cy="0"/>
          </a:xfrm>
          <a:prstGeom prst="straightConnector1">
            <a:avLst/>
          </a:prstGeom>
          <a:ln>
            <a:solidFill>
              <a:schemeClr val="tx1"/>
            </a:solidFill>
            <a:headEnd w="lg" len="lg"/>
            <a:tailEnd type="triangle" w="lg" len="lg"/>
          </a:ln>
        </p:spPr>
        <p:style>
          <a:lnRef idx="1">
            <a:schemeClr val="accent1"/>
          </a:lnRef>
          <a:fillRef idx="0">
            <a:schemeClr val="accent1"/>
          </a:fillRef>
          <a:effectRef idx="0">
            <a:schemeClr val="accent1"/>
          </a:effectRef>
          <a:fontRef idx="minor">
            <a:schemeClr val="tx1"/>
          </a:fontRef>
        </p:style>
      </p:cxnSp>
      <p:grpSp>
        <p:nvGrpSpPr>
          <p:cNvPr id="130" name="Group 129"/>
          <p:cNvGrpSpPr/>
          <p:nvPr/>
        </p:nvGrpSpPr>
        <p:grpSpPr>
          <a:xfrm>
            <a:off x="6251611" y="867617"/>
            <a:ext cx="5842117" cy="5881064"/>
            <a:chOff x="6218222" y="760590"/>
            <a:chExt cx="5842117" cy="5881064"/>
          </a:xfrm>
        </p:grpSpPr>
        <p:pic>
          <p:nvPicPr>
            <p:cNvPr id="127" name="Picture 2" descr="http://i0.kym-cdn.com/photos/images/newsfeed/000/093/953/c5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18222" y="760590"/>
              <a:ext cx="5842117" cy="5881064"/>
            </a:xfrm>
            <a:prstGeom prst="rect">
              <a:avLst/>
            </a:prstGeom>
            <a:noFill/>
            <a:extLst>
              <a:ext uri="{909E8E84-426E-40DD-AFC4-6F175D3DCCD1}">
                <a14:hiddenFill xmlns:a14="http://schemas.microsoft.com/office/drawing/2010/main">
                  <a:solidFill>
                    <a:srgbClr val="FFFFFF"/>
                  </a:solidFill>
                </a14:hiddenFill>
              </a:ext>
            </a:extLst>
          </p:spPr>
        </p:pic>
        <p:sp>
          <p:nvSpPr>
            <p:cNvPr id="128" name="TextBox 127"/>
            <p:cNvSpPr txBox="1"/>
            <p:nvPr/>
          </p:nvSpPr>
          <p:spPr>
            <a:xfrm>
              <a:off x="6466021" y="854242"/>
              <a:ext cx="5418213" cy="1754326"/>
            </a:xfrm>
            <a:prstGeom prst="rect">
              <a:avLst/>
            </a:prstGeom>
            <a:noFill/>
          </p:spPr>
          <p:txBody>
            <a:bodyPr wrap="square" rtlCol="0">
              <a:spAutoFit/>
            </a:bodyPr>
            <a:lstStyle/>
            <a:p>
              <a:pPr algn="ctr"/>
              <a:r>
                <a:rPr lang="en-US" sz="3600" dirty="0">
                  <a:ln w="19050">
                    <a:solidFill>
                      <a:schemeClr val="tx1"/>
                    </a:solidFill>
                  </a:ln>
                  <a:solidFill>
                    <a:schemeClr val="bg1"/>
                  </a:solidFill>
                  <a:latin typeface="Arial Black" panose="020B0A04020102020204" pitchFamily="34" charset="0"/>
                </a:rPr>
                <a:t>OFFERS TO MAKE YOUR FILE SYSTEM RELIABLE</a:t>
              </a:r>
            </a:p>
          </p:txBody>
        </p:sp>
        <p:sp>
          <p:nvSpPr>
            <p:cNvPr id="129" name="TextBox 128"/>
            <p:cNvSpPr txBox="1"/>
            <p:nvPr/>
          </p:nvSpPr>
          <p:spPr>
            <a:xfrm>
              <a:off x="6490545" y="5155045"/>
              <a:ext cx="5418213" cy="1200329"/>
            </a:xfrm>
            <a:prstGeom prst="rect">
              <a:avLst/>
            </a:prstGeom>
            <a:noFill/>
          </p:spPr>
          <p:txBody>
            <a:bodyPr wrap="square" rtlCol="0">
              <a:spAutoFit/>
            </a:bodyPr>
            <a:lstStyle/>
            <a:p>
              <a:pPr algn="ctr"/>
              <a:r>
                <a:rPr lang="en-US" sz="3600" dirty="0">
                  <a:ln w="19050">
                    <a:solidFill>
                      <a:schemeClr val="tx1"/>
                    </a:solidFill>
                  </a:ln>
                  <a:solidFill>
                    <a:schemeClr val="bg1"/>
                  </a:solidFill>
                  <a:latin typeface="Arial Black" panose="020B0A04020102020204" pitchFamily="34" charset="0"/>
                </a:rPr>
                <a:t>BY DOUBLING THE NUMBER OF WRITES</a:t>
              </a:r>
            </a:p>
          </p:txBody>
        </p:sp>
      </p:grpSp>
    </p:spTree>
    <p:extLst>
      <p:ext uri="{BB962C8B-B14F-4D97-AF65-F5344CB8AC3E}">
        <p14:creationId xmlns:p14="http://schemas.microsoft.com/office/powerpoint/2010/main" val="1644725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2">
                                            <p:txEl>
                                              <p:pRg st="1" end="1"/>
                                            </p:txEl>
                                          </p:spTgt>
                                        </p:tgtEl>
                                        <p:attrNameLst>
                                          <p:attrName>style.visibility</p:attrName>
                                        </p:attrNameLst>
                                      </p:cBhvr>
                                      <p:to>
                                        <p:strVal val="visible"/>
                                      </p:to>
                                    </p:set>
                                    <p:animEffect transition="in" filter="fade">
                                      <p:cBhvr>
                                        <p:cTn id="7" dur="500"/>
                                        <p:tgtEl>
                                          <p:spTgt spid="52">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3"/>
                                        </p:tgtEl>
                                        <p:attrNameLst>
                                          <p:attrName>style.visibility</p:attrName>
                                        </p:attrNameLst>
                                      </p:cBhvr>
                                      <p:to>
                                        <p:strVal val="visible"/>
                                      </p:to>
                                    </p:set>
                                    <p:animEffect transition="in" filter="fade">
                                      <p:cBhvr>
                                        <p:cTn id="10" dur="500"/>
                                        <p:tgtEl>
                                          <p:spTgt spid="63"/>
                                        </p:tgtEl>
                                      </p:cBhvr>
                                    </p:animEffect>
                                  </p:childTnLst>
                                </p:cTn>
                              </p:par>
                              <p:par>
                                <p:cTn id="11" presetID="10" presetClass="entr" presetSubtype="0" fill="hold" nodeType="withEffect">
                                  <p:stCondLst>
                                    <p:cond delay="0"/>
                                  </p:stCondLst>
                                  <p:childTnLst>
                                    <p:set>
                                      <p:cBhvr>
                                        <p:cTn id="12" dur="1" fill="hold">
                                          <p:stCondLst>
                                            <p:cond delay="0"/>
                                          </p:stCondLst>
                                        </p:cTn>
                                        <p:tgtEl>
                                          <p:spTgt spid="64"/>
                                        </p:tgtEl>
                                        <p:attrNameLst>
                                          <p:attrName>style.visibility</p:attrName>
                                        </p:attrNameLst>
                                      </p:cBhvr>
                                      <p:to>
                                        <p:strVal val="visible"/>
                                      </p:to>
                                    </p:set>
                                    <p:animEffect transition="in" filter="fade">
                                      <p:cBhvr>
                                        <p:cTn id="13" dur="500"/>
                                        <p:tgtEl>
                                          <p:spTgt spid="64"/>
                                        </p:tgtEl>
                                      </p:cBhvr>
                                    </p:animEffect>
                                  </p:childTnLst>
                                </p:cTn>
                              </p:par>
                              <p:par>
                                <p:cTn id="14" presetID="10" presetClass="entr" presetSubtype="0" fill="hold" nodeType="withEffect">
                                  <p:stCondLst>
                                    <p:cond delay="0"/>
                                  </p:stCondLst>
                                  <p:childTnLst>
                                    <p:set>
                                      <p:cBhvr>
                                        <p:cTn id="15" dur="1" fill="hold">
                                          <p:stCondLst>
                                            <p:cond delay="0"/>
                                          </p:stCondLst>
                                        </p:cTn>
                                        <p:tgtEl>
                                          <p:spTgt spid="62"/>
                                        </p:tgtEl>
                                        <p:attrNameLst>
                                          <p:attrName>style.visibility</p:attrName>
                                        </p:attrNameLst>
                                      </p:cBhvr>
                                      <p:to>
                                        <p:strVal val="visible"/>
                                      </p:to>
                                    </p:set>
                                    <p:animEffect transition="in" filter="fade">
                                      <p:cBhvr>
                                        <p:cTn id="16" dur="500"/>
                                        <p:tgtEl>
                                          <p:spTgt spid="62"/>
                                        </p:tgtEl>
                                      </p:cBhvr>
                                    </p:animEffect>
                                  </p:childTnLst>
                                </p:cTn>
                              </p:par>
                              <p:par>
                                <p:cTn id="17" presetID="10" presetClass="entr" presetSubtype="0" fill="hold" nodeType="withEffect">
                                  <p:stCondLst>
                                    <p:cond delay="0"/>
                                  </p:stCondLst>
                                  <p:childTnLst>
                                    <p:set>
                                      <p:cBhvr>
                                        <p:cTn id="18" dur="1" fill="hold">
                                          <p:stCondLst>
                                            <p:cond delay="0"/>
                                          </p:stCondLst>
                                        </p:cTn>
                                        <p:tgtEl>
                                          <p:spTgt spid="136"/>
                                        </p:tgtEl>
                                        <p:attrNameLst>
                                          <p:attrName>style.visibility</p:attrName>
                                        </p:attrNameLst>
                                      </p:cBhvr>
                                      <p:to>
                                        <p:strVal val="visible"/>
                                      </p:to>
                                    </p:set>
                                    <p:animEffect transition="in" filter="fade">
                                      <p:cBhvr>
                                        <p:cTn id="19" dur="500"/>
                                        <p:tgtEl>
                                          <p:spTgt spid="136"/>
                                        </p:tgtEl>
                                      </p:cBhvr>
                                    </p:animEffect>
                                  </p:childTnLst>
                                </p:cTn>
                              </p:par>
                              <p:par>
                                <p:cTn id="20" presetID="10" presetClass="entr" presetSubtype="0" fill="hold" nodeType="withEffect">
                                  <p:stCondLst>
                                    <p:cond delay="0"/>
                                  </p:stCondLst>
                                  <p:childTnLst>
                                    <p:set>
                                      <p:cBhvr>
                                        <p:cTn id="21" dur="1" fill="hold">
                                          <p:stCondLst>
                                            <p:cond delay="0"/>
                                          </p:stCondLst>
                                        </p:cTn>
                                        <p:tgtEl>
                                          <p:spTgt spid="137"/>
                                        </p:tgtEl>
                                        <p:attrNameLst>
                                          <p:attrName>style.visibility</p:attrName>
                                        </p:attrNameLst>
                                      </p:cBhvr>
                                      <p:to>
                                        <p:strVal val="visible"/>
                                      </p:to>
                                    </p:set>
                                    <p:animEffect transition="in" filter="fade">
                                      <p:cBhvr>
                                        <p:cTn id="22" dur="500"/>
                                        <p:tgtEl>
                                          <p:spTgt spid="137"/>
                                        </p:tgtEl>
                                      </p:cBhvr>
                                    </p:animEffect>
                                  </p:childTnLst>
                                </p:cTn>
                              </p:par>
                              <p:par>
                                <p:cTn id="23" presetID="10" presetClass="entr" presetSubtype="0" fill="hold" nodeType="withEffect">
                                  <p:stCondLst>
                                    <p:cond delay="0"/>
                                  </p:stCondLst>
                                  <p:childTnLst>
                                    <p:set>
                                      <p:cBhvr>
                                        <p:cTn id="24" dur="1" fill="hold">
                                          <p:stCondLst>
                                            <p:cond delay="0"/>
                                          </p:stCondLst>
                                        </p:cTn>
                                        <p:tgtEl>
                                          <p:spTgt spid="138"/>
                                        </p:tgtEl>
                                        <p:attrNameLst>
                                          <p:attrName>style.visibility</p:attrName>
                                        </p:attrNameLst>
                                      </p:cBhvr>
                                      <p:to>
                                        <p:strVal val="visible"/>
                                      </p:to>
                                    </p:set>
                                    <p:animEffect transition="in" filter="fade">
                                      <p:cBhvr>
                                        <p:cTn id="25" dur="500"/>
                                        <p:tgtEl>
                                          <p:spTgt spid="138"/>
                                        </p:tgtEl>
                                      </p:cBhvr>
                                    </p:animEffect>
                                  </p:childTnLst>
                                </p:cTn>
                              </p:par>
                              <p:par>
                                <p:cTn id="26" presetID="10" presetClass="exit" presetSubtype="0" fill="hold" nodeType="withEffect">
                                  <p:stCondLst>
                                    <p:cond delay="0"/>
                                  </p:stCondLst>
                                  <p:childTnLst>
                                    <p:animEffect transition="out" filter="fade">
                                      <p:cBhvr>
                                        <p:cTn id="27" dur="500"/>
                                        <p:tgtEl>
                                          <p:spTgt spid="2"/>
                                        </p:tgtEl>
                                      </p:cBhvr>
                                    </p:animEffect>
                                    <p:set>
                                      <p:cBhvr>
                                        <p:cTn id="28" dur="1" fill="hold">
                                          <p:stCondLst>
                                            <p:cond delay="499"/>
                                          </p:stCondLst>
                                        </p:cTn>
                                        <p:tgtEl>
                                          <p:spTgt spid="2"/>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30"/>
                                        </p:tgtEl>
                                        <p:attrNameLst>
                                          <p:attrName>style.visibility</p:attrName>
                                        </p:attrNameLst>
                                      </p:cBhvr>
                                      <p:to>
                                        <p:strVal val="visible"/>
                                      </p:to>
                                    </p:set>
                                    <p:animEffect transition="in" filter="fade">
                                      <p:cBhvr>
                                        <p:cTn id="33" dur="500"/>
                                        <p:tgtEl>
                                          <p:spTgt spid="130"/>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xit" presetSubtype="0" fill="hold" nodeType="clickEffect">
                                  <p:stCondLst>
                                    <p:cond delay="0"/>
                                  </p:stCondLst>
                                  <p:childTnLst>
                                    <p:animEffect transition="out" filter="fade">
                                      <p:cBhvr>
                                        <p:cTn id="37" dur="500"/>
                                        <p:tgtEl>
                                          <p:spTgt spid="130"/>
                                        </p:tgtEl>
                                      </p:cBhvr>
                                    </p:animEffect>
                                    <p:set>
                                      <p:cBhvr>
                                        <p:cTn id="38" dur="1" fill="hold">
                                          <p:stCondLst>
                                            <p:cond delay="499"/>
                                          </p:stCondLst>
                                        </p:cTn>
                                        <p:tgtEl>
                                          <p:spTgt spid="130"/>
                                        </p:tgtEl>
                                        <p:attrNameLst>
                                          <p:attrName>style.visibility</p:attrName>
                                        </p:attrNameLst>
                                      </p:cBhvr>
                                      <p:to>
                                        <p:strVal val="hidden"/>
                                      </p:to>
                                    </p:set>
                                  </p:childTnLst>
                                </p:cTn>
                              </p:par>
                            </p:childTnLst>
                          </p:cTn>
                        </p:par>
                        <p:par>
                          <p:cTn id="39" fill="hold">
                            <p:stCondLst>
                              <p:cond delay="500"/>
                            </p:stCondLst>
                            <p:childTnLst>
                              <p:par>
                                <p:cTn id="40" presetID="10" presetClass="entr" presetSubtype="0" fill="hold" grpId="0" nodeType="afterEffect">
                                  <p:stCondLst>
                                    <p:cond delay="0"/>
                                  </p:stCondLst>
                                  <p:childTnLst>
                                    <p:set>
                                      <p:cBhvr>
                                        <p:cTn id="41" dur="1" fill="hold">
                                          <p:stCondLst>
                                            <p:cond delay="0"/>
                                          </p:stCondLst>
                                        </p:cTn>
                                        <p:tgtEl>
                                          <p:spTgt spid="53"/>
                                        </p:tgtEl>
                                        <p:attrNameLst>
                                          <p:attrName>style.visibility</p:attrName>
                                        </p:attrNameLst>
                                      </p:cBhvr>
                                      <p:to>
                                        <p:strVal val="visible"/>
                                      </p:to>
                                    </p:set>
                                    <p:animEffect transition="in" filter="fade">
                                      <p:cBhvr>
                                        <p:cTn id="42" dur="500"/>
                                        <p:tgtEl>
                                          <p:spTgt spid="5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66"/>
                                        </p:tgtEl>
                                        <p:attrNameLst>
                                          <p:attrName>style.visibility</p:attrName>
                                        </p:attrNameLst>
                                      </p:cBhvr>
                                      <p:to>
                                        <p:strVal val="visible"/>
                                      </p:to>
                                    </p:set>
                                    <p:animEffect transition="in" filter="fade">
                                      <p:cBhvr>
                                        <p:cTn id="47" dur="500"/>
                                        <p:tgtEl>
                                          <p:spTgt spid="66"/>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77"/>
                                        </p:tgtEl>
                                        <p:attrNameLst>
                                          <p:attrName>style.visibility</p:attrName>
                                        </p:attrNameLst>
                                      </p:cBhvr>
                                      <p:to>
                                        <p:strVal val="visible"/>
                                      </p:to>
                                    </p:set>
                                    <p:animEffect transition="in" filter="fade">
                                      <p:cBhvr>
                                        <p:cTn id="50" dur="500"/>
                                        <p:tgtEl>
                                          <p:spTgt spid="77"/>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76"/>
                                        </p:tgtEl>
                                        <p:attrNameLst>
                                          <p:attrName>style.visibility</p:attrName>
                                        </p:attrNameLst>
                                      </p:cBhvr>
                                      <p:to>
                                        <p:strVal val="visible"/>
                                      </p:to>
                                    </p:set>
                                    <p:animEffect transition="in" filter="fade">
                                      <p:cBhvr>
                                        <p:cTn id="53" dur="500"/>
                                        <p:tgtEl>
                                          <p:spTgt spid="76"/>
                                        </p:tgtEl>
                                      </p:cBhvr>
                                    </p:animEffect>
                                  </p:childTnLst>
                                </p:cTn>
                              </p:par>
                              <p:par>
                                <p:cTn id="54" presetID="10" presetClass="entr" presetSubtype="0" fill="hold" nodeType="withEffect">
                                  <p:stCondLst>
                                    <p:cond delay="0"/>
                                  </p:stCondLst>
                                  <p:childTnLst>
                                    <p:set>
                                      <p:cBhvr>
                                        <p:cTn id="55" dur="1" fill="hold">
                                          <p:stCondLst>
                                            <p:cond delay="0"/>
                                          </p:stCondLst>
                                        </p:cTn>
                                        <p:tgtEl>
                                          <p:spTgt spid="122"/>
                                        </p:tgtEl>
                                        <p:attrNameLst>
                                          <p:attrName>style.visibility</p:attrName>
                                        </p:attrNameLst>
                                      </p:cBhvr>
                                      <p:to>
                                        <p:strVal val="visible"/>
                                      </p:to>
                                    </p:set>
                                    <p:animEffect transition="in" filter="fade">
                                      <p:cBhvr>
                                        <p:cTn id="56" dur="500"/>
                                        <p:tgtEl>
                                          <p:spTgt spid="122"/>
                                        </p:tgtEl>
                                      </p:cBhvr>
                                    </p:animEffect>
                                  </p:childTnLst>
                                </p:cTn>
                              </p:par>
                              <p:par>
                                <p:cTn id="57" presetID="10" presetClass="entr" presetSubtype="0" fill="hold" nodeType="withEffect">
                                  <p:stCondLst>
                                    <p:cond delay="0"/>
                                  </p:stCondLst>
                                  <p:childTnLst>
                                    <p:set>
                                      <p:cBhvr>
                                        <p:cTn id="58" dur="1" fill="hold">
                                          <p:stCondLst>
                                            <p:cond delay="0"/>
                                          </p:stCondLst>
                                        </p:cTn>
                                        <p:tgtEl>
                                          <p:spTgt spid="123"/>
                                        </p:tgtEl>
                                        <p:attrNameLst>
                                          <p:attrName>style.visibility</p:attrName>
                                        </p:attrNameLst>
                                      </p:cBhvr>
                                      <p:to>
                                        <p:strVal val="visible"/>
                                      </p:to>
                                    </p:set>
                                    <p:animEffect transition="in" filter="fade">
                                      <p:cBhvr>
                                        <p:cTn id="59" dur="500"/>
                                        <p:tgtEl>
                                          <p:spTgt spid="123"/>
                                        </p:tgtEl>
                                      </p:cBhvr>
                                    </p:animEffect>
                                  </p:childTnLst>
                                </p:cTn>
                              </p:par>
                              <p:par>
                                <p:cTn id="60" presetID="10" presetClass="entr" presetSubtype="0" fill="hold" nodeType="withEffect">
                                  <p:stCondLst>
                                    <p:cond delay="0"/>
                                  </p:stCondLst>
                                  <p:childTnLst>
                                    <p:set>
                                      <p:cBhvr>
                                        <p:cTn id="61" dur="1" fill="hold">
                                          <p:stCondLst>
                                            <p:cond delay="0"/>
                                          </p:stCondLst>
                                        </p:cTn>
                                        <p:tgtEl>
                                          <p:spTgt spid="100"/>
                                        </p:tgtEl>
                                        <p:attrNameLst>
                                          <p:attrName>style.visibility</p:attrName>
                                        </p:attrNameLst>
                                      </p:cBhvr>
                                      <p:to>
                                        <p:strVal val="visible"/>
                                      </p:to>
                                    </p:set>
                                    <p:animEffect transition="in" filter="fade">
                                      <p:cBhvr>
                                        <p:cTn id="62" dur="500"/>
                                        <p:tgtEl>
                                          <p:spTgt spid="100"/>
                                        </p:tgtEl>
                                      </p:cBhvr>
                                    </p:animEffect>
                                  </p:childTnLst>
                                </p:cTn>
                              </p:par>
                              <p:par>
                                <p:cTn id="63" presetID="10" presetClass="entr" presetSubtype="0" fill="hold" nodeType="withEffect">
                                  <p:stCondLst>
                                    <p:cond delay="0"/>
                                  </p:stCondLst>
                                  <p:childTnLst>
                                    <p:set>
                                      <p:cBhvr>
                                        <p:cTn id="64" dur="1" fill="hold">
                                          <p:stCondLst>
                                            <p:cond delay="0"/>
                                          </p:stCondLst>
                                        </p:cTn>
                                        <p:tgtEl>
                                          <p:spTgt spid="89"/>
                                        </p:tgtEl>
                                        <p:attrNameLst>
                                          <p:attrName>style.visibility</p:attrName>
                                        </p:attrNameLst>
                                      </p:cBhvr>
                                      <p:to>
                                        <p:strVal val="visible"/>
                                      </p:to>
                                    </p:set>
                                    <p:animEffect transition="in" filter="fade">
                                      <p:cBhvr>
                                        <p:cTn id="65" dur="500"/>
                                        <p:tgtEl>
                                          <p:spTgt spid="89"/>
                                        </p:tgtEl>
                                      </p:cBhvr>
                                    </p:animEffect>
                                  </p:childTnLst>
                                </p:cTn>
                              </p:par>
                              <p:par>
                                <p:cTn id="66" presetID="10" presetClass="entr" presetSubtype="0" fill="hold" nodeType="withEffect">
                                  <p:stCondLst>
                                    <p:cond delay="0"/>
                                  </p:stCondLst>
                                  <p:childTnLst>
                                    <p:set>
                                      <p:cBhvr>
                                        <p:cTn id="67" dur="1" fill="hold">
                                          <p:stCondLst>
                                            <p:cond delay="0"/>
                                          </p:stCondLst>
                                        </p:cTn>
                                        <p:tgtEl>
                                          <p:spTgt spid="133"/>
                                        </p:tgtEl>
                                        <p:attrNameLst>
                                          <p:attrName>style.visibility</p:attrName>
                                        </p:attrNameLst>
                                      </p:cBhvr>
                                      <p:to>
                                        <p:strVal val="visible"/>
                                      </p:to>
                                    </p:set>
                                    <p:animEffect transition="in" filter="fade">
                                      <p:cBhvr>
                                        <p:cTn id="68" dur="500"/>
                                        <p:tgtEl>
                                          <p:spTgt spid="133"/>
                                        </p:tgtEl>
                                      </p:cBhvr>
                                    </p:animEffect>
                                  </p:childTnLst>
                                </p:cTn>
                              </p:par>
                              <p:par>
                                <p:cTn id="69" presetID="10" presetClass="entr" presetSubtype="0" fill="hold" nodeType="withEffect">
                                  <p:stCondLst>
                                    <p:cond delay="0"/>
                                  </p:stCondLst>
                                  <p:childTnLst>
                                    <p:set>
                                      <p:cBhvr>
                                        <p:cTn id="70" dur="1" fill="hold">
                                          <p:stCondLst>
                                            <p:cond delay="0"/>
                                          </p:stCondLst>
                                        </p:cTn>
                                        <p:tgtEl>
                                          <p:spTgt spid="135"/>
                                        </p:tgtEl>
                                        <p:attrNameLst>
                                          <p:attrName>style.visibility</p:attrName>
                                        </p:attrNameLst>
                                      </p:cBhvr>
                                      <p:to>
                                        <p:strVal val="visible"/>
                                      </p:to>
                                    </p:set>
                                    <p:animEffect transition="in" filter="fade">
                                      <p:cBhvr>
                                        <p:cTn id="71" dur="500"/>
                                        <p:tgtEl>
                                          <p:spTgt spid="135"/>
                                        </p:tgtEl>
                                      </p:cBhvr>
                                    </p:animEffect>
                                  </p:childTnLst>
                                </p:cTn>
                              </p:par>
                              <p:par>
                                <p:cTn id="72" presetID="10" presetClass="entr" presetSubtype="0" fill="hold" nodeType="withEffect">
                                  <p:stCondLst>
                                    <p:cond delay="0"/>
                                  </p:stCondLst>
                                  <p:childTnLst>
                                    <p:set>
                                      <p:cBhvr>
                                        <p:cTn id="73" dur="1" fill="hold">
                                          <p:stCondLst>
                                            <p:cond delay="0"/>
                                          </p:stCondLst>
                                        </p:cTn>
                                        <p:tgtEl>
                                          <p:spTgt spid="134"/>
                                        </p:tgtEl>
                                        <p:attrNameLst>
                                          <p:attrName>style.visibility</p:attrName>
                                        </p:attrNameLst>
                                      </p:cBhvr>
                                      <p:to>
                                        <p:strVal val="visible"/>
                                      </p:to>
                                    </p:set>
                                    <p:animEffect transition="in" filter="fade">
                                      <p:cBhvr>
                                        <p:cTn id="74" dur="500"/>
                                        <p:tgtEl>
                                          <p:spTgt spid="134"/>
                                        </p:tgtEl>
                                      </p:cBhvr>
                                    </p:animEffect>
                                  </p:childTnLst>
                                </p:cTn>
                              </p:par>
                              <p:par>
                                <p:cTn id="75" presetID="10" presetClass="entr" presetSubtype="0" fill="hold" nodeType="withEffect">
                                  <p:stCondLst>
                                    <p:cond delay="0"/>
                                  </p:stCondLst>
                                  <p:childTnLst>
                                    <p:set>
                                      <p:cBhvr>
                                        <p:cTn id="76" dur="1" fill="hold">
                                          <p:stCondLst>
                                            <p:cond delay="0"/>
                                          </p:stCondLst>
                                        </p:cTn>
                                        <p:tgtEl>
                                          <p:spTgt spid="126">
                                            <p:txEl>
                                              <p:pRg st="0" end="0"/>
                                            </p:txEl>
                                          </p:spTgt>
                                        </p:tgtEl>
                                        <p:attrNameLst>
                                          <p:attrName>style.visibility</p:attrName>
                                        </p:attrNameLst>
                                      </p:cBhvr>
                                      <p:to>
                                        <p:strVal val="visible"/>
                                      </p:to>
                                    </p:set>
                                    <p:animEffect transition="in" filter="fade">
                                      <p:cBhvr>
                                        <p:cTn id="77" dur="500"/>
                                        <p:tgtEl>
                                          <p:spTgt spid="126">
                                            <p:txEl>
                                              <p:pRg st="0" end="0"/>
                                            </p:txEl>
                                          </p:spTgt>
                                        </p:tgtEl>
                                      </p:cBhvr>
                                    </p:animEffect>
                                  </p:childTnLst>
                                </p:cTn>
                              </p:par>
                              <p:par>
                                <p:cTn id="78" presetID="10" presetClass="entr" presetSubtype="0" fill="hold" nodeType="withEffect">
                                  <p:stCondLst>
                                    <p:cond delay="0"/>
                                  </p:stCondLst>
                                  <p:childTnLst>
                                    <p:set>
                                      <p:cBhvr>
                                        <p:cTn id="79" dur="1" fill="hold">
                                          <p:stCondLst>
                                            <p:cond delay="0"/>
                                          </p:stCondLst>
                                        </p:cTn>
                                        <p:tgtEl>
                                          <p:spTgt spid="126">
                                            <p:txEl>
                                              <p:pRg st="1" end="1"/>
                                            </p:txEl>
                                          </p:spTgt>
                                        </p:tgtEl>
                                        <p:attrNameLst>
                                          <p:attrName>style.visibility</p:attrName>
                                        </p:attrNameLst>
                                      </p:cBhvr>
                                      <p:to>
                                        <p:strVal val="visible"/>
                                      </p:to>
                                    </p:set>
                                    <p:animEffect transition="in" filter="fade">
                                      <p:cBhvr>
                                        <p:cTn id="80" dur="500"/>
                                        <p:tgtEl>
                                          <p:spTgt spid="12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P spid="76" grpId="0"/>
      <p:bldP spid="7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73"/>
            <a:ext cx="12192000" cy="850069"/>
          </a:xfrm>
        </p:spPr>
        <p:txBody>
          <a:bodyPr>
            <a:normAutofit/>
          </a:bodyPr>
          <a:lstStyle/>
          <a:p>
            <a:r>
              <a:rPr lang="en-US" sz="4000" b="1" dirty="0"/>
              <a:t>ext3: Logging of Physical Blocks</a:t>
            </a:r>
          </a:p>
        </p:txBody>
      </p:sp>
      <p:sp>
        <p:nvSpPr>
          <p:cNvPr id="3" name="Content Placeholder 2"/>
          <p:cNvSpPr>
            <a:spLocks noGrp="1"/>
          </p:cNvSpPr>
          <p:nvPr>
            <p:ph idx="1"/>
          </p:nvPr>
        </p:nvSpPr>
        <p:spPr>
          <a:xfrm>
            <a:off x="0" y="713678"/>
            <a:ext cx="8151541" cy="6144322"/>
          </a:xfrm>
        </p:spPr>
        <p:txBody>
          <a:bodyPr>
            <a:normAutofit/>
          </a:bodyPr>
          <a:lstStyle/>
          <a:p>
            <a:r>
              <a:rPr lang="en-US" dirty="0"/>
              <a:t>ext3 puts physical blocks in the journal</a:t>
            </a:r>
          </a:p>
          <a:p>
            <a:pPr lvl="1"/>
            <a:r>
              <a:rPr lang="en-US" dirty="0"/>
              <a:t>Even if only part of a physical block is updated, ext3 records the entire enclosing block in the journal</a:t>
            </a:r>
          </a:p>
          <a:p>
            <a:pPr lvl="1"/>
            <a:r>
              <a:rPr lang="en-US" dirty="0"/>
              <a:t>Ex: To journal an update to an </a:t>
            </a:r>
            <a:r>
              <a:rPr lang="en-US" dirty="0" err="1"/>
              <a:t>inode</a:t>
            </a:r>
            <a:r>
              <a:rPr lang="en-US" dirty="0"/>
              <a:t> (e.g., to update a data block pointer and file size), ext3 writes the </a:t>
            </a:r>
            <a:r>
              <a:rPr lang="en-US" dirty="0" err="1"/>
              <a:t>inode’s</a:t>
            </a:r>
            <a:r>
              <a:rPr lang="en-US" dirty="0"/>
              <a:t> entire enclosing block to the journal (ext3 can use a block size of 1024, 2048, 4096, or 8192 bytes, but </a:t>
            </a:r>
            <a:r>
              <a:rPr lang="en-US" dirty="0" err="1"/>
              <a:t>inodes</a:t>
            </a:r>
            <a:r>
              <a:rPr lang="en-US" dirty="0"/>
              <a:t> are only 256 bytes large)</a:t>
            </a:r>
          </a:p>
          <a:p>
            <a:pPr lvl="1"/>
            <a:r>
              <a:rPr lang="en-US" dirty="0"/>
              <a:t>Ex: Even if only part of a data block is updated, ext3 logs the entire block</a:t>
            </a:r>
          </a:p>
          <a:p>
            <a:r>
              <a:rPr lang="en-US" dirty="0"/>
              <a:t>Ex: Appending to a file requires three in-place writes</a:t>
            </a:r>
          </a:p>
          <a:p>
            <a:pPr marL="914400" lvl="1" indent="-457200">
              <a:buAutoNum type="arabicParenBoth"/>
            </a:pPr>
            <a:r>
              <a:rPr lang="en-US" dirty="0" err="1"/>
              <a:t>inode</a:t>
            </a:r>
            <a:r>
              <a:rPr lang="en-US" dirty="0"/>
              <a:t> must be updated with a new file size and a new data block pointer</a:t>
            </a:r>
          </a:p>
          <a:p>
            <a:pPr marL="914400" lvl="1" indent="-457200">
              <a:buAutoNum type="arabicParenBoth"/>
            </a:pPr>
            <a:r>
              <a:rPr lang="en-US" dirty="0"/>
              <a:t>the data block bitmap must be updated to reflect a new block allocation</a:t>
            </a:r>
          </a:p>
          <a:p>
            <a:pPr marL="914400" lvl="1" indent="-457200">
              <a:buAutoNum type="arabicParenBoth"/>
            </a:pPr>
            <a:r>
              <a:rPr lang="en-US" dirty="0"/>
              <a:t>the data block itself must be written</a:t>
            </a:r>
          </a:p>
        </p:txBody>
      </p:sp>
      <p:cxnSp>
        <p:nvCxnSpPr>
          <p:cNvPr id="19" name="Straight Connector 18"/>
          <p:cNvCxnSpPr/>
          <p:nvPr/>
        </p:nvCxnSpPr>
        <p:spPr>
          <a:xfrm>
            <a:off x="8575820" y="676582"/>
            <a:ext cx="0" cy="60865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8" name="Group 27"/>
          <p:cNvGrpSpPr/>
          <p:nvPr/>
        </p:nvGrpSpPr>
        <p:grpSpPr>
          <a:xfrm>
            <a:off x="9191072" y="849664"/>
            <a:ext cx="2136964" cy="5913449"/>
            <a:chOff x="8321280" y="843503"/>
            <a:chExt cx="2136964" cy="5913449"/>
          </a:xfrm>
        </p:grpSpPr>
        <p:grpSp>
          <p:nvGrpSpPr>
            <p:cNvPr id="23" name="Group 22"/>
            <p:cNvGrpSpPr/>
            <p:nvPr/>
          </p:nvGrpSpPr>
          <p:grpSpPr>
            <a:xfrm>
              <a:off x="8321280" y="843503"/>
              <a:ext cx="2136964" cy="5552107"/>
              <a:chOff x="8722721" y="1088825"/>
              <a:chExt cx="2136964" cy="5552107"/>
            </a:xfrm>
          </p:grpSpPr>
          <p:grpSp>
            <p:nvGrpSpPr>
              <p:cNvPr id="4" name="Group 3"/>
              <p:cNvGrpSpPr/>
              <p:nvPr/>
            </p:nvGrpSpPr>
            <p:grpSpPr>
              <a:xfrm>
                <a:off x="8837693" y="1088825"/>
                <a:ext cx="1907024" cy="639973"/>
                <a:chOff x="6435241" y="1004748"/>
                <a:chExt cx="1907024" cy="639973"/>
              </a:xfrm>
            </p:grpSpPr>
            <p:sp>
              <p:nvSpPr>
                <p:cNvPr id="5" name="Rectangle 4"/>
                <p:cNvSpPr/>
                <p:nvPr/>
              </p:nvSpPr>
              <p:spPr bwMode="auto">
                <a:xfrm rot="5400000">
                  <a:off x="7068766" y="371223"/>
                  <a:ext cx="639973" cy="1907024"/>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u="none" strike="noStrike" cap="none" normalizeH="0" baseline="0" dirty="0">
                    <a:ln>
                      <a:noFill/>
                    </a:ln>
                    <a:solidFill>
                      <a:schemeClr val="tx1"/>
                    </a:solidFill>
                    <a:effectLst/>
                    <a:latin typeface="Segoe UI Light" panose="020B0502040204020203" pitchFamily="34" charset="0"/>
                    <a:ea typeface="ＭＳ Ｐゴシック" pitchFamily="-96" charset="-128"/>
                    <a:cs typeface="Segoe UI Light" panose="020B0502040204020203" pitchFamily="34" charset="0"/>
                  </a:endParaRPr>
                </a:p>
              </p:txBody>
            </p:sp>
            <p:sp>
              <p:nvSpPr>
                <p:cNvPr id="6" name="TextBox 5"/>
                <p:cNvSpPr txBox="1"/>
                <p:nvPr/>
              </p:nvSpPr>
              <p:spPr>
                <a:xfrm>
                  <a:off x="6466988" y="1041956"/>
                  <a:ext cx="1860100" cy="523220"/>
                </a:xfrm>
                <a:prstGeom prst="rect">
                  <a:avLst/>
                </a:prstGeom>
                <a:solidFill>
                  <a:schemeClr val="tx1"/>
                </a:solidFill>
                <a:ln>
                  <a:solidFill>
                    <a:schemeClr val="tx1"/>
                  </a:solidFill>
                </a:ln>
              </p:spPr>
              <p:txBody>
                <a:bodyPr wrap="square" rtlCol="0">
                  <a:spAutoFit/>
                </a:bodyPr>
                <a:lstStyle/>
                <a:p>
                  <a:pPr algn="ctr"/>
                  <a:r>
                    <a:rPr lang="en-US" sz="2800" dirty="0" err="1">
                      <a:solidFill>
                        <a:schemeClr val="bg1"/>
                      </a:solidFill>
                      <a:latin typeface="Segoe UI Light" panose="020B0502040204020203" pitchFamily="34" charset="0"/>
                      <a:cs typeface="Segoe UI Light" panose="020B0502040204020203" pitchFamily="34" charset="0"/>
                    </a:rPr>
                    <a:t>TxStart</a:t>
                  </a:r>
                  <a:endParaRPr lang="en-US" sz="2800" dirty="0">
                    <a:solidFill>
                      <a:schemeClr val="bg1"/>
                    </a:solidFill>
                    <a:latin typeface="Segoe UI Light" panose="020B0502040204020203" pitchFamily="34" charset="0"/>
                    <a:cs typeface="Segoe UI Light" panose="020B0502040204020203" pitchFamily="34" charset="0"/>
                  </a:endParaRPr>
                </a:p>
              </p:txBody>
            </p:sp>
          </p:grpSp>
          <p:grpSp>
            <p:nvGrpSpPr>
              <p:cNvPr id="7" name="Group 6"/>
              <p:cNvGrpSpPr/>
              <p:nvPr/>
            </p:nvGrpSpPr>
            <p:grpSpPr>
              <a:xfrm>
                <a:off x="8843004" y="5101141"/>
                <a:ext cx="1907024" cy="639973"/>
                <a:chOff x="6435241" y="1004748"/>
                <a:chExt cx="1907024" cy="639973"/>
              </a:xfrm>
            </p:grpSpPr>
            <p:sp>
              <p:nvSpPr>
                <p:cNvPr id="8" name="Rectangle 7"/>
                <p:cNvSpPr/>
                <p:nvPr/>
              </p:nvSpPr>
              <p:spPr bwMode="auto">
                <a:xfrm rot="5400000">
                  <a:off x="7068766" y="371223"/>
                  <a:ext cx="639973" cy="1907024"/>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u="none" strike="noStrike" cap="none" normalizeH="0" baseline="0" dirty="0">
                    <a:ln>
                      <a:noFill/>
                    </a:ln>
                    <a:solidFill>
                      <a:schemeClr val="tx1"/>
                    </a:solidFill>
                    <a:effectLst/>
                    <a:latin typeface="Segoe UI Light" panose="020B0502040204020203" pitchFamily="34" charset="0"/>
                    <a:ea typeface="ＭＳ Ｐゴシック" pitchFamily="-96" charset="-128"/>
                    <a:cs typeface="Segoe UI Light" panose="020B0502040204020203" pitchFamily="34" charset="0"/>
                  </a:endParaRPr>
                </a:p>
              </p:txBody>
            </p:sp>
            <p:sp>
              <p:nvSpPr>
                <p:cNvPr id="9" name="TextBox 8"/>
                <p:cNvSpPr txBox="1"/>
                <p:nvPr/>
              </p:nvSpPr>
              <p:spPr>
                <a:xfrm>
                  <a:off x="6466988" y="1041956"/>
                  <a:ext cx="1860100" cy="523220"/>
                </a:xfrm>
                <a:prstGeom prst="rect">
                  <a:avLst/>
                </a:prstGeom>
                <a:solidFill>
                  <a:schemeClr val="tx1"/>
                </a:solidFill>
                <a:ln>
                  <a:solidFill>
                    <a:schemeClr val="tx1"/>
                  </a:solidFill>
                </a:ln>
              </p:spPr>
              <p:txBody>
                <a:bodyPr wrap="square" rtlCol="0">
                  <a:spAutoFit/>
                </a:bodyPr>
                <a:lstStyle/>
                <a:p>
                  <a:pPr algn="ctr"/>
                  <a:r>
                    <a:rPr lang="en-US" sz="2800" dirty="0" err="1">
                      <a:solidFill>
                        <a:schemeClr val="bg1"/>
                      </a:solidFill>
                      <a:latin typeface="Segoe UI Light" panose="020B0502040204020203" pitchFamily="34" charset="0"/>
                      <a:cs typeface="Segoe UI Light" panose="020B0502040204020203" pitchFamily="34" charset="0"/>
                    </a:rPr>
                    <a:t>TxEnd</a:t>
                  </a:r>
                  <a:endParaRPr lang="en-US" sz="2800" dirty="0">
                    <a:solidFill>
                      <a:schemeClr val="bg1"/>
                    </a:solidFill>
                    <a:latin typeface="Segoe UI Light" panose="020B0502040204020203" pitchFamily="34" charset="0"/>
                    <a:cs typeface="Segoe UI Light" panose="020B0502040204020203" pitchFamily="34" charset="0"/>
                  </a:endParaRPr>
                </a:p>
              </p:txBody>
            </p:sp>
          </p:grpSp>
          <p:grpSp>
            <p:nvGrpSpPr>
              <p:cNvPr id="10" name="Group 9"/>
              <p:cNvGrpSpPr/>
              <p:nvPr/>
            </p:nvGrpSpPr>
            <p:grpSpPr>
              <a:xfrm>
                <a:off x="8722721" y="1728799"/>
                <a:ext cx="2136964" cy="1127042"/>
                <a:chOff x="3369463" y="5647073"/>
                <a:chExt cx="2136964" cy="1127042"/>
              </a:xfrm>
            </p:grpSpPr>
            <p:sp>
              <p:nvSpPr>
                <p:cNvPr id="11" name="Rectangle 10"/>
                <p:cNvSpPr/>
                <p:nvPr/>
              </p:nvSpPr>
              <p:spPr bwMode="auto">
                <a:xfrm rot="5400000">
                  <a:off x="3882711" y="5258093"/>
                  <a:ext cx="1127042" cy="1905002"/>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u="none" strike="noStrike" cap="none" normalizeH="0" baseline="0">
                    <a:ln>
                      <a:noFill/>
                    </a:ln>
                    <a:solidFill>
                      <a:schemeClr val="tx1"/>
                    </a:solidFill>
                    <a:effectLst/>
                    <a:latin typeface="Segoe UI Light" panose="020B0502040204020203" pitchFamily="34" charset="0"/>
                    <a:ea typeface="ＭＳ Ｐゴシック" pitchFamily="-96" charset="-128"/>
                    <a:cs typeface="Segoe UI Light" panose="020B0502040204020203" pitchFamily="34" charset="0"/>
                  </a:endParaRPr>
                </a:p>
              </p:txBody>
            </p:sp>
            <p:sp>
              <p:nvSpPr>
                <p:cNvPr id="12" name="TextBox 11"/>
                <p:cNvSpPr txBox="1"/>
                <p:nvPr/>
              </p:nvSpPr>
              <p:spPr>
                <a:xfrm>
                  <a:off x="3369463" y="5759455"/>
                  <a:ext cx="2136964" cy="830997"/>
                </a:xfrm>
                <a:prstGeom prst="rect">
                  <a:avLst/>
                </a:prstGeom>
                <a:noFill/>
              </p:spPr>
              <p:txBody>
                <a:bodyPr wrap="square" rtlCol="0">
                  <a:spAutoFit/>
                </a:bodyPr>
                <a:lstStyle/>
                <a:p>
                  <a:pPr algn="ctr"/>
                  <a:r>
                    <a:rPr lang="en-US" sz="2300" dirty="0">
                      <a:latin typeface="Segoe UI Light" panose="020B0502040204020203" pitchFamily="34" charset="0"/>
                      <a:cs typeface="Segoe UI Light" panose="020B0502040204020203" pitchFamily="34" charset="0"/>
                    </a:rPr>
                    <a:t>Block with updated </a:t>
                  </a:r>
                  <a:r>
                    <a:rPr lang="en-US" sz="2300" dirty="0" err="1">
                      <a:latin typeface="Segoe UI Light" panose="020B0502040204020203" pitchFamily="34" charset="0"/>
                      <a:cs typeface="Segoe UI Light" panose="020B0502040204020203" pitchFamily="34" charset="0"/>
                    </a:rPr>
                    <a:t>inode</a:t>
                  </a:r>
                  <a:endParaRPr lang="en-US" sz="2300" dirty="0">
                    <a:latin typeface="Segoe UI Light" panose="020B0502040204020203" pitchFamily="34" charset="0"/>
                    <a:cs typeface="Segoe UI Light" panose="020B0502040204020203" pitchFamily="34" charset="0"/>
                  </a:endParaRPr>
                </a:p>
              </p:txBody>
            </p:sp>
          </p:grpSp>
          <p:grpSp>
            <p:nvGrpSpPr>
              <p:cNvPr id="13" name="Group 12"/>
              <p:cNvGrpSpPr/>
              <p:nvPr/>
            </p:nvGrpSpPr>
            <p:grpSpPr>
              <a:xfrm>
                <a:off x="8846987" y="2824755"/>
                <a:ext cx="1905004" cy="1200329"/>
                <a:chOff x="3493729" y="5624771"/>
                <a:chExt cx="1905004" cy="1200329"/>
              </a:xfrm>
            </p:grpSpPr>
            <p:sp>
              <p:nvSpPr>
                <p:cNvPr id="14" name="Rectangle 13"/>
                <p:cNvSpPr/>
                <p:nvPr/>
              </p:nvSpPr>
              <p:spPr bwMode="auto">
                <a:xfrm rot="5400000">
                  <a:off x="3882711" y="5258093"/>
                  <a:ext cx="1127042" cy="1905002"/>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u="none" strike="noStrike" cap="none" normalizeH="0" baseline="0">
                    <a:ln>
                      <a:noFill/>
                    </a:ln>
                    <a:solidFill>
                      <a:schemeClr val="tx1"/>
                    </a:solidFill>
                    <a:effectLst/>
                    <a:latin typeface="Segoe UI Light" panose="020B0502040204020203" pitchFamily="34" charset="0"/>
                    <a:ea typeface="ＭＳ Ｐゴシック" pitchFamily="-96" charset="-128"/>
                    <a:cs typeface="Segoe UI Light" panose="020B0502040204020203" pitchFamily="34" charset="0"/>
                  </a:endParaRPr>
                </a:p>
              </p:txBody>
            </p:sp>
            <p:sp>
              <p:nvSpPr>
                <p:cNvPr id="15" name="TextBox 14"/>
                <p:cNvSpPr txBox="1"/>
                <p:nvPr/>
              </p:nvSpPr>
              <p:spPr>
                <a:xfrm>
                  <a:off x="3493729" y="5624771"/>
                  <a:ext cx="1905002" cy="1200329"/>
                </a:xfrm>
                <a:prstGeom prst="rect">
                  <a:avLst/>
                </a:prstGeom>
                <a:noFill/>
              </p:spPr>
              <p:txBody>
                <a:bodyPr wrap="square" rtlCol="0">
                  <a:spAutoFit/>
                </a:bodyPr>
                <a:lstStyle/>
                <a:p>
                  <a:pPr algn="ctr"/>
                  <a:r>
                    <a:rPr lang="en-US" sz="2400" dirty="0">
                      <a:latin typeface="Segoe UI Light" panose="020B0502040204020203" pitchFamily="34" charset="0"/>
                      <a:cs typeface="Segoe UI Light" panose="020B0502040204020203" pitchFamily="34" charset="0"/>
                    </a:rPr>
                    <a:t>Block with updated data bitmap</a:t>
                  </a:r>
                </a:p>
              </p:txBody>
            </p:sp>
          </p:grpSp>
          <p:grpSp>
            <p:nvGrpSpPr>
              <p:cNvPr id="16" name="Group 15"/>
              <p:cNvGrpSpPr/>
              <p:nvPr/>
            </p:nvGrpSpPr>
            <p:grpSpPr>
              <a:xfrm>
                <a:off x="8845027" y="3974099"/>
                <a:ext cx="1905002" cy="1127042"/>
                <a:chOff x="3493731" y="5647073"/>
                <a:chExt cx="1905002" cy="1127042"/>
              </a:xfrm>
            </p:grpSpPr>
            <p:sp>
              <p:nvSpPr>
                <p:cNvPr id="17" name="Rectangle 16"/>
                <p:cNvSpPr/>
                <p:nvPr/>
              </p:nvSpPr>
              <p:spPr bwMode="auto">
                <a:xfrm rot="5400000">
                  <a:off x="3882711" y="5258093"/>
                  <a:ext cx="1127042" cy="1905002"/>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u="none" strike="noStrike" cap="none" normalizeH="0" baseline="0">
                    <a:ln>
                      <a:noFill/>
                    </a:ln>
                    <a:solidFill>
                      <a:schemeClr val="tx1"/>
                    </a:solidFill>
                    <a:effectLst/>
                    <a:latin typeface="Segoe UI Light" panose="020B0502040204020203" pitchFamily="34" charset="0"/>
                    <a:ea typeface="ＭＳ Ｐゴシック" pitchFamily="-96" charset="-128"/>
                    <a:cs typeface="Segoe UI Light" panose="020B0502040204020203" pitchFamily="34" charset="0"/>
                  </a:endParaRPr>
                </a:p>
              </p:txBody>
            </p:sp>
            <p:sp>
              <p:nvSpPr>
                <p:cNvPr id="18" name="TextBox 17"/>
                <p:cNvSpPr txBox="1"/>
                <p:nvPr/>
              </p:nvSpPr>
              <p:spPr>
                <a:xfrm>
                  <a:off x="3493731" y="5804026"/>
                  <a:ext cx="1905002" cy="830997"/>
                </a:xfrm>
                <a:prstGeom prst="rect">
                  <a:avLst/>
                </a:prstGeom>
                <a:noFill/>
              </p:spPr>
              <p:txBody>
                <a:bodyPr wrap="square" rtlCol="0">
                  <a:spAutoFit/>
                </a:bodyPr>
                <a:lstStyle/>
                <a:p>
                  <a:pPr algn="ctr"/>
                  <a:r>
                    <a:rPr lang="en-US" sz="2400" dirty="0">
                      <a:latin typeface="Segoe UI Light" panose="020B0502040204020203" pitchFamily="34" charset="0"/>
                      <a:cs typeface="Segoe UI Light" panose="020B0502040204020203" pitchFamily="34" charset="0"/>
                    </a:rPr>
                    <a:t>New data block</a:t>
                  </a:r>
                </a:p>
              </p:txBody>
            </p:sp>
          </p:grpSp>
          <p:cxnSp>
            <p:nvCxnSpPr>
              <p:cNvPr id="20" name="Straight Connector 19"/>
              <p:cNvCxnSpPr>
                <a:cxnSpLocks/>
              </p:cNvCxnSpPr>
              <p:nvPr/>
            </p:nvCxnSpPr>
            <p:spPr>
              <a:xfrm>
                <a:off x="8841845" y="5741115"/>
                <a:ext cx="0" cy="8998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cxnSpLocks/>
              </p:cNvCxnSpPr>
              <p:nvPr/>
            </p:nvCxnSpPr>
            <p:spPr>
              <a:xfrm>
                <a:off x="10751989" y="5741115"/>
                <a:ext cx="0" cy="8998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p:nvGrpSpPr>
          <p:grpSpPr>
            <a:xfrm>
              <a:off x="8585905" y="5495793"/>
              <a:ext cx="1619143" cy="1261159"/>
              <a:chOff x="8585905" y="5495793"/>
              <a:chExt cx="1619143" cy="1261159"/>
            </a:xfrm>
          </p:grpSpPr>
          <p:cxnSp>
            <p:nvCxnSpPr>
              <p:cNvPr id="25" name="Straight Arrow Connector 24"/>
              <p:cNvCxnSpPr/>
              <p:nvPr/>
            </p:nvCxnSpPr>
            <p:spPr>
              <a:xfrm>
                <a:off x="9367025" y="6072420"/>
                <a:ext cx="0" cy="68453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8585905" y="5495793"/>
                <a:ext cx="1619143" cy="646331"/>
              </a:xfrm>
              <a:prstGeom prst="rect">
                <a:avLst/>
              </a:prstGeom>
              <a:noFill/>
            </p:spPr>
            <p:txBody>
              <a:bodyPr wrap="square" rtlCol="0">
                <a:spAutoFit/>
              </a:bodyPr>
              <a:lstStyle/>
              <a:p>
                <a:pPr algn="ctr"/>
                <a:r>
                  <a:rPr lang="en-US" dirty="0">
                    <a:latin typeface="Segoe UI Light" panose="020B0502040204020203" pitchFamily="34" charset="0"/>
                    <a:cs typeface="Segoe UI Light" panose="020B0502040204020203" pitchFamily="34" charset="0"/>
                  </a:rPr>
                  <a:t>Journal grows this way</a:t>
                </a:r>
              </a:p>
            </p:txBody>
          </p:sp>
        </p:grpSp>
      </p:grpSp>
    </p:spTree>
    <p:extLst>
      <p:ext uri="{BB962C8B-B14F-4D97-AF65-F5344CB8AC3E}">
        <p14:creationId xmlns:p14="http://schemas.microsoft.com/office/powerpoint/2010/main" val="3651861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 y="680621"/>
            <a:ext cx="5999345" cy="6177379"/>
          </a:xfrm>
        </p:spPr>
        <p:txBody>
          <a:bodyPr>
            <a:normAutofit fontScale="92500" lnSpcReduction="10000"/>
          </a:bodyPr>
          <a:lstStyle/>
          <a:p>
            <a:r>
              <a:rPr lang="en-US" dirty="0"/>
              <a:t>How should ext3 issue the writes to the journal?</a:t>
            </a:r>
          </a:p>
          <a:p>
            <a:pPr lvl="1"/>
            <a:r>
              <a:rPr lang="en-US" sz="2500" dirty="0"/>
              <a:t>One possible strategy is to:</a:t>
            </a:r>
          </a:p>
          <a:p>
            <a:pPr marL="457200" lvl="1" indent="0">
              <a:buNone/>
            </a:pPr>
            <a:r>
              <a:rPr lang="en-US" sz="2500" dirty="0"/>
              <a:t>  (1) Issue the journal writes serially, waiting  </a:t>
            </a:r>
          </a:p>
          <a:p>
            <a:pPr marL="457200" lvl="1" indent="0">
              <a:buNone/>
            </a:pPr>
            <a:r>
              <a:rPr lang="en-US" sz="2500" dirty="0"/>
              <a:t>      for write </a:t>
            </a:r>
            <a:r>
              <a:rPr lang="en-US" sz="2500" dirty="0" err="1"/>
              <a:t>i</a:t>
            </a:r>
            <a:r>
              <a:rPr lang="en-US" sz="2500" dirty="0"/>
              <a:t> to complete before issuing</a:t>
            </a:r>
          </a:p>
          <a:p>
            <a:pPr marL="457200" lvl="1" indent="0">
              <a:buNone/>
            </a:pPr>
            <a:r>
              <a:rPr lang="en-US" sz="2500" dirty="0"/>
              <a:t>      write i+1</a:t>
            </a:r>
          </a:p>
          <a:p>
            <a:pPr marL="457200" lvl="1" indent="0">
              <a:buNone/>
            </a:pPr>
            <a:r>
              <a:rPr lang="en-US" sz="2500" dirty="0"/>
              <a:t>  (2) After the last journal write finishes, </a:t>
            </a:r>
          </a:p>
          <a:p>
            <a:pPr marL="457200" lvl="1" indent="0">
              <a:buNone/>
            </a:pPr>
            <a:r>
              <a:rPr lang="en-US" sz="2500" dirty="0"/>
              <a:t>      issue the checkpoint (i.e., issue the</a:t>
            </a:r>
          </a:p>
          <a:p>
            <a:pPr marL="457200" lvl="1" indent="0">
              <a:buNone/>
            </a:pPr>
            <a:r>
              <a:rPr lang="en-US" sz="2500" dirty="0"/>
              <a:t>      in-place writes) at some future moment</a:t>
            </a:r>
          </a:p>
          <a:p>
            <a:pPr lvl="1"/>
            <a:r>
              <a:rPr lang="en-US" sz="2500" dirty="0"/>
              <a:t>If a crash happens in the midst of (1), we’re fine</a:t>
            </a:r>
          </a:p>
          <a:p>
            <a:pPr lvl="2"/>
            <a:r>
              <a:rPr lang="en-US" sz="2500" dirty="0"/>
              <a:t>During crash recovery, we’ll see a valid </a:t>
            </a:r>
            <a:r>
              <a:rPr lang="en-US" sz="2500" b="1" dirty="0" err="1"/>
              <a:t>TxStart</a:t>
            </a:r>
            <a:r>
              <a:rPr lang="en-US" sz="2500" dirty="0"/>
              <a:t>, but no valid </a:t>
            </a:r>
            <a:r>
              <a:rPr lang="en-US" sz="2500" b="1" dirty="0" err="1"/>
              <a:t>TxEnd</a:t>
            </a:r>
            <a:r>
              <a:rPr lang="en-US" sz="2500" dirty="0"/>
              <a:t> for the associated </a:t>
            </a:r>
            <a:r>
              <a:rPr lang="en-US" sz="2500" b="1" dirty="0" err="1"/>
              <a:t>tid</a:t>
            </a:r>
            <a:r>
              <a:rPr lang="en-US" sz="2500" dirty="0"/>
              <a:t>, so the transaction won’t be checkpointed</a:t>
            </a:r>
          </a:p>
          <a:p>
            <a:pPr lvl="2"/>
            <a:r>
              <a:rPr lang="en-US" sz="2500" dirty="0"/>
              <a:t>If the data block made it to the journal, we’ll have to discard the associated data, but the file system will be consistent! </a:t>
            </a:r>
          </a:p>
        </p:txBody>
      </p:sp>
      <p:sp>
        <p:nvSpPr>
          <p:cNvPr id="4" name="Title 1"/>
          <p:cNvSpPr>
            <a:spLocks noGrp="1"/>
          </p:cNvSpPr>
          <p:nvPr>
            <p:ph type="title"/>
          </p:nvPr>
        </p:nvSpPr>
        <p:spPr>
          <a:xfrm>
            <a:off x="0" y="4173"/>
            <a:ext cx="12192000" cy="850069"/>
          </a:xfrm>
        </p:spPr>
        <p:txBody>
          <a:bodyPr>
            <a:normAutofit/>
          </a:bodyPr>
          <a:lstStyle/>
          <a:p>
            <a:r>
              <a:rPr lang="en-US" sz="4000" b="1" dirty="0"/>
              <a:t>ext3: Logging of Physical Blocks</a:t>
            </a:r>
          </a:p>
        </p:txBody>
      </p:sp>
      <p:grpSp>
        <p:nvGrpSpPr>
          <p:cNvPr id="6" name="Group 5"/>
          <p:cNvGrpSpPr/>
          <p:nvPr/>
        </p:nvGrpSpPr>
        <p:grpSpPr>
          <a:xfrm>
            <a:off x="6078048" y="854242"/>
            <a:ext cx="2136964" cy="5913449"/>
            <a:chOff x="8321280" y="843503"/>
            <a:chExt cx="2136964" cy="5913449"/>
          </a:xfrm>
        </p:grpSpPr>
        <p:grpSp>
          <p:nvGrpSpPr>
            <p:cNvPr id="7" name="Group 6"/>
            <p:cNvGrpSpPr/>
            <p:nvPr/>
          </p:nvGrpSpPr>
          <p:grpSpPr>
            <a:xfrm>
              <a:off x="8321280" y="843503"/>
              <a:ext cx="2136964" cy="5552107"/>
              <a:chOff x="8722721" y="1088825"/>
              <a:chExt cx="2136964" cy="5552107"/>
            </a:xfrm>
          </p:grpSpPr>
          <p:grpSp>
            <p:nvGrpSpPr>
              <p:cNvPr id="11" name="Group 10"/>
              <p:cNvGrpSpPr/>
              <p:nvPr/>
            </p:nvGrpSpPr>
            <p:grpSpPr>
              <a:xfrm>
                <a:off x="8802533" y="1088825"/>
                <a:ext cx="1990245" cy="639973"/>
                <a:chOff x="6400081" y="1004748"/>
                <a:chExt cx="1990245" cy="639973"/>
              </a:xfrm>
            </p:grpSpPr>
            <p:sp>
              <p:nvSpPr>
                <p:cNvPr id="26" name="Rectangle 25"/>
                <p:cNvSpPr/>
                <p:nvPr/>
              </p:nvSpPr>
              <p:spPr bwMode="auto">
                <a:xfrm rot="5400000">
                  <a:off x="7068766" y="371223"/>
                  <a:ext cx="639973" cy="1907024"/>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u="none" strike="noStrike" cap="none" normalizeH="0" baseline="0" dirty="0">
                    <a:ln>
                      <a:noFill/>
                    </a:ln>
                    <a:solidFill>
                      <a:schemeClr val="tx1"/>
                    </a:solidFill>
                    <a:effectLst/>
                    <a:latin typeface="Segoe UI Light" panose="020B0502040204020203" pitchFamily="34" charset="0"/>
                    <a:ea typeface="ＭＳ Ｐゴシック" pitchFamily="-96" charset="-128"/>
                    <a:cs typeface="Segoe UI Light" panose="020B0502040204020203" pitchFamily="34" charset="0"/>
                  </a:endParaRPr>
                </a:p>
              </p:txBody>
            </p:sp>
            <p:sp>
              <p:nvSpPr>
                <p:cNvPr id="27" name="TextBox 26"/>
                <p:cNvSpPr txBox="1"/>
                <p:nvPr/>
              </p:nvSpPr>
              <p:spPr>
                <a:xfrm>
                  <a:off x="6400081" y="1097711"/>
                  <a:ext cx="1990245" cy="507831"/>
                </a:xfrm>
                <a:prstGeom prst="rect">
                  <a:avLst/>
                </a:prstGeom>
                <a:noFill/>
                <a:ln>
                  <a:noFill/>
                </a:ln>
              </p:spPr>
              <p:txBody>
                <a:bodyPr wrap="square" rtlCol="0">
                  <a:spAutoFit/>
                </a:bodyPr>
                <a:lstStyle/>
                <a:p>
                  <a:pPr algn="ctr"/>
                  <a:r>
                    <a:rPr lang="en-US" sz="2700" dirty="0" err="1">
                      <a:solidFill>
                        <a:schemeClr val="bg1"/>
                      </a:solidFill>
                      <a:latin typeface="Segoe UI Light" panose="020B0502040204020203" pitchFamily="34" charset="0"/>
                      <a:cs typeface="Segoe UI Light" panose="020B0502040204020203" pitchFamily="34" charset="0"/>
                    </a:rPr>
                    <a:t>TxStart:tid</a:t>
                  </a:r>
                  <a:r>
                    <a:rPr lang="en-US" sz="2700" dirty="0">
                      <a:solidFill>
                        <a:schemeClr val="bg1"/>
                      </a:solidFill>
                      <a:latin typeface="Segoe UI Light" panose="020B0502040204020203" pitchFamily="34" charset="0"/>
                      <a:cs typeface="Segoe UI Light" panose="020B0502040204020203" pitchFamily="34" charset="0"/>
                    </a:rPr>
                    <a:t>=1</a:t>
                  </a:r>
                </a:p>
              </p:txBody>
            </p:sp>
          </p:grpSp>
          <p:grpSp>
            <p:nvGrpSpPr>
              <p:cNvPr id="12" name="Group 11"/>
              <p:cNvGrpSpPr/>
              <p:nvPr/>
            </p:nvGrpSpPr>
            <p:grpSpPr>
              <a:xfrm>
                <a:off x="8843004" y="5101141"/>
                <a:ext cx="1907024" cy="639973"/>
                <a:chOff x="6435241" y="1004748"/>
                <a:chExt cx="1907024" cy="639973"/>
              </a:xfrm>
            </p:grpSpPr>
            <p:sp>
              <p:nvSpPr>
                <p:cNvPr id="24" name="Rectangle 23"/>
                <p:cNvSpPr/>
                <p:nvPr/>
              </p:nvSpPr>
              <p:spPr bwMode="auto">
                <a:xfrm rot="5400000">
                  <a:off x="7068766" y="371223"/>
                  <a:ext cx="639973" cy="1907024"/>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u="none" strike="noStrike" cap="none" normalizeH="0" baseline="0" dirty="0">
                    <a:ln>
                      <a:noFill/>
                    </a:ln>
                    <a:solidFill>
                      <a:schemeClr val="tx1"/>
                    </a:solidFill>
                    <a:effectLst/>
                    <a:latin typeface="Segoe UI Light" panose="020B0502040204020203" pitchFamily="34" charset="0"/>
                    <a:ea typeface="ＭＳ Ｐゴシック" pitchFamily="-96" charset="-128"/>
                    <a:cs typeface="Segoe UI Light" panose="020B0502040204020203" pitchFamily="34" charset="0"/>
                  </a:endParaRPr>
                </a:p>
              </p:txBody>
            </p:sp>
            <p:sp>
              <p:nvSpPr>
                <p:cNvPr id="25" name="TextBox 24"/>
                <p:cNvSpPr txBox="1"/>
                <p:nvPr/>
              </p:nvSpPr>
              <p:spPr>
                <a:xfrm>
                  <a:off x="6466988" y="1041956"/>
                  <a:ext cx="1860100" cy="523220"/>
                </a:xfrm>
                <a:prstGeom prst="rect">
                  <a:avLst/>
                </a:prstGeom>
                <a:solidFill>
                  <a:schemeClr val="tx1"/>
                </a:solidFill>
                <a:ln>
                  <a:solidFill>
                    <a:schemeClr val="tx1"/>
                  </a:solidFill>
                </a:ln>
              </p:spPr>
              <p:txBody>
                <a:bodyPr wrap="square" rtlCol="0">
                  <a:spAutoFit/>
                </a:bodyPr>
                <a:lstStyle/>
                <a:p>
                  <a:pPr algn="ctr"/>
                  <a:r>
                    <a:rPr lang="en-US" sz="2700" dirty="0" err="1">
                      <a:solidFill>
                        <a:schemeClr val="bg1"/>
                      </a:solidFill>
                      <a:latin typeface="Segoe UI Light" panose="020B0502040204020203" pitchFamily="34" charset="0"/>
                      <a:cs typeface="Segoe UI Light" panose="020B0502040204020203" pitchFamily="34" charset="0"/>
                    </a:rPr>
                    <a:t>TxEnd:tid</a:t>
                  </a:r>
                  <a:r>
                    <a:rPr lang="en-US" sz="2700" dirty="0">
                      <a:solidFill>
                        <a:schemeClr val="bg1"/>
                      </a:solidFill>
                      <a:latin typeface="Segoe UI Light" panose="020B0502040204020203" pitchFamily="34" charset="0"/>
                      <a:cs typeface="Segoe UI Light" panose="020B0502040204020203" pitchFamily="34" charset="0"/>
                    </a:rPr>
                    <a:t>=1</a:t>
                  </a:r>
                </a:p>
              </p:txBody>
            </p:sp>
          </p:grpSp>
          <p:grpSp>
            <p:nvGrpSpPr>
              <p:cNvPr id="13" name="Group 12"/>
              <p:cNvGrpSpPr/>
              <p:nvPr/>
            </p:nvGrpSpPr>
            <p:grpSpPr>
              <a:xfrm>
                <a:off x="8722721" y="1728799"/>
                <a:ext cx="2136964" cy="1127042"/>
                <a:chOff x="3369463" y="5647073"/>
                <a:chExt cx="2136964" cy="1127042"/>
              </a:xfrm>
            </p:grpSpPr>
            <p:sp>
              <p:nvSpPr>
                <p:cNvPr id="22" name="Rectangle 21"/>
                <p:cNvSpPr/>
                <p:nvPr/>
              </p:nvSpPr>
              <p:spPr bwMode="auto">
                <a:xfrm rot="5400000">
                  <a:off x="3882711" y="5258093"/>
                  <a:ext cx="1127042" cy="1905002"/>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u="none" strike="noStrike" cap="none" normalizeH="0" baseline="0">
                    <a:ln>
                      <a:noFill/>
                    </a:ln>
                    <a:solidFill>
                      <a:schemeClr val="tx1"/>
                    </a:solidFill>
                    <a:effectLst/>
                    <a:latin typeface="Segoe UI Light" panose="020B0502040204020203" pitchFamily="34" charset="0"/>
                    <a:ea typeface="ＭＳ Ｐゴシック" pitchFamily="-96" charset="-128"/>
                    <a:cs typeface="Segoe UI Light" panose="020B0502040204020203" pitchFamily="34" charset="0"/>
                  </a:endParaRPr>
                </a:p>
              </p:txBody>
            </p:sp>
            <p:sp>
              <p:nvSpPr>
                <p:cNvPr id="23" name="TextBox 22"/>
                <p:cNvSpPr txBox="1"/>
                <p:nvPr/>
              </p:nvSpPr>
              <p:spPr>
                <a:xfrm>
                  <a:off x="3369463" y="5759455"/>
                  <a:ext cx="2136964" cy="830997"/>
                </a:xfrm>
                <a:prstGeom prst="rect">
                  <a:avLst/>
                </a:prstGeom>
                <a:noFill/>
              </p:spPr>
              <p:txBody>
                <a:bodyPr wrap="square" rtlCol="0">
                  <a:spAutoFit/>
                </a:bodyPr>
                <a:lstStyle/>
                <a:p>
                  <a:pPr algn="ctr"/>
                  <a:r>
                    <a:rPr lang="en-US" sz="2300" dirty="0">
                      <a:latin typeface="Segoe UI Light" panose="020B0502040204020203" pitchFamily="34" charset="0"/>
                      <a:cs typeface="Segoe UI Light" panose="020B0502040204020203" pitchFamily="34" charset="0"/>
                    </a:rPr>
                    <a:t>Block with updated </a:t>
                  </a:r>
                  <a:r>
                    <a:rPr lang="en-US" sz="2300" dirty="0" err="1">
                      <a:latin typeface="Segoe UI Light" panose="020B0502040204020203" pitchFamily="34" charset="0"/>
                      <a:cs typeface="Segoe UI Light" panose="020B0502040204020203" pitchFamily="34" charset="0"/>
                    </a:rPr>
                    <a:t>inode</a:t>
                  </a:r>
                  <a:endParaRPr lang="en-US" sz="2300" dirty="0">
                    <a:latin typeface="Segoe UI Light" panose="020B0502040204020203" pitchFamily="34" charset="0"/>
                    <a:cs typeface="Segoe UI Light" panose="020B0502040204020203" pitchFamily="34" charset="0"/>
                  </a:endParaRPr>
                </a:p>
              </p:txBody>
            </p:sp>
          </p:grpSp>
          <p:grpSp>
            <p:nvGrpSpPr>
              <p:cNvPr id="14" name="Group 13"/>
              <p:cNvGrpSpPr/>
              <p:nvPr/>
            </p:nvGrpSpPr>
            <p:grpSpPr>
              <a:xfrm>
                <a:off x="8846987" y="2824755"/>
                <a:ext cx="1905004" cy="1200329"/>
                <a:chOff x="3493729" y="5624771"/>
                <a:chExt cx="1905004" cy="1200329"/>
              </a:xfrm>
            </p:grpSpPr>
            <p:sp>
              <p:nvSpPr>
                <p:cNvPr id="20" name="Rectangle 19"/>
                <p:cNvSpPr/>
                <p:nvPr/>
              </p:nvSpPr>
              <p:spPr bwMode="auto">
                <a:xfrm rot="5400000">
                  <a:off x="3882711" y="5258093"/>
                  <a:ext cx="1127042" cy="1905002"/>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u="none" strike="noStrike" cap="none" normalizeH="0" baseline="0">
                    <a:ln>
                      <a:noFill/>
                    </a:ln>
                    <a:solidFill>
                      <a:schemeClr val="tx1"/>
                    </a:solidFill>
                    <a:effectLst/>
                    <a:latin typeface="Segoe UI Light" panose="020B0502040204020203" pitchFamily="34" charset="0"/>
                    <a:ea typeface="ＭＳ Ｐゴシック" pitchFamily="-96" charset="-128"/>
                    <a:cs typeface="Segoe UI Light" panose="020B0502040204020203" pitchFamily="34" charset="0"/>
                  </a:endParaRPr>
                </a:p>
              </p:txBody>
            </p:sp>
            <p:sp>
              <p:nvSpPr>
                <p:cNvPr id="21" name="TextBox 20"/>
                <p:cNvSpPr txBox="1"/>
                <p:nvPr/>
              </p:nvSpPr>
              <p:spPr>
                <a:xfrm>
                  <a:off x="3493729" y="5624771"/>
                  <a:ext cx="1905002" cy="1200329"/>
                </a:xfrm>
                <a:prstGeom prst="rect">
                  <a:avLst/>
                </a:prstGeom>
                <a:noFill/>
              </p:spPr>
              <p:txBody>
                <a:bodyPr wrap="square" rtlCol="0">
                  <a:spAutoFit/>
                </a:bodyPr>
                <a:lstStyle/>
                <a:p>
                  <a:pPr algn="ctr"/>
                  <a:r>
                    <a:rPr lang="en-US" sz="2400" dirty="0">
                      <a:latin typeface="Segoe UI Light" panose="020B0502040204020203" pitchFamily="34" charset="0"/>
                      <a:cs typeface="Segoe UI Light" panose="020B0502040204020203" pitchFamily="34" charset="0"/>
                    </a:rPr>
                    <a:t>Block with updated data bitmap</a:t>
                  </a:r>
                </a:p>
              </p:txBody>
            </p:sp>
          </p:grpSp>
          <p:grpSp>
            <p:nvGrpSpPr>
              <p:cNvPr id="15" name="Group 14"/>
              <p:cNvGrpSpPr/>
              <p:nvPr/>
            </p:nvGrpSpPr>
            <p:grpSpPr>
              <a:xfrm>
                <a:off x="8845027" y="3974099"/>
                <a:ext cx="1905002" cy="1127042"/>
                <a:chOff x="3493731" y="5647073"/>
                <a:chExt cx="1905002" cy="1127042"/>
              </a:xfrm>
            </p:grpSpPr>
            <p:sp>
              <p:nvSpPr>
                <p:cNvPr id="18" name="Rectangle 17"/>
                <p:cNvSpPr/>
                <p:nvPr/>
              </p:nvSpPr>
              <p:spPr bwMode="auto">
                <a:xfrm rot="5400000">
                  <a:off x="3882711" y="5258093"/>
                  <a:ext cx="1127042" cy="1905002"/>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u="none" strike="noStrike" cap="none" normalizeH="0" baseline="0">
                    <a:ln>
                      <a:noFill/>
                    </a:ln>
                    <a:solidFill>
                      <a:schemeClr val="tx1"/>
                    </a:solidFill>
                    <a:effectLst/>
                    <a:latin typeface="Segoe UI Light" panose="020B0502040204020203" pitchFamily="34" charset="0"/>
                    <a:ea typeface="ＭＳ Ｐゴシック" pitchFamily="-96" charset="-128"/>
                    <a:cs typeface="Segoe UI Light" panose="020B0502040204020203" pitchFamily="34" charset="0"/>
                  </a:endParaRPr>
                </a:p>
              </p:txBody>
            </p:sp>
            <p:sp>
              <p:nvSpPr>
                <p:cNvPr id="19" name="TextBox 18"/>
                <p:cNvSpPr txBox="1"/>
                <p:nvPr/>
              </p:nvSpPr>
              <p:spPr>
                <a:xfrm>
                  <a:off x="3493731" y="5804026"/>
                  <a:ext cx="1905002" cy="830997"/>
                </a:xfrm>
                <a:prstGeom prst="rect">
                  <a:avLst/>
                </a:prstGeom>
                <a:noFill/>
              </p:spPr>
              <p:txBody>
                <a:bodyPr wrap="square" rtlCol="0">
                  <a:spAutoFit/>
                </a:bodyPr>
                <a:lstStyle/>
                <a:p>
                  <a:pPr algn="ctr"/>
                  <a:r>
                    <a:rPr lang="en-US" sz="2400" dirty="0">
                      <a:latin typeface="Segoe UI Light" panose="020B0502040204020203" pitchFamily="34" charset="0"/>
                      <a:cs typeface="Segoe UI Light" panose="020B0502040204020203" pitchFamily="34" charset="0"/>
                    </a:rPr>
                    <a:t>New data block</a:t>
                  </a:r>
                </a:p>
              </p:txBody>
            </p:sp>
          </p:grpSp>
          <p:cxnSp>
            <p:nvCxnSpPr>
              <p:cNvPr id="16" name="Straight Connector 15"/>
              <p:cNvCxnSpPr>
                <a:cxnSpLocks/>
              </p:cNvCxnSpPr>
              <p:nvPr/>
            </p:nvCxnSpPr>
            <p:spPr>
              <a:xfrm>
                <a:off x="8841845" y="5741115"/>
                <a:ext cx="0" cy="8998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a:cxnSpLocks/>
              </p:cNvCxnSpPr>
              <p:nvPr/>
            </p:nvCxnSpPr>
            <p:spPr>
              <a:xfrm>
                <a:off x="10751989" y="5741115"/>
                <a:ext cx="0" cy="8998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 name="Group 7"/>
            <p:cNvGrpSpPr/>
            <p:nvPr/>
          </p:nvGrpSpPr>
          <p:grpSpPr>
            <a:xfrm>
              <a:off x="8585905" y="5495793"/>
              <a:ext cx="1619143" cy="1261159"/>
              <a:chOff x="8585905" y="5495793"/>
              <a:chExt cx="1619143" cy="1261159"/>
            </a:xfrm>
          </p:grpSpPr>
          <p:cxnSp>
            <p:nvCxnSpPr>
              <p:cNvPr id="9" name="Straight Arrow Connector 8"/>
              <p:cNvCxnSpPr/>
              <p:nvPr/>
            </p:nvCxnSpPr>
            <p:spPr>
              <a:xfrm>
                <a:off x="9367025" y="6072420"/>
                <a:ext cx="0" cy="68453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8585905" y="5495793"/>
                <a:ext cx="1619143" cy="646331"/>
              </a:xfrm>
              <a:prstGeom prst="rect">
                <a:avLst/>
              </a:prstGeom>
              <a:noFill/>
            </p:spPr>
            <p:txBody>
              <a:bodyPr wrap="square" rtlCol="0">
                <a:spAutoFit/>
              </a:bodyPr>
              <a:lstStyle/>
              <a:p>
                <a:pPr algn="ctr"/>
                <a:r>
                  <a:rPr lang="en-US" dirty="0">
                    <a:latin typeface="Segoe UI Light" panose="020B0502040204020203" pitchFamily="34" charset="0"/>
                    <a:cs typeface="Segoe UI Light" panose="020B0502040204020203" pitchFamily="34" charset="0"/>
                  </a:rPr>
                  <a:t>Journal grows this way</a:t>
                </a:r>
              </a:p>
            </p:txBody>
          </p:sp>
        </p:grpSp>
      </p:grpSp>
      <p:grpSp>
        <p:nvGrpSpPr>
          <p:cNvPr id="1027" name="Group 1026"/>
          <p:cNvGrpSpPr/>
          <p:nvPr/>
        </p:nvGrpSpPr>
        <p:grpSpPr>
          <a:xfrm>
            <a:off x="7386599" y="2497335"/>
            <a:ext cx="4766822" cy="3379083"/>
            <a:chOff x="7386599" y="2497335"/>
            <a:chExt cx="4766822" cy="3379083"/>
          </a:xfrm>
        </p:grpSpPr>
        <p:pic>
          <p:nvPicPr>
            <p:cNvPr id="1026" name="Picture 2" descr="https://img.clipartfest.com/06d252f9ca438683a8ee05b64e6722a5_-a-skull-and-crossbones-skull-clipart-transparent_400-455.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86599" y="2535386"/>
              <a:ext cx="1142251" cy="1299311"/>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 descr="https://img.clipartfest.com/06d252f9ca438683a8ee05b64e6722a5_-a-skull-and-crossbones-skull-clipart-transparent_400-455.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43886" y="3590754"/>
              <a:ext cx="1142251" cy="1299311"/>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2" descr="https://img.clipartfest.com/06d252f9ca438683a8ee05b64e6722a5_-a-skull-and-crossbones-skull-clipart-transparent_400-455.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4620" y="4577107"/>
              <a:ext cx="1142251" cy="1299311"/>
            </a:xfrm>
            <a:prstGeom prst="rect">
              <a:avLst/>
            </a:prstGeom>
            <a:noFill/>
            <a:extLst>
              <a:ext uri="{909E8E84-426E-40DD-AFC4-6F175D3DCCD1}">
                <a14:hiddenFill xmlns:a14="http://schemas.microsoft.com/office/drawing/2010/main">
                  <a:solidFill>
                    <a:srgbClr val="FFFFFF"/>
                  </a:solidFill>
                </a14:hiddenFill>
              </a:ext>
            </a:extLst>
          </p:spPr>
        </p:pic>
        <p:sp>
          <p:nvSpPr>
            <p:cNvPr id="28" name="Right Brace 27"/>
            <p:cNvSpPr/>
            <p:nvPr/>
          </p:nvSpPr>
          <p:spPr>
            <a:xfrm rot="20726560">
              <a:off x="8751690" y="2497335"/>
              <a:ext cx="682265" cy="297114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TextBox 30"/>
            <p:cNvSpPr txBox="1"/>
            <p:nvPr/>
          </p:nvSpPr>
          <p:spPr>
            <a:xfrm>
              <a:off x="9400338" y="3604770"/>
              <a:ext cx="2753083" cy="1200329"/>
            </a:xfrm>
            <a:prstGeom prst="rect">
              <a:avLst/>
            </a:prstGeom>
            <a:noFill/>
          </p:spPr>
          <p:txBody>
            <a:bodyPr wrap="square" rtlCol="0">
              <a:spAutoFit/>
            </a:bodyPr>
            <a:lstStyle/>
            <a:p>
              <a:r>
                <a:rPr lang="en-US" sz="2400" dirty="0">
                  <a:latin typeface="Segoe UI Light" panose="020B0502040204020203" pitchFamily="34" charset="0"/>
                  <a:cs typeface="Segoe UI Light" panose="020B0502040204020203" pitchFamily="34" charset="0"/>
                </a:rPr>
                <a:t>. . . and these writes never make it to the journal</a:t>
              </a:r>
            </a:p>
          </p:txBody>
        </p:sp>
      </p:grpSp>
      <p:grpSp>
        <p:nvGrpSpPr>
          <p:cNvPr id="1025" name="Group 1024"/>
          <p:cNvGrpSpPr/>
          <p:nvPr/>
        </p:nvGrpSpPr>
        <p:grpSpPr>
          <a:xfrm>
            <a:off x="8070596" y="1657299"/>
            <a:ext cx="3358577" cy="842949"/>
            <a:chOff x="8070596" y="1657299"/>
            <a:chExt cx="3358577" cy="842949"/>
          </a:xfrm>
        </p:grpSpPr>
        <p:sp>
          <p:nvSpPr>
            <p:cNvPr id="1024" name="Arrow: Down 1023"/>
            <p:cNvSpPr/>
            <p:nvPr/>
          </p:nvSpPr>
          <p:spPr>
            <a:xfrm rot="3140046">
              <a:off x="8274156" y="1851123"/>
              <a:ext cx="445565" cy="852685"/>
            </a:xfrm>
            <a:prstGeom prst="downArrow">
              <a:avLst>
                <a:gd name="adj1" fmla="val 41791"/>
                <a:gd name="adj2" fmla="val 50000"/>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8744037" y="1657299"/>
              <a:ext cx="2685136" cy="461665"/>
            </a:xfrm>
            <a:prstGeom prst="rect">
              <a:avLst/>
            </a:prstGeom>
            <a:noFill/>
          </p:spPr>
          <p:txBody>
            <a:bodyPr wrap="square" rtlCol="0">
              <a:spAutoFit/>
            </a:bodyPr>
            <a:lstStyle/>
            <a:p>
              <a:pPr algn="ctr"/>
              <a:r>
                <a:rPr lang="en-US" sz="2400" dirty="0">
                  <a:latin typeface="Segoe UI Light" panose="020B0502040204020203" pitchFamily="34" charset="0"/>
                  <a:cs typeface="Segoe UI Light" panose="020B0502040204020203" pitchFamily="34" charset="0"/>
                </a:rPr>
                <a:t>Crash happens . . .</a:t>
              </a:r>
            </a:p>
          </p:txBody>
        </p:sp>
      </p:grpSp>
    </p:spTree>
    <p:extLst>
      <p:ext uri="{BB962C8B-B14F-4D97-AF65-F5344CB8AC3E}">
        <p14:creationId xmlns:p14="http://schemas.microsoft.com/office/powerpoint/2010/main" val="946446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680621"/>
            <a:ext cx="5094527" cy="6177379"/>
          </a:xfrm>
        </p:spPr>
        <p:txBody>
          <a:bodyPr>
            <a:normAutofit lnSpcReduction="10000"/>
          </a:bodyPr>
          <a:lstStyle/>
          <a:p>
            <a:r>
              <a:rPr lang="en-US" dirty="0"/>
              <a:t>The prior strategy works, but it’s slow, since the writes are serially issued</a:t>
            </a:r>
          </a:p>
          <a:p>
            <a:r>
              <a:rPr lang="en-US" dirty="0"/>
              <a:t>A faster strategy is to:</a:t>
            </a:r>
          </a:p>
          <a:p>
            <a:pPr marL="0" indent="0">
              <a:spcBef>
                <a:spcPts val="0"/>
              </a:spcBef>
              <a:buNone/>
            </a:pPr>
            <a:r>
              <a:rPr lang="en-US" sz="2500" dirty="0"/>
              <a:t>    (1) issue all of the journal writes at </a:t>
            </a:r>
          </a:p>
          <a:p>
            <a:pPr marL="0" indent="0">
              <a:spcBef>
                <a:spcPts val="0"/>
              </a:spcBef>
              <a:buNone/>
            </a:pPr>
            <a:r>
              <a:rPr lang="en-US" sz="2500" dirty="0"/>
              <a:t>        once</a:t>
            </a:r>
          </a:p>
          <a:p>
            <a:pPr marL="0" indent="0">
              <a:spcBef>
                <a:spcPts val="0"/>
              </a:spcBef>
              <a:buNone/>
            </a:pPr>
            <a:r>
              <a:rPr lang="en-US" sz="2500" dirty="0"/>
              <a:t>    (2) when they all complete, issue </a:t>
            </a:r>
          </a:p>
          <a:p>
            <a:pPr marL="0" indent="0">
              <a:spcBef>
                <a:spcPts val="0"/>
              </a:spcBef>
              <a:buNone/>
            </a:pPr>
            <a:r>
              <a:rPr lang="en-US" sz="2500" dirty="0"/>
              <a:t>        the checkpoint at some future</a:t>
            </a:r>
          </a:p>
          <a:p>
            <a:pPr marL="0" indent="0">
              <a:spcBef>
                <a:spcPts val="0"/>
              </a:spcBef>
              <a:buNone/>
            </a:pPr>
            <a:r>
              <a:rPr lang="en-US" sz="2500" dirty="0"/>
              <a:t>        moment</a:t>
            </a:r>
          </a:p>
          <a:p>
            <a:r>
              <a:rPr lang="en-US" dirty="0"/>
              <a:t>Problem: the disk can reorder writes, which may cause havoc if a crash happens during (1)</a:t>
            </a:r>
          </a:p>
          <a:p>
            <a:pPr lvl="1"/>
            <a:r>
              <a:rPr lang="en-US" dirty="0"/>
              <a:t>Remember that only sector-sized writes are atomic!</a:t>
            </a:r>
          </a:p>
          <a:p>
            <a:pPr lvl="1"/>
            <a:r>
              <a:rPr lang="en-US" sz="2500" dirty="0"/>
              <a:t>For example, suppose that all writes except the middle one complete . . .</a:t>
            </a:r>
          </a:p>
        </p:txBody>
      </p:sp>
      <p:sp>
        <p:nvSpPr>
          <p:cNvPr id="4" name="Title 1"/>
          <p:cNvSpPr>
            <a:spLocks noGrp="1"/>
          </p:cNvSpPr>
          <p:nvPr>
            <p:ph type="title"/>
          </p:nvPr>
        </p:nvSpPr>
        <p:spPr>
          <a:xfrm>
            <a:off x="0" y="4173"/>
            <a:ext cx="12192000" cy="850069"/>
          </a:xfrm>
        </p:spPr>
        <p:txBody>
          <a:bodyPr>
            <a:normAutofit/>
          </a:bodyPr>
          <a:lstStyle/>
          <a:p>
            <a:r>
              <a:rPr lang="en-US" sz="4000" b="1" dirty="0"/>
              <a:t>ext3: Logging of Physical Blocks</a:t>
            </a:r>
          </a:p>
        </p:txBody>
      </p:sp>
      <p:grpSp>
        <p:nvGrpSpPr>
          <p:cNvPr id="6" name="Group 5"/>
          <p:cNvGrpSpPr/>
          <p:nvPr/>
        </p:nvGrpSpPr>
        <p:grpSpPr>
          <a:xfrm>
            <a:off x="5337269" y="887695"/>
            <a:ext cx="2136964" cy="5913449"/>
            <a:chOff x="8321280" y="843503"/>
            <a:chExt cx="2136964" cy="5913449"/>
          </a:xfrm>
        </p:grpSpPr>
        <p:grpSp>
          <p:nvGrpSpPr>
            <p:cNvPr id="7" name="Group 6"/>
            <p:cNvGrpSpPr/>
            <p:nvPr/>
          </p:nvGrpSpPr>
          <p:grpSpPr>
            <a:xfrm>
              <a:off x="8321280" y="843503"/>
              <a:ext cx="2136964" cy="5552107"/>
              <a:chOff x="8722721" y="1088825"/>
              <a:chExt cx="2136964" cy="5552107"/>
            </a:xfrm>
          </p:grpSpPr>
          <p:grpSp>
            <p:nvGrpSpPr>
              <p:cNvPr id="11" name="Group 10"/>
              <p:cNvGrpSpPr/>
              <p:nvPr/>
            </p:nvGrpSpPr>
            <p:grpSpPr>
              <a:xfrm>
                <a:off x="8802533" y="1088825"/>
                <a:ext cx="1990245" cy="639973"/>
                <a:chOff x="6400081" y="1004748"/>
                <a:chExt cx="1990245" cy="639973"/>
              </a:xfrm>
            </p:grpSpPr>
            <p:sp>
              <p:nvSpPr>
                <p:cNvPr id="26" name="Rectangle 25"/>
                <p:cNvSpPr/>
                <p:nvPr/>
              </p:nvSpPr>
              <p:spPr bwMode="auto">
                <a:xfrm rot="5400000">
                  <a:off x="7068766" y="371223"/>
                  <a:ext cx="639973" cy="1907024"/>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u="none" strike="noStrike" cap="none" normalizeH="0" baseline="0" dirty="0">
                    <a:ln>
                      <a:noFill/>
                    </a:ln>
                    <a:solidFill>
                      <a:schemeClr val="tx1"/>
                    </a:solidFill>
                    <a:effectLst/>
                    <a:latin typeface="Segoe UI Light" panose="020B0502040204020203" pitchFamily="34" charset="0"/>
                    <a:ea typeface="ＭＳ Ｐゴシック" pitchFamily="-96" charset="-128"/>
                    <a:cs typeface="Segoe UI Light" panose="020B0502040204020203" pitchFamily="34" charset="0"/>
                  </a:endParaRPr>
                </a:p>
              </p:txBody>
            </p:sp>
            <p:sp>
              <p:nvSpPr>
                <p:cNvPr id="27" name="TextBox 26"/>
                <p:cNvSpPr txBox="1"/>
                <p:nvPr/>
              </p:nvSpPr>
              <p:spPr>
                <a:xfrm>
                  <a:off x="6400081" y="1097711"/>
                  <a:ext cx="1990245" cy="507831"/>
                </a:xfrm>
                <a:prstGeom prst="rect">
                  <a:avLst/>
                </a:prstGeom>
                <a:noFill/>
                <a:ln>
                  <a:noFill/>
                </a:ln>
              </p:spPr>
              <p:txBody>
                <a:bodyPr wrap="square" rtlCol="0">
                  <a:spAutoFit/>
                </a:bodyPr>
                <a:lstStyle/>
                <a:p>
                  <a:pPr algn="ctr"/>
                  <a:r>
                    <a:rPr lang="en-US" sz="2700" dirty="0" err="1">
                      <a:solidFill>
                        <a:schemeClr val="bg1"/>
                      </a:solidFill>
                      <a:latin typeface="Segoe UI Light" panose="020B0502040204020203" pitchFamily="34" charset="0"/>
                      <a:cs typeface="Segoe UI Light" panose="020B0502040204020203" pitchFamily="34" charset="0"/>
                    </a:rPr>
                    <a:t>TxStart:tid</a:t>
                  </a:r>
                  <a:r>
                    <a:rPr lang="en-US" sz="2700" dirty="0">
                      <a:solidFill>
                        <a:schemeClr val="bg1"/>
                      </a:solidFill>
                      <a:latin typeface="Segoe UI Light" panose="020B0502040204020203" pitchFamily="34" charset="0"/>
                      <a:cs typeface="Segoe UI Light" panose="020B0502040204020203" pitchFamily="34" charset="0"/>
                    </a:rPr>
                    <a:t>=1</a:t>
                  </a:r>
                </a:p>
              </p:txBody>
            </p:sp>
          </p:grpSp>
          <p:grpSp>
            <p:nvGrpSpPr>
              <p:cNvPr id="12" name="Group 11"/>
              <p:cNvGrpSpPr/>
              <p:nvPr/>
            </p:nvGrpSpPr>
            <p:grpSpPr>
              <a:xfrm>
                <a:off x="8843004" y="5101141"/>
                <a:ext cx="1907024" cy="639973"/>
                <a:chOff x="6435241" y="1004748"/>
                <a:chExt cx="1907024" cy="639973"/>
              </a:xfrm>
            </p:grpSpPr>
            <p:sp>
              <p:nvSpPr>
                <p:cNvPr id="24" name="Rectangle 23"/>
                <p:cNvSpPr/>
                <p:nvPr/>
              </p:nvSpPr>
              <p:spPr bwMode="auto">
                <a:xfrm rot="5400000">
                  <a:off x="7068766" y="371223"/>
                  <a:ext cx="639973" cy="1907024"/>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u="none" strike="noStrike" cap="none" normalizeH="0" baseline="0" dirty="0">
                    <a:ln>
                      <a:noFill/>
                    </a:ln>
                    <a:solidFill>
                      <a:schemeClr val="tx1"/>
                    </a:solidFill>
                    <a:effectLst/>
                    <a:latin typeface="Segoe UI Light" panose="020B0502040204020203" pitchFamily="34" charset="0"/>
                    <a:ea typeface="ＭＳ Ｐゴシック" pitchFamily="-96" charset="-128"/>
                    <a:cs typeface="Segoe UI Light" panose="020B0502040204020203" pitchFamily="34" charset="0"/>
                  </a:endParaRPr>
                </a:p>
              </p:txBody>
            </p:sp>
            <p:sp>
              <p:nvSpPr>
                <p:cNvPr id="25" name="TextBox 24"/>
                <p:cNvSpPr txBox="1"/>
                <p:nvPr/>
              </p:nvSpPr>
              <p:spPr>
                <a:xfrm>
                  <a:off x="6466988" y="1041956"/>
                  <a:ext cx="1860100" cy="523220"/>
                </a:xfrm>
                <a:prstGeom prst="rect">
                  <a:avLst/>
                </a:prstGeom>
                <a:solidFill>
                  <a:schemeClr val="tx1"/>
                </a:solidFill>
                <a:ln>
                  <a:solidFill>
                    <a:schemeClr val="tx1"/>
                  </a:solidFill>
                </a:ln>
              </p:spPr>
              <p:txBody>
                <a:bodyPr wrap="square" rtlCol="0">
                  <a:spAutoFit/>
                </a:bodyPr>
                <a:lstStyle/>
                <a:p>
                  <a:pPr algn="ctr"/>
                  <a:r>
                    <a:rPr lang="en-US" sz="2700" dirty="0" err="1">
                      <a:solidFill>
                        <a:schemeClr val="bg1"/>
                      </a:solidFill>
                      <a:latin typeface="Segoe UI Light" panose="020B0502040204020203" pitchFamily="34" charset="0"/>
                      <a:cs typeface="Segoe UI Light" panose="020B0502040204020203" pitchFamily="34" charset="0"/>
                    </a:rPr>
                    <a:t>TxEnd:tid</a:t>
                  </a:r>
                  <a:r>
                    <a:rPr lang="en-US" sz="2700" dirty="0">
                      <a:solidFill>
                        <a:schemeClr val="bg1"/>
                      </a:solidFill>
                      <a:latin typeface="Segoe UI Light" panose="020B0502040204020203" pitchFamily="34" charset="0"/>
                      <a:cs typeface="Segoe UI Light" panose="020B0502040204020203" pitchFamily="34" charset="0"/>
                    </a:rPr>
                    <a:t>=1</a:t>
                  </a:r>
                </a:p>
              </p:txBody>
            </p:sp>
          </p:grpSp>
          <p:grpSp>
            <p:nvGrpSpPr>
              <p:cNvPr id="13" name="Group 12"/>
              <p:cNvGrpSpPr/>
              <p:nvPr/>
            </p:nvGrpSpPr>
            <p:grpSpPr>
              <a:xfrm>
                <a:off x="8722721" y="1728799"/>
                <a:ext cx="2136964" cy="1127042"/>
                <a:chOff x="3369463" y="5647073"/>
                <a:chExt cx="2136964" cy="1127042"/>
              </a:xfrm>
            </p:grpSpPr>
            <p:sp>
              <p:nvSpPr>
                <p:cNvPr id="22" name="Rectangle 21"/>
                <p:cNvSpPr/>
                <p:nvPr/>
              </p:nvSpPr>
              <p:spPr bwMode="auto">
                <a:xfrm rot="5400000">
                  <a:off x="3882711" y="5258093"/>
                  <a:ext cx="1127042" cy="1905002"/>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u="none" strike="noStrike" cap="none" normalizeH="0" baseline="0" dirty="0">
                    <a:ln>
                      <a:noFill/>
                    </a:ln>
                    <a:solidFill>
                      <a:schemeClr val="tx1"/>
                    </a:solidFill>
                    <a:effectLst/>
                    <a:latin typeface="Segoe UI Light" panose="020B0502040204020203" pitchFamily="34" charset="0"/>
                    <a:ea typeface="ＭＳ Ｐゴシック" pitchFamily="-96" charset="-128"/>
                    <a:cs typeface="Segoe UI Light" panose="020B0502040204020203" pitchFamily="34" charset="0"/>
                  </a:endParaRPr>
                </a:p>
              </p:txBody>
            </p:sp>
            <p:sp>
              <p:nvSpPr>
                <p:cNvPr id="23" name="TextBox 22"/>
                <p:cNvSpPr txBox="1"/>
                <p:nvPr/>
              </p:nvSpPr>
              <p:spPr>
                <a:xfrm>
                  <a:off x="3369463" y="5759455"/>
                  <a:ext cx="2136964" cy="830997"/>
                </a:xfrm>
                <a:prstGeom prst="rect">
                  <a:avLst/>
                </a:prstGeom>
                <a:noFill/>
              </p:spPr>
              <p:txBody>
                <a:bodyPr wrap="square" rtlCol="0">
                  <a:spAutoFit/>
                </a:bodyPr>
                <a:lstStyle/>
                <a:p>
                  <a:pPr algn="ctr"/>
                  <a:r>
                    <a:rPr lang="en-US" sz="2300" dirty="0">
                      <a:latin typeface="Segoe UI Light" panose="020B0502040204020203" pitchFamily="34" charset="0"/>
                      <a:cs typeface="Segoe UI Light" panose="020B0502040204020203" pitchFamily="34" charset="0"/>
                    </a:rPr>
                    <a:t>Block with updated </a:t>
                  </a:r>
                  <a:r>
                    <a:rPr lang="en-US" sz="2300" dirty="0" err="1">
                      <a:latin typeface="Segoe UI Light" panose="020B0502040204020203" pitchFamily="34" charset="0"/>
                      <a:cs typeface="Segoe UI Light" panose="020B0502040204020203" pitchFamily="34" charset="0"/>
                    </a:rPr>
                    <a:t>inode</a:t>
                  </a:r>
                  <a:endParaRPr lang="en-US" sz="2300" dirty="0">
                    <a:latin typeface="Segoe UI Light" panose="020B0502040204020203" pitchFamily="34" charset="0"/>
                    <a:cs typeface="Segoe UI Light" panose="020B0502040204020203" pitchFamily="34" charset="0"/>
                  </a:endParaRPr>
                </a:p>
              </p:txBody>
            </p:sp>
          </p:grpSp>
          <p:grpSp>
            <p:nvGrpSpPr>
              <p:cNvPr id="14" name="Group 13"/>
              <p:cNvGrpSpPr/>
              <p:nvPr/>
            </p:nvGrpSpPr>
            <p:grpSpPr>
              <a:xfrm>
                <a:off x="8846987" y="2824755"/>
                <a:ext cx="1905004" cy="1200329"/>
                <a:chOff x="3493729" y="5624771"/>
                <a:chExt cx="1905004" cy="1200329"/>
              </a:xfrm>
            </p:grpSpPr>
            <p:sp>
              <p:nvSpPr>
                <p:cNvPr id="20" name="Rectangle 19"/>
                <p:cNvSpPr/>
                <p:nvPr/>
              </p:nvSpPr>
              <p:spPr bwMode="auto">
                <a:xfrm rot="5400000">
                  <a:off x="3882711" y="5258093"/>
                  <a:ext cx="1127042" cy="1905002"/>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u="none" strike="noStrike" cap="none" normalizeH="0" baseline="0">
                    <a:ln>
                      <a:noFill/>
                    </a:ln>
                    <a:solidFill>
                      <a:schemeClr val="tx1"/>
                    </a:solidFill>
                    <a:effectLst/>
                    <a:latin typeface="Segoe UI Light" panose="020B0502040204020203" pitchFamily="34" charset="0"/>
                    <a:ea typeface="ＭＳ Ｐゴシック" pitchFamily="-96" charset="-128"/>
                    <a:cs typeface="Segoe UI Light" panose="020B0502040204020203" pitchFamily="34" charset="0"/>
                  </a:endParaRPr>
                </a:p>
              </p:txBody>
            </p:sp>
            <p:sp>
              <p:nvSpPr>
                <p:cNvPr id="21" name="TextBox 20"/>
                <p:cNvSpPr txBox="1"/>
                <p:nvPr/>
              </p:nvSpPr>
              <p:spPr>
                <a:xfrm>
                  <a:off x="3493729" y="5624771"/>
                  <a:ext cx="1905002" cy="1200329"/>
                </a:xfrm>
                <a:prstGeom prst="rect">
                  <a:avLst/>
                </a:prstGeom>
                <a:noFill/>
              </p:spPr>
              <p:txBody>
                <a:bodyPr wrap="square" rtlCol="0">
                  <a:spAutoFit/>
                </a:bodyPr>
                <a:lstStyle/>
                <a:p>
                  <a:pPr algn="ctr"/>
                  <a:r>
                    <a:rPr lang="en-US" sz="2400" dirty="0">
                      <a:latin typeface="Segoe UI Light" panose="020B0502040204020203" pitchFamily="34" charset="0"/>
                      <a:cs typeface="Segoe UI Light" panose="020B0502040204020203" pitchFamily="34" charset="0"/>
                    </a:rPr>
                    <a:t>Block with updated data bitmap</a:t>
                  </a:r>
                </a:p>
              </p:txBody>
            </p:sp>
          </p:grpSp>
          <p:grpSp>
            <p:nvGrpSpPr>
              <p:cNvPr id="15" name="Group 14"/>
              <p:cNvGrpSpPr/>
              <p:nvPr/>
            </p:nvGrpSpPr>
            <p:grpSpPr>
              <a:xfrm>
                <a:off x="8845027" y="3974099"/>
                <a:ext cx="1905002" cy="1127042"/>
                <a:chOff x="3493731" y="5647073"/>
                <a:chExt cx="1905002" cy="1127042"/>
              </a:xfrm>
            </p:grpSpPr>
            <p:sp>
              <p:nvSpPr>
                <p:cNvPr id="18" name="Rectangle 17"/>
                <p:cNvSpPr/>
                <p:nvPr/>
              </p:nvSpPr>
              <p:spPr bwMode="auto">
                <a:xfrm rot="5400000">
                  <a:off x="3882711" y="5258093"/>
                  <a:ext cx="1127042" cy="1905002"/>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u="none" strike="noStrike" cap="none" normalizeH="0" baseline="0">
                    <a:ln>
                      <a:noFill/>
                    </a:ln>
                    <a:solidFill>
                      <a:schemeClr val="tx1"/>
                    </a:solidFill>
                    <a:effectLst/>
                    <a:latin typeface="Segoe UI Light" panose="020B0502040204020203" pitchFamily="34" charset="0"/>
                    <a:ea typeface="ＭＳ Ｐゴシック" pitchFamily="-96" charset="-128"/>
                    <a:cs typeface="Segoe UI Light" panose="020B0502040204020203" pitchFamily="34" charset="0"/>
                  </a:endParaRPr>
                </a:p>
              </p:txBody>
            </p:sp>
            <p:sp>
              <p:nvSpPr>
                <p:cNvPr id="19" name="TextBox 18"/>
                <p:cNvSpPr txBox="1"/>
                <p:nvPr/>
              </p:nvSpPr>
              <p:spPr>
                <a:xfrm>
                  <a:off x="3493731" y="5804026"/>
                  <a:ext cx="1905002" cy="830997"/>
                </a:xfrm>
                <a:prstGeom prst="rect">
                  <a:avLst/>
                </a:prstGeom>
                <a:noFill/>
              </p:spPr>
              <p:txBody>
                <a:bodyPr wrap="square" rtlCol="0">
                  <a:spAutoFit/>
                </a:bodyPr>
                <a:lstStyle/>
                <a:p>
                  <a:pPr algn="ctr"/>
                  <a:r>
                    <a:rPr lang="en-US" sz="2400" dirty="0">
                      <a:latin typeface="Segoe UI Light" panose="020B0502040204020203" pitchFamily="34" charset="0"/>
                      <a:cs typeface="Segoe UI Light" panose="020B0502040204020203" pitchFamily="34" charset="0"/>
                    </a:rPr>
                    <a:t>New data block</a:t>
                  </a:r>
                </a:p>
              </p:txBody>
            </p:sp>
          </p:grpSp>
          <p:cxnSp>
            <p:nvCxnSpPr>
              <p:cNvPr id="16" name="Straight Connector 15"/>
              <p:cNvCxnSpPr>
                <a:cxnSpLocks/>
              </p:cNvCxnSpPr>
              <p:nvPr/>
            </p:nvCxnSpPr>
            <p:spPr>
              <a:xfrm>
                <a:off x="8841845" y="5741115"/>
                <a:ext cx="0" cy="8998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a:cxnSpLocks/>
              </p:cNvCxnSpPr>
              <p:nvPr/>
            </p:nvCxnSpPr>
            <p:spPr>
              <a:xfrm>
                <a:off x="10751989" y="5741115"/>
                <a:ext cx="0" cy="8998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 name="Group 7"/>
            <p:cNvGrpSpPr/>
            <p:nvPr/>
          </p:nvGrpSpPr>
          <p:grpSpPr>
            <a:xfrm>
              <a:off x="8585905" y="5495793"/>
              <a:ext cx="1619143" cy="1261159"/>
              <a:chOff x="8585905" y="5495793"/>
              <a:chExt cx="1619143" cy="1261159"/>
            </a:xfrm>
          </p:grpSpPr>
          <p:cxnSp>
            <p:nvCxnSpPr>
              <p:cNvPr id="9" name="Straight Arrow Connector 8"/>
              <p:cNvCxnSpPr/>
              <p:nvPr/>
            </p:nvCxnSpPr>
            <p:spPr>
              <a:xfrm>
                <a:off x="9367025" y="6072420"/>
                <a:ext cx="0" cy="68453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8585905" y="5495793"/>
                <a:ext cx="1619143" cy="646331"/>
              </a:xfrm>
              <a:prstGeom prst="rect">
                <a:avLst/>
              </a:prstGeom>
              <a:noFill/>
            </p:spPr>
            <p:txBody>
              <a:bodyPr wrap="square" rtlCol="0">
                <a:spAutoFit/>
              </a:bodyPr>
              <a:lstStyle/>
              <a:p>
                <a:pPr algn="ctr"/>
                <a:r>
                  <a:rPr lang="en-US" dirty="0">
                    <a:latin typeface="Segoe UI Light" panose="020B0502040204020203" pitchFamily="34" charset="0"/>
                    <a:cs typeface="Segoe UI Light" panose="020B0502040204020203" pitchFamily="34" charset="0"/>
                  </a:rPr>
                  <a:t>Journal grows this way</a:t>
                </a:r>
              </a:p>
            </p:txBody>
          </p:sp>
        </p:grpSp>
      </p:grpSp>
      <p:pic>
        <p:nvPicPr>
          <p:cNvPr id="36" name="Picture 2" descr="https://img.clipartfest.com/06d252f9ca438683a8ee05b64e6722a5_-a-skull-and-crossbones-skull-clipart-transparent_400-455.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27547" y="2695289"/>
            <a:ext cx="959557" cy="1091497"/>
          </a:xfrm>
          <a:prstGeom prst="rect">
            <a:avLst/>
          </a:prstGeom>
          <a:noFill/>
          <a:extLst>
            <a:ext uri="{909E8E84-426E-40DD-AFC4-6F175D3DCCD1}">
              <a14:hiddenFill xmlns:a14="http://schemas.microsoft.com/office/drawing/2010/main">
                <a:solidFill>
                  <a:srgbClr val="FFFFFF"/>
                </a:solidFill>
              </a14:hiddenFill>
            </a:ext>
          </a:extLst>
        </p:spPr>
      </p:pic>
      <p:grpSp>
        <p:nvGrpSpPr>
          <p:cNvPr id="33" name="Group 32"/>
          <p:cNvGrpSpPr/>
          <p:nvPr/>
        </p:nvGrpSpPr>
        <p:grpSpPr>
          <a:xfrm>
            <a:off x="8032604" y="947205"/>
            <a:ext cx="1356798" cy="4840137"/>
            <a:chOff x="8025617" y="947204"/>
            <a:chExt cx="1356798" cy="4840137"/>
          </a:xfrm>
        </p:grpSpPr>
        <p:sp>
          <p:nvSpPr>
            <p:cNvPr id="2" name="Arrow: Down 1"/>
            <p:cNvSpPr/>
            <p:nvPr/>
          </p:nvSpPr>
          <p:spPr>
            <a:xfrm>
              <a:off x="8025617" y="947204"/>
              <a:ext cx="1356798" cy="4840137"/>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egoe UI Black" panose="020B0A02040204020203" pitchFamily="34" charset="0"/>
                <a:ea typeface="Segoe UI Black" panose="020B0A02040204020203" pitchFamily="34" charset="0"/>
                <a:cs typeface="Segoe UI Black" panose="020B0A02040204020203" pitchFamily="34" charset="0"/>
              </a:endParaRPr>
            </a:p>
          </p:txBody>
        </p:sp>
        <p:sp>
          <p:nvSpPr>
            <p:cNvPr id="5" name="TextBox 4"/>
            <p:cNvSpPr txBox="1"/>
            <p:nvPr/>
          </p:nvSpPr>
          <p:spPr>
            <a:xfrm rot="5400000">
              <a:off x="7515533" y="2795308"/>
              <a:ext cx="2430684" cy="584775"/>
            </a:xfrm>
            <a:prstGeom prst="rect">
              <a:avLst/>
            </a:prstGeom>
            <a:noFill/>
          </p:spPr>
          <p:txBody>
            <a:bodyPr wrap="square" rtlCol="0">
              <a:spAutoFit/>
            </a:bodyPr>
            <a:lstStyle/>
            <a:p>
              <a:pPr algn="ctr"/>
              <a:r>
                <a:rPr lang="en-US" sz="3200" dirty="0">
                  <a:solidFill>
                    <a:schemeClr val="bg1"/>
                  </a:solidFill>
                  <a:latin typeface="Segoe UI Black" panose="020B0A02040204020203" pitchFamily="34" charset="0"/>
                  <a:ea typeface="Segoe UI Black" panose="020B0A02040204020203" pitchFamily="34" charset="0"/>
                  <a:cs typeface="Segoe UI Black" panose="020B0A02040204020203" pitchFamily="34" charset="0"/>
                </a:rPr>
                <a:t>RECOVERY</a:t>
              </a:r>
            </a:p>
          </p:txBody>
        </p:sp>
      </p:grpSp>
      <p:sp>
        <p:nvSpPr>
          <p:cNvPr id="32" name="TextBox 31"/>
          <p:cNvSpPr txBox="1"/>
          <p:nvPr/>
        </p:nvSpPr>
        <p:spPr>
          <a:xfrm>
            <a:off x="9191067" y="1148703"/>
            <a:ext cx="2754005" cy="1938992"/>
          </a:xfrm>
          <a:prstGeom prst="rect">
            <a:avLst/>
          </a:prstGeom>
          <a:noFill/>
        </p:spPr>
        <p:txBody>
          <a:bodyPr wrap="square" rtlCol="0">
            <a:spAutoFit/>
          </a:bodyPr>
          <a:lstStyle/>
          <a:p>
            <a:r>
              <a:rPr lang="en-US" sz="2400" dirty="0">
                <a:latin typeface="Segoe UI Light" panose="020B0502040204020203" pitchFamily="34" charset="0"/>
                <a:cs typeface="Segoe UI Light" panose="020B0502040204020203" pitchFamily="34" charset="0"/>
              </a:rPr>
              <a:t>ext3 would find a matching </a:t>
            </a:r>
            <a:r>
              <a:rPr lang="en-US" sz="2400" b="1" dirty="0" err="1">
                <a:latin typeface="Segoe UI Light" panose="020B0502040204020203" pitchFamily="34" charset="0"/>
                <a:cs typeface="Segoe UI Light" panose="020B0502040204020203" pitchFamily="34" charset="0"/>
              </a:rPr>
              <a:t>TxStart</a:t>
            </a:r>
            <a:r>
              <a:rPr lang="en-US" sz="2400" dirty="0">
                <a:latin typeface="Segoe UI Light" panose="020B0502040204020203" pitchFamily="34" charset="0"/>
                <a:cs typeface="Segoe UI Light" panose="020B0502040204020203" pitchFamily="34" charset="0"/>
              </a:rPr>
              <a:t> and </a:t>
            </a:r>
            <a:r>
              <a:rPr lang="en-US" sz="2400" b="1" dirty="0" err="1">
                <a:latin typeface="Segoe UI Light" panose="020B0502040204020203" pitchFamily="34" charset="0"/>
                <a:cs typeface="Segoe UI Light" panose="020B0502040204020203" pitchFamily="34" charset="0"/>
              </a:rPr>
              <a:t>TxEnd</a:t>
            </a:r>
            <a:r>
              <a:rPr lang="en-US" sz="2400" dirty="0">
                <a:latin typeface="Segoe UI Light" panose="020B0502040204020203" pitchFamily="34" charset="0"/>
                <a:cs typeface="Segoe UI Light" panose="020B0502040204020203" pitchFamily="34" charset="0"/>
              </a:rPr>
              <a:t>, so the transaction will seem valid . . . </a:t>
            </a:r>
          </a:p>
        </p:txBody>
      </p:sp>
      <p:pic>
        <p:nvPicPr>
          <p:cNvPr id="3074" name="Picture 2" descr="http://annzuccardy.typepad.com/.a/6a00d8341fa7f653ef0163055a1f01970d-p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89402" y="4887737"/>
            <a:ext cx="2665066" cy="1935466"/>
          </a:xfrm>
          <a:prstGeom prst="rect">
            <a:avLst/>
          </a:prstGeom>
          <a:noFill/>
          <a:extLst>
            <a:ext uri="{909E8E84-426E-40DD-AFC4-6F175D3DCCD1}">
              <a14:hiddenFill xmlns:a14="http://schemas.microsoft.com/office/drawing/2010/main">
                <a:solidFill>
                  <a:srgbClr val="FFFFFF"/>
                </a:solidFill>
              </a14:hiddenFill>
            </a:ext>
          </a:extLst>
        </p:spPr>
      </p:pic>
      <p:sp>
        <p:nvSpPr>
          <p:cNvPr id="39" name="TextBox 38"/>
          <p:cNvSpPr txBox="1"/>
          <p:nvPr/>
        </p:nvSpPr>
        <p:spPr>
          <a:xfrm>
            <a:off x="9191068" y="3100932"/>
            <a:ext cx="3000932" cy="1938992"/>
          </a:xfrm>
          <a:prstGeom prst="rect">
            <a:avLst/>
          </a:prstGeom>
          <a:noFill/>
        </p:spPr>
        <p:txBody>
          <a:bodyPr wrap="square" rtlCol="0">
            <a:spAutoFit/>
          </a:bodyPr>
          <a:lstStyle/>
          <a:p>
            <a:r>
              <a:rPr lang="en-US" sz="2400" dirty="0">
                <a:latin typeface="Segoe UI Light" panose="020B0502040204020203" pitchFamily="34" charset="0"/>
                <a:cs typeface="Segoe UI Light" panose="020B0502040204020203" pitchFamily="34" charset="0"/>
              </a:rPr>
              <a:t> . . . so ext3 would update the data bitmap with whatever insanity was in the journal!</a:t>
            </a:r>
          </a:p>
        </p:txBody>
      </p:sp>
    </p:spTree>
    <p:extLst>
      <p:ext uri="{BB962C8B-B14F-4D97-AF65-F5344CB8AC3E}">
        <p14:creationId xmlns:p14="http://schemas.microsoft.com/office/powerpoint/2010/main" val="2841105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4242"/>
            <a:ext cx="11615196" cy="6003758"/>
          </a:xfrm>
        </p:spPr>
        <p:txBody>
          <a:bodyPr>
            <a:normAutofit fontScale="92500" lnSpcReduction="20000"/>
          </a:bodyPr>
          <a:lstStyle/>
          <a:p>
            <a:r>
              <a:rPr lang="en-US" sz="3200" dirty="0"/>
              <a:t>The actual ext3 strategy is to:</a:t>
            </a:r>
          </a:p>
          <a:p>
            <a:pPr marL="0" indent="0">
              <a:spcBef>
                <a:spcPts val="0"/>
              </a:spcBef>
              <a:buNone/>
            </a:pPr>
            <a:r>
              <a:rPr lang="en-US" sz="3200" dirty="0"/>
              <a:t>  (1) Issue </a:t>
            </a:r>
            <a:r>
              <a:rPr lang="en-US" sz="3200" b="1" dirty="0" err="1"/>
              <a:t>TxStart</a:t>
            </a:r>
            <a:r>
              <a:rPr lang="en-US" sz="3200" dirty="0"/>
              <a:t> and everything up to (but not including) </a:t>
            </a:r>
            <a:r>
              <a:rPr lang="en-US" sz="3200" b="1" dirty="0" err="1"/>
              <a:t>TxEnd</a:t>
            </a:r>
            <a:endParaRPr lang="en-US" sz="3200" b="1" dirty="0"/>
          </a:p>
          <a:p>
            <a:pPr marL="0" indent="0">
              <a:spcBef>
                <a:spcPts val="0"/>
              </a:spcBef>
              <a:buNone/>
            </a:pPr>
            <a:r>
              <a:rPr lang="en-US" sz="3200" dirty="0"/>
              <a:t>  (2) Once those writes have all completed, issue </a:t>
            </a:r>
            <a:r>
              <a:rPr lang="en-US" sz="3200" b="1" dirty="0" err="1"/>
              <a:t>TxEnd</a:t>
            </a:r>
            <a:endParaRPr lang="en-US" sz="3200" b="1" dirty="0"/>
          </a:p>
          <a:p>
            <a:pPr marL="0" indent="0">
              <a:spcBef>
                <a:spcPts val="0"/>
              </a:spcBef>
              <a:buNone/>
            </a:pPr>
            <a:r>
              <a:rPr lang="en-US" sz="3200" dirty="0"/>
              <a:t>  (3) Once the </a:t>
            </a:r>
            <a:r>
              <a:rPr lang="en-US" sz="3200" b="1" dirty="0" err="1"/>
              <a:t>TxEnd</a:t>
            </a:r>
            <a:r>
              <a:rPr lang="en-US" sz="3200" dirty="0"/>
              <a:t> is persistent, the checkpoint can be issued at</a:t>
            </a:r>
          </a:p>
          <a:p>
            <a:pPr marL="0" indent="0">
              <a:spcBef>
                <a:spcPts val="0"/>
              </a:spcBef>
              <a:buNone/>
            </a:pPr>
            <a:r>
              <a:rPr lang="en-US" sz="3200" dirty="0"/>
              <a:t>       some future moment</a:t>
            </a:r>
          </a:p>
          <a:p>
            <a:r>
              <a:rPr lang="en-US" sz="3200" dirty="0"/>
              <a:t>This protocol ensures that a valid-looking transaction is really composed of valid journal entries</a:t>
            </a:r>
          </a:p>
          <a:p>
            <a:pPr lvl="1"/>
            <a:r>
              <a:rPr lang="en-US" sz="2800" dirty="0"/>
              <a:t>A </a:t>
            </a:r>
            <a:r>
              <a:rPr lang="en-US" sz="2800" b="1" dirty="0" err="1"/>
              <a:t>TxEnd</a:t>
            </a:r>
            <a:r>
              <a:rPr lang="en-US" sz="2800" dirty="0"/>
              <a:t> record is essentially just a </a:t>
            </a:r>
            <a:r>
              <a:rPr lang="en-US" sz="2800" b="1" dirty="0" err="1"/>
              <a:t>tid</a:t>
            </a:r>
            <a:r>
              <a:rPr lang="en-US" sz="2800" dirty="0"/>
              <a:t>, so it fits inside a single sector and will be written atomically</a:t>
            </a:r>
          </a:p>
          <a:p>
            <a:r>
              <a:rPr lang="en-US" sz="3200" dirty="0"/>
              <a:t>Remember that the journal is finite-sized!</a:t>
            </a:r>
          </a:p>
          <a:p>
            <a:pPr lvl="1"/>
            <a:r>
              <a:rPr lang="en-US" sz="3200" dirty="0"/>
              <a:t>ext3 treats the journal like a circular buffer</a:t>
            </a:r>
          </a:p>
          <a:p>
            <a:pPr lvl="1"/>
            <a:r>
              <a:rPr lang="en-US" sz="3200" dirty="0"/>
              <a:t>In the background, ext3 deallocates journal transactions that have been checkpointed</a:t>
            </a:r>
          </a:p>
          <a:p>
            <a:pPr lvl="2"/>
            <a:r>
              <a:rPr lang="en-US" sz="2800" dirty="0"/>
              <a:t>The journal has its own superblock which records the start and end of the valid region</a:t>
            </a:r>
          </a:p>
          <a:p>
            <a:pPr lvl="2"/>
            <a:r>
              <a:rPr lang="en-US" sz="2800" dirty="0"/>
              <a:t>After a checkpoint occurs, ext3 asynchronously updates the superblock to indicate the new start and end of the log </a:t>
            </a:r>
          </a:p>
        </p:txBody>
      </p:sp>
      <p:sp>
        <p:nvSpPr>
          <p:cNvPr id="4" name="Title 1"/>
          <p:cNvSpPr>
            <a:spLocks noGrp="1"/>
          </p:cNvSpPr>
          <p:nvPr>
            <p:ph type="title"/>
          </p:nvPr>
        </p:nvSpPr>
        <p:spPr>
          <a:xfrm>
            <a:off x="0" y="4173"/>
            <a:ext cx="12192000" cy="850069"/>
          </a:xfrm>
        </p:spPr>
        <p:txBody>
          <a:bodyPr>
            <a:normAutofit/>
          </a:bodyPr>
          <a:lstStyle/>
          <a:p>
            <a:r>
              <a:rPr lang="en-US" sz="4000" b="1" dirty="0"/>
              <a:t>ext3: Logging of Physical Blocks</a:t>
            </a:r>
          </a:p>
        </p:txBody>
      </p:sp>
    </p:spTree>
    <p:extLst>
      <p:ext uri="{BB962C8B-B14F-4D97-AF65-F5344CB8AC3E}">
        <p14:creationId xmlns:p14="http://schemas.microsoft.com/office/powerpoint/2010/main" val="141760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28FA2-F101-4682-BD75-EEB33B706287}"/>
              </a:ext>
            </a:extLst>
          </p:cNvPr>
          <p:cNvSpPr>
            <a:spLocks noGrp="1"/>
          </p:cNvSpPr>
          <p:nvPr>
            <p:ph type="title"/>
          </p:nvPr>
        </p:nvSpPr>
        <p:spPr>
          <a:xfrm>
            <a:off x="838200" y="318826"/>
            <a:ext cx="10515600" cy="1325563"/>
          </a:xfrm>
        </p:spPr>
        <p:txBody>
          <a:bodyPr>
            <a:normAutofit/>
          </a:bodyPr>
          <a:lstStyle/>
          <a:p>
            <a:r>
              <a:rPr lang="en-US" sz="6600" b="1" dirty="0"/>
              <a:t>Outline</a:t>
            </a:r>
          </a:p>
        </p:txBody>
      </p:sp>
      <p:sp>
        <p:nvSpPr>
          <p:cNvPr id="3" name="Content Placeholder 2">
            <a:extLst>
              <a:ext uri="{FF2B5EF4-FFF2-40B4-BE49-F238E27FC236}">
                <a16:creationId xmlns:a16="http://schemas.microsoft.com/office/drawing/2014/main" id="{BE4AD3D7-178B-4349-B163-745D496CD819}"/>
              </a:ext>
            </a:extLst>
          </p:cNvPr>
          <p:cNvSpPr>
            <a:spLocks noGrp="1"/>
          </p:cNvSpPr>
          <p:nvPr>
            <p:ph idx="1"/>
          </p:nvPr>
        </p:nvSpPr>
        <p:spPr>
          <a:xfrm>
            <a:off x="595132" y="1600788"/>
            <a:ext cx="11176322" cy="3885612"/>
          </a:xfrm>
        </p:spPr>
        <p:txBody>
          <a:bodyPr>
            <a:normAutofit/>
          </a:bodyPr>
          <a:lstStyle/>
          <a:p>
            <a:r>
              <a:rPr lang="en-US" sz="5400" dirty="0"/>
              <a:t>Ext3’s On-disk Layout</a:t>
            </a:r>
          </a:p>
          <a:p>
            <a:r>
              <a:rPr lang="en-US" sz="5400" dirty="0"/>
              <a:t>Introduction to Crash Consistency</a:t>
            </a:r>
          </a:p>
          <a:p>
            <a:r>
              <a:rPr lang="en-US" sz="5400" dirty="0"/>
              <a:t>Journaling</a:t>
            </a:r>
          </a:p>
          <a:p>
            <a:endParaRPr lang="en-US" sz="4800" dirty="0"/>
          </a:p>
        </p:txBody>
      </p:sp>
    </p:spTree>
    <p:extLst>
      <p:ext uri="{BB962C8B-B14F-4D97-AF65-F5344CB8AC3E}">
        <p14:creationId xmlns:p14="http://schemas.microsoft.com/office/powerpoint/2010/main" val="2598476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09" y="8292"/>
            <a:ext cx="4592445" cy="1010797"/>
          </a:xfrm>
        </p:spPr>
        <p:txBody>
          <a:bodyPr>
            <a:noAutofit/>
          </a:bodyPr>
          <a:lstStyle/>
          <a:p>
            <a:r>
              <a:rPr lang="en-US" sz="3400" b="1" dirty="0"/>
              <a:t>ext3: Controlling What Gets Journaled</a:t>
            </a:r>
          </a:p>
        </p:txBody>
      </p:sp>
      <p:sp>
        <p:nvSpPr>
          <p:cNvPr id="3" name="Content Placeholder 2"/>
          <p:cNvSpPr>
            <a:spLocks noGrp="1"/>
          </p:cNvSpPr>
          <p:nvPr>
            <p:ph idx="1"/>
          </p:nvPr>
        </p:nvSpPr>
        <p:spPr>
          <a:xfrm>
            <a:off x="35311" y="1003608"/>
            <a:ext cx="4229226" cy="5858970"/>
          </a:xfrm>
        </p:spPr>
        <p:txBody>
          <a:bodyPr>
            <a:normAutofit fontScale="85000" lnSpcReduction="10000"/>
          </a:bodyPr>
          <a:lstStyle/>
          <a:p>
            <a:r>
              <a:rPr lang="en-US" sz="3200" dirty="0"/>
              <a:t>In the previous slides, we’ve assumed that ext3 journals both data and metadata</a:t>
            </a:r>
          </a:p>
          <a:p>
            <a:pPr lvl="1"/>
            <a:r>
              <a:rPr lang="en-US" sz="3000" dirty="0"/>
              <a:t>This policy provides the strongest consistency, but requires double-writes for all new data</a:t>
            </a:r>
          </a:p>
          <a:p>
            <a:pPr lvl="1"/>
            <a:r>
              <a:rPr lang="en-US" sz="3000" dirty="0"/>
              <a:t>However, many people are willing to accept data loss/corruption after a crash, as long as *metadata* is consistent</a:t>
            </a:r>
          </a:p>
          <a:p>
            <a:r>
              <a:rPr lang="en-US" sz="3200" dirty="0"/>
              <a:t>So, ext3 defines three different journaling modes: data, ordered (the default), and unordered</a:t>
            </a:r>
          </a:p>
        </p:txBody>
      </p:sp>
      <p:grpSp>
        <p:nvGrpSpPr>
          <p:cNvPr id="76" name="Group 75"/>
          <p:cNvGrpSpPr/>
          <p:nvPr/>
        </p:nvGrpSpPr>
        <p:grpSpPr>
          <a:xfrm>
            <a:off x="4387407" y="178420"/>
            <a:ext cx="584775" cy="6467707"/>
            <a:chOff x="4130930" y="178420"/>
            <a:chExt cx="584775" cy="6467707"/>
          </a:xfrm>
        </p:grpSpPr>
        <p:cxnSp>
          <p:nvCxnSpPr>
            <p:cNvPr id="74" name="Straight Arrow Connector 73"/>
            <p:cNvCxnSpPr>
              <a:cxnSpLocks/>
            </p:cNvCxnSpPr>
            <p:nvPr/>
          </p:nvCxnSpPr>
          <p:spPr>
            <a:xfrm>
              <a:off x="4627756" y="178420"/>
              <a:ext cx="0" cy="6467707"/>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rot="16200000">
              <a:off x="3806804" y="3424164"/>
              <a:ext cx="1233027" cy="584775"/>
            </a:xfrm>
            <a:prstGeom prst="rect">
              <a:avLst/>
            </a:prstGeom>
            <a:noFill/>
          </p:spPr>
          <p:txBody>
            <a:bodyPr wrap="square" rtlCol="0">
              <a:spAutoFit/>
            </a:bodyPr>
            <a:lstStyle/>
            <a:p>
              <a:pPr algn="ctr"/>
              <a:r>
                <a:rPr lang="en-US" sz="3200" dirty="0">
                  <a:latin typeface="Segoe UI Light" panose="020B0502040204020203" pitchFamily="34" charset="0"/>
                  <a:cs typeface="Segoe UI Light" panose="020B0502040204020203" pitchFamily="34" charset="0"/>
                </a:rPr>
                <a:t>Time</a:t>
              </a:r>
            </a:p>
          </p:txBody>
        </p:sp>
      </p:grpSp>
      <p:grpSp>
        <p:nvGrpSpPr>
          <p:cNvPr id="300" name="Group 299"/>
          <p:cNvGrpSpPr/>
          <p:nvPr/>
        </p:nvGrpSpPr>
        <p:grpSpPr>
          <a:xfrm>
            <a:off x="5420705" y="495729"/>
            <a:ext cx="3035705" cy="5835973"/>
            <a:chOff x="5420705" y="-39529"/>
            <a:chExt cx="3035705" cy="5835973"/>
          </a:xfrm>
        </p:grpSpPr>
        <p:sp>
          <p:nvSpPr>
            <p:cNvPr id="70" name="TextBox 69"/>
            <p:cNvSpPr txBox="1"/>
            <p:nvPr/>
          </p:nvSpPr>
          <p:spPr>
            <a:xfrm>
              <a:off x="5461519" y="-39529"/>
              <a:ext cx="2674016" cy="646331"/>
            </a:xfrm>
            <a:prstGeom prst="rect">
              <a:avLst/>
            </a:prstGeom>
            <a:noFill/>
          </p:spPr>
          <p:txBody>
            <a:bodyPr wrap="square" rtlCol="0">
              <a:spAutoFit/>
            </a:bodyPr>
            <a:lstStyle/>
            <a:p>
              <a:pPr algn="ctr"/>
              <a:r>
                <a:rPr lang="en-US" sz="3600" dirty="0">
                  <a:latin typeface="Segoe UI" panose="020B0502040204020203" pitchFamily="34" charset="0"/>
                  <a:cs typeface="Segoe UI" panose="020B0502040204020203" pitchFamily="34" charset="0"/>
                </a:rPr>
                <a:t>Data mode</a:t>
              </a:r>
            </a:p>
          </p:txBody>
        </p:sp>
        <p:grpSp>
          <p:nvGrpSpPr>
            <p:cNvPr id="299" name="Group 298"/>
            <p:cNvGrpSpPr/>
            <p:nvPr/>
          </p:nvGrpSpPr>
          <p:grpSpPr>
            <a:xfrm>
              <a:off x="5420705" y="1611461"/>
              <a:ext cx="3035705" cy="4184983"/>
              <a:chOff x="5424724" y="2216106"/>
              <a:chExt cx="3035705" cy="4184983"/>
            </a:xfrm>
          </p:grpSpPr>
          <p:grpSp>
            <p:nvGrpSpPr>
              <p:cNvPr id="196" name="Group 195"/>
              <p:cNvGrpSpPr/>
              <p:nvPr/>
            </p:nvGrpSpPr>
            <p:grpSpPr>
              <a:xfrm>
                <a:off x="5583036" y="2216106"/>
                <a:ext cx="2233967" cy="4184983"/>
                <a:chOff x="4813604" y="2216106"/>
                <a:chExt cx="2233967" cy="4184983"/>
              </a:xfrm>
            </p:grpSpPr>
            <p:grpSp>
              <p:nvGrpSpPr>
                <p:cNvPr id="163" name="Group 162"/>
                <p:cNvGrpSpPr/>
                <p:nvPr/>
              </p:nvGrpSpPr>
              <p:grpSpPr>
                <a:xfrm>
                  <a:off x="4813604" y="2216106"/>
                  <a:ext cx="2233967" cy="1246784"/>
                  <a:chOff x="4813604" y="972309"/>
                  <a:chExt cx="2233967" cy="1246784"/>
                </a:xfrm>
              </p:grpSpPr>
              <p:sp>
                <p:nvSpPr>
                  <p:cNvPr id="164" name="Rectangle: Rounded Corners 163"/>
                  <p:cNvSpPr/>
                  <p:nvPr/>
                </p:nvSpPr>
                <p:spPr>
                  <a:xfrm>
                    <a:off x="4850780" y="985887"/>
                    <a:ext cx="2196791" cy="1233206"/>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latin typeface="Segoe UI Light" panose="020B0502040204020203" pitchFamily="34" charset="0"/>
                      <a:cs typeface="Segoe UI Light" panose="020B0502040204020203" pitchFamily="34" charset="0"/>
                    </a:endParaRPr>
                  </a:p>
                </p:txBody>
              </p:sp>
              <p:grpSp>
                <p:nvGrpSpPr>
                  <p:cNvPr id="165" name="Group 164"/>
                  <p:cNvGrpSpPr/>
                  <p:nvPr/>
                </p:nvGrpSpPr>
                <p:grpSpPr>
                  <a:xfrm>
                    <a:off x="4813604" y="972309"/>
                    <a:ext cx="2210220" cy="1207752"/>
                    <a:chOff x="4930278" y="2678920"/>
                    <a:chExt cx="2210220" cy="1207752"/>
                  </a:xfrm>
                </p:grpSpPr>
                <p:grpSp>
                  <p:nvGrpSpPr>
                    <p:cNvPr id="166" name="Group 165"/>
                    <p:cNvGrpSpPr/>
                    <p:nvPr/>
                  </p:nvGrpSpPr>
                  <p:grpSpPr>
                    <a:xfrm>
                      <a:off x="5861828" y="2678920"/>
                      <a:ext cx="1278670" cy="1207752"/>
                      <a:chOff x="5861828" y="2678920"/>
                      <a:chExt cx="1278670" cy="1207752"/>
                    </a:xfrm>
                  </p:grpSpPr>
                  <p:grpSp>
                    <p:nvGrpSpPr>
                      <p:cNvPr id="168" name="Group 167"/>
                      <p:cNvGrpSpPr/>
                      <p:nvPr/>
                    </p:nvGrpSpPr>
                    <p:grpSpPr>
                      <a:xfrm>
                        <a:off x="5861828" y="2678920"/>
                        <a:ext cx="1278670" cy="1207752"/>
                        <a:chOff x="5861828" y="2678920"/>
                        <a:chExt cx="1278670" cy="1207752"/>
                      </a:xfrm>
                    </p:grpSpPr>
                    <p:sp>
                      <p:nvSpPr>
                        <p:cNvPr id="171" name="TextBox 170"/>
                        <p:cNvSpPr txBox="1"/>
                        <p:nvPr/>
                      </p:nvSpPr>
                      <p:spPr>
                        <a:xfrm>
                          <a:off x="5861828" y="2678920"/>
                          <a:ext cx="1278670" cy="800219"/>
                        </a:xfrm>
                        <a:prstGeom prst="rect">
                          <a:avLst/>
                        </a:prstGeom>
                        <a:noFill/>
                      </p:spPr>
                      <p:txBody>
                        <a:bodyPr wrap="square" rtlCol="0">
                          <a:spAutoFit/>
                        </a:bodyPr>
                        <a:lstStyle/>
                        <a:p>
                          <a:pPr algn="ctr"/>
                          <a:r>
                            <a:rPr lang="en-US" sz="2000" dirty="0" err="1">
                              <a:cs typeface="Segoe UI Light" panose="020B0502040204020203" pitchFamily="34" charset="0"/>
                            </a:rPr>
                            <a:t>TxStart</a:t>
                          </a:r>
                          <a:endParaRPr lang="en-US" sz="2000" dirty="0">
                            <a:cs typeface="Segoe UI Light" panose="020B0502040204020203" pitchFamily="34" charset="0"/>
                          </a:endParaRPr>
                        </a:p>
                        <a:p>
                          <a:pPr algn="ctr"/>
                          <a:endParaRPr lang="en-US" sz="600" dirty="0">
                            <a:cs typeface="Segoe UI Light" panose="020B0502040204020203" pitchFamily="34" charset="0"/>
                          </a:endParaRPr>
                        </a:p>
                        <a:p>
                          <a:pPr algn="ctr"/>
                          <a:r>
                            <a:rPr lang="en-US" sz="2000" dirty="0">
                              <a:cs typeface="Segoe UI Light" panose="020B0502040204020203" pitchFamily="34" charset="0"/>
                            </a:rPr>
                            <a:t>metadata</a:t>
                          </a:r>
                        </a:p>
                      </p:txBody>
                    </p:sp>
                    <p:sp>
                      <p:nvSpPr>
                        <p:cNvPr id="172" name="TextBox 171"/>
                        <p:cNvSpPr txBox="1"/>
                        <p:nvPr/>
                      </p:nvSpPr>
                      <p:spPr>
                        <a:xfrm>
                          <a:off x="5861828" y="3486562"/>
                          <a:ext cx="1278670" cy="400110"/>
                        </a:xfrm>
                        <a:prstGeom prst="rect">
                          <a:avLst/>
                        </a:prstGeom>
                        <a:noFill/>
                      </p:spPr>
                      <p:txBody>
                        <a:bodyPr wrap="square" rtlCol="0">
                          <a:spAutoFit/>
                        </a:bodyPr>
                        <a:lstStyle/>
                        <a:p>
                          <a:pPr algn="ctr"/>
                          <a:r>
                            <a:rPr lang="en-US" sz="2000" dirty="0">
                              <a:cs typeface="Segoe UI Light" panose="020B0502040204020203" pitchFamily="34" charset="0"/>
                            </a:rPr>
                            <a:t>data</a:t>
                          </a:r>
                        </a:p>
                      </p:txBody>
                    </p:sp>
                    <p:sp>
                      <p:nvSpPr>
                        <p:cNvPr id="173" name="TextBox 172"/>
                        <p:cNvSpPr txBox="1"/>
                        <p:nvPr/>
                      </p:nvSpPr>
                      <p:spPr>
                        <a:xfrm>
                          <a:off x="5861828" y="3293300"/>
                          <a:ext cx="1278670" cy="400110"/>
                        </a:xfrm>
                        <a:prstGeom prst="rect">
                          <a:avLst/>
                        </a:prstGeom>
                        <a:noFill/>
                      </p:spPr>
                      <p:txBody>
                        <a:bodyPr wrap="square" rtlCol="0">
                          <a:spAutoFit/>
                        </a:bodyPr>
                        <a:lstStyle/>
                        <a:p>
                          <a:pPr algn="ctr"/>
                          <a:r>
                            <a:rPr lang="en-US" sz="2000" dirty="0">
                              <a:cs typeface="Segoe UI Light" panose="020B0502040204020203" pitchFamily="34" charset="0"/>
                            </a:rPr>
                            <a:t>+</a:t>
                          </a:r>
                        </a:p>
                      </p:txBody>
                    </p:sp>
                  </p:grpSp>
                  <p:sp>
                    <p:nvSpPr>
                      <p:cNvPr id="169" name="Left Bracket 168"/>
                      <p:cNvSpPr/>
                      <p:nvPr/>
                    </p:nvSpPr>
                    <p:spPr>
                      <a:xfrm flipH="1">
                        <a:off x="6948477" y="2786207"/>
                        <a:ext cx="121396" cy="1034319"/>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0" name="Left Bracket 169"/>
                      <p:cNvSpPr/>
                      <p:nvPr/>
                    </p:nvSpPr>
                    <p:spPr>
                      <a:xfrm>
                        <a:off x="5949175" y="2769688"/>
                        <a:ext cx="121396" cy="1034319"/>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67" name="TextBox 166"/>
                    <p:cNvSpPr txBox="1"/>
                    <p:nvPr/>
                  </p:nvSpPr>
                  <p:spPr>
                    <a:xfrm>
                      <a:off x="4930278" y="3254047"/>
                      <a:ext cx="1079595" cy="461665"/>
                    </a:xfrm>
                    <a:prstGeom prst="rect">
                      <a:avLst/>
                    </a:prstGeom>
                    <a:noFill/>
                  </p:spPr>
                  <p:txBody>
                    <a:bodyPr wrap="square" rtlCol="0">
                      <a:spAutoFit/>
                    </a:bodyPr>
                    <a:lstStyle/>
                    <a:p>
                      <a:pPr algn="ctr"/>
                      <a:r>
                        <a:rPr lang="en-US" sz="2400" dirty="0"/>
                        <a:t>journal</a:t>
                      </a:r>
                    </a:p>
                  </p:txBody>
                </p:sp>
              </p:grpSp>
            </p:grpSp>
            <p:grpSp>
              <p:nvGrpSpPr>
                <p:cNvPr id="156" name="Group 155"/>
                <p:cNvGrpSpPr/>
                <p:nvPr/>
              </p:nvGrpSpPr>
              <p:grpSpPr>
                <a:xfrm>
                  <a:off x="4813604" y="4098433"/>
                  <a:ext cx="2233967" cy="847493"/>
                  <a:chOff x="4813604" y="2863952"/>
                  <a:chExt cx="2233967" cy="847493"/>
                </a:xfrm>
              </p:grpSpPr>
              <p:sp>
                <p:nvSpPr>
                  <p:cNvPr id="157" name="Rectangle: Rounded Corners 156"/>
                  <p:cNvSpPr/>
                  <p:nvPr/>
                </p:nvSpPr>
                <p:spPr>
                  <a:xfrm>
                    <a:off x="4850780" y="2863952"/>
                    <a:ext cx="2196791" cy="847493"/>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latin typeface="Segoe UI Light" panose="020B0502040204020203" pitchFamily="34" charset="0"/>
                      <a:cs typeface="Segoe UI Light" panose="020B0502040204020203" pitchFamily="34" charset="0"/>
                    </a:endParaRPr>
                  </a:p>
                </p:txBody>
              </p:sp>
              <p:grpSp>
                <p:nvGrpSpPr>
                  <p:cNvPr id="158" name="Group 157"/>
                  <p:cNvGrpSpPr/>
                  <p:nvPr/>
                </p:nvGrpSpPr>
                <p:grpSpPr>
                  <a:xfrm>
                    <a:off x="5745154" y="2968445"/>
                    <a:ext cx="1278670" cy="637823"/>
                    <a:chOff x="5861828" y="3182703"/>
                    <a:chExt cx="1278670" cy="637823"/>
                  </a:xfrm>
                </p:grpSpPr>
                <p:sp>
                  <p:nvSpPr>
                    <p:cNvPr id="160" name="TextBox 159"/>
                    <p:cNvSpPr txBox="1"/>
                    <p:nvPr/>
                  </p:nvSpPr>
                  <p:spPr>
                    <a:xfrm>
                      <a:off x="5861828" y="3248696"/>
                      <a:ext cx="1278670" cy="461665"/>
                    </a:xfrm>
                    <a:prstGeom prst="rect">
                      <a:avLst/>
                    </a:prstGeom>
                    <a:noFill/>
                  </p:spPr>
                  <p:txBody>
                    <a:bodyPr wrap="square" rtlCol="0">
                      <a:spAutoFit/>
                    </a:bodyPr>
                    <a:lstStyle/>
                    <a:p>
                      <a:pPr algn="ctr"/>
                      <a:r>
                        <a:rPr lang="en-US" sz="2400" dirty="0" err="1">
                          <a:cs typeface="Segoe UI Light" panose="020B0502040204020203" pitchFamily="34" charset="0"/>
                        </a:rPr>
                        <a:t>TxEnd</a:t>
                      </a:r>
                      <a:endParaRPr lang="en-US" sz="2400" dirty="0">
                        <a:cs typeface="Segoe UI Light" panose="020B0502040204020203" pitchFamily="34" charset="0"/>
                      </a:endParaRPr>
                    </a:p>
                  </p:txBody>
                </p:sp>
                <p:sp>
                  <p:nvSpPr>
                    <p:cNvPr id="161" name="Left Bracket 160"/>
                    <p:cNvSpPr/>
                    <p:nvPr/>
                  </p:nvSpPr>
                  <p:spPr>
                    <a:xfrm flipH="1">
                      <a:off x="6948477" y="3199222"/>
                      <a:ext cx="121396" cy="621304"/>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2" name="Left Bracket 161"/>
                    <p:cNvSpPr/>
                    <p:nvPr/>
                  </p:nvSpPr>
                  <p:spPr>
                    <a:xfrm>
                      <a:off x="5949175" y="3182703"/>
                      <a:ext cx="121396" cy="621304"/>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59" name="TextBox 158"/>
                  <p:cNvSpPr txBox="1"/>
                  <p:nvPr/>
                </p:nvSpPr>
                <p:spPr>
                  <a:xfrm>
                    <a:off x="4813604" y="3039789"/>
                    <a:ext cx="1079595" cy="461665"/>
                  </a:xfrm>
                  <a:prstGeom prst="rect">
                    <a:avLst/>
                  </a:prstGeom>
                  <a:noFill/>
                </p:spPr>
                <p:txBody>
                  <a:bodyPr wrap="square" rtlCol="0">
                    <a:spAutoFit/>
                  </a:bodyPr>
                  <a:lstStyle/>
                  <a:p>
                    <a:pPr algn="ctr"/>
                    <a:r>
                      <a:rPr lang="en-US" sz="2400" dirty="0"/>
                      <a:t>journal</a:t>
                    </a:r>
                  </a:p>
                </p:txBody>
              </p:sp>
            </p:grpSp>
            <p:grpSp>
              <p:nvGrpSpPr>
                <p:cNvPr id="122" name="Group 121"/>
                <p:cNvGrpSpPr/>
                <p:nvPr/>
              </p:nvGrpSpPr>
              <p:grpSpPr>
                <a:xfrm>
                  <a:off x="4813604" y="5553596"/>
                  <a:ext cx="2233967" cy="847493"/>
                  <a:chOff x="4813604" y="1371599"/>
                  <a:chExt cx="2233967" cy="847493"/>
                </a:xfrm>
              </p:grpSpPr>
              <p:sp>
                <p:nvSpPr>
                  <p:cNvPr id="123" name="Rectangle: Rounded Corners 122"/>
                  <p:cNvSpPr/>
                  <p:nvPr/>
                </p:nvSpPr>
                <p:spPr>
                  <a:xfrm>
                    <a:off x="4850780" y="1371599"/>
                    <a:ext cx="2196791" cy="84749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latin typeface="Segoe UI Light" panose="020B0502040204020203" pitchFamily="34" charset="0"/>
                      <a:cs typeface="Segoe UI Light" panose="020B0502040204020203" pitchFamily="34" charset="0"/>
                    </a:endParaRPr>
                  </a:p>
                </p:txBody>
              </p:sp>
              <p:grpSp>
                <p:nvGrpSpPr>
                  <p:cNvPr id="124" name="Group 123"/>
                  <p:cNvGrpSpPr/>
                  <p:nvPr/>
                </p:nvGrpSpPr>
                <p:grpSpPr>
                  <a:xfrm>
                    <a:off x="4813604" y="1393427"/>
                    <a:ext cx="2210220" cy="786634"/>
                    <a:chOff x="4930278" y="3100038"/>
                    <a:chExt cx="2210220" cy="786634"/>
                  </a:xfrm>
                </p:grpSpPr>
                <p:grpSp>
                  <p:nvGrpSpPr>
                    <p:cNvPr id="125" name="Group 124"/>
                    <p:cNvGrpSpPr/>
                    <p:nvPr/>
                  </p:nvGrpSpPr>
                  <p:grpSpPr>
                    <a:xfrm>
                      <a:off x="5861828" y="3100038"/>
                      <a:ext cx="1278670" cy="786634"/>
                      <a:chOff x="5861828" y="3100038"/>
                      <a:chExt cx="1278670" cy="786634"/>
                    </a:xfrm>
                  </p:grpSpPr>
                  <p:grpSp>
                    <p:nvGrpSpPr>
                      <p:cNvPr id="127" name="Group 126"/>
                      <p:cNvGrpSpPr/>
                      <p:nvPr/>
                    </p:nvGrpSpPr>
                    <p:grpSpPr>
                      <a:xfrm>
                        <a:off x="5861828" y="3100038"/>
                        <a:ext cx="1278670" cy="786634"/>
                        <a:chOff x="5861828" y="3100038"/>
                        <a:chExt cx="1278670" cy="786634"/>
                      </a:xfrm>
                    </p:grpSpPr>
                    <p:sp>
                      <p:nvSpPr>
                        <p:cNvPr id="130" name="TextBox 129"/>
                        <p:cNvSpPr txBox="1"/>
                        <p:nvPr/>
                      </p:nvSpPr>
                      <p:spPr>
                        <a:xfrm>
                          <a:off x="5861828" y="3100038"/>
                          <a:ext cx="1278670" cy="400110"/>
                        </a:xfrm>
                        <a:prstGeom prst="rect">
                          <a:avLst/>
                        </a:prstGeom>
                        <a:noFill/>
                      </p:spPr>
                      <p:txBody>
                        <a:bodyPr wrap="square" rtlCol="0">
                          <a:spAutoFit/>
                        </a:bodyPr>
                        <a:lstStyle/>
                        <a:p>
                          <a:pPr algn="ctr"/>
                          <a:r>
                            <a:rPr lang="en-US" sz="2000" dirty="0">
                              <a:cs typeface="Segoe UI Light" panose="020B0502040204020203" pitchFamily="34" charset="0"/>
                            </a:rPr>
                            <a:t>metadata</a:t>
                          </a:r>
                        </a:p>
                      </p:txBody>
                    </p:sp>
                    <p:sp>
                      <p:nvSpPr>
                        <p:cNvPr id="131" name="TextBox 130"/>
                        <p:cNvSpPr txBox="1"/>
                        <p:nvPr/>
                      </p:nvSpPr>
                      <p:spPr>
                        <a:xfrm>
                          <a:off x="5861828" y="3486562"/>
                          <a:ext cx="1278670" cy="400110"/>
                        </a:xfrm>
                        <a:prstGeom prst="rect">
                          <a:avLst/>
                        </a:prstGeom>
                        <a:noFill/>
                      </p:spPr>
                      <p:txBody>
                        <a:bodyPr wrap="square" rtlCol="0">
                          <a:spAutoFit/>
                        </a:bodyPr>
                        <a:lstStyle/>
                        <a:p>
                          <a:pPr algn="ctr"/>
                          <a:r>
                            <a:rPr lang="en-US" sz="2000" dirty="0">
                              <a:cs typeface="Segoe UI Light" panose="020B0502040204020203" pitchFamily="34" charset="0"/>
                            </a:rPr>
                            <a:t>data</a:t>
                          </a:r>
                        </a:p>
                      </p:txBody>
                    </p:sp>
                    <p:sp>
                      <p:nvSpPr>
                        <p:cNvPr id="132" name="TextBox 131"/>
                        <p:cNvSpPr txBox="1"/>
                        <p:nvPr/>
                      </p:nvSpPr>
                      <p:spPr>
                        <a:xfrm>
                          <a:off x="5861828" y="3293300"/>
                          <a:ext cx="1278670" cy="400110"/>
                        </a:xfrm>
                        <a:prstGeom prst="rect">
                          <a:avLst/>
                        </a:prstGeom>
                        <a:noFill/>
                      </p:spPr>
                      <p:txBody>
                        <a:bodyPr wrap="square" rtlCol="0">
                          <a:spAutoFit/>
                        </a:bodyPr>
                        <a:lstStyle/>
                        <a:p>
                          <a:pPr algn="ctr"/>
                          <a:r>
                            <a:rPr lang="en-US" sz="2000" dirty="0">
                              <a:cs typeface="Segoe UI Light" panose="020B0502040204020203" pitchFamily="34" charset="0"/>
                            </a:rPr>
                            <a:t>+</a:t>
                          </a:r>
                        </a:p>
                      </p:txBody>
                    </p:sp>
                  </p:grpSp>
                  <p:sp>
                    <p:nvSpPr>
                      <p:cNvPr id="128" name="Left Bracket 127"/>
                      <p:cNvSpPr/>
                      <p:nvPr/>
                    </p:nvSpPr>
                    <p:spPr>
                      <a:xfrm flipH="1">
                        <a:off x="6948477" y="3199222"/>
                        <a:ext cx="121396" cy="621304"/>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9" name="Left Bracket 128"/>
                      <p:cNvSpPr/>
                      <p:nvPr/>
                    </p:nvSpPr>
                    <p:spPr>
                      <a:xfrm>
                        <a:off x="5949175" y="3182703"/>
                        <a:ext cx="121396" cy="621304"/>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26" name="TextBox 125"/>
                    <p:cNvSpPr txBox="1"/>
                    <p:nvPr/>
                  </p:nvSpPr>
                  <p:spPr>
                    <a:xfrm>
                      <a:off x="4930278" y="3254047"/>
                      <a:ext cx="1079595" cy="461665"/>
                    </a:xfrm>
                    <a:prstGeom prst="rect">
                      <a:avLst/>
                    </a:prstGeom>
                    <a:noFill/>
                  </p:spPr>
                  <p:txBody>
                    <a:bodyPr wrap="square" rtlCol="0">
                      <a:spAutoFit/>
                    </a:bodyPr>
                    <a:lstStyle/>
                    <a:p>
                      <a:pPr algn="ctr"/>
                      <a:r>
                        <a:rPr lang="en-US" sz="2400" dirty="0" err="1"/>
                        <a:t>inPlace</a:t>
                      </a:r>
                      <a:endParaRPr lang="en-US" sz="2400" dirty="0"/>
                    </a:p>
                  </p:txBody>
                </p:sp>
              </p:grpSp>
            </p:grpSp>
          </p:grpSp>
          <p:grpSp>
            <p:nvGrpSpPr>
              <p:cNvPr id="285" name="Group 284"/>
              <p:cNvGrpSpPr/>
              <p:nvPr/>
            </p:nvGrpSpPr>
            <p:grpSpPr>
              <a:xfrm>
                <a:off x="6601933" y="3462889"/>
                <a:ext cx="1858496" cy="635544"/>
                <a:chOff x="6601933" y="3462889"/>
                <a:chExt cx="1858496" cy="635544"/>
              </a:xfrm>
            </p:grpSpPr>
            <p:cxnSp>
              <p:nvCxnSpPr>
                <p:cNvPr id="280" name="Straight Arrow Connector 279"/>
                <p:cNvCxnSpPr/>
                <p:nvPr/>
              </p:nvCxnSpPr>
              <p:spPr>
                <a:xfrm>
                  <a:off x="6601933" y="3462889"/>
                  <a:ext cx="0" cy="635544"/>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84" name="TextBox 283"/>
                <p:cNvSpPr txBox="1"/>
                <p:nvPr/>
              </p:nvSpPr>
              <p:spPr>
                <a:xfrm>
                  <a:off x="6601933" y="3534233"/>
                  <a:ext cx="1858496" cy="461665"/>
                </a:xfrm>
                <a:prstGeom prst="rect">
                  <a:avLst/>
                </a:prstGeom>
                <a:noFill/>
              </p:spPr>
              <p:txBody>
                <a:bodyPr wrap="square" rtlCol="0">
                  <a:spAutoFit/>
                </a:bodyPr>
                <a:lstStyle/>
                <a:p>
                  <a:r>
                    <a:rPr lang="en-US" sz="2400" dirty="0"/>
                    <a:t>Synchronous</a:t>
                  </a:r>
                </a:p>
              </p:txBody>
            </p:sp>
          </p:grpSp>
          <p:grpSp>
            <p:nvGrpSpPr>
              <p:cNvPr id="294" name="Group 293"/>
              <p:cNvGrpSpPr/>
              <p:nvPr/>
            </p:nvGrpSpPr>
            <p:grpSpPr>
              <a:xfrm>
                <a:off x="5424724" y="4565848"/>
                <a:ext cx="2455879" cy="1245172"/>
                <a:chOff x="5424724" y="4565848"/>
                <a:chExt cx="2455879" cy="1245172"/>
              </a:xfrm>
            </p:grpSpPr>
            <p:sp>
              <p:nvSpPr>
                <p:cNvPr id="292" name="Arc 291"/>
                <p:cNvSpPr/>
                <p:nvPr/>
              </p:nvSpPr>
              <p:spPr>
                <a:xfrm rot="2380027">
                  <a:off x="5424724" y="4565848"/>
                  <a:ext cx="1396216" cy="1245172"/>
                </a:xfrm>
                <a:prstGeom prst="arc">
                  <a:avLst>
                    <a:gd name="adj1" fmla="val 17877817"/>
                    <a:gd name="adj2" fmla="val 21265046"/>
                  </a:avLst>
                </a:prstGeom>
                <a:ln>
                  <a:solidFill>
                    <a:schemeClr val="tx1"/>
                  </a:solidFill>
                  <a:prstDash val="lgDash"/>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3" name="TextBox 292"/>
                <p:cNvSpPr txBox="1"/>
                <p:nvPr/>
              </p:nvSpPr>
              <p:spPr>
                <a:xfrm>
                  <a:off x="6775813" y="5014134"/>
                  <a:ext cx="1104790" cy="461665"/>
                </a:xfrm>
                <a:prstGeom prst="rect">
                  <a:avLst/>
                </a:prstGeom>
                <a:noFill/>
              </p:spPr>
              <p:txBody>
                <a:bodyPr wrap="square" rtlCol="0">
                  <a:spAutoFit/>
                </a:bodyPr>
                <a:lstStyle/>
                <a:p>
                  <a:r>
                    <a:rPr lang="en-US" sz="2400" dirty="0"/>
                    <a:t>Later…</a:t>
                  </a:r>
                </a:p>
              </p:txBody>
            </p:sp>
          </p:grpSp>
        </p:grpSp>
      </p:grpSp>
      <p:grpSp>
        <p:nvGrpSpPr>
          <p:cNvPr id="301" name="Group 300"/>
          <p:cNvGrpSpPr/>
          <p:nvPr/>
        </p:nvGrpSpPr>
        <p:grpSpPr>
          <a:xfrm>
            <a:off x="8582722" y="495729"/>
            <a:ext cx="3278422" cy="5844465"/>
            <a:chOff x="8582722" y="-39529"/>
            <a:chExt cx="3278422" cy="5844465"/>
          </a:xfrm>
        </p:grpSpPr>
        <p:sp>
          <p:nvSpPr>
            <p:cNvPr id="71" name="TextBox 70"/>
            <p:cNvSpPr txBox="1"/>
            <p:nvPr/>
          </p:nvSpPr>
          <p:spPr>
            <a:xfrm>
              <a:off x="8582722" y="-39529"/>
              <a:ext cx="3200400" cy="646331"/>
            </a:xfrm>
            <a:prstGeom prst="rect">
              <a:avLst/>
            </a:prstGeom>
            <a:noFill/>
          </p:spPr>
          <p:txBody>
            <a:bodyPr wrap="square" rtlCol="0">
              <a:spAutoFit/>
            </a:bodyPr>
            <a:lstStyle/>
            <a:p>
              <a:pPr algn="ctr"/>
              <a:r>
                <a:rPr lang="en-US" sz="3600" dirty="0">
                  <a:latin typeface="Segoe UI" panose="020B0502040204020203" pitchFamily="34" charset="0"/>
                  <a:cs typeface="Segoe UI" panose="020B0502040204020203" pitchFamily="34" charset="0"/>
                </a:rPr>
                <a:t>Ordered mode</a:t>
              </a:r>
            </a:p>
          </p:txBody>
        </p:sp>
        <p:grpSp>
          <p:nvGrpSpPr>
            <p:cNvPr id="298" name="Group 297"/>
            <p:cNvGrpSpPr/>
            <p:nvPr/>
          </p:nvGrpSpPr>
          <p:grpSpPr>
            <a:xfrm>
              <a:off x="8933015" y="526138"/>
              <a:ext cx="2928129" cy="5278798"/>
              <a:chOff x="9412516" y="1128302"/>
              <a:chExt cx="2928129" cy="5278798"/>
            </a:xfrm>
          </p:grpSpPr>
          <p:grpSp>
            <p:nvGrpSpPr>
              <p:cNvPr id="197" name="Group 196"/>
              <p:cNvGrpSpPr/>
              <p:nvPr/>
            </p:nvGrpSpPr>
            <p:grpSpPr>
              <a:xfrm>
                <a:off x="9526852" y="1128302"/>
                <a:ext cx="2233967" cy="5278798"/>
                <a:chOff x="4813604" y="1122291"/>
                <a:chExt cx="2233967" cy="5278798"/>
              </a:xfrm>
            </p:grpSpPr>
            <p:grpSp>
              <p:nvGrpSpPr>
                <p:cNvPr id="198" name="Group 197"/>
                <p:cNvGrpSpPr/>
                <p:nvPr/>
              </p:nvGrpSpPr>
              <p:grpSpPr>
                <a:xfrm>
                  <a:off x="4813604" y="1122291"/>
                  <a:ext cx="2233967" cy="847493"/>
                  <a:chOff x="4813604" y="1371599"/>
                  <a:chExt cx="2233967" cy="847493"/>
                </a:xfrm>
              </p:grpSpPr>
              <p:sp>
                <p:nvSpPr>
                  <p:cNvPr id="228" name="Rectangle: Rounded Corners 227"/>
                  <p:cNvSpPr/>
                  <p:nvPr/>
                </p:nvSpPr>
                <p:spPr>
                  <a:xfrm>
                    <a:off x="4850780" y="1371599"/>
                    <a:ext cx="2196791" cy="84749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latin typeface="Segoe UI Light" panose="020B0502040204020203" pitchFamily="34" charset="0"/>
                      <a:cs typeface="Segoe UI Light" panose="020B0502040204020203" pitchFamily="34" charset="0"/>
                    </a:endParaRPr>
                  </a:p>
                </p:txBody>
              </p:sp>
              <p:grpSp>
                <p:nvGrpSpPr>
                  <p:cNvPr id="229" name="Group 228"/>
                  <p:cNvGrpSpPr/>
                  <p:nvPr/>
                </p:nvGrpSpPr>
                <p:grpSpPr>
                  <a:xfrm>
                    <a:off x="4813604" y="1476092"/>
                    <a:ext cx="2210220" cy="637823"/>
                    <a:chOff x="4930278" y="3182703"/>
                    <a:chExt cx="2210220" cy="637823"/>
                  </a:xfrm>
                </p:grpSpPr>
                <p:grpSp>
                  <p:nvGrpSpPr>
                    <p:cNvPr id="230" name="Group 229"/>
                    <p:cNvGrpSpPr/>
                    <p:nvPr/>
                  </p:nvGrpSpPr>
                  <p:grpSpPr>
                    <a:xfrm>
                      <a:off x="5861828" y="3182703"/>
                      <a:ext cx="1278670" cy="637823"/>
                      <a:chOff x="5861828" y="3182703"/>
                      <a:chExt cx="1278670" cy="637823"/>
                    </a:xfrm>
                  </p:grpSpPr>
                  <p:sp>
                    <p:nvSpPr>
                      <p:cNvPr id="236" name="TextBox 235"/>
                      <p:cNvSpPr txBox="1"/>
                      <p:nvPr/>
                    </p:nvSpPr>
                    <p:spPr>
                      <a:xfrm>
                        <a:off x="5861828" y="3252389"/>
                        <a:ext cx="1278670" cy="461665"/>
                      </a:xfrm>
                      <a:prstGeom prst="rect">
                        <a:avLst/>
                      </a:prstGeom>
                      <a:noFill/>
                    </p:spPr>
                    <p:txBody>
                      <a:bodyPr wrap="square" rtlCol="0">
                        <a:spAutoFit/>
                      </a:bodyPr>
                      <a:lstStyle/>
                      <a:p>
                        <a:pPr algn="ctr"/>
                        <a:r>
                          <a:rPr lang="en-US" sz="2400" dirty="0">
                            <a:cs typeface="Segoe UI Light" panose="020B0502040204020203" pitchFamily="34" charset="0"/>
                          </a:rPr>
                          <a:t>data</a:t>
                        </a:r>
                      </a:p>
                    </p:txBody>
                  </p:sp>
                  <p:sp>
                    <p:nvSpPr>
                      <p:cNvPr id="233" name="Left Bracket 232"/>
                      <p:cNvSpPr/>
                      <p:nvPr/>
                    </p:nvSpPr>
                    <p:spPr>
                      <a:xfrm flipH="1">
                        <a:off x="6948477" y="3199222"/>
                        <a:ext cx="121396" cy="621304"/>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4" name="Left Bracket 233"/>
                      <p:cNvSpPr/>
                      <p:nvPr/>
                    </p:nvSpPr>
                    <p:spPr>
                      <a:xfrm>
                        <a:off x="5949175" y="3182703"/>
                        <a:ext cx="121396" cy="621304"/>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31" name="TextBox 230"/>
                    <p:cNvSpPr txBox="1"/>
                    <p:nvPr/>
                  </p:nvSpPr>
                  <p:spPr>
                    <a:xfrm>
                      <a:off x="4930278" y="3254047"/>
                      <a:ext cx="1079595" cy="461665"/>
                    </a:xfrm>
                    <a:prstGeom prst="rect">
                      <a:avLst/>
                    </a:prstGeom>
                    <a:noFill/>
                  </p:spPr>
                  <p:txBody>
                    <a:bodyPr wrap="square" rtlCol="0">
                      <a:spAutoFit/>
                    </a:bodyPr>
                    <a:lstStyle/>
                    <a:p>
                      <a:pPr algn="ctr"/>
                      <a:r>
                        <a:rPr lang="en-US" sz="2400" dirty="0" err="1"/>
                        <a:t>inPlace</a:t>
                      </a:r>
                      <a:endParaRPr lang="en-US" sz="2400" dirty="0"/>
                    </a:p>
                  </p:txBody>
                </p:sp>
              </p:grpSp>
            </p:grpSp>
            <p:grpSp>
              <p:nvGrpSpPr>
                <p:cNvPr id="199" name="Group 198"/>
                <p:cNvGrpSpPr/>
                <p:nvPr/>
              </p:nvGrpSpPr>
              <p:grpSpPr>
                <a:xfrm>
                  <a:off x="4813604" y="2599070"/>
                  <a:ext cx="2233967" cy="863819"/>
                  <a:chOff x="4813604" y="1355273"/>
                  <a:chExt cx="2233967" cy="863819"/>
                </a:xfrm>
              </p:grpSpPr>
              <p:sp>
                <p:nvSpPr>
                  <p:cNvPr id="218" name="Rectangle: Rounded Corners 217"/>
                  <p:cNvSpPr/>
                  <p:nvPr/>
                </p:nvSpPr>
                <p:spPr>
                  <a:xfrm>
                    <a:off x="4850780" y="1371599"/>
                    <a:ext cx="2196791" cy="847493"/>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latin typeface="Segoe UI Light" panose="020B0502040204020203" pitchFamily="34" charset="0"/>
                      <a:cs typeface="Segoe UI Light" panose="020B0502040204020203" pitchFamily="34" charset="0"/>
                    </a:endParaRPr>
                  </a:p>
                </p:txBody>
              </p:sp>
              <p:grpSp>
                <p:nvGrpSpPr>
                  <p:cNvPr id="219" name="Group 218"/>
                  <p:cNvGrpSpPr/>
                  <p:nvPr/>
                </p:nvGrpSpPr>
                <p:grpSpPr>
                  <a:xfrm>
                    <a:off x="4813604" y="1355273"/>
                    <a:ext cx="2221371" cy="815608"/>
                    <a:chOff x="4930278" y="3061884"/>
                    <a:chExt cx="2221371" cy="815608"/>
                  </a:xfrm>
                </p:grpSpPr>
                <p:grpSp>
                  <p:nvGrpSpPr>
                    <p:cNvPr id="220" name="Group 219"/>
                    <p:cNvGrpSpPr/>
                    <p:nvPr/>
                  </p:nvGrpSpPr>
                  <p:grpSpPr>
                    <a:xfrm>
                      <a:off x="5872979" y="3061884"/>
                      <a:ext cx="1278670" cy="815608"/>
                      <a:chOff x="5872979" y="3061884"/>
                      <a:chExt cx="1278670" cy="815608"/>
                    </a:xfrm>
                  </p:grpSpPr>
                  <p:sp>
                    <p:nvSpPr>
                      <p:cNvPr id="225" name="TextBox 224"/>
                      <p:cNvSpPr txBox="1"/>
                      <p:nvPr/>
                    </p:nvSpPr>
                    <p:spPr>
                      <a:xfrm>
                        <a:off x="5872979" y="3061884"/>
                        <a:ext cx="1278670" cy="815608"/>
                      </a:xfrm>
                      <a:prstGeom prst="rect">
                        <a:avLst/>
                      </a:prstGeom>
                      <a:noFill/>
                    </p:spPr>
                    <p:txBody>
                      <a:bodyPr wrap="square" rtlCol="0">
                        <a:spAutoFit/>
                      </a:bodyPr>
                      <a:lstStyle/>
                      <a:p>
                        <a:pPr algn="ctr"/>
                        <a:r>
                          <a:rPr lang="en-US" sz="2100" dirty="0" err="1">
                            <a:cs typeface="Segoe UI Light" panose="020B0502040204020203" pitchFamily="34" charset="0"/>
                          </a:rPr>
                          <a:t>TxStart</a:t>
                        </a:r>
                        <a:endParaRPr lang="en-US" sz="2100" dirty="0">
                          <a:cs typeface="Segoe UI Light" panose="020B0502040204020203" pitchFamily="34" charset="0"/>
                        </a:endParaRPr>
                      </a:p>
                      <a:p>
                        <a:pPr algn="ctr"/>
                        <a:endParaRPr lang="en-US" sz="500" dirty="0">
                          <a:cs typeface="Segoe UI Light" panose="020B0502040204020203" pitchFamily="34" charset="0"/>
                        </a:endParaRPr>
                      </a:p>
                      <a:p>
                        <a:pPr algn="ctr"/>
                        <a:r>
                          <a:rPr lang="en-US" sz="2100" dirty="0">
                            <a:cs typeface="Segoe UI Light" panose="020B0502040204020203" pitchFamily="34" charset="0"/>
                          </a:rPr>
                          <a:t>metadata</a:t>
                        </a:r>
                      </a:p>
                    </p:txBody>
                  </p:sp>
                  <p:sp>
                    <p:nvSpPr>
                      <p:cNvPr id="223" name="Left Bracket 222"/>
                      <p:cNvSpPr/>
                      <p:nvPr/>
                    </p:nvSpPr>
                    <p:spPr>
                      <a:xfrm flipH="1">
                        <a:off x="6948477" y="3199222"/>
                        <a:ext cx="121396" cy="621304"/>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4" name="Left Bracket 223"/>
                      <p:cNvSpPr/>
                      <p:nvPr/>
                    </p:nvSpPr>
                    <p:spPr>
                      <a:xfrm>
                        <a:off x="5949175" y="3182703"/>
                        <a:ext cx="121396" cy="621304"/>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21" name="TextBox 220"/>
                    <p:cNvSpPr txBox="1"/>
                    <p:nvPr/>
                  </p:nvSpPr>
                  <p:spPr>
                    <a:xfrm>
                      <a:off x="4930278" y="3254047"/>
                      <a:ext cx="1079595" cy="461665"/>
                    </a:xfrm>
                    <a:prstGeom prst="rect">
                      <a:avLst/>
                    </a:prstGeom>
                    <a:noFill/>
                  </p:spPr>
                  <p:txBody>
                    <a:bodyPr wrap="square" rtlCol="0">
                      <a:spAutoFit/>
                    </a:bodyPr>
                    <a:lstStyle/>
                    <a:p>
                      <a:pPr algn="ctr"/>
                      <a:r>
                        <a:rPr lang="en-US" sz="2400" dirty="0"/>
                        <a:t>journal</a:t>
                      </a:r>
                    </a:p>
                  </p:txBody>
                </p:sp>
              </p:grpSp>
            </p:grpSp>
            <p:grpSp>
              <p:nvGrpSpPr>
                <p:cNvPr id="200" name="Group 199"/>
                <p:cNvGrpSpPr/>
                <p:nvPr/>
              </p:nvGrpSpPr>
              <p:grpSpPr>
                <a:xfrm>
                  <a:off x="4813604" y="4098433"/>
                  <a:ext cx="2233967" cy="847493"/>
                  <a:chOff x="4813604" y="2863952"/>
                  <a:chExt cx="2233967" cy="847493"/>
                </a:xfrm>
              </p:grpSpPr>
              <p:sp>
                <p:nvSpPr>
                  <p:cNvPr id="212" name="Rectangle: Rounded Corners 211"/>
                  <p:cNvSpPr/>
                  <p:nvPr/>
                </p:nvSpPr>
                <p:spPr>
                  <a:xfrm>
                    <a:off x="4850780" y="2863952"/>
                    <a:ext cx="2196791" cy="847493"/>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latin typeface="Segoe UI Light" panose="020B0502040204020203" pitchFamily="34" charset="0"/>
                      <a:cs typeface="Segoe UI Light" panose="020B0502040204020203" pitchFamily="34" charset="0"/>
                    </a:endParaRPr>
                  </a:p>
                </p:txBody>
              </p:sp>
              <p:grpSp>
                <p:nvGrpSpPr>
                  <p:cNvPr id="213" name="Group 212"/>
                  <p:cNvGrpSpPr/>
                  <p:nvPr/>
                </p:nvGrpSpPr>
                <p:grpSpPr>
                  <a:xfrm>
                    <a:off x="5745154" y="2968445"/>
                    <a:ext cx="1278670" cy="637823"/>
                    <a:chOff x="5861828" y="3182703"/>
                    <a:chExt cx="1278670" cy="637823"/>
                  </a:xfrm>
                </p:grpSpPr>
                <p:sp>
                  <p:nvSpPr>
                    <p:cNvPr id="215" name="TextBox 214"/>
                    <p:cNvSpPr txBox="1"/>
                    <p:nvPr/>
                  </p:nvSpPr>
                  <p:spPr>
                    <a:xfrm>
                      <a:off x="5861828" y="3248696"/>
                      <a:ext cx="1278670" cy="461665"/>
                    </a:xfrm>
                    <a:prstGeom prst="rect">
                      <a:avLst/>
                    </a:prstGeom>
                    <a:noFill/>
                  </p:spPr>
                  <p:txBody>
                    <a:bodyPr wrap="square" rtlCol="0">
                      <a:spAutoFit/>
                    </a:bodyPr>
                    <a:lstStyle/>
                    <a:p>
                      <a:pPr algn="ctr"/>
                      <a:r>
                        <a:rPr lang="en-US" sz="2400" dirty="0" err="1">
                          <a:cs typeface="Segoe UI Light" panose="020B0502040204020203" pitchFamily="34" charset="0"/>
                        </a:rPr>
                        <a:t>TxEnd</a:t>
                      </a:r>
                      <a:endParaRPr lang="en-US" sz="2400" dirty="0">
                        <a:cs typeface="Segoe UI Light" panose="020B0502040204020203" pitchFamily="34" charset="0"/>
                      </a:endParaRPr>
                    </a:p>
                  </p:txBody>
                </p:sp>
                <p:sp>
                  <p:nvSpPr>
                    <p:cNvPr id="216" name="Left Bracket 215"/>
                    <p:cNvSpPr/>
                    <p:nvPr/>
                  </p:nvSpPr>
                  <p:spPr>
                    <a:xfrm flipH="1">
                      <a:off x="6948477" y="3199222"/>
                      <a:ext cx="121396" cy="621304"/>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7" name="Left Bracket 216"/>
                    <p:cNvSpPr/>
                    <p:nvPr/>
                  </p:nvSpPr>
                  <p:spPr>
                    <a:xfrm>
                      <a:off x="5949175" y="3182703"/>
                      <a:ext cx="121396" cy="621304"/>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14" name="TextBox 213"/>
                  <p:cNvSpPr txBox="1"/>
                  <p:nvPr/>
                </p:nvSpPr>
                <p:spPr>
                  <a:xfrm>
                    <a:off x="4813604" y="3039789"/>
                    <a:ext cx="1079595" cy="461665"/>
                  </a:xfrm>
                  <a:prstGeom prst="rect">
                    <a:avLst/>
                  </a:prstGeom>
                  <a:noFill/>
                </p:spPr>
                <p:txBody>
                  <a:bodyPr wrap="square" rtlCol="0">
                    <a:spAutoFit/>
                  </a:bodyPr>
                  <a:lstStyle/>
                  <a:p>
                    <a:pPr algn="ctr"/>
                    <a:r>
                      <a:rPr lang="en-US" sz="2400" dirty="0"/>
                      <a:t>journal</a:t>
                    </a:r>
                  </a:p>
                </p:txBody>
              </p:sp>
            </p:grpSp>
            <p:grpSp>
              <p:nvGrpSpPr>
                <p:cNvPr id="201" name="Group 200"/>
                <p:cNvGrpSpPr/>
                <p:nvPr/>
              </p:nvGrpSpPr>
              <p:grpSpPr>
                <a:xfrm>
                  <a:off x="4813604" y="5553596"/>
                  <a:ext cx="2233967" cy="847493"/>
                  <a:chOff x="4813604" y="1371599"/>
                  <a:chExt cx="2233967" cy="847493"/>
                </a:xfrm>
              </p:grpSpPr>
              <p:sp>
                <p:nvSpPr>
                  <p:cNvPr id="202" name="Rectangle: Rounded Corners 201"/>
                  <p:cNvSpPr/>
                  <p:nvPr/>
                </p:nvSpPr>
                <p:spPr>
                  <a:xfrm>
                    <a:off x="4850780" y="1371599"/>
                    <a:ext cx="2196791" cy="84749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latin typeface="Segoe UI Light" panose="020B0502040204020203" pitchFamily="34" charset="0"/>
                      <a:cs typeface="Segoe UI Light" panose="020B0502040204020203" pitchFamily="34" charset="0"/>
                    </a:endParaRPr>
                  </a:p>
                </p:txBody>
              </p:sp>
              <p:grpSp>
                <p:nvGrpSpPr>
                  <p:cNvPr id="203" name="Group 202"/>
                  <p:cNvGrpSpPr/>
                  <p:nvPr/>
                </p:nvGrpSpPr>
                <p:grpSpPr>
                  <a:xfrm>
                    <a:off x="4813604" y="1476092"/>
                    <a:ext cx="2221371" cy="637823"/>
                    <a:chOff x="4930278" y="3182703"/>
                    <a:chExt cx="2221371" cy="637823"/>
                  </a:xfrm>
                </p:grpSpPr>
                <p:grpSp>
                  <p:nvGrpSpPr>
                    <p:cNvPr id="204" name="Group 203"/>
                    <p:cNvGrpSpPr/>
                    <p:nvPr/>
                  </p:nvGrpSpPr>
                  <p:grpSpPr>
                    <a:xfrm>
                      <a:off x="5872979" y="3182703"/>
                      <a:ext cx="1278670" cy="637823"/>
                      <a:chOff x="5872979" y="3182703"/>
                      <a:chExt cx="1278670" cy="637823"/>
                    </a:xfrm>
                  </p:grpSpPr>
                  <p:sp>
                    <p:nvSpPr>
                      <p:cNvPr id="209" name="TextBox 208"/>
                      <p:cNvSpPr txBox="1"/>
                      <p:nvPr/>
                    </p:nvSpPr>
                    <p:spPr>
                      <a:xfrm>
                        <a:off x="5872979" y="3278459"/>
                        <a:ext cx="1278670" cy="415498"/>
                      </a:xfrm>
                      <a:prstGeom prst="rect">
                        <a:avLst/>
                      </a:prstGeom>
                      <a:noFill/>
                    </p:spPr>
                    <p:txBody>
                      <a:bodyPr wrap="square" rtlCol="0">
                        <a:spAutoFit/>
                      </a:bodyPr>
                      <a:lstStyle/>
                      <a:p>
                        <a:pPr algn="ctr"/>
                        <a:r>
                          <a:rPr lang="en-US" sz="2100" dirty="0">
                            <a:cs typeface="Segoe UI Light" panose="020B0502040204020203" pitchFamily="34" charset="0"/>
                          </a:rPr>
                          <a:t>metadata</a:t>
                        </a:r>
                      </a:p>
                    </p:txBody>
                  </p:sp>
                  <p:sp>
                    <p:nvSpPr>
                      <p:cNvPr id="207" name="Left Bracket 206"/>
                      <p:cNvSpPr/>
                      <p:nvPr/>
                    </p:nvSpPr>
                    <p:spPr>
                      <a:xfrm flipH="1">
                        <a:off x="6948477" y="3199222"/>
                        <a:ext cx="121396" cy="621304"/>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8" name="Left Bracket 207"/>
                      <p:cNvSpPr/>
                      <p:nvPr/>
                    </p:nvSpPr>
                    <p:spPr>
                      <a:xfrm>
                        <a:off x="5949175" y="3182703"/>
                        <a:ext cx="121396" cy="621304"/>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05" name="TextBox 204"/>
                    <p:cNvSpPr txBox="1"/>
                    <p:nvPr/>
                  </p:nvSpPr>
                  <p:spPr>
                    <a:xfrm>
                      <a:off x="4930278" y="3254047"/>
                      <a:ext cx="1079595" cy="461665"/>
                    </a:xfrm>
                    <a:prstGeom prst="rect">
                      <a:avLst/>
                    </a:prstGeom>
                    <a:noFill/>
                  </p:spPr>
                  <p:txBody>
                    <a:bodyPr wrap="square" rtlCol="0">
                      <a:spAutoFit/>
                    </a:bodyPr>
                    <a:lstStyle/>
                    <a:p>
                      <a:pPr algn="ctr"/>
                      <a:r>
                        <a:rPr lang="en-US" sz="2400" dirty="0" err="1"/>
                        <a:t>inPlace</a:t>
                      </a:r>
                      <a:endParaRPr lang="en-US" sz="2400" dirty="0"/>
                    </a:p>
                  </p:txBody>
                </p:sp>
              </p:grpSp>
            </p:grpSp>
          </p:grpSp>
          <p:grpSp>
            <p:nvGrpSpPr>
              <p:cNvPr id="286" name="Group 285"/>
              <p:cNvGrpSpPr/>
              <p:nvPr/>
            </p:nvGrpSpPr>
            <p:grpSpPr>
              <a:xfrm>
                <a:off x="10536459" y="3469807"/>
                <a:ext cx="1804186" cy="635544"/>
                <a:chOff x="6601933" y="3462889"/>
                <a:chExt cx="1804186" cy="635544"/>
              </a:xfrm>
            </p:grpSpPr>
            <p:cxnSp>
              <p:nvCxnSpPr>
                <p:cNvPr id="287" name="Straight Arrow Connector 286"/>
                <p:cNvCxnSpPr/>
                <p:nvPr/>
              </p:nvCxnSpPr>
              <p:spPr>
                <a:xfrm>
                  <a:off x="6601933" y="3462889"/>
                  <a:ext cx="0" cy="635544"/>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88" name="TextBox 287"/>
                <p:cNvSpPr txBox="1"/>
                <p:nvPr/>
              </p:nvSpPr>
              <p:spPr>
                <a:xfrm>
                  <a:off x="6601933" y="3534233"/>
                  <a:ext cx="1804186" cy="461665"/>
                </a:xfrm>
                <a:prstGeom prst="rect">
                  <a:avLst/>
                </a:prstGeom>
                <a:noFill/>
              </p:spPr>
              <p:txBody>
                <a:bodyPr wrap="square" rtlCol="0">
                  <a:spAutoFit/>
                </a:bodyPr>
                <a:lstStyle/>
                <a:p>
                  <a:r>
                    <a:rPr lang="en-US" sz="2400" dirty="0"/>
                    <a:t>Synchronous</a:t>
                  </a:r>
                </a:p>
              </p:txBody>
            </p:sp>
          </p:grpSp>
          <p:grpSp>
            <p:nvGrpSpPr>
              <p:cNvPr id="289" name="Group 288"/>
              <p:cNvGrpSpPr/>
              <p:nvPr/>
            </p:nvGrpSpPr>
            <p:grpSpPr>
              <a:xfrm>
                <a:off x="10536458" y="1982954"/>
                <a:ext cx="1779838" cy="635544"/>
                <a:chOff x="6601933" y="3462889"/>
                <a:chExt cx="1779838" cy="635544"/>
              </a:xfrm>
            </p:grpSpPr>
            <p:cxnSp>
              <p:nvCxnSpPr>
                <p:cNvPr id="290" name="Straight Arrow Connector 289"/>
                <p:cNvCxnSpPr/>
                <p:nvPr/>
              </p:nvCxnSpPr>
              <p:spPr>
                <a:xfrm>
                  <a:off x="6601933" y="3462889"/>
                  <a:ext cx="0" cy="635544"/>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91" name="TextBox 290"/>
                <p:cNvSpPr txBox="1"/>
                <p:nvPr/>
              </p:nvSpPr>
              <p:spPr>
                <a:xfrm>
                  <a:off x="6601933" y="3534233"/>
                  <a:ext cx="1779838" cy="461665"/>
                </a:xfrm>
                <a:prstGeom prst="rect">
                  <a:avLst/>
                </a:prstGeom>
                <a:noFill/>
              </p:spPr>
              <p:txBody>
                <a:bodyPr wrap="square" rtlCol="0">
                  <a:spAutoFit/>
                </a:bodyPr>
                <a:lstStyle/>
                <a:p>
                  <a:r>
                    <a:rPr lang="en-US" sz="2400" dirty="0"/>
                    <a:t>Synchronous</a:t>
                  </a:r>
                </a:p>
              </p:txBody>
            </p:sp>
          </p:grpSp>
          <p:grpSp>
            <p:nvGrpSpPr>
              <p:cNvPr id="295" name="Group 294"/>
              <p:cNvGrpSpPr/>
              <p:nvPr/>
            </p:nvGrpSpPr>
            <p:grpSpPr>
              <a:xfrm>
                <a:off x="9412516" y="4563869"/>
                <a:ext cx="2435650" cy="1245172"/>
                <a:chOff x="5424724" y="4565848"/>
                <a:chExt cx="2435650" cy="1245172"/>
              </a:xfrm>
            </p:grpSpPr>
            <p:sp>
              <p:nvSpPr>
                <p:cNvPr id="296" name="Arc 295"/>
                <p:cNvSpPr/>
                <p:nvPr/>
              </p:nvSpPr>
              <p:spPr>
                <a:xfrm rot="2380027">
                  <a:off x="5424724" y="4565848"/>
                  <a:ext cx="1396216" cy="1245172"/>
                </a:xfrm>
                <a:prstGeom prst="arc">
                  <a:avLst>
                    <a:gd name="adj1" fmla="val 17877817"/>
                    <a:gd name="adj2" fmla="val 21265046"/>
                  </a:avLst>
                </a:prstGeom>
                <a:ln>
                  <a:solidFill>
                    <a:schemeClr val="tx1"/>
                  </a:solidFill>
                  <a:prstDash val="lgDash"/>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7" name="TextBox 296"/>
                <p:cNvSpPr txBox="1"/>
                <p:nvPr/>
              </p:nvSpPr>
              <p:spPr>
                <a:xfrm>
                  <a:off x="6775813" y="5014134"/>
                  <a:ext cx="1084561" cy="461665"/>
                </a:xfrm>
                <a:prstGeom prst="rect">
                  <a:avLst/>
                </a:prstGeom>
                <a:noFill/>
              </p:spPr>
              <p:txBody>
                <a:bodyPr wrap="square" rtlCol="0">
                  <a:spAutoFit/>
                </a:bodyPr>
                <a:lstStyle/>
                <a:p>
                  <a:r>
                    <a:rPr lang="en-US" sz="2400" dirty="0"/>
                    <a:t>Later…</a:t>
                  </a:r>
                </a:p>
              </p:txBody>
            </p:sp>
          </p:grpSp>
        </p:grpSp>
      </p:grpSp>
      <p:sp>
        <p:nvSpPr>
          <p:cNvPr id="302" name="Content Placeholder 2"/>
          <p:cNvSpPr txBox="1">
            <a:spLocks/>
          </p:cNvSpPr>
          <p:nvPr/>
        </p:nvSpPr>
        <p:spPr>
          <a:xfrm>
            <a:off x="30482" y="942846"/>
            <a:ext cx="4229226" cy="585897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Light" panose="020B0502040204020203" pitchFamily="34" charset="0"/>
                <a:ea typeface="+mn-ea"/>
                <a:cs typeface="Segoe UI Light"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Light" panose="020B0502040204020203" pitchFamily="34" charset="0"/>
                <a:ea typeface="+mn-ea"/>
                <a:cs typeface="Segoe UI Light"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Light" panose="020B0502040204020203" pitchFamily="34" charset="0"/>
                <a:ea typeface="+mn-ea"/>
                <a:cs typeface="Segoe UI Light"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Light" panose="020B0502040204020203" pitchFamily="34" charset="0"/>
                <a:ea typeface="+mn-ea"/>
                <a:cs typeface="Segoe UI Light"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Light" panose="020B0502040204020203" pitchFamily="34" charset="0"/>
                <a:ea typeface="+mn-ea"/>
                <a:cs typeface="Segoe UI Light"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dirty="0"/>
              <a:t>Up to this point, we’ve looked at data mode</a:t>
            </a:r>
          </a:p>
          <a:p>
            <a:pPr lvl="1"/>
            <a:r>
              <a:rPr lang="en-US" sz="2600" dirty="0"/>
              <a:t>Both data and metadata are journaled</a:t>
            </a:r>
          </a:p>
          <a:p>
            <a:pPr lvl="1"/>
            <a:r>
              <a:rPr lang="en-US" sz="2600" dirty="0"/>
              <a:t>Post-crash, metadata is consistent, and files never contain junk (although writes may be lost)</a:t>
            </a:r>
          </a:p>
          <a:p>
            <a:pPr lvl="1"/>
            <a:r>
              <a:rPr lang="en-US" sz="2600" dirty="0"/>
              <a:t>Data mode incurs a double-write penalty for all data *and* metadata</a:t>
            </a:r>
          </a:p>
          <a:p>
            <a:pPr lvl="1"/>
            <a:endParaRPr lang="en-US" sz="2800" dirty="0"/>
          </a:p>
        </p:txBody>
      </p:sp>
      <p:sp>
        <p:nvSpPr>
          <p:cNvPr id="303" name="Content Placeholder 2"/>
          <p:cNvSpPr txBox="1">
            <a:spLocks/>
          </p:cNvSpPr>
          <p:nvPr/>
        </p:nvSpPr>
        <p:spPr>
          <a:xfrm>
            <a:off x="52262" y="1003751"/>
            <a:ext cx="4229226" cy="585897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Light" panose="020B0502040204020203" pitchFamily="34" charset="0"/>
                <a:ea typeface="+mn-ea"/>
                <a:cs typeface="Segoe UI Light"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Light" panose="020B0502040204020203" pitchFamily="34" charset="0"/>
                <a:ea typeface="+mn-ea"/>
                <a:cs typeface="Segoe UI Light"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Light" panose="020B0502040204020203" pitchFamily="34" charset="0"/>
                <a:ea typeface="+mn-ea"/>
                <a:cs typeface="Segoe UI Light"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Light" panose="020B0502040204020203" pitchFamily="34" charset="0"/>
                <a:ea typeface="+mn-ea"/>
                <a:cs typeface="Segoe UI Light"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Light" panose="020B0502040204020203" pitchFamily="34" charset="0"/>
                <a:ea typeface="+mn-ea"/>
                <a:cs typeface="Segoe UI Light"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Ordered mode does not journal data, but writes it in-place before issuing journal updates for metadata</a:t>
            </a:r>
          </a:p>
          <a:p>
            <a:pPr lvl="1"/>
            <a:r>
              <a:rPr lang="en-US" dirty="0"/>
              <a:t>Avoids double-write penalty for data, while ensuring that writes to preexisting regions of a file are always preserved post-crash if those writes make it to the disk</a:t>
            </a:r>
          </a:p>
          <a:p>
            <a:pPr lvl="1"/>
            <a:r>
              <a:rPr lang="en-US" dirty="0"/>
              <a:t>Still possible for appends to be lost post-crash</a:t>
            </a:r>
          </a:p>
          <a:p>
            <a:pPr lvl="1"/>
            <a:r>
              <a:rPr lang="en-US" dirty="0"/>
              <a:t>Forcing the journal update to wait for the data write can hurt performance</a:t>
            </a:r>
          </a:p>
        </p:txBody>
      </p:sp>
      <p:sp>
        <p:nvSpPr>
          <p:cNvPr id="4" name="TextBox 3">
            <a:extLst>
              <a:ext uri="{FF2B5EF4-FFF2-40B4-BE49-F238E27FC236}">
                <a16:creationId xmlns:a16="http://schemas.microsoft.com/office/drawing/2014/main" id="{345EA2D4-24A5-4618-E45A-A419F9083254}"/>
              </a:ext>
            </a:extLst>
          </p:cNvPr>
          <p:cNvSpPr txBox="1"/>
          <p:nvPr/>
        </p:nvSpPr>
        <p:spPr>
          <a:xfrm>
            <a:off x="6493575" y="2360316"/>
            <a:ext cx="1278670" cy="400110"/>
          </a:xfrm>
          <a:prstGeom prst="rect">
            <a:avLst/>
          </a:prstGeom>
          <a:noFill/>
        </p:spPr>
        <p:txBody>
          <a:bodyPr wrap="square" rtlCol="0">
            <a:spAutoFit/>
          </a:bodyPr>
          <a:lstStyle/>
          <a:p>
            <a:pPr algn="ctr"/>
            <a:r>
              <a:rPr lang="en-US" sz="2000" dirty="0">
                <a:cs typeface="Segoe UI Light" panose="020B0502040204020203" pitchFamily="34" charset="0"/>
              </a:rPr>
              <a:t>+</a:t>
            </a:r>
          </a:p>
        </p:txBody>
      </p:sp>
      <p:sp>
        <p:nvSpPr>
          <p:cNvPr id="5" name="TextBox 4">
            <a:extLst>
              <a:ext uri="{FF2B5EF4-FFF2-40B4-BE49-F238E27FC236}">
                <a16:creationId xmlns:a16="http://schemas.microsoft.com/office/drawing/2014/main" id="{67DABB3D-F876-3D4E-03D1-68C8C42678DA}"/>
              </a:ext>
            </a:extLst>
          </p:cNvPr>
          <p:cNvSpPr txBox="1"/>
          <p:nvPr/>
        </p:nvSpPr>
        <p:spPr>
          <a:xfrm>
            <a:off x="10039824" y="2753671"/>
            <a:ext cx="1278670" cy="400110"/>
          </a:xfrm>
          <a:prstGeom prst="rect">
            <a:avLst/>
          </a:prstGeom>
          <a:noFill/>
        </p:spPr>
        <p:txBody>
          <a:bodyPr wrap="square" rtlCol="0">
            <a:spAutoFit/>
          </a:bodyPr>
          <a:lstStyle/>
          <a:p>
            <a:pPr algn="ctr"/>
            <a:r>
              <a:rPr lang="en-US" sz="2000" dirty="0">
                <a:cs typeface="Segoe UI Light" panose="020B0502040204020203" pitchFamily="34" charset="0"/>
              </a:rPr>
              <a:t>+</a:t>
            </a:r>
          </a:p>
        </p:txBody>
      </p:sp>
    </p:spTree>
    <p:extLst>
      <p:ext uri="{BB962C8B-B14F-4D97-AF65-F5344CB8AC3E}">
        <p14:creationId xmlns:p14="http://schemas.microsoft.com/office/powerpoint/2010/main" val="2333123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xEl>
                                              <p:pRg st="0" end="0"/>
                                            </p:txEl>
                                          </p:spTgt>
                                        </p:tgtEl>
                                      </p:cBhvr>
                                    </p:animEffect>
                                    <p:set>
                                      <p:cBhvr>
                                        <p:cTn id="7" dur="1" fill="hold">
                                          <p:stCondLst>
                                            <p:cond delay="499"/>
                                          </p:stCondLst>
                                        </p:cTn>
                                        <p:tgtEl>
                                          <p:spTgt spid="3">
                                            <p:txEl>
                                              <p:pRg st="0" end="0"/>
                                            </p:txEl>
                                          </p:spTgt>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3">
                                            <p:txEl>
                                              <p:pRg st="1" end="1"/>
                                            </p:txEl>
                                          </p:spTgt>
                                        </p:tgtEl>
                                      </p:cBhvr>
                                    </p:animEffect>
                                    <p:set>
                                      <p:cBhvr>
                                        <p:cTn id="10" dur="1" fill="hold">
                                          <p:stCondLst>
                                            <p:cond delay="499"/>
                                          </p:stCondLst>
                                        </p:cTn>
                                        <p:tgtEl>
                                          <p:spTgt spid="3">
                                            <p:txEl>
                                              <p:pRg st="1" end="1"/>
                                            </p:txEl>
                                          </p:spTgt>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500"/>
                                        <p:tgtEl>
                                          <p:spTgt spid="3">
                                            <p:txEl>
                                              <p:pRg st="2" end="2"/>
                                            </p:txEl>
                                          </p:spTgt>
                                        </p:tgtEl>
                                      </p:cBhvr>
                                    </p:animEffect>
                                    <p:set>
                                      <p:cBhvr>
                                        <p:cTn id="13" dur="1" fill="hold">
                                          <p:stCondLst>
                                            <p:cond delay="499"/>
                                          </p:stCondLst>
                                        </p:cTn>
                                        <p:tgtEl>
                                          <p:spTgt spid="3">
                                            <p:txEl>
                                              <p:pRg st="2" end="2"/>
                                            </p:txEl>
                                          </p:spTgt>
                                        </p:tgtEl>
                                        <p:attrNameLst>
                                          <p:attrName>style.visibility</p:attrName>
                                        </p:attrNameLst>
                                      </p:cBhvr>
                                      <p:to>
                                        <p:strVal val="hidden"/>
                                      </p:to>
                                    </p:set>
                                  </p:childTnLst>
                                </p:cTn>
                              </p:par>
                              <p:par>
                                <p:cTn id="14" presetID="10" presetClass="exit" presetSubtype="0" fill="hold" grpId="0" nodeType="withEffect">
                                  <p:stCondLst>
                                    <p:cond delay="0"/>
                                  </p:stCondLst>
                                  <p:childTnLst>
                                    <p:animEffect transition="out" filter="fade">
                                      <p:cBhvr>
                                        <p:cTn id="15" dur="500"/>
                                        <p:tgtEl>
                                          <p:spTgt spid="3">
                                            <p:txEl>
                                              <p:pRg st="3" end="3"/>
                                            </p:txEl>
                                          </p:spTgt>
                                        </p:tgtEl>
                                      </p:cBhvr>
                                    </p:animEffect>
                                    <p:set>
                                      <p:cBhvr>
                                        <p:cTn id="16" dur="1" fill="hold">
                                          <p:stCondLst>
                                            <p:cond delay="499"/>
                                          </p:stCondLst>
                                        </p:cTn>
                                        <p:tgtEl>
                                          <p:spTgt spid="3">
                                            <p:txEl>
                                              <p:pRg st="3" end="3"/>
                                            </p:txEl>
                                          </p:spTgt>
                                        </p:tgtEl>
                                        <p:attrNameLst>
                                          <p:attrName>style.visibility</p:attrName>
                                        </p:attrNameLst>
                                      </p:cBhvr>
                                      <p:to>
                                        <p:strVal val="hidden"/>
                                      </p:to>
                                    </p:se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302">
                                            <p:txEl>
                                              <p:pRg st="0" end="0"/>
                                            </p:txEl>
                                          </p:spTgt>
                                        </p:tgtEl>
                                        <p:attrNameLst>
                                          <p:attrName>style.visibility</p:attrName>
                                        </p:attrNameLst>
                                      </p:cBhvr>
                                      <p:to>
                                        <p:strVal val="visible"/>
                                      </p:to>
                                    </p:set>
                                    <p:animEffect transition="in" filter="fade">
                                      <p:cBhvr>
                                        <p:cTn id="20" dur="500"/>
                                        <p:tgtEl>
                                          <p:spTgt spid="302">
                                            <p:txEl>
                                              <p:pRg st="0" end="0"/>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02">
                                            <p:txEl>
                                              <p:pRg st="1" end="1"/>
                                            </p:txEl>
                                          </p:spTgt>
                                        </p:tgtEl>
                                        <p:attrNameLst>
                                          <p:attrName>style.visibility</p:attrName>
                                        </p:attrNameLst>
                                      </p:cBhvr>
                                      <p:to>
                                        <p:strVal val="visible"/>
                                      </p:to>
                                    </p:set>
                                    <p:animEffect transition="in" filter="fade">
                                      <p:cBhvr>
                                        <p:cTn id="23" dur="500"/>
                                        <p:tgtEl>
                                          <p:spTgt spid="302">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76"/>
                                        </p:tgtEl>
                                        <p:attrNameLst>
                                          <p:attrName>style.visibility</p:attrName>
                                        </p:attrNameLst>
                                      </p:cBhvr>
                                      <p:to>
                                        <p:strVal val="visible"/>
                                      </p:to>
                                    </p:set>
                                    <p:animEffect transition="in" filter="fade">
                                      <p:cBhvr>
                                        <p:cTn id="28" dur="500"/>
                                        <p:tgtEl>
                                          <p:spTgt spid="76"/>
                                        </p:tgtEl>
                                      </p:cBhvr>
                                    </p:animEffect>
                                  </p:childTnLst>
                                </p:cTn>
                              </p:par>
                              <p:par>
                                <p:cTn id="29" presetID="10" presetClass="entr" presetSubtype="0" fill="hold" nodeType="withEffect">
                                  <p:stCondLst>
                                    <p:cond delay="0"/>
                                  </p:stCondLst>
                                  <p:childTnLst>
                                    <p:set>
                                      <p:cBhvr>
                                        <p:cTn id="30" dur="1" fill="hold">
                                          <p:stCondLst>
                                            <p:cond delay="0"/>
                                          </p:stCondLst>
                                        </p:cTn>
                                        <p:tgtEl>
                                          <p:spTgt spid="300"/>
                                        </p:tgtEl>
                                        <p:attrNameLst>
                                          <p:attrName>style.visibility</p:attrName>
                                        </p:attrNameLst>
                                      </p:cBhvr>
                                      <p:to>
                                        <p:strVal val="visible"/>
                                      </p:to>
                                    </p:set>
                                    <p:animEffect transition="in" filter="fade">
                                      <p:cBhvr>
                                        <p:cTn id="31" dur="500"/>
                                        <p:tgtEl>
                                          <p:spTgt spid="300"/>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fade">
                                      <p:cBhvr>
                                        <p:cTn id="34" dur="500"/>
                                        <p:tgtEl>
                                          <p:spTgt spid="4"/>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02">
                                            <p:txEl>
                                              <p:pRg st="2" end="2"/>
                                            </p:txEl>
                                          </p:spTgt>
                                        </p:tgtEl>
                                        <p:attrNameLst>
                                          <p:attrName>style.visibility</p:attrName>
                                        </p:attrNameLst>
                                      </p:cBhvr>
                                      <p:to>
                                        <p:strVal val="visible"/>
                                      </p:to>
                                    </p:set>
                                    <p:animEffect transition="in" filter="fade">
                                      <p:cBhvr>
                                        <p:cTn id="39" dur="500"/>
                                        <p:tgtEl>
                                          <p:spTgt spid="302">
                                            <p:txEl>
                                              <p:pRg st="2" end="2"/>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02">
                                            <p:txEl>
                                              <p:pRg st="3" end="3"/>
                                            </p:txEl>
                                          </p:spTgt>
                                        </p:tgtEl>
                                        <p:attrNameLst>
                                          <p:attrName>style.visibility</p:attrName>
                                        </p:attrNameLst>
                                      </p:cBhvr>
                                      <p:to>
                                        <p:strVal val="visible"/>
                                      </p:to>
                                    </p:set>
                                    <p:animEffect transition="in" filter="fade">
                                      <p:cBhvr>
                                        <p:cTn id="42" dur="500"/>
                                        <p:tgtEl>
                                          <p:spTgt spid="302">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03">
                                            <p:txEl>
                                              <p:pRg st="0" end="0"/>
                                            </p:txEl>
                                          </p:spTgt>
                                        </p:tgtEl>
                                        <p:attrNameLst>
                                          <p:attrName>style.visibility</p:attrName>
                                        </p:attrNameLst>
                                      </p:cBhvr>
                                      <p:to>
                                        <p:strVal val="visible"/>
                                      </p:to>
                                    </p:set>
                                    <p:animEffect transition="in" filter="fade">
                                      <p:cBhvr>
                                        <p:cTn id="47" dur="500"/>
                                        <p:tgtEl>
                                          <p:spTgt spid="303">
                                            <p:txEl>
                                              <p:pRg st="0" end="0"/>
                                            </p:txEl>
                                          </p:spTgt>
                                        </p:tgtEl>
                                      </p:cBhvr>
                                    </p:animEffect>
                                  </p:childTnLst>
                                </p:cTn>
                              </p:par>
                              <p:par>
                                <p:cTn id="48" presetID="10" presetClass="exit" presetSubtype="0" fill="hold" grpId="1" nodeType="withEffect">
                                  <p:stCondLst>
                                    <p:cond delay="0"/>
                                  </p:stCondLst>
                                  <p:childTnLst>
                                    <p:animEffect transition="out" filter="fade">
                                      <p:cBhvr>
                                        <p:cTn id="49" dur="500"/>
                                        <p:tgtEl>
                                          <p:spTgt spid="302">
                                            <p:txEl>
                                              <p:pRg st="0" end="0"/>
                                            </p:txEl>
                                          </p:spTgt>
                                        </p:tgtEl>
                                      </p:cBhvr>
                                    </p:animEffect>
                                    <p:set>
                                      <p:cBhvr>
                                        <p:cTn id="50" dur="1" fill="hold">
                                          <p:stCondLst>
                                            <p:cond delay="499"/>
                                          </p:stCondLst>
                                        </p:cTn>
                                        <p:tgtEl>
                                          <p:spTgt spid="302">
                                            <p:txEl>
                                              <p:pRg st="0" end="0"/>
                                            </p:txEl>
                                          </p:spTgt>
                                        </p:tgtEl>
                                        <p:attrNameLst>
                                          <p:attrName>style.visibility</p:attrName>
                                        </p:attrNameLst>
                                      </p:cBhvr>
                                      <p:to>
                                        <p:strVal val="hidden"/>
                                      </p:to>
                                    </p:set>
                                  </p:childTnLst>
                                </p:cTn>
                              </p:par>
                              <p:par>
                                <p:cTn id="51" presetID="10" presetClass="exit" presetSubtype="0" fill="hold" grpId="1" nodeType="withEffect">
                                  <p:stCondLst>
                                    <p:cond delay="0"/>
                                  </p:stCondLst>
                                  <p:childTnLst>
                                    <p:animEffect transition="out" filter="fade">
                                      <p:cBhvr>
                                        <p:cTn id="52" dur="500"/>
                                        <p:tgtEl>
                                          <p:spTgt spid="302">
                                            <p:txEl>
                                              <p:pRg st="1" end="1"/>
                                            </p:txEl>
                                          </p:spTgt>
                                        </p:tgtEl>
                                      </p:cBhvr>
                                    </p:animEffect>
                                    <p:set>
                                      <p:cBhvr>
                                        <p:cTn id="53" dur="1" fill="hold">
                                          <p:stCondLst>
                                            <p:cond delay="499"/>
                                          </p:stCondLst>
                                        </p:cTn>
                                        <p:tgtEl>
                                          <p:spTgt spid="302">
                                            <p:txEl>
                                              <p:pRg st="1" end="1"/>
                                            </p:txEl>
                                          </p:spTgt>
                                        </p:tgtEl>
                                        <p:attrNameLst>
                                          <p:attrName>style.visibility</p:attrName>
                                        </p:attrNameLst>
                                      </p:cBhvr>
                                      <p:to>
                                        <p:strVal val="hidden"/>
                                      </p:to>
                                    </p:set>
                                  </p:childTnLst>
                                </p:cTn>
                              </p:par>
                              <p:par>
                                <p:cTn id="54" presetID="10" presetClass="exit" presetSubtype="0" fill="hold" grpId="1" nodeType="withEffect">
                                  <p:stCondLst>
                                    <p:cond delay="0"/>
                                  </p:stCondLst>
                                  <p:childTnLst>
                                    <p:animEffect transition="out" filter="fade">
                                      <p:cBhvr>
                                        <p:cTn id="55" dur="500"/>
                                        <p:tgtEl>
                                          <p:spTgt spid="302">
                                            <p:txEl>
                                              <p:pRg st="2" end="2"/>
                                            </p:txEl>
                                          </p:spTgt>
                                        </p:tgtEl>
                                      </p:cBhvr>
                                    </p:animEffect>
                                    <p:set>
                                      <p:cBhvr>
                                        <p:cTn id="56" dur="1" fill="hold">
                                          <p:stCondLst>
                                            <p:cond delay="499"/>
                                          </p:stCondLst>
                                        </p:cTn>
                                        <p:tgtEl>
                                          <p:spTgt spid="302">
                                            <p:txEl>
                                              <p:pRg st="2" end="2"/>
                                            </p:txEl>
                                          </p:spTgt>
                                        </p:tgtEl>
                                        <p:attrNameLst>
                                          <p:attrName>style.visibility</p:attrName>
                                        </p:attrNameLst>
                                      </p:cBhvr>
                                      <p:to>
                                        <p:strVal val="hidden"/>
                                      </p:to>
                                    </p:set>
                                  </p:childTnLst>
                                </p:cTn>
                              </p:par>
                              <p:par>
                                <p:cTn id="57" presetID="10" presetClass="exit" presetSubtype="0" fill="hold" grpId="1" nodeType="withEffect">
                                  <p:stCondLst>
                                    <p:cond delay="0"/>
                                  </p:stCondLst>
                                  <p:childTnLst>
                                    <p:animEffect transition="out" filter="fade">
                                      <p:cBhvr>
                                        <p:cTn id="58" dur="500"/>
                                        <p:tgtEl>
                                          <p:spTgt spid="302">
                                            <p:txEl>
                                              <p:pRg st="3" end="3"/>
                                            </p:txEl>
                                          </p:spTgt>
                                        </p:tgtEl>
                                      </p:cBhvr>
                                    </p:animEffect>
                                    <p:set>
                                      <p:cBhvr>
                                        <p:cTn id="59" dur="1" fill="hold">
                                          <p:stCondLst>
                                            <p:cond delay="499"/>
                                          </p:stCondLst>
                                        </p:cTn>
                                        <p:tgtEl>
                                          <p:spTgt spid="302">
                                            <p:txEl>
                                              <p:pRg st="3" end="3"/>
                                            </p:txEl>
                                          </p:spTgt>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301"/>
                                        </p:tgtEl>
                                        <p:attrNameLst>
                                          <p:attrName>style.visibility</p:attrName>
                                        </p:attrNameLst>
                                      </p:cBhvr>
                                      <p:to>
                                        <p:strVal val="visible"/>
                                      </p:to>
                                    </p:set>
                                    <p:animEffect transition="in" filter="fade">
                                      <p:cBhvr>
                                        <p:cTn id="64" dur="500"/>
                                        <p:tgtEl>
                                          <p:spTgt spid="301"/>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5"/>
                                        </p:tgtEl>
                                        <p:attrNameLst>
                                          <p:attrName>style.visibility</p:attrName>
                                        </p:attrNameLst>
                                      </p:cBhvr>
                                      <p:to>
                                        <p:strVal val="visible"/>
                                      </p:to>
                                    </p:set>
                                    <p:animEffect transition="in" filter="fade">
                                      <p:cBhvr>
                                        <p:cTn id="67" dur="500"/>
                                        <p:tgtEl>
                                          <p:spTgt spid="5"/>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303">
                                            <p:txEl>
                                              <p:pRg st="1" end="1"/>
                                            </p:txEl>
                                          </p:spTgt>
                                        </p:tgtEl>
                                        <p:attrNameLst>
                                          <p:attrName>style.visibility</p:attrName>
                                        </p:attrNameLst>
                                      </p:cBhvr>
                                      <p:to>
                                        <p:strVal val="visible"/>
                                      </p:to>
                                    </p:set>
                                    <p:animEffect transition="in" filter="fade">
                                      <p:cBhvr>
                                        <p:cTn id="72" dur="500"/>
                                        <p:tgtEl>
                                          <p:spTgt spid="303">
                                            <p:txEl>
                                              <p:pRg st="1" end="1"/>
                                            </p:txEl>
                                          </p:spTgt>
                                        </p:tgtEl>
                                      </p:cBhvr>
                                    </p:animEffect>
                                  </p:childTnLst>
                                </p:cTn>
                              </p:par>
                              <p:par>
                                <p:cTn id="73" presetID="10" presetClass="entr" presetSubtype="0" fill="hold" nodeType="withEffect">
                                  <p:stCondLst>
                                    <p:cond delay="0"/>
                                  </p:stCondLst>
                                  <p:childTnLst>
                                    <p:set>
                                      <p:cBhvr>
                                        <p:cTn id="74" dur="1" fill="hold">
                                          <p:stCondLst>
                                            <p:cond delay="0"/>
                                          </p:stCondLst>
                                        </p:cTn>
                                        <p:tgtEl>
                                          <p:spTgt spid="303">
                                            <p:txEl>
                                              <p:pRg st="2" end="2"/>
                                            </p:txEl>
                                          </p:spTgt>
                                        </p:tgtEl>
                                        <p:attrNameLst>
                                          <p:attrName>style.visibility</p:attrName>
                                        </p:attrNameLst>
                                      </p:cBhvr>
                                      <p:to>
                                        <p:strVal val="visible"/>
                                      </p:to>
                                    </p:set>
                                    <p:animEffect transition="in" filter="fade">
                                      <p:cBhvr>
                                        <p:cTn id="75" dur="500"/>
                                        <p:tgtEl>
                                          <p:spTgt spid="303">
                                            <p:txEl>
                                              <p:pRg st="2" end="2"/>
                                            </p:txEl>
                                          </p:spTgt>
                                        </p:tgtEl>
                                      </p:cBhvr>
                                    </p:animEffect>
                                  </p:childTnLst>
                                </p:cTn>
                              </p:par>
                              <p:par>
                                <p:cTn id="76" presetID="10" presetClass="entr" presetSubtype="0" fill="hold" nodeType="withEffect">
                                  <p:stCondLst>
                                    <p:cond delay="0"/>
                                  </p:stCondLst>
                                  <p:childTnLst>
                                    <p:set>
                                      <p:cBhvr>
                                        <p:cTn id="77" dur="1" fill="hold">
                                          <p:stCondLst>
                                            <p:cond delay="0"/>
                                          </p:stCondLst>
                                        </p:cTn>
                                        <p:tgtEl>
                                          <p:spTgt spid="303">
                                            <p:txEl>
                                              <p:pRg st="3" end="3"/>
                                            </p:txEl>
                                          </p:spTgt>
                                        </p:tgtEl>
                                        <p:attrNameLst>
                                          <p:attrName>style.visibility</p:attrName>
                                        </p:attrNameLst>
                                      </p:cBhvr>
                                      <p:to>
                                        <p:strVal val="visible"/>
                                      </p:to>
                                    </p:set>
                                    <p:animEffect transition="in" filter="fade">
                                      <p:cBhvr>
                                        <p:cTn id="78" dur="500"/>
                                        <p:tgtEl>
                                          <p:spTgt spid="3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02" grpId="0" uiExpand="1" build="p"/>
      <p:bldP spid="302" grpId="1" uiExpand="1" build="p"/>
      <p:bldP spid="4"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09" y="8292"/>
            <a:ext cx="4592445" cy="1010797"/>
          </a:xfrm>
        </p:spPr>
        <p:txBody>
          <a:bodyPr>
            <a:noAutofit/>
          </a:bodyPr>
          <a:lstStyle/>
          <a:p>
            <a:r>
              <a:rPr lang="en-US" sz="3400" b="1" dirty="0"/>
              <a:t>ext3: Controlling What Gets Journaled</a:t>
            </a:r>
          </a:p>
        </p:txBody>
      </p:sp>
      <p:grpSp>
        <p:nvGrpSpPr>
          <p:cNvPr id="76" name="Group 75"/>
          <p:cNvGrpSpPr/>
          <p:nvPr/>
        </p:nvGrpSpPr>
        <p:grpSpPr>
          <a:xfrm>
            <a:off x="4387407" y="178420"/>
            <a:ext cx="584775" cy="6467707"/>
            <a:chOff x="4130930" y="178420"/>
            <a:chExt cx="584775" cy="6467707"/>
          </a:xfrm>
        </p:grpSpPr>
        <p:cxnSp>
          <p:nvCxnSpPr>
            <p:cNvPr id="74" name="Straight Arrow Connector 73"/>
            <p:cNvCxnSpPr>
              <a:cxnSpLocks/>
            </p:cNvCxnSpPr>
            <p:nvPr/>
          </p:nvCxnSpPr>
          <p:spPr>
            <a:xfrm>
              <a:off x="4627756" y="178420"/>
              <a:ext cx="0" cy="6467707"/>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rot="16200000">
              <a:off x="3806804" y="3424164"/>
              <a:ext cx="1233027" cy="584775"/>
            </a:xfrm>
            <a:prstGeom prst="rect">
              <a:avLst/>
            </a:prstGeom>
            <a:noFill/>
          </p:spPr>
          <p:txBody>
            <a:bodyPr wrap="square" rtlCol="0">
              <a:spAutoFit/>
            </a:bodyPr>
            <a:lstStyle/>
            <a:p>
              <a:pPr algn="ctr"/>
              <a:r>
                <a:rPr lang="en-US" sz="3200" dirty="0">
                  <a:latin typeface="Segoe UI Light" panose="020B0502040204020203" pitchFamily="34" charset="0"/>
                  <a:cs typeface="Segoe UI Light" panose="020B0502040204020203" pitchFamily="34" charset="0"/>
                </a:rPr>
                <a:t>Time</a:t>
              </a:r>
            </a:p>
          </p:txBody>
        </p:sp>
      </p:grpSp>
      <p:sp>
        <p:nvSpPr>
          <p:cNvPr id="149" name="Content Placeholder 2"/>
          <p:cNvSpPr txBox="1">
            <a:spLocks/>
          </p:cNvSpPr>
          <p:nvPr/>
        </p:nvSpPr>
        <p:spPr>
          <a:xfrm>
            <a:off x="27881" y="1007327"/>
            <a:ext cx="4229226" cy="585897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Light" panose="020B0502040204020203" pitchFamily="34" charset="0"/>
                <a:ea typeface="+mn-ea"/>
                <a:cs typeface="Segoe UI Light"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Light" panose="020B0502040204020203" pitchFamily="34" charset="0"/>
                <a:ea typeface="+mn-ea"/>
                <a:cs typeface="Segoe UI Light"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Light" panose="020B0502040204020203" pitchFamily="34" charset="0"/>
                <a:ea typeface="+mn-ea"/>
                <a:cs typeface="Segoe UI Light"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Light" panose="020B0502040204020203" pitchFamily="34" charset="0"/>
                <a:ea typeface="+mn-ea"/>
                <a:cs typeface="Segoe UI Light"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Light" panose="020B0502040204020203" pitchFamily="34" charset="0"/>
                <a:ea typeface="+mn-ea"/>
                <a:cs typeface="Segoe UI Light"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In unordered mode, the in-place data writes can be issued at any time w.r.t. journal updates and checkpoints for metadata</a:t>
            </a:r>
          </a:p>
          <a:p>
            <a:pPr lvl="1"/>
            <a:r>
              <a:rPr lang="en-US" dirty="0"/>
              <a:t>Allows the disk freedom to reorder those writes w.r.t. journal updates, improving performance</a:t>
            </a:r>
          </a:p>
          <a:p>
            <a:pPr lvl="1"/>
            <a:r>
              <a:rPr lang="en-US" dirty="0"/>
              <a:t>However, post-crash, files may contain junk data if the in-place data updates never hit the disk</a:t>
            </a:r>
          </a:p>
        </p:txBody>
      </p:sp>
      <p:grpSp>
        <p:nvGrpSpPr>
          <p:cNvPr id="150" name="Group 149"/>
          <p:cNvGrpSpPr/>
          <p:nvPr/>
        </p:nvGrpSpPr>
        <p:grpSpPr>
          <a:xfrm>
            <a:off x="4929523" y="495729"/>
            <a:ext cx="6659636" cy="6210589"/>
            <a:chOff x="4565925" y="495729"/>
            <a:chExt cx="6659636" cy="6210589"/>
          </a:xfrm>
        </p:grpSpPr>
        <p:sp>
          <p:nvSpPr>
            <p:cNvPr id="151" name="TextBox 150"/>
            <p:cNvSpPr txBox="1"/>
            <p:nvPr/>
          </p:nvSpPr>
          <p:spPr>
            <a:xfrm>
              <a:off x="7393259" y="495729"/>
              <a:ext cx="3832302" cy="646331"/>
            </a:xfrm>
            <a:prstGeom prst="rect">
              <a:avLst/>
            </a:prstGeom>
            <a:noFill/>
          </p:spPr>
          <p:txBody>
            <a:bodyPr wrap="square" rtlCol="0">
              <a:spAutoFit/>
            </a:bodyPr>
            <a:lstStyle/>
            <a:p>
              <a:pPr algn="ctr"/>
              <a:r>
                <a:rPr lang="en-US" sz="3600" dirty="0">
                  <a:latin typeface="Segoe UI" panose="020B0502040204020203" pitchFamily="34" charset="0"/>
                  <a:cs typeface="Segoe UI" panose="020B0502040204020203" pitchFamily="34" charset="0"/>
                </a:rPr>
                <a:t>Unordered mode</a:t>
              </a:r>
            </a:p>
          </p:txBody>
        </p:sp>
        <p:grpSp>
          <p:nvGrpSpPr>
            <p:cNvPr id="152" name="Group 151"/>
            <p:cNvGrpSpPr/>
            <p:nvPr/>
          </p:nvGrpSpPr>
          <p:grpSpPr>
            <a:xfrm>
              <a:off x="4565925" y="3474245"/>
              <a:ext cx="2233967" cy="847493"/>
              <a:chOff x="4813604" y="1371599"/>
              <a:chExt cx="2233967" cy="847493"/>
            </a:xfrm>
          </p:grpSpPr>
          <p:sp>
            <p:nvSpPr>
              <p:cNvPr id="263" name="Rectangle: Rounded Corners 262"/>
              <p:cNvSpPr/>
              <p:nvPr/>
            </p:nvSpPr>
            <p:spPr>
              <a:xfrm>
                <a:off x="4850780" y="1371599"/>
                <a:ext cx="2196791" cy="84749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latin typeface="Segoe UI Light" panose="020B0502040204020203" pitchFamily="34" charset="0"/>
                  <a:cs typeface="Segoe UI Light" panose="020B0502040204020203" pitchFamily="34" charset="0"/>
                </a:endParaRPr>
              </a:p>
            </p:txBody>
          </p:sp>
          <p:grpSp>
            <p:nvGrpSpPr>
              <p:cNvPr id="264" name="Group 263"/>
              <p:cNvGrpSpPr/>
              <p:nvPr/>
            </p:nvGrpSpPr>
            <p:grpSpPr>
              <a:xfrm>
                <a:off x="4813604" y="1476092"/>
                <a:ext cx="2207988" cy="637823"/>
                <a:chOff x="4930278" y="3182703"/>
                <a:chExt cx="2207988" cy="637823"/>
              </a:xfrm>
            </p:grpSpPr>
            <p:grpSp>
              <p:nvGrpSpPr>
                <p:cNvPr id="265" name="Group 264"/>
                <p:cNvGrpSpPr/>
                <p:nvPr/>
              </p:nvGrpSpPr>
              <p:grpSpPr>
                <a:xfrm>
                  <a:off x="5859596" y="3182703"/>
                  <a:ext cx="1278670" cy="637823"/>
                  <a:chOff x="5859596" y="3182703"/>
                  <a:chExt cx="1278670" cy="637823"/>
                </a:xfrm>
              </p:grpSpPr>
              <p:sp>
                <p:nvSpPr>
                  <p:cNvPr id="267" name="TextBox 266"/>
                  <p:cNvSpPr txBox="1"/>
                  <p:nvPr/>
                </p:nvSpPr>
                <p:spPr>
                  <a:xfrm>
                    <a:off x="5859596" y="3254046"/>
                    <a:ext cx="1278670" cy="461665"/>
                  </a:xfrm>
                  <a:prstGeom prst="rect">
                    <a:avLst/>
                  </a:prstGeom>
                  <a:noFill/>
                </p:spPr>
                <p:txBody>
                  <a:bodyPr wrap="square" rtlCol="0">
                    <a:spAutoFit/>
                  </a:bodyPr>
                  <a:lstStyle/>
                  <a:p>
                    <a:pPr algn="ctr"/>
                    <a:r>
                      <a:rPr lang="en-US" sz="2400" dirty="0">
                        <a:cs typeface="Segoe UI Light" panose="020B0502040204020203" pitchFamily="34" charset="0"/>
                      </a:rPr>
                      <a:t>data</a:t>
                    </a:r>
                  </a:p>
                </p:txBody>
              </p:sp>
              <p:sp>
                <p:nvSpPr>
                  <p:cNvPr id="268" name="Left Bracket 267"/>
                  <p:cNvSpPr/>
                  <p:nvPr/>
                </p:nvSpPr>
                <p:spPr>
                  <a:xfrm flipH="1">
                    <a:off x="6948477" y="3199222"/>
                    <a:ext cx="121396" cy="621304"/>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9" name="Left Bracket 268"/>
                  <p:cNvSpPr/>
                  <p:nvPr/>
                </p:nvSpPr>
                <p:spPr>
                  <a:xfrm>
                    <a:off x="5949175" y="3182703"/>
                    <a:ext cx="121396" cy="621304"/>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66" name="TextBox 265"/>
                <p:cNvSpPr txBox="1"/>
                <p:nvPr/>
              </p:nvSpPr>
              <p:spPr>
                <a:xfrm>
                  <a:off x="4930278" y="3254047"/>
                  <a:ext cx="1079595" cy="461665"/>
                </a:xfrm>
                <a:prstGeom prst="rect">
                  <a:avLst/>
                </a:prstGeom>
                <a:noFill/>
              </p:spPr>
              <p:txBody>
                <a:bodyPr wrap="square" rtlCol="0">
                  <a:spAutoFit/>
                </a:bodyPr>
                <a:lstStyle/>
                <a:p>
                  <a:pPr algn="ctr"/>
                  <a:r>
                    <a:rPr lang="en-US" sz="2400" dirty="0" err="1"/>
                    <a:t>inPlace</a:t>
                  </a:r>
                  <a:endParaRPr lang="en-US" sz="2400" dirty="0"/>
                </a:p>
              </p:txBody>
            </p:sp>
          </p:grpSp>
        </p:grpSp>
        <p:grpSp>
          <p:nvGrpSpPr>
            <p:cNvPr id="153" name="Group 152"/>
            <p:cNvGrpSpPr/>
            <p:nvPr/>
          </p:nvGrpSpPr>
          <p:grpSpPr>
            <a:xfrm>
              <a:off x="8132953" y="2550206"/>
              <a:ext cx="2233967" cy="861774"/>
              <a:chOff x="4813604" y="1367304"/>
              <a:chExt cx="2233967" cy="861774"/>
            </a:xfrm>
          </p:grpSpPr>
          <p:sp>
            <p:nvSpPr>
              <p:cNvPr id="256" name="Rectangle: Rounded Corners 255"/>
              <p:cNvSpPr/>
              <p:nvPr/>
            </p:nvSpPr>
            <p:spPr>
              <a:xfrm>
                <a:off x="4850780" y="1371599"/>
                <a:ext cx="2196791" cy="847493"/>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latin typeface="Segoe UI Light" panose="020B0502040204020203" pitchFamily="34" charset="0"/>
                  <a:cs typeface="Segoe UI Light" panose="020B0502040204020203" pitchFamily="34" charset="0"/>
                </a:endParaRPr>
              </a:p>
            </p:txBody>
          </p:sp>
          <p:grpSp>
            <p:nvGrpSpPr>
              <p:cNvPr id="257" name="Group 256"/>
              <p:cNvGrpSpPr/>
              <p:nvPr/>
            </p:nvGrpSpPr>
            <p:grpSpPr>
              <a:xfrm>
                <a:off x="4813604" y="1367304"/>
                <a:ext cx="2221371" cy="861774"/>
                <a:chOff x="4930278" y="3073915"/>
                <a:chExt cx="2221371" cy="861774"/>
              </a:xfrm>
            </p:grpSpPr>
            <p:grpSp>
              <p:nvGrpSpPr>
                <p:cNvPr id="258" name="Group 257"/>
                <p:cNvGrpSpPr/>
                <p:nvPr/>
              </p:nvGrpSpPr>
              <p:grpSpPr>
                <a:xfrm>
                  <a:off x="5872979" y="3073915"/>
                  <a:ext cx="1278670" cy="861774"/>
                  <a:chOff x="5872979" y="3073915"/>
                  <a:chExt cx="1278670" cy="861774"/>
                </a:xfrm>
              </p:grpSpPr>
              <p:sp>
                <p:nvSpPr>
                  <p:cNvPr id="260" name="TextBox 259"/>
                  <p:cNvSpPr txBox="1"/>
                  <p:nvPr/>
                </p:nvSpPr>
                <p:spPr>
                  <a:xfrm>
                    <a:off x="5872979" y="3073915"/>
                    <a:ext cx="1278670" cy="861774"/>
                  </a:xfrm>
                  <a:prstGeom prst="rect">
                    <a:avLst/>
                  </a:prstGeom>
                  <a:noFill/>
                </p:spPr>
                <p:txBody>
                  <a:bodyPr wrap="square" rtlCol="0">
                    <a:spAutoFit/>
                  </a:bodyPr>
                  <a:lstStyle/>
                  <a:p>
                    <a:pPr algn="ctr"/>
                    <a:r>
                      <a:rPr lang="en-US" sz="2100" dirty="0" err="1">
                        <a:cs typeface="Segoe UI Light" panose="020B0502040204020203" pitchFamily="34" charset="0"/>
                      </a:rPr>
                      <a:t>TxStart</a:t>
                    </a:r>
                    <a:endParaRPr lang="en-US" sz="2100" dirty="0">
                      <a:cs typeface="Segoe UI Light" panose="020B0502040204020203" pitchFamily="34" charset="0"/>
                    </a:endParaRPr>
                  </a:p>
                  <a:p>
                    <a:pPr algn="ctr"/>
                    <a:endParaRPr lang="en-US" sz="600" dirty="0">
                      <a:cs typeface="Segoe UI Light" panose="020B0502040204020203" pitchFamily="34" charset="0"/>
                    </a:endParaRPr>
                  </a:p>
                  <a:p>
                    <a:pPr algn="ctr"/>
                    <a:r>
                      <a:rPr lang="en-US" sz="2100" dirty="0">
                        <a:cs typeface="Segoe UI Light" panose="020B0502040204020203" pitchFamily="34" charset="0"/>
                      </a:rPr>
                      <a:t>metadata</a:t>
                    </a:r>
                  </a:p>
                </p:txBody>
              </p:sp>
              <p:sp>
                <p:nvSpPr>
                  <p:cNvPr id="261" name="Left Bracket 260"/>
                  <p:cNvSpPr/>
                  <p:nvPr/>
                </p:nvSpPr>
                <p:spPr>
                  <a:xfrm flipH="1">
                    <a:off x="6948477" y="3199222"/>
                    <a:ext cx="121396" cy="621304"/>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2" name="Left Bracket 261"/>
                  <p:cNvSpPr/>
                  <p:nvPr/>
                </p:nvSpPr>
                <p:spPr>
                  <a:xfrm>
                    <a:off x="5949175" y="3182703"/>
                    <a:ext cx="121396" cy="621304"/>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59" name="TextBox 258"/>
                <p:cNvSpPr txBox="1"/>
                <p:nvPr/>
              </p:nvSpPr>
              <p:spPr>
                <a:xfrm>
                  <a:off x="4930278" y="3254047"/>
                  <a:ext cx="1079595" cy="461665"/>
                </a:xfrm>
                <a:prstGeom prst="rect">
                  <a:avLst/>
                </a:prstGeom>
                <a:noFill/>
              </p:spPr>
              <p:txBody>
                <a:bodyPr wrap="square" rtlCol="0">
                  <a:spAutoFit/>
                </a:bodyPr>
                <a:lstStyle/>
                <a:p>
                  <a:pPr algn="ctr"/>
                  <a:r>
                    <a:rPr lang="en-US" sz="2400" dirty="0"/>
                    <a:t>journal</a:t>
                  </a:r>
                </a:p>
              </p:txBody>
            </p:sp>
          </p:grpSp>
        </p:grpSp>
        <p:grpSp>
          <p:nvGrpSpPr>
            <p:cNvPr id="154" name="Group 153"/>
            <p:cNvGrpSpPr/>
            <p:nvPr/>
          </p:nvGrpSpPr>
          <p:grpSpPr>
            <a:xfrm>
              <a:off x="8132953" y="4037538"/>
              <a:ext cx="2233967" cy="847493"/>
              <a:chOff x="4813604" y="2863952"/>
              <a:chExt cx="2233967" cy="847493"/>
            </a:xfrm>
          </p:grpSpPr>
          <p:sp>
            <p:nvSpPr>
              <p:cNvPr id="250" name="Rectangle: Rounded Corners 249"/>
              <p:cNvSpPr/>
              <p:nvPr/>
            </p:nvSpPr>
            <p:spPr>
              <a:xfrm>
                <a:off x="4850780" y="2863952"/>
                <a:ext cx="2196791" cy="847493"/>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latin typeface="Segoe UI Light" panose="020B0502040204020203" pitchFamily="34" charset="0"/>
                  <a:cs typeface="Segoe UI Light" panose="020B0502040204020203" pitchFamily="34" charset="0"/>
                </a:endParaRPr>
              </a:p>
            </p:txBody>
          </p:sp>
          <p:grpSp>
            <p:nvGrpSpPr>
              <p:cNvPr id="251" name="Group 250"/>
              <p:cNvGrpSpPr/>
              <p:nvPr/>
            </p:nvGrpSpPr>
            <p:grpSpPr>
              <a:xfrm>
                <a:off x="5745154" y="2968445"/>
                <a:ext cx="1278670" cy="637823"/>
                <a:chOff x="5861828" y="3182703"/>
                <a:chExt cx="1278670" cy="637823"/>
              </a:xfrm>
            </p:grpSpPr>
            <p:sp>
              <p:nvSpPr>
                <p:cNvPr id="253" name="TextBox 252"/>
                <p:cNvSpPr txBox="1"/>
                <p:nvPr/>
              </p:nvSpPr>
              <p:spPr>
                <a:xfrm>
                  <a:off x="5861828" y="3248696"/>
                  <a:ext cx="1278670" cy="461665"/>
                </a:xfrm>
                <a:prstGeom prst="rect">
                  <a:avLst/>
                </a:prstGeom>
                <a:noFill/>
              </p:spPr>
              <p:txBody>
                <a:bodyPr wrap="square" rtlCol="0">
                  <a:spAutoFit/>
                </a:bodyPr>
                <a:lstStyle/>
                <a:p>
                  <a:pPr algn="ctr"/>
                  <a:r>
                    <a:rPr lang="en-US" sz="2400" dirty="0" err="1">
                      <a:cs typeface="Segoe UI Light" panose="020B0502040204020203" pitchFamily="34" charset="0"/>
                    </a:rPr>
                    <a:t>TxEnd</a:t>
                  </a:r>
                  <a:endParaRPr lang="en-US" sz="2400" dirty="0">
                    <a:cs typeface="Segoe UI Light" panose="020B0502040204020203" pitchFamily="34" charset="0"/>
                  </a:endParaRPr>
                </a:p>
              </p:txBody>
            </p:sp>
            <p:sp>
              <p:nvSpPr>
                <p:cNvPr id="254" name="Left Bracket 253"/>
                <p:cNvSpPr/>
                <p:nvPr/>
              </p:nvSpPr>
              <p:spPr>
                <a:xfrm flipH="1">
                  <a:off x="6948477" y="3199222"/>
                  <a:ext cx="121396" cy="621304"/>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5" name="Left Bracket 254"/>
                <p:cNvSpPr/>
                <p:nvPr/>
              </p:nvSpPr>
              <p:spPr>
                <a:xfrm>
                  <a:off x="5949175" y="3182703"/>
                  <a:ext cx="121396" cy="621304"/>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52" name="TextBox 251"/>
              <p:cNvSpPr txBox="1"/>
              <p:nvPr/>
            </p:nvSpPr>
            <p:spPr>
              <a:xfrm>
                <a:off x="4813604" y="3039789"/>
                <a:ext cx="1079595" cy="461665"/>
              </a:xfrm>
              <a:prstGeom prst="rect">
                <a:avLst/>
              </a:prstGeom>
              <a:noFill/>
            </p:spPr>
            <p:txBody>
              <a:bodyPr wrap="square" rtlCol="0">
                <a:spAutoFit/>
              </a:bodyPr>
              <a:lstStyle/>
              <a:p>
                <a:pPr algn="ctr"/>
                <a:r>
                  <a:rPr lang="en-US" sz="2400" dirty="0"/>
                  <a:t>journal</a:t>
                </a:r>
              </a:p>
            </p:txBody>
          </p:sp>
        </p:grpSp>
        <p:grpSp>
          <p:nvGrpSpPr>
            <p:cNvPr id="155" name="Group 154"/>
            <p:cNvGrpSpPr/>
            <p:nvPr/>
          </p:nvGrpSpPr>
          <p:grpSpPr>
            <a:xfrm>
              <a:off x="8132953" y="5492701"/>
              <a:ext cx="2233967" cy="847493"/>
              <a:chOff x="4813604" y="1371599"/>
              <a:chExt cx="2233967" cy="847493"/>
            </a:xfrm>
          </p:grpSpPr>
          <p:sp>
            <p:nvSpPr>
              <p:cNvPr id="243" name="Rectangle: Rounded Corners 242"/>
              <p:cNvSpPr/>
              <p:nvPr/>
            </p:nvSpPr>
            <p:spPr>
              <a:xfrm>
                <a:off x="4850780" y="1371599"/>
                <a:ext cx="2196791" cy="84749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latin typeface="Segoe UI Light" panose="020B0502040204020203" pitchFamily="34" charset="0"/>
                  <a:cs typeface="Segoe UI Light" panose="020B0502040204020203" pitchFamily="34" charset="0"/>
                </a:endParaRPr>
              </a:p>
            </p:txBody>
          </p:sp>
          <p:grpSp>
            <p:nvGrpSpPr>
              <p:cNvPr id="244" name="Group 243"/>
              <p:cNvGrpSpPr/>
              <p:nvPr/>
            </p:nvGrpSpPr>
            <p:grpSpPr>
              <a:xfrm>
                <a:off x="4813604" y="1476092"/>
                <a:ext cx="2221371" cy="637823"/>
                <a:chOff x="4930278" y="3182703"/>
                <a:chExt cx="2221371" cy="637823"/>
              </a:xfrm>
            </p:grpSpPr>
            <p:grpSp>
              <p:nvGrpSpPr>
                <p:cNvPr id="245" name="Group 244"/>
                <p:cNvGrpSpPr/>
                <p:nvPr/>
              </p:nvGrpSpPr>
              <p:grpSpPr>
                <a:xfrm>
                  <a:off x="5872979" y="3182703"/>
                  <a:ext cx="1278670" cy="637823"/>
                  <a:chOff x="5872979" y="3182703"/>
                  <a:chExt cx="1278670" cy="637823"/>
                </a:xfrm>
              </p:grpSpPr>
              <p:sp>
                <p:nvSpPr>
                  <p:cNvPr id="247" name="TextBox 246"/>
                  <p:cNvSpPr txBox="1"/>
                  <p:nvPr/>
                </p:nvSpPr>
                <p:spPr>
                  <a:xfrm>
                    <a:off x="5872979" y="3278459"/>
                    <a:ext cx="1278670" cy="415498"/>
                  </a:xfrm>
                  <a:prstGeom prst="rect">
                    <a:avLst/>
                  </a:prstGeom>
                  <a:noFill/>
                </p:spPr>
                <p:txBody>
                  <a:bodyPr wrap="square" rtlCol="0">
                    <a:spAutoFit/>
                  </a:bodyPr>
                  <a:lstStyle/>
                  <a:p>
                    <a:pPr algn="ctr"/>
                    <a:r>
                      <a:rPr lang="en-US" sz="2100" dirty="0">
                        <a:cs typeface="Segoe UI Light" panose="020B0502040204020203" pitchFamily="34" charset="0"/>
                      </a:rPr>
                      <a:t>metadata</a:t>
                    </a:r>
                  </a:p>
                </p:txBody>
              </p:sp>
              <p:sp>
                <p:nvSpPr>
                  <p:cNvPr id="248" name="Left Bracket 247"/>
                  <p:cNvSpPr/>
                  <p:nvPr/>
                </p:nvSpPr>
                <p:spPr>
                  <a:xfrm flipH="1">
                    <a:off x="6948477" y="3199222"/>
                    <a:ext cx="121396" cy="621304"/>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9" name="Left Bracket 248"/>
                  <p:cNvSpPr/>
                  <p:nvPr/>
                </p:nvSpPr>
                <p:spPr>
                  <a:xfrm>
                    <a:off x="5949175" y="3182703"/>
                    <a:ext cx="121396" cy="621304"/>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46" name="TextBox 245"/>
                <p:cNvSpPr txBox="1"/>
                <p:nvPr/>
              </p:nvSpPr>
              <p:spPr>
                <a:xfrm>
                  <a:off x="4930278" y="3254047"/>
                  <a:ext cx="1079595" cy="461665"/>
                </a:xfrm>
                <a:prstGeom prst="rect">
                  <a:avLst/>
                </a:prstGeom>
                <a:noFill/>
              </p:spPr>
              <p:txBody>
                <a:bodyPr wrap="square" rtlCol="0">
                  <a:spAutoFit/>
                </a:bodyPr>
                <a:lstStyle/>
                <a:p>
                  <a:pPr algn="ctr"/>
                  <a:r>
                    <a:rPr lang="en-US" sz="2400" dirty="0" err="1"/>
                    <a:t>inPlace</a:t>
                  </a:r>
                  <a:endParaRPr lang="en-US" sz="2400" dirty="0"/>
                </a:p>
              </p:txBody>
            </p:sp>
          </p:grpSp>
        </p:grpSp>
        <p:grpSp>
          <p:nvGrpSpPr>
            <p:cNvPr id="174" name="Group 173"/>
            <p:cNvGrpSpPr/>
            <p:nvPr/>
          </p:nvGrpSpPr>
          <p:grpSpPr>
            <a:xfrm>
              <a:off x="9142560" y="3402901"/>
              <a:ext cx="1804186" cy="635544"/>
              <a:chOff x="6601933" y="3462889"/>
              <a:chExt cx="1804186" cy="635544"/>
            </a:xfrm>
          </p:grpSpPr>
          <p:cxnSp>
            <p:nvCxnSpPr>
              <p:cNvPr id="241" name="Straight Arrow Connector 240"/>
              <p:cNvCxnSpPr/>
              <p:nvPr/>
            </p:nvCxnSpPr>
            <p:spPr>
              <a:xfrm>
                <a:off x="6601933" y="3462889"/>
                <a:ext cx="0" cy="635544"/>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42" name="TextBox 241"/>
              <p:cNvSpPr txBox="1"/>
              <p:nvPr/>
            </p:nvSpPr>
            <p:spPr>
              <a:xfrm>
                <a:off x="6601933" y="3534233"/>
                <a:ext cx="1804186" cy="461665"/>
              </a:xfrm>
              <a:prstGeom prst="rect">
                <a:avLst/>
              </a:prstGeom>
              <a:noFill/>
            </p:spPr>
            <p:txBody>
              <a:bodyPr wrap="square" rtlCol="0">
                <a:spAutoFit/>
              </a:bodyPr>
              <a:lstStyle/>
              <a:p>
                <a:r>
                  <a:rPr lang="en-US" sz="2400" dirty="0"/>
                  <a:t>Synchronous</a:t>
                </a:r>
              </a:p>
            </p:txBody>
          </p:sp>
        </p:grpSp>
        <p:grpSp>
          <p:nvGrpSpPr>
            <p:cNvPr id="175" name="Group 174"/>
            <p:cNvGrpSpPr/>
            <p:nvPr/>
          </p:nvGrpSpPr>
          <p:grpSpPr>
            <a:xfrm>
              <a:off x="8018617" y="4496963"/>
              <a:ext cx="2435650" cy="1245172"/>
              <a:chOff x="5424724" y="4565848"/>
              <a:chExt cx="2435650" cy="1245172"/>
            </a:xfrm>
          </p:grpSpPr>
          <p:sp>
            <p:nvSpPr>
              <p:cNvPr id="239" name="Arc 238"/>
              <p:cNvSpPr/>
              <p:nvPr/>
            </p:nvSpPr>
            <p:spPr>
              <a:xfrm rot="2380027">
                <a:off x="5424724" y="4565848"/>
                <a:ext cx="1396216" cy="1245172"/>
              </a:xfrm>
              <a:prstGeom prst="arc">
                <a:avLst>
                  <a:gd name="adj1" fmla="val 17877817"/>
                  <a:gd name="adj2" fmla="val 21265046"/>
                </a:avLst>
              </a:prstGeom>
              <a:ln>
                <a:solidFill>
                  <a:schemeClr val="tx1"/>
                </a:solidFill>
                <a:prstDash val="lgDash"/>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0" name="TextBox 239"/>
              <p:cNvSpPr txBox="1"/>
              <p:nvPr/>
            </p:nvSpPr>
            <p:spPr>
              <a:xfrm>
                <a:off x="6775813" y="5014134"/>
                <a:ext cx="1084561" cy="461665"/>
              </a:xfrm>
              <a:prstGeom prst="rect">
                <a:avLst/>
              </a:prstGeom>
              <a:noFill/>
            </p:spPr>
            <p:txBody>
              <a:bodyPr wrap="square" rtlCol="0">
                <a:spAutoFit/>
              </a:bodyPr>
              <a:lstStyle/>
              <a:p>
                <a:r>
                  <a:rPr lang="en-US" sz="2400" dirty="0"/>
                  <a:t>Later…</a:t>
                </a:r>
              </a:p>
            </p:txBody>
          </p:sp>
        </p:grpSp>
        <p:grpSp>
          <p:nvGrpSpPr>
            <p:cNvPr id="176" name="Group 175"/>
            <p:cNvGrpSpPr/>
            <p:nvPr/>
          </p:nvGrpSpPr>
          <p:grpSpPr>
            <a:xfrm>
              <a:off x="6898999" y="1378116"/>
              <a:ext cx="1256480" cy="5328202"/>
              <a:chOff x="7120679" y="1378116"/>
              <a:chExt cx="1256480" cy="5328202"/>
            </a:xfrm>
          </p:grpSpPr>
          <p:cxnSp>
            <p:nvCxnSpPr>
              <p:cNvPr id="177" name="Straight Arrow Connector 176"/>
              <p:cNvCxnSpPr>
                <a:cxnSpLocks/>
              </p:cNvCxnSpPr>
              <p:nvPr/>
            </p:nvCxnSpPr>
            <p:spPr>
              <a:xfrm flipV="1">
                <a:off x="7683190" y="1784191"/>
                <a:ext cx="0" cy="4869733"/>
              </a:xfrm>
              <a:prstGeom prst="straightConnector1">
                <a:avLst/>
              </a:prstGeom>
              <a:ln>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grpSp>
            <p:nvGrpSpPr>
              <p:cNvPr id="178" name="Group 177"/>
              <p:cNvGrpSpPr/>
              <p:nvPr/>
            </p:nvGrpSpPr>
            <p:grpSpPr>
              <a:xfrm>
                <a:off x="7553208" y="1378116"/>
                <a:ext cx="810207" cy="461665"/>
                <a:chOff x="7553208" y="1378116"/>
                <a:chExt cx="810207" cy="461665"/>
              </a:xfrm>
            </p:grpSpPr>
            <p:cxnSp>
              <p:nvCxnSpPr>
                <p:cNvPr id="237" name="Straight Arrow Connector 236"/>
                <p:cNvCxnSpPr/>
                <p:nvPr/>
              </p:nvCxnSpPr>
              <p:spPr>
                <a:xfrm>
                  <a:off x="7683190" y="1784191"/>
                  <a:ext cx="568712"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38" name="TextBox 237"/>
                <p:cNvSpPr txBox="1"/>
                <p:nvPr/>
              </p:nvSpPr>
              <p:spPr>
                <a:xfrm>
                  <a:off x="7553208" y="1378116"/>
                  <a:ext cx="810207" cy="461665"/>
                </a:xfrm>
                <a:prstGeom prst="rect">
                  <a:avLst/>
                </a:prstGeom>
                <a:noFill/>
              </p:spPr>
              <p:txBody>
                <a:bodyPr wrap="square" rtlCol="0">
                  <a:spAutoFit/>
                </a:bodyPr>
                <a:lstStyle/>
                <a:p>
                  <a:pPr algn="ctr"/>
                  <a:r>
                    <a:rPr lang="en-US" sz="2400" dirty="0">
                      <a:cs typeface="Segoe UI Light" panose="020B0502040204020203" pitchFamily="34" charset="0"/>
                    </a:rPr>
                    <a:t>???</a:t>
                  </a:r>
                </a:p>
              </p:txBody>
            </p:sp>
          </p:grpSp>
          <p:grpSp>
            <p:nvGrpSpPr>
              <p:cNvPr id="179" name="Group 178"/>
              <p:cNvGrpSpPr/>
              <p:nvPr/>
            </p:nvGrpSpPr>
            <p:grpSpPr>
              <a:xfrm>
                <a:off x="7557718" y="6244653"/>
                <a:ext cx="810207" cy="461665"/>
                <a:chOff x="7553208" y="1378116"/>
                <a:chExt cx="810207" cy="461665"/>
              </a:xfrm>
            </p:grpSpPr>
            <p:cxnSp>
              <p:nvCxnSpPr>
                <p:cNvPr id="232" name="Straight Arrow Connector 231"/>
                <p:cNvCxnSpPr/>
                <p:nvPr/>
              </p:nvCxnSpPr>
              <p:spPr>
                <a:xfrm>
                  <a:off x="7683190" y="1784191"/>
                  <a:ext cx="568712"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35" name="TextBox 234"/>
                <p:cNvSpPr txBox="1"/>
                <p:nvPr/>
              </p:nvSpPr>
              <p:spPr>
                <a:xfrm>
                  <a:off x="7553208" y="1378116"/>
                  <a:ext cx="810207" cy="461665"/>
                </a:xfrm>
                <a:prstGeom prst="rect">
                  <a:avLst/>
                </a:prstGeom>
                <a:noFill/>
              </p:spPr>
              <p:txBody>
                <a:bodyPr wrap="square" rtlCol="0">
                  <a:spAutoFit/>
                </a:bodyPr>
                <a:lstStyle/>
                <a:p>
                  <a:pPr algn="ctr"/>
                  <a:r>
                    <a:rPr lang="en-US" sz="2400" dirty="0">
                      <a:cs typeface="Segoe UI Light" panose="020B0502040204020203" pitchFamily="34" charset="0"/>
                    </a:rPr>
                    <a:t>???</a:t>
                  </a:r>
                </a:p>
              </p:txBody>
            </p:sp>
          </p:grpSp>
          <p:grpSp>
            <p:nvGrpSpPr>
              <p:cNvPr id="180" name="Group 179"/>
              <p:cNvGrpSpPr/>
              <p:nvPr/>
            </p:nvGrpSpPr>
            <p:grpSpPr>
              <a:xfrm>
                <a:off x="7553207" y="5618550"/>
                <a:ext cx="810207" cy="461665"/>
                <a:chOff x="7553208" y="1378116"/>
                <a:chExt cx="810207" cy="461665"/>
              </a:xfrm>
            </p:grpSpPr>
            <p:cxnSp>
              <p:nvCxnSpPr>
                <p:cNvPr id="226" name="Straight Arrow Connector 225"/>
                <p:cNvCxnSpPr/>
                <p:nvPr/>
              </p:nvCxnSpPr>
              <p:spPr>
                <a:xfrm>
                  <a:off x="7683190" y="1784191"/>
                  <a:ext cx="568712"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27" name="TextBox 226"/>
                <p:cNvSpPr txBox="1"/>
                <p:nvPr/>
              </p:nvSpPr>
              <p:spPr>
                <a:xfrm>
                  <a:off x="7553208" y="1378116"/>
                  <a:ext cx="810207" cy="461665"/>
                </a:xfrm>
                <a:prstGeom prst="rect">
                  <a:avLst/>
                </a:prstGeom>
                <a:noFill/>
              </p:spPr>
              <p:txBody>
                <a:bodyPr wrap="square" rtlCol="0">
                  <a:spAutoFit/>
                </a:bodyPr>
                <a:lstStyle/>
                <a:p>
                  <a:pPr algn="ctr"/>
                  <a:r>
                    <a:rPr lang="en-US" sz="2400" dirty="0">
                      <a:cs typeface="Segoe UI Light" panose="020B0502040204020203" pitchFamily="34" charset="0"/>
                    </a:rPr>
                    <a:t>???</a:t>
                  </a:r>
                </a:p>
              </p:txBody>
            </p:sp>
          </p:grpSp>
          <p:grpSp>
            <p:nvGrpSpPr>
              <p:cNvPr id="181" name="Group 180"/>
              <p:cNvGrpSpPr/>
              <p:nvPr/>
            </p:nvGrpSpPr>
            <p:grpSpPr>
              <a:xfrm>
                <a:off x="7549177" y="4679193"/>
                <a:ext cx="810207" cy="461665"/>
                <a:chOff x="7553208" y="1378116"/>
                <a:chExt cx="810207" cy="461665"/>
              </a:xfrm>
            </p:grpSpPr>
            <p:cxnSp>
              <p:nvCxnSpPr>
                <p:cNvPr id="211" name="Straight Arrow Connector 210"/>
                <p:cNvCxnSpPr/>
                <p:nvPr/>
              </p:nvCxnSpPr>
              <p:spPr>
                <a:xfrm>
                  <a:off x="7683190" y="1784191"/>
                  <a:ext cx="568712"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22" name="TextBox 221"/>
                <p:cNvSpPr txBox="1"/>
                <p:nvPr/>
              </p:nvSpPr>
              <p:spPr>
                <a:xfrm>
                  <a:off x="7553208" y="1378116"/>
                  <a:ext cx="810207" cy="461665"/>
                </a:xfrm>
                <a:prstGeom prst="rect">
                  <a:avLst/>
                </a:prstGeom>
                <a:noFill/>
              </p:spPr>
              <p:txBody>
                <a:bodyPr wrap="square" rtlCol="0">
                  <a:spAutoFit/>
                </a:bodyPr>
                <a:lstStyle/>
                <a:p>
                  <a:pPr algn="ctr"/>
                  <a:r>
                    <a:rPr lang="en-US" sz="2400" dirty="0">
                      <a:cs typeface="Segoe UI Light" panose="020B0502040204020203" pitchFamily="34" charset="0"/>
                    </a:rPr>
                    <a:t>???</a:t>
                  </a:r>
                </a:p>
              </p:txBody>
            </p:sp>
          </p:grpSp>
          <p:grpSp>
            <p:nvGrpSpPr>
              <p:cNvPr id="182" name="Group 181"/>
              <p:cNvGrpSpPr/>
              <p:nvPr/>
            </p:nvGrpSpPr>
            <p:grpSpPr>
              <a:xfrm>
                <a:off x="7548484" y="4117409"/>
                <a:ext cx="810207" cy="461665"/>
                <a:chOff x="7553208" y="1378116"/>
                <a:chExt cx="810207" cy="461665"/>
              </a:xfrm>
            </p:grpSpPr>
            <p:cxnSp>
              <p:nvCxnSpPr>
                <p:cNvPr id="206" name="Straight Arrow Connector 205"/>
                <p:cNvCxnSpPr/>
                <p:nvPr/>
              </p:nvCxnSpPr>
              <p:spPr>
                <a:xfrm>
                  <a:off x="7683190" y="1784191"/>
                  <a:ext cx="568712"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10" name="TextBox 209"/>
                <p:cNvSpPr txBox="1"/>
                <p:nvPr/>
              </p:nvSpPr>
              <p:spPr>
                <a:xfrm>
                  <a:off x="7553208" y="1378116"/>
                  <a:ext cx="810207" cy="461665"/>
                </a:xfrm>
                <a:prstGeom prst="rect">
                  <a:avLst/>
                </a:prstGeom>
                <a:noFill/>
              </p:spPr>
              <p:txBody>
                <a:bodyPr wrap="square" rtlCol="0">
                  <a:spAutoFit/>
                </a:bodyPr>
                <a:lstStyle/>
                <a:p>
                  <a:pPr algn="ctr"/>
                  <a:r>
                    <a:rPr lang="en-US" sz="2400" dirty="0">
                      <a:cs typeface="Segoe UI Light" panose="020B0502040204020203" pitchFamily="34" charset="0"/>
                    </a:rPr>
                    <a:t>???</a:t>
                  </a:r>
                </a:p>
              </p:txBody>
            </p:sp>
          </p:grpSp>
          <p:grpSp>
            <p:nvGrpSpPr>
              <p:cNvPr id="183" name="Group 182"/>
              <p:cNvGrpSpPr/>
              <p:nvPr/>
            </p:nvGrpSpPr>
            <p:grpSpPr>
              <a:xfrm>
                <a:off x="7557718" y="3523555"/>
                <a:ext cx="810207" cy="461665"/>
                <a:chOff x="7553208" y="1378116"/>
                <a:chExt cx="810207" cy="461665"/>
              </a:xfrm>
            </p:grpSpPr>
            <p:cxnSp>
              <p:nvCxnSpPr>
                <p:cNvPr id="194" name="Straight Arrow Connector 193"/>
                <p:cNvCxnSpPr/>
                <p:nvPr/>
              </p:nvCxnSpPr>
              <p:spPr>
                <a:xfrm>
                  <a:off x="7683190" y="1784191"/>
                  <a:ext cx="568712"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95" name="TextBox 194"/>
                <p:cNvSpPr txBox="1"/>
                <p:nvPr/>
              </p:nvSpPr>
              <p:spPr>
                <a:xfrm>
                  <a:off x="7553208" y="1378116"/>
                  <a:ext cx="810207" cy="461665"/>
                </a:xfrm>
                <a:prstGeom prst="rect">
                  <a:avLst/>
                </a:prstGeom>
                <a:noFill/>
              </p:spPr>
              <p:txBody>
                <a:bodyPr wrap="square" rtlCol="0">
                  <a:spAutoFit/>
                </a:bodyPr>
                <a:lstStyle/>
                <a:p>
                  <a:pPr algn="ctr"/>
                  <a:r>
                    <a:rPr lang="en-US" sz="2400" dirty="0">
                      <a:cs typeface="Segoe UI Light" panose="020B0502040204020203" pitchFamily="34" charset="0"/>
                    </a:rPr>
                    <a:t>???</a:t>
                  </a:r>
                </a:p>
              </p:txBody>
            </p:sp>
          </p:grpSp>
          <p:grpSp>
            <p:nvGrpSpPr>
              <p:cNvPr id="184" name="Group 183"/>
              <p:cNvGrpSpPr/>
              <p:nvPr/>
            </p:nvGrpSpPr>
            <p:grpSpPr>
              <a:xfrm>
                <a:off x="7566952" y="3061889"/>
                <a:ext cx="810207" cy="461665"/>
                <a:chOff x="7553208" y="1378116"/>
                <a:chExt cx="810207" cy="461665"/>
              </a:xfrm>
            </p:grpSpPr>
            <p:cxnSp>
              <p:nvCxnSpPr>
                <p:cNvPr id="192" name="Straight Arrow Connector 191"/>
                <p:cNvCxnSpPr/>
                <p:nvPr/>
              </p:nvCxnSpPr>
              <p:spPr>
                <a:xfrm>
                  <a:off x="7683190" y="1784191"/>
                  <a:ext cx="568712"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93" name="TextBox 192"/>
                <p:cNvSpPr txBox="1"/>
                <p:nvPr/>
              </p:nvSpPr>
              <p:spPr>
                <a:xfrm>
                  <a:off x="7553208" y="1378116"/>
                  <a:ext cx="810207" cy="461665"/>
                </a:xfrm>
                <a:prstGeom prst="rect">
                  <a:avLst/>
                </a:prstGeom>
                <a:noFill/>
              </p:spPr>
              <p:txBody>
                <a:bodyPr wrap="square" rtlCol="0">
                  <a:spAutoFit/>
                </a:bodyPr>
                <a:lstStyle/>
                <a:p>
                  <a:pPr algn="ctr"/>
                  <a:r>
                    <a:rPr lang="en-US" sz="2400" dirty="0">
                      <a:cs typeface="Segoe UI Light" panose="020B0502040204020203" pitchFamily="34" charset="0"/>
                    </a:rPr>
                    <a:t>???</a:t>
                  </a:r>
                </a:p>
              </p:txBody>
            </p:sp>
          </p:grpSp>
          <p:grpSp>
            <p:nvGrpSpPr>
              <p:cNvPr id="185" name="Group 184"/>
              <p:cNvGrpSpPr/>
              <p:nvPr/>
            </p:nvGrpSpPr>
            <p:grpSpPr>
              <a:xfrm>
                <a:off x="7562228" y="2311150"/>
                <a:ext cx="810207" cy="461665"/>
                <a:chOff x="7553208" y="1378116"/>
                <a:chExt cx="810207" cy="461665"/>
              </a:xfrm>
            </p:grpSpPr>
            <p:cxnSp>
              <p:nvCxnSpPr>
                <p:cNvPr id="190" name="Straight Arrow Connector 189"/>
                <p:cNvCxnSpPr/>
                <p:nvPr/>
              </p:nvCxnSpPr>
              <p:spPr>
                <a:xfrm>
                  <a:off x="7683190" y="1784191"/>
                  <a:ext cx="568712"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91" name="TextBox 190"/>
                <p:cNvSpPr txBox="1"/>
                <p:nvPr/>
              </p:nvSpPr>
              <p:spPr>
                <a:xfrm>
                  <a:off x="7553208" y="1378116"/>
                  <a:ext cx="810207" cy="461665"/>
                </a:xfrm>
                <a:prstGeom prst="rect">
                  <a:avLst/>
                </a:prstGeom>
                <a:noFill/>
              </p:spPr>
              <p:txBody>
                <a:bodyPr wrap="square" rtlCol="0">
                  <a:spAutoFit/>
                </a:bodyPr>
                <a:lstStyle/>
                <a:p>
                  <a:pPr algn="ctr"/>
                  <a:r>
                    <a:rPr lang="en-US" sz="2400" dirty="0">
                      <a:cs typeface="Segoe UI Light" panose="020B0502040204020203" pitchFamily="34" charset="0"/>
                    </a:rPr>
                    <a:t>???</a:t>
                  </a:r>
                </a:p>
              </p:txBody>
            </p:sp>
          </p:grpSp>
          <p:grpSp>
            <p:nvGrpSpPr>
              <p:cNvPr id="186" name="Group 185"/>
              <p:cNvGrpSpPr/>
              <p:nvPr/>
            </p:nvGrpSpPr>
            <p:grpSpPr>
              <a:xfrm>
                <a:off x="7545385" y="1896365"/>
                <a:ext cx="810207" cy="461665"/>
                <a:chOff x="7530906" y="1378116"/>
                <a:chExt cx="810207" cy="461665"/>
              </a:xfrm>
            </p:grpSpPr>
            <p:cxnSp>
              <p:nvCxnSpPr>
                <p:cNvPr id="188" name="Straight Arrow Connector 187"/>
                <p:cNvCxnSpPr/>
                <p:nvPr/>
              </p:nvCxnSpPr>
              <p:spPr>
                <a:xfrm>
                  <a:off x="7672039" y="1784191"/>
                  <a:ext cx="568712"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89" name="TextBox 188"/>
                <p:cNvSpPr txBox="1"/>
                <p:nvPr/>
              </p:nvSpPr>
              <p:spPr>
                <a:xfrm>
                  <a:off x="7530906" y="1378116"/>
                  <a:ext cx="810207" cy="461665"/>
                </a:xfrm>
                <a:prstGeom prst="rect">
                  <a:avLst/>
                </a:prstGeom>
                <a:noFill/>
              </p:spPr>
              <p:txBody>
                <a:bodyPr wrap="square" rtlCol="0">
                  <a:spAutoFit/>
                </a:bodyPr>
                <a:lstStyle/>
                <a:p>
                  <a:pPr algn="ctr"/>
                  <a:r>
                    <a:rPr lang="en-US" sz="2400" dirty="0">
                      <a:cs typeface="Segoe UI Light" panose="020B0502040204020203" pitchFamily="34" charset="0"/>
                    </a:rPr>
                    <a:t>???</a:t>
                  </a:r>
                </a:p>
              </p:txBody>
            </p:sp>
          </p:grpSp>
          <p:cxnSp>
            <p:nvCxnSpPr>
              <p:cNvPr id="187" name="Straight Arrow Connector 186"/>
              <p:cNvCxnSpPr/>
              <p:nvPr/>
            </p:nvCxnSpPr>
            <p:spPr>
              <a:xfrm>
                <a:off x="7120679" y="3927560"/>
                <a:ext cx="568712" cy="0"/>
              </a:xfrm>
              <a:prstGeom prst="straightConnector1">
                <a:avLst/>
              </a:prstGeom>
              <a:ln>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grpSp>
      </p:grpSp>
      <p:sp>
        <p:nvSpPr>
          <p:cNvPr id="3" name="TextBox 2">
            <a:extLst>
              <a:ext uri="{FF2B5EF4-FFF2-40B4-BE49-F238E27FC236}">
                <a16:creationId xmlns:a16="http://schemas.microsoft.com/office/drawing/2014/main" id="{AE7112C2-8D98-6284-881B-B232816D561B}"/>
              </a:ext>
            </a:extLst>
          </p:cNvPr>
          <p:cNvSpPr txBox="1"/>
          <p:nvPr/>
        </p:nvSpPr>
        <p:spPr>
          <a:xfrm>
            <a:off x="9438248" y="2765703"/>
            <a:ext cx="1278670" cy="400110"/>
          </a:xfrm>
          <a:prstGeom prst="rect">
            <a:avLst/>
          </a:prstGeom>
          <a:noFill/>
        </p:spPr>
        <p:txBody>
          <a:bodyPr wrap="square" rtlCol="0">
            <a:spAutoFit/>
          </a:bodyPr>
          <a:lstStyle/>
          <a:p>
            <a:pPr algn="ctr"/>
            <a:r>
              <a:rPr lang="en-US" sz="2000" dirty="0">
                <a:cs typeface="Segoe UI Light" panose="020B0502040204020203" pitchFamily="34" charset="0"/>
              </a:rPr>
              <a:t>+</a:t>
            </a:r>
          </a:p>
        </p:txBody>
      </p:sp>
    </p:spTree>
    <p:extLst>
      <p:ext uri="{BB962C8B-B14F-4D97-AF65-F5344CB8AC3E}">
        <p14:creationId xmlns:p14="http://schemas.microsoft.com/office/powerpoint/2010/main" val="769951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49">
                                            <p:txEl>
                                              <p:pRg st="0" end="0"/>
                                            </p:txEl>
                                          </p:spTgt>
                                        </p:tgtEl>
                                        <p:attrNameLst>
                                          <p:attrName>style.visibility</p:attrName>
                                        </p:attrNameLst>
                                      </p:cBhvr>
                                      <p:to>
                                        <p:strVal val="visible"/>
                                      </p:to>
                                    </p:set>
                                    <p:animEffect transition="in" filter="fade">
                                      <p:cBhvr>
                                        <p:cTn id="7" dur="500"/>
                                        <p:tgtEl>
                                          <p:spTgt spid="14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0"/>
                                        </p:tgtEl>
                                        <p:attrNameLst>
                                          <p:attrName>style.visibility</p:attrName>
                                        </p:attrNameLst>
                                      </p:cBhvr>
                                      <p:to>
                                        <p:strVal val="visible"/>
                                      </p:to>
                                    </p:set>
                                    <p:animEffect transition="in" filter="fade">
                                      <p:cBhvr>
                                        <p:cTn id="12" dur="500"/>
                                        <p:tgtEl>
                                          <p:spTgt spid="150"/>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49">
                                            <p:txEl>
                                              <p:pRg st="1" end="1"/>
                                            </p:txEl>
                                          </p:spTgt>
                                        </p:tgtEl>
                                        <p:attrNameLst>
                                          <p:attrName>style.visibility</p:attrName>
                                        </p:attrNameLst>
                                      </p:cBhvr>
                                      <p:to>
                                        <p:strVal val="visible"/>
                                      </p:to>
                                    </p:set>
                                    <p:animEffect transition="in" filter="fade">
                                      <p:cBhvr>
                                        <p:cTn id="20" dur="500"/>
                                        <p:tgtEl>
                                          <p:spTgt spid="149">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149">
                                            <p:txEl>
                                              <p:pRg st="2" end="2"/>
                                            </p:txEl>
                                          </p:spTgt>
                                        </p:tgtEl>
                                        <p:attrNameLst>
                                          <p:attrName>style.visibility</p:attrName>
                                        </p:attrNameLst>
                                      </p:cBhvr>
                                      <p:to>
                                        <p:strVal val="visible"/>
                                      </p:to>
                                    </p:set>
                                    <p:animEffect transition="in" filter="fade">
                                      <p:cBhvr>
                                        <p:cTn id="23" dur="500"/>
                                        <p:tgtEl>
                                          <p:spTgt spid="14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3255"/>
            <a:ext cx="10515600" cy="1073382"/>
          </a:xfrm>
        </p:spPr>
        <p:txBody>
          <a:bodyPr/>
          <a:lstStyle/>
          <a:p>
            <a:r>
              <a:rPr lang="en-US" b="1" dirty="0"/>
              <a:t>ext3: Batching Journal Updates</a:t>
            </a:r>
          </a:p>
        </p:txBody>
      </p:sp>
      <p:sp>
        <p:nvSpPr>
          <p:cNvPr id="3" name="Content Placeholder 2"/>
          <p:cNvSpPr>
            <a:spLocks noGrp="1"/>
          </p:cNvSpPr>
          <p:nvPr>
            <p:ph idx="1"/>
          </p:nvPr>
        </p:nvSpPr>
        <p:spPr>
          <a:xfrm>
            <a:off x="557558" y="1059368"/>
            <a:ext cx="11128917" cy="5709423"/>
          </a:xfrm>
        </p:spPr>
        <p:txBody>
          <a:bodyPr>
            <a:normAutofit lnSpcReduction="10000"/>
          </a:bodyPr>
          <a:lstStyle/>
          <a:p>
            <a:r>
              <a:rPr lang="en-US" sz="3200" dirty="0"/>
              <a:t>Suppose that, in quick succession, a process creates three new files in the same directory (and thus the same block group)</a:t>
            </a:r>
          </a:p>
          <a:p>
            <a:pPr lvl="1"/>
            <a:r>
              <a:rPr lang="en-US" sz="2800" dirty="0"/>
              <a:t>ext3 will need to update the same directory, </a:t>
            </a:r>
            <a:r>
              <a:rPr lang="en-US" sz="2800" dirty="0" err="1"/>
              <a:t>inode</a:t>
            </a:r>
            <a:r>
              <a:rPr lang="en-US" sz="2800" dirty="0"/>
              <a:t> bitmap, and data block bitmap multiple times</a:t>
            </a:r>
          </a:p>
          <a:p>
            <a:pPr lvl="1"/>
            <a:r>
              <a:rPr lang="en-US" sz="2800" dirty="0"/>
              <a:t>To do so, ext3 could generate three separate transactions for each file create</a:t>
            </a:r>
          </a:p>
          <a:p>
            <a:pPr lvl="1"/>
            <a:r>
              <a:rPr lang="en-US" sz="2800" dirty="0"/>
              <a:t>However, this would force ext3 to repeatedly journal and in-place update the same set of physical blocks</a:t>
            </a:r>
          </a:p>
          <a:p>
            <a:r>
              <a:rPr lang="en-US" sz="3200" dirty="0"/>
              <a:t>To minimize disk traffic, ext3 creates “global” transactions</a:t>
            </a:r>
          </a:p>
          <a:p>
            <a:pPr lvl="1"/>
            <a:r>
              <a:rPr lang="en-US" sz="2800" dirty="0"/>
              <a:t>ext3 defines a waiting period for collecting file system updates</a:t>
            </a:r>
          </a:p>
          <a:p>
            <a:pPr lvl="1"/>
            <a:r>
              <a:rPr lang="en-US" sz="2800" dirty="0"/>
              <a:t>During that period, ext3 uses an in-memory structure to record which blocks are dirty (i.e., have been updated during the period)</a:t>
            </a:r>
          </a:p>
          <a:p>
            <a:pPr lvl="1"/>
            <a:r>
              <a:rPr lang="en-US" sz="2800" dirty="0"/>
              <a:t>Once the waiting period is over, ext3 issues a single transaction for all of the dirty blocks</a:t>
            </a:r>
          </a:p>
          <a:p>
            <a:pPr lvl="1"/>
            <a:endParaRPr lang="en-US" sz="2800" dirty="0"/>
          </a:p>
        </p:txBody>
      </p:sp>
    </p:spTree>
    <p:extLst>
      <p:ext uri="{BB962C8B-B14F-4D97-AF65-F5344CB8AC3E}">
        <p14:creationId xmlns:p14="http://schemas.microsoft.com/office/powerpoint/2010/main" val="3646950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2894"/>
            <a:ext cx="10515600" cy="560423"/>
          </a:xfrm>
        </p:spPr>
        <p:txBody>
          <a:bodyPr>
            <a:normAutofit fontScale="90000"/>
          </a:bodyPr>
          <a:lstStyle/>
          <a:p>
            <a:r>
              <a:rPr lang="en-US" b="1" dirty="0"/>
              <a:t>Summary of ext3</a:t>
            </a:r>
          </a:p>
        </p:txBody>
      </p:sp>
      <p:sp>
        <p:nvSpPr>
          <p:cNvPr id="3" name="Content Placeholder 2"/>
          <p:cNvSpPr>
            <a:spLocks noGrp="1"/>
          </p:cNvSpPr>
          <p:nvPr>
            <p:ph idx="1"/>
          </p:nvPr>
        </p:nvSpPr>
        <p:spPr>
          <a:xfrm>
            <a:off x="223024" y="512957"/>
            <a:ext cx="11664176" cy="5318319"/>
          </a:xfrm>
        </p:spPr>
        <p:txBody>
          <a:bodyPr/>
          <a:lstStyle/>
          <a:p>
            <a:r>
              <a:rPr lang="en-US" dirty="0"/>
              <a:t>ext3 is a journaling file system that does physical redo logging</a:t>
            </a:r>
          </a:p>
          <a:p>
            <a:r>
              <a:rPr lang="en-US" dirty="0"/>
              <a:t>To make a file system update in ordered mode, ext3 does the following:</a:t>
            </a:r>
          </a:p>
          <a:p>
            <a:pPr marL="457200" lvl="1" indent="0">
              <a:buNone/>
            </a:pPr>
            <a:r>
              <a:rPr lang="en-US" dirty="0"/>
              <a:t>(1) Issue an in-place write for the data</a:t>
            </a:r>
          </a:p>
          <a:p>
            <a:pPr marL="457200" lvl="1" indent="0">
              <a:buNone/>
            </a:pPr>
            <a:r>
              <a:rPr lang="en-US" dirty="0"/>
              <a:t>(2) Once those writes complete, update the journal with </a:t>
            </a:r>
            <a:r>
              <a:rPr lang="en-US" b="1" dirty="0" err="1"/>
              <a:t>TxBegin</a:t>
            </a:r>
            <a:r>
              <a:rPr lang="en-US" dirty="0"/>
              <a:t> and journal entries for the metadata</a:t>
            </a:r>
          </a:p>
          <a:p>
            <a:pPr marL="457200" lvl="1" indent="0">
              <a:buNone/>
            </a:pPr>
            <a:r>
              <a:rPr lang="en-US" dirty="0"/>
              <a:t>(3) Once those writes complete, issue a </a:t>
            </a:r>
            <a:r>
              <a:rPr lang="en-US" b="1" dirty="0" err="1"/>
              <a:t>TxEnd</a:t>
            </a:r>
            <a:endParaRPr lang="en-US" b="1" dirty="0"/>
          </a:p>
          <a:p>
            <a:pPr marL="457200" lvl="1" indent="0">
              <a:buNone/>
            </a:pPr>
            <a:r>
              <a:rPr lang="en-US" dirty="0"/>
              <a:t>(4) Once that write completes, asynchronously checkpoint the metadata (i.e., write the in-place metadata)</a:t>
            </a:r>
          </a:p>
          <a:p>
            <a:pPr marL="457200" lvl="1" indent="0">
              <a:buNone/>
            </a:pPr>
            <a:r>
              <a:rPr lang="en-US" dirty="0"/>
              <a:t>(5) Once that write completes, asynchronously update the journal superblock to deallocate the associated transaction</a:t>
            </a:r>
          </a:p>
          <a:p>
            <a:r>
              <a:rPr lang="en-US" dirty="0"/>
              <a:t>Data mode, ordered mode, and unordered mode                                         provide different consistency and performance</a:t>
            </a:r>
          </a:p>
        </p:txBody>
      </p:sp>
      <p:pic>
        <p:nvPicPr>
          <p:cNvPr id="4" name="Picture 3"/>
          <p:cNvPicPr>
            <a:picLocks noChangeAspect="1"/>
          </p:cNvPicPr>
          <p:nvPr/>
        </p:nvPicPr>
        <p:blipFill>
          <a:blip r:embed="rId3"/>
          <a:stretch>
            <a:fillRect/>
          </a:stretch>
        </p:blipFill>
        <p:spPr>
          <a:xfrm rot="21354889" flipH="1">
            <a:off x="4084098" y="4217694"/>
            <a:ext cx="8049763" cy="2754082"/>
          </a:xfrm>
          <a:prstGeom prst="rect">
            <a:avLst/>
          </a:prstGeom>
        </p:spPr>
      </p:pic>
    </p:spTree>
    <p:extLst>
      <p:ext uri="{BB962C8B-B14F-4D97-AF65-F5344CB8AC3E}">
        <p14:creationId xmlns:p14="http://schemas.microsoft.com/office/powerpoint/2010/main" val="3954035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795"/>
            <a:ext cx="10515600" cy="926465"/>
          </a:xfrm>
        </p:spPr>
        <p:txBody>
          <a:bodyPr/>
          <a:lstStyle/>
          <a:p>
            <a:r>
              <a:rPr lang="en-US" b="1" dirty="0"/>
              <a:t>Files as Hybrid Indices (FFS, ext2, ext3)</a:t>
            </a:r>
          </a:p>
        </p:txBody>
      </p:sp>
      <p:sp>
        <p:nvSpPr>
          <p:cNvPr id="3" name="Content Placeholder 2"/>
          <p:cNvSpPr>
            <a:spLocks noGrp="1"/>
          </p:cNvSpPr>
          <p:nvPr>
            <p:ph idx="1"/>
          </p:nvPr>
        </p:nvSpPr>
        <p:spPr>
          <a:xfrm>
            <a:off x="6160771" y="868680"/>
            <a:ext cx="6031230" cy="5920740"/>
          </a:xfrm>
        </p:spPr>
        <p:txBody>
          <a:bodyPr>
            <a:normAutofit lnSpcReduction="10000"/>
          </a:bodyPr>
          <a:lstStyle/>
          <a:p>
            <a:r>
              <a:rPr lang="en-US" dirty="0"/>
              <a:t>Top-level index contains direct pointers, indirect pointers, doubly-indirect pointers, etc.</a:t>
            </a:r>
          </a:p>
          <a:p>
            <a:r>
              <a:rPr lang="en-US" dirty="0"/>
              <a:t>Advantages:</a:t>
            </a:r>
          </a:p>
          <a:p>
            <a:pPr lvl="1"/>
            <a:r>
              <a:rPr lang="en-US" dirty="0"/>
              <a:t>Efficient for small files: don’t need to materialize indirect blocks</a:t>
            </a:r>
          </a:p>
          <a:p>
            <a:pPr lvl="1"/>
            <a:r>
              <a:rPr lang="en-US" dirty="0"/>
              <a:t>There is still a maximum file size, but it’s really big</a:t>
            </a:r>
          </a:p>
          <a:p>
            <a:pPr lvl="1"/>
            <a:r>
              <a:rPr lang="en-US" dirty="0"/>
              <a:t>Low internal and external fragmentation</a:t>
            </a:r>
          </a:p>
          <a:p>
            <a:r>
              <a:rPr lang="en-US" dirty="0"/>
              <a:t>Disadvantages:</a:t>
            </a:r>
          </a:p>
          <a:p>
            <a:pPr lvl="1"/>
            <a:r>
              <a:rPr lang="en-US" dirty="0"/>
              <a:t>Reading or writing a single data block may require multiple disk accesses to fetch indirection info</a:t>
            </a:r>
          </a:p>
          <a:p>
            <a:pPr lvl="1"/>
            <a:r>
              <a:rPr lang="en-US" dirty="0"/>
              <a:t>Even if indirection info is cached, reading or writing adjacent blocks may require extra seeks if those blocks are not physically adjacent on disk</a:t>
            </a:r>
          </a:p>
        </p:txBody>
      </p:sp>
      <p:sp>
        <p:nvSpPr>
          <p:cNvPr id="5" name="Rectangle 4"/>
          <p:cNvSpPr/>
          <p:nvPr/>
        </p:nvSpPr>
        <p:spPr>
          <a:xfrm>
            <a:off x="236220" y="1451610"/>
            <a:ext cx="1238250" cy="320040"/>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sp>
        <p:nvSpPr>
          <p:cNvPr id="6" name="Rectangle 5"/>
          <p:cNvSpPr/>
          <p:nvPr/>
        </p:nvSpPr>
        <p:spPr>
          <a:xfrm>
            <a:off x="236220" y="1771650"/>
            <a:ext cx="1238250" cy="320040"/>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sp>
        <p:nvSpPr>
          <p:cNvPr id="7" name="Rectangle 6"/>
          <p:cNvSpPr/>
          <p:nvPr/>
        </p:nvSpPr>
        <p:spPr>
          <a:xfrm>
            <a:off x="236220" y="2091690"/>
            <a:ext cx="1238250" cy="320040"/>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sp>
        <p:nvSpPr>
          <p:cNvPr id="8" name="Rectangle 7"/>
          <p:cNvSpPr/>
          <p:nvPr/>
        </p:nvSpPr>
        <p:spPr>
          <a:xfrm>
            <a:off x="236220" y="2411730"/>
            <a:ext cx="1238250" cy="320040"/>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sp>
        <p:nvSpPr>
          <p:cNvPr id="9" name="Rectangle 8"/>
          <p:cNvSpPr/>
          <p:nvPr/>
        </p:nvSpPr>
        <p:spPr>
          <a:xfrm>
            <a:off x="236220" y="2731770"/>
            <a:ext cx="1238250" cy="320040"/>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sp>
        <p:nvSpPr>
          <p:cNvPr id="12" name="Rectangle 11"/>
          <p:cNvSpPr/>
          <p:nvPr/>
        </p:nvSpPr>
        <p:spPr>
          <a:xfrm>
            <a:off x="1868805" y="880110"/>
            <a:ext cx="1165860" cy="34290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Arrow Connector 14"/>
          <p:cNvCxnSpPr>
            <a:cxnSpLocks/>
            <a:stCxn id="5" idx="3"/>
            <a:endCxn id="12" idx="1"/>
          </p:cNvCxnSpPr>
          <p:nvPr/>
        </p:nvCxnSpPr>
        <p:spPr>
          <a:xfrm flipV="1">
            <a:off x="1474470" y="1051560"/>
            <a:ext cx="394335" cy="56007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1874520" y="1360170"/>
            <a:ext cx="1165860" cy="34290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p:cNvSpPr/>
          <p:nvPr/>
        </p:nvSpPr>
        <p:spPr>
          <a:xfrm>
            <a:off x="1874520" y="1840230"/>
            <a:ext cx="1165860" cy="34290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6" name="Straight Arrow Connector 25"/>
          <p:cNvCxnSpPr>
            <a:cxnSpLocks/>
            <a:stCxn id="6" idx="3"/>
            <a:endCxn id="24" idx="1"/>
          </p:cNvCxnSpPr>
          <p:nvPr/>
        </p:nvCxnSpPr>
        <p:spPr>
          <a:xfrm flipV="1">
            <a:off x="1474470" y="1531620"/>
            <a:ext cx="400050" cy="40005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cxnSpLocks/>
            <a:stCxn id="7" idx="3"/>
            <a:endCxn id="25" idx="1"/>
          </p:cNvCxnSpPr>
          <p:nvPr/>
        </p:nvCxnSpPr>
        <p:spPr>
          <a:xfrm flipV="1">
            <a:off x="1474470" y="2011680"/>
            <a:ext cx="400050" cy="24003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cxnSpLocks/>
            <a:stCxn id="8" idx="3"/>
            <a:endCxn id="35" idx="1"/>
          </p:cNvCxnSpPr>
          <p:nvPr/>
        </p:nvCxnSpPr>
        <p:spPr>
          <a:xfrm>
            <a:off x="1474470" y="2571750"/>
            <a:ext cx="394335" cy="9144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1868805" y="2491740"/>
            <a:ext cx="1165860" cy="342900"/>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sp>
        <p:nvSpPr>
          <p:cNvPr id="36" name="Rectangle 35"/>
          <p:cNvSpPr/>
          <p:nvPr/>
        </p:nvSpPr>
        <p:spPr>
          <a:xfrm>
            <a:off x="1868805" y="2834640"/>
            <a:ext cx="1165860" cy="342900"/>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sp>
        <p:nvSpPr>
          <p:cNvPr id="37" name="Rectangle 36"/>
          <p:cNvSpPr/>
          <p:nvPr/>
        </p:nvSpPr>
        <p:spPr>
          <a:xfrm>
            <a:off x="1868805" y="3177540"/>
            <a:ext cx="1165860" cy="342900"/>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sp>
        <p:nvSpPr>
          <p:cNvPr id="40" name="Rectangle 39"/>
          <p:cNvSpPr/>
          <p:nvPr/>
        </p:nvSpPr>
        <p:spPr>
          <a:xfrm>
            <a:off x="3329940" y="2137410"/>
            <a:ext cx="1165860" cy="34290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p:cNvSpPr/>
          <p:nvPr/>
        </p:nvSpPr>
        <p:spPr>
          <a:xfrm>
            <a:off x="3329940" y="2663190"/>
            <a:ext cx="1165860" cy="34290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p:cNvSpPr/>
          <p:nvPr/>
        </p:nvSpPr>
        <p:spPr>
          <a:xfrm>
            <a:off x="3329940" y="3194685"/>
            <a:ext cx="1165860" cy="34290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3" name="Straight Arrow Connector 42"/>
          <p:cNvCxnSpPr>
            <a:cxnSpLocks/>
            <a:stCxn id="35" idx="3"/>
            <a:endCxn id="40" idx="1"/>
          </p:cNvCxnSpPr>
          <p:nvPr/>
        </p:nvCxnSpPr>
        <p:spPr>
          <a:xfrm flipV="1">
            <a:off x="3034665" y="2308860"/>
            <a:ext cx="295275" cy="35433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cxnSpLocks/>
            <a:stCxn id="36" idx="3"/>
            <a:endCxn id="41" idx="1"/>
          </p:cNvCxnSpPr>
          <p:nvPr/>
        </p:nvCxnSpPr>
        <p:spPr>
          <a:xfrm flipV="1">
            <a:off x="3034665" y="2834640"/>
            <a:ext cx="295275" cy="17145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cxnSpLocks/>
            <a:stCxn id="37" idx="3"/>
            <a:endCxn id="42" idx="1"/>
          </p:cNvCxnSpPr>
          <p:nvPr/>
        </p:nvCxnSpPr>
        <p:spPr>
          <a:xfrm>
            <a:off x="3034665" y="3348990"/>
            <a:ext cx="295275" cy="17145"/>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a:cxnSpLocks/>
            <a:stCxn id="9" idx="3"/>
            <a:endCxn id="61" idx="1"/>
          </p:cNvCxnSpPr>
          <p:nvPr/>
        </p:nvCxnSpPr>
        <p:spPr>
          <a:xfrm>
            <a:off x="1474470" y="2891790"/>
            <a:ext cx="394335" cy="114300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61" name="Rectangle 60"/>
          <p:cNvSpPr/>
          <p:nvPr/>
        </p:nvSpPr>
        <p:spPr>
          <a:xfrm>
            <a:off x="1868805" y="3863340"/>
            <a:ext cx="1165860" cy="342900"/>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grpSp>
        <p:nvGrpSpPr>
          <p:cNvPr id="68" name="Group 67"/>
          <p:cNvGrpSpPr/>
          <p:nvPr/>
        </p:nvGrpSpPr>
        <p:grpSpPr>
          <a:xfrm>
            <a:off x="3329940" y="3863340"/>
            <a:ext cx="1165860" cy="1028700"/>
            <a:chOff x="3684270" y="3863340"/>
            <a:chExt cx="1165860" cy="1028700"/>
          </a:xfrm>
        </p:grpSpPr>
        <p:sp>
          <p:nvSpPr>
            <p:cNvPr id="64" name="Rectangle 63"/>
            <p:cNvSpPr/>
            <p:nvPr/>
          </p:nvSpPr>
          <p:spPr>
            <a:xfrm>
              <a:off x="3684270" y="3863340"/>
              <a:ext cx="1165860" cy="342900"/>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sp>
          <p:nvSpPr>
            <p:cNvPr id="65" name="Rectangle 64"/>
            <p:cNvSpPr/>
            <p:nvPr/>
          </p:nvSpPr>
          <p:spPr>
            <a:xfrm>
              <a:off x="3684270" y="4206240"/>
              <a:ext cx="1165860" cy="342900"/>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sp>
          <p:nvSpPr>
            <p:cNvPr id="66" name="Rectangle 65"/>
            <p:cNvSpPr/>
            <p:nvPr/>
          </p:nvSpPr>
          <p:spPr>
            <a:xfrm>
              <a:off x="3684270" y="4549140"/>
              <a:ext cx="1165860" cy="342900"/>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grpSp>
      <p:sp>
        <p:nvSpPr>
          <p:cNvPr id="67" name="Rectangle 66"/>
          <p:cNvSpPr/>
          <p:nvPr/>
        </p:nvSpPr>
        <p:spPr>
          <a:xfrm>
            <a:off x="1868805" y="4206240"/>
            <a:ext cx="1165860" cy="342900"/>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grpSp>
        <p:nvGrpSpPr>
          <p:cNvPr id="69" name="Group 68"/>
          <p:cNvGrpSpPr/>
          <p:nvPr/>
        </p:nvGrpSpPr>
        <p:grpSpPr>
          <a:xfrm>
            <a:off x="3329940" y="5193030"/>
            <a:ext cx="1165860" cy="1028700"/>
            <a:chOff x="3684270" y="3863340"/>
            <a:chExt cx="1165860" cy="1028700"/>
          </a:xfrm>
        </p:grpSpPr>
        <p:sp>
          <p:nvSpPr>
            <p:cNvPr id="70" name="Rectangle 69"/>
            <p:cNvSpPr/>
            <p:nvPr/>
          </p:nvSpPr>
          <p:spPr>
            <a:xfrm>
              <a:off x="3684270" y="3863340"/>
              <a:ext cx="1165860" cy="342900"/>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sp>
          <p:nvSpPr>
            <p:cNvPr id="71" name="Rectangle 70"/>
            <p:cNvSpPr/>
            <p:nvPr/>
          </p:nvSpPr>
          <p:spPr>
            <a:xfrm>
              <a:off x="3684270" y="4206240"/>
              <a:ext cx="1165860" cy="342900"/>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sp>
          <p:nvSpPr>
            <p:cNvPr id="72" name="Rectangle 71"/>
            <p:cNvSpPr/>
            <p:nvPr/>
          </p:nvSpPr>
          <p:spPr>
            <a:xfrm>
              <a:off x="3684270" y="4549140"/>
              <a:ext cx="1165860" cy="342900"/>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grpSp>
      <p:cxnSp>
        <p:nvCxnSpPr>
          <p:cNvPr id="73" name="Straight Arrow Connector 72"/>
          <p:cNvCxnSpPr>
            <a:cxnSpLocks/>
            <a:stCxn id="61" idx="3"/>
            <a:endCxn id="64" idx="1"/>
          </p:cNvCxnSpPr>
          <p:nvPr/>
        </p:nvCxnSpPr>
        <p:spPr>
          <a:xfrm>
            <a:off x="3034665" y="4034790"/>
            <a:ext cx="295275"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a:cxnSpLocks/>
            <a:stCxn id="67" idx="3"/>
          </p:cNvCxnSpPr>
          <p:nvPr/>
        </p:nvCxnSpPr>
        <p:spPr>
          <a:xfrm>
            <a:off x="3034665" y="4377690"/>
            <a:ext cx="295275" cy="81534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88" name="Rectangle 87"/>
          <p:cNvSpPr/>
          <p:nvPr/>
        </p:nvSpPr>
        <p:spPr>
          <a:xfrm>
            <a:off x="4888230" y="2658110"/>
            <a:ext cx="1165860" cy="34290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88"/>
          <p:cNvSpPr/>
          <p:nvPr/>
        </p:nvSpPr>
        <p:spPr>
          <a:xfrm>
            <a:off x="4888230" y="3183890"/>
            <a:ext cx="1165860" cy="34290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Rectangle 89"/>
          <p:cNvSpPr/>
          <p:nvPr/>
        </p:nvSpPr>
        <p:spPr>
          <a:xfrm>
            <a:off x="4888230" y="3715385"/>
            <a:ext cx="1165860" cy="34290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p:cNvSpPr/>
          <p:nvPr/>
        </p:nvSpPr>
        <p:spPr>
          <a:xfrm>
            <a:off x="4888230" y="4478655"/>
            <a:ext cx="1165860" cy="34290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p:cNvSpPr/>
          <p:nvPr/>
        </p:nvSpPr>
        <p:spPr>
          <a:xfrm>
            <a:off x="4888230" y="5004435"/>
            <a:ext cx="1165860" cy="34290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p:cNvSpPr/>
          <p:nvPr/>
        </p:nvSpPr>
        <p:spPr>
          <a:xfrm>
            <a:off x="4888230" y="5535930"/>
            <a:ext cx="1165860" cy="34290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5" name="Straight Arrow Connector 94"/>
          <p:cNvCxnSpPr>
            <a:cxnSpLocks/>
            <a:endCxn id="88" idx="1"/>
          </p:cNvCxnSpPr>
          <p:nvPr/>
        </p:nvCxnSpPr>
        <p:spPr>
          <a:xfrm flipV="1">
            <a:off x="4501515" y="2829560"/>
            <a:ext cx="386715" cy="103378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21" name="Straight Arrow Connector 120"/>
          <p:cNvCxnSpPr>
            <a:cxnSpLocks/>
            <a:stCxn id="65" idx="3"/>
            <a:endCxn id="89" idx="1"/>
          </p:cNvCxnSpPr>
          <p:nvPr/>
        </p:nvCxnSpPr>
        <p:spPr>
          <a:xfrm flipV="1">
            <a:off x="4495800" y="3355340"/>
            <a:ext cx="392430" cy="102235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a:cxnSpLocks/>
            <a:stCxn id="66" idx="3"/>
            <a:endCxn id="90" idx="1"/>
          </p:cNvCxnSpPr>
          <p:nvPr/>
        </p:nvCxnSpPr>
        <p:spPr>
          <a:xfrm flipV="1">
            <a:off x="4495800" y="3886835"/>
            <a:ext cx="392430" cy="833755"/>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33" name="Straight Arrow Connector 132"/>
          <p:cNvCxnSpPr>
            <a:cxnSpLocks/>
            <a:stCxn id="72" idx="3"/>
            <a:endCxn id="93" idx="1"/>
          </p:cNvCxnSpPr>
          <p:nvPr/>
        </p:nvCxnSpPr>
        <p:spPr>
          <a:xfrm flipV="1">
            <a:off x="4495800" y="5707380"/>
            <a:ext cx="392430" cy="34290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36" name="Straight Arrow Connector 135"/>
          <p:cNvCxnSpPr>
            <a:cxnSpLocks/>
            <a:stCxn id="71" idx="3"/>
            <a:endCxn id="92" idx="1"/>
          </p:cNvCxnSpPr>
          <p:nvPr/>
        </p:nvCxnSpPr>
        <p:spPr>
          <a:xfrm flipV="1">
            <a:off x="4495800" y="5175885"/>
            <a:ext cx="392430" cy="531495"/>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39" name="Straight Arrow Connector 138"/>
          <p:cNvCxnSpPr>
            <a:cxnSpLocks/>
            <a:stCxn id="70" idx="3"/>
            <a:endCxn id="91" idx="1"/>
          </p:cNvCxnSpPr>
          <p:nvPr/>
        </p:nvCxnSpPr>
        <p:spPr>
          <a:xfrm flipV="1">
            <a:off x="4495800" y="4650105"/>
            <a:ext cx="392430" cy="714375"/>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2915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8994E-0FCE-4377-8498-98B4502E9523}"/>
              </a:ext>
            </a:extLst>
          </p:cNvPr>
          <p:cNvSpPr>
            <a:spLocks noGrp="1"/>
          </p:cNvSpPr>
          <p:nvPr>
            <p:ph type="title"/>
          </p:nvPr>
        </p:nvSpPr>
        <p:spPr>
          <a:xfrm>
            <a:off x="838200" y="-68019"/>
            <a:ext cx="10515600" cy="669593"/>
          </a:xfrm>
        </p:spPr>
        <p:txBody>
          <a:bodyPr>
            <a:normAutofit fontScale="90000"/>
          </a:bodyPr>
          <a:lstStyle/>
          <a:p>
            <a:r>
              <a:rPr lang="en-US" b="1" dirty="0"/>
              <a:t>An ext3 </a:t>
            </a:r>
            <a:r>
              <a:rPr lang="en-US" b="1" dirty="0" err="1"/>
              <a:t>Inode</a:t>
            </a:r>
            <a:endParaRPr lang="en-US" b="1" dirty="0"/>
          </a:p>
        </p:txBody>
      </p:sp>
      <p:grpSp>
        <p:nvGrpSpPr>
          <p:cNvPr id="137" name="Group 136">
            <a:extLst>
              <a:ext uri="{FF2B5EF4-FFF2-40B4-BE49-F238E27FC236}">
                <a16:creationId xmlns:a16="http://schemas.microsoft.com/office/drawing/2014/main" id="{5F1DCC69-FCDF-0B3A-1727-821089420E72}"/>
              </a:ext>
            </a:extLst>
          </p:cNvPr>
          <p:cNvGrpSpPr/>
          <p:nvPr/>
        </p:nvGrpSpPr>
        <p:grpSpPr>
          <a:xfrm>
            <a:off x="7006405" y="5601872"/>
            <a:ext cx="1708584" cy="1226421"/>
            <a:chOff x="7006405" y="5601872"/>
            <a:chExt cx="1708584" cy="1226421"/>
          </a:xfrm>
        </p:grpSpPr>
        <p:cxnSp>
          <p:nvCxnSpPr>
            <p:cNvPr id="6" name="Straight Arrow Connector 5">
              <a:extLst>
                <a:ext uri="{FF2B5EF4-FFF2-40B4-BE49-F238E27FC236}">
                  <a16:creationId xmlns:a16="http://schemas.microsoft.com/office/drawing/2014/main" id="{F4334558-5920-A5BA-4538-57D53998FE27}"/>
                </a:ext>
              </a:extLst>
            </p:cNvPr>
            <p:cNvCxnSpPr>
              <a:cxnSpLocks/>
              <a:stCxn id="3" idx="3"/>
              <a:endCxn id="4" idx="1"/>
            </p:cNvCxnSpPr>
            <p:nvPr/>
          </p:nvCxnSpPr>
          <p:spPr>
            <a:xfrm flipV="1">
              <a:off x="7006405" y="5640331"/>
              <a:ext cx="542724" cy="69046"/>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grpSp>
          <p:nvGrpSpPr>
            <p:cNvPr id="44" name="Group 43">
              <a:extLst>
                <a:ext uri="{FF2B5EF4-FFF2-40B4-BE49-F238E27FC236}">
                  <a16:creationId xmlns:a16="http://schemas.microsoft.com/office/drawing/2014/main" id="{3B7B00D8-DC03-BA58-2848-608D1420CE59}"/>
                </a:ext>
              </a:extLst>
            </p:cNvPr>
            <p:cNvGrpSpPr/>
            <p:nvPr/>
          </p:nvGrpSpPr>
          <p:grpSpPr>
            <a:xfrm>
              <a:off x="7549129" y="5601872"/>
              <a:ext cx="1165860" cy="283471"/>
              <a:chOff x="3353765" y="5438246"/>
              <a:chExt cx="1165860" cy="283471"/>
            </a:xfrm>
          </p:grpSpPr>
          <p:sp>
            <p:nvSpPr>
              <p:cNvPr id="4" name="Rectangle 3">
                <a:extLst>
                  <a:ext uri="{FF2B5EF4-FFF2-40B4-BE49-F238E27FC236}">
                    <a16:creationId xmlns:a16="http://schemas.microsoft.com/office/drawing/2014/main" id="{A69D929C-6A68-E099-7A1A-624EFD75691A}"/>
                  </a:ext>
                </a:extLst>
              </p:cNvPr>
              <p:cNvSpPr/>
              <p:nvPr/>
            </p:nvSpPr>
            <p:spPr>
              <a:xfrm>
                <a:off x="3353765" y="5438246"/>
                <a:ext cx="1165860" cy="76918"/>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95DBF741-8955-3F8F-C593-D25401DF42C8}"/>
                  </a:ext>
                </a:extLst>
              </p:cNvPr>
              <p:cNvSpPr/>
              <p:nvPr/>
            </p:nvSpPr>
            <p:spPr>
              <a:xfrm>
                <a:off x="3353765" y="5543936"/>
                <a:ext cx="1165860" cy="76918"/>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42">
                <a:extLst>
                  <a:ext uri="{FF2B5EF4-FFF2-40B4-BE49-F238E27FC236}">
                    <a16:creationId xmlns:a16="http://schemas.microsoft.com/office/drawing/2014/main" id="{EF5CB01A-72E6-2410-EAB8-26FFF4FC11F4}"/>
                  </a:ext>
                </a:extLst>
              </p:cNvPr>
              <p:cNvSpPr/>
              <p:nvPr/>
            </p:nvSpPr>
            <p:spPr>
              <a:xfrm>
                <a:off x="3353765" y="5644799"/>
                <a:ext cx="1165860" cy="76918"/>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5" name="Group 44">
              <a:extLst>
                <a:ext uri="{FF2B5EF4-FFF2-40B4-BE49-F238E27FC236}">
                  <a16:creationId xmlns:a16="http://schemas.microsoft.com/office/drawing/2014/main" id="{80B3E258-A847-FB8B-0C93-22A7CCE1E7DD}"/>
                </a:ext>
              </a:extLst>
            </p:cNvPr>
            <p:cNvGrpSpPr/>
            <p:nvPr/>
          </p:nvGrpSpPr>
          <p:grpSpPr>
            <a:xfrm>
              <a:off x="7549129" y="5918000"/>
              <a:ext cx="1165860" cy="283471"/>
              <a:chOff x="3353765" y="5438246"/>
              <a:chExt cx="1165860" cy="283471"/>
            </a:xfrm>
          </p:grpSpPr>
          <p:sp>
            <p:nvSpPr>
              <p:cNvPr id="46" name="Rectangle 45">
                <a:extLst>
                  <a:ext uri="{FF2B5EF4-FFF2-40B4-BE49-F238E27FC236}">
                    <a16:creationId xmlns:a16="http://schemas.microsoft.com/office/drawing/2014/main" id="{9B8F76C2-DD0D-6A27-BF2C-C91B32CFF731}"/>
                  </a:ext>
                </a:extLst>
              </p:cNvPr>
              <p:cNvSpPr/>
              <p:nvPr/>
            </p:nvSpPr>
            <p:spPr>
              <a:xfrm>
                <a:off x="3353765" y="5438246"/>
                <a:ext cx="1165860" cy="76918"/>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5108349D-1A73-3D30-8D7C-40145DD0B611}"/>
                  </a:ext>
                </a:extLst>
              </p:cNvPr>
              <p:cNvSpPr/>
              <p:nvPr/>
            </p:nvSpPr>
            <p:spPr>
              <a:xfrm>
                <a:off x="3353765" y="5543936"/>
                <a:ext cx="1165860" cy="76918"/>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Rectangle 47">
                <a:extLst>
                  <a:ext uri="{FF2B5EF4-FFF2-40B4-BE49-F238E27FC236}">
                    <a16:creationId xmlns:a16="http://schemas.microsoft.com/office/drawing/2014/main" id="{1AAC3643-CB3E-E14A-9AC6-DB6EE2705791}"/>
                  </a:ext>
                </a:extLst>
              </p:cNvPr>
              <p:cNvSpPr/>
              <p:nvPr/>
            </p:nvSpPr>
            <p:spPr>
              <a:xfrm>
                <a:off x="3353765" y="5644799"/>
                <a:ext cx="1165860" cy="76918"/>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9" name="Group 48">
              <a:extLst>
                <a:ext uri="{FF2B5EF4-FFF2-40B4-BE49-F238E27FC236}">
                  <a16:creationId xmlns:a16="http://schemas.microsoft.com/office/drawing/2014/main" id="{E4AEBAAA-D60E-1C36-67AC-1F814C5A7498}"/>
                </a:ext>
              </a:extLst>
            </p:cNvPr>
            <p:cNvGrpSpPr/>
            <p:nvPr/>
          </p:nvGrpSpPr>
          <p:grpSpPr>
            <a:xfrm>
              <a:off x="7549129" y="6228173"/>
              <a:ext cx="1165860" cy="283471"/>
              <a:chOff x="3353765" y="5438246"/>
              <a:chExt cx="1165860" cy="283471"/>
            </a:xfrm>
          </p:grpSpPr>
          <p:sp>
            <p:nvSpPr>
              <p:cNvPr id="50" name="Rectangle 49">
                <a:extLst>
                  <a:ext uri="{FF2B5EF4-FFF2-40B4-BE49-F238E27FC236}">
                    <a16:creationId xmlns:a16="http://schemas.microsoft.com/office/drawing/2014/main" id="{63ACD98A-922A-E112-6F2A-2B6D695E09F2}"/>
                  </a:ext>
                </a:extLst>
              </p:cNvPr>
              <p:cNvSpPr/>
              <p:nvPr/>
            </p:nvSpPr>
            <p:spPr>
              <a:xfrm>
                <a:off x="3353765" y="5438246"/>
                <a:ext cx="1165860" cy="76918"/>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50">
                <a:extLst>
                  <a:ext uri="{FF2B5EF4-FFF2-40B4-BE49-F238E27FC236}">
                    <a16:creationId xmlns:a16="http://schemas.microsoft.com/office/drawing/2014/main" id="{662974A7-8F45-894A-5FD3-268D508D1137}"/>
                  </a:ext>
                </a:extLst>
              </p:cNvPr>
              <p:cNvSpPr/>
              <p:nvPr/>
            </p:nvSpPr>
            <p:spPr>
              <a:xfrm>
                <a:off x="3353765" y="5543936"/>
                <a:ext cx="1165860" cy="76918"/>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1">
                <a:extLst>
                  <a:ext uri="{FF2B5EF4-FFF2-40B4-BE49-F238E27FC236}">
                    <a16:creationId xmlns:a16="http://schemas.microsoft.com/office/drawing/2014/main" id="{CC960BB3-6E51-6B0A-B14B-1319F3F544DC}"/>
                  </a:ext>
                </a:extLst>
              </p:cNvPr>
              <p:cNvSpPr/>
              <p:nvPr/>
            </p:nvSpPr>
            <p:spPr>
              <a:xfrm>
                <a:off x="3353765" y="5644799"/>
                <a:ext cx="1165860" cy="76918"/>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3" name="Group 52">
              <a:extLst>
                <a:ext uri="{FF2B5EF4-FFF2-40B4-BE49-F238E27FC236}">
                  <a16:creationId xmlns:a16="http://schemas.microsoft.com/office/drawing/2014/main" id="{48D104B3-F100-7F87-0F1E-CDBF10402275}"/>
                </a:ext>
              </a:extLst>
            </p:cNvPr>
            <p:cNvGrpSpPr/>
            <p:nvPr/>
          </p:nvGrpSpPr>
          <p:grpSpPr>
            <a:xfrm>
              <a:off x="7549129" y="6544822"/>
              <a:ext cx="1165860" cy="283471"/>
              <a:chOff x="3353765" y="5438246"/>
              <a:chExt cx="1165860" cy="283471"/>
            </a:xfrm>
          </p:grpSpPr>
          <p:sp>
            <p:nvSpPr>
              <p:cNvPr id="54" name="Rectangle 53">
                <a:extLst>
                  <a:ext uri="{FF2B5EF4-FFF2-40B4-BE49-F238E27FC236}">
                    <a16:creationId xmlns:a16="http://schemas.microsoft.com/office/drawing/2014/main" id="{4EB91B44-BA8B-17FE-2188-6D84655716EF}"/>
                  </a:ext>
                </a:extLst>
              </p:cNvPr>
              <p:cNvSpPr/>
              <p:nvPr/>
            </p:nvSpPr>
            <p:spPr>
              <a:xfrm>
                <a:off x="3353765" y="5438246"/>
                <a:ext cx="1165860" cy="76918"/>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Rectangle 54">
                <a:extLst>
                  <a:ext uri="{FF2B5EF4-FFF2-40B4-BE49-F238E27FC236}">
                    <a16:creationId xmlns:a16="http://schemas.microsoft.com/office/drawing/2014/main" id="{F727B626-F827-A13A-0C82-F99F030B4C5E}"/>
                  </a:ext>
                </a:extLst>
              </p:cNvPr>
              <p:cNvSpPr/>
              <p:nvPr/>
            </p:nvSpPr>
            <p:spPr>
              <a:xfrm>
                <a:off x="3353765" y="5543936"/>
                <a:ext cx="1165860" cy="76918"/>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CAC04EAC-DFFA-C963-F33E-6FCE6E5AC013}"/>
                  </a:ext>
                </a:extLst>
              </p:cNvPr>
              <p:cNvSpPr/>
              <p:nvPr/>
            </p:nvSpPr>
            <p:spPr>
              <a:xfrm>
                <a:off x="3353765" y="5644799"/>
                <a:ext cx="1165860" cy="76918"/>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57" name="Straight Arrow Connector 56">
              <a:extLst>
                <a:ext uri="{FF2B5EF4-FFF2-40B4-BE49-F238E27FC236}">
                  <a16:creationId xmlns:a16="http://schemas.microsoft.com/office/drawing/2014/main" id="{41575777-549E-A2E9-D1C4-8EACD4989465}"/>
                </a:ext>
              </a:extLst>
            </p:cNvPr>
            <p:cNvCxnSpPr>
              <a:cxnSpLocks/>
              <a:stCxn id="12" idx="3"/>
              <a:endCxn id="41" idx="1"/>
            </p:cNvCxnSpPr>
            <p:nvPr/>
          </p:nvCxnSpPr>
          <p:spPr>
            <a:xfrm flipV="1">
              <a:off x="7006405" y="5746021"/>
              <a:ext cx="542724" cy="43108"/>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8C1D0B0B-6D30-9A0D-DC48-2FDF91255263}"/>
                </a:ext>
              </a:extLst>
            </p:cNvPr>
            <p:cNvCxnSpPr>
              <a:cxnSpLocks/>
              <a:stCxn id="15" idx="3"/>
              <a:endCxn id="43" idx="1"/>
            </p:cNvCxnSpPr>
            <p:nvPr/>
          </p:nvCxnSpPr>
          <p:spPr>
            <a:xfrm flipV="1">
              <a:off x="7006405" y="5846884"/>
              <a:ext cx="542724" cy="22941"/>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7E1871C4-EBA0-25AF-A739-DCDECD2645B5}"/>
                </a:ext>
              </a:extLst>
            </p:cNvPr>
            <p:cNvCxnSpPr>
              <a:cxnSpLocks/>
              <a:stCxn id="16" idx="3"/>
              <a:endCxn id="46" idx="1"/>
            </p:cNvCxnSpPr>
            <p:nvPr/>
          </p:nvCxnSpPr>
          <p:spPr>
            <a:xfrm>
              <a:off x="7006405" y="5949577"/>
              <a:ext cx="542724" cy="6882"/>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FB5A8BC7-8F99-79E5-D692-A651C0BE7904}"/>
                </a:ext>
              </a:extLst>
            </p:cNvPr>
            <p:cNvCxnSpPr>
              <a:cxnSpLocks/>
              <a:stCxn id="23" idx="3"/>
              <a:endCxn id="47" idx="1"/>
            </p:cNvCxnSpPr>
            <p:nvPr/>
          </p:nvCxnSpPr>
          <p:spPr>
            <a:xfrm>
              <a:off x="7006405" y="6030273"/>
              <a:ext cx="542724" cy="31876"/>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80B39352-B49D-1286-B006-6C3BAC41E78A}"/>
                </a:ext>
              </a:extLst>
            </p:cNvPr>
            <p:cNvCxnSpPr>
              <a:cxnSpLocks/>
              <a:stCxn id="24" idx="3"/>
              <a:endCxn id="48" idx="1"/>
            </p:cNvCxnSpPr>
            <p:nvPr/>
          </p:nvCxnSpPr>
          <p:spPr>
            <a:xfrm>
              <a:off x="7006405" y="6110025"/>
              <a:ext cx="542724" cy="52987"/>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1FA77BAB-B874-1AB6-7CA9-B67B158651A0}"/>
                </a:ext>
              </a:extLst>
            </p:cNvPr>
            <p:cNvCxnSpPr>
              <a:cxnSpLocks/>
              <a:stCxn id="21" idx="3"/>
              <a:endCxn id="50" idx="1"/>
            </p:cNvCxnSpPr>
            <p:nvPr/>
          </p:nvCxnSpPr>
          <p:spPr>
            <a:xfrm>
              <a:off x="7006405" y="6190721"/>
              <a:ext cx="542724" cy="75911"/>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0D303BF5-5398-0C80-30EC-63250A840AC5}"/>
                </a:ext>
              </a:extLst>
            </p:cNvPr>
            <p:cNvCxnSpPr>
              <a:cxnSpLocks/>
              <a:stCxn id="22" idx="3"/>
              <a:endCxn id="51" idx="1"/>
            </p:cNvCxnSpPr>
            <p:nvPr/>
          </p:nvCxnSpPr>
          <p:spPr>
            <a:xfrm>
              <a:off x="7006405" y="6270473"/>
              <a:ext cx="542724" cy="101849"/>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79" name="Straight Arrow Connector 78">
              <a:extLst>
                <a:ext uri="{FF2B5EF4-FFF2-40B4-BE49-F238E27FC236}">
                  <a16:creationId xmlns:a16="http://schemas.microsoft.com/office/drawing/2014/main" id="{C362CF2C-6BF0-7672-C29E-C1E74CA0A2D9}"/>
                </a:ext>
              </a:extLst>
            </p:cNvPr>
            <p:cNvCxnSpPr>
              <a:cxnSpLocks/>
              <a:stCxn id="30" idx="3"/>
              <a:endCxn id="52" idx="1"/>
            </p:cNvCxnSpPr>
            <p:nvPr/>
          </p:nvCxnSpPr>
          <p:spPr>
            <a:xfrm>
              <a:off x="7006405" y="6351169"/>
              <a:ext cx="542724" cy="122016"/>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4222FEBB-2298-583F-CF35-BA198A37200E}"/>
                </a:ext>
              </a:extLst>
            </p:cNvPr>
            <p:cNvCxnSpPr>
              <a:cxnSpLocks/>
              <a:stCxn id="31" idx="3"/>
              <a:endCxn id="54" idx="1"/>
            </p:cNvCxnSpPr>
            <p:nvPr/>
          </p:nvCxnSpPr>
          <p:spPr>
            <a:xfrm>
              <a:off x="7006405" y="6430921"/>
              <a:ext cx="542724" cy="152360"/>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3839BFE5-153A-8119-EBC1-8B6FD19CFB87}"/>
                </a:ext>
              </a:extLst>
            </p:cNvPr>
            <p:cNvCxnSpPr>
              <a:cxnSpLocks/>
              <a:stCxn id="28" idx="3"/>
              <a:endCxn id="55" idx="1"/>
            </p:cNvCxnSpPr>
            <p:nvPr/>
          </p:nvCxnSpPr>
          <p:spPr>
            <a:xfrm>
              <a:off x="7006405" y="6511617"/>
              <a:ext cx="542724" cy="177354"/>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DDAC22E6-F1B2-A287-F54E-DDACBD5A1AE5}"/>
                </a:ext>
              </a:extLst>
            </p:cNvPr>
            <p:cNvCxnSpPr>
              <a:cxnSpLocks/>
              <a:stCxn id="29" idx="3"/>
              <a:endCxn id="56" idx="1"/>
            </p:cNvCxnSpPr>
            <p:nvPr/>
          </p:nvCxnSpPr>
          <p:spPr>
            <a:xfrm>
              <a:off x="7006405" y="6591369"/>
              <a:ext cx="542724" cy="198465"/>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grpSp>
      <p:grpSp>
        <p:nvGrpSpPr>
          <p:cNvPr id="138" name="Group 137">
            <a:extLst>
              <a:ext uri="{FF2B5EF4-FFF2-40B4-BE49-F238E27FC236}">
                <a16:creationId xmlns:a16="http://schemas.microsoft.com/office/drawing/2014/main" id="{5C0A8BE7-DB83-E76B-A658-8C00C9823069}"/>
              </a:ext>
            </a:extLst>
          </p:cNvPr>
          <p:cNvGrpSpPr/>
          <p:nvPr/>
        </p:nvGrpSpPr>
        <p:grpSpPr>
          <a:xfrm>
            <a:off x="4587182" y="5546515"/>
            <a:ext cx="2419223" cy="246221"/>
            <a:chOff x="4587182" y="5546515"/>
            <a:chExt cx="2419223" cy="246221"/>
          </a:xfrm>
        </p:grpSpPr>
        <p:sp>
          <p:nvSpPr>
            <p:cNvPr id="92" name="Rectangle 91">
              <a:extLst>
                <a:ext uri="{FF2B5EF4-FFF2-40B4-BE49-F238E27FC236}">
                  <a16:creationId xmlns:a16="http://schemas.microsoft.com/office/drawing/2014/main" id="{21CD948C-7B55-B2CB-8484-D99CCCC4E8BE}"/>
                </a:ext>
              </a:extLst>
            </p:cNvPr>
            <p:cNvSpPr/>
            <p:nvPr/>
          </p:nvSpPr>
          <p:spPr>
            <a:xfrm>
              <a:off x="5768155" y="5590879"/>
              <a:ext cx="1238250" cy="80696"/>
            </a:xfrm>
            <a:prstGeom prst="rect">
              <a:avLst/>
            </a:prstGeom>
            <a:solidFill>
              <a:srgbClr val="FF99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sp>
          <p:nvSpPr>
            <p:cNvPr id="96" name="Left Brace 95">
              <a:extLst>
                <a:ext uri="{FF2B5EF4-FFF2-40B4-BE49-F238E27FC236}">
                  <a16:creationId xmlns:a16="http://schemas.microsoft.com/office/drawing/2014/main" id="{BFF5B270-E094-3937-FAD5-37F86373967F}"/>
                </a:ext>
              </a:extLst>
            </p:cNvPr>
            <p:cNvSpPr/>
            <p:nvPr/>
          </p:nvSpPr>
          <p:spPr>
            <a:xfrm>
              <a:off x="5594275" y="5587669"/>
              <a:ext cx="136039" cy="8066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 name="TextBox 99">
              <a:extLst>
                <a:ext uri="{FF2B5EF4-FFF2-40B4-BE49-F238E27FC236}">
                  <a16:creationId xmlns:a16="http://schemas.microsoft.com/office/drawing/2014/main" id="{8CB09B38-283F-FC21-DB96-C6F76998E7D4}"/>
                </a:ext>
              </a:extLst>
            </p:cNvPr>
            <p:cNvSpPr txBox="1"/>
            <p:nvPr/>
          </p:nvSpPr>
          <p:spPr>
            <a:xfrm>
              <a:off x="4587182" y="5546515"/>
              <a:ext cx="1180973" cy="246221"/>
            </a:xfrm>
            <a:prstGeom prst="rect">
              <a:avLst/>
            </a:prstGeom>
            <a:noFill/>
          </p:spPr>
          <p:txBody>
            <a:bodyPr wrap="square" rtlCol="0">
              <a:spAutoFit/>
            </a:bodyPr>
            <a:lstStyle/>
            <a:p>
              <a:r>
                <a:rPr lang="en-US" sz="1000" b="1" dirty="0">
                  <a:latin typeface="Segoe UI" panose="020B0502040204020203" pitchFamily="34" charset="0"/>
                  <a:cs typeface="Segoe UI" panose="020B0502040204020203" pitchFamily="34" charset="0"/>
                </a:rPr>
                <a:t>1 indirect block</a:t>
              </a:r>
            </a:p>
          </p:txBody>
        </p:sp>
      </p:grpSp>
      <p:grpSp>
        <p:nvGrpSpPr>
          <p:cNvPr id="166" name="Group 165">
            <a:extLst>
              <a:ext uri="{FF2B5EF4-FFF2-40B4-BE49-F238E27FC236}">
                <a16:creationId xmlns:a16="http://schemas.microsoft.com/office/drawing/2014/main" id="{207D9C62-6ECC-9A17-B327-444BB7AB235A}"/>
              </a:ext>
            </a:extLst>
          </p:cNvPr>
          <p:cNvGrpSpPr/>
          <p:nvPr/>
        </p:nvGrpSpPr>
        <p:grpSpPr>
          <a:xfrm>
            <a:off x="3959895" y="5442506"/>
            <a:ext cx="3046510" cy="246221"/>
            <a:chOff x="3959895" y="5442506"/>
            <a:chExt cx="3046510" cy="246221"/>
          </a:xfrm>
        </p:grpSpPr>
        <p:sp>
          <p:nvSpPr>
            <p:cNvPr id="93" name="Rectangle 92">
              <a:extLst>
                <a:ext uri="{FF2B5EF4-FFF2-40B4-BE49-F238E27FC236}">
                  <a16:creationId xmlns:a16="http://schemas.microsoft.com/office/drawing/2014/main" id="{D1208371-101E-D7EC-2334-22F910C94D5B}"/>
                </a:ext>
              </a:extLst>
            </p:cNvPr>
            <p:cNvSpPr/>
            <p:nvPr/>
          </p:nvSpPr>
          <p:spPr>
            <a:xfrm>
              <a:off x="5768155" y="5512072"/>
              <a:ext cx="1238250" cy="80696"/>
            </a:xfrm>
            <a:prstGeom prst="rect">
              <a:avLst/>
            </a:prstGeom>
            <a:solidFill>
              <a:srgbClr val="FF7C8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Left Brace 96">
              <a:extLst>
                <a:ext uri="{FF2B5EF4-FFF2-40B4-BE49-F238E27FC236}">
                  <a16:creationId xmlns:a16="http://schemas.microsoft.com/office/drawing/2014/main" id="{8ACDF515-9C30-2CD0-F711-E06461E9A868}"/>
                </a:ext>
              </a:extLst>
            </p:cNvPr>
            <p:cNvSpPr/>
            <p:nvPr/>
          </p:nvSpPr>
          <p:spPr>
            <a:xfrm>
              <a:off x="5463591" y="5507009"/>
              <a:ext cx="262345" cy="8066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 name="TextBox 100">
              <a:extLst>
                <a:ext uri="{FF2B5EF4-FFF2-40B4-BE49-F238E27FC236}">
                  <a16:creationId xmlns:a16="http://schemas.microsoft.com/office/drawing/2014/main" id="{F81B1C33-3BC5-C7E5-2EDA-9825B7067D1E}"/>
                </a:ext>
              </a:extLst>
            </p:cNvPr>
            <p:cNvSpPr txBox="1"/>
            <p:nvPr/>
          </p:nvSpPr>
          <p:spPr>
            <a:xfrm>
              <a:off x="3959895" y="5442506"/>
              <a:ext cx="1688388" cy="246221"/>
            </a:xfrm>
            <a:prstGeom prst="rect">
              <a:avLst/>
            </a:prstGeom>
            <a:noFill/>
          </p:spPr>
          <p:txBody>
            <a:bodyPr wrap="square" rtlCol="0">
              <a:spAutoFit/>
            </a:bodyPr>
            <a:lstStyle/>
            <a:p>
              <a:r>
                <a:rPr lang="en-US" sz="1000" b="1" dirty="0">
                  <a:latin typeface="Segoe UI" panose="020B0502040204020203" pitchFamily="34" charset="0"/>
                  <a:cs typeface="Segoe UI" panose="020B0502040204020203" pitchFamily="34" charset="0"/>
                </a:rPr>
                <a:t>1 doubly-indirect block</a:t>
              </a:r>
            </a:p>
          </p:txBody>
        </p:sp>
      </p:grpSp>
      <p:grpSp>
        <p:nvGrpSpPr>
          <p:cNvPr id="167" name="Group 166">
            <a:extLst>
              <a:ext uri="{FF2B5EF4-FFF2-40B4-BE49-F238E27FC236}">
                <a16:creationId xmlns:a16="http://schemas.microsoft.com/office/drawing/2014/main" id="{284FA659-E9FA-6A21-D183-9641624A27C9}"/>
              </a:ext>
            </a:extLst>
          </p:cNvPr>
          <p:cNvGrpSpPr/>
          <p:nvPr/>
        </p:nvGrpSpPr>
        <p:grpSpPr>
          <a:xfrm>
            <a:off x="7006405" y="4693226"/>
            <a:ext cx="3323421" cy="859194"/>
            <a:chOff x="7006405" y="4693226"/>
            <a:chExt cx="3323421" cy="859194"/>
          </a:xfrm>
        </p:grpSpPr>
        <p:sp>
          <p:nvSpPr>
            <p:cNvPr id="112" name="Rectangle 111">
              <a:extLst>
                <a:ext uri="{FF2B5EF4-FFF2-40B4-BE49-F238E27FC236}">
                  <a16:creationId xmlns:a16="http://schemas.microsoft.com/office/drawing/2014/main" id="{8E141AAA-B271-8359-6A0C-F19F1216EC87}"/>
                </a:ext>
              </a:extLst>
            </p:cNvPr>
            <p:cNvSpPr/>
            <p:nvPr/>
          </p:nvSpPr>
          <p:spPr>
            <a:xfrm>
              <a:off x="7549129" y="5005337"/>
              <a:ext cx="1165860" cy="80696"/>
            </a:xfrm>
            <a:prstGeom prst="rect">
              <a:avLst/>
            </a:prstGeom>
            <a:solidFill>
              <a:srgbClr val="FF99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sp>
          <p:nvSpPr>
            <p:cNvPr id="113" name="Rectangle 112">
              <a:extLst>
                <a:ext uri="{FF2B5EF4-FFF2-40B4-BE49-F238E27FC236}">
                  <a16:creationId xmlns:a16="http://schemas.microsoft.com/office/drawing/2014/main" id="{DAE7408B-A5A9-96A0-4AB2-D6C4018548C6}"/>
                </a:ext>
              </a:extLst>
            </p:cNvPr>
            <p:cNvSpPr/>
            <p:nvPr/>
          </p:nvSpPr>
          <p:spPr>
            <a:xfrm>
              <a:off x="7549129" y="4931523"/>
              <a:ext cx="1165860" cy="80696"/>
            </a:xfrm>
            <a:prstGeom prst="rect">
              <a:avLst/>
            </a:prstGeom>
            <a:solidFill>
              <a:srgbClr val="FF99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sp>
          <p:nvSpPr>
            <p:cNvPr id="114" name="TextBox 113">
              <a:extLst>
                <a:ext uri="{FF2B5EF4-FFF2-40B4-BE49-F238E27FC236}">
                  <a16:creationId xmlns:a16="http://schemas.microsoft.com/office/drawing/2014/main" id="{5A3C72AF-28CB-A49D-8892-8F217806BDF8}"/>
                </a:ext>
              </a:extLst>
            </p:cNvPr>
            <p:cNvSpPr txBox="1"/>
            <p:nvPr/>
          </p:nvSpPr>
          <p:spPr>
            <a:xfrm rot="5400000">
              <a:off x="8088384" y="4761928"/>
              <a:ext cx="129799" cy="200055"/>
            </a:xfrm>
            <a:prstGeom prst="rect">
              <a:avLst/>
            </a:prstGeom>
            <a:noFill/>
          </p:spPr>
          <p:txBody>
            <a:bodyPr wrap="square" rtlCol="0">
              <a:spAutoFit/>
            </a:bodyPr>
            <a:lstStyle/>
            <a:p>
              <a:r>
                <a:rPr lang="en-US" sz="700" dirty="0"/>
                <a:t>…</a:t>
              </a:r>
            </a:p>
          </p:txBody>
        </p:sp>
        <p:sp>
          <p:nvSpPr>
            <p:cNvPr id="115" name="Rectangle 114">
              <a:extLst>
                <a:ext uri="{FF2B5EF4-FFF2-40B4-BE49-F238E27FC236}">
                  <a16:creationId xmlns:a16="http://schemas.microsoft.com/office/drawing/2014/main" id="{D60151ED-D4EE-D50E-106F-D695D43082AC}"/>
                </a:ext>
              </a:extLst>
            </p:cNvPr>
            <p:cNvSpPr/>
            <p:nvPr/>
          </p:nvSpPr>
          <p:spPr>
            <a:xfrm>
              <a:off x="7549129" y="4770034"/>
              <a:ext cx="1165860" cy="80696"/>
            </a:xfrm>
            <a:prstGeom prst="rect">
              <a:avLst/>
            </a:prstGeom>
            <a:solidFill>
              <a:srgbClr val="FF99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sp>
          <p:nvSpPr>
            <p:cNvPr id="116" name="Rectangle 115">
              <a:extLst>
                <a:ext uri="{FF2B5EF4-FFF2-40B4-BE49-F238E27FC236}">
                  <a16:creationId xmlns:a16="http://schemas.microsoft.com/office/drawing/2014/main" id="{6A807678-84CB-8543-5047-F7B16CB467D2}"/>
                </a:ext>
              </a:extLst>
            </p:cNvPr>
            <p:cNvSpPr/>
            <p:nvPr/>
          </p:nvSpPr>
          <p:spPr>
            <a:xfrm>
              <a:off x="7549129" y="4696220"/>
              <a:ext cx="1165860" cy="80696"/>
            </a:xfrm>
            <a:prstGeom prst="rect">
              <a:avLst/>
            </a:prstGeom>
            <a:solidFill>
              <a:srgbClr val="FF99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sp>
          <p:nvSpPr>
            <p:cNvPr id="117" name="Left Brace 116">
              <a:extLst>
                <a:ext uri="{FF2B5EF4-FFF2-40B4-BE49-F238E27FC236}">
                  <a16:creationId xmlns:a16="http://schemas.microsoft.com/office/drawing/2014/main" id="{5A442B75-1B01-66B2-B022-87FB6C1937AB}"/>
                </a:ext>
              </a:extLst>
            </p:cNvPr>
            <p:cNvSpPr/>
            <p:nvPr/>
          </p:nvSpPr>
          <p:spPr>
            <a:xfrm rot="10800000">
              <a:off x="8743761" y="4693226"/>
              <a:ext cx="134710" cy="424151"/>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8" name="TextBox 117">
              <a:extLst>
                <a:ext uri="{FF2B5EF4-FFF2-40B4-BE49-F238E27FC236}">
                  <a16:creationId xmlns:a16="http://schemas.microsoft.com/office/drawing/2014/main" id="{59DA7106-8914-F283-22A8-4BDD127D96D1}"/>
                </a:ext>
              </a:extLst>
            </p:cNvPr>
            <p:cNvSpPr txBox="1"/>
            <p:nvPr/>
          </p:nvSpPr>
          <p:spPr>
            <a:xfrm>
              <a:off x="8778433" y="4776916"/>
              <a:ext cx="1551393" cy="246221"/>
            </a:xfrm>
            <a:prstGeom prst="rect">
              <a:avLst/>
            </a:prstGeom>
            <a:noFill/>
          </p:spPr>
          <p:txBody>
            <a:bodyPr wrap="square" rtlCol="0">
              <a:spAutoFit/>
            </a:bodyPr>
            <a:lstStyle/>
            <a:p>
              <a:r>
                <a:rPr lang="en-US" sz="1000" b="1" dirty="0">
                  <a:latin typeface="Segoe UI" panose="020B0502040204020203" pitchFamily="34" charset="0"/>
                  <a:cs typeface="Segoe UI" panose="020B0502040204020203" pitchFamily="34" charset="0"/>
                </a:rPr>
                <a:t>1024 indirect pointers</a:t>
              </a:r>
            </a:p>
          </p:txBody>
        </p:sp>
        <p:cxnSp>
          <p:nvCxnSpPr>
            <p:cNvPr id="125" name="Straight Arrow Connector 124">
              <a:extLst>
                <a:ext uri="{FF2B5EF4-FFF2-40B4-BE49-F238E27FC236}">
                  <a16:creationId xmlns:a16="http://schemas.microsoft.com/office/drawing/2014/main" id="{D04283BA-8680-BFD0-FD10-D2E8DC2AFB79}"/>
                </a:ext>
              </a:extLst>
            </p:cNvPr>
            <p:cNvCxnSpPr>
              <a:cxnSpLocks/>
            </p:cNvCxnSpPr>
            <p:nvPr/>
          </p:nvCxnSpPr>
          <p:spPr>
            <a:xfrm flipV="1">
              <a:off x="8715202" y="4788112"/>
              <a:ext cx="105414" cy="30121"/>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26" name="Straight Arrow Connector 125">
              <a:extLst>
                <a:ext uri="{FF2B5EF4-FFF2-40B4-BE49-F238E27FC236}">
                  <a16:creationId xmlns:a16="http://schemas.microsoft.com/office/drawing/2014/main" id="{535FE85F-0770-D262-D3F8-0DA29F6590BE}"/>
                </a:ext>
              </a:extLst>
            </p:cNvPr>
            <p:cNvCxnSpPr>
              <a:cxnSpLocks/>
            </p:cNvCxnSpPr>
            <p:nvPr/>
          </p:nvCxnSpPr>
          <p:spPr>
            <a:xfrm flipV="1">
              <a:off x="8710713" y="4711758"/>
              <a:ext cx="105414" cy="30121"/>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27" name="Straight Arrow Connector 126">
              <a:extLst>
                <a:ext uri="{FF2B5EF4-FFF2-40B4-BE49-F238E27FC236}">
                  <a16:creationId xmlns:a16="http://schemas.microsoft.com/office/drawing/2014/main" id="{27785307-F976-7983-BCCF-CB59791C3368}"/>
                </a:ext>
              </a:extLst>
            </p:cNvPr>
            <p:cNvCxnSpPr>
              <a:cxnSpLocks/>
            </p:cNvCxnSpPr>
            <p:nvPr/>
          </p:nvCxnSpPr>
          <p:spPr>
            <a:xfrm>
              <a:off x="8721247" y="5049082"/>
              <a:ext cx="113609" cy="71257"/>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28" name="Straight Arrow Connector 127">
              <a:extLst>
                <a:ext uri="{FF2B5EF4-FFF2-40B4-BE49-F238E27FC236}">
                  <a16:creationId xmlns:a16="http://schemas.microsoft.com/office/drawing/2014/main" id="{E23CBE24-BDC0-FC8B-E45B-EFF119B212FE}"/>
                </a:ext>
              </a:extLst>
            </p:cNvPr>
            <p:cNvCxnSpPr>
              <a:cxnSpLocks/>
            </p:cNvCxnSpPr>
            <p:nvPr/>
          </p:nvCxnSpPr>
          <p:spPr>
            <a:xfrm>
              <a:off x="8719691" y="4967550"/>
              <a:ext cx="113609" cy="71257"/>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30" name="Connector: Elbow 129">
              <a:extLst>
                <a:ext uri="{FF2B5EF4-FFF2-40B4-BE49-F238E27FC236}">
                  <a16:creationId xmlns:a16="http://schemas.microsoft.com/office/drawing/2014/main" id="{38A9F442-79F3-102B-222F-C5474F8A36BF}"/>
                </a:ext>
              </a:extLst>
            </p:cNvPr>
            <p:cNvCxnSpPr>
              <a:stCxn id="93" idx="3"/>
              <a:endCxn id="112" idx="1"/>
            </p:cNvCxnSpPr>
            <p:nvPr/>
          </p:nvCxnSpPr>
          <p:spPr>
            <a:xfrm flipV="1">
              <a:off x="7006405" y="5045685"/>
              <a:ext cx="542724" cy="506735"/>
            </a:xfrm>
            <a:prstGeom prst="bentConnector3">
              <a:avLst/>
            </a:prstGeom>
            <a:ln w="6350">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grpSp>
      <p:grpSp>
        <p:nvGrpSpPr>
          <p:cNvPr id="168" name="Group 167">
            <a:extLst>
              <a:ext uri="{FF2B5EF4-FFF2-40B4-BE49-F238E27FC236}">
                <a16:creationId xmlns:a16="http://schemas.microsoft.com/office/drawing/2014/main" id="{FCD68E36-BED6-5FA7-3FFB-BD9D69AEBD35}"/>
              </a:ext>
            </a:extLst>
          </p:cNvPr>
          <p:cNvGrpSpPr/>
          <p:nvPr/>
        </p:nvGrpSpPr>
        <p:grpSpPr>
          <a:xfrm>
            <a:off x="3494967" y="4840573"/>
            <a:ext cx="4008992" cy="736892"/>
            <a:chOff x="3494967" y="4840573"/>
            <a:chExt cx="4008992" cy="736892"/>
          </a:xfrm>
        </p:grpSpPr>
        <p:sp>
          <p:nvSpPr>
            <p:cNvPr id="94" name="Rectangle 93">
              <a:extLst>
                <a:ext uri="{FF2B5EF4-FFF2-40B4-BE49-F238E27FC236}">
                  <a16:creationId xmlns:a16="http://schemas.microsoft.com/office/drawing/2014/main" id="{0F9DF84C-26A7-0159-E6FF-B3B3819B21C9}"/>
                </a:ext>
              </a:extLst>
            </p:cNvPr>
            <p:cNvSpPr/>
            <p:nvPr/>
          </p:nvSpPr>
          <p:spPr>
            <a:xfrm>
              <a:off x="5768155" y="5431799"/>
              <a:ext cx="1238250" cy="80696"/>
            </a:xfrm>
            <a:prstGeom prst="rect">
              <a:avLst/>
            </a:prstGeom>
            <a:solidFill>
              <a:srgbClr val="FF5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sp>
          <p:nvSpPr>
            <p:cNvPr id="98" name="Left Brace 97">
              <a:extLst>
                <a:ext uri="{FF2B5EF4-FFF2-40B4-BE49-F238E27FC236}">
                  <a16:creationId xmlns:a16="http://schemas.microsoft.com/office/drawing/2014/main" id="{AEE2D68E-E76E-B7AC-3DFF-21B5F3D2DD2E}"/>
                </a:ext>
              </a:extLst>
            </p:cNvPr>
            <p:cNvSpPr/>
            <p:nvPr/>
          </p:nvSpPr>
          <p:spPr>
            <a:xfrm>
              <a:off x="4903118" y="5426349"/>
              <a:ext cx="823818" cy="8066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 name="TextBox 101">
              <a:extLst>
                <a:ext uri="{FF2B5EF4-FFF2-40B4-BE49-F238E27FC236}">
                  <a16:creationId xmlns:a16="http://schemas.microsoft.com/office/drawing/2014/main" id="{9A707557-0A61-C356-9F08-7A6799D74969}"/>
                </a:ext>
              </a:extLst>
            </p:cNvPr>
            <p:cNvSpPr txBox="1"/>
            <p:nvPr/>
          </p:nvSpPr>
          <p:spPr>
            <a:xfrm>
              <a:off x="3494967" y="5331244"/>
              <a:ext cx="1688388" cy="246221"/>
            </a:xfrm>
            <a:prstGeom prst="rect">
              <a:avLst/>
            </a:prstGeom>
            <a:noFill/>
          </p:spPr>
          <p:txBody>
            <a:bodyPr wrap="square" rtlCol="0">
              <a:spAutoFit/>
            </a:bodyPr>
            <a:lstStyle/>
            <a:p>
              <a:r>
                <a:rPr lang="en-US" sz="1000" b="1" dirty="0">
                  <a:latin typeface="Segoe UI" panose="020B0502040204020203" pitchFamily="34" charset="0"/>
                  <a:cs typeface="Segoe UI" panose="020B0502040204020203" pitchFamily="34" charset="0"/>
                </a:rPr>
                <a:t>1 triply-indirect block</a:t>
              </a:r>
            </a:p>
          </p:txBody>
        </p:sp>
        <p:cxnSp>
          <p:nvCxnSpPr>
            <p:cNvPr id="131" name="Connector: Elbow 130">
              <a:extLst>
                <a:ext uri="{FF2B5EF4-FFF2-40B4-BE49-F238E27FC236}">
                  <a16:creationId xmlns:a16="http://schemas.microsoft.com/office/drawing/2014/main" id="{5F724498-7EE2-C5AE-C5FC-56D1B3DDB0E2}"/>
                </a:ext>
              </a:extLst>
            </p:cNvPr>
            <p:cNvCxnSpPr>
              <a:cxnSpLocks/>
            </p:cNvCxnSpPr>
            <p:nvPr/>
          </p:nvCxnSpPr>
          <p:spPr>
            <a:xfrm flipV="1">
              <a:off x="7010463" y="4962694"/>
              <a:ext cx="192822" cy="506735"/>
            </a:xfrm>
            <a:prstGeom prst="bentConnector3">
              <a:avLst>
                <a:gd name="adj1" fmla="val 11806"/>
              </a:avLst>
            </a:prstGeom>
            <a:ln w="6350">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sp>
          <p:nvSpPr>
            <p:cNvPr id="134" name="TextBox 133">
              <a:extLst>
                <a:ext uri="{FF2B5EF4-FFF2-40B4-BE49-F238E27FC236}">
                  <a16:creationId xmlns:a16="http://schemas.microsoft.com/office/drawing/2014/main" id="{2D377DAE-922A-A56C-DE69-5D537A7E77C7}"/>
                </a:ext>
              </a:extLst>
            </p:cNvPr>
            <p:cNvSpPr txBox="1"/>
            <p:nvPr/>
          </p:nvSpPr>
          <p:spPr>
            <a:xfrm>
              <a:off x="7127417" y="4840573"/>
              <a:ext cx="376542" cy="215444"/>
            </a:xfrm>
            <a:prstGeom prst="rect">
              <a:avLst/>
            </a:prstGeom>
            <a:noFill/>
          </p:spPr>
          <p:txBody>
            <a:bodyPr wrap="square" rtlCol="0">
              <a:spAutoFit/>
            </a:bodyPr>
            <a:lstStyle/>
            <a:p>
              <a:r>
                <a:rPr lang="en-US" sz="800" b="1" dirty="0">
                  <a:latin typeface="Segoe UI" panose="020B0502040204020203" pitchFamily="34" charset="0"/>
                  <a:cs typeface="Segoe UI" panose="020B0502040204020203" pitchFamily="34" charset="0"/>
                </a:rPr>
                <a:t>etc.</a:t>
              </a:r>
            </a:p>
          </p:txBody>
        </p:sp>
      </p:grpSp>
      <p:grpSp>
        <p:nvGrpSpPr>
          <p:cNvPr id="136" name="Group 135">
            <a:extLst>
              <a:ext uri="{FF2B5EF4-FFF2-40B4-BE49-F238E27FC236}">
                <a16:creationId xmlns:a16="http://schemas.microsoft.com/office/drawing/2014/main" id="{6DBD4F1D-77C4-1BD8-96E5-9E44E4328670}"/>
              </a:ext>
            </a:extLst>
          </p:cNvPr>
          <p:cNvGrpSpPr/>
          <p:nvPr/>
        </p:nvGrpSpPr>
        <p:grpSpPr>
          <a:xfrm>
            <a:off x="4195364" y="5669029"/>
            <a:ext cx="2811041" cy="1156940"/>
            <a:chOff x="4195364" y="5669029"/>
            <a:chExt cx="2811041" cy="1156940"/>
          </a:xfrm>
        </p:grpSpPr>
        <p:grpSp>
          <p:nvGrpSpPr>
            <p:cNvPr id="17" name="Group 16">
              <a:extLst>
                <a:ext uri="{FF2B5EF4-FFF2-40B4-BE49-F238E27FC236}">
                  <a16:creationId xmlns:a16="http://schemas.microsoft.com/office/drawing/2014/main" id="{306D75AA-663A-6866-CC60-6D0EB47CEA18}"/>
                </a:ext>
              </a:extLst>
            </p:cNvPr>
            <p:cNvGrpSpPr/>
            <p:nvPr/>
          </p:nvGrpSpPr>
          <p:grpSpPr>
            <a:xfrm>
              <a:off x="5768155" y="5669029"/>
              <a:ext cx="1238250" cy="320896"/>
              <a:chOff x="1598834" y="5388343"/>
              <a:chExt cx="1238250" cy="320896"/>
            </a:xfrm>
          </p:grpSpPr>
          <p:grpSp>
            <p:nvGrpSpPr>
              <p:cNvPr id="13" name="Group 12">
                <a:extLst>
                  <a:ext uri="{FF2B5EF4-FFF2-40B4-BE49-F238E27FC236}">
                    <a16:creationId xmlns:a16="http://schemas.microsoft.com/office/drawing/2014/main" id="{37B538FD-7361-A7F4-B313-B7DF72A758D3}"/>
                  </a:ext>
                </a:extLst>
              </p:cNvPr>
              <p:cNvGrpSpPr/>
              <p:nvPr/>
            </p:nvGrpSpPr>
            <p:grpSpPr>
              <a:xfrm>
                <a:off x="1598834" y="5388343"/>
                <a:ext cx="1238250" cy="160448"/>
                <a:chOff x="1598834" y="5388343"/>
                <a:chExt cx="1238250" cy="160448"/>
              </a:xfrm>
            </p:grpSpPr>
            <p:sp>
              <p:nvSpPr>
                <p:cNvPr id="3" name="Rectangle 2">
                  <a:extLst>
                    <a:ext uri="{FF2B5EF4-FFF2-40B4-BE49-F238E27FC236}">
                      <a16:creationId xmlns:a16="http://schemas.microsoft.com/office/drawing/2014/main" id="{F2AB0555-84F2-F49C-89A5-59414B67618A}"/>
                    </a:ext>
                  </a:extLst>
                </p:cNvPr>
                <p:cNvSpPr/>
                <p:nvPr/>
              </p:nvSpPr>
              <p:spPr>
                <a:xfrm>
                  <a:off x="1598834" y="5388343"/>
                  <a:ext cx="1238250" cy="80696"/>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sp>
              <p:nvSpPr>
                <p:cNvPr id="12" name="Rectangle 11">
                  <a:extLst>
                    <a:ext uri="{FF2B5EF4-FFF2-40B4-BE49-F238E27FC236}">
                      <a16:creationId xmlns:a16="http://schemas.microsoft.com/office/drawing/2014/main" id="{2956D9B0-69A4-4C27-2D29-E99B5F04C4C1}"/>
                    </a:ext>
                  </a:extLst>
                </p:cNvPr>
                <p:cNvSpPr/>
                <p:nvPr/>
              </p:nvSpPr>
              <p:spPr>
                <a:xfrm>
                  <a:off x="1598834" y="5468095"/>
                  <a:ext cx="1238250" cy="80696"/>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grpSp>
          <p:grpSp>
            <p:nvGrpSpPr>
              <p:cNvPr id="14" name="Group 13">
                <a:extLst>
                  <a:ext uri="{FF2B5EF4-FFF2-40B4-BE49-F238E27FC236}">
                    <a16:creationId xmlns:a16="http://schemas.microsoft.com/office/drawing/2014/main" id="{D2E4EC6E-834F-0A62-63B6-324CAC7522D5}"/>
                  </a:ext>
                </a:extLst>
              </p:cNvPr>
              <p:cNvGrpSpPr/>
              <p:nvPr/>
            </p:nvGrpSpPr>
            <p:grpSpPr>
              <a:xfrm>
                <a:off x="1598834" y="5548791"/>
                <a:ext cx="1238250" cy="160448"/>
                <a:chOff x="1598834" y="5388343"/>
                <a:chExt cx="1238250" cy="160448"/>
              </a:xfrm>
            </p:grpSpPr>
            <p:sp>
              <p:nvSpPr>
                <p:cNvPr id="15" name="Rectangle 14">
                  <a:extLst>
                    <a:ext uri="{FF2B5EF4-FFF2-40B4-BE49-F238E27FC236}">
                      <a16:creationId xmlns:a16="http://schemas.microsoft.com/office/drawing/2014/main" id="{F140A96A-E1B3-7B4D-545A-BF8159D96086}"/>
                    </a:ext>
                  </a:extLst>
                </p:cNvPr>
                <p:cNvSpPr/>
                <p:nvPr/>
              </p:nvSpPr>
              <p:spPr>
                <a:xfrm>
                  <a:off x="1598834" y="5388343"/>
                  <a:ext cx="1238250" cy="80696"/>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sp>
              <p:nvSpPr>
                <p:cNvPr id="16" name="Rectangle 15">
                  <a:extLst>
                    <a:ext uri="{FF2B5EF4-FFF2-40B4-BE49-F238E27FC236}">
                      <a16:creationId xmlns:a16="http://schemas.microsoft.com/office/drawing/2014/main" id="{0D757F15-68BE-43FB-2814-2155340B1CCF}"/>
                    </a:ext>
                  </a:extLst>
                </p:cNvPr>
                <p:cNvSpPr/>
                <p:nvPr/>
              </p:nvSpPr>
              <p:spPr>
                <a:xfrm>
                  <a:off x="1598834" y="5468095"/>
                  <a:ext cx="1238250" cy="80696"/>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grpSp>
        </p:grpSp>
        <p:grpSp>
          <p:nvGrpSpPr>
            <p:cNvPr id="18" name="Group 17">
              <a:extLst>
                <a:ext uri="{FF2B5EF4-FFF2-40B4-BE49-F238E27FC236}">
                  <a16:creationId xmlns:a16="http://schemas.microsoft.com/office/drawing/2014/main" id="{37581E8D-9AD8-353B-9841-75E2A66E9867}"/>
                </a:ext>
              </a:extLst>
            </p:cNvPr>
            <p:cNvGrpSpPr/>
            <p:nvPr/>
          </p:nvGrpSpPr>
          <p:grpSpPr>
            <a:xfrm>
              <a:off x="5768155" y="5989925"/>
              <a:ext cx="1238250" cy="320896"/>
              <a:chOff x="1598834" y="5388343"/>
              <a:chExt cx="1238250" cy="320896"/>
            </a:xfrm>
          </p:grpSpPr>
          <p:grpSp>
            <p:nvGrpSpPr>
              <p:cNvPr id="19" name="Group 18">
                <a:extLst>
                  <a:ext uri="{FF2B5EF4-FFF2-40B4-BE49-F238E27FC236}">
                    <a16:creationId xmlns:a16="http://schemas.microsoft.com/office/drawing/2014/main" id="{1EB9765C-A0E1-5C2C-22D3-9B4389E6342D}"/>
                  </a:ext>
                </a:extLst>
              </p:cNvPr>
              <p:cNvGrpSpPr/>
              <p:nvPr/>
            </p:nvGrpSpPr>
            <p:grpSpPr>
              <a:xfrm>
                <a:off x="1598834" y="5388343"/>
                <a:ext cx="1238250" cy="160448"/>
                <a:chOff x="1598834" y="5388343"/>
                <a:chExt cx="1238250" cy="160448"/>
              </a:xfrm>
            </p:grpSpPr>
            <p:sp>
              <p:nvSpPr>
                <p:cNvPr id="23" name="Rectangle 22">
                  <a:extLst>
                    <a:ext uri="{FF2B5EF4-FFF2-40B4-BE49-F238E27FC236}">
                      <a16:creationId xmlns:a16="http://schemas.microsoft.com/office/drawing/2014/main" id="{6860054E-55A9-5317-ADA0-6F26D3AE9C57}"/>
                    </a:ext>
                  </a:extLst>
                </p:cNvPr>
                <p:cNvSpPr/>
                <p:nvPr/>
              </p:nvSpPr>
              <p:spPr>
                <a:xfrm>
                  <a:off x="1598834" y="5388343"/>
                  <a:ext cx="1238250" cy="80696"/>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sp>
              <p:nvSpPr>
                <p:cNvPr id="24" name="Rectangle 23">
                  <a:extLst>
                    <a:ext uri="{FF2B5EF4-FFF2-40B4-BE49-F238E27FC236}">
                      <a16:creationId xmlns:a16="http://schemas.microsoft.com/office/drawing/2014/main" id="{D7094B78-6169-8EFF-36DD-3A9BB9E4F13F}"/>
                    </a:ext>
                  </a:extLst>
                </p:cNvPr>
                <p:cNvSpPr/>
                <p:nvPr/>
              </p:nvSpPr>
              <p:spPr>
                <a:xfrm>
                  <a:off x="1598834" y="5468095"/>
                  <a:ext cx="1238250" cy="80696"/>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grpSp>
          <p:grpSp>
            <p:nvGrpSpPr>
              <p:cNvPr id="20" name="Group 19">
                <a:extLst>
                  <a:ext uri="{FF2B5EF4-FFF2-40B4-BE49-F238E27FC236}">
                    <a16:creationId xmlns:a16="http://schemas.microsoft.com/office/drawing/2014/main" id="{8C3F1590-0CE8-9309-A026-51F3DFAB032E}"/>
                  </a:ext>
                </a:extLst>
              </p:cNvPr>
              <p:cNvGrpSpPr/>
              <p:nvPr/>
            </p:nvGrpSpPr>
            <p:grpSpPr>
              <a:xfrm>
                <a:off x="1598834" y="5548791"/>
                <a:ext cx="1238250" cy="160448"/>
                <a:chOff x="1598834" y="5388343"/>
                <a:chExt cx="1238250" cy="160448"/>
              </a:xfrm>
            </p:grpSpPr>
            <p:sp>
              <p:nvSpPr>
                <p:cNvPr id="21" name="Rectangle 20">
                  <a:extLst>
                    <a:ext uri="{FF2B5EF4-FFF2-40B4-BE49-F238E27FC236}">
                      <a16:creationId xmlns:a16="http://schemas.microsoft.com/office/drawing/2014/main" id="{590142DA-92FF-2B1C-2D5A-0D567B5E504F}"/>
                    </a:ext>
                  </a:extLst>
                </p:cNvPr>
                <p:cNvSpPr/>
                <p:nvPr/>
              </p:nvSpPr>
              <p:spPr>
                <a:xfrm>
                  <a:off x="1598834" y="5388343"/>
                  <a:ext cx="1238250" cy="80696"/>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sp>
              <p:nvSpPr>
                <p:cNvPr id="22" name="Rectangle 21">
                  <a:extLst>
                    <a:ext uri="{FF2B5EF4-FFF2-40B4-BE49-F238E27FC236}">
                      <a16:creationId xmlns:a16="http://schemas.microsoft.com/office/drawing/2014/main" id="{8D623962-3F0C-0F2F-32FD-14E6D2E1BFE0}"/>
                    </a:ext>
                  </a:extLst>
                </p:cNvPr>
                <p:cNvSpPr/>
                <p:nvPr/>
              </p:nvSpPr>
              <p:spPr>
                <a:xfrm>
                  <a:off x="1598834" y="5468095"/>
                  <a:ext cx="1238250" cy="80696"/>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grpSp>
        </p:grpSp>
        <p:grpSp>
          <p:nvGrpSpPr>
            <p:cNvPr id="25" name="Group 24">
              <a:extLst>
                <a:ext uri="{FF2B5EF4-FFF2-40B4-BE49-F238E27FC236}">
                  <a16:creationId xmlns:a16="http://schemas.microsoft.com/office/drawing/2014/main" id="{10ACEE87-E53D-92C1-6DC4-02B04D9BCA14}"/>
                </a:ext>
              </a:extLst>
            </p:cNvPr>
            <p:cNvGrpSpPr/>
            <p:nvPr/>
          </p:nvGrpSpPr>
          <p:grpSpPr>
            <a:xfrm>
              <a:off x="5768155" y="6310821"/>
              <a:ext cx="1238250" cy="320896"/>
              <a:chOff x="1598834" y="5388343"/>
              <a:chExt cx="1238250" cy="320896"/>
            </a:xfrm>
          </p:grpSpPr>
          <p:grpSp>
            <p:nvGrpSpPr>
              <p:cNvPr id="26" name="Group 25">
                <a:extLst>
                  <a:ext uri="{FF2B5EF4-FFF2-40B4-BE49-F238E27FC236}">
                    <a16:creationId xmlns:a16="http://schemas.microsoft.com/office/drawing/2014/main" id="{8FB2F5FB-A0AF-EB82-CB07-9DD0F49EE6A3}"/>
                  </a:ext>
                </a:extLst>
              </p:cNvPr>
              <p:cNvGrpSpPr/>
              <p:nvPr/>
            </p:nvGrpSpPr>
            <p:grpSpPr>
              <a:xfrm>
                <a:off x="1598834" y="5388343"/>
                <a:ext cx="1238250" cy="160448"/>
                <a:chOff x="1598834" y="5388343"/>
                <a:chExt cx="1238250" cy="160448"/>
              </a:xfrm>
            </p:grpSpPr>
            <p:sp>
              <p:nvSpPr>
                <p:cNvPr id="30" name="Rectangle 29">
                  <a:extLst>
                    <a:ext uri="{FF2B5EF4-FFF2-40B4-BE49-F238E27FC236}">
                      <a16:creationId xmlns:a16="http://schemas.microsoft.com/office/drawing/2014/main" id="{317E864C-44C9-9B3F-0E43-89FB892550E8}"/>
                    </a:ext>
                  </a:extLst>
                </p:cNvPr>
                <p:cNvSpPr/>
                <p:nvPr/>
              </p:nvSpPr>
              <p:spPr>
                <a:xfrm>
                  <a:off x="1598834" y="5388343"/>
                  <a:ext cx="1238250" cy="80696"/>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sp>
              <p:nvSpPr>
                <p:cNvPr id="31" name="Rectangle 30">
                  <a:extLst>
                    <a:ext uri="{FF2B5EF4-FFF2-40B4-BE49-F238E27FC236}">
                      <a16:creationId xmlns:a16="http://schemas.microsoft.com/office/drawing/2014/main" id="{42AADAAA-5D24-35A4-3820-2E75E2EFA0FB}"/>
                    </a:ext>
                  </a:extLst>
                </p:cNvPr>
                <p:cNvSpPr/>
                <p:nvPr/>
              </p:nvSpPr>
              <p:spPr>
                <a:xfrm>
                  <a:off x="1598834" y="5468095"/>
                  <a:ext cx="1238250" cy="80696"/>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grpSp>
          <p:grpSp>
            <p:nvGrpSpPr>
              <p:cNvPr id="27" name="Group 26">
                <a:extLst>
                  <a:ext uri="{FF2B5EF4-FFF2-40B4-BE49-F238E27FC236}">
                    <a16:creationId xmlns:a16="http://schemas.microsoft.com/office/drawing/2014/main" id="{75CEA3FB-B104-F577-0A43-262C6A97D754}"/>
                  </a:ext>
                </a:extLst>
              </p:cNvPr>
              <p:cNvGrpSpPr/>
              <p:nvPr/>
            </p:nvGrpSpPr>
            <p:grpSpPr>
              <a:xfrm>
                <a:off x="1598834" y="5548791"/>
                <a:ext cx="1238250" cy="160448"/>
                <a:chOff x="1598834" y="5388343"/>
                <a:chExt cx="1238250" cy="160448"/>
              </a:xfrm>
            </p:grpSpPr>
            <p:sp>
              <p:nvSpPr>
                <p:cNvPr id="28" name="Rectangle 27">
                  <a:extLst>
                    <a:ext uri="{FF2B5EF4-FFF2-40B4-BE49-F238E27FC236}">
                      <a16:creationId xmlns:a16="http://schemas.microsoft.com/office/drawing/2014/main" id="{C0705203-7266-3E3F-EEAF-1CEDAEC80278}"/>
                    </a:ext>
                  </a:extLst>
                </p:cNvPr>
                <p:cNvSpPr/>
                <p:nvPr/>
              </p:nvSpPr>
              <p:spPr>
                <a:xfrm>
                  <a:off x="1598834" y="5388343"/>
                  <a:ext cx="1238250" cy="80696"/>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sp>
              <p:nvSpPr>
                <p:cNvPr id="29" name="Rectangle 28">
                  <a:extLst>
                    <a:ext uri="{FF2B5EF4-FFF2-40B4-BE49-F238E27FC236}">
                      <a16:creationId xmlns:a16="http://schemas.microsoft.com/office/drawing/2014/main" id="{EBBEDE3B-5EFD-A96C-8FB8-8BB558AC6328}"/>
                    </a:ext>
                  </a:extLst>
                </p:cNvPr>
                <p:cNvSpPr/>
                <p:nvPr/>
              </p:nvSpPr>
              <p:spPr>
                <a:xfrm>
                  <a:off x="1598834" y="5468095"/>
                  <a:ext cx="1238250" cy="80696"/>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grpSp>
        </p:grpSp>
        <p:sp>
          <p:nvSpPr>
            <p:cNvPr id="95" name="Left Brace 94">
              <a:extLst>
                <a:ext uri="{FF2B5EF4-FFF2-40B4-BE49-F238E27FC236}">
                  <a16:creationId xmlns:a16="http://schemas.microsoft.com/office/drawing/2014/main" id="{3B3B9352-3EEB-F111-F279-DAF78E3F5F0B}"/>
                </a:ext>
              </a:extLst>
            </p:cNvPr>
            <p:cNvSpPr/>
            <p:nvPr/>
          </p:nvSpPr>
          <p:spPr>
            <a:xfrm>
              <a:off x="5648283" y="5682128"/>
              <a:ext cx="83128" cy="943719"/>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9" name="TextBox 98">
              <a:extLst>
                <a:ext uri="{FF2B5EF4-FFF2-40B4-BE49-F238E27FC236}">
                  <a16:creationId xmlns:a16="http://schemas.microsoft.com/office/drawing/2014/main" id="{CC471AC0-DAF4-D015-EA05-397C4558FCEB}"/>
                </a:ext>
              </a:extLst>
            </p:cNvPr>
            <p:cNvSpPr txBox="1"/>
            <p:nvPr/>
          </p:nvSpPr>
          <p:spPr>
            <a:xfrm>
              <a:off x="4195364" y="5984176"/>
              <a:ext cx="1505948" cy="307777"/>
            </a:xfrm>
            <a:prstGeom prst="rect">
              <a:avLst/>
            </a:prstGeom>
            <a:noFill/>
          </p:spPr>
          <p:txBody>
            <a:bodyPr wrap="square" rtlCol="0">
              <a:spAutoFit/>
            </a:bodyPr>
            <a:lstStyle/>
            <a:p>
              <a:r>
                <a:rPr lang="en-US" sz="1400" b="1" dirty="0">
                  <a:latin typeface="Segoe UI" panose="020B0502040204020203" pitchFamily="34" charset="0"/>
                  <a:cs typeface="Segoe UI" panose="020B0502040204020203" pitchFamily="34" charset="0"/>
                </a:rPr>
                <a:t>12 direct blocks</a:t>
              </a:r>
            </a:p>
          </p:txBody>
        </p:sp>
        <p:sp>
          <p:nvSpPr>
            <p:cNvPr id="135" name="Rectangle 134">
              <a:extLst>
                <a:ext uri="{FF2B5EF4-FFF2-40B4-BE49-F238E27FC236}">
                  <a16:creationId xmlns:a16="http://schemas.microsoft.com/office/drawing/2014/main" id="{DBAC7C04-FDB5-0DA6-8C03-1F8AA2358827}"/>
                </a:ext>
              </a:extLst>
            </p:cNvPr>
            <p:cNvSpPr/>
            <p:nvPr/>
          </p:nvSpPr>
          <p:spPr>
            <a:xfrm>
              <a:off x="5768155" y="6627504"/>
              <a:ext cx="1238250" cy="19846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a:solidFill>
                    <a:schemeClr val="tx1"/>
                  </a:solidFill>
                  <a:latin typeface="Segoe UI" panose="020B0502040204020203" pitchFamily="34" charset="0"/>
                  <a:cs typeface="Segoe UI" panose="020B0502040204020203" pitchFamily="34" charset="0"/>
                </a:rPr>
                <a:t>Other metadata</a:t>
              </a:r>
            </a:p>
          </p:txBody>
        </p:sp>
      </p:grpSp>
      <p:grpSp>
        <p:nvGrpSpPr>
          <p:cNvPr id="153" name="Group 152">
            <a:extLst>
              <a:ext uri="{FF2B5EF4-FFF2-40B4-BE49-F238E27FC236}">
                <a16:creationId xmlns:a16="http://schemas.microsoft.com/office/drawing/2014/main" id="{744E3574-ECA6-53DD-7AD3-1C8F831AD52A}"/>
              </a:ext>
            </a:extLst>
          </p:cNvPr>
          <p:cNvGrpSpPr/>
          <p:nvPr/>
        </p:nvGrpSpPr>
        <p:grpSpPr>
          <a:xfrm>
            <a:off x="7006405" y="5149420"/>
            <a:ext cx="3323422" cy="479189"/>
            <a:chOff x="7006405" y="5149420"/>
            <a:chExt cx="3323422" cy="479189"/>
          </a:xfrm>
        </p:grpSpPr>
        <p:cxnSp>
          <p:nvCxnSpPr>
            <p:cNvPr id="154" name="Straight Arrow Connector 153">
              <a:extLst>
                <a:ext uri="{FF2B5EF4-FFF2-40B4-BE49-F238E27FC236}">
                  <a16:creationId xmlns:a16="http://schemas.microsoft.com/office/drawing/2014/main" id="{8E2A9A2E-C8BA-DFAA-6477-0B35BE0E07A3}"/>
                </a:ext>
              </a:extLst>
            </p:cNvPr>
            <p:cNvCxnSpPr>
              <a:cxnSpLocks/>
            </p:cNvCxnSpPr>
            <p:nvPr/>
          </p:nvCxnSpPr>
          <p:spPr>
            <a:xfrm flipV="1">
              <a:off x="7006405" y="5540028"/>
              <a:ext cx="542724" cy="88581"/>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sp>
          <p:nvSpPr>
            <p:cNvPr id="155" name="Rectangle 154">
              <a:extLst>
                <a:ext uri="{FF2B5EF4-FFF2-40B4-BE49-F238E27FC236}">
                  <a16:creationId xmlns:a16="http://schemas.microsoft.com/office/drawing/2014/main" id="{6664F0D5-2CEC-BCF4-C5EE-239292B2143F}"/>
                </a:ext>
              </a:extLst>
            </p:cNvPr>
            <p:cNvSpPr/>
            <p:nvPr/>
          </p:nvSpPr>
          <p:spPr>
            <a:xfrm>
              <a:off x="7549129" y="5490974"/>
              <a:ext cx="1165860" cy="80696"/>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sp>
          <p:nvSpPr>
            <p:cNvPr id="156" name="Rectangle 155">
              <a:extLst>
                <a:ext uri="{FF2B5EF4-FFF2-40B4-BE49-F238E27FC236}">
                  <a16:creationId xmlns:a16="http://schemas.microsoft.com/office/drawing/2014/main" id="{9F5BCF12-6EBF-EB94-7395-17CA16526CFE}"/>
                </a:ext>
              </a:extLst>
            </p:cNvPr>
            <p:cNvSpPr/>
            <p:nvPr/>
          </p:nvSpPr>
          <p:spPr>
            <a:xfrm>
              <a:off x="7549129" y="5411145"/>
              <a:ext cx="1165860" cy="80696"/>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sp>
          <p:nvSpPr>
            <p:cNvPr id="157" name="Rectangle 156">
              <a:extLst>
                <a:ext uri="{FF2B5EF4-FFF2-40B4-BE49-F238E27FC236}">
                  <a16:creationId xmlns:a16="http://schemas.microsoft.com/office/drawing/2014/main" id="{CAB72DAA-1750-125D-6D7A-BA34C0F02AC4}"/>
                </a:ext>
              </a:extLst>
            </p:cNvPr>
            <p:cNvSpPr/>
            <p:nvPr/>
          </p:nvSpPr>
          <p:spPr>
            <a:xfrm>
              <a:off x="7549129" y="5229586"/>
              <a:ext cx="1165860" cy="80696"/>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sp>
          <p:nvSpPr>
            <p:cNvPr id="158" name="Rectangle 157">
              <a:extLst>
                <a:ext uri="{FF2B5EF4-FFF2-40B4-BE49-F238E27FC236}">
                  <a16:creationId xmlns:a16="http://schemas.microsoft.com/office/drawing/2014/main" id="{2FE80F69-EFA1-F624-0490-3C556EE40A1C}"/>
                </a:ext>
              </a:extLst>
            </p:cNvPr>
            <p:cNvSpPr/>
            <p:nvPr/>
          </p:nvSpPr>
          <p:spPr>
            <a:xfrm>
              <a:off x="7549129" y="5149420"/>
              <a:ext cx="1165860" cy="80696"/>
            </a:xfrm>
            <a:prstGeom prst="rect">
              <a:avLst/>
            </a:prstGeom>
            <a:solidFill>
              <a:srgbClr val="FFCC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Segoe UI Light" panose="020B0502040204020203" pitchFamily="34" charset="0"/>
                <a:cs typeface="Segoe UI Light" panose="020B0502040204020203" pitchFamily="34" charset="0"/>
              </a:endParaRPr>
            </a:p>
          </p:txBody>
        </p:sp>
        <p:sp>
          <p:nvSpPr>
            <p:cNvPr id="159" name="TextBox 158">
              <a:extLst>
                <a:ext uri="{FF2B5EF4-FFF2-40B4-BE49-F238E27FC236}">
                  <a16:creationId xmlns:a16="http://schemas.microsoft.com/office/drawing/2014/main" id="{4B73E2EA-3FEB-C128-7A7A-8D6A3FC1DF9B}"/>
                </a:ext>
              </a:extLst>
            </p:cNvPr>
            <p:cNvSpPr txBox="1"/>
            <p:nvPr/>
          </p:nvSpPr>
          <p:spPr>
            <a:xfrm rot="5400000">
              <a:off x="8088385" y="5226655"/>
              <a:ext cx="129799" cy="200055"/>
            </a:xfrm>
            <a:prstGeom prst="rect">
              <a:avLst/>
            </a:prstGeom>
            <a:noFill/>
          </p:spPr>
          <p:txBody>
            <a:bodyPr wrap="square" rtlCol="0">
              <a:spAutoFit/>
            </a:bodyPr>
            <a:lstStyle/>
            <a:p>
              <a:r>
                <a:rPr lang="en-US" sz="700" dirty="0"/>
                <a:t>…</a:t>
              </a:r>
            </a:p>
          </p:txBody>
        </p:sp>
        <p:sp>
          <p:nvSpPr>
            <p:cNvPr id="160" name="Left Brace 159">
              <a:extLst>
                <a:ext uri="{FF2B5EF4-FFF2-40B4-BE49-F238E27FC236}">
                  <a16:creationId xmlns:a16="http://schemas.microsoft.com/office/drawing/2014/main" id="{2C72C528-57BF-247B-BE3D-827A236485A9}"/>
                </a:ext>
              </a:extLst>
            </p:cNvPr>
            <p:cNvSpPr/>
            <p:nvPr/>
          </p:nvSpPr>
          <p:spPr>
            <a:xfrm rot="10800000">
              <a:off x="8743762" y="5149440"/>
              <a:ext cx="134710" cy="424151"/>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1" name="TextBox 160">
              <a:extLst>
                <a:ext uri="{FF2B5EF4-FFF2-40B4-BE49-F238E27FC236}">
                  <a16:creationId xmlns:a16="http://schemas.microsoft.com/office/drawing/2014/main" id="{8938008B-0456-12FB-38BB-E999FD64B2C2}"/>
                </a:ext>
              </a:extLst>
            </p:cNvPr>
            <p:cNvSpPr txBox="1"/>
            <p:nvPr/>
          </p:nvSpPr>
          <p:spPr>
            <a:xfrm>
              <a:off x="8778434" y="5233130"/>
              <a:ext cx="1551393" cy="246221"/>
            </a:xfrm>
            <a:prstGeom prst="rect">
              <a:avLst/>
            </a:prstGeom>
            <a:noFill/>
          </p:spPr>
          <p:txBody>
            <a:bodyPr wrap="square" rtlCol="0">
              <a:spAutoFit/>
            </a:bodyPr>
            <a:lstStyle/>
            <a:p>
              <a:r>
                <a:rPr lang="en-US" sz="1000" b="1" dirty="0">
                  <a:latin typeface="Segoe UI" panose="020B0502040204020203" pitchFamily="34" charset="0"/>
                  <a:cs typeface="Segoe UI" panose="020B0502040204020203" pitchFamily="34" charset="0"/>
                </a:rPr>
                <a:t>1024 direct pointers</a:t>
              </a:r>
            </a:p>
          </p:txBody>
        </p:sp>
        <p:cxnSp>
          <p:nvCxnSpPr>
            <p:cNvPr id="162" name="Straight Arrow Connector 161">
              <a:extLst>
                <a:ext uri="{FF2B5EF4-FFF2-40B4-BE49-F238E27FC236}">
                  <a16:creationId xmlns:a16="http://schemas.microsoft.com/office/drawing/2014/main" id="{40183EEE-618B-2957-D085-3A8B65A43AEB}"/>
                </a:ext>
              </a:extLst>
            </p:cNvPr>
            <p:cNvCxnSpPr>
              <a:cxnSpLocks/>
            </p:cNvCxnSpPr>
            <p:nvPr/>
          </p:nvCxnSpPr>
          <p:spPr>
            <a:xfrm>
              <a:off x="8714989" y="5530615"/>
              <a:ext cx="113609" cy="71257"/>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63" name="Straight Arrow Connector 162">
              <a:extLst>
                <a:ext uri="{FF2B5EF4-FFF2-40B4-BE49-F238E27FC236}">
                  <a16:creationId xmlns:a16="http://schemas.microsoft.com/office/drawing/2014/main" id="{57534877-3E7E-EC76-6687-C10A7051F954}"/>
                </a:ext>
              </a:extLst>
            </p:cNvPr>
            <p:cNvCxnSpPr>
              <a:cxnSpLocks/>
            </p:cNvCxnSpPr>
            <p:nvPr/>
          </p:nvCxnSpPr>
          <p:spPr>
            <a:xfrm>
              <a:off x="8713433" y="5449083"/>
              <a:ext cx="113609" cy="71257"/>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64" name="Straight Arrow Connector 163">
              <a:extLst>
                <a:ext uri="{FF2B5EF4-FFF2-40B4-BE49-F238E27FC236}">
                  <a16:creationId xmlns:a16="http://schemas.microsoft.com/office/drawing/2014/main" id="{633A2EF1-FA60-82BB-D608-474B0427A654}"/>
                </a:ext>
              </a:extLst>
            </p:cNvPr>
            <p:cNvCxnSpPr>
              <a:cxnSpLocks/>
            </p:cNvCxnSpPr>
            <p:nvPr/>
          </p:nvCxnSpPr>
          <p:spPr>
            <a:xfrm flipV="1">
              <a:off x="8719691" y="5239813"/>
              <a:ext cx="105414" cy="30121"/>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65" name="Straight Arrow Connector 164">
              <a:extLst>
                <a:ext uri="{FF2B5EF4-FFF2-40B4-BE49-F238E27FC236}">
                  <a16:creationId xmlns:a16="http://schemas.microsoft.com/office/drawing/2014/main" id="{0E105EDE-9A11-C1C6-D564-095422D82FE9}"/>
                </a:ext>
              </a:extLst>
            </p:cNvPr>
            <p:cNvCxnSpPr>
              <a:cxnSpLocks/>
            </p:cNvCxnSpPr>
            <p:nvPr/>
          </p:nvCxnSpPr>
          <p:spPr>
            <a:xfrm flipV="1">
              <a:off x="8715202" y="5163459"/>
              <a:ext cx="105414" cy="30121"/>
            </a:xfrm>
            <a:prstGeom prst="straightConnector1">
              <a:avLst/>
            </a:prstGeom>
            <a:ln>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grpSp>
      <p:sp>
        <p:nvSpPr>
          <p:cNvPr id="169" name="TextBox 168">
            <a:extLst>
              <a:ext uri="{FF2B5EF4-FFF2-40B4-BE49-F238E27FC236}">
                <a16:creationId xmlns:a16="http://schemas.microsoft.com/office/drawing/2014/main" id="{9AE6944A-1D2F-4AE2-A6ED-D0C1F91B7696}"/>
              </a:ext>
            </a:extLst>
          </p:cNvPr>
          <p:cNvSpPr txBox="1"/>
          <p:nvPr/>
        </p:nvSpPr>
        <p:spPr>
          <a:xfrm>
            <a:off x="413082" y="464819"/>
            <a:ext cx="11502190" cy="4893647"/>
          </a:xfrm>
          <a:prstGeom prst="rect">
            <a:avLst/>
          </a:prstGeom>
          <a:noFill/>
        </p:spPr>
        <p:txBody>
          <a:bodyPr wrap="square" rtlCol="0">
            <a:spAutoFit/>
          </a:bodyPr>
          <a:lstStyle/>
          <a:p>
            <a:r>
              <a:rPr lang="en-US" sz="2400" dirty="0">
                <a:solidFill>
                  <a:srgbClr val="0070C0"/>
                </a:solidFill>
                <a:latin typeface="Consolas" panose="020B0609020204030204" pitchFamily="49" charset="0"/>
              </a:rPr>
              <a:t>#define</a:t>
            </a:r>
            <a:r>
              <a:rPr lang="en-US" sz="2400" dirty="0">
                <a:latin typeface="Consolas" panose="020B0609020204030204" pitchFamily="49" charset="0"/>
              </a:rPr>
              <a:t>	EXT3_NDIR_BLOCKS	</a:t>
            </a:r>
            <a:r>
              <a:rPr lang="en-US" sz="2400" dirty="0">
                <a:solidFill>
                  <a:srgbClr val="00B050"/>
                </a:solidFill>
                <a:latin typeface="Consolas" panose="020B0609020204030204" pitchFamily="49" charset="0"/>
              </a:rPr>
              <a:t>12</a:t>
            </a:r>
          </a:p>
          <a:p>
            <a:r>
              <a:rPr lang="en-US" sz="2400" dirty="0">
                <a:solidFill>
                  <a:srgbClr val="0070C0"/>
                </a:solidFill>
                <a:latin typeface="Consolas" panose="020B0609020204030204" pitchFamily="49" charset="0"/>
              </a:rPr>
              <a:t>#define</a:t>
            </a:r>
            <a:r>
              <a:rPr lang="en-US" sz="2400" dirty="0">
                <a:latin typeface="Consolas" panose="020B0609020204030204" pitchFamily="49" charset="0"/>
              </a:rPr>
              <a:t>	EXT3_IND_BLOCK		EXT3_NDIR_BLOCKS</a:t>
            </a:r>
          </a:p>
          <a:p>
            <a:r>
              <a:rPr lang="en-US" sz="2400" dirty="0">
                <a:solidFill>
                  <a:srgbClr val="0070C0"/>
                </a:solidFill>
                <a:latin typeface="Consolas" panose="020B0609020204030204" pitchFamily="49" charset="0"/>
              </a:rPr>
              <a:t>#define</a:t>
            </a:r>
            <a:r>
              <a:rPr lang="en-US" sz="2400" dirty="0">
                <a:latin typeface="Consolas" panose="020B0609020204030204" pitchFamily="49" charset="0"/>
              </a:rPr>
              <a:t>	EXT3_DIND_BLOCK	(EXT3_IND_BLOCK + </a:t>
            </a:r>
            <a:r>
              <a:rPr lang="en-US" sz="2400" dirty="0">
                <a:solidFill>
                  <a:srgbClr val="00B050"/>
                </a:solidFill>
                <a:latin typeface="Consolas" panose="020B0609020204030204" pitchFamily="49" charset="0"/>
              </a:rPr>
              <a:t>1</a:t>
            </a:r>
            <a:r>
              <a:rPr lang="en-US" sz="2400" dirty="0">
                <a:latin typeface="Consolas" panose="020B0609020204030204" pitchFamily="49" charset="0"/>
              </a:rPr>
              <a:t>)</a:t>
            </a:r>
          </a:p>
          <a:p>
            <a:r>
              <a:rPr lang="en-US" sz="2400" dirty="0">
                <a:solidFill>
                  <a:srgbClr val="0070C0"/>
                </a:solidFill>
                <a:latin typeface="Consolas" panose="020B0609020204030204" pitchFamily="49" charset="0"/>
              </a:rPr>
              <a:t>#define</a:t>
            </a:r>
            <a:r>
              <a:rPr lang="en-US" sz="2400" dirty="0">
                <a:latin typeface="Consolas" panose="020B0609020204030204" pitchFamily="49" charset="0"/>
              </a:rPr>
              <a:t>	EXT3_TIND_BLOCK	(EXT3_DIND_BLOCK + </a:t>
            </a:r>
            <a:r>
              <a:rPr lang="en-US" sz="2400" dirty="0">
                <a:solidFill>
                  <a:srgbClr val="00B050"/>
                </a:solidFill>
                <a:latin typeface="Consolas" panose="020B0609020204030204" pitchFamily="49" charset="0"/>
              </a:rPr>
              <a:t>1</a:t>
            </a:r>
            <a:r>
              <a:rPr lang="en-US" sz="2400" dirty="0">
                <a:latin typeface="Consolas" panose="020B0609020204030204" pitchFamily="49" charset="0"/>
              </a:rPr>
              <a:t>)</a:t>
            </a:r>
          </a:p>
          <a:p>
            <a:r>
              <a:rPr lang="en-US" sz="2400" dirty="0">
                <a:solidFill>
                  <a:srgbClr val="0070C0"/>
                </a:solidFill>
                <a:latin typeface="Consolas" panose="020B0609020204030204" pitchFamily="49" charset="0"/>
              </a:rPr>
              <a:t>#define</a:t>
            </a:r>
            <a:r>
              <a:rPr lang="en-US" sz="2400" dirty="0">
                <a:latin typeface="Consolas" panose="020B0609020204030204" pitchFamily="49" charset="0"/>
              </a:rPr>
              <a:t>	EXT3_N_BLOCKS		(EXT3_TIND_BLOCK + </a:t>
            </a:r>
            <a:r>
              <a:rPr lang="en-US" sz="2400" dirty="0">
                <a:solidFill>
                  <a:srgbClr val="00B050"/>
                </a:solidFill>
                <a:latin typeface="Consolas" panose="020B0609020204030204" pitchFamily="49" charset="0"/>
              </a:rPr>
              <a:t>1</a:t>
            </a:r>
            <a:r>
              <a:rPr lang="en-US" sz="2400" dirty="0">
                <a:latin typeface="Consolas" panose="020B0609020204030204" pitchFamily="49" charset="0"/>
              </a:rPr>
              <a:t>)</a:t>
            </a:r>
            <a:endParaRPr lang="en-US" sz="2400" dirty="0">
              <a:solidFill>
                <a:srgbClr val="0070C0"/>
              </a:solidFill>
              <a:latin typeface="Consolas" panose="020B0609020204030204" pitchFamily="49" charset="0"/>
            </a:endParaRPr>
          </a:p>
          <a:p>
            <a:r>
              <a:rPr lang="en-US" sz="2400" dirty="0">
                <a:solidFill>
                  <a:srgbClr val="0070C0"/>
                </a:solidFill>
                <a:latin typeface="Consolas" panose="020B0609020204030204" pitchFamily="49" charset="0"/>
              </a:rPr>
              <a:t>struct</a:t>
            </a:r>
            <a:r>
              <a:rPr lang="en-US" sz="2400" dirty="0">
                <a:latin typeface="Consolas" panose="020B0609020204030204" pitchFamily="49" charset="0"/>
              </a:rPr>
              <a:t> ext3_inode{</a:t>
            </a:r>
          </a:p>
          <a:p>
            <a:r>
              <a:rPr lang="en-US" sz="2400" dirty="0">
                <a:latin typeface="Consolas" panose="020B0609020204030204" pitchFamily="49" charset="0"/>
              </a:rPr>
              <a:t>    </a:t>
            </a:r>
            <a:r>
              <a:rPr lang="en-US" sz="2400" dirty="0">
                <a:solidFill>
                  <a:srgbClr val="0070C0"/>
                </a:solidFill>
                <a:latin typeface="Consolas" panose="020B0609020204030204" pitchFamily="49" charset="0"/>
              </a:rPr>
              <a:t>uint32_t </a:t>
            </a:r>
            <a:r>
              <a:rPr lang="en-US" sz="2400" dirty="0" err="1">
                <a:latin typeface="Consolas" panose="020B0609020204030204" pitchFamily="49" charset="0"/>
              </a:rPr>
              <a:t>i_size</a:t>
            </a:r>
            <a:r>
              <a:rPr lang="en-US" sz="2400" dirty="0">
                <a:latin typeface="Consolas" panose="020B0609020204030204" pitchFamily="49" charset="0"/>
              </a:rPr>
              <a:t>;             //Size of file in bytes</a:t>
            </a:r>
          </a:p>
          <a:p>
            <a:r>
              <a:rPr lang="en-US" sz="2400" dirty="0">
                <a:latin typeface="Consolas" panose="020B0609020204030204" pitchFamily="49" charset="0"/>
              </a:rPr>
              <a:t>    </a:t>
            </a:r>
            <a:r>
              <a:rPr lang="en-US" sz="2400" dirty="0">
                <a:solidFill>
                  <a:srgbClr val="0070C0"/>
                </a:solidFill>
                <a:latin typeface="Consolas" panose="020B0609020204030204" pitchFamily="49" charset="0"/>
              </a:rPr>
              <a:t>uint32_t </a:t>
            </a:r>
            <a:r>
              <a:rPr lang="en-US" sz="2400" dirty="0" err="1">
                <a:latin typeface="Consolas" panose="020B0609020204030204" pitchFamily="49" charset="0"/>
              </a:rPr>
              <a:t>c_time</a:t>
            </a:r>
            <a:r>
              <a:rPr lang="en-US" sz="2400" dirty="0">
                <a:latin typeface="Consolas" panose="020B0609020204030204" pitchFamily="49" charset="0"/>
              </a:rPr>
              <a:t>;             //Creation time</a:t>
            </a:r>
          </a:p>
          <a:p>
            <a:r>
              <a:rPr lang="en-US" sz="2400" dirty="0">
                <a:latin typeface="Consolas" panose="020B0609020204030204" pitchFamily="49" charset="0"/>
              </a:rPr>
              <a:t>    </a:t>
            </a:r>
            <a:r>
              <a:rPr lang="en-US" sz="2400" dirty="0">
                <a:solidFill>
                  <a:srgbClr val="0070C0"/>
                </a:solidFill>
                <a:latin typeface="Consolas" panose="020B0609020204030204" pitchFamily="49" charset="0"/>
              </a:rPr>
              <a:t>uint32_t </a:t>
            </a:r>
            <a:r>
              <a:rPr lang="en-US" sz="2400" dirty="0" err="1">
                <a:latin typeface="Consolas" panose="020B0609020204030204" pitchFamily="49" charset="0"/>
              </a:rPr>
              <a:t>i_mtime</a:t>
            </a:r>
            <a:r>
              <a:rPr lang="en-US" sz="2400" dirty="0">
                <a:latin typeface="Consolas" panose="020B0609020204030204" pitchFamily="49" charset="0"/>
              </a:rPr>
              <a:t>;            //Last modification time</a:t>
            </a:r>
          </a:p>
          <a:p>
            <a:r>
              <a:rPr lang="en-US" sz="2400" dirty="0">
                <a:latin typeface="Consolas" panose="020B0609020204030204" pitchFamily="49" charset="0"/>
              </a:rPr>
              <a:t>    </a:t>
            </a:r>
            <a:r>
              <a:rPr lang="en-US" sz="2400" dirty="0">
                <a:solidFill>
                  <a:srgbClr val="0070C0"/>
                </a:solidFill>
                <a:latin typeface="Consolas" panose="020B0609020204030204" pitchFamily="49" charset="0"/>
              </a:rPr>
              <a:t>uint32_t</a:t>
            </a:r>
            <a:r>
              <a:rPr lang="en-US" sz="2400" dirty="0">
                <a:latin typeface="Consolas" panose="020B0609020204030204" pitchFamily="49" charset="0"/>
              </a:rPr>
              <a:t> </a:t>
            </a:r>
            <a:r>
              <a:rPr lang="en-US" sz="2400" dirty="0" err="1">
                <a:latin typeface="Consolas" panose="020B0609020204030204" pitchFamily="49" charset="0"/>
              </a:rPr>
              <a:t>i_block</a:t>
            </a:r>
            <a:r>
              <a:rPr lang="en-US" sz="2400" dirty="0">
                <a:latin typeface="Consolas" panose="020B0609020204030204" pitchFamily="49" charset="0"/>
              </a:rPr>
              <a:t>[EXT3_N_BLOCKS]; //Pointers to blocks and the</a:t>
            </a:r>
          </a:p>
          <a:p>
            <a:r>
              <a:rPr lang="en-US" sz="2400" dirty="0">
                <a:latin typeface="Consolas" panose="020B0609020204030204" pitchFamily="49" charset="0"/>
              </a:rPr>
              <a:t>						    //*-indirect blocks</a:t>
            </a:r>
          </a:p>
          <a:p>
            <a:r>
              <a:rPr lang="en-US" sz="2400" dirty="0">
                <a:latin typeface="Consolas" panose="020B0609020204030204" pitchFamily="49" charset="0"/>
              </a:rPr>
              <a:t>    //...other stuff...</a:t>
            </a:r>
          </a:p>
          <a:p>
            <a:r>
              <a:rPr lang="en-US" sz="2400" dirty="0">
                <a:latin typeface="Consolas" panose="020B0609020204030204" pitchFamily="49" charset="0"/>
              </a:rPr>
              <a:t>};</a:t>
            </a:r>
          </a:p>
        </p:txBody>
      </p:sp>
    </p:spTree>
    <p:extLst>
      <p:ext uri="{BB962C8B-B14F-4D97-AF65-F5344CB8AC3E}">
        <p14:creationId xmlns:p14="http://schemas.microsoft.com/office/powerpoint/2010/main" val="2487825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44827-5B72-4A30-B8F6-0EF92615C1F4}"/>
              </a:ext>
            </a:extLst>
          </p:cNvPr>
          <p:cNvSpPr>
            <a:spLocks noGrp="1"/>
          </p:cNvSpPr>
          <p:nvPr>
            <p:ph type="title"/>
          </p:nvPr>
        </p:nvSpPr>
        <p:spPr>
          <a:xfrm>
            <a:off x="0" y="136523"/>
            <a:ext cx="12192000" cy="826001"/>
          </a:xfrm>
        </p:spPr>
        <p:txBody>
          <a:bodyPr>
            <a:normAutofit fontScale="90000"/>
          </a:bodyPr>
          <a:lstStyle/>
          <a:p>
            <a:r>
              <a:rPr lang="en-US" sz="5400" b="1" dirty="0"/>
              <a:t>ext3: On-disk Layout</a:t>
            </a:r>
          </a:p>
        </p:txBody>
      </p:sp>
      <p:sp>
        <p:nvSpPr>
          <p:cNvPr id="3" name="Content Placeholder 2">
            <a:extLst>
              <a:ext uri="{FF2B5EF4-FFF2-40B4-BE49-F238E27FC236}">
                <a16:creationId xmlns:a16="http://schemas.microsoft.com/office/drawing/2014/main" id="{29103B51-0B35-448B-9EA9-BB2371BC5B5F}"/>
              </a:ext>
            </a:extLst>
          </p:cNvPr>
          <p:cNvSpPr>
            <a:spLocks noGrp="1"/>
          </p:cNvSpPr>
          <p:nvPr>
            <p:ph idx="1"/>
          </p:nvPr>
        </p:nvSpPr>
        <p:spPr>
          <a:xfrm>
            <a:off x="2997867" y="1203161"/>
            <a:ext cx="9021679" cy="5654849"/>
          </a:xfrm>
        </p:spPr>
        <p:txBody>
          <a:bodyPr>
            <a:normAutofit/>
          </a:bodyPr>
          <a:lstStyle/>
          <a:p>
            <a:r>
              <a:rPr lang="en-US" sz="3600" dirty="0"/>
              <a:t>The superblock contains file-system-wide metadata like:</a:t>
            </a:r>
          </a:p>
          <a:p>
            <a:pPr lvl="1"/>
            <a:r>
              <a:rPr lang="en-US" sz="3200" dirty="0"/>
              <a:t>The size of disk blocks</a:t>
            </a:r>
          </a:p>
          <a:p>
            <a:pPr lvl="1"/>
            <a:r>
              <a:rPr lang="en-US" sz="3200" dirty="0"/>
              <a:t>The starting and ending offsets for the bitmaps, the data blocks, etc.</a:t>
            </a:r>
          </a:p>
          <a:p>
            <a:r>
              <a:rPr lang="en-US" sz="3600" dirty="0"/>
              <a:t>The bitmaps indicate whether a particular </a:t>
            </a:r>
            <a:r>
              <a:rPr lang="en-US" sz="3600" dirty="0" err="1"/>
              <a:t>inode</a:t>
            </a:r>
            <a:r>
              <a:rPr lang="en-US" sz="3600" dirty="0"/>
              <a:t> or data block is free or allocated</a:t>
            </a:r>
          </a:p>
          <a:p>
            <a:r>
              <a:rPr lang="en-US" sz="3600" dirty="0"/>
              <a:t>The journal contains information that helps with crash recovery</a:t>
            </a:r>
          </a:p>
          <a:p>
            <a:endParaRPr lang="en-US" sz="3600" dirty="0"/>
          </a:p>
        </p:txBody>
      </p:sp>
      <p:grpSp>
        <p:nvGrpSpPr>
          <p:cNvPr id="22" name="Group 21">
            <a:extLst>
              <a:ext uri="{FF2B5EF4-FFF2-40B4-BE49-F238E27FC236}">
                <a16:creationId xmlns:a16="http://schemas.microsoft.com/office/drawing/2014/main" id="{6CC67FAB-6EEC-45C3-ACC1-99549AB490B2}"/>
              </a:ext>
            </a:extLst>
          </p:cNvPr>
          <p:cNvGrpSpPr/>
          <p:nvPr/>
        </p:nvGrpSpPr>
        <p:grpSpPr>
          <a:xfrm>
            <a:off x="292767" y="664569"/>
            <a:ext cx="2195557" cy="5993638"/>
            <a:chOff x="292767" y="664569"/>
            <a:chExt cx="2195557" cy="5993638"/>
          </a:xfrm>
        </p:grpSpPr>
        <p:sp>
          <p:nvSpPr>
            <p:cNvPr id="5" name="TextBox 4">
              <a:extLst>
                <a:ext uri="{FF2B5EF4-FFF2-40B4-BE49-F238E27FC236}">
                  <a16:creationId xmlns:a16="http://schemas.microsoft.com/office/drawing/2014/main" id="{5AD5D3BF-1B51-49A0-965C-01692F46C8B3}"/>
                </a:ext>
              </a:extLst>
            </p:cNvPr>
            <p:cNvSpPr txBox="1"/>
            <p:nvPr/>
          </p:nvSpPr>
          <p:spPr>
            <a:xfrm>
              <a:off x="571500" y="664569"/>
              <a:ext cx="1600200" cy="584775"/>
            </a:xfrm>
            <a:prstGeom prst="rect">
              <a:avLst/>
            </a:prstGeom>
            <a:noFill/>
          </p:spPr>
          <p:txBody>
            <a:bodyPr wrap="square" rtlCol="0">
              <a:spAutoFit/>
            </a:bodyPr>
            <a:lstStyle/>
            <a:p>
              <a:pPr algn="ctr"/>
              <a:r>
                <a:rPr lang="en-US" sz="3200" dirty="0">
                  <a:latin typeface="+mn-lt"/>
                </a:rPr>
                <a:t>Disk</a:t>
              </a:r>
            </a:p>
          </p:txBody>
        </p:sp>
        <p:sp>
          <p:nvSpPr>
            <p:cNvPr id="6" name="Rectangle 5">
              <a:extLst>
                <a:ext uri="{FF2B5EF4-FFF2-40B4-BE49-F238E27FC236}">
                  <a16:creationId xmlns:a16="http://schemas.microsoft.com/office/drawing/2014/main" id="{AFD70D6B-5216-47E5-A4FA-DFB9B66C69F5}"/>
                </a:ext>
              </a:extLst>
            </p:cNvPr>
            <p:cNvSpPr/>
            <p:nvPr/>
          </p:nvSpPr>
          <p:spPr bwMode="auto">
            <a:xfrm rot="5400000">
              <a:off x="1066800" y="425504"/>
              <a:ext cx="609600" cy="213360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96" charset="-128"/>
              </a:endParaRPr>
            </a:p>
          </p:txBody>
        </p:sp>
        <p:sp>
          <p:nvSpPr>
            <p:cNvPr id="7" name="TextBox 6">
              <a:extLst>
                <a:ext uri="{FF2B5EF4-FFF2-40B4-BE49-F238E27FC236}">
                  <a16:creationId xmlns:a16="http://schemas.microsoft.com/office/drawing/2014/main" id="{8B63C9F9-E8F4-4202-988C-83F6627097D7}"/>
                </a:ext>
              </a:extLst>
            </p:cNvPr>
            <p:cNvSpPr txBox="1"/>
            <p:nvPr/>
          </p:nvSpPr>
          <p:spPr>
            <a:xfrm>
              <a:off x="304800" y="1195057"/>
              <a:ext cx="2183524" cy="523220"/>
            </a:xfrm>
            <a:prstGeom prst="rect">
              <a:avLst/>
            </a:prstGeom>
            <a:noFill/>
          </p:spPr>
          <p:txBody>
            <a:bodyPr wrap="square" rtlCol="0">
              <a:spAutoFit/>
            </a:bodyPr>
            <a:lstStyle/>
            <a:p>
              <a:pPr algn="ctr"/>
              <a:r>
                <a:rPr lang="en-US" sz="2800" b="1" dirty="0">
                  <a:solidFill>
                    <a:schemeClr val="bg1"/>
                  </a:solidFill>
                  <a:latin typeface="+mn-lt"/>
                </a:rPr>
                <a:t>Superblock</a:t>
              </a:r>
            </a:p>
          </p:txBody>
        </p:sp>
        <p:sp>
          <p:nvSpPr>
            <p:cNvPr id="8" name="Rectangle 7">
              <a:extLst>
                <a:ext uri="{FF2B5EF4-FFF2-40B4-BE49-F238E27FC236}">
                  <a16:creationId xmlns:a16="http://schemas.microsoft.com/office/drawing/2014/main" id="{4042D00F-5E7D-415A-A251-49FFCB50058D}"/>
                </a:ext>
              </a:extLst>
            </p:cNvPr>
            <p:cNvSpPr/>
            <p:nvPr/>
          </p:nvSpPr>
          <p:spPr bwMode="auto">
            <a:xfrm rot="5400000">
              <a:off x="1069148" y="1040309"/>
              <a:ext cx="604904" cy="2133600"/>
            </a:xfrm>
            <a:prstGeom prst="rect">
              <a:avLst/>
            </a:prstGeom>
            <a:solidFill>
              <a:schemeClr val="tx1">
                <a:lumMod val="50000"/>
                <a:lumOff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96" charset="-128"/>
              </a:endParaRPr>
            </a:p>
          </p:txBody>
        </p:sp>
        <p:sp>
          <p:nvSpPr>
            <p:cNvPr id="9" name="TextBox 8">
              <a:extLst>
                <a:ext uri="{FF2B5EF4-FFF2-40B4-BE49-F238E27FC236}">
                  <a16:creationId xmlns:a16="http://schemas.microsoft.com/office/drawing/2014/main" id="{0A130098-BFD8-494D-8FD0-F8239CE74F04}"/>
                </a:ext>
              </a:extLst>
            </p:cNvPr>
            <p:cNvSpPr txBox="1"/>
            <p:nvPr/>
          </p:nvSpPr>
          <p:spPr>
            <a:xfrm>
              <a:off x="304800" y="1824785"/>
              <a:ext cx="2133600" cy="622414"/>
            </a:xfrm>
            <a:prstGeom prst="rect">
              <a:avLst/>
            </a:prstGeom>
            <a:noFill/>
          </p:spPr>
          <p:txBody>
            <a:bodyPr wrap="square" rtlCol="0">
              <a:spAutoFit/>
            </a:bodyPr>
            <a:lstStyle/>
            <a:p>
              <a:pPr algn="ctr">
                <a:lnSpc>
                  <a:spcPts val="2000"/>
                </a:lnSpc>
              </a:pPr>
              <a:r>
                <a:rPr lang="en-US" sz="2400" dirty="0">
                  <a:solidFill>
                    <a:schemeClr val="bg1"/>
                  </a:solidFill>
                  <a:latin typeface="+mn-lt"/>
                </a:rPr>
                <a:t>Data block bitmap</a:t>
              </a:r>
            </a:p>
          </p:txBody>
        </p:sp>
        <p:sp>
          <p:nvSpPr>
            <p:cNvPr id="10" name="Rectangle 9">
              <a:extLst>
                <a:ext uri="{FF2B5EF4-FFF2-40B4-BE49-F238E27FC236}">
                  <a16:creationId xmlns:a16="http://schemas.microsoft.com/office/drawing/2014/main" id="{D3919C58-5293-4C04-B6E8-D2DBB1E6E5C6}"/>
                </a:ext>
              </a:extLst>
            </p:cNvPr>
            <p:cNvSpPr/>
            <p:nvPr/>
          </p:nvSpPr>
          <p:spPr bwMode="auto">
            <a:xfrm rot="5400000">
              <a:off x="79662" y="3765341"/>
              <a:ext cx="2583876" cy="21336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ＭＳ Ｐゴシック" pitchFamily="-96" charset="-128"/>
              </a:endParaRPr>
            </a:p>
          </p:txBody>
        </p:sp>
        <p:sp>
          <p:nvSpPr>
            <p:cNvPr id="11" name="TextBox 10">
              <a:extLst>
                <a:ext uri="{FF2B5EF4-FFF2-40B4-BE49-F238E27FC236}">
                  <a16:creationId xmlns:a16="http://schemas.microsoft.com/office/drawing/2014/main" id="{19BD3D49-CC49-4E49-8F55-7518C97D10EE}"/>
                </a:ext>
              </a:extLst>
            </p:cNvPr>
            <p:cNvSpPr txBox="1"/>
            <p:nvPr/>
          </p:nvSpPr>
          <p:spPr>
            <a:xfrm>
              <a:off x="316832" y="4395171"/>
              <a:ext cx="2133600" cy="584775"/>
            </a:xfrm>
            <a:prstGeom prst="rect">
              <a:avLst/>
            </a:prstGeom>
            <a:noFill/>
          </p:spPr>
          <p:txBody>
            <a:bodyPr wrap="square" rtlCol="0">
              <a:spAutoFit/>
            </a:bodyPr>
            <a:lstStyle/>
            <a:p>
              <a:pPr algn="ctr"/>
              <a:r>
                <a:rPr lang="en-US" sz="3200" dirty="0">
                  <a:latin typeface="+mn-lt"/>
                </a:rPr>
                <a:t>Data blocks</a:t>
              </a:r>
            </a:p>
          </p:txBody>
        </p:sp>
        <p:sp>
          <p:nvSpPr>
            <p:cNvPr id="12" name="Rectangle 11">
              <a:extLst>
                <a:ext uri="{FF2B5EF4-FFF2-40B4-BE49-F238E27FC236}">
                  <a16:creationId xmlns:a16="http://schemas.microsoft.com/office/drawing/2014/main" id="{D3CFC95A-F453-4D80-9273-FE9EE2D36835}"/>
                </a:ext>
              </a:extLst>
            </p:cNvPr>
            <p:cNvSpPr/>
            <p:nvPr/>
          </p:nvSpPr>
          <p:spPr bwMode="auto">
            <a:xfrm rot="5400000">
              <a:off x="1124952" y="5303925"/>
              <a:ext cx="493296" cy="21336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ＭＳ Ｐゴシック" pitchFamily="-96" charset="-128"/>
              </a:endParaRPr>
            </a:p>
          </p:txBody>
        </p:sp>
        <p:sp>
          <p:nvSpPr>
            <p:cNvPr id="13" name="TextBox 12">
              <a:extLst>
                <a:ext uri="{FF2B5EF4-FFF2-40B4-BE49-F238E27FC236}">
                  <a16:creationId xmlns:a16="http://schemas.microsoft.com/office/drawing/2014/main" id="{9C99EF6D-C6D3-4B2D-908D-77BFBB79D35B}"/>
                </a:ext>
              </a:extLst>
            </p:cNvPr>
            <p:cNvSpPr txBox="1"/>
            <p:nvPr/>
          </p:nvSpPr>
          <p:spPr>
            <a:xfrm>
              <a:off x="292767" y="6073432"/>
              <a:ext cx="2133600" cy="584775"/>
            </a:xfrm>
            <a:prstGeom prst="rect">
              <a:avLst/>
            </a:prstGeom>
            <a:noFill/>
          </p:spPr>
          <p:txBody>
            <a:bodyPr wrap="square" rtlCol="0">
              <a:spAutoFit/>
            </a:bodyPr>
            <a:lstStyle/>
            <a:p>
              <a:pPr algn="ctr"/>
              <a:r>
                <a:rPr lang="en-US" sz="3200" dirty="0">
                  <a:latin typeface="+mn-lt"/>
                </a:rPr>
                <a:t>Journal</a:t>
              </a:r>
            </a:p>
          </p:txBody>
        </p:sp>
        <p:sp>
          <p:nvSpPr>
            <p:cNvPr id="14" name="Rectangle 13">
              <a:extLst>
                <a:ext uri="{FF2B5EF4-FFF2-40B4-BE49-F238E27FC236}">
                  <a16:creationId xmlns:a16="http://schemas.microsoft.com/office/drawing/2014/main" id="{50804151-8319-46A4-8834-CE8F3700EE57}"/>
                </a:ext>
              </a:extLst>
            </p:cNvPr>
            <p:cNvSpPr/>
            <p:nvPr/>
          </p:nvSpPr>
          <p:spPr bwMode="auto">
            <a:xfrm rot="5400000">
              <a:off x="1069148" y="1647729"/>
              <a:ext cx="604904" cy="2133600"/>
            </a:xfrm>
            <a:prstGeom prst="rect">
              <a:avLst/>
            </a:prstGeom>
            <a:solidFill>
              <a:schemeClr val="tx1">
                <a:lumMod val="50000"/>
                <a:lumOff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96" charset="-128"/>
              </a:endParaRPr>
            </a:p>
          </p:txBody>
        </p:sp>
        <p:sp>
          <p:nvSpPr>
            <p:cNvPr id="15" name="TextBox 14">
              <a:extLst>
                <a:ext uri="{FF2B5EF4-FFF2-40B4-BE49-F238E27FC236}">
                  <a16:creationId xmlns:a16="http://schemas.microsoft.com/office/drawing/2014/main" id="{9D782183-0805-482A-A42E-164785636402}"/>
                </a:ext>
              </a:extLst>
            </p:cNvPr>
            <p:cNvSpPr txBox="1"/>
            <p:nvPr/>
          </p:nvSpPr>
          <p:spPr>
            <a:xfrm>
              <a:off x="304800" y="2456269"/>
              <a:ext cx="2133600" cy="622414"/>
            </a:xfrm>
            <a:prstGeom prst="rect">
              <a:avLst/>
            </a:prstGeom>
            <a:noFill/>
          </p:spPr>
          <p:txBody>
            <a:bodyPr wrap="square" rtlCol="0">
              <a:spAutoFit/>
            </a:bodyPr>
            <a:lstStyle/>
            <a:p>
              <a:pPr algn="ctr">
                <a:lnSpc>
                  <a:spcPts val="2000"/>
                </a:lnSpc>
              </a:pPr>
              <a:r>
                <a:rPr lang="en-US" sz="2400" dirty="0" err="1">
                  <a:solidFill>
                    <a:schemeClr val="bg1"/>
                  </a:solidFill>
                </a:rPr>
                <a:t>Inode</a:t>
              </a:r>
              <a:endParaRPr lang="en-US" sz="2400" dirty="0">
                <a:solidFill>
                  <a:schemeClr val="bg1"/>
                </a:solidFill>
              </a:endParaRPr>
            </a:p>
            <a:p>
              <a:pPr algn="ctr">
                <a:lnSpc>
                  <a:spcPts val="2000"/>
                </a:lnSpc>
              </a:pPr>
              <a:r>
                <a:rPr lang="en-US" sz="2400" dirty="0">
                  <a:solidFill>
                    <a:schemeClr val="bg1"/>
                  </a:solidFill>
                </a:rPr>
                <a:t> bitmap</a:t>
              </a:r>
            </a:p>
          </p:txBody>
        </p:sp>
        <p:grpSp>
          <p:nvGrpSpPr>
            <p:cNvPr id="18" name="Group 17">
              <a:extLst>
                <a:ext uri="{FF2B5EF4-FFF2-40B4-BE49-F238E27FC236}">
                  <a16:creationId xmlns:a16="http://schemas.microsoft.com/office/drawing/2014/main" id="{0C1BA8A9-4E7C-403C-A25D-2A0BFBD8BD0D}"/>
                </a:ext>
              </a:extLst>
            </p:cNvPr>
            <p:cNvGrpSpPr/>
            <p:nvPr/>
          </p:nvGrpSpPr>
          <p:grpSpPr>
            <a:xfrm>
              <a:off x="304798" y="2973277"/>
              <a:ext cx="2133602" cy="584775"/>
              <a:chOff x="304798" y="2973277"/>
              <a:chExt cx="2133602" cy="584775"/>
            </a:xfrm>
          </p:grpSpPr>
          <p:sp>
            <p:nvSpPr>
              <p:cNvPr id="16" name="Rectangle 15">
                <a:extLst>
                  <a:ext uri="{FF2B5EF4-FFF2-40B4-BE49-F238E27FC236}">
                    <a16:creationId xmlns:a16="http://schemas.microsoft.com/office/drawing/2014/main" id="{F5177377-891E-43B4-B6D7-8DB2C51A51E8}"/>
                  </a:ext>
                </a:extLst>
              </p:cNvPr>
              <p:cNvSpPr/>
              <p:nvPr/>
            </p:nvSpPr>
            <p:spPr bwMode="auto">
              <a:xfrm rot="5400000">
                <a:off x="1109989" y="2211792"/>
                <a:ext cx="523221" cy="21336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ＭＳ Ｐゴシック" pitchFamily="-96" charset="-128"/>
                </a:endParaRPr>
              </a:p>
            </p:txBody>
          </p:sp>
          <p:sp>
            <p:nvSpPr>
              <p:cNvPr id="17" name="TextBox 16">
                <a:extLst>
                  <a:ext uri="{FF2B5EF4-FFF2-40B4-BE49-F238E27FC236}">
                    <a16:creationId xmlns:a16="http://schemas.microsoft.com/office/drawing/2014/main" id="{35735EEE-CF9B-4492-83AF-F92C73FF1DD8}"/>
                  </a:ext>
                </a:extLst>
              </p:cNvPr>
              <p:cNvSpPr txBox="1"/>
              <p:nvPr/>
            </p:nvSpPr>
            <p:spPr>
              <a:xfrm>
                <a:off x="304798" y="2973277"/>
                <a:ext cx="2133600" cy="584775"/>
              </a:xfrm>
              <a:prstGeom prst="rect">
                <a:avLst/>
              </a:prstGeom>
              <a:noFill/>
            </p:spPr>
            <p:txBody>
              <a:bodyPr wrap="square" rtlCol="0">
                <a:spAutoFit/>
              </a:bodyPr>
              <a:lstStyle/>
              <a:p>
                <a:pPr algn="ctr"/>
                <a:r>
                  <a:rPr lang="en-US" sz="3200" dirty="0" err="1"/>
                  <a:t>Inodes</a:t>
                </a:r>
                <a:endParaRPr lang="en-US" sz="3200" dirty="0">
                  <a:latin typeface="+mn-lt"/>
                </a:endParaRPr>
              </a:p>
            </p:txBody>
          </p:sp>
        </p:grpSp>
      </p:grpSp>
    </p:spTree>
    <p:extLst>
      <p:ext uri="{BB962C8B-B14F-4D97-AF65-F5344CB8AC3E}">
        <p14:creationId xmlns:p14="http://schemas.microsoft.com/office/powerpoint/2010/main" val="3052726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Content Placeholder 2">
            <a:extLst>
              <a:ext uri="{FF2B5EF4-FFF2-40B4-BE49-F238E27FC236}">
                <a16:creationId xmlns:a16="http://schemas.microsoft.com/office/drawing/2014/main" id="{9353B46C-72E8-4CA8-9C55-2B0B5F55CB10}"/>
              </a:ext>
            </a:extLst>
          </p:cNvPr>
          <p:cNvSpPr>
            <a:spLocks noGrp="1"/>
          </p:cNvSpPr>
          <p:nvPr>
            <p:ph idx="1"/>
          </p:nvPr>
        </p:nvSpPr>
        <p:spPr>
          <a:xfrm>
            <a:off x="838199" y="733925"/>
            <a:ext cx="11193379" cy="6256421"/>
          </a:xfrm>
        </p:spPr>
        <p:txBody>
          <a:bodyPr>
            <a:normAutofit lnSpcReduction="10000"/>
          </a:bodyPr>
          <a:lstStyle/>
          <a:p>
            <a:r>
              <a:rPr lang="en-US" sz="3200" dirty="0"/>
              <a:t>A directory is a file whose data blocks contain </a:t>
            </a:r>
            <a:r>
              <a:rPr lang="en-US" sz="3200" dirty="0">
                <a:latin typeface="Consolas" panose="020B0609020204030204" pitchFamily="49" charset="0"/>
              </a:rPr>
              <a:t>&lt;</a:t>
            </a:r>
            <a:r>
              <a:rPr lang="en-US" sz="3200" dirty="0" err="1">
                <a:latin typeface="Consolas" panose="020B0609020204030204" pitchFamily="49" charset="0"/>
              </a:rPr>
              <a:t>inode_num</a:t>
            </a:r>
            <a:r>
              <a:rPr lang="en-US" sz="3200" dirty="0">
                <a:latin typeface="Consolas" panose="020B0609020204030204" pitchFamily="49" charset="0"/>
              </a:rPr>
              <a:t>, </a:t>
            </a:r>
            <a:r>
              <a:rPr lang="en-US" sz="3200" dirty="0" err="1">
                <a:latin typeface="Consolas" panose="020B0609020204030204" pitchFamily="49" charset="0"/>
              </a:rPr>
              <a:t>file_name</a:t>
            </a:r>
            <a:r>
              <a:rPr lang="en-US" sz="3200" dirty="0">
                <a:latin typeface="Consolas" panose="020B0609020204030204" pitchFamily="49" charset="0"/>
              </a:rPr>
              <a:t>&gt;</a:t>
            </a:r>
            <a:r>
              <a:rPr lang="en-US" sz="3200" dirty="0"/>
              <a:t> pairs</a:t>
            </a:r>
          </a:p>
          <a:p>
            <a:r>
              <a:rPr lang="en-US" sz="3200" dirty="0">
                <a:solidFill>
                  <a:schemeClr val="bg1"/>
                </a:solidFill>
              </a:rPr>
              <a:t>ext3 tries to place each a </a:t>
            </a:r>
            <a:r>
              <a:rPr lang="en-US" sz="3200" dirty="0" err="1">
                <a:solidFill>
                  <a:schemeClr val="bg1"/>
                </a:solidFill>
                <a:latin typeface="Consolas" panose="020B0609020204030204" pitchFamily="49" charset="0"/>
              </a:rPr>
              <a:t>dir_entry</a:t>
            </a:r>
            <a:r>
              <a:rPr lang="en-US" sz="3200" dirty="0">
                <a:solidFill>
                  <a:schemeClr val="bg1"/>
                </a:solidFill>
              </a:rPr>
              <a:t> near the pointed-to </a:t>
            </a:r>
            <a:r>
              <a:rPr lang="en-US" sz="3200" dirty="0" err="1">
                <a:solidFill>
                  <a:schemeClr val="bg1"/>
                </a:solidFill>
              </a:rPr>
              <a:t>inode</a:t>
            </a:r>
            <a:r>
              <a:rPr lang="en-US" sz="3200" dirty="0">
                <a:solidFill>
                  <a:schemeClr val="bg1"/>
                </a:solidFill>
              </a:rPr>
              <a:t> and the data blocks belonging to the pointed-to-</a:t>
            </a:r>
            <a:r>
              <a:rPr lang="en-US" sz="3200" dirty="0" err="1">
                <a:solidFill>
                  <a:schemeClr val="bg1"/>
                </a:solidFill>
              </a:rPr>
              <a:t>inode</a:t>
            </a:r>
            <a:endParaRPr lang="en-US" sz="3200" dirty="0">
              <a:solidFill>
                <a:schemeClr val="bg1"/>
              </a:solidFill>
            </a:endParaRPr>
          </a:p>
          <a:p>
            <a:pPr lvl="1"/>
            <a:r>
              <a:rPr lang="en-US" sz="2800" dirty="0">
                <a:solidFill>
                  <a:schemeClr val="bg1"/>
                </a:solidFill>
              </a:rPr>
              <a:t>Ex: On a hard disk, place that stuff in the same track or cylinder or cylinder group</a:t>
            </a:r>
          </a:p>
          <a:p>
            <a:pPr lvl="1"/>
            <a:r>
              <a:rPr lang="en-US" sz="2800" dirty="0">
                <a:solidFill>
                  <a:schemeClr val="bg1"/>
                </a:solidFill>
              </a:rPr>
              <a:t>Doing so reduces </a:t>
            </a:r>
            <a:r>
              <a:rPr lang="en-US" sz="2800" dirty="0" err="1">
                <a:solidFill>
                  <a:schemeClr val="bg1"/>
                </a:solidFill>
              </a:rPr>
              <a:t>seek+rotational</a:t>
            </a:r>
            <a:r>
              <a:rPr lang="en-US" sz="2800" dirty="0">
                <a:solidFill>
                  <a:schemeClr val="bg1"/>
                </a:solidFill>
              </a:rPr>
              <a:t> latencies when directories and their files are accessed with temporal locality</a:t>
            </a:r>
            <a:endParaRPr lang="en-US" sz="3200" dirty="0">
              <a:solidFill>
                <a:schemeClr val="bg1"/>
              </a:solidFill>
            </a:endParaRPr>
          </a:p>
          <a:p>
            <a:r>
              <a:rPr lang="en-US" sz="3200" dirty="0">
                <a:solidFill>
                  <a:schemeClr val="bg1"/>
                </a:solidFill>
              </a:rPr>
              <a:t>Note that modern disks don’t expose many details about geometry</a:t>
            </a:r>
          </a:p>
          <a:p>
            <a:pPr lvl="1"/>
            <a:r>
              <a:rPr lang="en-US" sz="2800" dirty="0">
                <a:solidFill>
                  <a:schemeClr val="bg1"/>
                </a:solidFill>
              </a:rPr>
              <a:t>Modern disks only guarantee that sectors with similar sector numbers are probably “close” to each other </a:t>
            </a:r>
            <a:r>
              <a:rPr lang="en-US" sz="2800" dirty="0" err="1">
                <a:solidFill>
                  <a:schemeClr val="bg1"/>
                </a:solidFill>
              </a:rPr>
              <a:t>w.r.t.</a:t>
            </a:r>
            <a:r>
              <a:rPr lang="en-US" sz="2800" dirty="0">
                <a:solidFill>
                  <a:schemeClr val="bg1"/>
                </a:solidFill>
              </a:rPr>
              <a:t> access time</a:t>
            </a:r>
          </a:p>
          <a:p>
            <a:pPr lvl="1"/>
            <a:r>
              <a:rPr lang="en-US" sz="2800" dirty="0">
                <a:solidFill>
                  <a:schemeClr val="bg1"/>
                </a:solidFill>
              </a:rPr>
              <a:t>So, modern file systems use “block groups” instead of “cylinder groups”</a:t>
            </a:r>
          </a:p>
          <a:p>
            <a:endParaRPr lang="en-US" sz="3200" dirty="0"/>
          </a:p>
          <a:p>
            <a:endParaRPr lang="en-US" sz="3200" dirty="0"/>
          </a:p>
          <a:p>
            <a:endParaRPr lang="en-US" sz="3200" dirty="0"/>
          </a:p>
          <a:p>
            <a:endParaRPr lang="en-US" sz="3200" dirty="0"/>
          </a:p>
          <a:p>
            <a:endParaRPr lang="en-US" sz="3200" dirty="0"/>
          </a:p>
          <a:p>
            <a:endParaRPr lang="en-US" sz="3200" dirty="0"/>
          </a:p>
          <a:p>
            <a:endParaRPr lang="en-US" sz="3200" dirty="0"/>
          </a:p>
        </p:txBody>
      </p:sp>
      <p:sp>
        <p:nvSpPr>
          <p:cNvPr id="2" name="Title 1">
            <a:extLst>
              <a:ext uri="{FF2B5EF4-FFF2-40B4-BE49-F238E27FC236}">
                <a16:creationId xmlns:a16="http://schemas.microsoft.com/office/drawing/2014/main" id="{901F6427-A573-418A-B5D3-1FF1F164D44D}"/>
              </a:ext>
            </a:extLst>
          </p:cNvPr>
          <p:cNvSpPr>
            <a:spLocks noGrp="1"/>
          </p:cNvSpPr>
          <p:nvPr>
            <p:ph type="title"/>
          </p:nvPr>
        </p:nvSpPr>
        <p:spPr>
          <a:xfrm>
            <a:off x="838200" y="-7866"/>
            <a:ext cx="10515600" cy="874128"/>
          </a:xfrm>
        </p:spPr>
        <p:txBody>
          <a:bodyPr>
            <a:normAutofit/>
          </a:bodyPr>
          <a:lstStyle/>
          <a:p>
            <a:r>
              <a:rPr lang="en-US" sz="4800" b="1" dirty="0"/>
              <a:t>ext3: Directories</a:t>
            </a:r>
          </a:p>
        </p:txBody>
      </p:sp>
      <p:sp>
        <p:nvSpPr>
          <p:cNvPr id="4" name="TextBox 3">
            <a:extLst>
              <a:ext uri="{FF2B5EF4-FFF2-40B4-BE49-F238E27FC236}">
                <a16:creationId xmlns:a16="http://schemas.microsoft.com/office/drawing/2014/main" id="{152507D5-6D06-4A0A-B300-45518CABEC1C}"/>
              </a:ext>
            </a:extLst>
          </p:cNvPr>
          <p:cNvSpPr txBox="1"/>
          <p:nvPr/>
        </p:nvSpPr>
        <p:spPr>
          <a:xfrm>
            <a:off x="2153660" y="1941603"/>
            <a:ext cx="10154653" cy="3046988"/>
          </a:xfrm>
          <a:prstGeom prst="rect">
            <a:avLst/>
          </a:prstGeom>
          <a:noFill/>
        </p:spPr>
        <p:txBody>
          <a:bodyPr wrap="square" rtlCol="0">
            <a:spAutoFit/>
          </a:bodyPr>
          <a:lstStyle/>
          <a:p>
            <a:r>
              <a:rPr lang="en-US" sz="2400" dirty="0">
                <a:solidFill>
                  <a:srgbClr val="0070C0"/>
                </a:solidFill>
                <a:latin typeface="Consolas" panose="020B0609020204030204" pitchFamily="49" charset="0"/>
              </a:rPr>
              <a:t>struct</a:t>
            </a:r>
            <a:r>
              <a:rPr lang="en-US" sz="2400" dirty="0">
                <a:latin typeface="Consolas" panose="020B0609020204030204" pitchFamily="49" charset="0"/>
              </a:rPr>
              <a:t> </a:t>
            </a:r>
            <a:r>
              <a:rPr lang="en-US" sz="2400" dirty="0" err="1">
                <a:latin typeface="Consolas" panose="020B0609020204030204" pitchFamily="49" charset="0"/>
              </a:rPr>
              <a:t>dir_entry</a:t>
            </a:r>
            <a:r>
              <a:rPr lang="en-US" sz="2400" dirty="0">
                <a:latin typeface="Consolas" panose="020B0609020204030204" pitchFamily="49" charset="0"/>
              </a:rPr>
              <a:t>{</a:t>
            </a:r>
          </a:p>
          <a:p>
            <a:r>
              <a:rPr lang="en-US" sz="2400" dirty="0">
                <a:latin typeface="Consolas" panose="020B0609020204030204" pitchFamily="49" charset="0"/>
              </a:rPr>
              <a:t>    </a:t>
            </a:r>
            <a:r>
              <a:rPr lang="en-US" sz="2400" dirty="0">
                <a:solidFill>
                  <a:srgbClr val="0070C0"/>
                </a:solidFill>
                <a:latin typeface="Consolas" panose="020B0609020204030204" pitchFamily="49" charset="0"/>
              </a:rPr>
              <a:t>uint32_t </a:t>
            </a:r>
            <a:r>
              <a:rPr lang="en-US" sz="2400" dirty="0" err="1">
                <a:latin typeface="Consolas" panose="020B0609020204030204" pitchFamily="49" charset="0"/>
              </a:rPr>
              <a:t>inode</a:t>
            </a:r>
            <a:r>
              <a:rPr lang="en-US" sz="2400" dirty="0">
                <a:latin typeface="Consolas" panose="020B0609020204030204" pitchFamily="49" charset="0"/>
              </a:rPr>
              <a:t>;            //The </a:t>
            </a:r>
            <a:r>
              <a:rPr lang="en-US" sz="2400" dirty="0" err="1">
                <a:latin typeface="Consolas" panose="020B0609020204030204" pitchFamily="49" charset="0"/>
              </a:rPr>
              <a:t>inode</a:t>
            </a:r>
            <a:r>
              <a:rPr lang="en-US" sz="2400" dirty="0">
                <a:latin typeface="Consolas" panose="020B0609020204030204" pitchFamily="49" charset="0"/>
              </a:rPr>
              <a:t> number</a:t>
            </a:r>
          </a:p>
          <a:p>
            <a:r>
              <a:rPr lang="en-US" sz="2400" dirty="0">
                <a:latin typeface="Consolas" panose="020B0609020204030204" pitchFamily="49" charset="0"/>
              </a:rPr>
              <a:t>    </a:t>
            </a:r>
            <a:r>
              <a:rPr lang="en-US" sz="2400" dirty="0">
                <a:solidFill>
                  <a:srgbClr val="0070C0"/>
                </a:solidFill>
                <a:latin typeface="Consolas" panose="020B0609020204030204" pitchFamily="49" charset="0"/>
              </a:rPr>
              <a:t>uint16_t </a:t>
            </a:r>
            <a:r>
              <a:rPr lang="en-US" sz="2400" dirty="0" err="1">
                <a:latin typeface="Consolas" panose="020B0609020204030204" pitchFamily="49" charset="0"/>
              </a:rPr>
              <a:t>rec_len</a:t>
            </a:r>
            <a:r>
              <a:rPr lang="en-US" sz="2400" dirty="0">
                <a:latin typeface="Consolas" panose="020B0609020204030204" pitchFamily="49" charset="0"/>
              </a:rPr>
              <a:t>;          //Length of the </a:t>
            </a:r>
            <a:r>
              <a:rPr lang="en-US" sz="2400" dirty="0" err="1">
                <a:latin typeface="Consolas" panose="020B0609020204030204" pitchFamily="49" charset="0"/>
              </a:rPr>
              <a:t>dir_entry</a:t>
            </a:r>
            <a:endParaRPr lang="en-US" sz="2400" dirty="0">
              <a:latin typeface="Consolas" panose="020B0609020204030204" pitchFamily="49" charset="0"/>
            </a:endParaRPr>
          </a:p>
          <a:p>
            <a:r>
              <a:rPr lang="en-US" sz="2400" dirty="0">
                <a:latin typeface="Consolas" panose="020B0609020204030204" pitchFamily="49" charset="0"/>
              </a:rPr>
              <a:t>    </a:t>
            </a:r>
            <a:r>
              <a:rPr lang="en-US" sz="2400" dirty="0">
                <a:solidFill>
                  <a:srgbClr val="0070C0"/>
                </a:solidFill>
                <a:latin typeface="Consolas" panose="020B0609020204030204" pitchFamily="49" charset="0"/>
              </a:rPr>
              <a:t>uint8_t</a:t>
            </a:r>
            <a:r>
              <a:rPr lang="en-US" sz="2400" dirty="0">
                <a:latin typeface="Consolas" panose="020B0609020204030204" pitchFamily="49" charset="0"/>
              </a:rPr>
              <a:t> </a:t>
            </a:r>
            <a:r>
              <a:rPr lang="en-US" sz="2400" dirty="0" err="1">
                <a:latin typeface="Consolas" panose="020B0609020204030204" pitchFamily="49" charset="0"/>
              </a:rPr>
              <a:t>name_len</a:t>
            </a:r>
            <a:r>
              <a:rPr lang="en-US" sz="2400" dirty="0">
                <a:latin typeface="Consolas" panose="020B0609020204030204" pitchFamily="49" charset="0"/>
              </a:rPr>
              <a:t>;          //Length of name</a:t>
            </a:r>
          </a:p>
          <a:p>
            <a:r>
              <a:rPr lang="en-US" sz="2400" dirty="0">
                <a:latin typeface="Consolas" panose="020B0609020204030204" pitchFamily="49" charset="0"/>
              </a:rPr>
              <a:t>    </a:t>
            </a:r>
            <a:r>
              <a:rPr lang="en-US" sz="2400" dirty="0">
                <a:solidFill>
                  <a:srgbClr val="0070C0"/>
                </a:solidFill>
                <a:latin typeface="Consolas" panose="020B0609020204030204" pitchFamily="49" charset="0"/>
              </a:rPr>
              <a:t>uint8_t </a:t>
            </a:r>
            <a:r>
              <a:rPr lang="en-US" sz="2400" dirty="0" err="1">
                <a:latin typeface="Consolas" panose="020B0609020204030204" pitchFamily="49" charset="0"/>
              </a:rPr>
              <a:t>file_type</a:t>
            </a:r>
            <a:r>
              <a:rPr lang="en-US" sz="2400" dirty="0">
                <a:latin typeface="Consolas" panose="020B0609020204030204" pitchFamily="49" charset="0"/>
              </a:rPr>
              <a:t>;         //Regular file, directory,</a:t>
            </a:r>
          </a:p>
          <a:p>
            <a:r>
              <a:rPr lang="en-US" sz="2400" dirty="0">
                <a:latin typeface="Consolas" panose="020B0609020204030204" pitchFamily="49" charset="0"/>
              </a:rPr>
              <a:t>                               //device, socket, etc.</a:t>
            </a:r>
          </a:p>
          <a:p>
            <a:r>
              <a:rPr lang="en-US" sz="2400" dirty="0">
                <a:latin typeface="Consolas" panose="020B0609020204030204" pitchFamily="49" charset="0"/>
              </a:rPr>
              <a:t>    </a:t>
            </a:r>
            <a:r>
              <a:rPr lang="en-US" sz="2400" dirty="0">
                <a:solidFill>
                  <a:srgbClr val="0070C0"/>
                </a:solidFill>
                <a:latin typeface="Consolas" panose="020B0609020204030204" pitchFamily="49" charset="0"/>
              </a:rPr>
              <a:t>char</a:t>
            </a:r>
            <a:r>
              <a:rPr lang="en-US" sz="2400" dirty="0">
                <a:latin typeface="Consolas" panose="020B0609020204030204" pitchFamily="49" charset="0"/>
              </a:rPr>
              <a:t> name[NAME_LEN];       //Name of file</a:t>
            </a:r>
          </a:p>
          <a:p>
            <a:r>
              <a:rPr lang="en-US" sz="2400" dirty="0">
                <a:latin typeface="Consolas" panose="020B0609020204030204" pitchFamily="49" charset="0"/>
              </a:rPr>
              <a:t>};</a:t>
            </a:r>
          </a:p>
        </p:txBody>
      </p:sp>
      <p:grpSp>
        <p:nvGrpSpPr>
          <p:cNvPr id="56" name="Group 55">
            <a:extLst>
              <a:ext uri="{FF2B5EF4-FFF2-40B4-BE49-F238E27FC236}">
                <a16:creationId xmlns:a16="http://schemas.microsoft.com/office/drawing/2014/main" id="{B0604B18-DFF8-4F48-8EC4-FA0066B6B6C2}"/>
              </a:ext>
            </a:extLst>
          </p:cNvPr>
          <p:cNvGrpSpPr/>
          <p:nvPr/>
        </p:nvGrpSpPr>
        <p:grpSpPr>
          <a:xfrm>
            <a:off x="2733974" y="3882467"/>
            <a:ext cx="8470243" cy="368418"/>
            <a:chOff x="2890386" y="3536258"/>
            <a:chExt cx="8470243" cy="368418"/>
          </a:xfrm>
        </p:grpSpPr>
        <p:sp>
          <p:nvSpPr>
            <p:cNvPr id="57" name="Rectangle 56">
              <a:extLst>
                <a:ext uri="{FF2B5EF4-FFF2-40B4-BE49-F238E27FC236}">
                  <a16:creationId xmlns:a16="http://schemas.microsoft.com/office/drawing/2014/main" id="{770E7BE5-E1C6-407A-B64E-0CA194C15118}"/>
                </a:ext>
              </a:extLst>
            </p:cNvPr>
            <p:cNvSpPr/>
            <p:nvPr/>
          </p:nvSpPr>
          <p:spPr>
            <a:xfrm>
              <a:off x="5007947" y="3536258"/>
              <a:ext cx="1058782" cy="36841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16</a:t>
              </a:r>
            </a:p>
          </p:txBody>
        </p:sp>
        <p:grpSp>
          <p:nvGrpSpPr>
            <p:cNvPr id="58" name="Group 57">
              <a:extLst>
                <a:ext uri="{FF2B5EF4-FFF2-40B4-BE49-F238E27FC236}">
                  <a16:creationId xmlns:a16="http://schemas.microsoft.com/office/drawing/2014/main" id="{06256293-AD31-4451-B623-D0CF4E1724AB}"/>
                </a:ext>
              </a:extLst>
            </p:cNvPr>
            <p:cNvGrpSpPr/>
            <p:nvPr/>
          </p:nvGrpSpPr>
          <p:grpSpPr>
            <a:xfrm>
              <a:off x="7125510" y="3536258"/>
              <a:ext cx="2117560" cy="368418"/>
              <a:chOff x="2791327" y="5530360"/>
              <a:chExt cx="2117560" cy="457200"/>
            </a:xfrm>
          </p:grpSpPr>
          <p:sp>
            <p:nvSpPr>
              <p:cNvPr id="68" name="Rectangle 67">
                <a:extLst>
                  <a:ext uri="{FF2B5EF4-FFF2-40B4-BE49-F238E27FC236}">
                    <a16:creationId xmlns:a16="http://schemas.microsoft.com/office/drawing/2014/main" id="{66134519-19C1-49C9-8B1E-FD17583475A2}"/>
                  </a:ext>
                </a:extLst>
              </p:cNvPr>
              <p:cNvSpPr/>
              <p:nvPr/>
            </p:nvSpPr>
            <p:spPr>
              <a:xfrm>
                <a:off x="2791327" y="5530360"/>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t</a:t>
                </a:r>
              </a:p>
            </p:txBody>
          </p:sp>
          <p:sp>
            <p:nvSpPr>
              <p:cNvPr id="69" name="Rectangle 68">
                <a:extLst>
                  <a:ext uri="{FF2B5EF4-FFF2-40B4-BE49-F238E27FC236}">
                    <a16:creationId xmlns:a16="http://schemas.microsoft.com/office/drawing/2014/main" id="{DED95A6C-CFDE-4A41-B756-F255DE6F4CE5}"/>
                  </a:ext>
                </a:extLst>
              </p:cNvPr>
              <p:cNvSpPr/>
              <p:nvPr/>
            </p:nvSpPr>
            <p:spPr>
              <a:xfrm>
                <a:off x="3320717" y="5530360"/>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e</a:t>
                </a:r>
              </a:p>
            </p:txBody>
          </p:sp>
          <p:sp>
            <p:nvSpPr>
              <p:cNvPr id="70" name="Rectangle 69">
                <a:extLst>
                  <a:ext uri="{FF2B5EF4-FFF2-40B4-BE49-F238E27FC236}">
                    <a16:creationId xmlns:a16="http://schemas.microsoft.com/office/drawing/2014/main" id="{09C35060-E93E-471F-922E-328BEE89440E}"/>
                  </a:ext>
                </a:extLst>
              </p:cNvPr>
              <p:cNvSpPr/>
              <p:nvPr/>
            </p:nvSpPr>
            <p:spPr>
              <a:xfrm>
                <a:off x="3850107" y="5530360"/>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Consolas" panose="020B0609020204030204" pitchFamily="49" charset="0"/>
                  </a:rPr>
                  <a:t>\0</a:t>
                </a:r>
              </a:p>
            </p:txBody>
          </p:sp>
          <p:sp>
            <p:nvSpPr>
              <p:cNvPr id="71" name="Rectangle 70">
                <a:extLst>
                  <a:ext uri="{FF2B5EF4-FFF2-40B4-BE49-F238E27FC236}">
                    <a16:creationId xmlns:a16="http://schemas.microsoft.com/office/drawing/2014/main" id="{088D5774-E81B-4DCF-B76F-A0172FD79E32}"/>
                  </a:ext>
                </a:extLst>
              </p:cNvPr>
              <p:cNvSpPr/>
              <p:nvPr/>
            </p:nvSpPr>
            <p:spPr>
              <a:xfrm>
                <a:off x="4379497" y="5530360"/>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p</a:t>
                </a:r>
              </a:p>
            </p:txBody>
          </p:sp>
        </p:grpSp>
        <p:sp>
          <p:nvSpPr>
            <p:cNvPr id="59" name="Rectangle 58">
              <a:extLst>
                <a:ext uri="{FF2B5EF4-FFF2-40B4-BE49-F238E27FC236}">
                  <a16:creationId xmlns:a16="http://schemas.microsoft.com/office/drawing/2014/main" id="{6A8FD1CE-F654-4C09-B56A-EFF46C6F5DC5}"/>
                </a:ext>
              </a:extLst>
            </p:cNvPr>
            <p:cNvSpPr/>
            <p:nvPr/>
          </p:nvSpPr>
          <p:spPr>
            <a:xfrm>
              <a:off x="2890386" y="3536258"/>
              <a:ext cx="2117561" cy="36841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15</a:t>
              </a:r>
            </a:p>
          </p:txBody>
        </p:sp>
        <p:sp>
          <p:nvSpPr>
            <p:cNvPr id="60" name="Rectangle 59">
              <a:extLst>
                <a:ext uri="{FF2B5EF4-FFF2-40B4-BE49-F238E27FC236}">
                  <a16:creationId xmlns:a16="http://schemas.microsoft.com/office/drawing/2014/main" id="{1DC96C7E-C3E2-4A58-9AF0-ADD0486FADEE}"/>
                </a:ext>
              </a:extLst>
            </p:cNvPr>
            <p:cNvSpPr/>
            <p:nvPr/>
          </p:nvSpPr>
          <p:spPr>
            <a:xfrm>
              <a:off x="6066729" y="3536258"/>
              <a:ext cx="529390" cy="36841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8</a:t>
              </a:r>
            </a:p>
          </p:txBody>
        </p:sp>
        <p:sp>
          <p:nvSpPr>
            <p:cNvPr id="61" name="Rectangle 60">
              <a:extLst>
                <a:ext uri="{FF2B5EF4-FFF2-40B4-BE49-F238E27FC236}">
                  <a16:creationId xmlns:a16="http://schemas.microsoft.com/office/drawing/2014/main" id="{B8C3180B-D86A-492A-B08F-283E9390C3E7}"/>
                </a:ext>
              </a:extLst>
            </p:cNvPr>
            <p:cNvSpPr/>
            <p:nvPr/>
          </p:nvSpPr>
          <p:spPr>
            <a:xfrm>
              <a:off x="6596119" y="3536258"/>
              <a:ext cx="529390" cy="36841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1</a:t>
              </a:r>
            </a:p>
          </p:txBody>
        </p:sp>
        <p:grpSp>
          <p:nvGrpSpPr>
            <p:cNvPr id="62" name="Group 61">
              <a:extLst>
                <a:ext uri="{FF2B5EF4-FFF2-40B4-BE49-F238E27FC236}">
                  <a16:creationId xmlns:a16="http://schemas.microsoft.com/office/drawing/2014/main" id="{52D8F6DF-F809-4582-B061-77798C559B8A}"/>
                </a:ext>
              </a:extLst>
            </p:cNvPr>
            <p:cNvGrpSpPr/>
            <p:nvPr/>
          </p:nvGrpSpPr>
          <p:grpSpPr>
            <a:xfrm>
              <a:off x="9243069" y="3536258"/>
              <a:ext cx="2117560" cy="368418"/>
              <a:chOff x="2791327" y="5530360"/>
              <a:chExt cx="2117560" cy="457200"/>
            </a:xfrm>
          </p:grpSpPr>
          <p:sp>
            <p:nvSpPr>
              <p:cNvPr id="64" name="Rectangle 63">
                <a:extLst>
                  <a:ext uri="{FF2B5EF4-FFF2-40B4-BE49-F238E27FC236}">
                    <a16:creationId xmlns:a16="http://schemas.microsoft.com/office/drawing/2014/main" id="{ED8D48D0-F284-4FE9-8C8D-E19C49CDFF86}"/>
                  </a:ext>
                </a:extLst>
              </p:cNvPr>
              <p:cNvSpPr/>
              <p:nvPr/>
            </p:nvSpPr>
            <p:spPr>
              <a:xfrm>
                <a:off x="2791327" y="5530360"/>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a:t>
                </a:r>
              </a:p>
            </p:txBody>
          </p:sp>
          <p:sp>
            <p:nvSpPr>
              <p:cNvPr id="65" name="Rectangle 64">
                <a:extLst>
                  <a:ext uri="{FF2B5EF4-FFF2-40B4-BE49-F238E27FC236}">
                    <a16:creationId xmlns:a16="http://schemas.microsoft.com/office/drawing/2014/main" id="{EB58AA0B-A092-4FF2-8006-8BA1C878E873}"/>
                  </a:ext>
                </a:extLst>
              </p:cNvPr>
              <p:cNvSpPr/>
              <p:nvPr/>
            </p:nvSpPr>
            <p:spPr>
              <a:xfrm>
                <a:off x="3320717" y="5530360"/>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t</a:t>
                </a:r>
              </a:p>
            </p:txBody>
          </p:sp>
          <p:sp>
            <p:nvSpPr>
              <p:cNvPr id="66" name="Rectangle 65">
                <a:extLst>
                  <a:ext uri="{FF2B5EF4-FFF2-40B4-BE49-F238E27FC236}">
                    <a16:creationId xmlns:a16="http://schemas.microsoft.com/office/drawing/2014/main" id="{41929E23-4E9E-4F6C-9469-597CE354602B}"/>
                  </a:ext>
                </a:extLst>
              </p:cNvPr>
              <p:cNvSpPr/>
              <p:nvPr/>
            </p:nvSpPr>
            <p:spPr>
              <a:xfrm>
                <a:off x="3850107" y="5530360"/>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x</a:t>
                </a:r>
              </a:p>
            </p:txBody>
          </p:sp>
          <p:sp>
            <p:nvSpPr>
              <p:cNvPr id="67" name="Rectangle 66">
                <a:extLst>
                  <a:ext uri="{FF2B5EF4-FFF2-40B4-BE49-F238E27FC236}">
                    <a16:creationId xmlns:a16="http://schemas.microsoft.com/office/drawing/2014/main" id="{6BB60313-041F-4DCA-9E0E-36B9BA1BCF30}"/>
                  </a:ext>
                </a:extLst>
              </p:cNvPr>
              <p:cNvSpPr/>
              <p:nvPr/>
            </p:nvSpPr>
            <p:spPr>
              <a:xfrm>
                <a:off x="4379497" y="5530360"/>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t</a:t>
                </a:r>
              </a:p>
            </p:txBody>
          </p:sp>
        </p:grpSp>
        <p:sp>
          <p:nvSpPr>
            <p:cNvPr id="63" name="Rectangle 62">
              <a:extLst>
                <a:ext uri="{FF2B5EF4-FFF2-40B4-BE49-F238E27FC236}">
                  <a16:creationId xmlns:a16="http://schemas.microsoft.com/office/drawing/2014/main" id="{BB10F0E8-CF12-4A81-81B5-18B52DC1393E}"/>
                </a:ext>
              </a:extLst>
            </p:cNvPr>
            <p:cNvSpPr/>
            <p:nvPr/>
          </p:nvSpPr>
          <p:spPr>
            <a:xfrm>
              <a:off x="8184288" y="3536258"/>
              <a:ext cx="529390" cy="36841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m</a:t>
              </a:r>
            </a:p>
          </p:txBody>
        </p:sp>
      </p:grpSp>
      <p:grpSp>
        <p:nvGrpSpPr>
          <p:cNvPr id="72" name="Group 71">
            <a:extLst>
              <a:ext uri="{FF2B5EF4-FFF2-40B4-BE49-F238E27FC236}">
                <a16:creationId xmlns:a16="http://schemas.microsoft.com/office/drawing/2014/main" id="{38A19A89-AB82-4BB1-AF84-AF7919769655}"/>
              </a:ext>
            </a:extLst>
          </p:cNvPr>
          <p:cNvGrpSpPr/>
          <p:nvPr/>
        </p:nvGrpSpPr>
        <p:grpSpPr>
          <a:xfrm>
            <a:off x="2733974" y="4241161"/>
            <a:ext cx="8470243" cy="368418"/>
            <a:chOff x="2890386" y="3536258"/>
            <a:chExt cx="8470243" cy="368418"/>
          </a:xfrm>
        </p:grpSpPr>
        <p:sp>
          <p:nvSpPr>
            <p:cNvPr id="73" name="Rectangle 72">
              <a:extLst>
                <a:ext uri="{FF2B5EF4-FFF2-40B4-BE49-F238E27FC236}">
                  <a16:creationId xmlns:a16="http://schemas.microsoft.com/office/drawing/2014/main" id="{EE9F8447-2169-4EEB-A395-442A6682CFB5}"/>
                </a:ext>
              </a:extLst>
            </p:cNvPr>
            <p:cNvSpPr/>
            <p:nvPr/>
          </p:nvSpPr>
          <p:spPr>
            <a:xfrm>
              <a:off x="5007947" y="3536258"/>
              <a:ext cx="1058782" cy="36841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16</a:t>
              </a:r>
            </a:p>
          </p:txBody>
        </p:sp>
        <p:grpSp>
          <p:nvGrpSpPr>
            <p:cNvPr id="74" name="Group 73">
              <a:extLst>
                <a:ext uri="{FF2B5EF4-FFF2-40B4-BE49-F238E27FC236}">
                  <a16:creationId xmlns:a16="http://schemas.microsoft.com/office/drawing/2014/main" id="{14EA4BC3-7690-4B30-BF84-A92C397BC34A}"/>
                </a:ext>
              </a:extLst>
            </p:cNvPr>
            <p:cNvGrpSpPr/>
            <p:nvPr/>
          </p:nvGrpSpPr>
          <p:grpSpPr>
            <a:xfrm>
              <a:off x="7125510" y="3536258"/>
              <a:ext cx="2117560" cy="368418"/>
              <a:chOff x="2791327" y="5530360"/>
              <a:chExt cx="2117560" cy="457200"/>
            </a:xfrm>
          </p:grpSpPr>
          <p:sp>
            <p:nvSpPr>
              <p:cNvPr id="84" name="Rectangle 83">
                <a:extLst>
                  <a:ext uri="{FF2B5EF4-FFF2-40B4-BE49-F238E27FC236}">
                    <a16:creationId xmlns:a16="http://schemas.microsoft.com/office/drawing/2014/main" id="{8AD152F3-62D7-409D-84D4-D9E5D4D5B2F1}"/>
                  </a:ext>
                </a:extLst>
              </p:cNvPr>
              <p:cNvSpPr/>
              <p:nvPr/>
            </p:nvSpPr>
            <p:spPr>
              <a:xfrm>
                <a:off x="2791327" y="5530360"/>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o</a:t>
                </a:r>
              </a:p>
            </p:txBody>
          </p:sp>
          <p:sp>
            <p:nvSpPr>
              <p:cNvPr id="85" name="Rectangle 84">
                <a:extLst>
                  <a:ext uri="{FF2B5EF4-FFF2-40B4-BE49-F238E27FC236}">
                    <a16:creationId xmlns:a16="http://schemas.microsoft.com/office/drawing/2014/main" id="{C1B8B41C-47BE-4FCB-A454-4412185BE75A}"/>
                  </a:ext>
                </a:extLst>
              </p:cNvPr>
              <p:cNvSpPr/>
              <p:nvPr/>
            </p:nvSpPr>
            <p:spPr>
              <a:xfrm>
                <a:off x="3320717" y="5530360"/>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u</a:t>
                </a:r>
              </a:p>
            </p:txBody>
          </p:sp>
          <p:sp>
            <p:nvSpPr>
              <p:cNvPr id="86" name="Rectangle 85">
                <a:extLst>
                  <a:ext uri="{FF2B5EF4-FFF2-40B4-BE49-F238E27FC236}">
                    <a16:creationId xmlns:a16="http://schemas.microsoft.com/office/drawing/2014/main" id="{56DF0054-4A72-47E3-A241-EF415C694389}"/>
                  </a:ext>
                </a:extLst>
              </p:cNvPr>
              <p:cNvSpPr/>
              <p:nvPr/>
            </p:nvSpPr>
            <p:spPr>
              <a:xfrm>
                <a:off x="3850107" y="5530360"/>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Consolas" panose="020B0609020204030204" pitchFamily="49" charset="0"/>
                  </a:rPr>
                  <a:t>\0</a:t>
                </a:r>
              </a:p>
            </p:txBody>
          </p:sp>
          <p:sp>
            <p:nvSpPr>
              <p:cNvPr id="87" name="Rectangle 86">
                <a:extLst>
                  <a:ext uri="{FF2B5EF4-FFF2-40B4-BE49-F238E27FC236}">
                    <a16:creationId xmlns:a16="http://schemas.microsoft.com/office/drawing/2014/main" id="{1143E7F5-ACC8-4922-BE56-D2AEB9EED065}"/>
                  </a:ext>
                </a:extLst>
              </p:cNvPr>
              <p:cNvSpPr/>
              <p:nvPr/>
            </p:nvSpPr>
            <p:spPr>
              <a:xfrm>
                <a:off x="4379497" y="5530360"/>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a:t>
                </a:r>
              </a:p>
            </p:txBody>
          </p:sp>
        </p:grpSp>
        <p:sp>
          <p:nvSpPr>
            <p:cNvPr id="75" name="Rectangle 74">
              <a:extLst>
                <a:ext uri="{FF2B5EF4-FFF2-40B4-BE49-F238E27FC236}">
                  <a16:creationId xmlns:a16="http://schemas.microsoft.com/office/drawing/2014/main" id="{F79883F8-070B-4D48-9A89-F5DD5C90795D}"/>
                </a:ext>
              </a:extLst>
            </p:cNvPr>
            <p:cNvSpPr/>
            <p:nvPr/>
          </p:nvSpPr>
          <p:spPr>
            <a:xfrm>
              <a:off x="2890386" y="3536258"/>
              <a:ext cx="2117561" cy="36841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19</a:t>
              </a:r>
            </a:p>
          </p:txBody>
        </p:sp>
        <p:sp>
          <p:nvSpPr>
            <p:cNvPr id="76" name="Rectangle 75">
              <a:extLst>
                <a:ext uri="{FF2B5EF4-FFF2-40B4-BE49-F238E27FC236}">
                  <a16:creationId xmlns:a16="http://schemas.microsoft.com/office/drawing/2014/main" id="{8826053D-896A-4B20-A754-876A33D266C1}"/>
                </a:ext>
              </a:extLst>
            </p:cNvPr>
            <p:cNvSpPr/>
            <p:nvPr/>
          </p:nvSpPr>
          <p:spPr>
            <a:xfrm>
              <a:off x="6066729" y="3536258"/>
              <a:ext cx="529390" cy="36841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7</a:t>
              </a:r>
            </a:p>
          </p:txBody>
        </p:sp>
        <p:sp>
          <p:nvSpPr>
            <p:cNvPr id="77" name="Rectangle 76">
              <a:extLst>
                <a:ext uri="{FF2B5EF4-FFF2-40B4-BE49-F238E27FC236}">
                  <a16:creationId xmlns:a16="http://schemas.microsoft.com/office/drawing/2014/main" id="{B4B1A407-5167-4119-B88D-9DD05E463315}"/>
                </a:ext>
              </a:extLst>
            </p:cNvPr>
            <p:cNvSpPr/>
            <p:nvPr/>
          </p:nvSpPr>
          <p:spPr>
            <a:xfrm>
              <a:off x="6596119" y="3536258"/>
              <a:ext cx="529390" cy="36841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1</a:t>
              </a:r>
            </a:p>
          </p:txBody>
        </p:sp>
        <p:grpSp>
          <p:nvGrpSpPr>
            <p:cNvPr id="78" name="Group 77">
              <a:extLst>
                <a:ext uri="{FF2B5EF4-FFF2-40B4-BE49-F238E27FC236}">
                  <a16:creationId xmlns:a16="http://schemas.microsoft.com/office/drawing/2014/main" id="{40E2B702-9C54-4C8B-870B-921439C78F56}"/>
                </a:ext>
              </a:extLst>
            </p:cNvPr>
            <p:cNvGrpSpPr/>
            <p:nvPr/>
          </p:nvGrpSpPr>
          <p:grpSpPr>
            <a:xfrm>
              <a:off x="9243069" y="3536258"/>
              <a:ext cx="2117560" cy="368418"/>
              <a:chOff x="2791327" y="5530360"/>
              <a:chExt cx="2117560" cy="457200"/>
            </a:xfrm>
          </p:grpSpPr>
          <p:sp>
            <p:nvSpPr>
              <p:cNvPr id="80" name="Rectangle 79">
                <a:extLst>
                  <a:ext uri="{FF2B5EF4-FFF2-40B4-BE49-F238E27FC236}">
                    <a16:creationId xmlns:a16="http://schemas.microsoft.com/office/drawing/2014/main" id="{BA1695EF-7BC3-414D-B5DD-DCD0B5782A6D}"/>
                  </a:ext>
                </a:extLst>
              </p:cNvPr>
              <p:cNvSpPr/>
              <p:nvPr/>
            </p:nvSpPr>
            <p:spPr>
              <a:xfrm>
                <a:off x="2791327" y="5530360"/>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l</a:t>
                </a:r>
              </a:p>
            </p:txBody>
          </p:sp>
          <p:sp>
            <p:nvSpPr>
              <p:cNvPr id="81" name="Rectangle 80">
                <a:extLst>
                  <a:ext uri="{FF2B5EF4-FFF2-40B4-BE49-F238E27FC236}">
                    <a16:creationId xmlns:a16="http://schemas.microsoft.com/office/drawing/2014/main" id="{0230148B-676F-4D27-96CE-FFCDAB45D160}"/>
                  </a:ext>
                </a:extLst>
              </p:cNvPr>
              <p:cNvSpPr/>
              <p:nvPr/>
            </p:nvSpPr>
            <p:spPr>
              <a:xfrm>
                <a:off x="3320717" y="5530360"/>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o</a:t>
                </a:r>
              </a:p>
            </p:txBody>
          </p:sp>
          <p:sp>
            <p:nvSpPr>
              <p:cNvPr id="82" name="Rectangle 81">
                <a:extLst>
                  <a:ext uri="{FF2B5EF4-FFF2-40B4-BE49-F238E27FC236}">
                    <a16:creationId xmlns:a16="http://schemas.microsoft.com/office/drawing/2014/main" id="{33227AA6-57E3-487D-8D2D-242B406DE2AB}"/>
                  </a:ext>
                </a:extLst>
              </p:cNvPr>
              <p:cNvSpPr/>
              <p:nvPr/>
            </p:nvSpPr>
            <p:spPr>
              <a:xfrm>
                <a:off x="3850107" y="5530360"/>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g</a:t>
                </a:r>
              </a:p>
            </p:txBody>
          </p:sp>
          <p:sp>
            <p:nvSpPr>
              <p:cNvPr id="83" name="Rectangle 82">
                <a:extLst>
                  <a:ext uri="{FF2B5EF4-FFF2-40B4-BE49-F238E27FC236}">
                    <a16:creationId xmlns:a16="http://schemas.microsoft.com/office/drawing/2014/main" id="{CFAB7985-35B9-40FF-9D06-95D28BD37371}"/>
                  </a:ext>
                </a:extLst>
              </p:cNvPr>
              <p:cNvSpPr/>
              <p:nvPr/>
            </p:nvSpPr>
            <p:spPr>
              <a:xfrm>
                <a:off x="4379497" y="5530360"/>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Consolas" panose="020B0609020204030204" pitchFamily="49" charset="0"/>
                  </a:rPr>
                  <a:t>\0</a:t>
                </a:r>
              </a:p>
            </p:txBody>
          </p:sp>
        </p:grpSp>
        <p:sp>
          <p:nvSpPr>
            <p:cNvPr id="79" name="Rectangle 78">
              <a:extLst>
                <a:ext uri="{FF2B5EF4-FFF2-40B4-BE49-F238E27FC236}">
                  <a16:creationId xmlns:a16="http://schemas.microsoft.com/office/drawing/2014/main" id="{9D1E980E-0A40-4D00-8B3C-9F808D58F63B}"/>
                </a:ext>
              </a:extLst>
            </p:cNvPr>
            <p:cNvSpPr/>
            <p:nvPr/>
          </p:nvSpPr>
          <p:spPr>
            <a:xfrm>
              <a:off x="8184288" y="3536258"/>
              <a:ext cx="529390" cy="36841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t</a:t>
              </a:r>
            </a:p>
          </p:txBody>
        </p:sp>
      </p:grpSp>
      <p:grpSp>
        <p:nvGrpSpPr>
          <p:cNvPr id="124" name="Group 123">
            <a:extLst>
              <a:ext uri="{FF2B5EF4-FFF2-40B4-BE49-F238E27FC236}">
                <a16:creationId xmlns:a16="http://schemas.microsoft.com/office/drawing/2014/main" id="{E13185D9-03A8-4160-AB3D-B8C1A2CA7AA0}"/>
              </a:ext>
            </a:extLst>
          </p:cNvPr>
          <p:cNvGrpSpPr/>
          <p:nvPr/>
        </p:nvGrpSpPr>
        <p:grpSpPr>
          <a:xfrm>
            <a:off x="2050169" y="3422230"/>
            <a:ext cx="9154048" cy="584775"/>
            <a:chOff x="2050169" y="3422230"/>
            <a:chExt cx="9154048" cy="584775"/>
          </a:xfrm>
        </p:grpSpPr>
        <p:grpSp>
          <p:nvGrpSpPr>
            <p:cNvPr id="40" name="Group 39">
              <a:extLst>
                <a:ext uri="{FF2B5EF4-FFF2-40B4-BE49-F238E27FC236}">
                  <a16:creationId xmlns:a16="http://schemas.microsoft.com/office/drawing/2014/main" id="{7630301D-8C64-426A-A1E7-B1E0E345341E}"/>
                </a:ext>
              </a:extLst>
            </p:cNvPr>
            <p:cNvGrpSpPr/>
            <p:nvPr/>
          </p:nvGrpSpPr>
          <p:grpSpPr>
            <a:xfrm>
              <a:off x="2733974" y="3530409"/>
              <a:ext cx="8470243" cy="368418"/>
              <a:chOff x="2890386" y="3536258"/>
              <a:chExt cx="8470243" cy="368418"/>
            </a:xfrm>
          </p:grpSpPr>
          <p:sp>
            <p:nvSpPr>
              <p:cNvPr id="41" name="Rectangle 40">
                <a:extLst>
                  <a:ext uri="{FF2B5EF4-FFF2-40B4-BE49-F238E27FC236}">
                    <a16:creationId xmlns:a16="http://schemas.microsoft.com/office/drawing/2014/main" id="{2C7CD49E-1E38-4E20-8FC2-18DBCEFC7F44}"/>
                  </a:ext>
                </a:extLst>
              </p:cNvPr>
              <p:cNvSpPr/>
              <p:nvPr/>
            </p:nvSpPr>
            <p:spPr>
              <a:xfrm>
                <a:off x="5007947" y="3536258"/>
                <a:ext cx="1058782" cy="36841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16</a:t>
                </a:r>
              </a:p>
            </p:txBody>
          </p:sp>
          <p:grpSp>
            <p:nvGrpSpPr>
              <p:cNvPr id="42" name="Group 41">
                <a:extLst>
                  <a:ext uri="{FF2B5EF4-FFF2-40B4-BE49-F238E27FC236}">
                    <a16:creationId xmlns:a16="http://schemas.microsoft.com/office/drawing/2014/main" id="{CA8A3BEC-2B52-4E5C-A295-6F2B093A9B48}"/>
                  </a:ext>
                </a:extLst>
              </p:cNvPr>
              <p:cNvGrpSpPr/>
              <p:nvPr/>
            </p:nvGrpSpPr>
            <p:grpSpPr>
              <a:xfrm>
                <a:off x="7125510" y="3536258"/>
                <a:ext cx="2117560" cy="368418"/>
                <a:chOff x="2791327" y="5530360"/>
                <a:chExt cx="2117560" cy="457200"/>
              </a:xfrm>
            </p:grpSpPr>
            <p:sp>
              <p:nvSpPr>
                <p:cNvPr id="52" name="Rectangle 51">
                  <a:extLst>
                    <a:ext uri="{FF2B5EF4-FFF2-40B4-BE49-F238E27FC236}">
                      <a16:creationId xmlns:a16="http://schemas.microsoft.com/office/drawing/2014/main" id="{FAEAC1A2-9E88-4F13-B91D-A38CB35AA3AB}"/>
                    </a:ext>
                  </a:extLst>
                </p:cNvPr>
                <p:cNvSpPr/>
                <p:nvPr/>
              </p:nvSpPr>
              <p:spPr>
                <a:xfrm>
                  <a:off x="2791327" y="5530360"/>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p</a:t>
                  </a:r>
                </a:p>
              </p:txBody>
            </p:sp>
            <p:sp>
              <p:nvSpPr>
                <p:cNvPr id="53" name="Rectangle 52">
                  <a:extLst>
                    <a:ext uri="{FF2B5EF4-FFF2-40B4-BE49-F238E27FC236}">
                      <a16:creationId xmlns:a16="http://schemas.microsoft.com/office/drawing/2014/main" id="{95FAE363-E407-4B44-98E0-5368B5BF1E6B}"/>
                    </a:ext>
                  </a:extLst>
                </p:cNvPr>
                <p:cNvSpPr/>
                <p:nvPr/>
              </p:nvSpPr>
              <p:spPr>
                <a:xfrm>
                  <a:off x="3320717" y="5530360"/>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h</a:t>
                  </a:r>
                </a:p>
              </p:txBody>
            </p:sp>
            <p:sp>
              <p:nvSpPr>
                <p:cNvPr id="54" name="Rectangle 53">
                  <a:extLst>
                    <a:ext uri="{FF2B5EF4-FFF2-40B4-BE49-F238E27FC236}">
                      <a16:creationId xmlns:a16="http://schemas.microsoft.com/office/drawing/2014/main" id="{ABA9DDF4-2813-4703-AC6E-6836ED905C3A}"/>
                    </a:ext>
                  </a:extLst>
                </p:cNvPr>
                <p:cNvSpPr/>
                <p:nvPr/>
              </p:nvSpPr>
              <p:spPr>
                <a:xfrm>
                  <a:off x="3850107" y="5530360"/>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Consolas" panose="020B0609020204030204" pitchFamily="49" charset="0"/>
                    </a:rPr>
                    <a:t>\0</a:t>
                  </a:r>
                </a:p>
              </p:txBody>
            </p:sp>
            <p:sp>
              <p:nvSpPr>
                <p:cNvPr id="55" name="Rectangle 54">
                  <a:extLst>
                    <a:ext uri="{FF2B5EF4-FFF2-40B4-BE49-F238E27FC236}">
                      <a16:creationId xmlns:a16="http://schemas.microsoft.com/office/drawing/2014/main" id="{17E6DAEC-9F05-4EE1-8C70-789D2F9F7180}"/>
                    </a:ext>
                  </a:extLst>
                </p:cNvPr>
                <p:cNvSpPr/>
                <p:nvPr/>
              </p:nvSpPr>
              <p:spPr>
                <a:xfrm>
                  <a:off x="4379497" y="5530360"/>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t</a:t>
                  </a:r>
                </a:p>
              </p:txBody>
            </p:sp>
          </p:grpSp>
          <p:sp>
            <p:nvSpPr>
              <p:cNvPr id="43" name="Rectangle 42">
                <a:extLst>
                  <a:ext uri="{FF2B5EF4-FFF2-40B4-BE49-F238E27FC236}">
                    <a16:creationId xmlns:a16="http://schemas.microsoft.com/office/drawing/2014/main" id="{9568D370-C052-4B06-956C-44E9EDBFF4B3}"/>
                  </a:ext>
                </a:extLst>
              </p:cNvPr>
              <p:cNvSpPr/>
              <p:nvPr/>
            </p:nvSpPr>
            <p:spPr>
              <a:xfrm>
                <a:off x="2890386" y="3536258"/>
                <a:ext cx="2117561" cy="36841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18</a:t>
                </a:r>
              </a:p>
            </p:txBody>
          </p:sp>
          <p:sp>
            <p:nvSpPr>
              <p:cNvPr id="44" name="Rectangle 43">
                <a:extLst>
                  <a:ext uri="{FF2B5EF4-FFF2-40B4-BE49-F238E27FC236}">
                    <a16:creationId xmlns:a16="http://schemas.microsoft.com/office/drawing/2014/main" id="{5D90B64F-440C-4914-B8C7-CD4B44A8F8CA}"/>
                  </a:ext>
                </a:extLst>
              </p:cNvPr>
              <p:cNvSpPr/>
              <p:nvPr/>
            </p:nvSpPr>
            <p:spPr>
              <a:xfrm>
                <a:off x="6066729" y="3536258"/>
                <a:ext cx="529390" cy="36841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6</a:t>
                </a:r>
              </a:p>
            </p:txBody>
          </p:sp>
          <p:sp>
            <p:nvSpPr>
              <p:cNvPr id="45" name="Rectangle 44">
                <a:extLst>
                  <a:ext uri="{FF2B5EF4-FFF2-40B4-BE49-F238E27FC236}">
                    <a16:creationId xmlns:a16="http://schemas.microsoft.com/office/drawing/2014/main" id="{5D5F7629-CD17-4F9F-88BF-C9C3C8D5B499}"/>
                  </a:ext>
                </a:extLst>
              </p:cNvPr>
              <p:cNvSpPr/>
              <p:nvPr/>
            </p:nvSpPr>
            <p:spPr>
              <a:xfrm>
                <a:off x="6596119" y="3536258"/>
                <a:ext cx="529390" cy="36841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2</a:t>
                </a:r>
              </a:p>
            </p:txBody>
          </p:sp>
          <p:grpSp>
            <p:nvGrpSpPr>
              <p:cNvPr id="46" name="Group 45">
                <a:extLst>
                  <a:ext uri="{FF2B5EF4-FFF2-40B4-BE49-F238E27FC236}">
                    <a16:creationId xmlns:a16="http://schemas.microsoft.com/office/drawing/2014/main" id="{6B14701F-8B72-4F48-8C0B-0A67A37A0362}"/>
                  </a:ext>
                </a:extLst>
              </p:cNvPr>
              <p:cNvGrpSpPr/>
              <p:nvPr/>
            </p:nvGrpSpPr>
            <p:grpSpPr>
              <a:xfrm>
                <a:off x="9243069" y="3536258"/>
                <a:ext cx="2117560" cy="368418"/>
                <a:chOff x="2791327" y="5530360"/>
                <a:chExt cx="2117560" cy="457200"/>
              </a:xfrm>
            </p:grpSpPr>
            <p:sp>
              <p:nvSpPr>
                <p:cNvPr id="48" name="Rectangle 47">
                  <a:extLst>
                    <a:ext uri="{FF2B5EF4-FFF2-40B4-BE49-F238E27FC236}">
                      <a16:creationId xmlns:a16="http://schemas.microsoft.com/office/drawing/2014/main" id="{B2326F5B-EF71-47F1-8D32-8D1378CB8676}"/>
                    </a:ext>
                  </a:extLst>
                </p:cNvPr>
                <p:cNvSpPr/>
                <p:nvPr/>
              </p:nvSpPr>
              <p:spPr>
                <a:xfrm>
                  <a:off x="2791327" y="5530360"/>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o</a:t>
                  </a:r>
                </a:p>
              </p:txBody>
            </p:sp>
            <p:sp>
              <p:nvSpPr>
                <p:cNvPr id="49" name="Rectangle 48">
                  <a:extLst>
                    <a:ext uri="{FF2B5EF4-FFF2-40B4-BE49-F238E27FC236}">
                      <a16:creationId xmlns:a16="http://schemas.microsoft.com/office/drawing/2014/main" id="{096C96FB-50F1-4E3C-93E5-174D94BF6B0D}"/>
                    </a:ext>
                  </a:extLst>
                </p:cNvPr>
                <p:cNvSpPr/>
                <p:nvPr/>
              </p:nvSpPr>
              <p:spPr>
                <a:xfrm>
                  <a:off x="3320717" y="5530360"/>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s</a:t>
                  </a:r>
                </a:p>
              </p:txBody>
            </p:sp>
            <p:sp>
              <p:nvSpPr>
                <p:cNvPr id="50" name="Rectangle 49">
                  <a:extLst>
                    <a:ext uri="{FF2B5EF4-FFF2-40B4-BE49-F238E27FC236}">
                      <a16:creationId xmlns:a16="http://schemas.microsoft.com/office/drawing/2014/main" id="{A278EAFB-C4D0-443B-967E-EF185D0FD39D}"/>
                    </a:ext>
                  </a:extLst>
                </p:cNvPr>
                <p:cNvSpPr/>
                <p:nvPr/>
              </p:nvSpPr>
              <p:spPr>
                <a:xfrm>
                  <a:off x="3850107" y="5530360"/>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Consolas" panose="020B0609020204030204" pitchFamily="49" charset="0"/>
                    </a:rPr>
                    <a:t>\0</a:t>
                  </a:r>
                </a:p>
              </p:txBody>
            </p:sp>
            <p:sp>
              <p:nvSpPr>
                <p:cNvPr id="51" name="Rectangle 50">
                  <a:extLst>
                    <a:ext uri="{FF2B5EF4-FFF2-40B4-BE49-F238E27FC236}">
                      <a16:creationId xmlns:a16="http://schemas.microsoft.com/office/drawing/2014/main" id="{F9FB8557-8E28-41DB-9296-61F58AEC357B}"/>
                    </a:ext>
                  </a:extLst>
                </p:cNvPr>
                <p:cNvSpPr/>
                <p:nvPr/>
              </p:nvSpPr>
              <p:spPr>
                <a:xfrm>
                  <a:off x="4379497" y="5530360"/>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Consolas" panose="020B0609020204030204" pitchFamily="49" charset="0"/>
                    </a:rPr>
                    <a:t>\0</a:t>
                  </a:r>
                </a:p>
              </p:txBody>
            </p:sp>
          </p:grpSp>
          <p:sp>
            <p:nvSpPr>
              <p:cNvPr id="47" name="Rectangle 46">
                <a:extLst>
                  <a:ext uri="{FF2B5EF4-FFF2-40B4-BE49-F238E27FC236}">
                    <a16:creationId xmlns:a16="http://schemas.microsoft.com/office/drawing/2014/main" id="{80E80A79-F8BB-421B-9B3B-5A51B766B11A}"/>
                  </a:ext>
                </a:extLst>
              </p:cNvPr>
              <p:cNvSpPr/>
              <p:nvPr/>
            </p:nvSpPr>
            <p:spPr>
              <a:xfrm>
                <a:off x="8184288" y="3536258"/>
                <a:ext cx="529390" cy="36841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o</a:t>
                </a:r>
              </a:p>
            </p:txBody>
          </p:sp>
        </p:grpSp>
        <p:sp>
          <p:nvSpPr>
            <p:cNvPr id="88" name="TextBox 87">
              <a:extLst>
                <a:ext uri="{FF2B5EF4-FFF2-40B4-BE49-F238E27FC236}">
                  <a16:creationId xmlns:a16="http://schemas.microsoft.com/office/drawing/2014/main" id="{06B8DAAF-BC9E-4DC9-B325-170E28134A75}"/>
                </a:ext>
              </a:extLst>
            </p:cNvPr>
            <p:cNvSpPr txBox="1"/>
            <p:nvPr/>
          </p:nvSpPr>
          <p:spPr>
            <a:xfrm>
              <a:off x="2050169" y="3422230"/>
              <a:ext cx="678189" cy="584775"/>
            </a:xfrm>
            <a:prstGeom prst="rect">
              <a:avLst/>
            </a:prstGeom>
            <a:noFill/>
          </p:spPr>
          <p:txBody>
            <a:bodyPr wrap="square" rtlCol="0">
              <a:spAutoFit/>
            </a:bodyPr>
            <a:lstStyle/>
            <a:p>
              <a:pPr algn="r"/>
              <a:r>
                <a:rPr lang="en-US" sz="3200" dirty="0">
                  <a:latin typeface="Consolas" panose="020B0609020204030204" pitchFamily="49" charset="0"/>
                </a:rPr>
                <a:t>24</a:t>
              </a:r>
            </a:p>
          </p:txBody>
        </p:sp>
      </p:grpSp>
      <p:sp>
        <p:nvSpPr>
          <p:cNvPr id="89" name="TextBox 88">
            <a:extLst>
              <a:ext uri="{FF2B5EF4-FFF2-40B4-BE49-F238E27FC236}">
                <a16:creationId xmlns:a16="http://schemas.microsoft.com/office/drawing/2014/main" id="{9707CDD1-9F56-491C-9A39-F4C2F2FE431B}"/>
              </a:ext>
            </a:extLst>
          </p:cNvPr>
          <p:cNvSpPr txBox="1"/>
          <p:nvPr/>
        </p:nvSpPr>
        <p:spPr>
          <a:xfrm>
            <a:off x="2050167" y="3779930"/>
            <a:ext cx="678189" cy="584775"/>
          </a:xfrm>
          <a:prstGeom prst="rect">
            <a:avLst/>
          </a:prstGeom>
          <a:noFill/>
        </p:spPr>
        <p:txBody>
          <a:bodyPr wrap="square" rtlCol="0">
            <a:spAutoFit/>
          </a:bodyPr>
          <a:lstStyle/>
          <a:p>
            <a:pPr algn="r"/>
            <a:r>
              <a:rPr lang="en-US" sz="3200" dirty="0">
                <a:latin typeface="Consolas" panose="020B0609020204030204" pitchFamily="49" charset="0"/>
              </a:rPr>
              <a:t>40</a:t>
            </a:r>
          </a:p>
        </p:txBody>
      </p:sp>
      <p:sp>
        <p:nvSpPr>
          <p:cNvPr id="90" name="TextBox 89">
            <a:extLst>
              <a:ext uri="{FF2B5EF4-FFF2-40B4-BE49-F238E27FC236}">
                <a16:creationId xmlns:a16="http://schemas.microsoft.com/office/drawing/2014/main" id="{F05CEDC9-C4A3-43B7-94A3-9D6BAC261658}"/>
              </a:ext>
            </a:extLst>
          </p:cNvPr>
          <p:cNvSpPr txBox="1"/>
          <p:nvPr/>
        </p:nvSpPr>
        <p:spPr>
          <a:xfrm>
            <a:off x="2041753" y="4132982"/>
            <a:ext cx="678189" cy="584775"/>
          </a:xfrm>
          <a:prstGeom prst="rect">
            <a:avLst/>
          </a:prstGeom>
          <a:noFill/>
        </p:spPr>
        <p:txBody>
          <a:bodyPr wrap="square" rtlCol="0">
            <a:spAutoFit/>
          </a:bodyPr>
          <a:lstStyle/>
          <a:p>
            <a:pPr algn="r"/>
            <a:r>
              <a:rPr lang="en-US" sz="3200" dirty="0">
                <a:latin typeface="Consolas" panose="020B0609020204030204" pitchFamily="49" charset="0"/>
              </a:rPr>
              <a:t>56</a:t>
            </a:r>
          </a:p>
        </p:txBody>
      </p:sp>
      <p:grpSp>
        <p:nvGrpSpPr>
          <p:cNvPr id="91" name="Group 90">
            <a:extLst>
              <a:ext uri="{FF2B5EF4-FFF2-40B4-BE49-F238E27FC236}">
                <a16:creationId xmlns:a16="http://schemas.microsoft.com/office/drawing/2014/main" id="{A8F6E10D-A6D7-4DA9-8BC9-C634DAC8D256}"/>
              </a:ext>
            </a:extLst>
          </p:cNvPr>
          <p:cNvGrpSpPr/>
          <p:nvPr/>
        </p:nvGrpSpPr>
        <p:grpSpPr>
          <a:xfrm>
            <a:off x="1379219" y="1700971"/>
            <a:ext cx="7707439" cy="1937616"/>
            <a:chOff x="1535630" y="1367132"/>
            <a:chExt cx="7707439" cy="1937616"/>
          </a:xfrm>
        </p:grpSpPr>
        <p:grpSp>
          <p:nvGrpSpPr>
            <p:cNvPr id="92" name="Group 91">
              <a:extLst>
                <a:ext uri="{FF2B5EF4-FFF2-40B4-BE49-F238E27FC236}">
                  <a16:creationId xmlns:a16="http://schemas.microsoft.com/office/drawing/2014/main" id="{BD75371C-2FEA-4A1C-8A4B-E7930036E944}"/>
                </a:ext>
              </a:extLst>
            </p:cNvPr>
            <p:cNvGrpSpPr/>
            <p:nvPr/>
          </p:nvGrpSpPr>
          <p:grpSpPr>
            <a:xfrm>
              <a:off x="2890385" y="2455538"/>
              <a:ext cx="6352684" cy="368418"/>
              <a:chOff x="2890385" y="5064789"/>
              <a:chExt cx="6352684" cy="457200"/>
            </a:xfrm>
          </p:grpSpPr>
          <p:sp>
            <p:nvSpPr>
              <p:cNvPr id="115" name="Rectangle 114">
                <a:extLst>
                  <a:ext uri="{FF2B5EF4-FFF2-40B4-BE49-F238E27FC236}">
                    <a16:creationId xmlns:a16="http://schemas.microsoft.com/office/drawing/2014/main" id="{25A25D55-BA27-4C75-8CEE-C18FFDBC96C9}"/>
                  </a:ext>
                </a:extLst>
              </p:cNvPr>
              <p:cNvSpPr/>
              <p:nvPr/>
            </p:nvSpPr>
            <p:spPr>
              <a:xfrm>
                <a:off x="5007946" y="5064789"/>
                <a:ext cx="1058782"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12</a:t>
                </a:r>
              </a:p>
            </p:txBody>
          </p:sp>
          <p:grpSp>
            <p:nvGrpSpPr>
              <p:cNvPr id="116" name="Group 115">
                <a:extLst>
                  <a:ext uri="{FF2B5EF4-FFF2-40B4-BE49-F238E27FC236}">
                    <a16:creationId xmlns:a16="http://schemas.microsoft.com/office/drawing/2014/main" id="{AAEAD470-55AA-436A-9BFA-90D8CF76DC3F}"/>
                  </a:ext>
                </a:extLst>
              </p:cNvPr>
              <p:cNvGrpSpPr/>
              <p:nvPr/>
            </p:nvGrpSpPr>
            <p:grpSpPr>
              <a:xfrm>
                <a:off x="7125509" y="5064789"/>
                <a:ext cx="2117560" cy="457200"/>
                <a:chOff x="2791327" y="5530360"/>
                <a:chExt cx="2117560" cy="457200"/>
              </a:xfrm>
            </p:grpSpPr>
            <p:sp>
              <p:nvSpPr>
                <p:cNvPr id="120" name="Rectangle 119">
                  <a:extLst>
                    <a:ext uri="{FF2B5EF4-FFF2-40B4-BE49-F238E27FC236}">
                      <a16:creationId xmlns:a16="http://schemas.microsoft.com/office/drawing/2014/main" id="{2F8DA6A2-5E04-4DC7-966D-06537A3C3208}"/>
                    </a:ext>
                  </a:extLst>
                </p:cNvPr>
                <p:cNvSpPr/>
                <p:nvPr/>
              </p:nvSpPr>
              <p:spPr>
                <a:xfrm>
                  <a:off x="2791327" y="5530360"/>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a:t>
                  </a:r>
                </a:p>
              </p:txBody>
            </p:sp>
            <p:sp>
              <p:nvSpPr>
                <p:cNvPr id="121" name="Rectangle 120">
                  <a:extLst>
                    <a:ext uri="{FF2B5EF4-FFF2-40B4-BE49-F238E27FC236}">
                      <a16:creationId xmlns:a16="http://schemas.microsoft.com/office/drawing/2014/main" id="{F9187CE7-86B1-40E8-9927-16C0E1AD8779}"/>
                    </a:ext>
                  </a:extLst>
                </p:cNvPr>
                <p:cNvSpPr/>
                <p:nvPr/>
              </p:nvSpPr>
              <p:spPr>
                <a:xfrm>
                  <a:off x="3320717" y="5530360"/>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Consolas" panose="020B0609020204030204" pitchFamily="49" charset="0"/>
                    </a:rPr>
                    <a:t>\0</a:t>
                  </a:r>
                </a:p>
              </p:txBody>
            </p:sp>
            <p:sp>
              <p:nvSpPr>
                <p:cNvPr id="122" name="Rectangle 121">
                  <a:extLst>
                    <a:ext uri="{FF2B5EF4-FFF2-40B4-BE49-F238E27FC236}">
                      <a16:creationId xmlns:a16="http://schemas.microsoft.com/office/drawing/2014/main" id="{41345370-AAD2-424E-97DB-34AAD5F025F7}"/>
                    </a:ext>
                  </a:extLst>
                </p:cNvPr>
                <p:cNvSpPr/>
                <p:nvPr/>
              </p:nvSpPr>
              <p:spPr>
                <a:xfrm>
                  <a:off x="3850107" y="5530360"/>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Consolas" panose="020B0609020204030204" pitchFamily="49" charset="0"/>
                    </a:rPr>
                    <a:t>\0</a:t>
                  </a:r>
                </a:p>
              </p:txBody>
            </p:sp>
            <p:sp>
              <p:nvSpPr>
                <p:cNvPr id="123" name="Rectangle 122">
                  <a:extLst>
                    <a:ext uri="{FF2B5EF4-FFF2-40B4-BE49-F238E27FC236}">
                      <a16:creationId xmlns:a16="http://schemas.microsoft.com/office/drawing/2014/main" id="{1B70ED81-CC58-4D6E-8A17-67407F75EA1A}"/>
                    </a:ext>
                  </a:extLst>
                </p:cNvPr>
                <p:cNvSpPr/>
                <p:nvPr/>
              </p:nvSpPr>
              <p:spPr>
                <a:xfrm>
                  <a:off x="4379497" y="5530360"/>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Consolas" panose="020B0609020204030204" pitchFamily="49" charset="0"/>
                    </a:rPr>
                    <a:t>\0</a:t>
                  </a:r>
                </a:p>
              </p:txBody>
            </p:sp>
          </p:grpSp>
          <p:sp>
            <p:nvSpPr>
              <p:cNvPr id="117" name="Rectangle 116">
                <a:extLst>
                  <a:ext uri="{FF2B5EF4-FFF2-40B4-BE49-F238E27FC236}">
                    <a16:creationId xmlns:a16="http://schemas.microsoft.com/office/drawing/2014/main" id="{91BDE7BA-89BB-46FB-8ADC-7592B2A6D8ED}"/>
                  </a:ext>
                </a:extLst>
              </p:cNvPr>
              <p:cNvSpPr/>
              <p:nvPr/>
            </p:nvSpPr>
            <p:spPr>
              <a:xfrm>
                <a:off x="2890385" y="5064789"/>
                <a:ext cx="2117561"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13</a:t>
                </a:r>
              </a:p>
            </p:txBody>
          </p:sp>
          <p:sp>
            <p:nvSpPr>
              <p:cNvPr id="118" name="Rectangle 117">
                <a:extLst>
                  <a:ext uri="{FF2B5EF4-FFF2-40B4-BE49-F238E27FC236}">
                    <a16:creationId xmlns:a16="http://schemas.microsoft.com/office/drawing/2014/main" id="{AD9D775C-6C00-457B-BC9C-3433954033F7}"/>
                  </a:ext>
                </a:extLst>
              </p:cNvPr>
              <p:cNvSpPr/>
              <p:nvPr/>
            </p:nvSpPr>
            <p:spPr>
              <a:xfrm>
                <a:off x="6066728" y="5064789"/>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1</a:t>
                </a:r>
              </a:p>
            </p:txBody>
          </p:sp>
          <p:sp>
            <p:nvSpPr>
              <p:cNvPr id="119" name="Rectangle 118">
                <a:extLst>
                  <a:ext uri="{FF2B5EF4-FFF2-40B4-BE49-F238E27FC236}">
                    <a16:creationId xmlns:a16="http://schemas.microsoft.com/office/drawing/2014/main" id="{46109CD8-5307-4018-B6CB-6EF9AF276096}"/>
                  </a:ext>
                </a:extLst>
              </p:cNvPr>
              <p:cNvSpPr/>
              <p:nvPr/>
            </p:nvSpPr>
            <p:spPr>
              <a:xfrm>
                <a:off x="6596118" y="5064789"/>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2</a:t>
                </a:r>
              </a:p>
            </p:txBody>
          </p:sp>
        </p:grpSp>
        <p:sp>
          <p:nvSpPr>
            <p:cNvPr id="93" name="TextBox 92">
              <a:extLst>
                <a:ext uri="{FF2B5EF4-FFF2-40B4-BE49-F238E27FC236}">
                  <a16:creationId xmlns:a16="http://schemas.microsoft.com/office/drawing/2014/main" id="{AC99A26A-6BB4-4359-BD41-F3F103620ED7}"/>
                </a:ext>
              </a:extLst>
            </p:cNvPr>
            <p:cNvSpPr txBox="1"/>
            <p:nvPr/>
          </p:nvSpPr>
          <p:spPr>
            <a:xfrm>
              <a:off x="3232885" y="2009165"/>
              <a:ext cx="1432560" cy="461665"/>
            </a:xfrm>
            <a:prstGeom prst="rect">
              <a:avLst/>
            </a:prstGeom>
            <a:noFill/>
          </p:spPr>
          <p:txBody>
            <a:bodyPr wrap="square" rtlCol="0">
              <a:spAutoFit/>
            </a:bodyPr>
            <a:lstStyle/>
            <a:p>
              <a:pPr algn="ctr"/>
              <a:r>
                <a:rPr lang="en-US" sz="2400" dirty="0" err="1">
                  <a:latin typeface="Consolas" panose="020B0609020204030204" pitchFamily="49" charset="0"/>
                </a:rPr>
                <a:t>inode</a:t>
              </a:r>
              <a:endParaRPr lang="en-US" sz="2400" dirty="0">
                <a:latin typeface="Consolas" panose="020B0609020204030204" pitchFamily="49" charset="0"/>
              </a:endParaRPr>
            </a:p>
          </p:txBody>
        </p:sp>
        <p:sp>
          <p:nvSpPr>
            <p:cNvPr id="94" name="TextBox 93">
              <a:extLst>
                <a:ext uri="{FF2B5EF4-FFF2-40B4-BE49-F238E27FC236}">
                  <a16:creationId xmlns:a16="http://schemas.microsoft.com/office/drawing/2014/main" id="{5D63A12A-24CE-4D40-8ACA-6E486B431F78}"/>
                </a:ext>
              </a:extLst>
            </p:cNvPr>
            <p:cNvSpPr txBox="1"/>
            <p:nvPr/>
          </p:nvSpPr>
          <p:spPr>
            <a:xfrm>
              <a:off x="4821056" y="2009164"/>
              <a:ext cx="1432560" cy="461665"/>
            </a:xfrm>
            <a:prstGeom prst="rect">
              <a:avLst/>
            </a:prstGeom>
            <a:noFill/>
          </p:spPr>
          <p:txBody>
            <a:bodyPr wrap="square" rtlCol="0">
              <a:spAutoFit/>
            </a:bodyPr>
            <a:lstStyle/>
            <a:p>
              <a:pPr algn="ctr"/>
              <a:r>
                <a:rPr lang="en-US" sz="2400" dirty="0" err="1">
                  <a:latin typeface="Consolas" panose="020B0609020204030204" pitchFamily="49" charset="0"/>
                </a:rPr>
                <a:t>rec_len</a:t>
              </a:r>
              <a:endParaRPr lang="en-US" sz="2400" dirty="0">
                <a:latin typeface="Consolas" panose="020B0609020204030204" pitchFamily="49" charset="0"/>
              </a:endParaRPr>
            </a:p>
          </p:txBody>
        </p:sp>
        <p:sp>
          <p:nvSpPr>
            <p:cNvPr id="95" name="TextBox 94">
              <a:extLst>
                <a:ext uri="{FF2B5EF4-FFF2-40B4-BE49-F238E27FC236}">
                  <a16:creationId xmlns:a16="http://schemas.microsoft.com/office/drawing/2014/main" id="{6794636A-B0AE-4201-A8F8-A589583CBC52}"/>
                </a:ext>
              </a:extLst>
            </p:cNvPr>
            <p:cNvSpPr txBox="1"/>
            <p:nvPr/>
          </p:nvSpPr>
          <p:spPr>
            <a:xfrm>
              <a:off x="5361669" y="1648349"/>
              <a:ext cx="1834422" cy="461665"/>
            </a:xfrm>
            <a:prstGeom prst="rect">
              <a:avLst/>
            </a:prstGeom>
            <a:noFill/>
          </p:spPr>
          <p:txBody>
            <a:bodyPr wrap="square" rtlCol="0">
              <a:spAutoFit/>
            </a:bodyPr>
            <a:lstStyle/>
            <a:p>
              <a:pPr algn="ctr"/>
              <a:r>
                <a:rPr lang="en-US" sz="2400" dirty="0" err="1">
                  <a:latin typeface="Consolas" panose="020B0609020204030204" pitchFamily="49" charset="0"/>
                </a:rPr>
                <a:t>name_len</a:t>
              </a:r>
              <a:endParaRPr lang="en-US" sz="2400" dirty="0">
                <a:latin typeface="Consolas" panose="020B0609020204030204" pitchFamily="49" charset="0"/>
              </a:endParaRPr>
            </a:p>
          </p:txBody>
        </p:sp>
        <p:sp>
          <p:nvSpPr>
            <p:cNvPr id="96" name="TextBox 95">
              <a:extLst>
                <a:ext uri="{FF2B5EF4-FFF2-40B4-BE49-F238E27FC236}">
                  <a16:creationId xmlns:a16="http://schemas.microsoft.com/office/drawing/2014/main" id="{8885B665-C132-46A1-A4D2-317EA2CF2688}"/>
                </a:ext>
              </a:extLst>
            </p:cNvPr>
            <p:cNvSpPr txBox="1"/>
            <p:nvPr/>
          </p:nvSpPr>
          <p:spPr>
            <a:xfrm>
              <a:off x="6434888" y="1367132"/>
              <a:ext cx="1834422" cy="461665"/>
            </a:xfrm>
            <a:prstGeom prst="rect">
              <a:avLst/>
            </a:prstGeom>
            <a:noFill/>
          </p:spPr>
          <p:txBody>
            <a:bodyPr wrap="square" rtlCol="0">
              <a:spAutoFit/>
            </a:bodyPr>
            <a:lstStyle/>
            <a:p>
              <a:pPr algn="ctr"/>
              <a:r>
                <a:rPr lang="en-US" sz="2400" dirty="0" err="1">
                  <a:latin typeface="Consolas" panose="020B0609020204030204" pitchFamily="49" charset="0"/>
                </a:rPr>
                <a:t>file_type</a:t>
              </a:r>
              <a:endParaRPr lang="en-US" sz="2400" dirty="0">
                <a:latin typeface="Consolas" panose="020B0609020204030204" pitchFamily="49" charset="0"/>
              </a:endParaRPr>
            </a:p>
          </p:txBody>
        </p:sp>
        <p:sp>
          <p:nvSpPr>
            <p:cNvPr id="97" name="TextBox 96">
              <a:extLst>
                <a:ext uri="{FF2B5EF4-FFF2-40B4-BE49-F238E27FC236}">
                  <a16:creationId xmlns:a16="http://schemas.microsoft.com/office/drawing/2014/main" id="{010D4B26-FD6F-4C69-AC56-6E3F6AEFAB81}"/>
                </a:ext>
              </a:extLst>
            </p:cNvPr>
            <p:cNvSpPr txBox="1"/>
            <p:nvPr/>
          </p:nvSpPr>
          <p:spPr>
            <a:xfrm>
              <a:off x="7654898" y="2009164"/>
              <a:ext cx="916015" cy="461665"/>
            </a:xfrm>
            <a:prstGeom prst="rect">
              <a:avLst/>
            </a:prstGeom>
            <a:noFill/>
          </p:spPr>
          <p:txBody>
            <a:bodyPr wrap="square" rtlCol="0">
              <a:spAutoFit/>
            </a:bodyPr>
            <a:lstStyle/>
            <a:p>
              <a:pPr algn="ctr"/>
              <a:r>
                <a:rPr lang="en-US" sz="2400" dirty="0">
                  <a:latin typeface="Consolas" panose="020B0609020204030204" pitchFamily="49" charset="0"/>
                </a:rPr>
                <a:t>name</a:t>
              </a:r>
            </a:p>
          </p:txBody>
        </p:sp>
        <p:cxnSp>
          <p:nvCxnSpPr>
            <p:cNvPr id="98" name="Straight Connector 97">
              <a:extLst>
                <a:ext uri="{FF2B5EF4-FFF2-40B4-BE49-F238E27FC236}">
                  <a16:creationId xmlns:a16="http://schemas.microsoft.com/office/drawing/2014/main" id="{72A9F03B-DD5B-4A48-9E26-8AD9D6C48C71}"/>
                </a:ext>
              </a:extLst>
            </p:cNvPr>
            <p:cNvCxnSpPr>
              <a:cxnSpLocks/>
            </p:cNvCxnSpPr>
            <p:nvPr/>
          </p:nvCxnSpPr>
          <p:spPr>
            <a:xfrm>
              <a:off x="6331423" y="2067234"/>
              <a:ext cx="0" cy="3455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FCA838D5-2D99-45FF-88FD-0E2165B3EF2E}"/>
                </a:ext>
              </a:extLst>
            </p:cNvPr>
            <p:cNvCxnSpPr>
              <a:cxnSpLocks/>
            </p:cNvCxnSpPr>
            <p:nvPr/>
          </p:nvCxnSpPr>
          <p:spPr>
            <a:xfrm>
              <a:off x="6858000" y="2239996"/>
              <a:ext cx="0" cy="17276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A05F1F7D-C587-4345-9740-A046FE5FBAC6}"/>
                </a:ext>
              </a:extLst>
            </p:cNvPr>
            <p:cNvCxnSpPr>
              <a:cxnSpLocks/>
            </p:cNvCxnSpPr>
            <p:nvPr/>
          </p:nvCxnSpPr>
          <p:spPr>
            <a:xfrm>
              <a:off x="7344479" y="1797846"/>
              <a:ext cx="0" cy="4421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9FA7CD3C-A566-4A79-9653-9A8DBCA632F7}"/>
                </a:ext>
              </a:extLst>
            </p:cNvPr>
            <p:cNvCxnSpPr>
              <a:cxnSpLocks/>
            </p:cNvCxnSpPr>
            <p:nvPr/>
          </p:nvCxnSpPr>
          <p:spPr>
            <a:xfrm>
              <a:off x="6858000" y="2239996"/>
              <a:ext cx="4940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2" name="Group 101">
              <a:extLst>
                <a:ext uri="{FF2B5EF4-FFF2-40B4-BE49-F238E27FC236}">
                  <a16:creationId xmlns:a16="http://schemas.microsoft.com/office/drawing/2014/main" id="{B243A423-E82C-4997-8664-411F1056C54F}"/>
                </a:ext>
              </a:extLst>
            </p:cNvPr>
            <p:cNvGrpSpPr/>
            <p:nvPr/>
          </p:nvGrpSpPr>
          <p:grpSpPr>
            <a:xfrm>
              <a:off x="2890385" y="2828152"/>
              <a:ext cx="6352684" cy="368418"/>
              <a:chOff x="2890385" y="5064789"/>
              <a:chExt cx="6352684" cy="457200"/>
            </a:xfrm>
          </p:grpSpPr>
          <p:sp>
            <p:nvSpPr>
              <p:cNvPr id="106" name="Rectangle 105">
                <a:extLst>
                  <a:ext uri="{FF2B5EF4-FFF2-40B4-BE49-F238E27FC236}">
                    <a16:creationId xmlns:a16="http://schemas.microsoft.com/office/drawing/2014/main" id="{AA5B551E-838E-4711-813A-BCD76705C869}"/>
                  </a:ext>
                </a:extLst>
              </p:cNvPr>
              <p:cNvSpPr/>
              <p:nvPr/>
            </p:nvSpPr>
            <p:spPr>
              <a:xfrm>
                <a:off x="5007946" y="5064789"/>
                <a:ext cx="1058782"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12</a:t>
                </a:r>
              </a:p>
            </p:txBody>
          </p:sp>
          <p:grpSp>
            <p:nvGrpSpPr>
              <p:cNvPr id="107" name="Group 106">
                <a:extLst>
                  <a:ext uri="{FF2B5EF4-FFF2-40B4-BE49-F238E27FC236}">
                    <a16:creationId xmlns:a16="http://schemas.microsoft.com/office/drawing/2014/main" id="{B0A7D45E-DDB8-40AC-9D90-648B16AA4B28}"/>
                  </a:ext>
                </a:extLst>
              </p:cNvPr>
              <p:cNvGrpSpPr/>
              <p:nvPr/>
            </p:nvGrpSpPr>
            <p:grpSpPr>
              <a:xfrm>
                <a:off x="7125509" y="5064789"/>
                <a:ext cx="2117560" cy="457200"/>
                <a:chOff x="2791327" y="5530360"/>
                <a:chExt cx="2117560" cy="457200"/>
              </a:xfrm>
            </p:grpSpPr>
            <p:sp>
              <p:nvSpPr>
                <p:cNvPr id="111" name="Rectangle 110">
                  <a:extLst>
                    <a:ext uri="{FF2B5EF4-FFF2-40B4-BE49-F238E27FC236}">
                      <a16:creationId xmlns:a16="http://schemas.microsoft.com/office/drawing/2014/main" id="{EDEBA606-C1B4-471E-B128-8F1FB6A8FA3D}"/>
                    </a:ext>
                  </a:extLst>
                </p:cNvPr>
                <p:cNvSpPr/>
                <p:nvPr/>
              </p:nvSpPr>
              <p:spPr>
                <a:xfrm>
                  <a:off x="2791327" y="5530360"/>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a:t>
                  </a:r>
                </a:p>
              </p:txBody>
            </p:sp>
            <p:sp>
              <p:nvSpPr>
                <p:cNvPr id="112" name="Rectangle 111">
                  <a:extLst>
                    <a:ext uri="{FF2B5EF4-FFF2-40B4-BE49-F238E27FC236}">
                      <a16:creationId xmlns:a16="http://schemas.microsoft.com/office/drawing/2014/main" id="{0F5C5D64-024D-46E2-B2C9-309FAAE47348}"/>
                    </a:ext>
                  </a:extLst>
                </p:cNvPr>
                <p:cNvSpPr/>
                <p:nvPr/>
              </p:nvSpPr>
              <p:spPr>
                <a:xfrm>
                  <a:off x="3320717" y="5530360"/>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a:t>
                  </a:r>
                </a:p>
              </p:txBody>
            </p:sp>
            <p:sp>
              <p:nvSpPr>
                <p:cNvPr id="113" name="Rectangle 112">
                  <a:extLst>
                    <a:ext uri="{FF2B5EF4-FFF2-40B4-BE49-F238E27FC236}">
                      <a16:creationId xmlns:a16="http://schemas.microsoft.com/office/drawing/2014/main" id="{01A7D2F8-83AD-4DA0-9356-D886EDEFD1A9}"/>
                    </a:ext>
                  </a:extLst>
                </p:cNvPr>
                <p:cNvSpPr/>
                <p:nvPr/>
              </p:nvSpPr>
              <p:spPr>
                <a:xfrm>
                  <a:off x="3850107" y="5530360"/>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Consolas" panose="020B0609020204030204" pitchFamily="49" charset="0"/>
                    </a:rPr>
                    <a:t>\0</a:t>
                  </a:r>
                </a:p>
              </p:txBody>
            </p:sp>
            <p:sp>
              <p:nvSpPr>
                <p:cNvPr id="114" name="Rectangle 113">
                  <a:extLst>
                    <a:ext uri="{FF2B5EF4-FFF2-40B4-BE49-F238E27FC236}">
                      <a16:creationId xmlns:a16="http://schemas.microsoft.com/office/drawing/2014/main" id="{4026E440-D59C-4D51-81A1-69191A238060}"/>
                    </a:ext>
                  </a:extLst>
                </p:cNvPr>
                <p:cNvSpPr/>
                <p:nvPr/>
              </p:nvSpPr>
              <p:spPr>
                <a:xfrm>
                  <a:off x="4379497" y="5530360"/>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Consolas" panose="020B0609020204030204" pitchFamily="49" charset="0"/>
                    </a:rPr>
                    <a:t>\0</a:t>
                  </a:r>
                </a:p>
              </p:txBody>
            </p:sp>
          </p:grpSp>
          <p:sp>
            <p:nvSpPr>
              <p:cNvPr id="108" name="Rectangle 107">
                <a:extLst>
                  <a:ext uri="{FF2B5EF4-FFF2-40B4-BE49-F238E27FC236}">
                    <a16:creationId xmlns:a16="http://schemas.microsoft.com/office/drawing/2014/main" id="{7638AA84-83AC-4E46-A361-10AC3BF75FB3}"/>
                  </a:ext>
                </a:extLst>
              </p:cNvPr>
              <p:cNvSpPr/>
              <p:nvPr/>
            </p:nvSpPr>
            <p:spPr>
              <a:xfrm>
                <a:off x="2890385" y="5064789"/>
                <a:ext cx="2117561"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2</a:t>
                </a:r>
              </a:p>
            </p:txBody>
          </p:sp>
          <p:sp>
            <p:nvSpPr>
              <p:cNvPr id="109" name="Rectangle 108">
                <a:extLst>
                  <a:ext uri="{FF2B5EF4-FFF2-40B4-BE49-F238E27FC236}">
                    <a16:creationId xmlns:a16="http://schemas.microsoft.com/office/drawing/2014/main" id="{64CDEF91-8740-4CE0-9258-125EABB8C850}"/>
                  </a:ext>
                </a:extLst>
              </p:cNvPr>
              <p:cNvSpPr/>
              <p:nvPr/>
            </p:nvSpPr>
            <p:spPr>
              <a:xfrm>
                <a:off x="6066728" y="5064789"/>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2</a:t>
                </a:r>
              </a:p>
            </p:txBody>
          </p:sp>
          <p:sp>
            <p:nvSpPr>
              <p:cNvPr id="110" name="Rectangle 109">
                <a:extLst>
                  <a:ext uri="{FF2B5EF4-FFF2-40B4-BE49-F238E27FC236}">
                    <a16:creationId xmlns:a16="http://schemas.microsoft.com/office/drawing/2014/main" id="{7A1946D2-07F9-498C-A304-9E6B0DF94CFE}"/>
                  </a:ext>
                </a:extLst>
              </p:cNvPr>
              <p:cNvSpPr/>
              <p:nvPr/>
            </p:nvSpPr>
            <p:spPr>
              <a:xfrm>
                <a:off x="6596118" y="5064789"/>
                <a:ext cx="529390" cy="4572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onsolas" panose="020B0609020204030204" pitchFamily="49" charset="0"/>
                  </a:rPr>
                  <a:t>2</a:t>
                </a:r>
              </a:p>
            </p:txBody>
          </p:sp>
        </p:grpSp>
        <p:sp>
          <p:nvSpPr>
            <p:cNvPr id="103" name="TextBox 102">
              <a:extLst>
                <a:ext uri="{FF2B5EF4-FFF2-40B4-BE49-F238E27FC236}">
                  <a16:creationId xmlns:a16="http://schemas.microsoft.com/office/drawing/2014/main" id="{FF0A92E6-28F8-48EE-B961-8E3006D40661}"/>
                </a:ext>
              </a:extLst>
            </p:cNvPr>
            <p:cNvSpPr txBox="1"/>
            <p:nvPr/>
          </p:nvSpPr>
          <p:spPr>
            <a:xfrm>
              <a:off x="2198164" y="2347359"/>
              <a:ext cx="678189" cy="584775"/>
            </a:xfrm>
            <a:prstGeom prst="rect">
              <a:avLst/>
            </a:prstGeom>
            <a:noFill/>
          </p:spPr>
          <p:txBody>
            <a:bodyPr wrap="square" rtlCol="0">
              <a:spAutoFit/>
            </a:bodyPr>
            <a:lstStyle/>
            <a:p>
              <a:pPr algn="r"/>
              <a:r>
                <a:rPr lang="en-US" sz="3200" dirty="0">
                  <a:latin typeface="Consolas" panose="020B0609020204030204" pitchFamily="49" charset="0"/>
                </a:rPr>
                <a:t>0</a:t>
              </a:r>
            </a:p>
          </p:txBody>
        </p:sp>
        <p:sp>
          <p:nvSpPr>
            <p:cNvPr id="104" name="TextBox 103">
              <a:extLst>
                <a:ext uri="{FF2B5EF4-FFF2-40B4-BE49-F238E27FC236}">
                  <a16:creationId xmlns:a16="http://schemas.microsoft.com/office/drawing/2014/main" id="{37017F81-85E0-427D-BF96-2A3356346BB8}"/>
                </a:ext>
              </a:extLst>
            </p:cNvPr>
            <p:cNvSpPr txBox="1"/>
            <p:nvPr/>
          </p:nvSpPr>
          <p:spPr>
            <a:xfrm>
              <a:off x="2198164" y="2719973"/>
              <a:ext cx="678189" cy="584775"/>
            </a:xfrm>
            <a:prstGeom prst="rect">
              <a:avLst/>
            </a:prstGeom>
            <a:noFill/>
          </p:spPr>
          <p:txBody>
            <a:bodyPr wrap="square" rtlCol="0">
              <a:spAutoFit/>
            </a:bodyPr>
            <a:lstStyle/>
            <a:p>
              <a:pPr algn="r"/>
              <a:r>
                <a:rPr lang="en-US" sz="3200" dirty="0">
                  <a:latin typeface="Consolas" panose="020B0609020204030204" pitchFamily="49" charset="0"/>
                </a:rPr>
                <a:t>12</a:t>
              </a:r>
            </a:p>
          </p:txBody>
        </p:sp>
        <p:sp>
          <p:nvSpPr>
            <p:cNvPr id="105" name="TextBox 104">
              <a:extLst>
                <a:ext uri="{FF2B5EF4-FFF2-40B4-BE49-F238E27FC236}">
                  <a16:creationId xmlns:a16="http://schemas.microsoft.com/office/drawing/2014/main" id="{F933DCBC-8B4F-4C86-856D-830E9395EB39}"/>
                </a:ext>
              </a:extLst>
            </p:cNvPr>
            <p:cNvSpPr txBox="1"/>
            <p:nvPr/>
          </p:nvSpPr>
          <p:spPr>
            <a:xfrm>
              <a:off x="1535630" y="1593609"/>
              <a:ext cx="1432560" cy="876843"/>
            </a:xfrm>
            <a:prstGeom prst="rect">
              <a:avLst/>
            </a:prstGeom>
            <a:noFill/>
          </p:spPr>
          <p:txBody>
            <a:bodyPr wrap="square" rtlCol="0">
              <a:spAutoFit/>
            </a:bodyPr>
            <a:lstStyle/>
            <a:p>
              <a:pPr algn="ctr">
                <a:lnSpc>
                  <a:spcPts val="2000"/>
                </a:lnSpc>
              </a:pPr>
              <a:r>
                <a:rPr lang="en-US" sz="2400" dirty="0">
                  <a:latin typeface="Consolas" panose="020B0609020204030204" pitchFamily="49" charset="0"/>
                </a:rPr>
                <a:t>Byte offset on</a:t>
              </a:r>
              <a:r>
                <a:rPr lang="en-US" sz="2400" dirty="0">
                  <a:latin typeface="Segoe UI" panose="020B0502040204020203" pitchFamily="34" charset="0"/>
                  <a:cs typeface="Segoe UI" panose="020B0502040204020203" pitchFamily="34" charset="0"/>
                </a:rPr>
                <a:t> </a:t>
              </a:r>
              <a:r>
                <a:rPr lang="en-US" sz="2400" dirty="0">
                  <a:latin typeface="Consolas" panose="020B0609020204030204" pitchFamily="49" charset="0"/>
                </a:rPr>
                <a:t>disk</a:t>
              </a:r>
            </a:p>
          </p:txBody>
        </p:sp>
      </p:grpSp>
      <p:grpSp>
        <p:nvGrpSpPr>
          <p:cNvPr id="13" name="Group 12">
            <a:extLst>
              <a:ext uri="{FF2B5EF4-FFF2-40B4-BE49-F238E27FC236}">
                <a16:creationId xmlns:a16="http://schemas.microsoft.com/office/drawing/2014/main" id="{5CE23497-D4B9-40B3-968F-416F6E879774}"/>
              </a:ext>
            </a:extLst>
          </p:cNvPr>
          <p:cNvGrpSpPr/>
          <p:nvPr/>
        </p:nvGrpSpPr>
        <p:grpSpPr>
          <a:xfrm>
            <a:off x="195849" y="1667148"/>
            <a:ext cx="2655250" cy="4456927"/>
            <a:chOff x="195849" y="1667148"/>
            <a:chExt cx="2655250" cy="4456927"/>
          </a:xfrm>
        </p:grpSpPr>
        <p:pic>
          <p:nvPicPr>
            <p:cNvPr id="5" name="Picture 4">
              <a:extLst>
                <a:ext uri="{FF2B5EF4-FFF2-40B4-BE49-F238E27FC236}">
                  <a16:creationId xmlns:a16="http://schemas.microsoft.com/office/drawing/2014/main" id="{CD288C7F-720C-403C-BDD1-C79632F48C6E}"/>
                </a:ext>
              </a:extLst>
            </p:cNvPr>
            <p:cNvPicPr>
              <a:picLocks noChangeAspect="1"/>
            </p:cNvPicPr>
            <p:nvPr/>
          </p:nvPicPr>
          <p:blipFill>
            <a:blip r:embed="rId3"/>
            <a:stretch>
              <a:fillRect/>
            </a:stretch>
          </p:blipFill>
          <p:spPr>
            <a:xfrm>
              <a:off x="195849" y="1667148"/>
              <a:ext cx="1742773" cy="4456927"/>
            </a:xfrm>
            <a:prstGeom prst="rect">
              <a:avLst/>
            </a:prstGeom>
          </p:spPr>
        </p:pic>
        <p:cxnSp>
          <p:nvCxnSpPr>
            <p:cNvPr id="7" name="Straight Arrow Connector 6">
              <a:extLst>
                <a:ext uri="{FF2B5EF4-FFF2-40B4-BE49-F238E27FC236}">
                  <a16:creationId xmlns:a16="http://schemas.microsoft.com/office/drawing/2014/main" id="{97C5E771-7162-4A0B-83EE-B3CACA7D7CA2}"/>
                </a:ext>
              </a:extLst>
            </p:cNvPr>
            <p:cNvCxnSpPr>
              <a:cxnSpLocks/>
            </p:cNvCxnSpPr>
            <p:nvPr/>
          </p:nvCxnSpPr>
          <p:spPr>
            <a:xfrm flipH="1">
              <a:off x="2363901" y="2573835"/>
              <a:ext cx="487198" cy="0"/>
            </a:xfrm>
            <a:prstGeom prst="straightConnector1">
              <a:avLst/>
            </a:prstGeom>
            <a:ln w="381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125" name="Straight Arrow Connector 124">
              <a:extLst>
                <a:ext uri="{FF2B5EF4-FFF2-40B4-BE49-F238E27FC236}">
                  <a16:creationId xmlns:a16="http://schemas.microsoft.com/office/drawing/2014/main" id="{92678694-03C1-442B-9AB4-9FCBC930F36B}"/>
                </a:ext>
              </a:extLst>
            </p:cNvPr>
            <p:cNvCxnSpPr>
              <a:cxnSpLocks/>
            </p:cNvCxnSpPr>
            <p:nvPr/>
          </p:nvCxnSpPr>
          <p:spPr>
            <a:xfrm flipH="1" flipV="1">
              <a:off x="1851994" y="3460164"/>
              <a:ext cx="528853" cy="4933"/>
            </a:xfrm>
            <a:prstGeom prst="straightConnector1">
              <a:avLst/>
            </a:prstGeom>
            <a:ln w="381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26" name="Straight Arrow Connector 125">
              <a:extLst>
                <a:ext uri="{FF2B5EF4-FFF2-40B4-BE49-F238E27FC236}">
                  <a16:creationId xmlns:a16="http://schemas.microsoft.com/office/drawing/2014/main" id="{FA7CCDB2-5195-4991-94EF-A9E03017FEC3}"/>
                </a:ext>
              </a:extLst>
            </p:cNvPr>
            <p:cNvCxnSpPr>
              <a:cxnSpLocks/>
            </p:cNvCxnSpPr>
            <p:nvPr/>
          </p:nvCxnSpPr>
          <p:spPr>
            <a:xfrm>
              <a:off x="2373097" y="2555766"/>
              <a:ext cx="1" cy="916686"/>
            </a:xfrm>
            <a:prstGeom prst="straightConnector1">
              <a:avLst/>
            </a:prstGeom>
            <a:ln w="381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26849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1" nodeType="clickEffect">
                                  <p:stCondLst>
                                    <p:cond delay="0"/>
                                  </p:stCondLst>
                                  <p:childTnLst>
                                    <p:animEffect transition="out" filter="fade">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13"/>
                                        </p:tgtEl>
                                      </p:cBhvr>
                                    </p:animEffect>
                                    <p:set>
                                      <p:cBhvr>
                                        <p:cTn id="10" dur="1" fill="hold">
                                          <p:stCondLst>
                                            <p:cond delay="499"/>
                                          </p:stCondLst>
                                        </p:cTn>
                                        <p:tgtEl>
                                          <p:spTgt spid="13"/>
                                        </p:tgtEl>
                                        <p:attrNameLst>
                                          <p:attrName>style.visibility</p:attrName>
                                        </p:attrNameLst>
                                      </p:cBhvr>
                                      <p:to>
                                        <p:strVal val="hidden"/>
                                      </p:to>
                                    </p:set>
                                  </p:childTnLst>
                                </p:cTn>
                              </p:par>
                              <p:par>
                                <p:cTn id="11" presetID="10" presetClass="entr" presetSubtype="0" fill="hold" nodeType="withEffect">
                                  <p:stCondLst>
                                    <p:cond delay="0"/>
                                  </p:stCondLst>
                                  <p:childTnLst>
                                    <p:set>
                                      <p:cBhvr>
                                        <p:cTn id="12" dur="1" fill="hold">
                                          <p:stCondLst>
                                            <p:cond delay="0"/>
                                          </p:stCondLst>
                                        </p:cTn>
                                        <p:tgtEl>
                                          <p:spTgt spid="91"/>
                                        </p:tgtEl>
                                        <p:attrNameLst>
                                          <p:attrName>style.visibility</p:attrName>
                                        </p:attrNameLst>
                                      </p:cBhvr>
                                      <p:to>
                                        <p:strVal val="visible"/>
                                      </p:to>
                                    </p:set>
                                    <p:animEffect transition="in" filter="fade">
                                      <p:cBhvr>
                                        <p:cTn id="13" dur="500"/>
                                        <p:tgtEl>
                                          <p:spTgt spid="91"/>
                                        </p:tgtEl>
                                      </p:cBhvr>
                                    </p:animEffect>
                                  </p:childTnLst>
                                </p:cTn>
                              </p:par>
                              <p:par>
                                <p:cTn id="14" presetID="10" presetClass="entr" presetSubtype="0" fill="hold" nodeType="withEffect">
                                  <p:stCondLst>
                                    <p:cond delay="0"/>
                                  </p:stCondLst>
                                  <p:childTnLst>
                                    <p:set>
                                      <p:cBhvr>
                                        <p:cTn id="15" dur="1" fill="hold">
                                          <p:stCondLst>
                                            <p:cond delay="0"/>
                                          </p:stCondLst>
                                        </p:cTn>
                                        <p:tgtEl>
                                          <p:spTgt spid="124"/>
                                        </p:tgtEl>
                                        <p:attrNameLst>
                                          <p:attrName>style.visibility</p:attrName>
                                        </p:attrNameLst>
                                      </p:cBhvr>
                                      <p:to>
                                        <p:strVal val="visible"/>
                                      </p:to>
                                    </p:set>
                                    <p:animEffect transition="in" filter="fade">
                                      <p:cBhvr>
                                        <p:cTn id="16" dur="500"/>
                                        <p:tgtEl>
                                          <p:spTgt spid="124"/>
                                        </p:tgtEl>
                                      </p:cBhvr>
                                    </p:animEffect>
                                  </p:childTnLst>
                                </p:cTn>
                              </p:par>
                              <p:par>
                                <p:cTn id="17" presetID="10" presetClass="entr" presetSubtype="0" fill="hold" nodeType="withEffect">
                                  <p:stCondLst>
                                    <p:cond delay="0"/>
                                  </p:stCondLst>
                                  <p:childTnLst>
                                    <p:set>
                                      <p:cBhvr>
                                        <p:cTn id="18" dur="1" fill="hold">
                                          <p:stCondLst>
                                            <p:cond delay="0"/>
                                          </p:stCondLst>
                                        </p:cTn>
                                        <p:tgtEl>
                                          <p:spTgt spid="56"/>
                                        </p:tgtEl>
                                        <p:attrNameLst>
                                          <p:attrName>style.visibility</p:attrName>
                                        </p:attrNameLst>
                                      </p:cBhvr>
                                      <p:to>
                                        <p:strVal val="visible"/>
                                      </p:to>
                                    </p:set>
                                    <p:animEffect transition="in" filter="fade">
                                      <p:cBhvr>
                                        <p:cTn id="19" dur="500"/>
                                        <p:tgtEl>
                                          <p:spTgt spid="56"/>
                                        </p:tgtEl>
                                      </p:cBhvr>
                                    </p:animEffect>
                                  </p:childTnLst>
                                </p:cTn>
                              </p:par>
                              <p:par>
                                <p:cTn id="20" presetID="10" presetClass="entr" presetSubtype="0" fill="hold" nodeType="withEffect">
                                  <p:stCondLst>
                                    <p:cond delay="0"/>
                                  </p:stCondLst>
                                  <p:childTnLst>
                                    <p:set>
                                      <p:cBhvr>
                                        <p:cTn id="21" dur="1" fill="hold">
                                          <p:stCondLst>
                                            <p:cond delay="0"/>
                                          </p:stCondLst>
                                        </p:cTn>
                                        <p:tgtEl>
                                          <p:spTgt spid="72"/>
                                        </p:tgtEl>
                                        <p:attrNameLst>
                                          <p:attrName>style.visibility</p:attrName>
                                        </p:attrNameLst>
                                      </p:cBhvr>
                                      <p:to>
                                        <p:strVal val="visible"/>
                                      </p:to>
                                    </p:set>
                                    <p:animEffect transition="in" filter="fade">
                                      <p:cBhvr>
                                        <p:cTn id="22" dur="500"/>
                                        <p:tgtEl>
                                          <p:spTgt spid="72"/>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89"/>
                                        </p:tgtEl>
                                        <p:attrNameLst>
                                          <p:attrName>style.visibility</p:attrName>
                                        </p:attrNameLst>
                                      </p:cBhvr>
                                      <p:to>
                                        <p:strVal val="visible"/>
                                      </p:to>
                                    </p:set>
                                    <p:animEffect transition="in" filter="fade">
                                      <p:cBhvr>
                                        <p:cTn id="25" dur="500"/>
                                        <p:tgtEl>
                                          <p:spTgt spid="89"/>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90"/>
                                        </p:tgtEl>
                                        <p:attrNameLst>
                                          <p:attrName>style.visibility</p:attrName>
                                        </p:attrNameLst>
                                      </p:cBhvr>
                                      <p:to>
                                        <p:strVal val="visible"/>
                                      </p:to>
                                    </p:set>
                                    <p:animEffect transition="in" filter="fade">
                                      <p:cBhvr>
                                        <p:cTn id="28"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p:bldP spid="89" grpId="0"/>
      <p:bldP spid="9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F6427-A573-418A-B5D3-1FF1F164D44D}"/>
              </a:ext>
            </a:extLst>
          </p:cNvPr>
          <p:cNvSpPr>
            <a:spLocks noGrp="1"/>
          </p:cNvSpPr>
          <p:nvPr>
            <p:ph type="title"/>
          </p:nvPr>
        </p:nvSpPr>
        <p:spPr>
          <a:xfrm>
            <a:off x="838200" y="-7866"/>
            <a:ext cx="10515600" cy="874128"/>
          </a:xfrm>
        </p:spPr>
        <p:txBody>
          <a:bodyPr>
            <a:normAutofit/>
          </a:bodyPr>
          <a:lstStyle/>
          <a:p>
            <a:r>
              <a:rPr lang="en-US" sz="4800" b="1" dirty="0"/>
              <a:t>ext3: Directories</a:t>
            </a:r>
          </a:p>
        </p:txBody>
      </p:sp>
      <p:sp>
        <p:nvSpPr>
          <p:cNvPr id="3" name="Content Placeholder 2">
            <a:extLst>
              <a:ext uri="{FF2B5EF4-FFF2-40B4-BE49-F238E27FC236}">
                <a16:creationId xmlns:a16="http://schemas.microsoft.com/office/drawing/2014/main" id="{1315E4D7-B393-477A-901D-7E49F934D06E}"/>
              </a:ext>
            </a:extLst>
          </p:cNvPr>
          <p:cNvSpPr>
            <a:spLocks noGrp="1"/>
          </p:cNvSpPr>
          <p:nvPr>
            <p:ph idx="1"/>
          </p:nvPr>
        </p:nvSpPr>
        <p:spPr>
          <a:xfrm>
            <a:off x="838199" y="733925"/>
            <a:ext cx="11193379" cy="6256421"/>
          </a:xfrm>
        </p:spPr>
        <p:txBody>
          <a:bodyPr>
            <a:normAutofit lnSpcReduction="10000"/>
          </a:bodyPr>
          <a:lstStyle/>
          <a:p>
            <a:r>
              <a:rPr lang="en-US" sz="3200" dirty="0"/>
              <a:t>A directory is a file whose data blocks contain </a:t>
            </a:r>
            <a:r>
              <a:rPr lang="en-US" sz="3200" dirty="0">
                <a:latin typeface="Consolas" panose="020B0609020204030204" pitchFamily="49" charset="0"/>
              </a:rPr>
              <a:t>&lt;</a:t>
            </a:r>
            <a:r>
              <a:rPr lang="en-US" sz="3200" dirty="0" err="1">
                <a:latin typeface="Consolas" panose="020B0609020204030204" pitchFamily="49" charset="0"/>
              </a:rPr>
              <a:t>inode_num</a:t>
            </a:r>
            <a:r>
              <a:rPr lang="en-US" sz="3200" dirty="0">
                <a:latin typeface="Consolas" panose="020B0609020204030204" pitchFamily="49" charset="0"/>
              </a:rPr>
              <a:t>, </a:t>
            </a:r>
            <a:r>
              <a:rPr lang="en-US" sz="3200" dirty="0" err="1">
                <a:latin typeface="Consolas" panose="020B0609020204030204" pitchFamily="49" charset="0"/>
              </a:rPr>
              <a:t>file_name</a:t>
            </a:r>
            <a:r>
              <a:rPr lang="en-US" sz="3200" dirty="0">
                <a:latin typeface="Consolas" panose="020B0609020204030204" pitchFamily="49" charset="0"/>
              </a:rPr>
              <a:t>&gt;</a:t>
            </a:r>
            <a:r>
              <a:rPr lang="en-US" sz="3200" dirty="0"/>
              <a:t> pairs</a:t>
            </a:r>
          </a:p>
          <a:p>
            <a:r>
              <a:rPr lang="en-US" sz="3200" dirty="0"/>
              <a:t>ext3 tries to place a </a:t>
            </a:r>
            <a:r>
              <a:rPr lang="en-US" sz="3200" dirty="0" err="1">
                <a:latin typeface="Consolas" panose="020B0609020204030204" pitchFamily="49" charset="0"/>
              </a:rPr>
              <a:t>dir_entry</a:t>
            </a:r>
            <a:r>
              <a:rPr lang="en-US" sz="3200" dirty="0"/>
              <a:t> near the pointed-to </a:t>
            </a:r>
            <a:r>
              <a:rPr lang="en-US" sz="3200" dirty="0" err="1"/>
              <a:t>inode</a:t>
            </a:r>
            <a:r>
              <a:rPr lang="en-US" sz="3200" dirty="0"/>
              <a:t> and the data blocks belonging to the pointed-to-</a:t>
            </a:r>
            <a:r>
              <a:rPr lang="en-US" sz="3200" dirty="0" err="1"/>
              <a:t>inode</a:t>
            </a:r>
            <a:endParaRPr lang="en-US" sz="3200" dirty="0"/>
          </a:p>
          <a:p>
            <a:pPr lvl="1"/>
            <a:r>
              <a:rPr lang="en-US" sz="2800" dirty="0"/>
              <a:t>Ex: On a hard disk, place that stuff in the same track or cylinder or cylinder group</a:t>
            </a:r>
          </a:p>
          <a:p>
            <a:pPr lvl="1"/>
            <a:r>
              <a:rPr lang="en-US" sz="2800" dirty="0"/>
              <a:t>Doing so reduces </a:t>
            </a:r>
            <a:r>
              <a:rPr lang="en-US" sz="2800" dirty="0" err="1"/>
              <a:t>seek+rotational</a:t>
            </a:r>
            <a:r>
              <a:rPr lang="en-US" sz="2800" dirty="0"/>
              <a:t> latencies when directories and their files are accessed with temporal locality</a:t>
            </a:r>
            <a:endParaRPr lang="en-US" sz="3200" dirty="0"/>
          </a:p>
          <a:p>
            <a:r>
              <a:rPr lang="en-US" sz="3200" dirty="0"/>
              <a:t>Note that modern storage devices (both hard drives and SSDs) don’t expose many details about geometry</a:t>
            </a:r>
          </a:p>
          <a:p>
            <a:pPr lvl="1"/>
            <a:r>
              <a:rPr lang="en-US" sz="2800" dirty="0"/>
              <a:t>Modern storage devices only guarantee that sectors with similar sector numbers are probably “close” to each other </a:t>
            </a:r>
            <a:r>
              <a:rPr lang="en-US" sz="2800" dirty="0" err="1"/>
              <a:t>w.r.t.</a:t>
            </a:r>
            <a:r>
              <a:rPr lang="en-US" sz="2800" dirty="0"/>
              <a:t> access time</a:t>
            </a:r>
          </a:p>
          <a:p>
            <a:pPr lvl="1"/>
            <a:r>
              <a:rPr lang="en-US" sz="2800" dirty="0"/>
              <a:t>So, modern file systems use “block groups” instead of “cylinder groups”</a:t>
            </a:r>
          </a:p>
          <a:p>
            <a:endParaRPr lang="en-US" sz="3200" dirty="0"/>
          </a:p>
          <a:p>
            <a:endParaRPr lang="en-US" sz="3200" dirty="0"/>
          </a:p>
          <a:p>
            <a:endParaRPr lang="en-US" sz="3200" dirty="0"/>
          </a:p>
          <a:p>
            <a:endParaRPr lang="en-US" sz="3200" dirty="0"/>
          </a:p>
          <a:p>
            <a:endParaRPr lang="en-US" sz="3200" dirty="0"/>
          </a:p>
          <a:p>
            <a:endParaRPr lang="en-US" sz="3200" dirty="0"/>
          </a:p>
          <a:p>
            <a:endParaRPr lang="en-US" sz="3200" dirty="0"/>
          </a:p>
        </p:txBody>
      </p:sp>
      <p:pic>
        <p:nvPicPr>
          <p:cNvPr id="5" name="Picture 4">
            <a:extLst>
              <a:ext uri="{FF2B5EF4-FFF2-40B4-BE49-F238E27FC236}">
                <a16:creationId xmlns:a16="http://schemas.microsoft.com/office/drawing/2014/main" id="{334F0DED-6EBC-4DB1-884F-79CE753D66DD}"/>
              </a:ext>
            </a:extLst>
          </p:cNvPr>
          <p:cNvPicPr>
            <a:picLocks noChangeAspect="1"/>
          </p:cNvPicPr>
          <p:nvPr/>
        </p:nvPicPr>
        <p:blipFill>
          <a:blip r:embed="rId3"/>
          <a:stretch>
            <a:fillRect/>
          </a:stretch>
        </p:blipFill>
        <p:spPr>
          <a:xfrm>
            <a:off x="7822046" y="3616366"/>
            <a:ext cx="3996787" cy="3241634"/>
          </a:xfrm>
          <a:prstGeom prst="rect">
            <a:avLst/>
          </a:prstGeom>
        </p:spPr>
      </p:pic>
    </p:spTree>
    <p:extLst>
      <p:ext uri="{BB962C8B-B14F-4D97-AF65-F5344CB8AC3E}">
        <p14:creationId xmlns:p14="http://schemas.microsoft.com/office/powerpoint/2010/main" val="4280060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par>
                                <p:cTn id="8" presetID="10" presetClass="entr" presetSubtype="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8B4A4A0-4531-4437-A361-08FBACE0DEEB}"/>
              </a:ext>
            </a:extLst>
          </p:cNvPr>
          <p:cNvSpPr/>
          <p:nvPr/>
        </p:nvSpPr>
        <p:spPr>
          <a:xfrm>
            <a:off x="8998487" y="3320238"/>
            <a:ext cx="3175906" cy="3537950"/>
          </a:xfrm>
          <a:prstGeom prst="rect">
            <a:avLst/>
          </a:prstGeom>
          <a:solidFill>
            <a:srgbClr val="66FF99">
              <a:alpha val="3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40691E4-C6FD-4008-A43B-C0AE94F841D6}"/>
              </a:ext>
            </a:extLst>
          </p:cNvPr>
          <p:cNvSpPr/>
          <p:nvPr/>
        </p:nvSpPr>
        <p:spPr>
          <a:xfrm>
            <a:off x="4325071" y="3320050"/>
            <a:ext cx="4333506" cy="3537950"/>
          </a:xfrm>
          <a:prstGeom prst="rect">
            <a:avLst/>
          </a:prstGeom>
          <a:solidFill>
            <a:srgbClr val="66FF99">
              <a:alpha val="3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56FD1432-FF97-4E33-8EEB-97D59A9D7C98}"/>
              </a:ext>
            </a:extLst>
          </p:cNvPr>
          <p:cNvSpPr/>
          <p:nvPr/>
        </p:nvSpPr>
        <p:spPr>
          <a:xfrm>
            <a:off x="0" y="2476982"/>
            <a:ext cx="12192000" cy="843068"/>
          </a:xfrm>
          <a:prstGeom prst="rect">
            <a:avLst/>
          </a:prstGeom>
          <a:solidFill>
            <a:srgbClr val="66FF99">
              <a:alpha val="3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328FA2-F101-4682-BD75-EEB33B706287}"/>
              </a:ext>
            </a:extLst>
          </p:cNvPr>
          <p:cNvSpPr>
            <a:spLocks noGrp="1"/>
          </p:cNvSpPr>
          <p:nvPr>
            <p:ph type="title"/>
          </p:nvPr>
        </p:nvSpPr>
        <p:spPr>
          <a:xfrm>
            <a:off x="838200" y="318826"/>
            <a:ext cx="10515600" cy="1325563"/>
          </a:xfrm>
        </p:spPr>
        <p:txBody>
          <a:bodyPr>
            <a:normAutofit/>
          </a:bodyPr>
          <a:lstStyle/>
          <a:p>
            <a:r>
              <a:rPr lang="en-US" sz="6600" b="1" dirty="0"/>
              <a:t>Outline</a:t>
            </a:r>
          </a:p>
        </p:txBody>
      </p:sp>
      <p:sp>
        <p:nvSpPr>
          <p:cNvPr id="3" name="Content Placeholder 2">
            <a:extLst>
              <a:ext uri="{FF2B5EF4-FFF2-40B4-BE49-F238E27FC236}">
                <a16:creationId xmlns:a16="http://schemas.microsoft.com/office/drawing/2014/main" id="{BE4AD3D7-178B-4349-B163-745D496CD819}"/>
              </a:ext>
            </a:extLst>
          </p:cNvPr>
          <p:cNvSpPr>
            <a:spLocks noGrp="1"/>
          </p:cNvSpPr>
          <p:nvPr>
            <p:ph idx="1"/>
          </p:nvPr>
        </p:nvSpPr>
        <p:spPr>
          <a:xfrm>
            <a:off x="595132" y="1600788"/>
            <a:ext cx="11176322" cy="3885612"/>
          </a:xfrm>
        </p:spPr>
        <p:txBody>
          <a:bodyPr>
            <a:normAutofit/>
          </a:bodyPr>
          <a:lstStyle/>
          <a:p>
            <a:r>
              <a:rPr lang="en-US" sz="5400" dirty="0"/>
              <a:t>Ext3’s On-disk Layout</a:t>
            </a:r>
          </a:p>
          <a:p>
            <a:r>
              <a:rPr lang="en-US" sz="5400" dirty="0"/>
              <a:t>Introduction to Crash Consistency</a:t>
            </a:r>
          </a:p>
          <a:p>
            <a:r>
              <a:rPr lang="en-US" sz="5400" dirty="0"/>
              <a:t>Journaling</a:t>
            </a:r>
          </a:p>
          <a:p>
            <a:endParaRPr lang="en-US" sz="4800" dirty="0"/>
          </a:p>
        </p:txBody>
      </p:sp>
      <p:sp>
        <p:nvSpPr>
          <p:cNvPr id="5" name="TextBox 4">
            <a:extLst>
              <a:ext uri="{FF2B5EF4-FFF2-40B4-BE49-F238E27FC236}">
                <a16:creationId xmlns:a16="http://schemas.microsoft.com/office/drawing/2014/main" id="{01AB8BD3-322C-4466-BB42-F1A81D29B4D6}"/>
              </a:ext>
            </a:extLst>
          </p:cNvPr>
          <p:cNvSpPr txBox="1"/>
          <p:nvPr/>
        </p:nvSpPr>
        <p:spPr>
          <a:xfrm>
            <a:off x="4180687" y="3390123"/>
            <a:ext cx="2261937" cy="646331"/>
          </a:xfrm>
          <a:prstGeom prst="rect">
            <a:avLst/>
          </a:prstGeom>
          <a:noFill/>
        </p:spPr>
        <p:txBody>
          <a:bodyPr wrap="square" rtlCol="0">
            <a:spAutoFit/>
          </a:bodyPr>
          <a:lstStyle/>
          <a:p>
            <a:pPr algn="ctr"/>
            <a:r>
              <a:rPr lang="en-US" sz="3600" b="1" u="sng" dirty="0">
                <a:latin typeface="Segoe UI" panose="020B0502040204020203" pitchFamily="34" charset="0"/>
                <a:cs typeface="Segoe UI" panose="020B0502040204020203" pitchFamily="34" charset="0"/>
              </a:rPr>
              <a:t>In-scope</a:t>
            </a:r>
          </a:p>
        </p:txBody>
      </p:sp>
      <p:sp>
        <p:nvSpPr>
          <p:cNvPr id="7" name="Content Placeholder 2">
            <a:extLst>
              <a:ext uri="{FF2B5EF4-FFF2-40B4-BE49-F238E27FC236}">
                <a16:creationId xmlns:a16="http://schemas.microsoft.com/office/drawing/2014/main" id="{AAB4BEBA-7549-4785-A10F-09B71769F902}"/>
              </a:ext>
            </a:extLst>
          </p:cNvPr>
          <p:cNvSpPr txBox="1">
            <a:spLocks/>
          </p:cNvSpPr>
          <p:nvPr/>
        </p:nvSpPr>
        <p:spPr>
          <a:xfrm>
            <a:off x="4276943" y="4022743"/>
            <a:ext cx="4470011" cy="24382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Light" panose="020B0502040204020203" pitchFamily="34" charset="0"/>
                <a:ea typeface="+mn-ea"/>
                <a:cs typeface="Segoe UI Light"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Light" panose="020B0502040204020203" pitchFamily="34" charset="0"/>
                <a:ea typeface="+mn-ea"/>
                <a:cs typeface="Segoe UI Light"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Light" panose="020B0502040204020203" pitchFamily="34" charset="0"/>
                <a:ea typeface="+mn-ea"/>
                <a:cs typeface="Segoe UI Light"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Light" panose="020B0502040204020203" pitchFamily="34" charset="0"/>
                <a:ea typeface="+mn-ea"/>
                <a:cs typeface="Segoe UI Light"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Light" panose="020B0502040204020203" pitchFamily="34" charset="0"/>
                <a:ea typeface="+mn-ea"/>
                <a:cs typeface="Segoe UI Light"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pPr>
            <a:r>
              <a:rPr lang="en-US" dirty="0"/>
              <a:t>Power failures</a:t>
            </a:r>
          </a:p>
          <a:p>
            <a:pPr>
              <a:lnSpc>
                <a:spcPct val="80000"/>
              </a:lnSpc>
            </a:pPr>
            <a:r>
              <a:rPr lang="en-US" dirty="0"/>
              <a:t>User-initiated non-graceful resets</a:t>
            </a:r>
          </a:p>
          <a:p>
            <a:pPr>
              <a:lnSpc>
                <a:spcPct val="80000"/>
              </a:lnSpc>
            </a:pPr>
            <a:r>
              <a:rPr lang="en-US" dirty="0"/>
              <a:t>Kernel panics (that don’t involve bugs in the file system :-D)</a:t>
            </a:r>
          </a:p>
        </p:txBody>
      </p:sp>
      <p:grpSp>
        <p:nvGrpSpPr>
          <p:cNvPr id="9" name="Group 8">
            <a:extLst>
              <a:ext uri="{FF2B5EF4-FFF2-40B4-BE49-F238E27FC236}">
                <a16:creationId xmlns:a16="http://schemas.microsoft.com/office/drawing/2014/main" id="{48A27C5D-A33F-4FEC-97C6-5A0C26C6B0FF}"/>
              </a:ext>
            </a:extLst>
          </p:cNvPr>
          <p:cNvGrpSpPr/>
          <p:nvPr/>
        </p:nvGrpSpPr>
        <p:grpSpPr>
          <a:xfrm>
            <a:off x="8929163" y="3390123"/>
            <a:ext cx="3161005" cy="3023194"/>
            <a:chOff x="8929163" y="3787168"/>
            <a:chExt cx="3161005" cy="3023194"/>
          </a:xfrm>
        </p:grpSpPr>
        <p:sp>
          <p:nvSpPr>
            <p:cNvPr id="6" name="TextBox 5">
              <a:extLst>
                <a:ext uri="{FF2B5EF4-FFF2-40B4-BE49-F238E27FC236}">
                  <a16:creationId xmlns:a16="http://schemas.microsoft.com/office/drawing/2014/main" id="{56292A12-053F-42FE-98CA-A67E2827A905}"/>
                </a:ext>
              </a:extLst>
            </p:cNvPr>
            <p:cNvSpPr txBox="1"/>
            <p:nvPr/>
          </p:nvSpPr>
          <p:spPr>
            <a:xfrm>
              <a:off x="8929163" y="3787168"/>
              <a:ext cx="3161005" cy="646331"/>
            </a:xfrm>
            <a:prstGeom prst="rect">
              <a:avLst/>
            </a:prstGeom>
            <a:noFill/>
          </p:spPr>
          <p:txBody>
            <a:bodyPr wrap="square" rtlCol="0">
              <a:spAutoFit/>
            </a:bodyPr>
            <a:lstStyle/>
            <a:p>
              <a:pPr algn="ctr"/>
              <a:r>
                <a:rPr lang="en-US" sz="3600" b="1" u="sng" dirty="0">
                  <a:latin typeface="Segoe UI" panose="020B0502040204020203" pitchFamily="34" charset="0"/>
                  <a:cs typeface="Segoe UI" panose="020B0502040204020203" pitchFamily="34" charset="0"/>
                </a:rPr>
                <a:t>Out-of-scope</a:t>
              </a:r>
            </a:p>
          </p:txBody>
        </p:sp>
        <p:sp>
          <p:nvSpPr>
            <p:cNvPr id="8" name="Content Placeholder 2">
              <a:extLst>
                <a:ext uri="{FF2B5EF4-FFF2-40B4-BE49-F238E27FC236}">
                  <a16:creationId xmlns:a16="http://schemas.microsoft.com/office/drawing/2014/main" id="{B06D38AB-D68F-477D-8117-950B1939A36E}"/>
                </a:ext>
              </a:extLst>
            </p:cNvPr>
            <p:cNvSpPr txBox="1">
              <a:spLocks/>
            </p:cNvSpPr>
            <p:nvPr/>
          </p:nvSpPr>
          <p:spPr>
            <a:xfrm>
              <a:off x="8998487" y="4433499"/>
              <a:ext cx="3091681" cy="95664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Light" panose="020B0502040204020203" pitchFamily="34" charset="0"/>
                  <a:ea typeface="+mn-ea"/>
                  <a:cs typeface="Segoe UI Light"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Light" panose="020B0502040204020203" pitchFamily="34" charset="0"/>
                  <a:ea typeface="+mn-ea"/>
                  <a:cs typeface="Segoe UI Light"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Light" panose="020B0502040204020203" pitchFamily="34" charset="0"/>
                  <a:ea typeface="+mn-ea"/>
                  <a:cs typeface="Segoe UI Light"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Light" panose="020B0502040204020203" pitchFamily="34" charset="0"/>
                  <a:ea typeface="+mn-ea"/>
                  <a:cs typeface="Segoe UI Light"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Light" panose="020B0502040204020203" pitchFamily="34" charset="0"/>
                  <a:ea typeface="+mn-ea"/>
                  <a:cs typeface="Segoe UI Light"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pPr>
              <a:r>
                <a:rPr lang="en-US" dirty="0"/>
                <a:t>Physical hardware damage</a:t>
              </a:r>
            </a:p>
          </p:txBody>
        </p:sp>
        <p:pic>
          <p:nvPicPr>
            <p:cNvPr id="1026" name="Picture 2">
              <a:extLst>
                <a:ext uri="{FF2B5EF4-FFF2-40B4-BE49-F238E27FC236}">
                  <a16:creationId xmlns:a16="http://schemas.microsoft.com/office/drawing/2014/main" id="{2BD9E5D8-3015-48C2-9BB1-E33FEACDB0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43887" y="5215340"/>
              <a:ext cx="2396891" cy="159502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028237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5A8EA-A823-4807-9F89-D0FBB774F7ED}"/>
              </a:ext>
            </a:extLst>
          </p:cNvPr>
          <p:cNvSpPr>
            <a:spLocks noGrp="1"/>
          </p:cNvSpPr>
          <p:nvPr>
            <p:ph type="title"/>
          </p:nvPr>
        </p:nvSpPr>
        <p:spPr>
          <a:xfrm>
            <a:off x="838200" y="1941264"/>
            <a:ext cx="10515600" cy="1325563"/>
          </a:xfrm>
        </p:spPr>
        <p:txBody>
          <a:bodyPr>
            <a:normAutofit/>
          </a:bodyPr>
          <a:lstStyle/>
          <a:p>
            <a:r>
              <a:rPr lang="en-US" sz="4800" b="1" dirty="0"/>
              <a:t>Ensuring Consistency After a Crash</a:t>
            </a:r>
          </a:p>
        </p:txBody>
      </p:sp>
      <p:sp>
        <p:nvSpPr>
          <p:cNvPr id="4" name="Rectangle 3">
            <a:extLst>
              <a:ext uri="{FF2B5EF4-FFF2-40B4-BE49-F238E27FC236}">
                <a16:creationId xmlns:a16="http://schemas.microsoft.com/office/drawing/2014/main" id="{BBBEBF88-9ED5-4D05-BC73-E6D854414E0C}"/>
              </a:ext>
            </a:extLst>
          </p:cNvPr>
          <p:cNvSpPr/>
          <p:nvPr/>
        </p:nvSpPr>
        <p:spPr>
          <a:xfrm>
            <a:off x="1078831" y="3508758"/>
            <a:ext cx="10034337" cy="1323439"/>
          </a:xfrm>
          <a:prstGeom prst="rect">
            <a:avLst/>
          </a:prstGeom>
        </p:spPr>
        <p:txBody>
          <a:bodyPr wrap="square">
            <a:spAutoFit/>
          </a:bodyPr>
          <a:lstStyle/>
          <a:p>
            <a:r>
              <a:rPr lang="en-US" sz="4000" dirty="0"/>
              <a:t>Q: What happens to on-disk structures after an OS crash, a hard reboot, or a power outage?</a:t>
            </a:r>
          </a:p>
        </p:txBody>
      </p:sp>
    </p:spTree>
    <p:extLst>
      <p:ext uri="{BB962C8B-B14F-4D97-AF65-F5344CB8AC3E}">
        <p14:creationId xmlns:p14="http://schemas.microsoft.com/office/powerpoint/2010/main" val="1305065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11581</TotalTime>
  <Words>4722</Words>
  <Application>Microsoft Office PowerPoint</Application>
  <PresentationFormat>Widescreen</PresentationFormat>
  <Paragraphs>487</Paragraphs>
  <Slides>23</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Arial Black</vt:lpstr>
      <vt:lpstr>Calibri</vt:lpstr>
      <vt:lpstr>Consolas</vt:lpstr>
      <vt:lpstr>Segoe UI</vt:lpstr>
      <vt:lpstr>Segoe UI Black</vt:lpstr>
      <vt:lpstr>Segoe UI Light</vt:lpstr>
      <vt:lpstr>Office Theme</vt:lpstr>
      <vt:lpstr>Journaling</vt:lpstr>
      <vt:lpstr>Outline</vt:lpstr>
      <vt:lpstr>Files as Hybrid Indices (FFS, ext2, ext3)</vt:lpstr>
      <vt:lpstr>An ext3 Inode</vt:lpstr>
      <vt:lpstr>ext3: On-disk Layout</vt:lpstr>
      <vt:lpstr>ext3: Directories</vt:lpstr>
      <vt:lpstr>ext3: Directories</vt:lpstr>
      <vt:lpstr>Outline</vt:lpstr>
      <vt:lpstr>Ensuring Consistency After a Crash</vt:lpstr>
      <vt:lpstr>Ensuring Consistency After Crashes</vt:lpstr>
      <vt:lpstr>Post-crash Consistency (No Journaling): Creating a File</vt:lpstr>
      <vt:lpstr>Why Is Crash Consistency Hard?</vt:lpstr>
      <vt:lpstr>Outline</vt:lpstr>
      <vt:lpstr>File System Transactions</vt:lpstr>
      <vt:lpstr>ext3: Redo Write-ahead Logging</vt:lpstr>
      <vt:lpstr>ext3: Logging of Physical Blocks</vt:lpstr>
      <vt:lpstr>ext3: Logging of Physical Blocks</vt:lpstr>
      <vt:lpstr>ext3: Logging of Physical Blocks</vt:lpstr>
      <vt:lpstr>ext3: Logging of Physical Blocks</vt:lpstr>
      <vt:lpstr>ext3: Controlling What Gets Journaled</vt:lpstr>
      <vt:lpstr>ext3: Controlling What Gets Journaled</vt:lpstr>
      <vt:lpstr>ext3: Batching Journal Updates</vt:lpstr>
      <vt:lpstr>Summary of ext3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161</dc:title>
  <dc:creator>James Mickens</dc:creator>
  <cp:lastModifiedBy>James Mickens</cp:lastModifiedBy>
  <cp:revision>5428</cp:revision>
  <dcterms:created xsi:type="dcterms:W3CDTF">2017-01-17T01:11:39Z</dcterms:created>
  <dcterms:modified xsi:type="dcterms:W3CDTF">2025-03-11T01:29:46Z</dcterms:modified>
</cp:coreProperties>
</file>