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9" r:id="rId2"/>
    <p:sldId id="275" r:id="rId3"/>
    <p:sldId id="276" r:id="rId4"/>
    <p:sldId id="270" r:id="rId5"/>
    <p:sldId id="273" r:id="rId6"/>
    <p:sldId id="271" r:id="rId7"/>
    <p:sldId id="277" r:id="rId8"/>
    <p:sldId id="278" r:id="rId9"/>
    <p:sldId id="279" r:id="rId10"/>
    <p:sldId id="281" r:id="rId11"/>
    <p:sldId id="291" r:id="rId12"/>
    <p:sldId id="293" r:id="rId13"/>
    <p:sldId id="287" r:id="rId14"/>
    <p:sldId id="336" r:id="rId15"/>
    <p:sldId id="337" r:id="rId16"/>
    <p:sldId id="299" r:id="rId17"/>
    <p:sldId id="298" r:id="rId18"/>
    <p:sldId id="305" r:id="rId19"/>
    <p:sldId id="306" r:id="rId20"/>
    <p:sldId id="328" r:id="rId21"/>
    <p:sldId id="301" r:id="rId22"/>
    <p:sldId id="332" r:id="rId23"/>
    <p:sldId id="334" r:id="rId24"/>
    <p:sldId id="309" r:id="rId25"/>
    <p:sldId id="310" r:id="rId26"/>
    <p:sldId id="302" r:id="rId27"/>
    <p:sldId id="322" r:id="rId28"/>
    <p:sldId id="311" r:id="rId29"/>
    <p:sldId id="320" r:id="rId30"/>
    <p:sldId id="323" r:id="rId31"/>
    <p:sldId id="325" r:id="rId32"/>
    <p:sldId id="32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66FF99"/>
    <a:srgbClr val="CCFFFF"/>
    <a:srgbClr val="0099FF"/>
    <a:srgbClr val="00FFFF"/>
    <a:srgbClr val="FFFF66"/>
    <a:srgbClr val="CC0000"/>
    <a:srgbClr val="FF7C8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17" autoAdjust="0"/>
    <p:restoredTop sz="90133" autoAdjust="0"/>
  </p:normalViewPr>
  <p:slideViewPr>
    <p:cSldViewPr snapToGrid="0">
      <p:cViewPr varScale="1">
        <p:scale>
          <a:sx n="57" d="100"/>
          <a:sy n="57" d="100"/>
        </p:scale>
        <p:origin x="832" y="28"/>
      </p:cViewPr>
      <p:guideLst/>
    </p:cSldViewPr>
  </p:slideViewPr>
  <p:notesTextViewPr>
    <p:cViewPr>
      <p:scale>
        <a:sx n="1" d="1"/>
        <a:sy n="1" d="1"/>
      </p:scale>
      <p:origin x="0" y="0"/>
    </p:cViewPr>
  </p:notesTextViewPr>
  <p:sorterViewPr>
    <p:cViewPr>
      <p:scale>
        <a:sx n="100" d="100"/>
        <a:sy n="100" d="100"/>
      </p:scale>
      <p:origin x="0" y="-54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195D4E-0080-48D8-8D56-50D2584104C6}" type="datetimeFigureOut">
              <a:rPr lang="en-US" smtClean="0"/>
              <a:t>3/13/2025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49842A-5CF9-4F0B-9230-CA0D438F5D42}" type="slidenum">
              <a:rPr lang="en-US" smtClean="0"/>
              <a:t>‹#›</a:t>
            </a:fld>
            <a:endParaRPr lang="en-US"/>
          </a:p>
        </p:txBody>
      </p:sp>
    </p:spTree>
    <p:extLst>
      <p:ext uri="{BB962C8B-B14F-4D97-AF65-F5344CB8AC3E}">
        <p14:creationId xmlns:p14="http://schemas.microsoft.com/office/powerpoint/2010/main" val="3565338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xillybus.com/tutorials/pci-express-tlp-pcie-primer-tutorial-guide-1"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habr.com/en/post/446312/"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s://en.wikipedia.org/wiki/Message_Signaled_Interrupts" TargetMode="External"/><Relationship Id="rId4" Type="http://schemas.openxmlformats.org/officeDocument/2006/relationships/hyperlink" Target="https://www.mindshare.com/files/ebooks/PCI%20Express%20Technology%203.0.pdf"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pdos.csail.mit.edu/6.828/2005/readings/hardware/8259A.pdf"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learn.sparkfun.com/tutorials/integrated-circuits/all"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habr.com/en/post/446312/"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pdos.csail.mit.edu/6.828/2005/readings/hardware/8259A.pdf" TargetMode="External"/><Relationship Id="rId5" Type="http://schemas.openxmlformats.org/officeDocument/2006/relationships/hyperlink" Target="https://wiki.osdev.org/Interrupts" TargetMode="External"/><Relationship Id="rId4" Type="http://schemas.openxmlformats.org/officeDocument/2006/relationships/hyperlink" Target="https://wiki.osdev.org/8259_PIC"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habr.com/en/post/446312/" TargetMode="External"/><Relationship Id="rId7" Type="http://schemas.openxmlformats.org/officeDocument/2006/relationships/hyperlink" Target="https://pdos.csail.mit.edu/6.828/2005/readings/hardware/8259A.pdf"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wiki.osdev.org/Interrupts" TargetMode="External"/><Relationship Id="rId5" Type="http://schemas.openxmlformats.org/officeDocument/2006/relationships/hyperlink" Target="https://wiki.osdev.org/8259_PIC" TargetMode="External"/><Relationship Id="rId4" Type="http://schemas.openxmlformats.org/officeDocument/2006/relationships/hyperlink" Target="https://en.wikipedia.org/wiki/Interrupt_request_(PC_architecture)"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dos.csail.mit.edu/6.828/2005/readings/hardware/8259A.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n.wikipedia.org/wiki/Differential_signaling" TargetMode="External"/><Relationship Id="rId7" Type="http://schemas.openxmlformats.org/officeDocument/2006/relationships/hyperlink" Target="https://graphicscardhub.com/graphics-card-pcie-power-connectors/"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en.wikipedia.org/wiki/PCI_Express#History_and_revisions" TargetMode="External"/><Relationship Id="rId5" Type="http://schemas.openxmlformats.org/officeDocument/2006/relationships/hyperlink" Target="https://en.wikipedia.org/wiki/PCI_Express" TargetMode="External"/><Relationship Id="rId4" Type="http://schemas.openxmlformats.org/officeDocument/2006/relationships/hyperlink" Target="https://computer.howstuffworks.com/pci-express.htm" TargetMode="Externa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en.wikipedia.org/wiki/Synchronous_dynamic_random-access_memory" TargetMode="External"/><Relationship Id="rId3" Type="http://schemas.openxmlformats.org/officeDocument/2006/relationships/hyperlink" Target="https://computer.howstuffworks.com/pci-express.htm" TargetMode="External"/><Relationship Id="rId7" Type="http://schemas.openxmlformats.org/officeDocument/2006/relationships/hyperlink" Target="https://en.wikipedia.org/wiki/Direct_Media_Interface"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www.microway.com/hpc-tech-tips/pci-express-root-complex-confusion/" TargetMode="External"/><Relationship Id="rId5" Type="http://schemas.openxmlformats.org/officeDocument/2006/relationships/hyperlink" Target="https://en.wikipedia.org/wiki/PCI_Express#History_and_revisions" TargetMode="External"/><Relationship Id="rId4" Type="http://schemas.openxmlformats.org/officeDocument/2006/relationships/hyperlink" Target="https://en.wikipedia.org/wiki/PCI_Express"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1</a:t>
            </a:fld>
            <a:endParaRPr lang="en-US"/>
          </a:p>
        </p:txBody>
      </p:sp>
    </p:spTree>
    <p:extLst>
      <p:ext uri="{BB962C8B-B14F-4D97-AF65-F5344CB8AC3E}">
        <p14:creationId xmlns:p14="http://schemas.microsoft.com/office/powerpoint/2010/main" val="3515695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DOS was an early operating system from which the Windows OS eventually emerged. For a discussion of the MS-DOS, see https://en.wikipedia.org/wiki/MS-DOS; for a discussion of the DOS area in physical RAM, see https://en.wikipedia.org/wiki/DOS_memory_management.</a:t>
            </a:r>
          </a:p>
          <a:p>
            <a:endParaRPr lang="en-US" dirty="0"/>
          </a:p>
          <a:p>
            <a:r>
              <a:rPr lang="en-US" dirty="0"/>
              <a:t>[Ref for the physical memory region layout: https://www.intel.com/content/dam/www/public/us/en/documents/datasheets/10th-gen-core-families-datasheet-vol-2-datasheet.pdf]</a:t>
            </a:r>
          </a:p>
        </p:txBody>
      </p:sp>
      <p:sp>
        <p:nvSpPr>
          <p:cNvPr id="4" name="Slide Number Placeholder 3"/>
          <p:cNvSpPr>
            <a:spLocks noGrp="1"/>
          </p:cNvSpPr>
          <p:nvPr>
            <p:ph type="sldNum" sz="quarter" idx="5"/>
          </p:nvPr>
        </p:nvSpPr>
        <p:spPr/>
        <p:txBody>
          <a:bodyPr/>
          <a:lstStyle/>
          <a:p>
            <a:fld id="{2049842A-5CF9-4F0B-9230-CA0D438F5D42}" type="slidenum">
              <a:rPr lang="en-US" smtClean="0"/>
              <a:t>14</a:t>
            </a:fld>
            <a:endParaRPr lang="en-US"/>
          </a:p>
        </p:txBody>
      </p:sp>
    </p:spTree>
    <p:extLst>
      <p:ext uri="{BB962C8B-B14F-4D97-AF65-F5344CB8AC3E}">
        <p14:creationId xmlns:p14="http://schemas.microsoft.com/office/powerpoint/2010/main" val="3068806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75145-3559-0C7F-C0BC-EB2B7BC54A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034EA1-6962-2E79-4E0F-FF2991A3E3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9560CF-27B5-26E0-5C99-C53BEDAAF415}"/>
              </a:ext>
            </a:extLst>
          </p:cNvPr>
          <p:cNvSpPr>
            <a:spLocks noGrp="1"/>
          </p:cNvSpPr>
          <p:nvPr>
            <p:ph type="body" idx="1"/>
          </p:nvPr>
        </p:nvSpPr>
        <p:spPr/>
        <p:txBody>
          <a:bodyPr/>
          <a:lstStyle/>
          <a:p>
            <a:endParaRPr lang="en-US" dirty="0"/>
          </a:p>
          <a:p>
            <a:r>
              <a:rPr lang="en-US" dirty="0"/>
              <a:t>[Ref for the physical memory region layout: https://www.intel.com/content/dam/www/public/us/en/documents/datasheets/10th-gen-core-families-datasheet-vol-2-datasheet.pdf]</a:t>
            </a:r>
          </a:p>
        </p:txBody>
      </p:sp>
      <p:sp>
        <p:nvSpPr>
          <p:cNvPr id="4" name="Slide Number Placeholder 3">
            <a:extLst>
              <a:ext uri="{FF2B5EF4-FFF2-40B4-BE49-F238E27FC236}">
                <a16:creationId xmlns:a16="http://schemas.microsoft.com/office/drawing/2014/main" id="{50D411B5-5364-CD1A-FD35-67E0C01AD729}"/>
              </a:ext>
            </a:extLst>
          </p:cNvPr>
          <p:cNvSpPr>
            <a:spLocks noGrp="1"/>
          </p:cNvSpPr>
          <p:nvPr>
            <p:ph type="sldNum" sz="quarter" idx="5"/>
          </p:nvPr>
        </p:nvSpPr>
        <p:spPr/>
        <p:txBody>
          <a:bodyPr/>
          <a:lstStyle/>
          <a:p>
            <a:fld id="{2049842A-5CF9-4F0B-9230-CA0D438F5D42}" type="slidenum">
              <a:rPr lang="en-US" smtClean="0"/>
              <a:t>15</a:t>
            </a:fld>
            <a:endParaRPr lang="en-US"/>
          </a:p>
        </p:txBody>
      </p:sp>
    </p:spTree>
    <p:extLst>
      <p:ext uri="{BB962C8B-B14F-4D97-AF65-F5344CB8AC3E}">
        <p14:creationId xmlns:p14="http://schemas.microsoft.com/office/powerpoint/2010/main" val="1723290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example, a “read request” means that the CPU wants to read some data from the PCI-e device.</a:t>
            </a:r>
          </a:p>
          <a:p>
            <a:endParaRPr lang="en-US" dirty="0"/>
          </a:p>
          <a:p>
            <a:r>
              <a:rPr lang="en-US" dirty="0"/>
              <a:t>In a TLP packet, grey fields are just ones that aren’t relevant to the slide.</a:t>
            </a:r>
          </a:p>
          <a:p>
            <a:endParaRPr lang="en-US" dirty="0"/>
          </a:p>
          <a:p>
            <a:r>
              <a:rPr lang="en-US" dirty="0"/>
              <a:t>The slide doesn’t explicitly show the format for the PCI response, but you can imagine what it looks like. It contains . . .</a:t>
            </a:r>
          </a:p>
          <a:p>
            <a:r>
              <a:rPr lang="en-US" dirty="0"/>
              <a:t>-the data to read,</a:t>
            </a:r>
          </a:p>
          <a:p>
            <a:r>
              <a:rPr lang="en-US" dirty="0"/>
              <a:t>-the length of the returned data</a:t>
            </a:r>
          </a:p>
          <a:p>
            <a:r>
              <a:rPr lang="en-US" dirty="0"/>
              <a:t>-the ID of the device which returned the data</a:t>
            </a:r>
          </a:p>
          <a:p>
            <a:r>
              <a:rPr lang="en-US" dirty="0"/>
              <a:t>. . . and so on and so forth.</a:t>
            </a:r>
          </a:p>
          <a:p>
            <a:endParaRPr lang="en-US" dirty="0"/>
          </a:p>
          <a:p>
            <a:r>
              <a:rPr lang="en-US" dirty="0"/>
              <a:t>[Aside: For an in-depth look at PCIe, check out https://resources.infosecinstitute.com/topic/system-address-map-initialization-x86x64-architecture-part-2-pci-express-based-systems/. That web page is very low-level, but it’s much more readable than the official PCIe spec :-D.]</a:t>
            </a:r>
          </a:p>
          <a:p>
            <a:r>
              <a:rPr lang="en-US" dirty="0"/>
              <a:t>[Ref: Example based on the one from here: </a:t>
            </a:r>
            <a:r>
              <a:rPr lang="en-US" dirty="0">
                <a:hlinkClick r:id="rId3"/>
              </a:rPr>
              <a:t>http://xillybus.com/tutorials/pci-express-tlp-pcie-primer-tutorial-guide-1</a:t>
            </a:r>
            <a:r>
              <a:rPr lang="en-US" dirty="0"/>
              <a:t>]</a:t>
            </a:r>
          </a:p>
        </p:txBody>
      </p:sp>
      <p:sp>
        <p:nvSpPr>
          <p:cNvPr id="4" name="Slide Number Placeholder 3"/>
          <p:cNvSpPr>
            <a:spLocks noGrp="1"/>
          </p:cNvSpPr>
          <p:nvPr>
            <p:ph type="sldNum" sz="quarter" idx="5"/>
          </p:nvPr>
        </p:nvSpPr>
        <p:spPr/>
        <p:txBody>
          <a:bodyPr/>
          <a:lstStyle/>
          <a:p>
            <a:fld id="{2049842A-5CF9-4F0B-9230-CA0D438F5D42}" type="slidenum">
              <a:rPr lang="en-US" smtClean="0"/>
              <a:t>16</a:t>
            </a:fld>
            <a:endParaRPr lang="en-US"/>
          </a:p>
        </p:txBody>
      </p:sp>
    </p:spTree>
    <p:extLst>
      <p:ext uri="{BB962C8B-B14F-4D97-AF65-F5344CB8AC3E}">
        <p14:creationId xmlns:p14="http://schemas.microsoft.com/office/powerpoint/2010/main" val="11173284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a:t>
            </a:r>
            <a:r>
              <a:rPr lang="en-US" dirty="0">
                <a:hlinkClick r:id="rId3"/>
              </a:rPr>
              <a:t>https://habr.com/en/post/446312/</a:t>
            </a:r>
            <a:endParaRPr lang="en-US" dirty="0"/>
          </a:p>
          <a:p>
            <a:r>
              <a:rPr lang="en-US" dirty="0"/>
              <a:t>        </a:t>
            </a:r>
            <a:r>
              <a:rPr lang="en-US" dirty="0">
                <a:hlinkClick r:id="rId4"/>
              </a:rPr>
              <a:t>https://www.mindshare.com/files/ebooks/PCI%20Express%20Technology%203.0.pdf</a:t>
            </a:r>
            <a:r>
              <a:rPr lang="en-US" dirty="0"/>
              <a:t> //Chapter 17</a:t>
            </a:r>
          </a:p>
          <a:p>
            <a:r>
              <a:rPr lang="en-US" dirty="0"/>
              <a:t>        </a:t>
            </a:r>
            <a:r>
              <a:rPr lang="en-US" dirty="0">
                <a:hlinkClick r:id="rId5"/>
              </a:rPr>
              <a:t>https://en.wikipedia.org/wiki/Message_Signaled_Interrupts</a:t>
            </a:r>
            <a:endParaRPr lang="en-US" dirty="0"/>
          </a:p>
          <a:p>
            <a:r>
              <a:rPr lang="en-US" dirty="0"/>
              <a:t>       https://web.archive.org/web/20151010053259/https://www.xilinx.com/Attachment/Xilinx_Answer_58495_PCIe_Interrupt_Debugging_Guide.pdf</a:t>
            </a:r>
          </a:p>
          <a:p>
            <a:r>
              <a:rPr lang="en-US" dirty="0"/>
              <a:t>        Chapter 10 (“Advanced Programmable Interrupt Controller”) of Volume 3 of the Intel Software Developer’s Manual</a:t>
            </a:r>
          </a:p>
          <a:p>
            <a:r>
              <a:rPr lang="en-US" dirty="0"/>
              <a:t>]</a:t>
            </a:r>
          </a:p>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17</a:t>
            </a:fld>
            <a:endParaRPr lang="en-US"/>
          </a:p>
        </p:txBody>
      </p:sp>
    </p:spTree>
    <p:extLst>
      <p:ext uri="{BB962C8B-B14F-4D97-AF65-F5344CB8AC3E}">
        <p14:creationId xmlns:p14="http://schemas.microsoft.com/office/powerpoint/2010/main" val="16291275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“MSI” stands for “message signaled interrupts.” The Wikipedia has a good summary (https://en.wikipedia.org/wiki/Message_Signaled_Interrupts): “</a:t>
            </a:r>
            <a:r>
              <a:rPr lang="en-US" b="0" i="0" dirty="0">
                <a:solidFill>
                  <a:srgbClr val="202122"/>
                </a:solidFill>
                <a:effectLst/>
                <a:latin typeface="+mn-lt"/>
              </a:rPr>
              <a:t>Traditionally, a device has an interrupt line (pin) which it asserts when it wants to signal an interrupt to the host processing environment. This traditional form of interrupt </a:t>
            </a:r>
            <a:r>
              <a:rPr lang="en-US" b="0" i="0" dirty="0" err="1">
                <a:solidFill>
                  <a:srgbClr val="202122"/>
                </a:solidFill>
                <a:effectLst/>
                <a:latin typeface="+mn-lt"/>
              </a:rPr>
              <a:t>signalling</a:t>
            </a:r>
            <a:r>
              <a:rPr lang="en-US" b="0" i="0" dirty="0">
                <a:solidFill>
                  <a:srgbClr val="202122"/>
                </a:solidFill>
                <a:effectLst/>
                <a:latin typeface="+mn-lt"/>
              </a:rPr>
              <a:t> is an out-of-band form of control </a:t>
            </a:r>
            <a:r>
              <a:rPr lang="en-US" b="0" i="0" dirty="0" err="1">
                <a:solidFill>
                  <a:srgbClr val="202122"/>
                </a:solidFill>
                <a:effectLst/>
                <a:latin typeface="+mn-lt"/>
              </a:rPr>
              <a:t>signalling</a:t>
            </a:r>
            <a:r>
              <a:rPr lang="en-US" b="0" i="0" dirty="0">
                <a:solidFill>
                  <a:srgbClr val="202122"/>
                </a:solidFill>
                <a:effectLst/>
                <a:latin typeface="+mn-lt"/>
              </a:rPr>
              <a:t> since it uses a dedicated path to send such control information, separately from the main data path. MSI replaces those dedicated interrupt lines with in-band </a:t>
            </a:r>
            <a:r>
              <a:rPr lang="en-US" b="0" i="0" dirty="0" err="1">
                <a:solidFill>
                  <a:srgbClr val="202122"/>
                </a:solidFill>
                <a:effectLst/>
                <a:latin typeface="+mn-lt"/>
              </a:rPr>
              <a:t>signalling</a:t>
            </a:r>
            <a:r>
              <a:rPr lang="en-US" b="0" i="0" dirty="0">
                <a:solidFill>
                  <a:srgbClr val="202122"/>
                </a:solidFill>
                <a:effectLst/>
                <a:latin typeface="+mn-lt"/>
              </a:rPr>
              <a:t>, by exchanging special messages that indicate interrupts through the main data path. In particular, MSI allows the device to write a small amount of interrupt-describing data to a special </a:t>
            </a:r>
            <a:r>
              <a:rPr lang="en-US" b="0" i="0" u="none" strike="noStrike" dirty="0">
                <a:solidFill>
                  <a:srgbClr val="0645AD"/>
                </a:solidFill>
                <a:effectLst/>
                <a:latin typeface="+mn-lt"/>
              </a:rPr>
              <a:t>memory-mapped IO </a:t>
            </a:r>
            <a:r>
              <a:rPr lang="en-US" b="0" i="0" dirty="0">
                <a:solidFill>
                  <a:srgbClr val="202122"/>
                </a:solidFill>
                <a:effectLst/>
                <a:latin typeface="+mn-lt"/>
              </a:rPr>
              <a:t>address, and the chipset then delivers the corresponding interrupt to a processor . . . </a:t>
            </a:r>
            <a:r>
              <a:rPr lang="en-US" b="1" i="0" dirty="0">
                <a:solidFill>
                  <a:srgbClr val="202122"/>
                </a:solidFill>
                <a:effectLst/>
                <a:latin typeface="+mn-lt"/>
              </a:rPr>
              <a:t>PCI Express does not have separate interrupt pins at all; instead, it uses special in-band messages to allow pin assertion or </a:t>
            </a:r>
            <a:r>
              <a:rPr lang="en-US" b="1" i="0" dirty="0" err="1">
                <a:solidFill>
                  <a:srgbClr val="202122"/>
                </a:solidFill>
                <a:effectLst/>
                <a:latin typeface="+mn-lt"/>
              </a:rPr>
              <a:t>deassertion</a:t>
            </a:r>
            <a:r>
              <a:rPr lang="en-US" b="1" i="0" dirty="0">
                <a:solidFill>
                  <a:srgbClr val="202122"/>
                </a:solidFill>
                <a:effectLst/>
                <a:latin typeface="+mn-lt"/>
              </a:rPr>
              <a:t> to be emulated.</a:t>
            </a:r>
            <a:r>
              <a:rPr lang="en-US" b="0" i="0" dirty="0">
                <a:solidFill>
                  <a:srgbClr val="202122"/>
                </a:solidFill>
                <a:effectLst/>
                <a:latin typeface="+mn-lt"/>
              </a:rPr>
              <a:t>”</a:t>
            </a:r>
            <a:endParaRPr lang="en-US" dirty="0">
              <a:latin typeface="+mn-lt"/>
            </a:endParaRPr>
          </a:p>
        </p:txBody>
      </p:sp>
      <p:sp>
        <p:nvSpPr>
          <p:cNvPr id="4" name="Slide Number Placeholder 3"/>
          <p:cNvSpPr>
            <a:spLocks noGrp="1"/>
          </p:cNvSpPr>
          <p:nvPr>
            <p:ph type="sldNum" sz="quarter" idx="5"/>
          </p:nvPr>
        </p:nvSpPr>
        <p:spPr/>
        <p:txBody>
          <a:bodyPr/>
          <a:lstStyle/>
          <a:p>
            <a:fld id="{2049842A-5CF9-4F0B-9230-CA0D438F5D42}" type="slidenum">
              <a:rPr lang="en-US" smtClean="0"/>
              <a:t>18</a:t>
            </a:fld>
            <a:endParaRPr lang="en-US"/>
          </a:p>
        </p:txBody>
      </p:sp>
    </p:spTree>
    <p:extLst>
      <p:ext uri="{BB962C8B-B14F-4D97-AF65-F5344CB8AC3E}">
        <p14:creationId xmlns:p14="http://schemas.microsoft.com/office/powerpoint/2010/main" val="2252522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PCI-e+APIC</a:t>
            </a:r>
            <a:r>
              <a:rPr lang="en-US" dirty="0"/>
              <a:t> approach towards interrupt handling allows a single bus to handle both “normal” traffic between the CPU and a device, and interrupt traffic.</a:t>
            </a:r>
          </a:p>
        </p:txBody>
      </p:sp>
      <p:sp>
        <p:nvSpPr>
          <p:cNvPr id="4" name="Slide Number Placeholder 3"/>
          <p:cNvSpPr>
            <a:spLocks noGrp="1"/>
          </p:cNvSpPr>
          <p:nvPr>
            <p:ph type="sldNum" sz="quarter" idx="5"/>
          </p:nvPr>
        </p:nvSpPr>
        <p:spPr/>
        <p:txBody>
          <a:bodyPr/>
          <a:lstStyle/>
          <a:p>
            <a:fld id="{2049842A-5CF9-4F0B-9230-CA0D438F5D42}" type="slidenum">
              <a:rPr lang="en-US" smtClean="0"/>
              <a:t>19</a:t>
            </a:fld>
            <a:endParaRPr lang="en-US"/>
          </a:p>
        </p:txBody>
      </p:sp>
    </p:spTree>
    <p:extLst>
      <p:ext uri="{BB962C8B-B14F-4D97-AF65-F5344CB8AC3E}">
        <p14:creationId xmlns:p14="http://schemas.microsoft.com/office/powerpoint/2010/main" val="42092554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21</a:t>
            </a:fld>
            <a:endParaRPr lang="en-US"/>
          </a:p>
        </p:txBody>
      </p:sp>
    </p:spTree>
    <p:extLst>
      <p:ext uri="{BB962C8B-B14F-4D97-AF65-F5344CB8AC3E}">
        <p14:creationId xmlns:p14="http://schemas.microsoft.com/office/powerpoint/2010/main" val="34655578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22</a:t>
            </a:fld>
            <a:endParaRPr lang="en-US"/>
          </a:p>
        </p:txBody>
      </p:sp>
    </p:spTree>
    <p:extLst>
      <p:ext uri="{BB962C8B-B14F-4D97-AF65-F5344CB8AC3E}">
        <p14:creationId xmlns:p14="http://schemas.microsoft.com/office/powerpoint/2010/main" val="30362678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system on the left, the CPU only specifies something on the address bus when requesting a read; in contrast, to specify a write, the CPU specifies both the target port or memory address, as well as the data to write via the data bus.</a:t>
            </a:r>
          </a:p>
          <a:p>
            <a:endParaRPr lang="en-US" dirty="0"/>
          </a:p>
          <a:p>
            <a:r>
              <a:rPr lang="en-US" dirty="0"/>
              <a:t>[Refs: https://stackoverflow.com/questions/3215878/what-are-in-out-instructions-in-x86-used-for</a:t>
            </a:r>
          </a:p>
          <a:p>
            <a:r>
              <a:rPr lang="en-US" dirty="0"/>
              <a:t>          https://electronics.stackexchange.com/questions/188742/address-spaces-in-pcie</a:t>
            </a:r>
          </a:p>
          <a:p>
            <a:r>
              <a:rPr lang="en-US" dirty="0"/>
              <a:t>          https://electronics.stackexchange.com/a/251880</a:t>
            </a:r>
          </a:p>
          <a:p>
            <a:r>
              <a:rPr lang="en-US" dirty="0"/>
              <a:t>          https://www.cpu-world.com/info/Pinouts/8088.html</a:t>
            </a:r>
          </a:p>
          <a:p>
            <a:r>
              <a:rPr lang="en-US" dirty="0"/>
              <a:t>          https://sysplay.github.io/books/LinuxDrivers/book/Content/Part08.html</a:t>
            </a:r>
          </a:p>
          <a:p>
            <a:r>
              <a:rPr lang="en-US" dirty="0"/>
              <a:t>]</a:t>
            </a:r>
          </a:p>
        </p:txBody>
      </p:sp>
      <p:sp>
        <p:nvSpPr>
          <p:cNvPr id="4" name="Slide Number Placeholder 3"/>
          <p:cNvSpPr>
            <a:spLocks noGrp="1"/>
          </p:cNvSpPr>
          <p:nvPr>
            <p:ph type="sldNum" sz="quarter" idx="5"/>
          </p:nvPr>
        </p:nvSpPr>
        <p:spPr/>
        <p:txBody>
          <a:bodyPr/>
          <a:lstStyle/>
          <a:p>
            <a:fld id="{2049842A-5CF9-4F0B-9230-CA0D438F5D42}" type="slidenum">
              <a:rPr lang="en-US" smtClean="0"/>
              <a:t>23</a:t>
            </a:fld>
            <a:endParaRPr lang="en-US"/>
          </a:p>
        </p:txBody>
      </p:sp>
    </p:spTree>
    <p:extLst>
      <p:ext uri="{BB962C8B-B14F-4D97-AF65-F5344CB8AC3E}">
        <p14:creationId xmlns:p14="http://schemas.microsoft.com/office/powerpoint/2010/main" val="32611543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leaf nodes in the graph that are label “Serial ATA” are individual storage devices.</a:t>
            </a:r>
          </a:p>
        </p:txBody>
      </p:sp>
      <p:sp>
        <p:nvSpPr>
          <p:cNvPr id="4" name="Slide Number Placeholder 3"/>
          <p:cNvSpPr>
            <a:spLocks noGrp="1"/>
          </p:cNvSpPr>
          <p:nvPr>
            <p:ph type="sldNum" sz="quarter" idx="5"/>
          </p:nvPr>
        </p:nvSpPr>
        <p:spPr/>
        <p:txBody>
          <a:bodyPr/>
          <a:lstStyle/>
          <a:p>
            <a:fld id="{2049842A-5CF9-4F0B-9230-CA0D438F5D42}" type="slidenum">
              <a:rPr lang="en-US" smtClean="0"/>
              <a:t>27</a:t>
            </a:fld>
            <a:endParaRPr lang="en-US"/>
          </a:p>
        </p:txBody>
      </p:sp>
    </p:spTree>
    <p:extLst>
      <p:ext uri="{BB962C8B-B14F-4D97-AF65-F5344CB8AC3E}">
        <p14:creationId xmlns:p14="http://schemas.microsoft.com/office/powerpoint/2010/main" val="4210527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we’ll see later in lecture, the Intel 8259 is a programmable interrupt controller (PIC). A PIC is like a referee that sits between a CPU and multiple interrupt lines coming in from multiple devices (e.g., a storage device, a hardware timer, a network card); if multiple devices have raised an interrupt, the PIC decides the order in which the interrupts are presented to the CPU. [Ref: https://en.wikipedia.org/wiki/Intel_8259]</a:t>
            </a:r>
          </a:p>
          <a:p>
            <a:endParaRPr lang="en-US" dirty="0"/>
          </a:p>
          <a:p>
            <a:r>
              <a:rPr lang="en-US" dirty="0"/>
              <a:t>[8259 pin diagram taken from </a:t>
            </a:r>
            <a:r>
              <a:rPr lang="en-US" dirty="0">
                <a:hlinkClick r:id="rId3"/>
              </a:rPr>
              <a:t>https://pdos.csail.mit.edu/6.828/2005/readings/hardware/8259A.pdf</a:t>
            </a:r>
            <a:r>
              <a:rPr lang="en-US" dirty="0"/>
              <a:t>]</a:t>
            </a:r>
          </a:p>
          <a:p>
            <a:r>
              <a:rPr lang="en-US" dirty="0"/>
              <a:t>[Ref: </a:t>
            </a:r>
            <a:r>
              <a:rPr lang="en-US" dirty="0">
                <a:hlinkClick r:id="rId4"/>
              </a:rPr>
              <a:t>https://learn.sparkfun.com/tutorials/integrated-circuits/all</a:t>
            </a:r>
            <a:r>
              <a:rPr lang="en-US" dirty="0"/>
              <a:t>]</a:t>
            </a:r>
          </a:p>
        </p:txBody>
      </p:sp>
      <p:sp>
        <p:nvSpPr>
          <p:cNvPr id="4" name="Slide Number Placeholder 3"/>
          <p:cNvSpPr>
            <a:spLocks noGrp="1"/>
          </p:cNvSpPr>
          <p:nvPr>
            <p:ph type="sldNum" sz="quarter" idx="5"/>
          </p:nvPr>
        </p:nvSpPr>
        <p:spPr/>
        <p:txBody>
          <a:bodyPr/>
          <a:lstStyle/>
          <a:p>
            <a:fld id="{2049842A-5CF9-4F0B-9230-CA0D438F5D42}" type="slidenum">
              <a:rPr lang="en-US" smtClean="0"/>
              <a:t>2</a:t>
            </a:fld>
            <a:endParaRPr lang="en-US"/>
          </a:p>
        </p:txBody>
      </p:sp>
    </p:spTree>
    <p:extLst>
      <p:ext uri="{BB962C8B-B14F-4D97-AF65-F5344CB8AC3E}">
        <p14:creationId xmlns:p14="http://schemas.microsoft.com/office/powerpoint/2010/main" val="33791383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28</a:t>
            </a:fld>
            <a:endParaRPr lang="en-US"/>
          </a:p>
        </p:txBody>
      </p:sp>
    </p:spTree>
    <p:extLst>
      <p:ext uri="{BB962C8B-B14F-4D97-AF65-F5344CB8AC3E}">
        <p14:creationId xmlns:p14="http://schemas.microsoft.com/office/powerpoint/2010/main" val="2246229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cs typeface="Segoe UI" panose="020B0502040204020203" pitchFamily="34" charset="0"/>
              </a:rPr>
              <a:t>On my VM, the </a:t>
            </a:r>
            <a:r>
              <a:rPr lang="en-US" sz="1200" dirty="0">
                <a:latin typeface="+mn-lt"/>
              </a:rPr>
              <a:t>struct regs</a:t>
            </a:r>
            <a:r>
              <a:rPr lang="en-US" sz="1200" dirty="0">
                <a:latin typeface="+mn-lt"/>
                <a:cs typeface="Segoe UI" panose="020B0502040204020203" pitchFamily="34" charset="0"/>
              </a:rPr>
              <a:t> lives at physical address </a:t>
            </a:r>
            <a:r>
              <a:rPr lang="en-US" sz="1200" dirty="0">
                <a:latin typeface="Consolas" panose="020B0609020204030204" pitchFamily="49" charset="0"/>
              </a:rPr>
              <a:t>0xFEBF1000</a:t>
            </a:r>
            <a:r>
              <a:rPr lang="en-US" sz="1200" dirty="0">
                <a:latin typeface="+mn-lt"/>
              </a:rPr>
              <a:t>. Note that this address is within the PCI memory range shown in the system address map from a few slides ago!</a:t>
            </a:r>
          </a:p>
        </p:txBody>
      </p:sp>
      <p:sp>
        <p:nvSpPr>
          <p:cNvPr id="4" name="Slide Number Placeholder 3"/>
          <p:cNvSpPr>
            <a:spLocks noGrp="1"/>
          </p:cNvSpPr>
          <p:nvPr>
            <p:ph type="sldNum" sz="quarter" idx="5"/>
          </p:nvPr>
        </p:nvSpPr>
        <p:spPr/>
        <p:txBody>
          <a:bodyPr/>
          <a:lstStyle/>
          <a:p>
            <a:fld id="{2049842A-5CF9-4F0B-9230-CA0D438F5D42}" type="slidenum">
              <a:rPr lang="en-US" smtClean="0"/>
              <a:t>29</a:t>
            </a:fld>
            <a:endParaRPr lang="en-US"/>
          </a:p>
        </p:txBody>
      </p:sp>
    </p:spTree>
    <p:extLst>
      <p:ext uri="{BB962C8B-B14F-4D97-AF65-F5344CB8AC3E}">
        <p14:creationId xmlns:p14="http://schemas.microsoft.com/office/powerpoint/2010/main" val="29683576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Storage throughput is improved if, at any given time, a storage device has multiple IOs that it should handle. This is particularly true for hard disks, which can decrease mechanical latencies by handling requests out of order.</a:t>
            </a:r>
          </a:p>
        </p:txBody>
      </p:sp>
      <p:sp>
        <p:nvSpPr>
          <p:cNvPr id="4" name="Slide Number Placeholder 3"/>
          <p:cNvSpPr>
            <a:spLocks noGrp="1"/>
          </p:cNvSpPr>
          <p:nvPr>
            <p:ph type="sldNum" sz="quarter" idx="5"/>
          </p:nvPr>
        </p:nvSpPr>
        <p:spPr/>
        <p:txBody>
          <a:bodyPr/>
          <a:lstStyle/>
          <a:p>
            <a:fld id="{2049842A-5CF9-4F0B-9230-CA0D438F5D42}" type="slidenum">
              <a:rPr lang="en-US" smtClean="0"/>
              <a:t>30</a:t>
            </a:fld>
            <a:endParaRPr lang="en-US"/>
          </a:p>
        </p:txBody>
      </p:sp>
    </p:spTree>
    <p:extLst>
      <p:ext uri="{BB962C8B-B14F-4D97-AF65-F5344CB8AC3E}">
        <p14:creationId xmlns:p14="http://schemas.microsoft.com/office/powerpoint/2010/main" val="16086387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when we write to the `pr` fields, we’re writing to memory-mapped controlled registers that are owned by the device. In other words, those “memory writes” are sending commands to the device.</a:t>
            </a:r>
          </a:p>
        </p:txBody>
      </p:sp>
      <p:sp>
        <p:nvSpPr>
          <p:cNvPr id="4" name="Slide Number Placeholder 3"/>
          <p:cNvSpPr>
            <a:spLocks noGrp="1"/>
          </p:cNvSpPr>
          <p:nvPr>
            <p:ph type="sldNum" sz="quarter" idx="5"/>
          </p:nvPr>
        </p:nvSpPr>
        <p:spPr/>
        <p:txBody>
          <a:bodyPr/>
          <a:lstStyle/>
          <a:p>
            <a:fld id="{2049842A-5CF9-4F0B-9230-CA0D438F5D42}" type="slidenum">
              <a:rPr lang="en-US" smtClean="0"/>
              <a:t>31</a:t>
            </a:fld>
            <a:endParaRPr lang="en-US"/>
          </a:p>
        </p:txBody>
      </p:sp>
    </p:spTree>
    <p:extLst>
      <p:ext uri="{BB962C8B-B14F-4D97-AF65-F5344CB8AC3E}">
        <p14:creationId xmlns:p14="http://schemas.microsoft.com/office/powerpoint/2010/main" val="4161395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a:t>
            </a:r>
            <a:r>
              <a:rPr lang="en-US" dirty="0">
                <a:hlinkClick r:id="rId3"/>
              </a:rPr>
              <a:t>https://habr.com/en/post/446312/</a:t>
            </a:r>
            <a:endParaRPr lang="en-US" dirty="0"/>
          </a:p>
          <a:p>
            <a:r>
              <a:rPr lang="en-US" dirty="0"/>
              <a:t>        </a:t>
            </a:r>
            <a:r>
              <a:rPr lang="en-US" dirty="0">
                <a:hlinkClick r:id="rId4"/>
              </a:rPr>
              <a:t>https://wiki.osdev.org/8259_PIC</a:t>
            </a:r>
            <a:endParaRPr lang="en-US" dirty="0"/>
          </a:p>
          <a:p>
            <a:r>
              <a:rPr lang="en-US" dirty="0"/>
              <a:t>        </a:t>
            </a:r>
            <a:r>
              <a:rPr lang="en-US" dirty="0">
                <a:hlinkClick r:id="rId5"/>
              </a:rPr>
              <a:t>https://wiki.osdev.org/Interrupts</a:t>
            </a:r>
            <a:endParaRPr lang="en-US" dirty="0"/>
          </a:p>
          <a:p>
            <a:r>
              <a:rPr lang="en-US" dirty="0"/>
              <a:t>        </a:t>
            </a:r>
            <a:r>
              <a:rPr lang="en-US" dirty="0">
                <a:hlinkClick r:id="rId6"/>
              </a:rPr>
              <a:t>https://pdos.csail.mit.edu/6.828/2005/readings/hardware/8259A.pdf</a:t>
            </a:r>
            <a:endParaRPr lang="en-US" dirty="0"/>
          </a:p>
          <a:p>
            <a:r>
              <a:rPr lang="en-US" dirty="0"/>
              <a:t>]</a:t>
            </a:r>
          </a:p>
        </p:txBody>
      </p:sp>
      <p:sp>
        <p:nvSpPr>
          <p:cNvPr id="4" name="Slide Number Placeholder 3"/>
          <p:cNvSpPr>
            <a:spLocks noGrp="1"/>
          </p:cNvSpPr>
          <p:nvPr>
            <p:ph type="sldNum" sz="quarter" idx="5"/>
          </p:nvPr>
        </p:nvSpPr>
        <p:spPr/>
        <p:txBody>
          <a:bodyPr/>
          <a:lstStyle/>
          <a:p>
            <a:fld id="{2049842A-5CF9-4F0B-9230-CA0D438F5D42}" type="slidenum">
              <a:rPr lang="en-US" smtClean="0"/>
              <a:t>4</a:t>
            </a:fld>
            <a:endParaRPr lang="en-US"/>
          </a:p>
        </p:txBody>
      </p:sp>
    </p:spTree>
    <p:extLst>
      <p:ext uri="{BB962C8B-B14F-4D97-AF65-F5344CB8AC3E}">
        <p14:creationId xmlns:p14="http://schemas.microsoft.com/office/powerpoint/2010/main" val="4173093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a:t>
            </a:r>
            <a:r>
              <a:rPr lang="en-US" dirty="0">
                <a:hlinkClick r:id="rId3"/>
              </a:rPr>
              <a:t>https://habr.com/en/post/446312/</a:t>
            </a:r>
            <a:endParaRPr lang="en-US" dirty="0"/>
          </a:p>
          <a:p>
            <a:r>
              <a:rPr lang="en-US" dirty="0"/>
              <a:t>        </a:t>
            </a:r>
            <a:r>
              <a:rPr lang="en-US" dirty="0">
                <a:hlinkClick r:id="rId4"/>
              </a:rPr>
              <a:t>https://en.wikipedia.org/wiki/Interrupt_request_(PC_architecture)</a:t>
            </a:r>
            <a:endParaRPr lang="en-US" dirty="0"/>
          </a:p>
          <a:p>
            <a:r>
              <a:rPr lang="en-US" dirty="0"/>
              <a:t>        </a:t>
            </a:r>
            <a:r>
              <a:rPr lang="en-US" dirty="0">
                <a:hlinkClick r:id="rId5"/>
              </a:rPr>
              <a:t>https://wiki.osdev.org/8259_PIC</a:t>
            </a:r>
            <a:endParaRPr lang="en-US" dirty="0"/>
          </a:p>
          <a:p>
            <a:r>
              <a:rPr lang="en-US" dirty="0"/>
              <a:t>        </a:t>
            </a:r>
            <a:r>
              <a:rPr lang="en-US" dirty="0">
                <a:hlinkClick r:id="rId6"/>
              </a:rPr>
              <a:t>https://wiki.osdev.org/Interrupts</a:t>
            </a:r>
            <a:endParaRPr lang="en-US" dirty="0"/>
          </a:p>
          <a:p>
            <a:r>
              <a:rPr lang="en-US" dirty="0"/>
              <a:t>        </a:t>
            </a:r>
            <a:r>
              <a:rPr lang="en-US" dirty="0">
                <a:hlinkClick r:id="rId7"/>
              </a:rPr>
              <a:t>https://pdos.csail.mit.edu/6.828/2005/readings/hardware/8259A.pdf</a:t>
            </a:r>
            <a:endParaRPr lang="en-US" dirty="0"/>
          </a:p>
          <a:p>
            <a:r>
              <a:rPr lang="en-US" dirty="0"/>
              <a:t>]</a:t>
            </a:r>
          </a:p>
        </p:txBody>
      </p:sp>
      <p:sp>
        <p:nvSpPr>
          <p:cNvPr id="4" name="Slide Number Placeholder 3"/>
          <p:cNvSpPr>
            <a:spLocks noGrp="1"/>
          </p:cNvSpPr>
          <p:nvPr>
            <p:ph type="sldNum" sz="quarter" idx="5"/>
          </p:nvPr>
        </p:nvSpPr>
        <p:spPr/>
        <p:txBody>
          <a:bodyPr/>
          <a:lstStyle/>
          <a:p>
            <a:fld id="{2049842A-5CF9-4F0B-9230-CA0D438F5D42}" type="slidenum">
              <a:rPr lang="en-US" smtClean="0"/>
              <a:t>5</a:t>
            </a:fld>
            <a:endParaRPr lang="en-US"/>
          </a:p>
        </p:txBody>
      </p:sp>
    </p:spTree>
    <p:extLst>
      <p:ext uri="{BB962C8B-B14F-4D97-AF65-F5344CB8AC3E}">
        <p14:creationId xmlns:p14="http://schemas.microsoft.com/office/powerpoint/2010/main" val="761211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 cascading PIC setup, when the secondary PIC wants to send an interrupt to the CPU, the secondary PIC raises its interrupt line. Eventually, the primary PIC will raise its acknowledgement line. The secondary PIC will send the ISR address to the primary PIC, who will then forward the ISR address to the CPU. Ref: Page 19 of [1].]</a:t>
            </a:r>
          </a:p>
          <a:p>
            <a:endParaRPr lang="en-US" dirty="0"/>
          </a:p>
          <a:p>
            <a:endParaRPr lang="en-US" dirty="0"/>
          </a:p>
          <a:p>
            <a:r>
              <a:rPr lang="en-US" dirty="0"/>
              <a:t>[Ref: [1] </a:t>
            </a:r>
            <a:r>
              <a:rPr lang="en-US" dirty="0">
                <a:hlinkClick r:id="rId3"/>
              </a:rPr>
              <a:t>https://pdos.csail.mit.edu/6.828/2005/readings/hardware/8259A.pdf</a:t>
            </a:r>
            <a:r>
              <a:rPr lang="en-US" dirty="0"/>
              <a:t>]</a:t>
            </a:r>
          </a:p>
        </p:txBody>
      </p:sp>
      <p:sp>
        <p:nvSpPr>
          <p:cNvPr id="4" name="Slide Number Placeholder 3"/>
          <p:cNvSpPr>
            <a:spLocks noGrp="1"/>
          </p:cNvSpPr>
          <p:nvPr>
            <p:ph type="sldNum" sz="quarter" idx="5"/>
          </p:nvPr>
        </p:nvSpPr>
        <p:spPr/>
        <p:txBody>
          <a:bodyPr/>
          <a:lstStyle/>
          <a:p>
            <a:fld id="{2049842A-5CF9-4F0B-9230-CA0D438F5D42}" type="slidenum">
              <a:rPr lang="en-US" smtClean="0"/>
              <a:t>6</a:t>
            </a:fld>
            <a:endParaRPr lang="en-US"/>
          </a:p>
        </p:txBody>
      </p:sp>
    </p:spTree>
    <p:extLst>
      <p:ext uri="{BB962C8B-B14F-4D97-AF65-F5344CB8AC3E}">
        <p14:creationId xmlns:p14="http://schemas.microsoft.com/office/powerpoint/2010/main" val="3825797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do you need two wires to send one bit? The reason is that PCI-e uses a technology called differential signaling to transmit a bit. Differential signaling requires two wires, with a bit being encoded as the difference in the voltage between the two wires. Ref: </a:t>
            </a:r>
            <a:r>
              <a:rPr lang="en-US" dirty="0">
                <a:hlinkClick r:id="rId3"/>
              </a:rPr>
              <a:t>https://en.wikipedia.org/wiki/Differential_signaling</a:t>
            </a:r>
            <a:r>
              <a:rPr lang="en-US" dirty="0"/>
              <a:t>]]</a:t>
            </a:r>
          </a:p>
          <a:p>
            <a:endParaRPr lang="en-US" dirty="0"/>
          </a:p>
          <a:p>
            <a:r>
              <a:rPr lang="en-US" dirty="0"/>
              <a:t>If you look at the photo of the graphics card, you can actually count the lanes!</a:t>
            </a:r>
          </a:p>
          <a:p>
            <a:endParaRPr lang="en-US" dirty="0"/>
          </a:p>
          <a:p>
            <a:r>
              <a:rPr lang="en-US" dirty="0"/>
              <a:t>[Ref: </a:t>
            </a:r>
            <a:r>
              <a:rPr lang="en-US" dirty="0">
                <a:hlinkClick r:id="rId4"/>
              </a:rPr>
              <a:t>https://computer.howstuffworks.com/pci-express.htm</a:t>
            </a:r>
            <a:endParaRPr lang="en-US" dirty="0"/>
          </a:p>
          <a:p>
            <a:r>
              <a:rPr lang="en-US" dirty="0"/>
              <a:t>        </a:t>
            </a:r>
            <a:r>
              <a:rPr lang="en-US" dirty="0">
                <a:hlinkClick r:id="rId5"/>
              </a:rPr>
              <a:t>https://en.wikipedia.org/wiki/PCI_Express</a:t>
            </a:r>
            <a:endParaRPr lang="en-US" dirty="0"/>
          </a:p>
          <a:p>
            <a:r>
              <a:rPr lang="en-US" dirty="0"/>
              <a:t>        </a:t>
            </a:r>
            <a:r>
              <a:rPr lang="en-US" dirty="0">
                <a:hlinkClick r:id="rId6"/>
              </a:rPr>
              <a:t>https://en.wikipedia.org/wiki/PCI_Express#History_and_revisions</a:t>
            </a:r>
            <a:r>
              <a:rPr lang="en-US" dirty="0"/>
              <a:t> //Reference for the PCI-e 5.0 speed;</a:t>
            </a:r>
          </a:p>
          <a:p>
            <a:r>
              <a:rPr lang="en-US" dirty="0"/>
              <a:t>        Picture of graphics card taken from </a:t>
            </a:r>
            <a:r>
              <a:rPr lang="en-US" dirty="0">
                <a:hlinkClick r:id="rId7"/>
              </a:rPr>
              <a:t>https://graphicscardhub.com/graphics-card-pcie-power-connectors/</a:t>
            </a:r>
            <a:endParaRPr lang="en-US" dirty="0"/>
          </a:p>
          <a:p>
            <a:r>
              <a:rPr lang="en-US" dirty="0"/>
              <a:t>]</a:t>
            </a:r>
          </a:p>
        </p:txBody>
      </p:sp>
      <p:sp>
        <p:nvSpPr>
          <p:cNvPr id="4" name="Slide Number Placeholder 3"/>
          <p:cNvSpPr>
            <a:spLocks noGrp="1"/>
          </p:cNvSpPr>
          <p:nvPr>
            <p:ph type="sldNum" sz="quarter" idx="5"/>
          </p:nvPr>
        </p:nvSpPr>
        <p:spPr/>
        <p:txBody>
          <a:bodyPr/>
          <a:lstStyle/>
          <a:p>
            <a:fld id="{2049842A-5CF9-4F0B-9230-CA0D438F5D42}" type="slidenum">
              <a:rPr lang="en-US" smtClean="0"/>
              <a:t>10</a:t>
            </a:fld>
            <a:endParaRPr lang="en-US"/>
          </a:p>
        </p:txBody>
      </p:sp>
    </p:spTree>
    <p:extLst>
      <p:ext uri="{BB962C8B-B14F-4D97-AF65-F5344CB8AC3E}">
        <p14:creationId xmlns:p14="http://schemas.microsoft.com/office/powerpoint/2010/main" val="612058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Yes, the real name of the machine is the “</a:t>
            </a:r>
            <a:r>
              <a:rPr lang="en-US" dirty="0" err="1"/>
              <a:t>Octoputer</a:t>
            </a:r>
            <a:r>
              <a:rPr lang="en-US" dirty="0"/>
              <a:t>.”</a:t>
            </a:r>
          </a:p>
          <a:p>
            <a:endParaRPr lang="en-US" dirty="0"/>
          </a:p>
          <a:p>
            <a:r>
              <a:rPr lang="en-US" dirty="0"/>
              <a:t>Note that the </a:t>
            </a:r>
            <a:r>
              <a:rPr lang="en-US" dirty="0" err="1"/>
              <a:t>Octoputer</a:t>
            </a:r>
            <a:r>
              <a:rPr lang="en-US" dirty="0"/>
              <a:t> has oversubscription along its PCI-e links. Oversubscription means that all devices cannot simultaneously exchange data with a CPU at full speed. For example, each of the x16 lanes coming out of a CPU are two-way </a:t>
            </a:r>
            <a:r>
              <a:rPr lang="en-US" dirty="0" err="1"/>
              <a:t>oversubscripted</a:t>
            </a:r>
            <a:r>
              <a:rPr lang="en-US" dirty="0"/>
              <a:t>, because each of those x16 lanes connect to a switch which talks to TWO devices, each of which has x16 lanes. Oversubscription won’t be noticed if both of those devices are rarely active at the same time.</a:t>
            </a:r>
          </a:p>
          <a:p>
            <a:endParaRPr lang="en-US" dirty="0"/>
          </a:p>
          <a:p>
            <a:r>
              <a:rPr lang="en-US" dirty="0"/>
              <a:t>DMI (Direct Media Interface) is just another bus protocol. At a high level, DMI is similar to PCI-e: DMI uses lanes, differential signaling, and point-to-point connections between devices.</a:t>
            </a:r>
          </a:p>
          <a:p>
            <a:endParaRPr lang="en-US" dirty="0"/>
          </a:p>
          <a:p>
            <a:r>
              <a:rPr lang="en-US" dirty="0"/>
              <a:t>The PCH (“Platform Controller Hub”) is an Intel-specific component for connecting various components on a chip. [Ref: https://en.wikipedia.org/wiki/Platform_Controller_Hub]</a:t>
            </a:r>
          </a:p>
          <a:p>
            <a:endParaRPr lang="en-US" dirty="0"/>
          </a:p>
          <a:p>
            <a:r>
              <a:rPr lang="en-US" dirty="0"/>
              <a:t>[Ref: </a:t>
            </a:r>
            <a:r>
              <a:rPr lang="en-US" dirty="0">
                <a:hlinkClick r:id="rId3"/>
              </a:rPr>
              <a:t>https://computer.howstuffworks.com/pci-express.htm</a:t>
            </a:r>
            <a:endParaRPr lang="en-US" dirty="0"/>
          </a:p>
          <a:p>
            <a:r>
              <a:rPr lang="en-US" dirty="0"/>
              <a:t>        </a:t>
            </a:r>
            <a:r>
              <a:rPr lang="en-US" dirty="0">
                <a:hlinkClick r:id="rId4"/>
              </a:rPr>
              <a:t>https://en.wikipedia.org/wiki/PCI_Express</a:t>
            </a:r>
            <a:endParaRPr lang="en-US" dirty="0"/>
          </a:p>
          <a:p>
            <a:r>
              <a:rPr lang="en-US" dirty="0"/>
              <a:t>        </a:t>
            </a:r>
            <a:r>
              <a:rPr lang="en-US" dirty="0">
                <a:hlinkClick r:id="rId5"/>
              </a:rPr>
              <a:t>https://en.wikipedia.org/wiki/PCI_Express#History_and_revisions</a:t>
            </a:r>
            <a:r>
              <a:rPr lang="en-US" dirty="0"/>
              <a:t> //Reference for the PCI-e 5.0 speed;</a:t>
            </a:r>
          </a:p>
          <a:p>
            <a:r>
              <a:rPr lang="en-US" dirty="0"/>
              <a:t>        </a:t>
            </a:r>
            <a:r>
              <a:rPr lang="en-US" dirty="0">
                <a:hlinkClick r:id="rId6"/>
              </a:rPr>
              <a:t>https://www.microway.com/hpc-tech-tips/pci-express-root-complex-confusion/</a:t>
            </a:r>
            <a:r>
              <a:rPr lang="en-US" dirty="0"/>
              <a:t>  //The reference for the</a:t>
            </a:r>
          </a:p>
          <a:p>
            <a:r>
              <a:rPr lang="en-US" dirty="0"/>
              <a:t>                                                                                                                //diagram in the slides</a:t>
            </a:r>
          </a:p>
          <a:p>
            <a:r>
              <a:rPr lang="en-US" dirty="0"/>
              <a:t>        </a:t>
            </a:r>
            <a:r>
              <a:rPr lang="en-US" dirty="0">
                <a:hlinkClick r:id="rId7"/>
              </a:rPr>
              <a:t>https://en.wikipedia.org/wiki/Direct_Media_Interface</a:t>
            </a:r>
            <a:endParaRPr lang="en-US" dirty="0"/>
          </a:p>
          <a:p>
            <a:r>
              <a:rPr lang="en-US" dirty="0"/>
              <a:t>        </a:t>
            </a:r>
            <a:r>
              <a:rPr lang="en-US" dirty="0">
                <a:hlinkClick r:id="rId8"/>
              </a:rPr>
              <a:t>https://en.wikipedia.org/wiki/Synchronous_dynamic_random-access_memory</a:t>
            </a:r>
            <a:endParaRPr lang="en-US" dirty="0"/>
          </a:p>
          <a:p>
            <a:r>
              <a:rPr lang="en-US" dirty="0"/>
              <a:t>]</a:t>
            </a:r>
          </a:p>
        </p:txBody>
      </p:sp>
      <p:sp>
        <p:nvSpPr>
          <p:cNvPr id="4" name="Slide Number Placeholder 3"/>
          <p:cNvSpPr>
            <a:spLocks noGrp="1"/>
          </p:cNvSpPr>
          <p:nvPr>
            <p:ph type="sldNum" sz="quarter" idx="5"/>
          </p:nvPr>
        </p:nvSpPr>
        <p:spPr/>
        <p:txBody>
          <a:bodyPr/>
          <a:lstStyle/>
          <a:p>
            <a:fld id="{2049842A-5CF9-4F0B-9230-CA0D438F5D42}" type="slidenum">
              <a:rPr lang="en-US" smtClean="0"/>
              <a:t>11</a:t>
            </a:fld>
            <a:endParaRPr lang="en-US"/>
          </a:p>
        </p:txBody>
      </p:sp>
    </p:spTree>
    <p:extLst>
      <p:ext uri="{BB962C8B-B14F-4D97-AF65-F5344CB8AC3E}">
        <p14:creationId xmlns:p14="http://schemas.microsoft.com/office/powerpoint/2010/main" val="420971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 </a:t>
            </a:r>
            <a:r>
              <a:rPr lang="en-US" dirty="0" err="1"/>
              <a:t>Octoputer</a:t>
            </a:r>
            <a:r>
              <a:rPr lang="en-US" dirty="0"/>
              <a:t> has oversubscription along its PCI-e links. Oversubscription means that all devices cannot simultaneously exchange data with a CPU at full speed. For example, each of the x16 lanes coming out of a CPU are two-way </a:t>
            </a:r>
            <a:r>
              <a:rPr lang="en-US" dirty="0" err="1"/>
              <a:t>oversubscripted</a:t>
            </a:r>
            <a:r>
              <a:rPr lang="en-US" dirty="0"/>
              <a:t>, because each of those x16 lanes connect to a switch which talks to TWO devices, each of which has x16 lanes. Oversubscription won’t be noticed if both of those devices are rarely active at the same time.</a:t>
            </a:r>
          </a:p>
          <a:p>
            <a:endParaRPr lang="en-US" dirty="0"/>
          </a:p>
          <a:p>
            <a:r>
              <a:rPr lang="en-US" dirty="0"/>
              <a:t>DMI (Direct Media Interface) is just another bus protocol. At a high level, DMI is similar to PCI-e: DMI uses lanes, differential signaling, and point-to-point connections between devices.</a:t>
            </a:r>
          </a:p>
        </p:txBody>
      </p:sp>
      <p:sp>
        <p:nvSpPr>
          <p:cNvPr id="4" name="Slide Number Placeholder 3"/>
          <p:cNvSpPr>
            <a:spLocks noGrp="1"/>
          </p:cNvSpPr>
          <p:nvPr>
            <p:ph type="sldNum" sz="quarter" idx="5"/>
          </p:nvPr>
        </p:nvSpPr>
        <p:spPr/>
        <p:txBody>
          <a:bodyPr/>
          <a:lstStyle/>
          <a:p>
            <a:fld id="{2049842A-5CF9-4F0B-9230-CA0D438F5D42}" type="slidenum">
              <a:rPr lang="en-US" smtClean="0"/>
              <a:t>12</a:t>
            </a:fld>
            <a:endParaRPr lang="en-US"/>
          </a:p>
        </p:txBody>
      </p:sp>
    </p:spTree>
    <p:extLst>
      <p:ext uri="{BB962C8B-B14F-4D97-AF65-F5344CB8AC3E}">
        <p14:creationId xmlns:p14="http://schemas.microsoft.com/office/powerpoint/2010/main" val="2840231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CPU and the root complex communicate using a proprietary protocol that’s designed by the vendor of the chip. For example, on an x86 chip, Intel determines how that protocol works.</a:t>
            </a:r>
          </a:p>
        </p:txBody>
      </p:sp>
      <p:sp>
        <p:nvSpPr>
          <p:cNvPr id="4" name="Slide Number Placeholder 3"/>
          <p:cNvSpPr>
            <a:spLocks noGrp="1"/>
          </p:cNvSpPr>
          <p:nvPr>
            <p:ph type="sldNum" sz="quarter" idx="5"/>
          </p:nvPr>
        </p:nvSpPr>
        <p:spPr/>
        <p:txBody>
          <a:bodyPr/>
          <a:lstStyle/>
          <a:p>
            <a:fld id="{2049842A-5CF9-4F0B-9230-CA0D438F5D42}" type="slidenum">
              <a:rPr lang="en-US" smtClean="0"/>
              <a:t>13</a:t>
            </a:fld>
            <a:endParaRPr lang="en-US"/>
          </a:p>
        </p:txBody>
      </p:sp>
    </p:spTree>
    <p:extLst>
      <p:ext uri="{BB962C8B-B14F-4D97-AF65-F5344CB8AC3E}">
        <p14:creationId xmlns:p14="http://schemas.microsoft.com/office/powerpoint/2010/main" val="2151556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B2074FEE-3217-43D0-AFC4-9E46ADFE2F91}" type="datetimeFigureOut">
              <a:rPr lang="en-US" smtClean="0"/>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1428009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747670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1951165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202573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b="1"/>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2074FEE-3217-43D0-AFC4-9E46ADFE2F91}" type="datetimeFigureOut">
              <a:rPr lang="en-US" smtClean="0"/>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120565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074FEE-3217-43D0-AFC4-9E46ADFE2F91}" type="datetimeFigureOut">
              <a:rPr lang="en-US" smtClean="0"/>
              <a:t>3/13/2025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696220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074FEE-3217-43D0-AFC4-9E46ADFE2F91}" type="datetimeFigureOut">
              <a:rPr lang="en-US" smtClean="0"/>
              <a:t>3/13/2025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672287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074FEE-3217-43D0-AFC4-9E46ADFE2F91}" type="datetimeFigureOut">
              <a:rPr lang="en-US" smtClean="0"/>
              <a:t>3/13/2025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962830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074FEE-3217-43D0-AFC4-9E46ADFE2F91}" type="datetimeFigureOut">
              <a:rPr lang="en-US" smtClean="0"/>
              <a:t>3/13/2025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866455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074FEE-3217-43D0-AFC4-9E46ADFE2F91}" type="datetimeFigureOut">
              <a:rPr lang="en-US" smtClean="0"/>
              <a:t>3/13/2025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735582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074FEE-3217-43D0-AFC4-9E46ADFE2F91}" type="datetimeFigureOut">
              <a:rPr lang="en-US" smtClean="0"/>
              <a:t>3/13/2025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3101367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074FEE-3217-43D0-AFC4-9E46ADFE2F91}" type="datetimeFigureOut">
              <a:rPr lang="en-US" smtClean="0"/>
              <a:t>3/13/2025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20BD41-F5C0-43D0-BA08-0465A13FD434}" type="slidenum">
              <a:rPr lang="en-US" smtClean="0"/>
              <a:t>‹#›</a:t>
            </a:fld>
            <a:endParaRPr lang="en-US"/>
          </a:p>
        </p:txBody>
      </p:sp>
    </p:spTree>
    <p:extLst>
      <p:ext uri="{BB962C8B-B14F-4D97-AF65-F5344CB8AC3E}">
        <p14:creationId xmlns:p14="http://schemas.microsoft.com/office/powerpoint/2010/main" val="990292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5.png"/><Relationship Id="rId7"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0.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1FE98D54-3179-451D-BA3C-5699E1229F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641"/>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3471FF98-0D23-47A5-8424-AD22CC2BFEE3}"/>
              </a:ext>
            </a:extLst>
          </p:cNvPr>
          <p:cNvSpPr>
            <a:spLocks noGrp="1"/>
          </p:cNvSpPr>
          <p:nvPr>
            <p:ph type="subTitle" idx="1"/>
          </p:nvPr>
        </p:nvSpPr>
        <p:spPr>
          <a:xfrm>
            <a:off x="6096000" y="5744263"/>
            <a:ext cx="6096000" cy="1134461"/>
          </a:xfrm>
          <a:solidFill>
            <a:schemeClr val="bg1">
              <a:alpha val="79000"/>
            </a:schemeClr>
          </a:solidFill>
        </p:spPr>
        <p:txBody>
          <a:bodyPr>
            <a:normAutofit lnSpcReduction="10000"/>
          </a:bodyPr>
          <a:lstStyle/>
          <a:p>
            <a:pPr algn="r"/>
            <a:r>
              <a:rPr lang="en-US" sz="3600" b="1" dirty="0">
                <a:latin typeface="Segoe UI" panose="020B0502040204020203" pitchFamily="34" charset="0"/>
                <a:cs typeface="Segoe UI" panose="020B0502040204020203" pitchFamily="34" charset="0"/>
              </a:rPr>
              <a:t>Lecture 12: CS 1610</a:t>
            </a:r>
          </a:p>
          <a:p>
            <a:pPr algn="r"/>
            <a:r>
              <a:rPr lang="en-US" sz="3600" b="1" dirty="0">
                <a:latin typeface="Segoe UI" panose="020B0502040204020203" pitchFamily="34" charset="0"/>
                <a:cs typeface="Segoe UI" panose="020B0502040204020203" pitchFamily="34" charset="0"/>
              </a:rPr>
              <a:t>3/12/2025</a:t>
            </a:r>
          </a:p>
        </p:txBody>
      </p:sp>
      <p:sp>
        <p:nvSpPr>
          <p:cNvPr id="7" name="Subtitle 2">
            <a:extLst>
              <a:ext uri="{FF2B5EF4-FFF2-40B4-BE49-F238E27FC236}">
                <a16:creationId xmlns:a16="http://schemas.microsoft.com/office/drawing/2014/main" id="{FB3DD8E9-59AB-46FB-8CF8-711281FA5D4B}"/>
              </a:ext>
            </a:extLst>
          </p:cNvPr>
          <p:cNvSpPr txBox="1">
            <a:spLocks/>
          </p:cNvSpPr>
          <p:nvPr/>
        </p:nvSpPr>
        <p:spPr>
          <a:xfrm>
            <a:off x="0" y="5744263"/>
            <a:ext cx="6096000" cy="1113738"/>
          </a:xfrm>
          <a:prstGeom prst="rect">
            <a:avLst/>
          </a:prstGeom>
          <a:solidFill>
            <a:schemeClr val="bg1">
              <a:alpha val="79000"/>
            </a:schemeClr>
          </a:solidFill>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Segoe UI Light" panose="020B0502040204020203" pitchFamily="34" charset="0"/>
                <a:ea typeface="+mn-ea"/>
                <a:cs typeface="Segoe UI Light" panose="020B050204020402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Segoe UI Light" panose="020B0502040204020203" pitchFamily="34" charset="0"/>
                <a:ea typeface="+mn-ea"/>
                <a:cs typeface="Segoe UI Light" panose="020B0502040204020203"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Segoe UI Light" panose="020B0502040204020203" pitchFamily="34" charset="0"/>
                <a:ea typeface="+mn-ea"/>
                <a:cs typeface="Segoe UI Light" panose="020B0502040204020203"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egoe UI Light" panose="020B0502040204020203" pitchFamily="34" charset="0"/>
                <a:ea typeface="+mn-ea"/>
                <a:cs typeface="Segoe UI Light" panose="020B0502040204020203"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egoe UI Light" panose="020B0502040204020203" pitchFamily="34" charset="0"/>
                <a:ea typeface="+mn-ea"/>
                <a:cs typeface="Segoe UI Light" panose="020B0502040204020203"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400" b="1" dirty="0">
              <a:latin typeface="Segoe UI" panose="020B0502040204020203" pitchFamily="34" charset="0"/>
              <a:cs typeface="Segoe UI" panose="020B0502040204020203" pitchFamily="34" charset="0"/>
            </a:endParaRPr>
          </a:p>
          <a:p>
            <a:pPr algn="r"/>
            <a:r>
              <a:rPr lang="en-US" sz="5400" b="1" dirty="0">
                <a:latin typeface="Segoe UI" panose="020B0502040204020203" pitchFamily="34" charset="0"/>
                <a:cs typeface="Segoe UI" panose="020B0502040204020203" pitchFamily="34" charset="0"/>
              </a:rPr>
              <a:t>Device Interactions</a:t>
            </a:r>
          </a:p>
        </p:txBody>
      </p:sp>
    </p:spTree>
    <p:extLst>
      <p:ext uri="{BB962C8B-B14F-4D97-AF65-F5344CB8AC3E}">
        <p14:creationId xmlns:p14="http://schemas.microsoft.com/office/powerpoint/2010/main" val="635172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F77E1B76-D354-4A62-B158-D201A4BA3F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2361" y="4317070"/>
            <a:ext cx="5279118" cy="1894271"/>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68F9E71-5AE1-491A-A330-8BE10C7E7C95}"/>
              </a:ext>
            </a:extLst>
          </p:cNvPr>
          <p:cNvSpPr>
            <a:spLocks noGrp="1"/>
          </p:cNvSpPr>
          <p:nvPr>
            <p:ph type="title"/>
          </p:nvPr>
        </p:nvSpPr>
        <p:spPr>
          <a:xfrm>
            <a:off x="838200" y="6309"/>
            <a:ext cx="10515600" cy="1325563"/>
          </a:xfrm>
        </p:spPr>
        <p:txBody>
          <a:bodyPr/>
          <a:lstStyle/>
          <a:p>
            <a:r>
              <a:rPr lang="en-US" dirty="0"/>
              <a:t>The PCI-e Subsystem</a:t>
            </a:r>
          </a:p>
        </p:txBody>
      </p:sp>
      <p:sp>
        <p:nvSpPr>
          <p:cNvPr id="3" name="Content Placeholder 2">
            <a:extLst>
              <a:ext uri="{FF2B5EF4-FFF2-40B4-BE49-F238E27FC236}">
                <a16:creationId xmlns:a16="http://schemas.microsoft.com/office/drawing/2014/main" id="{8F8B4F81-85AE-4855-B7AF-CB46C6DEE7F8}"/>
              </a:ext>
            </a:extLst>
          </p:cNvPr>
          <p:cNvSpPr>
            <a:spLocks noGrp="1"/>
          </p:cNvSpPr>
          <p:nvPr>
            <p:ph idx="1"/>
          </p:nvPr>
        </p:nvSpPr>
        <p:spPr>
          <a:xfrm>
            <a:off x="-38672" y="1122744"/>
            <a:ext cx="6721033" cy="5728947"/>
          </a:xfrm>
        </p:spPr>
        <p:txBody>
          <a:bodyPr>
            <a:normAutofit lnSpcReduction="10000"/>
          </a:bodyPr>
          <a:lstStyle/>
          <a:p>
            <a:r>
              <a:rPr lang="en-US" sz="3200" dirty="0"/>
              <a:t>PCI-e is used by modern computers to connect CPUs, memory, and devices</a:t>
            </a:r>
          </a:p>
          <a:p>
            <a:r>
              <a:rPr lang="en-US" sz="3200" dirty="0"/>
              <a:t>A single PCI-e lane between endpoints X and Y contains four wires</a:t>
            </a:r>
          </a:p>
          <a:p>
            <a:pPr lvl="1"/>
            <a:r>
              <a:rPr lang="en-US" sz="2800" dirty="0"/>
              <a:t>Two wires send data from X to Y, and two wires send data from Y to X</a:t>
            </a:r>
          </a:p>
          <a:p>
            <a:pPr lvl="1"/>
            <a:r>
              <a:rPr lang="en-US" sz="2800" dirty="0"/>
              <a:t>Every PCI-e cycle, one bit of data can be sent in both directions</a:t>
            </a:r>
          </a:p>
          <a:p>
            <a:pPr lvl="1"/>
            <a:r>
              <a:rPr lang="en-US" sz="2800" dirty="0"/>
              <a:t>Amount of simultaneous bi-directional traffic handled:</a:t>
            </a:r>
          </a:p>
          <a:p>
            <a:pPr lvl="2"/>
            <a:r>
              <a:rPr lang="en-US" sz="2800" dirty="0"/>
              <a:t>One PCI-e 3.0 lane: 985 MB/s</a:t>
            </a:r>
          </a:p>
          <a:p>
            <a:pPr lvl="2"/>
            <a:r>
              <a:rPr lang="en-US" sz="2800" dirty="0"/>
              <a:t>One PCI-e 5.0 lane: 3.9 GB/s</a:t>
            </a:r>
          </a:p>
        </p:txBody>
      </p:sp>
      <p:sp>
        <p:nvSpPr>
          <p:cNvPr id="4" name="TextBox 3">
            <a:extLst>
              <a:ext uri="{FF2B5EF4-FFF2-40B4-BE49-F238E27FC236}">
                <a16:creationId xmlns:a16="http://schemas.microsoft.com/office/drawing/2014/main" id="{1FEFA547-FC94-41EC-A69D-75ACFA012DEF}"/>
              </a:ext>
            </a:extLst>
          </p:cNvPr>
          <p:cNvSpPr txBox="1"/>
          <p:nvPr/>
        </p:nvSpPr>
        <p:spPr>
          <a:xfrm>
            <a:off x="6604305" y="2536904"/>
            <a:ext cx="1669902" cy="830997"/>
          </a:xfrm>
          <a:prstGeom prst="rect">
            <a:avLst/>
          </a:prstGeom>
          <a:solidFill>
            <a:schemeClr val="bg1">
              <a:lumMod val="95000"/>
            </a:schemeClr>
          </a:solidFill>
          <a:ln w="38100">
            <a:solidFill>
              <a:schemeClr val="tx1"/>
            </a:solidFill>
          </a:ln>
        </p:spPr>
        <p:txBody>
          <a:bodyPr wrap="square" rtlCol="0">
            <a:spAutoFit/>
          </a:bodyPr>
          <a:lstStyle/>
          <a:p>
            <a:pPr algn="ctr"/>
            <a:r>
              <a:rPr lang="en-US" sz="2400" dirty="0">
                <a:latin typeface="Segoe UI" panose="020B0502040204020203" pitchFamily="34" charset="0"/>
                <a:cs typeface="Segoe UI" panose="020B0502040204020203" pitchFamily="34" charset="0"/>
              </a:rPr>
              <a:t>PCI-e endpoint X</a:t>
            </a:r>
          </a:p>
        </p:txBody>
      </p:sp>
      <p:sp>
        <p:nvSpPr>
          <p:cNvPr id="8" name="TextBox 7">
            <a:extLst>
              <a:ext uri="{FF2B5EF4-FFF2-40B4-BE49-F238E27FC236}">
                <a16:creationId xmlns:a16="http://schemas.microsoft.com/office/drawing/2014/main" id="{6977D4E9-53F8-414F-972A-C502E2E38A18}"/>
              </a:ext>
            </a:extLst>
          </p:cNvPr>
          <p:cNvSpPr txBox="1"/>
          <p:nvPr/>
        </p:nvSpPr>
        <p:spPr>
          <a:xfrm>
            <a:off x="10347397" y="2536904"/>
            <a:ext cx="1669902" cy="830997"/>
          </a:xfrm>
          <a:prstGeom prst="rect">
            <a:avLst/>
          </a:prstGeom>
          <a:solidFill>
            <a:schemeClr val="bg1">
              <a:lumMod val="95000"/>
            </a:schemeClr>
          </a:solidFill>
          <a:ln w="38100">
            <a:solidFill>
              <a:schemeClr val="tx1"/>
            </a:solidFill>
          </a:ln>
        </p:spPr>
        <p:txBody>
          <a:bodyPr wrap="square" rtlCol="0">
            <a:spAutoFit/>
          </a:bodyPr>
          <a:lstStyle/>
          <a:p>
            <a:pPr algn="ctr"/>
            <a:r>
              <a:rPr lang="en-US" sz="2400" dirty="0">
                <a:latin typeface="Segoe UI" panose="020B0502040204020203" pitchFamily="34" charset="0"/>
                <a:cs typeface="Segoe UI" panose="020B0502040204020203" pitchFamily="34" charset="0"/>
              </a:rPr>
              <a:t>PCI-e endpoint Y</a:t>
            </a:r>
          </a:p>
        </p:txBody>
      </p:sp>
      <p:grpSp>
        <p:nvGrpSpPr>
          <p:cNvPr id="11" name="Group 10">
            <a:extLst>
              <a:ext uri="{FF2B5EF4-FFF2-40B4-BE49-F238E27FC236}">
                <a16:creationId xmlns:a16="http://schemas.microsoft.com/office/drawing/2014/main" id="{3CC732A0-512E-4CB4-B983-FF1F648A3C14}"/>
              </a:ext>
            </a:extLst>
          </p:cNvPr>
          <p:cNvGrpSpPr/>
          <p:nvPr/>
        </p:nvGrpSpPr>
        <p:grpSpPr>
          <a:xfrm>
            <a:off x="8274207" y="2653992"/>
            <a:ext cx="2073190" cy="174703"/>
            <a:chOff x="8274207" y="3557239"/>
            <a:chExt cx="2073190" cy="174703"/>
          </a:xfrm>
        </p:grpSpPr>
        <p:cxnSp>
          <p:nvCxnSpPr>
            <p:cNvPr id="9" name="Straight Arrow Connector 8">
              <a:extLst>
                <a:ext uri="{FF2B5EF4-FFF2-40B4-BE49-F238E27FC236}">
                  <a16:creationId xmlns:a16="http://schemas.microsoft.com/office/drawing/2014/main" id="{C44D69B8-B898-460D-8575-23F3E5E019EF}"/>
                </a:ext>
              </a:extLst>
            </p:cNvPr>
            <p:cNvCxnSpPr/>
            <p:nvPr/>
          </p:nvCxnSpPr>
          <p:spPr>
            <a:xfrm>
              <a:off x="8274207" y="3557239"/>
              <a:ext cx="2073190"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EB58CC3-5838-4378-99DC-07FFA7C02863}"/>
                </a:ext>
              </a:extLst>
            </p:cNvPr>
            <p:cNvCxnSpPr/>
            <p:nvPr/>
          </p:nvCxnSpPr>
          <p:spPr>
            <a:xfrm>
              <a:off x="8274207" y="3731942"/>
              <a:ext cx="2073190"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497DDE6-BA85-4C79-8FE5-A7558AB981EF}"/>
              </a:ext>
            </a:extLst>
          </p:cNvPr>
          <p:cNvGrpSpPr/>
          <p:nvPr/>
        </p:nvGrpSpPr>
        <p:grpSpPr>
          <a:xfrm flipH="1">
            <a:off x="8274207" y="3061668"/>
            <a:ext cx="2073190" cy="174703"/>
            <a:chOff x="8274207" y="3557239"/>
            <a:chExt cx="2073190" cy="174703"/>
          </a:xfrm>
        </p:grpSpPr>
        <p:cxnSp>
          <p:nvCxnSpPr>
            <p:cNvPr id="13" name="Straight Arrow Connector 12">
              <a:extLst>
                <a:ext uri="{FF2B5EF4-FFF2-40B4-BE49-F238E27FC236}">
                  <a16:creationId xmlns:a16="http://schemas.microsoft.com/office/drawing/2014/main" id="{1F902905-9D45-4E9C-8D28-5E4218B65419}"/>
                </a:ext>
              </a:extLst>
            </p:cNvPr>
            <p:cNvCxnSpPr/>
            <p:nvPr/>
          </p:nvCxnSpPr>
          <p:spPr>
            <a:xfrm>
              <a:off x="8274207" y="3557239"/>
              <a:ext cx="2073190"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4F4969E-9DCD-4ABF-B48A-2FEE595C5278}"/>
                </a:ext>
              </a:extLst>
            </p:cNvPr>
            <p:cNvCxnSpPr/>
            <p:nvPr/>
          </p:nvCxnSpPr>
          <p:spPr>
            <a:xfrm>
              <a:off x="8274207" y="3731942"/>
              <a:ext cx="2073190"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9AE708C4-B8F5-4579-BEDA-9B1ECC74B2F8}"/>
              </a:ext>
            </a:extLst>
          </p:cNvPr>
          <p:cNvGrpSpPr/>
          <p:nvPr/>
        </p:nvGrpSpPr>
        <p:grpSpPr>
          <a:xfrm>
            <a:off x="7622782" y="2368315"/>
            <a:ext cx="3376039" cy="1516784"/>
            <a:chOff x="7622782" y="2368315"/>
            <a:chExt cx="3376039" cy="1516784"/>
          </a:xfrm>
        </p:grpSpPr>
        <p:sp>
          <p:nvSpPr>
            <p:cNvPr id="15" name="Oval 14">
              <a:extLst>
                <a:ext uri="{FF2B5EF4-FFF2-40B4-BE49-F238E27FC236}">
                  <a16:creationId xmlns:a16="http://schemas.microsoft.com/office/drawing/2014/main" id="{DD51C9C4-ED17-4291-B7BE-0857D12F8F88}"/>
                </a:ext>
              </a:extLst>
            </p:cNvPr>
            <p:cNvSpPr/>
            <p:nvPr/>
          </p:nvSpPr>
          <p:spPr>
            <a:xfrm>
              <a:off x="9110080" y="2368315"/>
              <a:ext cx="401444" cy="112363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46DAF986-089E-4CF1-819A-A9562950D376}"/>
                </a:ext>
              </a:extLst>
            </p:cNvPr>
            <p:cNvSpPr txBox="1"/>
            <p:nvPr/>
          </p:nvSpPr>
          <p:spPr>
            <a:xfrm>
              <a:off x="7622782" y="3484989"/>
              <a:ext cx="3376039" cy="400110"/>
            </a:xfrm>
            <a:prstGeom prst="rect">
              <a:avLst/>
            </a:prstGeom>
            <a:noFill/>
          </p:spPr>
          <p:txBody>
            <a:bodyPr wrap="square" rtlCol="0">
              <a:spAutoFit/>
            </a:bodyPr>
            <a:lstStyle/>
            <a:p>
              <a:pPr algn="ctr"/>
              <a:r>
                <a:rPr lang="en-US" sz="2000" dirty="0">
                  <a:latin typeface="Segoe UI" panose="020B0502040204020203" pitchFamily="34" charset="0"/>
                  <a:cs typeface="Segoe UI" panose="020B0502040204020203" pitchFamily="34" charset="0"/>
                </a:rPr>
                <a:t>A single PCI-e lane</a:t>
              </a:r>
            </a:p>
          </p:txBody>
        </p:sp>
      </p:grpSp>
      <p:grpSp>
        <p:nvGrpSpPr>
          <p:cNvPr id="24" name="Group 23">
            <a:extLst>
              <a:ext uri="{FF2B5EF4-FFF2-40B4-BE49-F238E27FC236}">
                <a16:creationId xmlns:a16="http://schemas.microsoft.com/office/drawing/2014/main" id="{7AEDB5C8-FD78-47D3-AF92-7DCDB057303B}"/>
              </a:ext>
            </a:extLst>
          </p:cNvPr>
          <p:cNvGrpSpPr/>
          <p:nvPr/>
        </p:nvGrpSpPr>
        <p:grpSpPr>
          <a:xfrm>
            <a:off x="7745445" y="5904413"/>
            <a:ext cx="3376039" cy="835004"/>
            <a:chOff x="7745445" y="5904413"/>
            <a:chExt cx="3376039" cy="835004"/>
          </a:xfrm>
        </p:grpSpPr>
        <p:cxnSp>
          <p:nvCxnSpPr>
            <p:cNvPr id="19" name="Straight Arrow Connector 18">
              <a:extLst>
                <a:ext uri="{FF2B5EF4-FFF2-40B4-BE49-F238E27FC236}">
                  <a16:creationId xmlns:a16="http://schemas.microsoft.com/office/drawing/2014/main" id="{46E25574-FB3F-4BF5-9E33-14ABD1CD469E}"/>
                </a:ext>
              </a:extLst>
            </p:cNvPr>
            <p:cNvCxnSpPr>
              <a:cxnSpLocks/>
            </p:cNvCxnSpPr>
            <p:nvPr/>
          </p:nvCxnSpPr>
          <p:spPr>
            <a:xfrm flipV="1">
              <a:off x="9523569" y="5904413"/>
              <a:ext cx="311806" cy="54099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A84241D-D907-4983-BECF-4B4072DFD117}"/>
                </a:ext>
              </a:extLst>
            </p:cNvPr>
            <p:cNvSpPr txBox="1"/>
            <p:nvPr/>
          </p:nvSpPr>
          <p:spPr>
            <a:xfrm>
              <a:off x="7745445" y="6339307"/>
              <a:ext cx="3376039" cy="400110"/>
            </a:xfrm>
            <a:prstGeom prst="rect">
              <a:avLst/>
            </a:prstGeom>
            <a:noFill/>
          </p:spPr>
          <p:txBody>
            <a:bodyPr wrap="square" rtlCol="0">
              <a:spAutoFit/>
            </a:bodyPr>
            <a:lstStyle/>
            <a:p>
              <a:pPr algn="ctr"/>
              <a:r>
                <a:rPr lang="en-US" sz="2000" dirty="0">
                  <a:latin typeface="Segoe UI" panose="020B0502040204020203" pitchFamily="34" charset="0"/>
                  <a:cs typeface="Segoe UI" panose="020B0502040204020203" pitchFamily="34" charset="0"/>
                </a:rPr>
                <a:t>“x16” means “16 lanes”</a:t>
              </a:r>
            </a:p>
          </p:txBody>
        </p:sp>
      </p:grpSp>
    </p:spTree>
    <p:extLst>
      <p:ext uri="{BB962C8B-B14F-4D97-AF65-F5344CB8AC3E}">
        <p14:creationId xmlns:p14="http://schemas.microsoft.com/office/powerpoint/2010/main" val="1151028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3" name="Group 1042">
            <a:extLst>
              <a:ext uri="{FF2B5EF4-FFF2-40B4-BE49-F238E27FC236}">
                <a16:creationId xmlns:a16="http://schemas.microsoft.com/office/drawing/2014/main" id="{B82094DF-7A88-49EF-962D-975CC703840F}"/>
              </a:ext>
            </a:extLst>
          </p:cNvPr>
          <p:cNvGrpSpPr/>
          <p:nvPr/>
        </p:nvGrpSpPr>
        <p:grpSpPr>
          <a:xfrm>
            <a:off x="6084574" y="746241"/>
            <a:ext cx="6416560" cy="2081121"/>
            <a:chOff x="6074978" y="746241"/>
            <a:chExt cx="6416560" cy="2081121"/>
          </a:xfrm>
        </p:grpSpPr>
        <p:sp>
          <p:nvSpPr>
            <p:cNvPr id="1040" name="Rectangle 1039">
              <a:extLst>
                <a:ext uri="{FF2B5EF4-FFF2-40B4-BE49-F238E27FC236}">
                  <a16:creationId xmlns:a16="http://schemas.microsoft.com/office/drawing/2014/main" id="{C865C745-1345-47CC-A9B6-D87D67EF6673}"/>
                </a:ext>
              </a:extLst>
            </p:cNvPr>
            <p:cNvSpPr/>
            <p:nvPr/>
          </p:nvSpPr>
          <p:spPr>
            <a:xfrm>
              <a:off x="6074978" y="1020355"/>
              <a:ext cx="6416560" cy="1807007"/>
            </a:xfrm>
            <a:prstGeom prst="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TextBox 138">
              <a:extLst>
                <a:ext uri="{FF2B5EF4-FFF2-40B4-BE49-F238E27FC236}">
                  <a16:creationId xmlns:a16="http://schemas.microsoft.com/office/drawing/2014/main" id="{22A753C5-43D8-4B8F-ADA4-D0C39A44DAC2}"/>
                </a:ext>
              </a:extLst>
            </p:cNvPr>
            <p:cNvSpPr txBox="1"/>
            <p:nvPr/>
          </p:nvSpPr>
          <p:spPr>
            <a:xfrm>
              <a:off x="10509731" y="746241"/>
              <a:ext cx="1640086" cy="279244"/>
            </a:xfrm>
            <a:prstGeom prst="rect">
              <a:avLst/>
            </a:prstGeom>
            <a:noFill/>
          </p:spPr>
          <p:txBody>
            <a:bodyPr wrap="square" rtlCol="0">
              <a:spAutoFit/>
            </a:bodyPr>
            <a:lstStyle/>
            <a:p>
              <a:pPr algn="ctr">
                <a:lnSpc>
                  <a:spcPts val="1400"/>
                </a:lnSpc>
              </a:pPr>
              <a:r>
                <a:rPr lang="en-US" b="1" dirty="0">
                  <a:latin typeface="Segoe UI" panose="020B0502040204020203" pitchFamily="34" charset="0"/>
                  <a:cs typeface="Segoe UI" panose="020B0502040204020203" pitchFamily="34" charset="0"/>
                </a:rPr>
                <a:t>CPU package</a:t>
              </a:r>
            </a:p>
          </p:txBody>
        </p:sp>
      </p:grpSp>
      <p:sp>
        <p:nvSpPr>
          <p:cNvPr id="4" name="TextBox 3">
            <a:extLst>
              <a:ext uri="{FF2B5EF4-FFF2-40B4-BE49-F238E27FC236}">
                <a16:creationId xmlns:a16="http://schemas.microsoft.com/office/drawing/2014/main" id="{48710ACF-DFF6-4EE7-9F68-E6F5EA0731B1}"/>
              </a:ext>
            </a:extLst>
          </p:cNvPr>
          <p:cNvSpPr txBox="1"/>
          <p:nvPr/>
        </p:nvSpPr>
        <p:spPr>
          <a:xfrm>
            <a:off x="7268901" y="5879656"/>
            <a:ext cx="4213185" cy="954107"/>
          </a:xfrm>
          <a:prstGeom prst="rect">
            <a:avLst/>
          </a:prstGeom>
          <a:noFill/>
        </p:spPr>
        <p:txBody>
          <a:bodyPr wrap="square" rtlCol="0">
            <a:spAutoFit/>
          </a:bodyPr>
          <a:lstStyle/>
          <a:p>
            <a:pPr algn="ctr"/>
            <a:r>
              <a:rPr lang="en-US" sz="2800" b="1" dirty="0" err="1">
                <a:latin typeface="Segoe UI" panose="020B0502040204020203" pitchFamily="34" charset="0"/>
                <a:cs typeface="Segoe UI" panose="020B0502040204020203" pitchFamily="34" charset="0"/>
              </a:rPr>
              <a:t>Microway’s</a:t>
            </a:r>
            <a:r>
              <a:rPr lang="en-US" sz="2800" b="1" dirty="0">
                <a:latin typeface="Segoe UI" panose="020B0502040204020203" pitchFamily="34" charset="0"/>
                <a:cs typeface="Segoe UI" panose="020B0502040204020203" pitchFamily="34" charset="0"/>
              </a:rPr>
              <a:t> </a:t>
            </a:r>
            <a:r>
              <a:rPr lang="en-US" sz="2800" b="1" dirty="0" err="1">
                <a:latin typeface="Segoe UI" panose="020B0502040204020203" pitchFamily="34" charset="0"/>
                <a:cs typeface="Segoe UI" panose="020B0502040204020203" pitchFamily="34" charset="0"/>
              </a:rPr>
              <a:t>Octoputer</a:t>
            </a:r>
            <a:endParaRPr lang="en-US" sz="2800" b="1" dirty="0">
              <a:latin typeface="Segoe UI" panose="020B0502040204020203" pitchFamily="34" charset="0"/>
              <a:cs typeface="Segoe UI" panose="020B0502040204020203" pitchFamily="34" charset="0"/>
            </a:endParaRPr>
          </a:p>
          <a:p>
            <a:pPr algn="ctr"/>
            <a:r>
              <a:rPr lang="en-US" sz="2800" b="1" dirty="0">
                <a:latin typeface="Segoe UI" panose="020B0502040204020203" pitchFamily="34" charset="0"/>
                <a:cs typeface="Segoe UI" panose="020B0502040204020203" pitchFamily="34" charset="0"/>
              </a:rPr>
              <a:t>(optimized for 8 GPUs)</a:t>
            </a:r>
          </a:p>
        </p:txBody>
      </p:sp>
      <p:grpSp>
        <p:nvGrpSpPr>
          <p:cNvPr id="1024" name="Group 1023">
            <a:extLst>
              <a:ext uri="{FF2B5EF4-FFF2-40B4-BE49-F238E27FC236}">
                <a16:creationId xmlns:a16="http://schemas.microsoft.com/office/drawing/2014/main" id="{262ABDE5-118A-4578-83BB-CFC9AE68B06F}"/>
              </a:ext>
            </a:extLst>
          </p:cNvPr>
          <p:cNvGrpSpPr/>
          <p:nvPr/>
        </p:nvGrpSpPr>
        <p:grpSpPr>
          <a:xfrm>
            <a:off x="6186106" y="34804"/>
            <a:ext cx="3921904" cy="974989"/>
            <a:chOff x="6683144" y="694048"/>
            <a:chExt cx="3921904" cy="974989"/>
          </a:xfrm>
        </p:grpSpPr>
        <p:pic>
          <p:nvPicPr>
            <p:cNvPr id="57" name="Picture 56">
              <a:extLst>
                <a:ext uri="{FF2B5EF4-FFF2-40B4-BE49-F238E27FC236}">
                  <a16:creationId xmlns:a16="http://schemas.microsoft.com/office/drawing/2014/main" id="{FBC8D35D-9993-4F2D-81CD-D53439AF706D}"/>
                </a:ext>
              </a:extLst>
            </p:cNvPr>
            <p:cNvPicPr>
              <a:picLocks noChangeAspect="1"/>
            </p:cNvPicPr>
            <p:nvPr/>
          </p:nvPicPr>
          <p:blipFill>
            <a:blip r:embed="rId3"/>
            <a:stretch>
              <a:fillRect/>
            </a:stretch>
          </p:blipFill>
          <p:spPr>
            <a:xfrm>
              <a:off x="9324951" y="1058560"/>
              <a:ext cx="891869" cy="610477"/>
            </a:xfrm>
            <a:prstGeom prst="rect">
              <a:avLst/>
            </a:prstGeom>
          </p:spPr>
        </p:pic>
        <p:sp>
          <p:nvSpPr>
            <p:cNvPr id="61" name="TextBox 60">
              <a:extLst>
                <a:ext uri="{FF2B5EF4-FFF2-40B4-BE49-F238E27FC236}">
                  <a16:creationId xmlns:a16="http://schemas.microsoft.com/office/drawing/2014/main" id="{9450F551-584C-448F-B60E-390EDEA503FE}"/>
                </a:ext>
              </a:extLst>
            </p:cNvPr>
            <p:cNvSpPr txBox="1"/>
            <p:nvPr/>
          </p:nvSpPr>
          <p:spPr>
            <a:xfrm>
              <a:off x="8964962" y="694048"/>
              <a:ext cx="1640086" cy="458780"/>
            </a:xfrm>
            <a:prstGeom prst="rect">
              <a:avLst/>
            </a:prstGeom>
            <a:noFill/>
          </p:spPr>
          <p:txBody>
            <a:bodyPr wrap="square" rtlCol="0">
              <a:spAutoFit/>
            </a:bodyPr>
            <a:lstStyle/>
            <a:p>
              <a:pPr algn="ctr">
                <a:lnSpc>
                  <a:spcPts val="1400"/>
                </a:lnSpc>
              </a:pPr>
              <a:r>
                <a:rPr lang="en-US" b="1" dirty="0">
                  <a:latin typeface="Segoe UI" panose="020B0502040204020203" pitchFamily="34" charset="0"/>
                  <a:cs typeface="Segoe UI" panose="020B0502040204020203" pitchFamily="34" charset="0"/>
                </a:rPr>
                <a:t>10 Gbps</a:t>
              </a:r>
            </a:p>
            <a:p>
              <a:pPr algn="ctr">
                <a:lnSpc>
                  <a:spcPts val="1400"/>
                </a:lnSpc>
              </a:pPr>
              <a:r>
                <a:rPr lang="en-US" b="1" dirty="0">
                  <a:latin typeface="Segoe UI" panose="020B0502040204020203" pitchFamily="34" charset="0"/>
                  <a:cs typeface="Segoe UI" panose="020B0502040204020203" pitchFamily="34" charset="0"/>
                </a:rPr>
                <a:t>PCI-e NIC</a:t>
              </a:r>
            </a:p>
          </p:txBody>
        </p:sp>
        <p:sp>
          <p:nvSpPr>
            <p:cNvPr id="59" name="Cloud 58">
              <a:extLst>
                <a:ext uri="{FF2B5EF4-FFF2-40B4-BE49-F238E27FC236}">
                  <a16:creationId xmlns:a16="http://schemas.microsoft.com/office/drawing/2014/main" id="{367F8D23-AAB2-4603-AC35-608FE409A972}"/>
                </a:ext>
              </a:extLst>
            </p:cNvPr>
            <p:cNvSpPr/>
            <p:nvPr/>
          </p:nvSpPr>
          <p:spPr>
            <a:xfrm>
              <a:off x="6683144" y="799527"/>
              <a:ext cx="1029001" cy="611087"/>
            </a:xfrm>
            <a:prstGeom prst="cloud">
              <a:avLst/>
            </a:prstGeom>
            <a:solidFill>
              <a:srgbClr val="CC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2" name="Connector: Elbow 61">
              <a:extLst>
                <a:ext uri="{FF2B5EF4-FFF2-40B4-BE49-F238E27FC236}">
                  <a16:creationId xmlns:a16="http://schemas.microsoft.com/office/drawing/2014/main" id="{9AA9533A-A157-45F2-AF27-ECD2A29DBCB0}"/>
                </a:ext>
              </a:extLst>
            </p:cNvPr>
            <p:cNvCxnSpPr>
              <a:cxnSpLocks/>
              <a:stCxn id="57" idx="1"/>
              <a:endCxn id="59" idx="0"/>
            </p:cNvCxnSpPr>
            <p:nvPr/>
          </p:nvCxnSpPr>
          <p:spPr>
            <a:xfrm rot="10800000">
              <a:off x="7711287" y="1105071"/>
              <a:ext cx="1613664" cy="258728"/>
            </a:xfrm>
            <a:prstGeom prst="bentConnector3">
              <a:avLst>
                <a:gd name="adj1" fmla="val 50000"/>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037" name="Group 1036">
            <a:extLst>
              <a:ext uri="{FF2B5EF4-FFF2-40B4-BE49-F238E27FC236}">
                <a16:creationId xmlns:a16="http://schemas.microsoft.com/office/drawing/2014/main" id="{8D42CEFF-5389-402B-BB4C-D3C78012CB91}"/>
              </a:ext>
            </a:extLst>
          </p:cNvPr>
          <p:cNvGrpSpPr/>
          <p:nvPr/>
        </p:nvGrpSpPr>
        <p:grpSpPr>
          <a:xfrm>
            <a:off x="8332018" y="960253"/>
            <a:ext cx="1922501" cy="5118808"/>
            <a:chOff x="8332018" y="960253"/>
            <a:chExt cx="1922501" cy="5118808"/>
          </a:xfrm>
        </p:grpSpPr>
        <p:cxnSp>
          <p:nvCxnSpPr>
            <p:cNvPr id="109" name="Straight Connector 108">
              <a:extLst>
                <a:ext uri="{FF2B5EF4-FFF2-40B4-BE49-F238E27FC236}">
                  <a16:creationId xmlns:a16="http://schemas.microsoft.com/office/drawing/2014/main" id="{4937FD36-595E-4305-9980-444AAA8E2B48}"/>
                </a:ext>
              </a:extLst>
            </p:cNvPr>
            <p:cNvCxnSpPr>
              <a:cxnSpLocks/>
            </p:cNvCxnSpPr>
            <p:nvPr/>
          </p:nvCxnSpPr>
          <p:spPr>
            <a:xfrm flipH="1">
              <a:off x="8332018" y="1565610"/>
              <a:ext cx="1922501" cy="39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31A08E4-0F50-4532-B79C-35CF976D3DB5}"/>
                </a:ext>
              </a:extLst>
            </p:cNvPr>
            <p:cNvCxnSpPr>
              <a:cxnSpLocks/>
            </p:cNvCxnSpPr>
            <p:nvPr/>
          </p:nvCxnSpPr>
          <p:spPr>
            <a:xfrm flipV="1">
              <a:off x="9286084" y="960253"/>
              <a:ext cx="0" cy="4052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5D360454-A3AC-43A3-A875-6B7BAFCF4EF8}"/>
                </a:ext>
              </a:extLst>
            </p:cNvPr>
            <p:cNvSpPr txBox="1"/>
            <p:nvPr/>
          </p:nvSpPr>
          <p:spPr>
            <a:xfrm>
              <a:off x="9235052" y="1074543"/>
              <a:ext cx="505237" cy="279244"/>
            </a:xfrm>
            <a:prstGeom prst="rect">
              <a:avLst/>
            </a:prstGeom>
            <a:noFill/>
          </p:spPr>
          <p:txBody>
            <a:bodyPr wrap="square" rtlCol="0">
              <a:spAutoFit/>
            </a:bodyPr>
            <a:lstStyle/>
            <a:p>
              <a:pPr algn="ctr">
                <a:lnSpc>
                  <a:spcPts val="1400"/>
                </a:lnSpc>
              </a:pPr>
              <a:r>
                <a:rPr lang="en-US" sz="1600" b="1" dirty="0">
                  <a:latin typeface="Segoe UI" panose="020B0502040204020203" pitchFamily="34" charset="0"/>
                  <a:cs typeface="Segoe UI" panose="020B0502040204020203" pitchFamily="34" charset="0"/>
                </a:rPr>
                <a:t>x4</a:t>
              </a:r>
            </a:p>
          </p:txBody>
        </p:sp>
        <p:grpSp>
          <p:nvGrpSpPr>
            <p:cNvPr id="1036" name="Group 1035">
              <a:extLst>
                <a:ext uri="{FF2B5EF4-FFF2-40B4-BE49-F238E27FC236}">
                  <a16:creationId xmlns:a16="http://schemas.microsoft.com/office/drawing/2014/main" id="{F8BCB315-BBF4-42A4-9471-A44FC76E7B71}"/>
                </a:ext>
              </a:extLst>
            </p:cNvPr>
            <p:cNvGrpSpPr/>
            <p:nvPr/>
          </p:nvGrpSpPr>
          <p:grpSpPr>
            <a:xfrm>
              <a:off x="8809303" y="1332318"/>
              <a:ext cx="957327" cy="4746743"/>
              <a:chOff x="8809303" y="1332318"/>
              <a:chExt cx="957327" cy="4746743"/>
            </a:xfrm>
          </p:grpSpPr>
          <p:cxnSp>
            <p:nvCxnSpPr>
              <p:cNvPr id="75" name="Straight Connector 74">
                <a:extLst>
                  <a:ext uri="{FF2B5EF4-FFF2-40B4-BE49-F238E27FC236}">
                    <a16:creationId xmlns:a16="http://schemas.microsoft.com/office/drawing/2014/main" id="{5FE63737-8712-41DF-B017-E3EAEA67349C}"/>
                  </a:ext>
                </a:extLst>
              </p:cNvPr>
              <p:cNvCxnSpPr>
                <a:cxnSpLocks/>
                <a:stCxn id="74" idx="0"/>
              </p:cNvCxnSpPr>
              <p:nvPr/>
            </p:nvCxnSpPr>
            <p:spPr>
              <a:xfrm flipH="1" flipV="1">
                <a:off x="9291617" y="1784119"/>
                <a:ext cx="7046" cy="2197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9" name="Group 68">
                <a:extLst>
                  <a:ext uri="{FF2B5EF4-FFF2-40B4-BE49-F238E27FC236}">
                    <a16:creationId xmlns:a16="http://schemas.microsoft.com/office/drawing/2014/main" id="{4F3670EC-7444-4001-A53C-C3A8AAD4CFAE}"/>
                  </a:ext>
                </a:extLst>
              </p:cNvPr>
              <p:cNvGrpSpPr/>
              <p:nvPr/>
            </p:nvGrpSpPr>
            <p:grpSpPr>
              <a:xfrm>
                <a:off x="8809303" y="1332318"/>
                <a:ext cx="957327" cy="465442"/>
                <a:chOff x="7635012" y="3607038"/>
                <a:chExt cx="957327" cy="465442"/>
              </a:xfrm>
            </p:grpSpPr>
            <p:sp>
              <p:nvSpPr>
                <p:cNvPr id="70" name="Rectangle 69">
                  <a:extLst>
                    <a:ext uri="{FF2B5EF4-FFF2-40B4-BE49-F238E27FC236}">
                      <a16:creationId xmlns:a16="http://schemas.microsoft.com/office/drawing/2014/main" id="{3EFB7A2B-ADC7-4747-BF63-BFBEC0010205}"/>
                    </a:ext>
                  </a:extLst>
                </p:cNvPr>
                <p:cNvSpPr/>
                <p:nvPr/>
              </p:nvSpPr>
              <p:spPr>
                <a:xfrm>
                  <a:off x="7757797" y="3607038"/>
                  <a:ext cx="707993" cy="465442"/>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Box 70">
                  <a:extLst>
                    <a:ext uri="{FF2B5EF4-FFF2-40B4-BE49-F238E27FC236}">
                      <a16:creationId xmlns:a16="http://schemas.microsoft.com/office/drawing/2014/main" id="{A628CDC3-EB87-486C-A969-BD84B84CE4A8}"/>
                    </a:ext>
                  </a:extLst>
                </p:cNvPr>
                <p:cNvSpPr txBox="1"/>
                <p:nvPr/>
              </p:nvSpPr>
              <p:spPr>
                <a:xfrm>
                  <a:off x="7635012" y="3693921"/>
                  <a:ext cx="957327" cy="323165"/>
                </a:xfrm>
                <a:prstGeom prst="rect">
                  <a:avLst/>
                </a:prstGeom>
                <a:noFill/>
                <a:ln w="28575">
                  <a:noFill/>
                </a:ln>
              </p:spPr>
              <p:txBody>
                <a:bodyPr wrap="square" rtlCol="0">
                  <a:spAutoFit/>
                </a:bodyPr>
                <a:lstStyle/>
                <a:p>
                  <a:pPr algn="ctr">
                    <a:lnSpc>
                      <a:spcPts val="1800"/>
                    </a:lnSpc>
                  </a:pPr>
                  <a:r>
                    <a:rPr lang="en-US" sz="2000" b="1" dirty="0">
                      <a:latin typeface="Segoe UI" panose="020B0502040204020203" pitchFamily="34" charset="0"/>
                      <a:cs typeface="Segoe UI" panose="020B0502040204020203" pitchFamily="34" charset="0"/>
                    </a:rPr>
                    <a:t>PCH</a:t>
                  </a:r>
                </a:p>
              </p:txBody>
            </p:sp>
          </p:grpSp>
          <p:sp>
            <p:nvSpPr>
              <p:cNvPr id="74" name="Rectangle 73">
                <a:extLst>
                  <a:ext uri="{FF2B5EF4-FFF2-40B4-BE49-F238E27FC236}">
                    <a16:creationId xmlns:a16="http://schemas.microsoft.com/office/drawing/2014/main" id="{EA922CC2-B871-4069-8897-113064F2E48B}"/>
                  </a:ext>
                </a:extLst>
              </p:cNvPr>
              <p:cNvSpPr/>
              <p:nvPr/>
            </p:nvSpPr>
            <p:spPr>
              <a:xfrm>
                <a:off x="9194490" y="3981193"/>
                <a:ext cx="208345" cy="1471110"/>
              </a:xfrm>
              <a:prstGeom prst="rect">
                <a:avLst/>
              </a:prstGeom>
              <a:solidFill>
                <a:srgbClr val="66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a:extLst>
                  <a:ext uri="{FF2B5EF4-FFF2-40B4-BE49-F238E27FC236}">
                    <a16:creationId xmlns:a16="http://schemas.microsoft.com/office/drawing/2014/main" id="{63C4D68B-4E4B-48B4-866C-4CDFDB6364DA}"/>
                  </a:ext>
                </a:extLst>
              </p:cNvPr>
              <p:cNvSpPr txBox="1"/>
              <p:nvPr/>
            </p:nvSpPr>
            <p:spPr>
              <a:xfrm>
                <a:off x="9242085" y="1905151"/>
                <a:ext cx="505237" cy="279244"/>
              </a:xfrm>
              <a:prstGeom prst="rect">
                <a:avLst/>
              </a:prstGeom>
              <a:noFill/>
            </p:spPr>
            <p:txBody>
              <a:bodyPr wrap="square" rtlCol="0">
                <a:spAutoFit/>
              </a:bodyPr>
              <a:lstStyle/>
              <a:p>
                <a:pPr algn="ctr">
                  <a:lnSpc>
                    <a:spcPts val="1400"/>
                  </a:lnSpc>
                </a:pPr>
                <a:r>
                  <a:rPr lang="en-US" sz="1600" b="1" dirty="0">
                    <a:latin typeface="Segoe UI" panose="020B0502040204020203" pitchFamily="34" charset="0"/>
                    <a:cs typeface="Segoe UI" panose="020B0502040204020203" pitchFamily="34" charset="0"/>
                  </a:rPr>
                  <a:t>x4</a:t>
                </a:r>
              </a:p>
            </p:txBody>
          </p:sp>
          <p:sp>
            <p:nvSpPr>
              <p:cNvPr id="121" name="TextBox 120">
                <a:extLst>
                  <a:ext uri="{FF2B5EF4-FFF2-40B4-BE49-F238E27FC236}">
                    <a16:creationId xmlns:a16="http://schemas.microsoft.com/office/drawing/2014/main" id="{8C8ECC9A-D2D8-492D-AB4C-5F8BF655BAEC}"/>
                  </a:ext>
                </a:extLst>
              </p:cNvPr>
              <p:cNvSpPr txBox="1"/>
              <p:nvPr/>
            </p:nvSpPr>
            <p:spPr>
              <a:xfrm rot="18708178">
                <a:off x="8872011" y="5603100"/>
                <a:ext cx="678449" cy="273473"/>
              </a:xfrm>
              <a:prstGeom prst="rect">
                <a:avLst/>
              </a:prstGeom>
              <a:noFill/>
            </p:spPr>
            <p:txBody>
              <a:bodyPr wrap="square" rtlCol="0">
                <a:spAutoFit/>
              </a:bodyPr>
              <a:lstStyle/>
              <a:p>
                <a:pPr algn="ctr">
                  <a:lnSpc>
                    <a:spcPts val="1400"/>
                  </a:lnSpc>
                </a:pPr>
                <a:r>
                  <a:rPr lang="en-US" sz="1600" b="1" dirty="0">
                    <a:latin typeface="Segoe UI" panose="020B0502040204020203" pitchFamily="34" charset="0"/>
                    <a:cs typeface="Segoe UI" panose="020B0502040204020203" pitchFamily="34" charset="0"/>
                  </a:rPr>
                  <a:t>Slot6</a:t>
                </a:r>
              </a:p>
            </p:txBody>
          </p:sp>
        </p:grpSp>
        <p:sp>
          <p:nvSpPr>
            <p:cNvPr id="129" name="TextBox 128">
              <a:extLst>
                <a:ext uri="{FF2B5EF4-FFF2-40B4-BE49-F238E27FC236}">
                  <a16:creationId xmlns:a16="http://schemas.microsoft.com/office/drawing/2014/main" id="{4C0EDA92-D061-4502-91BF-893A81EE3A10}"/>
                </a:ext>
              </a:extLst>
            </p:cNvPr>
            <p:cNvSpPr txBox="1"/>
            <p:nvPr/>
          </p:nvSpPr>
          <p:spPr>
            <a:xfrm>
              <a:off x="8342645" y="1331527"/>
              <a:ext cx="593844" cy="273473"/>
            </a:xfrm>
            <a:prstGeom prst="rect">
              <a:avLst/>
            </a:prstGeom>
            <a:noFill/>
          </p:spPr>
          <p:txBody>
            <a:bodyPr wrap="square" rtlCol="0">
              <a:spAutoFit/>
            </a:bodyPr>
            <a:lstStyle/>
            <a:p>
              <a:pPr algn="ctr">
                <a:lnSpc>
                  <a:spcPts val="1400"/>
                </a:lnSpc>
              </a:pPr>
              <a:r>
                <a:rPr lang="en-US" sz="1600" b="1" dirty="0">
                  <a:latin typeface="Segoe UI" panose="020B0502040204020203" pitchFamily="34" charset="0"/>
                  <a:cs typeface="Segoe UI" panose="020B0502040204020203" pitchFamily="34" charset="0"/>
                </a:rPr>
                <a:t>DMI</a:t>
              </a:r>
            </a:p>
          </p:txBody>
        </p:sp>
        <p:sp>
          <p:nvSpPr>
            <p:cNvPr id="130" name="TextBox 129">
              <a:extLst>
                <a:ext uri="{FF2B5EF4-FFF2-40B4-BE49-F238E27FC236}">
                  <a16:creationId xmlns:a16="http://schemas.microsoft.com/office/drawing/2014/main" id="{1367FC8F-29AB-4B9A-8715-0A0B90BF96A5}"/>
                </a:ext>
              </a:extLst>
            </p:cNvPr>
            <p:cNvSpPr txBox="1"/>
            <p:nvPr/>
          </p:nvSpPr>
          <p:spPr>
            <a:xfrm>
              <a:off x="9629596" y="1330987"/>
              <a:ext cx="593844" cy="273473"/>
            </a:xfrm>
            <a:prstGeom prst="rect">
              <a:avLst/>
            </a:prstGeom>
            <a:noFill/>
          </p:spPr>
          <p:txBody>
            <a:bodyPr wrap="square" rtlCol="0">
              <a:spAutoFit/>
            </a:bodyPr>
            <a:lstStyle/>
            <a:p>
              <a:pPr algn="ctr">
                <a:lnSpc>
                  <a:spcPts val="1400"/>
                </a:lnSpc>
              </a:pPr>
              <a:r>
                <a:rPr lang="en-US" sz="1600" b="1" dirty="0">
                  <a:latin typeface="Segoe UI" panose="020B0502040204020203" pitchFamily="34" charset="0"/>
                  <a:cs typeface="Segoe UI" panose="020B0502040204020203" pitchFamily="34" charset="0"/>
                </a:rPr>
                <a:t>DMI</a:t>
              </a:r>
            </a:p>
          </p:txBody>
        </p:sp>
      </p:grpSp>
      <p:grpSp>
        <p:nvGrpSpPr>
          <p:cNvPr id="1051" name="Group 1050">
            <a:extLst>
              <a:ext uri="{FF2B5EF4-FFF2-40B4-BE49-F238E27FC236}">
                <a16:creationId xmlns:a16="http://schemas.microsoft.com/office/drawing/2014/main" id="{06E6CACA-D58A-4930-ACA4-45F28DFE63EF}"/>
              </a:ext>
            </a:extLst>
          </p:cNvPr>
          <p:cNvGrpSpPr/>
          <p:nvPr/>
        </p:nvGrpSpPr>
        <p:grpSpPr>
          <a:xfrm>
            <a:off x="3681627" y="1046521"/>
            <a:ext cx="2498440" cy="2129502"/>
            <a:chOff x="4906794" y="1046521"/>
            <a:chExt cx="2498440" cy="2129502"/>
          </a:xfrm>
        </p:grpSpPr>
        <p:grpSp>
          <p:nvGrpSpPr>
            <p:cNvPr id="1049" name="Group 1048">
              <a:extLst>
                <a:ext uri="{FF2B5EF4-FFF2-40B4-BE49-F238E27FC236}">
                  <a16:creationId xmlns:a16="http://schemas.microsoft.com/office/drawing/2014/main" id="{24C55F1F-1D49-412B-8B09-53C292F3E350}"/>
                </a:ext>
              </a:extLst>
            </p:cNvPr>
            <p:cNvGrpSpPr/>
            <p:nvPr/>
          </p:nvGrpSpPr>
          <p:grpSpPr>
            <a:xfrm>
              <a:off x="4906794" y="1046521"/>
              <a:ext cx="2498440" cy="1712971"/>
              <a:chOff x="4963946" y="1046521"/>
              <a:chExt cx="2498440" cy="1712971"/>
            </a:xfrm>
          </p:grpSpPr>
          <p:pic>
            <p:nvPicPr>
              <p:cNvPr id="1045" name="Picture 1044">
                <a:extLst>
                  <a:ext uri="{FF2B5EF4-FFF2-40B4-BE49-F238E27FC236}">
                    <a16:creationId xmlns:a16="http://schemas.microsoft.com/office/drawing/2014/main" id="{6DFCC9EA-276E-4FE2-B3A7-8BB42D3E827B}"/>
                  </a:ext>
                </a:extLst>
              </p:cNvPr>
              <p:cNvPicPr>
                <a:picLocks noChangeAspect="1"/>
              </p:cNvPicPr>
              <p:nvPr/>
            </p:nvPicPr>
            <p:blipFill>
              <a:blip r:embed="rId4"/>
              <a:stretch>
                <a:fillRect/>
              </a:stretch>
            </p:blipFill>
            <p:spPr>
              <a:xfrm rot="18887911">
                <a:off x="4963946" y="1046521"/>
                <a:ext cx="1712971" cy="1712971"/>
              </a:xfrm>
              <a:prstGeom prst="rect">
                <a:avLst/>
              </a:prstGeom>
            </p:spPr>
          </p:pic>
          <p:cxnSp>
            <p:nvCxnSpPr>
              <p:cNvPr id="143" name="Straight Connector 142">
                <a:extLst>
                  <a:ext uri="{FF2B5EF4-FFF2-40B4-BE49-F238E27FC236}">
                    <a16:creationId xmlns:a16="http://schemas.microsoft.com/office/drawing/2014/main" id="{08F2C173-92AD-4B9A-B03F-55D99EC991F0}"/>
                  </a:ext>
                </a:extLst>
              </p:cNvPr>
              <p:cNvCxnSpPr>
                <a:cxnSpLocks/>
              </p:cNvCxnSpPr>
              <p:nvPr/>
            </p:nvCxnSpPr>
            <p:spPr>
              <a:xfrm>
                <a:off x="6271884" y="1565039"/>
                <a:ext cx="119050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7" name="TextBox 146">
                <a:extLst>
                  <a:ext uri="{FF2B5EF4-FFF2-40B4-BE49-F238E27FC236}">
                    <a16:creationId xmlns:a16="http://schemas.microsoft.com/office/drawing/2014/main" id="{EAE7C31B-99BD-4F3E-8024-9062997373BB}"/>
                  </a:ext>
                </a:extLst>
              </p:cNvPr>
              <p:cNvSpPr txBox="1"/>
              <p:nvPr/>
            </p:nvSpPr>
            <p:spPr>
              <a:xfrm>
                <a:off x="6309936" y="1329896"/>
                <a:ext cx="960225" cy="273473"/>
              </a:xfrm>
              <a:prstGeom prst="rect">
                <a:avLst/>
              </a:prstGeom>
              <a:noFill/>
            </p:spPr>
            <p:txBody>
              <a:bodyPr wrap="square" rtlCol="0">
                <a:spAutoFit/>
              </a:bodyPr>
              <a:lstStyle/>
              <a:p>
                <a:pPr algn="ctr">
                  <a:lnSpc>
                    <a:spcPts val="1400"/>
                  </a:lnSpc>
                </a:pPr>
                <a:r>
                  <a:rPr lang="en-US" sz="1500" b="1" dirty="0">
                    <a:latin typeface="Segoe UI" panose="020B0502040204020203" pitchFamily="34" charset="0"/>
                    <a:cs typeface="Segoe UI" panose="020B0502040204020203" pitchFamily="34" charset="0"/>
                  </a:rPr>
                  <a:t>SDRAM</a:t>
                </a:r>
              </a:p>
            </p:txBody>
          </p:sp>
        </p:grpSp>
        <p:sp>
          <p:nvSpPr>
            <p:cNvPr id="153" name="TextBox 152">
              <a:extLst>
                <a:ext uri="{FF2B5EF4-FFF2-40B4-BE49-F238E27FC236}">
                  <a16:creationId xmlns:a16="http://schemas.microsoft.com/office/drawing/2014/main" id="{D8EC2233-BD6B-4C3E-AD43-7DAEC1F4F466}"/>
                </a:ext>
              </a:extLst>
            </p:cNvPr>
            <p:cNvSpPr txBox="1"/>
            <p:nvPr/>
          </p:nvSpPr>
          <p:spPr>
            <a:xfrm>
              <a:off x="4951104" y="2879339"/>
              <a:ext cx="1640086" cy="296684"/>
            </a:xfrm>
            <a:prstGeom prst="rect">
              <a:avLst/>
            </a:prstGeom>
            <a:noFill/>
          </p:spPr>
          <p:txBody>
            <a:bodyPr wrap="square" rtlCol="0">
              <a:spAutoFit/>
            </a:bodyPr>
            <a:lstStyle/>
            <a:p>
              <a:pPr algn="ctr">
                <a:lnSpc>
                  <a:spcPts val="1400"/>
                </a:lnSpc>
              </a:pPr>
              <a:r>
                <a:rPr lang="en-US" sz="2400" b="1" dirty="0">
                  <a:latin typeface="Segoe UI" panose="020B0502040204020203" pitchFamily="34" charset="0"/>
                  <a:cs typeface="Segoe UI" panose="020B0502040204020203" pitchFamily="34" charset="0"/>
                </a:rPr>
                <a:t>RAM</a:t>
              </a:r>
            </a:p>
          </p:txBody>
        </p:sp>
      </p:grpSp>
      <p:grpSp>
        <p:nvGrpSpPr>
          <p:cNvPr id="41" name="Group 40">
            <a:extLst>
              <a:ext uri="{FF2B5EF4-FFF2-40B4-BE49-F238E27FC236}">
                <a16:creationId xmlns:a16="http://schemas.microsoft.com/office/drawing/2014/main" id="{A262A88F-D7CF-4B8E-B6B9-B7215AA901E7}"/>
              </a:ext>
            </a:extLst>
          </p:cNvPr>
          <p:cNvGrpSpPr/>
          <p:nvPr/>
        </p:nvGrpSpPr>
        <p:grpSpPr>
          <a:xfrm>
            <a:off x="6021457" y="1058560"/>
            <a:ext cx="3237108" cy="5020502"/>
            <a:chOff x="6021457" y="1058560"/>
            <a:chExt cx="3237108" cy="5020502"/>
          </a:xfrm>
        </p:grpSpPr>
        <p:grpSp>
          <p:nvGrpSpPr>
            <p:cNvPr id="1039" name="Group 1038">
              <a:extLst>
                <a:ext uri="{FF2B5EF4-FFF2-40B4-BE49-F238E27FC236}">
                  <a16:creationId xmlns:a16="http://schemas.microsoft.com/office/drawing/2014/main" id="{9A5F7619-7230-4438-9564-961FCB623524}"/>
                </a:ext>
              </a:extLst>
            </p:cNvPr>
            <p:cNvGrpSpPr/>
            <p:nvPr/>
          </p:nvGrpSpPr>
          <p:grpSpPr>
            <a:xfrm>
              <a:off x="6438920" y="1058560"/>
              <a:ext cx="2819645" cy="5020502"/>
              <a:chOff x="6438920" y="1058560"/>
              <a:chExt cx="2819645" cy="5020502"/>
            </a:xfrm>
          </p:grpSpPr>
          <p:sp>
            <p:nvSpPr>
              <p:cNvPr id="54" name="TextBox 53">
                <a:extLst>
                  <a:ext uri="{FF2B5EF4-FFF2-40B4-BE49-F238E27FC236}">
                    <a16:creationId xmlns:a16="http://schemas.microsoft.com/office/drawing/2014/main" id="{9AD438BA-A63A-4199-9903-F6A92AA868D1}"/>
                  </a:ext>
                </a:extLst>
              </p:cNvPr>
              <p:cNvSpPr txBox="1"/>
              <p:nvPr/>
            </p:nvSpPr>
            <p:spPr>
              <a:xfrm>
                <a:off x="8753328" y="3538352"/>
                <a:ext cx="505237" cy="279244"/>
              </a:xfrm>
              <a:prstGeom prst="rect">
                <a:avLst/>
              </a:prstGeom>
              <a:noFill/>
            </p:spPr>
            <p:txBody>
              <a:bodyPr wrap="square" rtlCol="0">
                <a:spAutoFit/>
              </a:bodyPr>
              <a:lstStyle/>
              <a:p>
                <a:pPr algn="ctr">
                  <a:lnSpc>
                    <a:spcPts val="1400"/>
                  </a:lnSpc>
                </a:pPr>
                <a:r>
                  <a:rPr lang="en-US" sz="1400" b="1" dirty="0">
                    <a:latin typeface="Segoe UI" panose="020B0502040204020203" pitchFamily="34" charset="0"/>
                    <a:cs typeface="Segoe UI" panose="020B0502040204020203" pitchFamily="34" charset="0"/>
                  </a:rPr>
                  <a:t>x16</a:t>
                </a:r>
              </a:p>
            </p:txBody>
          </p:sp>
          <p:grpSp>
            <p:nvGrpSpPr>
              <p:cNvPr id="1034" name="Group 1033">
                <a:extLst>
                  <a:ext uri="{FF2B5EF4-FFF2-40B4-BE49-F238E27FC236}">
                    <a16:creationId xmlns:a16="http://schemas.microsoft.com/office/drawing/2014/main" id="{2EA76FC5-5484-472C-9672-0BD50464EC3D}"/>
                  </a:ext>
                </a:extLst>
              </p:cNvPr>
              <p:cNvGrpSpPr/>
              <p:nvPr/>
            </p:nvGrpSpPr>
            <p:grpSpPr>
              <a:xfrm>
                <a:off x="6438920" y="1058560"/>
                <a:ext cx="2806764" cy="5020502"/>
                <a:chOff x="6438920" y="1058560"/>
                <a:chExt cx="2806764" cy="5020502"/>
              </a:xfrm>
            </p:grpSpPr>
            <p:grpSp>
              <p:nvGrpSpPr>
                <p:cNvPr id="1029" name="Group 1028">
                  <a:extLst>
                    <a:ext uri="{FF2B5EF4-FFF2-40B4-BE49-F238E27FC236}">
                      <a16:creationId xmlns:a16="http://schemas.microsoft.com/office/drawing/2014/main" id="{2FC88EA5-B9C1-4796-85B8-20736C2E4B6E}"/>
                    </a:ext>
                  </a:extLst>
                </p:cNvPr>
                <p:cNvGrpSpPr/>
                <p:nvPr/>
              </p:nvGrpSpPr>
              <p:grpSpPr>
                <a:xfrm>
                  <a:off x="6438920" y="1058560"/>
                  <a:ext cx="2806764" cy="4393743"/>
                  <a:chOff x="6438920" y="1058560"/>
                  <a:chExt cx="2806764" cy="4393743"/>
                </a:xfrm>
              </p:grpSpPr>
              <p:cxnSp>
                <p:nvCxnSpPr>
                  <p:cNvPr id="55" name="Straight Connector 54">
                    <a:extLst>
                      <a:ext uri="{FF2B5EF4-FFF2-40B4-BE49-F238E27FC236}">
                        <a16:creationId xmlns:a16="http://schemas.microsoft.com/office/drawing/2014/main" id="{721176BC-2C6C-4FD8-92E3-392C7C8608CA}"/>
                      </a:ext>
                    </a:extLst>
                  </p:cNvPr>
                  <p:cNvCxnSpPr>
                    <a:cxnSpLocks/>
                  </p:cNvCxnSpPr>
                  <p:nvPr/>
                </p:nvCxnSpPr>
                <p:spPr>
                  <a:xfrm flipV="1">
                    <a:off x="7010655" y="2744829"/>
                    <a:ext cx="0" cy="13001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DF5A90FA-0DAF-4B4C-BBDB-48E32399044B}"/>
                      </a:ext>
                    </a:extLst>
                  </p:cNvPr>
                  <p:cNvCxnSpPr>
                    <a:cxnSpLocks/>
                  </p:cNvCxnSpPr>
                  <p:nvPr/>
                </p:nvCxnSpPr>
                <p:spPr>
                  <a:xfrm flipV="1">
                    <a:off x="8831978" y="3548170"/>
                    <a:ext cx="0" cy="4529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4B526919-1CA1-492A-8A14-868F0E7A38EC}"/>
                      </a:ext>
                    </a:extLst>
                  </p:cNvPr>
                  <p:cNvCxnSpPr>
                    <a:cxnSpLocks/>
                  </p:cNvCxnSpPr>
                  <p:nvPr/>
                </p:nvCxnSpPr>
                <p:spPr>
                  <a:xfrm flipV="1">
                    <a:off x="8442363" y="3552626"/>
                    <a:ext cx="0" cy="4529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3F892528-4296-4E45-9081-5DBE8020732E}"/>
                      </a:ext>
                    </a:extLst>
                  </p:cNvPr>
                  <p:cNvSpPr txBox="1"/>
                  <p:nvPr/>
                </p:nvSpPr>
                <p:spPr>
                  <a:xfrm>
                    <a:off x="8363713" y="3542808"/>
                    <a:ext cx="505237" cy="279244"/>
                  </a:xfrm>
                  <a:prstGeom prst="rect">
                    <a:avLst/>
                  </a:prstGeom>
                  <a:noFill/>
                </p:spPr>
                <p:txBody>
                  <a:bodyPr wrap="square" rtlCol="0">
                    <a:spAutoFit/>
                  </a:bodyPr>
                  <a:lstStyle/>
                  <a:p>
                    <a:pPr algn="ctr">
                      <a:lnSpc>
                        <a:spcPts val="1400"/>
                      </a:lnSpc>
                    </a:pPr>
                    <a:r>
                      <a:rPr lang="en-US" sz="1400" b="1" dirty="0">
                        <a:latin typeface="Segoe UI" panose="020B0502040204020203" pitchFamily="34" charset="0"/>
                        <a:cs typeface="Segoe UI" panose="020B0502040204020203" pitchFamily="34" charset="0"/>
                      </a:rPr>
                      <a:t>x16</a:t>
                    </a:r>
                  </a:p>
                </p:txBody>
              </p:sp>
              <p:cxnSp>
                <p:nvCxnSpPr>
                  <p:cNvPr id="49" name="Straight Connector 48">
                    <a:extLst>
                      <a:ext uri="{FF2B5EF4-FFF2-40B4-BE49-F238E27FC236}">
                        <a16:creationId xmlns:a16="http://schemas.microsoft.com/office/drawing/2014/main" id="{4C061C49-FCDE-4ED5-B6ED-49DE7C5EF7D7}"/>
                      </a:ext>
                    </a:extLst>
                  </p:cNvPr>
                  <p:cNvCxnSpPr>
                    <a:cxnSpLocks/>
                  </p:cNvCxnSpPr>
                  <p:nvPr/>
                </p:nvCxnSpPr>
                <p:spPr>
                  <a:xfrm flipV="1">
                    <a:off x="8055595" y="3555190"/>
                    <a:ext cx="0" cy="4529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6B270183-9EF6-4127-85FF-9921554C4DF1}"/>
                      </a:ext>
                    </a:extLst>
                  </p:cNvPr>
                  <p:cNvSpPr txBox="1"/>
                  <p:nvPr/>
                </p:nvSpPr>
                <p:spPr>
                  <a:xfrm>
                    <a:off x="7976945" y="3545372"/>
                    <a:ext cx="505237" cy="279244"/>
                  </a:xfrm>
                  <a:prstGeom prst="rect">
                    <a:avLst/>
                  </a:prstGeom>
                  <a:noFill/>
                </p:spPr>
                <p:txBody>
                  <a:bodyPr wrap="square" rtlCol="0">
                    <a:spAutoFit/>
                  </a:bodyPr>
                  <a:lstStyle/>
                  <a:p>
                    <a:pPr algn="ctr">
                      <a:lnSpc>
                        <a:spcPts val="1400"/>
                      </a:lnSpc>
                    </a:pPr>
                    <a:r>
                      <a:rPr lang="en-US" sz="1400" b="1" dirty="0">
                        <a:latin typeface="Segoe UI" panose="020B0502040204020203" pitchFamily="34" charset="0"/>
                        <a:cs typeface="Segoe UI" panose="020B0502040204020203" pitchFamily="34" charset="0"/>
                      </a:rPr>
                      <a:t>x16</a:t>
                    </a:r>
                  </a:p>
                </p:txBody>
              </p:sp>
              <p:cxnSp>
                <p:nvCxnSpPr>
                  <p:cNvPr id="47" name="Straight Connector 46">
                    <a:extLst>
                      <a:ext uri="{FF2B5EF4-FFF2-40B4-BE49-F238E27FC236}">
                        <a16:creationId xmlns:a16="http://schemas.microsoft.com/office/drawing/2014/main" id="{B3D00D58-63BC-44E0-AD5B-0EBECC886C8A}"/>
                      </a:ext>
                    </a:extLst>
                  </p:cNvPr>
                  <p:cNvCxnSpPr>
                    <a:cxnSpLocks/>
                  </p:cNvCxnSpPr>
                  <p:nvPr/>
                </p:nvCxnSpPr>
                <p:spPr>
                  <a:xfrm flipV="1">
                    <a:off x="7668333" y="3555820"/>
                    <a:ext cx="0" cy="4529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408F8A6-929B-427E-82AB-5BEA667DA417}"/>
                      </a:ext>
                    </a:extLst>
                  </p:cNvPr>
                  <p:cNvCxnSpPr>
                    <a:cxnSpLocks/>
                  </p:cNvCxnSpPr>
                  <p:nvPr/>
                </p:nvCxnSpPr>
                <p:spPr>
                  <a:xfrm flipV="1">
                    <a:off x="7835035" y="2730652"/>
                    <a:ext cx="0" cy="4529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E3AC88C-8AFA-4DD2-AD46-E4A20B9EC6AD}"/>
                      </a:ext>
                    </a:extLst>
                  </p:cNvPr>
                  <p:cNvCxnSpPr>
                    <a:cxnSpLocks/>
                  </p:cNvCxnSpPr>
                  <p:nvPr/>
                </p:nvCxnSpPr>
                <p:spPr>
                  <a:xfrm flipV="1">
                    <a:off x="8654671" y="2730507"/>
                    <a:ext cx="0" cy="4529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C41AB9BE-6CF3-4FC2-B00A-A22045E4FEA2}"/>
                      </a:ext>
                    </a:extLst>
                  </p:cNvPr>
                  <p:cNvPicPr>
                    <a:picLocks noChangeAspect="1"/>
                  </p:cNvPicPr>
                  <p:nvPr/>
                </p:nvPicPr>
                <p:blipFill>
                  <a:blip r:embed="rId5"/>
                  <a:stretch>
                    <a:fillRect/>
                  </a:stretch>
                </p:blipFill>
                <p:spPr>
                  <a:xfrm>
                    <a:off x="7332815" y="1058560"/>
                    <a:ext cx="1016454" cy="1014100"/>
                  </a:xfrm>
                  <a:prstGeom prst="rect">
                    <a:avLst/>
                  </a:prstGeom>
                </p:spPr>
              </p:pic>
              <p:cxnSp>
                <p:nvCxnSpPr>
                  <p:cNvPr id="15" name="Straight Connector 14">
                    <a:extLst>
                      <a:ext uri="{FF2B5EF4-FFF2-40B4-BE49-F238E27FC236}">
                        <a16:creationId xmlns:a16="http://schemas.microsoft.com/office/drawing/2014/main" id="{FDA3D207-67B2-48BD-B699-0DF679AF6984}"/>
                      </a:ext>
                    </a:extLst>
                  </p:cNvPr>
                  <p:cNvCxnSpPr>
                    <a:cxnSpLocks/>
                  </p:cNvCxnSpPr>
                  <p:nvPr/>
                </p:nvCxnSpPr>
                <p:spPr>
                  <a:xfrm flipH="1" flipV="1">
                    <a:off x="6786075" y="1784119"/>
                    <a:ext cx="3484" cy="35329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2AF2B0A8-544E-41EC-905C-3E51FDE81D43}"/>
                      </a:ext>
                    </a:extLst>
                  </p:cNvPr>
                  <p:cNvGrpSpPr/>
                  <p:nvPr/>
                </p:nvGrpSpPr>
                <p:grpSpPr>
                  <a:xfrm>
                    <a:off x="6438920" y="2137410"/>
                    <a:ext cx="2806764" cy="649960"/>
                    <a:chOff x="7213885" y="2137410"/>
                    <a:chExt cx="2806764" cy="649960"/>
                  </a:xfrm>
                </p:grpSpPr>
                <p:sp>
                  <p:nvSpPr>
                    <p:cNvPr id="12" name="TextBox 11">
                      <a:extLst>
                        <a:ext uri="{FF2B5EF4-FFF2-40B4-BE49-F238E27FC236}">
                          <a16:creationId xmlns:a16="http://schemas.microsoft.com/office/drawing/2014/main" id="{B308C5D7-678E-4C68-98A2-848DB8FE1758}"/>
                        </a:ext>
                      </a:extLst>
                    </p:cNvPr>
                    <p:cNvSpPr txBox="1"/>
                    <p:nvPr/>
                  </p:nvSpPr>
                  <p:spPr>
                    <a:xfrm>
                      <a:off x="7213885" y="2149054"/>
                      <a:ext cx="1182028" cy="638316"/>
                    </a:xfrm>
                    <a:prstGeom prst="rect">
                      <a:avLst/>
                    </a:prstGeom>
                    <a:noFill/>
                  </p:spPr>
                  <p:txBody>
                    <a:bodyPr wrap="square" rtlCol="0">
                      <a:spAutoFit/>
                    </a:bodyPr>
                    <a:lstStyle/>
                    <a:p>
                      <a:pPr algn="ctr">
                        <a:lnSpc>
                          <a:spcPts val="1400"/>
                        </a:lnSpc>
                      </a:pPr>
                      <a:r>
                        <a:rPr lang="en-US" b="1" dirty="0">
                          <a:latin typeface="Segoe UI" panose="020B0502040204020203" pitchFamily="34" charset="0"/>
                          <a:cs typeface="Segoe UI" panose="020B0502040204020203" pitchFamily="34" charset="0"/>
                        </a:rPr>
                        <a:t>PCI-e</a:t>
                      </a:r>
                    </a:p>
                    <a:p>
                      <a:pPr algn="ctr">
                        <a:lnSpc>
                          <a:spcPts val="1400"/>
                        </a:lnSpc>
                      </a:pPr>
                      <a:r>
                        <a:rPr lang="en-US" b="1" dirty="0">
                          <a:latin typeface="Segoe UI" panose="020B0502040204020203" pitchFamily="34" charset="0"/>
                          <a:cs typeface="Segoe UI" panose="020B0502040204020203" pitchFamily="34" charset="0"/>
                        </a:rPr>
                        <a:t>port 1</a:t>
                      </a:r>
                    </a:p>
                    <a:p>
                      <a:pPr algn="ctr">
                        <a:lnSpc>
                          <a:spcPts val="1400"/>
                        </a:lnSpc>
                      </a:pPr>
                      <a:r>
                        <a:rPr lang="en-US" b="1" dirty="0">
                          <a:latin typeface="Segoe UI" panose="020B0502040204020203" pitchFamily="34" charset="0"/>
                          <a:cs typeface="Segoe UI" panose="020B0502040204020203" pitchFamily="34" charset="0"/>
                        </a:rPr>
                        <a:t>(x8)</a:t>
                      </a:r>
                    </a:p>
                  </p:txBody>
                </p:sp>
                <p:sp>
                  <p:nvSpPr>
                    <p:cNvPr id="18" name="TextBox 17">
                      <a:extLst>
                        <a:ext uri="{FF2B5EF4-FFF2-40B4-BE49-F238E27FC236}">
                          <a16:creationId xmlns:a16="http://schemas.microsoft.com/office/drawing/2014/main" id="{E2253A1B-302D-4151-87D3-91B85076898F}"/>
                        </a:ext>
                      </a:extLst>
                    </p:cNvPr>
                    <p:cNvSpPr txBox="1"/>
                    <p:nvPr/>
                  </p:nvSpPr>
                  <p:spPr>
                    <a:xfrm>
                      <a:off x="8026253" y="2137410"/>
                      <a:ext cx="1182028" cy="638316"/>
                    </a:xfrm>
                    <a:prstGeom prst="rect">
                      <a:avLst/>
                    </a:prstGeom>
                    <a:noFill/>
                  </p:spPr>
                  <p:txBody>
                    <a:bodyPr wrap="square" rtlCol="0">
                      <a:spAutoFit/>
                    </a:bodyPr>
                    <a:lstStyle/>
                    <a:p>
                      <a:pPr algn="ctr">
                        <a:lnSpc>
                          <a:spcPts val="1400"/>
                        </a:lnSpc>
                      </a:pPr>
                      <a:r>
                        <a:rPr lang="en-US" b="1" dirty="0">
                          <a:latin typeface="Segoe UI" panose="020B0502040204020203" pitchFamily="34" charset="0"/>
                          <a:cs typeface="Segoe UI" panose="020B0502040204020203" pitchFamily="34" charset="0"/>
                        </a:rPr>
                        <a:t>PCI-e</a:t>
                      </a:r>
                    </a:p>
                    <a:p>
                      <a:pPr algn="ctr">
                        <a:lnSpc>
                          <a:spcPts val="1400"/>
                        </a:lnSpc>
                      </a:pPr>
                      <a:r>
                        <a:rPr lang="en-US" b="1" dirty="0">
                          <a:latin typeface="Segoe UI" panose="020B0502040204020203" pitchFamily="34" charset="0"/>
                          <a:cs typeface="Segoe UI" panose="020B0502040204020203" pitchFamily="34" charset="0"/>
                        </a:rPr>
                        <a:t>port 2</a:t>
                      </a:r>
                    </a:p>
                    <a:p>
                      <a:pPr algn="ctr">
                        <a:lnSpc>
                          <a:spcPts val="1400"/>
                        </a:lnSpc>
                      </a:pPr>
                      <a:r>
                        <a:rPr lang="en-US" b="1" dirty="0">
                          <a:latin typeface="Segoe UI" panose="020B0502040204020203" pitchFamily="34" charset="0"/>
                          <a:cs typeface="Segoe UI" panose="020B0502040204020203" pitchFamily="34" charset="0"/>
                        </a:rPr>
                        <a:t>(x16)</a:t>
                      </a:r>
                    </a:p>
                  </p:txBody>
                </p:sp>
                <p:sp>
                  <p:nvSpPr>
                    <p:cNvPr id="19" name="TextBox 18">
                      <a:extLst>
                        <a:ext uri="{FF2B5EF4-FFF2-40B4-BE49-F238E27FC236}">
                          <a16:creationId xmlns:a16="http://schemas.microsoft.com/office/drawing/2014/main" id="{B96E12C8-E5EC-444C-A025-68CAF1BB772B}"/>
                        </a:ext>
                      </a:extLst>
                    </p:cNvPr>
                    <p:cNvSpPr txBox="1"/>
                    <p:nvPr/>
                  </p:nvSpPr>
                  <p:spPr>
                    <a:xfrm>
                      <a:off x="8838621" y="2137410"/>
                      <a:ext cx="1182028" cy="638316"/>
                    </a:xfrm>
                    <a:prstGeom prst="rect">
                      <a:avLst/>
                    </a:prstGeom>
                    <a:noFill/>
                  </p:spPr>
                  <p:txBody>
                    <a:bodyPr wrap="square" rtlCol="0">
                      <a:spAutoFit/>
                    </a:bodyPr>
                    <a:lstStyle/>
                    <a:p>
                      <a:pPr algn="ctr">
                        <a:lnSpc>
                          <a:spcPts val="1400"/>
                        </a:lnSpc>
                      </a:pPr>
                      <a:r>
                        <a:rPr lang="en-US" b="1" dirty="0">
                          <a:latin typeface="Segoe UI" panose="020B0502040204020203" pitchFamily="34" charset="0"/>
                          <a:cs typeface="Segoe UI" panose="020B0502040204020203" pitchFamily="34" charset="0"/>
                        </a:rPr>
                        <a:t>PCI-e</a:t>
                      </a:r>
                    </a:p>
                    <a:p>
                      <a:pPr algn="ctr">
                        <a:lnSpc>
                          <a:spcPts val="1400"/>
                        </a:lnSpc>
                      </a:pPr>
                      <a:r>
                        <a:rPr lang="en-US" b="1" dirty="0">
                          <a:latin typeface="Segoe UI" panose="020B0502040204020203" pitchFamily="34" charset="0"/>
                          <a:cs typeface="Segoe UI" panose="020B0502040204020203" pitchFamily="34" charset="0"/>
                        </a:rPr>
                        <a:t>port 3</a:t>
                      </a:r>
                    </a:p>
                    <a:p>
                      <a:pPr algn="ctr">
                        <a:lnSpc>
                          <a:spcPts val="1400"/>
                        </a:lnSpc>
                      </a:pPr>
                      <a:r>
                        <a:rPr lang="en-US" b="1" dirty="0">
                          <a:latin typeface="Segoe UI" panose="020B0502040204020203" pitchFamily="34" charset="0"/>
                          <a:cs typeface="Segoe UI" panose="020B0502040204020203" pitchFamily="34" charset="0"/>
                        </a:rPr>
                        <a:t>(x16)</a:t>
                      </a:r>
                    </a:p>
                  </p:txBody>
                </p:sp>
              </p:grpSp>
              <p:cxnSp>
                <p:nvCxnSpPr>
                  <p:cNvPr id="23" name="Straight Connector 22">
                    <a:extLst>
                      <a:ext uri="{FF2B5EF4-FFF2-40B4-BE49-F238E27FC236}">
                        <a16:creationId xmlns:a16="http://schemas.microsoft.com/office/drawing/2014/main" id="{E4F78D8C-600D-4228-955A-AF64513A7162}"/>
                      </a:ext>
                    </a:extLst>
                  </p:cNvPr>
                  <p:cNvCxnSpPr>
                    <a:cxnSpLocks/>
                  </p:cNvCxnSpPr>
                  <p:nvPr/>
                </p:nvCxnSpPr>
                <p:spPr>
                  <a:xfrm flipV="1">
                    <a:off x="8415317" y="2085567"/>
                    <a:ext cx="0" cy="634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8EA983E-7D7C-464C-B81B-75B1B767F6B9}"/>
                      </a:ext>
                    </a:extLst>
                  </p:cNvPr>
                  <p:cNvCxnSpPr>
                    <a:cxnSpLocks/>
                  </p:cNvCxnSpPr>
                  <p:nvPr/>
                </p:nvCxnSpPr>
                <p:spPr>
                  <a:xfrm flipV="1">
                    <a:off x="6909790" y="1815973"/>
                    <a:ext cx="0" cy="2579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81A32F95-B568-447E-B154-2ACC114737DE}"/>
                      </a:ext>
                    </a:extLst>
                  </p:cNvPr>
                  <p:cNvGrpSpPr/>
                  <p:nvPr/>
                </p:nvGrpSpPr>
                <p:grpSpPr>
                  <a:xfrm>
                    <a:off x="7358254" y="3064805"/>
                    <a:ext cx="957327" cy="553998"/>
                    <a:chOff x="7635012" y="3578171"/>
                    <a:chExt cx="957327" cy="553998"/>
                  </a:xfrm>
                </p:grpSpPr>
                <p:sp>
                  <p:nvSpPr>
                    <p:cNvPr id="26" name="Rectangle 25">
                      <a:extLst>
                        <a:ext uri="{FF2B5EF4-FFF2-40B4-BE49-F238E27FC236}">
                          <a16:creationId xmlns:a16="http://schemas.microsoft.com/office/drawing/2014/main" id="{5E2A6CD5-C6E9-4044-979B-2936B791293F}"/>
                        </a:ext>
                      </a:extLst>
                    </p:cNvPr>
                    <p:cNvSpPr/>
                    <p:nvPr/>
                  </p:nvSpPr>
                  <p:spPr>
                    <a:xfrm>
                      <a:off x="7757797" y="3607038"/>
                      <a:ext cx="707993" cy="465442"/>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996B7872-2085-4CAB-9CE5-AC18919ADAD0}"/>
                        </a:ext>
                      </a:extLst>
                    </p:cNvPr>
                    <p:cNvSpPr txBox="1"/>
                    <p:nvPr/>
                  </p:nvSpPr>
                  <p:spPr>
                    <a:xfrm>
                      <a:off x="7635012" y="3578171"/>
                      <a:ext cx="957327" cy="553998"/>
                    </a:xfrm>
                    <a:prstGeom prst="rect">
                      <a:avLst/>
                    </a:prstGeom>
                    <a:noFill/>
                    <a:ln w="28575">
                      <a:noFill/>
                    </a:ln>
                  </p:spPr>
                  <p:txBody>
                    <a:bodyPr wrap="square" rtlCol="0">
                      <a:spAutoFit/>
                    </a:bodyPr>
                    <a:lstStyle/>
                    <a:p>
                      <a:pPr algn="ctr">
                        <a:lnSpc>
                          <a:spcPts val="1800"/>
                        </a:lnSpc>
                      </a:pPr>
                      <a:r>
                        <a:rPr lang="en-US" b="1" dirty="0">
                          <a:latin typeface="Segoe UI" panose="020B0502040204020203" pitchFamily="34" charset="0"/>
                          <a:cs typeface="Segoe UI" panose="020B0502040204020203" pitchFamily="34" charset="0"/>
                        </a:rPr>
                        <a:t>PCI-e</a:t>
                      </a:r>
                    </a:p>
                    <a:p>
                      <a:pPr algn="ctr">
                        <a:lnSpc>
                          <a:spcPts val="1800"/>
                        </a:lnSpc>
                      </a:pPr>
                      <a:r>
                        <a:rPr lang="en-US" b="1" dirty="0">
                          <a:latin typeface="Segoe UI" panose="020B0502040204020203" pitchFamily="34" charset="0"/>
                          <a:cs typeface="Segoe UI" panose="020B0502040204020203" pitchFamily="34" charset="0"/>
                        </a:rPr>
                        <a:t>switch</a:t>
                      </a:r>
                    </a:p>
                  </p:txBody>
                </p:sp>
              </p:grpSp>
              <p:grpSp>
                <p:nvGrpSpPr>
                  <p:cNvPr id="30" name="Group 29">
                    <a:extLst>
                      <a:ext uri="{FF2B5EF4-FFF2-40B4-BE49-F238E27FC236}">
                        <a16:creationId xmlns:a16="http://schemas.microsoft.com/office/drawing/2014/main" id="{B559487A-7783-4DA6-B725-DB27B2863DC8}"/>
                      </a:ext>
                    </a:extLst>
                  </p:cNvPr>
                  <p:cNvGrpSpPr/>
                  <p:nvPr/>
                </p:nvGrpSpPr>
                <p:grpSpPr>
                  <a:xfrm>
                    <a:off x="8177881" y="3061511"/>
                    <a:ext cx="957327" cy="553998"/>
                    <a:chOff x="7635012" y="3578171"/>
                    <a:chExt cx="957327" cy="553998"/>
                  </a:xfrm>
                </p:grpSpPr>
                <p:sp>
                  <p:nvSpPr>
                    <p:cNvPr id="31" name="Rectangle 30">
                      <a:extLst>
                        <a:ext uri="{FF2B5EF4-FFF2-40B4-BE49-F238E27FC236}">
                          <a16:creationId xmlns:a16="http://schemas.microsoft.com/office/drawing/2014/main" id="{B94DAECA-F6F9-4539-B447-A9EC6351385E}"/>
                        </a:ext>
                      </a:extLst>
                    </p:cNvPr>
                    <p:cNvSpPr/>
                    <p:nvPr/>
                  </p:nvSpPr>
                  <p:spPr>
                    <a:xfrm>
                      <a:off x="7757797" y="3607038"/>
                      <a:ext cx="707993" cy="465442"/>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328C88C4-0BA7-467B-A18B-9A0286DDB8F2}"/>
                        </a:ext>
                      </a:extLst>
                    </p:cNvPr>
                    <p:cNvSpPr txBox="1"/>
                    <p:nvPr/>
                  </p:nvSpPr>
                  <p:spPr>
                    <a:xfrm>
                      <a:off x="7635012" y="3578171"/>
                      <a:ext cx="957327" cy="553998"/>
                    </a:xfrm>
                    <a:prstGeom prst="rect">
                      <a:avLst/>
                    </a:prstGeom>
                    <a:noFill/>
                    <a:ln w="28575">
                      <a:noFill/>
                    </a:ln>
                  </p:spPr>
                  <p:txBody>
                    <a:bodyPr wrap="square" rtlCol="0">
                      <a:spAutoFit/>
                    </a:bodyPr>
                    <a:lstStyle/>
                    <a:p>
                      <a:pPr algn="ctr">
                        <a:lnSpc>
                          <a:spcPts val="1800"/>
                        </a:lnSpc>
                      </a:pPr>
                      <a:r>
                        <a:rPr lang="en-US" b="1" dirty="0">
                          <a:latin typeface="Segoe UI" panose="020B0502040204020203" pitchFamily="34" charset="0"/>
                          <a:cs typeface="Segoe UI" panose="020B0502040204020203" pitchFamily="34" charset="0"/>
                        </a:rPr>
                        <a:t>PCI-e</a:t>
                      </a:r>
                    </a:p>
                    <a:p>
                      <a:pPr algn="ctr">
                        <a:lnSpc>
                          <a:spcPts val="1800"/>
                        </a:lnSpc>
                      </a:pPr>
                      <a:r>
                        <a:rPr lang="en-US" b="1" dirty="0">
                          <a:latin typeface="Segoe UI" panose="020B0502040204020203" pitchFamily="34" charset="0"/>
                          <a:cs typeface="Segoe UI" panose="020B0502040204020203" pitchFamily="34" charset="0"/>
                        </a:rPr>
                        <a:t>switch</a:t>
                      </a:r>
                    </a:p>
                  </p:txBody>
                </p:sp>
              </p:grpSp>
              <p:sp>
                <p:nvSpPr>
                  <p:cNvPr id="37" name="Rectangle 36">
                    <a:extLst>
                      <a:ext uri="{FF2B5EF4-FFF2-40B4-BE49-F238E27FC236}">
                        <a16:creationId xmlns:a16="http://schemas.microsoft.com/office/drawing/2014/main" id="{0555B41F-4150-44FB-9616-9CF280E3670A}"/>
                      </a:ext>
                    </a:extLst>
                  </p:cNvPr>
                  <p:cNvSpPr/>
                  <p:nvPr/>
                </p:nvSpPr>
                <p:spPr>
                  <a:xfrm>
                    <a:off x="7564161" y="3981193"/>
                    <a:ext cx="208345" cy="1471110"/>
                  </a:xfrm>
                  <a:prstGeom prst="rect">
                    <a:avLst/>
                  </a:prstGeom>
                  <a:solidFill>
                    <a:srgbClr val="66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4E34DBF8-F2AE-4D02-8212-5B77727F684E}"/>
                      </a:ext>
                    </a:extLst>
                  </p:cNvPr>
                  <p:cNvSpPr/>
                  <p:nvPr/>
                </p:nvSpPr>
                <p:spPr>
                  <a:xfrm>
                    <a:off x="7959483" y="3981193"/>
                    <a:ext cx="208345" cy="1471110"/>
                  </a:xfrm>
                  <a:prstGeom prst="rect">
                    <a:avLst/>
                  </a:prstGeom>
                  <a:solidFill>
                    <a:srgbClr val="66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7F777BB-F7AA-4105-AAFA-ACD06607ED51}"/>
                      </a:ext>
                    </a:extLst>
                  </p:cNvPr>
                  <p:cNvSpPr/>
                  <p:nvPr/>
                </p:nvSpPr>
                <p:spPr>
                  <a:xfrm>
                    <a:off x="8343235" y="3981193"/>
                    <a:ext cx="208345" cy="1471110"/>
                  </a:xfrm>
                  <a:prstGeom prst="rect">
                    <a:avLst/>
                  </a:prstGeom>
                  <a:solidFill>
                    <a:srgbClr val="66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5B1E9E3C-174B-47FF-8CA1-29F48BD0F251}"/>
                      </a:ext>
                    </a:extLst>
                  </p:cNvPr>
                  <p:cNvSpPr/>
                  <p:nvPr/>
                </p:nvSpPr>
                <p:spPr>
                  <a:xfrm>
                    <a:off x="8738557" y="3981193"/>
                    <a:ext cx="208345" cy="1471110"/>
                  </a:xfrm>
                  <a:prstGeom prst="rect">
                    <a:avLst/>
                  </a:prstGeom>
                  <a:solidFill>
                    <a:srgbClr val="66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31E77577-4A4A-4E6F-B690-B6C21092B953}"/>
                      </a:ext>
                    </a:extLst>
                  </p:cNvPr>
                  <p:cNvSpPr txBox="1"/>
                  <p:nvPr/>
                </p:nvSpPr>
                <p:spPr>
                  <a:xfrm>
                    <a:off x="7589683" y="3546002"/>
                    <a:ext cx="505237" cy="279244"/>
                  </a:xfrm>
                  <a:prstGeom prst="rect">
                    <a:avLst/>
                  </a:prstGeom>
                  <a:noFill/>
                </p:spPr>
                <p:txBody>
                  <a:bodyPr wrap="square" rtlCol="0">
                    <a:spAutoFit/>
                  </a:bodyPr>
                  <a:lstStyle/>
                  <a:p>
                    <a:pPr algn="ctr">
                      <a:lnSpc>
                        <a:spcPts val="1400"/>
                      </a:lnSpc>
                    </a:pPr>
                    <a:r>
                      <a:rPr lang="en-US" sz="1400" b="1" dirty="0">
                        <a:latin typeface="Segoe UI" panose="020B0502040204020203" pitchFamily="34" charset="0"/>
                        <a:cs typeface="Segoe UI" panose="020B0502040204020203" pitchFamily="34" charset="0"/>
                      </a:rPr>
                      <a:t>x16</a:t>
                    </a:r>
                  </a:p>
                </p:txBody>
              </p:sp>
              <p:sp>
                <p:nvSpPr>
                  <p:cNvPr id="46" name="Rectangle 45">
                    <a:extLst>
                      <a:ext uri="{FF2B5EF4-FFF2-40B4-BE49-F238E27FC236}">
                        <a16:creationId xmlns:a16="http://schemas.microsoft.com/office/drawing/2014/main" id="{40C84997-9FA0-4079-A36A-BCA81217E50C}"/>
                      </a:ext>
                    </a:extLst>
                  </p:cNvPr>
                  <p:cNvSpPr/>
                  <p:nvPr/>
                </p:nvSpPr>
                <p:spPr>
                  <a:xfrm>
                    <a:off x="6909790" y="3981193"/>
                    <a:ext cx="208345" cy="1471110"/>
                  </a:xfrm>
                  <a:prstGeom prst="rect">
                    <a:avLst/>
                  </a:prstGeom>
                  <a:solidFill>
                    <a:srgbClr val="66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18BC2985-85BC-41CC-A80A-A2A99D908D72}"/>
                      </a:ext>
                    </a:extLst>
                  </p:cNvPr>
                  <p:cNvSpPr txBox="1"/>
                  <p:nvPr/>
                </p:nvSpPr>
                <p:spPr>
                  <a:xfrm>
                    <a:off x="6957275" y="3549717"/>
                    <a:ext cx="397216" cy="279244"/>
                  </a:xfrm>
                  <a:prstGeom prst="rect">
                    <a:avLst/>
                  </a:prstGeom>
                  <a:noFill/>
                </p:spPr>
                <p:txBody>
                  <a:bodyPr wrap="square" rtlCol="0">
                    <a:spAutoFit/>
                  </a:bodyPr>
                  <a:lstStyle/>
                  <a:p>
                    <a:pPr algn="ctr">
                      <a:lnSpc>
                        <a:spcPts val="1400"/>
                      </a:lnSpc>
                    </a:pPr>
                    <a:r>
                      <a:rPr lang="en-US" sz="1400" b="1" dirty="0">
                        <a:latin typeface="Segoe UI" panose="020B0502040204020203" pitchFamily="34" charset="0"/>
                        <a:cs typeface="Segoe UI" panose="020B0502040204020203" pitchFamily="34" charset="0"/>
                      </a:rPr>
                      <a:t>x8</a:t>
                    </a:r>
                  </a:p>
                </p:txBody>
              </p:sp>
            </p:grpSp>
            <p:sp>
              <p:nvSpPr>
                <p:cNvPr id="113" name="TextBox 112">
                  <a:extLst>
                    <a:ext uri="{FF2B5EF4-FFF2-40B4-BE49-F238E27FC236}">
                      <a16:creationId xmlns:a16="http://schemas.microsoft.com/office/drawing/2014/main" id="{2F45789F-BAB6-47CE-95E2-43550AF090D5}"/>
                    </a:ext>
                  </a:extLst>
                </p:cNvPr>
                <p:cNvSpPr txBox="1"/>
                <p:nvPr/>
              </p:nvSpPr>
              <p:spPr>
                <a:xfrm rot="18708178">
                  <a:off x="6601601" y="5593700"/>
                  <a:ext cx="678449" cy="273473"/>
                </a:xfrm>
                <a:prstGeom prst="rect">
                  <a:avLst/>
                </a:prstGeom>
                <a:noFill/>
              </p:spPr>
              <p:txBody>
                <a:bodyPr wrap="square" rtlCol="0">
                  <a:spAutoFit/>
                </a:bodyPr>
                <a:lstStyle/>
                <a:p>
                  <a:pPr algn="ctr">
                    <a:lnSpc>
                      <a:spcPts val="1400"/>
                    </a:lnSpc>
                  </a:pPr>
                  <a:r>
                    <a:rPr lang="en-US" sz="1600" b="1" dirty="0">
                      <a:latin typeface="Segoe UI" panose="020B0502040204020203" pitchFamily="34" charset="0"/>
                      <a:cs typeface="Segoe UI" panose="020B0502040204020203" pitchFamily="34" charset="0"/>
                    </a:rPr>
                    <a:t>Slot1</a:t>
                  </a:r>
                </a:p>
              </p:txBody>
            </p:sp>
            <p:sp>
              <p:nvSpPr>
                <p:cNvPr id="115" name="TextBox 114">
                  <a:extLst>
                    <a:ext uri="{FF2B5EF4-FFF2-40B4-BE49-F238E27FC236}">
                      <a16:creationId xmlns:a16="http://schemas.microsoft.com/office/drawing/2014/main" id="{8605A5D1-F3D9-4197-A02F-FFC3FF43E998}"/>
                    </a:ext>
                  </a:extLst>
                </p:cNvPr>
                <p:cNvSpPr txBox="1"/>
                <p:nvPr/>
              </p:nvSpPr>
              <p:spPr>
                <a:xfrm rot="18708178">
                  <a:off x="7224937" y="5593701"/>
                  <a:ext cx="678449" cy="273473"/>
                </a:xfrm>
                <a:prstGeom prst="rect">
                  <a:avLst/>
                </a:prstGeom>
                <a:noFill/>
              </p:spPr>
              <p:txBody>
                <a:bodyPr wrap="square" rtlCol="0">
                  <a:spAutoFit/>
                </a:bodyPr>
                <a:lstStyle/>
                <a:p>
                  <a:pPr algn="ctr">
                    <a:lnSpc>
                      <a:spcPts val="1400"/>
                    </a:lnSpc>
                  </a:pPr>
                  <a:r>
                    <a:rPr lang="en-US" sz="1600" b="1" dirty="0">
                      <a:latin typeface="Segoe UI" panose="020B0502040204020203" pitchFamily="34" charset="0"/>
                      <a:cs typeface="Segoe UI" panose="020B0502040204020203" pitchFamily="34" charset="0"/>
                    </a:rPr>
                    <a:t>Slot2</a:t>
                  </a:r>
                </a:p>
              </p:txBody>
            </p:sp>
            <p:sp>
              <p:nvSpPr>
                <p:cNvPr id="118" name="TextBox 117">
                  <a:extLst>
                    <a:ext uri="{FF2B5EF4-FFF2-40B4-BE49-F238E27FC236}">
                      <a16:creationId xmlns:a16="http://schemas.microsoft.com/office/drawing/2014/main" id="{3A253942-7F5A-4286-8E51-B661346DB177}"/>
                    </a:ext>
                  </a:extLst>
                </p:cNvPr>
                <p:cNvSpPr txBox="1"/>
                <p:nvPr/>
              </p:nvSpPr>
              <p:spPr>
                <a:xfrm rot="18708178">
                  <a:off x="7628900" y="5595235"/>
                  <a:ext cx="678449" cy="273473"/>
                </a:xfrm>
                <a:prstGeom prst="rect">
                  <a:avLst/>
                </a:prstGeom>
                <a:noFill/>
              </p:spPr>
              <p:txBody>
                <a:bodyPr wrap="square" rtlCol="0">
                  <a:spAutoFit/>
                </a:bodyPr>
                <a:lstStyle/>
                <a:p>
                  <a:pPr algn="ctr">
                    <a:lnSpc>
                      <a:spcPts val="1400"/>
                    </a:lnSpc>
                  </a:pPr>
                  <a:r>
                    <a:rPr lang="en-US" sz="1600" b="1" dirty="0">
                      <a:latin typeface="Segoe UI" panose="020B0502040204020203" pitchFamily="34" charset="0"/>
                      <a:cs typeface="Segoe UI" panose="020B0502040204020203" pitchFamily="34" charset="0"/>
                    </a:rPr>
                    <a:t>Slot3</a:t>
                  </a:r>
                </a:p>
              </p:txBody>
            </p:sp>
            <p:sp>
              <p:nvSpPr>
                <p:cNvPr id="119" name="TextBox 118">
                  <a:extLst>
                    <a:ext uri="{FF2B5EF4-FFF2-40B4-BE49-F238E27FC236}">
                      <a16:creationId xmlns:a16="http://schemas.microsoft.com/office/drawing/2014/main" id="{585CBC8D-595C-4601-96B5-907BDD00488D}"/>
                    </a:ext>
                  </a:extLst>
                </p:cNvPr>
                <p:cNvSpPr txBox="1"/>
                <p:nvPr/>
              </p:nvSpPr>
              <p:spPr>
                <a:xfrm rot="18708178">
                  <a:off x="8020515" y="5598448"/>
                  <a:ext cx="678449" cy="273473"/>
                </a:xfrm>
                <a:prstGeom prst="rect">
                  <a:avLst/>
                </a:prstGeom>
                <a:noFill/>
              </p:spPr>
              <p:txBody>
                <a:bodyPr wrap="square" rtlCol="0">
                  <a:spAutoFit/>
                </a:bodyPr>
                <a:lstStyle/>
                <a:p>
                  <a:pPr algn="ctr">
                    <a:lnSpc>
                      <a:spcPts val="1400"/>
                    </a:lnSpc>
                  </a:pPr>
                  <a:r>
                    <a:rPr lang="en-US" sz="1600" b="1" dirty="0">
                      <a:latin typeface="Segoe UI" panose="020B0502040204020203" pitchFamily="34" charset="0"/>
                      <a:cs typeface="Segoe UI" panose="020B0502040204020203" pitchFamily="34" charset="0"/>
                    </a:rPr>
                    <a:t>Slot4</a:t>
                  </a:r>
                </a:p>
              </p:txBody>
            </p:sp>
            <p:sp>
              <p:nvSpPr>
                <p:cNvPr id="120" name="TextBox 119">
                  <a:extLst>
                    <a:ext uri="{FF2B5EF4-FFF2-40B4-BE49-F238E27FC236}">
                      <a16:creationId xmlns:a16="http://schemas.microsoft.com/office/drawing/2014/main" id="{7E8FA7E8-2AE5-4645-9A70-DD1E1F3D6577}"/>
                    </a:ext>
                  </a:extLst>
                </p:cNvPr>
                <p:cNvSpPr txBox="1"/>
                <p:nvPr/>
              </p:nvSpPr>
              <p:spPr>
                <a:xfrm rot="18708178">
                  <a:off x="8406838" y="5603101"/>
                  <a:ext cx="678449" cy="273473"/>
                </a:xfrm>
                <a:prstGeom prst="rect">
                  <a:avLst/>
                </a:prstGeom>
                <a:noFill/>
              </p:spPr>
              <p:txBody>
                <a:bodyPr wrap="square" rtlCol="0">
                  <a:spAutoFit/>
                </a:bodyPr>
                <a:lstStyle/>
                <a:p>
                  <a:pPr algn="ctr">
                    <a:lnSpc>
                      <a:spcPts val="1400"/>
                    </a:lnSpc>
                  </a:pPr>
                  <a:r>
                    <a:rPr lang="en-US" sz="1600" b="1" dirty="0">
                      <a:latin typeface="Segoe UI" panose="020B0502040204020203" pitchFamily="34" charset="0"/>
                      <a:cs typeface="Segoe UI" panose="020B0502040204020203" pitchFamily="34" charset="0"/>
                    </a:rPr>
                    <a:t>Slot5</a:t>
                  </a:r>
                </a:p>
              </p:txBody>
            </p:sp>
          </p:grpSp>
        </p:grpSp>
        <p:cxnSp>
          <p:nvCxnSpPr>
            <p:cNvPr id="156" name="Straight Connector 155">
              <a:extLst>
                <a:ext uri="{FF2B5EF4-FFF2-40B4-BE49-F238E27FC236}">
                  <a16:creationId xmlns:a16="http://schemas.microsoft.com/office/drawing/2014/main" id="{43832348-FD43-4974-9AD7-4060F839B166}"/>
                </a:ext>
              </a:extLst>
            </p:cNvPr>
            <p:cNvCxnSpPr>
              <a:cxnSpLocks/>
            </p:cNvCxnSpPr>
            <p:nvPr/>
          </p:nvCxnSpPr>
          <p:spPr>
            <a:xfrm flipV="1">
              <a:off x="7149312" y="1562379"/>
              <a:ext cx="315148" cy="128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2" name="Group 141">
              <a:extLst>
                <a:ext uri="{FF2B5EF4-FFF2-40B4-BE49-F238E27FC236}">
                  <a16:creationId xmlns:a16="http://schemas.microsoft.com/office/drawing/2014/main" id="{6A4F3F5E-A033-47DC-9A05-123642456A3D}"/>
                </a:ext>
              </a:extLst>
            </p:cNvPr>
            <p:cNvGrpSpPr/>
            <p:nvPr/>
          </p:nvGrpSpPr>
          <p:grpSpPr>
            <a:xfrm>
              <a:off x="6021457" y="1295140"/>
              <a:ext cx="1327011" cy="553998"/>
              <a:chOff x="7635012" y="3566596"/>
              <a:chExt cx="957327" cy="553998"/>
            </a:xfrm>
          </p:grpSpPr>
          <p:sp>
            <p:nvSpPr>
              <p:cNvPr id="148" name="Rectangle 147">
                <a:extLst>
                  <a:ext uri="{FF2B5EF4-FFF2-40B4-BE49-F238E27FC236}">
                    <a16:creationId xmlns:a16="http://schemas.microsoft.com/office/drawing/2014/main" id="{9612A367-98BF-4045-86E2-2785EC6F6900}"/>
                  </a:ext>
                </a:extLst>
              </p:cNvPr>
              <p:cNvSpPr/>
              <p:nvPr/>
            </p:nvSpPr>
            <p:spPr>
              <a:xfrm>
                <a:off x="7757797" y="3607038"/>
                <a:ext cx="707993" cy="465442"/>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TextBox 154">
                <a:extLst>
                  <a:ext uri="{FF2B5EF4-FFF2-40B4-BE49-F238E27FC236}">
                    <a16:creationId xmlns:a16="http://schemas.microsoft.com/office/drawing/2014/main" id="{E4B73E11-3D28-4ACD-A2A5-2C6D7F615314}"/>
                  </a:ext>
                </a:extLst>
              </p:cNvPr>
              <p:cNvSpPr txBox="1"/>
              <p:nvPr/>
            </p:nvSpPr>
            <p:spPr>
              <a:xfrm>
                <a:off x="7635012" y="3566596"/>
                <a:ext cx="957327" cy="553998"/>
              </a:xfrm>
              <a:prstGeom prst="rect">
                <a:avLst/>
              </a:prstGeom>
              <a:noFill/>
              <a:ln w="28575">
                <a:noFill/>
              </a:ln>
            </p:spPr>
            <p:txBody>
              <a:bodyPr wrap="square" rtlCol="0">
                <a:spAutoFit/>
              </a:bodyPr>
              <a:lstStyle/>
              <a:p>
                <a:pPr algn="ctr">
                  <a:lnSpc>
                    <a:spcPts val="1800"/>
                  </a:lnSpc>
                </a:pPr>
                <a:r>
                  <a:rPr lang="en-US" sz="1600" b="1" dirty="0">
                    <a:latin typeface="Segoe UI" panose="020B0502040204020203" pitchFamily="34" charset="0"/>
                    <a:cs typeface="Segoe UI" panose="020B0502040204020203" pitchFamily="34" charset="0"/>
                  </a:rPr>
                  <a:t>Root complex</a:t>
                </a:r>
              </a:p>
            </p:txBody>
          </p:sp>
        </p:grpSp>
        <p:cxnSp>
          <p:nvCxnSpPr>
            <p:cNvPr id="157" name="Straight Connector 156">
              <a:extLst>
                <a:ext uri="{FF2B5EF4-FFF2-40B4-BE49-F238E27FC236}">
                  <a16:creationId xmlns:a16="http://schemas.microsoft.com/office/drawing/2014/main" id="{27BDA46B-2E4D-44FC-92CE-1ACDDDE10FAC}"/>
                </a:ext>
              </a:extLst>
            </p:cNvPr>
            <p:cNvCxnSpPr>
              <a:cxnSpLocks/>
            </p:cNvCxnSpPr>
            <p:nvPr/>
          </p:nvCxnSpPr>
          <p:spPr>
            <a:xfrm flipV="1">
              <a:off x="7029934" y="1800685"/>
              <a:ext cx="0" cy="1766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C2679878-2DEF-479D-9952-60D13181EDF4}"/>
                </a:ext>
              </a:extLst>
            </p:cNvPr>
            <p:cNvCxnSpPr>
              <a:cxnSpLocks/>
            </p:cNvCxnSpPr>
            <p:nvPr/>
          </p:nvCxnSpPr>
          <p:spPr>
            <a:xfrm flipV="1">
              <a:off x="7483131" y="2093936"/>
              <a:ext cx="952277" cy="5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8F5E8E91-3CC0-4495-8ED8-F518FD34C236}"/>
                </a:ext>
              </a:extLst>
            </p:cNvPr>
            <p:cNvCxnSpPr>
              <a:cxnSpLocks/>
            </p:cNvCxnSpPr>
            <p:nvPr/>
          </p:nvCxnSpPr>
          <p:spPr>
            <a:xfrm flipV="1">
              <a:off x="7484183" y="1977329"/>
              <a:ext cx="0" cy="142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F8B059FA-9D29-4F21-A6D3-EC53AB26477C}"/>
                </a:ext>
              </a:extLst>
            </p:cNvPr>
            <p:cNvCxnSpPr>
              <a:cxnSpLocks/>
            </p:cNvCxnSpPr>
            <p:nvPr/>
          </p:nvCxnSpPr>
          <p:spPr>
            <a:xfrm flipH="1">
              <a:off x="7010655" y="1977329"/>
              <a:ext cx="4924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8A0700F8-54A5-49AB-BCB7-8AFCFEC8F48D}"/>
                </a:ext>
              </a:extLst>
            </p:cNvPr>
            <p:cNvCxnSpPr>
              <a:cxnSpLocks/>
            </p:cNvCxnSpPr>
            <p:nvPr/>
          </p:nvCxnSpPr>
          <p:spPr>
            <a:xfrm flipH="1">
              <a:off x="7384251" y="2176027"/>
              <a:ext cx="17991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0BCA1C50-9512-42BC-AD5D-8B3A3CC04357}"/>
                </a:ext>
              </a:extLst>
            </p:cNvPr>
            <p:cNvCxnSpPr>
              <a:cxnSpLocks/>
            </p:cNvCxnSpPr>
            <p:nvPr/>
          </p:nvCxnSpPr>
          <p:spPr>
            <a:xfrm flipV="1">
              <a:off x="7402229" y="2041241"/>
              <a:ext cx="0" cy="142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62E5074F-C4C9-4C69-9337-77FAF56931EF}"/>
                </a:ext>
              </a:extLst>
            </p:cNvPr>
            <p:cNvCxnSpPr>
              <a:cxnSpLocks/>
            </p:cNvCxnSpPr>
            <p:nvPr/>
          </p:nvCxnSpPr>
          <p:spPr>
            <a:xfrm flipH="1">
              <a:off x="6928923" y="2054259"/>
              <a:ext cx="4924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5" name="Group 164">
            <a:extLst>
              <a:ext uri="{FF2B5EF4-FFF2-40B4-BE49-F238E27FC236}">
                <a16:creationId xmlns:a16="http://schemas.microsoft.com/office/drawing/2014/main" id="{6E72350D-B78C-40A1-B34A-0B7F17AD1A6E}"/>
              </a:ext>
            </a:extLst>
          </p:cNvPr>
          <p:cNvGrpSpPr/>
          <p:nvPr/>
        </p:nvGrpSpPr>
        <p:grpSpPr>
          <a:xfrm flipH="1">
            <a:off x="9350798" y="1053952"/>
            <a:ext cx="3237108" cy="5132579"/>
            <a:chOff x="6021457" y="1058560"/>
            <a:chExt cx="3237108" cy="5132579"/>
          </a:xfrm>
        </p:grpSpPr>
        <p:grpSp>
          <p:nvGrpSpPr>
            <p:cNvPr id="166" name="Group 165">
              <a:extLst>
                <a:ext uri="{FF2B5EF4-FFF2-40B4-BE49-F238E27FC236}">
                  <a16:creationId xmlns:a16="http://schemas.microsoft.com/office/drawing/2014/main" id="{1F020B3E-4782-4B36-AC7C-9508B0131665}"/>
                </a:ext>
              </a:extLst>
            </p:cNvPr>
            <p:cNvGrpSpPr/>
            <p:nvPr/>
          </p:nvGrpSpPr>
          <p:grpSpPr>
            <a:xfrm>
              <a:off x="6438920" y="1058560"/>
              <a:ext cx="2819645" cy="5132579"/>
              <a:chOff x="6438920" y="1058560"/>
              <a:chExt cx="2819645" cy="5132579"/>
            </a:xfrm>
          </p:grpSpPr>
          <p:sp>
            <p:nvSpPr>
              <p:cNvPr id="178" name="TextBox 177">
                <a:extLst>
                  <a:ext uri="{FF2B5EF4-FFF2-40B4-BE49-F238E27FC236}">
                    <a16:creationId xmlns:a16="http://schemas.microsoft.com/office/drawing/2014/main" id="{87EC52AD-EE83-4676-8A62-3DEA8EB53239}"/>
                  </a:ext>
                </a:extLst>
              </p:cNvPr>
              <p:cNvSpPr txBox="1"/>
              <p:nvPr/>
            </p:nvSpPr>
            <p:spPr>
              <a:xfrm>
                <a:off x="8753328" y="3538352"/>
                <a:ext cx="505237" cy="279244"/>
              </a:xfrm>
              <a:prstGeom prst="rect">
                <a:avLst/>
              </a:prstGeom>
              <a:noFill/>
            </p:spPr>
            <p:txBody>
              <a:bodyPr wrap="square" rtlCol="0">
                <a:spAutoFit/>
              </a:bodyPr>
              <a:lstStyle/>
              <a:p>
                <a:pPr algn="ctr">
                  <a:lnSpc>
                    <a:spcPts val="1400"/>
                  </a:lnSpc>
                </a:pPr>
                <a:r>
                  <a:rPr lang="en-US" sz="1400" b="1" dirty="0">
                    <a:latin typeface="Segoe UI" panose="020B0502040204020203" pitchFamily="34" charset="0"/>
                    <a:cs typeface="Segoe UI" panose="020B0502040204020203" pitchFamily="34" charset="0"/>
                  </a:rPr>
                  <a:t>x16</a:t>
                </a:r>
              </a:p>
            </p:txBody>
          </p:sp>
          <p:grpSp>
            <p:nvGrpSpPr>
              <p:cNvPr id="179" name="Group 178">
                <a:extLst>
                  <a:ext uri="{FF2B5EF4-FFF2-40B4-BE49-F238E27FC236}">
                    <a16:creationId xmlns:a16="http://schemas.microsoft.com/office/drawing/2014/main" id="{10ACBF2C-4C9A-4528-981B-4409F73DE005}"/>
                  </a:ext>
                </a:extLst>
              </p:cNvPr>
              <p:cNvGrpSpPr/>
              <p:nvPr/>
            </p:nvGrpSpPr>
            <p:grpSpPr>
              <a:xfrm>
                <a:off x="6438920" y="1058560"/>
                <a:ext cx="2806764" cy="5132579"/>
                <a:chOff x="6438920" y="1058560"/>
                <a:chExt cx="2806764" cy="5132579"/>
              </a:xfrm>
            </p:grpSpPr>
            <p:grpSp>
              <p:nvGrpSpPr>
                <p:cNvPr id="180" name="Group 179">
                  <a:extLst>
                    <a:ext uri="{FF2B5EF4-FFF2-40B4-BE49-F238E27FC236}">
                      <a16:creationId xmlns:a16="http://schemas.microsoft.com/office/drawing/2014/main" id="{E57A1848-DA1F-4C48-9E8B-29341F78EBF0}"/>
                    </a:ext>
                  </a:extLst>
                </p:cNvPr>
                <p:cNvGrpSpPr/>
                <p:nvPr/>
              </p:nvGrpSpPr>
              <p:grpSpPr>
                <a:xfrm>
                  <a:off x="6438920" y="1058560"/>
                  <a:ext cx="2806764" cy="4393743"/>
                  <a:chOff x="6438920" y="1058560"/>
                  <a:chExt cx="2806764" cy="4393743"/>
                </a:xfrm>
              </p:grpSpPr>
              <p:cxnSp>
                <p:nvCxnSpPr>
                  <p:cNvPr id="186" name="Straight Connector 185">
                    <a:extLst>
                      <a:ext uri="{FF2B5EF4-FFF2-40B4-BE49-F238E27FC236}">
                        <a16:creationId xmlns:a16="http://schemas.microsoft.com/office/drawing/2014/main" id="{299118AD-6DB8-48F3-ACB6-6DCC66A6B2C7}"/>
                      </a:ext>
                    </a:extLst>
                  </p:cNvPr>
                  <p:cNvCxnSpPr>
                    <a:cxnSpLocks/>
                  </p:cNvCxnSpPr>
                  <p:nvPr/>
                </p:nvCxnSpPr>
                <p:spPr>
                  <a:xfrm flipV="1">
                    <a:off x="7010655" y="2744829"/>
                    <a:ext cx="0" cy="13001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0E2656D4-02CB-4B23-8450-958167AA5F45}"/>
                      </a:ext>
                    </a:extLst>
                  </p:cNvPr>
                  <p:cNvCxnSpPr>
                    <a:cxnSpLocks/>
                  </p:cNvCxnSpPr>
                  <p:nvPr/>
                </p:nvCxnSpPr>
                <p:spPr>
                  <a:xfrm flipV="1">
                    <a:off x="8831978" y="3548170"/>
                    <a:ext cx="0" cy="4529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3B6FBB86-7B3D-4AE8-AC23-6012B8F2AC72}"/>
                      </a:ext>
                    </a:extLst>
                  </p:cNvPr>
                  <p:cNvCxnSpPr>
                    <a:cxnSpLocks/>
                  </p:cNvCxnSpPr>
                  <p:nvPr/>
                </p:nvCxnSpPr>
                <p:spPr>
                  <a:xfrm flipV="1">
                    <a:off x="8442363" y="3552626"/>
                    <a:ext cx="0" cy="4529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9" name="TextBox 188">
                    <a:extLst>
                      <a:ext uri="{FF2B5EF4-FFF2-40B4-BE49-F238E27FC236}">
                        <a16:creationId xmlns:a16="http://schemas.microsoft.com/office/drawing/2014/main" id="{94B9B136-62BD-4880-AC3F-F7E6971EB017}"/>
                      </a:ext>
                    </a:extLst>
                  </p:cNvPr>
                  <p:cNvSpPr txBox="1"/>
                  <p:nvPr/>
                </p:nvSpPr>
                <p:spPr>
                  <a:xfrm>
                    <a:off x="8363713" y="3542808"/>
                    <a:ext cx="505237" cy="279244"/>
                  </a:xfrm>
                  <a:prstGeom prst="rect">
                    <a:avLst/>
                  </a:prstGeom>
                  <a:noFill/>
                </p:spPr>
                <p:txBody>
                  <a:bodyPr wrap="square" rtlCol="0">
                    <a:spAutoFit/>
                  </a:bodyPr>
                  <a:lstStyle/>
                  <a:p>
                    <a:pPr algn="ctr">
                      <a:lnSpc>
                        <a:spcPts val="1400"/>
                      </a:lnSpc>
                    </a:pPr>
                    <a:r>
                      <a:rPr lang="en-US" sz="1400" b="1" dirty="0">
                        <a:latin typeface="Segoe UI" panose="020B0502040204020203" pitchFamily="34" charset="0"/>
                        <a:cs typeface="Segoe UI" panose="020B0502040204020203" pitchFamily="34" charset="0"/>
                      </a:rPr>
                      <a:t>x16</a:t>
                    </a:r>
                  </a:p>
                </p:txBody>
              </p:sp>
              <p:cxnSp>
                <p:nvCxnSpPr>
                  <p:cNvPr id="190" name="Straight Connector 189">
                    <a:extLst>
                      <a:ext uri="{FF2B5EF4-FFF2-40B4-BE49-F238E27FC236}">
                        <a16:creationId xmlns:a16="http://schemas.microsoft.com/office/drawing/2014/main" id="{D5EB6D42-21D4-49DF-B0A5-1959A0F622D2}"/>
                      </a:ext>
                    </a:extLst>
                  </p:cNvPr>
                  <p:cNvCxnSpPr>
                    <a:cxnSpLocks/>
                  </p:cNvCxnSpPr>
                  <p:nvPr/>
                </p:nvCxnSpPr>
                <p:spPr>
                  <a:xfrm flipV="1">
                    <a:off x="8055595" y="3555190"/>
                    <a:ext cx="0" cy="4529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1" name="TextBox 190">
                    <a:extLst>
                      <a:ext uri="{FF2B5EF4-FFF2-40B4-BE49-F238E27FC236}">
                        <a16:creationId xmlns:a16="http://schemas.microsoft.com/office/drawing/2014/main" id="{C3C21D5F-E666-41D7-98D6-7B407012EE5F}"/>
                      </a:ext>
                    </a:extLst>
                  </p:cNvPr>
                  <p:cNvSpPr txBox="1"/>
                  <p:nvPr/>
                </p:nvSpPr>
                <p:spPr>
                  <a:xfrm>
                    <a:off x="7976945" y="3545372"/>
                    <a:ext cx="505237" cy="279244"/>
                  </a:xfrm>
                  <a:prstGeom prst="rect">
                    <a:avLst/>
                  </a:prstGeom>
                  <a:noFill/>
                </p:spPr>
                <p:txBody>
                  <a:bodyPr wrap="square" rtlCol="0">
                    <a:spAutoFit/>
                  </a:bodyPr>
                  <a:lstStyle/>
                  <a:p>
                    <a:pPr algn="ctr">
                      <a:lnSpc>
                        <a:spcPts val="1400"/>
                      </a:lnSpc>
                    </a:pPr>
                    <a:r>
                      <a:rPr lang="en-US" sz="1400" b="1" dirty="0">
                        <a:latin typeface="Segoe UI" panose="020B0502040204020203" pitchFamily="34" charset="0"/>
                        <a:cs typeface="Segoe UI" panose="020B0502040204020203" pitchFamily="34" charset="0"/>
                      </a:rPr>
                      <a:t>x16</a:t>
                    </a:r>
                  </a:p>
                </p:txBody>
              </p:sp>
              <p:cxnSp>
                <p:nvCxnSpPr>
                  <p:cNvPr id="192" name="Straight Connector 191">
                    <a:extLst>
                      <a:ext uri="{FF2B5EF4-FFF2-40B4-BE49-F238E27FC236}">
                        <a16:creationId xmlns:a16="http://schemas.microsoft.com/office/drawing/2014/main" id="{323C0260-1BFF-48AE-B336-EB4DD787EBDD}"/>
                      </a:ext>
                    </a:extLst>
                  </p:cNvPr>
                  <p:cNvCxnSpPr>
                    <a:cxnSpLocks/>
                  </p:cNvCxnSpPr>
                  <p:nvPr/>
                </p:nvCxnSpPr>
                <p:spPr>
                  <a:xfrm flipV="1">
                    <a:off x="7668333" y="3555820"/>
                    <a:ext cx="0" cy="4529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4EEC3845-862B-4F36-A823-4127AB58B9BB}"/>
                      </a:ext>
                    </a:extLst>
                  </p:cNvPr>
                  <p:cNvCxnSpPr>
                    <a:cxnSpLocks/>
                  </p:cNvCxnSpPr>
                  <p:nvPr/>
                </p:nvCxnSpPr>
                <p:spPr>
                  <a:xfrm flipV="1">
                    <a:off x="7835035" y="2730652"/>
                    <a:ext cx="0" cy="4529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3C5E1C83-D77F-47FA-B7FA-11C9538D19CF}"/>
                      </a:ext>
                    </a:extLst>
                  </p:cNvPr>
                  <p:cNvCxnSpPr>
                    <a:cxnSpLocks/>
                  </p:cNvCxnSpPr>
                  <p:nvPr/>
                </p:nvCxnSpPr>
                <p:spPr>
                  <a:xfrm flipV="1">
                    <a:off x="8654671" y="2730507"/>
                    <a:ext cx="0" cy="4529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95" name="Picture 194">
                    <a:extLst>
                      <a:ext uri="{FF2B5EF4-FFF2-40B4-BE49-F238E27FC236}">
                        <a16:creationId xmlns:a16="http://schemas.microsoft.com/office/drawing/2014/main" id="{206A5464-B1C0-436F-B95A-D71863FE034C}"/>
                      </a:ext>
                    </a:extLst>
                  </p:cNvPr>
                  <p:cNvPicPr>
                    <a:picLocks noChangeAspect="1"/>
                  </p:cNvPicPr>
                  <p:nvPr/>
                </p:nvPicPr>
                <p:blipFill>
                  <a:blip r:embed="rId5"/>
                  <a:stretch>
                    <a:fillRect/>
                  </a:stretch>
                </p:blipFill>
                <p:spPr>
                  <a:xfrm>
                    <a:off x="7332815" y="1058560"/>
                    <a:ext cx="1016454" cy="1014100"/>
                  </a:xfrm>
                  <a:prstGeom prst="rect">
                    <a:avLst/>
                  </a:prstGeom>
                </p:spPr>
              </p:pic>
              <p:cxnSp>
                <p:nvCxnSpPr>
                  <p:cNvPr id="196" name="Straight Connector 195">
                    <a:extLst>
                      <a:ext uri="{FF2B5EF4-FFF2-40B4-BE49-F238E27FC236}">
                        <a16:creationId xmlns:a16="http://schemas.microsoft.com/office/drawing/2014/main" id="{286FF2E0-2AE0-4EBF-B93E-9549E1747832}"/>
                      </a:ext>
                    </a:extLst>
                  </p:cNvPr>
                  <p:cNvCxnSpPr>
                    <a:cxnSpLocks/>
                  </p:cNvCxnSpPr>
                  <p:nvPr/>
                </p:nvCxnSpPr>
                <p:spPr>
                  <a:xfrm flipH="1" flipV="1">
                    <a:off x="6786075" y="1784119"/>
                    <a:ext cx="3484" cy="35329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7" name="Group 196">
                    <a:extLst>
                      <a:ext uri="{FF2B5EF4-FFF2-40B4-BE49-F238E27FC236}">
                        <a16:creationId xmlns:a16="http://schemas.microsoft.com/office/drawing/2014/main" id="{DD07D695-A367-4626-A241-4AB740521DD8}"/>
                      </a:ext>
                    </a:extLst>
                  </p:cNvPr>
                  <p:cNvGrpSpPr/>
                  <p:nvPr/>
                </p:nvGrpSpPr>
                <p:grpSpPr>
                  <a:xfrm>
                    <a:off x="6438920" y="2137410"/>
                    <a:ext cx="2806764" cy="649960"/>
                    <a:chOff x="7213885" y="2137410"/>
                    <a:chExt cx="2806764" cy="649960"/>
                  </a:xfrm>
                </p:grpSpPr>
                <p:sp>
                  <p:nvSpPr>
                    <p:cNvPr id="213" name="TextBox 212">
                      <a:extLst>
                        <a:ext uri="{FF2B5EF4-FFF2-40B4-BE49-F238E27FC236}">
                          <a16:creationId xmlns:a16="http://schemas.microsoft.com/office/drawing/2014/main" id="{81BCE165-34BE-4905-9D95-EB57585B1454}"/>
                        </a:ext>
                      </a:extLst>
                    </p:cNvPr>
                    <p:cNvSpPr txBox="1"/>
                    <p:nvPr/>
                  </p:nvSpPr>
                  <p:spPr>
                    <a:xfrm>
                      <a:off x="7213885" y="2149054"/>
                      <a:ext cx="1182028" cy="638316"/>
                    </a:xfrm>
                    <a:prstGeom prst="rect">
                      <a:avLst/>
                    </a:prstGeom>
                    <a:noFill/>
                  </p:spPr>
                  <p:txBody>
                    <a:bodyPr wrap="square" rtlCol="0">
                      <a:spAutoFit/>
                    </a:bodyPr>
                    <a:lstStyle/>
                    <a:p>
                      <a:pPr algn="ctr">
                        <a:lnSpc>
                          <a:spcPts val="1400"/>
                        </a:lnSpc>
                      </a:pPr>
                      <a:r>
                        <a:rPr lang="en-US" b="1" dirty="0">
                          <a:latin typeface="Segoe UI" panose="020B0502040204020203" pitchFamily="34" charset="0"/>
                          <a:cs typeface="Segoe UI" panose="020B0502040204020203" pitchFamily="34" charset="0"/>
                        </a:rPr>
                        <a:t>PCI-e</a:t>
                      </a:r>
                    </a:p>
                    <a:p>
                      <a:pPr algn="ctr">
                        <a:lnSpc>
                          <a:spcPts val="1400"/>
                        </a:lnSpc>
                      </a:pPr>
                      <a:r>
                        <a:rPr lang="en-US" b="1" dirty="0">
                          <a:latin typeface="Segoe UI" panose="020B0502040204020203" pitchFamily="34" charset="0"/>
                          <a:cs typeface="Segoe UI" panose="020B0502040204020203" pitchFamily="34" charset="0"/>
                        </a:rPr>
                        <a:t>port 1</a:t>
                      </a:r>
                    </a:p>
                    <a:p>
                      <a:pPr algn="ctr">
                        <a:lnSpc>
                          <a:spcPts val="1400"/>
                        </a:lnSpc>
                      </a:pPr>
                      <a:r>
                        <a:rPr lang="en-US" b="1" dirty="0">
                          <a:latin typeface="Segoe UI" panose="020B0502040204020203" pitchFamily="34" charset="0"/>
                          <a:cs typeface="Segoe UI" panose="020B0502040204020203" pitchFamily="34" charset="0"/>
                        </a:rPr>
                        <a:t>(x8)</a:t>
                      </a:r>
                    </a:p>
                  </p:txBody>
                </p:sp>
                <p:sp>
                  <p:nvSpPr>
                    <p:cNvPr id="214" name="TextBox 213">
                      <a:extLst>
                        <a:ext uri="{FF2B5EF4-FFF2-40B4-BE49-F238E27FC236}">
                          <a16:creationId xmlns:a16="http://schemas.microsoft.com/office/drawing/2014/main" id="{69D0E50D-96F9-4D40-943B-5EE470CB1F58}"/>
                        </a:ext>
                      </a:extLst>
                    </p:cNvPr>
                    <p:cNvSpPr txBox="1"/>
                    <p:nvPr/>
                  </p:nvSpPr>
                  <p:spPr>
                    <a:xfrm>
                      <a:off x="8026253" y="2137410"/>
                      <a:ext cx="1182028" cy="638316"/>
                    </a:xfrm>
                    <a:prstGeom prst="rect">
                      <a:avLst/>
                    </a:prstGeom>
                    <a:noFill/>
                  </p:spPr>
                  <p:txBody>
                    <a:bodyPr wrap="square" rtlCol="0">
                      <a:spAutoFit/>
                    </a:bodyPr>
                    <a:lstStyle/>
                    <a:p>
                      <a:pPr algn="ctr">
                        <a:lnSpc>
                          <a:spcPts val="1400"/>
                        </a:lnSpc>
                      </a:pPr>
                      <a:r>
                        <a:rPr lang="en-US" b="1" dirty="0">
                          <a:latin typeface="Segoe UI" panose="020B0502040204020203" pitchFamily="34" charset="0"/>
                          <a:cs typeface="Segoe UI" panose="020B0502040204020203" pitchFamily="34" charset="0"/>
                        </a:rPr>
                        <a:t>PCI-e</a:t>
                      </a:r>
                    </a:p>
                    <a:p>
                      <a:pPr algn="ctr">
                        <a:lnSpc>
                          <a:spcPts val="1400"/>
                        </a:lnSpc>
                      </a:pPr>
                      <a:r>
                        <a:rPr lang="en-US" b="1" dirty="0">
                          <a:latin typeface="Segoe UI" panose="020B0502040204020203" pitchFamily="34" charset="0"/>
                          <a:cs typeface="Segoe UI" panose="020B0502040204020203" pitchFamily="34" charset="0"/>
                        </a:rPr>
                        <a:t>port 2</a:t>
                      </a:r>
                    </a:p>
                    <a:p>
                      <a:pPr algn="ctr">
                        <a:lnSpc>
                          <a:spcPts val="1400"/>
                        </a:lnSpc>
                      </a:pPr>
                      <a:r>
                        <a:rPr lang="en-US" b="1" dirty="0">
                          <a:latin typeface="Segoe UI" panose="020B0502040204020203" pitchFamily="34" charset="0"/>
                          <a:cs typeface="Segoe UI" panose="020B0502040204020203" pitchFamily="34" charset="0"/>
                        </a:rPr>
                        <a:t>(x16)</a:t>
                      </a:r>
                    </a:p>
                  </p:txBody>
                </p:sp>
                <p:sp>
                  <p:nvSpPr>
                    <p:cNvPr id="215" name="TextBox 214">
                      <a:extLst>
                        <a:ext uri="{FF2B5EF4-FFF2-40B4-BE49-F238E27FC236}">
                          <a16:creationId xmlns:a16="http://schemas.microsoft.com/office/drawing/2014/main" id="{6E90346D-712C-4C91-BFC3-26A937CA6185}"/>
                        </a:ext>
                      </a:extLst>
                    </p:cNvPr>
                    <p:cNvSpPr txBox="1"/>
                    <p:nvPr/>
                  </p:nvSpPr>
                  <p:spPr>
                    <a:xfrm>
                      <a:off x="8838621" y="2137410"/>
                      <a:ext cx="1182028" cy="638316"/>
                    </a:xfrm>
                    <a:prstGeom prst="rect">
                      <a:avLst/>
                    </a:prstGeom>
                    <a:noFill/>
                  </p:spPr>
                  <p:txBody>
                    <a:bodyPr wrap="square" rtlCol="0">
                      <a:spAutoFit/>
                    </a:bodyPr>
                    <a:lstStyle/>
                    <a:p>
                      <a:pPr algn="ctr">
                        <a:lnSpc>
                          <a:spcPts val="1400"/>
                        </a:lnSpc>
                      </a:pPr>
                      <a:r>
                        <a:rPr lang="en-US" b="1" dirty="0">
                          <a:latin typeface="Segoe UI" panose="020B0502040204020203" pitchFamily="34" charset="0"/>
                          <a:cs typeface="Segoe UI" panose="020B0502040204020203" pitchFamily="34" charset="0"/>
                        </a:rPr>
                        <a:t>PCI-e</a:t>
                      </a:r>
                    </a:p>
                    <a:p>
                      <a:pPr algn="ctr">
                        <a:lnSpc>
                          <a:spcPts val="1400"/>
                        </a:lnSpc>
                      </a:pPr>
                      <a:r>
                        <a:rPr lang="en-US" b="1" dirty="0">
                          <a:latin typeface="Segoe UI" panose="020B0502040204020203" pitchFamily="34" charset="0"/>
                          <a:cs typeface="Segoe UI" panose="020B0502040204020203" pitchFamily="34" charset="0"/>
                        </a:rPr>
                        <a:t>port 3</a:t>
                      </a:r>
                    </a:p>
                    <a:p>
                      <a:pPr algn="ctr">
                        <a:lnSpc>
                          <a:spcPts val="1400"/>
                        </a:lnSpc>
                      </a:pPr>
                      <a:r>
                        <a:rPr lang="en-US" b="1" dirty="0">
                          <a:latin typeface="Segoe UI" panose="020B0502040204020203" pitchFamily="34" charset="0"/>
                          <a:cs typeface="Segoe UI" panose="020B0502040204020203" pitchFamily="34" charset="0"/>
                        </a:rPr>
                        <a:t>(x16)</a:t>
                      </a:r>
                    </a:p>
                  </p:txBody>
                </p:sp>
              </p:grpSp>
              <p:cxnSp>
                <p:nvCxnSpPr>
                  <p:cNvPr id="198" name="Straight Connector 197">
                    <a:extLst>
                      <a:ext uri="{FF2B5EF4-FFF2-40B4-BE49-F238E27FC236}">
                        <a16:creationId xmlns:a16="http://schemas.microsoft.com/office/drawing/2014/main" id="{05953537-00EF-4CEA-837B-9D49685F5F83}"/>
                      </a:ext>
                    </a:extLst>
                  </p:cNvPr>
                  <p:cNvCxnSpPr>
                    <a:cxnSpLocks/>
                  </p:cNvCxnSpPr>
                  <p:nvPr/>
                </p:nvCxnSpPr>
                <p:spPr>
                  <a:xfrm flipV="1">
                    <a:off x="8415317" y="2085567"/>
                    <a:ext cx="0" cy="634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F5772A76-A73D-499E-95C4-49BE63B540BA}"/>
                      </a:ext>
                    </a:extLst>
                  </p:cNvPr>
                  <p:cNvCxnSpPr>
                    <a:cxnSpLocks/>
                  </p:cNvCxnSpPr>
                  <p:nvPr/>
                </p:nvCxnSpPr>
                <p:spPr>
                  <a:xfrm flipV="1">
                    <a:off x="6909790" y="1815973"/>
                    <a:ext cx="0" cy="2579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0" name="Group 199">
                    <a:extLst>
                      <a:ext uri="{FF2B5EF4-FFF2-40B4-BE49-F238E27FC236}">
                        <a16:creationId xmlns:a16="http://schemas.microsoft.com/office/drawing/2014/main" id="{26F1ABD0-C136-4C09-A4CB-A8590FEDEA3F}"/>
                      </a:ext>
                    </a:extLst>
                  </p:cNvPr>
                  <p:cNvGrpSpPr/>
                  <p:nvPr/>
                </p:nvGrpSpPr>
                <p:grpSpPr>
                  <a:xfrm>
                    <a:off x="7358254" y="3064805"/>
                    <a:ext cx="957327" cy="553998"/>
                    <a:chOff x="7635012" y="3578171"/>
                    <a:chExt cx="957327" cy="553998"/>
                  </a:xfrm>
                </p:grpSpPr>
                <p:sp>
                  <p:nvSpPr>
                    <p:cNvPr id="211" name="Rectangle 210">
                      <a:extLst>
                        <a:ext uri="{FF2B5EF4-FFF2-40B4-BE49-F238E27FC236}">
                          <a16:creationId xmlns:a16="http://schemas.microsoft.com/office/drawing/2014/main" id="{418D0F07-81B9-42E1-96F9-5E1BE9C69B3F}"/>
                        </a:ext>
                      </a:extLst>
                    </p:cNvPr>
                    <p:cNvSpPr/>
                    <p:nvPr/>
                  </p:nvSpPr>
                  <p:spPr>
                    <a:xfrm>
                      <a:off x="7757797" y="3607038"/>
                      <a:ext cx="707993" cy="465442"/>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TextBox 211">
                      <a:extLst>
                        <a:ext uri="{FF2B5EF4-FFF2-40B4-BE49-F238E27FC236}">
                          <a16:creationId xmlns:a16="http://schemas.microsoft.com/office/drawing/2014/main" id="{6E81A293-3E2C-464D-BBB0-EC931B0E10E0}"/>
                        </a:ext>
                      </a:extLst>
                    </p:cNvPr>
                    <p:cNvSpPr txBox="1"/>
                    <p:nvPr/>
                  </p:nvSpPr>
                  <p:spPr>
                    <a:xfrm>
                      <a:off x="7635012" y="3578171"/>
                      <a:ext cx="957327" cy="553998"/>
                    </a:xfrm>
                    <a:prstGeom prst="rect">
                      <a:avLst/>
                    </a:prstGeom>
                    <a:noFill/>
                    <a:ln w="28575">
                      <a:noFill/>
                    </a:ln>
                  </p:spPr>
                  <p:txBody>
                    <a:bodyPr wrap="square" rtlCol="0">
                      <a:spAutoFit/>
                    </a:bodyPr>
                    <a:lstStyle/>
                    <a:p>
                      <a:pPr algn="ctr">
                        <a:lnSpc>
                          <a:spcPts val="1800"/>
                        </a:lnSpc>
                      </a:pPr>
                      <a:r>
                        <a:rPr lang="en-US" b="1" dirty="0">
                          <a:latin typeface="Segoe UI" panose="020B0502040204020203" pitchFamily="34" charset="0"/>
                          <a:cs typeface="Segoe UI" panose="020B0502040204020203" pitchFamily="34" charset="0"/>
                        </a:rPr>
                        <a:t>PCI-e</a:t>
                      </a:r>
                    </a:p>
                    <a:p>
                      <a:pPr algn="ctr">
                        <a:lnSpc>
                          <a:spcPts val="1800"/>
                        </a:lnSpc>
                      </a:pPr>
                      <a:r>
                        <a:rPr lang="en-US" b="1" dirty="0">
                          <a:latin typeface="Segoe UI" panose="020B0502040204020203" pitchFamily="34" charset="0"/>
                          <a:cs typeface="Segoe UI" panose="020B0502040204020203" pitchFamily="34" charset="0"/>
                        </a:rPr>
                        <a:t>switch</a:t>
                      </a:r>
                    </a:p>
                  </p:txBody>
                </p:sp>
              </p:grpSp>
              <p:grpSp>
                <p:nvGrpSpPr>
                  <p:cNvPr id="201" name="Group 200">
                    <a:extLst>
                      <a:ext uri="{FF2B5EF4-FFF2-40B4-BE49-F238E27FC236}">
                        <a16:creationId xmlns:a16="http://schemas.microsoft.com/office/drawing/2014/main" id="{EB2C9145-53DA-4AAA-B444-7A5DD0267C77}"/>
                      </a:ext>
                    </a:extLst>
                  </p:cNvPr>
                  <p:cNvGrpSpPr/>
                  <p:nvPr/>
                </p:nvGrpSpPr>
                <p:grpSpPr>
                  <a:xfrm>
                    <a:off x="8177881" y="3061511"/>
                    <a:ext cx="957327" cy="553998"/>
                    <a:chOff x="7635012" y="3578171"/>
                    <a:chExt cx="957327" cy="553998"/>
                  </a:xfrm>
                </p:grpSpPr>
                <p:sp>
                  <p:nvSpPr>
                    <p:cNvPr id="209" name="Rectangle 208">
                      <a:extLst>
                        <a:ext uri="{FF2B5EF4-FFF2-40B4-BE49-F238E27FC236}">
                          <a16:creationId xmlns:a16="http://schemas.microsoft.com/office/drawing/2014/main" id="{2F9D6531-D5D4-45F0-8AA2-63325FFB4A6A}"/>
                        </a:ext>
                      </a:extLst>
                    </p:cNvPr>
                    <p:cNvSpPr/>
                    <p:nvPr/>
                  </p:nvSpPr>
                  <p:spPr>
                    <a:xfrm>
                      <a:off x="7757797" y="3607038"/>
                      <a:ext cx="707993" cy="465442"/>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TextBox 209">
                      <a:extLst>
                        <a:ext uri="{FF2B5EF4-FFF2-40B4-BE49-F238E27FC236}">
                          <a16:creationId xmlns:a16="http://schemas.microsoft.com/office/drawing/2014/main" id="{BA80071D-C889-43C6-9D11-D9822EBE217C}"/>
                        </a:ext>
                      </a:extLst>
                    </p:cNvPr>
                    <p:cNvSpPr txBox="1"/>
                    <p:nvPr/>
                  </p:nvSpPr>
                  <p:spPr>
                    <a:xfrm>
                      <a:off x="7635012" y="3578171"/>
                      <a:ext cx="957327" cy="553998"/>
                    </a:xfrm>
                    <a:prstGeom prst="rect">
                      <a:avLst/>
                    </a:prstGeom>
                    <a:noFill/>
                    <a:ln w="28575">
                      <a:noFill/>
                    </a:ln>
                  </p:spPr>
                  <p:txBody>
                    <a:bodyPr wrap="square" rtlCol="0">
                      <a:spAutoFit/>
                    </a:bodyPr>
                    <a:lstStyle/>
                    <a:p>
                      <a:pPr algn="ctr">
                        <a:lnSpc>
                          <a:spcPts val="1800"/>
                        </a:lnSpc>
                      </a:pPr>
                      <a:r>
                        <a:rPr lang="en-US" b="1" dirty="0">
                          <a:latin typeface="Segoe UI" panose="020B0502040204020203" pitchFamily="34" charset="0"/>
                          <a:cs typeface="Segoe UI" panose="020B0502040204020203" pitchFamily="34" charset="0"/>
                        </a:rPr>
                        <a:t>PCI-e</a:t>
                      </a:r>
                    </a:p>
                    <a:p>
                      <a:pPr algn="ctr">
                        <a:lnSpc>
                          <a:spcPts val="1800"/>
                        </a:lnSpc>
                      </a:pPr>
                      <a:r>
                        <a:rPr lang="en-US" b="1" dirty="0">
                          <a:latin typeface="Segoe UI" panose="020B0502040204020203" pitchFamily="34" charset="0"/>
                          <a:cs typeface="Segoe UI" panose="020B0502040204020203" pitchFamily="34" charset="0"/>
                        </a:rPr>
                        <a:t>switch</a:t>
                      </a:r>
                    </a:p>
                  </p:txBody>
                </p:sp>
              </p:grpSp>
              <p:sp>
                <p:nvSpPr>
                  <p:cNvPr id="202" name="Rectangle 201">
                    <a:extLst>
                      <a:ext uri="{FF2B5EF4-FFF2-40B4-BE49-F238E27FC236}">
                        <a16:creationId xmlns:a16="http://schemas.microsoft.com/office/drawing/2014/main" id="{F130FEF4-23C5-40B9-86CA-D1C54B273EBC}"/>
                      </a:ext>
                    </a:extLst>
                  </p:cNvPr>
                  <p:cNvSpPr/>
                  <p:nvPr/>
                </p:nvSpPr>
                <p:spPr>
                  <a:xfrm>
                    <a:off x="7564161" y="3981193"/>
                    <a:ext cx="208345" cy="1471110"/>
                  </a:xfrm>
                  <a:prstGeom prst="rect">
                    <a:avLst/>
                  </a:prstGeom>
                  <a:solidFill>
                    <a:srgbClr val="66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a:extLst>
                      <a:ext uri="{FF2B5EF4-FFF2-40B4-BE49-F238E27FC236}">
                        <a16:creationId xmlns:a16="http://schemas.microsoft.com/office/drawing/2014/main" id="{615DC13A-78BD-46E1-AECF-16DA59855EF5}"/>
                      </a:ext>
                    </a:extLst>
                  </p:cNvPr>
                  <p:cNvSpPr/>
                  <p:nvPr/>
                </p:nvSpPr>
                <p:spPr>
                  <a:xfrm>
                    <a:off x="7959483" y="3981193"/>
                    <a:ext cx="208345" cy="1471110"/>
                  </a:xfrm>
                  <a:prstGeom prst="rect">
                    <a:avLst/>
                  </a:prstGeom>
                  <a:solidFill>
                    <a:srgbClr val="66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203">
                    <a:extLst>
                      <a:ext uri="{FF2B5EF4-FFF2-40B4-BE49-F238E27FC236}">
                        <a16:creationId xmlns:a16="http://schemas.microsoft.com/office/drawing/2014/main" id="{FBCCB7D7-87A5-446A-AD7D-4C2BEEBB2DE6}"/>
                      </a:ext>
                    </a:extLst>
                  </p:cNvPr>
                  <p:cNvSpPr/>
                  <p:nvPr/>
                </p:nvSpPr>
                <p:spPr>
                  <a:xfrm>
                    <a:off x="8343235" y="3981193"/>
                    <a:ext cx="208345" cy="1471110"/>
                  </a:xfrm>
                  <a:prstGeom prst="rect">
                    <a:avLst/>
                  </a:prstGeom>
                  <a:solidFill>
                    <a:srgbClr val="66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204">
                    <a:extLst>
                      <a:ext uri="{FF2B5EF4-FFF2-40B4-BE49-F238E27FC236}">
                        <a16:creationId xmlns:a16="http://schemas.microsoft.com/office/drawing/2014/main" id="{721889BC-BAAA-4B4F-87C3-5B6F5BB3DFAD}"/>
                      </a:ext>
                    </a:extLst>
                  </p:cNvPr>
                  <p:cNvSpPr/>
                  <p:nvPr/>
                </p:nvSpPr>
                <p:spPr>
                  <a:xfrm>
                    <a:off x="8738557" y="3981193"/>
                    <a:ext cx="208345" cy="1471110"/>
                  </a:xfrm>
                  <a:prstGeom prst="rect">
                    <a:avLst/>
                  </a:prstGeom>
                  <a:solidFill>
                    <a:srgbClr val="66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Box 205">
                    <a:extLst>
                      <a:ext uri="{FF2B5EF4-FFF2-40B4-BE49-F238E27FC236}">
                        <a16:creationId xmlns:a16="http://schemas.microsoft.com/office/drawing/2014/main" id="{205FF002-28A3-4DA3-A6DC-D115B064464F}"/>
                      </a:ext>
                    </a:extLst>
                  </p:cNvPr>
                  <p:cNvSpPr txBox="1"/>
                  <p:nvPr/>
                </p:nvSpPr>
                <p:spPr>
                  <a:xfrm>
                    <a:off x="7589683" y="3546002"/>
                    <a:ext cx="505237" cy="279244"/>
                  </a:xfrm>
                  <a:prstGeom prst="rect">
                    <a:avLst/>
                  </a:prstGeom>
                  <a:noFill/>
                </p:spPr>
                <p:txBody>
                  <a:bodyPr wrap="square" rtlCol="0">
                    <a:spAutoFit/>
                  </a:bodyPr>
                  <a:lstStyle/>
                  <a:p>
                    <a:pPr algn="ctr">
                      <a:lnSpc>
                        <a:spcPts val="1400"/>
                      </a:lnSpc>
                    </a:pPr>
                    <a:r>
                      <a:rPr lang="en-US" sz="1400" b="1" dirty="0">
                        <a:latin typeface="Segoe UI" panose="020B0502040204020203" pitchFamily="34" charset="0"/>
                        <a:cs typeface="Segoe UI" panose="020B0502040204020203" pitchFamily="34" charset="0"/>
                      </a:rPr>
                      <a:t>x16</a:t>
                    </a:r>
                  </a:p>
                </p:txBody>
              </p:sp>
              <p:sp>
                <p:nvSpPr>
                  <p:cNvPr id="207" name="Rectangle 206">
                    <a:extLst>
                      <a:ext uri="{FF2B5EF4-FFF2-40B4-BE49-F238E27FC236}">
                        <a16:creationId xmlns:a16="http://schemas.microsoft.com/office/drawing/2014/main" id="{5D3D03AB-6BDE-49D5-A83C-E604D1202D43}"/>
                      </a:ext>
                    </a:extLst>
                  </p:cNvPr>
                  <p:cNvSpPr/>
                  <p:nvPr/>
                </p:nvSpPr>
                <p:spPr>
                  <a:xfrm>
                    <a:off x="6909790" y="3981193"/>
                    <a:ext cx="208345" cy="1471110"/>
                  </a:xfrm>
                  <a:prstGeom prst="rect">
                    <a:avLst/>
                  </a:prstGeom>
                  <a:solidFill>
                    <a:srgbClr val="66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TextBox 207">
                    <a:extLst>
                      <a:ext uri="{FF2B5EF4-FFF2-40B4-BE49-F238E27FC236}">
                        <a16:creationId xmlns:a16="http://schemas.microsoft.com/office/drawing/2014/main" id="{1E1A016B-28DA-427E-9C7D-AD9F7185C2F3}"/>
                      </a:ext>
                    </a:extLst>
                  </p:cNvPr>
                  <p:cNvSpPr txBox="1"/>
                  <p:nvPr/>
                </p:nvSpPr>
                <p:spPr>
                  <a:xfrm>
                    <a:off x="6957275" y="3549717"/>
                    <a:ext cx="397216" cy="279244"/>
                  </a:xfrm>
                  <a:prstGeom prst="rect">
                    <a:avLst/>
                  </a:prstGeom>
                  <a:noFill/>
                </p:spPr>
                <p:txBody>
                  <a:bodyPr wrap="square" rtlCol="0">
                    <a:spAutoFit/>
                  </a:bodyPr>
                  <a:lstStyle/>
                  <a:p>
                    <a:pPr algn="ctr">
                      <a:lnSpc>
                        <a:spcPts val="1400"/>
                      </a:lnSpc>
                    </a:pPr>
                    <a:r>
                      <a:rPr lang="en-US" sz="1400" b="1" dirty="0">
                        <a:latin typeface="Segoe UI" panose="020B0502040204020203" pitchFamily="34" charset="0"/>
                        <a:cs typeface="Segoe UI" panose="020B0502040204020203" pitchFamily="34" charset="0"/>
                      </a:rPr>
                      <a:t>x8</a:t>
                    </a:r>
                  </a:p>
                </p:txBody>
              </p:sp>
            </p:grpSp>
            <p:sp>
              <p:nvSpPr>
                <p:cNvPr id="181" name="TextBox 180">
                  <a:extLst>
                    <a:ext uri="{FF2B5EF4-FFF2-40B4-BE49-F238E27FC236}">
                      <a16:creationId xmlns:a16="http://schemas.microsoft.com/office/drawing/2014/main" id="{36641550-EDA6-4EF0-8253-EFAC211D0886}"/>
                    </a:ext>
                  </a:extLst>
                </p:cNvPr>
                <p:cNvSpPr txBox="1"/>
                <p:nvPr/>
              </p:nvSpPr>
              <p:spPr>
                <a:xfrm rot="18708178">
                  <a:off x="6485612" y="5645580"/>
                  <a:ext cx="817645" cy="273473"/>
                </a:xfrm>
                <a:prstGeom prst="rect">
                  <a:avLst/>
                </a:prstGeom>
                <a:noFill/>
              </p:spPr>
              <p:txBody>
                <a:bodyPr wrap="square" rtlCol="0">
                  <a:spAutoFit/>
                </a:bodyPr>
                <a:lstStyle/>
                <a:p>
                  <a:pPr algn="ctr">
                    <a:lnSpc>
                      <a:spcPts val="1400"/>
                    </a:lnSpc>
                  </a:pPr>
                  <a:r>
                    <a:rPr lang="en-US" sz="1600" b="1" dirty="0">
                      <a:latin typeface="Segoe UI" panose="020B0502040204020203" pitchFamily="34" charset="0"/>
                      <a:cs typeface="Segoe UI" panose="020B0502040204020203" pitchFamily="34" charset="0"/>
                    </a:rPr>
                    <a:t>Slot11</a:t>
                  </a:r>
                </a:p>
              </p:txBody>
            </p:sp>
            <p:sp>
              <p:nvSpPr>
                <p:cNvPr id="182" name="TextBox 181">
                  <a:extLst>
                    <a:ext uri="{FF2B5EF4-FFF2-40B4-BE49-F238E27FC236}">
                      <a16:creationId xmlns:a16="http://schemas.microsoft.com/office/drawing/2014/main" id="{E4F169D9-1793-42C4-B8EE-5264D104AD94}"/>
                    </a:ext>
                  </a:extLst>
                </p:cNvPr>
                <p:cNvSpPr txBox="1"/>
                <p:nvPr/>
              </p:nvSpPr>
              <p:spPr>
                <a:xfrm rot="18708178">
                  <a:off x="7114323" y="5643177"/>
                  <a:ext cx="811195" cy="273473"/>
                </a:xfrm>
                <a:prstGeom prst="rect">
                  <a:avLst/>
                </a:prstGeom>
                <a:noFill/>
              </p:spPr>
              <p:txBody>
                <a:bodyPr wrap="square" rtlCol="0">
                  <a:spAutoFit/>
                </a:bodyPr>
                <a:lstStyle/>
                <a:p>
                  <a:pPr algn="ctr">
                    <a:lnSpc>
                      <a:spcPts val="1400"/>
                    </a:lnSpc>
                  </a:pPr>
                  <a:r>
                    <a:rPr lang="en-US" sz="1600" b="1" dirty="0">
                      <a:latin typeface="Segoe UI" panose="020B0502040204020203" pitchFamily="34" charset="0"/>
                      <a:cs typeface="Segoe UI" panose="020B0502040204020203" pitchFamily="34" charset="0"/>
                    </a:rPr>
                    <a:t>Slot10</a:t>
                  </a:r>
                </a:p>
              </p:txBody>
            </p:sp>
            <p:sp>
              <p:nvSpPr>
                <p:cNvPr id="183" name="TextBox 182">
                  <a:extLst>
                    <a:ext uri="{FF2B5EF4-FFF2-40B4-BE49-F238E27FC236}">
                      <a16:creationId xmlns:a16="http://schemas.microsoft.com/office/drawing/2014/main" id="{B8E3AC22-7FFC-4E80-8ED3-3EF4A4A44090}"/>
                    </a:ext>
                  </a:extLst>
                </p:cNvPr>
                <p:cNvSpPr txBox="1"/>
                <p:nvPr/>
              </p:nvSpPr>
              <p:spPr>
                <a:xfrm rot="18708178">
                  <a:off x="7628900" y="5595235"/>
                  <a:ext cx="678449" cy="273473"/>
                </a:xfrm>
                <a:prstGeom prst="rect">
                  <a:avLst/>
                </a:prstGeom>
                <a:noFill/>
              </p:spPr>
              <p:txBody>
                <a:bodyPr wrap="square" rtlCol="0">
                  <a:spAutoFit/>
                </a:bodyPr>
                <a:lstStyle/>
                <a:p>
                  <a:pPr algn="ctr">
                    <a:lnSpc>
                      <a:spcPts val="1400"/>
                    </a:lnSpc>
                  </a:pPr>
                  <a:r>
                    <a:rPr lang="en-US" sz="1600" b="1" dirty="0">
                      <a:latin typeface="Segoe UI" panose="020B0502040204020203" pitchFamily="34" charset="0"/>
                      <a:cs typeface="Segoe UI" panose="020B0502040204020203" pitchFamily="34" charset="0"/>
                    </a:rPr>
                    <a:t>Slot9</a:t>
                  </a:r>
                </a:p>
              </p:txBody>
            </p:sp>
            <p:sp>
              <p:nvSpPr>
                <p:cNvPr id="184" name="TextBox 183">
                  <a:extLst>
                    <a:ext uri="{FF2B5EF4-FFF2-40B4-BE49-F238E27FC236}">
                      <a16:creationId xmlns:a16="http://schemas.microsoft.com/office/drawing/2014/main" id="{72986A1D-77B2-4C63-A002-F26ACB7FCD5D}"/>
                    </a:ext>
                  </a:extLst>
                </p:cNvPr>
                <p:cNvSpPr txBox="1"/>
                <p:nvPr/>
              </p:nvSpPr>
              <p:spPr>
                <a:xfrm rot="18708178">
                  <a:off x="8020515" y="5598448"/>
                  <a:ext cx="678449" cy="273473"/>
                </a:xfrm>
                <a:prstGeom prst="rect">
                  <a:avLst/>
                </a:prstGeom>
                <a:noFill/>
              </p:spPr>
              <p:txBody>
                <a:bodyPr wrap="square" rtlCol="0">
                  <a:spAutoFit/>
                </a:bodyPr>
                <a:lstStyle/>
                <a:p>
                  <a:pPr algn="ctr">
                    <a:lnSpc>
                      <a:spcPts val="1400"/>
                    </a:lnSpc>
                  </a:pPr>
                  <a:r>
                    <a:rPr lang="en-US" sz="1600" b="1" dirty="0">
                      <a:latin typeface="Segoe UI" panose="020B0502040204020203" pitchFamily="34" charset="0"/>
                      <a:cs typeface="Segoe UI" panose="020B0502040204020203" pitchFamily="34" charset="0"/>
                    </a:rPr>
                    <a:t>Slot8</a:t>
                  </a:r>
                </a:p>
              </p:txBody>
            </p:sp>
            <p:sp>
              <p:nvSpPr>
                <p:cNvPr id="185" name="TextBox 184">
                  <a:extLst>
                    <a:ext uri="{FF2B5EF4-FFF2-40B4-BE49-F238E27FC236}">
                      <a16:creationId xmlns:a16="http://schemas.microsoft.com/office/drawing/2014/main" id="{6D835B30-60FC-4DEB-A8F4-7674D8B1FB4B}"/>
                    </a:ext>
                  </a:extLst>
                </p:cNvPr>
                <p:cNvSpPr txBox="1"/>
                <p:nvPr/>
              </p:nvSpPr>
              <p:spPr>
                <a:xfrm rot="18708178">
                  <a:off x="8406838" y="5603101"/>
                  <a:ext cx="678449" cy="273473"/>
                </a:xfrm>
                <a:prstGeom prst="rect">
                  <a:avLst/>
                </a:prstGeom>
                <a:noFill/>
              </p:spPr>
              <p:txBody>
                <a:bodyPr wrap="square" rtlCol="0">
                  <a:spAutoFit/>
                </a:bodyPr>
                <a:lstStyle/>
                <a:p>
                  <a:pPr algn="ctr">
                    <a:lnSpc>
                      <a:spcPts val="1400"/>
                    </a:lnSpc>
                  </a:pPr>
                  <a:r>
                    <a:rPr lang="en-US" sz="1600" b="1" dirty="0">
                      <a:latin typeface="Segoe UI" panose="020B0502040204020203" pitchFamily="34" charset="0"/>
                      <a:cs typeface="Segoe UI" panose="020B0502040204020203" pitchFamily="34" charset="0"/>
                    </a:rPr>
                    <a:t>Slot7</a:t>
                  </a:r>
                </a:p>
              </p:txBody>
            </p:sp>
          </p:grpSp>
        </p:grpSp>
        <p:cxnSp>
          <p:nvCxnSpPr>
            <p:cNvPr id="167" name="Straight Connector 166">
              <a:extLst>
                <a:ext uri="{FF2B5EF4-FFF2-40B4-BE49-F238E27FC236}">
                  <a16:creationId xmlns:a16="http://schemas.microsoft.com/office/drawing/2014/main" id="{B5407C3D-EA0D-47BD-B46D-C215599496FF}"/>
                </a:ext>
              </a:extLst>
            </p:cNvPr>
            <p:cNvCxnSpPr>
              <a:cxnSpLocks/>
            </p:cNvCxnSpPr>
            <p:nvPr/>
          </p:nvCxnSpPr>
          <p:spPr>
            <a:xfrm flipV="1">
              <a:off x="7149312" y="1562379"/>
              <a:ext cx="315148" cy="128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8" name="Group 167">
              <a:extLst>
                <a:ext uri="{FF2B5EF4-FFF2-40B4-BE49-F238E27FC236}">
                  <a16:creationId xmlns:a16="http://schemas.microsoft.com/office/drawing/2014/main" id="{692B8B15-4DC2-49F9-BDC6-93D8F6AB8230}"/>
                </a:ext>
              </a:extLst>
            </p:cNvPr>
            <p:cNvGrpSpPr/>
            <p:nvPr/>
          </p:nvGrpSpPr>
          <p:grpSpPr>
            <a:xfrm>
              <a:off x="6021457" y="1295140"/>
              <a:ext cx="1327011" cy="553998"/>
              <a:chOff x="7635012" y="3566596"/>
              <a:chExt cx="957327" cy="553998"/>
            </a:xfrm>
          </p:grpSpPr>
          <p:sp>
            <p:nvSpPr>
              <p:cNvPr id="176" name="Rectangle 175">
                <a:extLst>
                  <a:ext uri="{FF2B5EF4-FFF2-40B4-BE49-F238E27FC236}">
                    <a16:creationId xmlns:a16="http://schemas.microsoft.com/office/drawing/2014/main" id="{F4BFDD2C-51B5-4CD4-AD60-B5CDBA353117}"/>
                  </a:ext>
                </a:extLst>
              </p:cNvPr>
              <p:cNvSpPr/>
              <p:nvPr/>
            </p:nvSpPr>
            <p:spPr>
              <a:xfrm>
                <a:off x="7757797" y="3607038"/>
                <a:ext cx="707993" cy="465442"/>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TextBox 176">
                <a:extLst>
                  <a:ext uri="{FF2B5EF4-FFF2-40B4-BE49-F238E27FC236}">
                    <a16:creationId xmlns:a16="http://schemas.microsoft.com/office/drawing/2014/main" id="{876755A9-B3E4-4B9E-9E8C-FFA5C4A858AC}"/>
                  </a:ext>
                </a:extLst>
              </p:cNvPr>
              <p:cNvSpPr txBox="1"/>
              <p:nvPr/>
            </p:nvSpPr>
            <p:spPr>
              <a:xfrm>
                <a:off x="7635012" y="3566596"/>
                <a:ext cx="957327" cy="553998"/>
              </a:xfrm>
              <a:prstGeom prst="rect">
                <a:avLst/>
              </a:prstGeom>
              <a:noFill/>
              <a:ln w="28575">
                <a:noFill/>
              </a:ln>
            </p:spPr>
            <p:txBody>
              <a:bodyPr wrap="square" rtlCol="0">
                <a:spAutoFit/>
              </a:bodyPr>
              <a:lstStyle/>
              <a:p>
                <a:pPr algn="ctr">
                  <a:lnSpc>
                    <a:spcPts val="1800"/>
                  </a:lnSpc>
                </a:pPr>
                <a:r>
                  <a:rPr lang="en-US" sz="1600" b="1" dirty="0">
                    <a:latin typeface="Segoe UI" panose="020B0502040204020203" pitchFamily="34" charset="0"/>
                    <a:cs typeface="Segoe UI" panose="020B0502040204020203" pitchFamily="34" charset="0"/>
                  </a:rPr>
                  <a:t>Root complex</a:t>
                </a:r>
              </a:p>
            </p:txBody>
          </p:sp>
        </p:grpSp>
        <p:cxnSp>
          <p:nvCxnSpPr>
            <p:cNvPr id="169" name="Straight Connector 168">
              <a:extLst>
                <a:ext uri="{FF2B5EF4-FFF2-40B4-BE49-F238E27FC236}">
                  <a16:creationId xmlns:a16="http://schemas.microsoft.com/office/drawing/2014/main" id="{EF962C60-DE8F-4BC4-B90A-55BD43DBEBD4}"/>
                </a:ext>
              </a:extLst>
            </p:cNvPr>
            <p:cNvCxnSpPr>
              <a:cxnSpLocks/>
            </p:cNvCxnSpPr>
            <p:nvPr/>
          </p:nvCxnSpPr>
          <p:spPr>
            <a:xfrm flipV="1">
              <a:off x="7029934" y="1800685"/>
              <a:ext cx="0" cy="1766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03817423-BC76-4318-B5A3-E0C0327BA821}"/>
                </a:ext>
              </a:extLst>
            </p:cNvPr>
            <p:cNvCxnSpPr>
              <a:cxnSpLocks/>
            </p:cNvCxnSpPr>
            <p:nvPr/>
          </p:nvCxnSpPr>
          <p:spPr>
            <a:xfrm flipV="1">
              <a:off x="7483131" y="2093936"/>
              <a:ext cx="952277" cy="5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3B0C4923-0C7B-4A6C-A45B-146FAC45FA49}"/>
                </a:ext>
              </a:extLst>
            </p:cNvPr>
            <p:cNvCxnSpPr>
              <a:cxnSpLocks/>
            </p:cNvCxnSpPr>
            <p:nvPr/>
          </p:nvCxnSpPr>
          <p:spPr>
            <a:xfrm flipV="1">
              <a:off x="7484183" y="1977329"/>
              <a:ext cx="0" cy="142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2873B9C6-657F-4E8B-AD9A-C529BE028EF7}"/>
                </a:ext>
              </a:extLst>
            </p:cNvPr>
            <p:cNvCxnSpPr>
              <a:cxnSpLocks/>
            </p:cNvCxnSpPr>
            <p:nvPr/>
          </p:nvCxnSpPr>
          <p:spPr>
            <a:xfrm flipH="1">
              <a:off x="7010655" y="1977329"/>
              <a:ext cx="4924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C02040EB-FD3D-41AE-93C2-B98E950B5242}"/>
                </a:ext>
              </a:extLst>
            </p:cNvPr>
            <p:cNvCxnSpPr>
              <a:cxnSpLocks/>
            </p:cNvCxnSpPr>
            <p:nvPr/>
          </p:nvCxnSpPr>
          <p:spPr>
            <a:xfrm flipH="1">
              <a:off x="7384251" y="2176027"/>
              <a:ext cx="17991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649A5CC9-07FC-43AA-A221-CB77641F717A}"/>
                </a:ext>
              </a:extLst>
            </p:cNvPr>
            <p:cNvCxnSpPr>
              <a:cxnSpLocks/>
            </p:cNvCxnSpPr>
            <p:nvPr/>
          </p:nvCxnSpPr>
          <p:spPr>
            <a:xfrm flipV="1">
              <a:off x="7402229" y="2041241"/>
              <a:ext cx="0" cy="142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D27819EB-5210-431F-A0A9-E2A60E9161D0}"/>
                </a:ext>
              </a:extLst>
            </p:cNvPr>
            <p:cNvCxnSpPr>
              <a:cxnSpLocks/>
            </p:cNvCxnSpPr>
            <p:nvPr/>
          </p:nvCxnSpPr>
          <p:spPr>
            <a:xfrm flipH="1">
              <a:off x="6928923" y="2054259"/>
              <a:ext cx="4924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6" name="Group 215">
            <a:extLst>
              <a:ext uri="{FF2B5EF4-FFF2-40B4-BE49-F238E27FC236}">
                <a16:creationId xmlns:a16="http://schemas.microsoft.com/office/drawing/2014/main" id="{8A04786F-7ED2-4EA8-9B27-8F1310F6B0A8}"/>
              </a:ext>
            </a:extLst>
          </p:cNvPr>
          <p:cNvGrpSpPr/>
          <p:nvPr/>
        </p:nvGrpSpPr>
        <p:grpSpPr>
          <a:xfrm flipH="1">
            <a:off x="12403809" y="1031719"/>
            <a:ext cx="2498440" cy="2129502"/>
            <a:chOff x="4906794" y="1046521"/>
            <a:chExt cx="2498440" cy="2129502"/>
          </a:xfrm>
        </p:grpSpPr>
        <p:grpSp>
          <p:nvGrpSpPr>
            <p:cNvPr id="217" name="Group 216">
              <a:extLst>
                <a:ext uri="{FF2B5EF4-FFF2-40B4-BE49-F238E27FC236}">
                  <a16:creationId xmlns:a16="http://schemas.microsoft.com/office/drawing/2014/main" id="{DEC4F5F6-F46C-4CFA-9FA6-DD4C5A35985A}"/>
                </a:ext>
              </a:extLst>
            </p:cNvPr>
            <p:cNvGrpSpPr/>
            <p:nvPr/>
          </p:nvGrpSpPr>
          <p:grpSpPr>
            <a:xfrm>
              <a:off x="4906794" y="1046521"/>
              <a:ext cx="2498440" cy="1712971"/>
              <a:chOff x="4963946" y="1046521"/>
              <a:chExt cx="2498440" cy="1712971"/>
            </a:xfrm>
          </p:grpSpPr>
          <p:pic>
            <p:nvPicPr>
              <p:cNvPr id="219" name="Picture 218">
                <a:extLst>
                  <a:ext uri="{FF2B5EF4-FFF2-40B4-BE49-F238E27FC236}">
                    <a16:creationId xmlns:a16="http://schemas.microsoft.com/office/drawing/2014/main" id="{7BB53236-FA52-4FD6-8315-FD7AA1411BD8}"/>
                  </a:ext>
                </a:extLst>
              </p:cNvPr>
              <p:cNvPicPr>
                <a:picLocks noChangeAspect="1"/>
              </p:cNvPicPr>
              <p:nvPr/>
            </p:nvPicPr>
            <p:blipFill>
              <a:blip r:embed="rId4"/>
              <a:stretch>
                <a:fillRect/>
              </a:stretch>
            </p:blipFill>
            <p:spPr>
              <a:xfrm rot="18887911">
                <a:off x="4963946" y="1046521"/>
                <a:ext cx="1712971" cy="1712971"/>
              </a:xfrm>
              <a:prstGeom prst="rect">
                <a:avLst/>
              </a:prstGeom>
            </p:spPr>
          </p:pic>
          <p:cxnSp>
            <p:nvCxnSpPr>
              <p:cNvPr id="220" name="Straight Connector 219">
                <a:extLst>
                  <a:ext uri="{FF2B5EF4-FFF2-40B4-BE49-F238E27FC236}">
                    <a16:creationId xmlns:a16="http://schemas.microsoft.com/office/drawing/2014/main" id="{D5485F1E-2495-4E5A-8751-B74C87BEA3A7}"/>
                  </a:ext>
                </a:extLst>
              </p:cNvPr>
              <p:cNvCxnSpPr>
                <a:cxnSpLocks/>
              </p:cNvCxnSpPr>
              <p:nvPr/>
            </p:nvCxnSpPr>
            <p:spPr>
              <a:xfrm>
                <a:off x="6271884" y="1565039"/>
                <a:ext cx="119050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1" name="TextBox 220">
                <a:extLst>
                  <a:ext uri="{FF2B5EF4-FFF2-40B4-BE49-F238E27FC236}">
                    <a16:creationId xmlns:a16="http://schemas.microsoft.com/office/drawing/2014/main" id="{773E7F6F-D345-4A89-90CE-B30922EA7EE4}"/>
                  </a:ext>
                </a:extLst>
              </p:cNvPr>
              <p:cNvSpPr txBox="1"/>
              <p:nvPr/>
            </p:nvSpPr>
            <p:spPr>
              <a:xfrm>
                <a:off x="6309936" y="1329896"/>
                <a:ext cx="960225" cy="273473"/>
              </a:xfrm>
              <a:prstGeom prst="rect">
                <a:avLst/>
              </a:prstGeom>
              <a:noFill/>
            </p:spPr>
            <p:txBody>
              <a:bodyPr wrap="square" rtlCol="0">
                <a:spAutoFit/>
              </a:bodyPr>
              <a:lstStyle/>
              <a:p>
                <a:pPr algn="ctr">
                  <a:lnSpc>
                    <a:spcPts val="1400"/>
                  </a:lnSpc>
                </a:pPr>
                <a:r>
                  <a:rPr lang="en-US" sz="1500" b="1" dirty="0">
                    <a:latin typeface="Segoe UI" panose="020B0502040204020203" pitchFamily="34" charset="0"/>
                    <a:cs typeface="Segoe UI" panose="020B0502040204020203" pitchFamily="34" charset="0"/>
                  </a:rPr>
                  <a:t>SDRAM</a:t>
                </a:r>
              </a:p>
            </p:txBody>
          </p:sp>
        </p:grpSp>
        <p:sp>
          <p:nvSpPr>
            <p:cNvPr id="218" name="TextBox 217">
              <a:extLst>
                <a:ext uri="{FF2B5EF4-FFF2-40B4-BE49-F238E27FC236}">
                  <a16:creationId xmlns:a16="http://schemas.microsoft.com/office/drawing/2014/main" id="{F7A870AF-FC4C-4141-BCB8-EB16359A7027}"/>
                </a:ext>
              </a:extLst>
            </p:cNvPr>
            <p:cNvSpPr txBox="1"/>
            <p:nvPr/>
          </p:nvSpPr>
          <p:spPr>
            <a:xfrm>
              <a:off x="4951104" y="2879339"/>
              <a:ext cx="1640086" cy="296684"/>
            </a:xfrm>
            <a:prstGeom prst="rect">
              <a:avLst/>
            </a:prstGeom>
            <a:noFill/>
          </p:spPr>
          <p:txBody>
            <a:bodyPr wrap="square" rtlCol="0">
              <a:spAutoFit/>
            </a:bodyPr>
            <a:lstStyle/>
            <a:p>
              <a:pPr algn="ctr">
                <a:lnSpc>
                  <a:spcPts val="1400"/>
                </a:lnSpc>
              </a:pPr>
              <a:r>
                <a:rPr lang="en-US" sz="2400" b="1" dirty="0">
                  <a:latin typeface="Segoe UI" panose="020B0502040204020203" pitchFamily="34" charset="0"/>
                  <a:cs typeface="Segoe UI" panose="020B0502040204020203" pitchFamily="34" charset="0"/>
                </a:rPr>
                <a:t>RAM</a:t>
              </a:r>
            </a:p>
          </p:txBody>
        </p:sp>
      </p:grpSp>
    </p:spTree>
    <p:extLst>
      <p:ext uri="{BB962C8B-B14F-4D97-AF65-F5344CB8AC3E}">
        <p14:creationId xmlns:p14="http://schemas.microsoft.com/office/powerpoint/2010/main" val="2540231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3" name="Group 1042">
            <a:extLst>
              <a:ext uri="{FF2B5EF4-FFF2-40B4-BE49-F238E27FC236}">
                <a16:creationId xmlns:a16="http://schemas.microsoft.com/office/drawing/2014/main" id="{B82094DF-7A88-49EF-962D-975CC703840F}"/>
              </a:ext>
            </a:extLst>
          </p:cNvPr>
          <p:cNvGrpSpPr/>
          <p:nvPr/>
        </p:nvGrpSpPr>
        <p:grpSpPr>
          <a:xfrm>
            <a:off x="6084574" y="746241"/>
            <a:ext cx="6416560" cy="2081121"/>
            <a:chOff x="6074978" y="746241"/>
            <a:chExt cx="6416560" cy="2081121"/>
          </a:xfrm>
        </p:grpSpPr>
        <p:sp>
          <p:nvSpPr>
            <p:cNvPr id="1040" name="Rectangle 1039">
              <a:extLst>
                <a:ext uri="{FF2B5EF4-FFF2-40B4-BE49-F238E27FC236}">
                  <a16:creationId xmlns:a16="http://schemas.microsoft.com/office/drawing/2014/main" id="{C865C745-1345-47CC-A9B6-D87D67EF6673}"/>
                </a:ext>
              </a:extLst>
            </p:cNvPr>
            <p:cNvSpPr/>
            <p:nvPr/>
          </p:nvSpPr>
          <p:spPr>
            <a:xfrm>
              <a:off x="6074978" y="1020355"/>
              <a:ext cx="6416560" cy="1807007"/>
            </a:xfrm>
            <a:prstGeom prst="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TextBox 138">
              <a:extLst>
                <a:ext uri="{FF2B5EF4-FFF2-40B4-BE49-F238E27FC236}">
                  <a16:creationId xmlns:a16="http://schemas.microsoft.com/office/drawing/2014/main" id="{22A753C5-43D8-4B8F-ADA4-D0C39A44DAC2}"/>
                </a:ext>
              </a:extLst>
            </p:cNvPr>
            <p:cNvSpPr txBox="1"/>
            <p:nvPr/>
          </p:nvSpPr>
          <p:spPr>
            <a:xfrm>
              <a:off x="10509731" y="746241"/>
              <a:ext cx="1640086" cy="279244"/>
            </a:xfrm>
            <a:prstGeom prst="rect">
              <a:avLst/>
            </a:prstGeom>
            <a:noFill/>
          </p:spPr>
          <p:txBody>
            <a:bodyPr wrap="square" rtlCol="0">
              <a:spAutoFit/>
            </a:bodyPr>
            <a:lstStyle/>
            <a:p>
              <a:pPr algn="ctr">
                <a:lnSpc>
                  <a:spcPts val="1400"/>
                </a:lnSpc>
              </a:pPr>
              <a:r>
                <a:rPr lang="en-US" b="1" dirty="0">
                  <a:latin typeface="Segoe UI" panose="020B0502040204020203" pitchFamily="34" charset="0"/>
                  <a:cs typeface="Segoe UI" panose="020B0502040204020203" pitchFamily="34" charset="0"/>
                </a:rPr>
                <a:t>CPU package</a:t>
              </a:r>
            </a:p>
          </p:txBody>
        </p:sp>
      </p:grpSp>
      <p:sp>
        <p:nvSpPr>
          <p:cNvPr id="4" name="TextBox 3">
            <a:extLst>
              <a:ext uri="{FF2B5EF4-FFF2-40B4-BE49-F238E27FC236}">
                <a16:creationId xmlns:a16="http://schemas.microsoft.com/office/drawing/2014/main" id="{48710ACF-DFF6-4EE7-9F68-E6F5EA0731B1}"/>
              </a:ext>
            </a:extLst>
          </p:cNvPr>
          <p:cNvSpPr txBox="1"/>
          <p:nvPr/>
        </p:nvSpPr>
        <p:spPr>
          <a:xfrm>
            <a:off x="7268901" y="5879656"/>
            <a:ext cx="4213185" cy="954107"/>
          </a:xfrm>
          <a:prstGeom prst="rect">
            <a:avLst/>
          </a:prstGeom>
          <a:noFill/>
        </p:spPr>
        <p:txBody>
          <a:bodyPr wrap="square" rtlCol="0">
            <a:spAutoFit/>
          </a:bodyPr>
          <a:lstStyle/>
          <a:p>
            <a:pPr algn="ctr"/>
            <a:r>
              <a:rPr lang="en-US" sz="2800" b="1" dirty="0" err="1">
                <a:latin typeface="Segoe UI" panose="020B0502040204020203" pitchFamily="34" charset="0"/>
                <a:cs typeface="Segoe UI" panose="020B0502040204020203" pitchFamily="34" charset="0"/>
              </a:rPr>
              <a:t>Microway’s</a:t>
            </a:r>
            <a:r>
              <a:rPr lang="en-US" sz="2800" b="1" dirty="0">
                <a:latin typeface="Segoe UI" panose="020B0502040204020203" pitchFamily="34" charset="0"/>
                <a:cs typeface="Segoe UI" panose="020B0502040204020203" pitchFamily="34" charset="0"/>
              </a:rPr>
              <a:t> </a:t>
            </a:r>
            <a:r>
              <a:rPr lang="en-US" sz="2800" b="1" dirty="0" err="1">
                <a:latin typeface="Segoe UI" panose="020B0502040204020203" pitchFamily="34" charset="0"/>
                <a:cs typeface="Segoe UI" panose="020B0502040204020203" pitchFamily="34" charset="0"/>
              </a:rPr>
              <a:t>Octoputer</a:t>
            </a:r>
            <a:endParaRPr lang="en-US" sz="2800" b="1" dirty="0">
              <a:latin typeface="Segoe UI" panose="020B0502040204020203" pitchFamily="34" charset="0"/>
              <a:cs typeface="Segoe UI" panose="020B0502040204020203" pitchFamily="34" charset="0"/>
            </a:endParaRPr>
          </a:p>
          <a:p>
            <a:pPr algn="ctr"/>
            <a:r>
              <a:rPr lang="en-US" sz="2800" b="1" dirty="0">
                <a:latin typeface="Segoe UI" panose="020B0502040204020203" pitchFamily="34" charset="0"/>
                <a:cs typeface="Segoe UI" panose="020B0502040204020203" pitchFamily="34" charset="0"/>
              </a:rPr>
              <a:t>(optimized for 8 GPUs)</a:t>
            </a:r>
          </a:p>
        </p:txBody>
      </p:sp>
      <p:grpSp>
        <p:nvGrpSpPr>
          <p:cNvPr id="1024" name="Group 1023">
            <a:extLst>
              <a:ext uri="{FF2B5EF4-FFF2-40B4-BE49-F238E27FC236}">
                <a16:creationId xmlns:a16="http://schemas.microsoft.com/office/drawing/2014/main" id="{262ABDE5-118A-4578-83BB-CFC9AE68B06F}"/>
              </a:ext>
            </a:extLst>
          </p:cNvPr>
          <p:cNvGrpSpPr/>
          <p:nvPr/>
        </p:nvGrpSpPr>
        <p:grpSpPr>
          <a:xfrm>
            <a:off x="6186106" y="34804"/>
            <a:ext cx="3921904" cy="974989"/>
            <a:chOff x="6683144" y="694048"/>
            <a:chExt cx="3921904" cy="974989"/>
          </a:xfrm>
        </p:grpSpPr>
        <p:pic>
          <p:nvPicPr>
            <p:cNvPr id="57" name="Picture 56">
              <a:extLst>
                <a:ext uri="{FF2B5EF4-FFF2-40B4-BE49-F238E27FC236}">
                  <a16:creationId xmlns:a16="http://schemas.microsoft.com/office/drawing/2014/main" id="{FBC8D35D-9993-4F2D-81CD-D53439AF706D}"/>
                </a:ext>
              </a:extLst>
            </p:cNvPr>
            <p:cNvPicPr>
              <a:picLocks noChangeAspect="1"/>
            </p:cNvPicPr>
            <p:nvPr/>
          </p:nvPicPr>
          <p:blipFill>
            <a:blip r:embed="rId3"/>
            <a:stretch>
              <a:fillRect/>
            </a:stretch>
          </p:blipFill>
          <p:spPr>
            <a:xfrm>
              <a:off x="9324951" y="1058560"/>
              <a:ext cx="891869" cy="610477"/>
            </a:xfrm>
            <a:prstGeom prst="rect">
              <a:avLst/>
            </a:prstGeom>
          </p:spPr>
        </p:pic>
        <p:sp>
          <p:nvSpPr>
            <p:cNvPr id="61" name="TextBox 60">
              <a:extLst>
                <a:ext uri="{FF2B5EF4-FFF2-40B4-BE49-F238E27FC236}">
                  <a16:creationId xmlns:a16="http://schemas.microsoft.com/office/drawing/2014/main" id="{9450F551-584C-448F-B60E-390EDEA503FE}"/>
                </a:ext>
              </a:extLst>
            </p:cNvPr>
            <p:cNvSpPr txBox="1"/>
            <p:nvPr/>
          </p:nvSpPr>
          <p:spPr>
            <a:xfrm>
              <a:off x="8964962" y="694048"/>
              <a:ext cx="1640086" cy="458780"/>
            </a:xfrm>
            <a:prstGeom prst="rect">
              <a:avLst/>
            </a:prstGeom>
            <a:noFill/>
          </p:spPr>
          <p:txBody>
            <a:bodyPr wrap="square" rtlCol="0">
              <a:spAutoFit/>
            </a:bodyPr>
            <a:lstStyle/>
            <a:p>
              <a:pPr algn="ctr">
                <a:lnSpc>
                  <a:spcPts val="1400"/>
                </a:lnSpc>
              </a:pPr>
              <a:r>
                <a:rPr lang="en-US" b="1" dirty="0">
                  <a:latin typeface="Segoe UI" panose="020B0502040204020203" pitchFamily="34" charset="0"/>
                  <a:cs typeface="Segoe UI" panose="020B0502040204020203" pitchFamily="34" charset="0"/>
                </a:rPr>
                <a:t>10 Gbps</a:t>
              </a:r>
            </a:p>
            <a:p>
              <a:pPr algn="ctr">
                <a:lnSpc>
                  <a:spcPts val="1400"/>
                </a:lnSpc>
              </a:pPr>
              <a:r>
                <a:rPr lang="en-US" b="1" dirty="0">
                  <a:latin typeface="Segoe UI" panose="020B0502040204020203" pitchFamily="34" charset="0"/>
                  <a:cs typeface="Segoe UI" panose="020B0502040204020203" pitchFamily="34" charset="0"/>
                </a:rPr>
                <a:t>PCI-e NIC</a:t>
              </a:r>
            </a:p>
          </p:txBody>
        </p:sp>
        <p:sp>
          <p:nvSpPr>
            <p:cNvPr id="59" name="Cloud 58">
              <a:extLst>
                <a:ext uri="{FF2B5EF4-FFF2-40B4-BE49-F238E27FC236}">
                  <a16:creationId xmlns:a16="http://schemas.microsoft.com/office/drawing/2014/main" id="{367F8D23-AAB2-4603-AC35-608FE409A972}"/>
                </a:ext>
              </a:extLst>
            </p:cNvPr>
            <p:cNvSpPr/>
            <p:nvPr/>
          </p:nvSpPr>
          <p:spPr>
            <a:xfrm>
              <a:off x="6683144" y="799527"/>
              <a:ext cx="1029001" cy="611087"/>
            </a:xfrm>
            <a:prstGeom prst="cloud">
              <a:avLst/>
            </a:prstGeom>
            <a:solidFill>
              <a:srgbClr val="CC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2" name="Connector: Elbow 61">
              <a:extLst>
                <a:ext uri="{FF2B5EF4-FFF2-40B4-BE49-F238E27FC236}">
                  <a16:creationId xmlns:a16="http://schemas.microsoft.com/office/drawing/2014/main" id="{9AA9533A-A157-45F2-AF27-ECD2A29DBCB0}"/>
                </a:ext>
              </a:extLst>
            </p:cNvPr>
            <p:cNvCxnSpPr>
              <a:cxnSpLocks/>
              <a:stCxn id="57" idx="1"/>
              <a:endCxn id="59" idx="0"/>
            </p:cNvCxnSpPr>
            <p:nvPr/>
          </p:nvCxnSpPr>
          <p:spPr>
            <a:xfrm rot="10800000">
              <a:off x="7711287" y="1105071"/>
              <a:ext cx="1613664" cy="258728"/>
            </a:xfrm>
            <a:prstGeom prst="bentConnector3">
              <a:avLst>
                <a:gd name="adj1" fmla="val 50000"/>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037" name="Group 1036">
            <a:extLst>
              <a:ext uri="{FF2B5EF4-FFF2-40B4-BE49-F238E27FC236}">
                <a16:creationId xmlns:a16="http://schemas.microsoft.com/office/drawing/2014/main" id="{8D42CEFF-5389-402B-BB4C-D3C78012CB91}"/>
              </a:ext>
            </a:extLst>
          </p:cNvPr>
          <p:cNvGrpSpPr/>
          <p:nvPr/>
        </p:nvGrpSpPr>
        <p:grpSpPr>
          <a:xfrm>
            <a:off x="8332018" y="960253"/>
            <a:ext cx="1922501" cy="5118808"/>
            <a:chOff x="8332018" y="960253"/>
            <a:chExt cx="1922501" cy="5118808"/>
          </a:xfrm>
        </p:grpSpPr>
        <p:cxnSp>
          <p:nvCxnSpPr>
            <p:cNvPr id="109" name="Straight Connector 108">
              <a:extLst>
                <a:ext uri="{FF2B5EF4-FFF2-40B4-BE49-F238E27FC236}">
                  <a16:creationId xmlns:a16="http://schemas.microsoft.com/office/drawing/2014/main" id="{4937FD36-595E-4305-9980-444AAA8E2B48}"/>
                </a:ext>
              </a:extLst>
            </p:cNvPr>
            <p:cNvCxnSpPr>
              <a:cxnSpLocks/>
            </p:cNvCxnSpPr>
            <p:nvPr/>
          </p:nvCxnSpPr>
          <p:spPr>
            <a:xfrm flipH="1">
              <a:off x="8332018" y="1565610"/>
              <a:ext cx="1922501" cy="39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31A08E4-0F50-4532-B79C-35CF976D3DB5}"/>
                </a:ext>
              </a:extLst>
            </p:cNvPr>
            <p:cNvCxnSpPr>
              <a:cxnSpLocks/>
            </p:cNvCxnSpPr>
            <p:nvPr/>
          </p:nvCxnSpPr>
          <p:spPr>
            <a:xfrm flipV="1">
              <a:off x="9286084" y="960253"/>
              <a:ext cx="0" cy="4052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5D360454-A3AC-43A3-A875-6B7BAFCF4EF8}"/>
                </a:ext>
              </a:extLst>
            </p:cNvPr>
            <p:cNvSpPr txBox="1"/>
            <p:nvPr/>
          </p:nvSpPr>
          <p:spPr>
            <a:xfrm>
              <a:off x="9235052" y="1074543"/>
              <a:ext cx="505237" cy="279244"/>
            </a:xfrm>
            <a:prstGeom prst="rect">
              <a:avLst/>
            </a:prstGeom>
            <a:noFill/>
          </p:spPr>
          <p:txBody>
            <a:bodyPr wrap="square" rtlCol="0">
              <a:spAutoFit/>
            </a:bodyPr>
            <a:lstStyle/>
            <a:p>
              <a:pPr algn="ctr">
                <a:lnSpc>
                  <a:spcPts val="1400"/>
                </a:lnSpc>
              </a:pPr>
              <a:r>
                <a:rPr lang="en-US" sz="1600" b="1" dirty="0">
                  <a:latin typeface="Segoe UI" panose="020B0502040204020203" pitchFamily="34" charset="0"/>
                  <a:cs typeface="Segoe UI" panose="020B0502040204020203" pitchFamily="34" charset="0"/>
                </a:rPr>
                <a:t>x4</a:t>
              </a:r>
            </a:p>
          </p:txBody>
        </p:sp>
        <p:grpSp>
          <p:nvGrpSpPr>
            <p:cNvPr id="1036" name="Group 1035">
              <a:extLst>
                <a:ext uri="{FF2B5EF4-FFF2-40B4-BE49-F238E27FC236}">
                  <a16:creationId xmlns:a16="http://schemas.microsoft.com/office/drawing/2014/main" id="{F8BCB315-BBF4-42A4-9471-A44FC76E7B71}"/>
                </a:ext>
              </a:extLst>
            </p:cNvPr>
            <p:cNvGrpSpPr/>
            <p:nvPr/>
          </p:nvGrpSpPr>
          <p:grpSpPr>
            <a:xfrm>
              <a:off x="8809303" y="1332318"/>
              <a:ext cx="957327" cy="4746743"/>
              <a:chOff x="8809303" y="1332318"/>
              <a:chExt cx="957327" cy="4746743"/>
            </a:xfrm>
          </p:grpSpPr>
          <p:cxnSp>
            <p:nvCxnSpPr>
              <p:cNvPr id="75" name="Straight Connector 74">
                <a:extLst>
                  <a:ext uri="{FF2B5EF4-FFF2-40B4-BE49-F238E27FC236}">
                    <a16:creationId xmlns:a16="http://schemas.microsoft.com/office/drawing/2014/main" id="{5FE63737-8712-41DF-B017-E3EAEA67349C}"/>
                  </a:ext>
                </a:extLst>
              </p:cNvPr>
              <p:cNvCxnSpPr>
                <a:cxnSpLocks/>
                <a:stCxn id="74" idx="0"/>
              </p:cNvCxnSpPr>
              <p:nvPr/>
            </p:nvCxnSpPr>
            <p:spPr>
              <a:xfrm flipH="1" flipV="1">
                <a:off x="9291617" y="1784119"/>
                <a:ext cx="7046" cy="2197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9" name="Group 68">
                <a:extLst>
                  <a:ext uri="{FF2B5EF4-FFF2-40B4-BE49-F238E27FC236}">
                    <a16:creationId xmlns:a16="http://schemas.microsoft.com/office/drawing/2014/main" id="{4F3670EC-7444-4001-A53C-C3A8AAD4CFAE}"/>
                  </a:ext>
                </a:extLst>
              </p:cNvPr>
              <p:cNvGrpSpPr/>
              <p:nvPr/>
            </p:nvGrpSpPr>
            <p:grpSpPr>
              <a:xfrm>
                <a:off x="8809303" y="1332318"/>
                <a:ext cx="957327" cy="465442"/>
                <a:chOff x="7635012" y="3607038"/>
                <a:chExt cx="957327" cy="465442"/>
              </a:xfrm>
            </p:grpSpPr>
            <p:sp>
              <p:nvSpPr>
                <p:cNvPr id="70" name="Rectangle 69">
                  <a:extLst>
                    <a:ext uri="{FF2B5EF4-FFF2-40B4-BE49-F238E27FC236}">
                      <a16:creationId xmlns:a16="http://schemas.microsoft.com/office/drawing/2014/main" id="{3EFB7A2B-ADC7-4747-BF63-BFBEC0010205}"/>
                    </a:ext>
                  </a:extLst>
                </p:cNvPr>
                <p:cNvSpPr/>
                <p:nvPr/>
              </p:nvSpPr>
              <p:spPr>
                <a:xfrm>
                  <a:off x="7757797" y="3607038"/>
                  <a:ext cx="707993" cy="465442"/>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Box 70">
                  <a:extLst>
                    <a:ext uri="{FF2B5EF4-FFF2-40B4-BE49-F238E27FC236}">
                      <a16:creationId xmlns:a16="http://schemas.microsoft.com/office/drawing/2014/main" id="{A628CDC3-EB87-486C-A969-BD84B84CE4A8}"/>
                    </a:ext>
                  </a:extLst>
                </p:cNvPr>
                <p:cNvSpPr txBox="1"/>
                <p:nvPr/>
              </p:nvSpPr>
              <p:spPr>
                <a:xfrm>
                  <a:off x="7635012" y="3693921"/>
                  <a:ext cx="957327" cy="323165"/>
                </a:xfrm>
                <a:prstGeom prst="rect">
                  <a:avLst/>
                </a:prstGeom>
                <a:noFill/>
                <a:ln w="28575">
                  <a:noFill/>
                </a:ln>
              </p:spPr>
              <p:txBody>
                <a:bodyPr wrap="square" rtlCol="0">
                  <a:spAutoFit/>
                </a:bodyPr>
                <a:lstStyle/>
                <a:p>
                  <a:pPr algn="ctr">
                    <a:lnSpc>
                      <a:spcPts val="1800"/>
                    </a:lnSpc>
                  </a:pPr>
                  <a:r>
                    <a:rPr lang="en-US" sz="2000" b="1" dirty="0">
                      <a:latin typeface="Segoe UI" panose="020B0502040204020203" pitchFamily="34" charset="0"/>
                      <a:cs typeface="Segoe UI" panose="020B0502040204020203" pitchFamily="34" charset="0"/>
                    </a:rPr>
                    <a:t>PCH</a:t>
                  </a:r>
                </a:p>
              </p:txBody>
            </p:sp>
          </p:grpSp>
          <p:sp>
            <p:nvSpPr>
              <p:cNvPr id="74" name="Rectangle 73">
                <a:extLst>
                  <a:ext uri="{FF2B5EF4-FFF2-40B4-BE49-F238E27FC236}">
                    <a16:creationId xmlns:a16="http://schemas.microsoft.com/office/drawing/2014/main" id="{EA922CC2-B871-4069-8897-113064F2E48B}"/>
                  </a:ext>
                </a:extLst>
              </p:cNvPr>
              <p:cNvSpPr/>
              <p:nvPr/>
            </p:nvSpPr>
            <p:spPr>
              <a:xfrm>
                <a:off x="9194490" y="3981193"/>
                <a:ext cx="208345" cy="1471110"/>
              </a:xfrm>
              <a:prstGeom prst="rect">
                <a:avLst/>
              </a:prstGeom>
              <a:solidFill>
                <a:srgbClr val="66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a:extLst>
                  <a:ext uri="{FF2B5EF4-FFF2-40B4-BE49-F238E27FC236}">
                    <a16:creationId xmlns:a16="http://schemas.microsoft.com/office/drawing/2014/main" id="{63C4D68B-4E4B-48B4-866C-4CDFDB6364DA}"/>
                  </a:ext>
                </a:extLst>
              </p:cNvPr>
              <p:cNvSpPr txBox="1"/>
              <p:nvPr/>
            </p:nvSpPr>
            <p:spPr>
              <a:xfrm>
                <a:off x="9242085" y="1905151"/>
                <a:ext cx="505237" cy="279244"/>
              </a:xfrm>
              <a:prstGeom prst="rect">
                <a:avLst/>
              </a:prstGeom>
              <a:noFill/>
            </p:spPr>
            <p:txBody>
              <a:bodyPr wrap="square" rtlCol="0">
                <a:spAutoFit/>
              </a:bodyPr>
              <a:lstStyle/>
              <a:p>
                <a:pPr algn="ctr">
                  <a:lnSpc>
                    <a:spcPts val="1400"/>
                  </a:lnSpc>
                </a:pPr>
                <a:r>
                  <a:rPr lang="en-US" sz="1600" b="1" dirty="0">
                    <a:latin typeface="Segoe UI" panose="020B0502040204020203" pitchFamily="34" charset="0"/>
                    <a:cs typeface="Segoe UI" panose="020B0502040204020203" pitchFamily="34" charset="0"/>
                  </a:rPr>
                  <a:t>x4</a:t>
                </a:r>
              </a:p>
            </p:txBody>
          </p:sp>
          <p:sp>
            <p:nvSpPr>
              <p:cNvPr id="121" name="TextBox 120">
                <a:extLst>
                  <a:ext uri="{FF2B5EF4-FFF2-40B4-BE49-F238E27FC236}">
                    <a16:creationId xmlns:a16="http://schemas.microsoft.com/office/drawing/2014/main" id="{8C8ECC9A-D2D8-492D-AB4C-5F8BF655BAEC}"/>
                  </a:ext>
                </a:extLst>
              </p:cNvPr>
              <p:cNvSpPr txBox="1"/>
              <p:nvPr/>
            </p:nvSpPr>
            <p:spPr>
              <a:xfrm rot="18708178">
                <a:off x="8872011" y="5603100"/>
                <a:ext cx="678449" cy="273473"/>
              </a:xfrm>
              <a:prstGeom prst="rect">
                <a:avLst/>
              </a:prstGeom>
              <a:noFill/>
            </p:spPr>
            <p:txBody>
              <a:bodyPr wrap="square" rtlCol="0">
                <a:spAutoFit/>
              </a:bodyPr>
              <a:lstStyle/>
              <a:p>
                <a:pPr algn="ctr">
                  <a:lnSpc>
                    <a:spcPts val="1400"/>
                  </a:lnSpc>
                </a:pPr>
                <a:r>
                  <a:rPr lang="en-US" sz="1600" b="1" dirty="0">
                    <a:latin typeface="Segoe UI" panose="020B0502040204020203" pitchFamily="34" charset="0"/>
                    <a:cs typeface="Segoe UI" panose="020B0502040204020203" pitchFamily="34" charset="0"/>
                  </a:rPr>
                  <a:t>Slot6</a:t>
                </a:r>
              </a:p>
            </p:txBody>
          </p:sp>
        </p:grpSp>
        <p:sp>
          <p:nvSpPr>
            <p:cNvPr id="129" name="TextBox 128">
              <a:extLst>
                <a:ext uri="{FF2B5EF4-FFF2-40B4-BE49-F238E27FC236}">
                  <a16:creationId xmlns:a16="http://schemas.microsoft.com/office/drawing/2014/main" id="{4C0EDA92-D061-4502-91BF-893A81EE3A10}"/>
                </a:ext>
              </a:extLst>
            </p:cNvPr>
            <p:cNvSpPr txBox="1"/>
            <p:nvPr/>
          </p:nvSpPr>
          <p:spPr>
            <a:xfrm>
              <a:off x="8342645" y="1331527"/>
              <a:ext cx="593844" cy="273473"/>
            </a:xfrm>
            <a:prstGeom prst="rect">
              <a:avLst/>
            </a:prstGeom>
            <a:noFill/>
          </p:spPr>
          <p:txBody>
            <a:bodyPr wrap="square" rtlCol="0">
              <a:spAutoFit/>
            </a:bodyPr>
            <a:lstStyle/>
            <a:p>
              <a:pPr algn="ctr">
                <a:lnSpc>
                  <a:spcPts val="1400"/>
                </a:lnSpc>
              </a:pPr>
              <a:r>
                <a:rPr lang="en-US" sz="1600" b="1" dirty="0">
                  <a:latin typeface="Segoe UI" panose="020B0502040204020203" pitchFamily="34" charset="0"/>
                  <a:cs typeface="Segoe UI" panose="020B0502040204020203" pitchFamily="34" charset="0"/>
                </a:rPr>
                <a:t>DMI</a:t>
              </a:r>
            </a:p>
          </p:txBody>
        </p:sp>
        <p:sp>
          <p:nvSpPr>
            <p:cNvPr id="130" name="TextBox 129">
              <a:extLst>
                <a:ext uri="{FF2B5EF4-FFF2-40B4-BE49-F238E27FC236}">
                  <a16:creationId xmlns:a16="http://schemas.microsoft.com/office/drawing/2014/main" id="{1367FC8F-29AB-4B9A-8715-0A0B90BF96A5}"/>
                </a:ext>
              </a:extLst>
            </p:cNvPr>
            <p:cNvSpPr txBox="1"/>
            <p:nvPr/>
          </p:nvSpPr>
          <p:spPr>
            <a:xfrm>
              <a:off x="9629596" y="1330987"/>
              <a:ext cx="593844" cy="273473"/>
            </a:xfrm>
            <a:prstGeom prst="rect">
              <a:avLst/>
            </a:prstGeom>
            <a:noFill/>
          </p:spPr>
          <p:txBody>
            <a:bodyPr wrap="square" rtlCol="0">
              <a:spAutoFit/>
            </a:bodyPr>
            <a:lstStyle/>
            <a:p>
              <a:pPr algn="ctr">
                <a:lnSpc>
                  <a:spcPts val="1400"/>
                </a:lnSpc>
              </a:pPr>
              <a:r>
                <a:rPr lang="en-US" sz="1600" b="1" dirty="0">
                  <a:latin typeface="Segoe UI" panose="020B0502040204020203" pitchFamily="34" charset="0"/>
                  <a:cs typeface="Segoe UI" panose="020B0502040204020203" pitchFamily="34" charset="0"/>
                </a:rPr>
                <a:t>DMI</a:t>
              </a:r>
            </a:p>
          </p:txBody>
        </p:sp>
      </p:grpSp>
      <p:grpSp>
        <p:nvGrpSpPr>
          <p:cNvPr id="1051" name="Group 1050">
            <a:extLst>
              <a:ext uri="{FF2B5EF4-FFF2-40B4-BE49-F238E27FC236}">
                <a16:creationId xmlns:a16="http://schemas.microsoft.com/office/drawing/2014/main" id="{06E6CACA-D58A-4930-ACA4-45F28DFE63EF}"/>
              </a:ext>
            </a:extLst>
          </p:cNvPr>
          <p:cNvGrpSpPr/>
          <p:nvPr/>
        </p:nvGrpSpPr>
        <p:grpSpPr>
          <a:xfrm>
            <a:off x="3681627" y="1046521"/>
            <a:ext cx="2498440" cy="2129502"/>
            <a:chOff x="4906794" y="1046521"/>
            <a:chExt cx="2498440" cy="2129502"/>
          </a:xfrm>
        </p:grpSpPr>
        <p:grpSp>
          <p:nvGrpSpPr>
            <p:cNvPr id="1049" name="Group 1048">
              <a:extLst>
                <a:ext uri="{FF2B5EF4-FFF2-40B4-BE49-F238E27FC236}">
                  <a16:creationId xmlns:a16="http://schemas.microsoft.com/office/drawing/2014/main" id="{24C55F1F-1D49-412B-8B09-53C292F3E350}"/>
                </a:ext>
              </a:extLst>
            </p:cNvPr>
            <p:cNvGrpSpPr/>
            <p:nvPr/>
          </p:nvGrpSpPr>
          <p:grpSpPr>
            <a:xfrm>
              <a:off x="4906794" y="1046521"/>
              <a:ext cx="2498440" cy="1712971"/>
              <a:chOff x="4963946" y="1046521"/>
              <a:chExt cx="2498440" cy="1712971"/>
            </a:xfrm>
          </p:grpSpPr>
          <p:pic>
            <p:nvPicPr>
              <p:cNvPr id="1045" name="Picture 1044">
                <a:extLst>
                  <a:ext uri="{FF2B5EF4-FFF2-40B4-BE49-F238E27FC236}">
                    <a16:creationId xmlns:a16="http://schemas.microsoft.com/office/drawing/2014/main" id="{6DFCC9EA-276E-4FE2-B3A7-8BB42D3E827B}"/>
                  </a:ext>
                </a:extLst>
              </p:cNvPr>
              <p:cNvPicPr>
                <a:picLocks noChangeAspect="1"/>
              </p:cNvPicPr>
              <p:nvPr/>
            </p:nvPicPr>
            <p:blipFill>
              <a:blip r:embed="rId4"/>
              <a:stretch>
                <a:fillRect/>
              </a:stretch>
            </p:blipFill>
            <p:spPr>
              <a:xfrm rot="18887911">
                <a:off x="4963946" y="1046521"/>
                <a:ext cx="1712971" cy="1712971"/>
              </a:xfrm>
              <a:prstGeom prst="rect">
                <a:avLst/>
              </a:prstGeom>
            </p:spPr>
          </p:pic>
          <p:cxnSp>
            <p:nvCxnSpPr>
              <p:cNvPr id="143" name="Straight Connector 142">
                <a:extLst>
                  <a:ext uri="{FF2B5EF4-FFF2-40B4-BE49-F238E27FC236}">
                    <a16:creationId xmlns:a16="http://schemas.microsoft.com/office/drawing/2014/main" id="{08F2C173-92AD-4B9A-B03F-55D99EC991F0}"/>
                  </a:ext>
                </a:extLst>
              </p:cNvPr>
              <p:cNvCxnSpPr>
                <a:cxnSpLocks/>
              </p:cNvCxnSpPr>
              <p:nvPr/>
            </p:nvCxnSpPr>
            <p:spPr>
              <a:xfrm>
                <a:off x="6271884" y="1565039"/>
                <a:ext cx="119050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7" name="TextBox 146">
                <a:extLst>
                  <a:ext uri="{FF2B5EF4-FFF2-40B4-BE49-F238E27FC236}">
                    <a16:creationId xmlns:a16="http://schemas.microsoft.com/office/drawing/2014/main" id="{EAE7C31B-99BD-4F3E-8024-9062997373BB}"/>
                  </a:ext>
                </a:extLst>
              </p:cNvPr>
              <p:cNvSpPr txBox="1"/>
              <p:nvPr/>
            </p:nvSpPr>
            <p:spPr>
              <a:xfrm>
                <a:off x="6309936" y="1329896"/>
                <a:ext cx="960225" cy="273473"/>
              </a:xfrm>
              <a:prstGeom prst="rect">
                <a:avLst/>
              </a:prstGeom>
              <a:noFill/>
            </p:spPr>
            <p:txBody>
              <a:bodyPr wrap="square" rtlCol="0">
                <a:spAutoFit/>
              </a:bodyPr>
              <a:lstStyle/>
              <a:p>
                <a:pPr algn="ctr">
                  <a:lnSpc>
                    <a:spcPts val="1400"/>
                  </a:lnSpc>
                </a:pPr>
                <a:r>
                  <a:rPr lang="en-US" sz="1500" b="1" dirty="0">
                    <a:latin typeface="Segoe UI" panose="020B0502040204020203" pitchFamily="34" charset="0"/>
                    <a:cs typeface="Segoe UI" panose="020B0502040204020203" pitchFamily="34" charset="0"/>
                  </a:rPr>
                  <a:t>SDRAM</a:t>
                </a:r>
              </a:p>
            </p:txBody>
          </p:sp>
        </p:grpSp>
        <p:sp>
          <p:nvSpPr>
            <p:cNvPr id="153" name="TextBox 152">
              <a:extLst>
                <a:ext uri="{FF2B5EF4-FFF2-40B4-BE49-F238E27FC236}">
                  <a16:creationId xmlns:a16="http://schemas.microsoft.com/office/drawing/2014/main" id="{D8EC2233-BD6B-4C3E-AD43-7DAEC1F4F466}"/>
                </a:ext>
              </a:extLst>
            </p:cNvPr>
            <p:cNvSpPr txBox="1"/>
            <p:nvPr/>
          </p:nvSpPr>
          <p:spPr>
            <a:xfrm>
              <a:off x="4951104" y="2879339"/>
              <a:ext cx="1640086" cy="296684"/>
            </a:xfrm>
            <a:prstGeom prst="rect">
              <a:avLst/>
            </a:prstGeom>
            <a:noFill/>
          </p:spPr>
          <p:txBody>
            <a:bodyPr wrap="square" rtlCol="0">
              <a:spAutoFit/>
            </a:bodyPr>
            <a:lstStyle/>
            <a:p>
              <a:pPr algn="ctr">
                <a:lnSpc>
                  <a:spcPts val="1400"/>
                </a:lnSpc>
              </a:pPr>
              <a:r>
                <a:rPr lang="en-US" sz="2400" b="1" dirty="0">
                  <a:latin typeface="Segoe UI" panose="020B0502040204020203" pitchFamily="34" charset="0"/>
                  <a:cs typeface="Segoe UI" panose="020B0502040204020203" pitchFamily="34" charset="0"/>
                </a:rPr>
                <a:t>RAM</a:t>
              </a:r>
            </a:p>
          </p:txBody>
        </p:sp>
      </p:grpSp>
      <p:grpSp>
        <p:nvGrpSpPr>
          <p:cNvPr id="41" name="Group 40">
            <a:extLst>
              <a:ext uri="{FF2B5EF4-FFF2-40B4-BE49-F238E27FC236}">
                <a16:creationId xmlns:a16="http://schemas.microsoft.com/office/drawing/2014/main" id="{A262A88F-D7CF-4B8E-B6B9-B7215AA901E7}"/>
              </a:ext>
            </a:extLst>
          </p:cNvPr>
          <p:cNvGrpSpPr/>
          <p:nvPr/>
        </p:nvGrpSpPr>
        <p:grpSpPr>
          <a:xfrm>
            <a:off x="6021457" y="1058560"/>
            <a:ext cx="3237108" cy="5020502"/>
            <a:chOff x="6021457" y="1058560"/>
            <a:chExt cx="3237108" cy="5020502"/>
          </a:xfrm>
        </p:grpSpPr>
        <p:grpSp>
          <p:nvGrpSpPr>
            <p:cNvPr id="1039" name="Group 1038">
              <a:extLst>
                <a:ext uri="{FF2B5EF4-FFF2-40B4-BE49-F238E27FC236}">
                  <a16:creationId xmlns:a16="http://schemas.microsoft.com/office/drawing/2014/main" id="{9A5F7619-7230-4438-9564-961FCB623524}"/>
                </a:ext>
              </a:extLst>
            </p:cNvPr>
            <p:cNvGrpSpPr/>
            <p:nvPr/>
          </p:nvGrpSpPr>
          <p:grpSpPr>
            <a:xfrm>
              <a:off x="6438920" y="1058560"/>
              <a:ext cx="2819645" cy="5020502"/>
              <a:chOff x="6438920" y="1058560"/>
              <a:chExt cx="2819645" cy="5020502"/>
            </a:xfrm>
          </p:grpSpPr>
          <p:sp>
            <p:nvSpPr>
              <p:cNvPr id="54" name="TextBox 53">
                <a:extLst>
                  <a:ext uri="{FF2B5EF4-FFF2-40B4-BE49-F238E27FC236}">
                    <a16:creationId xmlns:a16="http://schemas.microsoft.com/office/drawing/2014/main" id="{9AD438BA-A63A-4199-9903-F6A92AA868D1}"/>
                  </a:ext>
                </a:extLst>
              </p:cNvPr>
              <p:cNvSpPr txBox="1"/>
              <p:nvPr/>
            </p:nvSpPr>
            <p:spPr>
              <a:xfrm>
                <a:off x="8753328" y="3538352"/>
                <a:ext cx="505237" cy="279244"/>
              </a:xfrm>
              <a:prstGeom prst="rect">
                <a:avLst/>
              </a:prstGeom>
              <a:noFill/>
            </p:spPr>
            <p:txBody>
              <a:bodyPr wrap="square" rtlCol="0">
                <a:spAutoFit/>
              </a:bodyPr>
              <a:lstStyle/>
              <a:p>
                <a:pPr algn="ctr">
                  <a:lnSpc>
                    <a:spcPts val="1400"/>
                  </a:lnSpc>
                </a:pPr>
                <a:r>
                  <a:rPr lang="en-US" sz="1400" b="1" dirty="0">
                    <a:latin typeface="Segoe UI" panose="020B0502040204020203" pitchFamily="34" charset="0"/>
                    <a:cs typeface="Segoe UI" panose="020B0502040204020203" pitchFamily="34" charset="0"/>
                  </a:rPr>
                  <a:t>x16</a:t>
                </a:r>
              </a:p>
            </p:txBody>
          </p:sp>
          <p:grpSp>
            <p:nvGrpSpPr>
              <p:cNvPr id="1034" name="Group 1033">
                <a:extLst>
                  <a:ext uri="{FF2B5EF4-FFF2-40B4-BE49-F238E27FC236}">
                    <a16:creationId xmlns:a16="http://schemas.microsoft.com/office/drawing/2014/main" id="{2EA76FC5-5484-472C-9672-0BD50464EC3D}"/>
                  </a:ext>
                </a:extLst>
              </p:cNvPr>
              <p:cNvGrpSpPr/>
              <p:nvPr/>
            </p:nvGrpSpPr>
            <p:grpSpPr>
              <a:xfrm>
                <a:off x="6438920" y="1058560"/>
                <a:ext cx="2806764" cy="5020502"/>
                <a:chOff x="6438920" y="1058560"/>
                <a:chExt cx="2806764" cy="5020502"/>
              </a:xfrm>
            </p:grpSpPr>
            <p:grpSp>
              <p:nvGrpSpPr>
                <p:cNvPr id="1029" name="Group 1028">
                  <a:extLst>
                    <a:ext uri="{FF2B5EF4-FFF2-40B4-BE49-F238E27FC236}">
                      <a16:creationId xmlns:a16="http://schemas.microsoft.com/office/drawing/2014/main" id="{2FC88EA5-B9C1-4796-85B8-20736C2E4B6E}"/>
                    </a:ext>
                  </a:extLst>
                </p:cNvPr>
                <p:cNvGrpSpPr/>
                <p:nvPr/>
              </p:nvGrpSpPr>
              <p:grpSpPr>
                <a:xfrm>
                  <a:off x="6438920" y="1058560"/>
                  <a:ext cx="2806764" cy="4393743"/>
                  <a:chOff x="6438920" y="1058560"/>
                  <a:chExt cx="2806764" cy="4393743"/>
                </a:xfrm>
              </p:grpSpPr>
              <p:cxnSp>
                <p:nvCxnSpPr>
                  <p:cNvPr id="55" name="Straight Connector 54">
                    <a:extLst>
                      <a:ext uri="{FF2B5EF4-FFF2-40B4-BE49-F238E27FC236}">
                        <a16:creationId xmlns:a16="http://schemas.microsoft.com/office/drawing/2014/main" id="{721176BC-2C6C-4FD8-92E3-392C7C8608CA}"/>
                      </a:ext>
                    </a:extLst>
                  </p:cNvPr>
                  <p:cNvCxnSpPr>
                    <a:cxnSpLocks/>
                  </p:cNvCxnSpPr>
                  <p:nvPr/>
                </p:nvCxnSpPr>
                <p:spPr>
                  <a:xfrm flipV="1">
                    <a:off x="7010655" y="2744829"/>
                    <a:ext cx="0" cy="13001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DF5A90FA-0DAF-4B4C-BBDB-48E32399044B}"/>
                      </a:ext>
                    </a:extLst>
                  </p:cNvPr>
                  <p:cNvCxnSpPr>
                    <a:cxnSpLocks/>
                  </p:cNvCxnSpPr>
                  <p:nvPr/>
                </p:nvCxnSpPr>
                <p:spPr>
                  <a:xfrm flipV="1">
                    <a:off x="8831978" y="3548170"/>
                    <a:ext cx="0" cy="4529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4B526919-1CA1-492A-8A14-868F0E7A38EC}"/>
                      </a:ext>
                    </a:extLst>
                  </p:cNvPr>
                  <p:cNvCxnSpPr>
                    <a:cxnSpLocks/>
                  </p:cNvCxnSpPr>
                  <p:nvPr/>
                </p:nvCxnSpPr>
                <p:spPr>
                  <a:xfrm flipV="1">
                    <a:off x="8442363" y="3552626"/>
                    <a:ext cx="0" cy="4529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3F892528-4296-4E45-9081-5DBE8020732E}"/>
                      </a:ext>
                    </a:extLst>
                  </p:cNvPr>
                  <p:cNvSpPr txBox="1"/>
                  <p:nvPr/>
                </p:nvSpPr>
                <p:spPr>
                  <a:xfrm>
                    <a:off x="8363713" y="3542808"/>
                    <a:ext cx="505237" cy="279244"/>
                  </a:xfrm>
                  <a:prstGeom prst="rect">
                    <a:avLst/>
                  </a:prstGeom>
                  <a:noFill/>
                </p:spPr>
                <p:txBody>
                  <a:bodyPr wrap="square" rtlCol="0">
                    <a:spAutoFit/>
                  </a:bodyPr>
                  <a:lstStyle/>
                  <a:p>
                    <a:pPr algn="ctr">
                      <a:lnSpc>
                        <a:spcPts val="1400"/>
                      </a:lnSpc>
                    </a:pPr>
                    <a:r>
                      <a:rPr lang="en-US" sz="1400" b="1" dirty="0">
                        <a:latin typeface="Segoe UI" panose="020B0502040204020203" pitchFamily="34" charset="0"/>
                        <a:cs typeface="Segoe UI" panose="020B0502040204020203" pitchFamily="34" charset="0"/>
                      </a:rPr>
                      <a:t>x16</a:t>
                    </a:r>
                  </a:p>
                </p:txBody>
              </p:sp>
              <p:cxnSp>
                <p:nvCxnSpPr>
                  <p:cNvPr id="49" name="Straight Connector 48">
                    <a:extLst>
                      <a:ext uri="{FF2B5EF4-FFF2-40B4-BE49-F238E27FC236}">
                        <a16:creationId xmlns:a16="http://schemas.microsoft.com/office/drawing/2014/main" id="{4C061C49-FCDE-4ED5-B6ED-49DE7C5EF7D7}"/>
                      </a:ext>
                    </a:extLst>
                  </p:cNvPr>
                  <p:cNvCxnSpPr>
                    <a:cxnSpLocks/>
                  </p:cNvCxnSpPr>
                  <p:nvPr/>
                </p:nvCxnSpPr>
                <p:spPr>
                  <a:xfrm flipV="1">
                    <a:off x="8055595" y="3555190"/>
                    <a:ext cx="0" cy="4529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6B270183-9EF6-4127-85FF-9921554C4DF1}"/>
                      </a:ext>
                    </a:extLst>
                  </p:cNvPr>
                  <p:cNvSpPr txBox="1"/>
                  <p:nvPr/>
                </p:nvSpPr>
                <p:spPr>
                  <a:xfrm>
                    <a:off x="7976945" y="3545372"/>
                    <a:ext cx="505237" cy="279244"/>
                  </a:xfrm>
                  <a:prstGeom prst="rect">
                    <a:avLst/>
                  </a:prstGeom>
                  <a:noFill/>
                </p:spPr>
                <p:txBody>
                  <a:bodyPr wrap="square" rtlCol="0">
                    <a:spAutoFit/>
                  </a:bodyPr>
                  <a:lstStyle/>
                  <a:p>
                    <a:pPr algn="ctr">
                      <a:lnSpc>
                        <a:spcPts val="1400"/>
                      </a:lnSpc>
                    </a:pPr>
                    <a:r>
                      <a:rPr lang="en-US" sz="1400" b="1" dirty="0">
                        <a:latin typeface="Segoe UI" panose="020B0502040204020203" pitchFamily="34" charset="0"/>
                        <a:cs typeface="Segoe UI" panose="020B0502040204020203" pitchFamily="34" charset="0"/>
                      </a:rPr>
                      <a:t>x16</a:t>
                    </a:r>
                  </a:p>
                </p:txBody>
              </p:sp>
              <p:cxnSp>
                <p:nvCxnSpPr>
                  <p:cNvPr id="47" name="Straight Connector 46">
                    <a:extLst>
                      <a:ext uri="{FF2B5EF4-FFF2-40B4-BE49-F238E27FC236}">
                        <a16:creationId xmlns:a16="http://schemas.microsoft.com/office/drawing/2014/main" id="{B3D00D58-63BC-44E0-AD5B-0EBECC886C8A}"/>
                      </a:ext>
                    </a:extLst>
                  </p:cNvPr>
                  <p:cNvCxnSpPr>
                    <a:cxnSpLocks/>
                  </p:cNvCxnSpPr>
                  <p:nvPr/>
                </p:nvCxnSpPr>
                <p:spPr>
                  <a:xfrm flipV="1">
                    <a:off x="7668333" y="3555820"/>
                    <a:ext cx="0" cy="4529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408F8A6-929B-427E-82AB-5BEA667DA417}"/>
                      </a:ext>
                    </a:extLst>
                  </p:cNvPr>
                  <p:cNvCxnSpPr>
                    <a:cxnSpLocks/>
                  </p:cNvCxnSpPr>
                  <p:nvPr/>
                </p:nvCxnSpPr>
                <p:spPr>
                  <a:xfrm flipV="1">
                    <a:off x="7835035" y="2730652"/>
                    <a:ext cx="0" cy="4529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E3AC88C-8AFA-4DD2-AD46-E4A20B9EC6AD}"/>
                      </a:ext>
                    </a:extLst>
                  </p:cNvPr>
                  <p:cNvCxnSpPr>
                    <a:cxnSpLocks/>
                  </p:cNvCxnSpPr>
                  <p:nvPr/>
                </p:nvCxnSpPr>
                <p:spPr>
                  <a:xfrm flipV="1">
                    <a:off x="8654671" y="2730507"/>
                    <a:ext cx="0" cy="4529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C41AB9BE-6CF3-4FC2-B00A-A22045E4FEA2}"/>
                      </a:ext>
                    </a:extLst>
                  </p:cNvPr>
                  <p:cNvPicPr>
                    <a:picLocks noChangeAspect="1"/>
                  </p:cNvPicPr>
                  <p:nvPr/>
                </p:nvPicPr>
                <p:blipFill>
                  <a:blip r:embed="rId5"/>
                  <a:stretch>
                    <a:fillRect/>
                  </a:stretch>
                </p:blipFill>
                <p:spPr>
                  <a:xfrm>
                    <a:off x="7332815" y="1058560"/>
                    <a:ext cx="1016454" cy="1014100"/>
                  </a:xfrm>
                  <a:prstGeom prst="rect">
                    <a:avLst/>
                  </a:prstGeom>
                </p:spPr>
              </p:pic>
              <p:cxnSp>
                <p:nvCxnSpPr>
                  <p:cNvPr id="15" name="Straight Connector 14">
                    <a:extLst>
                      <a:ext uri="{FF2B5EF4-FFF2-40B4-BE49-F238E27FC236}">
                        <a16:creationId xmlns:a16="http://schemas.microsoft.com/office/drawing/2014/main" id="{FDA3D207-67B2-48BD-B699-0DF679AF6984}"/>
                      </a:ext>
                    </a:extLst>
                  </p:cNvPr>
                  <p:cNvCxnSpPr>
                    <a:cxnSpLocks/>
                  </p:cNvCxnSpPr>
                  <p:nvPr/>
                </p:nvCxnSpPr>
                <p:spPr>
                  <a:xfrm flipH="1" flipV="1">
                    <a:off x="6786075" y="1784119"/>
                    <a:ext cx="3484" cy="35329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2AF2B0A8-544E-41EC-905C-3E51FDE81D43}"/>
                      </a:ext>
                    </a:extLst>
                  </p:cNvPr>
                  <p:cNvGrpSpPr/>
                  <p:nvPr/>
                </p:nvGrpSpPr>
                <p:grpSpPr>
                  <a:xfrm>
                    <a:off x="6438920" y="2137410"/>
                    <a:ext cx="2806764" cy="649960"/>
                    <a:chOff x="7213885" y="2137410"/>
                    <a:chExt cx="2806764" cy="649960"/>
                  </a:xfrm>
                </p:grpSpPr>
                <p:sp>
                  <p:nvSpPr>
                    <p:cNvPr id="12" name="TextBox 11">
                      <a:extLst>
                        <a:ext uri="{FF2B5EF4-FFF2-40B4-BE49-F238E27FC236}">
                          <a16:creationId xmlns:a16="http://schemas.microsoft.com/office/drawing/2014/main" id="{B308C5D7-678E-4C68-98A2-848DB8FE1758}"/>
                        </a:ext>
                      </a:extLst>
                    </p:cNvPr>
                    <p:cNvSpPr txBox="1"/>
                    <p:nvPr/>
                  </p:nvSpPr>
                  <p:spPr>
                    <a:xfrm>
                      <a:off x="7213885" y="2149054"/>
                      <a:ext cx="1182028" cy="638316"/>
                    </a:xfrm>
                    <a:prstGeom prst="rect">
                      <a:avLst/>
                    </a:prstGeom>
                    <a:noFill/>
                  </p:spPr>
                  <p:txBody>
                    <a:bodyPr wrap="square" rtlCol="0">
                      <a:spAutoFit/>
                    </a:bodyPr>
                    <a:lstStyle/>
                    <a:p>
                      <a:pPr algn="ctr">
                        <a:lnSpc>
                          <a:spcPts val="1400"/>
                        </a:lnSpc>
                      </a:pPr>
                      <a:r>
                        <a:rPr lang="en-US" b="1" dirty="0">
                          <a:latin typeface="Segoe UI" panose="020B0502040204020203" pitchFamily="34" charset="0"/>
                          <a:cs typeface="Segoe UI" panose="020B0502040204020203" pitchFamily="34" charset="0"/>
                        </a:rPr>
                        <a:t>PCI-e</a:t>
                      </a:r>
                    </a:p>
                    <a:p>
                      <a:pPr algn="ctr">
                        <a:lnSpc>
                          <a:spcPts val="1400"/>
                        </a:lnSpc>
                      </a:pPr>
                      <a:r>
                        <a:rPr lang="en-US" b="1" dirty="0">
                          <a:latin typeface="Segoe UI" panose="020B0502040204020203" pitchFamily="34" charset="0"/>
                          <a:cs typeface="Segoe UI" panose="020B0502040204020203" pitchFamily="34" charset="0"/>
                        </a:rPr>
                        <a:t>port 1</a:t>
                      </a:r>
                    </a:p>
                    <a:p>
                      <a:pPr algn="ctr">
                        <a:lnSpc>
                          <a:spcPts val="1400"/>
                        </a:lnSpc>
                      </a:pPr>
                      <a:r>
                        <a:rPr lang="en-US" b="1" dirty="0">
                          <a:latin typeface="Segoe UI" panose="020B0502040204020203" pitchFamily="34" charset="0"/>
                          <a:cs typeface="Segoe UI" panose="020B0502040204020203" pitchFamily="34" charset="0"/>
                        </a:rPr>
                        <a:t>(x8)</a:t>
                      </a:r>
                    </a:p>
                  </p:txBody>
                </p:sp>
                <p:sp>
                  <p:nvSpPr>
                    <p:cNvPr id="18" name="TextBox 17">
                      <a:extLst>
                        <a:ext uri="{FF2B5EF4-FFF2-40B4-BE49-F238E27FC236}">
                          <a16:creationId xmlns:a16="http://schemas.microsoft.com/office/drawing/2014/main" id="{E2253A1B-302D-4151-87D3-91B85076898F}"/>
                        </a:ext>
                      </a:extLst>
                    </p:cNvPr>
                    <p:cNvSpPr txBox="1"/>
                    <p:nvPr/>
                  </p:nvSpPr>
                  <p:spPr>
                    <a:xfrm>
                      <a:off x="8026253" y="2137410"/>
                      <a:ext cx="1182028" cy="638316"/>
                    </a:xfrm>
                    <a:prstGeom prst="rect">
                      <a:avLst/>
                    </a:prstGeom>
                    <a:noFill/>
                  </p:spPr>
                  <p:txBody>
                    <a:bodyPr wrap="square" rtlCol="0">
                      <a:spAutoFit/>
                    </a:bodyPr>
                    <a:lstStyle/>
                    <a:p>
                      <a:pPr algn="ctr">
                        <a:lnSpc>
                          <a:spcPts val="1400"/>
                        </a:lnSpc>
                      </a:pPr>
                      <a:r>
                        <a:rPr lang="en-US" b="1" dirty="0">
                          <a:latin typeface="Segoe UI" panose="020B0502040204020203" pitchFamily="34" charset="0"/>
                          <a:cs typeface="Segoe UI" panose="020B0502040204020203" pitchFamily="34" charset="0"/>
                        </a:rPr>
                        <a:t>PCI-e</a:t>
                      </a:r>
                    </a:p>
                    <a:p>
                      <a:pPr algn="ctr">
                        <a:lnSpc>
                          <a:spcPts val="1400"/>
                        </a:lnSpc>
                      </a:pPr>
                      <a:r>
                        <a:rPr lang="en-US" b="1" dirty="0">
                          <a:latin typeface="Segoe UI" panose="020B0502040204020203" pitchFamily="34" charset="0"/>
                          <a:cs typeface="Segoe UI" panose="020B0502040204020203" pitchFamily="34" charset="0"/>
                        </a:rPr>
                        <a:t>port 2</a:t>
                      </a:r>
                    </a:p>
                    <a:p>
                      <a:pPr algn="ctr">
                        <a:lnSpc>
                          <a:spcPts val="1400"/>
                        </a:lnSpc>
                      </a:pPr>
                      <a:r>
                        <a:rPr lang="en-US" b="1" dirty="0">
                          <a:latin typeface="Segoe UI" panose="020B0502040204020203" pitchFamily="34" charset="0"/>
                          <a:cs typeface="Segoe UI" panose="020B0502040204020203" pitchFamily="34" charset="0"/>
                        </a:rPr>
                        <a:t>(x16)</a:t>
                      </a:r>
                    </a:p>
                  </p:txBody>
                </p:sp>
                <p:sp>
                  <p:nvSpPr>
                    <p:cNvPr id="19" name="TextBox 18">
                      <a:extLst>
                        <a:ext uri="{FF2B5EF4-FFF2-40B4-BE49-F238E27FC236}">
                          <a16:creationId xmlns:a16="http://schemas.microsoft.com/office/drawing/2014/main" id="{B96E12C8-E5EC-444C-A025-68CAF1BB772B}"/>
                        </a:ext>
                      </a:extLst>
                    </p:cNvPr>
                    <p:cNvSpPr txBox="1"/>
                    <p:nvPr/>
                  </p:nvSpPr>
                  <p:spPr>
                    <a:xfrm>
                      <a:off x="8838621" y="2137410"/>
                      <a:ext cx="1182028" cy="638316"/>
                    </a:xfrm>
                    <a:prstGeom prst="rect">
                      <a:avLst/>
                    </a:prstGeom>
                    <a:noFill/>
                  </p:spPr>
                  <p:txBody>
                    <a:bodyPr wrap="square" rtlCol="0">
                      <a:spAutoFit/>
                    </a:bodyPr>
                    <a:lstStyle/>
                    <a:p>
                      <a:pPr algn="ctr">
                        <a:lnSpc>
                          <a:spcPts val="1400"/>
                        </a:lnSpc>
                      </a:pPr>
                      <a:r>
                        <a:rPr lang="en-US" b="1" dirty="0">
                          <a:latin typeface="Segoe UI" panose="020B0502040204020203" pitchFamily="34" charset="0"/>
                          <a:cs typeface="Segoe UI" panose="020B0502040204020203" pitchFamily="34" charset="0"/>
                        </a:rPr>
                        <a:t>PCI-e</a:t>
                      </a:r>
                    </a:p>
                    <a:p>
                      <a:pPr algn="ctr">
                        <a:lnSpc>
                          <a:spcPts val="1400"/>
                        </a:lnSpc>
                      </a:pPr>
                      <a:r>
                        <a:rPr lang="en-US" b="1" dirty="0">
                          <a:latin typeface="Segoe UI" panose="020B0502040204020203" pitchFamily="34" charset="0"/>
                          <a:cs typeface="Segoe UI" panose="020B0502040204020203" pitchFamily="34" charset="0"/>
                        </a:rPr>
                        <a:t>port 3</a:t>
                      </a:r>
                    </a:p>
                    <a:p>
                      <a:pPr algn="ctr">
                        <a:lnSpc>
                          <a:spcPts val="1400"/>
                        </a:lnSpc>
                      </a:pPr>
                      <a:r>
                        <a:rPr lang="en-US" b="1" dirty="0">
                          <a:latin typeface="Segoe UI" panose="020B0502040204020203" pitchFamily="34" charset="0"/>
                          <a:cs typeface="Segoe UI" panose="020B0502040204020203" pitchFamily="34" charset="0"/>
                        </a:rPr>
                        <a:t>(x16)</a:t>
                      </a:r>
                    </a:p>
                  </p:txBody>
                </p:sp>
              </p:grpSp>
              <p:cxnSp>
                <p:nvCxnSpPr>
                  <p:cNvPr id="23" name="Straight Connector 22">
                    <a:extLst>
                      <a:ext uri="{FF2B5EF4-FFF2-40B4-BE49-F238E27FC236}">
                        <a16:creationId xmlns:a16="http://schemas.microsoft.com/office/drawing/2014/main" id="{E4F78D8C-600D-4228-955A-AF64513A7162}"/>
                      </a:ext>
                    </a:extLst>
                  </p:cNvPr>
                  <p:cNvCxnSpPr>
                    <a:cxnSpLocks/>
                  </p:cNvCxnSpPr>
                  <p:nvPr/>
                </p:nvCxnSpPr>
                <p:spPr>
                  <a:xfrm flipV="1">
                    <a:off x="8415317" y="2085567"/>
                    <a:ext cx="0" cy="634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8EA983E-7D7C-464C-B81B-75B1B767F6B9}"/>
                      </a:ext>
                    </a:extLst>
                  </p:cNvPr>
                  <p:cNvCxnSpPr>
                    <a:cxnSpLocks/>
                  </p:cNvCxnSpPr>
                  <p:nvPr/>
                </p:nvCxnSpPr>
                <p:spPr>
                  <a:xfrm flipV="1">
                    <a:off x="6909790" y="1815973"/>
                    <a:ext cx="0" cy="2579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81A32F95-B568-447E-B154-2ACC114737DE}"/>
                      </a:ext>
                    </a:extLst>
                  </p:cNvPr>
                  <p:cNvGrpSpPr/>
                  <p:nvPr/>
                </p:nvGrpSpPr>
                <p:grpSpPr>
                  <a:xfrm>
                    <a:off x="7358254" y="3064805"/>
                    <a:ext cx="957327" cy="553998"/>
                    <a:chOff x="7635012" y="3578171"/>
                    <a:chExt cx="957327" cy="553998"/>
                  </a:xfrm>
                </p:grpSpPr>
                <p:sp>
                  <p:nvSpPr>
                    <p:cNvPr id="26" name="Rectangle 25">
                      <a:extLst>
                        <a:ext uri="{FF2B5EF4-FFF2-40B4-BE49-F238E27FC236}">
                          <a16:creationId xmlns:a16="http://schemas.microsoft.com/office/drawing/2014/main" id="{5E2A6CD5-C6E9-4044-979B-2936B791293F}"/>
                        </a:ext>
                      </a:extLst>
                    </p:cNvPr>
                    <p:cNvSpPr/>
                    <p:nvPr/>
                  </p:nvSpPr>
                  <p:spPr>
                    <a:xfrm>
                      <a:off x="7757797" y="3607038"/>
                      <a:ext cx="707993" cy="465442"/>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996B7872-2085-4CAB-9CE5-AC18919ADAD0}"/>
                        </a:ext>
                      </a:extLst>
                    </p:cNvPr>
                    <p:cNvSpPr txBox="1"/>
                    <p:nvPr/>
                  </p:nvSpPr>
                  <p:spPr>
                    <a:xfrm>
                      <a:off x="7635012" y="3578171"/>
                      <a:ext cx="957327" cy="553998"/>
                    </a:xfrm>
                    <a:prstGeom prst="rect">
                      <a:avLst/>
                    </a:prstGeom>
                    <a:noFill/>
                    <a:ln w="28575">
                      <a:noFill/>
                    </a:ln>
                  </p:spPr>
                  <p:txBody>
                    <a:bodyPr wrap="square" rtlCol="0">
                      <a:spAutoFit/>
                    </a:bodyPr>
                    <a:lstStyle/>
                    <a:p>
                      <a:pPr algn="ctr">
                        <a:lnSpc>
                          <a:spcPts val="1800"/>
                        </a:lnSpc>
                      </a:pPr>
                      <a:r>
                        <a:rPr lang="en-US" b="1" dirty="0">
                          <a:latin typeface="Segoe UI" panose="020B0502040204020203" pitchFamily="34" charset="0"/>
                          <a:cs typeface="Segoe UI" panose="020B0502040204020203" pitchFamily="34" charset="0"/>
                        </a:rPr>
                        <a:t>PCI-e</a:t>
                      </a:r>
                    </a:p>
                    <a:p>
                      <a:pPr algn="ctr">
                        <a:lnSpc>
                          <a:spcPts val="1800"/>
                        </a:lnSpc>
                      </a:pPr>
                      <a:r>
                        <a:rPr lang="en-US" b="1" dirty="0">
                          <a:latin typeface="Segoe UI" panose="020B0502040204020203" pitchFamily="34" charset="0"/>
                          <a:cs typeface="Segoe UI" panose="020B0502040204020203" pitchFamily="34" charset="0"/>
                        </a:rPr>
                        <a:t>switch</a:t>
                      </a:r>
                    </a:p>
                  </p:txBody>
                </p:sp>
              </p:grpSp>
              <p:grpSp>
                <p:nvGrpSpPr>
                  <p:cNvPr id="30" name="Group 29">
                    <a:extLst>
                      <a:ext uri="{FF2B5EF4-FFF2-40B4-BE49-F238E27FC236}">
                        <a16:creationId xmlns:a16="http://schemas.microsoft.com/office/drawing/2014/main" id="{B559487A-7783-4DA6-B725-DB27B2863DC8}"/>
                      </a:ext>
                    </a:extLst>
                  </p:cNvPr>
                  <p:cNvGrpSpPr/>
                  <p:nvPr/>
                </p:nvGrpSpPr>
                <p:grpSpPr>
                  <a:xfrm>
                    <a:off x="8177881" y="3061511"/>
                    <a:ext cx="957327" cy="553998"/>
                    <a:chOff x="7635012" y="3578171"/>
                    <a:chExt cx="957327" cy="553998"/>
                  </a:xfrm>
                </p:grpSpPr>
                <p:sp>
                  <p:nvSpPr>
                    <p:cNvPr id="31" name="Rectangle 30">
                      <a:extLst>
                        <a:ext uri="{FF2B5EF4-FFF2-40B4-BE49-F238E27FC236}">
                          <a16:creationId xmlns:a16="http://schemas.microsoft.com/office/drawing/2014/main" id="{B94DAECA-F6F9-4539-B447-A9EC6351385E}"/>
                        </a:ext>
                      </a:extLst>
                    </p:cNvPr>
                    <p:cNvSpPr/>
                    <p:nvPr/>
                  </p:nvSpPr>
                  <p:spPr>
                    <a:xfrm>
                      <a:off x="7757797" y="3607038"/>
                      <a:ext cx="707993" cy="465442"/>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328C88C4-0BA7-467B-A18B-9A0286DDB8F2}"/>
                        </a:ext>
                      </a:extLst>
                    </p:cNvPr>
                    <p:cNvSpPr txBox="1"/>
                    <p:nvPr/>
                  </p:nvSpPr>
                  <p:spPr>
                    <a:xfrm>
                      <a:off x="7635012" y="3578171"/>
                      <a:ext cx="957327" cy="553998"/>
                    </a:xfrm>
                    <a:prstGeom prst="rect">
                      <a:avLst/>
                    </a:prstGeom>
                    <a:noFill/>
                    <a:ln w="28575">
                      <a:noFill/>
                    </a:ln>
                  </p:spPr>
                  <p:txBody>
                    <a:bodyPr wrap="square" rtlCol="0">
                      <a:spAutoFit/>
                    </a:bodyPr>
                    <a:lstStyle/>
                    <a:p>
                      <a:pPr algn="ctr">
                        <a:lnSpc>
                          <a:spcPts val="1800"/>
                        </a:lnSpc>
                      </a:pPr>
                      <a:r>
                        <a:rPr lang="en-US" b="1" dirty="0">
                          <a:latin typeface="Segoe UI" panose="020B0502040204020203" pitchFamily="34" charset="0"/>
                          <a:cs typeface="Segoe UI" panose="020B0502040204020203" pitchFamily="34" charset="0"/>
                        </a:rPr>
                        <a:t>PCI-e</a:t>
                      </a:r>
                    </a:p>
                    <a:p>
                      <a:pPr algn="ctr">
                        <a:lnSpc>
                          <a:spcPts val="1800"/>
                        </a:lnSpc>
                      </a:pPr>
                      <a:r>
                        <a:rPr lang="en-US" b="1" dirty="0">
                          <a:latin typeface="Segoe UI" panose="020B0502040204020203" pitchFamily="34" charset="0"/>
                          <a:cs typeface="Segoe UI" panose="020B0502040204020203" pitchFamily="34" charset="0"/>
                        </a:rPr>
                        <a:t>switch</a:t>
                      </a:r>
                    </a:p>
                  </p:txBody>
                </p:sp>
              </p:grpSp>
              <p:sp>
                <p:nvSpPr>
                  <p:cNvPr id="37" name="Rectangle 36">
                    <a:extLst>
                      <a:ext uri="{FF2B5EF4-FFF2-40B4-BE49-F238E27FC236}">
                        <a16:creationId xmlns:a16="http://schemas.microsoft.com/office/drawing/2014/main" id="{0555B41F-4150-44FB-9616-9CF280E3670A}"/>
                      </a:ext>
                    </a:extLst>
                  </p:cNvPr>
                  <p:cNvSpPr/>
                  <p:nvPr/>
                </p:nvSpPr>
                <p:spPr>
                  <a:xfrm>
                    <a:off x="7564161" y="3981193"/>
                    <a:ext cx="208345" cy="1471110"/>
                  </a:xfrm>
                  <a:prstGeom prst="rect">
                    <a:avLst/>
                  </a:prstGeom>
                  <a:solidFill>
                    <a:srgbClr val="66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4E34DBF8-F2AE-4D02-8212-5B77727F684E}"/>
                      </a:ext>
                    </a:extLst>
                  </p:cNvPr>
                  <p:cNvSpPr/>
                  <p:nvPr/>
                </p:nvSpPr>
                <p:spPr>
                  <a:xfrm>
                    <a:off x="7959483" y="3981193"/>
                    <a:ext cx="208345" cy="1471110"/>
                  </a:xfrm>
                  <a:prstGeom prst="rect">
                    <a:avLst/>
                  </a:prstGeom>
                  <a:solidFill>
                    <a:srgbClr val="66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7F777BB-F7AA-4105-AAFA-ACD06607ED51}"/>
                      </a:ext>
                    </a:extLst>
                  </p:cNvPr>
                  <p:cNvSpPr/>
                  <p:nvPr/>
                </p:nvSpPr>
                <p:spPr>
                  <a:xfrm>
                    <a:off x="8343235" y="3981193"/>
                    <a:ext cx="208345" cy="1471110"/>
                  </a:xfrm>
                  <a:prstGeom prst="rect">
                    <a:avLst/>
                  </a:prstGeom>
                  <a:solidFill>
                    <a:srgbClr val="66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5B1E9E3C-174B-47FF-8CA1-29F48BD0F251}"/>
                      </a:ext>
                    </a:extLst>
                  </p:cNvPr>
                  <p:cNvSpPr/>
                  <p:nvPr/>
                </p:nvSpPr>
                <p:spPr>
                  <a:xfrm>
                    <a:off x="8738557" y="3981193"/>
                    <a:ext cx="208345" cy="1471110"/>
                  </a:xfrm>
                  <a:prstGeom prst="rect">
                    <a:avLst/>
                  </a:prstGeom>
                  <a:solidFill>
                    <a:srgbClr val="66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31E77577-4A4A-4E6F-B690-B6C21092B953}"/>
                      </a:ext>
                    </a:extLst>
                  </p:cNvPr>
                  <p:cNvSpPr txBox="1"/>
                  <p:nvPr/>
                </p:nvSpPr>
                <p:spPr>
                  <a:xfrm>
                    <a:off x="7589683" y="3546002"/>
                    <a:ext cx="505237" cy="279244"/>
                  </a:xfrm>
                  <a:prstGeom prst="rect">
                    <a:avLst/>
                  </a:prstGeom>
                  <a:noFill/>
                </p:spPr>
                <p:txBody>
                  <a:bodyPr wrap="square" rtlCol="0">
                    <a:spAutoFit/>
                  </a:bodyPr>
                  <a:lstStyle/>
                  <a:p>
                    <a:pPr algn="ctr">
                      <a:lnSpc>
                        <a:spcPts val="1400"/>
                      </a:lnSpc>
                    </a:pPr>
                    <a:r>
                      <a:rPr lang="en-US" sz="1400" b="1" dirty="0">
                        <a:latin typeface="Segoe UI" panose="020B0502040204020203" pitchFamily="34" charset="0"/>
                        <a:cs typeface="Segoe UI" panose="020B0502040204020203" pitchFamily="34" charset="0"/>
                      </a:rPr>
                      <a:t>x16</a:t>
                    </a:r>
                  </a:p>
                </p:txBody>
              </p:sp>
              <p:sp>
                <p:nvSpPr>
                  <p:cNvPr id="46" name="Rectangle 45">
                    <a:extLst>
                      <a:ext uri="{FF2B5EF4-FFF2-40B4-BE49-F238E27FC236}">
                        <a16:creationId xmlns:a16="http://schemas.microsoft.com/office/drawing/2014/main" id="{40C84997-9FA0-4079-A36A-BCA81217E50C}"/>
                      </a:ext>
                    </a:extLst>
                  </p:cNvPr>
                  <p:cNvSpPr/>
                  <p:nvPr/>
                </p:nvSpPr>
                <p:spPr>
                  <a:xfrm>
                    <a:off x="6909790" y="3981193"/>
                    <a:ext cx="208345" cy="1471110"/>
                  </a:xfrm>
                  <a:prstGeom prst="rect">
                    <a:avLst/>
                  </a:prstGeom>
                  <a:solidFill>
                    <a:srgbClr val="66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18BC2985-85BC-41CC-A80A-A2A99D908D72}"/>
                      </a:ext>
                    </a:extLst>
                  </p:cNvPr>
                  <p:cNvSpPr txBox="1"/>
                  <p:nvPr/>
                </p:nvSpPr>
                <p:spPr>
                  <a:xfrm>
                    <a:off x="6957275" y="3549717"/>
                    <a:ext cx="397216" cy="279244"/>
                  </a:xfrm>
                  <a:prstGeom prst="rect">
                    <a:avLst/>
                  </a:prstGeom>
                  <a:noFill/>
                </p:spPr>
                <p:txBody>
                  <a:bodyPr wrap="square" rtlCol="0">
                    <a:spAutoFit/>
                  </a:bodyPr>
                  <a:lstStyle/>
                  <a:p>
                    <a:pPr algn="ctr">
                      <a:lnSpc>
                        <a:spcPts val="1400"/>
                      </a:lnSpc>
                    </a:pPr>
                    <a:r>
                      <a:rPr lang="en-US" sz="1400" b="1" dirty="0">
                        <a:latin typeface="Segoe UI" panose="020B0502040204020203" pitchFamily="34" charset="0"/>
                        <a:cs typeface="Segoe UI" panose="020B0502040204020203" pitchFamily="34" charset="0"/>
                      </a:rPr>
                      <a:t>x8</a:t>
                    </a:r>
                  </a:p>
                </p:txBody>
              </p:sp>
            </p:grpSp>
            <p:sp>
              <p:nvSpPr>
                <p:cNvPr id="113" name="TextBox 112">
                  <a:extLst>
                    <a:ext uri="{FF2B5EF4-FFF2-40B4-BE49-F238E27FC236}">
                      <a16:creationId xmlns:a16="http://schemas.microsoft.com/office/drawing/2014/main" id="{2F45789F-BAB6-47CE-95E2-43550AF090D5}"/>
                    </a:ext>
                  </a:extLst>
                </p:cNvPr>
                <p:cNvSpPr txBox="1"/>
                <p:nvPr/>
              </p:nvSpPr>
              <p:spPr>
                <a:xfrm rot="18708178">
                  <a:off x="6601601" y="5593700"/>
                  <a:ext cx="678449" cy="273473"/>
                </a:xfrm>
                <a:prstGeom prst="rect">
                  <a:avLst/>
                </a:prstGeom>
                <a:noFill/>
              </p:spPr>
              <p:txBody>
                <a:bodyPr wrap="square" rtlCol="0">
                  <a:spAutoFit/>
                </a:bodyPr>
                <a:lstStyle/>
                <a:p>
                  <a:pPr algn="ctr">
                    <a:lnSpc>
                      <a:spcPts val="1400"/>
                    </a:lnSpc>
                  </a:pPr>
                  <a:r>
                    <a:rPr lang="en-US" sz="1600" b="1" dirty="0">
                      <a:latin typeface="Segoe UI" panose="020B0502040204020203" pitchFamily="34" charset="0"/>
                      <a:cs typeface="Segoe UI" panose="020B0502040204020203" pitchFamily="34" charset="0"/>
                    </a:rPr>
                    <a:t>Slot1</a:t>
                  </a:r>
                </a:p>
              </p:txBody>
            </p:sp>
            <p:sp>
              <p:nvSpPr>
                <p:cNvPr id="115" name="TextBox 114">
                  <a:extLst>
                    <a:ext uri="{FF2B5EF4-FFF2-40B4-BE49-F238E27FC236}">
                      <a16:creationId xmlns:a16="http://schemas.microsoft.com/office/drawing/2014/main" id="{8605A5D1-F3D9-4197-A02F-FFC3FF43E998}"/>
                    </a:ext>
                  </a:extLst>
                </p:cNvPr>
                <p:cNvSpPr txBox="1"/>
                <p:nvPr/>
              </p:nvSpPr>
              <p:spPr>
                <a:xfrm rot="18708178">
                  <a:off x="7224937" y="5593701"/>
                  <a:ext cx="678449" cy="273473"/>
                </a:xfrm>
                <a:prstGeom prst="rect">
                  <a:avLst/>
                </a:prstGeom>
                <a:noFill/>
              </p:spPr>
              <p:txBody>
                <a:bodyPr wrap="square" rtlCol="0">
                  <a:spAutoFit/>
                </a:bodyPr>
                <a:lstStyle/>
                <a:p>
                  <a:pPr algn="ctr">
                    <a:lnSpc>
                      <a:spcPts val="1400"/>
                    </a:lnSpc>
                  </a:pPr>
                  <a:r>
                    <a:rPr lang="en-US" sz="1600" b="1" dirty="0">
                      <a:latin typeface="Segoe UI" panose="020B0502040204020203" pitchFamily="34" charset="0"/>
                      <a:cs typeface="Segoe UI" panose="020B0502040204020203" pitchFamily="34" charset="0"/>
                    </a:rPr>
                    <a:t>Slot2</a:t>
                  </a:r>
                </a:p>
              </p:txBody>
            </p:sp>
            <p:sp>
              <p:nvSpPr>
                <p:cNvPr id="118" name="TextBox 117">
                  <a:extLst>
                    <a:ext uri="{FF2B5EF4-FFF2-40B4-BE49-F238E27FC236}">
                      <a16:creationId xmlns:a16="http://schemas.microsoft.com/office/drawing/2014/main" id="{3A253942-7F5A-4286-8E51-B661346DB177}"/>
                    </a:ext>
                  </a:extLst>
                </p:cNvPr>
                <p:cNvSpPr txBox="1"/>
                <p:nvPr/>
              </p:nvSpPr>
              <p:spPr>
                <a:xfrm rot="18708178">
                  <a:off x="7628900" y="5595235"/>
                  <a:ext cx="678449" cy="273473"/>
                </a:xfrm>
                <a:prstGeom prst="rect">
                  <a:avLst/>
                </a:prstGeom>
                <a:noFill/>
              </p:spPr>
              <p:txBody>
                <a:bodyPr wrap="square" rtlCol="0">
                  <a:spAutoFit/>
                </a:bodyPr>
                <a:lstStyle/>
                <a:p>
                  <a:pPr algn="ctr">
                    <a:lnSpc>
                      <a:spcPts val="1400"/>
                    </a:lnSpc>
                  </a:pPr>
                  <a:r>
                    <a:rPr lang="en-US" sz="1600" b="1" dirty="0">
                      <a:latin typeface="Segoe UI" panose="020B0502040204020203" pitchFamily="34" charset="0"/>
                      <a:cs typeface="Segoe UI" panose="020B0502040204020203" pitchFamily="34" charset="0"/>
                    </a:rPr>
                    <a:t>Slot3</a:t>
                  </a:r>
                </a:p>
              </p:txBody>
            </p:sp>
            <p:sp>
              <p:nvSpPr>
                <p:cNvPr id="119" name="TextBox 118">
                  <a:extLst>
                    <a:ext uri="{FF2B5EF4-FFF2-40B4-BE49-F238E27FC236}">
                      <a16:creationId xmlns:a16="http://schemas.microsoft.com/office/drawing/2014/main" id="{585CBC8D-595C-4601-96B5-907BDD00488D}"/>
                    </a:ext>
                  </a:extLst>
                </p:cNvPr>
                <p:cNvSpPr txBox="1"/>
                <p:nvPr/>
              </p:nvSpPr>
              <p:spPr>
                <a:xfrm rot="18708178">
                  <a:off x="8020515" y="5598448"/>
                  <a:ext cx="678449" cy="273473"/>
                </a:xfrm>
                <a:prstGeom prst="rect">
                  <a:avLst/>
                </a:prstGeom>
                <a:noFill/>
              </p:spPr>
              <p:txBody>
                <a:bodyPr wrap="square" rtlCol="0">
                  <a:spAutoFit/>
                </a:bodyPr>
                <a:lstStyle/>
                <a:p>
                  <a:pPr algn="ctr">
                    <a:lnSpc>
                      <a:spcPts val="1400"/>
                    </a:lnSpc>
                  </a:pPr>
                  <a:r>
                    <a:rPr lang="en-US" sz="1600" b="1" dirty="0">
                      <a:latin typeface="Segoe UI" panose="020B0502040204020203" pitchFamily="34" charset="0"/>
                      <a:cs typeface="Segoe UI" panose="020B0502040204020203" pitchFamily="34" charset="0"/>
                    </a:rPr>
                    <a:t>Slot4</a:t>
                  </a:r>
                </a:p>
              </p:txBody>
            </p:sp>
            <p:sp>
              <p:nvSpPr>
                <p:cNvPr id="120" name="TextBox 119">
                  <a:extLst>
                    <a:ext uri="{FF2B5EF4-FFF2-40B4-BE49-F238E27FC236}">
                      <a16:creationId xmlns:a16="http://schemas.microsoft.com/office/drawing/2014/main" id="{7E8FA7E8-2AE5-4645-9A70-DD1E1F3D6577}"/>
                    </a:ext>
                  </a:extLst>
                </p:cNvPr>
                <p:cNvSpPr txBox="1"/>
                <p:nvPr/>
              </p:nvSpPr>
              <p:spPr>
                <a:xfrm rot="18708178">
                  <a:off x="8406838" y="5603101"/>
                  <a:ext cx="678449" cy="273473"/>
                </a:xfrm>
                <a:prstGeom prst="rect">
                  <a:avLst/>
                </a:prstGeom>
                <a:noFill/>
              </p:spPr>
              <p:txBody>
                <a:bodyPr wrap="square" rtlCol="0">
                  <a:spAutoFit/>
                </a:bodyPr>
                <a:lstStyle/>
                <a:p>
                  <a:pPr algn="ctr">
                    <a:lnSpc>
                      <a:spcPts val="1400"/>
                    </a:lnSpc>
                  </a:pPr>
                  <a:r>
                    <a:rPr lang="en-US" sz="1600" b="1" dirty="0">
                      <a:latin typeface="Segoe UI" panose="020B0502040204020203" pitchFamily="34" charset="0"/>
                      <a:cs typeface="Segoe UI" panose="020B0502040204020203" pitchFamily="34" charset="0"/>
                    </a:rPr>
                    <a:t>Slot5</a:t>
                  </a:r>
                </a:p>
              </p:txBody>
            </p:sp>
          </p:grpSp>
        </p:grpSp>
        <p:cxnSp>
          <p:nvCxnSpPr>
            <p:cNvPr id="156" name="Straight Connector 155">
              <a:extLst>
                <a:ext uri="{FF2B5EF4-FFF2-40B4-BE49-F238E27FC236}">
                  <a16:creationId xmlns:a16="http://schemas.microsoft.com/office/drawing/2014/main" id="{43832348-FD43-4974-9AD7-4060F839B166}"/>
                </a:ext>
              </a:extLst>
            </p:cNvPr>
            <p:cNvCxnSpPr>
              <a:cxnSpLocks/>
            </p:cNvCxnSpPr>
            <p:nvPr/>
          </p:nvCxnSpPr>
          <p:spPr>
            <a:xfrm flipV="1">
              <a:off x="7149312" y="1562379"/>
              <a:ext cx="315148" cy="128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2" name="Group 141">
              <a:extLst>
                <a:ext uri="{FF2B5EF4-FFF2-40B4-BE49-F238E27FC236}">
                  <a16:creationId xmlns:a16="http://schemas.microsoft.com/office/drawing/2014/main" id="{6A4F3F5E-A033-47DC-9A05-123642456A3D}"/>
                </a:ext>
              </a:extLst>
            </p:cNvPr>
            <p:cNvGrpSpPr/>
            <p:nvPr/>
          </p:nvGrpSpPr>
          <p:grpSpPr>
            <a:xfrm>
              <a:off x="6021457" y="1295140"/>
              <a:ext cx="1327011" cy="553998"/>
              <a:chOff x="7635012" y="3566596"/>
              <a:chExt cx="957327" cy="553998"/>
            </a:xfrm>
          </p:grpSpPr>
          <p:sp>
            <p:nvSpPr>
              <p:cNvPr id="148" name="Rectangle 147">
                <a:extLst>
                  <a:ext uri="{FF2B5EF4-FFF2-40B4-BE49-F238E27FC236}">
                    <a16:creationId xmlns:a16="http://schemas.microsoft.com/office/drawing/2014/main" id="{9612A367-98BF-4045-86E2-2785EC6F6900}"/>
                  </a:ext>
                </a:extLst>
              </p:cNvPr>
              <p:cNvSpPr/>
              <p:nvPr/>
            </p:nvSpPr>
            <p:spPr>
              <a:xfrm>
                <a:off x="7757797" y="3607038"/>
                <a:ext cx="707993" cy="465442"/>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TextBox 154">
                <a:extLst>
                  <a:ext uri="{FF2B5EF4-FFF2-40B4-BE49-F238E27FC236}">
                    <a16:creationId xmlns:a16="http://schemas.microsoft.com/office/drawing/2014/main" id="{E4B73E11-3D28-4ACD-A2A5-2C6D7F615314}"/>
                  </a:ext>
                </a:extLst>
              </p:cNvPr>
              <p:cNvSpPr txBox="1"/>
              <p:nvPr/>
            </p:nvSpPr>
            <p:spPr>
              <a:xfrm>
                <a:off x="7635012" y="3566596"/>
                <a:ext cx="957327" cy="553998"/>
              </a:xfrm>
              <a:prstGeom prst="rect">
                <a:avLst/>
              </a:prstGeom>
              <a:noFill/>
              <a:ln w="28575">
                <a:noFill/>
              </a:ln>
            </p:spPr>
            <p:txBody>
              <a:bodyPr wrap="square" rtlCol="0">
                <a:spAutoFit/>
              </a:bodyPr>
              <a:lstStyle/>
              <a:p>
                <a:pPr algn="ctr">
                  <a:lnSpc>
                    <a:spcPts val="1800"/>
                  </a:lnSpc>
                </a:pPr>
                <a:r>
                  <a:rPr lang="en-US" sz="1600" b="1" dirty="0">
                    <a:latin typeface="Segoe UI" panose="020B0502040204020203" pitchFamily="34" charset="0"/>
                    <a:cs typeface="Segoe UI" panose="020B0502040204020203" pitchFamily="34" charset="0"/>
                  </a:rPr>
                  <a:t>Root complex</a:t>
                </a:r>
              </a:p>
            </p:txBody>
          </p:sp>
        </p:grpSp>
        <p:cxnSp>
          <p:nvCxnSpPr>
            <p:cNvPr id="157" name="Straight Connector 156">
              <a:extLst>
                <a:ext uri="{FF2B5EF4-FFF2-40B4-BE49-F238E27FC236}">
                  <a16:creationId xmlns:a16="http://schemas.microsoft.com/office/drawing/2014/main" id="{27BDA46B-2E4D-44FC-92CE-1ACDDDE10FAC}"/>
                </a:ext>
              </a:extLst>
            </p:cNvPr>
            <p:cNvCxnSpPr>
              <a:cxnSpLocks/>
            </p:cNvCxnSpPr>
            <p:nvPr/>
          </p:nvCxnSpPr>
          <p:spPr>
            <a:xfrm flipV="1">
              <a:off x="7029934" y="1800685"/>
              <a:ext cx="0" cy="1766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C2679878-2DEF-479D-9952-60D13181EDF4}"/>
                </a:ext>
              </a:extLst>
            </p:cNvPr>
            <p:cNvCxnSpPr>
              <a:cxnSpLocks/>
            </p:cNvCxnSpPr>
            <p:nvPr/>
          </p:nvCxnSpPr>
          <p:spPr>
            <a:xfrm flipV="1">
              <a:off x="7483131" y="2093936"/>
              <a:ext cx="952277" cy="5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8F5E8E91-3CC0-4495-8ED8-F518FD34C236}"/>
                </a:ext>
              </a:extLst>
            </p:cNvPr>
            <p:cNvCxnSpPr>
              <a:cxnSpLocks/>
            </p:cNvCxnSpPr>
            <p:nvPr/>
          </p:nvCxnSpPr>
          <p:spPr>
            <a:xfrm flipV="1">
              <a:off x="7484183" y="1977329"/>
              <a:ext cx="0" cy="142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F8B059FA-9D29-4F21-A6D3-EC53AB26477C}"/>
                </a:ext>
              </a:extLst>
            </p:cNvPr>
            <p:cNvCxnSpPr>
              <a:cxnSpLocks/>
            </p:cNvCxnSpPr>
            <p:nvPr/>
          </p:nvCxnSpPr>
          <p:spPr>
            <a:xfrm flipH="1">
              <a:off x="7010655" y="1977329"/>
              <a:ext cx="4924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8A0700F8-54A5-49AB-BCB7-8AFCFEC8F48D}"/>
                </a:ext>
              </a:extLst>
            </p:cNvPr>
            <p:cNvCxnSpPr>
              <a:cxnSpLocks/>
            </p:cNvCxnSpPr>
            <p:nvPr/>
          </p:nvCxnSpPr>
          <p:spPr>
            <a:xfrm flipH="1">
              <a:off x="7384251" y="2176027"/>
              <a:ext cx="17991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0BCA1C50-9512-42BC-AD5D-8B3A3CC04357}"/>
                </a:ext>
              </a:extLst>
            </p:cNvPr>
            <p:cNvCxnSpPr>
              <a:cxnSpLocks/>
            </p:cNvCxnSpPr>
            <p:nvPr/>
          </p:nvCxnSpPr>
          <p:spPr>
            <a:xfrm flipV="1">
              <a:off x="7402229" y="2041241"/>
              <a:ext cx="0" cy="142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62E5074F-C4C9-4C69-9337-77FAF56931EF}"/>
                </a:ext>
              </a:extLst>
            </p:cNvPr>
            <p:cNvCxnSpPr>
              <a:cxnSpLocks/>
            </p:cNvCxnSpPr>
            <p:nvPr/>
          </p:nvCxnSpPr>
          <p:spPr>
            <a:xfrm flipH="1">
              <a:off x="6928923" y="2054259"/>
              <a:ext cx="4924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5" name="Group 164">
            <a:extLst>
              <a:ext uri="{FF2B5EF4-FFF2-40B4-BE49-F238E27FC236}">
                <a16:creationId xmlns:a16="http://schemas.microsoft.com/office/drawing/2014/main" id="{6E72350D-B78C-40A1-B34A-0B7F17AD1A6E}"/>
              </a:ext>
            </a:extLst>
          </p:cNvPr>
          <p:cNvGrpSpPr/>
          <p:nvPr/>
        </p:nvGrpSpPr>
        <p:grpSpPr>
          <a:xfrm flipH="1">
            <a:off x="9350798" y="1053952"/>
            <a:ext cx="3237108" cy="5132579"/>
            <a:chOff x="6021457" y="1058560"/>
            <a:chExt cx="3237108" cy="5132579"/>
          </a:xfrm>
        </p:grpSpPr>
        <p:grpSp>
          <p:nvGrpSpPr>
            <p:cNvPr id="166" name="Group 165">
              <a:extLst>
                <a:ext uri="{FF2B5EF4-FFF2-40B4-BE49-F238E27FC236}">
                  <a16:creationId xmlns:a16="http://schemas.microsoft.com/office/drawing/2014/main" id="{1F020B3E-4782-4B36-AC7C-9508B0131665}"/>
                </a:ext>
              </a:extLst>
            </p:cNvPr>
            <p:cNvGrpSpPr/>
            <p:nvPr/>
          </p:nvGrpSpPr>
          <p:grpSpPr>
            <a:xfrm>
              <a:off x="6438920" y="1058560"/>
              <a:ext cx="2819645" cy="5132579"/>
              <a:chOff x="6438920" y="1058560"/>
              <a:chExt cx="2819645" cy="5132579"/>
            </a:xfrm>
          </p:grpSpPr>
          <p:sp>
            <p:nvSpPr>
              <p:cNvPr id="178" name="TextBox 177">
                <a:extLst>
                  <a:ext uri="{FF2B5EF4-FFF2-40B4-BE49-F238E27FC236}">
                    <a16:creationId xmlns:a16="http://schemas.microsoft.com/office/drawing/2014/main" id="{87EC52AD-EE83-4676-8A62-3DEA8EB53239}"/>
                  </a:ext>
                </a:extLst>
              </p:cNvPr>
              <p:cNvSpPr txBox="1"/>
              <p:nvPr/>
            </p:nvSpPr>
            <p:spPr>
              <a:xfrm>
                <a:off x="8753328" y="3538352"/>
                <a:ext cx="505237" cy="279244"/>
              </a:xfrm>
              <a:prstGeom prst="rect">
                <a:avLst/>
              </a:prstGeom>
              <a:noFill/>
            </p:spPr>
            <p:txBody>
              <a:bodyPr wrap="square" rtlCol="0">
                <a:spAutoFit/>
              </a:bodyPr>
              <a:lstStyle/>
              <a:p>
                <a:pPr algn="ctr">
                  <a:lnSpc>
                    <a:spcPts val="1400"/>
                  </a:lnSpc>
                </a:pPr>
                <a:r>
                  <a:rPr lang="en-US" sz="1400" b="1" dirty="0">
                    <a:latin typeface="Segoe UI" panose="020B0502040204020203" pitchFamily="34" charset="0"/>
                    <a:cs typeface="Segoe UI" panose="020B0502040204020203" pitchFamily="34" charset="0"/>
                  </a:rPr>
                  <a:t>x16</a:t>
                </a:r>
              </a:p>
            </p:txBody>
          </p:sp>
          <p:grpSp>
            <p:nvGrpSpPr>
              <p:cNvPr id="179" name="Group 178">
                <a:extLst>
                  <a:ext uri="{FF2B5EF4-FFF2-40B4-BE49-F238E27FC236}">
                    <a16:creationId xmlns:a16="http://schemas.microsoft.com/office/drawing/2014/main" id="{10ACBF2C-4C9A-4528-981B-4409F73DE005}"/>
                  </a:ext>
                </a:extLst>
              </p:cNvPr>
              <p:cNvGrpSpPr/>
              <p:nvPr/>
            </p:nvGrpSpPr>
            <p:grpSpPr>
              <a:xfrm>
                <a:off x="6438920" y="1058560"/>
                <a:ext cx="2806764" cy="5132579"/>
                <a:chOff x="6438920" y="1058560"/>
                <a:chExt cx="2806764" cy="5132579"/>
              </a:xfrm>
            </p:grpSpPr>
            <p:grpSp>
              <p:nvGrpSpPr>
                <p:cNvPr id="180" name="Group 179">
                  <a:extLst>
                    <a:ext uri="{FF2B5EF4-FFF2-40B4-BE49-F238E27FC236}">
                      <a16:creationId xmlns:a16="http://schemas.microsoft.com/office/drawing/2014/main" id="{E57A1848-DA1F-4C48-9E8B-29341F78EBF0}"/>
                    </a:ext>
                  </a:extLst>
                </p:cNvPr>
                <p:cNvGrpSpPr/>
                <p:nvPr/>
              </p:nvGrpSpPr>
              <p:grpSpPr>
                <a:xfrm>
                  <a:off x="6438920" y="1058560"/>
                  <a:ext cx="2806764" cy="4393743"/>
                  <a:chOff x="6438920" y="1058560"/>
                  <a:chExt cx="2806764" cy="4393743"/>
                </a:xfrm>
              </p:grpSpPr>
              <p:cxnSp>
                <p:nvCxnSpPr>
                  <p:cNvPr id="186" name="Straight Connector 185">
                    <a:extLst>
                      <a:ext uri="{FF2B5EF4-FFF2-40B4-BE49-F238E27FC236}">
                        <a16:creationId xmlns:a16="http://schemas.microsoft.com/office/drawing/2014/main" id="{299118AD-6DB8-48F3-ACB6-6DCC66A6B2C7}"/>
                      </a:ext>
                    </a:extLst>
                  </p:cNvPr>
                  <p:cNvCxnSpPr>
                    <a:cxnSpLocks/>
                  </p:cNvCxnSpPr>
                  <p:nvPr/>
                </p:nvCxnSpPr>
                <p:spPr>
                  <a:xfrm flipV="1">
                    <a:off x="7010655" y="2744829"/>
                    <a:ext cx="0" cy="13001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0E2656D4-02CB-4B23-8450-958167AA5F45}"/>
                      </a:ext>
                    </a:extLst>
                  </p:cNvPr>
                  <p:cNvCxnSpPr>
                    <a:cxnSpLocks/>
                  </p:cNvCxnSpPr>
                  <p:nvPr/>
                </p:nvCxnSpPr>
                <p:spPr>
                  <a:xfrm flipV="1">
                    <a:off x="8831978" y="3548170"/>
                    <a:ext cx="0" cy="4529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3B6FBB86-7B3D-4AE8-AC23-6012B8F2AC72}"/>
                      </a:ext>
                    </a:extLst>
                  </p:cNvPr>
                  <p:cNvCxnSpPr>
                    <a:cxnSpLocks/>
                  </p:cNvCxnSpPr>
                  <p:nvPr/>
                </p:nvCxnSpPr>
                <p:spPr>
                  <a:xfrm flipV="1">
                    <a:off x="8442363" y="3552626"/>
                    <a:ext cx="0" cy="4529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9" name="TextBox 188">
                    <a:extLst>
                      <a:ext uri="{FF2B5EF4-FFF2-40B4-BE49-F238E27FC236}">
                        <a16:creationId xmlns:a16="http://schemas.microsoft.com/office/drawing/2014/main" id="{94B9B136-62BD-4880-AC3F-F7E6971EB017}"/>
                      </a:ext>
                    </a:extLst>
                  </p:cNvPr>
                  <p:cNvSpPr txBox="1"/>
                  <p:nvPr/>
                </p:nvSpPr>
                <p:spPr>
                  <a:xfrm>
                    <a:off x="8363713" y="3542808"/>
                    <a:ext cx="505237" cy="279244"/>
                  </a:xfrm>
                  <a:prstGeom prst="rect">
                    <a:avLst/>
                  </a:prstGeom>
                  <a:noFill/>
                </p:spPr>
                <p:txBody>
                  <a:bodyPr wrap="square" rtlCol="0">
                    <a:spAutoFit/>
                  </a:bodyPr>
                  <a:lstStyle/>
                  <a:p>
                    <a:pPr algn="ctr">
                      <a:lnSpc>
                        <a:spcPts val="1400"/>
                      </a:lnSpc>
                    </a:pPr>
                    <a:r>
                      <a:rPr lang="en-US" sz="1400" b="1" dirty="0">
                        <a:latin typeface="Segoe UI" panose="020B0502040204020203" pitchFamily="34" charset="0"/>
                        <a:cs typeface="Segoe UI" panose="020B0502040204020203" pitchFamily="34" charset="0"/>
                      </a:rPr>
                      <a:t>x16</a:t>
                    </a:r>
                  </a:p>
                </p:txBody>
              </p:sp>
              <p:cxnSp>
                <p:nvCxnSpPr>
                  <p:cNvPr id="190" name="Straight Connector 189">
                    <a:extLst>
                      <a:ext uri="{FF2B5EF4-FFF2-40B4-BE49-F238E27FC236}">
                        <a16:creationId xmlns:a16="http://schemas.microsoft.com/office/drawing/2014/main" id="{D5EB6D42-21D4-49DF-B0A5-1959A0F622D2}"/>
                      </a:ext>
                    </a:extLst>
                  </p:cNvPr>
                  <p:cNvCxnSpPr>
                    <a:cxnSpLocks/>
                  </p:cNvCxnSpPr>
                  <p:nvPr/>
                </p:nvCxnSpPr>
                <p:spPr>
                  <a:xfrm flipV="1">
                    <a:off x="8055595" y="3555190"/>
                    <a:ext cx="0" cy="4529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1" name="TextBox 190">
                    <a:extLst>
                      <a:ext uri="{FF2B5EF4-FFF2-40B4-BE49-F238E27FC236}">
                        <a16:creationId xmlns:a16="http://schemas.microsoft.com/office/drawing/2014/main" id="{C3C21D5F-E666-41D7-98D6-7B407012EE5F}"/>
                      </a:ext>
                    </a:extLst>
                  </p:cNvPr>
                  <p:cNvSpPr txBox="1"/>
                  <p:nvPr/>
                </p:nvSpPr>
                <p:spPr>
                  <a:xfrm>
                    <a:off x="7976945" y="3545372"/>
                    <a:ext cx="505237" cy="279244"/>
                  </a:xfrm>
                  <a:prstGeom prst="rect">
                    <a:avLst/>
                  </a:prstGeom>
                  <a:noFill/>
                </p:spPr>
                <p:txBody>
                  <a:bodyPr wrap="square" rtlCol="0">
                    <a:spAutoFit/>
                  </a:bodyPr>
                  <a:lstStyle/>
                  <a:p>
                    <a:pPr algn="ctr">
                      <a:lnSpc>
                        <a:spcPts val="1400"/>
                      </a:lnSpc>
                    </a:pPr>
                    <a:r>
                      <a:rPr lang="en-US" sz="1400" b="1" dirty="0">
                        <a:latin typeface="Segoe UI" panose="020B0502040204020203" pitchFamily="34" charset="0"/>
                        <a:cs typeface="Segoe UI" panose="020B0502040204020203" pitchFamily="34" charset="0"/>
                      </a:rPr>
                      <a:t>x16</a:t>
                    </a:r>
                  </a:p>
                </p:txBody>
              </p:sp>
              <p:cxnSp>
                <p:nvCxnSpPr>
                  <p:cNvPr id="192" name="Straight Connector 191">
                    <a:extLst>
                      <a:ext uri="{FF2B5EF4-FFF2-40B4-BE49-F238E27FC236}">
                        <a16:creationId xmlns:a16="http://schemas.microsoft.com/office/drawing/2014/main" id="{323C0260-1BFF-48AE-B336-EB4DD787EBDD}"/>
                      </a:ext>
                    </a:extLst>
                  </p:cNvPr>
                  <p:cNvCxnSpPr>
                    <a:cxnSpLocks/>
                  </p:cNvCxnSpPr>
                  <p:nvPr/>
                </p:nvCxnSpPr>
                <p:spPr>
                  <a:xfrm flipV="1">
                    <a:off x="7668333" y="3555820"/>
                    <a:ext cx="0" cy="4529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4EEC3845-862B-4F36-A823-4127AB58B9BB}"/>
                      </a:ext>
                    </a:extLst>
                  </p:cNvPr>
                  <p:cNvCxnSpPr>
                    <a:cxnSpLocks/>
                  </p:cNvCxnSpPr>
                  <p:nvPr/>
                </p:nvCxnSpPr>
                <p:spPr>
                  <a:xfrm flipV="1">
                    <a:off x="7835035" y="2730652"/>
                    <a:ext cx="0" cy="4529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3C5E1C83-D77F-47FA-B7FA-11C9538D19CF}"/>
                      </a:ext>
                    </a:extLst>
                  </p:cNvPr>
                  <p:cNvCxnSpPr>
                    <a:cxnSpLocks/>
                  </p:cNvCxnSpPr>
                  <p:nvPr/>
                </p:nvCxnSpPr>
                <p:spPr>
                  <a:xfrm flipV="1">
                    <a:off x="8654671" y="2730507"/>
                    <a:ext cx="0" cy="4529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95" name="Picture 194">
                    <a:extLst>
                      <a:ext uri="{FF2B5EF4-FFF2-40B4-BE49-F238E27FC236}">
                        <a16:creationId xmlns:a16="http://schemas.microsoft.com/office/drawing/2014/main" id="{206A5464-B1C0-436F-B95A-D71863FE034C}"/>
                      </a:ext>
                    </a:extLst>
                  </p:cNvPr>
                  <p:cNvPicPr>
                    <a:picLocks noChangeAspect="1"/>
                  </p:cNvPicPr>
                  <p:nvPr/>
                </p:nvPicPr>
                <p:blipFill>
                  <a:blip r:embed="rId5"/>
                  <a:stretch>
                    <a:fillRect/>
                  </a:stretch>
                </p:blipFill>
                <p:spPr>
                  <a:xfrm>
                    <a:off x="7332815" y="1058560"/>
                    <a:ext cx="1016454" cy="1014100"/>
                  </a:xfrm>
                  <a:prstGeom prst="rect">
                    <a:avLst/>
                  </a:prstGeom>
                </p:spPr>
              </p:pic>
              <p:cxnSp>
                <p:nvCxnSpPr>
                  <p:cNvPr id="196" name="Straight Connector 195">
                    <a:extLst>
                      <a:ext uri="{FF2B5EF4-FFF2-40B4-BE49-F238E27FC236}">
                        <a16:creationId xmlns:a16="http://schemas.microsoft.com/office/drawing/2014/main" id="{286FF2E0-2AE0-4EBF-B93E-9549E1747832}"/>
                      </a:ext>
                    </a:extLst>
                  </p:cNvPr>
                  <p:cNvCxnSpPr>
                    <a:cxnSpLocks/>
                  </p:cNvCxnSpPr>
                  <p:nvPr/>
                </p:nvCxnSpPr>
                <p:spPr>
                  <a:xfrm flipH="1" flipV="1">
                    <a:off x="6786075" y="1784119"/>
                    <a:ext cx="3484" cy="35329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7" name="Group 196">
                    <a:extLst>
                      <a:ext uri="{FF2B5EF4-FFF2-40B4-BE49-F238E27FC236}">
                        <a16:creationId xmlns:a16="http://schemas.microsoft.com/office/drawing/2014/main" id="{DD07D695-A367-4626-A241-4AB740521DD8}"/>
                      </a:ext>
                    </a:extLst>
                  </p:cNvPr>
                  <p:cNvGrpSpPr/>
                  <p:nvPr/>
                </p:nvGrpSpPr>
                <p:grpSpPr>
                  <a:xfrm>
                    <a:off x="6438920" y="2137410"/>
                    <a:ext cx="2806764" cy="649960"/>
                    <a:chOff x="7213885" y="2137410"/>
                    <a:chExt cx="2806764" cy="649960"/>
                  </a:xfrm>
                </p:grpSpPr>
                <p:sp>
                  <p:nvSpPr>
                    <p:cNvPr id="213" name="TextBox 212">
                      <a:extLst>
                        <a:ext uri="{FF2B5EF4-FFF2-40B4-BE49-F238E27FC236}">
                          <a16:creationId xmlns:a16="http://schemas.microsoft.com/office/drawing/2014/main" id="{81BCE165-34BE-4905-9D95-EB57585B1454}"/>
                        </a:ext>
                      </a:extLst>
                    </p:cNvPr>
                    <p:cNvSpPr txBox="1"/>
                    <p:nvPr/>
                  </p:nvSpPr>
                  <p:spPr>
                    <a:xfrm>
                      <a:off x="7213885" y="2149054"/>
                      <a:ext cx="1182028" cy="638316"/>
                    </a:xfrm>
                    <a:prstGeom prst="rect">
                      <a:avLst/>
                    </a:prstGeom>
                    <a:noFill/>
                  </p:spPr>
                  <p:txBody>
                    <a:bodyPr wrap="square" rtlCol="0">
                      <a:spAutoFit/>
                    </a:bodyPr>
                    <a:lstStyle/>
                    <a:p>
                      <a:pPr algn="ctr">
                        <a:lnSpc>
                          <a:spcPts val="1400"/>
                        </a:lnSpc>
                      </a:pPr>
                      <a:r>
                        <a:rPr lang="en-US" b="1" dirty="0">
                          <a:latin typeface="Segoe UI" panose="020B0502040204020203" pitchFamily="34" charset="0"/>
                          <a:cs typeface="Segoe UI" panose="020B0502040204020203" pitchFamily="34" charset="0"/>
                        </a:rPr>
                        <a:t>PCI-e</a:t>
                      </a:r>
                    </a:p>
                    <a:p>
                      <a:pPr algn="ctr">
                        <a:lnSpc>
                          <a:spcPts val="1400"/>
                        </a:lnSpc>
                      </a:pPr>
                      <a:r>
                        <a:rPr lang="en-US" b="1" dirty="0">
                          <a:latin typeface="Segoe UI" panose="020B0502040204020203" pitchFamily="34" charset="0"/>
                          <a:cs typeface="Segoe UI" panose="020B0502040204020203" pitchFamily="34" charset="0"/>
                        </a:rPr>
                        <a:t>port 1</a:t>
                      </a:r>
                    </a:p>
                    <a:p>
                      <a:pPr algn="ctr">
                        <a:lnSpc>
                          <a:spcPts val="1400"/>
                        </a:lnSpc>
                      </a:pPr>
                      <a:r>
                        <a:rPr lang="en-US" b="1" dirty="0">
                          <a:latin typeface="Segoe UI" panose="020B0502040204020203" pitchFamily="34" charset="0"/>
                          <a:cs typeface="Segoe UI" panose="020B0502040204020203" pitchFamily="34" charset="0"/>
                        </a:rPr>
                        <a:t>(x8)</a:t>
                      </a:r>
                    </a:p>
                  </p:txBody>
                </p:sp>
                <p:sp>
                  <p:nvSpPr>
                    <p:cNvPr id="214" name="TextBox 213">
                      <a:extLst>
                        <a:ext uri="{FF2B5EF4-FFF2-40B4-BE49-F238E27FC236}">
                          <a16:creationId xmlns:a16="http://schemas.microsoft.com/office/drawing/2014/main" id="{69D0E50D-96F9-4D40-943B-5EE470CB1F58}"/>
                        </a:ext>
                      </a:extLst>
                    </p:cNvPr>
                    <p:cNvSpPr txBox="1"/>
                    <p:nvPr/>
                  </p:nvSpPr>
                  <p:spPr>
                    <a:xfrm>
                      <a:off x="8026253" y="2137410"/>
                      <a:ext cx="1182028" cy="638316"/>
                    </a:xfrm>
                    <a:prstGeom prst="rect">
                      <a:avLst/>
                    </a:prstGeom>
                    <a:noFill/>
                  </p:spPr>
                  <p:txBody>
                    <a:bodyPr wrap="square" rtlCol="0">
                      <a:spAutoFit/>
                    </a:bodyPr>
                    <a:lstStyle/>
                    <a:p>
                      <a:pPr algn="ctr">
                        <a:lnSpc>
                          <a:spcPts val="1400"/>
                        </a:lnSpc>
                      </a:pPr>
                      <a:r>
                        <a:rPr lang="en-US" b="1" dirty="0">
                          <a:latin typeface="Segoe UI" panose="020B0502040204020203" pitchFamily="34" charset="0"/>
                          <a:cs typeface="Segoe UI" panose="020B0502040204020203" pitchFamily="34" charset="0"/>
                        </a:rPr>
                        <a:t>PCI-e</a:t>
                      </a:r>
                    </a:p>
                    <a:p>
                      <a:pPr algn="ctr">
                        <a:lnSpc>
                          <a:spcPts val="1400"/>
                        </a:lnSpc>
                      </a:pPr>
                      <a:r>
                        <a:rPr lang="en-US" b="1" dirty="0">
                          <a:latin typeface="Segoe UI" panose="020B0502040204020203" pitchFamily="34" charset="0"/>
                          <a:cs typeface="Segoe UI" panose="020B0502040204020203" pitchFamily="34" charset="0"/>
                        </a:rPr>
                        <a:t>port 2</a:t>
                      </a:r>
                    </a:p>
                    <a:p>
                      <a:pPr algn="ctr">
                        <a:lnSpc>
                          <a:spcPts val="1400"/>
                        </a:lnSpc>
                      </a:pPr>
                      <a:r>
                        <a:rPr lang="en-US" b="1" dirty="0">
                          <a:latin typeface="Segoe UI" panose="020B0502040204020203" pitchFamily="34" charset="0"/>
                          <a:cs typeface="Segoe UI" panose="020B0502040204020203" pitchFamily="34" charset="0"/>
                        </a:rPr>
                        <a:t>(x16)</a:t>
                      </a:r>
                    </a:p>
                  </p:txBody>
                </p:sp>
                <p:sp>
                  <p:nvSpPr>
                    <p:cNvPr id="215" name="TextBox 214">
                      <a:extLst>
                        <a:ext uri="{FF2B5EF4-FFF2-40B4-BE49-F238E27FC236}">
                          <a16:creationId xmlns:a16="http://schemas.microsoft.com/office/drawing/2014/main" id="{6E90346D-712C-4C91-BFC3-26A937CA6185}"/>
                        </a:ext>
                      </a:extLst>
                    </p:cNvPr>
                    <p:cNvSpPr txBox="1"/>
                    <p:nvPr/>
                  </p:nvSpPr>
                  <p:spPr>
                    <a:xfrm>
                      <a:off x="8838621" y="2137410"/>
                      <a:ext cx="1182028" cy="638316"/>
                    </a:xfrm>
                    <a:prstGeom prst="rect">
                      <a:avLst/>
                    </a:prstGeom>
                    <a:noFill/>
                  </p:spPr>
                  <p:txBody>
                    <a:bodyPr wrap="square" rtlCol="0">
                      <a:spAutoFit/>
                    </a:bodyPr>
                    <a:lstStyle/>
                    <a:p>
                      <a:pPr algn="ctr">
                        <a:lnSpc>
                          <a:spcPts val="1400"/>
                        </a:lnSpc>
                      </a:pPr>
                      <a:r>
                        <a:rPr lang="en-US" b="1" dirty="0">
                          <a:latin typeface="Segoe UI" panose="020B0502040204020203" pitchFamily="34" charset="0"/>
                          <a:cs typeface="Segoe UI" panose="020B0502040204020203" pitchFamily="34" charset="0"/>
                        </a:rPr>
                        <a:t>PCI-e</a:t>
                      </a:r>
                    </a:p>
                    <a:p>
                      <a:pPr algn="ctr">
                        <a:lnSpc>
                          <a:spcPts val="1400"/>
                        </a:lnSpc>
                      </a:pPr>
                      <a:r>
                        <a:rPr lang="en-US" b="1" dirty="0">
                          <a:latin typeface="Segoe UI" panose="020B0502040204020203" pitchFamily="34" charset="0"/>
                          <a:cs typeface="Segoe UI" panose="020B0502040204020203" pitchFamily="34" charset="0"/>
                        </a:rPr>
                        <a:t>port 3</a:t>
                      </a:r>
                    </a:p>
                    <a:p>
                      <a:pPr algn="ctr">
                        <a:lnSpc>
                          <a:spcPts val="1400"/>
                        </a:lnSpc>
                      </a:pPr>
                      <a:r>
                        <a:rPr lang="en-US" b="1" dirty="0">
                          <a:latin typeface="Segoe UI" panose="020B0502040204020203" pitchFamily="34" charset="0"/>
                          <a:cs typeface="Segoe UI" panose="020B0502040204020203" pitchFamily="34" charset="0"/>
                        </a:rPr>
                        <a:t>(x16)</a:t>
                      </a:r>
                    </a:p>
                  </p:txBody>
                </p:sp>
              </p:grpSp>
              <p:cxnSp>
                <p:nvCxnSpPr>
                  <p:cNvPr id="198" name="Straight Connector 197">
                    <a:extLst>
                      <a:ext uri="{FF2B5EF4-FFF2-40B4-BE49-F238E27FC236}">
                        <a16:creationId xmlns:a16="http://schemas.microsoft.com/office/drawing/2014/main" id="{05953537-00EF-4CEA-837B-9D49685F5F83}"/>
                      </a:ext>
                    </a:extLst>
                  </p:cNvPr>
                  <p:cNvCxnSpPr>
                    <a:cxnSpLocks/>
                  </p:cNvCxnSpPr>
                  <p:nvPr/>
                </p:nvCxnSpPr>
                <p:spPr>
                  <a:xfrm flipV="1">
                    <a:off x="8415317" y="2085567"/>
                    <a:ext cx="0" cy="634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F5772A76-A73D-499E-95C4-49BE63B540BA}"/>
                      </a:ext>
                    </a:extLst>
                  </p:cNvPr>
                  <p:cNvCxnSpPr>
                    <a:cxnSpLocks/>
                  </p:cNvCxnSpPr>
                  <p:nvPr/>
                </p:nvCxnSpPr>
                <p:spPr>
                  <a:xfrm flipV="1">
                    <a:off x="6909790" y="1815973"/>
                    <a:ext cx="0" cy="2579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0" name="Group 199">
                    <a:extLst>
                      <a:ext uri="{FF2B5EF4-FFF2-40B4-BE49-F238E27FC236}">
                        <a16:creationId xmlns:a16="http://schemas.microsoft.com/office/drawing/2014/main" id="{26F1ABD0-C136-4C09-A4CB-A8590FEDEA3F}"/>
                      </a:ext>
                    </a:extLst>
                  </p:cNvPr>
                  <p:cNvGrpSpPr/>
                  <p:nvPr/>
                </p:nvGrpSpPr>
                <p:grpSpPr>
                  <a:xfrm>
                    <a:off x="7358254" y="3064805"/>
                    <a:ext cx="957327" cy="553998"/>
                    <a:chOff x="7635012" y="3578171"/>
                    <a:chExt cx="957327" cy="553998"/>
                  </a:xfrm>
                </p:grpSpPr>
                <p:sp>
                  <p:nvSpPr>
                    <p:cNvPr id="211" name="Rectangle 210">
                      <a:extLst>
                        <a:ext uri="{FF2B5EF4-FFF2-40B4-BE49-F238E27FC236}">
                          <a16:creationId xmlns:a16="http://schemas.microsoft.com/office/drawing/2014/main" id="{418D0F07-81B9-42E1-96F9-5E1BE9C69B3F}"/>
                        </a:ext>
                      </a:extLst>
                    </p:cNvPr>
                    <p:cNvSpPr/>
                    <p:nvPr/>
                  </p:nvSpPr>
                  <p:spPr>
                    <a:xfrm>
                      <a:off x="7757797" y="3607038"/>
                      <a:ext cx="707993" cy="465442"/>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TextBox 211">
                      <a:extLst>
                        <a:ext uri="{FF2B5EF4-FFF2-40B4-BE49-F238E27FC236}">
                          <a16:creationId xmlns:a16="http://schemas.microsoft.com/office/drawing/2014/main" id="{6E81A293-3E2C-464D-BBB0-EC931B0E10E0}"/>
                        </a:ext>
                      </a:extLst>
                    </p:cNvPr>
                    <p:cNvSpPr txBox="1"/>
                    <p:nvPr/>
                  </p:nvSpPr>
                  <p:spPr>
                    <a:xfrm>
                      <a:off x="7635012" y="3578171"/>
                      <a:ext cx="957327" cy="553998"/>
                    </a:xfrm>
                    <a:prstGeom prst="rect">
                      <a:avLst/>
                    </a:prstGeom>
                    <a:noFill/>
                    <a:ln w="28575">
                      <a:noFill/>
                    </a:ln>
                  </p:spPr>
                  <p:txBody>
                    <a:bodyPr wrap="square" rtlCol="0">
                      <a:spAutoFit/>
                    </a:bodyPr>
                    <a:lstStyle/>
                    <a:p>
                      <a:pPr algn="ctr">
                        <a:lnSpc>
                          <a:spcPts val="1800"/>
                        </a:lnSpc>
                      </a:pPr>
                      <a:r>
                        <a:rPr lang="en-US" b="1" dirty="0">
                          <a:latin typeface="Segoe UI" panose="020B0502040204020203" pitchFamily="34" charset="0"/>
                          <a:cs typeface="Segoe UI" panose="020B0502040204020203" pitchFamily="34" charset="0"/>
                        </a:rPr>
                        <a:t>PCI-e</a:t>
                      </a:r>
                    </a:p>
                    <a:p>
                      <a:pPr algn="ctr">
                        <a:lnSpc>
                          <a:spcPts val="1800"/>
                        </a:lnSpc>
                      </a:pPr>
                      <a:r>
                        <a:rPr lang="en-US" b="1" dirty="0">
                          <a:latin typeface="Segoe UI" panose="020B0502040204020203" pitchFamily="34" charset="0"/>
                          <a:cs typeface="Segoe UI" panose="020B0502040204020203" pitchFamily="34" charset="0"/>
                        </a:rPr>
                        <a:t>switch</a:t>
                      </a:r>
                    </a:p>
                  </p:txBody>
                </p:sp>
              </p:grpSp>
              <p:grpSp>
                <p:nvGrpSpPr>
                  <p:cNvPr id="201" name="Group 200">
                    <a:extLst>
                      <a:ext uri="{FF2B5EF4-FFF2-40B4-BE49-F238E27FC236}">
                        <a16:creationId xmlns:a16="http://schemas.microsoft.com/office/drawing/2014/main" id="{EB2C9145-53DA-4AAA-B444-7A5DD0267C77}"/>
                      </a:ext>
                    </a:extLst>
                  </p:cNvPr>
                  <p:cNvGrpSpPr/>
                  <p:nvPr/>
                </p:nvGrpSpPr>
                <p:grpSpPr>
                  <a:xfrm>
                    <a:off x="8177881" y="3061511"/>
                    <a:ext cx="957327" cy="553998"/>
                    <a:chOff x="7635012" y="3578171"/>
                    <a:chExt cx="957327" cy="553998"/>
                  </a:xfrm>
                </p:grpSpPr>
                <p:sp>
                  <p:nvSpPr>
                    <p:cNvPr id="209" name="Rectangle 208">
                      <a:extLst>
                        <a:ext uri="{FF2B5EF4-FFF2-40B4-BE49-F238E27FC236}">
                          <a16:creationId xmlns:a16="http://schemas.microsoft.com/office/drawing/2014/main" id="{2F9D6531-D5D4-45F0-8AA2-63325FFB4A6A}"/>
                        </a:ext>
                      </a:extLst>
                    </p:cNvPr>
                    <p:cNvSpPr/>
                    <p:nvPr/>
                  </p:nvSpPr>
                  <p:spPr>
                    <a:xfrm>
                      <a:off x="7757797" y="3607038"/>
                      <a:ext cx="707993" cy="465442"/>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TextBox 209">
                      <a:extLst>
                        <a:ext uri="{FF2B5EF4-FFF2-40B4-BE49-F238E27FC236}">
                          <a16:creationId xmlns:a16="http://schemas.microsoft.com/office/drawing/2014/main" id="{BA80071D-C889-43C6-9D11-D9822EBE217C}"/>
                        </a:ext>
                      </a:extLst>
                    </p:cNvPr>
                    <p:cNvSpPr txBox="1"/>
                    <p:nvPr/>
                  </p:nvSpPr>
                  <p:spPr>
                    <a:xfrm>
                      <a:off x="7635012" y="3578171"/>
                      <a:ext cx="957327" cy="553998"/>
                    </a:xfrm>
                    <a:prstGeom prst="rect">
                      <a:avLst/>
                    </a:prstGeom>
                    <a:noFill/>
                    <a:ln w="28575">
                      <a:noFill/>
                    </a:ln>
                  </p:spPr>
                  <p:txBody>
                    <a:bodyPr wrap="square" rtlCol="0">
                      <a:spAutoFit/>
                    </a:bodyPr>
                    <a:lstStyle/>
                    <a:p>
                      <a:pPr algn="ctr">
                        <a:lnSpc>
                          <a:spcPts val="1800"/>
                        </a:lnSpc>
                      </a:pPr>
                      <a:r>
                        <a:rPr lang="en-US" b="1" dirty="0">
                          <a:latin typeface="Segoe UI" panose="020B0502040204020203" pitchFamily="34" charset="0"/>
                          <a:cs typeface="Segoe UI" panose="020B0502040204020203" pitchFamily="34" charset="0"/>
                        </a:rPr>
                        <a:t>PCI-e</a:t>
                      </a:r>
                    </a:p>
                    <a:p>
                      <a:pPr algn="ctr">
                        <a:lnSpc>
                          <a:spcPts val="1800"/>
                        </a:lnSpc>
                      </a:pPr>
                      <a:r>
                        <a:rPr lang="en-US" b="1" dirty="0">
                          <a:latin typeface="Segoe UI" panose="020B0502040204020203" pitchFamily="34" charset="0"/>
                          <a:cs typeface="Segoe UI" panose="020B0502040204020203" pitchFamily="34" charset="0"/>
                        </a:rPr>
                        <a:t>switch</a:t>
                      </a:r>
                    </a:p>
                  </p:txBody>
                </p:sp>
              </p:grpSp>
              <p:sp>
                <p:nvSpPr>
                  <p:cNvPr id="202" name="Rectangle 201">
                    <a:extLst>
                      <a:ext uri="{FF2B5EF4-FFF2-40B4-BE49-F238E27FC236}">
                        <a16:creationId xmlns:a16="http://schemas.microsoft.com/office/drawing/2014/main" id="{F130FEF4-23C5-40B9-86CA-D1C54B273EBC}"/>
                      </a:ext>
                    </a:extLst>
                  </p:cNvPr>
                  <p:cNvSpPr/>
                  <p:nvPr/>
                </p:nvSpPr>
                <p:spPr>
                  <a:xfrm>
                    <a:off x="7564161" y="3981193"/>
                    <a:ext cx="208345" cy="1471110"/>
                  </a:xfrm>
                  <a:prstGeom prst="rect">
                    <a:avLst/>
                  </a:prstGeom>
                  <a:solidFill>
                    <a:srgbClr val="66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a:extLst>
                      <a:ext uri="{FF2B5EF4-FFF2-40B4-BE49-F238E27FC236}">
                        <a16:creationId xmlns:a16="http://schemas.microsoft.com/office/drawing/2014/main" id="{615DC13A-78BD-46E1-AECF-16DA59855EF5}"/>
                      </a:ext>
                    </a:extLst>
                  </p:cNvPr>
                  <p:cNvSpPr/>
                  <p:nvPr/>
                </p:nvSpPr>
                <p:spPr>
                  <a:xfrm>
                    <a:off x="7959483" y="3981193"/>
                    <a:ext cx="208345" cy="1471110"/>
                  </a:xfrm>
                  <a:prstGeom prst="rect">
                    <a:avLst/>
                  </a:prstGeom>
                  <a:solidFill>
                    <a:srgbClr val="66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203">
                    <a:extLst>
                      <a:ext uri="{FF2B5EF4-FFF2-40B4-BE49-F238E27FC236}">
                        <a16:creationId xmlns:a16="http://schemas.microsoft.com/office/drawing/2014/main" id="{FBCCB7D7-87A5-446A-AD7D-4C2BEEBB2DE6}"/>
                      </a:ext>
                    </a:extLst>
                  </p:cNvPr>
                  <p:cNvSpPr/>
                  <p:nvPr/>
                </p:nvSpPr>
                <p:spPr>
                  <a:xfrm>
                    <a:off x="8343235" y="3981193"/>
                    <a:ext cx="208345" cy="1471110"/>
                  </a:xfrm>
                  <a:prstGeom prst="rect">
                    <a:avLst/>
                  </a:prstGeom>
                  <a:solidFill>
                    <a:srgbClr val="66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204">
                    <a:extLst>
                      <a:ext uri="{FF2B5EF4-FFF2-40B4-BE49-F238E27FC236}">
                        <a16:creationId xmlns:a16="http://schemas.microsoft.com/office/drawing/2014/main" id="{721889BC-BAAA-4B4F-87C3-5B6F5BB3DFAD}"/>
                      </a:ext>
                    </a:extLst>
                  </p:cNvPr>
                  <p:cNvSpPr/>
                  <p:nvPr/>
                </p:nvSpPr>
                <p:spPr>
                  <a:xfrm>
                    <a:off x="8738557" y="3981193"/>
                    <a:ext cx="208345" cy="1471110"/>
                  </a:xfrm>
                  <a:prstGeom prst="rect">
                    <a:avLst/>
                  </a:prstGeom>
                  <a:solidFill>
                    <a:srgbClr val="66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Box 205">
                    <a:extLst>
                      <a:ext uri="{FF2B5EF4-FFF2-40B4-BE49-F238E27FC236}">
                        <a16:creationId xmlns:a16="http://schemas.microsoft.com/office/drawing/2014/main" id="{205FF002-28A3-4DA3-A6DC-D115B064464F}"/>
                      </a:ext>
                    </a:extLst>
                  </p:cNvPr>
                  <p:cNvSpPr txBox="1"/>
                  <p:nvPr/>
                </p:nvSpPr>
                <p:spPr>
                  <a:xfrm>
                    <a:off x="7589683" y="3546002"/>
                    <a:ext cx="505237" cy="279244"/>
                  </a:xfrm>
                  <a:prstGeom prst="rect">
                    <a:avLst/>
                  </a:prstGeom>
                  <a:noFill/>
                </p:spPr>
                <p:txBody>
                  <a:bodyPr wrap="square" rtlCol="0">
                    <a:spAutoFit/>
                  </a:bodyPr>
                  <a:lstStyle/>
                  <a:p>
                    <a:pPr algn="ctr">
                      <a:lnSpc>
                        <a:spcPts val="1400"/>
                      </a:lnSpc>
                    </a:pPr>
                    <a:r>
                      <a:rPr lang="en-US" sz="1400" b="1" dirty="0">
                        <a:latin typeface="Segoe UI" panose="020B0502040204020203" pitchFamily="34" charset="0"/>
                        <a:cs typeface="Segoe UI" panose="020B0502040204020203" pitchFamily="34" charset="0"/>
                      </a:rPr>
                      <a:t>x16</a:t>
                    </a:r>
                  </a:p>
                </p:txBody>
              </p:sp>
              <p:sp>
                <p:nvSpPr>
                  <p:cNvPr id="207" name="Rectangle 206">
                    <a:extLst>
                      <a:ext uri="{FF2B5EF4-FFF2-40B4-BE49-F238E27FC236}">
                        <a16:creationId xmlns:a16="http://schemas.microsoft.com/office/drawing/2014/main" id="{5D3D03AB-6BDE-49D5-A83C-E604D1202D43}"/>
                      </a:ext>
                    </a:extLst>
                  </p:cNvPr>
                  <p:cNvSpPr/>
                  <p:nvPr/>
                </p:nvSpPr>
                <p:spPr>
                  <a:xfrm>
                    <a:off x="6909790" y="3981193"/>
                    <a:ext cx="208345" cy="1471110"/>
                  </a:xfrm>
                  <a:prstGeom prst="rect">
                    <a:avLst/>
                  </a:prstGeom>
                  <a:solidFill>
                    <a:srgbClr val="66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TextBox 207">
                    <a:extLst>
                      <a:ext uri="{FF2B5EF4-FFF2-40B4-BE49-F238E27FC236}">
                        <a16:creationId xmlns:a16="http://schemas.microsoft.com/office/drawing/2014/main" id="{1E1A016B-28DA-427E-9C7D-AD9F7185C2F3}"/>
                      </a:ext>
                    </a:extLst>
                  </p:cNvPr>
                  <p:cNvSpPr txBox="1"/>
                  <p:nvPr/>
                </p:nvSpPr>
                <p:spPr>
                  <a:xfrm>
                    <a:off x="6957275" y="3549717"/>
                    <a:ext cx="397216" cy="279244"/>
                  </a:xfrm>
                  <a:prstGeom prst="rect">
                    <a:avLst/>
                  </a:prstGeom>
                  <a:noFill/>
                </p:spPr>
                <p:txBody>
                  <a:bodyPr wrap="square" rtlCol="0">
                    <a:spAutoFit/>
                  </a:bodyPr>
                  <a:lstStyle/>
                  <a:p>
                    <a:pPr algn="ctr">
                      <a:lnSpc>
                        <a:spcPts val="1400"/>
                      </a:lnSpc>
                    </a:pPr>
                    <a:r>
                      <a:rPr lang="en-US" sz="1400" b="1" dirty="0">
                        <a:latin typeface="Segoe UI" panose="020B0502040204020203" pitchFamily="34" charset="0"/>
                        <a:cs typeface="Segoe UI" panose="020B0502040204020203" pitchFamily="34" charset="0"/>
                      </a:rPr>
                      <a:t>x8</a:t>
                    </a:r>
                  </a:p>
                </p:txBody>
              </p:sp>
            </p:grpSp>
            <p:sp>
              <p:nvSpPr>
                <p:cNvPr id="181" name="TextBox 180">
                  <a:extLst>
                    <a:ext uri="{FF2B5EF4-FFF2-40B4-BE49-F238E27FC236}">
                      <a16:creationId xmlns:a16="http://schemas.microsoft.com/office/drawing/2014/main" id="{36641550-EDA6-4EF0-8253-EFAC211D0886}"/>
                    </a:ext>
                  </a:extLst>
                </p:cNvPr>
                <p:cNvSpPr txBox="1"/>
                <p:nvPr/>
              </p:nvSpPr>
              <p:spPr>
                <a:xfrm rot="18708178">
                  <a:off x="6485612" y="5645580"/>
                  <a:ext cx="817645" cy="273473"/>
                </a:xfrm>
                <a:prstGeom prst="rect">
                  <a:avLst/>
                </a:prstGeom>
                <a:noFill/>
              </p:spPr>
              <p:txBody>
                <a:bodyPr wrap="square" rtlCol="0">
                  <a:spAutoFit/>
                </a:bodyPr>
                <a:lstStyle/>
                <a:p>
                  <a:pPr algn="ctr">
                    <a:lnSpc>
                      <a:spcPts val="1400"/>
                    </a:lnSpc>
                  </a:pPr>
                  <a:r>
                    <a:rPr lang="en-US" sz="1600" b="1" dirty="0">
                      <a:latin typeface="Segoe UI" panose="020B0502040204020203" pitchFamily="34" charset="0"/>
                      <a:cs typeface="Segoe UI" panose="020B0502040204020203" pitchFamily="34" charset="0"/>
                    </a:rPr>
                    <a:t>Slot11</a:t>
                  </a:r>
                </a:p>
              </p:txBody>
            </p:sp>
            <p:sp>
              <p:nvSpPr>
                <p:cNvPr id="182" name="TextBox 181">
                  <a:extLst>
                    <a:ext uri="{FF2B5EF4-FFF2-40B4-BE49-F238E27FC236}">
                      <a16:creationId xmlns:a16="http://schemas.microsoft.com/office/drawing/2014/main" id="{E4F169D9-1793-42C4-B8EE-5264D104AD94}"/>
                    </a:ext>
                  </a:extLst>
                </p:cNvPr>
                <p:cNvSpPr txBox="1"/>
                <p:nvPr/>
              </p:nvSpPr>
              <p:spPr>
                <a:xfrm rot="18708178">
                  <a:off x="7114323" y="5643177"/>
                  <a:ext cx="811195" cy="273473"/>
                </a:xfrm>
                <a:prstGeom prst="rect">
                  <a:avLst/>
                </a:prstGeom>
                <a:noFill/>
              </p:spPr>
              <p:txBody>
                <a:bodyPr wrap="square" rtlCol="0">
                  <a:spAutoFit/>
                </a:bodyPr>
                <a:lstStyle/>
                <a:p>
                  <a:pPr algn="ctr">
                    <a:lnSpc>
                      <a:spcPts val="1400"/>
                    </a:lnSpc>
                  </a:pPr>
                  <a:r>
                    <a:rPr lang="en-US" sz="1600" b="1" dirty="0">
                      <a:latin typeface="Segoe UI" panose="020B0502040204020203" pitchFamily="34" charset="0"/>
                      <a:cs typeface="Segoe UI" panose="020B0502040204020203" pitchFamily="34" charset="0"/>
                    </a:rPr>
                    <a:t>Slot10</a:t>
                  </a:r>
                </a:p>
              </p:txBody>
            </p:sp>
            <p:sp>
              <p:nvSpPr>
                <p:cNvPr id="183" name="TextBox 182">
                  <a:extLst>
                    <a:ext uri="{FF2B5EF4-FFF2-40B4-BE49-F238E27FC236}">
                      <a16:creationId xmlns:a16="http://schemas.microsoft.com/office/drawing/2014/main" id="{B8E3AC22-7FFC-4E80-8ED3-3EF4A4A44090}"/>
                    </a:ext>
                  </a:extLst>
                </p:cNvPr>
                <p:cNvSpPr txBox="1"/>
                <p:nvPr/>
              </p:nvSpPr>
              <p:spPr>
                <a:xfrm rot="18708178">
                  <a:off x="7628900" y="5595235"/>
                  <a:ext cx="678449" cy="273473"/>
                </a:xfrm>
                <a:prstGeom prst="rect">
                  <a:avLst/>
                </a:prstGeom>
                <a:noFill/>
              </p:spPr>
              <p:txBody>
                <a:bodyPr wrap="square" rtlCol="0">
                  <a:spAutoFit/>
                </a:bodyPr>
                <a:lstStyle/>
                <a:p>
                  <a:pPr algn="ctr">
                    <a:lnSpc>
                      <a:spcPts val="1400"/>
                    </a:lnSpc>
                  </a:pPr>
                  <a:r>
                    <a:rPr lang="en-US" sz="1600" b="1" dirty="0">
                      <a:latin typeface="Segoe UI" panose="020B0502040204020203" pitchFamily="34" charset="0"/>
                      <a:cs typeface="Segoe UI" panose="020B0502040204020203" pitchFamily="34" charset="0"/>
                    </a:rPr>
                    <a:t>Slot9</a:t>
                  </a:r>
                </a:p>
              </p:txBody>
            </p:sp>
            <p:sp>
              <p:nvSpPr>
                <p:cNvPr id="184" name="TextBox 183">
                  <a:extLst>
                    <a:ext uri="{FF2B5EF4-FFF2-40B4-BE49-F238E27FC236}">
                      <a16:creationId xmlns:a16="http://schemas.microsoft.com/office/drawing/2014/main" id="{72986A1D-77B2-4C63-A002-F26ACB7FCD5D}"/>
                    </a:ext>
                  </a:extLst>
                </p:cNvPr>
                <p:cNvSpPr txBox="1"/>
                <p:nvPr/>
              </p:nvSpPr>
              <p:spPr>
                <a:xfrm rot="18708178">
                  <a:off x="8020515" y="5598448"/>
                  <a:ext cx="678449" cy="273473"/>
                </a:xfrm>
                <a:prstGeom prst="rect">
                  <a:avLst/>
                </a:prstGeom>
                <a:noFill/>
              </p:spPr>
              <p:txBody>
                <a:bodyPr wrap="square" rtlCol="0">
                  <a:spAutoFit/>
                </a:bodyPr>
                <a:lstStyle/>
                <a:p>
                  <a:pPr algn="ctr">
                    <a:lnSpc>
                      <a:spcPts val="1400"/>
                    </a:lnSpc>
                  </a:pPr>
                  <a:r>
                    <a:rPr lang="en-US" sz="1600" b="1" dirty="0">
                      <a:latin typeface="Segoe UI" panose="020B0502040204020203" pitchFamily="34" charset="0"/>
                      <a:cs typeface="Segoe UI" panose="020B0502040204020203" pitchFamily="34" charset="0"/>
                    </a:rPr>
                    <a:t>Slot8</a:t>
                  </a:r>
                </a:p>
              </p:txBody>
            </p:sp>
            <p:sp>
              <p:nvSpPr>
                <p:cNvPr id="185" name="TextBox 184">
                  <a:extLst>
                    <a:ext uri="{FF2B5EF4-FFF2-40B4-BE49-F238E27FC236}">
                      <a16:creationId xmlns:a16="http://schemas.microsoft.com/office/drawing/2014/main" id="{6D835B30-60FC-4DEB-A8F4-7674D8B1FB4B}"/>
                    </a:ext>
                  </a:extLst>
                </p:cNvPr>
                <p:cNvSpPr txBox="1"/>
                <p:nvPr/>
              </p:nvSpPr>
              <p:spPr>
                <a:xfrm rot="18708178">
                  <a:off x="8406838" y="5603101"/>
                  <a:ext cx="678449" cy="273473"/>
                </a:xfrm>
                <a:prstGeom prst="rect">
                  <a:avLst/>
                </a:prstGeom>
                <a:noFill/>
              </p:spPr>
              <p:txBody>
                <a:bodyPr wrap="square" rtlCol="0">
                  <a:spAutoFit/>
                </a:bodyPr>
                <a:lstStyle/>
                <a:p>
                  <a:pPr algn="ctr">
                    <a:lnSpc>
                      <a:spcPts val="1400"/>
                    </a:lnSpc>
                  </a:pPr>
                  <a:r>
                    <a:rPr lang="en-US" sz="1600" b="1" dirty="0">
                      <a:latin typeface="Segoe UI" panose="020B0502040204020203" pitchFamily="34" charset="0"/>
                      <a:cs typeface="Segoe UI" panose="020B0502040204020203" pitchFamily="34" charset="0"/>
                    </a:rPr>
                    <a:t>Slot7</a:t>
                  </a:r>
                </a:p>
              </p:txBody>
            </p:sp>
          </p:grpSp>
        </p:grpSp>
        <p:cxnSp>
          <p:nvCxnSpPr>
            <p:cNvPr id="167" name="Straight Connector 166">
              <a:extLst>
                <a:ext uri="{FF2B5EF4-FFF2-40B4-BE49-F238E27FC236}">
                  <a16:creationId xmlns:a16="http://schemas.microsoft.com/office/drawing/2014/main" id="{B5407C3D-EA0D-47BD-B46D-C215599496FF}"/>
                </a:ext>
              </a:extLst>
            </p:cNvPr>
            <p:cNvCxnSpPr>
              <a:cxnSpLocks/>
            </p:cNvCxnSpPr>
            <p:nvPr/>
          </p:nvCxnSpPr>
          <p:spPr>
            <a:xfrm flipV="1">
              <a:off x="7149312" y="1562379"/>
              <a:ext cx="315148" cy="128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8" name="Group 167">
              <a:extLst>
                <a:ext uri="{FF2B5EF4-FFF2-40B4-BE49-F238E27FC236}">
                  <a16:creationId xmlns:a16="http://schemas.microsoft.com/office/drawing/2014/main" id="{692B8B15-4DC2-49F9-BDC6-93D8F6AB8230}"/>
                </a:ext>
              </a:extLst>
            </p:cNvPr>
            <p:cNvGrpSpPr/>
            <p:nvPr/>
          </p:nvGrpSpPr>
          <p:grpSpPr>
            <a:xfrm>
              <a:off x="6021457" y="1295140"/>
              <a:ext cx="1327011" cy="553998"/>
              <a:chOff x="7635012" y="3566596"/>
              <a:chExt cx="957327" cy="553998"/>
            </a:xfrm>
          </p:grpSpPr>
          <p:sp>
            <p:nvSpPr>
              <p:cNvPr id="176" name="Rectangle 175">
                <a:extLst>
                  <a:ext uri="{FF2B5EF4-FFF2-40B4-BE49-F238E27FC236}">
                    <a16:creationId xmlns:a16="http://schemas.microsoft.com/office/drawing/2014/main" id="{F4BFDD2C-51B5-4CD4-AD60-B5CDBA353117}"/>
                  </a:ext>
                </a:extLst>
              </p:cNvPr>
              <p:cNvSpPr/>
              <p:nvPr/>
            </p:nvSpPr>
            <p:spPr>
              <a:xfrm>
                <a:off x="7757797" y="3607038"/>
                <a:ext cx="707993" cy="465442"/>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TextBox 176">
                <a:extLst>
                  <a:ext uri="{FF2B5EF4-FFF2-40B4-BE49-F238E27FC236}">
                    <a16:creationId xmlns:a16="http://schemas.microsoft.com/office/drawing/2014/main" id="{876755A9-B3E4-4B9E-9E8C-FFA5C4A858AC}"/>
                  </a:ext>
                </a:extLst>
              </p:cNvPr>
              <p:cNvSpPr txBox="1"/>
              <p:nvPr/>
            </p:nvSpPr>
            <p:spPr>
              <a:xfrm>
                <a:off x="7635012" y="3566596"/>
                <a:ext cx="957327" cy="553998"/>
              </a:xfrm>
              <a:prstGeom prst="rect">
                <a:avLst/>
              </a:prstGeom>
              <a:noFill/>
              <a:ln w="28575">
                <a:noFill/>
              </a:ln>
            </p:spPr>
            <p:txBody>
              <a:bodyPr wrap="square" rtlCol="0">
                <a:spAutoFit/>
              </a:bodyPr>
              <a:lstStyle/>
              <a:p>
                <a:pPr algn="ctr">
                  <a:lnSpc>
                    <a:spcPts val="1800"/>
                  </a:lnSpc>
                </a:pPr>
                <a:r>
                  <a:rPr lang="en-US" sz="1600" b="1" dirty="0">
                    <a:latin typeface="Segoe UI" panose="020B0502040204020203" pitchFamily="34" charset="0"/>
                    <a:cs typeface="Segoe UI" panose="020B0502040204020203" pitchFamily="34" charset="0"/>
                  </a:rPr>
                  <a:t>Root complex</a:t>
                </a:r>
              </a:p>
            </p:txBody>
          </p:sp>
        </p:grpSp>
        <p:cxnSp>
          <p:nvCxnSpPr>
            <p:cNvPr id="169" name="Straight Connector 168">
              <a:extLst>
                <a:ext uri="{FF2B5EF4-FFF2-40B4-BE49-F238E27FC236}">
                  <a16:creationId xmlns:a16="http://schemas.microsoft.com/office/drawing/2014/main" id="{EF962C60-DE8F-4BC4-B90A-55BD43DBEBD4}"/>
                </a:ext>
              </a:extLst>
            </p:cNvPr>
            <p:cNvCxnSpPr>
              <a:cxnSpLocks/>
            </p:cNvCxnSpPr>
            <p:nvPr/>
          </p:nvCxnSpPr>
          <p:spPr>
            <a:xfrm flipV="1">
              <a:off x="7029934" y="1800685"/>
              <a:ext cx="0" cy="1766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03817423-BC76-4318-B5A3-E0C0327BA821}"/>
                </a:ext>
              </a:extLst>
            </p:cNvPr>
            <p:cNvCxnSpPr>
              <a:cxnSpLocks/>
            </p:cNvCxnSpPr>
            <p:nvPr/>
          </p:nvCxnSpPr>
          <p:spPr>
            <a:xfrm flipV="1">
              <a:off x="7483131" y="2093936"/>
              <a:ext cx="952277" cy="5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3B0C4923-0C7B-4A6C-A45B-146FAC45FA49}"/>
                </a:ext>
              </a:extLst>
            </p:cNvPr>
            <p:cNvCxnSpPr>
              <a:cxnSpLocks/>
            </p:cNvCxnSpPr>
            <p:nvPr/>
          </p:nvCxnSpPr>
          <p:spPr>
            <a:xfrm flipV="1">
              <a:off x="7484183" y="1977329"/>
              <a:ext cx="0" cy="142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2873B9C6-657F-4E8B-AD9A-C529BE028EF7}"/>
                </a:ext>
              </a:extLst>
            </p:cNvPr>
            <p:cNvCxnSpPr>
              <a:cxnSpLocks/>
            </p:cNvCxnSpPr>
            <p:nvPr/>
          </p:nvCxnSpPr>
          <p:spPr>
            <a:xfrm flipH="1">
              <a:off x="7010655" y="1977329"/>
              <a:ext cx="4924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C02040EB-FD3D-41AE-93C2-B98E950B5242}"/>
                </a:ext>
              </a:extLst>
            </p:cNvPr>
            <p:cNvCxnSpPr>
              <a:cxnSpLocks/>
            </p:cNvCxnSpPr>
            <p:nvPr/>
          </p:nvCxnSpPr>
          <p:spPr>
            <a:xfrm flipH="1">
              <a:off x="7384251" y="2176027"/>
              <a:ext cx="17991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649A5CC9-07FC-43AA-A221-CB77641F717A}"/>
                </a:ext>
              </a:extLst>
            </p:cNvPr>
            <p:cNvCxnSpPr>
              <a:cxnSpLocks/>
            </p:cNvCxnSpPr>
            <p:nvPr/>
          </p:nvCxnSpPr>
          <p:spPr>
            <a:xfrm flipV="1">
              <a:off x="7402229" y="2041241"/>
              <a:ext cx="0" cy="142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D27819EB-5210-431F-A0A9-E2A60E9161D0}"/>
                </a:ext>
              </a:extLst>
            </p:cNvPr>
            <p:cNvCxnSpPr>
              <a:cxnSpLocks/>
            </p:cNvCxnSpPr>
            <p:nvPr/>
          </p:nvCxnSpPr>
          <p:spPr>
            <a:xfrm flipH="1">
              <a:off x="6928923" y="2054259"/>
              <a:ext cx="4924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6" name="Group 215">
            <a:extLst>
              <a:ext uri="{FF2B5EF4-FFF2-40B4-BE49-F238E27FC236}">
                <a16:creationId xmlns:a16="http://schemas.microsoft.com/office/drawing/2014/main" id="{8A04786F-7ED2-4EA8-9B27-8F1310F6B0A8}"/>
              </a:ext>
            </a:extLst>
          </p:cNvPr>
          <p:cNvGrpSpPr/>
          <p:nvPr/>
        </p:nvGrpSpPr>
        <p:grpSpPr>
          <a:xfrm flipH="1">
            <a:off x="12403809" y="1031719"/>
            <a:ext cx="2498440" cy="2129502"/>
            <a:chOff x="4906794" y="1046521"/>
            <a:chExt cx="2498440" cy="2129502"/>
          </a:xfrm>
        </p:grpSpPr>
        <p:grpSp>
          <p:nvGrpSpPr>
            <p:cNvPr id="217" name="Group 216">
              <a:extLst>
                <a:ext uri="{FF2B5EF4-FFF2-40B4-BE49-F238E27FC236}">
                  <a16:creationId xmlns:a16="http://schemas.microsoft.com/office/drawing/2014/main" id="{DEC4F5F6-F46C-4CFA-9FA6-DD4C5A35985A}"/>
                </a:ext>
              </a:extLst>
            </p:cNvPr>
            <p:cNvGrpSpPr/>
            <p:nvPr/>
          </p:nvGrpSpPr>
          <p:grpSpPr>
            <a:xfrm>
              <a:off x="4906794" y="1046521"/>
              <a:ext cx="2498440" cy="1712971"/>
              <a:chOff x="4963946" y="1046521"/>
              <a:chExt cx="2498440" cy="1712971"/>
            </a:xfrm>
          </p:grpSpPr>
          <p:pic>
            <p:nvPicPr>
              <p:cNvPr id="219" name="Picture 218">
                <a:extLst>
                  <a:ext uri="{FF2B5EF4-FFF2-40B4-BE49-F238E27FC236}">
                    <a16:creationId xmlns:a16="http://schemas.microsoft.com/office/drawing/2014/main" id="{7BB53236-FA52-4FD6-8315-FD7AA1411BD8}"/>
                  </a:ext>
                </a:extLst>
              </p:cNvPr>
              <p:cNvPicPr>
                <a:picLocks noChangeAspect="1"/>
              </p:cNvPicPr>
              <p:nvPr/>
            </p:nvPicPr>
            <p:blipFill>
              <a:blip r:embed="rId4"/>
              <a:stretch>
                <a:fillRect/>
              </a:stretch>
            </p:blipFill>
            <p:spPr>
              <a:xfrm rot="18887911">
                <a:off x="4963946" y="1046521"/>
                <a:ext cx="1712971" cy="1712971"/>
              </a:xfrm>
              <a:prstGeom prst="rect">
                <a:avLst/>
              </a:prstGeom>
            </p:spPr>
          </p:pic>
          <p:cxnSp>
            <p:nvCxnSpPr>
              <p:cNvPr id="220" name="Straight Connector 219">
                <a:extLst>
                  <a:ext uri="{FF2B5EF4-FFF2-40B4-BE49-F238E27FC236}">
                    <a16:creationId xmlns:a16="http://schemas.microsoft.com/office/drawing/2014/main" id="{D5485F1E-2495-4E5A-8751-B74C87BEA3A7}"/>
                  </a:ext>
                </a:extLst>
              </p:cNvPr>
              <p:cNvCxnSpPr>
                <a:cxnSpLocks/>
              </p:cNvCxnSpPr>
              <p:nvPr/>
            </p:nvCxnSpPr>
            <p:spPr>
              <a:xfrm>
                <a:off x="6271884" y="1565039"/>
                <a:ext cx="119050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1" name="TextBox 220">
                <a:extLst>
                  <a:ext uri="{FF2B5EF4-FFF2-40B4-BE49-F238E27FC236}">
                    <a16:creationId xmlns:a16="http://schemas.microsoft.com/office/drawing/2014/main" id="{773E7F6F-D345-4A89-90CE-B30922EA7EE4}"/>
                  </a:ext>
                </a:extLst>
              </p:cNvPr>
              <p:cNvSpPr txBox="1"/>
              <p:nvPr/>
            </p:nvSpPr>
            <p:spPr>
              <a:xfrm>
                <a:off x="6309936" y="1329896"/>
                <a:ext cx="960225" cy="273473"/>
              </a:xfrm>
              <a:prstGeom prst="rect">
                <a:avLst/>
              </a:prstGeom>
              <a:noFill/>
            </p:spPr>
            <p:txBody>
              <a:bodyPr wrap="square" rtlCol="0">
                <a:spAutoFit/>
              </a:bodyPr>
              <a:lstStyle/>
              <a:p>
                <a:pPr algn="ctr">
                  <a:lnSpc>
                    <a:spcPts val="1400"/>
                  </a:lnSpc>
                </a:pPr>
                <a:r>
                  <a:rPr lang="en-US" sz="1500" b="1" dirty="0">
                    <a:latin typeface="Segoe UI" panose="020B0502040204020203" pitchFamily="34" charset="0"/>
                    <a:cs typeface="Segoe UI" panose="020B0502040204020203" pitchFamily="34" charset="0"/>
                  </a:rPr>
                  <a:t>SDRAM</a:t>
                </a:r>
              </a:p>
            </p:txBody>
          </p:sp>
        </p:grpSp>
        <p:sp>
          <p:nvSpPr>
            <p:cNvPr id="218" name="TextBox 217">
              <a:extLst>
                <a:ext uri="{FF2B5EF4-FFF2-40B4-BE49-F238E27FC236}">
                  <a16:creationId xmlns:a16="http://schemas.microsoft.com/office/drawing/2014/main" id="{F7A870AF-FC4C-4141-BCB8-EB16359A7027}"/>
                </a:ext>
              </a:extLst>
            </p:cNvPr>
            <p:cNvSpPr txBox="1"/>
            <p:nvPr/>
          </p:nvSpPr>
          <p:spPr>
            <a:xfrm>
              <a:off x="4951104" y="2879339"/>
              <a:ext cx="1640086" cy="296684"/>
            </a:xfrm>
            <a:prstGeom prst="rect">
              <a:avLst/>
            </a:prstGeom>
            <a:noFill/>
          </p:spPr>
          <p:txBody>
            <a:bodyPr wrap="square" rtlCol="0">
              <a:spAutoFit/>
            </a:bodyPr>
            <a:lstStyle/>
            <a:p>
              <a:pPr algn="ctr">
                <a:lnSpc>
                  <a:spcPts val="1400"/>
                </a:lnSpc>
              </a:pPr>
              <a:r>
                <a:rPr lang="en-US" sz="2400" b="1" dirty="0">
                  <a:latin typeface="Segoe UI" panose="020B0502040204020203" pitchFamily="34" charset="0"/>
                  <a:cs typeface="Segoe UI" panose="020B0502040204020203" pitchFamily="34" charset="0"/>
                </a:rPr>
                <a:t>RAM</a:t>
              </a:r>
            </a:p>
          </p:txBody>
        </p:sp>
      </p:grpSp>
      <p:sp>
        <p:nvSpPr>
          <p:cNvPr id="145" name="Content Placeholder 2">
            <a:extLst>
              <a:ext uri="{FF2B5EF4-FFF2-40B4-BE49-F238E27FC236}">
                <a16:creationId xmlns:a16="http://schemas.microsoft.com/office/drawing/2014/main" id="{E6462273-D132-46AB-B0C3-616D7E061C0F}"/>
              </a:ext>
            </a:extLst>
          </p:cNvPr>
          <p:cNvSpPr>
            <a:spLocks noGrp="1"/>
          </p:cNvSpPr>
          <p:nvPr>
            <p:ph idx="1"/>
          </p:nvPr>
        </p:nvSpPr>
        <p:spPr>
          <a:xfrm>
            <a:off x="-41333" y="140283"/>
            <a:ext cx="5104095" cy="6693479"/>
          </a:xfrm>
        </p:spPr>
        <p:txBody>
          <a:bodyPr>
            <a:normAutofit lnSpcReduction="10000"/>
          </a:bodyPr>
          <a:lstStyle/>
          <a:p>
            <a:r>
              <a:rPr lang="en-US" sz="3600" dirty="0"/>
              <a:t>Different devices have different lane counts</a:t>
            </a:r>
          </a:p>
          <a:p>
            <a:pPr lvl="1"/>
            <a:endParaRPr lang="en-US" sz="3200" dirty="0"/>
          </a:p>
          <a:p>
            <a:pPr lvl="1"/>
            <a:endParaRPr lang="en-US" sz="3200" dirty="0"/>
          </a:p>
          <a:p>
            <a:pPr lvl="1"/>
            <a:endParaRPr lang="en-US" sz="3200" dirty="0"/>
          </a:p>
          <a:p>
            <a:pPr lvl="1"/>
            <a:endParaRPr lang="en-US" sz="3200" dirty="0"/>
          </a:p>
          <a:p>
            <a:pPr lvl="1"/>
            <a:endParaRPr lang="en-US" sz="3200" dirty="0"/>
          </a:p>
          <a:p>
            <a:endParaRPr lang="en-US" sz="3600" dirty="0"/>
          </a:p>
          <a:p>
            <a:pPr marL="457200" lvl="1" indent="0">
              <a:buNone/>
            </a:pPr>
            <a:endParaRPr lang="en-US" sz="3200" dirty="0"/>
          </a:p>
          <a:p>
            <a:pPr marL="457200" lvl="1" indent="0">
              <a:buNone/>
            </a:pPr>
            <a:endParaRPr lang="en-US" sz="3200" dirty="0"/>
          </a:p>
          <a:p>
            <a:r>
              <a:rPr lang="en-US" sz="3600" dirty="0"/>
              <a:t>Oversubscription at a switch may prevent a device from exchanging data at its full rate</a:t>
            </a:r>
          </a:p>
        </p:txBody>
      </p:sp>
      <p:grpSp>
        <p:nvGrpSpPr>
          <p:cNvPr id="3" name="Group 2">
            <a:extLst>
              <a:ext uri="{FF2B5EF4-FFF2-40B4-BE49-F238E27FC236}">
                <a16:creationId xmlns:a16="http://schemas.microsoft.com/office/drawing/2014/main" id="{4BB6EFF2-4700-409E-8C15-0086CB4687DC}"/>
              </a:ext>
            </a:extLst>
          </p:cNvPr>
          <p:cNvGrpSpPr/>
          <p:nvPr/>
        </p:nvGrpSpPr>
        <p:grpSpPr>
          <a:xfrm>
            <a:off x="-492799" y="1159923"/>
            <a:ext cx="3889094" cy="1435777"/>
            <a:chOff x="-608078" y="1419201"/>
            <a:chExt cx="3889094" cy="1435777"/>
          </a:xfrm>
        </p:grpSpPr>
        <p:grpSp>
          <p:nvGrpSpPr>
            <p:cNvPr id="151" name="Group 150">
              <a:extLst>
                <a:ext uri="{FF2B5EF4-FFF2-40B4-BE49-F238E27FC236}">
                  <a16:creationId xmlns:a16="http://schemas.microsoft.com/office/drawing/2014/main" id="{57824416-386D-4DBA-8AF6-7C8A9565678A}"/>
                </a:ext>
              </a:extLst>
            </p:cNvPr>
            <p:cNvGrpSpPr/>
            <p:nvPr/>
          </p:nvGrpSpPr>
          <p:grpSpPr>
            <a:xfrm>
              <a:off x="-608078" y="1515424"/>
              <a:ext cx="3889094" cy="1339554"/>
              <a:chOff x="3304914" y="1917949"/>
              <a:chExt cx="3889094" cy="1339554"/>
            </a:xfrm>
          </p:grpSpPr>
          <p:pic>
            <p:nvPicPr>
              <p:cNvPr id="152" name="Picture 151">
                <a:extLst>
                  <a:ext uri="{FF2B5EF4-FFF2-40B4-BE49-F238E27FC236}">
                    <a16:creationId xmlns:a16="http://schemas.microsoft.com/office/drawing/2014/main" id="{454082A9-193F-4985-80A0-1C1743214156}"/>
                  </a:ext>
                </a:extLst>
              </p:cNvPr>
              <p:cNvPicPr>
                <a:picLocks noChangeAspect="1"/>
              </p:cNvPicPr>
              <p:nvPr/>
            </p:nvPicPr>
            <p:blipFill>
              <a:blip r:embed="rId6"/>
              <a:stretch>
                <a:fillRect/>
              </a:stretch>
            </p:blipFill>
            <p:spPr>
              <a:xfrm>
                <a:off x="4202021" y="1917949"/>
                <a:ext cx="2083024" cy="631668"/>
              </a:xfrm>
              <a:prstGeom prst="rect">
                <a:avLst/>
              </a:prstGeom>
            </p:spPr>
          </p:pic>
          <p:sp>
            <p:nvSpPr>
              <p:cNvPr id="154" name="Rectangle 153">
                <a:extLst>
                  <a:ext uri="{FF2B5EF4-FFF2-40B4-BE49-F238E27FC236}">
                    <a16:creationId xmlns:a16="http://schemas.microsoft.com/office/drawing/2014/main" id="{DB271CC2-E161-4489-BEEE-344F4CF7E06C}"/>
                  </a:ext>
                </a:extLst>
              </p:cNvPr>
              <p:cNvSpPr/>
              <p:nvPr/>
            </p:nvSpPr>
            <p:spPr>
              <a:xfrm>
                <a:off x="3304914" y="2549617"/>
                <a:ext cx="3889094" cy="707886"/>
              </a:xfrm>
              <a:prstGeom prst="rect">
                <a:avLst/>
              </a:prstGeom>
            </p:spPr>
            <p:txBody>
              <a:bodyPr wrap="square">
                <a:spAutoFit/>
              </a:bodyPr>
              <a:lstStyle/>
              <a:p>
                <a:pPr algn="ctr">
                  <a:lnSpc>
                    <a:spcPts val="2400"/>
                  </a:lnSpc>
                </a:pPr>
                <a:r>
                  <a:rPr lang="it-IT" sz="2000" b="1" dirty="0">
                    <a:latin typeface="Segoe UI" panose="020B0502040204020203" pitchFamily="34" charset="0"/>
                    <a:cs typeface="Segoe UI" panose="020B0502040204020203" pitchFamily="34" charset="0"/>
                  </a:rPr>
                  <a:t>HP EX900 SSD</a:t>
                </a:r>
              </a:p>
              <a:p>
                <a:pPr algn="ctr">
                  <a:lnSpc>
                    <a:spcPts val="2400"/>
                  </a:lnSpc>
                </a:pPr>
                <a:r>
                  <a:rPr lang="it-IT" sz="2000" b="1" dirty="0">
                    <a:latin typeface="Segoe UI" panose="020B0502040204020203" pitchFamily="34" charset="0"/>
                    <a:cs typeface="Segoe UI" panose="020B0502040204020203" pitchFamily="34" charset="0"/>
                  </a:rPr>
                  <a:t>(PCI-e 3.0 x4 lanes)</a:t>
                </a:r>
                <a:endParaRPr lang="en-US" sz="2000" b="1" dirty="0">
                  <a:latin typeface="Segoe UI" panose="020B0502040204020203" pitchFamily="34" charset="0"/>
                  <a:cs typeface="Segoe UI" panose="020B0502040204020203" pitchFamily="34" charset="0"/>
                </a:endParaRPr>
              </a:p>
            </p:txBody>
          </p:sp>
        </p:grpSp>
        <p:sp>
          <p:nvSpPr>
            <p:cNvPr id="2" name="Rectangle 1">
              <a:extLst>
                <a:ext uri="{FF2B5EF4-FFF2-40B4-BE49-F238E27FC236}">
                  <a16:creationId xmlns:a16="http://schemas.microsoft.com/office/drawing/2014/main" id="{8ADBF76E-6A92-447D-8F37-89FEA03469E5}"/>
                </a:ext>
              </a:extLst>
            </p:cNvPr>
            <p:cNvSpPr/>
            <p:nvPr/>
          </p:nvSpPr>
          <p:spPr>
            <a:xfrm>
              <a:off x="72970" y="1419201"/>
              <a:ext cx="2616951" cy="143577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62D54F14-BC0A-45C9-BFBF-F293D98CDFEC}"/>
              </a:ext>
            </a:extLst>
          </p:cNvPr>
          <p:cNvGrpSpPr/>
          <p:nvPr/>
        </p:nvGrpSpPr>
        <p:grpSpPr>
          <a:xfrm>
            <a:off x="-411863" y="2864537"/>
            <a:ext cx="3889094" cy="1892589"/>
            <a:chOff x="-103672" y="2907641"/>
            <a:chExt cx="3889094" cy="1892589"/>
          </a:xfrm>
        </p:grpSpPr>
        <p:grpSp>
          <p:nvGrpSpPr>
            <p:cNvPr id="140" name="Group 139">
              <a:extLst>
                <a:ext uri="{FF2B5EF4-FFF2-40B4-BE49-F238E27FC236}">
                  <a16:creationId xmlns:a16="http://schemas.microsoft.com/office/drawing/2014/main" id="{03474C6C-5BEC-494B-9B0D-7BE0211E3A2D}"/>
                </a:ext>
              </a:extLst>
            </p:cNvPr>
            <p:cNvGrpSpPr/>
            <p:nvPr/>
          </p:nvGrpSpPr>
          <p:grpSpPr>
            <a:xfrm>
              <a:off x="-103672" y="2975169"/>
              <a:ext cx="3889094" cy="1825061"/>
              <a:chOff x="7720784" y="2326047"/>
              <a:chExt cx="3889094" cy="1825061"/>
            </a:xfrm>
          </p:grpSpPr>
          <p:pic>
            <p:nvPicPr>
              <p:cNvPr id="141" name="Picture 2" descr="Image result for Radeon RX 560">
                <a:extLst>
                  <a:ext uri="{FF2B5EF4-FFF2-40B4-BE49-F238E27FC236}">
                    <a16:creationId xmlns:a16="http://schemas.microsoft.com/office/drawing/2014/main" id="{52288879-9F92-49D3-BDEC-E24D5EE48B7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30611" y="2326047"/>
                <a:ext cx="1679161" cy="1259371"/>
              </a:xfrm>
              <a:prstGeom prst="rect">
                <a:avLst/>
              </a:prstGeom>
              <a:noFill/>
              <a:extLst>
                <a:ext uri="{909E8E84-426E-40DD-AFC4-6F175D3DCCD1}">
                  <a14:hiddenFill xmlns:a14="http://schemas.microsoft.com/office/drawing/2010/main">
                    <a:solidFill>
                      <a:srgbClr val="FFFFFF"/>
                    </a:solidFill>
                  </a14:hiddenFill>
                </a:ext>
              </a:extLst>
            </p:spPr>
          </p:pic>
          <p:sp>
            <p:nvSpPr>
              <p:cNvPr id="144" name="Rectangle 143">
                <a:extLst>
                  <a:ext uri="{FF2B5EF4-FFF2-40B4-BE49-F238E27FC236}">
                    <a16:creationId xmlns:a16="http://schemas.microsoft.com/office/drawing/2014/main" id="{80C1D327-0262-40DC-ACC5-DAE23EFE1750}"/>
                  </a:ext>
                </a:extLst>
              </p:cNvPr>
              <p:cNvSpPr/>
              <p:nvPr/>
            </p:nvSpPr>
            <p:spPr>
              <a:xfrm>
                <a:off x="7720784" y="3443222"/>
                <a:ext cx="3889094" cy="707886"/>
              </a:xfrm>
              <a:prstGeom prst="rect">
                <a:avLst/>
              </a:prstGeom>
            </p:spPr>
            <p:txBody>
              <a:bodyPr wrap="square">
                <a:spAutoFit/>
              </a:bodyPr>
              <a:lstStyle/>
              <a:p>
                <a:pPr algn="ctr">
                  <a:lnSpc>
                    <a:spcPts val="2400"/>
                  </a:lnSpc>
                </a:pPr>
                <a:r>
                  <a:rPr lang="it-IT" sz="2000" b="1" dirty="0">
                    <a:latin typeface="Segoe UI" panose="020B0502040204020203" pitchFamily="34" charset="0"/>
                    <a:cs typeface="Segoe UI" panose="020B0502040204020203" pitchFamily="34" charset="0"/>
                  </a:rPr>
                  <a:t>Radeon RX 560 GPU</a:t>
                </a:r>
              </a:p>
              <a:p>
                <a:pPr algn="ctr">
                  <a:lnSpc>
                    <a:spcPts val="2400"/>
                  </a:lnSpc>
                </a:pPr>
                <a:r>
                  <a:rPr lang="it-IT" sz="2000" b="1" dirty="0">
                    <a:latin typeface="Segoe UI" panose="020B0502040204020203" pitchFamily="34" charset="0"/>
                    <a:cs typeface="Segoe UI" panose="020B0502040204020203" pitchFamily="34" charset="0"/>
                  </a:rPr>
                  <a:t>(PCI-e 3.0 x16 lanes)</a:t>
                </a:r>
                <a:endParaRPr lang="en-US" sz="2000" b="1" dirty="0">
                  <a:latin typeface="Segoe UI" panose="020B0502040204020203" pitchFamily="34" charset="0"/>
                  <a:cs typeface="Segoe UI" panose="020B0502040204020203" pitchFamily="34" charset="0"/>
                </a:endParaRPr>
              </a:p>
            </p:txBody>
          </p:sp>
        </p:grpSp>
        <p:sp>
          <p:nvSpPr>
            <p:cNvPr id="222" name="Rectangle 221">
              <a:extLst>
                <a:ext uri="{FF2B5EF4-FFF2-40B4-BE49-F238E27FC236}">
                  <a16:creationId xmlns:a16="http://schemas.microsoft.com/office/drawing/2014/main" id="{9B3309B7-A021-46E9-A11B-49F0E47DE28E}"/>
                </a:ext>
              </a:extLst>
            </p:cNvPr>
            <p:cNvSpPr/>
            <p:nvPr/>
          </p:nvSpPr>
          <p:spPr>
            <a:xfrm>
              <a:off x="597402" y="2907641"/>
              <a:ext cx="2474577" cy="189258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4E9B3D45-FF19-432A-AED0-E7243B42E9CF}"/>
              </a:ext>
            </a:extLst>
          </p:cNvPr>
          <p:cNvGrpSpPr/>
          <p:nvPr/>
        </p:nvGrpSpPr>
        <p:grpSpPr>
          <a:xfrm>
            <a:off x="2703294" y="1672677"/>
            <a:ext cx="2781493" cy="2335149"/>
            <a:chOff x="-1966167" y="-1389421"/>
            <a:chExt cx="2781493" cy="2335149"/>
          </a:xfrm>
        </p:grpSpPr>
        <p:sp>
          <p:nvSpPr>
            <p:cNvPr id="158" name="Rectangle 157">
              <a:extLst>
                <a:ext uri="{FF2B5EF4-FFF2-40B4-BE49-F238E27FC236}">
                  <a16:creationId xmlns:a16="http://schemas.microsoft.com/office/drawing/2014/main" id="{90FDD45B-3A5E-49D1-ADA5-5440C0AE6681}"/>
                </a:ext>
              </a:extLst>
            </p:cNvPr>
            <p:cNvSpPr/>
            <p:nvPr/>
          </p:nvSpPr>
          <p:spPr>
            <a:xfrm>
              <a:off x="-1762718" y="-1389421"/>
              <a:ext cx="2418559" cy="233514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6" name="Group 145">
              <a:extLst>
                <a:ext uri="{FF2B5EF4-FFF2-40B4-BE49-F238E27FC236}">
                  <a16:creationId xmlns:a16="http://schemas.microsoft.com/office/drawing/2014/main" id="{DA0369B9-1ED4-4997-93E6-51C9BE5C3184}"/>
                </a:ext>
              </a:extLst>
            </p:cNvPr>
            <p:cNvGrpSpPr/>
            <p:nvPr/>
          </p:nvGrpSpPr>
          <p:grpSpPr>
            <a:xfrm>
              <a:off x="-1966167" y="-1301336"/>
              <a:ext cx="2781493" cy="2227265"/>
              <a:chOff x="203160" y="1938790"/>
              <a:chExt cx="3889094" cy="2938286"/>
            </a:xfrm>
          </p:grpSpPr>
          <p:pic>
            <p:nvPicPr>
              <p:cNvPr id="149" name="Picture 148">
                <a:extLst>
                  <a:ext uri="{FF2B5EF4-FFF2-40B4-BE49-F238E27FC236}">
                    <a16:creationId xmlns:a16="http://schemas.microsoft.com/office/drawing/2014/main" id="{20E23C31-2F74-46BB-85BA-07DAFEE30F5A}"/>
                  </a:ext>
                </a:extLst>
              </p:cNvPr>
              <p:cNvPicPr>
                <a:picLocks noChangeAspect="1"/>
              </p:cNvPicPr>
              <p:nvPr/>
            </p:nvPicPr>
            <p:blipFill>
              <a:blip r:embed="rId8"/>
              <a:stretch>
                <a:fillRect/>
              </a:stretch>
            </p:blipFill>
            <p:spPr>
              <a:xfrm>
                <a:off x="694095" y="1938790"/>
                <a:ext cx="2867769" cy="2234975"/>
              </a:xfrm>
              <a:prstGeom prst="rect">
                <a:avLst/>
              </a:prstGeom>
            </p:spPr>
          </p:pic>
          <p:sp>
            <p:nvSpPr>
              <p:cNvPr id="150" name="Rectangle 149">
                <a:extLst>
                  <a:ext uri="{FF2B5EF4-FFF2-40B4-BE49-F238E27FC236}">
                    <a16:creationId xmlns:a16="http://schemas.microsoft.com/office/drawing/2014/main" id="{03AC74E0-39BF-43F0-8715-71E2E18D4525}"/>
                  </a:ext>
                </a:extLst>
              </p:cNvPr>
              <p:cNvSpPr/>
              <p:nvPr/>
            </p:nvSpPr>
            <p:spPr>
              <a:xfrm>
                <a:off x="203160" y="3943208"/>
                <a:ext cx="3889094" cy="933868"/>
              </a:xfrm>
              <a:prstGeom prst="rect">
                <a:avLst/>
              </a:prstGeom>
            </p:spPr>
            <p:txBody>
              <a:bodyPr wrap="square">
                <a:spAutoFit/>
              </a:bodyPr>
              <a:lstStyle/>
              <a:p>
                <a:pPr algn="ctr">
                  <a:lnSpc>
                    <a:spcPts val="2400"/>
                  </a:lnSpc>
                </a:pPr>
                <a:r>
                  <a:rPr lang="en-US" sz="2000" b="1" dirty="0">
                    <a:latin typeface="Segoe UI" panose="020B0502040204020203" pitchFamily="34" charset="0"/>
                    <a:cs typeface="Segoe UI" panose="020B0502040204020203" pitchFamily="34" charset="0"/>
                  </a:rPr>
                  <a:t>Intel X520 NIC</a:t>
                </a:r>
              </a:p>
              <a:p>
                <a:pPr algn="ctr">
                  <a:lnSpc>
                    <a:spcPts val="2400"/>
                  </a:lnSpc>
                </a:pPr>
                <a:r>
                  <a:rPr lang="en-US" sz="2000" b="1" dirty="0">
                    <a:latin typeface="Segoe UI" panose="020B0502040204020203" pitchFamily="34" charset="0"/>
                    <a:cs typeface="Segoe UI" panose="020B0502040204020203" pitchFamily="34" charset="0"/>
                  </a:rPr>
                  <a:t>(PCI-e 2.0 x8 lanes)</a:t>
                </a:r>
              </a:p>
            </p:txBody>
          </p:sp>
        </p:grpSp>
      </p:grpSp>
      <p:cxnSp>
        <p:nvCxnSpPr>
          <p:cNvPr id="223" name="Connector: Elbow 222">
            <a:extLst>
              <a:ext uri="{FF2B5EF4-FFF2-40B4-BE49-F238E27FC236}">
                <a16:creationId xmlns:a16="http://schemas.microsoft.com/office/drawing/2014/main" id="{5EE3C105-7003-406B-9D69-07E5756EE43B}"/>
              </a:ext>
            </a:extLst>
          </p:cNvPr>
          <p:cNvCxnSpPr>
            <a:cxnSpLocks/>
          </p:cNvCxnSpPr>
          <p:nvPr/>
        </p:nvCxnSpPr>
        <p:spPr>
          <a:xfrm flipV="1">
            <a:off x="4872324" y="3328893"/>
            <a:ext cx="2618484" cy="2674045"/>
          </a:xfrm>
          <a:prstGeom prst="bentConnector3">
            <a:avLst>
              <a:gd name="adj1" fmla="val 50000"/>
            </a:avLst>
          </a:prstGeom>
          <a:ln w="571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4984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5">
                                            <p:txEl>
                                              <p:pRg st="9" end="9"/>
                                            </p:txEl>
                                          </p:spTgt>
                                        </p:tgtEl>
                                        <p:attrNameLst>
                                          <p:attrName>style.visibility</p:attrName>
                                        </p:attrNameLst>
                                      </p:cBhvr>
                                      <p:to>
                                        <p:strVal val="visible"/>
                                      </p:to>
                                    </p:set>
                                    <p:animEffect transition="in" filter="fade">
                                      <p:cBhvr>
                                        <p:cTn id="7" dur="500"/>
                                        <p:tgtEl>
                                          <p:spTgt spid="145">
                                            <p:txEl>
                                              <p:pRg st="9" end="9"/>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23"/>
                                        </p:tgtEl>
                                        <p:attrNameLst>
                                          <p:attrName>style.visibility</p:attrName>
                                        </p:attrNameLst>
                                      </p:cBhvr>
                                      <p:to>
                                        <p:strVal val="visible"/>
                                      </p:to>
                                    </p:set>
                                    <p:animEffect transition="in" filter="fade">
                                      <p:cBhvr>
                                        <p:cTn id="10" dur="500"/>
                                        <p:tgtEl>
                                          <p:spTgt spid="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4436A-62B9-4924-BACE-F06ADF508315}"/>
              </a:ext>
            </a:extLst>
          </p:cNvPr>
          <p:cNvSpPr>
            <a:spLocks noGrp="1"/>
          </p:cNvSpPr>
          <p:nvPr>
            <p:ph type="title"/>
          </p:nvPr>
        </p:nvSpPr>
        <p:spPr>
          <a:xfrm>
            <a:off x="838200" y="75195"/>
            <a:ext cx="10515600" cy="850358"/>
          </a:xfrm>
        </p:spPr>
        <p:txBody>
          <a:bodyPr/>
          <a:lstStyle/>
          <a:p>
            <a:r>
              <a:rPr lang="en-US" dirty="0"/>
              <a:t>Memory-mapped PCI-e Devices</a:t>
            </a:r>
          </a:p>
        </p:txBody>
      </p:sp>
      <p:sp>
        <p:nvSpPr>
          <p:cNvPr id="3" name="Content Placeholder 2">
            <a:extLst>
              <a:ext uri="{FF2B5EF4-FFF2-40B4-BE49-F238E27FC236}">
                <a16:creationId xmlns:a16="http://schemas.microsoft.com/office/drawing/2014/main" id="{0A626ACF-1516-4315-A3F3-F0BB44369BC4}"/>
              </a:ext>
            </a:extLst>
          </p:cNvPr>
          <p:cNvSpPr>
            <a:spLocks noGrp="1"/>
          </p:cNvSpPr>
          <p:nvPr>
            <p:ph idx="1"/>
          </p:nvPr>
        </p:nvSpPr>
        <p:spPr>
          <a:xfrm>
            <a:off x="1" y="925553"/>
            <a:ext cx="5273060" cy="5720574"/>
          </a:xfrm>
        </p:spPr>
        <p:txBody>
          <a:bodyPr>
            <a:normAutofit/>
          </a:bodyPr>
          <a:lstStyle/>
          <a:p>
            <a:r>
              <a:rPr lang="en-US" dirty="0"/>
              <a:t>Each PCI-e device is bound to a range of memory addresses that are managed by the device (not by actual DRAM!)</a:t>
            </a:r>
          </a:p>
          <a:p>
            <a:r>
              <a:rPr lang="en-US" dirty="0"/>
              <a:t>The root complex translates between CPU-created memory requests and PCI-e messages</a:t>
            </a:r>
          </a:p>
          <a:p>
            <a:pPr lvl="1"/>
            <a:r>
              <a:rPr lang="en-US" dirty="0"/>
              <a:t>The CPU writes to device-owned memory addresses to send commands or configure the device</a:t>
            </a:r>
          </a:p>
          <a:p>
            <a:pPr lvl="1"/>
            <a:r>
              <a:rPr lang="en-US" dirty="0"/>
              <a:t>A device sends a PCI-e message to the root complex to respond to a request or proactively interrupt the CPU</a:t>
            </a:r>
          </a:p>
          <a:p>
            <a:pPr lvl="2"/>
            <a:endParaRPr lang="en-US" dirty="0"/>
          </a:p>
        </p:txBody>
      </p:sp>
      <p:pic>
        <p:nvPicPr>
          <p:cNvPr id="34" name="Picture 33">
            <a:extLst>
              <a:ext uri="{FF2B5EF4-FFF2-40B4-BE49-F238E27FC236}">
                <a16:creationId xmlns:a16="http://schemas.microsoft.com/office/drawing/2014/main" id="{EAA4B9A6-F153-4941-A184-A827AB335B07}"/>
              </a:ext>
            </a:extLst>
          </p:cNvPr>
          <p:cNvPicPr>
            <a:picLocks noChangeAspect="1"/>
          </p:cNvPicPr>
          <p:nvPr/>
        </p:nvPicPr>
        <p:blipFill>
          <a:blip r:embed="rId3"/>
          <a:stretch>
            <a:fillRect/>
          </a:stretch>
        </p:blipFill>
        <p:spPr>
          <a:xfrm>
            <a:off x="10272162" y="1140355"/>
            <a:ext cx="1766055" cy="1761965"/>
          </a:xfrm>
          <a:prstGeom prst="rect">
            <a:avLst/>
          </a:prstGeom>
        </p:spPr>
      </p:pic>
      <p:grpSp>
        <p:nvGrpSpPr>
          <p:cNvPr id="72" name="Group 71">
            <a:extLst>
              <a:ext uri="{FF2B5EF4-FFF2-40B4-BE49-F238E27FC236}">
                <a16:creationId xmlns:a16="http://schemas.microsoft.com/office/drawing/2014/main" id="{9FA31AA1-C33E-40C7-BE40-E72663EF6EB8}"/>
              </a:ext>
            </a:extLst>
          </p:cNvPr>
          <p:cNvGrpSpPr/>
          <p:nvPr/>
        </p:nvGrpSpPr>
        <p:grpSpPr>
          <a:xfrm>
            <a:off x="4867564" y="1167712"/>
            <a:ext cx="3178234" cy="2851397"/>
            <a:chOff x="4867564" y="1167712"/>
            <a:chExt cx="3178234" cy="2851397"/>
          </a:xfrm>
        </p:grpSpPr>
        <p:cxnSp>
          <p:nvCxnSpPr>
            <p:cNvPr id="59" name="Straight Connector 58">
              <a:extLst>
                <a:ext uri="{FF2B5EF4-FFF2-40B4-BE49-F238E27FC236}">
                  <a16:creationId xmlns:a16="http://schemas.microsoft.com/office/drawing/2014/main" id="{FE134F5E-955A-4EE4-B897-2E82A447ADC2}"/>
                </a:ext>
              </a:extLst>
            </p:cNvPr>
            <p:cNvCxnSpPr>
              <a:cxnSpLocks/>
            </p:cNvCxnSpPr>
            <p:nvPr/>
          </p:nvCxnSpPr>
          <p:spPr>
            <a:xfrm>
              <a:off x="6424962" y="2057848"/>
              <a:ext cx="153490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extLst>
                <a:ext uri="{FF2B5EF4-FFF2-40B4-BE49-F238E27FC236}">
                  <a16:creationId xmlns:a16="http://schemas.microsoft.com/office/drawing/2014/main" id="{BE5F9FFE-9C75-47C8-864A-1CF8DF2D47E7}"/>
                </a:ext>
              </a:extLst>
            </p:cNvPr>
            <p:cNvPicPr>
              <a:picLocks noChangeAspect="1"/>
            </p:cNvPicPr>
            <p:nvPr/>
          </p:nvPicPr>
          <p:blipFill>
            <a:blip r:embed="rId4"/>
            <a:stretch>
              <a:fillRect/>
            </a:stretch>
          </p:blipFill>
          <p:spPr>
            <a:xfrm rot="2712089" flipH="1">
              <a:off x="4867564" y="1167712"/>
              <a:ext cx="2373453" cy="2373453"/>
            </a:xfrm>
            <a:prstGeom prst="rect">
              <a:avLst/>
            </a:prstGeom>
          </p:spPr>
        </p:pic>
        <p:sp>
          <p:nvSpPr>
            <p:cNvPr id="56" name="TextBox 55">
              <a:extLst>
                <a:ext uri="{FF2B5EF4-FFF2-40B4-BE49-F238E27FC236}">
                  <a16:creationId xmlns:a16="http://schemas.microsoft.com/office/drawing/2014/main" id="{CD425A41-0A6D-4EF6-A619-12DC21C1691C}"/>
                </a:ext>
              </a:extLst>
            </p:cNvPr>
            <p:cNvSpPr txBox="1"/>
            <p:nvPr/>
          </p:nvSpPr>
          <p:spPr>
            <a:xfrm flipH="1">
              <a:off x="5273061" y="3699213"/>
              <a:ext cx="1640086" cy="319896"/>
            </a:xfrm>
            <a:prstGeom prst="rect">
              <a:avLst/>
            </a:prstGeom>
            <a:noFill/>
          </p:spPr>
          <p:txBody>
            <a:bodyPr wrap="square" rtlCol="0">
              <a:spAutoFit/>
            </a:bodyPr>
            <a:lstStyle/>
            <a:p>
              <a:pPr algn="ctr">
                <a:lnSpc>
                  <a:spcPts val="1400"/>
                </a:lnSpc>
              </a:pPr>
              <a:r>
                <a:rPr lang="en-US" sz="2800" b="1" dirty="0">
                  <a:latin typeface="Segoe UI" panose="020B0502040204020203" pitchFamily="34" charset="0"/>
                  <a:cs typeface="Segoe UI" panose="020B0502040204020203" pitchFamily="34" charset="0"/>
                </a:rPr>
                <a:t>RAM</a:t>
              </a:r>
            </a:p>
          </p:txBody>
        </p:sp>
        <p:sp>
          <p:nvSpPr>
            <p:cNvPr id="61" name="TextBox 60">
              <a:extLst>
                <a:ext uri="{FF2B5EF4-FFF2-40B4-BE49-F238E27FC236}">
                  <a16:creationId xmlns:a16="http://schemas.microsoft.com/office/drawing/2014/main" id="{75240FFE-A0F8-4E79-BD50-37530C2A058A}"/>
                </a:ext>
              </a:extLst>
            </p:cNvPr>
            <p:cNvSpPr txBox="1"/>
            <p:nvPr/>
          </p:nvSpPr>
          <p:spPr>
            <a:xfrm flipH="1">
              <a:off x="6405712" y="1804189"/>
              <a:ext cx="1640086" cy="296684"/>
            </a:xfrm>
            <a:prstGeom prst="rect">
              <a:avLst/>
            </a:prstGeom>
            <a:noFill/>
          </p:spPr>
          <p:txBody>
            <a:bodyPr wrap="square" rtlCol="0">
              <a:spAutoFit/>
            </a:bodyPr>
            <a:lstStyle/>
            <a:p>
              <a:pPr algn="ctr">
                <a:lnSpc>
                  <a:spcPts val="1400"/>
                </a:lnSpc>
              </a:pPr>
              <a:r>
                <a:rPr lang="en-US" sz="2400" b="1" dirty="0">
                  <a:latin typeface="Segoe UI" panose="020B0502040204020203" pitchFamily="34" charset="0"/>
                  <a:cs typeface="Segoe UI" panose="020B0502040204020203" pitchFamily="34" charset="0"/>
                </a:rPr>
                <a:t>SDRAM</a:t>
              </a:r>
            </a:p>
          </p:txBody>
        </p:sp>
      </p:grpSp>
      <p:grpSp>
        <p:nvGrpSpPr>
          <p:cNvPr id="71" name="Group 70">
            <a:extLst>
              <a:ext uri="{FF2B5EF4-FFF2-40B4-BE49-F238E27FC236}">
                <a16:creationId xmlns:a16="http://schemas.microsoft.com/office/drawing/2014/main" id="{0C845F06-1455-49F4-AB03-C3A02711AABE}"/>
              </a:ext>
            </a:extLst>
          </p:cNvPr>
          <p:cNvGrpSpPr/>
          <p:nvPr/>
        </p:nvGrpSpPr>
        <p:grpSpPr>
          <a:xfrm>
            <a:off x="7789671" y="981491"/>
            <a:ext cx="2970341" cy="1410038"/>
            <a:chOff x="7789671" y="981491"/>
            <a:chExt cx="2970341" cy="1410038"/>
          </a:xfrm>
        </p:grpSpPr>
        <p:cxnSp>
          <p:nvCxnSpPr>
            <p:cNvPr id="9" name="Straight Connector 8">
              <a:extLst>
                <a:ext uri="{FF2B5EF4-FFF2-40B4-BE49-F238E27FC236}">
                  <a16:creationId xmlns:a16="http://schemas.microsoft.com/office/drawing/2014/main" id="{A6D08A14-5224-44EE-8723-F71ED5596150}"/>
                </a:ext>
              </a:extLst>
            </p:cNvPr>
            <p:cNvCxnSpPr>
              <a:cxnSpLocks/>
            </p:cNvCxnSpPr>
            <p:nvPr/>
          </p:nvCxnSpPr>
          <p:spPr>
            <a:xfrm>
              <a:off x="9471206" y="2018802"/>
              <a:ext cx="103352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91B6F523-39A5-4698-9A00-6272ABF56995}"/>
                </a:ext>
              </a:extLst>
            </p:cNvPr>
            <p:cNvGrpSpPr/>
            <p:nvPr/>
          </p:nvGrpSpPr>
          <p:grpSpPr>
            <a:xfrm>
              <a:off x="7789671" y="1651144"/>
              <a:ext cx="1802846" cy="740385"/>
              <a:chOff x="7635012" y="3493573"/>
              <a:chExt cx="1300602" cy="740385"/>
            </a:xfrm>
          </p:grpSpPr>
          <p:sp>
            <p:nvSpPr>
              <p:cNvPr id="15" name="Rectangle 14">
                <a:extLst>
                  <a:ext uri="{FF2B5EF4-FFF2-40B4-BE49-F238E27FC236}">
                    <a16:creationId xmlns:a16="http://schemas.microsoft.com/office/drawing/2014/main" id="{90755D11-2449-43F9-85FA-C147CB6456F6}"/>
                  </a:ext>
                </a:extLst>
              </p:cNvPr>
              <p:cNvSpPr/>
              <p:nvPr/>
            </p:nvSpPr>
            <p:spPr>
              <a:xfrm>
                <a:off x="7757797" y="3493573"/>
                <a:ext cx="1106027" cy="735315"/>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732EC047-3A62-4733-8CDA-C4B609B88F6F}"/>
                  </a:ext>
                </a:extLst>
              </p:cNvPr>
              <p:cNvSpPr txBox="1"/>
              <p:nvPr/>
            </p:nvSpPr>
            <p:spPr>
              <a:xfrm>
                <a:off x="7635012" y="3566596"/>
                <a:ext cx="1300602" cy="667362"/>
              </a:xfrm>
              <a:prstGeom prst="rect">
                <a:avLst/>
              </a:prstGeom>
              <a:noFill/>
              <a:ln w="28575">
                <a:noFill/>
              </a:ln>
            </p:spPr>
            <p:txBody>
              <a:bodyPr wrap="square" rtlCol="0">
                <a:spAutoFit/>
              </a:bodyPr>
              <a:lstStyle/>
              <a:p>
                <a:pPr algn="ctr">
                  <a:lnSpc>
                    <a:spcPts val="2200"/>
                  </a:lnSpc>
                </a:pPr>
                <a:r>
                  <a:rPr lang="en-US" sz="2800" b="1" dirty="0">
                    <a:latin typeface="Segoe UI" panose="020B0502040204020203" pitchFamily="34" charset="0"/>
                    <a:cs typeface="Segoe UI" panose="020B0502040204020203" pitchFamily="34" charset="0"/>
                  </a:rPr>
                  <a:t>Root complex</a:t>
                </a:r>
              </a:p>
            </p:txBody>
          </p:sp>
        </p:grpSp>
        <p:grpSp>
          <p:nvGrpSpPr>
            <p:cNvPr id="65" name="Group 64">
              <a:extLst>
                <a:ext uri="{FF2B5EF4-FFF2-40B4-BE49-F238E27FC236}">
                  <a16:creationId xmlns:a16="http://schemas.microsoft.com/office/drawing/2014/main" id="{A886E64A-44FF-4D37-A744-454AA4C5A502}"/>
                </a:ext>
              </a:extLst>
            </p:cNvPr>
            <p:cNvGrpSpPr/>
            <p:nvPr/>
          </p:nvGrpSpPr>
          <p:grpSpPr>
            <a:xfrm>
              <a:off x="8533521" y="981491"/>
              <a:ext cx="2226491" cy="980665"/>
              <a:chOff x="8533521" y="981491"/>
              <a:chExt cx="2226491" cy="980665"/>
            </a:xfrm>
          </p:grpSpPr>
          <p:cxnSp>
            <p:nvCxnSpPr>
              <p:cNvPr id="35" name="Straight Connector 34">
                <a:extLst>
                  <a:ext uri="{FF2B5EF4-FFF2-40B4-BE49-F238E27FC236}">
                    <a16:creationId xmlns:a16="http://schemas.microsoft.com/office/drawing/2014/main" id="{A76E2478-1350-4A02-9F3F-D2D4A860CB06}"/>
                  </a:ext>
                </a:extLst>
              </p:cNvPr>
              <p:cNvCxnSpPr>
                <a:cxnSpLocks/>
              </p:cNvCxnSpPr>
              <p:nvPr/>
            </p:nvCxnSpPr>
            <p:spPr>
              <a:xfrm>
                <a:off x="9779267" y="1501541"/>
                <a:ext cx="127753" cy="460615"/>
              </a:xfrm>
              <a:prstGeom prst="line">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772569B6-497D-4405-B94E-10E0431D3129}"/>
                  </a:ext>
                </a:extLst>
              </p:cNvPr>
              <p:cNvSpPr txBox="1"/>
              <p:nvPr/>
            </p:nvSpPr>
            <p:spPr>
              <a:xfrm flipH="1">
                <a:off x="8533521" y="981491"/>
                <a:ext cx="2226491" cy="610873"/>
              </a:xfrm>
              <a:prstGeom prst="rect">
                <a:avLst/>
              </a:prstGeom>
              <a:noFill/>
            </p:spPr>
            <p:txBody>
              <a:bodyPr wrap="square" rtlCol="0">
                <a:spAutoFit/>
              </a:bodyPr>
              <a:lstStyle/>
              <a:p>
                <a:pPr algn="ctr">
                  <a:lnSpc>
                    <a:spcPts val="2000"/>
                  </a:lnSpc>
                </a:pPr>
                <a:r>
                  <a:rPr lang="en-US" sz="2400" b="1" dirty="0">
                    <a:latin typeface="Segoe UI" panose="020B0502040204020203" pitchFamily="34" charset="0"/>
                    <a:cs typeface="Segoe UI" panose="020B0502040204020203" pitchFamily="34" charset="0"/>
                  </a:rPr>
                  <a:t>Proprietary protocol</a:t>
                </a:r>
              </a:p>
            </p:txBody>
          </p:sp>
        </p:grpSp>
      </p:grpSp>
      <p:grpSp>
        <p:nvGrpSpPr>
          <p:cNvPr id="73" name="Group 72">
            <a:extLst>
              <a:ext uri="{FF2B5EF4-FFF2-40B4-BE49-F238E27FC236}">
                <a16:creationId xmlns:a16="http://schemas.microsoft.com/office/drawing/2014/main" id="{F220D41B-B76D-4A97-9502-D08322B5BC11}"/>
              </a:ext>
            </a:extLst>
          </p:cNvPr>
          <p:cNvGrpSpPr/>
          <p:nvPr/>
        </p:nvGrpSpPr>
        <p:grpSpPr>
          <a:xfrm>
            <a:off x="6686119" y="2386459"/>
            <a:ext cx="3314069" cy="3009818"/>
            <a:chOff x="6686119" y="2386459"/>
            <a:chExt cx="3314069" cy="3009818"/>
          </a:xfrm>
        </p:grpSpPr>
        <p:sp>
          <p:nvSpPr>
            <p:cNvPr id="54" name="TextBox 53">
              <a:extLst>
                <a:ext uri="{FF2B5EF4-FFF2-40B4-BE49-F238E27FC236}">
                  <a16:creationId xmlns:a16="http://schemas.microsoft.com/office/drawing/2014/main" id="{4AB9040A-120A-46FC-9B56-630FC1AAC522}"/>
                </a:ext>
              </a:extLst>
            </p:cNvPr>
            <p:cNvSpPr txBox="1"/>
            <p:nvPr/>
          </p:nvSpPr>
          <p:spPr>
            <a:xfrm>
              <a:off x="7452684" y="5087987"/>
              <a:ext cx="2547504" cy="308290"/>
            </a:xfrm>
            <a:prstGeom prst="rect">
              <a:avLst/>
            </a:prstGeom>
            <a:noFill/>
          </p:spPr>
          <p:txBody>
            <a:bodyPr wrap="square" rtlCol="0">
              <a:spAutoFit/>
            </a:bodyPr>
            <a:lstStyle/>
            <a:p>
              <a:pPr algn="ctr">
                <a:lnSpc>
                  <a:spcPts val="1400"/>
                </a:lnSpc>
              </a:pPr>
              <a:r>
                <a:rPr lang="en-US" sz="2800" b="1" dirty="0">
                  <a:latin typeface="Segoe UI" panose="020B0502040204020203" pitchFamily="34" charset="0"/>
                  <a:cs typeface="Segoe UI" panose="020B0502040204020203" pitchFamily="34" charset="0"/>
                </a:rPr>
                <a:t>PCI-e device</a:t>
              </a:r>
            </a:p>
          </p:txBody>
        </p:sp>
        <p:cxnSp>
          <p:nvCxnSpPr>
            <p:cNvPr id="66" name="Straight Connector 65">
              <a:extLst>
                <a:ext uri="{FF2B5EF4-FFF2-40B4-BE49-F238E27FC236}">
                  <a16:creationId xmlns:a16="http://schemas.microsoft.com/office/drawing/2014/main" id="{C4CF2D91-BCFA-44B4-94A8-C0033A99BE60}"/>
                </a:ext>
              </a:extLst>
            </p:cNvPr>
            <p:cNvCxnSpPr>
              <a:cxnSpLocks/>
              <a:endCxn id="15" idx="2"/>
            </p:cNvCxnSpPr>
            <p:nvPr/>
          </p:nvCxnSpPr>
          <p:spPr>
            <a:xfrm flipV="1">
              <a:off x="8726438" y="2386459"/>
              <a:ext cx="0" cy="155932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69" name="Picture 68">
              <a:extLst>
                <a:ext uri="{FF2B5EF4-FFF2-40B4-BE49-F238E27FC236}">
                  <a16:creationId xmlns:a16="http://schemas.microsoft.com/office/drawing/2014/main" id="{EA0E1987-09CF-404D-B73F-58D71F9D3023}"/>
                </a:ext>
              </a:extLst>
            </p:cNvPr>
            <p:cNvPicPr>
              <a:picLocks noChangeAspect="1"/>
            </p:cNvPicPr>
            <p:nvPr/>
          </p:nvPicPr>
          <p:blipFill>
            <a:blip r:embed="rId5"/>
            <a:stretch>
              <a:fillRect/>
            </a:stretch>
          </p:blipFill>
          <p:spPr>
            <a:xfrm rot="10800000">
              <a:off x="7913179" y="3909804"/>
              <a:ext cx="1626515" cy="1113336"/>
            </a:xfrm>
            <a:prstGeom prst="rect">
              <a:avLst/>
            </a:prstGeom>
          </p:spPr>
        </p:pic>
        <p:sp>
          <p:nvSpPr>
            <p:cNvPr id="70" name="TextBox 69">
              <a:extLst>
                <a:ext uri="{FF2B5EF4-FFF2-40B4-BE49-F238E27FC236}">
                  <a16:creationId xmlns:a16="http://schemas.microsoft.com/office/drawing/2014/main" id="{FA5B1D94-94DE-4334-ACA8-390EE3A2F05A}"/>
                </a:ext>
              </a:extLst>
            </p:cNvPr>
            <p:cNvSpPr txBox="1"/>
            <p:nvPr/>
          </p:nvSpPr>
          <p:spPr>
            <a:xfrm>
              <a:off x="6686119" y="3097826"/>
              <a:ext cx="2547504" cy="667362"/>
            </a:xfrm>
            <a:prstGeom prst="rect">
              <a:avLst/>
            </a:prstGeom>
            <a:noFill/>
          </p:spPr>
          <p:txBody>
            <a:bodyPr wrap="square" rtlCol="0">
              <a:spAutoFit/>
            </a:bodyPr>
            <a:lstStyle/>
            <a:p>
              <a:pPr algn="ctr">
                <a:lnSpc>
                  <a:spcPts val="2200"/>
                </a:lnSpc>
              </a:pPr>
              <a:r>
                <a:rPr lang="en-US" sz="2000" b="1" dirty="0">
                  <a:latin typeface="Segoe UI" panose="020B0502040204020203" pitchFamily="34" charset="0"/>
                  <a:cs typeface="Segoe UI" panose="020B0502040204020203" pitchFamily="34" charset="0"/>
                </a:rPr>
                <a:t>PCI-e lanes</a:t>
              </a:r>
            </a:p>
            <a:p>
              <a:pPr algn="ctr">
                <a:lnSpc>
                  <a:spcPts val="2200"/>
                </a:lnSpc>
              </a:pPr>
              <a:r>
                <a:rPr lang="en-US" sz="2000" b="1" dirty="0">
                  <a:latin typeface="Segoe UI" panose="020B0502040204020203" pitchFamily="34" charset="0"/>
                  <a:cs typeface="Segoe UI" panose="020B0502040204020203" pitchFamily="34" charset="0"/>
                </a:rPr>
                <a:t>(</a:t>
              </a:r>
              <a:r>
                <a:rPr lang="en-US" sz="2000" b="1" dirty="0" err="1">
                  <a:latin typeface="Segoe UI" panose="020B0502040204020203" pitchFamily="34" charset="0"/>
                  <a:cs typeface="Segoe UI" panose="020B0502040204020203" pitchFamily="34" charset="0"/>
                </a:rPr>
                <a:t>xWhatever</a:t>
              </a:r>
              <a:r>
                <a:rPr lang="en-US" sz="2000" b="1" dirty="0">
                  <a:latin typeface="Segoe UI" panose="020B0502040204020203" pitchFamily="34" charset="0"/>
                  <a:cs typeface="Segoe UI" panose="020B0502040204020203" pitchFamily="34" charset="0"/>
                </a:rPr>
                <a:t>)</a:t>
              </a:r>
            </a:p>
          </p:txBody>
        </p:sp>
      </p:grpSp>
    </p:spTree>
    <p:extLst>
      <p:ext uri="{BB962C8B-B14F-4D97-AF65-F5344CB8AC3E}">
        <p14:creationId xmlns:p14="http://schemas.microsoft.com/office/powerpoint/2010/main" val="3376853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1B569C-6C47-B798-B6EE-893705AACFB2}"/>
              </a:ext>
            </a:extLst>
          </p:cNvPr>
          <p:cNvPicPr>
            <a:picLocks noChangeAspect="1"/>
          </p:cNvPicPr>
          <p:nvPr/>
        </p:nvPicPr>
        <p:blipFill>
          <a:blip r:embed="rId3"/>
          <a:stretch>
            <a:fillRect/>
          </a:stretch>
        </p:blipFill>
        <p:spPr>
          <a:xfrm>
            <a:off x="6359261" y="0"/>
            <a:ext cx="5713793" cy="6858000"/>
          </a:xfrm>
          <a:prstGeom prst="rect">
            <a:avLst/>
          </a:prstGeom>
        </p:spPr>
      </p:pic>
      <p:sp>
        <p:nvSpPr>
          <p:cNvPr id="2" name="Title 1">
            <a:extLst>
              <a:ext uri="{FF2B5EF4-FFF2-40B4-BE49-F238E27FC236}">
                <a16:creationId xmlns:a16="http://schemas.microsoft.com/office/drawing/2014/main" id="{6C54C4FF-29FA-1E15-80F6-C5661764D4B7}"/>
              </a:ext>
            </a:extLst>
          </p:cNvPr>
          <p:cNvSpPr>
            <a:spLocks noGrp="1"/>
          </p:cNvSpPr>
          <p:nvPr>
            <p:ph type="title"/>
          </p:nvPr>
        </p:nvSpPr>
        <p:spPr>
          <a:xfrm>
            <a:off x="433862" y="-186673"/>
            <a:ext cx="6278137" cy="1325563"/>
          </a:xfrm>
        </p:spPr>
        <p:txBody>
          <a:bodyPr>
            <a:normAutofit/>
          </a:bodyPr>
          <a:lstStyle/>
          <a:p>
            <a:r>
              <a:rPr lang="en-US" sz="3200" dirty="0"/>
              <a:t>Physical Memory</a:t>
            </a:r>
            <a:br>
              <a:rPr lang="en-US" sz="3200" dirty="0"/>
            </a:br>
            <a:r>
              <a:rPr lang="en-US" sz="3200" dirty="0"/>
              <a:t>Regions: Intel 10</a:t>
            </a:r>
            <a:r>
              <a:rPr lang="en-US" sz="3200" baseline="30000" dirty="0"/>
              <a:t>th</a:t>
            </a:r>
            <a:r>
              <a:rPr lang="en-US" sz="3200" dirty="0"/>
              <a:t> Gen CPUs</a:t>
            </a:r>
          </a:p>
        </p:txBody>
      </p:sp>
      <p:sp>
        <p:nvSpPr>
          <p:cNvPr id="6" name="Content Placeholder 2">
            <a:extLst>
              <a:ext uri="{FF2B5EF4-FFF2-40B4-BE49-F238E27FC236}">
                <a16:creationId xmlns:a16="http://schemas.microsoft.com/office/drawing/2014/main" id="{058AE63E-AFEE-A466-3E6D-5FED99FE504C}"/>
              </a:ext>
            </a:extLst>
          </p:cNvPr>
          <p:cNvSpPr>
            <a:spLocks noGrp="1"/>
          </p:cNvSpPr>
          <p:nvPr>
            <p:ph idx="1"/>
          </p:nvPr>
        </p:nvSpPr>
        <p:spPr>
          <a:xfrm>
            <a:off x="245327" y="1021621"/>
            <a:ext cx="7159083" cy="5836379"/>
          </a:xfrm>
        </p:spPr>
        <p:txBody>
          <a:bodyPr>
            <a:normAutofit fontScale="92500"/>
          </a:bodyPr>
          <a:lstStyle/>
          <a:p>
            <a:r>
              <a:rPr lang="en-US" dirty="0"/>
              <a:t>At the bottom of physical RAM is the </a:t>
            </a:r>
            <a:r>
              <a:rPr lang="en-US" b="1" dirty="0"/>
              <a:t>DOS area</a:t>
            </a:r>
            <a:endParaRPr lang="en-US" dirty="0"/>
          </a:p>
          <a:p>
            <a:pPr lvl="1"/>
            <a:r>
              <a:rPr lang="en-US" dirty="0"/>
              <a:t>The entire OS goes here (if it fits)</a:t>
            </a:r>
          </a:p>
          <a:p>
            <a:pPr lvl="1"/>
            <a:r>
              <a:rPr lang="en-US" dirty="0"/>
              <a:t>Otherwise, the first-stage OS bootloader lives here</a:t>
            </a:r>
          </a:p>
          <a:p>
            <a:r>
              <a:rPr lang="en-US" dirty="0"/>
              <a:t>The </a:t>
            </a:r>
            <a:r>
              <a:rPr lang="en-US" b="1" dirty="0"/>
              <a:t>legacy video area</a:t>
            </a:r>
            <a:r>
              <a:rPr lang="en-US" dirty="0"/>
              <a:t> is for CGA and VGA graphics</a:t>
            </a:r>
          </a:p>
          <a:p>
            <a:pPr lvl="1"/>
            <a:r>
              <a:rPr lang="en-US" dirty="0"/>
              <a:t>A CPU can update the display by writing to this area</a:t>
            </a:r>
          </a:p>
          <a:p>
            <a:pPr lvl="1"/>
            <a:r>
              <a:rPr lang="en-US" dirty="0"/>
              <a:t>Chickadee’s console output uses the CGA area!</a:t>
            </a:r>
          </a:p>
          <a:p>
            <a:r>
              <a:rPr lang="en-US" dirty="0"/>
              <a:t>The </a:t>
            </a:r>
            <a:r>
              <a:rPr lang="en-US" b="1" dirty="0"/>
              <a:t>BIOS (basic input/output system)</a:t>
            </a:r>
            <a:r>
              <a:rPr lang="en-US" dirty="0"/>
              <a:t> is firmware code that is stored in on-CPU flash</a:t>
            </a:r>
          </a:p>
          <a:p>
            <a:pPr lvl="1"/>
            <a:r>
              <a:rPr lang="en-US" dirty="0"/>
              <a:t>When a CPU boots up, the BIOS code runs</a:t>
            </a:r>
          </a:p>
          <a:p>
            <a:pPr lvl="1"/>
            <a:r>
              <a:rPr lang="en-US" dirty="0"/>
              <a:t>The BIOS detects which buses and hardware devices are connected to the CPU, and eventually loads the OS</a:t>
            </a:r>
          </a:p>
          <a:p>
            <a:pPr lvl="1"/>
            <a:r>
              <a:rPr lang="en-US" dirty="0"/>
              <a:t>UEFI (Unified extensible firmware interface) is the newer specification for BIOS-like software</a:t>
            </a:r>
          </a:p>
        </p:txBody>
      </p:sp>
      <p:sp>
        <p:nvSpPr>
          <p:cNvPr id="8" name="TextBox 7">
            <a:extLst>
              <a:ext uri="{FF2B5EF4-FFF2-40B4-BE49-F238E27FC236}">
                <a16:creationId xmlns:a16="http://schemas.microsoft.com/office/drawing/2014/main" id="{628B5013-6FE4-C91B-0633-304EA6B16C1D}"/>
              </a:ext>
            </a:extLst>
          </p:cNvPr>
          <p:cNvSpPr txBox="1"/>
          <p:nvPr/>
        </p:nvSpPr>
        <p:spPr>
          <a:xfrm>
            <a:off x="1176728" y="3725619"/>
            <a:ext cx="5829300" cy="1200329"/>
          </a:xfrm>
          <a:prstGeom prst="rect">
            <a:avLst/>
          </a:prstGeom>
          <a:noFill/>
        </p:spPr>
        <p:txBody>
          <a:bodyPr wrap="square">
            <a:spAutoFit/>
          </a:bodyPr>
          <a:lstStyle/>
          <a:p>
            <a:r>
              <a:rPr lang="en-US" sz="2400" dirty="0">
                <a:latin typeface="Consolas" panose="020B0609020204030204" pitchFamily="49" charset="0"/>
              </a:rPr>
              <a:t>//Chickadee's x86-64.h</a:t>
            </a:r>
          </a:p>
          <a:p>
            <a:r>
              <a:rPr lang="en-US" sz="2400" dirty="0">
                <a:latin typeface="Consolas" panose="020B0609020204030204" pitchFamily="49" charset="0"/>
              </a:rPr>
              <a:t>//CGA console memory-mapped I/O</a:t>
            </a:r>
          </a:p>
          <a:p>
            <a:r>
              <a:rPr lang="en-US" sz="2400" dirty="0">
                <a:solidFill>
                  <a:srgbClr val="0070C0"/>
                </a:solidFill>
                <a:latin typeface="Consolas" panose="020B0609020204030204" pitchFamily="49" charset="0"/>
              </a:rPr>
              <a:t>#define </a:t>
            </a:r>
            <a:r>
              <a:rPr lang="en-US" sz="2400" dirty="0">
                <a:latin typeface="Consolas" panose="020B0609020204030204" pitchFamily="49" charset="0"/>
              </a:rPr>
              <a:t>CONSOLE_ADDR     </a:t>
            </a:r>
            <a:r>
              <a:rPr lang="en-US" sz="2400" dirty="0">
                <a:solidFill>
                  <a:srgbClr val="00B050"/>
                </a:solidFill>
                <a:latin typeface="Consolas" panose="020B0609020204030204" pitchFamily="49" charset="0"/>
              </a:rPr>
              <a:t>0xB8000</a:t>
            </a:r>
          </a:p>
        </p:txBody>
      </p:sp>
      <p:cxnSp>
        <p:nvCxnSpPr>
          <p:cNvPr id="10" name="Connector: Elbow 9">
            <a:extLst>
              <a:ext uri="{FF2B5EF4-FFF2-40B4-BE49-F238E27FC236}">
                <a16:creationId xmlns:a16="http://schemas.microsoft.com/office/drawing/2014/main" id="{5C67566E-E338-A60C-612B-A485D06CB76D}"/>
              </a:ext>
            </a:extLst>
          </p:cNvPr>
          <p:cNvCxnSpPr>
            <a:cxnSpLocks/>
          </p:cNvCxnSpPr>
          <p:nvPr/>
        </p:nvCxnSpPr>
        <p:spPr>
          <a:xfrm flipV="1">
            <a:off x="6711999" y="3211552"/>
            <a:ext cx="2120807" cy="1471960"/>
          </a:xfrm>
          <a:prstGeom prst="bentConnector3">
            <a:avLst>
              <a:gd name="adj1" fmla="val 50000"/>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346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animEffect transition="in" filter="fade">
                                      <p:cBhvr>
                                        <p:cTn id="7" dur="500"/>
                                        <p:tgtEl>
                                          <p:spTgt spid="6">
                                            <p:txEl>
                                              <p:pRg st="5" end="5"/>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32" presetClass="emph" presetSubtype="0" fill="hold" nodeType="withEffect">
                                  <p:stCondLst>
                                    <p:cond delay="0"/>
                                  </p:stCondLst>
                                  <p:childTnLst>
                                    <p:animRot by="120000">
                                      <p:cBhvr>
                                        <p:cTn id="15" dur="100" fill="hold">
                                          <p:stCondLst>
                                            <p:cond delay="0"/>
                                          </p:stCondLst>
                                        </p:cTn>
                                        <p:tgtEl>
                                          <p:spTgt spid="10"/>
                                        </p:tgtEl>
                                        <p:attrNameLst>
                                          <p:attrName>r</p:attrName>
                                        </p:attrNameLst>
                                      </p:cBhvr>
                                    </p:animRot>
                                    <p:animRot by="-240000">
                                      <p:cBhvr>
                                        <p:cTn id="16" dur="200" fill="hold">
                                          <p:stCondLst>
                                            <p:cond delay="200"/>
                                          </p:stCondLst>
                                        </p:cTn>
                                        <p:tgtEl>
                                          <p:spTgt spid="10"/>
                                        </p:tgtEl>
                                        <p:attrNameLst>
                                          <p:attrName>r</p:attrName>
                                        </p:attrNameLst>
                                      </p:cBhvr>
                                    </p:animRot>
                                    <p:animRot by="240000">
                                      <p:cBhvr>
                                        <p:cTn id="17" dur="200" fill="hold">
                                          <p:stCondLst>
                                            <p:cond delay="400"/>
                                          </p:stCondLst>
                                        </p:cTn>
                                        <p:tgtEl>
                                          <p:spTgt spid="10"/>
                                        </p:tgtEl>
                                        <p:attrNameLst>
                                          <p:attrName>r</p:attrName>
                                        </p:attrNameLst>
                                      </p:cBhvr>
                                    </p:animRot>
                                    <p:animRot by="-240000">
                                      <p:cBhvr>
                                        <p:cTn id="18" dur="200" fill="hold">
                                          <p:stCondLst>
                                            <p:cond delay="600"/>
                                          </p:stCondLst>
                                        </p:cTn>
                                        <p:tgtEl>
                                          <p:spTgt spid="10"/>
                                        </p:tgtEl>
                                        <p:attrNameLst>
                                          <p:attrName>r</p:attrName>
                                        </p:attrNameLst>
                                      </p:cBhvr>
                                    </p:animRot>
                                    <p:animRot by="120000">
                                      <p:cBhvr>
                                        <p:cTn id="19" dur="200" fill="hold">
                                          <p:stCondLst>
                                            <p:cond delay="800"/>
                                          </p:stCondLst>
                                        </p:cTn>
                                        <p:tgtEl>
                                          <p:spTgt spid="10"/>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8"/>
                                        </p:tgtEl>
                                      </p:cBhvr>
                                    </p:animEffect>
                                    <p:set>
                                      <p:cBhvr>
                                        <p:cTn id="24" dur="1" fill="hold">
                                          <p:stCondLst>
                                            <p:cond delay="499"/>
                                          </p:stCondLst>
                                        </p:cTn>
                                        <p:tgtEl>
                                          <p:spTgt spid="8"/>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fade">
                                      <p:cBhvr>
                                        <p:cTn id="31" dur="500"/>
                                        <p:tgtEl>
                                          <p:spTgt spid="6">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6">
                                            <p:txEl>
                                              <p:pRg st="7" end="7"/>
                                            </p:txEl>
                                          </p:spTgt>
                                        </p:tgtEl>
                                        <p:attrNameLst>
                                          <p:attrName>style.visibility</p:attrName>
                                        </p:attrNameLst>
                                      </p:cBhvr>
                                      <p:to>
                                        <p:strVal val="visible"/>
                                      </p:to>
                                    </p:set>
                                    <p:animEffect transition="in" filter="fade">
                                      <p:cBhvr>
                                        <p:cTn id="34" dur="500"/>
                                        <p:tgtEl>
                                          <p:spTgt spid="6">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animEffect transition="in" filter="fade">
                                      <p:cBhvr>
                                        <p:cTn id="37" dur="500"/>
                                        <p:tgtEl>
                                          <p:spTgt spid="6">
                                            <p:txEl>
                                              <p:pRg st="8" end="8"/>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6">
                                            <p:txEl>
                                              <p:pRg st="9" end="9"/>
                                            </p:txEl>
                                          </p:spTgt>
                                        </p:tgtEl>
                                        <p:attrNameLst>
                                          <p:attrName>style.visibility</p:attrName>
                                        </p:attrNameLst>
                                      </p:cBhvr>
                                      <p:to>
                                        <p:strVal val="visible"/>
                                      </p:to>
                                    </p:set>
                                    <p:animEffect transition="in" filter="fade">
                                      <p:cBhvr>
                                        <p:cTn id="40"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665C01-B4BA-E54C-1577-33929EF07FAD}"/>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CDF678F-51E5-0046-25A6-D833E4D6EB40}"/>
              </a:ext>
            </a:extLst>
          </p:cNvPr>
          <p:cNvPicPr>
            <a:picLocks noChangeAspect="1"/>
          </p:cNvPicPr>
          <p:nvPr/>
        </p:nvPicPr>
        <p:blipFill>
          <a:blip r:embed="rId3"/>
          <a:stretch>
            <a:fillRect/>
          </a:stretch>
        </p:blipFill>
        <p:spPr>
          <a:xfrm>
            <a:off x="5994504" y="0"/>
            <a:ext cx="6197496" cy="6858000"/>
          </a:xfrm>
          <a:prstGeom prst="rect">
            <a:avLst/>
          </a:prstGeom>
        </p:spPr>
      </p:pic>
      <p:sp>
        <p:nvSpPr>
          <p:cNvPr id="2" name="Title 1">
            <a:extLst>
              <a:ext uri="{FF2B5EF4-FFF2-40B4-BE49-F238E27FC236}">
                <a16:creationId xmlns:a16="http://schemas.microsoft.com/office/drawing/2014/main" id="{9FC10548-B69E-A36B-2009-33626F33DBBE}"/>
              </a:ext>
            </a:extLst>
          </p:cNvPr>
          <p:cNvSpPr>
            <a:spLocks noGrp="1"/>
          </p:cNvSpPr>
          <p:nvPr>
            <p:ph type="title"/>
          </p:nvPr>
        </p:nvSpPr>
        <p:spPr>
          <a:xfrm>
            <a:off x="433862" y="-186673"/>
            <a:ext cx="6278137" cy="1325563"/>
          </a:xfrm>
        </p:spPr>
        <p:txBody>
          <a:bodyPr>
            <a:normAutofit/>
          </a:bodyPr>
          <a:lstStyle/>
          <a:p>
            <a:r>
              <a:rPr lang="en-US" sz="3200" dirty="0"/>
              <a:t>Physical Memory</a:t>
            </a:r>
            <a:br>
              <a:rPr lang="en-US" sz="3200" dirty="0"/>
            </a:br>
            <a:r>
              <a:rPr lang="en-US" sz="3200" dirty="0"/>
              <a:t>Regions: Intel 10</a:t>
            </a:r>
            <a:r>
              <a:rPr lang="en-US" sz="3200" baseline="30000" dirty="0"/>
              <a:t>th</a:t>
            </a:r>
            <a:r>
              <a:rPr lang="en-US" sz="3200" dirty="0"/>
              <a:t> Gen CPUs</a:t>
            </a:r>
          </a:p>
        </p:txBody>
      </p:sp>
      <p:sp>
        <p:nvSpPr>
          <p:cNvPr id="6" name="Content Placeholder 2">
            <a:extLst>
              <a:ext uri="{FF2B5EF4-FFF2-40B4-BE49-F238E27FC236}">
                <a16:creationId xmlns:a16="http://schemas.microsoft.com/office/drawing/2014/main" id="{E5951B77-27AA-3288-3289-4F93FF5880E8}"/>
              </a:ext>
            </a:extLst>
          </p:cNvPr>
          <p:cNvSpPr>
            <a:spLocks noGrp="1"/>
          </p:cNvSpPr>
          <p:nvPr>
            <p:ph idx="1"/>
          </p:nvPr>
        </p:nvSpPr>
        <p:spPr>
          <a:xfrm>
            <a:off x="245327" y="959003"/>
            <a:ext cx="6813395" cy="6163727"/>
          </a:xfrm>
        </p:spPr>
        <p:txBody>
          <a:bodyPr>
            <a:normAutofit lnSpcReduction="10000"/>
          </a:bodyPr>
          <a:lstStyle/>
          <a:p>
            <a:r>
              <a:rPr lang="en-US" dirty="0"/>
              <a:t>The </a:t>
            </a:r>
            <a:r>
              <a:rPr lang="en-US" b="1" dirty="0"/>
              <a:t>PCI memory range</a:t>
            </a:r>
            <a:r>
              <a:rPr lang="en-US" dirty="0"/>
              <a:t> is the range of physical addresses that are dedicated to PCIe traffic!</a:t>
            </a:r>
          </a:p>
          <a:p>
            <a:pPr lvl="1"/>
            <a:r>
              <a:rPr lang="en-US" dirty="0"/>
              <a:t>At boot time, each PCIe device registers for a portion of the PCI memory range</a:t>
            </a:r>
          </a:p>
          <a:p>
            <a:pPr lvl="1"/>
            <a:r>
              <a:rPr lang="en-US" dirty="0"/>
              <a:t>Later, the OS communicates with a device by reading or writing to its PCI memory</a:t>
            </a:r>
          </a:p>
          <a:p>
            <a:r>
              <a:rPr lang="en-US" dirty="0"/>
              <a:t>As we’ll see later, the PCI memory range is also how PCIe-related interrupts are:</a:t>
            </a:r>
          </a:p>
          <a:p>
            <a:pPr lvl="1"/>
            <a:r>
              <a:rPr lang="en-US" dirty="0"/>
              <a:t>Configured by the OS by writing to </a:t>
            </a:r>
            <a:r>
              <a:rPr lang="en-US" b="1" dirty="0"/>
              <a:t>APICs</a:t>
            </a:r>
            <a:r>
              <a:rPr lang="en-US" dirty="0"/>
              <a:t> (advanced programmable interrupt controllers)</a:t>
            </a:r>
          </a:p>
          <a:p>
            <a:pPr lvl="1"/>
            <a:r>
              <a:rPr lang="en-US" dirty="0"/>
              <a:t>Raised by PCIe devices who write to the </a:t>
            </a:r>
            <a:r>
              <a:rPr lang="en-US" b="1" dirty="0"/>
              <a:t>MSI interrupt region</a:t>
            </a:r>
          </a:p>
          <a:p>
            <a:r>
              <a:rPr lang="en-US" dirty="0"/>
              <a:t>Roughly speaking, nothing interesting happens above 4 GB of physical RAM</a:t>
            </a:r>
          </a:p>
        </p:txBody>
      </p:sp>
    </p:spTree>
    <p:extLst>
      <p:ext uri="{BB962C8B-B14F-4D97-AF65-F5344CB8AC3E}">
        <p14:creationId xmlns:p14="http://schemas.microsoft.com/office/powerpoint/2010/main" val="2050307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626ACF-1516-4315-A3F3-F0BB44369BC4}"/>
              </a:ext>
            </a:extLst>
          </p:cNvPr>
          <p:cNvSpPr>
            <a:spLocks noGrp="1"/>
          </p:cNvSpPr>
          <p:nvPr>
            <p:ph idx="1"/>
          </p:nvPr>
        </p:nvSpPr>
        <p:spPr>
          <a:xfrm>
            <a:off x="113510" y="81723"/>
            <a:ext cx="5252199" cy="2839636"/>
          </a:xfrm>
        </p:spPr>
        <p:txBody>
          <a:bodyPr>
            <a:normAutofit/>
          </a:bodyPr>
          <a:lstStyle/>
          <a:p>
            <a:pPr marL="0" indent="0">
              <a:buNone/>
            </a:pPr>
            <a:r>
              <a:rPr lang="en-US" u="sng" dirty="0"/>
              <a:t>Lifecycle of a read request</a:t>
            </a:r>
          </a:p>
          <a:p>
            <a:pPr lvl="1"/>
            <a:r>
              <a:rPr lang="en-US" dirty="0"/>
              <a:t>The CPU sends a memory read to the root complex</a:t>
            </a:r>
          </a:p>
          <a:p>
            <a:pPr lvl="1"/>
            <a:r>
              <a:rPr lang="en-US" dirty="0"/>
              <a:t>The root complex sends a PCI read request to the target device</a:t>
            </a:r>
          </a:p>
          <a:p>
            <a:pPr lvl="1"/>
            <a:r>
              <a:rPr lang="en-US" dirty="0"/>
              <a:t>Later, the device sends a PCI response that’s forwarded to CPU</a:t>
            </a:r>
          </a:p>
        </p:txBody>
      </p:sp>
      <p:pic>
        <p:nvPicPr>
          <p:cNvPr id="34" name="Picture 33">
            <a:extLst>
              <a:ext uri="{FF2B5EF4-FFF2-40B4-BE49-F238E27FC236}">
                <a16:creationId xmlns:a16="http://schemas.microsoft.com/office/drawing/2014/main" id="{EAA4B9A6-F153-4941-A184-A827AB335B07}"/>
              </a:ext>
            </a:extLst>
          </p:cNvPr>
          <p:cNvPicPr>
            <a:picLocks noChangeAspect="1"/>
          </p:cNvPicPr>
          <p:nvPr/>
        </p:nvPicPr>
        <p:blipFill>
          <a:blip r:embed="rId3"/>
          <a:stretch>
            <a:fillRect/>
          </a:stretch>
        </p:blipFill>
        <p:spPr>
          <a:xfrm>
            <a:off x="10272162" y="1140355"/>
            <a:ext cx="1766055" cy="1761965"/>
          </a:xfrm>
          <a:prstGeom prst="rect">
            <a:avLst/>
          </a:prstGeom>
        </p:spPr>
      </p:pic>
      <p:grpSp>
        <p:nvGrpSpPr>
          <p:cNvPr id="72" name="Group 71">
            <a:extLst>
              <a:ext uri="{FF2B5EF4-FFF2-40B4-BE49-F238E27FC236}">
                <a16:creationId xmlns:a16="http://schemas.microsoft.com/office/drawing/2014/main" id="{9FA31AA1-C33E-40C7-BE40-E72663EF6EB8}"/>
              </a:ext>
            </a:extLst>
          </p:cNvPr>
          <p:cNvGrpSpPr/>
          <p:nvPr/>
        </p:nvGrpSpPr>
        <p:grpSpPr>
          <a:xfrm>
            <a:off x="4867564" y="1167712"/>
            <a:ext cx="3178234" cy="2851397"/>
            <a:chOff x="4867564" y="1167712"/>
            <a:chExt cx="3178234" cy="2851397"/>
          </a:xfrm>
        </p:grpSpPr>
        <p:cxnSp>
          <p:nvCxnSpPr>
            <p:cNvPr id="59" name="Straight Connector 58">
              <a:extLst>
                <a:ext uri="{FF2B5EF4-FFF2-40B4-BE49-F238E27FC236}">
                  <a16:creationId xmlns:a16="http://schemas.microsoft.com/office/drawing/2014/main" id="{FE134F5E-955A-4EE4-B897-2E82A447ADC2}"/>
                </a:ext>
              </a:extLst>
            </p:cNvPr>
            <p:cNvCxnSpPr>
              <a:cxnSpLocks/>
            </p:cNvCxnSpPr>
            <p:nvPr/>
          </p:nvCxnSpPr>
          <p:spPr>
            <a:xfrm>
              <a:off x="6424962" y="2057848"/>
              <a:ext cx="153490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extLst>
                <a:ext uri="{FF2B5EF4-FFF2-40B4-BE49-F238E27FC236}">
                  <a16:creationId xmlns:a16="http://schemas.microsoft.com/office/drawing/2014/main" id="{BE5F9FFE-9C75-47C8-864A-1CF8DF2D47E7}"/>
                </a:ext>
              </a:extLst>
            </p:cNvPr>
            <p:cNvPicPr>
              <a:picLocks noChangeAspect="1"/>
            </p:cNvPicPr>
            <p:nvPr/>
          </p:nvPicPr>
          <p:blipFill>
            <a:blip r:embed="rId4"/>
            <a:stretch>
              <a:fillRect/>
            </a:stretch>
          </p:blipFill>
          <p:spPr>
            <a:xfrm rot="2712089" flipH="1">
              <a:off x="4867564" y="1167712"/>
              <a:ext cx="2373453" cy="2373453"/>
            </a:xfrm>
            <a:prstGeom prst="rect">
              <a:avLst/>
            </a:prstGeom>
          </p:spPr>
        </p:pic>
        <p:sp>
          <p:nvSpPr>
            <p:cNvPr id="56" name="TextBox 55">
              <a:extLst>
                <a:ext uri="{FF2B5EF4-FFF2-40B4-BE49-F238E27FC236}">
                  <a16:creationId xmlns:a16="http://schemas.microsoft.com/office/drawing/2014/main" id="{CD425A41-0A6D-4EF6-A619-12DC21C1691C}"/>
                </a:ext>
              </a:extLst>
            </p:cNvPr>
            <p:cNvSpPr txBox="1"/>
            <p:nvPr/>
          </p:nvSpPr>
          <p:spPr>
            <a:xfrm flipH="1">
              <a:off x="5273061" y="3699213"/>
              <a:ext cx="1640086" cy="319896"/>
            </a:xfrm>
            <a:prstGeom prst="rect">
              <a:avLst/>
            </a:prstGeom>
            <a:noFill/>
          </p:spPr>
          <p:txBody>
            <a:bodyPr wrap="square" rtlCol="0">
              <a:spAutoFit/>
            </a:bodyPr>
            <a:lstStyle/>
            <a:p>
              <a:pPr algn="ctr">
                <a:lnSpc>
                  <a:spcPts val="1400"/>
                </a:lnSpc>
              </a:pPr>
              <a:r>
                <a:rPr lang="en-US" sz="2800" b="1" dirty="0">
                  <a:latin typeface="Segoe UI" panose="020B0502040204020203" pitchFamily="34" charset="0"/>
                  <a:cs typeface="Segoe UI" panose="020B0502040204020203" pitchFamily="34" charset="0"/>
                </a:rPr>
                <a:t>RAM</a:t>
              </a:r>
            </a:p>
          </p:txBody>
        </p:sp>
        <p:sp>
          <p:nvSpPr>
            <p:cNvPr id="61" name="TextBox 60">
              <a:extLst>
                <a:ext uri="{FF2B5EF4-FFF2-40B4-BE49-F238E27FC236}">
                  <a16:creationId xmlns:a16="http://schemas.microsoft.com/office/drawing/2014/main" id="{75240FFE-A0F8-4E79-BD50-37530C2A058A}"/>
                </a:ext>
              </a:extLst>
            </p:cNvPr>
            <p:cNvSpPr txBox="1"/>
            <p:nvPr/>
          </p:nvSpPr>
          <p:spPr>
            <a:xfrm flipH="1">
              <a:off x="6405712" y="1804189"/>
              <a:ext cx="1640086" cy="296684"/>
            </a:xfrm>
            <a:prstGeom prst="rect">
              <a:avLst/>
            </a:prstGeom>
            <a:noFill/>
          </p:spPr>
          <p:txBody>
            <a:bodyPr wrap="square" rtlCol="0">
              <a:spAutoFit/>
            </a:bodyPr>
            <a:lstStyle/>
            <a:p>
              <a:pPr algn="ctr">
                <a:lnSpc>
                  <a:spcPts val="1400"/>
                </a:lnSpc>
              </a:pPr>
              <a:r>
                <a:rPr lang="en-US" sz="2400" b="1" dirty="0">
                  <a:latin typeface="Segoe UI" panose="020B0502040204020203" pitchFamily="34" charset="0"/>
                  <a:cs typeface="Segoe UI" panose="020B0502040204020203" pitchFamily="34" charset="0"/>
                </a:rPr>
                <a:t>SDRAM</a:t>
              </a:r>
            </a:p>
          </p:txBody>
        </p:sp>
      </p:grpSp>
      <p:grpSp>
        <p:nvGrpSpPr>
          <p:cNvPr id="71" name="Group 70">
            <a:extLst>
              <a:ext uri="{FF2B5EF4-FFF2-40B4-BE49-F238E27FC236}">
                <a16:creationId xmlns:a16="http://schemas.microsoft.com/office/drawing/2014/main" id="{0C845F06-1455-49F4-AB03-C3A02711AABE}"/>
              </a:ext>
            </a:extLst>
          </p:cNvPr>
          <p:cNvGrpSpPr/>
          <p:nvPr/>
        </p:nvGrpSpPr>
        <p:grpSpPr>
          <a:xfrm>
            <a:off x="7789671" y="981491"/>
            <a:ext cx="2970341" cy="1410038"/>
            <a:chOff x="7789671" y="981491"/>
            <a:chExt cx="2970341" cy="1410038"/>
          </a:xfrm>
        </p:grpSpPr>
        <p:cxnSp>
          <p:nvCxnSpPr>
            <p:cNvPr id="9" name="Straight Connector 8">
              <a:extLst>
                <a:ext uri="{FF2B5EF4-FFF2-40B4-BE49-F238E27FC236}">
                  <a16:creationId xmlns:a16="http://schemas.microsoft.com/office/drawing/2014/main" id="{A6D08A14-5224-44EE-8723-F71ED5596150}"/>
                </a:ext>
              </a:extLst>
            </p:cNvPr>
            <p:cNvCxnSpPr>
              <a:cxnSpLocks/>
            </p:cNvCxnSpPr>
            <p:nvPr/>
          </p:nvCxnSpPr>
          <p:spPr>
            <a:xfrm>
              <a:off x="9471206" y="2018802"/>
              <a:ext cx="103352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91B6F523-39A5-4698-9A00-6272ABF56995}"/>
                </a:ext>
              </a:extLst>
            </p:cNvPr>
            <p:cNvGrpSpPr/>
            <p:nvPr/>
          </p:nvGrpSpPr>
          <p:grpSpPr>
            <a:xfrm>
              <a:off x="7789671" y="1651144"/>
              <a:ext cx="1802846" cy="740385"/>
              <a:chOff x="7635012" y="3493573"/>
              <a:chExt cx="1300602" cy="740385"/>
            </a:xfrm>
          </p:grpSpPr>
          <p:sp>
            <p:nvSpPr>
              <p:cNvPr id="15" name="Rectangle 14">
                <a:extLst>
                  <a:ext uri="{FF2B5EF4-FFF2-40B4-BE49-F238E27FC236}">
                    <a16:creationId xmlns:a16="http://schemas.microsoft.com/office/drawing/2014/main" id="{90755D11-2449-43F9-85FA-C147CB6456F6}"/>
                  </a:ext>
                </a:extLst>
              </p:cNvPr>
              <p:cNvSpPr/>
              <p:nvPr/>
            </p:nvSpPr>
            <p:spPr>
              <a:xfrm>
                <a:off x="7757797" y="3493573"/>
                <a:ext cx="1106027" cy="735315"/>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732EC047-3A62-4733-8CDA-C4B609B88F6F}"/>
                  </a:ext>
                </a:extLst>
              </p:cNvPr>
              <p:cNvSpPr txBox="1"/>
              <p:nvPr/>
            </p:nvSpPr>
            <p:spPr>
              <a:xfrm>
                <a:off x="7635012" y="3566596"/>
                <a:ext cx="1300602" cy="667362"/>
              </a:xfrm>
              <a:prstGeom prst="rect">
                <a:avLst/>
              </a:prstGeom>
              <a:noFill/>
              <a:ln w="28575">
                <a:noFill/>
              </a:ln>
            </p:spPr>
            <p:txBody>
              <a:bodyPr wrap="square" rtlCol="0">
                <a:spAutoFit/>
              </a:bodyPr>
              <a:lstStyle/>
              <a:p>
                <a:pPr algn="ctr">
                  <a:lnSpc>
                    <a:spcPts val="2200"/>
                  </a:lnSpc>
                </a:pPr>
                <a:r>
                  <a:rPr lang="en-US" sz="2800" b="1" dirty="0">
                    <a:latin typeface="Segoe UI" panose="020B0502040204020203" pitchFamily="34" charset="0"/>
                    <a:cs typeface="Segoe UI" panose="020B0502040204020203" pitchFamily="34" charset="0"/>
                  </a:rPr>
                  <a:t>Root complex</a:t>
                </a:r>
              </a:p>
            </p:txBody>
          </p:sp>
        </p:grpSp>
        <p:grpSp>
          <p:nvGrpSpPr>
            <p:cNvPr id="65" name="Group 64">
              <a:extLst>
                <a:ext uri="{FF2B5EF4-FFF2-40B4-BE49-F238E27FC236}">
                  <a16:creationId xmlns:a16="http://schemas.microsoft.com/office/drawing/2014/main" id="{A886E64A-44FF-4D37-A744-454AA4C5A502}"/>
                </a:ext>
              </a:extLst>
            </p:cNvPr>
            <p:cNvGrpSpPr/>
            <p:nvPr/>
          </p:nvGrpSpPr>
          <p:grpSpPr>
            <a:xfrm>
              <a:off x="8533521" y="981491"/>
              <a:ext cx="2226491" cy="980665"/>
              <a:chOff x="8533521" y="981491"/>
              <a:chExt cx="2226491" cy="980665"/>
            </a:xfrm>
          </p:grpSpPr>
          <p:cxnSp>
            <p:nvCxnSpPr>
              <p:cNvPr id="35" name="Straight Connector 34">
                <a:extLst>
                  <a:ext uri="{FF2B5EF4-FFF2-40B4-BE49-F238E27FC236}">
                    <a16:creationId xmlns:a16="http://schemas.microsoft.com/office/drawing/2014/main" id="{A76E2478-1350-4A02-9F3F-D2D4A860CB06}"/>
                  </a:ext>
                </a:extLst>
              </p:cNvPr>
              <p:cNvCxnSpPr>
                <a:cxnSpLocks/>
              </p:cNvCxnSpPr>
              <p:nvPr/>
            </p:nvCxnSpPr>
            <p:spPr>
              <a:xfrm>
                <a:off x="9779267" y="1501541"/>
                <a:ext cx="127753" cy="460615"/>
              </a:xfrm>
              <a:prstGeom prst="line">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772569B6-497D-4405-B94E-10E0431D3129}"/>
                  </a:ext>
                </a:extLst>
              </p:cNvPr>
              <p:cNvSpPr txBox="1"/>
              <p:nvPr/>
            </p:nvSpPr>
            <p:spPr>
              <a:xfrm flipH="1">
                <a:off x="8533521" y="981491"/>
                <a:ext cx="2226491" cy="610873"/>
              </a:xfrm>
              <a:prstGeom prst="rect">
                <a:avLst/>
              </a:prstGeom>
              <a:noFill/>
            </p:spPr>
            <p:txBody>
              <a:bodyPr wrap="square" rtlCol="0">
                <a:spAutoFit/>
              </a:bodyPr>
              <a:lstStyle/>
              <a:p>
                <a:pPr algn="ctr">
                  <a:lnSpc>
                    <a:spcPts val="2000"/>
                  </a:lnSpc>
                </a:pPr>
                <a:r>
                  <a:rPr lang="en-US" sz="2400" b="1" dirty="0">
                    <a:latin typeface="Segoe UI" panose="020B0502040204020203" pitchFamily="34" charset="0"/>
                    <a:cs typeface="Segoe UI" panose="020B0502040204020203" pitchFamily="34" charset="0"/>
                  </a:rPr>
                  <a:t>Proprietary protocol</a:t>
                </a:r>
              </a:p>
            </p:txBody>
          </p:sp>
        </p:grpSp>
      </p:grpSp>
      <p:grpSp>
        <p:nvGrpSpPr>
          <p:cNvPr id="73" name="Group 72">
            <a:extLst>
              <a:ext uri="{FF2B5EF4-FFF2-40B4-BE49-F238E27FC236}">
                <a16:creationId xmlns:a16="http://schemas.microsoft.com/office/drawing/2014/main" id="{F220D41B-B76D-4A97-9502-D08322B5BC11}"/>
              </a:ext>
            </a:extLst>
          </p:cNvPr>
          <p:cNvGrpSpPr/>
          <p:nvPr/>
        </p:nvGrpSpPr>
        <p:grpSpPr>
          <a:xfrm>
            <a:off x="6686119" y="2386459"/>
            <a:ext cx="3314069" cy="3009818"/>
            <a:chOff x="6686119" y="2386459"/>
            <a:chExt cx="3314069" cy="3009818"/>
          </a:xfrm>
        </p:grpSpPr>
        <p:sp>
          <p:nvSpPr>
            <p:cNvPr id="54" name="TextBox 53">
              <a:extLst>
                <a:ext uri="{FF2B5EF4-FFF2-40B4-BE49-F238E27FC236}">
                  <a16:creationId xmlns:a16="http://schemas.microsoft.com/office/drawing/2014/main" id="{4AB9040A-120A-46FC-9B56-630FC1AAC522}"/>
                </a:ext>
              </a:extLst>
            </p:cNvPr>
            <p:cNvSpPr txBox="1"/>
            <p:nvPr/>
          </p:nvSpPr>
          <p:spPr>
            <a:xfrm>
              <a:off x="7452684" y="5087987"/>
              <a:ext cx="2547504" cy="308290"/>
            </a:xfrm>
            <a:prstGeom prst="rect">
              <a:avLst/>
            </a:prstGeom>
            <a:noFill/>
          </p:spPr>
          <p:txBody>
            <a:bodyPr wrap="square" rtlCol="0">
              <a:spAutoFit/>
            </a:bodyPr>
            <a:lstStyle/>
            <a:p>
              <a:pPr algn="ctr">
                <a:lnSpc>
                  <a:spcPts val="1400"/>
                </a:lnSpc>
              </a:pPr>
              <a:r>
                <a:rPr lang="en-US" sz="2800" b="1" dirty="0">
                  <a:latin typeface="Segoe UI" panose="020B0502040204020203" pitchFamily="34" charset="0"/>
                  <a:cs typeface="Segoe UI" panose="020B0502040204020203" pitchFamily="34" charset="0"/>
                </a:rPr>
                <a:t>PCI-e device</a:t>
              </a:r>
            </a:p>
          </p:txBody>
        </p:sp>
        <p:cxnSp>
          <p:nvCxnSpPr>
            <p:cNvPr id="66" name="Straight Connector 65">
              <a:extLst>
                <a:ext uri="{FF2B5EF4-FFF2-40B4-BE49-F238E27FC236}">
                  <a16:creationId xmlns:a16="http://schemas.microsoft.com/office/drawing/2014/main" id="{C4CF2D91-BCFA-44B4-94A8-C0033A99BE60}"/>
                </a:ext>
              </a:extLst>
            </p:cNvPr>
            <p:cNvCxnSpPr>
              <a:cxnSpLocks/>
              <a:endCxn id="15" idx="2"/>
            </p:cNvCxnSpPr>
            <p:nvPr/>
          </p:nvCxnSpPr>
          <p:spPr>
            <a:xfrm flipV="1">
              <a:off x="8726438" y="2386459"/>
              <a:ext cx="0" cy="155932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69" name="Picture 68">
              <a:extLst>
                <a:ext uri="{FF2B5EF4-FFF2-40B4-BE49-F238E27FC236}">
                  <a16:creationId xmlns:a16="http://schemas.microsoft.com/office/drawing/2014/main" id="{EA0E1987-09CF-404D-B73F-58D71F9D3023}"/>
                </a:ext>
              </a:extLst>
            </p:cNvPr>
            <p:cNvPicPr>
              <a:picLocks noChangeAspect="1"/>
            </p:cNvPicPr>
            <p:nvPr/>
          </p:nvPicPr>
          <p:blipFill>
            <a:blip r:embed="rId5"/>
            <a:stretch>
              <a:fillRect/>
            </a:stretch>
          </p:blipFill>
          <p:spPr>
            <a:xfrm rot="10800000">
              <a:off x="7913179" y="3909804"/>
              <a:ext cx="1626515" cy="1113336"/>
            </a:xfrm>
            <a:prstGeom prst="rect">
              <a:avLst/>
            </a:prstGeom>
          </p:spPr>
        </p:pic>
        <p:sp>
          <p:nvSpPr>
            <p:cNvPr id="70" name="TextBox 69">
              <a:extLst>
                <a:ext uri="{FF2B5EF4-FFF2-40B4-BE49-F238E27FC236}">
                  <a16:creationId xmlns:a16="http://schemas.microsoft.com/office/drawing/2014/main" id="{FA5B1D94-94DE-4334-ACA8-390EE3A2F05A}"/>
                </a:ext>
              </a:extLst>
            </p:cNvPr>
            <p:cNvSpPr txBox="1"/>
            <p:nvPr/>
          </p:nvSpPr>
          <p:spPr>
            <a:xfrm>
              <a:off x="6686119" y="3097826"/>
              <a:ext cx="2547504" cy="667362"/>
            </a:xfrm>
            <a:prstGeom prst="rect">
              <a:avLst/>
            </a:prstGeom>
            <a:noFill/>
          </p:spPr>
          <p:txBody>
            <a:bodyPr wrap="square" rtlCol="0">
              <a:spAutoFit/>
            </a:bodyPr>
            <a:lstStyle/>
            <a:p>
              <a:pPr algn="ctr">
                <a:lnSpc>
                  <a:spcPts val="2200"/>
                </a:lnSpc>
              </a:pPr>
              <a:r>
                <a:rPr lang="en-US" sz="2000" b="1" dirty="0">
                  <a:latin typeface="Segoe UI" panose="020B0502040204020203" pitchFamily="34" charset="0"/>
                  <a:cs typeface="Segoe UI" panose="020B0502040204020203" pitchFamily="34" charset="0"/>
                </a:rPr>
                <a:t>PCI-e lanes</a:t>
              </a:r>
            </a:p>
            <a:p>
              <a:pPr algn="ctr">
                <a:lnSpc>
                  <a:spcPts val="2200"/>
                </a:lnSpc>
              </a:pPr>
              <a:r>
                <a:rPr lang="en-US" sz="2000" b="1" dirty="0">
                  <a:latin typeface="Segoe UI" panose="020B0502040204020203" pitchFamily="34" charset="0"/>
                  <a:cs typeface="Segoe UI" panose="020B0502040204020203" pitchFamily="34" charset="0"/>
                </a:rPr>
                <a:t>(</a:t>
              </a:r>
              <a:r>
                <a:rPr lang="en-US" sz="2000" b="1" dirty="0" err="1">
                  <a:latin typeface="Segoe UI" panose="020B0502040204020203" pitchFamily="34" charset="0"/>
                  <a:cs typeface="Segoe UI" panose="020B0502040204020203" pitchFamily="34" charset="0"/>
                </a:rPr>
                <a:t>xWhatever</a:t>
              </a:r>
              <a:r>
                <a:rPr lang="en-US" sz="2000" b="1" dirty="0">
                  <a:latin typeface="Segoe UI" panose="020B0502040204020203" pitchFamily="34" charset="0"/>
                  <a:cs typeface="Segoe UI" panose="020B0502040204020203" pitchFamily="34" charset="0"/>
                </a:rPr>
                <a:t>)</a:t>
              </a:r>
            </a:p>
          </p:txBody>
        </p:sp>
      </p:grpSp>
      <p:sp>
        <p:nvSpPr>
          <p:cNvPr id="14" name="Rectangle 13">
            <a:extLst>
              <a:ext uri="{FF2B5EF4-FFF2-40B4-BE49-F238E27FC236}">
                <a16:creationId xmlns:a16="http://schemas.microsoft.com/office/drawing/2014/main" id="{2C3F1903-2554-4A24-AFE1-95CD91850EF0}"/>
              </a:ext>
            </a:extLst>
          </p:cNvPr>
          <p:cNvSpPr/>
          <p:nvPr/>
        </p:nvSpPr>
        <p:spPr>
          <a:xfrm>
            <a:off x="9381998" y="3864881"/>
            <a:ext cx="2907152" cy="1154162"/>
          </a:xfrm>
          <a:prstGeom prst="rect">
            <a:avLst/>
          </a:prstGeom>
        </p:spPr>
        <p:txBody>
          <a:bodyPr wrap="square">
            <a:spAutoFit/>
          </a:bodyPr>
          <a:lstStyle/>
          <a:p>
            <a:pPr algn="ctr"/>
            <a:r>
              <a:rPr lang="en-US" sz="2300" dirty="0"/>
              <a:t>Read request port is mapped to physical address </a:t>
            </a:r>
            <a:r>
              <a:rPr lang="en-US" sz="2300" dirty="0">
                <a:latin typeface="Consolas" panose="020B0609020204030204" pitchFamily="49" charset="0"/>
              </a:rPr>
              <a:t>0xfdaff040</a:t>
            </a:r>
            <a:r>
              <a:rPr lang="en-US" sz="2300" dirty="0"/>
              <a:t> </a:t>
            </a:r>
          </a:p>
        </p:txBody>
      </p:sp>
      <p:grpSp>
        <p:nvGrpSpPr>
          <p:cNvPr id="239" name="Group 238">
            <a:extLst>
              <a:ext uri="{FF2B5EF4-FFF2-40B4-BE49-F238E27FC236}">
                <a16:creationId xmlns:a16="http://schemas.microsoft.com/office/drawing/2014/main" id="{093F9E43-9174-4169-8380-5EC85FCE7CA8}"/>
              </a:ext>
            </a:extLst>
          </p:cNvPr>
          <p:cNvGrpSpPr/>
          <p:nvPr/>
        </p:nvGrpSpPr>
        <p:grpSpPr>
          <a:xfrm>
            <a:off x="25285" y="2630567"/>
            <a:ext cx="5282215" cy="574662"/>
            <a:chOff x="214852" y="2495270"/>
            <a:chExt cx="5282215" cy="574662"/>
          </a:xfrm>
        </p:grpSpPr>
        <p:cxnSp>
          <p:nvCxnSpPr>
            <p:cNvPr id="240" name="Straight Connector 239">
              <a:extLst>
                <a:ext uri="{FF2B5EF4-FFF2-40B4-BE49-F238E27FC236}">
                  <a16:creationId xmlns:a16="http://schemas.microsoft.com/office/drawing/2014/main" id="{F36813DE-617F-4F17-A4C9-1AF3BB8D1EB3}"/>
                </a:ext>
              </a:extLst>
            </p:cNvPr>
            <p:cNvCxnSpPr>
              <a:cxnSpLocks/>
            </p:cNvCxnSpPr>
            <p:nvPr/>
          </p:nvCxnSpPr>
          <p:spPr>
            <a:xfrm flipV="1">
              <a:off x="995399" y="2860012"/>
              <a:ext cx="262333" cy="209920"/>
            </a:xfrm>
            <a:prstGeom prst="line">
              <a:avLst/>
            </a:prstGeom>
            <a:ln w="381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E2F68C2F-DED4-42C9-AA0C-ABFE5B25E07A}"/>
                </a:ext>
              </a:extLst>
            </p:cNvPr>
            <p:cNvCxnSpPr>
              <a:cxnSpLocks/>
            </p:cNvCxnSpPr>
            <p:nvPr/>
          </p:nvCxnSpPr>
          <p:spPr>
            <a:xfrm flipH="1" flipV="1">
              <a:off x="1304873" y="2850162"/>
              <a:ext cx="270221" cy="219770"/>
            </a:xfrm>
            <a:prstGeom prst="line">
              <a:avLst/>
            </a:prstGeom>
            <a:ln w="381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242" name="Rectangle 241">
              <a:extLst>
                <a:ext uri="{FF2B5EF4-FFF2-40B4-BE49-F238E27FC236}">
                  <a16:creationId xmlns:a16="http://schemas.microsoft.com/office/drawing/2014/main" id="{74F1028C-4B75-41F3-99F6-892397446979}"/>
                </a:ext>
              </a:extLst>
            </p:cNvPr>
            <p:cNvSpPr/>
            <p:nvPr/>
          </p:nvSpPr>
          <p:spPr>
            <a:xfrm>
              <a:off x="214852" y="2495270"/>
              <a:ext cx="5282215" cy="461665"/>
            </a:xfrm>
            <a:prstGeom prst="rect">
              <a:avLst/>
            </a:prstGeom>
          </p:spPr>
          <p:txBody>
            <a:bodyPr wrap="none">
              <a:spAutoFit/>
            </a:bodyPr>
            <a:lstStyle/>
            <a:p>
              <a:r>
                <a:rPr lang="en-US" sz="2400" dirty="0">
                  <a:latin typeface="Consolas" panose="020B0609020204030204" pitchFamily="49" charset="0"/>
                </a:rPr>
                <a:t>Indicate a memory read request</a:t>
              </a:r>
              <a:endParaRPr lang="en-US" sz="2400" dirty="0"/>
            </a:p>
          </p:txBody>
        </p:sp>
      </p:grpSp>
      <p:grpSp>
        <p:nvGrpSpPr>
          <p:cNvPr id="4" name="Group 3">
            <a:extLst>
              <a:ext uri="{FF2B5EF4-FFF2-40B4-BE49-F238E27FC236}">
                <a16:creationId xmlns:a16="http://schemas.microsoft.com/office/drawing/2014/main" id="{381FDD27-E7B2-44AE-98A0-EF2A6F1A8D4A}"/>
              </a:ext>
            </a:extLst>
          </p:cNvPr>
          <p:cNvGrpSpPr/>
          <p:nvPr/>
        </p:nvGrpSpPr>
        <p:grpSpPr>
          <a:xfrm>
            <a:off x="262778" y="3236816"/>
            <a:ext cx="4880283" cy="2835226"/>
            <a:chOff x="262778" y="3236816"/>
            <a:chExt cx="4880283" cy="2835226"/>
          </a:xfrm>
        </p:grpSpPr>
        <p:grpSp>
          <p:nvGrpSpPr>
            <p:cNvPr id="211" name="Group 210">
              <a:extLst>
                <a:ext uri="{FF2B5EF4-FFF2-40B4-BE49-F238E27FC236}">
                  <a16:creationId xmlns:a16="http://schemas.microsoft.com/office/drawing/2014/main" id="{82FA5A9C-A779-4682-8EA5-386162FD3BBF}"/>
                </a:ext>
              </a:extLst>
            </p:cNvPr>
            <p:cNvGrpSpPr/>
            <p:nvPr/>
          </p:nvGrpSpPr>
          <p:grpSpPr>
            <a:xfrm>
              <a:off x="262778" y="3236816"/>
              <a:ext cx="4880283" cy="2835226"/>
              <a:chOff x="262778" y="3236816"/>
              <a:chExt cx="4880283" cy="2835226"/>
            </a:xfrm>
          </p:grpSpPr>
          <p:grpSp>
            <p:nvGrpSpPr>
              <p:cNvPr id="212" name="Group 211">
                <a:extLst>
                  <a:ext uri="{FF2B5EF4-FFF2-40B4-BE49-F238E27FC236}">
                    <a16:creationId xmlns:a16="http://schemas.microsoft.com/office/drawing/2014/main" id="{02FFC039-502A-4B63-8ABA-26042E9C58BE}"/>
                  </a:ext>
                </a:extLst>
              </p:cNvPr>
              <p:cNvGrpSpPr/>
              <p:nvPr/>
            </p:nvGrpSpPr>
            <p:grpSpPr>
              <a:xfrm>
                <a:off x="262780" y="3236817"/>
                <a:ext cx="4880281" cy="680467"/>
                <a:chOff x="452347" y="3236817"/>
                <a:chExt cx="4880281" cy="680467"/>
              </a:xfrm>
            </p:grpSpPr>
            <p:sp>
              <p:nvSpPr>
                <p:cNvPr id="234" name="Rectangle 233">
                  <a:extLst>
                    <a:ext uri="{FF2B5EF4-FFF2-40B4-BE49-F238E27FC236}">
                      <a16:creationId xmlns:a16="http://schemas.microsoft.com/office/drawing/2014/main" id="{55CD2A9D-7F65-42EC-AE3A-0D311397C8EC}"/>
                    </a:ext>
                  </a:extLst>
                </p:cNvPr>
                <p:cNvSpPr/>
                <p:nvPr/>
              </p:nvSpPr>
              <p:spPr>
                <a:xfrm>
                  <a:off x="3786905" y="3238091"/>
                  <a:ext cx="1545723" cy="670521"/>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Length: 0x001</a:t>
                  </a:r>
                </a:p>
              </p:txBody>
            </p:sp>
            <p:sp>
              <p:nvSpPr>
                <p:cNvPr id="235" name="Rectangle 234">
                  <a:extLst>
                    <a:ext uri="{FF2B5EF4-FFF2-40B4-BE49-F238E27FC236}">
                      <a16:creationId xmlns:a16="http://schemas.microsoft.com/office/drawing/2014/main" id="{2869081A-C669-4E8E-8D96-47B22DFF45E6}"/>
                    </a:ext>
                  </a:extLst>
                </p:cNvPr>
                <p:cNvSpPr/>
                <p:nvPr/>
              </p:nvSpPr>
              <p:spPr>
                <a:xfrm>
                  <a:off x="452347" y="3236817"/>
                  <a:ext cx="191916" cy="680467"/>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3" name="Group 212">
                <a:extLst>
                  <a:ext uri="{FF2B5EF4-FFF2-40B4-BE49-F238E27FC236}">
                    <a16:creationId xmlns:a16="http://schemas.microsoft.com/office/drawing/2014/main" id="{CEE5AD12-6E17-454F-B783-809E9CA1F926}"/>
                  </a:ext>
                </a:extLst>
              </p:cNvPr>
              <p:cNvGrpSpPr/>
              <p:nvPr/>
            </p:nvGrpSpPr>
            <p:grpSpPr>
              <a:xfrm>
                <a:off x="262779" y="3913753"/>
                <a:ext cx="4880282" cy="685273"/>
                <a:chOff x="452346" y="3233286"/>
                <a:chExt cx="4880282" cy="685273"/>
              </a:xfrm>
            </p:grpSpPr>
            <p:sp>
              <p:nvSpPr>
                <p:cNvPr id="232" name="Rectangle 231">
                  <a:extLst>
                    <a:ext uri="{FF2B5EF4-FFF2-40B4-BE49-F238E27FC236}">
                      <a16:creationId xmlns:a16="http://schemas.microsoft.com/office/drawing/2014/main" id="{C1517AE4-DD79-4299-966A-534872AB856D}"/>
                    </a:ext>
                  </a:extLst>
                </p:cNvPr>
                <p:cNvSpPr/>
                <p:nvPr/>
              </p:nvSpPr>
              <p:spPr>
                <a:xfrm>
                  <a:off x="4669644" y="3233286"/>
                  <a:ext cx="662984" cy="685273"/>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3" name="Rectangle 232">
                  <a:extLst>
                    <a:ext uri="{FF2B5EF4-FFF2-40B4-BE49-F238E27FC236}">
                      <a16:creationId xmlns:a16="http://schemas.microsoft.com/office/drawing/2014/main" id="{EA277003-E84A-4307-B63D-C47786A19EC3}"/>
                    </a:ext>
                  </a:extLst>
                </p:cNvPr>
                <p:cNvSpPr/>
                <p:nvPr/>
              </p:nvSpPr>
              <p:spPr>
                <a:xfrm>
                  <a:off x="452346" y="3236817"/>
                  <a:ext cx="2440141" cy="68046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Requester ID: 0x0000</a:t>
                  </a:r>
                </a:p>
              </p:txBody>
            </p:sp>
          </p:grpSp>
          <p:sp>
            <p:nvSpPr>
              <p:cNvPr id="215" name="Rectangle 214">
                <a:extLst>
                  <a:ext uri="{FF2B5EF4-FFF2-40B4-BE49-F238E27FC236}">
                    <a16:creationId xmlns:a16="http://schemas.microsoft.com/office/drawing/2014/main" id="{1D1D70A2-1EDB-40A0-B028-F36558275A5B}"/>
                  </a:ext>
                </a:extLst>
              </p:cNvPr>
              <p:cNvSpPr/>
              <p:nvPr/>
            </p:nvSpPr>
            <p:spPr>
              <a:xfrm>
                <a:off x="262779" y="4599241"/>
                <a:ext cx="4754704" cy="68046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a:solidFill>
                      <a:schemeClr val="tx1"/>
                    </a:solidFill>
                    <a:latin typeface="Consolas" panose="020B0609020204030204" pitchFamily="49" charset="0"/>
                  </a:rPr>
                  <a:t>ReadAddress</a:t>
                </a:r>
                <a:r>
                  <a:rPr lang="en-US" sz="2600" dirty="0">
                    <a:solidFill>
                      <a:schemeClr val="tx1"/>
                    </a:solidFill>
                    <a:latin typeface="Consolas" panose="020B0609020204030204" pitchFamily="49" charset="0"/>
                  </a:rPr>
                  <a:t>/4: 0x3f6bfc10</a:t>
                </a:r>
              </a:p>
            </p:txBody>
          </p:sp>
          <p:grpSp>
            <p:nvGrpSpPr>
              <p:cNvPr id="216" name="Group 215">
                <a:extLst>
                  <a:ext uri="{FF2B5EF4-FFF2-40B4-BE49-F238E27FC236}">
                    <a16:creationId xmlns:a16="http://schemas.microsoft.com/office/drawing/2014/main" id="{D9D97439-826C-4AB0-8BA4-E0EF09CC2488}"/>
                  </a:ext>
                </a:extLst>
              </p:cNvPr>
              <p:cNvGrpSpPr/>
              <p:nvPr/>
            </p:nvGrpSpPr>
            <p:grpSpPr>
              <a:xfrm>
                <a:off x="262778" y="5381033"/>
                <a:ext cx="4880282" cy="691009"/>
                <a:chOff x="452345" y="5265098"/>
                <a:chExt cx="4880282" cy="802179"/>
              </a:xfrm>
            </p:grpSpPr>
            <p:sp>
              <p:nvSpPr>
                <p:cNvPr id="228" name="Right Brace 227">
                  <a:extLst>
                    <a:ext uri="{FF2B5EF4-FFF2-40B4-BE49-F238E27FC236}">
                      <a16:creationId xmlns:a16="http://schemas.microsoft.com/office/drawing/2014/main" id="{520D8251-B40C-4802-B0AA-14B261900E5E}"/>
                    </a:ext>
                  </a:extLst>
                </p:cNvPr>
                <p:cNvSpPr/>
                <p:nvPr/>
              </p:nvSpPr>
              <p:spPr>
                <a:xfrm rot="5400000">
                  <a:off x="2759351" y="2958092"/>
                  <a:ext cx="266269" cy="4880282"/>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9" name="Rectangle 228">
                  <a:extLst>
                    <a:ext uri="{FF2B5EF4-FFF2-40B4-BE49-F238E27FC236}">
                      <a16:creationId xmlns:a16="http://schemas.microsoft.com/office/drawing/2014/main" id="{5EB7759C-04E5-4E2A-AA44-1F20FC840FF2}"/>
                    </a:ext>
                  </a:extLst>
                </p:cNvPr>
                <p:cNvSpPr/>
                <p:nvPr/>
              </p:nvSpPr>
              <p:spPr>
                <a:xfrm>
                  <a:off x="2096978" y="5531339"/>
                  <a:ext cx="1156086" cy="535938"/>
                </a:xfrm>
                <a:prstGeom prst="rect">
                  <a:avLst/>
                </a:prstGeom>
              </p:spPr>
              <p:txBody>
                <a:bodyPr wrap="none">
                  <a:spAutoFit/>
                </a:bodyPr>
                <a:lstStyle/>
                <a:p>
                  <a:r>
                    <a:rPr lang="en-US" sz="2400" b="1" dirty="0">
                      <a:latin typeface="Segoe UI" panose="020B0502040204020203" pitchFamily="34" charset="0"/>
                      <a:cs typeface="Segoe UI" panose="020B0502040204020203" pitchFamily="34" charset="0"/>
                    </a:rPr>
                    <a:t>32 bits</a:t>
                  </a:r>
                </a:p>
              </p:txBody>
            </p:sp>
          </p:grpSp>
          <p:sp>
            <p:nvSpPr>
              <p:cNvPr id="217" name="Rectangle 216">
                <a:extLst>
                  <a:ext uri="{FF2B5EF4-FFF2-40B4-BE49-F238E27FC236}">
                    <a16:creationId xmlns:a16="http://schemas.microsoft.com/office/drawing/2014/main" id="{FAF699FD-9700-4A5D-864F-DCEBAA050E1E}"/>
                  </a:ext>
                </a:extLst>
              </p:cNvPr>
              <p:cNvSpPr/>
              <p:nvPr/>
            </p:nvSpPr>
            <p:spPr>
              <a:xfrm>
                <a:off x="454467" y="3236816"/>
                <a:ext cx="702730" cy="68046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Consolas" panose="020B0609020204030204" pitchFamily="49" charset="0"/>
                  </a:rPr>
                  <a:t>Fmt</a:t>
                </a:r>
                <a:r>
                  <a:rPr lang="en-US" dirty="0">
                    <a:solidFill>
                      <a:schemeClr val="tx1"/>
                    </a:solidFill>
                    <a:latin typeface="Consolas" panose="020B0609020204030204" pitchFamily="49" charset="0"/>
                  </a:rPr>
                  <a:t>: 0x0</a:t>
                </a:r>
              </a:p>
            </p:txBody>
          </p:sp>
          <p:sp>
            <p:nvSpPr>
              <p:cNvPr id="218" name="Rectangle 217">
                <a:extLst>
                  <a:ext uri="{FF2B5EF4-FFF2-40B4-BE49-F238E27FC236}">
                    <a16:creationId xmlns:a16="http://schemas.microsoft.com/office/drawing/2014/main" id="{FCA73E2B-D7C0-4959-9F92-C8838EE3FF97}"/>
                  </a:ext>
                </a:extLst>
              </p:cNvPr>
              <p:cNvSpPr/>
              <p:nvPr/>
            </p:nvSpPr>
            <p:spPr>
              <a:xfrm>
                <a:off x="1068167" y="3238435"/>
                <a:ext cx="839244" cy="680468"/>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Type: 0x00</a:t>
                </a:r>
              </a:p>
            </p:txBody>
          </p:sp>
          <p:sp>
            <p:nvSpPr>
              <p:cNvPr id="219" name="Rectangle 218">
                <a:extLst>
                  <a:ext uri="{FF2B5EF4-FFF2-40B4-BE49-F238E27FC236}">
                    <a16:creationId xmlns:a16="http://schemas.microsoft.com/office/drawing/2014/main" id="{8A9931B4-B242-4D32-85EA-BFE132BD4AD9}"/>
                  </a:ext>
                </a:extLst>
              </p:cNvPr>
              <p:cNvSpPr/>
              <p:nvPr/>
            </p:nvSpPr>
            <p:spPr>
              <a:xfrm>
                <a:off x="1901760" y="3238436"/>
                <a:ext cx="191916" cy="675736"/>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Rectangle 219">
                <a:extLst>
                  <a:ext uri="{FF2B5EF4-FFF2-40B4-BE49-F238E27FC236}">
                    <a16:creationId xmlns:a16="http://schemas.microsoft.com/office/drawing/2014/main" id="{A041063E-C0CD-4166-85BF-527FABB087FE}"/>
                  </a:ext>
                </a:extLst>
              </p:cNvPr>
              <p:cNvSpPr/>
              <p:nvPr/>
            </p:nvSpPr>
            <p:spPr>
              <a:xfrm>
                <a:off x="2084589" y="3238017"/>
                <a:ext cx="327173" cy="675736"/>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Rectangle 220">
                <a:extLst>
                  <a:ext uri="{FF2B5EF4-FFF2-40B4-BE49-F238E27FC236}">
                    <a16:creationId xmlns:a16="http://schemas.microsoft.com/office/drawing/2014/main" id="{60454C85-5F5A-47E4-B924-A34B4258005C}"/>
                  </a:ext>
                </a:extLst>
              </p:cNvPr>
              <p:cNvSpPr/>
              <p:nvPr/>
            </p:nvSpPr>
            <p:spPr>
              <a:xfrm>
                <a:off x="2411764" y="3239019"/>
                <a:ext cx="291156" cy="674095"/>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2" name="Rectangle 221">
                <a:extLst>
                  <a:ext uri="{FF2B5EF4-FFF2-40B4-BE49-F238E27FC236}">
                    <a16:creationId xmlns:a16="http://schemas.microsoft.com/office/drawing/2014/main" id="{4EE94292-42DD-4370-AC21-2C5C0F6ED188}"/>
                  </a:ext>
                </a:extLst>
              </p:cNvPr>
              <p:cNvSpPr/>
              <p:nvPr/>
            </p:nvSpPr>
            <p:spPr>
              <a:xfrm>
                <a:off x="2701546" y="3239019"/>
                <a:ext cx="178552" cy="674095"/>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3" name="Rectangle 222">
                <a:extLst>
                  <a:ext uri="{FF2B5EF4-FFF2-40B4-BE49-F238E27FC236}">
                    <a16:creationId xmlns:a16="http://schemas.microsoft.com/office/drawing/2014/main" id="{B76A8CA9-02C3-404D-9FCC-A5FDAD52B18E}"/>
                  </a:ext>
                </a:extLst>
              </p:cNvPr>
              <p:cNvSpPr/>
              <p:nvPr/>
            </p:nvSpPr>
            <p:spPr>
              <a:xfrm>
                <a:off x="2865768" y="3241277"/>
                <a:ext cx="178552" cy="667335"/>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4" name="Rectangle 223">
                <a:extLst>
                  <a:ext uri="{FF2B5EF4-FFF2-40B4-BE49-F238E27FC236}">
                    <a16:creationId xmlns:a16="http://schemas.microsoft.com/office/drawing/2014/main" id="{AAC09D70-F9F4-4024-B109-E3F910FEBFA8}"/>
                  </a:ext>
                </a:extLst>
              </p:cNvPr>
              <p:cNvSpPr/>
              <p:nvPr/>
            </p:nvSpPr>
            <p:spPr>
              <a:xfrm>
                <a:off x="3036934" y="3238837"/>
                <a:ext cx="269246" cy="674095"/>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 name="Rectangle 224">
                <a:extLst>
                  <a:ext uri="{FF2B5EF4-FFF2-40B4-BE49-F238E27FC236}">
                    <a16:creationId xmlns:a16="http://schemas.microsoft.com/office/drawing/2014/main" id="{AF9273F9-FB73-48E4-88CB-48AA0D07A233}"/>
                  </a:ext>
                </a:extLst>
              </p:cNvPr>
              <p:cNvSpPr/>
              <p:nvPr/>
            </p:nvSpPr>
            <p:spPr>
              <a:xfrm>
                <a:off x="3306180" y="3238837"/>
                <a:ext cx="291158" cy="674095"/>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6" name="Rectangle 225">
                <a:extLst>
                  <a:ext uri="{FF2B5EF4-FFF2-40B4-BE49-F238E27FC236}">
                    <a16:creationId xmlns:a16="http://schemas.microsoft.com/office/drawing/2014/main" id="{972F5101-CB91-493C-BE2C-8F7A7503F3C9}"/>
                  </a:ext>
                </a:extLst>
              </p:cNvPr>
              <p:cNvSpPr/>
              <p:nvPr/>
            </p:nvSpPr>
            <p:spPr>
              <a:xfrm>
                <a:off x="3817093" y="3908613"/>
                <a:ext cx="662984" cy="687348"/>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 name="Rectangle 226">
                <a:extLst>
                  <a:ext uri="{FF2B5EF4-FFF2-40B4-BE49-F238E27FC236}">
                    <a16:creationId xmlns:a16="http://schemas.microsoft.com/office/drawing/2014/main" id="{CE823A57-5A7D-433B-9C92-D7B17B14EA57}"/>
                  </a:ext>
                </a:extLst>
              </p:cNvPr>
              <p:cNvSpPr/>
              <p:nvPr/>
            </p:nvSpPr>
            <p:spPr>
              <a:xfrm>
                <a:off x="2701565" y="3908613"/>
                <a:ext cx="1115527" cy="687348"/>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Tag: 0x0c</a:t>
                </a:r>
              </a:p>
            </p:txBody>
          </p:sp>
        </p:grpSp>
        <p:sp>
          <p:nvSpPr>
            <p:cNvPr id="63" name="Rectangle 62">
              <a:extLst>
                <a:ext uri="{FF2B5EF4-FFF2-40B4-BE49-F238E27FC236}">
                  <a16:creationId xmlns:a16="http://schemas.microsoft.com/office/drawing/2014/main" id="{E10FCE75-BC61-42FD-8BAA-AADF77BF8A5E}"/>
                </a:ext>
              </a:extLst>
            </p:cNvPr>
            <p:cNvSpPr/>
            <p:nvPr/>
          </p:nvSpPr>
          <p:spPr>
            <a:xfrm>
              <a:off x="5017483" y="4605462"/>
              <a:ext cx="125578" cy="674246"/>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7" name="Group 246">
            <a:extLst>
              <a:ext uri="{FF2B5EF4-FFF2-40B4-BE49-F238E27FC236}">
                <a16:creationId xmlns:a16="http://schemas.microsoft.com/office/drawing/2014/main" id="{737D1EE1-624C-4173-B204-4C387C9EAB57}"/>
              </a:ext>
            </a:extLst>
          </p:cNvPr>
          <p:cNvGrpSpPr/>
          <p:nvPr/>
        </p:nvGrpSpPr>
        <p:grpSpPr>
          <a:xfrm>
            <a:off x="4759369" y="3716853"/>
            <a:ext cx="7102186" cy="2708008"/>
            <a:chOff x="4803971" y="3832072"/>
            <a:chExt cx="7102186" cy="2708008"/>
          </a:xfrm>
        </p:grpSpPr>
        <p:sp>
          <p:nvSpPr>
            <p:cNvPr id="249" name="Rectangle 248">
              <a:extLst>
                <a:ext uri="{FF2B5EF4-FFF2-40B4-BE49-F238E27FC236}">
                  <a16:creationId xmlns:a16="http://schemas.microsoft.com/office/drawing/2014/main" id="{828BEB5F-C500-44C6-ADA7-843899E79996}"/>
                </a:ext>
              </a:extLst>
            </p:cNvPr>
            <p:cNvSpPr/>
            <p:nvPr/>
          </p:nvSpPr>
          <p:spPr>
            <a:xfrm>
              <a:off x="5944269" y="6078415"/>
              <a:ext cx="5961888" cy="461665"/>
            </a:xfrm>
            <a:prstGeom prst="rect">
              <a:avLst/>
            </a:prstGeom>
          </p:spPr>
          <p:txBody>
            <a:bodyPr wrap="none">
              <a:spAutoFit/>
            </a:bodyPr>
            <a:lstStyle/>
            <a:p>
              <a:r>
                <a:rPr lang="en-US" sz="2400" dirty="0">
                  <a:latin typeface="Consolas" panose="020B0609020204030204" pitchFamily="49" charset="0"/>
                </a:rPr>
                <a:t>Amount to read (units of 32 bytes)</a:t>
              </a:r>
              <a:endParaRPr lang="en-US" sz="2400" dirty="0"/>
            </a:p>
          </p:txBody>
        </p:sp>
        <p:cxnSp>
          <p:nvCxnSpPr>
            <p:cNvPr id="250" name="Straight Connector 249">
              <a:extLst>
                <a:ext uri="{FF2B5EF4-FFF2-40B4-BE49-F238E27FC236}">
                  <a16:creationId xmlns:a16="http://schemas.microsoft.com/office/drawing/2014/main" id="{68928D70-5B35-4453-909D-063A05D182A1}"/>
                </a:ext>
              </a:extLst>
            </p:cNvPr>
            <p:cNvCxnSpPr>
              <a:cxnSpLocks/>
            </p:cNvCxnSpPr>
            <p:nvPr/>
          </p:nvCxnSpPr>
          <p:spPr>
            <a:xfrm flipH="1" flipV="1">
              <a:off x="4803971" y="3832072"/>
              <a:ext cx="1250320" cy="2349765"/>
            </a:xfrm>
            <a:prstGeom prst="line">
              <a:avLst/>
            </a:prstGeom>
            <a:ln w="381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243" name="Group 242">
            <a:extLst>
              <a:ext uri="{FF2B5EF4-FFF2-40B4-BE49-F238E27FC236}">
                <a16:creationId xmlns:a16="http://schemas.microsoft.com/office/drawing/2014/main" id="{FDC76445-F54F-4EB2-ACFD-6FDA97638E1D}"/>
              </a:ext>
            </a:extLst>
          </p:cNvPr>
          <p:cNvGrpSpPr/>
          <p:nvPr/>
        </p:nvGrpSpPr>
        <p:grpSpPr>
          <a:xfrm>
            <a:off x="4771235" y="5121234"/>
            <a:ext cx="5925846" cy="1775683"/>
            <a:chOff x="4960802" y="4764397"/>
            <a:chExt cx="5925846" cy="1775683"/>
          </a:xfrm>
        </p:grpSpPr>
        <p:sp>
          <p:nvSpPr>
            <p:cNvPr id="244" name="Rectangle 243">
              <a:extLst>
                <a:ext uri="{FF2B5EF4-FFF2-40B4-BE49-F238E27FC236}">
                  <a16:creationId xmlns:a16="http://schemas.microsoft.com/office/drawing/2014/main" id="{F04B3308-23BA-4720-AE96-E6C54E457985}"/>
                </a:ext>
              </a:extLst>
            </p:cNvPr>
            <p:cNvSpPr/>
            <p:nvPr/>
          </p:nvSpPr>
          <p:spPr>
            <a:xfrm>
              <a:off x="5944269" y="6078415"/>
              <a:ext cx="4942379" cy="461665"/>
            </a:xfrm>
            <a:prstGeom prst="rect">
              <a:avLst/>
            </a:prstGeom>
          </p:spPr>
          <p:txBody>
            <a:bodyPr wrap="none">
              <a:spAutoFit/>
            </a:bodyPr>
            <a:lstStyle/>
            <a:p>
              <a:r>
                <a:rPr lang="en-US" sz="2400" dirty="0">
                  <a:latin typeface="Consolas" panose="020B0609020204030204" pitchFamily="49" charset="0"/>
                </a:rPr>
                <a:t>0x3f6bfc10 * 4 = 0xfdaff040 </a:t>
              </a:r>
              <a:endParaRPr lang="en-US" sz="2400" dirty="0"/>
            </a:p>
          </p:txBody>
        </p:sp>
        <p:cxnSp>
          <p:nvCxnSpPr>
            <p:cNvPr id="245" name="Straight Connector 244">
              <a:extLst>
                <a:ext uri="{FF2B5EF4-FFF2-40B4-BE49-F238E27FC236}">
                  <a16:creationId xmlns:a16="http://schemas.microsoft.com/office/drawing/2014/main" id="{0301CEA0-AC34-4135-8C96-350A4C9FFA12}"/>
                </a:ext>
              </a:extLst>
            </p:cNvPr>
            <p:cNvCxnSpPr>
              <a:cxnSpLocks/>
            </p:cNvCxnSpPr>
            <p:nvPr/>
          </p:nvCxnSpPr>
          <p:spPr>
            <a:xfrm flipH="1" flipV="1">
              <a:off x="4960802" y="4764397"/>
              <a:ext cx="1093488" cy="1417439"/>
            </a:xfrm>
            <a:prstGeom prst="line">
              <a:avLst/>
            </a:prstGeom>
            <a:ln w="381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236" name="Group 235">
            <a:extLst>
              <a:ext uri="{FF2B5EF4-FFF2-40B4-BE49-F238E27FC236}">
                <a16:creationId xmlns:a16="http://schemas.microsoft.com/office/drawing/2014/main" id="{92457E76-5206-452B-BF5B-A9B831198001}"/>
              </a:ext>
            </a:extLst>
          </p:cNvPr>
          <p:cNvGrpSpPr/>
          <p:nvPr/>
        </p:nvGrpSpPr>
        <p:grpSpPr>
          <a:xfrm>
            <a:off x="1901760" y="4435961"/>
            <a:ext cx="8408783" cy="1556134"/>
            <a:chOff x="1299587" y="4838983"/>
            <a:chExt cx="8408783" cy="1556134"/>
          </a:xfrm>
        </p:grpSpPr>
        <p:sp>
          <p:nvSpPr>
            <p:cNvPr id="237" name="Rectangle 236">
              <a:extLst>
                <a:ext uri="{FF2B5EF4-FFF2-40B4-BE49-F238E27FC236}">
                  <a16:creationId xmlns:a16="http://schemas.microsoft.com/office/drawing/2014/main" id="{E6C5527D-66B1-4372-B892-414F74A4B214}"/>
                </a:ext>
              </a:extLst>
            </p:cNvPr>
            <p:cNvSpPr/>
            <p:nvPr/>
          </p:nvSpPr>
          <p:spPr>
            <a:xfrm>
              <a:off x="5955420" y="5933452"/>
              <a:ext cx="3752950" cy="461665"/>
            </a:xfrm>
            <a:prstGeom prst="rect">
              <a:avLst/>
            </a:prstGeom>
          </p:spPr>
          <p:txBody>
            <a:bodyPr wrap="none">
              <a:spAutoFit/>
            </a:bodyPr>
            <a:lstStyle/>
            <a:p>
              <a:r>
                <a:rPr lang="en-US" sz="2400" dirty="0">
                  <a:latin typeface="Consolas" panose="020B0609020204030204" pitchFamily="49" charset="0"/>
                </a:rPr>
                <a:t>The root complex’s ID</a:t>
              </a:r>
              <a:endParaRPr lang="en-US" sz="2400" dirty="0"/>
            </a:p>
          </p:txBody>
        </p:sp>
        <p:cxnSp>
          <p:nvCxnSpPr>
            <p:cNvPr id="238" name="Straight Connector 237">
              <a:extLst>
                <a:ext uri="{FF2B5EF4-FFF2-40B4-BE49-F238E27FC236}">
                  <a16:creationId xmlns:a16="http://schemas.microsoft.com/office/drawing/2014/main" id="{D7000A0C-AF4F-41CE-A9E7-68217A6B77A3}"/>
                </a:ext>
              </a:extLst>
            </p:cNvPr>
            <p:cNvCxnSpPr>
              <a:cxnSpLocks/>
            </p:cNvCxnSpPr>
            <p:nvPr/>
          </p:nvCxnSpPr>
          <p:spPr>
            <a:xfrm flipH="1" flipV="1">
              <a:off x="1299587" y="4838983"/>
              <a:ext cx="4754704" cy="1342855"/>
            </a:xfrm>
            <a:prstGeom prst="line">
              <a:avLst/>
            </a:prstGeom>
            <a:ln w="381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67" name="Group 66">
            <a:extLst>
              <a:ext uri="{FF2B5EF4-FFF2-40B4-BE49-F238E27FC236}">
                <a16:creationId xmlns:a16="http://schemas.microsoft.com/office/drawing/2014/main" id="{27B4B647-8E39-46DD-B4BE-35AE3E3868CB}"/>
              </a:ext>
            </a:extLst>
          </p:cNvPr>
          <p:cNvGrpSpPr/>
          <p:nvPr/>
        </p:nvGrpSpPr>
        <p:grpSpPr>
          <a:xfrm>
            <a:off x="114867" y="4462008"/>
            <a:ext cx="7661072" cy="2336516"/>
            <a:chOff x="5011668" y="4044153"/>
            <a:chExt cx="7661072" cy="2336516"/>
          </a:xfrm>
        </p:grpSpPr>
        <p:sp>
          <p:nvSpPr>
            <p:cNvPr id="68" name="Rectangle 67">
              <a:extLst>
                <a:ext uri="{FF2B5EF4-FFF2-40B4-BE49-F238E27FC236}">
                  <a16:creationId xmlns:a16="http://schemas.microsoft.com/office/drawing/2014/main" id="{C5E72969-A78F-4BA6-B458-C8C92B7F5A7B}"/>
                </a:ext>
              </a:extLst>
            </p:cNvPr>
            <p:cNvSpPr/>
            <p:nvPr/>
          </p:nvSpPr>
          <p:spPr>
            <a:xfrm>
              <a:off x="5011668" y="5549672"/>
              <a:ext cx="7661072" cy="830997"/>
            </a:xfrm>
            <a:prstGeom prst="rect">
              <a:avLst/>
            </a:prstGeom>
          </p:spPr>
          <p:txBody>
            <a:bodyPr wrap="none">
              <a:spAutoFit/>
            </a:bodyPr>
            <a:lstStyle/>
            <a:p>
              <a:r>
                <a:rPr lang="en-US" sz="2400" dirty="0">
                  <a:latin typeface="Consolas" panose="020B0609020204030204" pitchFamily="49" charset="0"/>
                </a:rPr>
                <a:t>Request ID (allows a pair of PCI-e endpoints</a:t>
              </a:r>
            </a:p>
            <a:p>
              <a:r>
                <a:rPr lang="en-US" sz="2400" dirty="0">
                  <a:latin typeface="Consolas" panose="020B0609020204030204" pitchFamily="49" charset="0"/>
                </a:rPr>
                <a:t>to have multiple outstanding requests)</a:t>
              </a:r>
              <a:endParaRPr lang="en-US" sz="2400" dirty="0"/>
            </a:p>
          </p:txBody>
        </p:sp>
        <p:cxnSp>
          <p:nvCxnSpPr>
            <p:cNvPr id="74" name="Straight Connector 73">
              <a:extLst>
                <a:ext uri="{FF2B5EF4-FFF2-40B4-BE49-F238E27FC236}">
                  <a16:creationId xmlns:a16="http://schemas.microsoft.com/office/drawing/2014/main" id="{98CFA6D5-B5BD-41D2-A8A0-42B180890D45}"/>
                </a:ext>
              </a:extLst>
            </p:cNvPr>
            <p:cNvCxnSpPr>
              <a:cxnSpLocks/>
            </p:cNvCxnSpPr>
            <p:nvPr/>
          </p:nvCxnSpPr>
          <p:spPr>
            <a:xfrm flipH="1" flipV="1">
              <a:off x="8438014" y="4044153"/>
              <a:ext cx="262434" cy="1618516"/>
            </a:xfrm>
            <a:prstGeom prst="line">
              <a:avLst/>
            </a:prstGeom>
            <a:ln w="381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2324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14"/>
                                        </p:tgtEl>
                                        <p:attrNameLst>
                                          <p:attrName>r</p:attrName>
                                        </p:attrNameLst>
                                      </p:cBhvr>
                                    </p:animRot>
                                    <p:animRot by="-240000">
                                      <p:cBhvr>
                                        <p:cTn id="7" dur="200" fill="hold">
                                          <p:stCondLst>
                                            <p:cond delay="200"/>
                                          </p:stCondLst>
                                        </p:cTn>
                                        <p:tgtEl>
                                          <p:spTgt spid="14"/>
                                        </p:tgtEl>
                                        <p:attrNameLst>
                                          <p:attrName>r</p:attrName>
                                        </p:attrNameLst>
                                      </p:cBhvr>
                                    </p:animRot>
                                    <p:animRot by="240000">
                                      <p:cBhvr>
                                        <p:cTn id="8" dur="200" fill="hold">
                                          <p:stCondLst>
                                            <p:cond delay="400"/>
                                          </p:stCondLst>
                                        </p:cTn>
                                        <p:tgtEl>
                                          <p:spTgt spid="14"/>
                                        </p:tgtEl>
                                        <p:attrNameLst>
                                          <p:attrName>r</p:attrName>
                                        </p:attrNameLst>
                                      </p:cBhvr>
                                    </p:animRot>
                                    <p:animRot by="-240000">
                                      <p:cBhvr>
                                        <p:cTn id="9" dur="200" fill="hold">
                                          <p:stCondLst>
                                            <p:cond delay="600"/>
                                          </p:stCondLst>
                                        </p:cTn>
                                        <p:tgtEl>
                                          <p:spTgt spid="14"/>
                                        </p:tgtEl>
                                        <p:attrNameLst>
                                          <p:attrName>r</p:attrName>
                                        </p:attrNameLst>
                                      </p:cBhvr>
                                    </p:animRot>
                                    <p:animRot by="120000">
                                      <p:cBhvr>
                                        <p:cTn id="10" dur="200" fill="hold">
                                          <p:stCondLst>
                                            <p:cond delay="800"/>
                                          </p:stCondLst>
                                        </p:cTn>
                                        <p:tgtEl>
                                          <p:spTgt spid="1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39"/>
                                        </p:tgtEl>
                                        <p:attrNameLst>
                                          <p:attrName>style.visibility</p:attrName>
                                        </p:attrNameLst>
                                      </p:cBhvr>
                                      <p:to>
                                        <p:strVal val="visible"/>
                                      </p:to>
                                    </p:set>
                                    <p:animEffect transition="in" filter="fade">
                                      <p:cBhvr>
                                        <p:cTn id="31" dur="500"/>
                                        <p:tgtEl>
                                          <p:spTgt spid="23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239"/>
                                        </p:tgtEl>
                                      </p:cBhvr>
                                    </p:animEffect>
                                    <p:set>
                                      <p:cBhvr>
                                        <p:cTn id="36" dur="1" fill="hold">
                                          <p:stCondLst>
                                            <p:cond delay="499"/>
                                          </p:stCondLst>
                                        </p:cTn>
                                        <p:tgtEl>
                                          <p:spTgt spid="239"/>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247"/>
                                        </p:tgtEl>
                                        <p:attrNameLst>
                                          <p:attrName>style.visibility</p:attrName>
                                        </p:attrNameLst>
                                      </p:cBhvr>
                                      <p:to>
                                        <p:strVal val="visible"/>
                                      </p:to>
                                    </p:set>
                                    <p:animEffect transition="in" filter="fade">
                                      <p:cBhvr>
                                        <p:cTn id="39" dur="500"/>
                                        <p:tgtEl>
                                          <p:spTgt spid="24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247"/>
                                        </p:tgtEl>
                                      </p:cBhvr>
                                    </p:animEffect>
                                    <p:set>
                                      <p:cBhvr>
                                        <p:cTn id="44" dur="1" fill="hold">
                                          <p:stCondLst>
                                            <p:cond delay="499"/>
                                          </p:stCondLst>
                                        </p:cTn>
                                        <p:tgtEl>
                                          <p:spTgt spid="247"/>
                                        </p:tgtEl>
                                        <p:attrNameLst>
                                          <p:attrName>style.visibility</p:attrName>
                                        </p:attrNameLst>
                                      </p:cBhvr>
                                      <p:to>
                                        <p:strVal val="hidden"/>
                                      </p:to>
                                    </p:set>
                                  </p:childTnLst>
                                </p:cTn>
                              </p:par>
                              <p:par>
                                <p:cTn id="45" presetID="10" presetClass="entr" presetSubtype="0" fill="hold" nodeType="withEffect">
                                  <p:stCondLst>
                                    <p:cond delay="0"/>
                                  </p:stCondLst>
                                  <p:childTnLst>
                                    <p:set>
                                      <p:cBhvr>
                                        <p:cTn id="46" dur="1" fill="hold">
                                          <p:stCondLst>
                                            <p:cond delay="0"/>
                                          </p:stCondLst>
                                        </p:cTn>
                                        <p:tgtEl>
                                          <p:spTgt spid="243"/>
                                        </p:tgtEl>
                                        <p:attrNameLst>
                                          <p:attrName>style.visibility</p:attrName>
                                        </p:attrNameLst>
                                      </p:cBhvr>
                                      <p:to>
                                        <p:strVal val="visible"/>
                                      </p:to>
                                    </p:set>
                                    <p:animEffect transition="in" filter="fade">
                                      <p:cBhvr>
                                        <p:cTn id="47" dur="500"/>
                                        <p:tgtEl>
                                          <p:spTgt spid="24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243"/>
                                        </p:tgtEl>
                                      </p:cBhvr>
                                    </p:animEffect>
                                    <p:set>
                                      <p:cBhvr>
                                        <p:cTn id="52" dur="1" fill="hold">
                                          <p:stCondLst>
                                            <p:cond delay="499"/>
                                          </p:stCondLst>
                                        </p:cTn>
                                        <p:tgtEl>
                                          <p:spTgt spid="243"/>
                                        </p:tgtEl>
                                        <p:attrNameLst>
                                          <p:attrName>style.visibility</p:attrName>
                                        </p:attrNameLst>
                                      </p:cBhvr>
                                      <p:to>
                                        <p:strVal val="hidden"/>
                                      </p:to>
                                    </p:set>
                                  </p:childTnLst>
                                </p:cTn>
                              </p:par>
                              <p:par>
                                <p:cTn id="53" presetID="10" presetClass="entr" presetSubtype="0" fill="hold" nodeType="withEffect">
                                  <p:stCondLst>
                                    <p:cond delay="0"/>
                                  </p:stCondLst>
                                  <p:childTnLst>
                                    <p:set>
                                      <p:cBhvr>
                                        <p:cTn id="54" dur="1" fill="hold">
                                          <p:stCondLst>
                                            <p:cond delay="0"/>
                                          </p:stCondLst>
                                        </p:cTn>
                                        <p:tgtEl>
                                          <p:spTgt spid="236"/>
                                        </p:tgtEl>
                                        <p:attrNameLst>
                                          <p:attrName>style.visibility</p:attrName>
                                        </p:attrNameLst>
                                      </p:cBhvr>
                                      <p:to>
                                        <p:strVal val="visible"/>
                                      </p:to>
                                    </p:set>
                                    <p:animEffect transition="in" filter="fade">
                                      <p:cBhvr>
                                        <p:cTn id="55" dur="500"/>
                                        <p:tgtEl>
                                          <p:spTgt spid="236"/>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236"/>
                                        </p:tgtEl>
                                      </p:cBhvr>
                                    </p:animEffect>
                                    <p:set>
                                      <p:cBhvr>
                                        <p:cTn id="60" dur="1" fill="hold">
                                          <p:stCondLst>
                                            <p:cond delay="499"/>
                                          </p:stCondLst>
                                        </p:cTn>
                                        <p:tgtEl>
                                          <p:spTgt spid="236"/>
                                        </p:tgtEl>
                                        <p:attrNameLst>
                                          <p:attrName>style.visibility</p:attrName>
                                        </p:attrNameLst>
                                      </p:cBhvr>
                                      <p:to>
                                        <p:strVal val="hidden"/>
                                      </p:to>
                                    </p:set>
                                  </p:childTnLst>
                                </p:cTn>
                              </p:par>
                              <p:par>
                                <p:cTn id="61" presetID="10" presetClass="entr" presetSubtype="0" fill="hold" nodeType="with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fade">
                                      <p:cBhvr>
                                        <p:cTn id="63" dur="500"/>
                                        <p:tgtEl>
                                          <p:spTgt spid="67"/>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nodeType="clickEffect">
                                  <p:stCondLst>
                                    <p:cond delay="0"/>
                                  </p:stCondLst>
                                  <p:childTnLst>
                                    <p:animEffect transition="out" filter="fade">
                                      <p:cBhvr>
                                        <p:cTn id="67" dur="500"/>
                                        <p:tgtEl>
                                          <p:spTgt spid="67"/>
                                        </p:tgtEl>
                                      </p:cBhvr>
                                    </p:animEffect>
                                    <p:set>
                                      <p:cBhvr>
                                        <p:cTn id="68" dur="1" fill="hold">
                                          <p:stCondLst>
                                            <p:cond delay="499"/>
                                          </p:stCondLst>
                                        </p:cTn>
                                        <p:tgtEl>
                                          <p:spTgt spid="67"/>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4"/>
                                        </p:tgtEl>
                                      </p:cBhvr>
                                    </p:animEffect>
                                    <p:set>
                                      <p:cBhvr>
                                        <p:cTn id="71" dur="1" fill="hold">
                                          <p:stCondLst>
                                            <p:cond delay="499"/>
                                          </p:stCondLst>
                                        </p:cTn>
                                        <p:tgtEl>
                                          <p:spTgt spid="4"/>
                                        </p:tgtEl>
                                        <p:attrNameLst>
                                          <p:attrName>style.visibility</p:attrName>
                                        </p:attrNameLst>
                                      </p:cBhvr>
                                      <p:to>
                                        <p:strVal val="hidden"/>
                                      </p:to>
                                    </p:set>
                                  </p:childTnLst>
                                </p:cTn>
                              </p:par>
                            </p:childTnLst>
                          </p:cTn>
                        </p:par>
                        <p:par>
                          <p:cTn id="72" fill="hold">
                            <p:stCondLst>
                              <p:cond delay="500"/>
                            </p:stCondLst>
                            <p:childTnLst>
                              <p:par>
                                <p:cTn id="73" presetID="10" presetClass="entr" presetSubtype="0" fill="hold" nodeType="afterEffect">
                                  <p:stCondLst>
                                    <p:cond delay="0"/>
                                  </p:stCondLst>
                                  <p:childTnLst>
                                    <p:set>
                                      <p:cBhvr>
                                        <p:cTn id="74" dur="1" fill="hold">
                                          <p:stCondLst>
                                            <p:cond delay="0"/>
                                          </p:stCondLst>
                                        </p:cTn>
                                        <p:tgtEl>
                                          <p:spTgt spid="3">
                                            <p:txEl>
                                              <p:pRg st="3" end="3"/>
                                            </p:txEl>
                                          </p:spTgt>
                                        </p:tgtEl>
                                        <p:attrNameLst>
                                          <p:attrName>style.visibility</p:attrName>
                                        </p:attrNameLst>
                                      </p:cBhvr>
                                      <p:to>
                                        <p:strVal val="visible"/>
                                      </p:to>
                                    </p:set>
                                    <p:animEffect transition="in" filter="fade">
                                      <p:cBhvr>
                                        <p:cTn id="7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CA6BA-C4EA-4CC3-9ADD-325A3AAAA379}"/>
              </a:ext>
            </a:extLst>
          </p:cNvPr>
          <p:cNvSpPr>
            <a:spLocks noGrp="1"/>
          </p:cNvSpPr>
          <p:nvPr>
            <p:ph type="title"/>
          </p:nvPr>
        </p:nvSpPr>
        <p:spPr>
          <a:xfrm>
            <a:off x="838200" y="110481"/>
            <a:ext cx="10515600" cy="919665"/>
          </a:xfrm>
        </p:spPr>
        <p:txBody>
          <a:bodyPr/>
          <a:lstStyle/>
          <a:p>
            <a:r>
              <a:rPr lang="en-US" dirty="0"/>
              <a:t>Raising Interrupts with PCI-e and APIC</a:t>
            </a:r>
          </a:p>
        </p:txBody>
      </p:sp>
      <p:sp>
        <p:nvSpPr>
          <p:cNvPr id="3" name="Content Placeholder 2">
            <a:extLst>
              <a:ext uri="{FF2B5EF4-FFF2-40B4-BE49-F238E27FC236}">
                <a16:creationId xmlns:a16="http://schemas.microsoft.com/office/drawing/2014/main" id="{9662E6C0-0732-4276-999D-7A4F8C6FDE32}"/>
              </a:ext>
            </a:extLst>
          </p:cNvPr>
          <p:cNvSpPr>
            <a:spLocks noGrp="1"/>
          </p:cNvSpPr>
          <p:nvPr>
            <p:ph idx="1"/>
          </p:nvPr>
        </p:nvSpPr>
        <p:spPr>
          <a:xfrm>
            <a:off x="88900" y="887536"/>
            <a:ext cx="6324600" cy="5859984"/>
          </a:xfrm>
        </p:spPr>
        <p:txBody>
          <a:bodyPr>
            <a:normAutofit/>
          </a:bodyPr>
          <a:lstStyle/>
          <a:p>
            <a:r>
              <a:rPr lang="en-US" sz="3200" dirty="0"/>
              <a:t>APIC (Advanced Programmable Interrupt Controller) has replaced PIC</a:t>
            </a:r>
          </a:p>
          <a:p>
            <a:r>
              <a:rPr lang="en-US" sz="3200" dirty="0"/>
              <a:t>Every core on a multicore machine has a local APIC (i.e., LAPIC)</a:t>
            </a:r>
          </a:p>
          <a:p>
            <a:r>
              <a:rPr lang="en-US" sz="3200" dirty="0"/>
              <a:t>The LAPIC:</a:t>
            </a:r>
          </a:p>
          <a:p>
            <a:pPr lvl="1"/>
            <a:r>
              <a:rPr lang="en-US" sz="2800" dirty="0"/>
              <a:t>Generates “local” interrupts like:</a:t>
            </a:r>
          </a:p>
          <a:p>
            <a:pPr lvl="2"/>
            <a:r>
              <a:rPr lang="en-US" sz="2800" dirty="0"/>
              <a:t>Timer expiration</a:t>
            </a:r>
          </a:p>
          <a:p>
            <a:pPr lvl="2"/>
            <a:r>
              <a:rPr lang="en-US" sz="2800" dirty="0"/>
              <a:t>Thermal sensor event</a:t>
            </a:r>
          </a:p>
          <a:p>
            <a:pPr lvl="2"/>
            <a:r>
              <a:rPr lang="en-US" sz="2800" dirty="0"/>
              <a:t>Performance counter overflow</a:t>
            </a:r>
          </a:p>
          <a:p>
            <a:pPr lvl="1"/>
            <a:r>
              <a:rPr lang="en-US" sz="2800" dirty="0"/>
              <a:t>Listens for device interrupts sent via the CPU/root complex interconnect</a:t>
            </a:r>
          </a:p>
        </p:txBody>
      </p:sp>
      <p:grpSp>
        <p:nvGrpSpPr>
          <p:cNvPr id="24" name="Group 23">
            <a:extLst>
              <a:ext uri="{FF2B5EF4-FFF2-40B4-BE49-F238E27FC236}">
                <a16:creationId xmlns:a16="http://schemas.microsoft.com/office/drawing/2014/main" id="{690F98BA-184D-4918-8384-8A859B6ADEF4}"/>
              </a:ext>
            </a:extLst>
          </p:cNvPr>
          <p:cNvGrpSpPr>
            <a:grpSpLocks noChangeAspect="1"/>
          </p:cNvGrpSpPr>
          <p:nvPr/>
        </p:nvGrpSpPr>
        <p:grpSpPr>
          <a:xfrm>
            <a:off x="6323273" y="962722"/>
            <a:ext cx="5802055" cy="3689516"/>
            <a:chOff x="4867564" y="777035"/>
            <a:chExt cx="7784031" cy="4949850"/>
          </a:xfrm>
        </p:grpSpPr>
        <p:pic>
          <p:nvPicPr>
            <p:cNvPr id="4" name="Picture 3">
              <a:extLst>
                <a:ext uri="{FF2B5EF4-FFF2-40B4-BE49-F238E27FC236}">
                  <a16:creationId xmlns:a16="http://schemas.microsoft.com/office/drawing/2014/main" id="{34451087-7B81-49DF-8523-B0112131CE7F}"/>
                </a:ext>
              </a:extLst>
            </p:cNvPr>
            <p:cNvPicPr>
              <a:picLocks noChangeAspect="1"/>
            </p:cNvPicPr>
            <p:nvPr/>
          </p:nvPicPr>
          <p:blipFill>
            <a:blip r:embed="rId3"/>
            <a:stretch>
              <a:fillRect/>
            </a:stretch>
          </p:blipFill>
          <p:spPr>
            <a:xfrm>
              <a:off x="10885541" y="1140355"/>
              <a:ext cx="1766054" cy="1761965"/>
            </a:xfrm>
            <a:prstGeom prst="rect">
              <a:avLst/>
            </a:prstGeom>
          </p:spPr>
        </p:pic>
        <p:grpSp>
          <p:nvGrpSpPr>
            <p:cNvPr id="5" name="Group 4">
              <a:extLst>
                <a:ext uri="{FF2B5EF4-FFF2-40B4-BE49-F238E27FC236}">
                  <a16:creationId xmlns:a16="http://schemas.microsoft.com/office/drawing/2014/main" id="{BD0B7202-B6BC-4380-B037-3AA678757DBF}"/>
                </a:ext>
              </a:extLst>
            </p:cNvPr>
            <p:cNvGrpSpPr/>
            <p:nvPr/>
          </p:nvGrpSpPr>
          <p:grpSpPr>
            <a:xfrm>
              <a:off x="4867564" y="1167712"/>
              <a:ext cx="3178234" cy="2929532"/>
              <a:chOff x="4867564" y="1167712"/>
              <a:chExt cx="3178234" cy="2929532"/>
            </a:xfrm>
          </p:grpSpPr>
          <p:cxnSp>
            <p:nvCxnSpPr>
              <p:cNvPr id="6" name="Straight Connector 5">
                <a:extLst>
                  <a:ext uri="{FF2B5EF4-FFF2-40B4-BE49-F238E27FC236}">
                    <a16:creationId xmlns:a16="http://schemas.microsoft.com/office/drawing/2014/main" id="{D61E39E1-5B84-4CB5-94ED-345BCDD82915}"/>
                  </a:ext>
                </a:extLst>
              </p:cNvPr>
              <p:cNvCxnSpPr>
                <a:cxnSpLocks/>
              </p:cNvCxnSpPr>
              <p:nvPr/>
            </p:nvCxnSpPr>
            <p:spPr>
              <a:xfrm>
                <a:off x="6424962" y="2057848"/>
                <a:ext cx="153490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2A8CA1D0-6D3A-476E-A3F2-82CCBAD921E7}"/>
                  </a:ext>
                </a:extLst>
              </p:cNvPr>
              <p:cNvPicPr>
                <a:picLocks noChangeAspect="1"/>
              </p:cNvPicPr>
              <p:nvPr/>
            </p:nvPicPr>
            <p:blipFill>
              <a:blip r:embed="rId4"/>
              <a:stretch>
                <a:fillRect/>
              </a:stretch>
            </p:blipFill>
            <p:spPr>
              <a:xfrm rot="2712089" flipH="1">
                <a:off x="4867564" y="1167712"/>
                <a:ext cx="2373453" cy="2373453"/>
              </a:xfrm>
              <a:prstGeom prst="rect">
                <a:avLst/>
              </a:prstGeom>
            </p:spPr>
          </p:pic>
          <p:sp>
            <p:nvSpPr>
              <p:cNvPr id="8" name="TextBox 7">
                <a:extLst>
                  <a:ext uri="{FF2B5EF4-FFF2-40B4-BE49-F238E27FC236}">
                    <a16:creationId xmlns:a16="http://schemas.microsoft.com/office/drawing/2014/main" id="{693C3F07-D186-4067-9488-3634DCC83F50}"/>
                  </a:ext>
                </a:extLst>
              </p:cNvPr>
              <p:cNvSpPr txBox="1"/>
              <p:nvPr/>
            </p:nvSpPr>
            <p:spPr>
              <a:xfrm flipH="1">
                <a:off x="5273061" y="3699213"/>
                <a:ext cx="1640086" cy="398031"/>
              </a:xfrm>
              <a:prstGeom prst="rect">
                <a:avLst/>
              </a:prstGeom>
              <a:noFill/>
            </p:spPr>
            <p:txBody>
              <a:bodyPr wrap="square" rtlCol="0">
                <a:spAutoFit/>
              </a:bodyPr>
              <a:lstStyle/>
              <a:p>
                <a:pPr algn="ctr">
                  <a:lnSpc>
                    <a:spcPts val="1400"/>
                  </a:lnSpc>
                </a:pPr>
                <a:r>
                  <a:rPr lang="en-US" sz="2400" b="1" dirty="0">
                    <a:latin typeface="Segoe UI" panose="020B0502040204020203" pitchFamily="34" charset="0"/>
                    <a:cs typeface="Segoe UI" panose="020B0502040204020203" pitchFamily="34" charset="0"/>
                  </a:rPr>
                  <a:t>RAM</a:t>
                </a:r>
              </a:p>
            </p:txBody>
          </p:sp>
          <p:sp>
            <p:nvSpPr>
              <p:cNvPr id="9" name="TextBox 8">
                <a:extLst>
                  <a:ext uri="{FF2B5EF4-FFF2-40B4-BE49-F238E27FC236}">
                    <a16:creationId xmlns:a16="http://schemas.microsoft.com/office/drawing/2014/main" id="{6C25680F-FC5A-4BAD-B246-23A90A758A43}"/>
                  </a:ext>
                </a:extLst>
              </p:cNvPr>
              <p:cNvSpPr txBox="1"/>
              <p:nvPr/>
            </p:nvSpPr>
            <p:spPr>
              <a:xfrm flipH="1">
                <a:off x="6405712" y="1736035"/>
                <a:ext cx="1640086" cy="382462"/>
              </a:xfrm>
              <a:prstGeom prst="rect">
                <a:avLst/>
              </a:prstGeom>
              <a:noFill/>
            </p:spPr>
            <p:txBody>
              <a:bodyPr wrap="square" rtlCol="0">
                <a:spAutoFit/>
              </a:bodyPr>
              <a:lstStyle/>
              <a:p>
                <a:pPr algn="ctr">
                  <a:lnSpc>
                    <a:spcPts val="1400"/>
                  </a:lnSpc>
                </a:pPr>
                <a:r>
                  <a:rPr lang="en-US" sz="2000" b="1" dirty="0">
                    <a:latin typeface="Segoe UI" panose="020B0502040204020203" pitchFamily="34" charset="0"/>
                    <a:cs typeface="Segoe UI" panose="020B0502040204020203" pitchFamily="34" charset="0"/>
                  </a:rPr>
                  <a:t>SDRAM</a:t>
                </a:r>
              </a:p>
            </p:txBody>
          </p:sp>
        </p:grpSp>
        <p:grpSp>
          <p:nvGrpSpPr>
            <p:cNvPr id="10" name="Group 9">
              <a:extLst>
                <a:ext uri="{FF2B5EF4-FFF2-40B4-BE49-F238E27FC236}">
                  <a16:creationId xmlns:a16="http://schemas.microsoft.com/office/drawing/2014/main" id="{113B92EC-CC0A-4AB8-B447-78AAFBAB3B2B}"/>
                </a:ext>
              </a:extLst>
            </p:cNvPr>
            <p:cNvGrpSpPr/>
            <p:nvPr/>
          </p:nvGrpSpPr>
          <p:grpSpPr>
            <a:xfrm>
              <a:off x="7789671" y="777035"/>
              <a:ext cx="3466871" cy="1691707"/>
              <a:chOff x="7789671" y="777035"/>
              <a:chExt cx="3466871" cy="1691707"/>
            </a:xfrm>
          </p:grpSpPr>
          <p:cxnSp>
            <p:nvCxnSpPr>
              <p:cNvPr id="11" name="Straight Connector 10">
                <a:extLst>
                  <a:ext uri="{FF2B5EF4-FFF2-40B4-BE49-F238E27FC236}">
                    <a16:creationId xmlns:a16="http://schemas.microsoft.com/office/drawing/2014/main" id="{9BB50597-995D-40E3-8C92-2D001C6F52C8}"/>
                  </a:ext>
                </a:extLst>
              </p:cNvPr>
              <p:cNvCxnSpPr>
                <a:cxnSpLocks/>
              </p:cNvCxnSpPr>
              <p:nvPr/>
            </p:nvCxnSpPr>
            <p:spPr>
              <a:xfrm>
                <a:off x="9471206" y="2018802"/>
                <a:ext cx="178533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9AD8A542-D23D-4EA4-951B-BB2A83B02FC3}"/>
                  </a:ext>
                </a:extLst>
              </p:cNvPr>
              <p:cNvGrpSpPr/>
              <p:nvPr/>
            </p:nvGrpSpPr>
            <p:grpSpPr>
              <a:xfrm>
                <a:off x="7789671" y="1587862"/>
                <a:ext cx="1802846" cy="880880"/>
                <a:chOff x="7635012" y="3430291"/>
                <a:chExt cx="1300602" cy="880880"/>
              </a:xfrm>
            </p:grpSpPr>
            <p:sp>
              <p:nvSpPr>
                <p:cNvPr id="16" name="Rectangle 15">
                  <a:extLst>
                    <a:ext uri="{FF2B5EF4-FFF2-40B4-BE49-F238E27FC236}">
                      <a16:creationId xmlns:a16="http://schemas.microsoft.com/office/drawing/2014/main" id="{FA66197B-FA80-416A-BA98-0D23686866C1}"/>
                    </a:ext>
                  </a:extLst>
                </p:cNvPr>
                <p:cNvSpPr/>
                <p:nvPr/>
              </p:nvSpPr>
              <p:spPr>
                <a:xfrm>
                  <a:off x="7757797" y="3493573"/>
                  <a:ext cx="1106027" cy="735315"/>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7" name="TextBox 16">
                  <a:extLst>
                    <a:ext uri="{FF2B5EF4-FFF2-40B4-BE49-F238E27FC236}">
                      <a16:creationId xmlns:a16="http://schemas.microsoft.com/office/drawing/2014/main" id="{B61B22E5-3E10-4BF7-8700-99F6FDC4CAEA}"/>
                    </a:ext>
                  </a:extLst>
                </p:cNvPr>
                <p:cNvSpPr txBox="1"/>
                <p:nvPr/>
              </p:nvSpPr>
              <p:spPr>
                <a:xfrm>
                  <a:off x="7635012" y="3430291"/>
                  <a:ext cx="1300602" cy="880880"/>
                </a:xfrm>
                <a:prstGeom prst="rect">
                  <a:avLst/>
                </a:prstGeom>
                <a:noFill/>
                <a:ln w="28575">
                  <a:noFill/>
                </a:ln>
              </p:spPr>
              <p:txBody>
                <a:bodyPr wrap="square" rtlCol="0">
                  <a:spAutoFit/>
                </a:bodyPr>
                <a:lstStyle/>
                <a:p>
                  <a:pPr algn="ctr">
                    <a:lnSpc>
                      <a:spcPts val="2200"/>
                    </a:lnSpc>
                  </a:pPr>
                  <a:r>
                    <a:rPr lang="en-US" sz="2000" b="1" dirty="0">
                      <a:latin typeface="Segoe UI" panose="020B0502040204020203" pitchFamily="34" charset="0"/>
                      <a:cs typeface="Segoe UI" panose="020B0502040204020203" pitchFamily="34" charset="0"/>
                    </a:rPr>
                    <a:t>Root complex</a:t>
                  </a:r>
                </a:p>
              </p:txBody>
            </p:sp>
          </p:grpSp>
          <p:grpSp>
            <p:nvGrpSpPr>
              <p:cNvPr id="13" name="Group 12">
                <a:extLst>
                  <a:ext uri="{FF2B5EF4-FFF2-40B4-BE49-F238E27FC236}">
                    <a16:creationId xmlns:a16="http://schemas.microsoft.com/office/drawing/2014/main" id="{BDF07A09-E440-421A-9D37-6F9202877DFB}"/>
                  </a:ext>
                </a:extLst>
              </p:cNvPr>
              <p:cNvGrpSpPr/>
              <p:nvPr/>
            </p:nvGrpSpPr>
            <p:grpSpPr>
              <a:xfrm>
                <a:off x="8482407" y="777035"/>
                <a:ext cx="2226491" cy="1185121"/>
                <a:chOff x="8482407" y="777035"/>
                <a:chExt cx="2226491" cy="1185121"/>
              </a:xfrm>
            </p:grpSpPr>
            <p:cxnSp>
              <p:nvCxnSpPr>
                <p:cNvPr id="14" name="Straight Connector 13">
                  <a:extLst>
                    <a:ext uri="{FF2B5EF4-FFF2-40B4-BE49-F238E27FC236}">
                      <a16:creationId xmlns:a16="http://schemas.microsoft.com/office/drawing/2014/main" id="{C8600E72-C816-4309-8BAB-8B2977C38A58}"/>
                    </a:ext>
                  </a:extLst>
                </p:cNvPr>
                <p:cNvCxnSpPr>
                  <a:cxnSpLocks/>
                </p:cNvCxnSpPr>
                <p:nvPr/>
              </p:nvCxnSpPr>
              <p:spPr>
                <a:xfrm>
                  <a:off x="9779267" y="1501541"/>
                  <a:ext cx="127753" cy="460615"/>
                </a:xfrm>
                <a:prstGeom prst="line">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7874EC5-1CD8-4C1F-8C53-41C5EA3BBF89}"/>
                    </a:ext>
                  </a:extLst>
                </p:cNvPr>
                <p:cNvSpPr txBox="1"/>
                <p:nvPr/>
              </p:nvSpPr>
              <p:spPr>
                <a:xfrm flipH="1">
                  <a:off x="8482407" y="777035"/>
                  <a:ext cx="2226491" cy="812059"/>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Proprietary protocol</a:t>
                  </a:r>
                </a:p>
              </p:txBody>
            </p:sp>
          </p:grpSp>
        </p:grpSp>
        <p:grpSp>
          <p:nvGrpSpPr>
            <p:cNvPr id="18" name="Group 17">
              <a:extLst>
                <a:ext uri="{FF2B5EF4-FFF2-40B4-BE49-F238E27FC236}">
                  <a16:creationId xmlns:a16="http://schemas.microsoft.com/office/drawing/2014/main" id="{ADB7E43E-7FEC-4B50-9681-AAA8A8AF0EA2}"/>
                </a:ext>
              </a:extLst>
            </p:cNvPr>
            <p:cNvGrpSpPr/>
            <p:nvPr/>
          </p:nvGrpSpPr>
          <p:grpSpPr>
            <a:xfrm>
              <a:off x="6532776" y="2386459"/>
              <a:ext cx="3467412" cy="3340426"/>
              <a:chOff x="6532776" y="2386459"/>
              <a:chExt cx="3467412" cy="3340426"/>
            </a:xfrm>
          </p:grpSpPr>
          <p:sp>
            <p:nvSpPr>
              <p:cNvPr id="19" name="TextBox 18">
                <a:extLst>
                  <a:ext uri="{FF2B5EF4-FFF2-40B4-BE49-F238E27FC236}">
                    <a16:creationId xmlns:a16="http://schemas.microsoft.com/office/drawing/2014/main" id="{B0A6A8D6-68F2-40B6-AA88-FB66E9B68966}"/>
                  </a:ext>
                </a:extLst>
              </p:cNvPr>
              <p:cNvSpPr txBox="1"/>
              <p:nvPr/>
            </p:nvSpPr>
            <p:spPr>
              <a:xfrm>
                <a:off x="7452684" y="5087987"/>
                <a:ext cx="2547504" cy="638898"/>
              </a:xfrm>
              <a:prstGeom prst="rect">
                <a:avLst/>
              </a:prstGeom>
              <a:noFill/>
            </p:spPr>
            <p:txBody>
              <a:bodyPr wrap="square" rtlCol="0">
                <a:spAutoFit/>
              </a:bodyPr>
              <a:lstStyle/>
              <a:p>
                <a:pPr algn="ctr">
                  <a:lnSpc>
                    <a:spcPts val="1400"/>
                  </a:lnSpc>
                </a:pPr>
                <a:r>
                  <a:rPr lang="en-US" sz="2400" b="1" dirty="0">
                    <a:latin typeface="Segoe UI" panose="020B0502040204020203" pitchFamily="34" charset="0"/>
                    <a:cs typeface="Segoe UI" panose="020B0502040204020203" pitchFamily="34" charset="0"/>
                  </a:rPr>
                  <a:t>PCI-e device</a:t>
                </a:r>
              </a:p>
            </p:txBody>
          </p:sp>
          <p:cxnSp>
            <p:nvCxnSpPr>
              <p:cNvPr id="20" name="Straight Connector 19">
                <a:extLst>
                  <a:ext uri="{FF2B5EF4-FFF2-40B4-BE49-F238E27FC236}">
                    <a16:creationId xmlns:a16="http://schemas.microsoft.com/office/drawing/2014/main" id="{58654691-BD13-4226-9941-57D2C97A7D7A}"/>
                  </a:ext>
                </a:extLst>
              </p:cNvPr>
              <p:cNvCxnSpPr>
                <a:cxnSpLocks/>
                <a:endCxn id="16" idx="2"/>
              </p:cNvCxnSpPr>
              <p:nvPr/>
            </p:nvCxnSpPr>
            <p:spPr>
              <a:xfrm flipV="1">
                <a:off x="8726438" y="2386459"/>
                <a:ext cx="0" cy="155932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225F98B6-93E8-4FAD-AE5B-E81F99D81AB7}"/>
                  </a:ext>
                </a:extLst>
              </p:cNvPr>
              <p:cNvPicPr>
                <a:picLocks noChangeAspect="1"/>
              </p:cNvPicPr>
              <p:nvPr/>
            </p:nvPicPr>
            <p:blipFill>
              <a:blip r:embed="rId5"/>
              <a:stretch>
                <a:fillRect/>
              </a:stretch>
            </p:blipFill>
            <p:spPr>
              <a:xfrm rot="10800000">
                <a:off x="7913179" y="3909804"/>
                <a:ext cx="1626515" cy="1113336"/>
              </a:xfrm>
              <a:prstGeom prst="rect">
                <a:avLst/>
              </a:prstGeom>
            </p:spPr>
          </p:pic>
          <p:sp>
            <p:nvSpPr>
              <p:cNvPr id="22" name="TextBox 21">
                <a:extLst>
                  <a:ext uri="{FF2B5EF4-FFF2-40B4-BE49-F238E27FC236}">
                    <a16:creationId xmlns:a16="http://schemas.microsoft.com/office/drawing/2014/main" id="{7C710D0F-DF85-419F-8CA3-6A8A422EC37B}"/>
                  </a:ext>
                </a:extLst>
              </p:cNvPr>
              <p:cNvSpPr txBox="1"/>
              <p:nvPr/>
            </p:nvSpPr>
            <p:spPr>
              <a:xfrm>
                <a:off x="6532776" y="2637791"/>
                <a:ext cx="2547502" cy="856364"/>
              </a:xfrm>
              <a:prstGeom prst="rect">
                <a:avLst/>
              </a:prstGeom>
              <a:noFill/>
            </p:spPr>
            <p:txBody>
              <a:bodyPr wrap="square" rtlCol="0">
                <a:spAutoFit/>
              </a:bodyPr>
              <a:lstStyle/>
              <a:p>
                <a:pPr algn="ctr">
                  <a:lnSpc>
                    <a:spcPts val="2200"/>
                  </a:lnSpc>
                </a:pPr>
                <a:r>
                  <a:rPr lang="en-US" b="1" dirty="0">
                    <a:latin typeface="Segoe UI" panose="020B0502040204020203" pitchFamily="34" charset="0"/>
                    <a:cs typeface="Segoe UI" panose="020B0502040204020203" pitchFamily="34" charset="0"/>
                  </a:rPr>
                  <a:t>PCI-e lanes</a:t>
                </a:r>
              </a:p>
              <a:p>
                <a:pPr algn="ctr">
                  <a:lnSpc>
                    <a:spcPts val="2200"/>
                  </a:lnSpc>
                </a:pPr>
                <a:r>
                  <a:rPr lang="en-US" b="1" dirty="0">
                    <a:latin typeface="Segoe UI" panose="020B0502040204020203" pitchFamily="34" charset="0"/>
                    <a:cs typeface="Segoe UI" panose="020B0502040204020203" pitchFamily="34" charset="0"/>
                  </a:rPr>
                  <a:t>(</a:t>
                </a:r>
                <a:r>
                  <a:rPr lang="en-US" b="1" dirty="0" err="1">
                    <a:latin typeface="Segoe UI" panose="020B0502040204020203" pitchFamily="34" charset="0"/>
                    <a:cs typeface="Segoe UI" panose="020B0502040204020203" pitchFamily="34" charset="0"/>
                  </a:rPr>
                  <a:t>xWhatever</a:t>
                </a:r>
                <a:r>
                  <a:rPr lang="en-US" b="1" dirty="0">
                    <a:latin typeface="Segoe UI" panose="020B0502040204020203" pitchFamily="34" charset="0"/>
                    <a:cs typeface="Segoe UI" panose="020B0502040204020203" pitchFamily="34" charset="0"/>
                  </a:rPr>
                  <a:t>)</a:t>
                </a:r>
              </a:p>
            </p:txBody>
          </p:sp>
        </p:grpSp>
      </p:grpSp>
      <p:grpSp>
        <p:nvGrpSpPr>
          <p:cNvPr id="28" name="Group 27">
            <a:extLst>
              <a:ext uri="{FF2B5EF4-FFF2-40B4-BE49-F238E27FC236}">
                <a16:creationId xmlns:a16="http://schemas.microsoft.com/office/drawing/2014/main" id="{EDE6DB9C-88BB-4611-98FB-7D9736A9ECBB}"/>
              </a:ext>
            </a:extLst>
          </p:cNvPr>
          <p:cNvGrpSpPr/>
          <p:nvPr/>
        </p:nvGrpSpPr>
        <p:grpSpPr>
          <a:xfrm>
            <a:off x="10301613" y="1694252"/>
            <a:ext cx="1343803" cy="406134"/>
            <a:chOff x="8773364" y="5591323"/>
            <a:chExt cx="1343803" cy="406134"/>
          </a:xfrm>
        </p:grpSpPr>
        <p:sp>
          <p:nvSpPr>
            <p:cNvPr id="27" name="Rectangle 26">
              <a:extLst>
                <a:ext uri="{FF2B5EF4-FFF2-40B4-BE49-F238E27FC236}">
                  <a16:creationId xmlns:a16="http://schemas.microsoft.com/office/drawing/2014/main" id="{48A65F56-BA53-4ED9-B42E-D3AFD6060059}"/>
                </a:ext>
              </a:extLst>
            </p:cNvPr>
            <p:cNvSpPr/>
            <p:nvPr/>
          </p:nvSpPr>
          <p:spPr>
            <a:xfrm>
              <a:off x="9030401" y="5591323"/>
              <a:ext cx="827452" cy="406134"/>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5" name="TextBox 24">
              <a:extLst>
                <a:ext uri="{FF2B5EF4-FFF2-40B4-BE49-F238E27FC236}">
                  <a16:creationId xmlns:a16="http://schemas.microsoft.com/office/drawing/2014/main" id="{8EB08F6A-9328-4ED6-A1AE-2D0D3EBA3BC3}"/>
                </a:ext>
              </a:extLst>
            </p:cNvPr>
            <p:cNvSpPr txBox="1"/>
            <p:nvPr/>
          </p:nvSpPr>
          <p:spPr>
            <a:xfrm>
              <a:off x="8773364" y="5615570"/>
              <a:ext cx="1343803" cy="374461"/>
            </a:xfrm>
            <a:prstGeom prst="rect">
              <a:avLst/>
            </a:prstGeom>
            <a:noFill/>
            <a:ln w="28575">
              <a:noFill/>
            </a:ln>
          </p:spPr>
          <p:txBody>
            <a:bodyPr wrap="square" rtlCol="0">
              <a:spAutoFit/>
            </a:bodyPr>
            <a:lstStyle/>
            <a:p>
              <a:pPr algn="ctr">
                <a:lnSpc>
                  <a:spcPts val="2200"/>
                </a:lnSpc>
              </a:pPr>
              <a:r>
                <a:rPr lang="en-US" sz="2000" b="1" dirty="0">
                  <a:latin typeface="Segoe UI" panose="020B0502040204020203" pitchFamily="34" charset="0"/>
                  <a:cs typeface="Segoe UI" panose="020B0502040204020203" pitchFamily="34" charset="0"/>
                </a:rPr>
                <a:t>LAPIC</a:t>
              </a:r>
            </a:p>
          </p:txBody>
        </p:sp>
      </p:grpSp>
    </p:spTree>
    <p:extLst>
      <p:ext uri="{BB962C8B-B14F-4D97-AF65-F5344CB8AC3E}">
        <p14:creationId xmlns:p14="http://schemas.microsoft.com/office/powerpoint/2010/main" val="192073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80">
                                          <p:stCondLst>
                                            <p:cond delay="0"/>
                                          </p:stCondLst>
                                        </p:cTn>
                                        <p:tgtEl>
                                          <p:spTgt spid="28"/>
                                        </p:tgtEl>
                                      </p:cBhvr>
                                    </p:animEffect>
                                    <p:anim calcmode="lin" valueType="num">
                                      <p:cBhvr>
                                        <p:cTn id="13"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8" dur="26">
                                          <p:stCondLst>
                                            <p:cond delay="650"/>
                                          </p:stCondLst>
                                        </p:cTn>
                                        <p:tgtEl>
                                          <p:spTgt spid="28"/>
                                        </p:tgtEl>
                                      </p:cBhvr>
                                      <p:to x="100000" y="60000"/>
                                    </p:animScale>
                                    <p:animScale>
                                      <p:cBhvr>
                                        <p:cTn id="19" dur="166" decel="50000">
                                          <p:stCondLst>
                                            <p:cond delay="676"/>
                                          </p:stCondLst>
                                        </p:cTn>
                                        <p:tgtEl>
                                          <p:spTgt spid="28"/>
                                        </p:tgtEl>
                                      </p:cBhvr>
                                      <p:to x="100000" y="100000"/>
                                    </p:animScale>
                                    <p:animScale>
                                      <p:cBhvr>
                                        <p:cTn id="20" dur="26">
                                          <p:stCondLst>
                                            <p:cond delay="1312"/>
                                          </p:stCondLst>
                                        </p:cTn>
                                        <p:tgtEl>
                                          <p:spTgt spid="28"/>
                                        </p:tgtEl>
                                      </p:cBhvr>
                                      <p:to x="100000" y="80000"/>
                                    </p:animScale>
                                    <p:animScale>
                                      <p:cBhvr>
                                        <p:cTn id="21" dur="166" decel="50000">
                                          <p:stCondLst>
                                            <p:cond delay="1338"/>
                                          </p:stCondLst>
                                        </p:cTn>
                                        <p:tgtEl>
                                          <p:spTgt spid="28"/>
                                        </p:tgtEl>
                                      </p:cBhvr>
                                      <p:to x="100000" y="100000"/>
                                    </p:animScale>
                                    <p:animScale>
                                      <p:cBhvr>
                                        <p:cTn id="22" dur="26">
                                          <p:stCondLst>
                                            <p:cond delay="1642"/>
                                          </p:stCondLst>
                                        </p:cTn>
                                        <p:tgtEl>
                                          <p:spTgt spid="28"/>
                                        </p:tgtEl>
                                      </p:cBhvr>
                                      <p:to x="100000" y="90000"/>
                                    </p:animScale>
                                    <p:animScale>
                                      <p:cBhvr>
                                        <p:cTn id="23" dur="166" decel="50000">
                                          <p:stCondLst>
                                            <p:cond delay="1668"/>
                                          </p:stCondLst>
                                        </p:cTn>
                                        <p:tgtEl>
                                          <p:spTgt spid="28"/>
                                        </p:tgtEl>
                                      </p:cBhvr>
                                      <p:to x="100000" y="100000"/>
                                    </p:animScale>
                                    <p:animScale>
                                      <p:cBhvr>
                                        <p:cTn id="24" dur="26">
                                          <p:stCondLst>
                                            <p:cond delay="1808"/>
                                          </p:stCondLst>
                                        </p:cTn>
                                        <p:tgtEl>
                                          <p:spTgt spid="28"/>
                                        </p:tgtEl>
                                      </p:cBhvr>
                                      <p:to x="100000" y="95000"/>
                                    </p:animScale>
                                    <p:animScale>
                                      <p:cBhvr>
                                        <p:cTn id="25" dur="166" decel="50000">
                                          <p:stCondLst>
                                            <p:cond delay="1834"/>
                                          </p:stCondLst>
                                        </p:cTn>
                                        <p:tgtEl>
                                          <p:spTgt spid="28"/>
                                        </p:tgtEl>
                                      </p:cBhvr>
                                      <p:to x="100000" y="100000"/>
                                    </p:animScale>
                                  </p:childTnLst>
                                </p:cTn>
                              </p:par>
                            </p:childTnLst>
                          </p:cTn>
                        </p:par>
                        <p:par>
                          <p:cTn id="26" fill="hold">
                            <p:stCondLst>
                              <p:cond delay="2000"/>
                            </p:stCondLst>
                            <p:childTnLst>
                              <p:par>
                                <p:cTn id="27" presetID="32" presetClass="emph" presetSubtype="0" fill="hold" nodeType="afterEffect">
                                  <p:stCondLst>
                                    <p:cond delay="0"/>
                                  </p:stCondLst>
                                  <p:childTnLst>
                                    <p:animRot by="120000">
                                      <p:cBhvr>
                                        <p:cTn id="28" dur="100" fill="hold">
                                          <p:stCondLst>
                                            <p:cond delay="0"/>
                                          </p:stCondLst>
                                        </p:cTn>
                                        <p:tgtEl>
                                          <p:spTgt spid="28"/>
                                        </p:tgtEl>
                                        <p:attrNameLst>
                                          <p:attrName>r</p:attrName>
                                        </p:attrNameLst>
                                      </p:cBhvr>
                                    </p:animRot>
                                    <p:animRot by="-240000">
                                      <p:cBhvr>
                                        <p:cTn id="29" dur="200" fill="hold">
                                          <p:stCondLst>
                                            <p:cond delay="200"/>
                                          </p:stCondLst>
                                        </p:cTn>
                                        <p:tgtEl>
                                          <p:spTgt spid="28"/>
                                        </p:tgtEl>
                                        <p:attrNameLst>
                                          <p:attrName>r</p:attrName>
                                        </p:attrNameLst>
                                      </p:cBhvr>
                                    </p:animRot>
                                    <p:animRot by="240000">
                                      <p:cBhvr>
                                        <p:cTn id="30" dur="200" fill="hold">
                                          <p:stCondLst>
                                            <p:cond delay="400"/>
                                          </p:stCondLst>
                                        </p:cTn>
                                        <p:tgtEl>
                                          <p:spTgt spid="28"/>
                                        </p:tgtEl>
                                        <p:attrNameLst>
                                          <p:attrName>r</p:attrName>
                                        </p:attrNameLst>
                                      </p:cBhvr>
                                    </p:animRot>
                                    <p:animRot by="-240000">
                                      <p:cBhvr>
                                        <p:cTn id="31" dur="200" fill="hold">
                                          <p:stCondLst>
                                            <p:cond delay="600"/>
                                          </p:stCondLst>
                                        </p:cTn>
                                        <p:tgtEl>
                                          <p:spTgt spid="28"/>
                                        </p:tgtEl>
                                        <p:attrNameLst>
                                          <p:attrName>r</p:attrName>
                                        </p:attrNameLst>
                                      </p:cBhvr>
                                    </p:animRot>
                                    <p:animRot by="120000">
                                      <p:cBhvr>
                                        <p:cTn id="32" dur="200" fill="hold">
                                          <p:stCondLst>
                                            <p:cond delay="800"/>
                                          </p:stCondLst>
                                        </p:cTn>
                                        <p:tgtEl>
                                          <p:spTgt spid="28"/>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fade">
                                      <p:cBhvr>
                                        <p:cTn id="37" dur="500"/>
                                        <p:tgtEl>
                                          <p:spTgt spid="3">
                                            <p:txEl>
                                              <p:pRg st="2" end="2"/>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500"/>
                                        <p:tgtEl>
                                          <p:spTgt spid="3">
                                            <p:txEl>
                                              <p:pRg st="3" end="3"/>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500"/>
                                        <p:tgtEl>
                                          <p:spTgt spid="3">
                                            <p:txEl>
                                              <p:pRg st="4" end="4"/>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fade">
                                      <p:cBhvr>
                                        <p:cTn id="46" dur="500"/>
                                        <p:tgtEl>
                                          <p:spTgt spid="3">
                                            <p:txEl>
                                              <p:pRg st="5" end="5"/>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500"/>
                                        <p:tgtEl>
                                          <p:spTgt spid="3">
                                            <p:txEl>
                                              <p:pRg st="6" end="6"/>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fade">
                                      <p:cBhvr>
                                        <p:cTn id="5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CA6BA-C4EA-4CC3-9ADD-325A3AAAA379}"/>
              </a:ext>
            </a:extLst>
          </p:cNvPr>
          <p:cNvSpPr>
            <a:spLocks noGrp="1"/>
          </p:cNvSpPr>
          <p:nvPr>
            <p:ph type="title"/>
          </p:nvPr>
        </p:nvSpPr>
        <p:spPr>
          <a:xfrm>
            <a:off x="838200" y="110481"/>
            <a:ext cx="10515600" cy="919665"/>
          </a:xfrm>
        </p:spPr>
        <p:txBody>
          <a:bodyPr/>
          <a:lstStyle/>
          <a:p>
            <a:r>
              <a:rPr lang="en-US" dirty="0"/>
              <a:t>Raising Interrupts with PCI-e and APIC</a:t>
            </a:r>
          </a:p>
        </p:txBody>
      </p:sp>
      <p:grpSp>
        <p:nvGrpSpPr>
          <p:cNvPr id="24" name="Group 23">
            <a:extLst>
              <a:ext uri="{FF2B5EF4-FFF2-40B4-BE49-F238E27FC236}">
                <a16:creationId xmlns:a16="http://schemas.microsoft.com/office/drawing/2014/main" id="{690F98BA-184D-4918-8384-8A859B6ADEF4}"/>
              </a:ext>
            </a:extLst>
          </p:cNvPr>
          <p:cNvGrpSpPr>
            <a:grpSpLocks noChangeAspect="1"/>
          </p:cNvGrpSpPr>
          <p:nvPr/>
        </p:nvGrpSpPr>
        <p:grpSpPr>
          <a:xfrm>
            <a:off x="6323273" y="962722"/>
            <a:ext cx="5802055" cy="3689516"/>
            <a:chOff x="4867564" y="777035"/>
            <a:chExt cx="7784031" cy="4949850"/>
          </a:xfrm>
        </p:grpSpPr>
        <p:pic>
          <p:nvPicPr>
            <p:cNvPr id="4" name="Picture 3">
              <a:extLst>
                <a:ext uri="{FF2B5EF4-FFF2-40B4-BE49-F238E27FC236}">
                  <a16:creationId xmlns:a16="http://schemas.microsoft.com/office/drawing/2014/main" id="{34451087-7B81-49DF-8523-B0112131CE7F}"/>
                </a:ext>
              </a:extLst>
            </p:cNvPr>
            <p:cNvPicPr>
              <a:picLocks noChangeAspect="1"/>
            </p:cNvPicPr>
            <p:nvPr/>
          </p:nvPicPr>
          <p:blipFill>
            <a:blip r:embed="rId3"/>
            <a:stretch>
              <a:fillRect/>
            </a:stretch>
          </p:blipFill>
          <p:spPr>
            <a:xfrm>
              <a:off x="10885541" y="1140355"/>
              <a:ext cx="1766054" cy="1761965"/>
            </a:xfrm>
            <a:prstGeom prst="rect">
              <a:avLst/>
            </a:prstGeom>
          </p:spPr>
        </p:pic>
        <p:grpSp>
          <p:nvGrpSpPr>
            <p:cNvPr id="5" name="Group 4">
              <a:extLst>
                <a:ext uri="{FF2B5EF4-FFF2-40B4-BE49-F238E27FC236}">
                  <a16:creationId xmlns:a16="http://schemas.microsoft.com/office/drawing/2014/main" id="{BD0B7202-B6BC-4380-B037-3AA678757DBF}"/>
                </a:ext>
              </a:extLst>
            </p:cNvPr>
            <p:cNvGrpSpPr/>
            <p:nvPr/>
          </p:nvGrpSpPr>
          <p:grpSpPr>
            <a:xfrm>
              <a:off x="4867564" y="1167712"/>
              <a:ext cx="3178234" cy="2929532"/>
              <a:chOff x="4867564" y="1167712"/>
              <a:chExt cx="3178234" cy="2929532"/>
            </a:xfrm>
          </p:grpSpPr>
          <p:cxnSp>
            <p:nvCxnSpPr>
              <p:cNvPr id="6" name="Straight Connector 5">
                <a:extLst>
                  <a:ext uri="{FF2B5EF4-FFF2-40B4-BE49-F238E27FC236}">
                    <a16:creationId xmlns:a16="http://schemas.microsoft.com/office/drawing/2014/main" id="{D61E39E1-5B84-4CB5-94ED-345BCDD82915}"/>
                  </a:ext>
                </a:extLst>
              </p:cNvPr>
              <p:cNvCxnSpPr>
                <a:cxnSpLocks/>
              </p:cNvCxnSpPr>
              <p:nvPr/>
            </p:nvCxnSpPr>
            <p:spPr>
              <a:xfrm>
                <a:off x="6424962" y="2057848"/>
                <a:ext cx="153490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2A8CA1D0-6D3A-476E-A3F2-82CCBAD921E7}"/>
                  </a:ext>
                </a:extLst>
              </p:cNvPr>
              <p:cNvPicPr>
                <a:picLocks noChangeAspect="1"/>
              </p:cNvPicPr>
              <p:nvPr/>
            </p:nvPicPr>
            <p:blipFill>
              <a:blip r:embed="rId4"/>
              <a:stretch>
                <a:fillRect/>
              </a:stretch>
            </p:blipFill>
            <p:spPr>
              <a:xfrm rot="2712089" flipH="1">
                <a:off x="4867564" y="1167712"/>
                <a:ext cx="2373453" cy="2373453"/>
              </a:xfrm>
              <a:prstGeom prst="rect">
                <a:avLst/>
              </a:prstGeom>
            </p:spPr>
          </p:pic>
          <p:sp>
            <p:nvSpPr>
              <p:cNvPr id="8" name="TextBox 7">
                <a:extLst>
                  <a:ext uri="{FF2B5EF4-FFF2-40B4-BE49-F238E27FC236}">
                    <a16:creationId xmlns:a16="http://schemas.microsoft.com/office/drawing/2014/main" id="{693C3F07-D186-4067-9488-3634DCC83F50}"/>
                  </a:ext>
                </a:extLst>
              </p:cNvPr>
              <p:cNvSpPr txBox="1"/>
              <p:nvPr/>
            </p:nvSpPr>
            <p:spPr>
              <a:xfrm flipH="1">
                <a:off x="5273061" y="3699213"/>
                <a:ext cx="1640086" cy="398031"/>
              </a:xfrm>
              <a:prstGeom prst="rect">
                <a:avLst/>
              </a:prstGeom>
              <a:noFill/>
            </p:spPr>
            <p:txBody>
              <a:bodyPr wrap="square" rtlCol="0">
                <a:spAutoFit/>
              </a:bodyPr>
              <a:lstStyle/>
              <a:p>
                <a:pPr algn="ctr">
                  <a:lnSpc>
                    <a:spcPts val="1400"/>
                  </a:lnSpc>
                </a:pPr>
                <a:r>
                  <a:rPr lang="en-US" sz="2400" b="1" dirty="0">
                    <a:latin typeface="Segoe UI" panose="020B0502040204020203" pitchFamily="34" charset="0"/>
                    <a:cs typeface="Segoe UI" panose="020B0502040204020203" pitchFamily="34" charset="0"/>
                  </a:rPr>
                  <a:t>RAM</a:t>
                </a:r>
              </a:p>
            </p:txBody>
          </p:sp>
          <p:sp>
            <p:nvSpPr>
              <p:cNvPr id="9" name="TextBox 8">
                <a:extLst>
                  <a:ext uri="{FF2B5EF4-FFF2-40B4-BE49-F238E27FC236}">
                    <a16:creationId xmlns:a16="http://schemas.microsoft.com/office/drawing/2014/main" id="{6C25680F-FC5A-4BAD-B246-23A90A758A43}"/>
                  </a:ext>
                </a:extLst>
              </p:cNvPr>
              <p:cNvSpPr txBox="1"/>
              <p:nvPr/>
            </p:nvSpPr>
            <p:spPr>
              <a:xfrm flipH="1">
                <a:off x="6405712" y="1736035"/>
                <a:ext cx="1640086" cy="382462"/>
              </a:xfrm>
              <a:prstGeom prst="rect">
                <a:avLst/>
              </a:prstGeom>
              <a:noFill/>
            </p:spPr>
            <p:txBody>
              <a:bodyPr wrap="square" rtlCol="0">
                <a:spAutoFit/>
              </a:bodyPr>
              <a:lstStyle/>
              <a:p>
                <a:pPr algn="ctr">
                  <a:lnSpc>
                    <a:spcPts val="1400"/>
                  </a:lnSpc>
                </a:pPr>
                <a:r>
                  <a:rPr lang="en-US" sz="2000" b="1" dirty="0">
                    <a:latin typeface="Segoe UI" panose="020B0502040204020203" pitchFamily="34" charset="0"/>
                    <a:cs typeface="Segoe UI" panose="020B0502040204020203" pitchFamily="34" charset="0"/>
                  </a:rPr>
                  <a:t>SDRAM</a:t>
                </a:r>
              </a:p>
            </p:txBody>
          </p:sp>
        </p:grpSp>
        <p:grpSp>
          <p:nvGrpSpPr>
            <p:cNvPr id="10" name="Group 9">
              <a:extLst>
                <a:ext uri="{FF2B5EF4-FFF2-40B4-BE49-F238E27FC236}">
                  <a16:creationId xmlns:a16="http://schemas.microsoft.com/office/drawing/2014/main" id="{113B92EC-CC0A-4AB8-B447-78AAFBAB3B2B}"/>
                </a:ext>
              </a:extLst>
            </p:cNvPr>
            <p:cNvGrpSpPr/>
            <p:nvPr/>
          </p:nvGrpSpPr>
          <p:grpSpPr>
            <a:xfrm>
              <a:off x="7789671" y="777035"/>
              <a:ext cx="3466871" cy="1691707"/>
              <a:chOff x="7789671" y="777035"/>
              <a:chExt cx="3466871" cy="1691707"/>
            </a:xfrm>
          </p:grpSpPr>
          <p:cxnSp>
            <p:nvCxnSpPr>
              <p:cNvPr id="11" name="Straight Connector 10">
                <a:extLst>
                  <a:ext uri="{FF2B5EF4-FFF2-40B4-BE49-F238E27FC236}">
                    <a16:creationId xmlns:a16="http://schemas.microsoft.com/office/drawing/2014/main" id="{9BB50597-995D-40E3-8C92-2D001C6F52C8}"/>
                  </a:ext>
                </a:extLst>
              </p:cNvPr>
              <p:cNvCxnSpPr>
                <a:cxnSpLocks/>
              </p:cNvCxnSpPr>
              <p:nvPr/>
            </p:nvCxnSpPr>
            <p:spPr>
              <a:xfrm>
                <a:off x="9471206" y="2018802"/>
                <a:ext cx="178533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9AD8A542-D23D-4EA4-951B-BB2A83B02FC3}"/>
                  </a:ext>
                </a:extLst>
              </p:cNvPr>
              <p:cNvGrpSpPr/>
              <p:nvPr/>
            </p:nvGrpSpPr>
            <p:grpSpPr>
              <a:xfrm>
                <a:off x="7789671" y="1587862"/>
                <a:ext cx="1802846" cy="880880"/>
                <a:chOff x="7635012" y="3430291"/>
                <a:chExt cx="1300602" cy="880880"/>
              </a:xfrm>
            </p:grpSpPr>
            <p:sp>
              <p:nvSpPr>
                <p:cNvPr id="16" name="Rectangle 15">
                  <a:extLst>
                    <a:ext uri="{FF2B5EF4-FFF2-40B4-BE49-F238E27FC236}">
                      <a16:creationId xmlns:a16="http://schemas.microsoft.com/office/drawing/2014/main" id="{FA66197B-FA80-416A-BA98-0D23686866C1}"/>
                    </a:ext>
                  </a:extLst>
                </p:cNvPr>
                <p:cNvSpPr/>
                <p:nvPr/>
              </p:nvSpPr>
              <p:spPr>
                <a:xfrm>
                  <a:off x="7757797" y="3493573"/>
                  <a:ext cx="1106027" cy="735315"/>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7" name="TextBox 16">
                  <a:extLst>
                    <a:ext uri="{FF2B5EF4-FFF2-40B4-BE49-F238E27FC236}">
                      <a16:creationId xmlns:a16="http://schemas.microsoft.com/office/drawing/2014/main" id="{B61B22E5-3E10-4BF7-8700-99F6FDC4CAEA}"/>
                    </a:ext>
                  </a:extLst>
                </p:cNvPr>
                <p:cNvSpPr txBox="1"/>
                <p:nvPr/>
              </p:nvSpPr>
              <p:spPr>
                <a:xfrm>
                  <a:off x="7635012" y="3430291"/>
                  <a:ext cx="1300602" cy="880880"/>
                </a:xfrm>
                <a:prstGeom prst="rect">
                  <a:avLst/>
                </a:prstGeom>
                <a:noFill/>
                <a:ln w="28575">
                  <a:noFill/>
                </a:ln>
              </p:spPr>
              <p:txBody>
                <a:bodyPr wrap="square" rtlCol="0">
                  <a:spAutoFit/>
                </a:bodyPr>
                <a:lstStyle/>
                <a:p>
                  <a:pPr algn="ctr">
                    <a:lnSpc>
                      <a:spcPts val="2200"/>
                    </a:lnSpc>
                  </a:pPr>
                  <a:r>
                    <a:rPr lang="en-US" sz="2000" b="1" dirty="0">
                      <a:latin typeface="Segoe UI" panose="020B0502040204020203" pitchFamily="34" charset="0"/>
                      <a:cs typeface="Segoe UI" panose="020B0502040204020203" pitchFamily="34" charset="0"/>
                    </a:rPr>
                    <a:t>Root complex</a:t>
                  </a:r>
                </a:p>
              </p:txBody>
            </p:sp>
          </p:grpSp>
          <p:grpSp>
            <p:nvGrpSpPr>
              <p:cNvPr id="13" name="Group 12">
                <a:extLst>
                  <a:ext uri="{FF2B5EF4-FFF2-40B4-BE49-F238E27FC236}">
                    <a16:creationId xmlns:a16="http://schemas.microsoft.com/office/drawing/2014/main" id="{BDF07A09-E440-421A-9D37-6F9202877DFB}"/>
                  </a:ext>
                </a:extLst>
              </p:cNvPr>
              <p:cNvGrpSpPr/>
              <p:nvPr/>
            </p:nvGrpSpPr>
            <p:grpSpPr>
              <a:xfrm>
                <a:off x="8482407" y="777035"/>
                <a:ext cx="2226491" cy="1185121"/>
                <a:chOff x="8482407" y="777035"/>
                <a:chExt cx="2226491" cy="1185121"/>
              </a:xfrm>
            </p:grpSpPr>
            <p:cxnSp>
              <p:nvCxnSpPr>
                <p:cNvPr id="14" name="Straight Connector 13">
                  <a:extLst>
                    <a:ext uri="{FF2B5EF4-FFF2-40B4-BE49-F238E27FC236}">
                      <a16:creationId xmlns:a16="http://schemas.microsoft.com/office/drawing/2014/main" id="{C8600E72-C816-4309-8BAB-8B2977C38A58}"/>
                    </a:ext>
                  </a:extLst>
                </p:cNvPr>
                <p:cNvCxnSpPr>
                  <a:cxnSpLocks/>
                </p:cNvCxnSpPr>
                <p:nvPr/>
              </p:nvCxnSpPr>
              <p:spPr>
                <a:xfrm>
                  <a:off x="9779267" y="1501541"/>
                  <a:ext cx="127753" cy="460615"/>
                </a:xfrm>
                <a:prstGeom prst="line">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7874EC5-1CD8-4C1F-8C53-41C5EA3BBF89}"/>
                    </a:ext>
                  </a:extLst>
                </p:cNvPr>
                <p:cNvSpPr txBox="1"/>
                <p:nvPr/>
              </p:nvSpPr>
              <p:spPr>
                <a:xfrm flipH="1">
                  <a:off x="8482407" y="777035"/>
                  <a:ext cx="2226491" cy="812059"/>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Proprietary protocol</a:t>
                  </a:r>
                </a:p>
              </p:txBody>
            </p:sp>
          </p:grpSp>
        </p:grpSp>
        <p:grpSp>
          <p:nvGrpSpPr>
            <p:cNvPr id="18" name="Group 17">
              <a:extLst>
                <a:ext uri="{FF2B5EF4-FFF2-40B4-BE49-F238E27FC236}">
                  <a16:creationId xmlns:a16="http://schemas.microsoft.com/office/drawing/2014/main" id="{ADB7E43E-7FEC-4B50-9681-AAA8A8AF0EA2}"/>
                </a:ext>
              </a:extLst>
            </p:cNvPr>
            <p:cNvGrpSpPr/>
            <p:nvPr/>
          </p:nvGrpSpPr>
          <p:grpSpPr>
            <a:xfrm>
              <a:off x="6532776" y="2386459"/>
              <a:ext cx="3467412" cy="3340426"/>
              <a:chOff x="6532776" y="2386459"/>
              <a:chExt cx="3467412" cy="3340426"/>
            </a:xfrm>
          </p:grpSpPr>
          <p:sp>
            <p:nvSpPr>
              <p:cNvPr id="19" name="TextBox 18">
                <a:extLst>
                  <a:ext uri="{FF2B5EF4-FFF2-40B4-BE49-F238E27FC236}">
                    <a16:creationId xmlns:a16="http://schemas.microsoft.com/office/drawing/2014/main" id="{B0A6A8D6-68F2-40B6-AA88-FB66E9B68966}"/>
                  </a:ext>
                </a:extLst>
              </p:cNvPr>
              <p:cNvSpPr txBox="1"/>
              <p:nvPr/>
            </p:nvSpPr>
            <p:spPr>
              <a:xfrm>
                <a:off x="7452684" y="5087987"/>
                <a:ext cx="2547504" cy="638898"/>
              </a:xfrm>
              <a:prstGeom prst="rect">
                <a:avLst/>
              </a:prstGeom>
              <a:noFill/>
            </p:spPr>
            <p:txBody>
              <a:bodyPr wrap="square" rtlCol="0">
                <a:spAutoFit/>
              </a:bodyPr>
              <a:lstStyle/>
              <a:p>
                <a:pPr algn="ctr">
                  <a:lnSpc>
                    <a:spcPts val="1400"/>
                  </a:lnSpc>
                </a:pPr>
                <a:r>
                  <a:rPr lang="en-US" sz="2400" b="1" dirty="0">
                    <a:latin typeface="Segoe UI" panose="020B0502040204020203" pitchFamily="34" charset="0"/>
                    <a:cs typeface="Segoe UI" panose="020B0502040204020203" pitchFamily="34" charset="0"/>
                  </a:rPr>
                  <a:t>PCI-e device</a:t>
                </a:r>
              </a:p>
            </p:txBody>
          </p:sp>
          <p:cxnSp>
            <p:nvCxnSpPr>
              <p:cNvPr id="20" name="Straight Connector 19">
                <a:extLst>
                  <a:ext uri="{FF2B5EF4-FFF2-40B4-BE49-F238E27FC236}">
                    <a16:creationId xmlns:a16="http://schemas.microsoft.com/office/drawing/2014/main" id="{58654691-BD13-4226-9941-57D2C97A7D7A}"/>
                  </a:ext>
                </a:extLst>
              </p:cNvPr>
              <p:cNvCxnSpPr>
                <a:cxnSpLocks/>
                <a:endCxn id="16" idx="2"/>
              </p:cNvCxnSpPr>
              <p:nvPr/>
            </p:nvCxnSpPr>
            <p:spPr>
              <a:xfrm flipV="1">
                <a:off x="8726438" y="2386459"/>
                <a:ext cx="0" cy="155932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225F98B6-93E8-4FAD-AE5B-E81F99D81AB7}"/>
                  </a:ext>
                </a:extLst>
              </p:cNvPr>
              <p:cNvPicPr>
                <a:picLocks noChangeAspect="1"/>
              </p:cNvPicPr>
              <p:nvPr/>
            </p:nvPicPr>
            <p:blipFill>
              <a:blip r:embed="rId5"/>
              <a:stretch>
                <a:fillRect/>
              </a:stretch>
            </p:blipFill>
            <p:spPr>
              <a:xfrm rot="10800000">
                <a:off x="7913179" y="3909804"/>
                <a:ext cx="1626515" cy="1113336"/>
              </a:xfrm>
              <a:prstGeom prst="rect">
                <a:avLst/>
              </a:prstGeom>
            </p:spPr>
          </p:pic>
          <p:sp>
            <p:nvSpPr>
              <p:cNvPr id="22" name="TextBox 21">
                <a:extLst>
                  <a:ext uri="{FF2B5EF4-FFF2-40B4-BE49-F238E27FC236}">
                    <a16:creationId xmlns:a16="http://schemas.microsoft.com/office/drawing/2014/main" id="{7C710D0F-DF85-419F-8CA3-6A8A422EC37B}"/>
                  </a:ext>
                </a:extLst>
              </p:cNvPr>
              <p:cNvSpPr txBox="1"/>
              <p:nvPr/>
            </p:nvSpPr>
            <p:spPr>
              <a:xfrm>
                <a:off x="6532776" y="2637791"/>
                <a:ext cx="2547502" cy="856364"/>
              </a:xfrm>
              <a:prstGeom prst="rect">
                <a:avLst/>
              </a:prstGeom>
              <a:noFill/>
            </p:spPr>
            <p:txBody>
              <a:bodyPr wrap="square" rtlCol="0">
                <a:spAutoFit/>
              </a:bodyPr>
              <a:lstStyle/>
              <a:p>
                <a:pPr algn="ctr">
                  <a:lnSpc>
                    <a:spcPts val="2200"/>
                  </a:lnSpc>
                </a:pPr>
                <a:r>
                  <a:rPr lang="en-US" b="1" dirty="0">
                    <a:latin typeface="Segoe UI" panose="020B0502040204020203" pitchFamily="34" charset="0"/>
                    <a:cs typeface="Segoe UI" panose="020B0502040204020203" pitchFamily="34" charset="0"/>
                  </a:rPr>
                  <a:t>PCI-e lanes</a:t>
                </a:r>
              </a:p>
              <a:p>
                <a:pPr algn="ctr">
                  <a:lnSpc>
                    <a:spcPts val="2200"/>
                  </a:lnSpc>
                </a:pPr>
                <a:r>
                  <a:rPr lang="en-US" b="1" dirty="0">
                    <a:latin typeface="Segoe UI" panose="020B0502040204020203" pitchFamily="34" charset="0"/>
                    <a:cs typeface="Segoe UI" panose="020B0502040204020203" pitchFamily="34" charset="0"/>
                  </a:rPr>
                  <a:t>(</a:t>
                </a:r>
                <a:r>
                  <a:rPr lang="en-US" b="1" dirty="0" err="1">
                    <a:latin typeface="Segoe UI" panose="020B0502040204020203" pitchFamily="34" charset="0"/>
                    <a:cs typeface="Segoe UI" panose="020B0502040204020203" pitchFamily="34" charset="0"/>
                  </a:rPr>
                  <a:t>xWhatever</a:t>
                </a:r>
                <a:r>
                  <a:rPr lang="en-US" b="1" dirty="0">
                    <a:latin typeface="Segoe UI" panose="020B0502040204020203" pitchFamily="34" charset="0"/>
                    <a:cs typeface="Segoe UI" panose="020B0502040204020203" pitchFamily="34" charset="0"/>
                  </a:rPr>
                  <a:t>)</a:t>
                </a:r>
              </a:p>
            </p:txBody>
          </p:sp>
        </p:grpSp>
      </p:grpSp>
      <p:grpSp>
        <p:nvGrpSpPr>
          <p:cNvPr id="28" name="Group 27">
            <a:extLst>
              <a:ext uri="{FF2B5EF4-FFF2-40B4-BE49-F238E27FC236}">
                <a16:creationId xmlns:a16="http://schemas.microsoft.com/office/drawing/2014/main" id="{EDE6DB9C-88BB-4611-98FB-7D9736A9ECBB}"/>
              </a:ext>
            </a:extLst>
          </p:cNvPr>
          <p:cNvGrpSpPr/>
          <p:nvPr/>
        </p:nvGrpSpPr>
        <p:grpSpPr>
          <a:xfrm>
            <a:off x="10301613" y="1694252"/>
            <a:ext cx="1343803" cy="406134"/>
            <a:chOff x="8773364" y="5591323"/>
            <a:chExt cx="1343803" cy="406134"/>
          </a:xfrm>
        </p:grpSpPr>
        <p:sp>
          <p:nvSpPr>
            <p:cNvPr id="27" name="Rectangle 26">
              <a:extLst>
                <a:ext uri="{FF2B5EF4-FFF2-40B4-BE49-F238E27FC236}">
                  <a16:creationId xmlns:a16="http://schemas.microsoft.com/office/drawing/2014/main" id="{48A65F56-BA53-4ED9-B42E-D3AFD6060059}"/>
                </a:ext>
              </a:extLst>
            </p:cNvPr>
            <p:cNvSpPr/>
            <p:nvPr/>
          </p:nvSpPr>
          <p:spPr>
            <a:xfrm>
              <a:off x="9030401" y="5591323"/>
              <a:ext cx="827452" cy="406134"/>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5" name="TextBox 24">
              <a:extLst>
                <a:ext uri="{FF2B5EF4-FFF2-40B4-BE49-F238E27FC236}">
                  <a16:creationId xmlns:a16="http://schemas.microsoft.com/office/drawing/2014/main" id="{8EB08F6A-9328-4ED6-A1AE-2D0D3EBA3BC3}"/>
                </a:ext>
              </a:extLst>
            </p:cNvPr>
            <p:cNvSpPr txBox="1"/>
            <p:nvPr/>
          </p:nvSpPr>
          <p:spPr>
            <a:xfrm>
              <a:off x="8773364" y="5615570"/>
              <a:ext cx="1343803" cy="374461"/>
            </a:xfrm>
            <a:prstGeom prst="rect">
              <a:avLst/>
            </a:prstGeom>
            <a:noFill/>
            <a:ln w="28575">
              <a:noFill/>
            </a:ln>
          </p:spPr>
          <p:txBody>
            <a:bodyPr wrap="square" rtlCol="0">
              <a:spAutoFit/>
            </a:bodyPr>
            <a:lstStyle/>
            <a:p>
              <a:pPr algn="ctr">
                <a:lnSpc>
                  <a:spcPts val="2200"/>
                </a:lnSpc>
              </a:pPr>
              <a:r>
                <a:rPr lang="en-US" sz="2000" b="1" dirty="0">
                  <a:latin typeface="Segoe UI" panose="020B0502040204020203" pitchFamily="34" charset="0"/>
                  <a:cs typeface="Segoe UI" panose="020B0502040204020203" pitchFamily="34" charset="0"/>
                </a:rPr>
                <a:t>LAPIC</a:t>
              </a:r>
            </a:p>
          </p:txBody>
        </p:sp>
      </p:grpSp>
      <p:sp>
        <p:nvSpPr>
          <p:cNvPr id="26" name="Content Placeholder 25">
            <a:extLst>
              <a:ext uri="{FF2B5EF4-FFF2-40B4-BE49-F238E27FC236}">
                <a16:creationId xmlns:a16="http://schemas.microsoft.com/office/drawing/2014/main" id="{86B15BD4-9287-483E-A950-3B531D417072}"/>
              </a:ext>
            </a:extLst>
          </p:cNvPr>
          <p:cNvSpPr>
            <a:spLocks noGrp="1"/>
          </p:cNvSpPr>
          <p:nvPr>
            <p:ph idx="1"/>
          </p:nvPr>
        </p:nvSpPr>
        <p:spPr>
          <a:xfrm>
            <a:off x="38096" y="887534"/>
            <a:ext cx="6672050" cy="7113465"/>
          </a:xfrm>
        </p:spPr>
        <p:txBody>
          <a:bodyPr>
            <a:normAutofit/>
          </a:bodyPr>
          <a:lstStyle/>
          <a:p>
            <a:r>
              <a:rPr lang="en-US" sz="3200" dirty="0"/>
              <a:t>A PCI-e device raises an interrupt by sending a PCI-e memory write to the root complex</a:t>
            </a:r>
          </a:p>
          <a:p>
            <a:pPr lvl="1"/>
            <a:r>
              <a:rPr lang="en-US" sz="2800" dirty="0"/>
              <a:t>The memory range for MSI interrupts is </a:t>
            </a:r>
            <a:r>
              <a:rPr lang="en-US" sz="2800" dirty="0">
                <a:latin typeface="Consolas" panose="020B0609020204030204" pitchFamily="49" charset="0"/>
              </a:rPr>
              <a:t>0xFEE00000--0xFEEFFFFF</a:t>
            </a:r>
          </a:p>
          <a:p>
            <a:pPr lvl="1"/>
            <a:r>
              <a:rPr lang="en-US" sz="2800" dirty="0"/>
              <a:t>The kernel:</a:t>
            </a:r>
          </a:p>
          <a:p>
            <a:pPr lvl="2"/>
            <a:r>
              <a:rPr lang="en-US" sz="2800" dirty="0"/>
              <a:t>Associates each device interrupt type with a different target address in  </a:t>
            </a:r>
            <a:r>
              <a:rPr lang="en-US" sz="2800" dirty="0">
                <a:latin typeface="Consolas" panose="020B0609020204030204" pitchFamily="49" charset="0"/>
              </a:rPr>
              <a:t>0xFEE00000--0xFEEFFFFF</a:t>
            </a:r>
          </a:p>
          <a:p>
            <a:pPr lvl="2"/>
            <a:r>
              <a:rPr lang="en-US" sz="2800" dirty="0"/>
              <a:t>Configures each PCI-e device to send interrupts to the appropriate target address</a:t>
            </a:r>
          </a:p>
        </p:txBody>
      </p:sp>
      <p:sp>
        <p:nvSpPr>
          <p:cNvPr id="29" name="Content Placeholder 25">
            <a:extLst>
              <a:ext uri="{FF2B5EF4-FFF2-40B4-BE49-F238E27FC236}">
                <a16:creationId xmlns:a16="http://schemas.microsoft.com/office/drawing/2014/main" id="{3DA97906-F11C-44DD-95F6-F787A976EFAC}"/>
              </a:ext>
            </a:extLst>
          </p:cNvPr>
          <p:cNvSpPr txBox="1">
            <a:spLocks/>
          </p:cNvSpPr>
          <p:nvPr/>
        </p:nvSpPr>
        <p:spPr>
          <a:xfrm>
            <a:off x="38096" y="5895278"/>
            <a:ext cx="12153904" cy="10505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The root complex forwards an interrupt message to the appropriate LAPIC, who triggers the appropriate interrupt on the local CPU</a:t>
            </a:r>
          </a:p>
        </p:txBody>
      </p:sp>
    </p:spTree>
    <p:extLst>
      <p:ext uri="{BB962C8B-B14F-4D97-AF65-F5344CB8AC3E}">
        <p14:creationId xmlns:p14="http://schemas.microsoft.com/office/powerpoint/2010/main" val="1791442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CA6BA-C4EA-4CC3-9ADD-325A3AAAA379}"/>
              </a:ext>
            </a:extLst>
          </p:cNvPr>
          <p:cNvSpPr>
            <a:spLocks noGrp="1"/>
          </p:cNvSpPr>
          <p:nvPr>
            <p:ph type="title"/>
          </p:nvPr>
        </p:nvSpPr>
        <p:spPr>
          <a:xfrm>
            <a:off x="838200" y="110481"/>
            <a:ext cx="10515600" cy="919665"/>
          </a:xfrm>
        </p:spPr>
        <p:txBody>
          <a:bodyPr/>
          <a:lstStyle/>
          <a:p>
            <a:r>
              <a:rPr lang="en-US" dirty="0"/>
              <a:t>Raising Interrupts with PCI-e and APIC</a:t>
            </a:r>
          </a:p>
        </p:txBody>
      </p:sp>
      <p:grpSp>
        <p:nvGrpSpPr>
          <p:cNvPr id="24" name="Group 23">
            <a:extLst>
              <a:ext uri="{FF2B5EF4-FFF2-40B4-BE49-F238E27FC236}">
                <a16:creationId xmlns:a16="http://schemas.microsoft.com/office/drawing/2014/main" id="{690F98BA-184D-4918-8384-8A859B6ADEF4}"/>
              </a:ext>
            </a:extLst>
          </p:cNvPr>
          <p:cNvGrpSpPr>
            <a:grpSpLocks noChangeAspect="1"/>
          </p:cNvGrpSpPr>
          <p:nvPr/>
        </p:nvGrpSpPr>
        <p:grpSpPr>
          <a:xfrm>
            <a:off x="6323273" y="962722"/>
            <a:ext cx="5802055" cy="3689516"/>
            <a:chOff x="4867564" y="777035"/>
            <a:chExt cx="7784031" cy="4949850"/>
          </a:xfrm>
        </p:grpSpPr>
        <p:pic>
          <p:nvPicPr>
            <p:cNvPr id="4" name="Picture 3">
              <a:extLst>
                <a:ext uri="{FF2B5EF4-FFF2-40B4-BE49-F238E27FC236}">
                  <a16:creationId xmlns:a16="http://schemas.microsoft.com/office/drawing/2014/main" id="{34451087-7B81-49DF-8523-B0112131CE7F}"/>
                </a:ext>
              </a:extLst>
            </p:cNvPr>
            <p:cNvPicPr>
              <a:picLocks noChangeAspect="1"/>
            </p:cNvPicPr>
            <p:nvPr/>
          </p:nvPicPr>
          <p:blipFill>
            <a:blip r:embed="rId3"/>
            <a:stretch>
              <a:fillRect/>
            </a:stretch>
          </p:blipFill>
          <p:spPr>
            <a:xfrm>
              <a:off x="10885541" y="1140355"/>
              <a:ext cx="1766054" cy="1761965"/>
            </a:xfrm>
            <a:prstGeom prst="rect">
              <a:avLst/>
            </a:prstGeom>
          </p:spPr>
        </p:pic>
        <p:grpSp>
          <p:nvGrpSpPr>
            <p:cNvPr id="5" name="Group 4">
              <a:extLst>
                <a:ext uri="{FF2B5EF4-FFF2-40B4-BE49-F238E27FC236}">
                  <a16:creationId xmlns:a16="http://schemas.microsoft.com/office/drawing/2014/main" id="{BD0B7202-B6BC-4380-B037-3AA678757DBF}"/>
                </a:ext>
              </a:extLst>
            </p:cNvPr>
            <p:cNvGrpSpPr/>
            <p:nvPr/>
          </p:nvGrpSpPr>
          <p:grpSpPr>
            <a:xfrm>
              <a:off x="4867564" y="1167712"/>
              <a:ext cx="3178234" cy="2929532"/>
              <a:chOff x="4867564" y="1167712"/>
              <a:chExt cx="3178234" cy="2929532"/>
            </a:xfrm>
          </p:grpSpPr>
          <p:cxnSp>
            <p:nvCxnSpPr>
              <p:cNvPr id="6" name="Straight Connector 5">
                <a:extLst>
                  <a:ext uri="{FF2B5EF4-FFF2-40B4-BE49-F238E27FC236}">
                    <a16:creationId xmlns:a16="http://schemas.microsoft.com/office/drawing/2014/main" id="{D61E39E1-5B84-4CB5-94ED-345BCDD82915}"/>
                  </a:ext>
                </a:extLst>
              </p:cNvPr>
              <p:cNvCxnSpPr>
                <a:cxnSpLocks/>
              </p:cNvCxnSpPr>
              <p:nvPr/>
            </p:nvCxnSpPr>
            <p:spPr>
              <a:xfrm>
                <a:off x="6424962" y="2057848"/>
                <a:ext cx="153490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2A8CA1D0-6D3A-476E-A3F2-82CCBAD921E7}"/>
                  </a:ext>
                </a:extLst>
              </p:cNvPr>
              <p:cNvPicPr>
                <a:picLocks noChangeAspect="1"/>
              </p:cNvPicPr>
              <p:nvPr/>
            </p:nvPicPr>
            <p:blipFill>
              <a:blip r:embed="rId4"/>
              <a:stretch>
                <a:fillRect/>
              </a:stretch>
            </p:blipFill>
            <p:spPr>
              <a:xfrm rot="2712089" flipH="1">
                <a:off x="4867564" y="1167712"/>
                <a:ext cx="2373453" cy="2373453"/>
              </a:xfrm>
              <a:prstGeom prst="rect">
                <a:avLst/>
              </a:prstGeom>
            </p:spPr>
          </p:pic>
          <p:sp>
            <p:nvSpPr>
              <p:cNvPr id="8" name="TextBox 7">
                <a:extLst>
                  <a:ext uri="{FF2B5EF4-FFF2-40B4-BE49-F238E27FC236}">
                    <a16:creationId xmlns:a16="http://schemas.microsoft.com/office/drawing/2014/main" id="{693C3F07-D186-4067-9488-3634DCC83F50}"/>
                  </a:ext>
                </a:extLst>
              </p:cNvPr>
              <p:cNvSpPr txBox="1"/>
              <p:nvPr/>
            </p:nvSpPr>
            <p:spPr>
              <a:xfrm flipH="1">
                <a:off x="5273061" y="3699213"/>
                <a:ext cx="1640086" cy="398031"/>
              </a:xfrm>
              <a:prstGeom prst="rect">
                <a:avLst/>
              </a:prstGeom>
              <a:noFill/>
            </p:spPr>
            <p:txBody>
              <a:bodyPr wrap="square" rtlCol="0">
                <a:spAutoFit/>
              </a:bodyPr>
              <a:lstStyle/>
              <a:p>
                <a:pPr algn="ctr">
                  <a:lnSpc>
                    <a:spcPts val="1400"/>
                  </a:lnSpc>
                </a:pPr>
                <a:r>
                  <a:rPr lang="en-US" sz="2400" b="1" dirty="0">
                    <a:latin typeface="Segoe UI" panose="020B0502040204020203" pitchFamily="34" charset="0"/>
                    <a:cs typeface="Segoe UI" panose="020B0502040204020203" pitchFamily="34" charset="0"/>
                  </a:rPr>
                  <a:t>RAM</a:t>
                </a:r>
              </a:p>
            </p:txBody>
          </p:sp>
          <p:sp>
            <p:nvSpPr>
              <p:cNvPr id="9" name="TextBox 8">
                <a:extLst>
                  <a:ext uri="{FF2B5EF4-FFF2-40B4-BE49-F238E27FC236}">
                    <a16:creationId xmlns:a16="http://schemas.microsoft.com/office/drawing/2014/main" id="{6C25680F-FC5A-4BAD-B246-23A90A758A43}"/>
                  </a:ext>
                </a:extLst>
              </p:cNvPr>
              <p:cNvSpPr txBox="1"/>
              <p:nvPr/>
            </p:nvSpPr>
            <p:spPr>
              <a:xfrm flipH="1">
                <a:off x="6405712" y="1736035"/>
                <a:ext cx="1640086" cy="382462"/>
              </a:xfrm>
              <a:prstGeom prst="rect">
                <a:avLst/>
              </a:prstGeom>
              <a:noFill/>
            </p:spPr>
            <p:txBody>
              <a:bodyPr wrap="square" rtlCol="0">
                <a:spAutoFit/>
              </a:bodyPr>
              <a:lstStyle/>
              <a:p>
                <a:pPr algn="ctr">
                  <a:lnSpc>
                    <a:spcPts val="1400"/>
                  </a:lnSpc>
                </a:pPr>
                <a:r>
                  <a:rPr lang="en-US" sz="2000" b="1" dirty="0">
                    <a:latin typeface="Segoe UI" panose="020B0502040204020203" pitchFamily="34" charset="0"/>
                    <a:cs typeface="Segoe UI" panose="020B0502040204020203" pitchFamily="34" charset="0"/>
                  </a:rPr>
                  <a:t>SDRAM</a:t>
                </a:r>
              </a:p>
            </p:txBody>
          </p:sp>
        </p:grpSp>
        <p:grpSp>
          <p:nvGrpSpPr>
            <p:cNvPr id="10" name="Group 9">
              <a:extLst>
                <a:ext uri="{FF2B5EF4-FFF2-40B4-BE49-F238E27FC236}">
                  <a16:creationId xmlns:a16="http://schemas.microsoft.com/office/drawing/2014/main" id="{113B92EC-CC0A-4AB8-B447-78AAFBAB3B2B}"/>
                </a:ext>
              </a:extLst>
            </p:cNvPr>
            <p:cNvGrpSpPr/>
            <p:nvPr/>
          </p:nvGrpSpPr>
          <p:grpSpPr>
            <a:xfrm>
              <a:off x="7789671" y="777035"/>
              <a:ext cx="3466871" cy="1691707"/>
              <a:chOff x="7789671" y="777035"/>
              <a:chExt cx="3466871" cy="1691707"/>
            </a:xfrm>
          </p:grpSpPr>
          <p:cxnSp>
            <p:nvCxnSpPr>
              <p:cNvPr id="11" name="Straight Connector 10">
                <a:extLst>
                  <a:ext uri="{FF2B5EF4-FFF2-40B4-BE49-F238E27FC236}">
                    <a16:creationId xmlns:a16="http://schemas.microsoft.com/office/drawing/2014/main" id="{9BB50597-995D-40E3-8C92-2D001C6F52C8}"/>
                  </a:ext>
                </a:extLst>
              </p:cNvPr>
              <p:cNvCxnSpPr>
                <a:cxnSpLocks/>
              </p:cNvCxnSpPr>
              <p:nvPr/>
            </p:nvCxnSpPr>
            <p:spPr>
              <a:xfrm>
                <a:off x="9471206" y="2018802"/>
                <a:ext cx="178533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9AD8A542-D23D-4EA4-951B-BB2A83B02FC3}"/>
                  </a:ext>
                </a:extLst>
              </p:cNvPr>
              <p:cNvGrpSpPr/>
              <p:nvPr/>
            </p:nvGrpSpPr>
            <p:grpSpPr>
              <a:xfrm>
                <a:off x="7789671" y="1587862"/>
                <a:ext cx="1802846" cy="880880"/>
                <a:chOff x="7635012" y="3430291"/>
                <a:chExt cx="1300602" cy="880880"/>
              </a:xfrm>
            </p:grpSpPr>
            <p:sp>
              <p:nvSpPr>
                <p:cNvPr id="16" name="Rectangle 15">
                  <a:extLst>
                    <a:ext uri="{FF2B5EF4-FFF2-40B4-BE49-F238E27FC236}">
                      <a16:creationId xmlns:a16="http://schemas.microsoft.com/office/drawing/2014/main" id="{FA66197B-FA80-416A-BA98-0D23686866C1}"/>
                    </a:ext>
                  </a:extLst>
                </p:cNvPr>
                <p:cNvSpPr/>
                <p:nvPr/>
              </p:nvSpPr>
              <p:spPr>
                <a:xfrm>
                  <a:off x="7757797" y="3493573"/>
                  <a:ext cx="1106027" cy="735315"/>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7" name="TextBox 16">
                  <a:extLst>
                    <a:ext uri="{FF2B5EF4-FFF2-40B4-BE49-F238E27FC236}">
                      <a16:creationId xmlns:a16="http://schemas.microsoft.com/office/drawing/2014/main" id="{B61B22E5-3E10-4BF7-8700-99F6FDC4CAEA}"/>
                    </a:ext>
                  </a:extLst>
                </p:cNvPr>
                <p:cNvSpPr txBox="1"/>
                <p:nvPr/>
              </p:nvSpPr>
              <p:spPr>
                <a:xfrm>
                  <a:off x="7635012" y="3430291"/>
                  <a:ext cx="1300602" cy="880880"/>
                </a:xfrm>
                <a:prstGeom prst="rect">
                  <a:avLst/>
                </a:prstGeom>
                <a:noFill/>
                <a:ln w="28575">
                  <a:noFill/>
                </a:ln>
              </p:spPr>
              <p:txBody>
                <a:bodyPr wrap="square" rtlCol="0">
                  <a:spAutoFit/>
                </a:bodyPr>
                <a:lstStyle/>
                <a:p>
                  <a:pPr algn="ctr">
                    <a:lnSpc>
                      <a:spcPts val="2200"/>
                    </a:lnSpc>
                  </a:pPr>
                  <a:r>
                    <a:rPr lang="en-US" sz="2000" b="1" dirty="0">
                      <a:latin typeface="Segoe UI" panose="020B0502040204020203" pitchFamily="34" charset="0"/>
                      <a:cs typeface="Segoe UI" panose="020B0502040204020203" pitchFamily="34" charset="0"/>
                    </a:rPr>
                    <a:t>Root complex</a:t>
                  </a:r>
                </a:p>
              </p:txBody>
            </p:sp>
          </p:grpSp>
          <p:grpSp>
            <p:nvGrpSpPr>
              <p:cNvPr id="13" name="Group 12">
                <a:extLst>
                  <a:ext uri="{FF2B5EF4-FFF2-40B4-BE49-F238E27FC236}">
                    <a16:creationId xmlns:a16="http://schemas.microsoft.com/office/drawing/2014/main" id="{BDF07A09-E440-421A-9D37-6F9202877DFB}"/>
                  </a:ext>
                </a:extLst>
              </p:cNvPr>
              <p:cNvGrpSpPr/>
              <p:nvPr/>
            </p:nvGrpSpPr>
            <p:grpSpPr>
              <a:xfrm>
                <a:off x="8482407" y="777035"/>
                <a:ext cx="2226491" cy="1185121"/>
                <a:chOff x="8482407" y="777035"/>
                <a:chExt cx="2226491" cy="1185121"/>
              </a:xfrm>
            </p:grpSpPr>
            <p:cxnSp>
              <p:nvCxnSpPr>
                <p:cNvPr id="14" name="Straight Connector 13">
                  <a:extLst>
                    <a:ext uri="{FF2B5EF4-FFF2-40B4-BE49-F238E27FC236}">
                      <a16:creationId xmlns:a16="http://schemas.microsoft.com/office/drawing/2014/main" id="{C8600E72-C816-4309-8BAB-8B2977C38A58}"/>
                    </a:ext>
                  </a:extLst>
                </p:cNvPr>
                <p:cNvCxnSpPr>
                  <a:cxnSpLocks/>
                </p:cNvCxnSpPr>
                <p:nvPr/>
              </p:nvCxnSpPr>
              <p:spPr>
                <a:xfrm>
                  <a:off x="9779267" y="1501541"/>
                  <a:ext cx="127753" cy="460615"/>
                </a:xfrm>
                <a:prstGeom prst="line">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7874EC5-1CD8-4C1F-8C53-41C5EA3BBF89}"/>
                    </a:ext>
                  </a:extLst>
                </p:cNvPr>
                <p:cNvSpPr txBox="1"/>
                <p:nvPr/>
              </p:nvSpPr>
              <p:spPr>
                <a:xfrm flipH="1">
                  <a:off x="8482407" y="777035"/>
                  <a:ext cx="2226491" cy="812059"/>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Proprietary protocol</a:t>
                  </a:r>
                </a:p>
              </p:txBody>
            </p:sp>
          </p:grpSp>
        </p:grpSp>
        <p:grpSp>
          <p:nvGrpSpPr>
            <p:cNvPr id="18" name="Group 17">
              <a:extLst>
                <a:ext uri="{FF2B5EF4-FFF2-40B4-BE49-F238E27FC236}">
                  <a16:creationId xmlns:a16="http://schemas.microsoft.com/office/drawing/2014/main" id="{ADB7E43E-7FEC-4B50-9681-AAA8A8AF0EA2}"/>
                </a:ext>
              </a:extLst>
            </p:cNvPr>
            <p:cNvGrpSpPr/>
            <p:nvPr/>
          </p:nvGrpSpPr>
          <p:grpSpPr>
            <a:xfrm>
              <a:off x="6532776" y="2386459"/>
              <a:ext cx="3467412" cy="3340426"/>
              <a:chOff x="6532776" y="2386459"/>
              <a:chExt cx="3467412" cy="3340426"/>
            </a:xfrm>
          </p:grpSpPr>
          <p:sp>
            <p:nvSpPr>
              <p:cNvPr id="19" name="TextBox 18">
                <a:extLst>
                  <a:ext uri="{FF2B5EF4-FFF2-40B4-BE49-F238E27FC236}">
                    <a16:creationId xmlns:a16="http://schemas.microsoft.com/office/drawing/2014/main" id="{B0A6A8D6-68F2-40B6-AA88-FB66E9B68966}"/>
                  </a:ext>
                </a:extLst>
              </p:cNvPr>
              <p:cNvSpPr txBox="1"/>
              <p:nvPr/>
            </p:nvSpPr>
            <p:spPr>
              <a:xfrm>
                <a:off x="7452684" y="5087987"/>
                <a:ext cx="2547504" cy="638898"/>
              </a:xfrm>
              <a:prstGeom prst="rect">
                <a:avLst/>
              </a:prstGeom>
              <a:noFill/>
            </p:spPr>
            <p:txBody>
              <a:bodyPr wrap="square" rtlCol="0">
                <a:spAutoFit/>
              </a:bodyPr>
              <a:lstStyle/>
              <a:p>
                <a:pPr algn="ctr">
                  <a:lnSpc>
                    <a:spcPts val="1400"/>
                  </a:lnSpc>
                </a:pPr>
                <a:r>
                  <a:rPr lang="en-US" sz="2400" b="1" dirty="0">
                    <a:latin typeface="Segoe UI" panose="020B0502040204020203" pitchFamily="34" charset="0"/>
                    <a:cs typeface="Segoe UI" panose="020B0502040204020203" pitchFamily="34" charset="0"/>
                  </a:rPr>
                  <a:t>PCI-e device</a:t>
                </a:r>
              </a:p>
            </p:txBody>
          </p:sp>
          <p:cxnSp>
            <p:nvCxnSpPr>
              <p:cNvPr id="20" name="Straight Connector 19">
                <a:extLst>
                  <a:ext uri="{FF2B5EF4-FFF2-40B4-BE49-F238E27FC236}">
                    <a16:creationId xmlns:a16="http://schemas.microsoft.com/office/drawing/2014/main" id="{58654691-BD13-4226-9941-57D2C97A7D7A}"/>
                  </a:ext>
                </a:extLst>
              </p:cNvPr>
              <p:cNvCxnSpPr>
                <a:cxnSpLocks/>
                <a:endCxn id="16" idx="2"/>
              </p:cNvCxnSpPr>
              <p:nvPr/>
            </p:nvCxnSpPr>
            <p:spPr>
              <a:xfrm flipV="1">
                <a:off x="8726438" y="2386459"/>
                <a:ext cx="0" cy="155932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225F98B6-93E8-4FAD-AE5B-E81F99D81AB7}"/>
                  </a:ext>
                </a:extLst>
              </p:cNvPr>
              <p:cNvPicPr>
                <a:picLocks noChangeAspect="1"/>
              </p:cNvPicPr>
              <p:nvPr/>
            </p:nvPicPr>
            <p:blipFill>
              <a:blip r:embed="rId5"/>
              <a:stretch>
                <a:fillRect/>
              </a:stretch>
            </p:blipFill>
            <p:spPr>
              <a:xfrm rot="10800000">
                <a:off x="7913179" y="3909804"/>
                <a:ext cx="1626515" cy="1113336"/>
              </a:xfrm>
              <a:prstGeom prst="rect">
                <a:avLst/>
              </a:prstGeom>
            </p:spPr>
          </p:pic>
          <p:sp>
            <p:nvSpPr>
              <p:cNvPr id="22" name="TextBox 21">
                <a:extLst>
                  <a:ext uri="{FF2B5EF4-FFF2-40B4-BE49-F238E27FC236}">
                    <a16:creationId xmlns:a16="http://schemas.microsoft.com/office/drawing/2014/main" id="{7C710D0F-DF85-419F-8CA3-6A8A422EC37B}"/>
                  </a:ext>
                </a:extLst>
              </p:cNvPr>
              <p:cNvSpPr txBox="1"/>
              <p:nvPr/>
            </p:nvSpPr>
            <p:spPr>
              <a:xfrm>
                <a:off x="6532776" y="2637791"/>
                <a:ext cx="2547502" cy="856364"/>
              </a:xfrm>
              <a:prstGeom prst="rect">
                <a:avLst/>
              </a:prstGeom>
              <a:noFill/>
            </p:spPr>
            <p:txBody>
              <a:bodyPr wrap="square" rtlCol="0">
                <a:spAutoFit/>
              </a:bodyPr>
              <a:lstStyle/>
              <a:p>
                <a:pPr algn="ctr">
                  <a:lnSpc>
                    <a:spcPts val="2200"/>
                  </a:lnSpc>
                </a:pPr>
                <a:r>
                  <a:rPr lang="en-US" b="1" dirty="0">
                    <a:latin typeface="Segoe UI" panose="020B0502040204020203" pitchFamily="34" charset="0"/>
                    <a:cs typeface="Segoe UI" panose="020B0502040204020203" pitchFamily="34" charset="0"/>
                  </a:rPr>
                  <a:t>PCI-e lanes</a:t>
                </a:r>
              </a:p>
              <a:p>
                <a:pPr algn="ctr">
                  <a:lnSpc>
                    <a:spcPts val="2200"/>
                  </a:lnSpc>
                </a:pPr>
                <a:r>
                  <a:rPr lang="en-US" b="1" dirty="0">
                    <a:latin typeface="Segoe UI" panose="020B0502040204020203" pitchFamily="34" charset="0"/>
                    <a:cs typeface="Segoe UI" panose="020B0502040204020203" pitchFamily="34" charset="0"/>
                  </a:rPr>
                  <a:t>(</a:t>
                </a:r>
                <a:r>
                  <a:rPr lang="en-US" b="1" dirty="0" err="1">
                    <a:latin typeface="Segoe UI" panose="020B0502040204020203" pitchFamily="34" charset="0"/>
                    <a:cs typeface="Segoe UI" panose="020B0502040204020203" pitchFamily="34" charset="0"/>
                  </a:rPr>
                  <a:t>xWhatever</a:t>
                </a:r>
                <a:r>
                  <a:rPr lang="en-US" b="1" dirty="0">
                    <a:latin typeface="Segoe UI" panose="020B0502040204020203" pitchFamily="34" charset="0"/>
                    <a:cs typeface="Segoe UI" panose="020B0502040204020203" pitchFamily="34" charset="0"/>
                  </a:rPr>
                  <a:t>)</a:t>
                </a:r>
              </a:p>
            </p:txBody>
          </p:sp>
        </p:grpSp>
      </p:grpSp>
      <p:grpSp>
        <p:nvGrpSpPr>
          <p:cNvPr id="28" name="Group 27">
            <a:extLst>
              <a:ext uri="{FF2B5EF4-FFF2-40B4-BE49-F238E27FC236}">
                <a16:creationId xmlns:a16="http://schemas.microsoft.com/office/drawing/2014/main" id="{EDE6DB9C-88BB-4611-98FB-7D9736A9ECBB}"/>
              </a:ext>
            </a:extLst>
          </p:cNvPr>
          <p:cNvGrpSpPr/>
          <p:nvPr/>
        </p:nvGrpSpPr>
        <p:grpSpPr>
          <a:xfrm>
            <a:off x="10301613" y="1694252"/>
            <a:ext cx="1343803" cy="406134"/>
            <a:chOff x="8773364" y="5591323"/>
            <a:chExt cx="1343803" cy="406134"/>
          </a:xfrm>
        </p:grpSpPr>
        <p:sp>
          <p:nvSpPr>
            <p:cNvPr id="27" name="Rectangle 26">
              <a:extLst>
                <a:ext uri="{FF2B5EF4-FFF2-40B4-BE49-F238E27FC236}">
                  <a16:creationId xmlns:a16="http://schemas.microsoft.com/office/drawing/2014/main" id="{48A65F56-BA53-4ED9-B42E-D3AFD6060059}"/>
                </a:ext>
              </a:extLst>
            </p:cNvPr>
            <p:cNvSpPr/>
            <p:nvPr/>
          </p:nvSpPr>
          <p:spPr>
            <a:xfrm>
              <a:off x="9030401" y="5591323"/>
              <a:ext cx="827452" cy="406134"/>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5" name="TextBox 24">
              <a:extLst>
                <a:ext uri="{FF2B5EF4-FFF2-40B4-BE49-F238E27FC236}">
                  <a16:creationId xmlns:a16="http://schemas.microsoft.com/office/drawing/2014/main" id="{8EB08F6A-9328-4ED6-A1AE-2D0D3EBA3BC3}"/>
                </a:ext>
              </a:extLst>
            </p:cNvPr>
            <p:cNvSpPr txBox="1"/>
            <p:nvPr/>
          </p:nvSpPr>
          <p:spPr>
            <a:xfrm>
              <a:off x="8773364" y="5615570"/>
              <a:ext cx="1343803" cy="374461"/>
            </a:xfrm>
            <a:prstGeom prst="rect">
              <a:avLst/>
            </a:prstGeom>
            <a:noFill/>
            <a:ln w="28575">
              <a:noFill/>
            </a:ln>
          </p:spPr>
          <p:txBody>
            <a:bodyPr wrap="square" rtlCol="0">
              <a:spAutoFit/>
            </a:bodyPr>
            <a:lstStyle/>
            <a:p>
              <a:pPr algn="ctr">
                <a:lnSpc>
                  <a:spcPts val="2200"/>
                </a:lnSpc>
              </a:pPr>
              <a:r>
                <a:rPr lang="en-US" sz="2000" b="1" dirty="0">
                  <a:latin typeface="Segoe UI" panose="020B0502040204020203" pitchFamily="34" charset="0"/>
                  <a:cs typeface="Segoe UI" panose="020B0502040204020203" pitchFamily="34" charset="0"/>
                </a:rPr>
                <a:t>LAPIC</a:t>
              </a:r>
            </a:p>
          </p:txBody>
        </p:sp>
      </p:grpSp>
      <p:sp>
        <p:nvSpPr>
          <p:cNvPr id="26" name="Content Placeholder 25">
            <a:extLst>
              <a:ext uri="{FF2B5EF4-FFF2-40B4-BE49-F238E27FC236}">
                <a16:creationId xmlns:a16="http://schemas.microsoft.com/office/drawing/2014/main" id="{86B15BD4-9287-483E-A950-3B531D417072}"/>
              </a:ext>
            </a:extLst>
          </p:cNvPr>
          <p:cNvSpPr>
            <a:spLocks noGrp="1"/>
          </p:cNvSpPr>
          <p:nvPr>
            <p:ph idx="1"/>
          </p:nvPr>
        </p:nvSpPr>
        <p:spPr>
          <a:xfrm>
            <a:off x="38096" y="887535"/>
            <a:ext cx="6672050" cy="3764704"/>
          </a:xfrm>
        </p:spPr>
        <p:txBody>
          <a:bodyPr>
            <a:normAutofit/>
          </a:bodyPr>
          <a:lstStyle/>
          <a:p>
            <a:pPr marL="0" indent="0" algn="ctr">
              <a:buNone/>
            </a:pPr>
            <a:r>
              <a:rPr lang="en-US" sz="3200" u="sng" dirty="0"/>
              <a:t>Advantages over the PIC approach</a:t>
            </a:r>
          </a:p>
          <a:p>
            <a:pPr lvl="1"/>
            <a:r>
              <a:rPr lang="en-US" sz="2800" dirty="0"/>
              <a:t>Hardware is now simpler: there’s no need for a separate wires to handle interrupt raising and acknowledgment</a:t>
            </a:r>
          </a:p>
          <a:p>
            <a:pPr lvl="1"/>
            <a:r>
              <a:rPr lang="en-US" sz="2800" dirty="0"/>
              <a:t>Richer interrupts: An MSI message can convey several bytes of additional information besides the mere fact that an interrupt occurred</a:t>
            </a:r>
          </a:p>
        </p:txBody>
      </p:sp>
    </p:spTree>
    <p:extLst>
      <p:ext uri="{BB962C8B-B14F-4D97-AF65-F5344CB8AC3E}">
        <p14:creationId xmlns:p14="http://schemas.microsoft.com/office/powerpoint/2010/main" val="174031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11DAD-20ED-46A2-A1CF-32325F346940}"/>
              </a:ext>
            </a:extLst>
          </p:cNvPr>
          <p:cNvSpPr>
            <a:spLocks noGrp="1"/>
          </p:cNvSpPr>
          <p:nvPr>
            <p:ph type="title"/>
          </p:nvPr>
        </p:nvSpPr>
        <p:spPr>
          <a:xfrm>
            <a:off x="138896" y="226227"/>
            <a:ext cx="7268901" cy="845124"/>
          </a:xfrm>
        </p:spPr>
        <p:txBody>
          <a:bodyPr/>
          <a:lstStyle/>
          <a:p>
            <a:r>
              <a:rPr lang="en-US" dirty="0"/>
              <a:t>Buses and Pins</a:t>
            </a:r>
          </a:p>
        </p:txBody>
      </p:sp>
      <p:sp>
        <p:nvSpPr>
          <p:cNvPr id="3" name="Content Placeholder 2">
            <a:extLst>
              <a:ext uri="{FF2B5EF4-FFF2-40B4-BE49-F238E27FC236}">
                <a16:creationId xmlns:a16="http://schemas.microsoft.com/office/drawing/2014/main" id="{3B72E77E-7984-46E4-9290-F2A45C752DE4}"/>
              </a:ext>
            </a:extLst>
          </p:cNvPr>
          <p:cNvSpPr>
            <a:spLocks noGrp="1"/>
          </p:cNvSpPr>
          <p:nvPr>
            <p:ph idx="1"/>
          </p:nvPr>
        </p:nvSpPr>
        <p:spPr>
          <a:xfrm>
            <a:off x="81021" y="983848"/>
            <a:ext cx="7075036" cy="5752618"/>
          </a:xfrm>
        </p:spPr>
        <p:txBody>
          <a:bodyPr>
            <a:normAutofit lnSpcReduction="10000"/>
          </a:bodyPr>
          <a:lstStyle/>
          <a:p>
            <a:r>
              <a:rPr lang="en-US" sz="3200" dirty="0"/>
              <a:t>A chip is a collection of circuits that implement a specific hardware interface</a:t>
            </a:r>
          </a:p>
          <a:p>
            <a:r>
              <a:rPr lang="en-US" sz="3200" dirty="0"/>
              <a:t>A chip has pins which provide input/ output ports for electrical signals</a:t>
            </a:r>
          </a:p>
          <a:p>
            <a:pPr lvl="1"/>
            <a:r>
              <a:rPr lang="en-US" sz="2800" dirty="0"/>
              <a:t>Two chips communicate via wires that connect their pins</a:t>
            </a:r>
          </a:p>
          <a:p>
            <a:pPr lvl="1"/>
            <a:r>
              <a:rPr lang="en-US" sz="2800" dirty="0"/>
              <a:t>A set of logically-related communication wires (a “bus”) might only be used by two devices, or it might be shared with many devices</a:t>
            </a:r>
          </a:p>
          <a:p>
            <a:pPr lvl="1"/>
            <a:r>
              <a:rPr lang="en-US" sz="2800" dirty="0"/>
              <a:t>A bus protocol (e.g., SATA, PCI-e) defines the electrical signals needed to send or receive data over the bus</a:t>
            </a:r>
          </a:p>
        </p:txBody>
      </p:sp>
      <p:grpSp>
        <p:nvGrpSpPr>
          <p:cNvPr id="8" name="Group 7">
            <a:extLst>
              <a:ext uri="{FF2B5EF4-FFF2-40B4-BE49-F238E27FC236}">
                <a16:creationId xmlns:a16="http://schemas.microsoft.com/office/drawing/2014/main" id="{55198F42-99BE-48ED-923B-C564C4AE9C37}"/>
              </a:ext>
            </a:extLst>
          </p:cNvPr>
          <p:cNvGrpSpPr/>
          <p:nvPr/>
        </p:nvGrpSpPr>
        <p:grpSpPr>
          <a:xfrm>
            <a:off x="7306531" y="226229"/>
            <a:ext cx="4715762" cy="3503195"/>
            <a:chOff x="6889840" y="446150"/>
            <a:chExt cx="4715762" cy="3503195"/>
          </a:xfrm>
        </p:grpSpPr>
        <p:pic>
          <p:nvPicPr>
            <p:cNvPr id="5" name="Picture 4">
              <a:extLst>
                <a:ext uri="{FF2B5EF4-FFF2-40B4-BE49-F238E27FC236}">
                  <a16:creationId xmlns:a16="http://schemas.microsoft.com/office/drawing/2014/main" id="{32BA961A-83EF-4FBB-B0A9-80AF452FB00B}"/>
                </a:ext>
              </a:extLst>
            </p:cNvPr>
            <p:cNvPicPr>
              <a:picLocks noChangeAspect="1"/>
            </p:cNvPicPr>
            <p:nvPr/>
          </p:nvPicPr>
          <p:blipFill rotWithShape="1">
            <a:blip r:embed="rId3"/>
            <a:srcRect t="8963"/>
            <a:stretch/>
          </p:blipFill>
          <p:spPr>
            <a:xfrm>
              <a:off x="9279300" y="446150"/>
              <a:ext cx="2326302" cy="3503195"/>
            </a:xfrm>
            <a:prstGeom prst="rect">
              <a:avLst/>
            </a:prstGeom>
          </p:spPr>
        </p:pic>
        <p:sp>
          <p:nvSpPr>
            <p:cNvPr id="6" name="Rectangle 5">
              <a:extLst>
                <a:ext uri="{FF2B5EF4-FFF2-40B4-BE49-F238E27FC236}">
                  <a16:creationId xmlns:a16="http://schemas.microsoft.com/office/drawing/2014/main" id="{EA2448B1-80FA-45F6-80FE-8F4AA6D0C2D5}"/>
                </a:ext>
              </a:extLst>
            </p:cNvPr>
            <p:cNvSpPr/>
            <p:nvPr/>
          </p:nvSpPr>
          <p:spPr bwMode="auto">
            <a:xfrm>
              <a:off x="6889840" y="1088805"/>
              <a:ext cx="2632527" cy="84512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lnSpc>
                  <a:spcPts val="2400"/>
                </a:lnSpc>
                <a:spcBef>
                  <a:spcPct val="0"/>
                </a:spcBef>
                <a:spcAft>
                  <a:spcPct val="0"/>
                </a:spcAft>
              </a:pPr>
              <a:r>
                <a:rPr lang="en-US" sz="2800" b="1" dirty="0">
                  <a:ea typeface="ＭＳ Ｐゴシック" pitchFamily="-96" charset="-128"/>
                </a:rPr>
                <a:t>Intel 8259 chip: Pin diagram</a:t>
              </a:r>
            </a:p>
          </p:txBody>
        </p:sp>
        <p:sp>
          <p:nvSpPr>
            <p:cNvPr id="7" name="Arrow: Bent-Up 6">
              <a:extLst>
                <a:ext uri="{FF2B5EF4-FFF2-40B4-BE49-F238E27FC236}">
                  <a16:creationId xmlns:a16="http://schemas.microsoft.com/office/drawing/2014/main" id="{642D5881-73ED-44EA-8E72-E65528D84700}"/>
                </a:ext>
              </a:extLst>
            </p:cNvPr>
            <p:cNvSpPr/>
            <p:nvPr/>
          </p:nvSpPr>
          <p:spPr>
            <a:xfrm rot="5400000">
              <a:off x="8249363" y="1491264"/>
              <a:ext cx="998598" cy="1524262"/>
            </a:xfrm>
            <a:prstGeom prst="ben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DD6133E0-3544-4B16-BC6B-2D8107634085}"/>
              </a:ext>
            </a:extLst>
          </p:cNvPr>
          <p:cNvGrpSpPr/>
          <p:nvPr/>
        </p:nvGrpSpPr>
        <p:grpSpPr>
          <a:xfrm>
            <a:off x="7817878" y="3868320"/>
            <a:ext cx="4172532" cy="3104753"/>
            <a:chOff x="7621106" y="3868320"/>
            <a:chExt cx="4172532" cy="3104753"/>
          </a:xfrm>
        </p:grpSpPr>
        <p:pic>
          <p:nvPicPr>
            <p:cNvPr id="4" name="Picture 3">
              <a:extLst>
                <a:ext uri="{FF2B5EF4-FFF2-40B4-BE49-F238E27FC236}">
                  <a16:creationId xmlns:a16="http://schemas.microsoft.com/office/drawing/2014/main" id="{5A7176E4-B057-47F8-954A-BE0230DA22FD}"/>
                </a:ext>
              </a:extLst>
            </p:cNvPr>
            <p:cNvPicPr>
              <a:picLocks noChangeAspect="1"/>
            </p:cNvPicPr>
            <p:nvPr/>
          </p:nvPicPr>
          <p:blipFill>
            <a:blip r:embed="rId4"/>
            <a:stretch>
              <a:fillRect/>
            </a:stretch>
          </p:blipFill>
          <p:spPr>
            <a:xfrm>
              <a:off x="7621106" y="3868320"/>
              <a:ext cx="4172532" cy="2543530"/>
            </a:xfrm>
            <a:prstGeom prst="rect">
              <a:avLst/>
            </a:prstGeom>
          </p:spPr>
        </p:pic>
        <p:sp>
          <p:nvSpPr>
            <p:cNvPr id="9" name="Rectangle 8">
              <a:extLst>
                <a:ext uri="{FF2B5EF4-FFF2-40B4-BE49-F238E27FC236}">
                  <a16:creationId xmlns:a16="http://schemas.microsoft.com/office/drawing/2014/main" id="{17DA54B5-E6B3-42E0-9CA9-50265453D686}"/>
                </a:ext>
              </a:extLst>
            </p:cNvPr>
            <p:cNvSpPr/>
            <p:nvPr/>
          </p:nvSpPr>
          <p:spPr bwMode="auto">
            <a:xfrm>
              <a:off x="8245394" y="6469725"/>
              <a:ext cx="2923955" cy="50334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lnSpc>
                  <a:spcPts val="2400"/>
                </a:lnSpc>
                <a:spcBef>
                  <a:spcPct val="0"/>
                </a:spcBef>
                <a:spcAft>
                  <a:spcPct val="0"/>
                </a:spcAft>
              </a:pPr>
              <a:r>
                <a:rPr lang="en-US" sz="2800" b="1" dirty="0">
                  <a:ea typeface="ＭＳ Ｐゴシック" pitchFamily="-96" charset="-128"/>
                </a:rPr>
                <a:t>Physical 8259 chip</a:t>
              </a:r>
            </a:p>
          </p:txBody>
        </p:sp>
      </p:grpSp>
      <p:cxnSp>
        <p:nvCxnSpPr>
          <p:cNvPr id="12" name="Straight Connector 11">
            <a:extLst>
              <a:ext uri="{FF2B5EF4-FFF2-40B4-BE49-F238E27FC236}">
                <a16:creationId xmlns:a16="http://schemas.microsoft.com/office/drawing/2014/main" id="{9D72A185-52F0-48A6-82FC-0A53B716ADBA}"/>
              </a:ext>
            </a:extLst>
          </p:cNvPr>
          <p:cNvCxnSpPr/>
          <p:nvPr/>
        </p:nvCxnSpPr>
        <p:spPr>
          <a:xfrm>
            <a:off x="7260231" y="277792"/>
            <a:ext cx="0" cy="63197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5642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1012A-379C-46D8-B69F-253BCC00F131}"/>
              </a:ext>
            </a:extLst>
          </p:cNvPr>
          <p:cNvSpPr>
            <a:spLocks noGrp="1"/>
          </p:cNvSpPr>
          <p:nvPr>
            <p:ph type="title"/>
          </p:nvPr>
        </p:nvSpPr>
        <p:spPr>
          <a:xfrm>
            <a:off x="838200" y="365125"/>
            <a:ext cx="10515600" cy="847449"/>
          </a:xfrm>
        </p:spPr>
        <p:txBody>
          <a:bodyPr/>
          <a:lstStyle/>
          <a:p>
            <a:r>
              <a:rPr lang="en-US" dirty="0"/>
              <a:t>What Have We Learned So Far?</a:t>
            </a:r>
          </a:p>
        </p:txBody>
      </p:sp>
      <p:sp>
        <p:nvSpPr>
          <p:cNvPr id="3" name="Content Placeholder 2">
            <a:extLst>
              <a:ext uri="{FF2B5EF4-FFF2-40B4-BE49-F238E27FC236}">
                <a16:creationId xmlns:a16="http://schemas.microsoft.com/office/drawing/2014/main" id="{607CA3F7-3FF0-4B52-A4DC-45600635882F}"/>
              </a:ext>
            </a:extLst>
          </p:cNvPr>
          <p:cNvSpPr>
            <a:spLocks noGrp="1"/>
          </p:cNvSpPr>
          <p:nvPr>
            <p:ph idx="1"/>
          </p:nvPr>
        </p:nvSpPr>
        <p:spPr>
          <a:xfrm>
            <a:off x="838200" y="1391478"/>
            <a:ext cx="10515600" cy="5247861"/>
          </a:xfrm>
        </p:spPr>
        <p:txBody>
          <a:bodyPr>
            <a:normAutofit/>
          </a:bodyPr>
          <a:lstStyle/>
          <a:p>
            <a:r>
              <a:rPr lang="en-US" sz="3600" dirty="0"/>
              <a:t>PIC used dedicated wires to:</a:t>
            </a:r>
          </a:p>
          <a:p>
            <a:pPr lvl="1"/>
            <a:r>
              <a:rPr lang="en-US" sz="3200" dirty="0"/>
              <a:t>Receive interrupt notifications from devices</a:t>
            </a:r>
          </a:p>
          <a:p>
            <a:pPr lvl="1"/>
            <a:r>
              <a:rPr lang="en-US" sz="3200" dirty="0"/>
              <a:t>Send interrupt information to CPUs</a:t>
            </a:r>
          </a:p>
          <a:p>
            <a:r>
              <a:rPr lang="en-US" sz="3600" dirty="0"/>
              <a:t>PIC is ill-suited for modern machines that have multiple cores and many devices</a:t>
            </a:r>
          </a:p>
          <a:p>
            <a:r>
              <a:rPr lang="en-US" sz="3600" dirty="0"/>
              <a:t>PCI-e is a modern bus framework that enables:</a:t>
            </a:r>
          </a:p>
          <a:p>
            <a:pPr lvl="1"/>
            <a:r>
              <a:rPr lang="en-US" sz="3200" dirty="0"/>
              <a:t>High-speed communication between CPUs and devices</a:t>
            </a:r>
          </a:p>
          <a:p>
            <a:pPr lvl="1"/>
            <a:r>
              <a:rPr lang="en-US" sz="3200" dirty="0"/>
              <a:t>Fast, expressive interrupts at no additional cost (because interrupts are just a special type of PCI-e message)</a:t>
            </a:r>
          </a:p>
        </p:txBody>
      </p:sp>
    </p:spTree>
    <p:extLst>
      <p:ext uri="{BB962C8B-B14F-4D97-AF65-F5344CB8AC3E}">
        <p14:creationId xmlns:p14="http://schemas.microsoft.com/office/powerpoint/2010/main" val="3295738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46965-D808-4CA3-8594-17E56C67F1A5}"/>
              </a:ext>
            </a:extLst>
          </p:cNvPr>
          <p:cNvSpPr>
            <a:spLocks noGrp="1"/>
          </p:cNvSpPr>
          <p:nvPr>
            <p:ph type="title"/>
          </p:nvPr>
        </p:nvSpPr>
        <p:spPr>
          <a:xfrm>
            <a:off x="0" y="9525"/>
            <a:ext cx="12192000" cy="1158875"/>
          </a:xfrm>
        </p:spPr>
        <p:txBody>
          <a:bodyPr/>
          <a:lstStyle/>
          <a:p>
            <a:r>
              <a:rPr lang="en-US" dirty="0"/>
              <a:t>Memory-mapped IO vs. Port-mapped IO</a:t>
            </a:r>
          </a:p>
        </p:txBody>
      </p:sp>
      <p:sp>
        <p:nvSpPr>
          <p:cNvPr id="3" name="Content Placeholder 2">
            <a:extLst>
              <a:ext uri="{FF2B5EF4-FFF2-40B4-BE49-F238E27FC236}">
                <a16:creationId xmlns:a16="http://schemas.microsoft.com/office/drawing/2014/main" id="{A3C64594-F63D-40C4-A5C7-76E522660CC6}"/>
              </a:ext>
            </a:extLst>
          </p:cNvPr>
          <p:cNvSpPr>
            <a:spLocks noGrp="1"/>
          </p:cNvSpPr>
          <p:nvPr>
            <p:ph idx="1"/>
          </p:nvPr>
        </p:nvSpPr>
        <p:spPr>
          <a:xfrm>
            <a:off x="152400" y="1168400"/>
            <a:ext cx="5562600" cy="5110163"/>
          </a:xfrm>
        </p:spPr>
        <p:txBody>
          <a:bodyPr>
            <a:normAutofit lnSpcReduction="10000"/>
          </a:bodyPr>
          <a:lstStyle/>
          <a:p>
            <a:pPr marL="0" indent="0">
              <a:buNone/>
            </a:pPr>
            <a:r>
              <a:rPr lang="en-US" sz="3600" dirty="0"/>
              <a:t>Memory-mapped IO: CPU interacts with devices via memory reads and writes</a:t>
            </a:r>
          </a:p>
          <a:p>
            <a:pPr lvl="1"/>
            <a:r>
              <a:rPr lang="en-US" sz="3200" dirty="0"/>
              <a:t>PCI-e devices use memory-mapped IO</a:t>
            </a:r>
          </a:p>
          <a:p>
            <a:pPr lvl="1"/>
            <a:r>
              <a:rPr lang="en-US" sz="3200" dirty="0"/>
              <a:t>Some older devices also use memory-mapped IO, like the CGA console that Chickadee uses!</a:t>
            </a:r>
          </a:p>
          <a:p>
            <a:pPr lvl="1"/>
            <a:r>
              <a:rPr lang="en-US" sz="3200" dirty="0"/>
              <a:t>Note that the CPU is involved in every device interaction</a:t>
            </a:r>
          </a:p>
        </p:txBody>
      </p:sp>
      <p:sp>
        <p:nvSpPr>
          <p:cNvPr id="4" name="Rectangle 3">
            <a:extLst>
              <a:ext uri="{FF2B5EF4-FFF2-40B4-BE49-F238E27FC236}">
                <a16:creationId xmlns:a16="http://schemas.microsoft.com/office/drawing/2014/main" id="{4CFFF133-BF8B-46F2-A0D9-1F096B4BC4A4}"/>
              </a:ext>
            </a:extLst>
          </p:cNvPr>
          <p:cNvSpPr/>
          <p:nvPr/>
        </p:nvSpPr>
        <p:spPr>
          <a:xfrm>
            <a:off x="5903908" y="1905506"/>
            <a:ext cx="5778500" cy="3046988"/>
          </a:xfrm>
          <a:prstGeom prst="rect">
            <a:avLst/>
          </a:prstGeom>
          <a:ln w="38100">
            <a:solidFill>
              <a:schemeClr val="tx1"/>
            </a:solidFill>
          </a:ln>
        </p:spPr>
        <p:txBody>
          <a:bodyPr wrap="square">
            <a:spAutoFit/>
          </a:bodyPr>
          <a:lstStyle/>
          <a:p>
            <a:r>
              <a:rPr lang="en-US" sz="2400" dirty="0">
                <a:latin typeface="Consolas" panose="020B0609020204030204" pitchFamily="49" charset="0"/>
              </a:rPr>
              <a:t>console = (</a:t>
            </a:r>
            <a:r>
              <a:rPr lang="en-US" sz="2400" dirty="0">
                <a:solidFill>
                  <a:srgbClr val="0070C0"/>
                </a:solidFill>
                <a:latin typeface="Consolas" panose="020B0609020204030204" pitchFamily="49" charset="0"/>
              </a:rPr>
              <a:t>uint16_t</a:t>
            </a:r>
            <a:r>
              <a:rPr lang="en-US" sz="2400" dirty="0">
                <a:latin typeface="Consolas" panose="020B0609020204030204" pitchFamily="49" charset="0"/>
              </a:rPr>
              <a:t>*) </a:t>
            </a:r>
            <a:r>
              <a:rPr lang="en-US" sz="2400" dirty="0">
                <a:solidFill>
                  <a:srgbClr val="00B050"/>
                </a:solidFill>
                <a:latin typeface="Consolas" panose="020B0609020204030204" pitchFamily="49" charset="0"/>
              </a:rPr>
              <a:t>0xB8000</a:t>
            </a:r>
            <a:r>
              <a:rPr lang="en-US" sz="2400" dirty="0">
                <a:latin typeface="Consolas" panose="020B0609020204030204" pitchFamily="49" charset="0"/>
              </a:rPr>
              <a:t>;</a:t>
            </a:r>
          </a:p>
          <a:p>
            <a:r>
              <a:rPr lang="en-US" sz="2400" dirty="0">
                <a:latin typeface="Consolas" panose="020B0609020204030204" pitchFamily="49" charset="0"/>
              </a:rPr>
              <a:t>      //Fixed physical address</a:t>
            </a:r>
          </a:p>
          <a:p>
            <a:r>
              <a:rPr lang="en-US" sz="2400" dirty="0">
                <a:latin typeface="Consolas" panose="020B0609020204030204" pitchFamily="49" charset="0"/>
              </a:rPr>
              <a:t>      //for CGA hardware that</a:t>
            </a:r>
          </a:p>
          <a:p>
            <a:r>
              <a:rPr lang="en-US" sz="2400" dirty="0">
                <a:latin typeface="Consolas" panose="020B0609020204030204" pitchFamily="49" charset="0"/>
              </a:rPr>
              <a:t>      //kernel has mapped to the</a:t>
            </a:r>
          </a:p>
          <a:p>
            <a:r>
              <a:rPr lang="en-US" sz="2400" dirty="0">
                <a:latin typeface="Consolas" panose="020B0609020204030204" pitchFamily="49" charset="0"/>
              </a:rPr>
              <a:t>      //virtual address 0xB8000.</a:t>
            </a:r>
          </a:p>
          <a:p>
            <a:r>
              <a:rPr lang="en-US" sz="2400" dirty="0">
                <a:latin typeface="Consolas" panose="020B0609020204030204" pitchFamily="49" charset="0"/>
              </a:rPr>
              <a:t>console[</a:t>
            </a:r>
            <a:r>
              <a:rPr lang="en-US" sz="2400" dirty="0">
                <a:solidFill>
                  <a:srgbClr val="00B050"/>
                </a:solidFill>
                <a:latin typeface="Consolas" panose="020B0609020204030204" pitchFamily="49" charset="0"/>
              </a:rPr>
              <a:t>0</a:t>
            </a:r>
            <a:r>
              <a:rPr lang="en-US" sz="2400" dirty="0">
                <a:latin typeface="Consolas" panose="020B0609020204030204" pitchFamily="49" charset="0"/>
              </a:rPr>
              <a:t>] = '</a:t>
            </a:r>
            <a:r>
              <a:rPr lang="en-US" sz="2400" dirty="0">
                <a:solidFill>
                  <a:srgbClr val="00B050"/>
                </a:solidFill>
                <a:latin typeface="Consolas" panose="020B0609020204030204" pitchFamily="49" charset="0"/>
              </a:rPr>
              <a:t>H</a:t>
            </a:r>
            <a:r>
              <a:rPr lang="en-US" sz="2400" dirty="0">
                <a:latin typeface="Consolas" panose="020B0609020204030204" pitchFamily="49" charset="0"/>
              </a:rPr>
              <a:t>' | </a:t>
            </a:r>
            <a:r>
              <a:rPr lang="en-US" sz="2400" dirty="0">
                <a:solidFill>
                  <a:srgbClr val="00B050"/>
                </a:solidFill>
                <a:latin typeface="Consolas" panose="020B0609020204030204" pitchFamily="49" charset="0"/>
              </a:rPr>
              <a:t>0xC000</a:t>
            </a:r>
            <a:r>
              <a:rPr lang="en-US" sz="2400" dirty="0">
                <a:latin typeface="Consolas" panose="020B0609020204030204" pitchFamily="49" charset="0"/>
              </a:rPr>
              <a:t>;</a:t>
            </a:r>
          </a:p>
          <a:p>
            <a:r>
              <a:rPr lang="en-US" sz="2400" dirty="0">
                <a:latin typeface="Consolas" panose="020B0609020204030204" pitchFamily="49" charset="0"/>
              </a:rPr>
              <a:t>console[</a:t>
            </a:r>
            <a:r>
              <a:rPr lang="en-US" sz="2400" dirty="0">
                <a:solidFill>
                  <a:srgbClr val="00B050"/>
                </a:solidFill>
                <a:latin typeface="Consolas" panose="020B0609020204030204" pitchFamily="49" charset="0"/>
              </a:rPr>
              <a:t>1</a:t>
            </a:r>
            <a:r>
              <a:rPr lang="en-US" sz="2400" dirty="0">
                <a:latin typeface="Consolas" panose="020B0609020204030204" pitchFamily="49" charset="0"/>
              </a:rPr>
              <a:t>] = '</a:t>
            </a:r>
            <a:r>
              <a:rPr lang="en-US" sz="2400" dirty="0" err="1">
                <a:solidFill>
                  <a:srgbClr val="00B050"/>
                </a:solidFill>
                <a:latin typeface="Consolas" panose="020B0609020204030204" pitchFamily="49" charset="0"/>
              </a:rPr>
              <a:t>i</a:t>
            </a:r>
            <a:r>
              <a:rPr lang="en-US" sz="2400" dirty="0">
                <a:latin typeface="Consolas" panose="020B0609020204030204" pitchFamily="49" charset="0"/>
              </a:rPr>
              <a:t>' | </a:t>
            </a:r>
            <a:r>
              <a:rPr lang="en-US" sz="2400" dirty="0">
                <a:solidFill>
                  <a:srgbClr val="00B050"/>
                </a:solidFill>
                <a:latin typeface="Consolas" panose="020B0609020204030204" pitchFamily="49" charset="0"/>
              </a:rPr>
              <a:t>0xC000</a:t>
            </a:r>
            <a:r>
              <a:rPr lang="en-US" sz="2400" dirty="0">
                <a:latin typeface="Consolas" panose="020B0609020204030204" pitchFamily="49" charset="0"/>
              </a:rPr>
              <a:t>;</a:t>
            </a:r>
          </a:p>
          <a:p>
            <a:r>
              <a:rPr lang="en-US" sz="2400" dirty="0">
                <a:latin typeface="Consolas" panose="020B0609020204030204" pitchFamily="49" charset="0"/>
              </a:rPr>
              <a:t>console[</a:t>
            </a:r>
            <a:r>
              <a:rPr lang="en-US" sz="2400" dirty="0">
                <a:solidFill>
                  <a:srgbClr val="00B050"/>
                </a:solidFill>
                <a:latin typeface="Consolas" panose="020B0609020204030204" pitchFamily="49" charset="0"/>
              </a:rPr>
              <a:t>2</a:t>
            </a:r>
            <a:r>
              <a:rPr lang="en-US" sz="2400" dirty="0">
                <a:latin typeface="Consolas" panose="020B0609020204030204" pitchFamily="49" charset="0"/>
              </a:rPr>
              <a:t>] = '</a:t>
            </a:r>
            <a:r>
              <a:rPr lang="en-US" sz="2400" dirty="0">
                <a:solidFill>
                  <a:srgbClr val="00B050"/>
                </a:solidFill>
                <a:latin typeface="Consolas" panose="020B0609020204030204" pitchFamily="49" charset="0"/>
              </a:rPr>
              <a:t>!</a:t>
            </a:r>
            <a:r>
              <a:rPr lang="en-US" sz="2400" dirty="0">
                <a:latin typeface="Consolas" panose="020B0609020204030204" pitchFamily="49" charset="0"/>
              </a:rPr>
              <a:t>' | </a:t>
            </a:r>
            <a:r>
              <a:rPr lang="en-US" sz="2400" dirty="0">
                <a:solidFill>
                  <a:srgbClr val="00B050"/>
                </a:solidFill>
                <a:latin typeface="Consolas" panose="020B0609020204030204" pitchFamily="49" charset="0"/>
              </a:rPr>
              <a:t>0xC000</a:t>
            </a:r>
            <a:r>
              <a:rPr lang="en-US" sz="2400" dirty="0">
                <a:latin typeface="Consolas" panose="020B0609020204030204" pitchFamily="49" charset="0"/>
              </a:rPr>
              <a:t>;</a:t>
            </a:r>
          </a:p>
        </p:txBody>
      </p:sp>
    </p:spTree>
    <p:extLst>
      <p:ext uri="{BB962C8B-B14F-4D97-AF65-F5344CB8AC3E}">
        <p14:creationId xmlns:p14="http://schemas.microsoft.com/office/powerpoint/2010/main" val="2176828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46965-D808-4CA3-8594-17E56C67F1A5}"/>
              </a:ext>
            </a:extLst>
          </p:cNvPr>
          <p:cNvSpPr>
            <a:spLocks noGrp="1"/>
          </p:cNvSpPr>
          <p:nvPr>
            <p:ph type="title"/>
          </p:nvPr>
        </p:nvSpPr>
        <p:spPr>
          <a:xfrm>
            <a:off x="0" y="9525"/>
            <a:ext cx="12192000" cy="1158875"/>
          </a:xfrm>
        </p:spPr>
        <p:txBody>
          <a:bodyPr/>
          <a:lstStyle/>
          <a:p>
            <a:r>
              <a:rPr lang="en-US" dirty="0"/>
              <a:t>Memory-mapped IO vs. Port-mapped IO</a:t>
            </a:r>
          </a:p>
        </p:txBody>
      </p:sp>
      <p:sp>
        <p:nvSpPr>
          <p:cNvPr id="3" name="Content Placeholder 2">
            <a:extLst>
              <a:ext uri="{FF2B5EF4-FFF2-40B4-BE49-F238E27FC236}">
                <a16:creationId xmlns:a16="http://schemas.microsoft.com/office/drawing/2014/main" id="{A3C64594-F63D-40C4-A5C7-76E522660CC6}"/>
              </a:ext>
            </a:extLst>
          </p:cNvPr>
          <p:cNvSpPr>
            <a:spLocks noGrp="1"/>
          </p:cNvSpPr>
          <p:nvPr>
            <p:ph idx="1"/>
          </p:nvPr>
        </p:nvSpPr>
        <p:spPr>
          <a:xfrm>
            <a:off x="-28576" y="1168400"/>
            <a:ext cx="5772150" cy="5110163"/>
          </a:xfrm>
        </p:spPr>
        <p:txBody>
          <a:bodyPr>
            <a:normAutofit lnSpcReduction="10000"/>
          </a:bodyPr>
          <a:lstStyle/>
          <a:p>
            <a:pPr marL="0" indent="0">
              <a:buNone/>
            </a:pPr>
            <a:r>
              <a:rPr lang="en-US" sz="3600" dirty="0"/>
              <a:t>Port-mapped IO: CPU talks to devices using special instructions</a:t>
            </a:r>
          </a:p>
          <a:p>
            <a:pPr marL="514350" lvl="1"/>
            <a:r>
              <a:rPr lang="en-US" sz="3200" dirty="0"/>
              <a:t>Ex: The IBM PC/AT keyboard that Chickadee uses</a:t>
            </a:r>
          </a:p>
          <a:p>
            <a:pPr marL="514350" lvl="1"/>
            <a:r>
              <a:rPr lang="en-US" sz="3200" dirty="0"/>
              <a:t>Note that the CPU is involved in every device transaction</a:t>
            </a:r>
          </a:p>
          <a:p>
            <a:pPr marL="57150"/>
            <a:r>
              <a:rPr lang="en-US" sz="3600" dirty="0"/>
              <a:t>A single device can support both port-mapped IO and memory-mapped IO</a:t>
            </a:r>
          </a:p>
          <a:p>
            <a:pPr marL="514350" lvl="1"/>
            <a:r>
              <a:rPr lang="en-US" sz="3200" dirty="0"/>
              <a:t>Ex: A console device</a:t>
            </a:r>
          </a:p>
        </p:txBody>
      </p:sp>
      <p:sp>
        <p:nvSpPr>
          <p:cNvPr id="4" name="Rectangle 3">
            <a:extLst>
              <a:ext uri="{FF2B5EF4-FFF2-40B4-BE49-F238E27FC236}">
                <a16:creationId xmlns:a16="http://schemas.microsoft.com/office/drawing/2014/main" id="{4CFFF133-BF8B-46F2-A0D9-1F096B4BC4A4}"/>
              </a:ext>
            </a:extLst>
          </p:cNvPr>
          <p:cNvSpPr/>
          <p:nvPr/>
        </p:nvSpPr>
        <p:spPr>
          <a:xfrm>
            <a:off x="5657854" y="2327275"/>
            <a:ext cx="6443663" cy="2308324"/>
          </a:xfrm>
          <a:prstGeom prst="rect">
            <a:avLst/>
          </a:prstGeom>
          <a:ln w="38100">
            <a:solidFill>
              <a:schemeClr val="tx1"/>
            </a:solidFill>
          </a:ln>
        </p:spPr>
        <p:txBody>
          <a:bodyPr wrap="square">
            <a:spAutoFit/>
          </a:bodyPr>
          <a:lstStyle/>
          <a:p>
            <a:r>
              <a:rPr lang="en-US" sz="2400" dirty="0">
                <a:solidFill>
                  <a:srgbClr val="0070C0"/>
                </a:solidFill>
                <a:latin typeface="Consolas" panose="020B0609020204030204" pitchFamily="49" charset="0"/>
              </a:rPr>
              <a:t>if</a:t>
            </a:r>
            <a:r>
              <a:rPr lang="en-US" sz="2400" dirty="0">
                <a:latin typeface="Consolas" panose="020B0609020204030204" pitchFamily="49" charset="0"/>
              </a:rPr>
              <a:t> ((</a:t>
            </a:r>
            <a:r>
              <a:rPr lang="en-US" sz="2400" dirty="0" err="1">
                <a:latin typeface="Consolas" panose="020B0609020204030204" pitchFamily="49" charset="0"/>
              </a:rPr>
              <a:t>inb</a:t>
            </a:r>
            <a:r>
              <a:rPr lang="en-US" sz="2400" dirty="0">
                <a:latin typeface="Consolas" panose="020B0609020204030204" pitchFamily="49" charset="0"/>
              </a:rPr>
              <a:t>(KEYBOARD_STATUSREG) &amp; </a:t>
            </a:r>
          </a:p>
          <a:p>
            <a:r>
              <a:rPr lang="en-US" sz="2400" dirty="0">
                <a:latin typeface="Consolas" panose="020B0609020204030204" pitchFamily="49" charset="0"/>
              </a:rPr>
              <a:t>     KEYBOARD_STATUS_READY) == </a:t>
            </a:r>
            <a:r>
              <a:rPr lang="en-US" sz="2400" dirty="0">
                <a:solidFill>
                  <a:srgbClr val="00B050"/>
                </a:solidFill>
                <a:latin typeface="Consolas" panose="020B0609020204030204" pitchFamily="49" charset="0"/>
              </a:rPr>
              <a:t>0</a:t>
            </a:r>
            <a:r>
              <a:rPr lang="en-US" sz="2400" dirty="0">
                <a:latin typeface="Consolas" panose="020B0609020204030204" pitchFamily="49" charset="0"/>
              </a:rPr>
              <a:t>) {</a:t>
            </a:r>
          </a:p>
          <a:p>
            <a:r>
              <a:rPr lang="en-US" sz="2400" dirty="0">
                <a:latin typeface="Consolas" panose="020B0609020204030204" pitchFamily="49" charset="0"/>
              </a:rPr>
              <a:t>    </a:t>
            </a:r>
            <a:r>
              <a:rPr lang="en-US" sz="2400" dirty="0">
                <a:solidFill>
                  <a:srgbClr val="0070C0"/>
                </a:solidFill>
                <a:latin typeface="Consolas" panose="020B0609020204030204" pitchFamily="49" charset="0"/>
              </a:rPr>
              <a:t>return</a:t>
            </a:r>
            <a:r>
              <a:rPr lang="en-US" sz="2400" dirty="0">
                <a:latin typeface="Consolas" panose="020B0609020204030204" pitchFamily="49" charset="0"/>
              </a:rPr>
              <a:t> </a:t>
            </a:r>
            <a:r>
              <a:rPr lang="en-US" sz="2400" dirty="0">
                <a:solidFill>
                  <a:srgbClr val="00B050"/>
                </a:solidFill>
                <a:latin typeface="Consolas" panose="020B0609020204030204" pitchFamily="49" charset="0"/>
              </a:rPr>
              <a:t>-1</a:t>
            </a:r>
            <a:r>
              <a:rPr lang="en-US" sz="2400" dirty="0">
                <a:latin typeface="Consolas" panose="020B0609020204030204" pitchFamily="49" charset="0"/>
              </a:rPr>
              <a:t>;</a:t>
            </a:r>
          </a:p>
          <a:p>
            <a:r>
              <a:rPr lang="en-US" sz="2400" dirty="0">
                <a:latin typeface="Consolas" panose="020B0609020204030204" pitchFamily="49" charset="0"/>
              </a:rPr>
              <a:t>}</a:t>
            </a:r>
          </a:p>
          <a:p>
            <a:endParaRPr lang="en-US" sz="2400" dirty="0">
              <a:latin typeface="Consolas" panose="020B0609020204030204" pitchFamily="49" charset="0"/>
            </a:endParaRPr>
          </a:p>
          <a:p>
            <a:r>
              <a:rPr lang="en-US" sz="2400" dirty="0">
                <a:solidFill>
                  <a:srgbClr val="0070C0"/>
                </a:solidFill>
                <a:latin typeface="Consolas" panose="020B0609020204030204" pitchFamily="49" charset="0"/>
              </a:rPr>
              <a:t>uint8_t</a:t>
            </a:r>
            <a:r>
              <a:rPr lang="en-US" sz="2400" dirty="0">
                <a:latin typeface="Consolas" panose="020B0609020204030204" pitchFamily="49" charset="0"/>
              </a:rPr>
              <a:t> data = </a:t>
            </a:r>
            <a:r>
              <a:rPr lang="en-US" sz="2400" dirty="0" err="1">
                <a:latin typeface="Consolas" panose="020B0609020204030204" pitchFamily="49" charset="0"/>
              </a:rPr>
              <a:t>inb</a:t>
            </a:r>
            <a:r>
              <a:rPr lang="en-US" sz="2400" dirty="0">
                <a:latin typeface="Consolas" panose="020B0609020204030204" pitchFamily="49" charset="0"/>
              </a:rPr>
              <a:t>(KEYBOARD_DATAREG);</a:t>
            </a:r>
          </a:p>
        </p:txBody>
      </p:sp>
      <p:sp>
        <p:nvSpPr>
          <p:cNvPr id="9" name="Rectangle 8">
            <a:extLst>
              <a:ext uri="{FF2B5EF4-FFF2-40B4-BE49-F238E27FC236}">
                <a16:creationId xmlns:a16="http://schemas.microsoft.com/office/drawing/2014/main" id="{3886B8AA-8FC5-4168-954A-A5AB1D9E87F7}"/>
              </a:ext>
            </a:extLst>
          </p:cNvPr>
          <p:cNvSpPr/>
          <p:nvPr/>
        </p:nvSpPr>
        <p:spPr>
          <a:xfrm>
            <a:off x="5657854" y="2361436"/>
            <a:ext cx="6272209" cy="2308324"/>
          </a:xfrm>
          <a:prstGeom prst="rect">
            <a:avLst/>
          </a:prstGeom>
          <a:ln w="38100">
            <a:solidFill>
              <a:schemeClr val="tx1"/>
            </a:solidFill>
          </a:ln>
        </p:spPr>
        <p:txBody>
          <a:bodyPr wrap="square">
            <a:spAutoFit/>
          </a:bodyPr>
          <a:lstStyle/>
          <a:p>
            <a:r>
              <a:rPr lang="en-US" sz="2400" dirty="0">
                <a:solidFill>
                  <a:srgbClr val="0070C0"/>
                </a:solidFill>
                <a:latin typeface="Consolas" panose="020B0609020204030204" pitchFamily="49" charset="0"/>
              </a:rPr>
              <a:t>void</a:t>
            </a:r>
            <a:r>
              <a:rPr lang="en-US" sz="2400" dirty="0">
                <a:latin typeface="Consolas" panose="020B0609020204030204" pitchFamily="49" charset="0"/>
              </a:rPr>
              <a:t> </a:t>
            </a:r>
            <a:r>
              <a:rPr lang="en-US" sz="2400" dirty="0" err="1">
                <a:latin typeface="Consolas" panose="020B0609020204030204" pitchFamily="49" charset="0"/>
              </a:rPr>
              <a:t>console_show_cursor</a:t>
            </a:r>
            <a:r>
              <a:rPr lang="en-US" sz="2400" dirty="0">
                <a:latin typeface="Consolas" panose="020B0609020204030204" pitchFamily="49" charset="0"/>
              </a:rPr>
              <a:t>(</a:t>
            </a:r>
            <a:r>
              <a:rPr lang="en-US" sz="2400" dirty="0">
                <a:solidFill>
                  <a:srgbClr val="0070C0"/>
                </a:solidFill>
                <a:latin typeface="Consolas" panose="020B0609020204030204" pitchFamily="49" charset="0"/>
              </a:rPr>
              <a:t>int</a:t>
            </a:r>
            <a:r>
              <a:rPr lang="en-US" sz="2400" dirty="0">
                <a:latin typeface="Consolas" panose="020B0609020204030204" pitchFamily="49" charset="0"/>
              </a:rPr>
              <a:t> </a:t>
            </a:r>
            <a:r>
              <a:rPr lang="en-US" sz="2400" dirty="0" err="1">
                <a:latin typeface="Consolas" panose="020B0609020204030204" pitchFamily="49" charset="0"/>
              </a:rPr>
              <a:t>cpos</a:t>
            </a:r>
            <a:r>
              <a:rPr lang="en-US" sz="2400" dirty="0">
                <a:latin typeface="Consolas" panose="020B0609020204030204" pitchFamily="49" charset="0"/>
              </a:rPr>
              <a:t>) {</a:t>
            </a:r>
          </a:p>
          <a:p>
            <a:r>
              <a:rPr lang="en-US" sz="2400" dirty="0">
                <a:latin typeface="Consolas" panose="020B0609020204030204" pitchFamily="49" charset="0"/>
              </a:rPr>
              <a:t>    </a:t>
            </a:r>
            <a:r>
              <a:rPr lang="en-US" sz="2400" dirty="0" err="1">
                <a:latin typeface="Consolas" panose="020B0609020204030204" pitchFamily="49" charset="0"/>
              </a:rPr>
              <a:t>outb</a:t>
            </a:r>
            <a:r>
              <a:rPr lang="en-US" sz="2400" dirty="0">
                <a:latin typeface="Consolas" panose="020B0609020204030204" pitchFamily="49" charset="0"/>
              </a:rPr>
              <a:t>(</a:t>
            </a:r>
            <a:r>
              <a:rPr lang="en-US" sz="2400" dirty="0">
                <a:solidFill>
                  <a:srgbClr val="00B050"/>
                </a:solidFill>
                <a:latin typeface="Consolas" panose="020B0609020204030204" pitchFamily="49" charset="0"/>
              </a:rPr>
              <a:t>0x3D4</a:t>
            </a:r>
            <a:r>
              <a:rPr lang="en-US" sz="2400" dirty="0">
                <a:latin typeface="Consolas" panose="020B0609020204030204" pitchFamily="49" charset="0"/>
              </a:rPr>
              <a:t>, </a:t>
            </a:r>
            <a:r>
              <a:rPr lang="en-US" sz="2400" dirty="0">
                <a:solidFill>
                  <a:srgbClr val="00B050"/>
                </a:solidFill>
                <a:latin typeface="Consolas" panose="020B0609020204030204" pitchFamily="49" charset="0"/>
              </a:rPr>
              <a:t>14</a:t>
            </a:r>
            <a:r>
              <a:rPr lang="en-US" sz="2400" dirty="0">
                <a:latin typeface="Consolas" panose="020B0609020204030204" pitchFamily="49" charset="0"/>
              </a:rPr>
              <a:t>);</a:t>
            </a:r>
          </a:p>
          <a:p>
            <a:r>
              <a:rPr lang="en-US" sz="2400" dirty="0">
                <a:latin typeface="Consolas" panose="020B0609020204030204" pitchFamily="49" charset="0"/>
              </a:rPr>
              <a:t>    </a:t>
            </a:r>
            <a:r>
              <a:rPr lang="en-US" sz="2400" dirty="0" err="1">
                <a:latin typeface="Consolas" panose="020B0609020204030204" pitchFamily="49" charset="0"/>
              </a:rPr>
              <a:t>outb</a:t>
            </a:r>
            <a:r>
              <a:rPr lang="en-US" sz="2400" dirty="0">
                <a:latin typeface="Consolas" panose="020B0609020204030204" pitchFamily="49" charset="0"/>
              </a:rPr>
              <a:t>(</a:t>
            </a:r>
            <a:r>
              <a:rPr lang="en-US" sz="2400" dirty="0">
                <a:solidFill>
                  <a:srgbClr val="00B050"/>
                </a:solidFill>
                <a:latin typeface="Consolas" panose="020B0609020204030204" pitchFamily="49" charset="0"/>
              </a:rPr>
              <a:t>0x3D5</a:t>
            </a:r>
            <a:r>
              <a:rPr lang="en-US" sz="2400" dirty="0">
                <a:latin typeface="Consolas" panose="020B0609020204030204" pitchFamily="49" charset="0"/>
              </a:rPr>
              <a:t>, </a:t>
            </a:r>
            <a:r>
              <a:rPr lang="en-US" sz="2400" dirty="0" err="1">
                <a:latin typeface="Consolas" panose="020B0609020204030204" pitchFamily="49" charset="0"/>
              </a:rPr>
              <a:t>cpos</a:t>
            </a:r>
            <a:r>
              <a:rPr lang="en-US" sz="2400" dirty="0">
                <a:latin typeface="Consolas" panose="020B0609020204030204" pitchFamily="49" charset="0"/>
              </a:rPr>
              <a:t> / </a:t>
            </a:r>
            <a:r>
              <a:rPr lang="en-US" sz="2400" dirty="0">
                <a:solidFill>
                  <a:srgbClr val="00B050"/>
                </a:solidFill>
                <a:latin typeface="Consolas" panose="020B0609020204030204" pitchFamily="49" charset="0"/>
              </a:rPr>
              <a:t>256</a:t>
            </a:r>
            <a:r>
              <a:rPr lang="en-US" sz="2400" dirty="0">
                <a:latin typeface="Consolas" panose="020B0609020204030204" pitchFamily="49" charset="0"/>
              </a:rPr>
              <a:t>);</a:t>
            </a:r>
          </a:p>
          <a:p>
            <a:r>
              <a:rPr lang="en-US" sz="2400" dirty="0">
                <a:latin typeface="Consolas" panose="020B0609020204030204" pitchFamily="49" charset="0"/>
              </a:rPr>
              <a:t>    </a:t>
            </a:r>
            <a:r>
              <a:rPr lang="en-US" sz="2400" dirty="0" err="1">
                <a:latin typeface="Consolas" panose="020B0609020204030204" pitchFamily="49" charset="0"/>
              </a:rPr>
              <a:t>outb</a:t>
            </a:r>
            <a:r>
              <a:rPr lang="en-US" sz="2400" dirty="0">
                <a:latin typeface="Consolas" panose="020B0609020204030204" pitchFamily="49" charset="0"/>
              </a:rPr>
              <a:t>(</a:t>
            </a:r>
            <a:r>
              <a:rPr lang="en-US" sz="2400" dirty="0">
                <a:solidFill>
                  <a:srgbClr val="00B050"/>
                </a:solidFill>
                <a:latin typeface="Consolas" panose="020B0609020204030204" pitchFamily="49" charset="0"/>
              </a:rPr>
              <a:t>0x3D4</a:t>
            </a:r>
            <a:r>
              <a:rPr lang="en-US" sz="2400" dirty="0">
                <a:latin typeface="Consolas" panose="020B0609020204030204" pitchFamily="49" charset="0"/>
              </a:rPr>
              <a:t>, </a:t>
            </a:r>
            <a:r>
              <a:rPr lang="en-US" sz="2400" dirty="0">
                <a:solidFill>
                  <a:srgbClr val="00B050"/>
                </a:solidFill>
                <a:latin typeface="Consolas" panose="020B0609020204030204" pitchFamily="49" charset="0"/>
              </a:rPr>
              <a:t>15</a:t>
            </a:r>
            <a:r>
              <a:rPr lang="en-US" sz="2400" dirty="0">
                <a:latin typeface="Consolas" panose="020B0609020204030204" pitchFamily="49" charset="0"/>
              </a:rPr>
              <a:t>);</a:t>
            </a:r>
          </a:p>
          <a:p>
            <a:r>
              <a:rPr lang="en-US" sz="2400" dirty="0">
                <a:latin typeface="Consolas" panose="020B0609020204030204" pitchFamily="49" charset="0"/>
              </a:rPr>
              <a:t>    </a:t>
            </a:r>
            <a:r>
              <a:rPr lang="en-US" sz="2400" dirty="0" err="1">
                <a:latin typeface="Consolas" panose="020B0609020204030204" pitchFamily="49" charset="0"/>
              </a:rPr>
              <a:t>outb</a:t>
            </a:r>
            <a:r>
              <a:rPr lang="en-US" sz="2400" dirty="0">
                <a:latin typeface="Consolas" panose="020B0609020204030204" pitchFamily="49" charset="0"/>
              </a:rPr>
              <a:t>(</a:t>
            </a:r>
            <a:r>
              <a:rPr lang="en-US" sz="2400" dirty="0">
                <a:solidFill>
                  <a:srgbClr val="00B050"/>
                </a:solidFill>
                <a:latin typeface="Consolas" panose="020B0609020204030204" pitchFamily="49" charset="0"/>
              </a:rPr>
              <a:t>0x3D5</a:t>
            </a:r>
            <a:r>
              <a:rPr lang="en-US" sz="2400" dirty="0">
                <a:latin typeface="Consolas" panose="020B0609020204030204" pitchFamily="49" charset="0"/>
              </a:rPr>
              <a:t>, </a:t>
            </a:r>
            <a:r>
              <a:rPr lang="en-US" sz="2400" dirty="0" err="1">
                <a:latin typeface="Consolas" panose="020B0609020204030204" pitchFamily="49" charset="0"/>
              </a:rPr>
              <a:t>cpos</a:t>
            </a:r>
            <a:r>
              <a:rPr lang="en-US" sz="2400" dirty="0">
                <a:latin typeface="Consolas" panose="020B0609020204030204" pitchFamily="49" charset="0"/>
              </a:rPr>
              <a:t> % </a:t>
            </a:r>
            <a:r>
              <a:rPr lang="en-US" sz="2400" dirty="0">
                <a:solidFill>
                  <a:srgbClr val="00B050"/>
                </a:solidFill>
                <a:latin typeface="Consolas" panose="020B0609020204030204" pitchFamily="49" charset="0"/>
              </a:rPr>
              <a:t>256</a:t>
            </a:r>
            <a:r>
              <a:rPr lang="en-US" sz="2400" dirty="0">
                <a:latin typeface="Consolas" panose="020B0609020204030204" pitchFamily="49" charset="0"/>
              </a:rPr>
              <a:t>);</a:t>
            </a:r>
          </a:p>
          <a:p>
            <a:r>
              <a:rPr lang="en-US" sz="2400" dirty="0">
                <a:latin typeface="Consolas" panose="020B0609020204030204" pitchFamily="49" charset="0"/>
              </a:rPr>
              <a:t>}</a:t>
            </a:r>
          </a:p>
        </p:txBody>
      </p:sp>
    </p:spTree>
    <p:extLst>
      <p:ext uri="{BB962C8B-B14F-4D97-AF65-F5344CB8AC3E}">
        <p14:creationId xmlns:p14="http://schemas.microsoft.com/office/powerpoint/2010/main" val="1788469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4"/>
                                        </p:tgtEl>
                                      </p:cBhvr>
                                    </p:animEffect>
                                    <p:set>
                                      <p:cBhvr>
                                        <p:cTn id="23" dur="1" fill="hold">
                                          <p:stCondLst>
                                            <p:cond delay="499"/>
                                          </p:stCondLst>
                                        </p:cTn>
                                        <p:tgtEl>
                                          <p:spTgt spid="4"/>
                                        </p:tgtEl>
                                        <p:attrNameLst>
                                          <p:attrName>style.visibility</p:attrName>
                                        </p:attrNameLst>
                                      </p:cBhvr>
                                      <p:to>
                                        <p:strVal val="hidden"/>
                                      </p:to>
                                    </p:se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46965-D808-4CA3-8594-17E56C67F1A5}"/>
              </a:ext>
            </a:extLst>
          </p:cNvPr>
          <p:cNvSpPr>
            <a:spLocks noGrp="1"/>
          </p:cNvSpPr>
          <p:nvPr>
            <p:ph type="title"/>
          </p:nvPr>
        </p:nvSpPr>
        <p:spPr>
          <a:xfrm>
            <a:off x="0" y="9525"/>
            <a:ext cx="12192000" cy="1158875"/>
          </a:xfrm>
        </p:spPr>
        <p:txBody>
          <a:bodyPr/>
          <a:lstStyle/>
          <a:p>
            <a:r>
              <a:rPr lang="en-US" dirty="0"/>
              <a:t>Memory-mapped IO vs. Port-mapped IO</a:t>
            </a:r>
          </a:p>
        </p:txBody>
      </p:sp>
      <p:grpSp>
        <p:nvGrpSpPr>
          <p:cNvPr id="37" name="Group 36">
            <a:extLst>
              <a:ext uri="{FF2B5EF4-FFF2-40B4-BE49-F238E27FC236}">
                <a16:creationId xmlns:a16="http://schemas.microsoft.com/office/drawing/2014/main" id="{E85CBBA3-0CB4-4CE0-B8EE-75464F1338A9}"/>
              </a:ext>
            </a:extLst>
          </p:cNvPr>
          <p:cNvGrpSpPr/>
          <p:nvPr/>
        </p:nvGrpSpPr>
        <p:grpSpPr>
          <a:xfrm>
            <a:off x="6096000" y="3278693"/>
            <a:ext cx="5802055" cy="3626094"/>
            <a:chOff x="6096000" y="3122576"/>
            <a:chExt cx="5802055" cy="3626094"/>
          </a:xfrm>
        </p:grpSpPr>
        <p:grpSp>
          <p:nvGrpSpPr>
            <p:cNvPr id="8" name="Group 7">
              <a:extLst>
                <a:ext uri="{FF2B5EF4-FFF2-40B4-BE49-F238E27FC236}">
                  <a16:creationId xmlns:a16="http://schemas.microsoft.com/office/drawing/2014/main" id="{60AD879A-E87E-47FF-A8C1-6671DC7E49FE}"/>
                </a:ext>
              </a:extLst>
            </p:cNvPr>
            <p:cNvGrpSpPr>
              <a:grpSpLocks noChangeAspect="1"/>
            </p:cNvGrpSpPr>
            <p:nvPr/>
          </p:nvGrpSpPr>
          <p:grpSpPr>
            <a:xfrm>
              <a:off x="6096000" y="3122576"/>
              <a:ext cx="5802055" cy="3626094"/>
              <a:chOff x="4867564" y="862121"/>
              <a:chExt cx="7784031" cy="4864764"/>
            </a:xfrm>
          </p:grpSpPr>
          <p:pic>
            <p:nvPicPr>
              <p:cNvPr id="10" name="Picture 9">
                <a:extLst>
                  <a:ext uri="{FF2B5EF4-FFF2-40B4-BE49-F238E27FC236}">
                    <a16:creationId xmlns:a16="http://schemas.microsoft.com/office/drawing/2014/main" id="{974CD43E-03E1-4C29-AD07-F2B08A04D700}"/>
                  </a:ext>
                </a:extLst>
              </p:cNvPr>
              <p:cNvPicPr>
                <a:picLocks noChangeAspect="1"/>
              </p:cNvPicPr>
              <p:nvPr/>
            </p:nvPicPr>
            <p:blipFill>
              <a:blip r:embed="rId3"/>
              <a:stretch>
                <a:fillRect/>
              </a:stretch>
            </p:blipFill>
            <p:spPr>
              <a:xfrm>
                <a:off x="10885541" y="1140355"/>
                <a:ext cx="1766054" cy="1761965"/>
              </a:xfrm>
              <a:prstGeom prst="rect">
                <a:avLst/>
              </a:prstGeom>
            </p:spPr>
          </p:pic>
          <p:grpSp>
            <p:nvGrpSpPr>
              <p:cNvPr id="11" name="Group 10">
                <a:extLst>
                  <a:ext uri="{FF2B5EF4-FFF2-40B4-BE49-F238E27FC236}">
                    <a16:creationId xmlns:a16="http://schemas.microsoft.com/office/drawing/2014/main" id="{59964C9F-7321-4197-B618-F1BA1AAEB3DD}"/>
                  </a:ext>
                </a:extLst>
              </p:cNvPr>
              <p:cNvGrpSpPr/>
              <p:nvPr/>
            </p:nvGrpSpPr>
            <p:grpSpPr>
              <a:xfrm>
                <a:off x="4867564" y="1167712"/>
                <a:ext cx="3178234" cy="2929532"/>
                <a:chOff x="4867564" y="1167712"/>
                <a:chExt cx="3178234" cy="2929532"/>
              </a:xfrm>
            </p:grpSpPr>
            <p:cxnSp>
              <p:nvCxnSpPr>
                <p:cNvPr id="25" name="Straight Connector 24">
                  <a:extLst>
                    <a:ext uri="{FF2B5EF4-FFF2-40B4-BE49-F238E27FC236}">
                      <a16:creationId xmlns:a16="http://schemas.microsoft.com/office/drawing/2014/main" id="{E3276CD1-9ECB-4E97-BE16-B15327331359}"/>
                    </a:ext>
                  </a:extLst>
                </p:cNvPr>
                <p:cNvCxnSpPr>
                  <a:cxnSpLocks/>
                </p:cNvCxnSpPr>
                <p:nvPr/>
              </p:nvCxnSpPr>
              <p:spPr>
                <a:xfrm>
                  <a:off x="6424962" y="2057848"/>
                  <a:ext cx="153490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9913B4E2-CC42-417D-83E8-C79983114016}"/>
                    </a:ext>
                  </a:extLst>
                </p:cNvPr>
                <p:cNvPicPr>
                  <a:picLocks noChangeAspect="1"/>
                </p:cNvPicPr>
                <p:nvPr/>
              </p:nvPicPr>
              <p:blipFill>
                <a:blip r:embed="rId4"/>
                <a:stretch>
                  <a:fillRect/>
                </a:stretch>
              </p:blipFill>
              <p:spPr>
                <a:xfrm rot="2712089" flipH="1">
                  <a:off x="4867564" y="1167712"/>
                  <a:ext cx="2373453" cy="2373453"/>
                </a:xfrm>
                <a:prstGeom prst="rect">
                  <a:avLst/>
                </a:prstGeom>
              </p:spPr>
            </p:pic>
            <p:sp>
              <p:nvSpPr>
                <p:cNvPr id="27" name="TextBox 26">
                  <a:extLst>
                    <a:ext uri="{FF2B5EF4-FFF2-40B4-BE49-F238E27FC236}">
                      <a16:creationId xmlns:a16="http://schemas.microsoft.com/office/drawing/2014/main" id="{2277F925-AD13-400E-990C-BCF8B4E58009}"/>
                    </a:ext>
                  </a:extLst>
                </p:cNvPr>
                <p:cNvSpPr txBox="1"/>
                <p:nvPr/>
              </p:nvSpPr>
              <p:spPr>
                <a:xfrm flipH="1">
                  <a:off x="5273061" y="3699213"/>
                  <a:ext cx="1640086" cy="398031"/>
                </a:xfrm>
                <a:prstGeom prst="rect">
                  <a:avLst/>
                </a:prstGeom>
                <a:noFill/>
              </p:spPr>
              <p:txBody>
                <a:bodyPr wrap="square" rtlCol="0">
                  <a:spAutoFit/>
                </a:bodyPr>
                <a:lstStyle/>
                <a:p>
                  <a:pPr algn="ctr">
                    <a:lnSpc>
                      <a:spcPts val="1400"/>
                    </a:lnSpc>
                  </a:pPr>
                  <a:r>
                    <a:rPr lang="en-US" sz="2400" b="1" dirty="0">
                      <a:latin typeface="Segoe UI" panose="020B0502040204020203" pitchFamily="34" charset="0"/>
                      <a:cs typeface="Segoe UI" panose="020B0502040204020203" pitchFamily="34" charset="0"/>
                    </a:rPr>
                    <a:t>RAM</a:t>
                  </a:r>
                </a:p>
              </p:txBody>
            </p:sp>
            <p:sp>
              <p:nvSpPr>
                <p:cNvPr id="28" name="TextBox 27">
                  <a:extLst>
                    <a:ext uri="{FF2B5EF4-FFF2-40B4-BE49-F238E27FC236}">
                      <a16:creationId xmlns:a16="http://schemas.microsoft.com/office/drawing/2014/main" id="{A82380FE-D566-4794-B307-10E6B6728EF9}"/>
                    </a:ext>
                  </a:extLst>
                </p:cNvPr>
                <p:cNvSpPr txBox="1"/>
                <p:nvPr/>
              </p:nvSpPr>
              <p:spPr>
                <a:xfrm flipH="1">
                  <a:off x="6405712" y="1736035"/>
                  <a:ext cx="1640086" cy="382462"/>
                </a:xfrm>
                <a:prstGeom prst="rect">
                  <a:avLst/>
                </a:prstGeom>
                <a:noFill/>
              </p:spPr>
              <p:txBody>
                <a:bodyPr wrap="square" rtlCol="0">
                  <a:spAutoFit/>
                </a:bodyPr>
                <a:lstStyle/>
                <a:p>
                  <a:pPr algn="ctr">
                    <a:lnSpc>
                      <a:spcPts val="1400"/>
                    </a:lnSpc>
                  </a:pPr>
                  <a:r>
                    <a:rPr lang="en-US" sz="2000" b="1" dirty="0">
                      <a:latin typeface="Segoe UI" panose="020B0502040204020203" pitchFamily="34" charset="0"/>
                      <a:cs typeface="Segoe UI" panose="020B0502040204020203" pitchFamily="34" charset="0"/>
                    </a:rPr>
                    <a:t>SDRAM</a:t>
                  </a:r>
                </a:p>
              </p:txBody>
            </p:sp>
          </p:grpSp>
          <p:grpSp>
            <p:nvGrpSpPr>
              <p:cNvPr id="12" name="Group 11">
                <a:extLst>
                  <a:ext uri="{FF2B5EF4-FFF2-40B4-BE49-F238E27FC236}">
                    <a16:creationId xmlns:a16="http://schemas.microsoft.com/office/drawing/2014/main" id="{FD5ACB3B-51CB-4F0C-92BE-FE590838B612}"/>
                  </a:ext>
                </a:extLst>
              </p:cNvPr>
              <p:cNvGrpSpPr/>
              <p:nvPr/>
            </p:nvGrpSpPr>
            <p:grpSpPr>
              <a:xfrm>
                <a:off x="7789671" y="862121"/>
                <a:ext cx="3466871" cy="1606621"/>
                <a:chOff x="7789671" y="862121"/>
                <a:chExt cx="3466871" cy="1606621"/>
              </a:xfrm>
            </p:grpSpPr>
            <p:cxnSp>
              <p:nvCxnSpPr>
                <p:cNvPr id="18" name="Straight Connector 17">
                  <a:extLst>
                    <a:ext uri="{FF2B5EF4-FFF2-40B4-BE49-F238E27FC236}">
                      <a16:creationId xmlns:a16="http://schemas.microsoft.com/office/drawing/2014/main" id="{DDAABA49-A275-462B-9C43-3D15262C87D1}"/>
                    </a:ext>
                  </a:extLst>
                </p:cNvPr>
                <p:cNvCxnSpPr>
                  <a:cxnSpLocks/>
                </p:cNvCxnSpPr>
                <p:nvPr/>
              </p:nvCxnSpPr>
              <p:spPr>
                <a:xfrm>
                  <a:off x="9471206" y="2018802"/>
                  <a:ext cx="178533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6C01ED3-41AF-40EC-B61D-42DDECAE17A6}"/>
                    </a:ext>
                  </a:extLst>
                </p:cNvPr>
                <p:cNvGrpSpPr/>
                <p:nvPr/>
              </p:nvGrpSpPr>
              <p:grpSpPr>
                <a:xfrm>
                  <a:off x="7789671" y="1587862"/>
                  <a:ext cx="1802846" cy="880880"/>
                  <a:chOff x="7635012" y="3430291"/>
                  <a:chExt cx="1300602" cy="880880"/>
                </a:xfrm>
              </p:grpSpPr>
              <p:sp>
                <p:nvSpPr>
                  <p:cNvPr id="23" name="Rectangle 22">
                    <a:extLst>
                      <a:ext uri="{FF2B5EF4-FFF2-40B4-BE49-F238E27FC236}">
                        <a16:creationId xmlns:a16="http://schemas.microsoft.com/office/drawing/2014/main" id="{C7A80B06-F717-4871-A2DB-9C2B6B25079A}"/>
                      </a:ext>
                    </a:extLst>
                  </p:cNvPr>
                  <p:cNvSpPr/>
                  <p:nvPr/>
                </p:nvSpPr>
                <p:spPr>
                  <a:xfrm>
                    <a:off x="7757797" y="3493573"/>
                    <a:ext cx="1106027" cy="735315"/>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4" name="TextBox 23">
                    <a:extLst>
                      <a:ext uri="{FF2B5EF4-FFF2-40B4-BE49-F238E27FC236}">
                        <a16:creationId xmlns:a16="http://schemas.microsoft.com/office/drawing/2014/main" id="{B31CCD7B-277F-424F-B9BE-A43637798E45}"/>
                      </a:ext>
                    </a:extLst>
                  </p:cNvPr>
                  <p:cNvSpPr txBox="1"/>
                  <p:nvPr/>
                </p:nvSpPr>
                <p:spPr>
                  <a:xfrm>
                    <a:off x="7635012" y="3430291"/>
                    <a:ext cx="1300602" cy="880880"/>
                  </a:xfrm>
                  <a:prstGeom prst="rect">
                    <a:avLst/>
                  </a:prstGeom>
                  <a:noFill/>
                  <a:ln w="28575">
                    <a:noFill/>
                  </a:ln>
                </p:spPr>
                <p:txBody>
                  <a:bodyPr wrap="square" rtlCol="0">
                    <a:spAutoFit/>
                  </a:bodyPr>
                  <a:lstStyle/>
                  <a:p>
                    <a:pPr algn="ctr">
                      <a:lnSpc>
                        <a:spcPts val="2200"/>
                      </a:lnSpc>
                    </a:pPr>
                    <a:r>
                      <a:rPr lang="en-US" sz="2000" b="1" dirty="0">
                        <a:latin typeface="Segoe UI" panose="020B0502040204020203" pitchFamily="34" charset="0"/>
                        <a:cs typeface="Segoe UI" panose="020B0502040204020203" pitchFamily="34" charset="0"/>
                      </a:rPr>
                      <a:t>Root complex</a:t>
                    </a:r>
                  </a:p>
                </p:txBody>
              </p:sp>
            </p:grpSp>
            <p:grpSp>
              <p:nvGrpSpPr>
                <p:cNvPr id="20" name="Group 19">
                  <a:extLst>
                    <a:ext uri="{FF2B5EF4-FFF2-40B4-BE49-F238E27FC236}">
                      <a16:creationId xmlns:a16="http://schemas.microsoft.com/office/drawing/2014/main" id="{3EDA671E-F794-4788-A02F-BA3DB2243AC4}"/>
                    </a:ext>
                  </a:extLst>
                </p:cNvPr>
                <p:cNvGrpSpPr/>
                <p:nvPr/>
              </p:nvGrpSpPr>
              <p:grpSpPr>
                <a:xfrm>
                  <a:off x="8916652" y="862121"/>
                  <a:ext cx="2226491" cy="1116399"/>
                  <a:chOff x="8916652" y="862121"/>
                  <a:chExt cx="2226491" cy="1116399"/>
                </a:xfrm>
              </p:grpSpPr>
              <p:cxnSp>
                <p:nvCxnSpPr>
                  <p:cNvPr id="21" name="Straight Connector 20">
                    <a:extLst>
                      <a:ext uri="{FF2B5EF4-FFF2-40B4-BE49-F238E27FC236}">
                        <a16:creationId xmlns:a16="http://schemas.microsoft.com/office/drawing/2014/main" id="{91B8841A-A947-476F-AD98-2D30E81A646B}"/>
                      </a:ext>
                    </a:extLst>
                  </p:cNvPr>
                  <p:cNvCxnSpPr>
                    <a:cxnSpLocks/>
                  </p:cNvCxnSpPr>
                  <p:nvPr/>
                </p:nvCxnSpPr>
                <p:spPr>
                  <a:xfrm flipH="1">
                    <a:off x="9928317" y="1568863"/>
                    <a:ext cx="177071" cy="409657"/>
                  </a:xfrm>
                  <a:prstGeom prst="line">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57CB26A-BA9F-405E-958F-4CEAA393DD02}"/>
                      </a:ext>
                    </a:extLst>
                  </p:cNvPr>
                  <p:cNvSpPr txBox="1"/>
                  <p:nvPr/>
                </p:nvSpPr>
                <p:spPr>
                  <a:xfrm flipH="1">
                    <a:off x="8916652" y="862121"/>
                    <a:ext cx="2226491" cy="812061"/>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Proprietary protocol</a:t>
                    </a:r>
                  </a:p>
                </p:txBody>
              </p:sp>
            </p:grpSp>
          </p:grpSp>
          <p:grpSp>
            <p:nvGrpSpPr>
              <p:cNvPr id="13" name="Group 12">
                <a:extLst>
                  <a:ext uri="{FF2B5EF4-FFF2-40B4-BE49-F238E27FC236}">
                    <a16:creationId xmlns:a16="http://schemas.microsoft.com/office/drawing/2014/main" id="{75FA9E03-5C67-4503-865D-BF6FFC332657}"/>
                  </a:ext>
                </a:extLst>
              </p:cNvPr>
              <p:cNvGrpSpPr/>
              <p:nvPr/>
            </p:nvGrpSpPr>
            <p:grpSpPr>
              <a:xfrm>
                <a:off x="6532776" y="2386459"/>
                <a:ext cx="3467412" cy="3340426"/>
                <a:chOff x="6532776" y="2386459"/>
                <a:chExt cx="3467412" cy="3340426"/>
              </a:xfrm>
            </p:grpSpPr>
            <p:sp>
              <p:nvSpPr>
                <p:cNvPr id="14" name="TextBox 13">
                  <a:extLst>
                    <a:ext uri="{FF2B5EF4-FFF2-40B4-BE49-F238E27FC236}">
                      <a16:creationId xmlns:a16="http://schemas.microsoft.com/office/drawing/2014/main" id="{4C15D789-B829-4CA7-A8B5-F02B98B02635}"/>
                    </a:ext>
                  </a:extLst>
                </p:cNvPr>
                <p:cNvSpPr txBox="1"/>
                <p:nvPr/>
              </p:nvSpPr>
              <p:spPr>
                <a:xfrm>
                  <a:off x="7452684" y="5087987"/>
                  <a:ext cx="2547504" cy="638898"/>
                </a:xfrm>
                <a:prstGeom prst="rect">
                  <a:avLst/>
                </a:prstGeom>
                <a:noFill/>
              </p:spPr>
              <p:txBody>
                <a:bodyPr wrap="square" rtlCol="0">
                  <a:spAutoFit/>
                </a:bodyPr>
                <a:lstStyle/>
                <a:p>
                  <a:pPr algn="ctr">
                    <a:lnSpc>
                      <a:spcPts val="1400"/>
                    </a:lnSpc>
                  </a:pPr>
                  <a:r>
                    <a:rPr lang="en-US" sz="2400" b="1" dirty="0">
                      <a:latin typeface="Segoe UI" panose="020B0502040204020203" pitchFamily="34" charset="0"/>
                      <a:cs typeface="Segoe UI" panose="020B0502040204020203" pitchFamily="34" charset="0"/>
                    </a:rPr>
                    <a:t>PCI-e device</a:t>
                  </a:r>
                </a:p>
              </p:txBody>
            </p:sp>
            <p:cxnSp>
              <p:nvCxnSpPr>
                <p:cNvPr id="15" name="Straight Connector 14">
                  <a:extLst>
                    <a:ext uri="{FF2B5EF4-FFF2-40B4-BE49-F238E27FC236}">
                      <a16:creationId xmlns:a16="http://schemas.microsoft.com/office/drawing/2014/main" id="{A4C02E7B-B0AF-4957-8E38-AC9F3734B026}"/>
                    </a:ext>
                  </a:extLst>
                </p:cNvPr>
                <p:cNvCxnSpPr>
                  <a:cxnSpLocks/>
                  <a:endCxn id="23" idx="2"/>
                </p:cNvCxnSpPr>
                <p:nvPr/>
              </p:nvCxnSpPr>
              <p:spPr>
                <a:xfrm flipV="1">
                  <a:off x="8726438" y="2386459"/>
                  <a:ext cx="0" cy="155932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DB187EFB-42D8-4F6C-80AD-EA3037ADC855}"/>
                    </a:ext>
                  </a:extLst>
                </p:cNvPr>
                <p:cNvPicPr>
                  <a:picLocks noChangeAspect="1"/>
                </p:cNvPicPr>
                <p:nvPr/>
              </p:nvPicPr>
              <p:blipFill>
                <a:blip r:embed="rId5"/>
                <a:stretch>
                  <a:fillRect/>
                </a:stretch>
              </p:blipFill>
              <p:spPr>
                <a:xfrm rot="10800000">
                  <a:off x="7913179" y="3909804"/>
                  <a:ext cx="1626515" cy="1113336"/>
                </a:xfrm>
                <a:prstGeom prst="rect">
                  <a:avLst/>
                </a:prstGeom>
              </p:spPr>
            </p:pic>
            <p:sp>
              <p:nvSpPr>
                <p:cNvPr id="17" name="TextBox 16">
                  <a:extLst>
                    <a:ext uri="{FF2B5EF4-FFF2-40B4-BE49-F238E27FC236}">
                      <a16:creationId xmlns:a16="http://schemas.microsoft.com/office/drawing/2014/main" id="{875A101E-76BF-4C2C-8BFD-7FFAF08CC7E6}"/>
                    </a:ext>
                  </a:extLst>
                </p:cNvPr>
                <p:cNvSpPr txBox="1"/>
                <p:nvPr/>
              </p:nvSpPr>
              <p:spPr>
                <a:xfrm>
                  <a:off x="6532776" y="2637791"/>
                  <a:ext cx="2547502" cy="856364"/>
                </a:xfrm>
                <a:prstGeom prst="rect">
                  <a:avLst/>
                </a:prstGeom>
                <a:noFill/>
              </p:spPr>
              <p:txBody>
                <a:bodyPr wrap="square" rtlCol="0">
                  <a:spAutoFit/>
                </a:bodyPr>
                <a:lstStyle/>
                <a:p>
                  <a:pPr algn="ctr">
                    <a:lnSpc>
                      <a:spcPts val="2200"/>
                    </a:lnSpc>
                  </a:pPr>
                  <a:r>
                    <a:rPr lang="en-US" b="1" dirty="0">
                      <a:latin typeface="Segoe UI" panose="020B0502040204020203" pitchFamily="34" charset="0"/>
                      <a:cs typeface="Segoe UI" panose="020B0502040204020203" pitchFamily="34" charset="0"/>
                    </a:rPr>
                    <a:t>PCI-e lane</a:t>
                  </a:r>
                </a:p>
                <a:p>
                  <a:pPr algn="ctr">
                    <a:lnSpc>
                      <a:spcPts val="2200"/>
                    </a:lnSpc>
                  </a:pPr>
                  <a:r>
                    <a:rPr lang="en-US" b="1" dirty="0">
                      <a:latin typeface="Segoe UI" panose="020B0502040204020203" pitchFamily="34" charset="0"/>
                      <a:cs typeface="Segoe UI" panose="020B0502040204020203" pitchFamily="34" charset="0"/>
                    </a:rPr>
                    <a:t>(</a:t>
                  </a:r>
                  <a:r>
                    <a:rPr lang="en-US" b="1" dirty="0" err="1">
                      <a:latin typeface="Segoe UI" panose="020B0502040204020203" pitchFamily="34" charset="0"/>
                      <a:cs typeface="Segoe UI" panose="020B0502040204020203" pitchFamily="34" charset="0"/>
                    </a:rPr>
                    <a:t>xWhatever</a:t>
                  </a:r>
                  <a:r>
                    <a:rPr lang="en-US" b="1" dirty="0">
                      <a:latin typeface="Segoe UI" panose="020B0502040204020203" pitchFamily="34" charset="0"/>
                      <a:cs typeface="Segoe UI" panose="020B0502040204020203" pitchFamily="34" charset="0"/>
                    </a:rPr>
                    <a:t>)</a:t>
                  </a:r>
                </a:p>
              </p:txBody>
            </p:sp>
          </p:grpSp>
        </p:grpSp>
        <p:grpSp>
          <p:nvGrpSpPr>
            <p:cNvPr id="29" name="Group 28">
              <a:extLst>
                <a:ext uri="{FF2B5EF4-FFF2-40B4-BE49-F238E27FC236}">
                  <a16:creationId xmlns:a16="http://schemas.microsoft.com/office/drawing/2014/main" id="{7D93DCFB-FDE5-486A-90A1-5D2D1BEE3265}"/>
                </a:ext>
              </a:extLst>
            </p:cNvPr>
            <p:cNvGrpSpPr/>
            <p:nvPr/>
          </p:nvGrpSpPr>
          <p:grpSpPr>
            <a:xfrm>
              <a:off x="10074340" y="3790684"/>
              <a:ext cx="1343803" cy="406134"/>
              <a:chOff x="8773364" y="5591323"/>
              <a:chExt cx="1343803" cy="406134"/>
            </a:xfrm>
          </p:grpSpPr>
          <p:sp>
            <p:nvSpPr>
              <p:cNvPr id="30" name="Rectangle 29">
                <a:extLst>
                  <a:ext uri="{FF2B5EF4-FFF2-40B4-BE49-F238E27FC236}">
                    <a16:creationId xmlns:a16="http://schemas.microsoft.com/office/drawing/2014/main" id="{9DEFC669-01E5-440F-A64F-E65EB3A72A6B}"/>
                  </a:ext>
                </a:extLst>
              </p:cNvPr>
              <p:cNvSpPr/>
              <p:nvPr/>
            </p:nvSpPr>
            <p:spPr>
              <a:xfrm>
                <a:off x="9030401" y="5591323"/>
                <a:ext cx="827452" cy="406134"/>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1" name="TextBox 30">
                <a:extLst>
                  <a:ext uri="{FF2B5EF4-FFF2-40B4-BE49-F238E27FC236}">
                    <a16:creationId xmlns:a16="http://schemas.microsoft.com/office/drawing/2014/main" id="{F86EB262-4742-4586-8802-6A31154D4044}"/>
                  </a:ext>
                </a:extLst>
              </p:cNvPr>
              <p:cNvSpPr txBox="1"/>
              <p:nvPr/>
            </p:nvSpPr>
            <p:spPr>
              <a:xfrm>
                <a:off x="8773364" y="5615570"/>
                <a:ext cx="1343803" cy="374461"/>
              </a:xfrm>
              <a:prstGeom prst="rect">
                <a:avLst/>
              </a:prstGeom>
              <a:noFill/>
              <a:ln w="28575">
                <a:noFill/>
              </a:ln>
            </p:spPr>
            <p:txBody>
              <a:bodyPr wrap="square" rtlCol="0">
                <a:spAutoFit/>
              </a:bodyPr>
              <a:lstStyle/>
              <a:p>
                <a:pPr algn="ctr">
                  <a:lnSpc>
                    <a:spcPts val="2200"/>
                  </a:lnSpc>
                </a:pPr>
                <a:r>
                  <a:rPr lang="en-US" sz="2000" b="1" dirty="0">
                    <a:latin typeface="Segoe UI" panose="020B0502040204020203" pitchFamily="34" charset="0"/>
                    <a:cs typeface="Segoe UI" panose="020B0502040204020203" pitchFamily="34" charset="0"/>
                  </a:rPr>
                  <a:t>LAPIC</a:t>
                </a:r>
              </a:p>
            </p:txBody>
          </p:sp>
        </p:grpSp>
      </p:grpSp>
      <p:sp>
        <p:nvSpPr>
          <p:cNvPr id="33" name="TextBox 32">
            <a:extLst>
              <a:ext uri="{FF2B5EF4-FFF2-40B4-BE49-F238E27FC236}">
                <a16:creationId xmlns:a16="http://schemas.microsoft.com/office/drawing/2014/main" id="{2C72F437-103E-41FC-8852-C63F961FEE28}"/>
              </a:ext>
            </a:extLst>
          </p:cNvPr>
          <p:cNvSpPr txBox="1"/>
          <p:nvPr/>
        </p:nvSpPr>
        <p:spPr>
          <a:xfrm>
            <a:off x="6509596" y="1022221"/>
            <a:ext cx="5452946" cy="1938992"/>
          </a:xfrm>
          <a:prstGeom prst="rect">
            <a:avLst/>
          </a:prstGeom>
          <a:noFill/>
        </p:spPr>
        <p:txBody>
          <a:bodyPr wrap="square" rtlCol="0">
            <a:spAutoFit/>
          </a:bodyPr>
          <a:lstStyle/>
          <a:p>
            <a:r>
              <a:rPr lang="en-US" sz="2400" dirty="0">
                <a:latin typeface="Segoe UI" panose="020B0502040204020203" pitchFamily="34" charset="0"/>
                <a:cs typeface="Segoe UI" panose="020B0502040204020203" pitchFamily="34" charset="0"/>
              </a:rPr>
              <a:t>For PCI-e systems, instructions like </a:t>
            </a:r>
            <a:r>
              <a:rPr lang="en-US" sz="2400" dirty="0" err="1">
                <a:latin typeface="Consolas" panose="020B0609020204030204" pitchFamily="49" charset="0"/>
                <a:cs typeface="Segoe UI" panose="020B0502040204020203" pitchFamily="34" charset="0"/>
              </a:rPr>
              <a:t>inb</a:t>
            </a:r>
            <a:r>
              <a:rPr lang="en-US" sz="2400" dirty="0">
                <a:latin typeface="Segoe UI" panose="020B0502040204020203" pitchFamily="34" charset="0"/>
                <a:cs typeface="Segoe UI" panose="020B0502040204020203" pitchFamily="34" charset="0"/>
              </a:rPr>
              <a:t> and </a:t>
            </a:r>
            <a:r>
              <a:rPr lang="en-US" sz="2400" dirty="0" err="1">
                <a:latin typeface="Consolas" panose="020B0609020204030204" pitchFamily="49" charset="0"/>
                <a:cs typeface="Segoe UI" panose="020B0502040204020203" pitchFamily="34" charset="0"/>
              </a:rPr>
              <a:t>outb</a:t>
            </a:r>
            <a:r>
              <a:rPr lang="en-US" sz="2400" dirty="0">
                <a:latin typeface="Segoe UI" panose="020B0502040204020203" pitchFamily="34" charset="0"/>
                <a:cs typeface="Segoe UI" panose="020B0502040204020203" pitchFamily="34" charset="0"/>
              </a:rPr>
              <a:t> tell the root complex to send requests to PCI-e devices which ask devices to perform port-mapped IO instead of memory-mapped IO.</a:t>
            </a:r>
          </a:p>
        </p:txBody>
      </p:sp>
      <p:cxnSp>
        <p:nvCxnSpPr>
          <p:cNvPr id="38" name="Straight Connector 37">
            <a:extLst>
              <a:ext uri="{FF2B5EF4-FFF2-40B4-BE49-F238E27FC236}">
                <a16:creationId xmlns:a16="http://schemas.microsoft.com/office/drawing/2014/main" id="{7AD7E651-E725-4B9C-9546-F7082F80B7A9}"/>
              </a:ext>
            </a:extLst>
          </p:cNvPr>
          <p:cNvCxnSpPr>
            <a:cxnSpLocks/>
            <a:endCxn id="22" idx="0"/>
          </p:cNvCxnSpPr>
          <p:nvPr/>
        </p:nvCxnSpPr>
        <p:spPr>
          <a:xfrm>
            <a:off x="9772153" y="2925545"/>
            <a:ext cx="171743" cy="353148"/>
          </a:xfrm>
          <a:prstGeom prst="line">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9E50F536-843A-4200-9498-C6E0B69F1596}"/>
              </a:ext>
            </a:extLst>
          </p:cNvPr>
          <p:cNvSpPr txBox="1"/>
          <p:nvPr/>
        </p:nvSpPr>
        <p:spPr>
          <a:xfrm>
            <a:off x="380743" y="783661"/>
            <a:ext cx="5452946" cy="2677656"/>
          </a:xfrm>
          <a:prstGeom prst="rect">
            <a:avLst/>
          </a:prstGeom>
          <a:noFill/>
        </p:spPr>
        <p:txBody>
          <a:bodyPr wrap="square" rtlCol="0">
            <a:spAutoFit/>
          </a:bodyPr>
          <a:lstStyle/>
          <a:p>
            <a:r>
              <a:rPr lang="en-US" sz="2400" dirty="0">
                <a:latin typeface="Segoe UI" panose="020B0502040204020203" pitchFamily="34" charset="0"/>
                <a:cs typeface="Segoe UI" panose="020B0502040204020203" pitchFamily="34" charset="0"/>
              </a:rPr>
              <a:t>On older machines, port-mapped devices and memory-mapped devices were attached to the same address+ data bus, with the CPU setting an “IO/M” pin to indicate whether the </a:t>
            </a:r>
            <a:r>
              <a:rPr lang="en-US" sz="2400" dirty="0" err="1">
                <a:latin typeface="Segoe UI" panose="020B0502040204020203" pitchFamily="34" charset="0"/>
                <a:cs typeface="Segoe UI" panose="020B0502040204020203" pitchFamily="34" charset="0"/>
              </a:rPr>
              <a:t>address+data</a:t>
            </a:r>
            <a:r>
              <a:rPr lang="en-US" sz="2400" dirty="0">
                <a:latin typeface="Segoe UI" panose="020B0502040204020203" pitchFamily="34" charset="0"/>
                <a:cs typeface="Segoe UI" panose="020B0502040204020203" pitchFamily="34" charset="0"/>
              </a:rPr>
              <a:t> was a port-mapped request or a memory-mapped request.</a:t>
            </a:r>
          </a:p>
        </p:txBody>
      </p:sp>
      <p:pic>
        <p:nvPicPr>
          <p:cNvPr id="46" name="Picture 45">
            <a:extLst>
              <a:ext uri="{FF2B5EF4-FFF2-40B4-BE49-F238E27FC236}">
                <a16:creationId xmlns:a16="http://schemas.microsoft.com/office/drawing/2014/main" id="{393881DC-567E-4D2A-946D-6E2668660639}"/>
              </a:ext>
            </a:extLst>
          </p:cNvPr>
          <p:cNvPicPr>
            <a:picLocks noChangeAspect="1"/>
          </p:cNvPicPr>
          <p:nvPr/>
        </p:nvPicPr>
        <p:blipFill>
          <a:blip r:embed="rId6"/>
          <a:stretch>
            <a:fillRect/>
          </a:stretch>
        </p:blipFill>
        <p:spPr>
          <a:xfrm>
            <a:off x="173174" y="3483417"/>
            <a:ext cx="3239099" cy="3296940"/>
          </a:xfrm>
          <a:prstGeom prst="rect">
            <a:avLst/>
          </a:prstGeom>
        </p:spPr>
      </p:pic>
      <p:sp>
        <p:nvSpPr>
          <p:cNvPr id="47" name="Arrow: Right 46">
            <a:extLst>
              <a:ext uri="{FF2B5EF4-FFF2-40B4-BE49-F238E27FC236}">
                <a16:creationId xmlns:a16="http://schemas.microsoft.com/office/drawing/2014/main" id="{02EFBFCA-AFBA-4A95-8DB5-5A616ED0AA24}"/>
              </a:ext>
            </a:extLst>
          </p:cNvPr>
          <p:cNvSpPr/>
          <p:nvPr/>
        </p:nvSpPr>
        <p:spPr>
          <a:xfrm rot="10800000">
            <a:off x="3224753" y="5354793"/>
            <a:ext cx="438423" cy="624469"/>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CA1F4236-EFE2-44FD-B5C4-79B1D83BCEA9}"/>
              </a:ext>
            </a:extLst>
          </p:cNvPr>
          <p:cNvCxnSpPr/>
          <p:nvPr/>
        </p:nvCxnSpPr>
        <p:spPr>
          <a:xfrm>
            <a:off x="6096000" y="952946"/>
            <a:ext cx="0" cy="57581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6" name="Group 95">
            <a:extLst>
              <a:ext uri="{FF2B5EF4-FFF2-40B4-BE49-F238E27FC236}">
                <a16:creationId xmlns:a16="http://schemas.microsoft.com/office/drawing/2014/main" id="{14AE9B95-4A8A-4681-89A3-4FCCCDC05E56}"/>
              </a:ext>
            </a:extLst>
          </p:cNvPr>
          <p:cNvGrpSpPr/>
          <p:nvPr/>
        </p:nvGrpSpPr>
        <p:grpSpPr>
          <a:xfrm>
            <a:off x="3726477" y="3544425"/>
            <a:ext cx="2363879" cy="3415851"/>
            <a:chOff x="3726477" y="3544425"/>
            <a:chExt cx="2363879" cy="3415851"/>
          </a:xfrm>
        </p:grpSpPr>
        <p:pic>
          <p:nvPicPr>
            <p:cNvPr id="60" name="Picture 59">
              <a:extLst>
                <a:ext uri="{FF2B5EF4-FFF2-40B4-BE49-F238E27FC236}">
                  <a16:creationId xmlns:a16="http://schemas.microsoft.com/office/drawing/2014/main" id="{F352369C-8B96-49E2-A55C-33155B111E90}"/>
                </a:ext>
              </a:extLst>
            </p:cNvPr>
            <p:cNvPicPr>
              <a:picLocks noChangeAspect="1"/>
            </p:cNvPicPr>
            <p:nvPr/>
          </p:nvPicPr>
          <p:blipFill>
            <a:blip r:embed="rId4"/>
            <a:stretch>
              <a:fillRect/>
            </a:stretch>
          </p:blipFill>
          <p:spPr>
            <a:xfrm rot="18889177" flipH="1">
              <a:off x="4492544" y="6116141"/>
              <a:ext cx="844135" cy="844135"/>
            </a:xfrm>
            <a:prstGeom prst="rect">
              <a:avLst/>
            </a:prstGeom>
          </p:spPr>
        </p:pic>
        <p:grpSp>
          <p:nvGrpSpPr>
            <p:cNvPr id="95" name="Group 94">
              <a:extLst>
                <a:ext uri="{FF2B5EF4-FFF2-40B4-BE49-F238E27FC236}">
                  <a16:creationId xmlns:a16="http://schemas.microsoft.com/office/drawing/2014/main" id="{2CBDED6E-916F-4436-BEF1-C4FA78C57B29}"/>
                </a:ext>
              </a:extLst>
            </p:cNvPr>
            <p:cNvGrpSpPr/>
            <p:nvPr/>
          </p:nvGrpSpPr>
          <p:grpSpPr>
            <a:xfrm>
              <a:off x="3726477" y="3544425"/>
              <a:ext cx="2363879" cy="3375288"/>
              <a:chOff x="3726477" y="3544425"/>
              <a:chExt cx="2363879" cy="3375288"/>
            </a:xfrm>
          </p:grpSpPr>
          <p:cxnSp>
            <p:nvCxnSpPr>
              <p:cNvPr id="51" name="Straight Connector 50">
                <a:extLst>
                  <a:ext uri="{FF2B5EF4-FFF2-40B4-BE49-F238E27FC236}">
                    <a16:creationId xmlns:a16="http://schemas.microsoft.com/office/drawing/2014/main" id="{8F7CDA8D-8490-481F-ADF5-AE1963DA9207}"/>
                  </a:ext>
                </a:extLst>
              </p:cNvPr>
              <p:cNvCxnSpPr>
                <a:cxnSpLocks/>
              </p:cNvCxnSpPr>
              <p:nvPr/>
            </p:nvCxnSpPr>
            <p:spPr>
              <a:xfrm>
                <a:off x="3726477" y="3544425"/>
                <a:ext cx="0" cy="3116371"/>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pic>
            <p:nvPicPr>
              <p:cNvPr id="53" name="Picture 52">
                <a:extLst>
                  <a:ext uri="{FF2B5EF4-FFF2-40B4-BE49-F238E27FC236}">
                    <a16:creationId xmlns:a16="http://schemas.microsoft.com/office/drawing/2014/main" id="{8E219591-D5E0-412B-B59B-0F1FDF9D5D74}"/>
                  </a:ext>
                </a:extLst>
              </p:cNvPr>
              <p:cNvPicPr>
                <a:picLocks noChangeAspect="1"/>
              </p:cNvPicPr>
              <p:nvPr/>
            </p:nvPicPr>
            <p:blipFill>
              <a:blip r:embed="rId3"/>
              <a:stretch>
                <a:fillRect/>
              </a:stretch>
            </p:blipFill>
            <p:spPr>
              <a:xfrm>
                <a:off x="4474295" y="3718991"/>
                <a:ext cx="785505" cy="783686"/>
              </a:xfrm>
              <a:prstGeom prst="rect">
                <a:avLst/>
              </a:prstGeom>
            </p:spPr>
          </p:pic>
          <p:grpSp>
            <p:nvGrpSpPr>
              <p:cNvPr id="56" name="Group 55">
                <a:extLst>
                  <a:ext uri="{FF2B5EF4-FFF2-40B4-BE49-F238E27FC236}">
                    <a16:creationId xmlns:a16="http://schemas.microsoft.com/office/drawing/2014/main" id="{F25FA769-0F94-4553-8602-E201CDC9DE3B}"/>
                  </a:ext>
                </a:extLst>
              </p:cNvPr>
              <p:cNvGrpSpPr/>
              <p:nvPr/>
            </p:nvGrpSpPr>
            <p:grpSpPr>
              <a:xfrm>
                <a:off x="4180235" y="4588737"/>
                <a:ext cx="1444243" cy="656590"/>
                <a:chOff x="12521129" y="4712059"/>
                <a:chExt cx="1444243" cy="656590"/>
              </a:xfrm>
            </p:grpSpPr>
            <p:sp>
              <p:nvSpPr>
                <p:cNvPr id="55" name="Rectangle 54">
                  <a:extLst>
                    <a:ext uri="{FF2B5EF4-FFF2-40B4-BE49-F238E27FC236}">
                      <a16:creationId xmlns:a16="http://schemas.microsoft.com/office/drawing/2014/main" id="{AB991CB6-452D-40F4-BD17-D2C7D5A29855}"/>
                    </a:ext>
                  </a:extLst>
                </p:cNvPr>
                <p:cNvSpPr/>
                <p:nvPr/>
              </p:nvSpPr>
              <p:spPr>
                <a:xfrm>
                  <a:off x="12602591" y="4757850"/>
                  <a:ext cx="1293505" cy="555379"/>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54" name="TextBox 53">
                  <a:extLst>
                    <a:ext uri="{FF2B5EF4-FFF2-40B4-BE49-F238E27FC236}">
                      <a16:creationId xmlns:a16="http://schemas.microsoft.com/office/drawing/2014/main" id="{9CA98155-C71F-47BA-8479-97CDAB65685B}"/>
                    </a:ext>
                  </a:extLst>
                </p:cNvPr>
                <p:cNvSpPr txBox="1"/>
                <p:nvPr/>
              </p:nvSpPr>
              <p:spPr>
                <a:xfrm>
                  <a:off x="12521129" y="4712059"/>
                  <a:ext cx="1444243" cy="656590"/>
                </a:xfrm>
                <a:prstGeom prst="rect">
                  <a:avLst/>
                </a:prstGeom>
                <a:noFill/>
                <a:ln w="28575">
                  <a:noFill/>
                </a:ln>
              </p:spPr>
              <p:txBody>
                <a:bodyPr wrap="square" rtlCol="0">
                  <a:spAutoFit/>
                </a:bodyPr>
                <a:lstStyle/>
                <a:p>
                  <a:pPr algn="ctr">
                    <a:lnSpc>
                      <a:spcPts val="2200"/>
                    </a:lnSpc>
                  </a:pPr>
                  <a:r>
                    <a:rPr lang="en-US" sz="2000" b="1" dirty="0">
                      <a:latin typeface="Segoe UI" panose="020B0502040204020203" pitchFamily="34" charset="0"/>
                      <a:cs typeface="Segoe UI" panose="020B0502040204020203" pitchFamily="34" charset="0"/>
                    </a:rPr>
                    <a:t>IO controller</a:t>
                  </a:r>
                </a:p>
              </p:txBody>
            </p:sp>
          </p:grpSp>
          <p:grpSp>
            <p:nvGrpSpPr>
              <p:cNvPr id="57" name="Group 56">
                <a:extLst>
                  <a:ext uri="{FF2B5EF4-FFF2-40B4-BE49-F238E27FC236}">
                    <a16:creationId xmlns:a16="http://schemas.microsoft.com/office/drawing/2014/main" id="{608104A4-5932-4438-A6AF-9BCFDF014C92}"/>
                  </a:ext>
                </a:extLst>
              </p:cNvPr>
              <p:cNvGrpSpPr/>
              <p:nvPr/>
            </p:nvGrpSpPr>
            <p:grpSpPr>
              <a:xfrm>
                <a:off x="4192491" y="5650969"/>
                <a:ext cx="1444243" cy="656590"/>
                <a:chOff x="12521129" y="4712059"/>
                <a:chExt cx="1444243" cy="656590"/>
              </a:xfrm>
            </p:grpSpPr>
            <p:sp>
              <p:nvSpPr>
                <p:cNvPr id="58" name="Rectangle 57">
                  <a:extLst>
                    <a:ext uri="{FF2B5EF4-FFF2-40B4-BE49-F238E27FC236}">
                      <a16:creationId xmlns:a16="http://schemas.microsoft.com/office/drawing/2014/main" id="{0A341C71-264A-4D39-93AB-C9F27A98496E}"/>
                    </a:ext>
                  </a:extLst>
                </p:cNvPr>
                <p:cNvSpPr/>
                <p:nvPr/>
              </p:nvSpPr>
              <p:spPr>
                <a:xfrm>
                  <a:off x="12602591" y="4757850"/>
                  <a:ext cx="1293505" cy="555379"/>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59" name="TextBox 58">
                  <a:extLst>
                    <a:ext uri="{FF2B5EF4-FFF2-40B4-BE49-F238E27FC236}">
                      <a16:creationId xmlns:a16="http://schemas.microsoft.com/office/drawing/2014/main" id="{1A9A3ABD-FDD1-4CFA-80E4-2EA84869BCF3}"/>
                    </a:ext>
                  </a:extLst>
                </p:cNvPr>
                <p:cNvSpPr txBox="1"/>
                <p:nvPr/>
              </p:nvSpPr>
              <p:spPr>
                <a:xfrm>
                  <a:off x="12521129" y="4712059"/>
                  <a:ext cx="1444243" cy="656590"/>
                </a:xfrm>
                <a:prstGeom prst="rect">
                  <a:avLst/>
                </a:prstGeom>
                <a:noFill/>
                <a:ln w="28575">
                  <a:noFill/>
                </a:ln>
              </p:spPr>
              <p:txBody>
                <a:bodyPr wrap="square" rtlCol="0">
                  <a:spAutoFit/>
                </a:bodyPr>
                <a:lstStyle/>
                <a:p>
                  <a:pPr algn="ctr">
                    <a:lnSpc>
                      <a:spcPts val="2200"/>
                    </a:lnSpc>
                  </a:pPr>
                  <a:r>
                    <a:rPr lang="en-US" sz="2000" b="1" dirty="0">
                      <a:latin typeface="Segoe UI" panose="020B0502040204020203" pitchFamily="34" charset="0"/>
                      <a:cs typeface="Segoe UI" panose="020B0502040204020203" pitchFamily="34" charset="0"/>
                    </a:rPr>
                    <a:t>Memory controller</a:t>
                  </a:r>
                </a:p>
              </p:txBody>
            </p:sp>
          </p:grpSp>
          <p:cxnSp>
            <p:nvCxnSpPr>
              <p:cNvPr id="61" name="Straight Connector 60">
                <a:extLst>
                  <a:ext uri="{FF2B5EF4-FFF2-40B4-BE49-F238E27FC236}">
                    <a16:creationId xmlns:a16="http://schemas.microsoft.com/office/drawing/2014/main" id="{E6F4297E-E39D-40D8-A144-B7EFA06483B9}"/>
                  </a:ext>
                </a:extLst>
              </p:cNvPr>
              <p:cNvCxnSpPr>
                <a:cxnSpLocks/>
              </p:cNvCxnSpPr>
              <p:nvPr/>
            </p:nvCxnSpPr>
            <p:spPr>
              <a:xfrm flipV="1">
                <a:off x="4914611" y="6242551"/>
                <a:ext cx="0" cy="1814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D9150226-005D-4BD8-B153-7D1F4E4F6CF5}"/>
                  </a:ext>
                </a:extLst>
              </p:cNvPr>
              <p:cNvSpPr txBox="1"/>
              <p:nvPr/>
            </p:nvSpPr>
            <p:spPr>
              <a:xfrm flipH="1">
                <a:off x="4629791" y="6660796"/>
                <a:ext cx="569639" cy="258917"/>
              </a:xfrm>
              <a:prstGeom prst="rect">
                <a:avLst/>
              </a:prstGeom>
              <a:noFill/>
            </p:spPr>
            <p:txBody>
              <a:bodyPr wrap="square" rtlCol="0">
                <a:spAutoFit/>
              </a:bodyPr>
              <a:lstStyle/>
              <a:p>
                <a:pPr algn="ctr">
                  <a:lnSpc>
                    <a:spcPts val="1400"/>
                  </a:lnSpc>
                </a:pPr>
                <a:r>
                  <a:rPr lang="en-US" sz="1050" b="1" dirty="0">
                    <a:latin typeface="Segoe UI" panose="020B0502040204020203" pitchFamily="34" charset="0"/>
                    <a:cs typeface="Segoe UI" panose="020B0502040204020203" pitchFamily="34" charset="0"/>
                  </a:rPr>
                  <a:t>RAM</a:t>
                </a:r>
              </a:p>
            </p:txBody>
          </p:sp>
          <p:cxnSp>
            <p:nvCxnSpPr>
              <p:cNvPr id="68" name="Straight Connector 67">
                <a:extLst>
                  <a:ext uri="{FF2B5EF4-FFF2-40B4-BE49-F238E27FC236}">
                    <a16:creationId xmlns:a16="http://schemas.microsoft.com/office/drawing/2014/main" id="{AEDEBBD3-D408-411E-8F93-7824EAEF29FB}"/>
                  </a:ext>
                </a:extLst>
              </p:cNvPr>
              <p:cNvCxnSpPr>
                <a:cxnSpLocks/>
              </p:cNvCxnSpPr>
              <p:nvPr/>
            </p:nvCxnSpPr>
            <p:spPr>
              <a:xfrm>
                <a:off x="5578244" y="5988966"/>
                <a:ext cx="1810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1" name="Group 80">
                <a:extLst>
                  <a:ext uri="{FF2B5EF4-FFF2-40B4-BE49-F238E27FC236}">
                    <a16:creationId xmlns:a16="http://schemas.microsoft.com/office/drawing/2014/main" id="{9EFC6373-8940-4388-9F9A-40766EB32CC7}"/>
                  </a:ext>
                </a:extLst>
              </p:cNvPr>
              <p:cNvGrpSpPr/>
              <p:nvPr/>
            </p:nvGrpSpPr>
            <p:grpSpPr>
              <a:xfrm>
                <a:off x="5219283" y="4147940"/>
                <a:ext cx="538673" cy="1864672"/>
                <a:chOff x="5219283" y="4147940"/>
                <a:chExt cx="538673" cy="1864672"/>
              </a:xfrm>
            </p:grpSpPr>
            <p:cxnSp>
              <p:nvCxnSpPr>
                <p:cNvPr id="64" name="Straight Connector 63">
                  <a:extLst>
                    <a:ext uri="{FF2B5EF4-FFF2-40B4-BE49-F238E27FC236}">
                      <a16:creationId xmlns:a16="http://schemas.microsoft.com/office/drawing/2014/main" id="{4625131F-03C1-4B6A-B86E-098E765EB849}"/>
                    </a:ext>
                  </a:extLst>
                </p:cNvPr>
                <p:cNvCxnSpPr>
                  <a:cxnSpLocks/>
                </p:cNvCxnSpPr>
                <p:nvPr/>
              </p:nvCxnSpPr>
              <p:spPr>
                <a:xfrm flipV="1">
                  <a:off x="5757956" y="4147940"/>
                  <a:ext cx="0" cy="18646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9647AC8-EEA4-4395-80F2-555A7B7ABB68}"/>
                    </a:ext>
                  </a:extLst>
                </p:cNvPr>
                <p:cNvCxnSpPr>
                  <a:cxnSpLocks/>
                </p:cNvCxnSpPr>
                <p:nvPr/>
              </p:nvCxnSpPr>
              <p:spPr>
                <a:xfrm>
                  <a:off x="5576916" y="5994152"/>
                  <a:ext cx="1810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7BAF385-E741-4125-9B73-E6F949763CE1}"/>
                    </a:ext>
                  </a:extLst>
                </p:cNvPr>
                <p:cNvCxnSpPr>
                  <a:cxnSpLocks/>
                </p:cNvCxnSpPr>
                <p:nvPr/>
              </p:nvCxnSpPr>
              <p:spPr>
                <a:xfrm>
                  <a:off x="5219283" y="4164998"/>
                  <a:ext cx="53867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BF7518D2-F527-4326-9C4F-5D737515AAFB}"/>
                    </a:ext>
                  </a:extLst>
                </p:cNvPr>
                <p:cNvCxnSpPr>
                  <a:cxnSpLocks/>
                </p:cNvCxnSpPr>
                <p:nvPr/>
              </p:nvCxnSpPr>
              <p:spPr>
                <a:xfrm>
                  <a:off x="5567458" y="5015700"/>
                  <a:ext cx="1810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2" name="Group 81">
                <a:extLst>
                  <a:ext uri="{FF2B5EF4-FFF2-40B4-BE49-F238E27FC236}">
                    <a16:creationId xmlns:a16="http://schemas.microsoft.com/office/drawing/2014/main" id="{82702DF6-6755-49E8-AF44-F5911BDDBD90}"/>
                  </a:ext>
                </a:extLst>
              </p:cNvPr>
              <p:cNvGrpSpPr/>
              <p:nvPr/>
            </p:nvGrpSpPr>
            <p:grpSpPr>
              <a:xfrm flipH="1">
                <a:off x="4081802" y="4150150"/>
                <a:ext cx="538673" cy="1864672"/>
                <a:chOff x="5219283" y="4147940"/>
                <a:chExt cx="538673" cy="1864672"/>
              </a:xfrm>
            </p:grpSpPr>
            <p:cxnSp>
              <p:nvCxnSpPr>
                <p:cNvPr id="83" name="Straight Connector 82">
                  <a:extLst>
                    <a:ext uri="{FF2B5EF4-FFF2-40B4-BE49-F238E27FC236}">
                      <a16:creationId xmlns:a16="http://schemas.microsoft.com/office/drawing/2014/main" id="{97867FE5-554B-4118-927A-0D14F3D94FB6}"/>
                    </a:ext>
                  </a:extLst>
                </p:cNvPr>
                <p:cNvCxnSpPr>
                  <a:cxnSpLocks/>
                </p:cNvCxnSpPr>
                <p:nvPr/>
              </p:nvCxnSpPr>
              <p:spPr>
                <a:xfrm flipV="1">
                  <a:off x="5757956" y="4147940"/>
                  <a:ext cx="0" cy="18646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3B1D422B-2629-4357-A4DA-3B4E4F8E2CB6}"/>
                    </a:ext>
                  </a:extLst>
                </p:cNvPr>
                <p:cNvCxnSpPr>
                  <a:cxnSpLocks/>
                </p:cNvCxnSpPr>
                <p:nvPr/>
              </p:nvCxnSpPr>
              <p:spPr>
                <a:xfrm>
                  <a:off x="5576916" y="5994152"/>
                  <a:ext cx="1810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7F55688-DE14-4C2C-B47E-2736A9CD7A41}"/>
                    </a:ext>
                  </a:extLst>
                </p:cNvPr>
                <p:cNvCxnSpPr>
                  <a:cxnSpLocks/>
                </p:cNvCxnSpPr>
                <p:nvPr/>
              </p:nvCxnSpPr>
              <p:spPr>
                <a:xfrm>
                  <a:off x="5219283" y="4164998"/>
                  <a:ext cx="53867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9D307D0-4446-421D-957E-4184F056CBA4}"/>
                    </a:ext>
                  </a:extLst>
                </p:cNvPr>
                <p:cNvCxnSpPr>
                  <a:cxnSpLocks/>
                </p:cNvCxnSpPr>
                <p:nvPr/>
              </p:nvCxnSpPr>
              <p:spPr>
                <a:xfrm>
                  <a:off x="5567458" y="5015700"/>
                  <a:ext cx="1810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7" name="TextBox 86">
                <a:extLst>
                  <a:ext uri="{FF2B5EF4-FFF2-40B4-BE49-F238E27FC236}">
                    <a16:creationId xmlns:a16="http://schemas.microsoft.com/office/drawing/2014/main" id="{985F277C-0985-457A-A778-CE5B9E20F019}"/>
                  </a:ext>
                </a:extLst>
              </p:cNvPr>
              <p:cNvSpPr txBox="1"/>
              <p:nvPr/>
            </p:nvSpPr>
            <p:spPr>
              <a:xfrm rot="5400000">
                <a:off x="5200304" y="4858568"/>
                <a:ext cx="1444243" cy="335861"/>
              </a:xfrm>
              <a:prstGeom prst="rect">
                <a:avLst/>
              </a:prstGeom>
              <a:noFill/>
              <a:ln w="28575">
                <a:noFill/>
              </a:ln>
            </p:spPr>
            <p:txBody>
              <a:bodyPr wrap="square" rtlCol="0">
                <a:spAutoFit/>
              </a:bodyPr>
              <a:lstStyle/>
              <a:p>
                <a:pPr algn="ctr">
                  <a:lnSpc>
                    <a:spcPts val="2200"/>
                  </a:lnSpc>
                </a:pPr>
                <a:r>
                  <a:rPr lang="en-US" sz="1100" b="1" dirty="0">
                    <a:latin typeface="Segoe UI" panose="020B0502040204020203" pitchFamily="34" charset="0"/>
                    <a:cs typeface="Segoe UI" panose="020B0502040204020203" pitchFamily="34" charset="0"/>
                  </a:rPr>
                  <a:t>Address bus</a:t>
                </a:r>
              </a:p>
            </p:txBody>
          </p:sp>
          <p:sp>
            <p:nvSpPr>
              <p:cNvPr id="88" name="TextBox 87">
                <a:extLst>
                  <a:ext uri="{FF2B5EF4-FFF2-40B4-BE49-F238E27FC236}">
                    <a16:creationId xmlns:a16="http://schemas.microsoft.com/office/drawing/2014/main" id="{2E75F3C0-A444-4C78-AF11-71DE68E8A5B9}"/>
                  </a:ext>
                </a:extLst>
              </p:cNvPr>
              <p:cNvSpPr txBox="1"/>
              <p:nvPr/>
            </p:nvSpPr>
            <p:spPr>
              <a:xfrm rot="16200000">
                <a:off x="3209843" y="4931698"/>
                <a:ext cx="1444243" cy="335861"/>
              </a:xfrm>
              <a:prstGeom prst="rect">
                <a:avLst/>
              </a:prstGeom>
              <a:noFill/>
              <a:ln w="28575">
                <a:noFill/>
              </a:ln>
            </p:spPr>
            <p:txBody>
              <a:bodyPr wrap="square" rtlCol="0">
                <a:spAutoFit/>
              </a:bodyPr>
              <a:lstStyle/>
              <a:p>
                <a:pPr algn="ctr">
                  <a:lnSpc>
                    <a:spcPts val="2200"/>
                  </a:lnSpc>
                </a:pPr>
                <a:r>
                  <a:rPr lang="en-US" sz="1100" b="1" dirty="0">
                    <a:latin typeface="Segoe UI" panose="020B0502040204020203" pitchFamily="34" charset="0"/>
                    <a:cs typeface="Segoe UI" panose="020B0502040204020203" pitchFamily="34" charset="0"/>
                  </a:rPr>
                  <a:t>Data bus</a:t>
                </a:r>
              </a:p>
            </p:txBody>
          </p:sp>
          <p:pic>
            <p:nvPicPr>
              <p:cNvPr id="90" name="Picture 89">
                <a:extLst>
                  <a:ext uri="{FF2B5EF4-FFF2-40B4-BE49-F238E27FC236}">
                    <a16:creationId xmlns:a16="http://schemas.microsoft.com/office/drawing/2014/main" id="{EC410A8E-ABA3-42C8-9FBD-165669D563EF}"/>
                  </a:ext>
                </a:extLst>
              </p:cNvPr>
              <p:cNvPicPr>
                <a:picLocks noChangeAspect="1"/>
              </p:cNvPicPr>
              <p:nvPr/>
            </p:nvPicPr>
            <p:blipFill>
              <a:blip r:embed="rId7"/>
              <a:stretch>
                <a:fillRect/>
              </a:stretch>
            </p:blipFill>
            <p:spPr>
              <a:xfrm>
                <a:off x="4425822" y="5297557"/>
                <a:ext cx="440463" cy="280533"/>
              </a:xfrm>
              <a:prstGeom prst="rect">
                <a:avLst/>
              </a:prstGeom>
            </p:spPr>
          </p:pic>
          <p:pic>
            <p:nvPicPr>
              <p:cNvPr id="92" name="Picture 91">
                <a:extLst>
                  <a:ext uri="{FF2B5EF4-FFF2-40B4-BE49-F238E27FC236}">
                    <a16:creationId xmlns:a16="http://schemas.microsoft.com/office/drawing/2014/main" id="{37AA4FA5-596B-4FF2-9D43-31D176CFE8B8}"/>
                  </a:ext>
                </a:extLst>
              </p:cNvPr>
              <p:cNvPicPr>
                <a:picLocks noChangeAspect="1"/>
              </p:cNvPicPr>
              <p:nvPr/>
            </p:nvPicPr>
            <p:blipFill>
              <a:blip r:embed="rId8"/>
              <a:stretch>
                <a:fillRect/>
              </a:stretch>
            </p:blipFill>
            <p:spPr>
              <a:xfrm>
                <a:off x="5049881" y="5161409"/>
                <a:ext cx="241618" cy="460225"/>
              </a:xfrm>
              <a:prstGeom prst="rect">
                <a:avLst/>
              </a:prstGeom>
            </p:spPr>
          </p:pic>
          <p:cxnSp>
            <p:nvCxnSpPr>
              <p:cNvPr id="93" name="Straight Connector 92">
                <a:extLst>
                  <a:ext uri="{FF2B5EF4-FFF2-40B4-BE49-F238E27FC236}">
                    <a16:creationId xmlns:a16="http://schemas.microsoft.com/office/drawing/2014/main" id="{88BA23BF-2043-4C72-AFE2-55BA46564CFC}"/>
                  </a:ext>
                </a:extLst>
              </p:cNvPr>
              <p:cNvCxnSpPr>
                <a:cxnSpLocks/>
              </p:cNvCxnSpPr>
              <p:nvPr/>
            </p:nvCxnSpPr>
            <p:spPr>
              <a:xfrm flipV="1">
                <a:off x="4637635" y="5188513"/>
                <a:ext cx="0" cy="14125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58999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22623-558B-41F2-8CF4-66EBBDA9C52D}"/>
              </a:ext>
            </a:extLst>
          </p:cNvPr>
          <p:cNvSpPr>
            <a:spLocks noGrp="1"/>
          </p:cNvSpPr>
          <p:nvPr>
            <p:ph type="title"/>
          </p:nvPr>
        </p:nvSpPr>
        <p:spPr>
          <a:xfrm>
            <a:off x="838200" y="-106369"/>
            <a:ext cx="10515600" cy="949325"/>
          </a:xfrm>
        </p:spPr>
        <p:txBody>
          <a:bodyPr/>
          <a:lstStyle/>
          <a:p>
            <a:r>
              <a:rPr lang="en-US" dirty="0"/>
              <a:t>Private On-device RAM</a:t>
            </a:r>
          </a:p>
        </p:txBody>
      </p:sp>
      <p:sp>
        <p:nvSpPr>
          <p:cNvPr id="3" name="Content Placeholder 2">
            <a:extLst>
              <a:ext uri="{FF2B5EF4-FFF2-40B4-BE49-F238E27FC236}">
                <a16:creationId xmlns:a16="http://schemas.microsoft.com/office/drawing/2014/main" id="{0D116C59-A798-4745-A59A-5DFE3F340DAF}"/>
              </a:ext>
            </a:extLst>
          </p:cNvPr>
          <p:cNvSpPr>
            <a:spLocks noGrp="1"/>
          </p:cNvSpPr>
          <p:nvPr>
            <p:ph idx="1"/>
          </p:nvPr>
        </p:nvSpPr>
        <p:spPr>
          <a:xfrm>
            <a:off x="-38100" y="784226"/>
            <a:ext cx="7937500" cy="6264277"/>
          </a:xfrm>
        </p:spPr>
        <p:txBody>
          <a:bodyPr>
            <a:normAutofit/>
          </a:bodyPr>
          <a:lstStyle/>
          <a:p>
            <a:r>
              <a:rPr lang="en-US" sz="3200" dirty="0"/>
              <a:t>Ex: A Samsung 860 EVO SSD has 512 MB of on-device RAM to:</a:t>
            </a:r>
          </a:p>
          <a:p>
            <a:pPr lvl="1"/>
            <a:r>
              <a:rPr lang="en-US" sz="2800" dirty="0"/>
              <a:t>Cache recently-read data (in case software asks for it again)</a:t>
            </a:r>
          </a:p>
          <a:p>
            <a:pPr lvl="1"/>
            <a:r>
              <a:rPr lang="en-US" sz="2800" dirty="0"/>
              <a:t>Buffer recently-written data (so that the writes can be acknowledged to software immediately)</a:t>
            </a:r>
          </a:p>
          <a:p>
            <a:r>
              <a:rPr lang="en-US" sz="3200" dirty="0"/>
              <a:t>Ex: A Broadcom </a:t>
            </a:r>
            <a:r>
              <a:rPr lang="en-US" sz="3200" dirty="0" err="1"/>
              <a:t>NetXtreme</a:t>
            </a:r>
            <a:r>
              <a:rPr lang="en-US" sz="3200" dirty="0"/>
              <a:t> II BCM57711 10 Gbps NIC has 148 KB of on-device RAM to buffer:</a:t>
            </a:r>
          </a:p>
          <a:p>
            <a:pPr lvl="1"/>
            <a:r>
              <a:rPr lang="en-US" sz="2800" dirty="0"/>
              <a:t>Incoming packets that require processing by the local OS</a:t>
            </a:r>
          </a:p>
          <a:p>
            <a:pPr lvl="1"/>
            <a:r>
              <a:rPr lang="en-US" sz="2800" dirty="0"/>
              <a:t>Outgoing packets that need to be sent over the network</a:t>
            </a:r>
          </a:p>
        </p:txBody>
      </p:sp>
      <p:pic>
        <p:nvPicPr>
          <p:cNvPr id="4" name="Picture 3">
            <a:extLst>
              <a:ext uri="{FF2B5EF4-FFF2-40B4-BE49-F238E27FC236}">
                <a16:creationId xmlns:a16="http://schemas.microsoft.com/office/drawing/2014/main" id="{EE07A42A-437C-4A47-ABE9-B9DF76DC1C50}"/>
              </a:ext>
            </a:extLst>
          </p:cNvPr>
          <p:cNvPicPr>
            <a:picLocks noChangeAspect="1"/>
          </p:cNvPicPr>
          <p:nvPr/>
        </p:nvPicPr>
        <p:blipFill>
          <a:blip r:embed="rId2"/>
          <a:stretch>
            <a:fillRect/>
          </a:stretch>
        </p:blipFill>
        <p:spPr>
          <a:xfrm>
            <a:off x="7702969" y="3628376"/>
            <a:ext cx="4137638" cy="2886724"/>
          </a:xfrm>
          <a:prstGeom prst="rect">
            <a:avLst/>
          </a:prstGeom>
        </p:spPr>
      </p:pic>
      <p:pic>
        <p:nvPicPr>
          <p:cNvPr id="5" name="Picture 4">
            <a:extLst>
              <a:ext uri="{FF2B5EF4-FFF2-40B4-BE49-F238E27FC236}">
                <a16:creationId xmlns:a16="http://schemas.microsoft.com/office/drawing/2014/main" id="{E183BD91-EE0C-48D6-AAEA-46EB0942C4B0}"/>
              </a:ext>
            </a:extLst>
          </p:cNvPr>
          <p:cNvPicPr>
            <a:picLocks noChangeAspect="1"/>
          </p:cNvPicPr>
          <p:nvPr/>
        </p:nvPicPr>
        <p:blipFill>
          <a:blip r:embed="rId3"/>
          <a:stretch>
            <a:fillRect/>
          </a:stretch>
        </p:blipFill>
        <p:spPr>
          <a:xfrm>
            <a:off x="8039099" y="842956"/>
            <a:ext cx="3856655" cy="2174725"/>
          </a:xfrm>
          <a:prstGeom prst="rect">
            <a:avLst/>
          </a:prstGeom>
        </p:spPr>
      </p:pic>
    </p:spTree>
    <p:extLst>
      <p:ext uri="{BB962C8B-B14F-4D97-AF65-F5344CB8AC3E}">
        <p14:creationId xmlns:p14="http://schemas.microsoft.com/office/powerpoint/2010/main" val="215315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22623-558B-41F2-8CF4-66EBBDA9C52D}"/>
              </a:ext>
            </a:extLst>
          </p:cNvPr>
          <p:cNvSpPr>
            <a:spLocks noGrp="1"/>
          </p:cNvSpPr>
          <p:nvPr>
            <p:ph type="title"/>
          </p:nvPr>
        </p:nvSpPr>
        <p:spPr>
          <a:xfrm>
            <a:off x="838200" y="-106369"/>
            <a:ext cx="10515600" cy="949325"/>
          </a:xfrm>
        </p:spPr>
        <p:txBody>
          <a:bodyPr/>
          <a:lstStyle/>
          <a:p>
            <a:r>
              <a:rPr lang="en-US" dirty="0"/>
              <a:t>Private On-device RAM</a:t>
            </a:r>
          </a:p>
        </p:txBody>
      </p:sp>
      <p:sp>
        <p:nvSpPr>
          <p:cNvPr id="3" name="Content Placeholder 2">
            <a:extLst>
              <a:ext uri="{FF2B5EF4-FFF2-40B4-BE49-F238E27FC236}">
                <a16:creationId xmlns:a16="http://schemas.microsoft.com/office/drawing/2014/main" id="{0D116C59-A798-4745-A59A-5DFE3F340DAF}"/>
              </a:ext>
            </a:extLst>
          </p:cNvPr>
          <p:cNvSpPr>
            <a:spLocks noGrp="1"/>
          </p:cNvSpPr>
          <p:nvPr>
            <p:ph idx="1"/>
          </p:nvPr>
        </p:nvSpPr>
        <p:spPr>
          <a:xfrm>
            <a:off x="90490" y="724829"/>
            <a:ext cx="7535245" cy="6444596"/>
          </a:xfrm>
        </p:spPr>
        <p:txBody>
          <a:bodyPr>
            <a:normAutofit/>
          </a:bodyPr>
          <a:lstStyle/>
          <a:p>
            <a:pPr>
              <a:lnSpc>
                <a:spcPct val="85000"/>
              </a:lnSpc>
            </a:pPr>
            <a:r>
              <a:rPr lang="en-US" sz="3200" dirty="0"/>
              <a:t>Given limited amounts of on-device RAM, a device would prefer to:</a:t>
            </a:r>
          </a:p>
          <a:p>
            <a:pPr lvl="1">
              <a:lnSpc>
                <a:spcPct val="85000"/>
              </a:lnSpc>
            </a:pPr>
            <a:r>
              <a:rPr lang="en-US" sz="2800" dirty="0"/>
              <a:t>Immediately dump retrieved data (e.g., a received network packet) into host RAM, so that on-device RAM can be immediately reused</a:t>
            </a:r>
          </a:p>
          <a:p>
            <a:pPr lvl="1">
              <a:lnSpc>
                <a:spcPct val="85000"/>
              </a:lnSpc>
            </a:pPr>
            <a:r>
              <a:rPr lang="en-US" sz="2800" dirty="0"/>
              <a:t>Leave data to write (e.g., a dirty disk block) in host RAM until a device is ready to copy the data into on-device buffers</a:t>
            </a:r>
          </a:p>
          <a:p>
            <a:pPr>
              <a:lnSpc>
                <a:spcPct val="85000"/>
              </a:lnSpc>
            </a:pPr>
            <a:r>
              <a:rPr lang="en-US" dirty="0"/>
              <a:t>Ideally, devices could transfer data to and from RAM without CPU intervention (e.g., without </a:t>
            </a:r>
            <a:r>
              <a:rPr lang="en-US" dirty="0" err="1">
                <a:latin typeface="Consolas" panose="020B0609020204030204" pitchFamily="49" charset="0"/>
              </a:rPr>
              <a:t>outb</a:t>
            </a:r>
            <a:r>
              <a:rPr lang="en-US" dirty="0"/>
              <a:t> instructions or writes to memory-mapped device state)!</a:t>
            </a:r>
          </a:p>
          <a:p>
            <a:pPr lvl="1">
              <a:lnSpc>
                <a:spcPct val="85000"/>
              </a:lnSpc>
            </a:pPr>
            <a:r>
              <a:rPr lang="en-US" sz="2800" dirty="0"/>
              <a:t>This would prevent the CPU from having to devote cycles to IO management</a:t>
            </a:r>
          </a:p>
        </p:txBody>
      </p:sp>
      <p:pic>
        <p:nvPicPr>
          <p:cNvPr id="4" name="Picture 3">
            <a:extLst>
              <a:ext uri="{FF2B5EF4-FFF2-40B4-BE49-F238E27FC236}">
                <a16:creationId xmlns:a16="http://schemas.microsoft.com/office/drawing/2014/main" id="{EE07A42A-437C-4A47-ABE9-B9DF76DC1C50}"/>
              </a:ext>
            </a:extLst>
          </p:cNvPr>
          <p:cNvPicPr>
            <a:picLocks noChangeAspect="1"/>
          </p:cNvPicPr>
          <p:nvPr/>
        </p:nvPicPr>
        <p:blipFill>
          <a:blip r:embed="rId2"/>
          <a:stretch>
            <a:fillRect/>
          </a:stretch>
        </p:blipFill>
        <p:spPr>
          <a:xfrm>
            <a:off x="7702969" y="3628376"/>
            <a:ext cx="4137638" cy="2886724"/>
          </a:xfrm>
          <a:prstGeom prst="rect">
            <a:avLst/>
          </a:prstGeom>
        </p:spPr>
      </p:pic>
      <p:pic>
        <p:nvPicPr>
          <p:cNvPr id="5" name="Picture 4">
            <a:extLst>
              <a:ext uri="{FF2B5EF4-FFF2-40B4-BE49-F238E27FC236}">
                <a16:creationId xmlns:a16="http://schemas.microsoft.com/office/drawing/2014/main" id="{E183BD91-EE0C-48D6-AAEA-46EB0942C4B0}"/>
              </a:ext>
            </a:extLst>
          </p:cNvPr>
          <p:cNvPicPr>
            <a:picLocks noChangeAspect="1"/>
          </p:cNvPicPr>
          <p:nvPr/>
        </p:nvPicPr>
        <p:blipFill>
          <a:blip r:embed="rId3"/>
          <a:stretch>
            <a:fillRect/>
          </a:stretch>
        </p:blipFill>
        <p:spPr>
          <a:xfrm>
            <a:off x="8039099" y="842956"/>
            <a:ext cx="3856655" cy="2174725"/>
          </a:xfrm>
          <a:prstGeom prst="rect">
            <a:avLst/>
          </a:prstGeom>
        </p:spPr>
      </p:pic>
    </p:spTree>
    <p:extLst>
      <p:ext uri="{BB962C8B-B14F-4D97-AF65-F5344CB8AC3E}">
        <p14:creationId xmlns:p14="http://schemas.microsoft.com/office/powerpoint/2010/main" val="2460802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FCDDDBA-0F64-41B8-8AF0-61DF383FE530}"/>
              </a:ext>
            </a:extLst>
          </p:cNvPr>
          <p:cNvGrpSpPr/>
          <p:nvPr/>
        </p:nvGrpSpPr>
        <p:grpSpPr>
          <a:xfrm>
            <a:off x="-297471" y="0"/>
            <a:ext cx="6723671" cy="6858000"/>
            <a:chOff x="-2489201" y="0"/>
            <a:chExt cx="6723671" cy="6858000"/>
          </a:xfrm>
        </p:grpSpPr>
        <p:pic>
          <p:nvPicPr>
            <p:cNvPr id="4" name="Picture 3">
              <a:extLst>
                <a:ext uri="{FF2B5EF4-FFF2-40B4-BE49-F238E27FC236}">
                  <a16:creationId xmlns:a16="http://schemas.microsoft.com/office/drawing/2014/main" id="{C99FF0DA-F72B-4A16-BA0F-85CCF3A52F02}"/>
                </a:ext>
              </a:extLst>
            </p:cNvPr>
            <p:cNvPicPr>
              <a:picLocks noChangeAspect="1"/>
            </p:cNvPicPr>
            <p:nvPr/>
          </p:nvPicPr>
          <p:blipFill rotWithShape="1">
            <a:blip r:embed="rId2"/>
            <a:srcRect r="1051"/>
            <a:stretch/>
          </p:blipFill>
          <p:spPr>
            <a:xfrm>
              <a:off x="-2489201" y="0"/>
              <a:ext cx="6723671" cy="6858000"/>
            </a:xfrm>
            <a:prstGeom prst="rect">
              <a:avLst/>
            </a:prstGeom>
          </p:spPr>
        </p:pic>
        <p:sp>
          <p:nvSpPr>
            <p:cNvPr id="5" name="TextBox 4">
              <a:extLst>
                <a:ext uri="{FF2B5EF4-FFF2-40B4-BE49-F238E27FC236}">
                  <a16:creationId xmlns:a16="http://schemas.microsoft.com/office/drawing/2014/main" id="{38B35077-A9EB-400B-81C5-D1D3CF655555}"/>
                </a:ext>
              </a:extLst>
            </p:cNvPr>
            <p:cNvSpPr txBox="1"/>
            <p:nvPr/>
          </p:nvSpPr>
          <p:spPr>
            <a:xfrm rot="865545">
              <a:off x="-703670" y="2371726"/>
              <a:ext cx="4829175" cy="1077218"/>
            </a:xfrm>
            <a:prstGeom prst="rect">
              <a:avLst/>
            </a:prstGeom>
            <a:noFill/>
          </p:spPr>
          <p:txBody>
            <a:bodyPr wrap="square" rtlCol="0">
              <a:spAutoFit/>
              <a:scene3d>
                <a:camera prst="perspectiveRight"/>
                <a:lightRig rig="threePt" dir="t"/>
              </a:scene3d>
            </a:bodyPr>
            <a:lstStyle/>
            <a:p>
              <a:pPr algn="ctr"/>
              <a:r>
                <a:rPr lang="en-US" sz="3200" b="1" dirty="0">
                  <a:solidFill>
                    <a:srgbClr val="FFFF00"/>
                  </a:solidFill>
                  <a:latin typeface="Segoe UI" panose="020B0502040204020203" pitchFamily="34" charset="0"/>
                  <a:cs typeface="Segoe UI" panose="020B0502040204020203" pitchFamily="34" charset="0"/>
                </a:rPr>
                <a:t>Direct Memory Access</a:t>
              </a:r>
            </a:p>
            <a:p>
              <a:pPr algn="ctr"/>
              <a:r>
                <a:rPr lang="en-US" sz="3200" b="1" dirty="0">
                  <a:solidFill>
                    <a:srgbClr val="FFFF00"/>
                  </a:solidFill>
                  <a:latin typeface="Segoe UI" panose="020B0502040204020203" pitchFamily="34" charset="0"/>
                  <a:cs typeface="Segoe UI" panose="020B0502040204020203" pitchFamily="34" charset="0"/>
                </a:rPr>
                <a:t>  (DMA)</a:t>
              </a:r>
            </a:p>
          </p:txBody>
        </p:sp>
      </p:grpSp>
      <p:sp>
        <p:nvSpPr>
          <p:cNvPr id="6" name="Content Placeholder 2">
            <a:extLst>
              <a:ext uri="{FF2B5EF4-FFF2-40B4-BE49-F238E27FC236}">
                <a16:creationId xmlns:a16="http://schemas.microsoft.com/office/drawing/2014/main" id="{4484E319-6A83-439C-91B8-C67A05697982}"/>
              </a:ext>
            </a:extLst>
          </p:cNvPr>
          <p:cNvSpPr>
            <a:spLocks noGrp="1"/>
          </p:cNvSpPr>
          <p:nvPr>
            <p:ph idx="1"/>
          </p:nvPr>
        </p:nvSpPr>
        <p:spPr>
          <a:xfrm>
            <a:off x="6426200" y="0"/>
            <a:ext cx="5765800" cy="6858000"/>
          </a:xfrm>
        </p:spPr>
        <p:txBody>
          <a:bodyPr>
            <a:normAutofit/>
          </a:bodyPr>
          <a:lstStyle/>
          <a:p>
            <a:r>
              <a:rPr lang="en-US" sz="3600" dirty="0"/>
              <a:t>OS configures a device (e.g., by writing to the device’s memory-mapped control registers), specifying where the device’s input/ output buffers are located in host RAM</a:t>
            </a:r>
          </a:p>
          <a:p>
            <a:r>
              <a:rPr lang="en-US" sz="3600" dirty="0"/>
              <a:t>Device autonomously reads or writes host RAM, then interrupts the CPU when the IO is done</a:t>
            </a:r>
          </a:p>
        </p:txBody>
      </p:sp>
    </p:spTree>
    <p:extLst>
      <p:ext uri="{BB962C8B-B14F-4D97-AF65-F5344CB8AC3E}">
        <p14:creationId xmlns:p14="http://schemas.microsoft.com/office/powerpoint/2010/main" val="3298114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5AB4B0-207E-48EB-84DD-1515CA29CB1E}"/>
              </a:ext>
            </a:extLst>
          </p:cNvPr>
          <p:cNvPicPr>
            <a:picLocks noChangeAspect="1"/>
          </p:cNvPicPr>
          <p:nvPr/>
        </p:nvPicPr>
        <p:blipFill>
          <a:blip r:embed="rId3"/>
          <a:stretch>
            <a:fillRect/>
          </a:stretch>
        </p:blipFill>
        <p:spPr>
          <a:xfrm>
            <a:off x="218915" y="456533"/>
            <a:ext cx="5953444" cy="5727185"/>
          </a:xfrm>
          <a:prstGeom prst="rect">
            <a:avLst/>
          </a:prstGeom>
        </p:spPr>
      </p:pic>
      <p:sp>
        <p:nvSpPr>
          <p:cNvPr id="5" name="TextBox 4">
            <a:extLst>
              <a:ext uri="{FF2B5EF4-FFF2-40B4-BE49-F238E27FC236}">
                <a16:creationId xmlns:a16="http://schemas.microsoft.com/office/drawing/2014/main" id="{3D60D483-7DF7-44CE-BE40-8220988B8F0B}"/>
              </a:ext>
            </a:extLst>
          </p:cNvPr>
          <p:cNvSpPr txBox="1"/>
          <p:nvPr/>
        </p:nvSpPr>
        <p:spPr>
          <a:xfrm>
            <a:off x="6735335" y="647654"/>
            <a:ext cx="4917688" cy="1815882"/>
          </a:xfrm>
          <a:prstGeom prst="rect">
            <a:avLst/>
          </a:prstGeom>
          <a:noFill/>
        </p:spPr>
        <p:txBody>
          <a:bodyPr wrap="square" rtlCol="0">
            <a:spAutoFit/>
          </a:bodyPr>
          <a:lstStyle/>
          <a:p>
            <a:r>
              <a:rPr lang="en-US" sz="2800" b="1" dirty="0">
                <a:latin typeface="Segoe UI" panose="020B0502040204020203" pitchFamily="34" charset="0"/>
                <a:cs typeface="Segoe UI" panose="020B0502040204020203" pitchFamily="34" charset="0"/>
              </a:rPr>
              <a:t>An AHCI host bus adapter (HBA) can be attached to the root complex, or to a PCI bus.</a:t>
            </a:r>
          </a:p>
        </p:txBody>
      </p:sp>
      <p:pic>
        <p:nvPicPr>
          <p:cNvPr id="6" name="Picture 5">
            <a:extLst>
              <a:ext uri="{FF2B5EF4-FFF2-40B4-BE49-F238E27FC236}">
                <a16:creationId xmlns:a16="http://schemas.microsoft.com/office/drawing/2014/main" id="{2CF8DFB8-6716-48E4-9942-E77A4A9D9DDA}"/>
              </a:ext>
            </a:extLst>
          </p:cNvPr>
          <p:cNvPicPr>
            <a:picLocks noChangeAspect="1"/>
          </p:cNvPicPr>
          <p:nvPr/>
        </p:nvPicPr>
        <p:blipFill rotWithShape="1">
          <a:blip r:embed="rId4"/>
          <a:srcRect l="2255" r="3764" b="9440"/>
          <a:stretch/>
        </p:blipFill>
        <p:spPr>
          <a:xfrm>
            <a:off x="6506894" y="2650625"/>
            <a:ext cx="5397191" cy="4207375"/>
          </a:xfrm>
          <a:prstGeom prst="rect">
            <a:avLst/>
          </a:prstGeom>
          <a:ln w="38100">
            <a:solidFill>
              <a:schemeClr val="tx1"/>
            </a:solidFill>
          </a:ln>
        </p:spPr>
      </p:pic>
    </p:spTree>
    <p:extLst>
      <p:ext uri="{BB962C8B-B14F-4D97-AF65-F5344CB8AC3E}">
        <p14:creationId xmlns:p14="http://schemas.microsoft.com/office/powerpoint/2010/main" val="1977652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99012-0D7A-409E-B539-1AE699B561F2}"/>
              </a:ext>
            </a:extLst>
          </p:cNvPr>
          <p:cNvSpPr>
            <a:spLocks noGrp="1"/>
          </p:cNvSpPr>
          <p:nvPr>
            <p:ph type="title"/>
          </p:nvPr>
        </p:nvSpPr>
        <p:spPr>
          <a:xfrm>
            <a:off x="0" y="304104"/>
            <a:ext cx="12192000" cy="1325563"/>
          </a:xfrm>
        </p:spPr>
        <p:txBody>
          <a:bodyPr/>
          <a:lstStyle/>
          <a:p>
            <a:r>
              <a:rPr lang="en-US" dirty="0"/>
              <a:t>AHCI (Advanced Host Controller Interface):</a:t>
            </a:r>
            <a:br>
              <a:rPr lang="en-US" dirty="0"/>
            </a:br>
            <a:r>
              <a:rPr lang="en-US" dirty="0"/>
              <a:t>Defining How Storage Devices Perform DMA</a:t>
            </a:r>
          </a:p>
        </p:txBody>
      </p:sp>
      <p:sp>
        <p:nvSpPr>
          <p:cNvPr id="4" name="Content Placeholder 2">
            <a:extLst>
              <a:ext uri="{FF2B5EF4-FFF2-40B4-BE49-F238E27FC236}">
                <a16:creationId xmlns:a16="http://schemas.microsoft.com/office/drawing/2014/main" id="{AFF47E67-8A3B-4FA2-B327-25073D0FAE49}"/>
              </a:ext>
            </a:extLst>
          </p:cNvPr>
          <p:cNvSpPr>
            <a:spLocks noGrp="1"/>
          </p:cNvSpPr>
          <p:nvPr>
            <p:ph idx="1"/>
          </p:nvPr>
        </p:nvSpPr>
        <p:spPr>
          <a:xfrm>
            <a:off x="543622" y="1750740"/>
            <a:ext cx="11104756" cy="4337821"/>
          </a:xfrm>
        </p:spPr>
        <p:txBody>
          <a:bodyPr>
            <a:normAutofit/>
          </a:bodyPr>
          <a:lstStyle/>
          <a:p>
            <a:r>
              <a:rPr lang="en-US" sz="3200" dirty="0"/>
              <a:t>Once a kernel finds the AHCI bus adapter’s memory-mapped registers, the kernel configures it (e.g., to set up the memory-mapped registers associated with each storage device)</a:t>
            </a:r>
          </a:p>
          <a:p>
            <a:r>
              <a:rPr lang="en-US" sz="3200" dirty="0"/>
              <a:t>Chickadee’s </a:t>
            </a:r>
            <a:r>
              <a:rPr lang="en-US" sz="3200" dirty="0">
                <a:latin typeface="Consolas" panose="020B0609020204030204" pitchFamily="49" charset="0"/>
              </a:rPr>
              <a:t>k-</a:t>
            </a:r>
            <a:r>
              <a:rPr lang="en-US" sz="3200" dirty="0" err="1">
                <a:latin typeface="Consolas" panose="020B0609020204030204" pitchFamily="49" charset="0"/>
              </a:rPr>
              <a:t>ahci.hh</a:t>
            </a:r>
            <a:r>
              <a:rPr lang="en-US" sz="3200" dirty="0"/>
              <a:t> calls those registers a </a:t>
            </a:r>
            <a:r>
              <a:rPr lang="en-US" sz="3200" dirty="0">
                <a:latin typeface="Consolas" panose="020B0609020204030204" pitchFamily="49" charset="0"/>
              </a:rPr>
              <a:t>struct regs</a:t>
            </a:r>
            <a:r>
              <a:rPr lang="en-US" sz="3200" dirty="0"/>
              <a:t> (because the structure represents the AHCI bus adapter’s memory-mapped registers)</a:t>
            </a:r>
          </a:p>
          <a:p>
            <a:r>
              <a:rPr lang="en-US" sz="3200" dirty="0"/>
              <a:t>If you want to see how Chickadee configures those registers (and you’re masochistic), see </a:t>
            </a:r>
            <a:r>
              <a:rPr lang="en-US" sz="3200" dirty="0" err="1">
                <a:latin typeface="Consolas" panose="020B0609020204030204" pitchFamily="49" charset="0"/>
              </a:rPr>
              <a:t>ahcistate</a:t>
            </a:r>
            <a:r>
              <a:rPr lang="en-US" sz="3200" dirty="0">
                <a:latin typeface="Consolas" panose="020B0609020204030204" pitchFamily="49" charset="0"/>
              </a:rPr>
              <a:t>::</a:t>
            </a:r>
            <a:r>
              <a:rPr lang="en-US" sz="3200" dirty="0" err="1">
                <a:latin typeface="Consolas" panose="020B0609020204030204" pitchFamily="49" charset="0"/>
              </a:rPr>
              <a:t>ahcistate</a:t>
            </a:r>
            <a:r>
              <a:rPr lang="en-US" sz="3200" dirty="0">
                <a:latin typeface="Consolas" panose="020B0609020204030204" pitchFamily="49" charset="0"/>
              </a:rPr>
              <a:t>(...)</a:t>
            </a:r>
            <a:endParaRPr lang="en-US" dirty="0"/>
          </a:p>
          <a:p>
            <a:pPr lvl="1"/>
            <a:endParaRPr lang="en-US" sz="2800" dirty="0"/>
          </a:p>
        </p:txBody>
      </p:sp>
    </p:spTree>
    <p:extLst>
      <p:ext uri="{BB962C8B-B14F-4D97-AF65-F5344CB8AC3E}">
        <p14:creationId xmlns:p14="http://schemas.microsoft.com/office/powerpoint/2010/main" val="3986312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57">
            <a:extLst>
              <a:ext uri="{FF2B5EF4-FFF2-40B4-BE49-F238E27FC236}">
                <a16:creationId xmlns:a16="http://schemas.microsoft.com/office/drawing/2014/main" id="{8175BF5B-C91B-4524-8AEE-AA2D64C0D4FC}"/>
              </a:ext>
            </a:extLst>
          </p:cNvPr>
          <p:cNvGrpSpPr/>
          <p:nvPr/>
        </p:nvGrpSpPr>
        <p:grpSpPr>
          <a:xfrm>
            <a:off x="3468029" y="3800796"/>
            <a:ext cx="7225986" cy="2954655"/>
            <a:chOff x="3468029" y="3800796"/>
            <a:chExt cx="7225986" cy="2954655"/>
          </a:xfrm>
        </p:grpSpPr>
        <p:sp>
          <p:nvSpPr>
            <p:cNvPr id="6" name="Rectangle 5">
              <a:extLst>
                <a:ext uri="{FF2B5EF4-FFF2-40B4-BE49-F238E27FC236}">
                  <a16:creationId xmlns:a16="http://schemas.microsoft.com/office/drawing/2014/main" id="{18611F7E-047A-421E-A0BE-048DDEA6821C}"/>
                </a:ext>
              </a:extLst>
            </p:cNvPr>
            <p:cNvSpPr/>
            <p:nvPr/>
          </p:nvSpPr>
          <p:spPr>
            <a:xfrm>
              <a:off x="4499504" y="3800796"/>
              <a:ext cx="6194511" cy="2954655"/>
            </a:xfrm>
            <a:prstGeom prst="rect">
              <a:avLst/>
            </a:prstGeom>
            <a:solidFill>
              <a:srgbClr val="FFCCCC"/>
            </a:solidFill>
            <a:ln w="38100">
              <a:solidFill>
                <a:schemeClr val="tx1"/>
              </a:solidFill>
            </a:ln>
          </p:spPr>
          <p:txBody>
            <a:bodyPr wrap="square">
              <a:spAutoFit/>
            </a:bodyPr>
            <a:lstStyle/>
            <a:p>
              <a:r>
                <a:rPr lang="en-US" sz="2000" dirty="0">
                  <a:latin typeface="Consolas" panose="020B0609020204030204" pitchFamily="49" charset="0"/>
                </a:rPr>
                <a:t>//This object (found by </a:t>
              </a:r>
              <a:r>
                <a:rPr lang="en-US" sz="2000" dirty="0" err="1">
                  <a:latin typeface="Consolas" panose="020B0609020204030204" pitchFamily="49" charset="0"/>
                </a:rPr>
                <a:t>ahcistate</a:t>
              </a:r>
              <a:r>
                <a:rPr lang="en-US" sz="2000" dirty="0">
                  <a:latin typeface="Consolas" panose="020B0609020204030204" pitchFamily="49" charset="0"/>
                </a:rPr>
                <a:t>::find()) </a:t>
              </a:r>
            </a:p>
            <a:p>
              <a:r>
                <a:rPr lang="en-US" sz="2000" dirty="0">
                  <a:latin typeface="Consolas" panose="020B0609020204030204" pitchFamily="49" charset="0"/>
                </a:rPr>
                <a:t>//lives in the </a:t>
              </a:r>
              <a:r>
                <a:rPr lang="en-US" sz="2000" b="1" u="sng" dirty="0">
                  <a:solidFill>
                    <a:srgbClr val="FF0000"/>
                  </a:solidFill>
                  <a:latin typeface="Consolas" panose="020B0609020204030204" pitchFamily="49" charset="0"/>
                </a:rPr>
                <a:t>memory-mapped</a:t>
              </a:r>
              <a:r>
                <a:rPr lang="en-US" sz="2000" dirty="0">
                  <a:solidFill>
                    <a:srgbClr val="FF0000"/>
                  </a:solidFill>
                  <a:latin typeface="Consolas" panose="020B0609020204030204" pitchFamily="49" charset="0"/>
                </a:rPr>
                <a:t> </a:t>
              </a:r>
              <a:r>
                <a:rPr lang="en-US" sz="2000" dirty="0">
                  <a:latin typeface="Consolas" panose="020B0609020204030204" pitchFamily="49" charset="0"/>
                </a:rPr>
                <a:t>region for</a:t>
              </a:r>
            </a:p>
            <a:p>
              <a:r>
                <a:rPr lang="en-US" sz="2000" dirty="0">
                  <a:latin typeface="Consolas" panose="020B0609020204030204" pitchFamily="49" charset="0"/>
                </a:rPr>
                <a:t>//the host bus adapter, not normal RAM!</a:t>
              </a:r>
            </a:p>
            <a:p>
              <a:r>
                <a:rPr lang="en-US" dirty="0">
                  <a:solidFill>
                    <a:srgbClr val="0099FF"/>
                  </a:solidFill>
                  <a:latin typeface="Consolas" panose="020B0609020204030204" pitchFamily="49" charset="0"/>
                </a:rPr>
                <a:t>struct</a:t>
              </a:r>
              <a:r>
                <a:rPr lang="en-US" dirty="0">
                  <a:latin typeface="Consolas" panose="020B0609020204030204" pitchFamily="49" charset="0"/>
                </a:rPr>
                <a:t> </a:t>
              </a:r>
              <a:r>
                <a:rPr lang="en-US" b="1" u="sng" dirty="0">
                  <a:solidFill>
                    <a:srgbClr val="FF0000"/>
                  </a:solidFill>
                  <a:latin typeface="Consolas" panose="020B0609020204030204" pitchFamily="49" charset="0"/>
                </a:rPr>
                <a:t>regs</a:t>
              </a:r>
              <a:r>
                <a:rPr lang="en-US" dirty="0">
                  <a:latin typeface="Consolas" panose="020B0609020204030204" pitchFamily="49" charset="0"/>
                </a:rPr>
                <a:t> {</a:t>
              </a:r>
            </a:p>
            <a:p>
              <a:r>
                <a:rPr lang="fr-FR" dirty="0">
                  <a:latin typeface="Consolas" panose="020B0609020204030204" pitchFamily="49" charset="0"/>
                </a:rPr>
                <a:t>    </a:t>
              </a:r>
              <a:r>
                <a:rPr lang="fr-FR" dirty="0">
                  <a:solidFill>
                    <a:srgbClr val="0099FF"/>
                  </a:solidFill>
                  <a:latin typeface="Consolas" panose="020B0609020204030204" pitchFamily="49" charset="0"/>
                </a:rPr>
                <a:t>uint32_t</a:t>
              </a:r>
              <a:r>
                <a:rPr lang="fr-FR" dirty="0">
                  <a:latin typeface="Consolas" panose="020B0609020204030204" pitchFamily="49" charset="0"/>
                </a:rPr>
                <a:t> </a:t>
              </a:r>
              <a:r>
                <a:rPr lang="fr-FR" dirty="0" err="1">
                  <a:latin typeface="Consolas" panose="020B0609020204030204" pitchFamily="49" charset="0"/>
                </a:rPr>
                <a:t>capabilities</a:t>
              </a:r>
              <a:r>
                <a:rPr lang="fr-FR" dirty="0">
                  <a:latin typeface="Consolas" panose="020B0609020204030204" pitchFamily="49" charset="0"/>
                </a:rPr>
                <a:t>; //Ex: </a:t>
              </a:r>
              <a:r>
                <a:rPr lang="fr-FR" dirty="0" err="1">
                  <a:latin typeface="Consolas" panose="020B0609020204030204" pitchFamily="49" charset="0"/>
                </a:rPr>
                <a:t>Does</a:t>
              </a:r>
              <a:r>
                <a:rPr lang="fr-FR" dirty="0">
                  <a:latin typeface="Consolas" panose="020B0609020204030204" pitchFamily="49" charset="0"/>
                </a:rPr>
                <a:t> the</a:t>
              </a:r>
            </a:p>
            <a:p>
              <a:r>
                <a:rPr lang="fr-FR" dirty="0">
                  <a:latin typeface="Consolas" panose="020B0609020204030204" pitchFamily="49" charset="0"/>
                </a:rPr>
                <a:t>           //bus support NCQ? [Read-</a:t>
              </a:r>
              <a:r>
                <a:rPr lang="fr-FR" dirty="0" err="1">
                  <a:latin typeface="Consolas" panose="020B0609020204030204" pitchFamily="49" charset="0"/>
                </a:rPr>
                <a:t>only</a:t>
              </a:r>
              <a:r>
                <a:rPr lang="fr-FR" dirty="0">
                  <a:latin typeface="Consolas" panose="020B0609020204030204" pitchFamily="49" charset="0"/>
                </a:rPr>
                <a:t>]</a:t>
              </a:r>
            </a:p>
            <a:p>
              <a:r>
                <a:rPr lang="en-US" dirty="0">
                  <a:latin typeface="Consolas" panose="020B0609020204030204" pitchFamily="49" charset="0"/>
                </a:rPr>
                <a:t>    //...other stuff...</a:t>
              </a:r>
              <a:endParaRPr lang="pt-BR" dirty="0">
                <a:latin typeface="Consolas" panose="020B0609020204030204" pitchFamily="49" charset="0"/>
              </a:endParaRPr>
            </a:p>
            <a:p>
              <a:r>
                <a:rPr lang="en-US" dirty="0">
                  <a:latin typeface="Consolas" panose="020B0609020204030204" pitchFamily="49" charset="0"/>
                </a:rPr>
                <a:t>    </a:t>
              </a:r>
              <a:r>
                <a:rPr lang="en-US" dirty="0" err="1">
                  <a:latin typeface="Consolas" panose="020B0609020204030204" pitchFamily="49" charset="0"/>
                </a:rPr>
                <a:t>portregs</a:t>
              </a:r>
              <a:r>
                <a:rPr lang="en-US" dirty="0">
                  <a:latin typeface="Consolas" panose="020B0609020204030204" pitchFamily="49" charset="0"/>
                </a:rPr>
                <a:t> p[</a:t>
              </a:r>
              <a:r>
                <a:rPr lang="en-US" dirty="0">
                  <a:solidFill>
                    <a:srgbClr val="0099FF"/>
                  </a:solidFill>
                  <a:latin typeface="Consolas" panose="020B0609020204030204" pitchFamily="49" charset="0"/>
                </a:rPr>
                <a:t>32</a:t>
              </a:r>
              <a:r>
                <a:rPr lang="en-US" dirty="0">
                  <a:latin typeface="Consolas" panose="020B0609020204030204" pitchFamily="49" charset="0"/>
                </a:rPr>
                <a:t>]; //One for each of up</a:t>
              </a:r>
            </a:p>
            <a:p>
              <a:r>
                <a:rPr lang="en-US" dirty="0">
                  <a:latin typeface="Consolas" panose="020B0609020204030204" pitchFamily="49" charset="0"/>
                </a:rPr>
                <a:t>                    //to 32 disks</a:t>
              </a:r>
            </a:p>
            <a:p>
              <a:r>
                <a:rPr lang="en-US" dirty="0">
                  <a:latin typeface="Consolas" panose="020B0609020204030204" pitchFamily="49" charset="0"/>
                </a:rPr>
                <a:t>};</a:t>
              </a:r>
              <a:endParaRPr lang="en-US" sz="2000" dirty="0">
                <a:latin typeface="Consolas" panose="020B0609020204030204" pitchFamily="49" charset="0"/>
              </a:endParaRPr>
            </a:p>
          </p:txBody>
        </p:sp>
        <p:cxnSp>
          <p:nvCxnSpPr>
            <p:cNvPr id="7" name="Straight Arrow Connector 6">
              <a:extLst>
                <a:ext uri="{FF2B5EF4-FFF2-40B4-BE49-F238E27FC236}">
                  <a16:creationId xmlns:a16="http://schemas.microsoft.com/office/drawing/2014/main" id="{4ED2421D-D806-4643-AED4-C70DD1521AAF}"/>
                </a:ext>
              </a:extLst>
            </p:cNvPr>
            <p:cNvCxnSpPr>
              <a:cxnSpLocks/>
            </p:cNvCxnSpPr>
            <p:nvPr/>
          </p:nvCxnSpPr>
          <p:spPr>
            <a:xfrm>
              <a:off x="3468029" y="4811119"/>
              <a:ext cx="676780" cy="0"/>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69B1E73-2875-4ED6-B867-CB15A45428FC}"/>
                </a:ext>
              </a:extLst>
            </p:cNvPr>
            <p:cNvCxnSpPr>
              <a:cxnSpLocks/>
            </p:cNvCxnSpPr>
            <p:nvPr/>
          </p:nvCxnSpPr>
          <p:spPr>
            <a:xfrm>
              <a:off x="4170556" y="4907767"/>
              <a:ext cx="328948"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72AD4A4-E82C-438D-818B-20A3D049AA89}"/>
                </a:ext>
              </a:extLst>
            </p:cNvPr>
            <p:cNvCxnSpPr>
              <a:cxnSpLocks/>
            </p:cNvCxnSpPr>
            <p:nvPr/>
          </p:nvCxnSpPr>
          <p:spPr>
            <a:xfrm>
              <a:off x="4163494" y="4794980"/>
              <a:ext cx="0" cy="131317"/>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sp>
        <p:nvSpPr>
          <p:cNvPr id="5" name="Rectangle 4">
            <a:extLst>
              <a:ext uri="{FF2B5EF4-FFF2-40B4-BE49-F238E27FC236}">
                <a16:creationId xmlns:a16="http://schemas.microsoft.com/office/drawing/2014/main" id="{2017DBD1-3A41-4C38-B61A-7F7B4184074A}"/>
              </a:ext>
            </a:extLst>
          </p:cNvPr>
          <p:cNvSpPr/>
          <p:nvPr/>
        </p:nvSpPr>
        <p:spPr>
          <a:xfrm>
            <a:off x="101960" y="3073735"/>
            <a:ext cx="3954966" cy="2862322"/>
          </a:xfrm>
          <a:prstGeom prst="rect">
            <a:avLst/>
          </a:prstGeom>
          <a:ln w="38100">
            <a:solidFill>
              <a:schemeClr val="tx1"/>
            </a:solidFill>
          </a:ln>
        </p:spPr>
        <p:txBody>
          <a:bodyPr wrap="square">
            <a:spAutoFit/>
          </a:bodyPr>
          <a:lstStyle/>
          <a:p>
            <a:r>
              <a:rPr lang="en-US" sz="2000" dirty="0">
                <a:latin typeface="Consolas" panose="020B0609020204030204" pitchFamily="49" charset="0"/>
              </a:rPr>
              <a:t>//One of these is </a:t>
            </a:r>
            <a:r>
              <a:rPr lang="en-US" sz="2000" dirty="0" err="1">
                <a:latin typeface="Consolas" panose="020B0609020204030204" pitchFamily="49" charset="0"/>
              </a:rPr>
              <a:t>knew'd</a:t>
            </a:r>
            <a:endParaRPr lang="en-US" sz="2000" dirty="0">
              <a:latin typeface="Consolas" panose="020B0609020204030204" pitchFamily="49" charset="0"/>
            </a:endParaRPr>
          </a:p>
          <a:p>
            <a:r>
              <a:rPr lang="en-US" sz="2000" dirty="0">
                <a:latin typeface="Consolas" panose="020B0609020204030204" pitchFamily="49" charset="0"/>
              </a:rPr>
              <a:t>//in </a:t>
            </a:r>
            <a:r>
              <a:rPr lang="en-US" sz="2000" dirty="0" err="1">
                <a:latin typeface="Consolas" panose="020B0609020204030204" pitchFamily="49" charset="0"/>
              </a:rPr>
              <a:t>ahcistate</a:t>
            </a:r>
            <a:r>
              <a:rPr lang="en-US" sz="2000" dirty="0">
                <a:latin typeface="Consolas" panose="020B0609020204030204" pitchFamily="49" charset="0"/>
              </a:rPr>
              <a:t>::find(); so,</a:t>
            </a:r>
          </a:p>
          <a:p>
            <a:r>
              <a:rPr lang="en-US" sz="2000" dirty="0">
                <a:latin typeface="Consolas" panose="020B0609020204030204" pitchFamily="49" charset="0"/>
              </a:rPr>
              <a:t>//it lives in normal RAM.</a:t>
            </a:r>
          </a:p>
          <a:p>
            <a:r>
              <a:rPr lang="en-US" sz="2000" dirty="0">
                <a:solidFill>
                  <a:srgbClr val="0099FF"/>
                </a:solidFill>
                <a:latin typeface="Consolas" panose="020B0609020204030204" pitchFamily="49" charset="0"/>
              </a:rPr>
              <a:t>struct</a:t>
            </a:r>
            <a:r>
              <a:rPr lang="en-US" sz="2000" dirty="0">
                <a:latin typeface="Consolas" panose="020B0609020204030204" pitchFamily="49" charset="0"/>
              </a:rPr>
              <a:t> </a:t>
            </a:r>
            <a:r>
              <a:rPr lang="en-US" sz="2000" dirty="0" err="1">
                <a:latin typeface="Consolas" panose="020B0609020204030204" pitchFamily="49" charset="0"/>
              </a:rPr>
              <a:t>ahcistate</a:t>
            </a:r>
            <a:r>
              <a:rPr lang="en-US" sz="2000" dirty="0">
                <a:latin typeface="Consolas" panose="020B0609020204030204" pitchFamily="49" charset="0"/>
              </a:rPr>
              <a:t> {</a:t>
            </a:r>
          </a:p>
          <a:p>
            <a:r>
              <a:rPr lang="en-US" sz="2000" dirty="0">
                <a:latin typeface="Consolas" panose="020B0609020204030204" pitchFamily="49" charset="0"/>
              </a:rPr>
              <a:t>    </a:t>
            </a:r>
            <a:r>
              <a:rPr lang="en-US" sz="2000" dirty="0" err="1">
                <a:latin typeface="Consolas" panose="020B0609020204030204" pitchFamily="49" charset="0"/>
              </a:rPr>
              <a:t>dmastate</a:t>
            </a:r>
            <a:r>
              <a:rPr lang="en-US" sz="2000" dirty="0">
                <a:latin typeface="Consolas" panose="020B0609020204030204" pitchFamily="49" charset="0"/>
              </a:rPr>
              <a:t> </a:t>
            </a:r>
            <a:r>
              <a:rPr lang="en-US" sz="2000" dirty="0" err="1">
                <a:latin typeface="Consolas" panose="020B0609020204030204" pitchFamily="49" charset="0"/>
              </a:rPr>
              <a:t>dma</a:t>
            </a:r>
            <a:r>
              <a:rPr lang="en-US" sz="2000" dirty="0">
                <a:latin typeface="Consolas" panose="020B0609020204030204" pitchFamily="49" charset="0"/>
              </a:rPr>
              <a:t>_;</a:t>
            </a:r>
          </a:p>
          <a:p>
            <a:r>
              <a:rPr lang="en-US" sz="2000" dirty="0">
                <a:latin typeface="Consolas" panose="020B0609020204030204" pitchFamily="49" charset="0"/>
              </a:rPr>
              <a:t>    </a:t>
            </a:r>
            <a:r>
              <a:rPr lang="en-US" sz="2000" dirty="0">
                <a:solidFill>
                  <a:srgbClr val="0099FF"/>
                </a:solidFill>
                <a:latin typeface="Consolas" panose="020B0609020204030204" pitchFamily="49" charset="0"/>
              </a:rPr>
              <a:t>volatile</a:t>
            </a:r>
            <a:r>
              <a:rPr lang="en-US" sz="2000" dirty="0">
                <a:latin typeface="Consolas" panose="020B0609020204030204" pitchFamily="49" charset="0"/>
              </a:rPr>
              <a:t> regs* </a:t>
            </a:r>
            <a:r>
              <a:rPr lang="en-US" sz="2000" dirty="0" err="1">
                <a:latin typeface="Consolas" panose="020B0609020204030204" pitchFamily="49" charset="0"/>
              </a:rPr>
              <a:t>dr</a:t>
            </a:r>
            <a:r>
              <a:rPr lang="en-US" sz="2000" dirty="0">
                <a:latin typeface="Consolas" panose="020B0609020204030204" pitchFamily="49" charset="0"/>
              </a:rPr>
              <a:t>_;</a:t>
            </a:r>
          </a:p>
          <a:p>
            <a:r>
              <a:rPr lang="en-US" sz="2000" dirty="0">
                <a:latin typeface="Consolas" panose="020B0609020204030204" pitchFamily="49" charset="0"/>
              </a:rPr>
              <a:t>    </a:t>
            </a:r>
            <a:r>
              <a:rPr lang="en-US" sz="2000" dirty="0">
                <a:solidFill>
                  <a:srgbClr val="0099FF"/>
                </a:solidFill>
                <a:latin typeface="Consolas" panose="020B0609020204030204" pitchFamily="49" charset="0"/>
              </a:rPr>
              <a:t>volatile</a:t>
            </a:r>
            <a:r>
              <a:rPr lang="en-US" sz="2000" dirty="0">
                <a:latin typeface="Consolas" panose="020B0609020204030204" pitchFamily="49" charset="0"/>
              </a:rPr>
              <a:t> </a:t>
            </a:r>
            <a:r>
              <a:rPr lang="en-US" sz="2000" dirty="0" err="1">
                <a:latin typeface="Consolas" panose="020B0609020204030204" pitchFamily="49" charset="0"/>
              </a:rPr>
              <a:t>portregs</a:t>
            </a:r>
            <a:r>
              <a:rPr lang="en-US" sz="2000" dirty="0">
                <a:latin typeface="Consolas" panose="020B0609020204030204" pitchFamily="49" charset="0"/>
              </a:rPr>
              <a:t>* </a:t>
            </a:r>
            <a:r>
              <a:rPr lang="en-US" sz="2000" dirty="0" err="1">
                <a:latin typeface="Consolas" panose="020B0609020204030204" pitchFamily="49" charset="0"/>
              </a:rPr>
              <a:t>pr</a:t>
            </a:r>
            <a:r>
              <a:rPr lang="en-US" sz="2000" dirty="0">
                <a:latin typeface="Consolas" panose="020B0609020204030204" pitchFamily="49" charset="0"/>
              </a:rPr>
              <a:t>_;</a:t>
            </a:r>
          </a:p>
          <a:p>
            <a:r>
              <a:rPr lang="en-US" sz="2000" dirty="0">
                <a:latin typeface="Consolas" panose="020B0609020204030204" pitchFamily="49" charset="0"/>
              </a:rPr>
              <a:t>    //...other stuff..</a:t>
            </a:r>
          </a:p>
          <a:p>
            <a:r>
              <a:rPr lang="en-US" sz="2000" dirty="0">
                <a:latin typeface="Consolas" panose="020B0609020204030204" pitchFamily="49" charset="0"/>
              </a:rPr>
              <a:t>};</a:t>
            </a:r>
          </a:p>
        </p:txBody>
      </p:sp>
      <p:grpSp>
        <p:nvGrpSpPr>
          <p:cNvPr id="59" name="Group 58">
            <a:extLst>
              <a:ext uri="{FF2B5EF4-FFF2-40B4-BE49-F238E27FC236}">
                <a16:creationId xmlns:a16="http://schemas.microsoft.com/office/drawing/2014/main" id="{CFDA3332-4CFC-472C-971A-1960335B47C4}"/>
              </a:ext>
            </a:extLst>
          </p:cNvPr>
          <p:cNvGrpSpPr/>
          <p:nvPr/>
        </p:nvGrpSpPr>
        <p:grpSpPr>
          <a:xfrm>
            <a:off x="5120426" y="303397"/>
            <a:ext cx="6969614" cy="5998665"/>
            <a:chOff x="5120426" y="303397"/>
            <a:chExt cx="6969614" cy="5998665"/>
          </a:xfrm>
        </p:grpSpPr>
        <p:sp>
          <p:nvSpPr>
            <p:cNvPr id="11" name="Rectangle 10">
              <a:extLst>
                <a:ext uri="{FF2B5EF4-FFF2-40B4-BE49-F238E27FC236}">
                  <a16:creationId xmlns:a16="http://schemas.microsoft.com/office/drawing/2014/main" id="{B45D746F-19A4-4C10-B997-D783C3EA5648}"/>
                </a:ext>
              </a:extLst>
            </p:cNvPr>
            <p:cNvSpPr/>
            <p:nvPr/>
          </p:nvSpPr>
          <p:spPr>
            <a:xfrm>
              <a:off x="5600501" y="303397"/>
              <a:ext cx="6489539" cy="2862322"/>
            </a:xfrm>
            <a:prstGeom prst="rect">
              <a:avLst/>
            </a:prstGeom>
            <a:solidFill>
              <a:srgbClr val="FFCCCC"/>
            </a:solidFill>
            <a:ln w="38100">
              <a:solidFill>
                <a:schemeClr val="tx1"/>
              </a:solidFill>
            </a:ln>
          </p:spPr>
          <p:txBody>
            <a:bodyPr wrap="square">
              <a:spAutoFit/>
            </a:bodyPr>
            <a:lstStyle/>
            <a:p>
              <a:r>
                <a:rPr lang="en-US" sz="2000" dirty="0">
                  <a:latin typeface="Consolas" panose="020B0609020204030204" pitchFamily="49" charset="0"/>
                </a:rPr>
                <a:t>//Contains configuration data for a single</a:t>
              </a:r>
            </a:p>
            <a:p>
              <a:r>
                <a:rPr lang="en-US" sz="2000" dirty="0">
                  <a:latin typeface="Consolas" panose="020B0609020204030204" pitchFamily="49" charset="0"/>
                </a:rPr>
                <a:t>//disk; lives in the </a:t>
              </a:r>
              <a:r>
                <a:rPr lang="en-US" sz="2000" b="1" u="sng" dirty="0">
                  <a:solidFill>
                    <a:srgbClr val="FF0000"/>
                  </a:solidFill>
                  <a:latin typeface="Consolas" panose="020B0609020204030204" pitchFamily="49" charset="0"/>
                </a:rPr>
                <a:t>memory-mapped</a:t>
              </a:r>
              <a:r>
                <a:rPr lang="en-US" sz="2000" dirty="0">
                  <a:latin typeface="Consolas" panose="020B0609020204030204" pitchFamily="49" charset="0"/>
                </a:rPr>
                <a:t> region</a:t>
              </a:r>
            </a:p>
            <a:p>
              <a:r>
                <a:rPr lang="en-US" sz="2000" dirty="0">
                  <a:latin typeface="Consolas" panose="020B0609020204030204" pitchFamily="49" charset="0"/>
                </a:rPr>
                <a:t>//for the host bus adapter.</a:t>
              </a:r>
            </a:p>
            <a:p>
              <a:r>
                <a:rPr lang="en-US" sz="2000" dirty="0">
                  <a:solidFill>
                    <a:srgbClr val="0099FF"/>
                  </a:solidFill>
                  <a:latin typeface="Consolas" panose="020B0609020204030204" pitchFamily="49" charset="0"/>
                </a:rPr>
                <a:t>struct</a:t>
              </a:r>
              <a:r>
                <a:rPr lang="en-US" sz="2000" dirty="0">
                  <a:latin typeface="Consolas" panose="020B0609020204030204" pitchFamily="49" charset="0"/>
                </a:rPr>
                <a:t> </a:t>
              </a:r>
              <a:r>
                <a:rPr lang="en-US" sz="2000" b="1" u="sng" dirty="0" err="1">
                  <a:solidFill>
                    <a:srgbClr val="FF0000"/>
                  </a:solidFill>
                  <a:latin typeface="Consolas" panose="020B0609020204030204" pitchFamily="49" charset="0"/>
                </a:rPr>
                <a:t>portregs</a:t>
              </a:r>
              <a:r>
                <a:rPr lang="en-US" sz="2000" dirty="0">
                  <a:latin typeface="Consolas" panose="020B0609020204030204" pitchFamily="49" charset="0"/>
                </a:rPr>
                <a:t> {</a:t>
              </a:r>
            </a:p>
            <a:p>
              <a:r>
                <a:rPr lang="en-US" sz="2000" dirty="0">
                  <a:latin typeface="Consolas" panose="020B0609020204030204" pitchFamily="49" charset="0"/>
                </a:rPr>
                <a:t>    </a:t>
              </a:r>
              <a:r>
                <a:rPr lang="en-US" sz="2000" dirty="0">
                  <a:solidFill>
                    <a:srgbClr val="0099FF"/>
                  </a:solidFill>
                  <a:latin typeface="Consolas" panose="020B0609020204030204" pitchFamily="49" charset="0"/>
                </a:rPr>
                <a:t>uint64</a:t>
              </a:r>
              <a:r>
                <a:rPr lang="en-US" sz="2000" dirty="0">
                  <a:latin typeface="Consolas" panose="020B0609020204030204" pitchFamily="49" charset="0"/>
                </a:rPr>
                <a:t>_t </a:t>
              </a:r>
              <a:r>
                <a:rPr lang="en-US" sz="2000" dirty="0" err="1">
                  <a:latin typeface="Consolas" panose="020B0609020204030204" pitchFamily="49" charset="0"/>
                </a:rPr>
                <a:t>cmdlist_pa</a:t>
              </a:r>
              <a:r>
                <a:rPr lang="en-US" sz="2000" dirty="0">
                  <a:latin typeface="Consolas" panose="020B0609020204030204" pitchFamily="49" charset="0"/>
                </a:rPr>
                <a:t>; //Set by</a:t>
              </a:r>
            </a:p>
            <a:p>
              <a:r>
                <a:rPr lang="en-US" sz="2000" dirty="0">
                  <a:latin typeface="Consolas" panose="020B0609020204030204" pitchFamily="49" charset="0"/>
                </a:rPr>
                <a:t>      //</a:t>
              </a:r>
              <a:r>
                <a:rPr lang="en-US" sz="2000" dirty="0" err="1">
                  <a:latin typeface="Consolas" panose="020B0609020204030204" pitchFamily="49" charset="0"/>
                </a:rPr>
                <a:t>ahcistate</a:t>
              </a:r>
              <a:r>
                <a:rPr lang="en-US" sz="2000" dirty="0">
                  <a:latin typeface="Consolas" panose="020B0609020204030204" pitchFamily="49" charset="0"/>
                </a:rPr>
                <a:t>::</a:t>
              </a:r>
              <a:r>
                <a:rPr lang="en-US" sz="2000" dirty="0" err="1">
                  <a:latin typeface="Consolas" panose="020B0609020204030204" pitchFamily="49" charset="0"/>
                </a:rPr>
                <a:t>ahcistate</a:t>
              </a:r>
              <a:r>
                <a:rPr lang="en-US" sz="2000" dirty="0">
                  <a:latin typeface="Consolas" panose="020B0609020204030204" pitchFamily="49" charset="0"/>
                </a:rPr>
                <a:t>(…) to</a:t>
              </a:r>
            </a:p>
            <a:p>
              <a:r>
                <a:rPr lang="en-US" sz="2000" dirty="0">
                  <a:latin typeface="Consolas" panose="020B0609020204030204" pitchFamily="49" charset="0"/>
                </a:rPr>
                <a:t>      //ka2pa(&amp;dma_.ch[</a:t>
              </a:r>
              <a:r>
                <a:rPr lang="en-US" sz="2000" dirty="0">
                  <a:solidFill>
                    <a:srgbClr val="00B050"/>
                  </a:solidFill>
                  <a:latin typeface="Consolas" panose="020B0609020204030204" pitchFamily="49" charset="0"/>
                </a:rPr>
                <a:t>0</a:t>
              </a:r>
              <a:r>
                <a:rPr lang="en-US" sz="2000" dirty="0">
                  <a:latin typeface="Consolas" panose="020B0609020204030204" pitchFamily="49" charset="0"/>
                </a:rPr>
                <a:t>])</a:t>
              </a:r>
            </a:p>
            <a:p>
              <a:r>
                <a:rPr lang="en-US" sz="2000" dirty="0">
                  <a:latin typeface="Consolas" panose="020B0609020204030204" pitchFamily="49" charset="0"/>
                </a:rPr>
                <a:t>    //...other stuff...</a:t>
              </a:r>
            </a:p>
            <a:p>
              <a:r>
                <a:rPr lang="en-US" sz="2000" dirty="0">
                  <a:latin typeface="Consolas" panose="020B0609020204030204" pitchFamily="49" charset="0"/>
                </a:rPr>
                <a:t>};</a:t>
              </a:r>
            </a:p>
          </p:txBody>
        </p:sp>
        <p:cxnSp>
          <p:nvCxnSpPr>
            <p:cNvPr id="12" name="Straight Arrow Connector 11">
              <a:extLst>
                <a:ext uri="{FF2B5EF4-FFF2-40B4-BE49-F238E27FC236}">
                  <a16:creationId xmlns:a16="http://schemas.microsoft.com/office/drawing/2014/main" id="{6243306A-5140-45BD-94A7-739258F51931}"/>
                </a:ext>
              </a:extLst>
            </p:cNvPr>
            <p:cNvCxnSpPr>
              <a:cxnSpLocks/>
            </p:cNvCxnSpPr>
            <p:nvPr/>
          </p:nvCxnSpPr>
          <p:spPr>
            <a:xfrm>
              <a:off x="5120426" y="1421517"/>
              <a:ext cx="478058"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38710E2-DD7E-4D6A-9914-B44FBEB69688}"/>
                </a:ext>
              </a:extLst>
            </p:cNvPr>
            <p:cNvCxnSpPr>
              <a:cxnSpLocks/>
            </p:cNvCxnSpPr>
            <p:nvPr/>
          </p:nvCxnSpPr>
          <p:spPr>
            <a:xfrm>
              <a:off x="8767005" y="6284078"/>
              <a:ext cx="2144677" cy="0"/>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B79CE46-62C8-40D0-B7A2-2C971CA3D577}"/>
                </a:ext>
              </a:extLst>
            </p:cNvPr>
            <p:cNvCxnSpPr>
              <a:cxnSpLocks/>
            </p:cNvCxnSpPr>
            <p:nvPr/>
          </p:nvCxnSpPr>
          <p:spPr>
            <a:xfrm>
              <a:off x="10909197" y="3580790"/>
              <a:ext cx="0" cy="2721272"/>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5610901-F954-4AE2-BBD3-29E1D39BD909}"/>
                </a:ext>
              </a:extLst>
            </p:cNvPr>
            <p:cNvCxnSpPr>
              <a:cxnSpLocks/>
            </p:cNvCxnSpPr>
            <p:nvPr/>
          </p:nvCxnSpPr>
          <p:spPr>
            <a:xfrm>
              <a:off x="5136319" y="1423866"/>
              <a:ext cx="0" cy="2167145"/>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FA4B421-7155-4738-A65C-473E539F703F}"/>
                </a:ext>
              </a:extLst>
            </p:cNvPr>
            <p:cNvCxnSpPr>
              <a:cxnSpLocks/>
            </p:cNvCxnSpPr>
            <p:nvPr/>
          </p:nvCxnSpPr>
          <p:spPr>
            <a:xfrm>
              <a:off x="5120426" y="3580790"/>
              <a:ext cx="5791256" cy="21055"/>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60" name="Group 59">
            <a:extLst>
              <a:ext uri="{FF2B5EF4-FFF2-40B4-BE49-F238E27FC236}">
                <a16:creationId xmlns:a16="http://schemas.microsoft.com/office/drawing/2014/main" id="{F615298D-C396-4CED-B5D7-D00C8CD33B85}"/>
              </a:ext>
            </a:extLst>
          </p:cNvPr>
          <p:cNvGrpSpPr/>
          <p:nvPr/>
        </p:nvGrpSpPr>
        <p:grpSpPr>
          <a:xfrm>
            <a:off x="339858" y="364388"/>
            <a:ext cx="4159646" cy="4179026"/>
            <a:chOff x="339858" y="364388"/>
            <a:chExt cx="4159646" cy="4179026"/>
          </a:xfrm>
        </p:grpSpPr>
        <p:sp>
          <p:nvSpPr>
            <p:cNvPr id="24" name="Rectangle 23">
              <a:extLst>
                <a:ext uri="{FF2B5EF4-FFF2-40B4-BE49-F238E27FC236}">
                  <a16:creationId xmlns:a16="http://schemas.microsoft.com/office/drawing/2014/main" id="{B3536B15-E70E-49E9-A153-C8A74EF0CAE9}"/>
                </a:ext>
              </a:extLst>
            </p:cNvPr>
            <p:cNvSpPr/>
            <p:nvPr/>
          </p:nvSpPr>
          <p:spPr>
            <a:xfrm>
              <a:off x="891830" y="364388"/>
              <a:ext cx="3607674" cy="2246769"/>
            </a:xfrm>
            <a:prstGeom prst="rect">
              <a:avLst/>
            </a:prstGeom>
            <a:ln w="38100">
              <a:solidFill>
                <a:schemeClr val="tx1"/>
              </a:solidFill>
            </a:ln>
          </p:spPr>
          <p:txBody>
            <a:bodyPr wrap="square">
              <a:spAutoFit/>
            </a:bodyPr>
            <a:lstStyle/>
            <a:p>
              <a:r>
                <a:rPr lang="en-US" sz="2000" dirty="0">
                  <a:latin typeface="Consolas" panose="020B0609020204030204" pitchFamily="49" charset="0"/>
                </a:rPr>
                <a:t>//A field in the </a:t>
              </a:r>
              <a:r>
                <a:rPr lang="en-US" sz="2000" dirty="0" err="1">
                  <a:latin typeface="Consolas" panose="020B0609020204030204" pitchFamily="49" charset="0"/>
                </a:rPr>
                <a:t>knew’d</a:t>
              </a:r>
              <a:endParaRPr lang="en-US" sz="2000" dirty="0">
                <a:latin typeface="Consolas" panose="020B0609020204030204" pitchFamily="49" charset="0"/>
              </a:endParaRPr>
            </a:p>
            <a:p>
              <a:r>
                <a:rPr lang="en-US" sz="2000" dirty="0">
                  <a:latin typeface="Consolas" panose="020B0609020204030204" pitchFamily="49" charset="0"/>
                </a:rPr>
                <a:t>//</a:t>
              </a:r>
              <a:r>
                <a:rPr lang="en-US" sz="2000" dirty="0" err="1">
                  <a:latin typeface="Consolas" panose="020B0609020204030204" pitchFamily="49" charset="0"/>
                </a:rPr>
                <a:t>ahicstate</a:t>
              </a:r>
              <a:r>
                <a:rPr lang="en-US" sz="2000" dirty="0">
                  <a:latin typeface="Consolas" panose="020B0609020204030204" pitchFamily="49" charset="0"/>
                </a:rPr>
                <a:t>.</a:t>
              </a:r>
            </a:p>
            <a:p>
              <a:r>
                <a:rPr lang="en-US" sz="2000" dirty="0">
                  <a:solidFill>
                    <a:srgbClr val="0070C0"/>
                  </a:solidFill>
                  <a:latin typeface="Consolas" panose="020B0609020204030204" pitchFamily="49" charset="0"/>
                </a:rPr>
                <a:t>struct</a:t>
              </a:r>
              <a:r>
                <a:rPr lang="en-US" sz="2000" dirty="0">
                  <a:latin typeface="Consolas" panose="020B0609020204030204" pitchFamily="49" charset="0"/>
                </a:rPr>
                <a:t> </a:t>
              </a:r>
              <a:r>
                <a:rPr lang="en-US" sz="2000" dirty="0" err="1">
                  <a:latin typeface="Consolas" panose="020B0609020204030204" pitchFamily="49" charset="0"/>
                </a:rPr>
                <a:t>dmastate</a:t>
              </a:r>
              <a:r>
                <a:rPr lang="en-US" sz="2000" dirty="0">
                  <a:latin typeface="Consolas" panose="020B0609020204030204" pitchFamily="49" charset="0"/>
                </a:rPr>
                <a:t> {</a:t>
              </a:r>
            </a:p>
            <a:p>
              <a:r>
                <a:rPr lang="en-US" sz="2000" dirty="0">
                  <a:latin typeface="Consolas" panose="020B0609020204030204" pitchFamily="49" charset="0"/>
                </a:rPr>
                <a:t>    </a:t>
              </a:r>
              <a:r>
                <a:rPr lang="en-US" sz="2000" dirty="0" err="1">
                  <a:latin typeface="Consolas" panose="020B0609020204030204" pitchFamily="49" charset="0"/>
                </a:rPr>
                <a:t>cmdheader</a:t>
              </a:r>
              <a:r>
                <a:rPr lang="en-US" sz="2000" dirty="0">
                  <a:latin typeface="Consolas" panose="020B0609020204030204" pitchFamily="49" charset="0"/>
                </a:rPr>
                <a:t> </a:t>
              </a:r>
              <a:r>
                <a:rPr lang="en-US" sz="2000" dirty="0" err="1">
                  <a:latin typeface="Consolas" panose="020B0609020204030204" pitchFamily="49" charset="0"/>
                </a:rPr>
                <a:t>ch</a:t>
              </a:r>
              <a:r>
                <a:rPr lang="en-US" sz="2000" dirty="0">
                  <a:latin typeface="Consolas" panose="020B0609020204030204" pitchFamily="49" charset="0"/>
                </a:rPr>
                <a:t>[</a:t>
              </a:r>
              <a:r>
                <a:rPr lang="en-US" sz="2000" dirty="0">
                  <a:solidFill>
                    <a:srgbClr val="00B050"/>
                  </a:solidFill>
                  <a:latin typeface="Consolas" panose="020B0609020204030204" pitchFamily="49" charset="0"/>
                </a:rPr>
                <a:t>32</a:t>
              </a:r>
              <a:r>
                <a:rPr lang="en-US" sz="2000" dirty="0">
                  <a:latin typeface="Consolas" panose="020B0609020204030204" pitchFamily="49" charset="0"/>
                </a:rPr>
                <a:t>];</a:t>
              </a:r>
            </a:p>
            <a:p>
              <a:r>
                <a:rPr lang="en-US" sz="2000" dirty="0">
                  <a:latin typeface="Consolas" panose="020B0609020204030204" pitchFamily="49" charset="0"/>
                </a:rPr>
                <a:t>    </a:t>
              </a:r>
              <a:r>
                <a:rPr lang="en-US" sz="2000" dirty="0" err="1">
                  <a:latin typeface="Consolas" panose="020B0609020204030204" pitchFamily="49" charset="0"/>
                </a:rPr>
                <a:t>cmdtable</a:t>
              </a:r>
              <a:r>
                <a:rPr lang="en-US" sz="2000" dirty="0">
                  <a:latin typeface="Consolas" panose="020B0609020204030204" pitchFamily="49" charset="0"/>
                </a:rPr>
                <a:t> </a:t>
              </a:r>
              <a:r>
                <a:rPr lang="en-US" sz="2000" dirty="0" err="1">
                  <a:latin typeface="Consolas" panose="020B0609020204030204" pitchFamily="49" charset="0"/>
                </a:rPr>
                <a:t>ct</a:t>
              </a:r>
              <a:r>
                <a:rPr lang="en-US" sz="2000" dirty="0">
                  <a:latin typeface="Consolas" panose="020B0609020204030204" pitchFamily="49" charset="0"/>
                </a:rPr>
                <a:t>[</a:t>
              </a:r>
              <a:r>
                <a:rPr lang="en-US" sz="2000" dirty="0">
                  <a:solidFill>
                    <a:srgbClr val="00B050"/>
                  </a:solidFill>
                  <a:latin typeface="Consolas" panose="020B0609020204030204" pitchFamily="49" charset="0"/>
                </a:rPr>
                <a:t>32</a:t>
              </a:r>
              <a:r>
                <a:rPr lang="en-US" sz="2000" dirty="0">
                  <a:latin typeface="Consolas" panose="020B0609020204030204" pitchFamily="49" charset="0"/>
                </a:rPr>
                <a:t>];</a:t>
              </a:r>
            </a:p>
            <a:p>
              <a:r>
                <a:rPr lang="en-US" sz="2000" dirty="0">
                  <a:latin typeface="Consolas" panose="020B0609020204030204" pitchFamily="49" charset="0"/>
                </a:rPr>
                <a:t>    //...other stuff...</a:t>
              </a:r>
            </a:p>
            <a:p>
              <a:r>
                <a:rPr lang="en-US" sz="2000" dirty="0">
                  <a:latin typeface="Consolas" panose="020B0609020204030204" pitchFamily="49" charset="0"/>
                </a:rPr>
                <a:t>};</a:t>
              </a:r>
            </a:p>
          </p:txBody>
        </p:sp>
        <p:cxnSp>
          <p:nvCxnSpPr>
            <p:cNvPr id="27" name="Straight Arrow Connector 26">
              <a:extLst>
                <a:ext uri="{FF2B5EF4-FFF2-40B4-BE49-F238E27FC236}">
                  <a16:creationId xmlns:a16="http://schemas.microsoft.com/office/drawing/2014/main" id="{D0A65CDC-F9E9-493C-87CB-CC83C64DB191}"/>
                </a:ext>
              </a:extLst>
            </p:cNvPr>
            <p:cNvCxnSpPr>
              <a:cxnSpLocks/>
            </p:cNvCxnSpPr>
            <p:nvPr/>
          </p:nvCxnSpPr>
          <p:spPr>
            <a:xfrm>
              <a:off x="339858" y="1194776"/>
              <a:ext cx="551972"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5F421DB9-EF85-4D3D-9134-44E2128DAF67}"/>
                </a:ext>
              </a:extLst>
            </p:cNvPr>
            <p:cNvCxnSpPr>
              <a:cxnSpLocks/>
            </p:cNvCxnSpPr>
            <p:nvPr/>
          </p:nvCxnSpPr>
          <p:spPr>
            <a:xfrm>
              <a:off x="2729120" y="4525077"/>
              <a:ext cx="1605910" cy="0"/>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136C2D01-5D39-466D-B72D-1073DBD7B932}"/>
                </a:ext>
              </a:extLst>
            </p:cNvPr>
            <p:cNvCxnSpPr>
              <a:cxnSpLocks/>
            </p:cNvCxnSpPr>
            <p:nvPr/>
          </p:nvCxnSpPr>
          <p:spPr>
            <a:xfrm flipV="1">
              <a:off x="339858" y="2857942"/>
              <a:ext cx="3995172" cy="5116"/>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A51426D4-783C-4BA5-9121-99FF8404C598}"/>
                </a:ext>
              </a:extLst>
            </p:cNvPr>
            <p:cNvCxnSpPr>
              <a:cxnSpLocks/>
            </p:cNvCxnSpPr>
            <p:nvPr/>
          </p:nvCxnSpPr>
          <p:spPr>
            <a:xfrm flipH="1" flipV="1">
              <a:off x="339858" y="1183073"/>
              <a:ext cx="20881" cy="1679798"/>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F49DA46E-ADCE-47D2-A548-4B80B6FDCE31}"/>
                </a:ext>
              </a:extLst>
            </p:cNvPr>
            <p:cNvCxnSpPr>
              <a:cxnSpLocks/>
            </p:cNvCxnSpPr>
            <p:nvPr/>
          </p:nvCxnSpPr>
          <p:spPr>
            <a:xfrm>
              <a:off x="4328256" y="2845375"/>
              <a:ext cx="0" cy="1698039"/>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23D7175-825A-4A8C-A673-244C51CCA6D3}"/>
              </a:ext>
            </a:extLst>
          </p:cNvPr>
          <p:cNvGrpSpPr/>
          <p:nvPr/>
        </p:nvGrpSpPr>
        <p:grpSpPr>
          <a:xfrm>
            <a:off x="3886111" y="1484607"/>
            <a:ext cx="2265644" cy="277388"/>
            <a:chOff x="3886111" y="1484607"/>
            <a:chExt cx="2265644" cy="277388"/>
          </a:xfrm>
        </p:grpSpPr>
        <p:cxnSp>
          <p:nvCxnSpPr>
            <p:cNvPr id="43" name="Straight Arrow Connector 42">
              <a:extLst>
                <a:ext uri="{FF2B5EF4-FFF2-40B4-BE49-F238E27FC236}">
                  <a16:creationId xmlns:a16="http://schemas.microsoft.com/office/drawing/2014/main" id="{EC18D14C-C2ED-47BD-B6D5-FC9184B62BB4}"/>
                </a:ext>
              </a:extLst>
            </p:cNvPr>
            <p:cNvCxnSpPr>
              <a:cxnSpLocks/>
            </p:cNvCxnSpPr>
            <p:nvPr/>
          </p:nvCxnSpPr>
          <p:spPr>
            <a:xfrm>
              <a:off x="4675148" y="1484607"/>
              <a:ext cx="0" cy="277388"/>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18E562A0-8426-4712-B1E4-0195670F8F9A}"/>
                </a:ext>
              </a:extLst>
            </p:cNvPr>
            <p:cNvGrpSpPr/>
            <p:nvPr/>
          </p:nvGrpSpPr>
          <p:grpSpPr>
            <a:xfrm>
              <a:off x="3886111" y="1495859"/>
              <a:ext cx="2265644" cy="262083"/>
              <a:chOff x="3886111" y="1495859"/>
              <a:chExt cx="2265644" cy="262083"/>
            </a:xfrm>
          </p:grpSpPr>
          <p:cxnSp>
            <p:nvCxnSpPr>
              <p:cNvPr id="39" name="Straight Arrow Connector 38">
                <a:extLst>
                  <a:ext uri="{FF2B5EF4-FFF2-40B4-BE49-F238E27FC236}">
                    <a16:creationId xmlns:a16="http://schemas.microsoft.com/office/drawing/2014/main" id="{81035DC0-ACB7-485C-8870-F8C8BC069781}"/>
                  </a:ext>
                </a:extLst>
              </p:cNvPr>
              <p:cNvCxnSpPr>
                <a:cxnSpLocks/>
              </p:cNvCxnSpPr>
              <p:nvPr/>
            </p:nvCxnSpPr>
            <p:spPr>
              <a:xfrm flipH="1">
                <a:off x="3886111" y="1495859"/>
                <a:ext cx="797401"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67B392FE-FD5C-4D92-B53A-2915982DC2D4}"/>
                  </a:ext>
                </a:extLst>
              </p:cNvPr>
              <p:cNvCxnSpPr>
                <a:cxnSpLocks/>
              </p:cNvCxnSpPr>
              <p:nvPr/>
            </p:nvCxnSpPr>
            <p:spPr>
              <a:xfrm flipH="1">
                <a:off x="5354354" y="1740260"/>
                <a:ext cx="797401" cy="0"/>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26E68FCD-C534-4A5A-92A7-3B191B4F707C}"/>
                  </a:ext>
                </a:extLst>
              </p:cNvPr>
              <p:cNvCxnSpPr>
                <a:cxnSpLocks/>
              </p:cNvCxnSpPr>
              <p:nvPr/>
            </p:nvCxnSpPr>
            <p:spPr>
              <a:xfrm>
                <a:off x="4675148" y="1745166"/>
                <a:ext cx="262054" cy="0"/>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51" name="Left Bracket 50">
                <a:extLst>
                  <a:ext uri="{FF2B5EF4-FFF2-40B4-BE49-F238E27FC236}">
                    <a16:creationId xmlns:a16="http://schemas.microsoft.com/office/drawing/2014/main" id="{9799BD87-FC96-4F95-BB7E-8369A50F8254}"/>
                  </a:ext>
                </a:extLst>
              </p:cNvPr>
              <p:cNvSpPr/>
              <p:nvPr/>
            </p:nvSpPr>
            <p:spPr>
              <a:xfrm rot="5400000">
                <a:off x="5076491" y="1477301"/>
                <a:ext cx="139384" cy="421897"/>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2" name="TextBox 1">
            <a:extLst>
              <a:ext uri="{FF2B5EF4-FFF2-40B4-BE49-F238E27FC236}">
                <a16:creationId xmlns:a16="http://schemas.microsoft.com/office/drawing/2014/main" id="{D9E9B216-C1EB-4284-8063-70CD6AF886DD}"/>
              </a:ext>
            </a:extLst>
          </p:cNvPr>
          <p:cNvSpPr txBox="1"/>
          <p:nvPr/>
        </p:nvSpPr>
        <p:spPr>
          <a:xfrm>
            <a:off x="4650059" y="2886210"/>
            <a:ext cx="7883912" cy="954107"/>
          </a:xfrm>
          <a:prstGeom prst="rect">
            <a:avLst/>
          </a:prstGeom>
          <a:noFill/>
        </p:spPr>
        <p:txBody>
          <a:bodyPr wrap="square" rtlCol="0">
            <a:spAutoFit/>
          </a:bodyPr>
          <a:lstStyle/>
          <a:p>
            <a:r>
              <a:rPr lang="en-US" sz="2800" dirty="0">
                <a:latin typeface="Segoe UI" panose="020B0502040204020203" pitchFamily="34" charset="0"/>
                <a:cs typeface="Segoe UI" panose="020B0502040204020203" pitchFamily="34" charset="0"/>
              </a:rPr>
              <a:t>On my VM, the </a:t>
            </a:r>
            <a:r>
              <a:rPr lang="en-US" sz="2800" dirty="0">
                <a:latin typeface="Consolas" panose="020B0609020204030204" pitchFamily="49" charset="0"/>
              </a:rPr>
              <a:t>struct regs</a:t>
            </a:r>
            <a:r>
              <a:rPr lang="en-US" sz="2800" dirty="0">
                <a:latin typeface="Segoe UI" panose="020B0502040204020203" pitchFamily="34" charset="0"/>
                <a:cs typeface="Segoe UI" panose="020B0502040204020203" pitchFamily="34" charset="0"/>
              </a:rPr>
              <a:t> lives at physical address </a:t>
            </a:r>
            <a:r>
              <a:rPr lang="en-US" sz="2800" dirty="0">
                <a:latin typeface="Consolas" panose="020B0609020204030204" pitchFamily="49" charset="0"/>
              </a:rPr>
              <a:t>0xFEBF1000</a:t>
            </a:r>
            <a:r>
              <a:rPr lang="en-US" sz="2800" dirty="0"/>
              <a:t>!—in the PCI memory range!</a:t>
            </a:r>
          </a:p>
        </p:txBody>
      </p:sp>
    </p:spTree>
    <p:extLst>
      <p:ext uri="{BB962C8B-B14F-4D97-AF65-F5344CB8AC3E}">
        <p14:creationId xmlns:p14="http://schemas.microsoft.com/office/powerpoint/2010/main" val="1153768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500"/>
                                        <p:tgtEl>
                                          <p:spTgt spid="59"/>
                                        </p:tgtEl>
                                      </p:cBhvr>
                                    </p:animEffect>
                                  </p:childTnLst>
                                </p:cTn>
                              </p:par>
                              <p:par>
                                <p:cTn id="18" presetID="10" presetClass="exit" presetSubtype="0" fill="hold" grpId="1" nodeType="withEffect">
                                  <p:stCondLst>
                                    <p:cond delay="0"/>
                                  </p:stCondLst>
                                  <p:childTnLst>
                                    <p:animEffect transition="out" filter="fade">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500"/>
                                        <p:tgtEl>
                                          <p:spTgt spid="6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500"/>
                                        <p:tgtEl>
                                          <p:spTgt spid="62"/>
                                        </p:tgtEl>
                                      </p:cBhvr>
                                    </p:animEffect>
                                  </p:childTnLst>
                                </p:cTn>
                              </p:par>
                              <p:par>
                                <p:cTn id="31" presetID="32" presetClass="emph" presetSubtype="0" fill="hold" nodeType="withEffect">
                                  <p:stCondLst>
                                    <p:cond delay="0"/>
                                  </p:stCondLst>
                                  <p:childTnLst>
                                    <p:animRot by="120000">
                                      <p:cBhvr>
                                        <p:cTn id="32" dur="100" fill="hold">
                                          <p:stCondLst>
                                            <p:cond delay="0"/>
                                          </p:stCondLst>
                                        </p:cTn>
                                        <p:tgtEl>
                                          <p:spTgt spid="62"/>
                                        </p:tgtEl>
                                        <p:attrNameLst>
                                          <p:attrName>r</p:attrName>
                                        </p:attrNameLst>
                                      </p:cBhvr>
                                    </p:animRot>
                                    <p:animRot by="-240000">
                                      <p:cBhvr>
                                        <p:cTn id="33" dur="200" fill="hold">
                                          <p:stCondLst>
                                            <p:cond delay="200"/>
                                          </p:stCondLst>
                                        </p:cTn>
                                        <p:tgtEl>
                                          <p:spTgt spid="62"/>
                                        </p:tgtEl>
                                        <p:attrNameLst>
                                          <p:attrName>r</p:attrName>
                                        </p:attrNameLst>
                                      </p:cBhvr>
                                    </p:animRot>
                                    <p:animRot by="240000">
                                      <p:cBhvr>
                                        <p:cTn id="34" dur="200" fill="hold">
                                          <p:stCondLst>
                                            <p:cond delay="400"/>
                                          </p:stCondLst>
                                        </p:cTn>
                                        <p:tgtEl>
                                          <p:spTgt spid="62"/>
                                        </p:tgtEl>
                                        <p:attrNameLst>
                                          <p:attrName>r</p:attrName>
                                        </p:attrNameLst>
                                      </p:cBhvr>
                                    </p:animRot>
                                    <p:animRot by="-240000">
                                      <p:cBhvr>
                                        <p:cTn id="35" dur="200" fill="hold">
                                          <p:stCondLst>
                                            <p:cond delay="600"/>
                                          </p:stCondLst>
                                        </p:cTn>
                                        <p:tgtEl>
                                          <p:spTgt spid="62"/>
                                        </p:tgtEl>
                                        <p:attrNameLst>
                                          <p:attrName>r</p:attrName>
                                        </p:attrNameLst>
                                      </p:cBhvr>
                                    </p:animRot>
                                    <p:animRot by="120000">
                                      <p:cBhvr>
                                        <p:cTn id="36" dur="200" fill="hold">
                                          <p:stCondLst>
                                            <p:cond delay="800"/>
                                          </p:stCondLst>
                                        </p:cTn>
                                        <p:tgtEl>
                                          <p:spTgt spid="6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D904E-2322-4045-B6B3-00FE2F4CC90A}"/>
              </a:ext>
            </a:extLst>
          </p:cNvPr>
          <p:cNvSpPr>
            <a:spLocks noGrp="1"/>
          </p:cNvSpPr>
          <p:nvPr>
            <p:ph type="title"/>
          </p:nvPr>
        </p:nvSpPr>
        <p:spPr>
          <a:xfrm>
            <a:off x="6736466" y="2129480"/>
            <a:ext cx="5455534" cy="2465669"/>
          </a:xfrm>
        </p:spPr>
        <p:txBody>
          <a:bodyPr>
            <a:normAutofit/>
          </a:bodyPr>
          <a:lstStyle/>
          <a:p>
            <a:r>
              <a:rPr lang="en-US" dirty="0"/>
              <a:t>The Olden Days</a:t>
            </a:r>
            <a:br>
              <a:rPr lang="en-US" dirty="0"/>
            </a:br>
            <a:r>
              <a:rPr lang="en-US" dirty="0"/>
              <a:t>of Device Communication</a:t>
            </a:r>
          </a:p>
        </p:txBody>
      </p:sp>
      <p:pic>
        <p:nvPicPr>
          <p:cNvPr id="1026" name="Picture 2">
            <a:extLst>
              <a:ext uri="{FF2B5EF4-FFF2-40B4-BE49-F238E27FC236}">
                <a16:creationId xmlns:a16="http://schemas.microsoft.com/office/drawing/2014/main" id="{C8DF02D3-629B-4410-A20C-1392F54158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179" y="0"/>
            <a:ext cx="74549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628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8314D2C-49B6-4F80-A976-0FA1B6145B6C}"/>
              </a:ext>
            </a:extLst>
          </p:cNvPr>
          <p:cNvGrpSpPr/>
          <p:nvPr/>
        </p:nvGrpSpPr>
        <p:grpSpPr>
          <a:xfrm>
            <a:off x="101960" y="303397"/>
            <a:ext cx="11988080" cy="6452054"/>
            <a:chOff x="101960" y="303397"/>
            <a:chExt cx="11988080" cy="6452054"/>
          </a:xfrm>
        </p:grpSpPr>
        <p:sp>
          <p:nvSpPr>
            <p:cNvPr id="5" name="Rectangle 4">
              <a:extLst>
                <a:ext uri="{FF2B5EF4-FFF2-40B4-BE49-F238E27FC236}">
                  <a16:creationId xmlns:a16="http://schemas.microsoft.com/office/drawing/2014/main" id="{2017DBD1-3A41-4C38-B61A-7F7B4184074A}"/>
                </a:ext>
              </a:extLst>
            </p:cNvPr>
            <p:cNvSpPr/>
            <p:nvPr/>
          </p:nvSpPr>
          <p:spPr>
            <a:xfrm>
              <a:off x="101960" y="3073735"/>
              <a:ext cx="3954966" cy="2862322"/>
            </a:xfrm>
            <a:prstGeom prst="rect">
              <a:avLst/>
            </a:prstGeom>
            <a:ln w="38100">
              <a:solidFill>
                <a:schemeClr val="tx1"/>
              </a:solidFill>
            </a:ln>
          </p:spPr>
          <p:txBody>
            <a:bodyPr wrap="square">
              <a:spAutoFit/>
            </a:bodyPr>
            <a:lstStyle/>
            <a:p>
              <a:r>
                <a:rPr lang="en-US" sz="2000" dirty="0">
                  <a:latin typeface="Consolas" panose="020B0609020204030204" pitchFamily="49" charset="0"/>
                </a:rPr>
                <a:t>//One of these is </a:t>
              </a:r>
              <a:r>
                <a:rPr lang="en-US" sz="2000" dirty="0" err="1">
                  <a:latin typeface="Consolas" panose="020B0609020204030204" pitchFamily="49" charset="0"/>
                </a:rPr>
                <a:t>knew'd</a:t>
              </a:r>
              <a:endParaRPr lang="en-US" sz="2000" dirty="0">
                <a:latin typeface="Consolas" panose="020B0609020204030204" pitchFamily="49" charset="0"/>
              </a:endParaRPr>
            </a:p>
            <a:p>
              <a:r>
                <a:rPr lang="en-US" sz="2000" dirty="0">
                  <a:latin typeface="Consolas" panose="020B0609020204030204" pitchFamily="49" charset="0"/>
                </a:rPr>
                <a:t>//in </a:t>
              </a:r>
              <a:r>
                <a:rPr lang="en-US" sz="2000" dirty="0" err="1">
                  <a:latin typeface="Consolas" panose="020B0609020204030204" pitchFamily="49" charset="0"/>
                </a:rPr>
                <a:t>ahcistate</a:t>
              </a:r>
              <a:r>
                <a:rPr lang="en-US" sz="2000" dirty="0">
                  <a:latin typeface="Consolas" panose="020B0609020204030204" pitchFamily="49" charset="0"/>
                </a:rPr>
                <a:t>::find(); so,</a:t>
              </a:r>
            </a:p>
            <a:p>
              <a:r>
                <a:rPr lang="en-US" sz="2000" dirty="0">
                  <a:latin typeface="Consolas" panose="020B0609020204030204" pitchFamily="49" charset="0"/>
                </a:rPr>
                <a:t>//it lives in normal RAM.</a:t>
              </a:r>
            </a:p>
            <a:p>
              <a:r>
                <a:rPr lang="en-US" sz="2000" dirty="0">
                  <a:solidFill>
                    <a:srgbClr val="0099FF"/>
                  </a:solidFill>
                  <a:latin typeface="Consolas" panose="020B0609020204030204" pitchFamily="49" charset="0"/>
                </a:rPr>
                <a:t>struct</a:t>
              </a:r>
              <a:r>
                <a:rPr lang="en-US" sz="2000" dirty="0">
                  <a:latin typeface="Consolas" panose="020B0609020204030204" pitchFamily="49" charset="0"/>
                </a:rPr>
                <a:t> </a:t>
              </a:r>
              <a:r>
                <a:rPr lang="en-US" sz="2000" dirty="0" err="1">
                  <a:latin typeface="Consolas" panose="020B0609020204030204" pitchFamily="49" charset="0"/>
                </a:rPr>
                <a:t>ahcistate</a:t>
              </a:r>
              <a:r>
                <a:rPr lang="en-US" sz="2000" dirty="0">
                  <a:latin typeface="Consolas" panose="020B0609020204030204" pitchFamily="49" charset="0"/>
                </a:rPr>
                <a:t> {</a:t>
              </a:r>
            </a:p>
            <a:p>
              <a:r>
                <a:rPr lang="en-US" sz="2000" dirty="0">
                  <a:latin typeface="Consolas" panose="020B0609020204030204" pitchFamily="49" charset="0"/>
                </a:rPr>
                <a:t>    </a:t>
              </a:r>
              <a:r>
                <a:rPr lang="en-US" sz="2000" dirty="0" err="1">
                  <a:latin typeface="Consolas" panose="020B0609020204030204" pitchFamily="49" charset="0"/>
                </a:rPr>
                <a:t>dmastate</a:t>
              </a:r>
              <a:r>
                <a:rPr lang="en-US" sz="2000" dirty="0">
                  <a:latin typeface="Consolas" panose="020B0609020204030204" pitchFamily="49" charset="0"/>
                </a:rPr>
                <a:t> </a:t>
              </a:r>
              <a:r>
                <a:rPr lang="en-US" sz="2000" dirty="0" err="1">
                  <a:latin typeface="Consolas" panose="020B0609020204030204" pitchFamily="49" charset="0"/>
                </a:rPr>
                <a:t>dma</a:t>
              </a:r>
              <a:r>
                <a:rPr lang="en-US" sz="2000" dirty="0">
                  <a:latin typeface="Consolas" panose="020B0609020204030204" pitchFamily="49" charset="0"/>
                </a:rPr>
                <a:t>_;</a:t>
              </a:r>
            </a:p>
            <a:p>
              <a:r>
                <a:rPr lang="en-US" sz="2000" dirty="0">
                  <a:latin typeface="Consolas" panose="020B0609020204030204" pitchFamily="49" charset="0"/>
                </a:rPr>
                <a:t>    </a:t>
              </a:r>
              <a:r>
                <a:rPr lang="en-US" sz="2000" dirty="0">
                  <a:solidFill>
                    <a:srgbClr val="0099FF"/>
                  </a:solidFill>
                  <a:latin typeface="Consolas" panose="020B0609020204030204" pitchFamily="49" charset="0"/>
                </a:rPr>
                <a:t>volatile</a:t>
              </a:r>
              <a:r>
                <a:rPr lang="en-US" sz="2000" dirty="0">
                  <a:latin typeface="Consolas" panose="020B0609020204030204" pitchFamily="49" charset="0"/>
                </a:rPr>
                <a:t> regs* </a:t>
              </a:r>
              <a:r>
                <a:rPr lang="en-US" sz="2000" dirty="0" err="1">
                  <a:latin typeface="Consolas" panose="020B0609020204030204" pitchFamily="49" charset="0"/>
                </a:rPr>
                <a:t>dr</a:t>
              </a:r>
              <a:r>
                <a:rPr lang="en-US" sz="2000" dirty="0">
                  <a:latin typeface="Consolas" panose="020B0609020204030204" pitchFamily="49" charset="0"/>
                </a:rPr>
                <a:t>_;</a:t>
              </a:r>
            </a:p>
            <a:p>
              <a:r>
                <a:rPr lang="en-US" sz="2000" dirty="0">
                  <a:latin typeface="Consolas" panose="020B0609020204030204" pitchFamily="49" charset="0"/>
                </a:rPr>
                <a:t>    </a:t>
              </a:r>
              <a:r>
                <a:rPr lang="en-US" sz="2000" dirty="0">
                  <a:solidFill>
                    <a:srgbClr val="0099FF"/>
                  </a:solidFill>
                  <a:latin typeface="Consolas" panose="020B0609020204030204" pitchFamily="49" charset="0"/>
                </a:rPr>
                <a:t>volatile</a:t>
              </a:r>
              <a:r>
                <a:rPr lang="en-US" sz="2000" dirty="0">
                  <a:latin typeface="Consolas" panose="020B0609020204030204" pitchFamily="49" charset="0"/>
                </a:rPr>
                <a:t> </a:t>
              </a:r>
              <a:r>
                <a:rPr lang="en-US" sz="2000" dirty="0" err="1">
                  <a:latin typeface="Consolas" panose="020B0609020204030204" pitchFamily="49" charset="0"/>
                </a:rPr>
                <a:t>portregs</a:t>
              </a:r>
              <a:r>
                <a:rPr lang="en-US" sz="2000" dirty="0">
                  <a:latin typeface="Consolas" panose="020B0609020204030204" pitchFamily="49" charset="0"/>
                </a:rPr>
                <a:t>* </a:t>
              </a:r>
              <a:r>
                <a:rPr lang="en-US" sz="2000" dirty="0" err="1">
                  <a:latin typeface="Consolas" panose="020B0609020204030204" pitchFamily="49" charset="0"/>
                </a:rPr>
                <a:t>pr</a:t>
              </a:r>
              <a:r>
                <a:rPr lang="en-US" sz="2000" dirty="0">
                  <a:latin typeface="Consolas" panose="020B0609020204030204" pitchFamily="49" charset="0"/>
                </a:rPr>
                <a:t>_;</a:t>
              </a:r>
            </a:p>
            <a:p>
              <a:r>
                <a:rPr lang="en-US" sz="2000" dirty="0">
                  <a:latin typeface="Consolas" panose="020B0609020204030204" pitchFamily="49" charset="0"/>
                </a:rPr>
                <a:t>    //...other stuff..</a:t>
              </a:r>
            </a:p>
            <a:p>
              <a:r>
                <a:rPr lang="en-US" sz="2000" dirty="0">
                  <a:latin typeface="Consolas" panose="020B0609020204030204" pitchFamily="49" charset="0"/>
                </a:rPr>
                <a:t>};</a:t>
              </a:r>
            </a:p>
          </p:txBody>
        </p:sp>
        <p:sp>
          <p:nvSpPr>
            <p:cNvPr id="6" name="Rectangle 5">
              <a:extLst>
                <a:ext uri="{FF2B5EF4-FFF2-40B4-BE49-F238E27FC236}">
                  <a16:creationId xmlns:a16="http://schemas.microsoft.com/office/drawing/2014/main" id="{18611F7E-047A-421E-A0BE-048DDEA6821C}"/>
                </a:ext>
              </a:extLst>
            </p:cNvPr>
            <p:cNvSpPr/>
            <p:nvPr/>
          </p:nvSpPr>
          <p:spPr>
            <a:xfrm>
              <a:off x="4499504" y="3800796"/>
              <a:ext cx="6194511" cy="2954655"/>
            </a:xfrm>
            <a:prstGeom prst="rect">
              <a:avLst/>
            </a:prstGeom>
            <a:solidFill>
              <a:srgbClr val="FFCCCC"/>
            </a:solidFill>
            <a:ln w="38100">
              <a:solidFill>
                <a:schemeClr val="tx1"/>
              </a:solidFill>
            </a:ln>
          </p:spPr>
          <p:txBody>
            <a:bodyPr wrap="square">
              <a:spAutoFit/>
            </a:bodyPr>
            <a:lstStyle/>
            <a:p>
              <a:r>
                <a:rPr lang="en-US" sz="2000" dirty="0">
                  <a:latin typeface="Consolas" panose="020B0609020204030204" pitchFamily="49" charset="0"/>
                </a:rPr>
                <a:t>//This object (found by </a:t>
              </a:r>
              <a:r>
                <a:rPr lang="en-US" sz="2000" dirty="0" err="1">
                  <a:latin typeface="Consolas" panose="020B0609020204030204" pitchFamily="49" charset="0"/>
                </a:rPr>
                <a:t>ahcistate</a:t>
              </a:r>
              <a:r>
                <a:rPr lang="en-US" sz="2000" dirty="0">
                  <a:latin typeface="Consolas" panose="020B0609020204030204" pitchFamily="49" charset="0"/>
                </a:rPr>
                <a:t>::find()) </a:t>
              </a:r>
            </a:p>
            <a:p>
              <a:r>
                <a:rPr lang="en-US" sz="2000" dirty="0">
                  <a:latin typeface="Consolas" panose="020B0609020204030204" pitchFamily="49" charset="0"/>
                </a:rPr>
                <a:t>//lives in the </a:t>
              </a:r>
              <a:r>
                <a:rPr lang="en-US" sz="2000" b="1" u="sng" dirty="0">
                  <a:solidFill>
                    <a:srgbClr val="FF0000"/>
                  </a:solidFill>
                  <a:latin typeface="Consolas" panose="020B0609020204030204" pitchFamily="49" charset="0"/>
                </a:rPr>
                <a:t>memory-mapped</a:t>
              </a:r>
              <a:r>
                <a:rPr lang="en-US" sz="2000" dirty="0">
                  <a:latin typeface="Consolas" panose="020B0609020204030204" pitchFamily="49" charset="0"/>
                </a:rPr>
                <a:t> region for</a:t>
              </a:r>
            </a:p>
            <a:p>
              <a:r>
                <a:rPr lang="en-US" sz="2000" dirty="0">
                  <a:latin typeface="Consolas" panose="020B0609020204030204" pitchFamily="49" charset="0"/>
                </a:rPr>
                <a:t>//the host bus adapter, not normal RAM!</a:t>
              </a:r>
            </a:p>
            <a:p>
              <a:r>
                <a:rPr lang="en-US" dirty="0">
                  <a:solidFill>
                    <a:srgbClr val="0099FF"/>
                  </a:solidFill>
                  <a:latin typeface="Consolas" panose="020B0609020204030204" pitchFamily="49" charset="0"/>
                </a:rPr>
                <a:t>struct</a:t>
              </a:r>
              <a:r>
                <a:rPr lang="en-US" dirty="0">
                  <a:latin typeface="Consolas" panose="020B0609020204030204" pitchFamily="49" charset="0"/>
                </a:rPr>
                <a:t> </a:t>
              </a:r>
              <a:r>
                <a:rPr lang="en-US" b="1" u="sng" dirty="0">
                  <a:solidFill>
                    <a:srgbClr val="FF0000"/>
                  </a:solidFill>
                  <a:latin typeface="Consolas" panose="020B0609020204030204" pitchFamily="49" charset="0"/>
                </a:rPr>
                <a:t>regs</a:t>
              </a:r>
              <a:r>
                <a:rPr lang="en-US" dirty="0">
                  <a:latin typeface="Consolas" panose="020B0609020204030204" pitchFamily="49" charset="0"/>
                </a:rPr>
                <a:t> {</a:t>
              </a:r>
            </a:p>
            <a:p>
              <a:r>
                <a:rPr lang="fr-FR" dirty="0">
                  <a:latin typeface="Consolas" panose="020B0609020204030204" pitchFamily="49" charset="0"/>
                </a:rPr>
                <a:t>    </a:t>
              </a:r>
              <a:r>
                <a:rPr lang="fr-FR" dirty="0">
                  <a:solidFill>
                    <a:srgbClr val="0099FF"/>
                  </a:solidFill>
                  <a:latin typeface="Consolas" panose="020B0609020204030204" pitchFamily="49" charset="0"/>
                </a:rPr>
                <a:t>uint32_t</a:t>
              </a:r>
              <a:r>
                <a:rPr lang="fr-FR" dirty="0">
                  <a:latin typeface="Consolas" panose="020B0609020204030204" pitchFamily="49" charset="0"/>
                </a:rPr>
                <a:t> </a:t>
              </a:r>
              <a:r>
                <a:rPr lang="fr-FR" dirty="0" err="1">
                  <a:latin typeface="Consolas" panose="020B0609020204030204" pitchFamily="49" charset="0"/>
                </a:rPr>
                <a:t>capabilities</a:t>
              </a:r>
              <a:r>
                <a:rPr lang="fr-FR" dirty="0">
                  <a:latin typeface="Consolas" panose="020B0609020204030204" pitchFamily="49" charset="0"/>
                </a:rPr>
                <a:t>; //Ex: </a:t>
              </a:r>
              <a:r>
                <a:rPr lang="fr-FR" dirty="0" err="1">
                  <a:latin typeface="Consolas" panose="020B0609020204030204" pitchFamily="49" charset="0"/>
                </a:rPr>
                <a:t>Does</a:t>
              </a:r>
              <a:r>
                <a:rPr lang="fr-FR" dirty="0">
                  <a:latin typeface="Consolas" panose="020B0609020204030204" pitchFamily="49" charset="0"/>
                </a:rPr>
                <a:t> the</a:t>
              </a:r>
            </a:p>
            <a:p>
              <a:r>
                <a:rPr lang="fr-FR" dirty="0">
                  <a:latin typeface="Consolas" panose="020B0609020204030204" pitchFamily="49" charset="0"/>
                </a:rPr>
                <a:t>           //bus support NCQ? [Read-</a:t>
              </a:r>
              <a:r>
                <a:rPr lang="fr-FR" dirty="0" err="1">
                  <a:latin typeface="Consolas" panose="020B0609020204030204" pitchFamily="49" charset="0"/>
                </a:rPr>
                <a:t>only</a:t>
              </a:r>
              <a:r>
                <a:rPr lang="fr-FR" dirty="0">
                  <a:latin typeface="Consolas" panose="020B0609020204030204" pitchFamily="49" charset="0"/>
                </a:rPr>
                <a:t>]</a:t>
              </a:r>
            </a:p>
            <a:p>
              <a:r>
                <a:rPr lang="en-US" dirty="0">
                  <a:latin typeface="Consolas" panose="020B0609020204030204" pitchFamily="49" charset="0"/>
                </a:rPr>
                <a:t>    //...other stuff...</a:t>
              </a:r>
              <a:endParaRPr lang="pt-BR" dirty="0">
                <a:latin typeface="Consolas" panose="020B0609020204030204" pitchFamily="49" charset="0"/>
              </a:endParaRPr>
            </a:p>
            <a:p>
              <a:r>
                <a:rPr lang="en-US" dirty="0">
                  <a:latin typeface="Consolas" panose="020B0609020204030204" pitchFamily="49" charset="0"/>
                </a:rPr>
                <a:t>    </a:t>
              </a:r>
              <a:r>
                <a:rPr lang="en-US" dirty="0" err="1">
                  <a:latin typeface="Consolas" panose="020B0609020204030204" pitchFamily="49" charset="0"/>
                </a:rPr>
                <a:t>portregs</a:t>
              </a:r>
              <a:r>
                <a:rPr lang="en-US" dirty="0">
                  <a:latin typeface="Consolas" panose="020B0609020204030204" pitchFamily="49" charset="0"/>
                </a:rPr>
                <a:t> p[</a:t>
              </a:r>
              <a:r>
                <a:rPr lang="en-US" dirty="0">
                  <a:solidFill>
                    <a:srgbClr val="0099FF"/>
                  </a:solidFill>
                  <a:latin typeface="Consolas" panose="020B0609020204030204" pitchFamily="49" charset="0"/>
                </a:rPr>
                <a:t>32</a:t>
              </a:r>
              <a:r>
                <a:rPr lang="en-US" dirty="0">
                  <a:latin typeface="Consolas" panose="020B0609020204030204" pitchFamily="49" charset="0"/>
                </a:rPr>
                <a:t>]; //One for each of up</a:t>
              </a:r>
            </a:p>
            <a:p>
              <a:r>
                <a:rPr lang="en-US" dirty="0">
                  <a:latin typeface="Consolas" panose="020B0609020204030204" pitchFamily="49" charset="0"/>
                </a:rPr>
                <a:t>                    //to 32 disks</a:t>
              </a:r>
            </a:p>
            <a:p>
              <a:r>
                <a:rPr lang="en-US" dirty="0">
                  <a:latin typeface="Consolas" panose="020B0609020204030204" pitchFamily="49" charset="0"/>
                </a:rPr>
                <a:t>};</a:t>
              </a:r>
              <a:endParaRPr lang="en-US" sz="2000" dirty="0">
                <a:latin typeface="Consolas" panose="020B0609020204030204" pitchFamily="49" charset="0"/>
              </a:endParaRPr>
            </a:p>
          </p:txBody>
        </p:sp>
        <p:cxnSp>
          <p:nvCxnSpPr>
            <p:cNvPr id="7" name="Straight Arrow Connector 6">
              <a:extLst>
                <a:ext uri="{FF2B5EF4-FFF2-40B4-BE49-F238E27FC236}">
                  <a16:creationId xmlns:a16="http://schemas.microsoft.com/office/drawing/2014/main" id="{4ED2421D-D806-4643-AED4-C70DD1521AAF}"/>
                </a:ext>
              </a:extLst>
            </p:cNvPr>
            <p:cNvCxnSpPr>
              <a:cxnSpLocks/>
            </p:cNvCxnSpPr>
            <p:nvPr/>
          </p:nvCxnSpPr>
          <p:spPr>
            <a:xfrm>
              <a:off x="3468029" y="4811119"/>
              <a:ext cx="676780" cy="0"/>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B45D746F-19A4-4C10-B997-D783C3EA5648}"/>
                </a:ext>
              </a:extLst>
            </p:cNvPr>
            <p:cNvSpPr/>
            <p:nvPr/>
          </p:nvSpPr>
          <p:spPr>
            <a:xfrm>
              <a:off x="5600501" y="303397"/>
              <a:ext cx="6489539" cy="2862322"/>
            </a:xfrm>
            <a:prstGeom prst="rect">
              <a:avLst/>
            </a:prstGeom>
            <a:solidFill>
              <a:srgbClr val="FFCCCC"/>
            </a:solidFill>
            <a:ln w="38100">
              <a:solidFill>
                <a:schemeClr val="tx1"/>
              </a:solidFill>
            </a:ln>
          </p:spPr>
          <p:txBody>
            <a:bodyPr wrap="square">
              <a:spAutoFit/>
            </a:bodyPr>
            <a:lstStyle/>
            <a:p>
              <a:r>
                <a:rPr lang="en-US" sz="2000" dirty="0">
                  <a:latin typeface="Consolas" panose="020B0609020204030204" pitchFamily="49" charset="0"/>
                </a:rPr>
                <a:t>//Contains configuration data for a single</a:t>
              </a:r>
            </a:p>
            <a:p>
              <a:r>
                <a:rPr lang="en-US" sz="2000" dirty="0">
                  <a:latin typeface="Consolas" panose="020B0609020204030204" pitchFamily="49" charset="0"/>
                </a:rPr>
                <a:t>//disk; lives in the </a:t>
              </a:r>
              <a:r>
                <a:rPr lang="en-US" sz="2000" b="1" u="sng" dirty="0">
                  <a:solidFill>
                    <a:srgbClr val="FF0000"/>
                  </a:solidFill>
                  <a:latin typeface="Consolas" panose="020B0609020204030204" pitchFamily="49" charset="0"/>
                </a:rPr>
                <a:t>memory-mapped</a:t>
              </a:r>
              <a:r>
                <a:rPr lang="en-US" sz="2000" dirty="0">
                  <a:latin typeface="Consolas" panose="020B0609020204030204" pitchFamily="49" charset="0"/>
                </a:rPr>
                <a:t> region</a:t>
              </a:r>
            </a:p>
            <a:p>
              <a:r>
                <a:rPr lang="en-US" sz="2000" dirty="0">
                  <a:latin typeface="Consolas" panose="020B0609020204030204" pitchFamily="49" charset="0"/>
                </a:rPr>
                <a:t>//for the host bus adapter.</a:t>
              </a:r>
            </a:p>
            <a:p>
              <a:r>
                <a:rPr lang="en-US" sz="2000" dirty="0">
                  <a:solidFill>
                    <a:srgbClr val="0099FF"/>
                  </a:solidFill>
                  <a:latin typeface="Consolas" panose="020B0609020204030204" pitchFamily="49" charset="0"/>
                </a:rPr>
                <a:t>struct</a:t>
              </a:r>
              <a:r>
                <a:rPr lang="en-US" sz="2000" dirty="0">
                  <a:latin typeface="Consolas" panose="020B0609020204030204" pitchFamily="49" charset="0"/>
                </a:rPr>
                <a:t> </a:t>
              </a:r>
              <a:r>
                <a:rPr lang="en-US" sz="2000" b="1" u="sng" dirty="0" err="1">
                  <a:solidFill>
                    <a:srgbClr val="FF0000"/>
                  </a:solidFill>
                  <a:latin typeface="Consolas" panose="020B0609020204030204" pitchFamily="49" charset="0"/>
                </a:rPr>
                <a:t>portregs</a:t>
              </a:r>
              <a:r>
                <a:rPr lang="en-US" sz="2000" dirty="0">
                  <a:latin typeface="Consolas" panose="020B0609020204030204" pitchFamily="49" charset="0"/>
                </a:rPr>
                <a:t> {</a:t>
              </a:r>
            </a:p>
            <a:p>
              <a:r>
                <a:rPr lang="en-US" sz="2000" dirty="0">
                  <a:latin typeface="Consolas" panose="020B0609020204030204" pitchFamily="49" charset="0"/>
                </a:rPr>
                <a:t>    </a:t>
              </a:r>
              <a:r>
                <a:rPr lang="en-US" sz="2000" dirty="0">
                  <a:solidFill>
                    <a:srgbClr val="0099FF"/>
                  </a:solidFill>
                  <a:latin typeface="Consolas" panose="020B0609020204030204" pitchFamily="49" charset="0"/>
                </a:rPr>
                <a:t>uint64</a:t>
              </a:r>
              <a:r>
                <a:rPr lang="en-US" sz="2000" dirty="0">
                  <a:latin typeface="Consolas" panose="020B0609020204030204" pitchFamily="49" charset="0"/>
                </a:rPr>
                <a:t>_t </a:t>
              </a:r>
              <a:r>
                <a:rPr lang="en-US" sz="2000" dirty="0" err="1">
                  <a:latin typeface="Consolas" panose="020B0609020204030204" pitchFamily="49" charset="0"/>
                </a:rPr>
                <a:t>cmdlist_pa</a:t>
              </a:r>
              <a:r>
                <a:rPr lang="en-US" sz="2000" dirty="0">
                  <a:latin typeface="Consolas" panose="020B0609020204030204" pitchFamily="49" charset="0"/>
                </a:rPr>
                <a:t>; //Set by</a:t>
              </a:r>
            </a:p>
            <a:p>
              <a:r>
                <a:rPr lang="en-US" sz="2000" dirty="0">
                  <a:latin typeface="Consolas" panose="020B0609020204030204" pitchFamily="49" charset="0"/>
                </a:rPr>
                <a:t>      //</a:t>
              </a:r>
              <a:r>
                <a:rPr lang="en-US" sz="2000" dirty="0" err="1">
                  <a:latin typeface="Consolas" panose="020B0609020204030204" pitchFamily="49" charset="0"/>
                </a:rPr>
                <a:t>ahcistate</a:t>
              </a:r>
              <a:r>
                <a:rPr lang="en-US" sz="2000" dirty="0">
                  <a:latin typeface="Consolas" panose="020B0609020204030204" pitchFamily="49" charset="0"/>
                </a:rPr>
                <a:t>::</a:t>
              </a:r>
              <a:r>
                <a:rPr lang="en-US" sz="2000" dirty="0" err="1">
                  <a:latin typeface="Consolas" panose="020B0609020204030204" pitchFamily="49" charset="0"/>
                </a:rPr>
                <a:t>ahcistate</a:t>
              </a:r>
              <a:r>
                <a:rPr lang="en-US" sz="2000" dirty="0">
                  <a:latin typeface="Consolas" panose="020B0609020204030204" pitchFamily="49" charset="0"/>
                </a:rPr>
                <a:t>(…) to</a:t>
              </a:r>
            </a:p>
            <a:p>
              <a:r>
                <a:rPr lang="en-US" sz="2000" dirty="0">
                  <a:latin typeface="Consolas" panose="020B0609020204030204" pitchFamily="49" charset="0"/>
                </a:rPr>
                <a:t>      //ka2pa(&amp;dma_.ch[</a:t>
              </a:r>
              <a:r>
                <a:rPr lang="en-US" sz="2000" dirty="0">
                  <a:solidFill>
                    <a:srgbClr val="00B050"/>
                  </a:solidFill>
                  <a:latin typeface="Consolas" panose="020B0609020204030204" pitchFamily="49" charset="0"/>
                </a:rPr>
                <a:t>0</a:t>
              </a:r>
              <a:r>
                <a:rPr lang="en-US" sz="2000" dirty="0">
                  <a:latin typeface="Consolas" panose="020B0609020204030204" pitchFamily="49" charset="0"/>
                </a:rPr>
                <a:t>])</a:t>
              </a:r>
            </a:p>
            <a:p>
              <a:r>
                <a:rPr lang="en-US" sz="2000" dirty="0">
                  <a:latin typeface="Consolas" panose="020B0609020204030204" pitchFamily="49" charset="0"/>
                </a:rPr>
                <a:t>    //...other stuff...</a:t>
              </a:r>
            </a:p>
            <a:p>
              <a:r>
                <a:rPr lang="en-US" sz="2000" dirty="0">
                  <a:latin typeface="Consolas" panose="020B0609020204030204" pitchFamily="49" charset="0"/>
                </a:rPr>
                <a:t>};</a:t>
              </a:r>
            </a:p>
          </p:txBody>
        </p:sp>
        <p:cxnSp>
          <p:nvCxnSpPr>
            <p:cNvPr id="12" name="Straight Arrow Connector 11">
              <a:extLst>
                <a:ext uri="{FF2B5EF4-FFF2-40B4-BE49-F238E27FC236}">
                  <a16:creationId xmlns:a16="http://schemas.microsoft.com/office/drawing/2014/main" id="{6243306A-5140-45BD-94A7-739258F51931}"/>
                </a:ext>
              </a:extLst>
            </p:cNvPr>
            <p:cNvCxnSpPr>
              <a:cxnSpLocks/>
            </p:cNvCxnSpPr>
            <p:nvPr/>
          </p:nvCxnSpPr>
          <p:spPr>
            <a:xfrm>
              <a:off x="5120426" y="1421517"/>
              <a:ext cx="478058"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38710E2-DD7E-4D6A-9914-B44FBEB69688}"/>
                </a:ext>
              </a:extLst>
            </p:cNvPr>
            <p:cNvCxnSpPr>
              <a:cxnSpLocks/>
            </p:cNvCxnSpPr>
            <p:nvPr/>
          </p:nvCxnSpPr>
          <p:spPr>
            <a:xfrm>
              <a:off x="8767005" y="6284078"/>
              <a:ext cx="2144677" cy="0"/>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B79CE46-62C8-40D0-B7A2-2C971CA3D577}"/>
                </a:ext>
              </a:extLst>
            </p:cNvPr>
            <p:cNvCxnSpPr>
              <a:cxnSpLocks/>
            </p:cNvCxnSpPr>
            <p:nvPr/>
          </p:nvCxnSpPr>
          <p:spPr>
            <a:xfrm>
              <a:off x="10909197" y="3580790"/>
              <a:ext cx="0" cy="2721272"/>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5610901-F954-4AE2-BBD3-29E1D39BD909}"/>
                </a:ext>
              </a:extLst>
            </p:cNvPr>
            <p:cNvCxnSpPr>
              <a:cxnSpLocks/>
            </p:cNvCxnSpPr>
            <p:nvPr/>
          </p:nvCxnSpPr>
          <p:spPr>
            <a:xfrm>
              <a:off x="5136319" y="1423866"/>
              <a:ext cx="0" cy="2167145"/>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FA4B421-7155-4738-A65C-473E539F703F}"/>
                </a:ext>
              </a:extLst>
            </p:cNvPr>
            <p:cNvCxnSpPr>
              <a:cxnSpLocks/>
            </p:cNvCxnSpPr>
            <p:nvPr/>
          </p:nvCxnSpPr>
          <p:spPr>
            <a:xfrm>
              <a:off x="5120426" y="3580790"/>
              <a:ext cx="5791256" cy="21055"/>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B3536B15-E70E-49E9-A153-C8A74EF0CAE9}"/>
                </a:ext>
              </a:extLst>
            </p:cNvPr>
            <p:cNvSpPr/>
            <p:nvPr/>
          </p:nvSpPr>
          <p:spPr>
            <a:xfrm>
              <a:off x="891830" y="364388"/>
              <a:ext cx="3607674" cy="2246769"/>
            </a:xfrm>
            <a:prstGeom prst="rect">
              <a:avLst/>
            </a:prstGeom>
            <a:ln w="38100">
              <a:solidFill>
                <a:schemeClr val="tx1"/>
              </a:solidFill>
            </a:ln>
          </p:spPr>
          <p:txBody>
            <a:bodyPr wrap="square">
              <a:spAutoFit/>
            </a:bodyPr>
            <a:lstStyle/>
            <a:p>
              <a:r>
                <a:rPr lang="en-US" sz="2000" dirty="0">
                  <a:latin typeface="Consolas" panose="020B0609020204030204" pitchFamily="49" charset="0"/>
                </a:rPr>
                <a:t>//A field in the </a:t>
              </a:r>
              <a:r>
                <a:rPr lang="en-US" sz="2000" dirty="0" err="1">
                  <a:latin typeface="Consolas" panose="020B0609020204030204" pitchFamily="49" charset="0"/>
                </a:rPr>
                <a:t>knew’d</a:t>
              </a:r>
              <a:endParaRPr lang="en-US" sz="2000" dirty="0">
                <a:latin typeface="Consolas" panose="020B0609020204030204" pitchFamily="49" charset="0"/>
              </a:endParaRPr>
            </a:p>
            <a:p>
              <a:r>
                <a:rPr lang="en-US" sz="2000" dirty="0">
                  <a:latin typeface="Consolas" panose="020B0609020204030204" pitchFamily="49" charset="0"/>
                </a:rPr>
                <a:t>//</a:t>
              </a:r>
              <a:r>
                <a:rPr lang="en-US" sz="2000" dirty="0" err="1">
                  <a:latin typeface="Consolas" panose="020B0609020204030204" pitchFamily="49" charset="0"/>
                </a:rPr>
                <a:t>ahicstate</a:t>
              </a:r>
              <a:r>
                <a:rPr lang="en-US" sz="2000" dirty="0">
                  <a:latin typeface="Consolas" panose="020B0609020204030204" pitchFamily="49" charset="0"/>
                </a:rPr>
                <a:t>.</a:t>
              </a:r>
            </a:p>
            <a:p>
              <a:r>
                <a:rPr lang="en-US" sz="2000" dirty="0">
                  <a:solidFill>
                    <a:srgbClr val="0070C0"/>
                  </a:solidFill>
                  <a:latin typeface="Consolas" panose="020B0609020204030204" pitchFamily="49" charset="0"/>
                </a:rPr>
                <a:t>struct</a:t>
              </a:r>
              <a:r>
                <a:rPr lang="en-US" sz="2000" dirty="0">
                  <a:latin typeface="Consolas" panose="020B0609020204030204" pitchFamily="49" charset="0"/>
                </a:rPr>
                <a:t> </a:t>
              </a:r>
              <a:r>
                <a:rPr lang="en-US" sz="2000" dirty="0" err="1">
                  <a:latin typeface="Consolas" panose="020B0609020204030204" pitchFamily="49" charset="0"/>
                </a:rPr>
                <a:t>dmastate</a:t>
              </a:r>
              <a:r>
                <a:rPr lang="en-US" sz="2000" dirty="0">
                  <a:latin typeface="Consolas" panose="020B0609020204030204" pitchFamily="49" charset="0"/>
                </a:rPr>
                <a:t> {</a:t>
              </a:r>
            </a:p>
            <a:p>
              <a:r>
                <a:rPr lang="en-US" sz="2000" dirty="0">
                  <a:latin typeface="Consolas" panose="020B0609020204030204" pitchFamily="49" charset="0"/>
                </a:rPr>
                <a:t>    </a:t>
              </a:r>
              <a:r>
                <a:rPr lang="en-US" sz="2000" dirty="0" err="1">
                  <a:latin typeface="Consolas" panose="020B0609020204030204" pitchFamily="49" charset="0"/>
                </a:rPr>
                <a:t>cmdheader</a:t>
              </a:r>
              <a:r>
                <a:rPr lang="en-US" sz="2000" dirty="0">
                  <a:latin typeface="Consolas" panose="020B0609020204030204" pitchFamily="49" charset="0"/>
                </a:rPr>
                <a:t> </a:t>
              </a:r>
              <a:r>
                <a:rPr lang="en-US" sz="2000" dirty="0" err="1">
                  <a:latin typeface="Consolas" panose="020B0609020204030204" pitchFamily="49" charset="0"/>
                </a:rPr>
                <a:t>ch</a:t>
              </a:r>
              <a:r>
                <a:rPr lang="en-US" sz="2000" dirty="0">
                  <a:latin typeface="Consolas" panose="020B0609020204030204" pitchFamily="49" charset="0"/>
                </a:rPr>
                <a:t>[</a:t>
              </a:r>
              <a:r>
                <a:rPr lang="en-US" sz="2000" dirty="0">
                  <a:solidFill>
                    <a:srgbClr val="00B050"/>
                  </a:solidFill>
                  <a:latin typeface="Consolas" panose="020B0609020204030204" pitchFamily="49" charset="0"/>
                </a:rPr>
                <a:t>32</a:t>
              </a:r>
              <a:r>
                <a:rPr lang="en-US" sz="2000" dirty="0">
                  <a:latin typeface="Consolas" panose="020B0609020204030204" pitchFamily="49" charset="0"/>
                </a:rPr>
                <a:t>];</a:t>
              </a:r>
            </a:p>
            <a:p>
              <a:r>
                <a:rPr lang="en-US" sz="2000" dirty="0">
                  <a:latin typeface="Consolas" panose="020B0609020204030204" pitchFamily="49" charset="0"/>
                </a:rPr>
                <a:t>    </a:t>
              </a:r>
              <a:r>
                <a:rPr lang="en-US" sz="2000" dirty="0" err="1">
                  <a:latin typeface="Consolas" panose="020B0609020204030204" pitchFamily="49" charset="0"/>
                </a:rPr>
                <a:t>cmdtable</a:t>
              </a:r>
              <a:r>
                <a:rPr lang="en-US" sz="2000" dirty="0">
                  <a:latin typeface="Consolas" panose="020B0609020204030204" pitchFamily="49" charset="0"/>
                </a:rPr>
                <a:t> </a:t>
              </a:r>
              <a:r>
                <a:rPr lang="en-US" sz="2000" dirty="0" err="1">
                  <a:latin typeface="Consolas" panose="020B0609020204030204" pitchFamily="49" charset="0"/>
                </a:rPr>
                <a:t>ct</a:t>
              </a:r>
              <a:r>
                <a:rPr lang="en-US" sz="2000" dirty="0">
                  <a:latin typeface="Consolas" panose="020B0609020204030204" pitchFamily="49" charset="0"/>
                </a:rPr>
                <a:t>[</a:t>
              </a:r>
              <a:r>
                <a:rPr lang="en-US" sz="2000" dirty="0">
                  <a:solidFill>
                    <a:srgbClr val="00B050"/>
                  </a:solidFill>
                  <a:latin typeface="Consolas" panose="020B0609020204030204" pitchFamily="49" charset="0"/>
                </a:rPr>
                <a:t>32</a:t>
              </a:r>
              <a:r>
                <a:rPr lang="en-US" sz="2000" dirty="0">
                  <a:latin typeface="Consolas" panose="020B0609020204030204" pitchFamily="49" charset="0"/>
                </a:rPr>
                <a:t>];</a:t>
              </a:r>
            </a:p>
            <a:p>
              <a:r>
                <a:rPr lang="en-US" sz="2000" dirty="0">
                  <a:latin typeface="Consolas" panose="020B0609020204030204" pitchFamily="49" charset="0"/>
                </a:rPr>
                <a:t>    //...other stuff...</a:t>
              </a:r>
            </a:p>
            <a:p>
              <a:r>
                <a:rPr lang="en-US" sz="2000" dirty="0">
                  <a:latin typeface="Consolas" panose="020B0609020204030204" pitchFamily="49" charset="0"/>
                </a:rPr>
                <a:t>};</a:t>
              </a:r>
            </a:p>
          </p:txBody>
        </p:sp>
        <p:cxnSp>
          <p:nvCxnSpPr>
            <p:cNvPr id="14" name="Straight Arrow Connector 13">
              <a:extLst>
                <a:ext uri="{FF2B5EF4-FFF2-40B4-BE49-F238E27FC236}">
                  <a16:creationId xmlns:a16="http://schemas.microsoft.com/office/drawing/2014/main" id="{969B1E73-2875-4ED6-B867-CB15A45428FC}"/>
                </a:ext>
              </a:extLst>
            </p:cNvPr>
            <p:cNvCxnSpPr>
              <a:cxnSpLocks/>
            </p:cNvCxnSpPr>
            <p:nvPr/>
          </p:nvCxnSpPr>
          <p:spPr>
            <a:xfrm>
              <a:off x="4170556" y="4907767"/>
              <a:ext cx="328948"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72AD4A4-E82C-438D-818B-20A3D049AA89}"/>
                </a:ext>
              </a:extLst>
            </p:cNvPr>
            <p:cNvCxnSpPr>
              <a:cxnSpLocks/>
            </p:cNvCxnSpPr>
            <p:nvPr/>
          </p:nvCxnSpPr>
          <p:spPr>
            <a:xfrm>
              <a:off x="4163494" y="4794980"/>
              <a:ext cx="0" cy="131317"/>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0A65CDC-F9E9-493C-87CB-CC83C64DB191}"/>
                </a:ext>
              </a:extLst>
            </p:cNvPr>
            <p:cNvCxnSpPr>
              <a:cxnSpLocks/>
            </p:cNvCxnSpPr>
            <p:nvPr/>
          </p:nvCxnSpPr>
          <p:spPr>
            <a:xfrm>
              <a:off x="339858" y="1194776"/>
              <a:ext cx="551972"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5F421DB9-EF85-4D3D-9134-44E2128DAF67}"/>
                </a:ext>
              </a:extLst>
            </p:cNvPr>
            <p:cNvCxnSpPr>
              <a:cxnSpLocks/>
            </p:cNvCxnSpPr>
            <p:nvPr/>
          </p:nvCxnSpPr>
          <p:spPr>
            <a:xfrm>
              <a:off x="2729120" y="4525077"/>
              <a:ext cx="1605910" cy="0"/>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136C2D01-5D39-466D-B72D-1073DBD7B932}"/>
                </a:ext>
              </a:extLst>
            </p:cNvPr>
            <p:cNvCxnSpPr>
              <a:cxnSpLocks/>
            </p:cNvCxnSpPr>
            <p:nvPr/>
          </p:nvCxnSpPr>
          <p:spPr>
            <a:xfrm flipV="1">
              <a:off x="339858" y="2857942"/>
              <a:ext cx="3995172" cy="5116"/>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A51426D4-783C-4BA5-9121-99FF8404C598}"/>
                </a:ext>
              </a:extLst>
            </p:cNvPr>
            <p:cNvCxnSpPr>
              <a:cxnSpLocks/>
            </p:cNvCxnSpPr>
            <p:nvPr/>
          </p:nvCxnSpPr>
          <p:spPr>
            <a:xfrm flipH="1" flipV="1">
              <a:off x="339858" y="1183073"/>
              <a:ext cx="20881" cy="1679798"/>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F49DA46E-ADCE-47D2-A548-4B80B6FDCE31}"/>
                </a:ext>
              </a:extLst>
            </p:cNvPr>
            <p:cNvCxnSpPr>
              <a:cxnSpLocks/>
            </p:cNvCxnSpPr>
            <p:nvPr/>
          </p:nvCxnSpPr>
          <p:spPr>
            <a:xfrm>
              <a:off x="4328256" y="2845375"/>
              <a:ext cx="0" cy="1698039"/>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81035DC0-ACB7-485C-8870-F8C8BC069781}"/>
                </a:ext>
              </a:extLst>
            </p:cNvPr>
            <p:cNvCxnSpPr>
              <a:cxnSpLocks/>
            </p:cNvCxnSpPr>
            <p:nvPr/>
          </p:nvCxnSpPr>
          <p:spPr>
            <a:xfrm flipH="1">
              <a:off x="3886111" y="1495859"/>
              <a:ext cx="797401"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67B392FE-FD5C-4D92-B53A-2915982DC2D4}"/>
                </a:ext>
              </a:extLst>
            </p:cNvPr>
            <p:cNvCxnSpPr>
              <a:cxnSpLocks/>
            </p:cNvCxnSpPr>
            <p:nvPr/>
          </p:nvCxnSpPr>
          <p:spPr>
            <a:xfrm flipH="1">
              <a:off x="5354354" y="1740260"/>
              <a:ext cx="797401" cy="0"/>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EC18D14C-C2ED-47BD-B6D5-FC9184B62BB4}"/>
                </a:ext>
              </a:extLst>
            </p:cNvPr>
            <p:cNvCxnSpPr>
              <a:cxnSpLocks/>
            </p:cNvCxnSpPr>
            <p:nvPr/>
          </p:nvCxnSpPr>
          <p:spPr>
            <a:xfrm>
              <a:off x="4675148" y="1484607"/>
              <a:ext cx="0" cy="277388"/>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26E68FCD-C534-4A5A-92A7-3B191B4F707C}"/>
                </a:ext>
              </a:extLst>
            </p:cNvPr>
            <p:cNvCxnSpPr>
              <a:cxnSpLocks/>
            </p:cNvCxnSpPr>
            <p:nvPr/>
          </p:nvCxnSpPr>
          <p:spPr>
            <a:xfrm>
              <a:off x="4675148" y="1745166"/>
              <a:ext cx="262054" cy="0"/>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51" name="Left Bracket 50">
              <a:extLst>
                <a:ext uri="{FF2B5EF4-FFF2-40B4-BE49-F238E27FC236}">
                  <a16:creationId xmlns:a16="http://schemas.microsoft.com/office/drawing/2014/main" id="{9799BD87-FC96-4F95-BB7E-8369A50F8254}"/>
                </a:ext>
              </a:extLst>
            </p:cNvPr>
            <p:cNvSpPr/>
            <p:nvPr/>
          </p:nvSpPr>
          <p:spPr>
            <a:xfrm rot="5400000">
              <a:off x="5076491" y="1477301"/>
              <a:ext cx="139384" cy="421897"/>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 name="Oval 2">
            <a:extLst>
              <a:ext uri="{FF2B5EF4-FFF2-40B4-BE49-F238E27FC236}">
                <a16:creationId xmlns:a16="http://schemas.microsoft.com/office/drawing/2014/main" id="{7781BC14-B152-4D46-B2B7-1226367FE791}"/>
              </a:ext>
            </a:extLst>
          </p:cNvPr>
          <p:cNvSpPr/>
          <p:nvPr/>
        </p:nvSpPr>
        <p:spPr>
          <a:xfrm>
            <a:off x="1233027" y="2733595"/>
            <a:ext cx="2636044" cy="101598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ontent Placeholder 2">
            <a:extLst>
              <a:ext uri="{FF2B5EF4-FFF2-40B4-BE49-F238E27FC236}">
                <a16:creationId xmlns:a16="http://schemas.microsoft.com/office/drawing/2014/main" id="{71798AE9-5D2E-4AA2-8204-B7157E1FAF8E}"/>
              </a:ext>
            </a:extLst>
          </p:cNvPr>
          <p:cNvSpPr>
            <a:spLocks noGrp="1"/>
          </p:cNvSpPr>
          <p:nvPr>
            <p:ph idx="1"/>
          </p:nvPr>
        </p:nvSpPr>
        <p:spPr>
          <a:xfrm>
            <a:off x="41763" y="32093"/>
            <a:ext cx="11949610" cy="2813282"/>
          </a:xfrm>
        </p:spPr>
        <p:txBody>
          <a:bodyPr>
            <a:normAutofit/>
          </a:bodyPr>
          <a:lstStyle/>
          <a:p>
            <a:r>
              <a:rPr lang="en-US" sz="2000" b="1" dirty="0" err="1">
                <a:latin typeface="Consolas" panose="020B0609020204030204" pitchFamily="49" charset="0"/>
              </a:rPr>
              <a:t>dmastate</a:t>
            </a:r>
            <a:r>
              <a:rPr lang="en-US" sz="2000" b="1" dirty="0">
                <a:latin typeface="Consolas" panose="020B0609020204030204" pitchFamily="49" charset="0"/>
              </a:rPr>
              <a:t>::</a:t>
            </a:r>
            <a:r>
              <a:rPr lang="en-US" sz="2000" b="1" dirty="0" err="1">
                <a:latin typeface="Consolas" panose="020B0609020204030204" pitchFamily="49" charset="0"/>
              </a:rPr>
              <a:t>ch</a:t>
            </a:r>
            <a:r>
              <a:rPr lang="en-US" sz="2000" b="1" dirty="0">
                <a:latin typeface="Consolas" panose="020B0609020204030204" pitchFamily="49" charset="0"/>
              </a:rPr>
              <a:t>[</a:t>
            </a:r>
            <a:r>
              <a:rPr lang="en-US" sz="2000" b="1" dirty="0" err="1">
                <a:latin typeface="Consolas" panose="020B0609020204030204" pitchFamily="49" charset="0"/>
              </a:rPr>
              <a:t>i</a:t>
            </a:r>
            <a:r>
              <a:rPr lang="en-US" sz="2000" b="1" dirty="0">
                <a:latin typeface="Consolas" panose="020B0609020204030204" pitchFamily="49" charset="0"/>
              </a:rPr>
              <a:t>]</a:t>
            </a:r>
            <a:r>
              <a:rPr lang="en-US" sz="2000" b="1" dirty="0"/>
              <a:t> and </a:t>
            </a:r>
            <a:r>
              <a:rPr lang="en-US" sz="2000" b="1" dirty="0" err="1">
                <a:latin typeface="Consolas" panose="020B0609020204030204" pitchFamily="49" charset="0"/>
              </a:rPr>
              <a:t>dmastate</a:t>
            </a:r>
            <a:r>
              <a:rPr lang="en-US" sz="2000" b="1" dirty="0">
                <a:latin typeface="Consolas" panose="020B0609020204030204" pitchFamily="49" charset="0"/>
              </a:rPr>
              <a:t>::</a:t>
            </a:r>
            <a:r>
              <a:rPr lang="en-US" sz="2000" b="1" dirty="0" err="1">
                <a:latin typeface="Consolas" panose="020B0609020204030204" pitchFamily="49" charset="0"/>
              </a:rPr>
              <a:t>ct</a:t>
            </a:r>
            <a:r>
              <a:rPr lang="en-US" sz="2000" b="1" dirty="0">
                <a:latin typeface="Consolas" panose="020B0609020204030204" pitchFamily="49" charset="0"/>
              </a:rPr>
              <a:t>[</a:t>
            </a:r>
            <a:r>
              <a:rPr lang="en-US" sz="2000" b="1" dirty="0" err="1">
                <a:latin typeface="Consolas" panose="020B0609020204030204" pitchFamily="49" charset="0"/>
              </a:rPr>
              <a:t>i</a:t>
            </a:r>
            <a:r>
              <a:rPr lang="en-US" sz="2000" b="1" dirty="0">
                <a:latin typeface="Consolas" panose="020B0609020204030204" pitchFamily="49" charset="0"/>
              </a:rPr>
              <a:t>]</a:t>
            </a:r>
            <a:r>
              <a:rPr lang="en-US" sz="2000" b="1" dirty="0"/>
              <a:t> contain information for the </a:t>
            </a:r>
            <a:r>
              <a:rPr lang="en-US" sz="2000" b="1" dirty="0" err="1"/>
              <a:t>i-th</a:t>
            </a:r>
            <a:r>
              <a:rPr lang="en-US" sz="2000" b="1" dirty="0"/>
              <a:t> IO request that the disk should handle</a:t>
            </a:r>
          </a:p>
          <a:p>
            <a:pPr lvl="1"/>
            <a:r>
              <a:rPr lang="en-US" sz="1800" b="1" dirty="0"/>
              <a:t>Ex: Pointer to a DMA buffer</a:t>
            </a:r>
          </a:p>
          <a:p>
            <a:pPr lvl="1"/>
            <a:r>
              <a:rPr lang="en-US" sz="1800" b="1" dirty="0"/>
              <a:t>Ex: Flag indicating whether the IO is a read or write</a:t>
            </a:r>
          </a:p>
          <a:p>
            <a:r>
              <a:rPr lang="en-US" sz="2000" b="1" dirty="0"/>
              <a:t>The technology that lets a storage device handle up to 32 outstanding requests concurrently is called Native Command Queueing (NCQ)</a:t>
            </a:r>
          </a:p>
        </p:txBody>
      </p:sp>
    </p:spTree>
    <p:extLst>
      <p:ext uri="{BB962C8B-B14F-4D97-AF65-F5344CB8AC3E}">
        <p14:creationId xmlns:p14="http://schemas.microsoft.com/office/powerpoint/2010/main" val="1714107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 -3.33333E-6 L 0 0.24676 " pathEditMode="relative" rAng="0" ptsTypes="AA">
                                      <p:cBhvr>
                                        <p:cTn id="6" dur="1300" fill="hold"/>
                                        <p:tgtEl>
                                          <p:spTgt spid="2"/>
                                        </p:tgtEl>
                                        <p:attrNameLst>
                                          <p:attrName>ppt_x</p:attrName>
                                          <p:attrName>ppt_y</p:attrName>
                                        </p:attrNameLst>
                                      </p:cBhvr>
                                      <p:rCtr x="0" y="12338"/>
                                    </p:animMotion>
                                  </p:childTnLst>
                                </p:cTn>
                              </p:par>
                            </p:childTnLst>
                          </p:cTn>
                        </p:par>
                        <p:par>
                          <p:cTn id="7" fill="hold">
                            <p:stCondLst>
                              <p:cond delay="1300"/>
                            </p:stCondLst>
                            <p:childTnLst>
                              <p:par>
                                <p:cTn id="8" presetID="10" presetClass="entr" presetSubtype="0"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2">
                                            <p:txEl>
                                              <p:pRg st="0" end="0"/>
                                            </p:txEl>
                                          </p:spTgt>
                                        </p:tgtEl>
                                        <p:attrNameLst>
                                          <p:attrName>style.visibility</p:attrName>
                                        </p:attrNameLst>
                                      </p:cBhvr>
                                      <p:to>
                                        <p:strVal val="visible"/>
                                      </p:to>
                                    </p:set>
                                    <p:animEffect transition="in" filter="fade">
                                      <p:cBhvr>
                                        <p:cTn id="15" dur="500"/>
                                        <p:tgtEl>
                                          <p:spTgt spid="32">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2">
                                            <p:txEl>
                                              <p:pRg st="1" end="1"/>
                                            </p:txEl>
                                          </p:spTgt>
                                        </p:tgtEl>
                                        <p:attrNameLst>
                                          <p:attrName>style.visibility</p:attrName>
                                        </p:attrNameLst>
                                      </p:cBhvr>
                                      <p:to>
                                        <p:strVal val="visible"/>
                                      </p:to>
                                    </p:set>
                                    <p:animEffect transition="in" filter="fade">
                                      <p:cBhvr>
                                        <p:cTn id="18" dur="500"/>
                                        <p:tgtEl>
                                          <p:spTgt spid="32">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2">
                                            <p:txEl>
                                              <p:pRg st="2" end="2"/>
                                            </p:txEl>
                                          </p:spTgt>
                                        </p:tgtEl>
                                        <p:attrNameLst>
                                          <p:attrName>style.visibility</p:attrName>
                                        </p:attrNameLst>
                                      </p:cBhvr>
                                      <p:to>
                                        <p:strVal val="visible"/>
                                      </p:to>
                                    </p:set>
                                    <p:animEffect transition="in" filter="fade">
                                      <p:cBhvr>
                                        <p:cTn id="21" dur="500"/>
                                        <p:tgtEl>
                                          <p:spTgt spid="32">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2">
                                            <p:txEl>
                                              <p:pRg st="3" end="3"/>
                                            </p:txEl>
                                          </p:spTgt>
                                        </p:tgtEl>
                                        <p:attrNameLst>
                                          <p:attrName>style.visibility</p:attrName>
                                        </p:attrNameLst>
                                      </p:cBhvr>
                                      <p:to>
                                        <p:strVal val="visible"/>
                                      </p:to>
                                    </p:set>
                                    <p:animEffect transition="in" filter="fade">
                                      <p:cBhvr>
                                        <p:cTn id="24" dur="500"/>
                                        <p:tgtEl>
                                          <p:spTgt spid="3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6E649A3-2E44-4D88-8BC4-DCB349EFDFD3}"/>
              </a:ext>
            </a:extLst>
          </p:cNvPr>
          <p:cNvSpPr/>
          <p:nvPr/>
        </p:nvSpPr>
        <p:spPr>
          <a:xfrm>
            <a:off x="234900" y="3936033"/>
            <a:ext cx="11296890" cy="12157174"/>
          </a:xfrm>
          <a:prstGeom prst="rect">
            <a:avLst/>
          </a:prstGeom>
          <a:ln w="38100">
            <a:noFill/>
          </a:ln>
        </p:spPr>
        <p:txBody>
          <a:bodyPr wrap="square">
            <a:spAutoFit/>
          </a:bodyPr>
          <a:lstStyle/>
          <a:p>
            <a:r>
              <a:rPr lang="en-US" sz="2800" dirty="0">
                <a:latin typeface="Consolas" panose="020B0609020204030204" pitchFamily="49" charset="0"/>
              </a:rPr>
              <a:t>    //Tell the device about the buffer to</a:t>
            </a:r>
          </a:p>
          <a:p>
            <a:r>
              <a:rPr lang="en-US" sz="2800" dirty="0">
                <a:latin typeface="Consolas" panose="020B0609020204030204" pitchFamily="49" charset="0"/>
              </a:rPr>
              <a:t>    //use for the disk read.</a:t>
            </a:r>
          </a:p>
          <a:p>
            <a:r>
              <a:rPr lang="en-US" sz="2800" dirty="0">
                <a:latin typeface="Consolas" panose="020B0609020204030204" pitchFamily="49" charset="0"/>
              </a:rPr>
              <a:t>    </a:t>
            </a:r>
            <a:r>
              <a:rPr lang="en-US" sz="2800" dirty="0" err="1">
                <a:latin typeface="Consolas" panose="020B0609020204030204" pitchFamily="49" charset="0"/>
              </a:rPr>
              <a:t>dma</a:t>
            </a:r>
            <a:r>
              <a:rPr lang="en-US" sz="2800" dirty="0">
                <a:latin typeface="Consolas" panose="020B0609020204030204" pitchFamily="49" charset="0"/>
              </a:rPr>
              <a:t>_.</a:t>
            </a:r>
            <a:r>
              <a:rPr lang="en-US" sz="2800" dirty="0" err="1">
                <a:latin typeface="Consolas" panose="020B0609020204030204" pitchFamily="49" charset="0"/>
              </a:rPr>
              <a:t>ct</a:t>
            </a:r>
            <a:r>
              <a:rPr lang="en-US" sz="2800" dirty="0">
                <a:latin typeface="Consolas" panose="020B0609020204030204" pitchFamily="49" charset="0"/>
              </a:rPr>
              <a:t>[slot].</a:t>
            </a:r>
            <a:r>
              <a:rPr lang="en-US" sz="2800" dirty="0" err="1">
                <a:latin typeface="Consolas" panose="020B0609020204030204" pitchFamily="49" charset="0"/>
              </a:rPr>
              <a:t>buf</a:t>
            </a:r>
            <a:r>
              <a:rPr lang="en-US" sz="2800" dirty="0">
                <a:latin typeface="Consolas" panose="020B0609020204030204" pitchFamily="49" charset="0"/>
              </a:rPr>
              <a:t>[</a:t>
            </a:r>
            <a:r>
              <a:rPr lang="en-US" sz="2800" dirty="0">
                <a:solidFill>
                  <a:srgbClr val="00B050"/>
                </a:solidFill>
                <a:latin typeface="Consolas" panose="020B0609020204030204" pitchFamily="49" charset="0"/>
              </a:rPr>
              <a:t>0</a:t>
            </a:r>
            <a:r>
              <a:rPr lang="en-US" sz="2800" dirty="0">
                <a:latin typeface="Consolas" panose="020B0609020204030204" pitchFamily="49" charset="0"/>
              </a:rPr>
              <a:t>].pa = ka2pa(</a:t>
            </a:r>
            <a:r>
              <a:rPr lang="en-US" sz="2800" dirty="0" err="1">
                <a:latin typeface="Consolas" panose="020B0609020204030204" pitchFamily="49" charset="0"/>
              </a:rPr>
              <a:t>buf</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latin typeface="Consolas" panose="020B0609020204030204" pitchFamily="49" charset="0"/>
              </a:rPr>
              <a:t>dma</a:t>
            </a:r>
            <a:r>
              <a:rPr lang="en-US" sz="2800" dirty="0">
                <a:latin typeface="Consolas" panose="020B0609020204030204" pitchFamily="49" charset="0"/>
              </a:rPr>
              <a:t>_.</a:t>
            </a:r>
            <a:r>
              <a:rPr lang="en-US" sz="2800" dirty="0" err="1">
                <a:latin typeface="Consolas" panose="020B0609020204030204" pitchFamily="49" charset="0"/>
              </a:rPr>
              <a:t>ct</a:t>
            </a:r>
            <a:r>
              <a:rPr lang="en-US" sz="2800" dirty="0">
                <a:latin typeface="Consolas" panose="020B0609020204030204" pitchFamily="49" charset="0"/>
              </a:rPr>
              <a:t>[slot].</a:t>
            </a:r>
            <a:r>
              <a:rPr lang="en-US" sz="2800" dirty="0" err="1">
                <a:latin typeface="Consolas" panose="020B0609020204030204" pitchFamily="49" charset="0"/>
              </a:rPr>
              <a:t>buf</a:t>
            </a:r>
            <a:r>
              <a:rPr lang="en-US" sz="2800" dirty="0">
                <a:latin typeface="Consolas" panose="020B0609020204030204" pitchFamily="49" charset="0"/>
              </a:rPr>
              <a:t>[</a:t>
            </a:r>
            <a:r>
              <a:rPr lang="en-US" sz="2800" dirty="0">
                <a:solidFill>
                  <a:srgbClr val="00B050"/>
                </a:solidFill>
                <a:latin typeface="Consolas" panose="020B0609020204030204" pitchFamily="49" charset="0"/>
              </a:rPr>
              <a:t>0</a:t>
            </a:r>
            <a:r>
              <a:rPr lang="en-US" sz="2800" dirty="0">
                <a:latin typeface="Consolas" panose="020B0609020204030204" pitchFamily="49" charset="0"/>
              </a:rPr>
              <a:t>].</a:t>
            </a:r>
            <a:r>
              <a:rPr lang="en-US" sz="2800" dirty="0" err="1">
                <a:latin typeface="Consolas" panose="020B0609020204030204" pitchFamily="49" charset="0"/>
              </a:rPr>
              <a:t>maxbyte</a:t>
            </a:r>
            <a:r>
              <a:rPr lang="en-US" sz="2800" dirty="0">
                <a:latin typeface="Consolas" panose="020B0609020204030204" pitchFamily="49" charset="0"/>
              </a:rPr>
              <a:t> = </a:t>
            </a:r>
            <a:r>
              <a:rPr lang="en-US" sz="2800" dirty="0" err="1">
                <a:latin typeface="Consolas" panose="020B0609020204030204" pitchFamily="49" charset="0"/>
              </a:rPr>
              <a:t>sz</a:t>
            </a:r>
            <a:r>
              <a:rPr lang="en-US" sz="2800" dirty="0">
                <a:latin typeface="Consolas" panose="020B0609020204030204" pitchFamily="49" charset="0"/>
              </a:rPr>
              <a:t> - </a:t>
            </a:r>
            <a:r>
              <a:rPr lang="en-US" sz="2800" dirty="0">
                <a:solidFill>
                  <a:srgbClr val="00B050"/>
                </a:solidFill>
                <a:latin typeface="Consolas" panose="020B0609020204030204" pitchFamily="49" charset="0"/>
              </a:rPr>
              <a:t>1</a:t>
            </a:r>
            <a:r>
              <a:rPr lang="en-US" sz="2800" dirty="0">
                <a:latin typeface="Consolas" panose="020B0609020204030204" pitchFamily="49" charset="0"/>
              </a:rPr>
              <a:t>;</a:t>
            </a:r>
          </a:p>
          <a:p>
            <a:r>
              <a:rPr lang="en-US" sz="2800" dirty="0">
                <a:latin typeface="Consolas" panose="020B0609020204030204" pitchFamily="49" charset="0"/>
              </a:rPr>
              <a:t>    dma_.ch[slot].</a:t>
            </a:r>
            <a:r>
              <a:rPr lang="en-US" sz="2800" dirty="0" err="1">
                <a:latin typeface="Consolas" panose="020B0609020204030204" pitchFamily="49" charset="0"/>
              </a:rPr>
              <a:t>nbuf</a:t>
            </a:r>
            <a:r>
              <a:rPr lang="en-US" sz="2800" dirty="0">
                <a:latin typeface="Consolas" panose="020B0609020204030204" pitchFamily="49" charset="0"/>
              </a:rPr>
              <a:t> = </a:t>
            </a:r>
            <a:r>
              <a:rPr lang="en-US" sz="2800" dirty="0">
                <a:solidFill>
                  <a:srgbClr val="00B050"/>
                </a:solidFill>
                <a:latin typeface="Consolas" panose="020B0609020204030204" pitchFamily="49" charset="0"/>
              </a:rPr>
              <a:t>1</a:t>
            </a:r>
            <a:r>
              <a:rPr lang="en-US" sz="2800" dirty="0">
                <a:latin typeface="Consolas" panose="020B0609020204030204" pitchFamily="49" charset="0"/>
              </a:rPr>
              <a:t>;</a:t>
            </a:r>
          </a:p>
          <a:p>
            <a:r>
              <a:rPr lang="en-US" sz="2800" dirty="0">
                <a:latin typeface="Consolas" panose="020B0609020204030204" pitchFamily="49" charset="0"/>
              </a:rPr>
              <a:t>    dma_.ch[slot].</a:t>
            </a:r>
            <a:r>
              <a:rPr lang="en-US" sz="2800" dirty="0" err="1">
                <a:latin typeface="Consolas" panose="020B0609020204030204" pitchFamily="49" charset="0"/>
              </a:rPr>
              <a:t>buf_byte_pos</a:t>
            </a:r>
            <a:r>
              <a:rPr lang="en-US" sz="2800" dirty="0">
                <a:latin typeface="Consolas" panose="020B0609020204030204" pitchFamily="49" charset="0"/>
              </a:rPr>
              <a:t> = </a:t>
            </a:r>
            <a:r>
              <a:rPr lang="en-US" sz="2800" dirty="0" err="1">
                <a:latin typeface="Consolas" panose="020B0609020204030204" pitchFamily="49" charset="0"/>
              </a:rPr>
              <a:t>sz</a:t>
            </a:r>
            <a:r>
              <a:rPr lang="en-US" sz="2800" dirty="0">
                <a:latin typeface="Consolas" panose="020B0609020204030204" pitchFamily="49" charset="0"/>
              </a:rPr>
              <a:t>;</a:t>
            </a:r>
          </a:p>
          <a:p>
            <a:endParaRPr lang="en-US" sz="2800" dirty="0">
              <a:latin typeface="Consolas" panose="020B0609020204030204" pitchFamily="49" charset="0"/>
            </a:endParaRPr>
          </a:p>
          <a:p>
            <a:r>
              <a:rPr lang="en-US" sz="2800" dirty="0">
                <a:latin typeface="Consolas" panose="020B0609020204030204" pitchFamily="49" charset="0"/>
              </a:rPr>
              <a:t>    //Configure the NCQ request.</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size_t</a:t>
            </a:r>
            <a:r>
              <a:rPr lang="en-US" sz="2800" dirty="0">
                <a:solidFill>
                  <a:srgbClr val="0070C0"/>
                </a:solidFill>
                <a:latin typeface="Consolas" panose="020B0609020204030204" pitchFamily="49" charset="0"/>
              </a:rPr>
              <a:t> </a:t>
            </a:r>
            <a:r>
              <a:rPr lang="en-US" sz="2800" dirty="0" err="1">
                <a:latin typeface="Consolas" panose="020B0609020204030204" pitchFamily="49" charset="0"/>
              </a:rPr>
              <a:t>first_sector</a:t>
            </a:r>
            <a:r>
              <a:rPr lang="en-US" sz="2800" dirty="0">
                <a:latin typeface="Consolas" panose="020B0609020204030204" pitchFamily="49" charset="0"/>
              </a:rPr>
              <a:t> = off / </a:t>
            </a:r>
            <a:r>
              <a:rPr lang="en-US" sz="2800" dirty="0" err="1">
                <a:latin typeface="Consolas" panose="020B0609020204030204" pitchFamily="49" charset="0"/>
              </a:rPr>
              <a:t>sectorsize</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size_t</a:t>
            </a:r>
            <a:r>
              <a:rPr lang="en-US" sz="2800" dirty="0">
                <a:solidFill>
                  <a:srgbClr val="0070C0"/>
                </a:solidFill>
                <a:latin typeface="Consolas" panose="020B0609020204030204" pitchFamily="49" charset="0"/>
              </a:rPr>
              <a:t> </a:t>
            </a:r>
            <a:r>
              <a:rPr lang="en-US" sz="2800" dirty="0" err="1">
                <a:latin typeface="Consolas" panose="020B0609020204030204" pitchFamily="49" charset="0"/>
              </a:rPr>
              <a:t>nsectors</a:t>
            </a:r>
            <a:r>
              <a:rPr lang="en-US" sz="2800" dirty="0">
                <a:latin typeface="Consolas" panose="020B0609020204030204" pitchFamily="49" charset="0"/>
              </a:rPr>
              <a:t> = </a:t>
            </a:r>
            <a:r>
              <a:rPr lang="en-US" sz="2800" dirty="0" err="1">
                <a:latin typeface="Consolas" panose="020B0609020204030204" pitchFamily="49" charset="0"/>
              </a:rPr>
              <a:t>sz</a:t>
            </a:r>
            <a:r>
              <a:rPr lang="en-US" sz="2800" dirty="0">
                <a:latin typeface="Consolas" panose="020B0609020204030204" pitchFamily="49" charset="0"/>
              </a:rPr>
              <a:t> / </a:t>
            </a:r>
            <a:r>
              <a:rPr lang="en-US" sz="2800" dirty="0" err="1">
                <a:latin typeface="Consolas" panose="020B0609020204030204" pitchFamily="49" charset="0"/>
              </a:rPr>
              <a:t>sectorsize</a:t>
            </a:r>
            <a:r>
              <a:rPr lang="en-US" sz="2800" dirty="0">
                <a:latin typeface="Consolas" panose="020B0609020204030204" pitchFamily="49" charset="0"/>
              </a:rPr>
              <a:t>;</a:t>
            </a:r>
          </a:p>
          <a:p>
            <a:endParaRPr lang="en-US" sz="2800" dirty="0">
              <a:latin typeface="Consolas" panose="020B0609020204030204" pitchFamily="49" charset="0"/>
            </a:endParaRPr>
          </a:p>
          <a:p>
            <a:r>
              <a:rPr lang="en-US" sz="2800" dirty="0">
                <a:latin typeface="Consolas" panose="020B0609020204030204" pitchFamily="49" charset="0"/>
              </a:rPr>
              <a:t>    </a:t>
            </a:r>
            <a:r>
              <a:rPr lang="en-US" sz="2800" dirty="0" err="1">
                <a:latin typeface="Consolas" panose="020B0609020204030204" pitchFamily="49" charset="0"/>
              </a:rPr>
              <a:t>dma</a:t>
            </a:r>
            <a:r>
              <a:rPr lang="en-US" sz="2800" dirty="0">
                <a:latin typeface="Consolas" panose="020B0609020204030204" pitchFamily="49" charset="0"/>
              </a:rPr>
              <a:t>_.</a:t>
            </a:r>
            <a:r>
              <a:rPr lang="en-US" sz="2800" dirty="0" err="1">
                <a:latin typeface="Consolas" panose="020B0609020204030204" pitchFamily="49" charset="0"/>
              </a:rPr>
              <a:t>ct</a:t>
            </a:r>
            <a:r>
              <a:rPr lang="en-US" sz="2800" dirty="0">
                <a:latin typeface="Consolas" panose="020B0609020204030204" pitchFamily="49" charset="0"/>
              </a:rPr>
              <a:t>[slot].</a:t>
            </a:r>
            <a:r>
              <a:rPr lang="en-US" sz="2800" dirty="0" err="1">
                <a:latin typeface="Consolas" panose="020B0609020204030204" pitchFamily="49" charset="0"/>
              </a:rPr>
              <a:t>cfis</a:t>
            </a:r>
            <a:r>
              <a:rPr lang="en-US" sz="2800" dirty="0">
                <a:latin typeface="Consolas" panose="020B0609020204030204" pitchFamily="49" charset="0"/>
              </a:rPr>
              <a:t>[</a:t>
            </a:r>
            <a:r>
              <a:rPr lang="en-US" sz="2800" dirty="0">
                <a:solidFill>
                  <a:srgbClr val="00B050"/>
                </a:solidFill>
                <a:latin typeface="Consolas" panose="020B0609020204030204" pitchFamily="49" charset="0"/>
              </a:rPr>
              <a:t>0</a:t>
            </a:r>
            <a:r>
              <a:rPr lang="en-US" sz="2800" dirty="0">
                <a:latin typeface="Consolas" panose="020B0609020204030204" pitchFamily="49" charset="0"/>
              </a:rPr>
              <a:t>] = </a:t>
            </a:r>
            <a:r>
              <a:rPr lang="en-US" sz="2800" dirty="0" err="1">
                <a:latin typeface="Consolas" panose="020B0609020204030204" pitchFamily="49" charset="0"/>
              </a:rPr>
              <a:t>cfis_command</a:t>
            </a:r>
            <a:endParaRPr lang="en-US" sz="2800" dirty="0">
              <a:latin typeface="Consolas" panose="020B0609020204030204" pitchFamily="49" charset="0"/>
            </a:endParaRPr>
          </a:p>
          <a:p>
            <a:r>
              <a:rPr lang="en-US" sz="2800" dirty="0">
                <a:latin typeface="Consolas" panose="020B0609020204030204" pitchFamily="49" charset="0"/>
              </a:rPr>
              <a:t>        | (</a:t>
            </a:r>
            <a:r>
              <a:rPr lang="en-US" sz="2800" dirty="0">
                <a:solidFill>
                  <a:srgbClr val="00B050"/>
                </a:solidFill>
                <a:latin typeface="Consolas" panose="020B0609020204030204" pitchFamily="49" charset="0"/>
              </a:rPr>
              <a:t>unsigned</a:t>
            </a:r>
            <a:r>
              <a:rPr lang="en-US" sz="2800" dirty="0">
                <a:latin typeface="Consolas" panose="020B0609020204030204" pitchFamily="49" charset="0"/>
              </a:rPr>
              <a:t>(</a:t>
            </a:r>
            <a:r>
              <a:rPr lang="en-US" sz="2800" dirty="0" err="1">
                <a:latin typeface="Consolas" panose="020B0609020204030204" pitchFamily="49" charset="0"/>
              </a:rPr>
              <a:t>cmd_read_fpdma_queued</a:t>
            </a:r>
            <a:r>
              <a:rPr lang="en-US" sz="2800" dirty="0">
                <a:latin typeface="Consolas" panose="020B0609020204030204" pitchFamily="49" charset="0"/>
              </a:rPr>
              <a:t>) &lt;&lt; </a:t>
            </a:r>
            <a:r>
              <a:rPr lang="en-US" sz="2800" dirty="0">
                <a:solidFill>
                  <a:srgbClr val="00B050"/>
                </a:solidFill>
                <a:latin typeface="Consolas" panose="020B0609020204030204" pitchFamily="49" charset="0"/>
              </a:rPr>
              <a:t>16</a:t>
            </a:r>
            <a:r>
              <a:rPr lang="en-US" sz="2800" dirty="0">
                <a:latin typeface="Consolas" panose="020B0609020204030204" pitchFamily="49" charset="0"/>
              </a:rPr>
              <a:t>)</a:t>
            </a:r>
          </a:p>
          <a:p>
            <a:r>
              <a:rPr lang="en-US" sz="2800" dirty="0">
                <a:latin typeface="Consolas" panose="020B0609020204030204" pitchFamily="49" charset="0"/>
              </a:rPr>
              <a:t>        | ((</a:t>
            </a:r>
            <a:r>
              <a:rPr lang="en-US" sz="2800" dirty="0" err="1">
                <a:latin typeface="Consolas" panose="020B0609020204030204" pitchFamily="49" charset="0"/>
              </a:rPr>
              <a:t>nsectors</a:t>
            </a:r>
            <a:r>
              <a:rPr lang="en-US" sz="2800" dirty="0">
                <a:latin typeface="Consolas" panose="020B0609020204030204" pitchFamily="49" charset="0"/>
              </a:rPr>
              <a:t> &amp; </a:t>
            </a:r>
            <a:r>
              <a:rPr lang="en-US" sz="2800" dirty="0">
                <a:solidFill>
                  <a:srgbClr val="00B050"/>
                </a:solidFill>
                <a:latin typeface="Consolas" panose="020B0609020204030204" pitchFamily="49" charset="0"/>
              </a:rPr>
              <a:t>0xFF</a:t>
            </a:r>
            <a:r>
              <a:rPr lang="en-US" sz="2800" dirty="0">
                <a:latin typeface="Consolas" panose="020B0609020204030204" pitchFamily="49" charset="0"/>
              </a:rPr>
              <a:t>) &lt;&lt; </a:t>
            </a:r>
            <a:r>
              <a:rPr lang="en-US" sz="2800" dirty="0">
                <a:solidFill>
                  <a:srgbClr val="00B050"/>
                </a:solidFill>
                <a:latin typeface="Consolas" panose="020B0609020204030204" pitchFamily="49" charset="0"/>
              </a:rPr>
              <a:t>24</a:t>
            </a:r>
            <a:r>
              <a:rPr lang="en-US" sz="2800" dirty="0">
                <a:latin typeface="Consolas" panose="020B0609020204030204" pitchFamily="49" charset="0"/>
              </a:rPr>
              <a:t>);</a:t>
            </a:r>
          </a:p>
          <a:p>
            <a:r>
              <a:rPr lang="en-US" sz="2800" dirty="0">
                <a:latin typeface="Consolas" panose="020B0609020204030204" pitchFamily="49" charset="0"/>
              </a:rPr>
              <a:t>    //...other config stuff...</a:t>
            </a:r>
          </a:p>
          <a:p>
            <a:endParaRPr lang="en-US" sz="2800" dirty="0">
              <a:latin typeface="Consolas" panose="020B0609020204030204" pitchFamily="49" charset="0"/>
            </a:endParaRPr>
          </a:p>
          <a:p>
            <a:r>
              <a:rPr lang="en-US" sz="2800" dirty="0">
                <a:latin typeface="Consolas" panose="020B0609020204030204" pitchFamily="49" charset="0"/>
              </a:rPr>
              <a:t>    //Ensure all previous writes have made</a:t>
            </a:r>
          </a:p>
          <a:p>
            <a:r>
              <a:rPr lang="en-US" sz="2800" dirty="0">
                <a:latin typeface="Consolas" panose="020B0609020204030204" pitchFamily="49" charset="0"/>
              </a:rPr>
              <a:t>    //it out to memory.</a:t>
            </a:r>
          </a:p>
          <a:p>
            <a:r>
              <a:rPr lang="en-US" sz="2800" dirty="0">
                <a:latin typeface="Consolas" panose="020B0609020204030204" pitchFamily="49" charset="0"/>
              </a:rPr>
              <a:t>    std::</a:t>
            </a:r>
            <a:r>
              <a:rPr lang="en-US" sz="2800" dirty="0" err="1">
                <a:latin typeface="Consolas" panose="020B0609020204030204" pitchFamily="49" charset="0"/>
              </a:rPr>
              <a:t>atomic_thread_fence</a:t>
            </a:r>
            <a:r>
              <a:rPr lang="en-US" sz="2800" dirty="0">
                <a:latin typeface="Consolas" panose="020B0609020204030204" pitchFamily="49" charset="0"/>
              </a:rPr>
              <a:t>(std::</a:t>
            </a:r>
            <a:r>
              <a:rPr lang="en-US" sz="2800" dirty="0" err="1">
                <a:latin typeface="Consolas" panose="020B0609020204030204" pitchFamily="49" charset="0"/>
              </a:rPr>
              <a:t>memory_order_release</a:t>
            </a:r>
            <a:r>
              <a:rPr lang="en-US" sz="2800" dirty="0">
                <a:latin typeface="Consolas" panose="020B0609020204030204" pitchFamily="49" charset="0"/>
              </a:rPr>
              <a:t>);</a:t>
            </a:r>
          </a:p>
          <a:p>
            <a:endParaRPr lang="en-US" sz="2800" dirty="0">
              <a:latin typeface="Consolas" panose="020B0609020204030204" pitchFamily="49" charset="0"/>
            </a:endParaRPr>
          </a:p>
          <a:p>
            <a:r>
              <a:rPr lang="en-US" sz="2800" dirty="0">
                <a:latin typeface="Consolas" panose="020B0609020204030204" pitchFamily="49" charset="0"/>
              </a:rPr>
              <a:t>    //Tell the drive which NCQ slot is used.</a:t>
            </a:r>
          </a:p>
          <a:p>
            <a:r>
              <a:rPr lang="en-US" sz="2800" dirty="0">
                <a:latin typeface="Consolas" panose="020B0609020204030204" pitchFamily="49" charset="0"/>
              </a:rPr>
              <a:t>    </a:t>
            </a:r>
            <a:r>
              <a:rPr lang="en-US" sz="2800" dirty="0" err="1">
                <a:latin typeface="Consolas" panose="020B0609020204030204" pitchFamily="49" charset="0"/>
              </a:rPr>
              <a:t>pr</a:t>
            </a:r>
            <a:r>
              <a:rPr lang="en-US" sz="2800" dirty="0">
                <a:latin typeface="Consolas" panose="020B0609020204030204" pitchFamily="49" charset="0"/>
              </a:rPr>
              <a:t>_-&gt;</a:t>
            </a:r>
            <a:r>
              <a:rPr lang="en-US" sz="2800" dirty="0" err="1">
                <a:latin typeface="Consolas" panose="020B0609020204030204" pitchFamily="49" charset="0"/>
              </a:rPr>
              <a:t>ncq_active_mask</a:t>
            </a:r>
            <a:r>
              <a:rPr lang="en-US" sz="2800" dirty="0">
                <a:latin typeface="Consolas" panose="020B0609020204030204" pitchFamily="49" charset="0"/>
              </a:rPr>
              <a:t> = </a:t>
            </a:r>
            <a:r>
              <a:rPr lang="en-US" sz="2800" dirty="0">
                <a:solidFill>
                  <a:srgbClr val="00B050"/>
                </a:solidFill>
                <a:latin typeface="Consolas" panose="020B0609020204030204" pitchFamily="49" charset="0"/>
              </a:rPr>
              <a:t>1U</a:t>
            </a:r>
            <a:r>
              <a:rPr lang="en-US" sz="2800" dirty="0">
                <a:latin typeface="Consolas" panose="020B0609020204030204" pitchFamily="49" charset="0"/>
              </a:rPr>
              <a:t> &lt;&lt; slot;</a:t>
            </a:r>
          </a:p>
          <a:p>
            <a:r>
              <a:rPr lang="en-US" sz="2800" dirty="0">
                <a:latin typeface="Consolas" panose="020B0609020204030204" pitchFamily="49" charset="0"/>
              </a:rPr>
              <a:t>    //Tell the drive that a command is available.</a:t>
            </a:r>
          </a:p>
          <a:p>
            <a:r>
              <a:rPr lang="en-US" sz="2800" dirty="0">
                <a:latin typeface="Consolas" panose="020B0609020204030204" pitchFamily="49" charset="0"/>
              </a:rPr>
              <a:t>    </a:t>
            </a:r>
            <a:r>
              <a:rPr lang="en-US" sz="2800" dirty="0" err="1">
                <a:latin typeface="Consolas" panose="020B0609020204030204" pitchFamily="49" charset="0"/>
              </a:rPr>
              <a:t>pr</a:t>
            </a:r>
            <a:r>
              <a:rPr lang="en-US" sz="2800" dirty="0">
                <a:latin typeface="Consolas" panose="020B0609020204030204" pitchFamily="49" charset="0"/>
              </a:rPr>
              <a:t>_-&gt;</a:t>
            </a:r>
            <a:r>
              <a:rPr lang="en-US" sz="2800" dirty="0" err="1">
                <a:latin typeface="Consolas" panose="020B0609020204030204" pitchFamily="49" charset="0"/>
              </a:rPr>
              <a:t>command_mask</a:t>
            </a:r>
            <a:r>
              <a:rPr lang="en-US" sz="2800" dirty="0">
                <a:latin typeface="Consolas" panose="020B0609020204030204" pitchFamily="49" charset="0"/>
              </a:rPr>
              <a:t> = </a:t>
            </a:r>
            <a:r>
              <a:rPr lang="en-US" sz="2800" dirty="0">
                <a:solidFill>
                  <a:srgbClr val="00B050"/>
                </a:solidFill>
                <a:latin typeface="Consolas" panose="020B0609020204030204" pitchFamily="49" charset="0"/>
              </a:rPr>
              <a:t>1U</a:t>
            </a:r>
            <a:r>
              <a:rPr lang="en-US" sz="2800" dirty="0">
                <a:latin typeface="Consolas" panose="020B0609020204030204" pitchFamily="49" charset="0"/>
              </a:rPr>
              <a:t> &lt;&lt; slot;</a:t>
            </a:r>
          </a:p>
          <a:p>
            <a:r>
              <a:rPr lang="en-US" sz="2800" dirty="0">
                <a:latin typeface="Consolas" panose="020B0609020204030204" pitchFamily="49" charset="0"/>
              </a:rPr>
              <a:t>    //The write to `</a:t>
            </a:r>
            <a:r>
              <a:rPr lang="en-US" sz="2800" dirty="0" err="1">
                <a:latin typeface="Consolas" panose="020B0609020204030204" pitchFamily="49" charset="0"/>
              </a:rPr>
              <a:t>command_mask</a:t>
            </a:r>
            <a:r>
              <a:rPr lang="en-US" sz="2800" dirty="0">
                <a:latin typeface="Consolas" panose="020B0609020204030204" pitchFamily="49" charset="0"/>
              </a:rPr>
              <a:t>` wakes up the device.</a:t>
            </a:r>
          </a:p>
          <a:p>
            <a:endParaRPr lang="en-US" sz="2800" dirty="0">
              <a:latin typeface="Consolas" panose="020B0609020204030204" pitchFamily="49" charset="0"/>
            </a:endParaRPr>
          </a:p>
          <a:p>
            <a:r>
              <a:rPr lang="en-US" sz="2800" dirty="0">
                <a:latin typeface="Consolas" panose="020B0609020204030204" pitchFamily="49" charset="0"/>
              </a:rPr>
              <a:t>    //The disk will generate an interrupt when</a:t>
            </a:r>
          </a:p>
          <a:p>
            <a:r>
              <a:rPr lang="en-US" sz="2800" dirty="0">
                <a:latin typeface="Consolas" panose="020B0609020204030204" pitchFamily="49" charset="0"/>
              </a:rPr>
              <a:t>    //the IO has completed!</a:t>
            </a:r>
          </a:p>
        </p:txBody>
      </p:sp>
    </p:spTree>
    <p:extLst>
      <p:ext uri="{BB962C8B-B14F-4D97-AF65-F5344CB8AC3E}">
        <p14:creationId xmlns:p14="http://schemas.microsoft.com/office/powerpoint/2010/main" val="70828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08333E-6 4.81481E-6 L 0.0013 -0.52153 " pathEditMode="relative" rAng="0" ptsTypes="AA">
                                      <p:cBhvr>
                                        <p:cTn id="6" dur="2000" fill="hold"/>
                                        <p:tgtEl>
                                          <p:spTgt spid="6"/>
                                        </p:tgtEl>
                                        <p:attrNameLst>
                                          <p:attrName>ppt_x</p:attrName>
                                          <p:attrName>ppt_y</p:attrName>
                                        </p:attrNameLst>
                                      </p:cBhvr>
                                      <p:rCtr x="65" y="-26088"/>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grpId="1" nodeType="clickEffect">
                                  <p:stCondLst>
                                    <p:cond delay="0"/>
                                  </p:stCondLst>
                                  <p:childTnLst>
                                    <p:animMotion origin="layout" path="M 0.0013 -0.52153 L 0.0013 -1.34514 " pathEditMode="relative" rAng="0" ptsTypes="AA">
                                      <p:cBhvr>
                                        <p:cTn id="10" dur="2000" fill="hold"/>
                                        <p:tgtEl>
                                          <p:spTgt spid="6"/>
                                        </p:tgtEl>
                                        <p:attrNameLst>
                                          <p:attrName>ppt_x</p:attrName>
                                          <p:attrName>ppt_y</p:attrName>
                                        </p:attrNameLst>
                                      </p:cBhvr>
                                      <p:rCtr x="0" y="-411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AF464B-ABC4-4ABE-A511-0A8733C2CD2F}"/>
              </a:ext>
            </a:extLst>
          </p:cNvPr>
          <p:cNvPicPr>
            <a:picLocks noChangeAspect="1"/>
          </p:cNvPicPr>
          <p:nvPr/>
        </p:nvPicPr>
        <p:blipFill>
          <a:blip r:embed="rId2"/>
          <a:stretch>
            <a:fillRect/>
          </a:stretch>
        </p:blipFill>
        <p:spPr>
          <a:xfrm>
            <a:off x="-2080482" y="0"/>
            <a:ext cx="7661448" cy="6858000"/>
          </a:xfrm>
          <a:prstGeom prst="rect">
            <a:avLst/>
          </a:prstGeom>
        </p:spPr>
      </p:pic>
      <p:sp>
        <p:nvSpPr>
          <p:cNvPr id="2" name="Title 1">
            <a:extLst>
              <a:ext uri="{FF2B5EF4-FFF2-40B4-BE49-F238E27FC236}">
                <a16:creationId xmlns:a16="http://schemas.microsoft.com/office/drawing/2014/main" id="{D00AC85D-FD32-4BE6-9258-CC58C546DBC5}"/>
              </a:ext>
            </a:extLst>
          </p:cNvPr>
          <p:cNvSpPr>
            <a:spLocks noGrp="1"/>
          </p:cNvSpPr>
          <p:nvPr>
            <p:ph type="title"/>
          </p:nvPr>
        </p:nvSpPr>
        <p:spPr>
          <a:xfrm>
            <a:off x="6095999" y="-60521"/>
            <a:ext cx="5884653" cy="1325563"/>
          </a:xfrm>
        </p:spPr>
        <p:txBody>
          <a:bodyPr/>
          <a:lstStyle/>
          <a:p>
            <a:r>
              <a:rPr lang="en-US" dirty="0">
                <a:solidFill>
                  <a:schemeClr val="bg1"/>
                </a:solidFill>
              </a:rPr>
              <a:t>LOOK AT ALL</a:t>
            </a:r>
            <a:br>
              <a:rPr lang="en-US" dirty="0">
                <a:solidFill>
                  <a:schemeClr val="bg1"/>
                </a:solidFill>
              </a:rPr>
            </a:br>
            <a:r>
              <a:rPr lang="en-US" dirty="0">
                <a:solidFill>
                  <a:schemeClr val="bg1"/>
                </a:solidFill>
              </a:rPr>
              <a:t>THE ACRONYMS</a:t>
            </a:r>
          </a:p>
        </p:txBody>
      </p:sp>
      <p:sp>
        <p:nvSpPr>
          <p:cNvPr id="3" name="Content Placeholder 2">
            <a:extLst>
              <a:ext uri="{FF2B5EF4-FFF2-40B4-BE49-F238E27FC236}">
                <a16:creationId xmlns:a16="http://schemas.microsoft.com/office/drawing/2014/main" id="{72FE145E-7592-4B25-BCD9-38DFF0EE044B}"/>
              </a:ext>
            </a:extLst>
          </p:cNvPr>
          <p:cNvSpPr>
            <a:spLocks noGrp="1"/>
          </p:cNvSpPr>
          <p:nvPr>
            <p:ph idx="1"/>
          </p:nvPr>
        </p:nvSpPr>
        <p:spPr>
          <a:xfrm>
            <a:off x="5227980" y="1265042"/>
            <a:ext cx="6931573" cy="5653479"/>
          </a:xfrm>
        </p:spPr>
        <p:txBody>
          <a:bodyPr>
            <a:noAutofit/>
          </a:bodyPr>
          <a:lstStyle/>
          <a:p>
            <a:r>
              <a:rPr lang="en-US" sz="3200" dirty="0">
                <a:solidFill>
                  <a:schemeClr val="bg1"/>
                </a:solidFill>
                <a:latin typeface="Segoe UI" panose="020B0502040204020203" pitchFamily="34" charset="0"/>
                <a:cs typeface="Segoe UI" panose="020B0502040204020203" pitchFamily="34" charset="0"/>
              </a:rPr>
              <a:t>PIC: An old approach for delivering interrupts to CPUs</a:t>
            </a:r>
          </a:p>
          <a:p>
            <a:r>
              <a:rPr lang="en-US" sz="3200" dirty="0">
                <a:solidFill>
                  <a:schemeClr val="bg1"/>
                </a:solidFill>
                <a:latin typeface="Segoe UI" panose="020B0502040204020203" pitchFamily="34" charset="0"/>
                <a:cs typeface="Segoe UI" panose="020B0502040204020203" pitchFamily="34" charset="0"/>
              </a:rPr>
              <a:t>PCI-e: A modern bus for fast devices</a:t>
            </a:r>
          </a:p>
          <a:p>
            <a:r>
              <a:rPr lang="en-US" sz="3200" dirty="0">
                <a:solidFill>
                  <a:schemeClr val="bg1"/>
                </a:solidFill>
                <a:latin typeface="Segoe UI" panose="020B0502040204020203" pitchFamily="34" charset="0"/>
                <a:cs typeface="Segoe UI" panose="020B0502040204020203" pitchFamily="34" charset="0"/>
              </a:rPr>
              <a:t>LAPIC+MSI: A modern approach for delivering interrupts over PCI-e</a:t>
            </a:r>
          </a:p>
          <a:p>
            <a:r>
              <a:rPr lang="en-US" sz="3200" dirty="0">
                <a:solidFill>
                  <a:schemeClr val="bg1"/>
                </a:solidFill>
                <a:latin typeface="Segoe UI" panose="020B0502040204020203" pitchFamily="34" charset="0"/>
                <a:cs typeface="Segoe UI" panose="020B0502040204020203" pitchFamily="34" charset="0"/>
              </a:rPr>
              <a:t>DMA: Enables devices to directly interact with memory</a:t>
            </a:r>
          </a:p>
          <a:p>
            <a:r>
              <a:rPr lang="en-US" sz="3200" dirty="0">
                <a:solidFill>
                  <a:schemeClr val="bg1"/>
                </a:solidFill>
                <a:latin typeface="Segoe UI" panose="020B0502040204020203" pitchFamily="34" charset="0"/>
                <a:cs typeface="Segoe UI" panose="020B0502040204020203" pitchFamily="34" charset="0"/>
              </a:rPr>
              <a:t>AHCI: A modern standard for interacting with storage devices</a:t>
            </a:r>
          </a:p>
          <a:p>
            <a:r>
              <a:rPr lang="en-US" sz="3200" dirty="0">
                <a:solidFill>
                  <a:schemeClr val="bg1"/>
                </a:solidFill>
                <a:latin typeface="Segoe UI" panose="020B0502040204020203" pitchFamily="34" charset="0"/>
                <a:cs typeface="Segoe UI" panose="020B0502040204020203" pitchFamily="34" charset="0"/>
              </a:rPr>
              <a:t>NCQ: A mechanism for issuing concurrent IOs to storage</a:t>
            </a:r>
          </a:p>
        </p:txBody>
      </p:sp>
    </p:spTree>
    <p:extLst>
      <p:ext uri="{BB962C8B-B14F-4D97-AF65-F5344CB8AC3E}">
        <p14:creationId xmlns:p14="http://schemas.microsoft.com/office/powerpoint/2010/main" val="76594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B597F-56A6-4226-81AB-B7A1F70CA52A}"/>
              </a:ext>
            </a:extLst>
          </p:cNvPr>
          <p:cNvSpPr>
            <a:spLocks noGrp="1"/>
          </p:cNvSpPr>
          <p:nvPr>
            <p:ph type="title"/>
          </p:nvPr>
        </p:nvSpPr>
        <p:spPr>
          <a:xfrm>
            <a:off x="-122664" y="-323387"/>
            <a:ext cx="4103649" cy="3392834"/>
          </a:xfrm>
        </p:spPr>
        <p:txBody>
          <a:bodyPr>
            <a:normAutofit/>
          </a:bodyPr>
          <a:lstStyle/>
          <a:p>
            <a:r>
              <a:rPr lang="en-US" sz="3800" dirty="0"/>
              <a:t>The Olden Days:</a:t>
            </a:r>
            <a:br>
              <a:rPr lang="en-US" sz="3800" dirty="0"/>
            </a:br>
            <a:r>
              <a:rPr lang="en-US" sz="3800" dirty="0"/>
              <a:t>Intel’s 8259 Programmable Interrupt Controller (PIC)</a:t>
            </a:r>
          </a:p>
        </p:txBody>
      </p:sp>
      <p:sp>
        <p:nvSpPr>
          <p:cNvPr id="3" name="Content Placeholder 2">
            <a:extLst>
              <a:ext uri="{FF2B5EF4-FFF2-40B4-BE49-F238E27FC236}">
                <a16:creationId xmlns:a16="http://schemas.microsoft.com/office/drawing/2014/main" id="{7A185FCD-4EDA-4D96-A731-0850454989F5}"/>
              </a:ext>
            </a:extLst>
          </p:cNvPr>
          <p:cNvSpPr>
            <a:spLocks noGrp="1"/>
          </p:cNvSpPr>
          <p:nvPr>
            <p:ph idx="1"/>
          </p:nvPr>
        </p:nvSpPr>
        <p:spPr>
          <a:xfrm>
            <a:off x="3791415" y="107931"/>
            <a:ext cx="8430322" cy="2903611"/>
          </a:xfrm>
        </p:spPr>
        <p:txBody>
          <a:bodyPr>
            <a:normAutofit fontScale="92500"/>
          </a:bodyPr>
          <a:lstStyle/>
          <a:p>
            <a:r>
              <a:rPr lang="en-US" sz="3200" dirty="0"/>
              <a:t>The 8259 PIC was first introduced by Intel in 1976</a:t>
            </a:r>
          </a:p>
          <a:p>
            <a:pPr lvl="1"/>
            <a:r>
              <a:rPr lang="en-US" sz="2800" dirty="0"/>
              <a:t>The PIC aggregated 8 interrupt lines from multiple devices, sending a single interrupt line to the CPU</a:t>
            </a:r>
          </a:p>
          <a:p>
            <a:pPr lvl="1"/>
            <a:r>
              <a:rPr lang="en-US" sz="2800" dirty="0"/>
              <a:t>After executing each instruction, the CPU checks whether the interrupt line has been raised</a:t>
            </a:r>
          </a:p>
          <a:p>
            <a:r>
              <a:rPr lang="en-US" sz="3200" dirty="0">
                <a:solidFill>
                  <a:schemeClr val="bg1"/>
                </a:solidFill>
              </a:rPr>
              <a:t>To support 15 interrupts, Intel cascaded two PICs!</a:t>
            </a:r>
          </a:p>
        </p:txBody>
      </p:sp>
      <p:grpSp>
        <p:nvGrpSpPr>
          <p:cNvPr id="50" name="Group 49">
            <a:extLst>
              <a:ext uri="{FF2B5EF4-FFF2-40B4-BE49-F238E27FC236}">
                <a16:creationId xmlns:a16="http://schemas.microsoft.com/office/drawing/2014/main" id="{FD138743-426B-42AD-A331-504669A3352B}"/>
              </a:ext>
            </a:extLst>
          </p:cNvPr>
          <p:cNvGrpSpPr/>
          <p:nvPr/>
        </p:nvGrpSpPr>
        <p:grpSpPr>
          <a:xfrm>
            <a:off x="1955037" y="3189249"/>
            <a:ext cx="8268738" cy="3482756"/>
            <a:chOff x="137387" y="2910469"/>
            <a:chExt cx="8268738" cy="3482756"/>
          </a:xfrm>
        </p:grpSpPr>
        <p:sp>
          <p:nvSpPr>
            <p:cNvPr id="16" name="Rectangle 15">
              <a:extLst>
                <a:ext uri="{FF2B5EF4-FFF2-40B4-BE49-F238E27FC236}">
                  <a16:creationId xmlns:a16="http://schemas.microsoft.com/office/drawing/2014/main" id="{2AF2A134-2C00-4B3F-BEEE-97EA820FB5B9}"/>
                </a:ext>
              </a:extLst>
            </p:cNvPr>
            <p:cNvSpPr/>
            <p:nvPr/>
          </p:nvSpPr>
          <p:spPr>
            <a:xfrm>
              <a:off x="2085278" y="2910469"/>
              <a:ext cx="2397512" cy="348275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A9C156A1-AC78-460C-B03A-4F7E974FAEC8}"/>
                </a:ext>
              </a:extLst>
            </p:cNvPr>
            <p:cNvGrpSpPr/>
            <p:nvPr/>
          </p:nvGrpSpPr>
          <p:grpSpPr>
            <a:xfrm>
              <a:off x="1934218" y="3011542"/>
              <a:ext cx="1038096" cy="758285"/>
              <a:chOff x="1610833" y="4003287"/>
              <a:chExt cx="1038096" cy="758285"/>
            </a:xfrm>
          </p:grpSpPr>
          <p:sp>
            <p:nvSpPr>
              <p:cNvPr id="4" name="Rectangle 3">
                <a:extLst>
                  <a:ext uri="{FF2B5EF4-FFF2-40B4-BE49-F238E27FC236}">
                    <a16:creationId xmlns:a16="http://schemas.microsoft.com/office/drawing/2014/main" id="{F52F960D-DE26-4C56-8FBF-6FDDFAD306AF}"/>
                  </a:ext>
                </a:extLst>
              </p:cNvPr>
              <p:cNvSpPr/>
              <p:nvPr/>
            </p:nvSpPr>
            <p:spPr bwMode="auto">
              <a:xfrm>
                <a:off x="1610834" y="4003287"/>
                <a:ext cx="1038095" cy="341487"/>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b="1" dirty="0">
                    <a:ea typeface="ＭＳ Ｐゴシック" pitchFamily="-96" charset="-128"/>
                  </a:rPr>
                  <a:t>IRQ0</a:t>
                </a:r>
              </a:p>
            </p:txBody>
          </p:sp>
          <p:sp>
            <p:nvSpPr>
              <p:cNvPr id="5" name="Rectangle 4">
                <a:extLst>
                  <a:ext uri="{FF2B5EF4-FFF2-40B4-BE49-F238E27FC236}">
                    <a16:creationId xmlns:a16="http://schemas.microsoft.com/office/drawing/2014/main" id="{DC1DEC19-8D65-4E15-8AF0-9C867EF55BA4}"/>
                  </a:ext>
                </a:extLst>
              </p:cNvPr>
              <p:cNvSpPr/>
              <p:nvPr/>
            </p:nvSpPr>
            <p:spPr bwMode="auto">
              <a:xfrm>
                <a:off x="1610833" y="4420085"/>
                <a:ext cx="1038095" cy="341487"/>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b="1" dirty="0">
                    <a:ea typeface="ＭＳ Ｐゴシック" pitchFamily="-96" charset="-128"/>
                  </a:rPr>
                  <a:t>IRQ1</a:t>
                </a:r>
              </a:p>
            </p:txBody>
          </p:sp>
        </p:grpSp>
        <p:grpSp>
          <p:nvGrpSpPr>
            <p:cNvPr id="7" name="Group 6">
              <a:extLst>
                <a:ext uri="{FF2B5EF4-FFF2-40B4-BE49-F238E27FC236}">
                  <a16:creationId xmlns:a16="http://schemas.microsoft.com/office/drawing/2014/main" id="{0C547D66-9E39-496A-8A83-6CE1A0759712}"/>
                </a:ext>
              </a:extLst>
            </p:cNvPr>
            <p:cNvGrpSpPr/>
            <p:nvPr/>
          </p:nvGrpSpPr>
          <p:grpSpPr>
            <a:xfrm>
              <a:off x="1934217" y="3845138"/>
              <a:ext cx="1038096" cy="758285"/>
              <a:chOff x="1610833" y="4003287"/>
              <a:chExt cx="1038096" cy="758285"/>
            </a:xfrm>
          </p:grpSpPr>
          <p:sp>
            <p:nvSpPr>
              <p:cNvPr id="8" name="Rectangle 7">
                <a:extLst>
                  <a:ext uri="{FF2B5EF4-FFF2-40B4-BE49-F238E27FC236}">
                    <a16:creationId xmlns:a16="http://schemas.microsoft.com/office/drawing/2014/main" id="{38DB914C-895A-4BEF-8BD0-424CD239398A}"/>
                  </a:ext>
                </a:extLst>
              </p:cNvPr>
              <p:cNvSpPr/>
              <p:nvPr/>
            </p:nvSpPr>
            <p:spPr bwMode="auto">
              <a:xfrm>
                <a:off x="1610834" y="4003287"/>
                <a:ext cx="1038095" cy="341487"/>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b="1" dirty="0">
                    <a:ea typeface="ＭＳ Ｐゴシック" pitchFamily="-96" charset="-128"/>
                  </a:rPr>
                  <a:t>IRQ2</a:t>
                </a:r>
              </a:p>
            </p:txBody>
          </p:sp>
          <p:sp>
            <p:nvSpPr>
              <p:cNvPr id="9" name="Rectangle 8">
                <a:extLst>
                  <a:ext uri="{FF2B5EF4-FFF2-40B4-BE49-F238E27FC236}">
                    <a16:creationId xmlns:a16="http://schemas.microsoft.com/office/drawing/2014/main" id="{C33E1D9B-1FEA-4275-A743-F9281140A9D3}"/>
                  </a:ext>
                </a:extLst>
              </p:cNvPr>
              <p:cNvSpPr/>
              <p:nvPr/>
            </p:nvSpPr>
            <p:spPr bwMode="auto">
              <a:xfrm>
                <a:off x="1610833" y="4420085"/>
                <a:ext cx="1038095" cy="341487"/>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b="1" dirty="0">
                    <a:ea typeface="ＭＳ Ｐゴシック" pitchFamily="-96" charset="-128"/>
                  </a:rPr>
                  <a:t>IRQ3</a:t>
                </a:r>
              </a:p>
            </p:txBody>
          </p:sp>
        </p:grpSp>
        <p:grpSp>
          <p:nvGrpSpPr>
            <p:cNvPr id="10" name="Group 9">
              <a:extLst>
                <a:ext uri="{FF2B5EF4-FFF2-40B4-BE49-F238E27FC236}">
                  <a16:creationId xmlns:a16="http://schemas.microsoft.com/office/drawing/2014/main" id="{B56E34FC-06A6-4836-A656-46FE9A3D2342}"/>
                </a:ext>
              </a:extLst>
            </p:cNvPr>
            <p:cNvGrpSpPr/>
            <p:nvPr/>
          </p:nvGrpSpPr>
          <p:grpSpPr>
            <a:xfrm>
              <a:off x="1934216" y="4678734"/>
              <a:ext cx="1038096" cy="758285"/>
              <a:chOff x="1610833" y="4003287"/>
              <a:chExt cx="1038096" cy="758285"/>
            </a:xfrm>
          </p:grpSpPr>
          <p:sp>
            <p:nvSpPr>
              <p:cNvPr id="11" name="Rectangle 10">
                <a:extLst>
                  <a:ext uri="{FF2B5EF4-FFF2-40B4-BE49-F238E27FC236}">
                    <a16:creationId xmlns:a16="http://schemas.microsoft.com/office/drawing/2014/main" id="{DF5FC617-27A2-44F7-8F15-40DB3664732A}"/>
                  </a:ext>
                </a:extLst>
              </p:cNvPr>
              <p:cNvSpPr/>
              <p:nvPr/>
            </p:nvSpPr>
            <p:spPr bwMode="auto">
              <a:xfrm>
                <a:off x="1610834" y="4003287"/>
                <a:ext cx="1038095" cy="341487"/>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b="1" dirty="0">
                    <a:ea typeface="ＭＳ Ｐゴシック" pitchFamily="-96" charset="-128"/>
                  </a:rPr>
                  <a:t>IRQ4</a:t>
                </a:r>
              </a:p>
            </p:txBody>
          </p:sp>
          <p:sp>
            <p:nvSpPr>
              <p:cNvPr id="12" name="Rectangle 11">
                <a:extLst>
                  <a:ext uri="{FF2B5EF4-FFF2-40B4-BE49-F238E27FC236}">
                    <a16:creationId xmlns:a16="http://schemas.microsoft.com/office/drawing/2014/main" id="{B49FCF15-CBEE-4498-B3B8-25DE87C90EC2}"/>
                  </a:ext>
                </a:extLst>
              </p:cNvPr>
              <p:cNvSpPr/>
              <p:nvPr/>
            </p:nvSpPr>
            <p:spPr bwMode="auto">
              <a:xfrm>
                <a:off x="1610833" y="4420085"/>
                <a:ext cx="1038095" cy="341487"/>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b="1" dirty="0">
                    <a:ea typeface="ＭＳ Ｐゴシック" pitchFamily="-96" charset="-128"/>
                  </a:rPr>
                  <a:t>IRQ5</a:t>
                </a:r>
              </a:p>
            </p:txBody>
          </p:sp>
        </p:grpSp>
        <p:grpSp>
          <p:nvGrpSpPr>
            <p:cNvPr id="13" name="Group 12">
              <a:extLst>
                <a:ext uri="{FF2B5EF4-FFF2-40B4-BE49-F238E27FC236}">
                  <a16:creationId xmlns:a16="http://schemas.microsoft.com/office/drawing/2014/main" id="{2E3449AF-45AC-4543-B89F-EAA3244C2C47}"/>
                </a:ext>
              </a:extLst>
            </p:cNvPr>
            <p:cNvGrpSpPr/>
            <p:nvPr/>
          </p:nvGrpSpPr>
          <p:grpSpPr>
            <a:xfrm>
              <a:off x="1934215" y="5512330"/>
              <a:ext cx="1038096" cy="758285"/>
              <a:chOff x="1610833" y="4003287"/>
              <a:chExt cx="1038096" cy="758285"/>
            </a:xfrm>
          </p:grpSpPr>
          <p:sp>
            <p:nvSpPr>
              <p:cNvPr id="14" name="Rectangle 13">
                <a:extLst>
                  <a:ext uri="{FF2B5EF4-FFF2-40B4-BE49-F238E27FC236}">
                    <a16:creationId xmlns:a16="http://schemas.microsoft.com/office/drawing/2014/main" id="{9F2DA742-FFCF-43E8-BD91-13EDAA0E2231}"/>
                  </a:ext>
                </a:extLst>
              </p:cNvPr>
              <p:cNvSpPr/>
              <p:nvPr/>
            </p:nvSpPr>
            <p:spPr bwMode="auto">
              <a:xfrm>
                <a:off x="1610834" y="4003287"/>
                <a:ext cx="1038095" cy="341487"/>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b="1" dirty="0">
                    <a:ea typeface="ＭＳ Ｐゴシック" pitchFamily="-96" charset="-128"/>
                  </a:rPr>
                  <a:t>IRQ6</a:t>
                </a:r>
              </a:p>
            </p:txBody>
          </p:sp>
          <p:sp>
            <p:nvSpPr>
              <p:cNvPr id="15" name="Rectangle 14">
                <a:extLst>
                  <a:ext uri="{FF2B5EF4-FFF2-40B4-BE49-F238E27FC236}">
                    <a16:creationId xmlns:a16="http://schemas.microsoft.com/office/drawing/2014/main" id="{CB8DE728-8CC0-4E1F-8DBA-886016A66620}"/>
                  </a:ext>
                </a:extLst>
              </p:cNvPr>
              <p:cNvSpPr/>
              <p:nvPr/>
            </p:nvSpPr>
            <p:spPr bwMode="auto">
              <a:xfrm>
                <a:off x="1610833" y="4420085"/>
                <a:ext cx="1038095" cy="341487"/>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b="1" dirty="0">
                    <a:ea typeface="ＭＳ Ｐゴシック" pitchFamily="-96" charset="-128"/>
                  </a:rPr>
                  <a:t>IRQ7</a:t>
                </a:r>
              </a:p>
            </p:txBody>
          </p:sp>
        </p:grpSp>
        <p:sp>
          <p:nvSpPr>
            <p:cNvPr id="17" name="TextBox 16">
              <a:extLst>
                <a:ext uri="{FF2B5EF4-FFF2-40B4-BE49-F238E27FC236}">
                  <a16:creationId xmlns:a16="http://schemas.microsoft.com/office/drawing/2014/main" id="{AB7EE9A5-5CDC-4B5D-86E7-043D9D977C5C}"/>
                </a:ext>
              </a:extLst>
            </p:cNvPr>
            <p:cNvSpPr txBox="1"/>
            <p:nvPr/>
          </p:nvSpPr>
          <p:spPr>
            <a:xfrm>
              <a:off x="3123370" y="4389329"/>
              <a:ext cx="1134893" cy="842603"/>
            </a:xfrm>
            <a:prstGeom prst="rect">
              <a:avLst/>
            </a:prstGeom>
            <a:noFill/>
          </p:spPr>
          <p:txBody>
            <a:bodyPr wrap="square" rtlCol="0">
              <a:spAutoFit/>
            </a:bodyPr>
            <a:lstStyle/>
            <a:p>
              <a:pPr algn="ctr">
                <a:lnSpc>
                  <a:spcPts val="2800"/>
                </a:lnSpc>
              </a:pPr>
              <a:r>
                <a:rPr lang="en-US" sz="3600" dirty="0">
                  <a:solidFill>
                    <a:schemeClr val="bg1"/>
                  </a:solidFill>
                </a:rPr>
                <a:t>8259 PIC</a:t>
              </a:r>
            </a:p>
          </p:txBody>
        </p:sp>
        <p:grpSp>
          <p:nvGrpSpPr>
            <p:cNvPr id="26" name="Group 25">
              <a:extLst>
                <a:ext uri="{FF2B5EF4-FFF2-40B4-BE49-F238E27FC236}">
                  <a16:creationId xmlns:a16="http://schemas.microsoft.com/office/drawing/2014/main" id="{704B1025-BA44-49BA-8AB4-678B21DAA939}"/>
                </a:ext>
              </a:extLst>
            </p:cNvPr>
            <p:cNvGrpSpPr/>
            <p:nvPr/>
          </p:nvGrpSpPr>
          <p:grpSpPr>
            <a:xfrm>
              <a:off x="142446" y="2983293"/>
              <a:ext cx="1791773" cy="341487"/>
              <a:chOff x="142446" y="2983293"/>
              <a:chExt cx="1791773" cy="341487"/>
            </a:xfrm>
          </p:grpSpPr>
          <p:sp>
            <p:nvSpPr>
              <p:cNvPr id="18" name="Rectangle 17">
                <a:extLst>
                  <a:ext uri="{FF2B5EF4-FFF2-40B4-BE49-F238E27FC236}">
                    <a16:creationId xmlns:a16="http://schemas.microsoft.com/office/drawing/2014/main" id="{C970F118-11CE-4448-AD02-C5E1C418C82D}"/>
                  </a:ext>
                </a:extLst>
              </p:cNvPr>
              <p:cNvSpPr/>
              <p:nvPr/>
            </p:nvSpPr>
            <p:spPr bwMode="auto">
              <a:xfrm>
                <a:off x="142446" y="2983293"/>
                <a:ext cx="1038095" cy="34148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b="1" dirty="0">
                    <a:ea typeface="ＭＳ Ｐゴシック" pitchFamily="-96" charset="-128"/>
                  </a:rPr>
                  <a:t>Device0</a:t>
                </a:r>
              </a:p>
            </p:txBody>
          </p:sp>
          <p:cxnSp>
            <p:nvCxnSpPr>
              <p:cNvPr id="20" name="Straight Connector 19">
                <a:extLst>
                  <a:ext uri="{FF2B5EF4-FFF2-40B4-BE49-F238E27FC236}">
                    <a16:creationId xmlns:a16="http://schemas.microsoft.com/office/drawing/2014/main" id="{2427958F-A7B1-43C1-8D89-0673E4B5FD00}"/>
                  </a:ext>
                </a:extLst>
              </p:cNvPr>
              <p:cNvCxnSpPr>
                <a:cxnSpLocks/>
                <a:stCxn id="4" idx="1"/>
              </p:cNvCxnSpPr>
              <p:nvPr/>
            </p:nvCxnSpPr>
            <p:spPr>
              <a:xfrm flipH="1">
                <a:off x="1115391" y="3182286"/>
                <a:ext cx="81882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1A054157-393A-46A4-B703-73C242DCDF24}"/>
                </a:ext>
              </a:extLst>
            </p:cNvPr>
            <p:cNvGrpSpPr/>
            <p:nvPr/>
          </p:nvGrpSpPr>
          <p:grpSpPr>
            <a:xfrm>
              <a:off x="137387" y="3400089"/>
              <a:ext cx="1791773" cy="341487"/>
              <a:chOff x="142446" y="2983293"/>
              <a:chExt cx="1791773" cy="341487"/>
            </a:xfrm>
          </p:grpSpPr>
          <p:sp>
            <p:nvSpPr>
              <p:cNvPr id="28" name="Rectangle 27">
                <a:extLst>
                  <a:ext uri="{FF2B5EF4-FFF2-40B4-BE49-F238E27FC236}">
                    <a16:creationId xmlns:a16="http://schemas.microsoft.com/office/drawing/2014/main" id="{5D721F2B-9A6A-45F2-BA0B-BA1B4F13A225}"/>
                  </a:ext>
                </a:extLst>
              </p:cNvPr>
              <p:cNvSpPr/>
              <p:nvPr/>
            </p:nvSpPr>
            <p:spPr bwMode="auto">
              <a:xfrm>
                <a:off x="142446" y="2983293"/>
                <a:ext cx="1038095" cy="34148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b="1" dirty="0">
                    <a:ea typeface="ＭＳ Ｐゴシック" pitchFamily="-96" charset="-128"/>
                  </a:rPr>
                  <a:t>Device1</a:t>
                </a:r>
              </a:p>
            </p:txBody>
          </p:sp>
          <p:cxnSp>
            <p:nvCxnSpPr>
              <p:cNvPr id="29" name="Straight Connector 28">
                <a:extLst>
                  <a:ext uri="{FF2B5EF4-FFF2-40B4-BE49-F238E27FC236}">
                    <a16:creationId xmlns:a16="http://schemas.microsoft.com/office/drawing/2014/main" id="{D81C7EAE-DD2B-492C-ACB7-657376B08490}"/>
                  </a:ext>
                </a:extLst>
              </p:cNvPr>
              <p:cNvCxnSpPr>
                <a:cxnSpLocks/>
              </p:cNvCxnSpPr>
              <p:nvPr/>
            </p:nvCxnSpPr>
            <p:spPr>
              <a:xfrm flipH="1">
                <a:off x="1115391" y="3182286"/>
                <a:ext cx="81882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48DAFF5A-A24A-4F28-B9A1-79955C7BD911}"/>
                </a:ext>
              </a:extLst>
            </p:cNvPr>
            <p:cNvGrpSpPr/>
            <p:nvPr/>
          </p:nvGrpSpPr>
          <p:grpSpPr>
            <a:xfrm>
              <a:off x="137387" y="3821447"/>
              <a:ext cx="1791773" cy="341487"/>
              <a:chOff x="142446" y="2983293"/>
              <a:chExt cx="1791773" cy="341487"/>
            </a:xfrm>
          </p:grpSpPr>
          <p:sp>
            <p:nvSpPr>
              <p:cNvPr id="31" name="Rectangle 30">
                <a:extLst>
                  <a:ext uri="{FF2B5EF4-FFF2-40B4-BE49-F238E27FC236}">
                    <a16:creationId xmlns:a16="http://schemas.microsoft.com/office/drawing/2014/main" id="{A04BC3A2-6CD8-400A-B90A-BB6895433094}"/>
                  </a:ext>
                </a:extLst>
              </p:cNvPr>
              <p:cNvSpPr/>
              <p:nvPr/>
            </p:nvSpPr>
            <p:spPr bwMode="auto">
              <a:xfrm>
                <a:off x="142446" y="2983293"/>
                <a:ext cx="1038095" cy="34148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b="1" dirty="0">
                    <a:ea typeface="ＭＳ Ｐゴシック" pitchFamily="-96" charset="-128"/>
                  </a:rPr>
                  <a:t>Device2</a:t>
                </a:r>
              </a:p>
            </p:txBody>
          </p:sp>
          <p:cxnSp>
            <p:nvCxnSpPr>
              <p:cNvPr id="32" name="Straight Connector 31">
                <a:extLst>
                  <a:ext uri="{FF2B5EF4-FFF2-40B4-BE49-F238E27FC236}">
                    <a16:creationId xmlns:a16="http://schemas.microsoft.com/office/drawing/2014/main" id="{1DDDAFD7-0C0B-4477-BC68-1E07663B9D0F}"/>
                  </a:ext>
                </a:extLst>
              </p:cNvPr>
              <p:cNvCxnSpPr>
                <a:cxnSpLocks/>
              </p:cNvCxnSpPr>
              <p:nvPr/>
            </p:nvCxnSpPr>
            <p:spPr>
              <a:xfrm flipH="1">
                <a:off x="1115391" y="3182286"/>
                <a:ext cx="81882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040FDE0A-374E-44EA-BBB9-0120D83513A4}"/>
                </a:ext>
              </a:extLst>
            </p:cNvPr>
            <p:cNvGrpSpPr/>
            <p:nvPr/>
          </p:nvGrpSpPr>
          <p:grpSpPr>
            <a:xfrm>
              <a:off x="137387" y="4242805"/>
              <a:ext cx="1791773" cy="341487"/>
              <a:chOff x="142446" y="2983293"/>
              <a:chExt cx="1791773" cy="341487"/>
            </a:xfrm>
          </p:grpSpPr>
          <p:sp>
            <p:nvSpPr>
              <p:cNvPr id="34" name="Rectangle 33">
                <a:extLst>
                  <a:ext uri="{FF2B5EF4-FFF2-40B4-BE49-F238E27FC236}">
                    <a16:creationId xmlns:a16="http://schemas.microsoft.com/office/drawing/2014/main" id="{E6B0C899-4BA1-44FF-8098-8D2AAAC928E6}"/>
                  </a:ext>
                </a:extLst>
              </p:cNvPr>
              <p:cNvSpPr/>
              <p:nvPr/>
            </p:nvSpPr>
            <p:spPr bwMode="auto">
              <a:xfrm>
                <a:off x="142446" y="2983293"/>
                <a:ext cx="1038095" cy="34148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b="1" dirty="0">
                    <a:ea typeface="ＭＳ Ｐゴシック" pitchFamily="-96" charset="-128"/>
                  </a:rPr>
                  <a:t>Device3</a:t>
                </a:r>
              </a:p>
            </p:txBody>
          </p:sp>
          <p:cxnSp>
            <p:nvCxnSpPr>
              <p:cNvPr id="35" name="Straight Connector 34">
                <a:extLst>
                  <a:ext uri="{FF2B5EF4-FFF2-40B4-BE49-F238E27FC236}">
                    <a16:creationId xmlns:a16="http://schemas.microsoft.com/office/drawing/2014/main" id="{8E08C7AC-E3EC-490D-90A2-E545ECEA3F70}"/>
                  </a:ext>
                </a:extLst>
              </p:cNvPr>
              <p:cNvCxnSpPr>
                <a:cxnSpLocks/>
              </p:cNvCxnSpPr>
              <p:nvPr/>
            </p:nvCxnSpPr>
            <p:spPr>
              <a:xfrm flipH="1">
                <a:off x="1115391" y="3182286"/>
                <a:ext cx="81882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C2FF16AB-732F-480E-9C6E-315CA404B1A4}"/>
                </a:ext>
              </a:extLst>
            </p:cNvPr>
            <p:cNvGrpSpPr/>
            <p:nvPr/>
          </p:nvGrpSpPr>
          <p:grpSpPr>
            <a:xfrm>
              <a:off x="137387" y="4663643"/>
              <a:ext cx="1791773" cy="341487"/>
              <a:chOff x="142446" y="2983293"/>
              <a:chExt cx="1791773" cy="341487"/>
            </a:xfrm>
          </p:grpSpPr>
          <p:sp>
            <p:nvSpPr>
              <p:cNvPr id="37" name="Rectangle 36">
                <a:extLst>
                  <a:ext uri="{FF2B5EF4-FFF2-40B4-BE49-F238E27FC236}">
                    <a16:creationId xmlns:a16="http://schemas.microsoft.com/office/drawing/2014/main" id="{7925005A-45C0-4F1A-88B2-70367F2A21E5}"/>
                  </a:ext>
                </a:extLst>
              </p:cNvPr>
              <p:cNvSpPr/>
              <p:nvPr/>
            </p:nvSpPr>
            <p:spPr bwMode="auto">
              <a:xfrm>
                <a:off x="142446" y="2983293"/>
                <a:ext cx="1038095" cy="34148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b="1" dirty="0">
                    <a:ea typeface="ＭＳ Ｐゴシック" pitchFamily="-96" charset="-128"/>
                  </a:rPr>
                  <a:t>Device4</a:t>
                </a:r>
              </a:p>
            </p:txBody>
          </p:sp>
          <p:cxnSp>
            <p:nvCxnSpPr>
              <p:cNvPr id="38" name="Straight Connector 37">
                <a:extLst>
                  <a:ext uri="{FF2B5EF4-FFF2-40B4-BE49-F238E27FC236}">
                    <a16:creationId xmlns:a16="http://schemas.microsoft.com/office/drawing/2014/main" id="{0FA86D9C-D1DD-4661-8699-EAA2F33A0008}"/>
                  </a:ext>
                </a:extLst>
              </p:cNvPr>
              <p:cNvCxnSpPr>
                <a:cxnSpLocks/>
              </p:cNvCxnSpPr>
              <p:nvPr/>
            </p:nvCxnSpPr>
            <p:spPr>
              <a:xfrm flipH="1">
                <a:off x="1115391" y="3182286"/>
                <a:ext cx="81882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169C876-F597-422D-BE19-2F84744D47EB}"/>
                </a:ext>
              </a:extLst>
            </p:cNvPr>
            <p:cNvGrpSpPr/>
            <p:nvPr/>
          </p:nvGrpSpPr>
          <p:grpSpPr>
            <a:xfrm>
              <a:off x="137387" y="5080438"/>
              <a:ext cx="1791773" cy="341487"/>
              <a:chOff x="142446" y="2983293"/>
              <a:chExt cx="1791773" cy="341487"/>
            </a:xfrm>
          </p:grpSpPr>
          <p:sp>
            <p:nvSpPr>
              <p:cNvPr id="40" name="Rectangle 39">
                <a:extLst>
                  <a:ext uri="{FF2B5EF4-FFF2-40B4-BE49-F238E27FC236}">
                    <a16:creationId xmlns:a16="http://schemas.microsoft.com/office/drawing/2014/main" id="{F0ADEB45-0B7B-4BC4-B5A5-70762FFC7692}"/>
                  </a:ext>
                </a:extLst>
              </p:cNvPr>
              <p:cNvSpPr/>
              <p:nvPr/>
            </p:nvSpPr>
            <p:spPr bwMode="auto">
              <a:xfrm>
                <a:off x="142446" y="2983293"/>
                <a:ext cx="1038095" cy="34148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b="1" dirty="0">
                    <a:ea typeface="ＭＳ Ｐゴシック" pitchFamily="-96" charset="-128"/>
                  </a:rPr>
                  <a:t>Device5</a:t>
                </a:r>
              </a:p>
            </p:txBody>
          </p:sp>
          <p:cxnSp>
            <p:nvCxnSpPr>
              <p:cNvPr id="41" name="Straight Connector 40">
                <a:extLst>
                  <a:ext uri="{FF2B5EF4-FFF2-40B4-BE49-F238E27FC236}">
                    <a16:creationId xmlns:a16="http://schemas.microsoft.com/office/drawing/2014/main" id="{9DCF470B-CD2D-416B-AC63-7ED5C1B98340}"/>
                  </a:ext>
                </a:extLst>
              </p:cNvPr>
              <p:cNvCxnSpPr>
                <a:cxnSpLocks/>
              </p:cNvCxnSpPr>
              <p:nvPr/>
            </p:nvCxnSpPr>
            <p:spPr>
              <a:xfrm flipH="1">
                <a:off x="1115391" y="3182286"/>
                <a:ext cx="81882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8C19F75E-6876-4068-95DD-D7BE4DC562C0}"/>
                </a:ext>
              </a:extLst>
            </p:cNvPr>
            <p:cNvGrpSpPr/>
            <p:nvPr/>
          </p:nvGrpSpPr>
          <p:grpSpPr>
            <a:xfrm>
              <a:off x="137387" y="5484076"/>
              <a:ext cx="1791773" cy="341487"/>
              <a:chOff x="142446" y="2983293"/>
              <a:chExt cx="1791773" cy="341487"/>
            </a:xfrm>
          </p:grpSpPr>
          <p:sp>
            <p:nvSpPr>
              <p:cNvPr id="43" name="Rectangle 42">
                <a:extLst>
                  <a:ext uri="{FF2B5EF4-FFF2-40B4-BE49-F238E27FC236}">
                    <a16:creationId xmlns:a16="http://schemas.microsoft.com/office/drawing/2014/main" id="{E8E6D6C9-0A7F-4F56-8E60-A6F6B533D580}"/>
                  </a:ext>
                </a:extLst>
              </p:cNvPr>
              <p:cNvSpPr/>
              <p:nvPr/>
            </p:nvSpPr>
            <p:spPr bwMode="auto">
              <a:xfrm>
                <a:off x="142446" y="2983293"/>
                <a:ext cx="1038095" cy="34148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b="1" dirty="0">
                    <a:ea typeface="ＭＳ Ｐゴシック" pitchFamily="-96" charset="-128"/>
                  </a:rPr>
                  <a:t>Device6</a:t>
                </a:r>
              </a:p>
            </p:txBody>
          </p:sp>
          <p:cxnSp>
            <p:nvCxnSpPr>
              <p:cNvPr id="44" name="Straight Connector 43">
                <a:extLst>
                  <a:ext uri="{FF2B5EF4-FFF2-40B4-BE49-F238E27FC236}">
                    <a16:creationId xmlns:a16="http://schemas.microsoft.com/office/drawing/2014/main" id="{6244FB5A-69C6-47DB-B85D-3E31B8E77A1D}"/>
                  </a:ext>
                </a:extLst>
              </p:cNvPr>
              <p:cNvCxnSpPr>
                <a:cxnSpLocks/>
              </p:cNvCxnSpPr>
              <p:nvPr/>
            </p:nvCxnSpPr>
            <p:spPr>
              <a:xfrm flipH="1">
                <a:off x="1115391" y="3182286"/>
                <a:ext cx="81882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2971BB1C-2762-41B7-A092-1FCF329E7DA1}"/>
                </a:ext>
              </a:extLst>
            </p:cNvPr>
            <p:cNvGrpSpPr/>
            <p:nvPr/>
          </p:nvGrpSpPr>
          <p:grpSpPr>
            <a:xfrm>
              <a:off x="137387" y="5915964"/>
              <a:ext cx="1791773" cy="341487"/>
              <a:chOff x="142446" y="2983293"/>
              <a:chExt cx="1791773" cy="341487"/>
            </a:xfrm>
          </p:grpSpPr>
          <p:sp>
            <p:nvSpPr>
              <p:cNvPr id="46" name="Rectangle 45">
                <a:extLst>
                  <a:ext uri="{FF2B5EF4-FFF2-40B4-BE49-F238E27FC236}">
                    <a16:creationId xmlns:a16="http://schemas.microsoft.com/office/drawing/2014/main" id="{4D99E214-D3A7-4E94-9B15-9EFA6AE6922A}"/>
                  </a:ext>
                </a:extLst>
              </p:cNvPr>
              <p:cNvSpPr/>
              <p:nvPr/>
            </p:nvSpPr>
            <p:spPr bwMode="auto">
              <a:xfrm>
                <a:off x="142446" y="2983293"/>
                <a:ext cx="1038095" cy="34148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b="1" dirty="0">
                    <a:ea typeface="ＭＳ Ｐゴシック" pitchFamily="-96" charset="-128"/>
                  </a:rPr>
                  <a:t>Device7</a:t>
                </a:r>
              </a:p>
            </p:txBody>
          </p:sp>
          <p:cxnSp>
            <p:nvCxnSpPr>
              <p:cNvPr id="47" name="Straight Connector 46">
                <a:extLst>
                  <a:ext uri="{FF2B5EF4-FFF2-40B4-BE49-F238E27FC236}">
                    <a16:creationId xmlns:a16="http://schemas.microsoft.com/office/drawing/2014/main" id="{0425E46B-DFD0-4A25-8775-D5A0C816FACC}"/>
                  </a:ext>
                </a:extLst>
              </p:cNvPr>
              <p:cNvCxnSpPr>
                <a:cxnSpLocks/>
              </p:cNvCxnSpPr>
              <p:nvPr/>
            </p:nvCxnSpPr>
            <p:spPr>
              <a:xfrm flipH="1">
                <a:off x="1115391" y="3182286"/>
                <a:ext cx="81882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48" name="Picture 47">
              <a:extLst>
                <a:ext uri="{FF2B5EF4-FFF2-40B4-BE49-F238E27FC236}">
                  <a16:creationId xmlns:a16="http://schemas.microsoft.com/office/drawing/2014/main" id="{E9E7892C-713F-49CE-A9D2-C03CD8006388}"/>
                </a:ext>
              </a:extLst>
            </p:cNvPr>
            <p:cNvPicPr>
              <a:picLocks noChangeAspect="1"/>
            </p:cNvPicPr>
            <p:nvPr/>
          </p:nvPicPr>
          <p:blipFill>
            <a:blip r:embed="rId3"/>
            <a:stretch>
              <a:fillRect/>
            </a:stretch>
          </p:blipFill>
          <p:spPr>
            <a:xfrm>
              <a:off x="6757638" y="3960652"/>
              <a:ext cx="1648487" cy="1648487"/>
            </a:xfrm>
            <a:prstGeom prst="rect">
              <a:avLst/>
            </a:prstGeom>
          </p:spPr>
        </p:pic>
        <p:cxnSp>
          <p:nvCxnSpPr>
            <p:cNvPr id="49" name="Straight Connector 48">
              <a:extLst>
                <a:ext uri="{FF2B5EF4-FFF2-40B4-BE49-F238E27FC236}">
                  <a16:creationId xmlns:a16="http://schemas.microsoft.com/office/drawing/2014/main" id="{4FC1D482-AFFE-463A-893F-361DDC492BE2}"/>
                </a:ext>
              </a:extLst>
            </p:cNvPr>
            <p:cNvCxnSpPr>
              <a:cxnSpLocks/>
            </p:cNvCxnSpPr>
            <p:nvPr/>
          </p:nvCxnSpPr>
          <p:spPr>
            <a:xfrm flipH="1" flipV="1">
              <a:off x="4482790" y="4651847"/>
              <a:ext cx="2375210" cy="117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4" name="Rectangle 53">
            <a:extLst>
              <a:ext uri="{FF2B5EF4-FFF2-40B4-BE49-F238E27FC236}">
                <a16:creationId xmlns:a16="http://schemas.microsoft.com/office/drawing/2014/main" id="{457DD7D5-EE51-46E2-80EE-3DDB3B9CEF60}"/>
              </a:ext>
            </a:extLst>
          </p:cNvPr>
          <p:cNvSpPr/>
          <p:nvPr/>
        </p:nvSpPr>
        <p:spPr bwMode="auto">
          <a:xfrm>
            <a:off x="6218264" y="4511989"/>
            <a:ext cx="2005326" cy="38388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400" b="1" dirty="0">
                <a:ea typeface="ＭＳ Ｐゴシック" pitchFamily="-96" charset="-128"/>
              </a:rPr>
              <a:t>Interrupt line</a:t>
            </a:r>
          </a:p>
        </p:txBody>
      </p:sp>
      <p:grpSp>
        <p:nvGrpSpPr>
          <p:cNvPr id="19" name="Group 18">
            <a:extLst>
              <a:ext uri="{FF2B5EF4-FFF2-40B4-BE49-F238E27FC236}">
                <a16:creationId xmlns:a16="http://schemas.microsoft.com/office/drawing/2014/main" id="{34D95E9D-E371-420D-896C-5A0B91AB4096}"/>
              </a:ext>
            </a:extLst>
          </p:cNvPr>
          <p:cNvGrpSpPr/>
          <p:nvPr/>
        </p:nvGrpSpPr>
        <p:grpSpPr>
          <a:xfrm>
            <a:off x="6859895" y="4997090"/>
            <a:ext cx="2005326" cy="998212"/>
            <a:chOff x="6859895" y="4997090"/>
            <a:chExt cx="2005326" cy="998212"/>
          </a:xfrm>
        </p:grpSpPr>
        <p:sp>
          <p:nvSpPr>
            <p:cNvPr id="55" name="Rectangle 54">
              <a:extLst>
                <a:ext uri="{FF2B5EF4-FFF2-40B4-BE49-F238E27FC236}">
                  <a16:creationId xmlns:a16="http://schemas.microsoft.com/office/drawing/2014/main" id="{2BCFBFB2-C5B8-45E0-BC63-082E15BF6C3B}"/>
                </a:ext>
              </a:extLst>
            </p:cNvPr>
            <p:cNvSpPr/>
            <p:nvPr/>
          </p:nvSpPr>
          <p:spPr bwMode="auto">
            <a:xfrm>
              <a:off x="6859895" y="5647752"/>
              <a:ext cx="2005326" cy="34755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lnSpc>
                  <a:spcPts val="1500"/>
                </a:lnSpc>
                <a:spcBef>
                  <a:spcPct val="0"/>
                </a:spcBef>
                <a:spcAft>
                  <a:spcPct val="0"/>
                </a:spcAft>
              </a:pPr>
              <a:r>
                <a:rPr lang="en-US" sz="2400" b="1" dirty="0">
                  <a:ea typeface="ＭＳ Ｐゴシック" pitchFamily="-96" charset="-128"/>
                </a:rPr>
                <a:t>CPU’s interrupt pin</a:t>
              </a:r>
            </a:p>
          </p:txBody>
        </p:sp>
        <p:cxnSp>
          <p:nvCxnSpPr>
            <p:cNvPr id="56" name="Straight Connector 55">
              <a:extLst>
                <a:ext uri="{FF2B5EF4-FFF2-40B4-BE49-F238E27FC236}">
                  <a16:creationId xmlns:a16="http://schemas.microsoft.com/office/drawing/2014/main" id="{56B58CDF-D269-41C1-AD65-FAE370749CED}"/>
                </a:ext>
              </a:extLst>
            </p:cNvPr>
            <p:cNvCxnSpPr>
              <a:cxnSpLocks/>
            </p:cNvCxnSpPr>
            <p:nvPr/>
          </p:nvCxnSpPr>
          <p:spPr>
            <a:xfrm flipH="1">
              <a:off x="7913650" y="4997090"/>
              <a:ext cx="661638" cy="617209"/>
            </a:xfrm>
            <a:prstGeom prst="line">
              <a:avLst/>
            </a:prstGeom>
            <a:ln w="38100">
              <a:solidFill>
                <a:schemeClr val="tx1"/>
              </a:solidFill>
              <a:headEnd type="triangle" w="lg" len="lg"/>
              <a:tailEnd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71165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B597F-56A6-4226-81AB-B7A1F70CA52A}"/>
              </a:ext>
            </a:extLst>
          </p:cNvPr>
          <p:cNvSpPr>
            <a:spLocks noGrp="1"/>
          </p:cNvSpPr>
          <p:nvPr>
            <p:ph type="title"/>
          </p:nvPr>
        </p:nvSpPr>
        <p:spPr>
          <a:xfrm>
            <a:off x="-122664" y="-323387"/>
            <a:ext cx="4103649" cy="3392834"/>
          </a:xfrm>
        </p:spPr>
        <p:txBody>
          <a:bodyPr>
            <a:normAutofit/>
          </a:bodyPr>
          <a:lstStyle/>
          <a:p>
            <a:r>
              <a:rPr lang="en-US" sz="3800" dirty="0"/>
              <a:t>The Olden Days:</a:t>
            </a:r>
            <a:br>
              <a:rPr lang="en-US" sz="3800" dirty="0"/>
            </a:br>
            <a:r>
              <a:rPr lang="en-US" sz="3800" dirty="0"/>
              <a:t>Intel’s 8259 Programmable Interrupt Controller (PIC)</a:t>
            </a:r>
          </a:p>
        </p:txBody>
      </p:sp>
      <p:sp>
        <p:nvSpPr>
          <p:cNvPr id="3" name="Content Placeholder 2">
            <a:extLst>
              <a:ext uri="{FF2B5EF4-FFF2-40B4-BE49-F238E27FC236}">
                <a16:creationId xmlns:a16="http://schemas.microsoft.com/office/drawing/2014/main" id="{7A185FCD-4EDA-4D96-A731-0850454989F5}"/>
              </a:ext>
            </a:extLst>
          </p:cNvPr>
          <p:cNvSpPr>
            <a:spLocks noGrp="1"/>
          </p:cNvSpPr>
          <p:nvPr>
            <p:ph idx="1"/>
          </p:nvPr>
        </p:nvSpPr>
        <p:spPr>
          <a:xfrm>
            <a:off x="3791415" y="107931"/>
            <a:ext cx="8430322" cy="2903611"/>
          </a:xfrm>
        </p:spPr>
        <p:txBody>
          <a:bodyPr>
            <a:normAutofit fontScale="92500"/>
          </a:bodyPr>
          <a:lstStyle/>
          <a:p>
            <a:r>
              <a:rPr lang="en-US" sz="3200" dirty="0"/>
              <a:t>The 8259 PIC was first introduced by Intel in 1976</a:t>
            </a:r>
          </a:p>
          <a:p>
            <a:pPr lvl="1"/>
            <a:r>
              <a:rPr lang="en-US" sz="2800" dirty="0"/>
              <a:t>The PIC aggregated 8 interrupt lines from multiple devices, sending a single interrupt line to the CPU</a:t>
            </a:r>
          </a:p>
          <a:p>
            <a:pPr lvl="1"/>
            <a:r>
              <a:rPr lang="en-US" sz="2800" dirty="0"/>
              <a:t>After executing each instruction, the CPU checks whether the interrupt line has been raised</a:t>
            </a:r>
          </a:p>
          <a:p>
            <a:r>
              <a:rPr lang="en-US" sz="3200" dirty="0"/>
              <a:t>To support 15 interrupts, Intel cascaded two PICs!</a:t>
            </a:r>
          </a:p>
        </p:txBody>
      </p:sp>
      <p:sp>
        <p:nvSpPr>
          <p:cNvPr id="95" name="Content Placeholder 2">
            <a:extLst>
              <a:ext uri="{FF2B5EF4-FFF2-40B4-BE49-F238E27FC236}">
                <a16:creationId xmlns:a16="http://schemas.microsoft.com/office/drawing/2014/main" id="{B95BE65B-E58F-437C-8E86-2A08E00BCA5A}"/>
              </a:ext>
            </a:extLst>
          </p:cNvPr>
          <p:cNvSpPr txBox="1">
            <a:spLocks/>
          </p:cNvSpPr>
          <p:nvPr/>
        </p:nvSpPr>
        <p:spPr>
          <a:xfrm>
            <a:off x="7964712" y="2740363"/>
            <a:ext cx="4241170"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Examples of IRQ numbers on the primary PIC</a:t>
            </a:r>
          </a:p>
          <a:p>
            <a:pPr lvl="1"/>
            <a:r>
              <a:rPr lang="en-US" dirty="0"/>
              <a:t>IRQ 0: Timer</a:t>
            </a:r>
          </a:p>
          <a:p>
            <a:pPr lvl="1"/>
            <a:r>
              <a:rPr lang="en-US" dirty="0"/>
              <a:t>IRQ 1: Keyboard</a:t>
            </a:r>
          </a:p>
          <a:p>
            <a:pPr lvl="1"/>
            <a:r>
              <a:rPr lang="en-US" dirty="0"/>
              <a:t>IRQ 2: Cascaded interrupt from the secondary PIC</a:t>
            </a:r>
          </a:p>
          <a:p>
            <a:r>
              <a:rPr lang="en-US" dirty="0"/>
              <a:t>Examples of IRQ numbers on the secondary PIC</a:t>
            </a:r>
          </a:p>
          <a:p>
            <a:pPr lvl="1"/>
            <a:r>
              <a:rPr lang="en-US" dirty="0"/>
              <a:t>IRQ 12: PS/2 Mouse</a:t>
            </a:r>
          </a:p>
          <a:p>
            <a:pPr lvl="1"/>
            <a:r>
              <a:rPr lang="en-US" dirty="0"/>
              <a:t>IRQ 14: ATA device (e.g., disk)</a:t>
            </a:r>
          </a:p>
        </p:txBody>
      </p:sp>
      <p:grpSp>
        <p:nvGrpSpPr>
          <p:cNvPr id="23" name="Group 22">
            <a:extLst>
              <a:ext uri="{FF2B5EF4-FFF2-40B4-BE49-F238E27FC236}">
                <a16:creationId xmlns:a16="http://schemas.microsoft.com/office/drawing/2014/main" id="{57E787FC-27C4-4444-BE53-C1A8A2E3A914}"/>
              </a:ext>
            </a:extLst>
          </p:cNvPr>
          <p:cNvGrpSpPr/>
          <p:nvPr/>
        </p:nvGrpSpPr>
        <p:grpSpPr>
          <a:xfrm>
            <a:off x="13862" y="2978132"/>
            <a:ext cx="8021178" cy="3394970"/>
            <a:chOff x="114221" y="2978132"/>
            <a:chExt cx="8021178" cy="3394970"/>
          </a:xfrm>
        </p:grpSpPr>
        <p:grpSp>
          <p:nvGrpSpPr>
            <p:cNvPr id="21" name="Group 20">
              <a:extLst>
                <a:ext uri="{FF2B5EF4-FFF2-40B4-BE49-F238E27FC236}">
                  <a16:creationId xmlns:a16="http://schemas.microsoft.com/office/drawing/2014/main" id="{B16262B4-5F35-4ABA-9BA7-32B658D4385B}"/>
                </a:ext>
              </a:extLst>
            </p:cNvPr>
            <p:cNvGrpSpPr/>
            <p:nvPr/>
          </p:nvGrpSpPr>
          <p:grpSpPr>
            <a:xfrm>
              <a:off x="114221" y="3429000"/>
              <a:ext cx="8021178" cy="2944102"/>
              <a:chOff x="181128" y="3011542"/>
              <a:chExt cx="8021178" cy="2944102"/>
            </a:xfrm>
          </p:grpSpPr>
          <p:pic>
            <p:nvPicPr>
              <p:cNvPr id="48" name="Picture 47">
                <a:extLst>
                  <a:ext uri="{FF2B5EF4-FFF2-40B4-BE49-F238E27FC236}">
                    <a16:creationId xmlns:a16="http://schemas.microsoft.com/office/drawing/2014/main" id="{E9E7892C-713F-49CE-A9D2-C03CD8006388}"/>
                  </a:ext>
                </a:extLst>
              </p:cNvPr>
              <p:cNvPicPr>
                <a:picLocks noChangeAspect="1"/>
              </p:cNvPicPr>
              <p:nvPr/>
            </p:nvPicPr>
            <p:blipFill>
              <a:blip r:embed="rId3"/>
              <a:stretch>
                <a:fillRect/>
              </a:stretch>
            </p:blipFill>
            <p:spPr>
              <a:xfrm>
                <a:off x="7110912" y="4239701"/>
                <a:ext cx="1091394" cy="1091394"/>
              </a:xfrm>
              <a:prstGeom prst="rect">
                <a:avLst/>
              </a:prstGeom>
            </p:spPr>
          </p:pic>
          <p:grpSp>
            <p:nvGrpSpPr>
              <p:cNvPr id="19" name="Group 18">
                <a:extLst>
                  <a:ext uri="{FF2B5EF4-FFF2-40B4-BE49-F238E27FC236}">
                    <a16:creationId xmlns:a16="http://schemas.microsoft.com/office/drawing/2014/main" id="{76C45181-B858-42C5-B7E6-70DAC70BCC2C}"/>
                  </a:ext>
                </a:extLst>
              </p:cNvPr>
              <p:cNvGrpSpPr>
                <a:grpSpLocks noChangeAspect="1"/>
              </p:cNvGrpSpPr>
              <p:nvPr/>
            </p:nvGrpSpPr>
            <p:grpSpPr>
              <a:xfrm>
                <a:off x="181128" y="3011542"/>
                <a:ext cx="4836922" cy="2494584"/>
                <a:chOff x="963686" y="3078347"/>
                <a:chExt cx="6752958" cy="3482756"/>
              </a:xfrm>
            </p:grpSpPr>
            <p:sp>
              <p:nvSpPr>
                <p:cNvPr id="16" name="Rectangle 15">
                  <a:extLst>
                    <a:ext uri="{FF2B5EF4-FFF2-40B4-BE49-F238E27FC236}">
                      <a16:creationId xmlns:a16="http://schemas.microsoft.com/office/drawing/2014/main" id="{2AF2A134-2C00-4B3F-BEEE-97EA820FB5B9}"/>
                    </a:ext>
                  </a:extLst>
                </p:cNvPr>
                <p:cNvSpPr/>
                <p:nvPr/>
              </p:nvSpPr>
              <p:spPr>
                <a:xfrm>
                  <a:off x="2943922" y="3078347"/>
                  <a:ext cx="2397512" cy="348275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nvGrpSpPr>
                <p:cNvPr id="6" name="Group 5">
                  <a:extLst>
                    <a:ext uri="{FF2B5EF4-FFF2-40B4-BE49-F238E27FC236}">
                      <a16:creationId xmlns:a16="http://schemas.microsoft.com/office/drawing/2014/main" id="{A9C156A1-AC78-460C-B03A-4F7E974FAEC8}"/>
                    </a:ext>
                  </a:extLst>
                </p:cNvPr>
                <p:cNvGrpSpPr/>
                <p:nvPr/>
              </p:nvGrpSpPr>
              <p:grpSpPr>
                <a:xfrm>
                  <a:off x="2792862" y="3179420"/>
                  <a:ext cx="1038096" cy="758285"/>
                  <a:chOff x="1610833" y="4003287"/>
                  <a:chExt cx="1038096" cy="758285"/>
                </a:xfrm>
              </p:grpSpPr>
              <p:sp>
                <p:nvSpPr>
                  <p:cNvPr id="4" name="Rectangle 3">
                    <a:extLst>
                      <a:ext uri="{FF2B5EF4-FFF2-40B4-BE49-F238E27FC236}">
                        <a16:creationId xmlns:a16="http://schemas.microsoft.com/office/drawing/2014/main" id="{F52F960D-DE26-4C56-8FBF-6FDDFAD306AF}"/>
                      </a:ext>
                    </a:extLst>
                  </p:cNvPr>
                  <p:cNvSpPr/>
                  <p:nvPr/>
                </p:nvSpPr>
                <p:spPr bwMode="auto">
                  <a:xfrm>
                    <a:off x="1610834" y="4003287"/>
                    <a:ext cx="1038095" cy="341487"/>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200" b="1" dirty="0">
                        <a:ea typeface="ＭＳ Ｐゴシック" pitchFamily="-96" charset="-128"/>
                      </a:rPr>
                      <a:t>IRQ0</a:t>
                    </a:r>
                  </a:p>
                </p:txBody>
              </p:sp>
              <p:sp>
                <p:nvSpPr>
                  <p:cNvPr id="5" name="Rectangle 4">
                    <a:extLst>
                      <a:ext uri="{FF2B5EF4-FFF2-40B4-BE49-F238E27FC236}">
                        <a16:creationId xmlns:a16="http://schemas.microsoft.com/office/drawing/2014/main" id="{DC1DEC19-8D65-4E15-8AF0-9C867EF55BA4}"/>
                      </a:ext>
                    </a:extLst>
                  </p:cNvPr>
                  <p:cNvSpPr/>
                  <p:nvPr/>
                </p:nvSpPr>
                <p:spPr bwMode="auto">
                  <a:xfrm>
                    <a:off x="1610833" y="4420085"/>
                    <a:ext cx="1038095" cy="341487"/>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200" b="1" dirty="0">
                        <a:ea typeface="ＭＳ Ｐゴシック" pitchFamily="-96" charset="-128"/>
                      </a:rPr>
                      <a:t>IRQ1</a:t>
                    </a:r>
                  </a:p>
                </p:txBody>
              </p:sp>
            </p:grpSp>
            <p:grpSp>
              <p:nvGrpSpPr>
                <p:cNvPr id="7" name="Group 6">
                  <a:extLst>
                    <a:ext uri="{FF2B5EF4-FFF2-40B4-BE49-F238E27FC236}">
                      <a16:creationId xmlns:a16="http://schemas.microsoft.com/office/drawing/2014/main" id="{0C547D66-9E39-496A-8A83-6CE1A0759712}"/>
                    </a:ext>
                  </a:extLst>
                </p:cNvPr>
                <p:cNvGrpSpPr/>
                <p:nvPr/>
              </p:nvGrpSpPr>
              <p:grpSpPr>
                <a:xfrm>
                  <a:off x="2792861" y="4013016"/>
                  <a:ext cx="1038096" cy="758285"/>
                  <a:chOff x="1610833" y="4003287"/>
                  <a:chExt cx="1038096" cy="758285"/>
                </a:xfrm>
              </p:grpSpPr>
              <p:sp>
                <p:nvSpPr>
                  <p:cNvPr id="8" name="Rectangle 7">
                    <a:extLst>
                      <a:ext uri="{FF2B5EF4-FFF2-40B4-BE49-F238E27FC236}">
                        <a16:creationId xmlns:a16="http://schemas.microsoft.com/office/drawing/2014/main" id="{38DB914C-895A-4BEF-8BD0-424CD239398A}"/>
                      </a:ext>
                    </a:extLst>
                  </p:cNvPr>
                  <p:cNvSpPr/>
                  <p:nvPr/>
                </p:nvSpPr>
                <p:spPr bwMode="auto">
                  <a:xfrm>
                    <a:off x="1610834" y="4003287"/>
                    <a:ext cx="1038095" cy="341487"/>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200" b="1" dirty="0">
                        <a:ea typeface="ＭＳ Ｐゴシック" pitchFamily="-96" charset="-128"/>
                      </a:rPr>
                      <a:t>IRQ2</a:t>
                    </a:r>
                  </a:p>
                </p:txBody>
              </p:sp>
              <p:sp>
                <p:nvSpPr>
                  <p:cNvPr id="9" name="Rectangle 8">
                    <a:extLst>
                      <a:ext uri="{FF2B5EF4-FFF2-40B4-BE49-F238E27FC236}">
                        <a16:creationId xmlns:a16="http://schemas.microsoft.com/office/drawing/2014/main" id="{C33E1D9B-1FEA-4275-A743-F9281140A9D3}"/>
                      </a:ext>
                    </a:extLst>
                  </p:cNvPr>
                  <p:cNvSpPr/>
                  <p:nvPr/>
                </p:nvSpPr>
                <p:spPr bwMode="auto">
                  <a:xfrm>
                    <a:off x="1610833" y="4420085"/>
                    <a:ext cx="1038095" cy="341487"/>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200" b="1" dirty="0">
                        <a:ea typeface="ＭＳ Ｐゴシック" pitchFamily="-96" charset="-128"/>
                      </a:rPr>
                      <a:t>IRQ3</a:t>
                    </a:r>
                  </a:p>
                </p:txBody>
              </p:sp>
            </p:grpSp>
            <p:grpSp>
              <p:nvGrpSpPr>
                <p:cNvPr id="10" name="Group 9">
                  <a:extLst>
                    <a:ext uri="{FF2B5EF4-FFF2-40B4-BE49-F238E27FC236}">
                      <a16:creationId xmlns:a16="http://schemas.microsoft.com/office/drawing/2014/main" id="{B56E34FC-06A6-4836-A656-46FE9A3D2342}"/>
                    </a:ext>
                  </a:extLst>
                </p:cNvPr>
                <p:cNvGrpSpPr/>
                <p:nvPr/>
              </p:nvGrpSpPr>
              <p:grpSpPr>
                <a:xfrm>
                  <a:off x="2792860" y="4846612"/>
                  <a:ext cx="1038096" cy="758285"/>
                  <a:chOff x="1610833" y="4003287"/>
                  <a:chExt cx="1038096" cy="758285"/>
                </a:xfrm>
              </p:grpSpPr>
              <p:sp>
                <p:nvSpPr>
                  <p:cNvPr id="11" name="Rectangle 10">
                    <a:extLst>
                      <a:ext uri="{FF2B5EF4-FFF2-40B4-BE49-F238E27FC236}">
                        <a16:creationId xmlns:a16="http://schemas.microsoft.com/office/drawing/2014/main" id="{DF5FC617-27A2-44F7-8F15-40DB3664732A}"/>
                      </a:ext>
                    </a:extLst>
                  </p:cNvPr>
                  <p:cNvSpPr/>
                  <p:nvPr/>
                </p:nvSpPr>
                <p:spPr bwMode="auto">
                  <a:xfrm>
                    <a:off x="1610834" y="4003287"/>
                    <a:ext cx="1038095" cy="341487"/>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200" b="1" dirty="0">
                        <a:ea typeface="ＭＳ Ｐゴシック" pitchFamily="-96" charset="-128"/>
                      </a:rPr>
                      <a:t>IRQ4</a:t>
                    </a:r>
                  </a:p>
                </p:txBody>
              </p:sp>
              <p:sp>
                <p:nvSpPr>
                  <p:cNvPr id="12" name="Rectangle 11">
                    <a:extLst>
                      <a:ext uri="{FF2B5EF4-FFF2-40B4-BE49-F238E27FC236}">
                        <a16:creationId xmlns:a16="http://schemas.microsoft.com/office/drawing/2014/main" id="{B49FCF15-CBEE-4498-B3B8-25DE87C90EC2}"/>
                      </a:ext>
                    </a:extLst>
                  </p:cNvPr>
                  <p:cNvSpPr/>
                  <p:nvPr/>
                </p:nvSpPr>
                <p:spPr bwMode="auto">
                  <a:xfrm>
                    <a:off x="1610833" y="4420085"/>
                    <a:ext cx="1038095" cy="341487"/>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200" b="1" dirty="0">
                        <a:ea typeface="ＭＳ Ｐゴシック" pitchFamily="-96" charset="-128"/>
                      </a:rPr>
                      <a:t>IRQ5</a:t>
                    </a:r>
                  </a:p>
                </p:txBody>
              </p:sp>
            </p:grpSp>
            <p:grpSp>
              <p:nvGrpSpPr>
                <p:cNvPr id="13" name="Group 12">
                  <a:extLst>
                    <a:ext uri="{FF2B5EF4-FFF2-40B4-BE49-F238E27FC236}">
                      <a16:creationId xmlns:a16="http://schemas.microsoft.com/office/drawing/2014/main" id="{2E3449AF-45AC-4543-B89F-EAA3244C2C47}"/>
                    </a:ext>
                  </a:extLst>
                </p:cNvPr>
                <p:cNvGrpSpPr/>
                <p:nvPr/>
              </p:nvGrpSpPr>
              <p:grpSpPr>
                <a:xfrm>
                  <a:off x="2792859" y="5680208"/>
                  <a:ext cx="1038096" cy="758285"/>
                  <a:chOff x="1610833" y="4003287"/>
                  <a:chExt cx="1038096" cy="758285"/>
                </a:xfrm>
              </p:grpSpPr>
              <p:sp>
                <p:nvSpPr>
                  <p:cNvPr id="14" name="Rectangle 13">
                    <a:extLst>
                      <a:ext uri="{FF2B5EF4-FFF2-40B4-BE49-F238E27FC236}">
                        <a16:creationId xmlns:a16="http://schemas.microsoft.com/office/drawing/2014/main" id="{9F2DA742-FFCF-43E8-BD91-13EDAA0E2231}"/>
                      </a:ext>
                    </a:extLst>
                  </p:cNvPr>
                  <p:cNvSpPr/>
                  <p:nvPr/>
                </p:nvSpPr>
                <p:spPr bwMode="auto">
                  <a:xfrm>
                    <a:off x="1610834" y="4003287"/>
                    <a:ext cx="1038095" cy="341487"/>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200" b="1" dirty="0">
                        <a:ea typeface="ＭＳ Ｐゴシック" pitchFamily="-96" charset="-128"/>
                      </a:rPr>
                      <a:t>IRQ6</a:t>
                    </a:r>
                  </a:p>
                </p:txBody>
              </p:sp>
              <p:sp>
                <p:nvSpPr>
                  <p:cNvPr id="15" name="Rectangle 14">
                    <a:extLst>
                      <a:ext uri="{FF2B5EF4-FFF2-40B4-BE49-F238E27FC236}">
                        <a16:creationId xmlns:a16="http://schemas.microsoft.com/office/drawing/2014/main" id="{CB8DE728-8CC0-4E1F-8DBA-886016A66620}"/>
                      </a:ext>
                    </a:extLst>
                  </p:cNvPr>
                  <p:cNvSpPr/>
                  <p:nvPr/>
                </p:nvSpPr>
                <p:spPr bwMode="auto">
                  <a:xfrm>
                    <a:off x="1610833" y="4420085"/>
                    <a:ext cx="1038095" cy="341487"/>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200" b="1" dirty="0">
                        <a:ea typeface="ＭＳ Ｐゴシック" pitchFamily="-96" charset="-128"/>
                      </a:rPr>
                      <a:t>IRQ7</a:t>
                    </a:r>
                  </a:p>
                </p:txBody>
              </p:sp>
            </p:grpSp>
            <p:sp>
              <p:nvSpPr>
                <p:cNvPr id="17" name="TextBox 16">
                  <a:extLst>
                    <a:ext uri="{FF2B5EF4-FFF2-40B4-BE49-F238E27FC236}">
                      <a16:creationId xmlns:a16="http://schemas.microsoft.com/office/drawing/2014/main" id="{AB7EE9A5-5CDC-4B5D-86E7-043D9D977C5C}"/>
                    </a:ext>
                  </a:extLst>
                </p:cNvPr>
                <p:cNvSpPr txBox="1"/>
                <p:nvPr/>
              </p:nvSpPr>
              <p:spPr>
                <a:xfrm>
                  <a:off x="3982013" y="4557207"/>
                  <a:ext cx="1134894" cy="1131530"/>
                </a:xfrm>
                <a:prstGeom prst="rect">
                  <a:avLst/>
                </a:prstGeom>
                <a:noFill/>
              </p:spPr>
              <p:txBody>
                <a:bodyPr wrap="square" rtlCol="0">
                  <a:spAutoFit/>
                </a:bodyPr>
                <a:lstStyle/>
                <a:p>
                  <a:pPr algn="ctr">
                    <a:lnSpc>
                      <a:spcPts val="2800"/>
                    </a:lnSpc>
                  </a:pPr>
                  <a:r>
                    <a:rPr lang="en-US" sz="2000" dirty="0">
                      <a:solidFill>
                        <a:schemeClr val="bg1"/>
                      </a:solidFill>
                    </a:rPr>
                    <a:t>8259 PIC</a:t>
                  </a:r>
                </a:p>
              </p:txBody>
            </p:sp>
            <p:grpSp>
              <p:nvGrpSpPr>
                <p:cNvPr id="26" name="Group 25">
                  <a:extLst>
                    <a:ext uri="{FF2B5EF4-FFF2-40B4-BE49-F238E27FC236}">
                      <a16:creationId xmlns:a16="http://schemas.microsoft.com/office/drawing/2014/main" id="{704B1025-BA44-49BA-8AB4-678B21DAA939}"/>
                    </a:ext>
                  </a:extLst>
                </p:cNvPr>
                <p:cNvGrpSpPr/>
                <p:nvPr/>
              </p:nvGrpSpPr>
              <p:grpSpPr>
                <a:xfrm>
                  <a:off x="1001090" y="3151171"/>
                  <a:ext cx="1791773" cy="341487"/>
                  <a:chOff x="142446" y="2983293"/>
                  <a:chExt cx="1791773" cy="341487"/>
                </a:xfrm>
              </p:grpSpPr>
              <p:sp>
                <p:nvSpPr>
                  <p:cNvPr id="18" name="Rectangle 17">
                    <a:extLst>
                      <a:ext uri="{FF2B5EF4-FFF2-40B4-BE49-F238E27FC236}">
                        <a16:creationId xmlns:a16="http://schemas.microsoft.com/office/drawing/2014/main" id="{C970F118-11CE-4448-AD02-C5E1C418C82D}"/>
                      </a:ext>
                    </a:extLst>
                  </p:cNvPr>
                  <p:cNvSpPr/>
                  <p:nvPr/>
                </p:nvSpPr>
                <p:spPr bwMode="auto">
                  <a:xfrm>
                    <a:off x="142446" y="2983293"/>
                    <a:ext cx="1038095" cy="34148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200" b="1" dirty="0">
                        <a:ea typeface="ＭＳ Ｐゴシック" pitchFamily="-96" charset="-128"/>
                      </a:rPr>
                      <a:t>Device8</a:t>
                    </a:r>
                  </a:p>
                </p:txBody>
              </p:sp>
              <p:cxnSp>
                <p:nvCxnSpPr>
                  <p:cNvPr id="20" name="Straight Connector 19">
                    <a:extLst>
                      <a:ext uri="{FF2B5EF4-FFF2-40B4-BE49-F238E27FC236}">
                        <a16:creationId xmlns:a16="http://schemas.microsoft.com/office/drawing/2014/main" id="{2427958F-A7B1-43C1-8D89-0673E4B5FD00}"/>
                      </a:ext>
                    </a:extLst>
                  </p:cNvPr>
                  <p:cNvCxnSpPr>
                    <a:cxnSpLocks/>
                    <a:stCxn id="4" idx="1"/>
                  </p:cNvCxnSpPr>
                  <p:nvPr/>
                </p:nvCxnSpPr>
                <p:spPr>
                  <a:xfrm flipH="1">
                    <a:off x="1115391" y="3182286"/>
                    <a:ext cx="81882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1A054157-393A-46A4-B703-73C242DCDF24}"/>
                    </a:ext>
                  </a:extLst>
                </p:cNvPr>
                <p:cNvGrpSpPr/>
                <p:nvPr/>
              </p:nvGrpSpPr>
              <p:grpSpPr>
                <a:xfrm>
                  <a:off x="996031" y="3567967"/>
                  <a:ext cx="1791773" cy="341487"/>
                  <a:chOff x="142446" y="2983293"/>
                  <a:chExt cx="1791773" cy="341487"/>
                </a:xfrm>
              </p:grpSpPr>
              <p:sp>
                <p:nvSpPr>
                  <p:cNvPr id="28" name="Rectangle 27">
                    <a:extLst>
                      <a:ext uri="{FF2B5EF4-FFF2-40B4-BE49-F238E27FC236}">
                        <a16:creationId xmlns:a16="http://schemas.microsoft.com/office/drawing/2014/main" id="{5D721F2B-9A6A-45F2-BA0B-BA1B4F13A225}"/>
                      </a:ext>
                    </a:extLst>
                  </p:cNvPr>
                  <p:cNvSpPr/>
                  <p:nvPr/>
                </p:nvSpPr>
                <p:spPr bwMode="auto">
                  <a:xfrm>
                    <a:off x="142446" y="2983293"/>
                    <a:ext cx="1038095" cy="34148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200" b="1" dirty="0">
                        <a:ea typeface="ＭＳ Ｐゴシック" pitchFamily="-96" charset="-128"/>
                      </a:rPr>
                      <a:t>Device9</a:t>
                    </a:r>
                  </a:p>
                </p:txBody>
              </p:sp>
              <p:cxnSp>
                <p:nvCxnSpPr>
                  <p:cNvPr id="29" name="Straight Connector 28">
                    <a:extLst>
                      <a:ext uri="{FF2B5EF4-FFF2-40B4-BE49-F238E27FC236}">
                        <a16:creationId xmlns:a16="http://schemas.microsoft.com/office/drawing/2014/main" id="{D81C7EAE-DD2B-492C-ACB7-657376B08490}"/>
                      </a:ext>
                    </a:extLst>
                  </p:cNvPr>
                  <p:cNvCxnSpPr>
                    <a:cxnSpLocks/>
                  </p:cNvCxnSpPr>
                  <p:nvPr/>
                </p:nvCxnSpPr>
                <p:spPr>
                  <a:xfrm flipH="1">
                    <a:off x="1115391" y="3182286"/>
                    <a:ext cx="81882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48DAFF5A-A24A-4F28-B9A1-79955C7BD911}"/>
                    </a:ext>
                  </a:extLst>
                </p:cNvPr>
                <p:cNvGrpSpPr/>
                <p:nvPr/>
              </p:nvGrpSpPr>
              <p:grpSpPr>
                <a:xfrm>
                  <a:off x="963686" y="3989325"/>
                  <a:ext cx="1824118" cy="341487"/>
                  <a:chOff x="110101" y="2983293"/>
                  <a:chExt cx="1824118" cy="341487"/>
                </a:xfrm>
              </p:grpSpPr>
              <p:sp>
                <p:nvSpPr>
                  <p:cNvPr id="31" name="Rectangle 30">
                    <a:extLst>
                      <a:ext uri="{FF2B5EF4-FFF2-40B4-BE49-F238E27FC236}">
                        <a16:creationId xmlns:a16="http://schemas.microsoft.com/office/drawing/2014/main" id="{A04BC3A2-6CD8-400A-B90A-BB6895433094}"/>
                      </a:ext>
                    </a:extLst>
                  </p:cNvPr>
                  <p:cNvSpPr/>
                  <p:nvPr/>
                </p:nvSpPr>
                <p:spPr bwMode="auto">
                  <a:xfrm>
                    <a:off x="110101" y="2983293"/>
                    <a:ext cx="1070442" cy="34148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200" b="1" dirty="0">
                        <a:ea typeface="ＭＳ Ｐゴシック" pitchFamily="-96" charset="-128"/>
                      </a:rPr>
                      <a:t>Device10</a:t>
                    </a:r>
                  </a:p>
                </p:txBody>
              </p:sp>
              <p:cxnSp>
                <p:nvCxnSpPr>
                  <p:cNvPr id="32" name="Straight Connector 31">
                    <a:extLst>
                      <a:ext uri="{FF2B5EF4-FFF2-40B4-BE49-F238E27FC236}">
                        <a16:creationId xmlns:a16="http://schemas.microsoft.com/office/drawing/2014/main" id="{1DDDAFD7-0C0B-4477-BC68-1E07663B9D0F}"/>
                      </a:ext>
                    </a:extLst>
                  </p:cNvPr>
                  <p:cNvCxnSpPr>
                    <a:cxnSpLocks/>
                  </p:cNvCxnSpPr>
                  <p:nvPr/>
                </p:nvCxnSpPr>
                <p:spPr>
                  <a:xfrm flipH="1">
                    <a:off x="1115391" y="3182286"/>
                    <a:ext cx="81882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040FDE0A-374E-44EA-BBB9-0120D83513A4}"/>
                    </a:ext>
                  </a:extLst>
                </p:cNvPr>
                <p:cNvGrpSpPr/>
                <p:nvPr/>
              </p:nvGrpSpPr>
              <p:grpSpPr>
                <a:xfrm>
                  <a:off x="963686" y="4410683"/>
                  <a:ext cx="1824118" cy="341487"/>
                  <a:chOff x="110101" y="2983293"/>
                  <a:chExt cx="1824118" cy="341487"/>
                </a:xfrm>
              </p:grpSpPr>
              <p:sp>
                <p:nvSpPr>
                  <p:cNvPr id="34" name="Rectangle 33">
                    <a:extLst>
                      <a:ext uri="{FF2B5EF4-FFF2-40B4-BE49-F238E27FC236}">
                        <a16:creationId xmlns:a16="http://schemas.microsoft.com/office/drawing/2014/main" id="{E6B0C899-4BA1-44FF-8098-8D2AAAC928E6}"/>
                      </a:ext>
                    </a:extLst>
                  </p:cNvPr>
                  <p:cNvSpPr/>
                  <p:nvPr/>
                </p:nvSpPr>
                <p:spPr bwMode="auto">
                  <a:xfrm>
                    <a:off x="110101" y="2983293"/>
                    <a:ext cx="1070442" cy="34148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200" b="1" dirty="0">
                        <a:ea typeface="ＭＳ Ｐゴシック" pitchFamily="-96" charset="-128"/>
                      </a:rPr>
                      <a:t>Device11</a:t>
                    </a:r>
                  </a:p>
                </p:txBody>
              </p:sp>
              <p:cxnSp>
                <p:nvCxnSpPr>
                  <p:cNvPr id="35" name="Straight Connector 34">
                    <a:extLst>
                      <a:ext uri="{FF2B5EF4-FFF2-40B4-BE49-F238E27FC236}">
                        <a16:creationId xmlns:a16="http://schemas.microsoft.com/office/drawing/2014/main" id="{8E08C7AC-E3EC-490D-90A2-E545ECEA3F70}"/>
                      </a:ext>
                    </a:extLst>
                  </p:cNvPr>
                  <p:cNvCxnSpPr>
                    <a:cxnSpLocks/>
                  </p:cNvCxnSpPr>
                  <p:nvPr/>
                </p:nvCxnSpPr>
                <p:spPr>
                  <a:xfrm flipH="1">
                    <a:off x="1115391" y="3182286"/>
                    <a:ext cx="81882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C2FF16AB-732F-480E-9C6E-315CA404B1A4}"/>
                    </a:ext>
                  </a:extLst>
                </p:cNvPr>
                <p:cNvGrpSpPr/>
                <p:nvPr/>
              </p:nvGrpSpPr>
              <p:grpSpPr>
                <a:xfrm>
                  <a:off x="963686" y="4831521"/>
                  <a:ext cx="1824118" cy="341487"/>
                  <a:chOff x="110101" y="2983293"/>
                  <a:chExt cx="1824118" cy="341487"/>
                </a:xfrm>
              </p:grpSpPr>
              <p:sp>
                <p:nvSpPr>
                  <p:cNvPr id="37" name="Rectangle 36">
                    <a:extLst>
                      <a:ext uri="{FF2B5EF4-FFF2-40B4-BE49-F238E27FC236}">
                        <a16:creationId xmlns:a16="http://schemas.microsoft.com/office/drawing/2014/main" id="{7925005A-45C0-4F1A-88B2-70367F2A21E5}"/>
                      </a:ext>
                    </a:extLst>
                  </p:cNvPr>
                  <p:cNvSpPr/>
                  <p:nvPr/>
                </p:nvSpPr>
                <p:spPr bwMode="auto">
                  <a:xfrm>
                    <a:off x="110101" y="2983293"/>
                    <a:ext cx="1070442" cy="34148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200" b="1" dirty="0">
                        <a:ea typeface="ＭＳ Ｐゴシック" pitchFamily="-96" charset="-128"/>
                      </a:rPr>
                      <a:t>Device12</a:t>
                    </a:r>
                  </a:p>
                </p:txBody>
              </p:sp>
              <p:cxnSp>
                <p:nvCxnSpPr>
                  <p:cNvPr id="38" name="Straight Connector 37">
                    <a:extLst>
                      <a:ext uri="{FF2B5EF4-FFF2-40B4-BE49-F238E27FC236}">
                        <a16:creationId xmlns:a16="http://schemas.microsoft.com/office/drawing/2014/main" id="{0FA86D9C-D1DD-4661-8699-EAA2F33A0008}"/>
                      </a:ext>
                    </a:extLst>
                  </p:cNvPr>
                  <p:cNvCxnSpPr>
                    <a:cxnSpLocks/>
                  </p:cNvCxnSpPr>
                  <p:nvPr/>
                </p:nvCxnSpPr>
                <p:spPr>
                  <a:xfrm flipH="1">
                    <a:off x="1115391" y="3182286"/>
                    <a:ext cx="81882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169C876-F597-422D-BE19-2F84744D47EB}"/>
                    </a:ext>
                  </a:extLst>
                </p:cNvPr>
                <p:cNvGrpSpPr/>
                <p:nvPr/>
              </p:nvGrpSpPr>
              <p:grpSpPr>
                <a:xfrm>
                  <a:off x="963686" y="5248316"/>
                  <a:ext cx="1824118" cy="341487"/>
                  <a:chOff x="110101" y="2983293"/>
                  <a:chExt cx="1824118" cy="341487"/>
                </a:xfrm>
              </p:grpSpPr>
              <p:sp>
                <p:nvSpPr>
                  <p:cNvPr id="40" name="Rectangle 39">
                    <a:extLst>
                      <a:ext uri="{FF2B5EF4-FFF2-40B4-BE49-F238E27FC236}">
                        <a16:creationId xmlns:a16="http://schemas.microsoft.com/office/drawing/2014/main" id="{F0ADEB45-0B7B-4BC4-B5A5-70762FFC7692}"/>
                      </a:ext>
                    </a:extLst>
                  </p:cNvPr>
                  <p:cNvSpPr/>
                  <p:nvPr/>
                </p:nvSpPr>
                <p:spPr bwMode="auto">
                  <a:xfrm>
                    <a:off x="110101" y="2983293"/>
                    <a:ext cx="1070442" cy="34148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200" b="1" dirty="0">
                        <a:ea typeface="ＭＳ Ｐゴシック" pitchFamily="-96" charset="-128"/>
                      </a:rPr>
                      <a:t>Device13</a:t>
                    </a:r>
                  </a:p>
                </p:txBody>
              </p:sp>
              <p:cxnSp>
                <p:nvCxnSpPr>
                  <p:cNvPr id="41" name="Straight Connector 40">
                    <a:extLst>
                      <a:ext uri="{FF2B5EF4-FFF2-40B4-BE49-F238E27FC236}">
                        <a16:creationId xmlns:a16="http://schemas.microsoft.com/office/drawing/2014/main" id="{9DCF470B-CD2D-416B-AC63-7ED5C1B98340}"/>
                      </a:ext>
                    </a:extLst>
                  </p:cNvPr>
                  <p:cNvCxnSpPr>
                    <a:cxnSpLocks/>
                  </p:cNvCxnSpPr>
                  <p:nvPr/>
                </p:nvCxnSpPr>
                <p:spPr>
                  <a:xfrm flipH="1">
                    <a:off x="1115391" y="3182286"/>
                    <a:ext cx="81882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8C19F75E-6876-4068-95DD-D7BE4DC562C0}"/>
                    </a:ext>
                  </a:extLst>
                </p:cNvPr>
                <p:cNvGrpSpPr/>
                <p:nvPr/>
              </p:nvGrpSpPr>
              <p:grpSpPr>
                <a:xfrm>
                  <a:off x="963686" y="5651954"/>
                  <a:ext cx="1824118" cy="341487"/>
                  <a:chOff x="110101" y="2983293"/>
                  <a:chExt cx="1824118" cy="341487"/>
                </a:xfrm>
              </p:grpSpPr>
              <p:sp>
                <p:nvSpPr>
                  <p:cNvPr id="43" name="Rectangle 42">
                    <a:extLst>
                      <a:ext uri="{FF2B5EF4-FFF2-40B4-BE49-F238E27FC236}">
                        <a16:creationId xmlns:a16="http://schemas.microsoft.com/office/drawing/2014/main" id="{E8E6D6C9-0A7F-4F56-8E60-A6F6B533D580}"/>
                      </a:ext>
                    </a:extLst>
                  </p:cNvPr>
                  <p:cNvSpPr/>
                  <p:nvPr/>
                </p:nvSpPr>
                <p:spPr bwMode="auto">
                  <a:xfrm>
                    <a:off x="110101" y="2983293"/>
                    <a:ext cx="1070442" cy="34148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200" b="1" dirty="0">
                        <a:ea typeface="ＭＳ Ｐゴシック" pitchFamily="-96" charset="-128"/>
                      </a:rPr>
                      <a:t>Device14</a:t>
                    </a:r>
                  </a:p>
                </p:txBody>
              </p:sp>
              <p:cxnSp>
                <p:nvCxnSpPr>
                  <p:cNvPr id="44" name="Straight Connector 43">
                    <a:extLst>
                      <a:ext uri="{FF2B5EF4-FFF2-40B4-BE49-F238E27FC236}">
                        <a16:creationId xmlns:a16="http://schemas.microsoft.com/office/drawing/2014/main" id="{6244FB5A-69C6-47DB-B85D-3E31B8E77A1D}"/>
                      </a:ext>
                    </a:extLst>
                  </p:cNvPr>
                  <p:cNvCxnSpPr>
                    <a:cxnSpLocks/>
                  </p:cNvCxnSpPr>
                  <p:nvPr/>
                </p:nvCxnSpPr>
                <p:spPr>
                  <a:xfrm flipH="1">
                    <a:off x="1115391" y="3182286"/>
                    <a:ext cx="81882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2971BB1C-2762-41B7-A092-1FCF329E7DA1}"/>
                    </a:ext>
                  </a:extLst>
                </p:cNvPr>
                <p:cNvGrpSpPr/>
                <p:nvPr/>
              </p:nvGrpSpPr>
              <p:grpSpPr>
                <a:xfrm>
                  <a:off x="963686" y="6083842"/>
                  <a:ext cx="1824118" cy="341487"/>
                  <a:chOff x="110101" y="2983293"/>
                  <a:chExt cx="1824118" cy="341487"/>
                </a:xfrm>
              </p:grpSpPr>
              <p:sp>
                <p:nvSpPr>
                  <p:cNvPr id="46" name="Rectangle 45">
                    <a:extLst>
                      <a:ext uri="{FF2B5EF4-FFF2-40B4-BE49-F238E27FC236}">
                        <a16:creationId xmlns:a16="http://schemas.microsoft.com/office/drawing/2014/main" id="{4D99E214-D3A7-4E94-9B15-9EFA6AE6922A}"/>
                      </a:ext>
                    </a:extLst>
                  </p:cNvPr>
                  <p:cNvSpPr/>
                  <p:nvPr/>
                </p:nvSpPr>
                <p:spPr bwMode="auto">
                  <a:xfrm>
                    <a:off x="110101" y="2983293"/>
                    <a:ext cx="1070442" cy="34148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200" b="1" dirty="0">
                        <a:ea typeface="ＭＳ Ｐゴシック" pitchFamily="-96" charset="-128"/>
                      </a:rPr>
                      <a:t>Device15</a:t>
                    </a:r>
                  </a:p>
                </p:txBody>
              </p:sp>
              <p:cxnSp>
                <p:nvCxnSpPr>
                  <p:cNvPr id="47" name="Straight Connector 46">
                    <a:extLst>
                      <a:ext uri="{FF2B5EF4-FFF2-40B4-BE49-F238E27FC236}">
                        <a16:creationId xmlns:a16="http://schemas.microsoft.com/office/drawing/2014/main" id="{0425E46B-DFD0-4A25-8775-D5A0C816FACC}"/>
                      </a:ext>
                    </a:extLst>
                  </p:cNvPr>
                  <p:cNvCxnSpPr>
                    <a:cxnSpLocks/>
                  </p:cNvCxnSpPr>
                  <p:nvPr/>
                </p:nvCxnSpPr>
                <p:spPr>
                  <a:xfrm flipH="1">
                    <a:off x="1115391" y="3182286"/>
                    <a:ext cx="81882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9" name="Straight Connector 48">
                  <a:extLst>
                    <a:ext uri="{FF2B5EF4-FFF2-40B4-BE49-F238E27FC236}">
                      <a16:creationId xmlns:a16="http://schemas.microsoft.com/office/drawing/2014/main" id="{4FC1D482-AFFE-463A-893F-361DDC492BE2}"/>
                    </a:ext>
                  </a:extLst>
                </p:cNvPr>
                <p:cNvCxnSpPr>
                  <a:cxnSpLocks/>
                </p:cNvCxnSpPr>
                <p:nvPr/>
              </p:nvCxnSpPr>
              <p:spPr>
                <a:xfrm flipH="1" flipV="1">
                  <a:off x="5341434" y="4819725"/>
                  <a:ext cx="2375210" cy="117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1" name="Group 50">
                <a:extLst>
                  <a:ext uri="{FF2B5EF4-FFF2-40B4-BE49-F238E27FC236}">
                    <a16:creationId xmlns:a16="http://schemas.microsoft.com/office/drawing/2014/main" id="{ED9DEA04-A807-40CA-AD1A-14D0E1BEA056}"/>
                  </a:ext>
                </a:extLst>
              </p:cNvPr>
              <p:cNvGrpSpPr>
                <a:grpSpLocks noChangeAspect="1"/>
              </p:cNvGrpSpPr>
              <p:nvPr/>
            </p:nvGrpSpPr>
            <p:grpSpPr>
              <a:xfrm>
                <a:off x="3724509" y="3461060"/>
                <a:ext cx="3511272" cy="2494584"/>
                <a:chOff x="996031" y="3078347"/>
                <a:chExt cx="4902183" cy="3482756"/>
              </a:xfrm>
            </p:grpSpPr>
            <p:sp>
              <p:nvSpPr>
                <p:cNvPr id="52" name="Rectangle 51">
                  <a:extLst>
                    <a:ext uri="{FF2B5EF4-FFF2-40B4-BE49-F238E27FC236}">
                      <a16:creationId xmlns:a16="http://schemas.microsoft.com/office/drawing/2014/main" id="{C48644B4-C11C-4065-BA48-1B6A8F475F3E}"/>
                    </a:ext>
                  </a:extLst>
                </p:cNvPr>
                <p:cNvSpPr/>
                <p:nvPr/>
              </p:nvSpPr>
              <p:spPr>
                <a:xfrm>
                  <a:off x="2943922" y="3078347"/>
                  <a:ext cx="2397512" cy="348275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nvGrpSpPr>
                <p:cNvPr id="53" name="Group 52">
                  <a:extLst>
                    <a:ext uri="{FF2B5EF4-FFF2-40B4-BE49-F238E27FC236}">
                      <a16:creationId xmlns:a16="http://schemas.microsoft.com/office/drawing/2014/main" id="{9FF0C7B2-58F3-4D9C-A939-F42960D957B1}"/>
                    </a:ext>
                  </a:extLst>
                </p:cNvPr>
                <p:cNvGrpSpPr/>
                <p:nvPr/>
              </p:nvGrpSpPr>
              <p:grpSpPr>
                <a:xfrm>
                  <a:off x="2792862" y="3179420"/>
                  <a:ext cx="1038096" cy="758285"/>
                  <a:chOff x="1610833" y="4003287"/>
                  <a:chExt cx="1038096" cy="758285"/>
                </a:xfrm>
              </p:grpSpPr>
              <p:sp>
                <p:nvSpPr>
                  <p:cNvPr id="93" name="Rectangle 92">
                    <a:extLst>
                      <a:ext uri="{FF2B5EF4-FFF2-40B4-BE49-F238E27FC236}">
                        <a16:creationId xmlns:a16="http://schemas.microsoft.com/office/drawing/2014/main" id="{9C6DC27B-CD38-44AD-8211-3BC5F2FAF324}"/>
                      </a:ext>
                    </a:extLst>
                  </p:cNvPr>
                  <p:cNvSpPr/>
                  <p:nvPr/>
                </p:nvSpPr>
                <p:spPr bwMode="auto">
                  <a:xfrm>
                    <a:off x="1610834" y="4003287"/>
                    <a:ext cx="1038095" cy="341487"/>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200" b="1" dirty="0">
                        <a:ea typeface="ＭＳ Ｐゴシック" pitchFamily="-96" charset="-128"/>
                      </a:rPr>
                      <a:t>IRQ0</a:t>
                    </a:r>
                  </a:p>
                </p:txBody>
              </p:sp>
              <p:sp>
                <p:nvSpPr>
                  <p:cNvPr id="94" name="Rectangle 93">
                    <a:extLst>
                      <a:ext uri="{FF2B5EF4-FFF2-40B4-BE49-F238E27FC236}">
                        <a16:creationId xmlns:a16="http://schemas.microsoft.com/office/drawing/2014/main" id="{00D03B64-FEDE-4C25-ABCF-D830464C91E0}"/>
                      </a:ext>
                    </a:extLst>
                  </p:cNvPr>
                  <p:cNvSpPr/>
                  <p:nvPr/>
                </p:nvSpPr>
                <p:spPr bwMode="auto">
                  <a:xfrm>
                    <a:off x="1610833" y="4420085"/>
                    <a:ext cx="1038095" cy="341487"/>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200" b="1" dirty="0">
                        <a:ea typeface="ＭＳ Ｐゴシック" pitchFamily="-96" charset="-128"/>
                      </a:rPr>
                      <a:t>IRQ1</a:t>
                    </a:r>
                  </a:p>
                </p:txBody>
              </p:sp>
            </p:grpSp>
            <p:grpSp>
              <p:nvGrpSpPr>
                <p:cNvPr id="57" name="Group 56">
                  <a:extLst>
                    <a:ext uri="{FF2B5EF4-FFF2-40B4-BE49-F238E27FC236}">
                      <a16:creationId xmlns:a16="http://schemas.microsoft.com/office/drawing/2014/main" id="{01916538-59A2-4AB2-BEBB-45CB90685407}"/>
                    </a:ext>
                  </a:extLst>
                </p:cNvPr>
                <p:cNvGrpSpPr/>
                <p:nvPr/>
              </p:nvGrpSpPr>
              <p:grpSpPr>
                <a:xfrm>
                  <a:off x="2792861" y="4013016"/>
                  <a:ext cx="1038096" cy="758285"/>
                  <a:chOff x="1610833" y="4003287"/>
                  <a:chExt cx="1038096" cy="758285"/>
                </a:xfrm>
              </p:grpSpPr>
              <p:sp>
                <p:nvSpPr>
                  <p:cNvPr id="91" name="Rectangle 90">
                    <a:extLst>
                      <a:ext uri="{FF2B5EF4-FFF2-40B4-BE49-F238E27FC236}">
                        <a16:creationId xmlns:a16="http://schemas.microsoft.com/office/drawing/2014/main" id="{3FD8E3F2-8788-4C45-B49D-0525645B91ED}"/>
                      </a:ext>
                    </a:extLst>
                  </p:cNvPr>
                  <p:cNvSpPr/>
                  <p:nvPr/>
                </p:nvSpPr>
                <p:spPr bwMode="auto">
                  <a:xfrm>
                    <a:off x="1610834" y="4003287"/>
                    <a:ext cx="1038095" cy="341487"/>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200" b="1" dirty="0">
                        <a:ea typeface="ＭＳ Ｐゴシック" pitchFamily="-96" charset="-128"/>
                      </a:rPr>
                      <a:t>IRQ2</a:t>
                    </a:r>
                  </a:p>
                </p:txBody>
              </p:sp>
              <p:sp>
                <p:nvSpPr>
                  <p:cNvPr id="92" name="Rectangle 91">
                    <a:extLst>
                      <a:ext uri="{FF2B5EF4-FFF2-40B4-BE49-F238E27FC236}">
                        <a16:creationId xmlns:a16="http://schemas.microsoft.com/office/drawing/2014/main" id="{7A318634-F8F4-49DC-8768-0C726A8F688B}"/>
                      </a:ext>
                    </a:extLst>
                  </p:cNvPr>
                  <p:cNvSpPr/>
                  <p:nvPr/>
                </p:nvSpPr>
                <p:spPr bwMode="auto">
                  <a:xfrm>
                    <a:off x="1610833" y="4420085"/>
                    <a:ext cx="1038095" cy="341487"/>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200" b="1" dirty="0">
                        <a:ea typeface="ＭＳ Ｐゴシック" pitchFamily="-96" charset="-128"/>
                      </a:rPr>
                      <a:t>IRQ3</a:t>
                    </a:r>
                  </a:p>
                </p:txBody>
              </p:sp>
            </p:grpSp>
            <p:grpSp>
              <p:nvGrpSpPr>
                <p:cNvPr id="58" name="Group 57">
                  <a:extLst>
                    <a:ext uri="{FF2B5EF4-FFF2-40B4-BE49-F238E27FC236}">
                      <a16:creationId xmlns:a16="http://schemas.microsoft.com/office/drawing/2014/main" id="{9A7BDFEF-B049-4630-A00E-4E582045D95F}"/>
                    </a:ext>
                  </a:extLst>
                </p:cNvPr>
                <p:cNvGrpSpPr/>
                <p:nvPr/>
              </p:nvGrpSpPr>
              <p:grpSpPr>
                <a:xfrm>
                  <a:off x="2792860" y="4846612"/>
                  <a:ext cx="1038096" cy="758285"/>
                  <a:chOff x="1610833" y="4003287"/>
                  <a:chExt cx="1038096" cy="758285"/>
                </a:xfrm>
              </p:grpSpPr>
              <p:sp>
                <p:nvSpPr>
                  <p:cNvPr id="89" name="Rectangle 88">
                    <a:extLst>
                      <a:ext uri="{FF2B5EF4-FFF2-40B4-BE49-F238E27FC236}">
                        <a16:creationId xmlns:a16="http://schemas.microsoft.com/office/drawing/2014/main" id="{E9F3390E-6064-48C9-9208-43C505CE11B9}"/>
                      </a:ext>
                    </a:extLst>
                  </p:cNvPr>
                  <p:cNvSpPr/>
                  <p:nvPr/>
                </p:nvSpPr>
                <p:spPr bwMode="auto">
                  <a:xfrm>
                    <a:off x="1610834" y="4003287"/>
                    <a:ext cx="1038095" cy="341487"/>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200" b="1" dirty="0">
                        <a:ea typeface="ＭＳ Ｐゴシック" pitchFamily="-96" charset="-128"/>
                      </a:rPr>
                      <a:t>IRQ4</a:t>
                    </a:r>
                  </a:p>
                </p:txBody>
              </p:sp>
              <p:sp>
                <p:nvSpPr>
                  <p:cNvPr id="90" name="Rectangle 89">
                    <a:extLst>
                      <a:ext uri="{FF2B5EF4-FFF2-40B4-BE49-F238E27FC236}">
                        <a16:creationId xmlns:a16="http://schemas.microsoft.com/office/drawing/2014/main" id="{54D43040-F134-4835-A544-3A2750D1843B}"/>
                      </a:ext>
                    </a:extLst>
                  </p:cNvPr>
                  <p:cNvSpPr/>
                  <p:nvPr/>
                </p:nvSpPr>
                <p:spPr bwMode="auto">
                  <a:xfrm>
                    <a:off x="1610833" y="4420085"/>
                    <a:ext cx="1038095" cy="341487"/>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200" b="1" dirty="0">
                        <a:ea typeface="ＭＳ Ｐゴシック" pitchFamily="-96" charset="-128"/>
                      </a:rPr>
                      <a:t>IRQ5</a:t>
                    </a:r>
                  </a:p>
                </p:txBody>
              </p:sp>
            </p:grpSp>
            <p:grpSp>
              <p:nvGrpSpPr>
                <p:cNvPr id="59" name="Group 58">
                  <a:extLst>
                    <a:ext uri="{FF2B5EF4-FFF2-40B4-BE49-F238E27FC236}">
                      <a16:creationId xmlns:a16="http://schemas.microsoft.com/office/drawing/2014/main" id="{A9CEC66B-05EF-437D-804E-C30F6FF48455}"/>
                    </a:ext>
                  </a:extLst>
                </p:cNvPr>
                <p:cNvGrpSpPr/>
                <p:nvPr/>
              </p:nvGrpSpPr>
              <p:grpSpPr>
                <a:xfrm>
                  <a:off x="2792859" y="5680208"/>
                  <a:ext cx="1038096" cy="758285"/>
                  <a:chOff x="1610833" y="4003287"/>
                  <a:chExt cx="1038096" cy="758285"/>
                </a:xfrm>
              </p:grpSpPr>
              <p:sp>
                <p:nvSpPr>
                  <p:cNvPr id="87" name="Rectangle 86">
                    <a:extLst>
                      <a:ext uri="{FF2B5EF4-FFF2-40B4-BE49-F238E27FC236}">
                        <a16:creationId xmlns:a16="http://schemas.microsoft.com/office/drawing/2014/main" id="{6FE0DD49-3134-4A59-BA6B-E986E2F0D238}"/>
                      </a:ext>
                    </a:extLst>
                  </p:cNvPr>
                  <p:cNvSpPr/>
                  <p:nvPr/>
                </p:nvSpPr>
                <p:spPr bwMode="auto">
                  <a:xfrm>
                    <a:off x="1610834" y="4003287"/>
                    <a:ext cx="1038095" cy="341487"/>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200" b="1" dirty="0">
                        <a:ea typeface="ＭＳ Ｐゴシック" pitchFamily="-96" charset="-128"/>
                      </a:rPr>
                      <a:t>IRQ6</a:t>
                    </a:r>
                  </a:p>
                </p:txBody>
              </p:sp>
              <p:sp>
                <p:nvSpPr>
                  <p:cNvPr id="88" name="Rectangle 87">
                    <a:extLst>
                      <a:ext uri="{FF2B5EF4-FFF2-40B4-BE49-F238E27FC236}">
                        <a16:creationId xmlns:a16="http://schemas.microsoft.com/office/drawing/2014/main" id="{36CD52E6-8081-4255-BF03-C643496D6AD8}"/>
                      </a:ext>
                    </a:extLst>
                  </p:cNvPr>
                  <p:cNvSpPr/>
                  <p:nvPr/>
                </p:nvSpPr>
                <p:spPr bwMode="auto">
                  <a:xfrm>
                    <a:off x="1610833" y="4420085"/>
                    <a:ext cx="1038095" cy="341487"/>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200" b="1" dirty="0">
                        <a:ea typeface="ＭＳ Ｐゴシック" pitchFamily="-96" charset="-128"/>
                      </a:rPr>
                      <a:t>IRQ7</a:t>
                    </a:r>
                  </a:p>
                </p:txBody>
              </p:sp>
            </p:grpSp>
            <p:sp>
              <p:nvSpPr>
                <p:cNvPr id="60" name="TextBox 59">
                  <a:extLst>
                    <a:ext uri="{FF2B5EF4-FFF2-40B4-BE49-F238E27FC236}">
                      <a16:creationId xmlns:a16="http://schemas.microsoft.com/office/drawing/2014/main" id="{A517BDB5-D6BC-4D0E-8A15-06B0E591B6DD}"/>
                    </a:ext>
                  </a:extLst>
                </p:cNvPr>
                <p:cNvSpPr txBox="1"/>
                <p:nvPr/>
              </p:nvSpPr>
              <p:spPr>
                <a:xfrm>
                  <a:off x="3982013" y="4557207"/>
                  <a:ext cx="1134894" cy="1131530"/>
                </a:xfrm>
                <a:prstGeom prst="rect">
                  <a:avLst/>
                </a:prstGeom>
                <a:noFill/>
              </p:spPr>
              <p:txBody>
                <a:bodyPr wrap="square" rtlCol="0">
                  <a:spAutoFit/>
                </a:bodyPr>
                <a:lstStyle/>
                <a:p>
                  <a:pPr algn="ctr">
                    <a:lnSpc>
                      <a:spcPts val="2800"/>
                    </a:lnSpc>
                  </a:pPr>
                  <a:r>
                    <a:rPr lang="en-US" sz="2000" dirty="0">
                      <a:solidFill>
                        <a:schemeClr val="bg1"/>
                      </a:solidFill>
                    </a:rPr>
                    <a:t>8259 PIC</a:t>
                  </a:r>
                </a:p>
              </p:txBody>
            </p:sp>
            <p:grpSp>
              <p:nvGrpSpPr>
                <p:cNvPr id="62" name="Group 61">
                  <a:extLst>
                    <a:ext uri="{FF2B5EF4-FFF2-40B4-BE49-F238E27FC236}">
                      <a16:creationId xmlns:a16="http://schemas.microsoft.com/office/drawing/2014/main" id="{2B7B1AF9-B64B-45B1-AD22-FD2761B831EC}"/>
                    </a:ext>
                  </a:extLst>
                </p:cNvPr>
                <p:cNvGrpSpPr/>
                <p:nvPr/>
              </p:nvGrpSpPr>
              <p:grpSpPr>
                <a:xfrm>
                  <a:off x="1001090" y="3151171"/>
                  <a:ext cx="1791773" cy="341487"/>
                  <a:chOff x="142446" y="2983293"/>
                  <a:chExt cx="1791773" cy="341487"/>
                </a:xfrm>
              </p:grpSpPr>
              <p:sp>
                <p:nvSpPr>
                  <p:cNvPr id="85" name="Rectangle 84">
                    <a:extLst>
                      <a:ext uri="{FF2B5EF4-FFF2-40B4-BE49-F238E27FC236}">
                        <a16:creationId xmlns:a16="http://schemas.microsoft.com/office/drawing/2014/main" id="{9B8133D6-8048-4D8A-B0D2-61A9EF8B3BBB}"/>
                      </a:ext>
                    </a:extLst>
                  </p:cNvPr>
                  <p:cNvSpPr/>
                  <p:nvPr/>
                </p:nvSpPr>
                <p:spPr bwMode="auto">
                  <a:xfrm>
                    <a:off x="142446" y="2983293"/>
                    <a:ext cx="1038095" cy="34148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200" b="1" dirty="0">
                        <a:ea typeface="ＭＳ Ｐゴシック" pitchFamily="-96" charset="-128"/>
                      </a:rPr>
                      <a:t>Device0</a:t>
                    </a:r>
                  </a:p>
                </p:txBody>
              </p:sp>
              <p:cxnSp>
                <p:nvCxnSpPr>
                  <p:cNvPr id="86" name="Straight Connector 85">
                    <a:extLst>
                      <a:ext uri="{FF2B5EF4-FFF2-40B4-BE49-F238E27FC236}">
                        <a16:creationId xmlns:a16="http://schemas.microsoft.com/office/drawing/2014/main" id="{F52A6415-ABEF-43CD-9113-16F1160AB618}"/>
                      </a:ext>
                    </a:extLst>
                  </p:cNvPr>
                  <p:cNvCxnSpPr>
                    <a:cxnSpLocks/>
                    <a:stCxn id="93" idx="1"/>
                  </p:cNvCxnSpPr>
                  <p:nvPr/>
                </p:nvCxnSpPr>
                <p:spPr>
                  <a:xfrm flipH="1">
                    <a:off x="1115391" y="3182286"/>
                    <a:ext cx="81882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B4EFC3C2-B216-4D29-801E-15897F97A199}"/>
                    </a:ext>
                  </a:extLst>
                </p:cNvPr>
                <p:cNvGrpSpPr/>
                <p:nvPr/>
              </p:nvGrpSpPr>
              <p:grpSpPr>
                <a:xfrm>
                  <a:off x="996031" y="3567967"/>
                  <a:ext cx="1791773" cy="341487"/>
                  <a:chOff x="142446" y="2983293"/>
                  <a:chExt cx="1791773" cy="341487"/>
                </a:xfrm>
              </p:grpSpPr>
              <p:sp>
                <p:nvSpPr>
                  <p:cNvPr id="83" name="Rectangle 82">
                    <a:extLst>
                      <a:ext uri="{FF2B5EF4-FFF2-40B4-BE49-F238E27FC236}">
                        <a16:creationId xmlns:a16="http://schemas.microsoft.com/office/drawing/2014/main" id="{037632CE-26F0-4B20-A7E9-D1A7ABE132E3}"/>
                      </a:ext>
                    </a:extLst>
                  </p:cNvPr>
                  <p:cNvSpPr/>
                  <p:nvPr/>
                </p:nvSpPr>
                <p:spPr bwMode="auto">
                  <a:xfrm>
                    <a:off x="142446" y="2983293"/>
                    <a:ext cx="1038095" cy="34148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200" b="1" dirty="0">
                        <a:ea typeface="ＭＳ Ｐゴシック" pitchFamily="-96" charset="-128"/>
                      </a:rPr>
                      <a:t>Device1</a:t>
                    </a:r>
                  </a:p>
                </p:txBody>
              </p:sp>
              <p:cxnSp>
                <p:nvCxnSpPr>
                  <p:cNvPr id="84" name="Straight Connector 83">
                    <a:extLst>
                      <a:ext uri="{FF2B5EF4-FFF2-40B4-BE49-F238E27FC236}">
                        <a16:creationId xmlns:a16="http://schemas.microsoft.com/office/drawing/2014/main" id="{3DA65BC6-D50C-463D-8D91-B922D8C4B776}"/>
                      </a:ext>
                    </a:extLst>
                  </p:cNvPr>
                  <p:cNvCxnSpPr>
                    <a:cxnSpLocks/>
                  </p:cNvCxnSpPr>
                  <p:nvPr/>
                </p:nvCxnSpPr>
                <p:spPr>
                  <a:xfrm flipH="1">
                    <a:off x="1115391" y="3182286"/>
                    <a:ext cx="81882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F97560DB-A92A-48CC-9D14-1A232D2AE872}"/>
                    </a:ext>
                  </a:extLst>
                </p:cNvPr>
                <p:cNvGrpSpPr/>
                <p:nvPr/>
              </p:nvGrpSpPr>
              <p:grpSpPr>
                <a:xfrm>
                  <a:off x="996031" y="4410683"/>
                  <a:ext cx="1791773" cy="341487"/>
                  <a:chOff x="142446" y="2983293"/>
                  <a:chExt cx="1791773" cy="341487"/>
                </a:xfrm>
              </p:grpSpPr>
              <p:sp>
                <p:nvSpPr>
                  <p:cNvPr id="79" name="Rectangle 78">
                    <a:extLst>
                      <a:ext uri="{FF2B5EF4-FFF2-40B4-BE49-F238E27FC236}">
                        <a16:creationId xmlns:a16="http://schemas.microsoft.com/office/drawing/2014/main" id="{4E1E015A-5D43-4A45-B151-2DCEE10B315E}"/>
                      </a:ext>
                    </a:extLst>
                  </p:cNvPr>
                  <p:cNvSpPr/>
                  <p:nvPr/>
                </p:nvSpPr>
                <p:spPr bwMode="auto">
                  <a:xfrm>
                    <a:off x="142446" y="2983293"/>
                    <a:ext cx="1038095" cy="34148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200" b="1" dirty="0">
                        <a:ea typeface="ＭＳ Ｐゴシック" pitchFamily="-96" charset="-128"/>
                      </a:rPr>
                      <a:t>Device3</a:t>
                    </a:r>
                  </a:p>
                </p:txBody>
              </p:sp>
              <p:cxnSp>
                <p:nvCxnSpPr>
                  <p:cNvPr id="80" name="Straight Connector 79">
                    <a:extLst>
                      <a:ext uri="{FF2B5EF4-FFF2-40B4-BE49-F238E27FC236}">
                        <a16:creationId xmlns:a16="http://schemas.microsoft.com/office/drawing/2014/main" id="{41BD981F-A4FC-4B82-9878-BDC72B758920}"/>
                      </a:ext>
                    </a:extLst>
                  </p:cNvPr>
                  <p:cNvCxnSpPr>
                    <a:cxnSpLocks/>
                  </p:cNvCxnSpPr>
                  <p:nvPr/>
                </p:nvCxnSpPr>
                <p:spPr>
                  <a:xfrm flipH="1">
                    <a:off x="1115391" y="3182286"/>
                    <a:ext cx="81882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68188966-3FBC-40CE-BC37-269FF4A1D499}"/>
                    </a:ext>
                  </a:extLst>
                </p:cNvPr>
                <p:cNvGrpSpPr/>
                <p:nvPr/>
              </p:nvGrpSpPr>
              <p:grpSpPr>
                <a:xfrm>
                  <a:off x="996031" y="4831521"/>
                  <a:ext cx="1791773" cy="341487"/>
                  <a:chOff x="142446" y="2983293"/>
                  <a:chExt cx="1791773" cy="341487"/>
                </a:xfrm>
              </p:grpSpPr>
              <p:sp>
                <p:nvSpPr>
                  <p:cNvPr id="77" name="Rectangle 76">
                    <a:extLst>
                      <a:ext uri="{FF2B5EF4-FFF2-40B4-BE49-F238E27FC236}">
                        <a16:creationId xmlns:a16="http://schemas.microsoft.com/office/drawing/2014/main" id="{A7D32F1B-5F6F-4D1E-B098-83B5A5953A54}"/>
                      </a:ext>
                    </a:extLst>
                  </p:cNvPr>
                  <p:cNvSpPr/>
                  <p:nvPr/>
                </p:nvSpPr>
                <p:spPr bwMode="auto">
                  <a:xfrm>
                    <a:off x="142446" y="2983293"/>
                    <a:ext cx="1038095" cy="34148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200" b="1" dirty="0">
                        <a:ea typeface="ＭＳ Ｐゴシック" pitchFamily="-96" charset="-128"/>
                      </a:rPr>
                      <a:t>Device4</a:t>
                    </a:r>
                  </a:p>
                </p:txBody>
              </p:sp>
              <p:cxnSp>
                <p:nvCxnSpPr>
                  <p:cNvPr id="78" name="Straight Connector 77">
                    <a:extLst>
                      <a:ext uri="{FF2B5EF4-FFF2-40B4-BE49-F238E27FC236}">
                        <a16:creationId xmlns:a16="http://schemas.microsoft.com/office/drawing/2014/main" id="{7E10102F-8E89-42D4-93E6-4A5F2C593E59}"/>
                      </a:ext>
                    </a:extLst>
                  </p:cNvPr>
                  <p:cNvCxnSpPr>
                    <a:cxnSpLocks/>
                  </p:cNvCxnSpPr>
                  <p:nvPr/>
                </p:nvCxnSpPr>
                <p:spPr>
                  <a:xfrm flipH="1">
                    <a:off x="1115391" y="3182286"/>
                    <a:ext cx="81882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7" name="Group 66">
                  <a:extLst>
                    <a:ext uri="{FF2B5EF4-FFF2-40B4-BE49-F238E27FC236}">
                      <a16:creationId xmlns:a16="http://schemas.microsoft.com/office/drawing/2014/main" id="{83E99996-52A5-4B35-9E19-8042B7058B3F}"/>
                    </a:ext>
                  </a:extLst>
                </p:cNvPr>
                <p:cNvGrpSpPr/>
                <p:nvPr/>
              </p:nvGrpSpPr>
              <p:grpSpPr>
                <a:xfrm>
                  <a:off x="996031" y="5248316"/>
                  <a:ext cx="1791773" cy="341487"/>
                  <a:chOff x="142446" y="2983293"/>
                  <a:chExt cx="1791773" cy="341487"/>
                </a:xfrm>
              </p:grpSpPr>
              <p:sp>
                <p:nvSpPr>
                  <p:cNvPr id="75" name="Rectangle 74">
                    <a:extLst>
                      <a:ext uri="{FF2B5EF4-FFF2-40B4-BE49-F238E27FC236}">
                        <a16:creationId xmlns:a16="http://schemas.microsoft.com/office/drawing/2014/main" id="{4DCD152D-16ED-4470-AE80-B7DAA6425131}"/>
                      </a:ext>
                    </a:extLst>
                  </p:cNvPr>
                  <p:cNvSpPr/>
                  <p:nvPr/>
                </p:nvSpPr>
                <p:spPr bwMode="auto">
                  <a:xfrm>
                    <a:off x="142446" y="2983293"/>
                    <a:ext cx="1038095" cy="34148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200" b="1" dirty="0">
                        <a:ea typeface="ＭＳ Ｐゴシック" pitchFamily="-96" charset="-128"/>
                      </a:rPr>
                      <a:t>Device5</a:t>
                    </a:r>
                  </a:p>
                </p:txBody>
              </p:sp>
              <p:cxnSp>
                <p:nvCxnSpPr>
                  <p:cNvPr id="76" name="Straight Connector 75">
                    <a:extLst>
                      <a:ext uri="{FF2B5EF4-FFF2-40B4-BE49-F238E27FC236}">
                        <a16:creationId xmlns:a16="http://schemas.microsoft.com/office/drawing/2014/main" id="{163206A9-DA37-4378-89B6-B5DFF695FE5E}"/>
                      </a:ext>
                    </a:extLst>
                  </p:cNvPr>
                  <p:cNvCxnSpPr>
                    <a:cxnSpLocks/>
                  </p:cNvCxnSpPr>
                  <p:nvPr/>
                </p:nvCxnSpPr>
                <p:spPr>
                  <a:xfrm flipH="1">
                    <a:off x="1115391" y="3182286"/>
                    <a:ext cx="81882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8" name="Group 67">
                  <a:extLst>
                    <a:ext uri="{FF2B5EF4-FFF2-40B4-BE49-F238E27FC236}">
                      <a16:creationId xmlns:a16="http://schemas.microsoft.com/office/drawing/2014/main" id="{8B3BD3DE-EBB4-416B-AE82-F58FEDD63A50}"/>
                    </a:ext>
                  </a:extLst>
                </p:cNvPr>
                <p:cNvGrpSpPr/>
                <p:nvPr/>
              </p:nvGrpSpPr>
              <p:grpSpPr>
                <a:xfrm>
                  <a:off x="996031" y="5651954"/>
                  <a:ext cx="1791773" cy="341487"/>
                  <a:chOff x="142446" y="2983293"/>
                  <a:chExt cx="1791773" cy="341487"/>
                </a:xfrm>
              </p:grpSpPr>
              <p:sp>
                <p:nvSpPr>
                  <p:cNvPr id="73" name="Rectangle 72">
                    <a:extLst>
                      <a:ext uri="{FF2B5EF4-FFF2-40B4-BE49-F238E27FC236}">
                        <a16:creationId xmlns:a16="http://schemas.microsoft.com/office/drawing/2014/main" id="{A25B95E7-84BB-4F13-BFDE-E3DD4BD13580}"/>
                      </a:ext>
                    </a:extLst>
                  </p:cNvPr>
                  <p:cNvSpPr/>
                  <p:nvPr/>
                </p:nvSpPr>
                <p:spPr bwMode="auto">
                  <a:xfrm>
                    <a:off x="142446" y="2983293"/>
                    <a:ext cx="1038095" cy="34148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200" b="1" dirty="0">
                        <a:ea typeface="ＭＳ Ｐゴシック" pitchFamily="-96" charset="-128"/>
                      </a:rPr>
                      <a:t>Device6</a:t>
                    </a:r>
                  </a:p>
                </p:txBody>
              </p:sp>
              <p:cxnSp>
                <p:nvCxnSpPr>
                  <p:cNvPr id="74" name="Straight Connector 73">
                    <a:extLst>
                      <a:ext uri="{FF2B5EF4-FFF2-40B4-BE49-F238E27FC236}">
                        <a16:creationId xmlns:a16="http://schemas.microsoft.com/office/drawing/2014/main" id="{848EF682-AC55-47C2-B6D5-80766E9629A9}"/>
                      </a:ext>
                    </a:extLst>
                  </p:cNvPr>
                  <p:cNvCxnSpPr>
                    <a:cxnSpLocks/>
                  </p:cNvCxnSpPr>
                  <p:nvPr/>
                </p:nvCxnSpPr>
                <p:spPr>
                  <a:xfrm flipH="1">
                    <a:off x="1115391" y="3182286"/>
                    <a:ext cx="81882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9" name="Group 68">
                  <a:extLst>
                    <a:ext uri="{FF2B5EF4-FFF2-40B4-BE49-F238E27FC236}">
                      <a16:creationId xmlns:a16="http://schemas.microsoft.com/office/drawing/2014/main" id="{B206436D-EC65-40B5-B726-3E71FCBAE468}"/>
                    </a:ext>
                  </a:extLst>
                </p:cNvPr>
                <p:cNvGrpSpPr/>
                <p:nvPr/>
              </p:nvGrpSpPr>
              <p:grpSpPr>
                <a:xfrm>
                  <a:off x="996031" y="6083842"/>
                  <a:ext cx="1791773" cy="341487"/>
                  <a:chOff x="142446" y="2983293"/>
                  <a:chExt cx="1791773" cy="341487"/>
                </a:xfrm>
              </p:grpSpPr>
              <p:sp>
                <p:nvSpPr>
                  <p:cNvPr id="71" name="Rectangle 70">
                    <a:extLst>
                      <a:ext uri="{FF2B5EF4-FFF2-40B4-BE49-F238E27FC236}">
                        <a16:creationId xmlns:a16="http://schemas.microsoft.com/office/drawing/2014/main" id="{BDC8A85C-3FB2-4971-889A-2BED739AE343}"/>
                      </a:ext>
                    </a:extLst>
                  </p:cNvPr>
                  <p:cNvSpPr/>
                  <p:nvPr/>
                </p:nvSpPr>
                <p:spPr bwMode="auto">
                  <a:xfrm>
                    <a:off x="142446" y="2983293"/>
                    <a:ext cx="1038095" cy="34148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200" b="1" dirty="0">
                        <a:ea typeface="ＭＳ Ｐゴシック" pitchFamily="-96" charset="-128"/>
                      </a:rPr>
                      <a:t>Device7</a:t>
                    </a:r>
                  </a:p>
                </p:txBody>
              </p:sp>
              <p:cxnSp>
                <p:nvCxnSpPr>
                  <p:cNvPr id="72" name="Straight Connector 71">
                    <a:extLst>
                      <a:ext uri="{FF2B5EF4-FFF2-40B4-BE49-F238E27FC236}">
                        <a16:creationId xmlns:a16="http://schemas.microsoft.com/office/drawing/2014/main" id="{1B81F4C9-071A-4A00-8CFF-A8A63A4C7492}"/>
                      </a:ext>
                    </a:extLst>
                  </p:cNvPr>
                  <p:cNvCxnSpPr>
                    <a:cxnSpLocks/>
                  </p:cNvCxnSpPr>
                  <p:nvPr/>
                </p:nvCxnSpPr>
                <p:spPr>
                  <a:xfrm flipH="1">
                    <a:off x="1115391" y="3182286"/>
                    <a:ext cx="81882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0" name="Straight Connector 69">
                  <a:extLst>
                    <a:ext uri="{FF2B5EF4-FFF2-40B4-BE49-F238E27FC236}">
                      <a16:creationId xmlns:a16="http://schemas.microsoft.com/office/drawing/2014/main" id="{856831BC-C6F3-4B5D-9869-5AFB03270219}"/>
                    </a:ext>
                  </a:extLst>
                </p:cNvPr>
                <p:cNvCxnSpPr>
                  <a:cxnSpLocks/>
                </p:cNvCxnSpPr>
                <p:nvPr/>
              </p:nvCxnSpPr>
              <p:spPr>
                <a:xfrm flipH="1">
                  <a:off x="5341437" y="4819725"/>
                  <a:ext cx="556777"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96" name="Rectangle 95">
              <a:extLst>
                <a:ext uri="{FF2B5EF4-FFF2-40B4-BE49-F238E27FC236}">
                  <a16:creationId xmlns:a16="http://schemas.microsoft.com/office/drawing/2014/main" id="{D1638BB2-E8C6-4690-B82C-F533DF29272C}"/>
                </a:ext>
              </a:extLst>
            </p:cNvPr>
            <p:cNvSpPr/>
            <p:nvPr/>
          </p:nvSpPr>
          <p:spPr bwMode="auto">
            <a:xfrm>
              <a:off x="4888568" y="3406817"/>
              <a:ext cx="2005326" cy="38388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400" b="1" dirty="0">
                  <a:ea typeface="ＭＳ Ｐゴシック" pitchFamily="-96" charset="-128"/>
                </a:rPr>
                <a:t>Primary PIC</a:t>
              </a:r>
            </a:p>
          </p:txBody>
        </p:sp>
        <p:sp>
          <p:nvSpPr>
            <p:cNvPr id="97" name="Rectangle 96">
              <a:extLst>
                <a:ext uri="{FF2B5EF4-FFF2-40B4-BE49-F238E27FC236}">
                  <a16:creationId xmlns:a16="http://schemas.microsoft.com/office/drawing/2014/main" id="{276FE1DD-CB68-42DD-A294-0EF90ADD19FC}"/>
                </a:ext>
              </a:extLst>
            </p:cNvPr>
            <p:cNvSpPr/>
            <p:nvPr/>
          </p:nvSpPr>
          <p:spPr bwMode="auto">
            <a:xfrm>
              <a:off x="1350745" y="2978132"/>
              <a:ext cx="2005326" cy="38388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400" b="1" dirty="0">
                  <a:ea typeface="ＭＳ Ｐゴシック" pitchFamily="-96" charset="-128"/>
                </a:rPr>
                <a:t>Secondary PIC</a:t>
              </a:r>
            </a:p>
          </p:txBody>
        </p:sp>
      </p:grpSp>
    </p:spTree>
    <p:extLst>
      <p:ext uri="{BB962C8B-B14F-4D97-AF65-F5344CB8AC3E}">
        <p14:creationId xmlns:p14="http://schemas.microsoft.com/office/powerpoint/2010/main" val="725370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C7881-52E4-4232-BB28-07FCF6C971D9}"/>
              </a:ext>
            </a:extLst>
          </p:cNvPr>
          <p:cNvSpPr>
            <a:spLocks noGrp="1"/>
          </p:cNvSpPr>
          <p:nvPr>
            <p:ph type="title"/>
          </p:nvPr>
        </p:nvSpPr>
        <p:spPr>
          <a:xfrm>
            <a:off x="838200" y="52607"/>
            <a:ext cx="10515600" cy="1325563"/>
          </a:xfrm>
        </p:spPr>
        <p:txBody>
          <a:bodyPr/>
          <a:lstStyle/>
          <a:p>
            <a:r>
              <a:rPr lang="en-US" dirty="0"/>
              <a:t>The 8259 PIC: The Interrupt Lifecycle</a:t>
            </a:r>
          </a:p>
        </p:txBody>
      </p:sp>
      <p:pic>
        <p:nvPicPr>
          <p:cNvPr id="6" name="Picture 5">
            <a:extLst>
              <a:ext uri="{FF2B5EF4-FFF2-40B4-BE49-F238E27FC236}">
                <a16:creationId xmlns:a16="http://schemas.microsoft.com/office/drawing/2014/main" id="{37A73911-7562-4BEF-B384-74F7A9FA2C6E}"/>
              </a:ext>
            </a:extLst>
          </p:cNvPr>
          <p:cNvPicPr>
            <a:picLocks noChangeAspect="1"/>
          </p:cNvPicPr>
          <p:nvPr/>
        </p:nvPicPr>
        <p:blipFill rotWithShape="1">
          <a:blip r:embed="rId3"/>
          <a:srcRect t="8963" b="5921"/>
          <a:stretch/>
        </p:blipFill>
        <p:spPr>
          <a:xfrm>
            <a:off x="170516" y="1294689"/>
            <a:ext cx="3727049" cy="5247466"/>
          </a:xfrm>
          <a:prstGeom prst="rect">
            <a:avLst/>
          </a:prstGeom>
        </p:spPr>
      </p:pic>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D290F293-20F9-43AE-BC0C-33312988B28C}"/>
                  </a:ext>
                </a:extLst>
              </p:cNvPr>
              <p:cNvSpPr>
                <a:spLocks noGrp="1"/>
              </p:cNvSpPr>
              <p:nvPr>
                <p:ph idx="1"/>
              </p:nvPr>
            </p:nvSpPr>
            <p:spPr>
              <a:xfrm>
                <a:off x="4566319" y="1419911"/>
                <a:ext cx="7456235" cy="5080503"/>
              </a:xfrm>
            </p:spPr>
            <p:txBody>
              <a:bodyPr>
                <a:normAutofit/>
              </a:bodyPr>
              <a:lstStyle/>
              <a:p>
                <a:r>
                  <a:rPr lang="en-US" sz="3200" dirty="0"/>
                  <a:t>At boot time, the CPU configures the PIC with the address of the interrupt service routine (ISR) for each interrupt type</a:t>
                </a:r>
              </a:p>
              <a:p>
                <a:r>
                  <a:rPr lang="en-US" sz="3200" dirty="0"/>
                  <a:t>Later:</a:t>
                </a:r>
              </a:p>
              <a:p>
                <a:pPr lvl="1"/>
                <a:r>
                  <a:rPr lang="en-US" sz="2800" dirty="0"/>
                  <a:t>An interrupt arrives, raising (say) </a:t>
                </a:r>
                <a14:m>
                  <m:oMath xmlns:m="http://schemas.openxmlformats.org/officeDocument/2006/math">
                    <m:r>
                      <a:rPr lang="en-US" sz="2800" b="0" i="1" dirty="0" smtClean="0">
                        <a:latin typeface="Cambria Math" panose="02040503050406030204" pitchFamily="18" charset="0"/>
                      </a:rPr>
                      <m:t>𝐼𝑅</m:t>
                    </m:r>
                    <m:r>
                      <a:rPr lang="en-US" sz="2800" b="0" i="1" dirty="0" smtClean="0">
                        <a:latin typeface="Cambria Math" panose="02040503050406030204" pitchFamily="18" charset="0"/>
                      </a:rPr>
                      <m:t>6</m:t>
                    </m:r>
                  </m:oMath>
                </a14:m>
                <a:r>
                  <a:rPr lang="en-US" sz="2800" dirty="0"/>
                  <a:t> high</a:t>
                </a:r>
              </a:p>
              <a:p>
                <a:pPr lvl="1"/>
                <a:r>
                  <a:rPr lang="en-US" sz="2800" dirty="0"/>
                  <a:t>The PIC notifies the CPU by raising </a:t>
                </a:r>
                <a14:m>
                  <m:oMath xmlns:m="http://schemas.openxmlformats.org/officeDocument/2006/math">
                    <m:r>
                      <a:rPr lang="en-US" sz="2800" i="1" dirty="0">
                        <a:latin typeface="Cambria Math" panose="02040503050406030204" pitchFamily="18" charset="0"/>
                      </a:rPr>
                      <m:t>𝐼𝑁𝑇</m:t>
                    </m:r>
                  </m:oMath>
                </a14:m>
                <a:endParaRPr lang="en-US" sz="2800" dirty="0">
                  <a:latin typeface="Cambria Math" panose="02040503050406030204" pitchFamily="18" charset="0"/>
                  <a:ea typeface="Cambria Math" panose="02040503050406030204" pitchFamily="18" charset="0"/>
                </a:endParaRPr>
              </a:p>
              <a:p>
                <a:pPr lvl="1"/>
                <a:r>
                  <a:rPr lang="en-US" sz="2800" dirty="0"/>
                  <a:t>The CPU acknowledges by raising </a:t>
                </a:r>
                <a14:m>
                  <m:oMath xmlns:m="http://schemas.openxmlformats.org/officeDocument/2006/math">
                    <m:acc>
                      <m:accPr>
                        <m:chr m:val="̅"/>
                        <m:ctrlPr>
                          <a:rPr lang="en-US" sz="2800" i="1" dirty="0" smtClean="0">
                            <a:latin typeface="Cambria Math" panose="02040503050406030204" pitchFamily="18" charset="0"/>
                          </a:rPr>
                        </m:ctrlPr>
                      </m:accPr>
                      <m:e>
                        <m:r>
                          <a:rPr lang="en-US" sz="2800" b="0" i="1" dirty="0" smtClean="0">
                            <a:latin typeface="Cambria Math" panose="02040503050406030204" pitchFamily="18" charset="0"/>
                          </a:rPr>
                          <m:t>𝐼𝑁𝑇𝐴</m:t>
                        </m:r>
                      </m:e>
                    </m:acc>
                  </m:oMath>
                </a14:m>
                <a:endParaRPr lang="en-US" sz="2800" dirty="0"/>
              </a:p>
              <a:p>
                <a:pPr lvl="1"/>
                <a:r>
                  <a:rPr lang="en-US" sz="2800" dirty="0"/>
                  <a:t>The PIC releases the address of the </a:t>
                </a:r>
                <a14:m>
                  <m:oMath xmlns:m="http://schemas.openxmlformats.org/officeDocument/2006/math">
                    <m:r>
                      <a:rPr lang="en-US" sz="2800" i="1" dirty="0">
                        <a:latin typeface="Cambria Math" panose="02040503050406030204" pitchFamily="18" charset="0"/>
                      </a:rPr>
                      <m:t>𝐼𝑅</m:t>
                    </m:r>
                    <m:r>
                      <a:rPr lang="en-US" sz="2800" i="1" dirty="0">
                        <a:latin typeface="Cambria Math" panose="02040503050406030204" pitchFamily="18" charset="0"/>
                      </a:rPr>
                      <m:t>6</m:t>
                    </m:r>
                  </m:oMath>
                </a14:m>
                <a:r>
                  <a:rPr lang="en-US" sz="2800" dirty="0"/>
                  <a:t> ISR over the data bus </a:t>
                </a:r>
                <a14:m>
                  <m:oMath xmlns:m="http://schemas.openxmlformats.org/officeDocument/2006/math">
                    <m:sSub>
                      <m:sSubPr>
                        <m:ctrlPr>
                          <a:rPr lang="en-US" sz="2800" i="1" dirty="0" smtClean="0">
                            <a:latin typeface="Cambria Math" panose="02040503050406030204" pitchFamily="18" charset="0"/>
                          </a:rPr>
                        </m:ctrlPr>
                      </m:sSubPr>
                      <m:e>
                        <m:r>
                          <a:rPr lang="en-US" sz="2800" i="1" dirty="0">
                            <a:latin typeface="Cambria Math" panose="02040503050406030204" pitchFamily="18" charset="0"/>
                          </a:rPr>
                          <m:t>𝐷</m:t>
                        </m:r>
                      </m:e>
                      <m:sub>
                        <m:r>
                          <a:rPr lang="en-US" sz="2800" i="1" dirty="0">
                            <a:latin typeface="Cambria Math" panose="02040503050406030204" pitchFamily="18" charset="0"/>
                          </a:rPr>
                          <m:t>0</m:t>
                        </m:r>
                      </m:sub>
                    </m:sSub>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i="1" dirty="0">
                            <a:latin typeface="Cambria Math" panose="02040503050406030204" pitchFamily="18" charset="0"/>
                          </a:rPr>
                          <m:t>𝐷</m:t>
                        </m:r>
                      </m:e>
                      <m:sub>
                        <m:r>
                          <a:rPr lang="en-US" sz="2800" i="1" dirty="0">
                            <a:latin typeface="Cambria Math" panose="02040503050406030204" pitchFamily="18" charset="0"/>
                          </a:rPr>
                          <m:t>7</m:t>
                        </m:r>
                      </m:sub>
                    </m:sSub>
                  </m:oMath>
                </a14:m>
                <a:endParaRPr lang="en-US" sz="2800" dirty="0"/>
              </a:p>
              <a:p>
                <a:pPr lvl="1"/>
                <a:r>
                  <a:rPr lang="en-US" sz="2800" dirty="0"/>
                  <a:t>The CPU jumps to that ISR to handle the interrupt</a:t>
                </a:r>
              </a:p>
            </p:txBody>
          </p:sp>
        </mc:Choice>
        <mc:Fallback xmlns="">
          <p:sp>
            <p:nvSpPr>
              <p:cNvPr id="7" name="Content Placeholder 2">
                <a:extLst>
                  <a:ext uri="{FF2B5EF4-FFF2-40B4-BE49-F238E27FC236}">
                    <a16:creationId xmlns:a16="http://schemas.microsoft.com/office/drawing/2014/main" id="{D290F293-20F9-43AE-BC0C-33312988B28C}"/>
                  </a:ext>
                </a:extLst>
              </p:cNvPr>
              <p:cNvSpPr>
                <a:spLocks noGrp="1" noRot="1" noChangeAspect="1" noMove="1" noResize="1" noEditPoints="1" noAdjustHandles="1" noChangeArrowheads="1" noChangeShapeType="1" noTextEdit="1"/>
              </p:cNvSpPr>
              <p:nvPr>
                <p:ph idx="1"/>
              </p:nvPr>
            </p:nvSpPr>
            <p:spPr>
              <a:xfrm>
                <a:off x="4566319" y="1419911"/>
                <a:ext cx="7456235" cy="5080503"/>
              </a:xfrm>
              <a:blipFill>
                <a:blip r:embed="rId4"/>
                <a:stretch>
                  <a:fillRect l="-1881" t="-2521" r="-2126" b="-1441"/>
                </a:stretch>
              </a:blipFill>
            </p:spPr>
            <p:txBody>
              <a:bodyPr/>
              <a:lstStyle/>
              <a:p>
                <a:r>
                  <a:rPr lang="en-US">
                    <a:noFill/>
                  </a:rPr>
                  <a:t> </a:t>
                </a:r>
              </a:p>
            </p:txBody>
          </p:sp>
        </mc:Fallback>
      </mc:AlternateContent>
      <p:sp>
        <p:nvSpPr>
          <p:cNvPr id="3" name="Arrow: Right 2">
            <a:extLst>
              <a:ext uri="{FF2B5EF4-FFF2-40B4-BE49-F238E27FC236}">
                <a16:creationId xmlns:a16="http://schemas.microsoft.com/office/drawing/2014/main" id="{08200F1D-46D3-4880-B321-11EFFB755458}"/>
              </a:ext>
            </a:extLst>
          </p:cNvPr>
          <p:cNvSpPr/>
          <p:nvPr/>
        </p:nvSpPr>
        <p:spPr>
          <a:xfrm rot="10800000">
            <a:off x="3562869" y="2759927"/>
            <a:ext cx="669073" cy="624469"/>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D82559B1-C81F-406E-B19A-720B88C86F90}"/>
              </a:ext>
            </a:extLst>
          </p:cNvPr>
          <p:cNvSpPr/>
          <p:nvPr/>
        </p:nvSpPr>
        <p:spPr>
          <a:xfrm rot="10800000">
            <a:off x="3562869" y="5146240"/>
            <a:ext cx="669073" cy="624469"/>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2AC20C8D-3BF0-4C44-9ED0-C288DF197D14}"/>
              </a:ext>
            </a:extLst>
          </p:cNvPr>
          <p:cNvSpPr/>
          <p:nvPr/>
        </p:nvSpPr>
        <p:spPr>
          <a:xfrm rot="10800000">
            <a:off x="3741792" y="2066008"/>
            <a:ext cx="669073" cy="624469"/>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Left Bracket 3">
            <a:extLst>
              <a:ext uri="{FF2B5EF4-FFF2-40B4-BE49-F238E27FC236}">
                <a16:creationId xmlns:a16="http://schemas.microsoft.com/office/drawing/2014/main" id="{1C9DF281-24AB-430B-A40F-2C0831992D86}"/>
              </a:ext>
            </a:extLst>
          </p:cNvPr>
          <p:cNvSpPr/>
          <p:nvPr/>
        </p:nvSpPr>
        <p:spPr>
          <a:xfrm>
            <a:off x="458005" y="2550256"/>
            <a:ext cx="282775" cy="2770272"/>
          </a:xfrm>
          <a:prstGeom prst="leftBracket">
            <a:avLst>
              <a:gd name="adj" fmla="val 0"/>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42267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32" presetClass="emph" presetSubtype="0" fill="hold" grpId="1" nodeType="withEffect">
                                  <p:stCondLst>
                                    <p:cond delay="0"/>
                                  </p:stCondLst>
                                  <p:childTnLst>
                                    <p:animRot by="120000">
                                      <p:cBhvr>
                                        <p:cTn id="9" dur="100" fill="hold">
                                          <p:stCondLst>
                                            <p:cond delay="0"/>
                                          </p:stCondLst>
                                        </p:cTn>
                                        <p:tgtEl>
                                          <p:spTgt spid="3"/>
                                        </p:tgtEl>
                                        <p:attrNameLst>
                                          <p:attrName>r</p:attrName>
                                        </p:attrNameLst>
                                      </p:cBhvr>
                                    </p:animRot>
                                    <p:animRot by="-240000">
                                      <p:cBhvr>
                                        <p:cTn id="10" dur="200" fill="hold">
                                          <p:stCondLst>
                                            <p:cond delay="200"/>
                                          </p:stCondLst>
                                        </p:cTn>
                                        <p:tgtEl>
                                          <p:spTgt spid="3"/>
                                        </p:tgtEl>
                                        <p:attrNameLst>
                                          <p:attrName>r</p:attrName>
                                        </p:attrNameLst>
                                      </p:cBhvr>
                                    </p:animRot>
                                    <p:animRot by="240000">
                                      <p:cBhvr>
                                        <p:cTn id="11" dur="200" fill="hold">
                                          <p:stCondLst>
                                            <p:cond delay="400"/>
                                          </p:stCondLst>
                                        </p:cTn>
                                        <p:tgtEl>
                                          <p:spTgt spid="3"/>
                                        </p:tgtEl>
                                        <p:attrNameLst>
                                          <p:attrName>r</p:attrName>
                                        </p:attrNameLst>
                                      </p:cBhvr>
                                    </p:animRot>
                                    <p:animRot by="-240000">
                                      <p:cBhvr>
                                        <p:cTn id="12" dur="200" fill="hold">
                                          <p:stCondLst>
                                            <p:cond delay="600"/>
                                          </p:stCondLst>
                                        </p:cTn>
                                        <p:tgtEl>
                                          <p:spTgt spid="3"/>
                                        </p:tgtEl>
                                        <p:attrNameLst>
                                          <p:attrName>r</p:attrName>
                                        </p:attrNameLst>
                                      </p:cBhvr>
                                    </p:animRot>
                                    <p:animRot by="120000">
                                      <p:cBhvr>
                                        <p:cTn id="13" dur="200" fill="hold">
                                          <p:stCondLst>
                                            <p:cond delay="800"/>
                                          </p:stCondLst>
                                        </p:cTn>
                                        <p:tgtEl>
                                          <p:spTgt spid="3"/>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fade">
                                      <p:cBhvr>
                                        <p:cTn id="18" dur="500"/>
                                        <p:tgtEl>
                                          <p:spTgt spid="7">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2" nodeType="clickEffect">
                                  <p:stCondLst>
                                    <p:cond delay="0"/>
                                  </p:stCondLst>
                                  <p:childTnLst>
                                    <p:animEffect transition="out" filter="fade">
                                      <p:cBhvr>
                                        <p:cTn id="22" dur="500"/>
                                        <p:tgtEl>
                                          <p:spTgt spid="3"/>
                                        </p:tgtEl>
                                      </p:cBhvr>
                                    </p:animEffect>
                                    <p:set>
                                      <p:cBhvr>
                                        <p:cTn id="23" dur="1" fill="hold">
                                          <p:stCondLst>
                                            <p:cond delay="499"/>
                                          </p:stCondLst>
                                        </p:cTn>
                                        <p:tgtEl>
                                          <p:spTgt spid="3"/>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32" presetClass="emph" presetSubtype="0" fill="hold" grpId="1" nodeType="withEffect">
                                  <p:stCondLst>
                                    <p:cond delay="0"/>
                                  </p:stCondLst>
                                  <p:childTnLst>
                                    <p:animRot by="120000">
                                      <p:cBhvr>
                                        <p:cTn id="28" dur="100" fill="hold">
                                          <p:stCondLst>
                                            <p:cond delay="0"/>
                                          </p:stCondLst>
                                        </p:cTn>
                                        <p:tgtEl>
                                          <p:spTgt spid="10"/>
                                        </p:tgtEl>
                                        <p:attrNameLst>
                                          <p:attrName>r</p:attrName>
                                        </p:attrNameLst>
                                      </p:cBhvr>
                                    </p:animRot>
                                    <p:animRot by="-240000">
                                      <p:cBhvr>
                                        <p:cTn id="29" dur="200" fill="hold">
                                          <p:stCondLst>
                                            <p:cond delay="200"/>
                                          </p:stCondLst>
                                        </p:cTn>
                                        <p:tgtEl>
                                          <p:spTgt spid="10"/>
                                        </p:tgtEl>
                                        <p:attrNameLst>
                                          <p:attrName>r</p:attrName>
                                        </p:attrNameLst>
                                      </p:cBhvr>
                                    </p:animRot>
                                    <p:animRot by="240000">
                                      <p:cBhvr>
                                        <p:cTn id="30" dur="200" fill="hold">
                                          <p:stCondLst>
                                            <p:cond delay="400"/>
                                          </p:stCondLst>
                                        </p:cTn>
                                        <p:tgtEl>
                                          <p:spTgt spid="10"/>
                                        </p:tgtEl>
                                        <p:attrNameLst>
                                          <p:attrName>r</p:attrName>
                                        </p:attrNameLst>
                                      </p:cBhvr>
                                    </p:animRot>
                                    <p:animRot by="-240000">
                                      <p:cBhvr>
                                        <p:cTn id="31" dur="200" fill="hold">
                                          <p:stCondLst>
                                            <p:cond delay="600"/>
                                          </p:stCondLst>
                                        </p:cTn>
                                        <p:tgtEl>
                                          <p:spTgt spid="10"/>
                                        </p:tgtEl>
                                        <p:attrNameLst>
                                          <p:attrName>r</p:attrName>
                                        </p:attrNameLst>
                                      </p:cBhvr>
                                    </p:animRot>
                                    <p:animRot by="120000">
                                      <p:cBhvr>
                                        <p:cTn id="32" dur="200" fill="hold">
                                          <p:stCondLst>
                                            <p:cond delay="800"/>
                                          </p:stCondLst>
                                        </p:cTn>
                                        <p:tgtEl>
                                          <p:spTgt spid="10"/>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animEffect transition="in" filter="fade">
                                      <p:cBhvr>
                                        <p:cTn id="37" dur="500"/>
                                        <p:tgtEl>
                                          <p:spTgt spid="7">
                                            <p:txEl>
                                              <p:pRg st="4" end="4"/>
                                            </p:txEl>
                                          </p:spTgt>
                                        </p:tgtEl>
                                      </p:cBhvr>
                                    </p:animEffect>
                                  </p:childTnLst>
                                </p:cTn>
                              </p:par>
                              <p:par>
                                <p:cTn id="38" presetID="10" presetClass="exit" presetSubtype="0" fill="hold" grpId="2" nodeType="withEffect">
                                  <p:stCondLst>
                                    <p:cond delay="0"/>
                                  </p:stCondLst>
                                  <p:childTnLst>
                                    <p:animEffect transition="out" filter="fade">
                                      <p:cBhvr>
                                        <p:cTn id="39" dur="500"/>
                                        <p:tgtEl>
                                          <p:spTgt spid="10"/>
                                        </p:tgtEl>
                                      </p:cBhvr>
                                    </p:animEffect>
                                    <p:set>
                                      <p:cBhvr>
                                        <p:cTn id="40" dur="1" fill="hold">
                                          <p:stCondLst>
                                            <p:cond delay="499"/>
                                          </p:stCondLst>
                                        </p:cTn>
                                        <p:tgtEl>
                                          <p:spTgt spid="10"/>
                                        </p:tgtEl>
                                        <p:attrNameLst>
                                          <p:attrName>style.visibility</p:attrName>
                                        </p:attrNameLst>
                                      </p:cBhvr>
                                      <p:to>
                                        <p:strVal val="hidden"/>
                                      </p:to>
                                    </p:set>
                                  </p:childTnLst>
                                </p:cTn>
                              </p:par>
                              <p:par>
                                <p:cTn id="41" presetID="10"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par>
                                <p:cTn id="44" presetID="32" presetClass="emph" presetSubtype="0" fill="hold" grpId="1" nodeType="withEffect">
                                  <p:stCondLst>
                                    <p:cond delay="0"/>
                                  </p:stCondLst>
                                  <p:childTnLst>
                                    <p:animRot by="120000">
                                      <p:cBhvr>
                                        <p:cTn id="45" dur="100" fill="hold">
                                          <p:stCondLst>
                                            <p:cond delay="0"/>
                                          </p:stCondLst>
                                        </p:cTn>
                                        <p:tgtEl>
                                          <p:spTgt spid="11"/>
                                        </p:tgtEl>
                                        <p:attrNameLst>
                                          <p:attrName>r</p:attrName>
                                        </p:attrNameLst>
                                      </p:cBhvr>
                                    </p:animRot>
                                    <p:animRot by="-240000">
                                      <p:cBhvr>
                                        <p:cTn id="46" dur="200" fill="hold">
                                          <p:stCondLst>
                                            <p:cond delay="200"/>
                                          </p:stCondLst>
                                        </p:cTn>
                                        <p:tgtEl>
                                          <p:spTgt spid="11"/>
                                        </p:tgtEl>
                                        <p:attrNameLst>
                                          <p:attrName>r</p:attrName>
                                        </p:attrNameLst>
                                      </p:cBhvr>
                                    </p:animRot>
                                    <p:animRot by="240000">
                                      <p:cBhvr>
                                        <p:cTn id="47" dur="200" fill="hold">
                                          <p:stCondLst>
                                            <p:cond delay="400"/>
                                          </p:stCondLst>
                                        </p:cTn>
                                        <p:tgtEl>
                                          <p:spTgt spid="11"/>
                                        </p:tgtEl>
                                        <p:attrNameLst>
                                          <p:attrName>r</p:attrName>
                                        </p:attrNameLst>
                                      </p:cBhvr>
                                    </p:animRot>
                                    <p:animRot by="-240000">
                                      <p:cBhvr>
                                        <p:cTn id="48" dur="200" fill="hold">
                                          <p:stCondLst>
                                            <p:cond delay="600"/>
                                          </p:stCondLst>
                                        </p:cTn>
                                        <p:tgtEl>
                                          <p:spTgt spid="11"/>
                                        </p:tgtEl>
                                        <p:attrNameLst>
                                          <p:attrName>r</p:attrName>
                                        </p:attrNameLst>
                                      </p:cBhvr>
                                    </p:animRot>
                                    <p:animRot by="120000">
                                      <p:cBhvr>
                                        <p:cTn id="49" dur="200" fill="hold">
                                          <p:stCondLst>
                                            <p:cond delay="800"/>
                                          </p:stCondLst>
                                        </p:cTn>
                                        <p:tgtEl>
                                          <p:spTgt spid="11"/>
                                        </p:tgtEl>
                                        <p:attrNameLst>
                                          <p:attrName>r</p:attrName>
                                        </p:attrNameLst>
                                      </p:cBhvr>
                                    </p:animRo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7">
                                            <p:txEl>
                                              <p:pRg st="5" end="5"/>
                                            </p:txEl>
                                          </p:spTgt>
                                        </p:tgtEl>
                                        <p:attrNameLst>
                                          <p:attrName>style.visibility</p:attrName>
                                        </p:attrNameLst>
                                      </p:cBhvr>
                                      <p:to>
                                        <p:strVal val="visible"/>
                                      </p:to>
                                    </p:set>
                                    <p:animEffect transition="in" filter="fade">
                                      <p:cBhvr>
                                        <p:cTn id="54" dur="500"/>
                                        <p:tgtEl>
                                          <p:spTgt spid="7">
                                            <p:txEl>
                                              <p:pRg st="5" end="5"/>
                                            </p:txEl>
                                          </p:spTgt>
                                        </p:tgtEl>
                                      </p:cBhvr>
                                    </p:animEffect>
                                  </p:childTnLst>
                                </p:cTn>
                              </p:par>
                              <p:par>
                                <p:cTn id="55" presetID="10" presetClass="exit" presetSubtype="0" fill="hold" grpId="2" nodeType="withEffect">
                                  <p:stCondLst>
                                    <p:cond delay="0"/>
                                  </p:stCondLst>
                                  <p:childTnLst>
                                    <p:animEffect transition="out" filter="fade">
                                      <p:cBhvr>
                                        <p:cTn id="56" dur="500"/>
                                        <p:tgtEl>
                                          <p:spTgt spid="11"/>
                                        </p:tgtEl>
                                      </p:cBhvr>
                                    </p:animEffect>
                                    <p:set>
                                      <p:cBhvr>
                                        <p:cTn id="57" dur="1" fill="hold">
                                          <p:stCondLst>
                                            <p:cond delay="499"/>
                                          </p:stCondLst>
                                        </p:cTn>
                                        <p:tgtEl>
                                          <p:spTgt spid="11"/>
                                        </p:tgtEl>
                                        <p:attrNameLst>
                                          <p:attrName>style.visibility</p:attrName>
                                        </p:attrNameLst>
                                      </p:cBhvr>
                                      <p:to>
                                        <p:strVal val="hidden"/>
                                      </p:to>
                                    </p:set>
                                  </p:childTnLst>
                                </p:cTn>
                              </p:par>
                              <p:par>
                                <p:cTn id="58" presetID="10" presetClass="entr" presetSubtype="0" fill="hold" grpId="0" nodeType="with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fade">
                                      <p:cBhvr>
                                        <p:cTn id="60" dur="500"/>
                                        <p:tgtEl>
                                          <p:spTgt spid="4"/>
                                        </p:tgtEl>
                                      </p:cBhvr>
                                    </p:animEffect>
                                  </p:childTnLst>
                                </p:cTn>
                              </p:par>
                              <p:par>
                                <p:cTn id="61" presetID="32" presetClass="emph" presetSubtype="0" fill="hold" grpId="1" nodeType="withEffect">
                                  <p:stCondLst>
                                    <p:cond delay="0"/>
                                  </p:stCondLst>
                                  <p:childTnLst>
                                    <p:animRot by="120000">
                                      <p:cBhvr>
                                        <p:cTn id="62" dur="100" fill="hold">
                                          <p:stCondLst>
                                            <p:cond delay="0"/>
                                          </p:stCondLst>
                                        </p:cTn>
                                        <p:tgtEl>
                                          <p:spTgt spid="4"/>
                                        </p:tgtEl>
                                        <p:attrNameLst>
                                          <p:attrName>r</p:attrName>
                                        </p:attrNameLst>
                                      </p:cBhvr>
                                    </p:animRot>
                                    <p:animRot by="-240000">
                                      <p:cBhvr>
                                        <p:cTn id="63" dur="200" fill="hold">
                                          <p:stCondLst>
                                            <p:cond delay="200"/>
                                          </p:stCondLst>
                                        </p:cTn>
                                        <p:tgtEl>
                                          <p:spTgt spid="4"/>
                                        </p:tgtEl>
                                        <p:attrNameLst>
                                          <p:attrName>r</p:attrName>
                                        </p:attrNameLst>
                                      </p:cBhvr>
                                    </p:animRot>
                                    <p:animRot by="240000">
                                      <p:cBhvr>
                                        <p:cTn id="64" dur="200" fill="hold">
                                          <p:stCondLst>
                                            <p:cond delay="400"/>
                                          </p:stCondLst>
                                        </p:cTn>
                                        <p:tgtEl>
                                          <p:spTgt spid="4"/>
                                        </p:tgtEl>
                                        <p:attrNameLst>
                                          <p:attrName>r</p:attrName>
                                        </p:attrNameLst>
                                      </p:cBhvr>
                                    </p:animRot>
                                    <p:animRot by="-240000">
                                      <p:cBhvr>
                                        <p:cTn id="65" dur="200" fill="hold">
                                          <p:stCondLst>
                                            <p:cond delay="600"/>
                                          </p:stCondLst>
                                        </p:cTn>
                                        <p:tgtEl>
                                          <p:spTgt spid="4"/>
                                        </p:tgtEl>
                                        <p:attrNameLst>
                                          <p:attrName>r</p:attrName>
                                        </p:attrNameLst>
                                      </p:cBhvr>
                                    </p:animRot>
                                    <p:animRot by="120000">
                                      <p:cBhvr>
                                        <p:cTn id="66" dur="200" fill="hold">
                                          <p:stCondLst>
                                            <p:cond delay="800"/>
                                          </p:stCondLst>
                                        </p:cTn>
                                        <p:tgtEl>
                                          <p:spTgt spid="4"/>
                                        </p:tgtEl>
                                        <p:attrNameLst>
                                          <p:attrName>r</p:attrName>
                                        </p:attrNameLst>
                                      </p:cBhvr>
                                    </p:animRo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7">
                                            <p:txEl>
                                              <p:pRg st="6" end="6"/>
                                            </p:txEl>
                                          </p:spTgt>
                                        </p:tgtEl>
                                        <p:attrNameLst>
                                          <p:attrName>style.visibility</p:attrName>
                                        </p:attrNameLst>
                                      </p:cBhvr>
                                      <p:to>
                                        <p:strVal val="visible"/>
                                      </p:to>
                                    </p:set>
                                    <p:animEffect transition="in" filter="fade">
                                      <p:cBhvr>
                                        <p:cTn id="71"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P spid="10" grpId="0" animBg="1"/>
      <p:bldP spid="10" grpId="1" animBg="1"/>
      <p:bldP spid="10" grpId="2" animBg="1"/>
      <p:bldP spid="11" grpId="0" animBg="1"/>
      <p:bldP spid="11" grpId="1" animBg="1"/>
      <p:bldP spid="11" grpId="2" animBg="1"/>
      <p:bldP spid="4" grpId="0" animBg="1"/>
      <p:bldP spid="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08383-92B6-4A7A-B47B-A69A2D4DFF07}"/>
              </a:ext>
            </a:extLst>
          </p:cNvPr>
          <p:cNvSpPr>
            <a:spLocks noGrp="1"/>
          </p:cNvSpPr>
          <p:nvPr>
            <p:ph type="title"/>
          </p:nvPr>
        </p:nvSpPr>
        <p:spPr>
          <a:xfrm>
            <a:off x="838200" y="-154672"/>
            <a:ext cx="10515600" cy="1046986"/>
          </a:xfrm>
        </p:spPr>
        <p:txBody>
          <a:bodyPr/>
          <a:lstStyle/>
          <a:p>
            <a:r>
              <a:rPr lang="en-US" dirty="0"/>
              <a:t>AND THEN MULTICORE ARRIVED</a:t>
            </a:r>
          </a:p>
        </p:txBody>
      </p:sp>
      <p:pic>
        <p:nvPicPr>
          <p:cNvPr id="4" name="Picture 3">
            <a:extLst>
              <a:ext uri="{FF2B5EF4-FFF2-40B4-BE49-F238E27FC236}">
                <a16:creationId xmlns:a16="http://schemas.microsoft.com/office/drawing/2014/main" id="{5F894E6C-A24D-4205-A7AB-7C4BEE04DE84}"/>
              </a:ext>
            </a:extLst>
          </p:cNvPr>
          <p:cNvPicPr>
            <a:picLocks noChangeAspect="1"/>
          </p:cNvPicPr>
          <p:nvPr/>
        </p:nvPicPr>
        <p:blipFill rotWithShape="1">
          <a:blip r:embed="rId2"/>
          <a:srcRect t="8963" b="5921"/>
          <a:stretch/>
        </p:blipFill>
        <p:spPr>
          <a:xfrm>
            <a:off x="170516" y="1294689"/>
            <a:ext cx="3727049" cy="5247466"/>
          </a:xfrm>
          <a:prstGeom prst="rect">
            <a:avLst/>
          </a:prstGeom>
        </p:spPr>
      </p:pic>
      <p:grpSp>
        <p:nvGrpSpPr>
          <p:cNvPr id="11" name="Group 10">
            <a:extLst>
              <a:ext uri="{FF2B5EF4-FFF2-40B4-BE49-F238E27FC236}">
                <a16:creationId xmlns:a16="http://schemas.microsoft.com/office/drawing/2014/main" id="{4F5DB568-8880-485F-B1DB-C33D313D4014}"/>
              </a:ext>
            </a:extLst>
          </p:cNvPr>
          <p:cNvGrpSpPr/>
          <p:nvPr/>
        </p:nvGrpSpPr>
        <p:grpSpPr>
          <a:xfrm>
            <a:off x="3541852" y="5135407"/>
            <a:ext cx="2484139" cy="1189634"/>
            <a:chOff x="3565002" y="5073156"/>
            <a:chExt cx="2995815" cy="1438001"/>
          </a:xfrm>
        </p:grpSpPr>
        <p:pic>
          <p:nvPicPr>
            <p:cNvPr id="5" name="Picture 4">
              <a:extLst>
                <a:ext uri="{FF2B5EF4-FFF2-40B4-BE49-F238E27FC236}">
                  <a16:creationId xmlns:a16="http://schemas.microsoft.com/office/drawing/2014/main" id="{57E69B93-8FB4-4D21-B8F9-E274735F24EB}"/>
                </a:ext>
              </a:extLst>
            </p:cNvPr>
            <p:cNvPicPr>
              <a:picLocks noChangeAspect="1"/>
            </p:cNvPicPr>
            <p:nvPr/>
          </p:nvPicPr>
          <p:blipFill>
            <a:blip r:embed="rId3"/>
            <a:stretch>
              <a:fillRect/>
            </a:stretch>
          </p:blipFill>
          <p:spPr>
            <a:xfrm>
              <a:off x="5122816" y="5073156"/>
              <a:ext cx="1438001" cy="1438001"/>
            </a:xfrm>
            <a:prstGeom prst="rect">
              <a:avLst/>
            </a:prstGeom>
          </p:spPr>
        </p:pic>
        <p:cxnSp>
          <p:nvCxnSpPr>
            <p:cNvPr id="6" name="Straight Connector 5">
              <a:extLst>
                <a:ext uri="{FF2B5EF4-FFF2-40B4-BE49-F238E27FC236}">
                  <a16:creationId xmlns:a16="http://schemas.microsoft.com/office/drawing/2014/main" id="{71E63B55-7C0E-47BE-B1AF-914593287674}"/>
                </a:ext>
              </a:extLst>
            </p:cNvPr>
            <p:cNvCxnSpPr>
              <a:cxnSpLocks/>
            </p:cNvCxnSpPr>
            <p:nvPr/>
          </p:nvCxnSpPr>
          <p:spPr>
            <a:xfrm>
              <a:off x="3565002" y="5472019"/>
              <a:ext cx="158573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D9B2F391-1FC6-4D86-B3BC-3B4D089F101B}"/>
              </a:ext>
            </a:extLst>
          </p:cNvPr>
          <p:cNvGrpSpPr/>
          <p:nvPr/>
        </p:nvGrpSpPr>
        <p:grpSpPr>
          <a:xfrm>
            <a:off x="4833594" y="1406847"/>
            <a:ext cx="1194504" cy="3675414"/>
            <a:chOff x="4833594" y="1406847"/>
            <a:chExt cx="1194504" cy="3675414"/>
          </a:xfrm>
        </p:grpSpPr>
        <p:pic>
          <p:nvPicPr>
            <p:cNvPr id="15" name="Picture 14">
              <a:extLst>
                <a:ext uri="{FF2B5EF4-FFF2-40B4-BE49-F238E27FC236}">
                  <a16:creationId xmlns:a16="http://schemas.microsoft.com/office/drawing/2014/main" id="{AD88E768-9DE3-4136-841A-05DEFF63F7F4}"/>
                </a:ext>
              </a:extLst>
            </p:cNvPr>
            <p:cNvPicPr>
              <a:picLocks noChangeAspect="1"/>
            </p:cNvPicPr>
            <p:nvPr/>
          </p:nvPicPr>
          <p:blipFill>
            <a:blip r:embed="rId3"/>
            <a:stretch>
              <a:fillRect/>
            </a:stretch>
          </p:blipFill>
          <p:spPr>
            <a:xfrm>
              <a:off x="4833595" y="3892627"/>
              <a:ext cx="1192395" cy="1189634"/>
            </a:xfrm>
            <a:prstGeom prst="rect">
              <a:avLst/>
            </a:prstGeom>
          </p:spPr>
        </p:pic>
        <p:pic>
          <p:nvPicPr>
            <p:cNvPr id="16" name="Picture 15">
              <a:extLst>
                <a:ext uri="{FF2B5EF4-FFF2-40B4-BE49-F238E27FC236}">
                  <a16:creationId xmlns:a16="http://schemas.microsoft.com/office/drawing/2014/main" id="{9D6781AB-5A31-483C-B245-A0723CB6BF73}"/>
                </a:ext>
              </a:extLst>
            </p:cNvPr>
            <p:cNvPicPr>
              <a:picLocks noChangeAspect="1"/>
            </p:cNvPicPr>
            <p:nvPr/>
          </p:nvPicPr>
          <p:blipFill>
            <a:blip r:embed="rId3"/>
            <a:stretch>
              <a:fillRect/>
            </a:stretch>
          </p:blipFill>
          <p:spPr>
            <a:xfrm>
              <a:off x="4833594" y="2649737"/>
              <a:ext cx="1192395" cy="1189634"/>
            </a:xfrm>
            <a:prstGeom prst="rect">
              <a:avLst/>
            </a:prstGeom>
          </p:spPr>
        </p:pic>
        <p:pic>
          <p:nvPicPr>
            <p:cNvPr id="17" name="Picture 16">
              <a:extLst>
                <a:ext uri="{FF2B5EF4-FFF2-40B4-BE49-F238E27FC236}">
                  <a16:creationId xmlns:a16="http://schemas.microsoft.com/office/drawing/2014/main" id="{90D2E65A-01B4-458F-8EF2-B5951161DAAB}"/>
                </a:ext>
              </a:extLst>
            </p:cNvPr>
            <p:cNvPicPr>
              <a:picLocks noChangeAspect="1"/>
            </p:cNvPicPr>
            <p:nvPr/>
          </p:nvPicPr>
          <p:blipFill>
            <a:blip r:embed="rId3"/>
            <a:stretch>
              <a:fillRect/>
            </a:stretch>
          </p:blipFill>
          <p:spPr>
            <a:xfrm>
              <a:off x="4835703" y="1406847"/>
              <a:ext cx="1192395" cy="1189634"/>
            </a:xfrm>
            <a:prstGeom prst="rect">
              <a:avLst/>
            </a:prstGeom>
          </p:spPr>
        </p:pic>
      </p:gr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A2992FD3-7F0C-4B04-95A7-A16FD60D51A5}"/>
                  </a:ext>
                </a:extLst>
              </p:cNvPr>
              <p:cNvSpPr txBox="1"/>
              <p:nvPr/>
            </p:nvSpPr>
            <p:spPr>
              <a:xfrm>
                <a:off x="3138668" y="539950"/>
                <a:ext cx="5914664" cy="584775"/>
              </a:xfrm>
              <a:prstGeom prst="rect">
                <a:avLst/>
              </a:prstGeom>
              <a:noFill/>
            </p:spPr>
            <p:txBody>
              <a:bodyPr wrap="square" rtlCol="0">
                <a:spAutoFit/>
              </a:bodyPr>
              <a:lstStyle/>
              <a:p>
                <a:r>
                  <a:rPr lang="en-US" sz="3200" dirty="0"/>
                  <a:t>The PIC only has a single </a:t>
                </a:r>
                <a14:m>
                  <m:oMath xmlns:m="http://schemas.openxmlformats.org/officeDocument/2006/math">
                    <m:r>
                      <a:rPr lang="en-US" sz="3200" i="1">
                        <a:latin typeface="Cambria Math" panose="02040503050406030204" pitchFamily="18" charset="0"/>
                      </a:rPr>
                      <m:t>𝐼𝑁𝑇</m:t>
                    </m:r>
                  </m:oMath>
                </a14:m>
                <a:r>
                  <a:rPr lang="en-US" sz="3200" dirty="0"/>
                  <a:t> line!</a:t>
                </a:r>
              </a:p>
            </p:txBody>
          </p:sp>
        </mc:Choice>
        <mc:Fallback xmlns="">
          <p:sp>
            <p:nvSpPr>
              <p:cNvPr id="18" name="TextBox 17">
                <a:extLst>
                  <a:ext uri="{FF2B5EF4-FFF2-40B4-BE49-F238E27FC236}">
                    <a16:creationId xmlns:a16="http://schemas.microsoft.com/office/drawing/2014/main" id="{A2992FD3-7F0C-4B04-95A7-A16FD60D51A5}"/>
                  </a:ext>
                </a:extLst>
              </p:cNvPr>
              <p:cNvSpPr txBox="1">
                <a:spLocks noRot="1" noChangeAspect="1" noMove="1" noResize="1" noEditPoints="1" noAdjustHandles="1" noChangeArrowheads="1" noChangeShapeType="1" noTextEdit="1"/>
              </p:cNvSpPr>
              <p:nvPr/>
            </p:nvSpPr>
            <p:spPr>
              <a:xfrm>
                <a:off x="3138668" y="539950"/>
                <a:ext cx="5914664" cy="584775"/>
              </a:xfrm>
              <a:prstGeom prst="rect">
                <a:avLst/>
              </a:prstGeom>
              <a:blipFill>
                <a:blip r:embed="rId4"/>
                <a:stretch>
                  <a:fillRect l="-2680" t="-12500" r="-1134" b="-34375"/>
                </a:stretch>
              </a:blipFill>
            </p:spPr>
            <p:txBody>
              <a:bodyPr/>
              <a:lstStyle/>
              <a:p>
                <a:r>
                  <a:rPr lang="en-US">
                    <a:noFill/>
                  </a:rPr>
                  <a:t> </a:t>
                </a:r>
              </a:p>
            </p:txBody>
          </p:sp>
        </mc:Fallback>
      </mc:AlternateContent>
      <p:sp>
        <p:nvSpPr>
          <p:cNvPr id="20" name="Left Bracket 19">
            <a:extLst>
              <a:ext uri="{FF2B5EF4-FFF2-40B4-BE49-F238E27FC236}">
                <a16:creationId xmlns:a16="http://schemas.microsoft.com/office/drawing/2014/main" id="{11C2CFEB-64C8-493E-9EE0-7C658352E6B4}"/>
              </a:ext>
            </a:extLst>
          </p:cNvPr>
          <p:cNvSpPr/>
          <p:nvPr/>
        </p:nvSpPr>
        <p:spPr>
          <a:xfrm flipH="1">
            <a:off x="6025989" y="1406847"/>
            <a:ext cx="327949" cy="3675414"/>
          </a:xfrm>
          <a:prstGeom prst="leftBracket">
            <a:avLst>
              <a:gd name="adj" fmla="val 0"/>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5" name="Group 24">
            <a:extLst>
              <a:ext uri="{FF2B5EF4-FFF2-40B4-BE49-F238E27FC236}">
                <a16:creationId xmlns:a16="http://schemas.microsoft.com/office/drawing/2014/main" id="{69DEF77D-23B9-4A66-93A3-02B67B6D4132}"/>
              </a:ext>
            </a:extLst>
          </p:cNvPr>
          <p:cNvGrpSpPr/>
          <p:nvPr/>
        </p:nvGrpSpPr>
        <p:grpSpPr>
          <a:xfrm>
            <a:off x="6353938" y="1124725"/>
            <a:ext cx="5731999" cy="5590871"/>
            <a:chOff x="6353938" y="1124725"/>
            <a:chExt cx="5731999" cy="5590871"/>
          </a:xfrm>
        </p:grpSpPr>
        <p:pic>
          <p:nvPicPr>
            <p:cNvPr id="19" name="Picture 18">
              <a:extLst>
                <a:ext uri="{FF2B5EF4-FFF2-40B4-BE49-F238E27FC236}">
                  <a16:creationId xmlns:a16="http://schemas.microsoft.com/office/drawing/2014/main" id="{AC71CC5C-6B01-4756-AF83-FE1C1E718B14}"/>
                </a:ext>
              </a:extLst>
            </p:cNvPr>
            <p:cNvPicPr>
              <a:picLocks noChangeAspect="1"/>
            </p:cNvPicPr>
            <p:nvPr/>
          </p:nvPicPr>
          <p:blipFill>
            <a:blip r:embed="rId5"/>
            <a:stretch>
              <a:fillRect/>
            </a:stretch>
          </p:blipFill>
          <p:spPr>
            <a:xfrm>
              <a:off x="7892784" y="1124725"/>
              <a:ext cx="4193153" cy="5590871"/>
            </a:xfrm>
            <a:prstGeom prst="rect">
              <a:avLst/>
            </a:prstGeom>
          </p:spPr>
        </p:pic>
        <p:sp>
          <p:nvSpPr>
            <p:cNvPr id="21" name="TextBox 20">
              <a:extLst>
                <a:ext uri="{FF2B5EF4-FFF2-40B4-BE49-F238E27FC236}">
                  <a16:creationId xmlns:a16="http://schemas.microsoft.com/office/drawing/2014/main" id="{0CA6A685-1A37-4447-B15B-E29DFB426386}"/>
                </a:ext>
              </a:extLst>
            </p:cNvPr>
            <p:cNvSpPr txBox="1"/>
            <p:nvPr/>
          </p:nvSpPr>
          <p:spPr>
            <a:xfrm>
              <a:off x="7892784" y="1136662"/>
              <a:ext cx="4193153" cy="914994"/>
            </a:xfrm>
            <a:prstGeom prst="rect">
              <a:avLst/>
            </a:prstGeom>
            <a:solidFill>
              <a:schemeClr val="tx1">
                <a:alpha val="56000"/>
              </a:schemeClr>
            </a:solidFill>
          </p:spPr>
          <p:txBody>
            <a:bodyPr wrap="square" rtlCol="0">
              <a:spAutoFit/>
            </a:bodyPr>
            <a:lstStyle/>
            <a:p>
              <a:pPr algn="ctr">
                <a:lnSpc>
                  <a:spcPts val="3200"/>
                </a:lnSpc>
              </a:pPr>
              <a:r>
                <a:rPr lang="en-US" sz="3600" b="1" dirty="0">
                  <a:solidFill>
                    <a:srgbClr val="FF0000"/>
                  </a:solidFill>
                  <a:latin typeface="Segoe UI" panose="020B0502040204020203" pitchFamily="34" charset="0"/>
                  <a:cs typeface="Segoe UI" panose="020B0502040204020203" pitchFamily="34" charset="0"/>
                </a:rPr>
                <a:t>NO INTERRUPTS FOR YOU</a:t>
              </a:r>
            </a:p>
          </p:txBody>
        </p:sp>
        <p:cxnSp>
          <p:nvCxnSpPr>
            <p:cNvPr id="23" name="Connector: Elbow 22">
              <a:extLst>
                <a:ext uri="{FF2B5EF4-FFF2-40B4-BE49-F238E27FC236}">
                  <a16:creationId xmlns:a16="http://schemas.microsoft.com/office/drawing/2014/main" id="{A2694849-1301-4612-B3BD-35E0F3E88A81}"/>
                </a:ext>
              </a:extLst>
            </p:cNvPr>
            <p:cNvCxnSpPr>
              <a:stCxn id="21" idx="1"/>
              <a:endCxn id="20" idx="1"/>
            </p:cNvCxnSpPr>
            <p:nvPr/>
          </p:nvCxnSpPr>
          <p:spPr>
            <a:xfrm rot="10800000" flipV="1">
              <a:off x="6353938" y="1594158"/>
              <a:ext cx="1538846" cy="1650395"/>
            </a:xfrm>
            <a:prstGeom prst="bentConnector3">
              <a:avLst/>
            </a:prstGeom>
            <a:ln w="76200">
              <a:solidFill>
                <a:srgbClr val="FF0000"/>
              </a:solidFill>
              <a:headEnd type="triangle" w="lg" len="med"/>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09712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08383-92B6-4A7A-B47B-A69A2D4DFF07}"/>
              </a:ext>
            </a:extLst>
          </p:cNvPr>
          <p:cNvSpPr>
            <a:spLocks noGrp="1"/>
          </p:cNvSpPr>
          <p:nvPr>
            <p:ph type="title"/>
          </p:nvPr>
        </p:nvSpPr>
        <p:spPr>
          <a:xfrm>
            <a:off x="838200" y="-154672"/>
            <a:ext cx="10515600" cy="1046986"/>
          </a:xfrm>
        </p:spPr>
        <p:txBody>
          <a:bodyPr/>
          <a:lstStyle/>
          <a:p>
            <a:r>
              <a:rPr lang="en-US" dirty="0"/>
              <a:t>AND THEN MANY DEVICES ARRIVED</a:t>
            </a:r>
          </a:p>
        </p:txBody>
      </p:sp>
      <p:pic>
        <p:nvPicPr>
          <p:cNvPr id="4" name="Picture 3">
            <a:extLst>
              <a:ext uri="{FF2B5EF4-FFF2-40B4-BE49-F238E27FC236}">
                <a16:creationId xmlns:a16="http://schemas.microsoft.com/office/drawing/2014/main" id="{5F894E6C-A24D-4205-A7AB-7C4BEE04DE84}"/>
              </a:ext>
            </a:extLst>
          </p:cNvPr>
          <p:cNvPicPr>
            <a:picLocks noChangeAspect="1"/>
          </p:cNvPicPr>
          <p:nvPr/>
        </p:nvPicPr>
        <p:blipFill rotWithShape="1">
          <a:blip r:embed="rId2"/>
          <a:srcRect t="8963" b="5921"/>
          <a:stretch/>
        </p:blipFill>
        <p:spPr>
          <a:xfrm>
            <a:off x="170516" y="1294689"/>
            <a:ext cx="3727049" cy="5247466"/>
          </a:xfrm>
          <a:prstGeom prst="rect">
            <a:avLst/>
          </a:prstGeom>
        </p:spPr>
      </p:pic>
      <p:grpSp>
        <p:nvGrpSpPr>
          <p:cNvPr id="11" name="Group 10">
            <a:extLst>
              <a:ext uri="{FF2B5EF4-FFF2-40B4-BE49-F238E27FC236}">
                <a16:creationId xmlns:a16="http://schemas.microsoft.com/office/drawing/2014/main" id="{4F5DB568-8880-485F-B1DB-C33D313D4014}"/>
              </a:ext>
            </a:extLst>
          </p:cNvPr>
          <p:cNvGrpSpPr/>
          <p:nvPr/>
        </p:nvGrpSpPr>
        <p:grpSpPr>
          <a:xfrm>
            <a:off x="3541852" y="5135407"/>
            <a:ext cx="2484139" cy="1189634"/>
            <a:chOff x="3565002" y="5073156"/>
            <a:chExt cx="2995815" cy="1438001"/>
          </a:xfrm>
        </p:grpSpPr>
        <p:pic>
          <p:nvPicPr>
            <p:cNvPr id="5" name="Picture 4">
              <a:extLst>
                <a:ext uri="{FF2B5EF4-FFF2-40B4-BE49-F238E27FC236}">
                  <a16:creationId xmlns:a16="http://schemas.microsoft.com/office/drawing/2014/main" id="{57E69B93-8FB4-4D21-B8F9-E274735F24EB}"/>
                </a:ext>
              </a:extLst>
            </p:cNvPr>
            <p:cNvPicPr>
              <a:picLocks noChangeAspect="1"/>
            </p:cNvPicPr>
            <p:nvPr/>
          </p:nvPicPr>
          <p:blipFill>
            <a:blip r:embed="rId3"/>
            <a:stretch>
              <a:fillRect/>
            </a:stretch>
          </p:blipFill>
          <p:spPr>
            <a:xfrm>
              <a:off x="5122816" y="5073156"/>
              <a:ext cx="1438001" cy="1438001"/>
            </a:xfrm>
            <a:prstGeom prst="rect">
              <a:avLst/>
            </a:prstGeom>
          </p:spPr>
        </p:pic>
        <p:cxnSp>
          <p:nvCxnSpPr>
            <p:cNvPr id="6" name="Straight Connector 5">
              <a:extLst>
                <a:ext uri="{FF2B5EF4-FFF2-40B4-BE49-F238E27FC236}">
                  <a16:creationId xmlns:a16="http://schemas.microsoft.com/office/drawing/2014/main" id="{71E63B55-7C0E-47BE-B1AF-914593287674}"/>
                </a:ext>
              </a:extLst>
            </p:cNvPr>
            <p:cNvCxnSpPr>
              <a:cxnSpLocks/>
            </p:cNvCxnSpPr>
            <p:nvPr/>
          </p:nvCxnSpPr>
          <p:spPr>
            <a:xfrm>
              <a:off x="3565002" y="5472019"/>
              <a:ext cx="158573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D9B2F391-1FC6-4D86-B3BC-3B4D089F101B}"/>
              </a:ext>
            </a:extLst>
          </p:cNvPr>
          <p:cNvGrpSpPr/>
          <p:nvPr/>
        </p:nvGrpSpPr>
        <p:grpSpPr>
          <a:xfrm>
            <a:off x="4833594" y="1406847"/>
            <a:ext cx="1194504" cy="3675414"/>
            <a:chOff x="4833594" y="1406847"/>
            <a:chExt cx="1194504" cy="3675414"/>
          </a:xfrm>
        </p:grpSpPr>
        <p:pic>
          <p:nvPicPr>
            <p:cNvPr id="15" name="Picture 14">
              <a:extLst>
                <a:ext uri="{FF2B5EF4-FFF2-40B4-BE49-F238E27FC236}">
                  <a16:creationId xmlns:a16="http://schemas.microsoft.com/office/drawing/2014/main" id="{AD88E768-9DE3-4136-841A-05DEFF63F7F4}"/>
                </a:ext>
              </a:extLst>
            </p:cNvPr>
            <p:cNvPicPr>
              <a:picLocks noChangeAspect="1"/>
            </p:cNvPicPr>
            <p:nvPr/>
          </p:nvPicPr>
          <p:blipFill>
            <a:blip r:embed="rId3"/>
            <a:stretch>
              <a:fillRect/>
            </a:stretch>
          </p:blipFill>
          <p:spPr>
            <a:xfrm>
              <a:off x="4833595" y="3892627"/>
              <a:ext cx="1192395" cy="1189634"/>
            </a:xfrm>
            <a:prstGeom prst="rect">
              <a:avLst/>
            </a:prstGeom>
          </p:spPr>
        </p:pic>
        <p:pic>
          <p:nvPicPr>
            <p:cNvPr id="16" name="Picture 15">
              <a:extLst>
                <a:ext uri="{FF2B5EF4-FFF2-40B4-BE49-F238E27FC236}">
                  <a16:creationId xmlns:a16="http://schemas.microsoft.com/office/drawing/2014/main" id="{9D6781AB-5A31-483C-B245-A0723CB6BF73}"/>
                </a:ext>
              </a:extLst>
            </p:cNvPr>
            <p:cNvPicPr>
              <a:picLocks noChangeAspect="1"/>
            </p:cNvPicPr>
            <p:nvPr/>
          </p:nvPicPr>
          <p:blipFill>
            <a:blip r:embed="rId3"/>
            <a:stretch>
              <a:fillRect/>
            </a:stretch>
          </p:blipFill>
          <p:spPr>
            <a:xfrm>
              <a:off x="4833594" y="2649737"/>
              <a:ext cx="1192395" cy="1189634"/>
            </a:xfrm>
            <a:prstGeom prst="rect">
              <a:avLst/>
            </a:prstGeom>
          </p:spPr>
        </p:pic>
        <p:pic>
          <p:nvPicPr>
            <p:cNvPr id="17" name="Picture 16">
              <a:extLst>
                <a:ext uri="{FF2B5EF4-FFF2-40B4-BE49-F238E27FC236}">
                  <a16:creationId xmlns:a16="http://schemas.microsoft.com/office/drawing/2014/main" id="{90D2E65A-01B4-458F-8EF2-B5951161DAAB}"/>
                </a:ext>
              </a:extLst>
            </p:cNvPr>
            <p:cNvPicPr>
              <a:picLocks noChangeAspect="1"/>
            </p:cNvPicPr>
            <p:nvPr/>
          </p:nvPicPr>
          <p:blipFill>
            <a:blip r:embed="rId3"/>
            <a:stretch>
              <a:fillRect/>
            </a:stretch>
          </p:blipFill>
          <p:spPr>
            <a:xfrm>
              <a:off x="4835703" y="1406847"/>
              <a:ext cx="1192395" cy="1189634"/>
            </a:xfrm>
            <a:prstGeom prst="rect">
              <a:avLst/>
            </a:prstGeom>
          </p:spPr>
        </p:pic>
      </p:grpSp>
      <p:sp>
        <p:nvSpPr>
          <p:cNvPr id="18" name="TextBox 17">
            <a:extLst>
              <a:ext uri="{FF2B5EF4-FFF2-40B4-BE49-F238E27FC236}">
                <a16:creationId xmlns:a16="http://schemas.microsoft.com/office/drawing/2014/main" id="{A2992FD3-7F0C-4B04-95A7-A16FD60D51A5}"/>
              </a:ext>
            </a:extLst>
          </p:cNvPr>
          <p:cNvSpPr txBox="1"/>
          <p:nvPr/>
        </p:nvSpPr>
        <p:spPr>
          <a:xfrm>
            <a:off x="0" y="586250"/>
            <a:ext cx="12191999" cy="489236"/>
          </a:xfrm>
          <a:prstGeom prst="rect">
            <a:avLst/>
          </a:prstGeom>
          <a:noFill/>
        </p:spPr>
        <p:txBody>
          <a:bodyPr wrap="square" rtlCol="0">
            <a:spAutoFit/>
          </a:bodyPr>
          <a:lstStyle/>
          <a:p>
            <a:pPr algn="ctr">
              <a:lnSpc>
                <a:spcPts val="3000"/>
              </a:lnSpc>
            </a:pPr>
            <a:r>
              <a:rPr lang="en-US" sz="3200" dirty="0"/>
              <a:t>A single PIC can only handle 8 devices; daisy chaining PICs is inefficient!</a:t>
            </a:r>
          </a:p>
        </p:txBody>
      </p:sp>
      <p:sp>
        <p:nvSpPr>
          <p:cNvPr id="22" name="Left Bracket 21">
            <a:extLst>
              <a:ext uri="{FF2B5EF4-FFF2-40B4-BE49-F238E27FC236}">
                <a16:creationId xmlns:a16="http://schemas.microsoft.com/office/drawing/2014/main" id="{B959ECF9-83B1-445E-B4D4-B6A4A9A61650}"/>
              </a:ext>
            </a:extLst>
          </p:cNvPr>
          <p:cNvSpPr/>
          <p:nvPr/>
        </p:nvSpPr>
        <p:spPr>
          <a:xfrm flipH="1">
            <a:off x="3530277" y="2561214"/>
            <a:ext cx="327949" cy="2754144"/>
          </a:xfrm>
          <a:prstGeom prst="leftBracket">
            <a:avLst>
              <a:gd name="adj" fmla="val 0"/>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7" name="Picture 6">
            <a:extLst>
              <a:ext uri="{FF2B5EF4-FFF2-40B4-BE49-F238E27FC236}">
                <a16:creationId xmlns:a16="http://schemas.microsoft.com/office/drawing/2014/main" id="{B9DD2BC8-F67A-407D-BBD5-33C9FBE6D003}"/>
              </a:ext>
            </a:extLst>
          </p:cNvPr>
          <p:cNvPicPr>
            <a:picLocks noChangeAspect="1"/>
          </p:cNvPicPr>
          <p:nvPr/>
        </p:nvPicPr>
        <p:blipFill>
          <a:blip r:embed="rId4"/>
          <a:stretch>
            <a:fillRect/>
          </a:stretch>
        </p:blipFill>
        <p:spPr>
          <a:xfrm>
            <a:off x="6417197" y="1132830"/>
            <a:ext cx="5192211" cy="5192211"/>
          </a:xfrm>
          <a:prstGeom prst="rect">
            <a:avLst/>
          </a:prstGeom>
        </p:spPr>
      </p:pic>
    </p:spTree>
    <p:extLst>
      <p:ext uri="{BB962C8B-B14F-4D97-AF65-F5344CB8AC3E}">
        <p14:creationId xmlns:p14="http://schemas.microsoft.com/office/powerpoint/2010/main" val="1859053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EF1F1BA-4F51-4761-8AEE-C8898EED8DE8}"/>
              </a:ext>
            </a:extLst>
          </p:cNvPr>
          <p:cNvPicPr>
            <a:picLocks noChangeAspect="1"/>
          </p:cNvPicPr>
          <p:nvPr/>
        </p:nvPicPr>
        <p:blipFill>
          <a:blip r:embed="rId2"/>
          <a:stretch>
            <a:fillRect/>
          </a:stretch>
        </p:blipFill>
        <p:spPr>
          <a:xfrm>
            <a:off x="0" y="0"/>
            <a:ext cx="12192000" cy="6861492"/>
          </a:xfrm>
          <a:prstGeom prst="rect">
            <a:avLst/>
          </a:prstGeom>
        </p:spPr>
      </p:pic>
      <p:sp>
        <p:nvSpPr>
          <p:cNvPr id="2" name="Title 1">
            <a:extLst>
              <a:ext uri="{FF2B5EF4-FFF2-40B4-BE49-F238E27FC236}">
                <a16:creationId xmlns:a16="http://schemas.microsoft.com/office/drawing/2014/main" id="{51A3EB84-85BA-4BDB-AED5-A2C9483A1CF7}"/>
              </a:ext>
            </a:extLst>
          </p:cNvPr>
          <p:cNvSpPr>
            <a:spLocks noGrp="1"/>
          </p:cNvSpPr>
          <p:nvPr>
            <p:ph type="title"/>
          </p:nvPr>
        </p:nvSpPr>
        <p:spPr>
          <a:xfrm>
            <a:off x="838200" y="106708"/>
            <a:ext cx="10515600" cy="1325563"/>
          </a:xfrm>
        </p:spPr>
        <p:txBody>
          <a:bodyPr/>
          <a:lstStyle/>
          <a:p>
            <a:r>
              <a:rPr lang="en-US" dirty="0"/>
              <a:t>THE MODERN ERA</a:t>
            </a:r>
            <a:br>
              <a:rPr lang="en-US" dirty="0"/>
            </a:br>
            <a:r>
              <a:rPr lang="en-US" dirty="0"/>
              <a:t>OF DEVICE COMMUNICATION</a:t>
            </a:r>
          </a:p>
        </p:txBody>
      </p:sp>
    </p:spTree>
    <p:extLst>
      <p:ext uri="{BB962C8B-B14F-4D97-AF65-F5344CB8AC3E}">
        <p14:creationId xmlns:p14="http://schemas.microsoft.com/office/powerpoint/2010/main" val="163008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28189</TotalTime>
  <Words>5014</Words>
  <Application>Microsoft Office PowerPoint</Application>
  <PresentationFormat>Widescreen</PresentationFormat>
  <Paragraphs>650</Paragraphs>
  <Slides>32</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ＭＳ Ｐゴシック</vt:lpstr>
      <vt:lpstr>Arial</vt:lpstr>
      <vt:lpstr>Calibri</vt:lpstr>
      <vt:lpstr>Cambria Math</vt:lpstr>
      <vt:lpstr>Consolas</vt:lpstr>
      <vt:lpstr>Segoe UI</vt:lpstr>
      <vt:lpstr>Segoe UI Light</vt:lpstr>
      <vt:lpstr>Office Theme</vt:lpstr>
      <vt:lpstr>PowerPoint Presentation</vt:lpstr>
      <vt:lpstr>Buses and Pins</vt:lpstr>
      <vt:lpstr>The Olden Days of Device Communication</vt:lpstr>
      <vt:lpstr>The Olden Days: Intel’s 8259 Programmable Interrupt Controller (PIC)</vt:lpstr>
      <vt:lpstr>The Olden Days: Intel’s 8259 Programmable Interrupt Controller (PIC)</vt:lpstr>
      <vt:lpstr>The 8259 PIC: The Interrupt Lifecycle</vt:lpstr>
      <vt:lpstr>AND THEN MULTICORE ARRIVED</vt:lpstr>
      <vt:lpstr>AND THEN MANY DEVICES ARRIVED</vt:lpstr>
      <vt:lpstr>THE MODERN ERA OF DEVICE COMMUNICATION</vt:lpstr>
      <vt:lpstr>The PCI-e Subsystem</vt:lpstr>
      <vt:lpstr>PowerPoint Presentation</vt:lpstr>
      <vt:lpstr>PowerPoint Presentation</vt:lpstr>
      <vt:lpstr>Memory-mapped PCI-e Devices</vt:lpstr>
      <vt:lpstr>Physical Memory Regions: Intel 10th Gen CPUs</vt:lpstr>
      <vt:lpstr>Physical Memory Regions: Intel 10th Gen CPUs</vt:lpstr>
      <vt:lpstr>PowerPoint Presentation</vt:lpstr>
      <vt:lpstr>Raising Interrupts with PCI-e and APIC</vt:lpstr>
      <vt:lpstr>Raising Interrupts with PCI-e and APIC</vt:lpstr>
      <vt:lpstr>Raising Interrupts with PCI-e and APIC</vt:lpstr>
      <vt:lpstr>What Have We Learned So Far?</vt:lpstr>
      <vt:lpstr>Memory-mapped IO vs. Port-mapped IO</vt:lpstr>
      <vt:lpstr>Memory-mapped IO vs. Port-mapped IO</vt:lpstr>
      <vt:lpstr>Memory-mapped IO vs. Port-mapped IO</vt:lpstr>
      <vt:lpstr>Private On-device RAM</vt:lpstr>
      <vt:lpstr>Private On-device RAM</vt:lpstr>
      <vt:lpstr>PowerPoint Presentation</vt:lpstr>
      <vt:lpstr>PowerPoint Presentation</vt:lpstr>
      <vt:lpstr>AHCI (Advanced Host Controller Interface): Defining How Storage Devices Perform DMA</vt:lpstr>
      <vt:lpstr>PowerPoint Presentation</vt:lpstr>
      <vt:lpstr>PowerPoint Presentation</vt:lpstr>
      <vt:lpstr>PowerPoint Presentation</vt:lpstr>
      <vt:lpstr>LOOK AT ALL THE ACRONYMS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161</dc:title>
  <dc:creator>James Mickens</dc:creator>
  <cp:lastModifiedBy>James Mickens</cp:lastModifiedBy>
  <cp:revision>9241</cp:revision>
  <dcterms:created xsi:type="dcterms:W3CDTF">2017-01-17T01:11:39Z</dcterms:created>
  <dcterms:modified xsi:type="dcterms:W3CDTF">2025-03-13T17:18:47Z</dcterms:modified>
</cp:coreProperties>
</file>