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6" r:id="rId3"/>
    <p:sldId id="257" r:id="rId4"/>
    <p:sldId id="259" r:id="rId5"/>
    <p:sldId id="262" r:id="rId6"/>
    <p:sldId id="369" r:id="rId7"/>
    <p:sldId id="274" r:id="rId8"/>
    <p:sldId id="261" r:id="rId9"/>
    <p:sldId id="367" r:id="rId10"/>
    <p:sldId id="265" r:id="rId11"/>
    <p:sldId id="272" r:id="rId12"/>
    <p:sldId id="267" r:id="rId13"/>
    <p:sldId id="364" r:id="rId14"/>
    <p:sldId id="268" r:id="rId15"/>
    <p:sldId id="336" r:id="rId16"/>
    <p:sldId id="339" r:id="rId17"/>
    <p:sldId id="338" r:id="rId18"/>
    <p:sldId id="337" r:id="rId19"/>
    <p:sldId id="271" r:id="rId20"/>
    <p:sldId id="340" r:id="rId21"/>
    <p:sldId id="342" r:id="rId22"/>
    <p:sldId id="343" r:id="rId23"/>
    <p:sldId id="344" r:id="rId24"/>
    <p:sldId id="345" r:id="rId25"/>
    <p:sldId id="328" r:id="rId26"/>
    <p:sldId id="347" r:id="rId27"/>
    <p:sldId id="365" r:id="rId28"/>
    <p:sldId id="333" r:id="rId29"/>
    <p:sldId id="349" r:id="rId30"/>
    <p:sldId id="351" r:id="rId31"/>
    <p:sldId id="325" r:id="rId32"/>
    <p:sldId id="327" r:id="rId33"/>
    <p:sldId id="331" r:id="rId34"/>
    <p:sldId id="3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00FF99"/>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7" autoAdjust="0"/>
  </p:normalViewPr>
  <p:slideViewPr>
    <p:cSldViewPr snapToGrid="0">
      <p:cViewPr varScale="1">
        <p:scale>
          <a:sx n="56" d="100"/>
          <a:sy n="56" d="100"/>
        </p:scale>
        <p:origin x="4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ckoverflow.com/questions/51292687/if-i-dont-use-fences-how-long-could-it-take-a-core-to-see-another-cores-writ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preshing.com/20120515/memory-reordering-caught-in-the-act/" TargetMode="External"/><Relationship Id="rId4" Type="http://schemas.openxmlformats.org/officeDocument/2006/relationships/hyperlink" Target="https://software.intel.com/en-us/forums/intel-moderncode-for-parallel-architectures/topic/53798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tel.com/content/www/us/en/architecture-and-technology/64-ia-32-architectures-software-developer-system-programming-manual-325384.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pinroot.com/spin/Doc/course/x86_tso.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lkml.org/lkml/1999/11/24/9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kml.org/lkml/1999/11/24/9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Memory_disambigu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arxiv.org/pdf/1803.04432.pdf" TargetMode="External"/><Relationship Id="rId4" Type="http://schemas.openxmlformats.org/officeDocument/2006/relationships/hyperlink" Target="https://davmac.wordpress.com/2018/01/28/understanding-the-c-c-memory-mode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reshing.com/20120625/memory-ordering-at-compile-time/" TargetMode="External"/><Relationship Id="rId7" Type="http://schemas.openxmlformats.org/officeDocument/2006/relationships/hyperlink" Target="https://www.stdthread.co.uk/forum/index.php?topic=72.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cppreference.com/w/cpp/atomic/memory_order" TargetMode="External"/><Relationship Id="rId5" Type="http://schemas.openxmlformats.org/officeDocument/2006/relationships/hyperlink" Target="https://preshing.com/20120913/acquire-and-release-semantics/" TargetMode="External"/><Relationship Id="rId4" Type="http://schemas.openxmlformats.org/officeDocument/2006/relationships/hyperlink" Target="https://preshing.com/20130922/acquire-and-release-fenc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reshing.com/20131125/acquire-and-release-fences-dont-work-the-way-youd-expec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l.cam.ac.uk/~pes20/weakmemory/cacm.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eshing.com/20120625/memory-ordering-at-compile-ti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eshing.com/20120625/memory-ordering-at-compile-t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microsoft.com/en-us/archive/msdn-magazine/2015/may/compilers-what-every-programmer-should-know-about-compiler-optimizations-part-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l.cam.ac.uk/~pes20/weakmemory/cacm.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l.cam.ac.uk/~pes20/weakmemory/cacm.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s.utexas.edu/~bornholt/post/memory-models.html#fnref:compil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lixcloutier.com/x86/loc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elixcloutier.com/x86/xch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dirty="0"/>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[Remember that program order corresponds to the sequence of instructions that the compiler issues.]</a:t>
            </a:r>
          </a:p>
          <a:p>
            <a:endParaRPr lang="en-US" dirty="0">
              <a:latin typeface="+mn-lt"/>
            </a:endParaRPr>
          </a:p>
          <a:p>
            <a:r>
              <a:rPr lang="en-US" dirty="0">
                <a:latin typeface="+mn-lt"/>
              </a:rPr>
              <a:t>If %</a:t>
            </a:r>
            <a:r>
              <a:rPr lang="en-US" dirty="0" err="1">
                <a:latin typeface="+mn-lt"/>
              </a:rPr>
              <a:t>rax</a:t>
            </a:r>
            <a:r>
              <a:rPr lang="en-US" dirty="0">
                <a:latin typeface="+mn-lt"/>
              </a:rPr>
              <a:t> equals %</a:t>
            </a:r>
            <a:r>
              <a:rPr lang="en-US" dirty="0" err="1">
                <a:latin typeface="+mn-lt"/>
              </a:rPr>
              <a:t>rbx</a:t>
            </a:r>
            <a:r>
              <a:rPr lang="en-US" dirty="0">
                <a:latin typeface="+mn-lt"/>
              </a:rPr>
              <a:t>, then the second instruction cannot happen before or concurrently with the first one because there would be a data dependency---both instructions would be touching the same address, with one touch being a read and the other being a write. In this situation, program order needs to be maintained to ensure program correctness!</a:t>
            </a:r>
          </a:p>
          <a:p>
            <a:endParaRPr lang="en-US" dirty="0">
              <a:latin typeface="+mn-lt"/>
            </a:endParaRPr>
          </a:p>
          <a:p>
            <a:r>
              <a:rPr lang="en-US" dirty="0">
                <a:latin typeface="+mn-lt"/>
              </a:rPr>
              <a:t>[Note that, as the documentation for </a:t>
            </a:r>
            <a:r>
              <a:rPr lang="en-US" dirty="0" err="1">
                <a:latin typeface="+mn-lt"/>
              </a:rPr>
              <a:t>mfence</a:t>
            </a:r>
            <a:r>
              <a:rPr lang="en-US" dirty="0">
                <a:latin typeface="+mn-lt"/>
              </a:rPr>
              <a:t> describes (https://www.felixcloutier.com/x86/mfence), “MFENCE does not serialize the instruction stream.” On x86, a serializing instruction (as defined by Intel in Section 8.3 of https://www.intel.com/content/dam/www/public/us/en/documents/manuals/64-ia-32-architectures-software-developer-vol-3a-part-1-manual.pdf) is one that forces the processor to “</a:t>
            </a:r>
            <a:r>
              <a:rPr lang="en-US" dirty="0">
                <a:effectLst/>
                <a:latin typeface="+mn-lt"/>
              </a:rPr>
              <a:t>to complete all modifications to flags, registers, and memory by previous instructions and to drain all buffered writes to memory before the next instruction is fetched and executed.” An example of a serializing instruction is a mov to %cr3 or a load of the GDT via the </a:t>
            </a:r>
            <a:r>
              <a:rPr lang="en-US" dirty="0" err="1">
                <a:effectLst/>
                <a:latin typeface="+mn-lt"/>
              </a:rPr>
              <a:t>lgdt</a:t>
            </a:r>
            <a:r>
              <a:rPr lang="en-US" dirty="0">
                <a:effectLst/>
                <a:latin typeface="+mn-lt"/>
              </a:rPr>
              <a:t> instruction. As Intel states, “Nothing can pass a serializing instruction and a serializing instruction cannot pass any other instruction.” So, the fact that </a:t>
            </a:r>
            <a:r>
              <a:rPr lang="en-US" dirty="0" err="1">
                <a:effectLst/>
                <a:latin typeface="+mn-lt"/>
              </a:rPr>
              <a:t>mfence</a:t>
            </a:r>
            <a:r>
              <a:rPr lang="en-US" dirty="0">
                <a:effectLst/>
                <a:latin typeface="+mn-lt"/>
              </a:rPr>
              <a:t> isn’t a serializing instruction means that an instruction that (1) follows an </a:t>
            </a:r>
            <a:r>
              <a:rPr lang="en-US" dirty="0" err="1">
                <a:effectLst/>
                <a:latin typeface="+mn-lt"/>
              </a:rPr>
              <a:t>mfence</a:t>
            </a:r>
            <a:r>
              <a:rPr lang="en-US" dirty="0">
                <a:effectLst/>
                <a:latin typeface="+mn-lt"/>
              </a:rPr>
              <a:t> and (2) isn’t a load or store may be reordered above the </a:t>
            </a:r>
            <a:r>
              <a:rPr lang="en-US" dirty="0" err="1">
                <a:effectLst/>
                <a:latin typeface="+mn-lt"/>
              </a:rPr>
              <a:t>mfence</a:t>
            </a:r>
            <a:r>
              <a:rPr lang="en-US" dirty="0">
                <a:effectLst/>
                <a:latin typeface="+mn-lt"/>
              </a:rPr>
              <a:t>.</a:t>
            </a:r>
            <a:r>
              <a:rPr lang="en-US" dirty="0">
                <a:latin typeface="+mn-lt"/>
              </a:rPr>
              <a:t>]</a:t>
            </a:r>
          </a:p>
          <a:p>
            <a:endParaRPr lang="en-US" dirty="0">
              <a:latin typeface="+mn-lt"/>
            </a:endParaRPr>
          </a:p>
          <a:p>
            <a:pPr fontAlgn="base"/>
            <a:r>
              <a:rPr lang="en-US" dirty="0">
                <a:latin typeface="+mn-lt"/>
              </a:rPr>
              <a:t>[As described by </a:t>
            </a:r>
            <a:r>
              <a:rPr lang="en-US" dirty="0">
                <a:latin typeface="+mn-lt"/>
                <a:hlinkClick r:id="rId3"/>
              </a:rPr>
              <a:t>https://stackoverflow.com/questions/51292687/if-i-dont-use-fences-how-long-could-it-take-a-core-to-see-another-cores-write</a:t>
            </a:r>
            <a:r>
              <a:rPr lang="en-US" dirty="0">
                <a:latin typeface="+mn-lt"/>
              </a:rPr>
              <a:t>, “</a:t>
            </a:r>
            <a:r>
              <a:rPr lang="en-US" sz="1200" b="0" i="0" kern="1200" dirty="0">
                <a:solidFill>
                  <a:schemeClr val="tx1"/>
                </a:solidFill>
                <a:effectLst/>
                <a:latin typeface="+mn-lt"/>
                <a:ea typeface="+mn-ea"/>
                <a:cs typeface="+mn-cs"/>
              </a:rPr>
              <a:t>Memory barriers don't make other threads see your stores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faster. . . The store buffer always tries to commit retired (known non-speculative) stores to L1d cache as fast as possible. That makes them globally visible because of MESI/MESIF/MOESI. The store buffer is not designed as a proper cache or write-combining buffer (although it can combine back-to-back stores to the same cache line), so it needs to empty itself to make room for new stores. Unlike a cache, it wants to keep itself empty, not full. Fences/barriers work by making the current thread wait, not by speeding up store visibility.</a:t>
            </a:r>
            <a:r>
              <a:rPr lang="en-US" b="0" dirty="0">
                <a:latin typeface="+mn-lt"/>
              </a:rPr>
              <a:t>”]</a:t>
            </a:r>
          </a:p>
          <a:p>
            <a:endParaRPr lang="en-US" dirty="0">
              <a:latin typeface="+mn-lt"/>
            </a:endParaRPr>
          </a:p>
          <a:p>
            <a:r>
              <a:rPr lang="en-US" dirty="0">
                <a:latin typeface="+mn-lt"/>
              </a:rPr>
              <a:t>[As described by </a:t>
            </a:r>
            <a:r>
              <a:rPr lang="en-US" dirty="0">
                <a:latin typeface="+mn-lt"/>
                <a:hlinkClick r:id="rId4"/>
              </a:rPr>
              <a:t>https://software.intel.com/en-us/forums/intel-moderncode-for-parallel-architectures/topic/537987</a:t>
            </a:r>
            <a:r>
              <a:rPr lang="en-US" dirty="0">
                <a:latin typeface="+mn-lt"/>
              </a:rPr>
              <a:t>, “</a:t>
            </a:r>
            <a:r>
              <a:rPr lang="en-US" sz="1200" b="0" i="0" kern="1200" dirty="0">
                <a:solidFill>
                  <a:schemeClr val="tx1"/>
                </a:solidFill>
                <a:effectLst/>
                <a:latin typeface="+mn-lt"/>
                <a:ea typeface="+mn-ea"/>
                <a:cs typeface="+mn-cs"/>
              </a:rPr>
              <a:t>From a purely architectural perspective, the MFENCE instruction does not have to directly cause the draining of the store buffers on a processor -- it simply has to prevent any subsequent memory references from being executed before the prior loads and stores have reached global visibility. Of course in practice it makes sense to have the MFENCE instruction cause the store buffers to be drained -- otherwise the processor would simply stall until some other mechanism caused the store buffers to drain. Intel's choice to make MFENCE drain the store buffers is confirmed in Section 11.10 of Volume 3 of the Intel SW Developer's Guide, where the following list of store-buffer-draining events is included:</a:t>
            </a:r>
          </a:p>
          <a:p>
            <a:r>
              <a:rPr lang="en-US" sz="1200" b="0" i="0" kern="1200" dirty="0">
                <a:solidFill>
                  <a:schemeClr val="tx1"/>
                </a:solidFill>
                <a:effectLst/>
                <a:latin typeface="+mn-lt"/>
                <a:ea typeface="+mn-ea"/>
                <a:cs typeface="+mn-cs"/>
              </a:rPr>
              <a:t>*Generation of an Exception and/or Interrupt</a:t>
            </a:r>
          </a:p>
          <a:p>
            <a:r>
              <a:rPr lang="en-US" sz="1200" b="0" i="0" kern="1200" dirty="0">
                <a:solidFill>
                  <a:schemeClr val="tx1"/>
                </a:solidFill>
                <a:effectLst/>
                <a:latin typeface="+mn-lt"/>
                <a:ea typeface="+mn-ea"/>
                <a:cs typeface="+mn-cs"/>
              </a:rPr>
              <a:t>*Execution of a serializing instruction (CPUID, IRET, and RSM are the only non-privileged serializing instructions)</a:t>
            </a:r>
          </a:p>
          <a:p>
            <a:r>
              <a:rPr lang="en-US" sz="1200" b="0" i="0" kern="1200" dirty="0">
                <a:solidFill>
                  <a:schemeClr val="tx1"/>
                </a:solidFill>
                <a:effectLst/>
                <a:latin typeface="+mn-lt"/>
                <a:ea typeface="+mn-ea"/>
                <a:cs typeface="+mn-cs"/>
              </a:rPr>
              <a:t>*Execution of an I/O instruction</a:t>
            </a:r>
          </a:p>
          <a:p>
            <a:r>
              <a:rPr lang="en-US" sz="1200" b="0" i="0" kern="1200" dirty="0">
                <a:solidFill>
                  <a:schemeClr val="tx1"/>
                </a:solidFill>
                <a:effectLst/>
                <a:latin typeface="+mn-lt"/>
                <a:ea typeface="+mn-ea"/>
                <a:cs typeface="+mn-cs"/>
              </a:rPr>
              <a:t>*Execution of a LOCK operation</a:t>
            </a:r>
          </a:p>
          <a:p>
            <a:r>
              <a:rPr lang="en-US" sz="1200" b="0" i="0" kern="1200" dirty="0">
                <a:solidFill>
                  <a:schemeClr val="tx1"/>
                </a:solidFill>
                <a:effectLst/>
                <a:latin typeface="+mn-lt"/>
                <a:ea typeface="+mn-ea"/>
                <a:cs typeface="+mn-cs"/>
              </a:rPr>
              <a:t>*Execution of the BINIT operation (an external reset operation using the BINIT pin)</a:t>
            </a:r>
          </a:p>
          <a:p>
            <a:r>
              <a:rPr lang="en-US" sz="1200" b="0" i="0" kern="1200" dirty="0">
                <a:solidFill>
                  <a:schemeClr val="tx1"/>
                </a:solidFill>
                <a:effectLst/>
                <a:latin typeface="+mn-lt"/>
                <a:ea typeface="+mn-ea"/>
                <a:cs typeface="+mn-cs"/>
              </a:rPr>
              <a:t>*Execution of an SFENCE instruction</a:t>
            </a:r>
          </a:p>
          <a:p>
            <a:r>
              <a:rPr lang="en-US" sz="1200" b="0" i="0" kern="1200" dirty="0">
                <a:solidFill>
                  <a:schemeClr val="tx1"/>
                </a:solidFill>
                <a:effectLst/>
                <a:latin typeface="+mn-lt"/>
                <a:ea typeface="+mn-ea"/>
                <a:cs typeface="+mn-cs"/>
              </a:rPr>
              <a:t>*Execution of an MFENCE instruction</a:t>
            </a:r>
          </a:p>
          <a:p>
            <a:r>
              <a:rPr lang="en-US" dirty="0">
                <a:latin typeface="+mn-lt"/>
              </a:rPr>
              <a:t>”]</a:t>
            </a:r>
          </a:p>
          <a:p>
            <a:endParaRPr lang="en-US" dirty="0">
              <a:latin typeface="+mn-lt"/>
            </a:endParaRPr>
          </a:p>
          <a:p>
            <a:r>
              <a:rPr lang="en-US" dirty="0">
                <a:latin typeface="+mn-lt"/>
              </a:rPr>
              <a:t>[As described by </a:t>
            </a:r>
            <a:r>
              <a:rPr lang="en-US" dirty="0">
                <a:latin typeface="+mn-lt"/>
                <a:hlinkClick r:id="rId5"/>
              </a:rPr>
              <a:t>https://preshing.com/20120515/memory-reordering-caught-in-the-act/</a:t>
            </a:r>
            <a:r>
              <a:rPr lang="en-US" dirty="0">
                <a:latin typeface="+mn-lt"/>
              </a:rPr>
              <a:t>, “</a:t>
            </a:r>
            <a:r>
              <a:rPr lang="en-US" sz="1200" b="0" i="0" kern="1200" dirty="0">
                <a:solidFill>
                  <a:schemeClr val="tx1"/>
                </a:solidFill>
                <a:effectLst/>
                <a:latin typeface="+mn-lt"/>
                <a:ea typeface="+mn-ea"/>
                <a:cs typeface="+mn-cs"/>
              </a:rPr>
              <a:t>Interestingly, </a:t>
            </a:r>
            <a:r>
              <a:rPr lang="en-US" dirty="0" err="1">
                <a:latin typeface="+mn-lt"/>
              </a:rPr>
              <a:t>mfence</a:t>
            </a:r>
            <a:r>
              <a:rPr lang="en-US" sz="1200" b="0" i="0" kern="1200" dirty="0">
                <a:solidFill>
                  <a:schemeClr val="tx1"/>
                </a:solidFill>
                <a:effectLst/>
                <a:latin typeface="+mn-lt"/>
                <a:ea typeface="+mn-ea"/>
                <a:cs typeface="+mn-cs"/>
              </a:rPr>
              <a:t> isn’t the only instruction which acts as a full memory barrier on x86/64. On these processors, any locked instruction, such as </a:t>
            </a:r>
            <a:r>
              <a:rPr lang="en-US" dirty="0" err="1">
                <a:latin typeface="+mn-lt"/>
              </a:rPr>
              <a:t>xchg</a:t>
            </a:r>
            <a:r>
              <a:rPr lang="en-US" sz="1200" b="0" i="0" kern="1200" dirty="0">
                <a:solidFill>
                  <a:schemeClr val="tx1"/>
                </a:solidFill>
                <a:effectLst/>
                <a:latin typeface="+mn-lt"/>
                <a:ea typeface="+mn-ea"/>
                <a:cs typeface="+mn-cs"/>
              </a:rPr>
              <a:t>, also acts as a full memory barrier – provided you don’t use SSE instructions or write-combined memory.”]</a:t>
            </a:r>
            <a:endParaRPr lang="en-US" dirty="0">
              <a:latin typeface="+mn-lt"/>
            </a:endParaRP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437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LOCK prefix cannot be used with a mov instruction; thus the use of </a:t>
            </a:r>
            <a:r>
              <a:rPr lang="en-US" dirty="0" err="1"/>
              <a:t>btr</a:t>
            </a:r>
            <a:r>
              <a:rPr lang="en-US" dirty="0"/>
              <a:t> in release.]</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481823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keep a critical section’s instructions between the acquire and release of the lock. For example, suppose that process X has a critical section that writes to a piece of shared state that’s protected by the lock. We wouldn’t want the CPU to move the write PAST the lock release; if this happened, a write that should have occurred inside the critical section might occur simultaneously with the execution of the critical section by a different process Y that runs on a different processor!</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97659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splitting the lock acquisition into an acquire and a spin, the spin part doesn’t require the memory bus (or the cache bus in modern Intel processors) to be locked! [Also note that the spin part is a plain read, not a read/modify/write. Since x86 guarantees that reads to an aligned 32-bit memory value are atomic, the read in the spin part will atomically fetch the value of the spinlock without the need for a bus-locking LOCK operation. However, since the spin part doesn’t actually </a:t>
            </a:r>
            <a:r>
              <a:rPr lang="en-US" b="1" i="1" dirty="0"/>
              <a:t>acquire</a:t>
            </a:r>
            <a:r>
              <a:rPr lang="en-US" dirty="0"/>
              <a:t> the lock, it’s possible that a core will read the lock as free in the spin part, but before getting to the acquire part, another core acquires the lock.]</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27599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this class, the precise differences between a “cache lock” and a “bus lock” aren’t relevant. The basic idea is that locking the cache is less painful than locking the entire bus, but either type of locking is best to avoid if possible.]</a:t>
            </a:r>
          </a:p>
          <a:p>
            <a:endParaRPr lang="en-US" dirty="0"/>
          </a:p>
          <a:p>
            <a:r>
              <a:rPr lang="en-US" dirty="0"/>
              <a:t>[Ref: </a:t>
            </a:r>
            <a:r>
              <a:rPr lang="en-US" dirty="0">
                <a:hlinkClick r:id="rId3"/>
              </a:rPr>
              <a:t>https://www.intel.com/content/www/us/en/architecture-and-technology/64-ia-32-architectures-software-developer-system-programming-manual-325384.html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08604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xchg</a:t>
            </a:r>
            <a:r>
              <a:rPr lang="en-US" dirty="0"/>
              <a:t> always has an implicit LOCK prefix, so you don’t actually need to specify it explicitly (although doing so won’t hurt anything).]</a:t>
            </a:r>
          </a:p>
          <a:p>
            <a:endParaRPr lang="en-US" dirty="0"/>
          </a:p>
          <a:p>
            <a:r>
              <a:rPr lang="en-US" dirty="0"/>
              <a:t>[Ref: Section 4 of “x86-TSO: A Rigorous and Usable Programmer’s Model for x86   </a:t>
            </a:r>
          </a:p>
          <a:p>
            <a:r>
              <a:rPr lang="en-US" dirty="0"/>
              <a:t>        Multiprocessors” in Communications of the ACM: [</a:t>
            </a:r>
            <a:r>
              <a:rPr lang="en-US" dirty="0">
                <a:hlinkClick r:id="rId3"/>
              </a:rPr>
              <a:t>http://www.spinroot.com/spin/Doc/course/x86_tso.pdf</a:t>
            </a:r>
            <a:r>
              <a:rPr lang="en-US" dirty="0"/>
              <a:t>]</a:t>
            </a:r>
            <a:endParaRPr lang="en-US" u="none" dirty="0">
              <a:hlinkClick r:id="rId4"/>
            </a:endParaRPr>
          </a:p>
          <a:p>
            <a:r>
              <a:rPr lang="en-US" dirty="0"/>
              <a:t>        </a:t>
            </a:r>
            <a:r>
              <a:rPr lang="en-US" dirty="0">
                <a:hlinkClick r:id="rId4"/>
              </a:rPr>
              <a:t>https://lkml.org/lkml/1999/11/24/90</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1920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874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https://lkml.org/lkml/1999/11/24/90</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404713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a:t>
            </a:r>
            <a:r>
              <a:rPr lang="en-US" dirty="0">
                <a:hlinkClick r:id="rId3"/>
              </a:rPr>
              <a:t>https://en.wikipedia.org/wiki/Memory_disambiguation</a:t>
            </a:r>
            <a:r>
              <a:rPr lang="en-US" dirty="0"/>
              <a:t>, “Values from store instructions are not committed to the memory system (in modern microprocessors, CPU cache) when they execute [i.e., when they hit the MEM stage of the pipeline]. Instead, the store instructions, including the memory address and store data, are buffered in a store queue until they reach the retirement point. When a store retires, it then writes its value to the memory system.”]</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92055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157981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quick way to disassemble snippets of compiled C++ code, go here: </a:t>
            </a:r>
            <a:r>
              <a:rPr lang="en-US" dirty="0">
                <a:hlinkClick r:id="rId3"/>
              </a:rPr>
              <a:t>https://godbolt.org/</a:t>
            </a:r>
            <a:r>
              <a:rPr lang="en-US" dirty="0"/>
              <a:t>]</a:t>
            </a:r>
          </a:p>
          <a:p>
            <a:endParaRPr lang="en-US" dirty="0"/>
          </a:p>
          <a:p>
            <a:r>
              <a:rPr lang="en-US" dirty="0"/>
              <a:t>[Ref: </a:t>
            </a:r>
            <a:r>
              <a:rPr lang="en-US" dirty="0">
                <a:hlinkClick r:id="rId4"/>
              </a:rPr>
              <a:t>https://davmac.wordpress.com/2018/01/28/understanding-the-c-c-memory-model/</a:t>
            </a:r>
            <a:endParaRPr lang="en-US" dirty="0"/>
          </a:p>
          <a:p>
            <a:r>
              <a:rPr lang="en-US" dirty="0"/>
              <a:t>        </a:t>
            </a:r>
            <a:r>
              <a:rPr lang="en-US" dirty="0">
                <a:hlinkClick r:id="rId5"/>
              </a:rPr>
              <a:t>https://arxiv.org/pdf/1803.04432.pdf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05577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all of these </a:t>
            </a:r>
            <a:r>
              <a:rPr lang="en-US" dirty="0" err="1"/>
              <a:t>reorderings</a:t>
            </a:r>
            <a:r>
              <a:rPr lang="en-US" dirty="0"/>
              <a:t> are from the perspective of an external core that is looking at memory reads and writes issues by the local core. A local core always perceives its local reads and writes as if they proceeded in program order.</a:t>
            </a:r>
          </a:p>
          <a:p>
            <a:endParaRPr lang="en-US" dirty="0"/>
          </a:p>
          <a:p>
            <a:r>
              <a:rPr lang="en-US" dirty="0"/>
              <a:t>[You might think that the fact that x86 does not do </a:t>
            </a:r>
            <a:r>
              <a:rPr lang="en-US" dirty="0" err="1"/>
              <a:t>StoreStore</a:t>
            </a:r>
            <a:r>
              <a:rPr lang="en-US" dirty="0"/>
              <a:t> or </a:t>
            </a:r>
            <a:r>
              <a:rPr lang="en-US" dirty="0" err="1"/>
              <a:t>LoadStore</a:t>
            </a:r>
            <a:r>
              <a:rPr lang="en-US" dirty="0"/>
              <a:t> reordering is the reason why Linux’s spinlock release implementation is a valid one; after all, the unlocking of the spinlock is a write, and the goal is to ensure that no reads or writes BEFORE the spinlock release are reordered to be AFTER the spinlock release. However, the fact that x86 doesn’t do </a:t>
            </a:r>
            <a:r>
              <a:rPr lang="en-US" dirty="0" err="1"/>
              <a:t>StoreStore</a:t>
            </a:r>
            <a:r>
              <a:rPr lang="en-US" dirty="0"/>
              <a:t> or </a:t>
            </a:r>
            <a:r>
              <a:rPr lang="en-US" dirty="0" err="1"/>
              <a:t>LoadStore</a:t>
            </a:r>
            <a:r>
              <a:rPr lang="en-US" dirty="0"/>
              <a:t> reordering is irrelevant. Here’s a proof by counterexample: suppose that x86 *did* perform </a:t>
            </a:r>
            <a:r>
              <a:rPr lang="en-US" dirty="0" err="1"/>
              <a:t>StoreStore</a:t>
            </a:r>
            <a:r>
              <a:rPr lang="en-US" dirty="0"/>
              <a:t> reordering and </a:t>
            </a:r>
            <a:r>
              <a:rPr lang="en-US" dirty="0" err="1"/>
              <a:t>LoadStore</a:t>
            </a:r>
            <a:r>
              <a:rPr lang="en-US" dirty="0"/>
              <a:t> reordering. Linux’s spinlock release implementation would still be correct if the store to the spinlock only became visible once all prior reads and writes had committed. For example, suppose that a critical section ended like this:</a:t>
            </a:r>
          </a:p>
          <a:p>
            <a:r>
              <a:rPr lang="en-US" dirty="0"/>
              <a:t>    mov 42, (%</a:t>
            </a:r>
            <a:r>
              <a:rPr lang="en-US" dirty="0" err="1"/>
              <a:t>ebx</a:t>
            </a:r>
            <a:r>
              <a:rPr lang="en-US" dirty="0"/>
              <a:t>) //A write to state x protected by the lock</a:t>
            </a:r>
          </a:p>
          <a:p>
            <a:r>
              <a:rPr lang="en-US" dirty="0"/>
              <a:t>    mov 1, (%</a:t>
            </a:r>
            <a:r>
              <a:rPr lang="en-US" dirty="0" err="1"/>
              <a:t>eax</a:t>
            </a:r>
            <a:r>
              <a:rPr lang="en-US" dirty="0"/>
              <a:t>) //Unlock the lock</a:t>
            </a:r>
          </a:p>
          <a:p>
            <a:r>
              <a:rPr lang="en-US" dirty="0"/>
              <a:t>Suppose that x86 performed </a:t>
            </a:r>
            <a:r>
              <a:rPr lang="en-US" dirty="0" err="1"/>
              <a:t>StoreStore</a:t>
            </a:r>
            <a:r>
              <a:rPr lang="en-US" dirty="0"/>
              <a:t> reordering. This would allow the write to the spinlock to execute before the write to x. However, instructions *commit* in order, and write values stay in the store buffer while the associated write instructions are waiting to commit. So, even if the write to the spinlock is reorder to execute before the write to x, the write to x will commit first, and be flushed from the store buffer, before the write to the spinlock is committed and leaves the store buffer.]</a:t>
            </a:r>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270327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1792612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[“Reads must always pull from L*/RAM,” </a:t>
            </a:r>
            <a:r>
              <a:rPr lang="en-US" b="1" dirty="0"/>
              <a:t>assuming that they don’t hit in the store buffer</a:t>
            </a:r>
            <a:r>
              <a:rPr lang="en-US" dirty="0"/>
              <a:t>.]</a:t>
            </a:r>
          </a:p>
          <a:p>
            <a:endParaRPr lang="en-US" dirty="0"/>
          </a:p>
          <a:p>
            <a:r>
              <a:rPr lang="en-US" dirty="0"/>
              <a:t>[Aside: The slide says that issuing reads “ahead of time” seems harmless, but even though reads don’t modify ISA-level machine state, they do update </a:t>
            </a:r>
            <a:r>
              <a:rPr lang="en-US" i="1" dirty="0"/>
              <a:t>microarchitectural</a:t>
            </a:r>
            <a:r>
              <a:rPr lang="en-US" dirty="0"/>
              <a:t>-level state—namely, the L* caches! This fact can be exploited by malicious code. For example, see the Meltdown attack: https://meltdownattack.com/meltdown.pdf]</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367040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on earth would a CPU enable </a:t>
            </a:r>
            <a:r>
              <a:rPr lang="en-US" dirty="0" err="1"/>
              <a:t>reorderings</a:t>
            </a:r>
            <a:r>
              <a:rPr lang="en-US" dirty="0"/>
              <a:t>? As stated by [1], “Memory order relaxations can improve performance, power efficiency and hardware complexity, [although] it makes the life of a programmer, who is implementing concurrent data structures, significantly harder.” In other words, designing a CPU that performs no memory reordering is difficult, because you have to track all various dependencies between instructions. By not tracking those dependencies, CPUs can avoid including the associated hardware; in turn, this makes the CPUs smaller, more power efficient, and easier to performance-optimize.]</a:t>
            </a:r>
          </a:p>
          <a:p>
            <a:endParaRPr lang="en-US" dirty="0"/>
          </a:p>
          <a:p>
            <a:r>
              <a:rPr lang="en-US" dirty="0"/>
              <a:t>[Ref: [1] https://www.arangodb.com/2021/02/cpp-memory-model-migrating-from-x86-to-arm/]</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35072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described by </a:t>
            </a:r>
            <a:r>
              <a:rPr lang="en-US" dirty="0">
                <a:hlinkClick r:id="rId3"/>
              </a:rPr>
              <a:t>https://preshing.com/20120625/memory-ordering-at-compile-time/</a:t>
            </a:r>
            <a:r>
              <a:rPr lang="en-US" dirty="0"/>
              <a:t>, “In the new C++11 atomic library standard, every non-relaxed atomic operation acts as a compiler barrier as well . . . the majority of function calls act as compiler barriers, whether they contain their own compiler barrier or not. This excludes inline functions, functions declared with the pure attribute, and cases where link-time code generation is used.“]</a:t>
            </a:r>
          </a:p>
          <a:p>
            <a:endParaRPr lang="en-US" dirty="0"/>
          </a:p>
          <a:p>
            <a:r>
              <a:rPr lang="en-US" dirty="0"/>
              <a:t>[Also note that </a:t>
            </a:r>
            <a:r>
              <a:rPr lang="en-US" dirty="0" err="1"/>
              <a:t>mfence</a:t>
            </a:r>
            <a:r>
              <a:rPr lang="en-US" dirty="0"/>
              <a:t> provides stronger ordering guarantees than std::</a:t>
            </a:r>
            <a:r>
              <a:rPr lang="en-US" dirty="0" err="1"/>
              <a:t>atomic_thread_fence</a:t>
            </a:r>
            <a:r>
              <a:rPr lang="en-US" dirty="0"/>
              <a:t>(std::</a:t>
            </a:r>
            <a:r>
              <a:rPr lang="en-US" dirty="0" err="1"/>
              <a:t>memory_order_release</a:t>
            </a:r>
            <a:r>
              <a:rPr lang="en-US" dirty="0"/>
              <a:t>). An </a:t>
            </a:r>
            <a:r>
              <a:rPr lang="en-US" dirty="0" err="1"/>
              <a:t>mfence</a:t>
            </a:r>
            <a:r>
              <a:rPr lang="en-US" dirty="0"/>
              <a:t> acts as a strict memory barrier: all operations before the </a:t>
            </a:r>
            <a:r>
              <a:rPr lang="en-US" dirty="0" err="1"/>
              <a:t>mfence</a:t>
            </a:r>
            <a:r>
              <a:rPr lang="en-US" dirty="0"/>
              <a:t> must execute before any operation about the </a:t>
            </a:r>
            <a:r>
              <a:rPr lang="en-US" dirty="0" err="1"/>
              <a:t>mfence</a:t>
            </a:r>
            <a:r>
              <a:rPr lang="en-US" dirty="0"/>
              <a:t> executes. In contrast, a std::</a:t>
            </a:r>
            <a:r>
              <a:rPr lang="en-US" dirty="0" err="1"/>
              <a:t>atomic_thread_fence</a:t>
            </a:r>
            <a:r>
              <a:rPr lang="en-US" dirty="0"/>
              <a:t>(std::</a:t>
            </a:r>
            <a:r>
              <a:rPr lang="en-US" dirty="0" err="1"/>
              <a:t>memory_order_release</a:t>
            </a:r>
            <a:r>
              <a:rPr lang="en-US" dirty="0"/>
              <a:t>) just guarantees that reads and writes above the fence will not be reordered past a post-fence write; reads below the fence may be reordered upward. Similarly, for a std::</a:t>
            </a:r>
            <a:r>
              <a:rPr lang="en-US" dirty="0" err="1"/>
              <a:t>atomic_thread_fence</a:t>
            </a:r>
            <a:r>
              <a:rPr lang="en-US" dirty="0"/>
              <a:t>(std::</a:t>
            </a:r>
            <a:r>
              <a:rPr lang="en-US" dirty="0" err="1"/>
              <a:t>memory_order_acquire</a:t>
            </a:r>
            <a:r>
              <a:rPr lang="en-US" dirty="0"/>
              <a:t>), a read that is above the fence cannot be reordered past any post-fence reads or writes; however, a write that is above the fence may be reordered beyond the fence. </a:t>
            </a:r>
            <a:r>
              <a:rPr lang="en-US" dirty="0" err="1"/>
              <a:t>Preshing</a:t>
            </a:r>
            <a:r>
              <a:rPr lang="en-US" dirty="0"/>
              <a:t> (</a:t>
            </a:r>
            <a:r>
              <a:rPr lang="en-US" dirty="0">
                <a:hlinkClick r:id="rId4"/>
              </a:rPr>
              <a:t>https://preshing.com/20130922/acquire-and-release-fences/</a:t>
            </a:r>
            <a:r>
              <a:rPr lang="en-US" dirty="0"/>
              <a:t>) defines acquire and release fences like this:</a:t>
            </a:r>
          </a:p>
          <a:p>
            <a:pPr fontAlgn="base"/>
            <a:r>
              <a:rPr lang="en-US" sz="120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acquire fence</a:t>
            </a:r>
            <a:r>
              <a:rPr lang="en-US" sz="1200" kern="1200" dirty="0">
                <a:solidFill>
                  <a:schemeClr val="tx1"/>
                </a:solidFill>
                <a:effectLst/>
                <a:latin typeface="+mn-lt"/>
                <a:ea typeface="+mn-ea"/>
                <a:cs typeface="+mn-cs"/>
              </a:rPr>
              <a:t> prevents the memory reordering of any </a:t>
            </a:r>
            <a:r>
              <a:rPr lang="en-US" sz="1200" b="1" kern="1200" dirty="0">
                <a:solidFill>
                  <a:schemeClr val="tx1"/>
                </a:solidFill>
                <a:effectLst/>
                <a:latin typeface="+mn-lt"/>
                <a:ea typeface="+mn-ea"/>
                <a:cs typeface="+mn-cs"/>
              </a:rPr>
              <a:t>read</a:t>
            </a:r>
            <a:r>
              <a:rPr lang="en-US" sz="1200" kern="1200" dirty="0">
                <a:solidFill>
                  <a:schemeClr val="tx1"/>
                </a:solidFill>
                <a:effectLst/>
                <a:latin typeface="+mn-lt"/>
                <a:ea typeface="+mn-ea"/>
                <a:cs typeface="+mn-cs"/>
              </a:rPr>
              <a:t> which precedes it in program order with any </a:t>
            </a:r>
            <a:r>
              <a:rPr lang="en-US" sz="1200" b="1" kern="1200" dirty="0">
                <a:solidFill>
                  <a:schemeClr val="tx1"/>
                </a:solidFill>
                <a:effectLst/>
                <a:latin typeface="+mn-lt"/>
                <a:ea typeface="+mn-ea"/>
                <a:cs typeface="+mn-cs"/>
              </a:rPr>
              <a:t>read or write</a:t>
            </a:r>
            <a:r>
              <a:rPr lang="en-US" sz="1200" kern="1200" dirty="0">
                <a:solidFill>
                  <a:schemeClr val="tx1"/>
                </a:solidFill>
                <a:effectLst/>
                <a:latin typeface="+mn-lt"/>
                <a:ea typeface="+mn-ea"/>
                <a:cs typeface="+mn-cs"/>
              </a:rPr>
              <a:t> which follows it in program order.</a:t>
            </a:r>
          </a:p>
          <a:p>
            <a:pPr fontAlgn="base"/>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release fence</a:t>
            </a:r>
            <a:r>
              <a:rPr lang="en-US" sz="1200" kern="1200" dirty="0">
                <a:solidFill>
                  <a:schemeClr val="tx1"/>
                </a:solidFill>
                <a:effectLst/>
                <a:latin typeface="+mn-lt"/>
                <a:ea typeface="+mn-ea"/>
                <a:cs typeface="+mn-cs"/>
              </a:rPr>
              <a:t> prevents the memory reordering of any </a:t>
            </a:r>
            <a:r>
              <a:rPr lang="en-US" sz="1200" b="1" kern="1200" dirty="0">
                <a:solidFill>
                  <a:schemeClr val="tx1"/>
                </a:solidFill>
                <a:effectLst/>
                <a:latin typeface="+mn-lt"/>
                <a:ea typeface="+mn-ea"/>
                <a:cs typeface="+mn-cs"/>
              </a:rPr>
              <a:t>read or write</a:t>
            </a:r>
            <a:r>
              <a:rPr lang="en-US" sz="1200" kern="1200" dirty="0">
                <a:solidFill>
                  <a:schemeClr val="tx1"/>
                </a:solidFill>
                <a:effectLst/>
                <a:latin typeface="+mn-lt"/>
                <a:ea typeface="+mn-ea"/>
                <a:cs typeface="+mn-cs"/>
              </a:rPr>
              <a:t> which precedes it in program order with any </a:t>
            </a:r>
            <a:r>
              <a:rPr lang="en-US" sz="1200" b="1" kern="1200" dirty="0">
                <a:solidFill>
                  <a:schemeClr val="tx1"/>
                </a:solidFill>
                <a:effectLst/>
                <a:latin typeface="+mn-lt"/>
                <a:ea typeface="+mn-ea"/>
                <a:cs typeface="+mn-cs"/>
              </a:rPr>
              <a:t>write</a:t>
            </a:r>
            <a:r>
              <a:rPr lang="en-US" sz="1200" kern="1200" dirty="0">
                <a:solidFill>
                  <a:schemeClr val="tx1"/>
                </a:solidFill>
                <a:effectLst/>
                <a:latin typeface="+mn-lt"/>
                <a:ea typeface="+mn-ea"/>
                <a:cs typeface="+mn-cs"/>
              </a:rPr>
              <a:t> which follows it in program order.”</a:t>
            </a:r>
          </a:p>
          <a:p>
            <a:r>
              <a:rPr lang="en-US" dirty="0"/>
              <a:t>These semantics got their names from mutex scenarios. Acquiring a mutex uses acquire semantics, and releasing a lock uses release semantics; in concert, the two semantics ensure that all memory operations in the critical section are bookended by the acquire (i.e., the read-modify-write of the lock) and release (i.e., write of the lock) operations.</a:t>
            </a:r>
          </a:p>
          <a:p>
            <a:endParaRPr lang="en-US" dirty="0"/>
          </a:p>
          <a:p>
            <a:r>
              <a:rPr lang="en-US" dirty="0"/>
              <a:t>For more details, see here:</a:t>
            </a:r>
          </a:p>
          <a:p>
            <a:r>
              <a:rPr lang="en-US" dirty="0"/>
              <a:t>    </a:t>
            </a:r>
            <a:r>
              <a:rPr lang="en-US" dirty="0">
                <a:hlinkClick r:id="rId5"/>
              </a:rPr>
              <a:t>https://preshing.com/20120913/acquire-and-release-semantics/</a:t>
            </a:r>
            <a:r>
              <a:rPr lang="en-US" dirty="0"/>
              <a:t> </a:t>
            </a:r>
          </a:p>
          <a:p>
            <a:r>
              <a:rPr lang="en-US" dirty="0"/>
              <a:t>    </a:t>
            </a:r>
            <a:r>
              <a:rPr lang="en-US" dirty="0">
                <a:hlinkClick r:id="rId6"/>
              </a:rPr>
              <a:t>https://en.cppreference.com/w/cpp/atomic/memory_order</a:t>
            </a:r>
            <a:endParaRPr lang="en-US" dirty="0"/>
          </a:p>
          <a:p>
            <a:r>
              <a:rPr lang="en-US" dirty="0"/>
              <a:t>    </a:t>
            </a:r>
            <a:r>
              <a:rPr lang="en-US" dirty="0">
                <a:hlinkClick r:id="rId7"/>
              </a:rPr>
              <a:t>https://www.stdthread.co.uk/forum/index.php?topic=72.0</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201890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is_locked</a:t>
            </a:r>
            <a:r>
              <a:rPr lang="en-US" dirty="0"/>
              <a:t>() can use related memory ordering because it’s not being used to synchronize local critical-section memory operations with those being conducted by a remote core. In contrast, a local spinlock acquisition and release *does* need to synchronize with memory operations being conducted by remote cores—hence the use of stronger consistency semantics.</a:t>
            </a:r>
          </a:p>
          <a:p>
            <a:endParaRPr lang="en-US" dirty="0"/>
          </a:p>
          <a:p>
            <a:r>
              <a:rPr lang="en-US" dirty="0"/>
              <a:t>[For a nice discussion about relaxed versus release semantics, see https://stackoverflow.com/a/13633355.]</a:t>
            </a:r>
          </a:p>
          <a:p>
            <a:endParaRPr lang="en-US" dirty="0"/>
          </a:p>
          <a:p>
            <a:r>
              <a:rPr lang="en-US" dirty="0"/>
              <a:t>[As mentioned by https://www.felixcloutier.com/x86/lock#description, “The XCHG instruction always asserts the LOCK# signal regardless of the presence or absence of the LOCK prefix.”]</a:t>
            </a:r>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403120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possible for pre-fence reads and writes to be reordered past post-fence READS. The reason this is okay is because if the post-fence reads needed to be synchronized with pre-fence reads, the post-fence reads would need to be protected somehow, e.g., with a std::</a:t>
            </a:r>
            <a:r>
              <a:rPr lang="en-US" dirty="0" err="1"/>
              <a:t>atomic_thread_fence</a:t>
            </a:r>
            <a:r>
              <a:rPr lang="en-US" dirty="0"/>
              <a:t>(std::</a:t>
            </a:r>
            <a:r>
              <a:rPr lang="en-US" dirty="0" err="1"/>
              <a:t>memory_order_acquire</a:t>
            </a:r>
            <a:r>
              <a:rPr lang="en-US" dirty="0"/>
              <a:t>).</a:t>
            </a:r>
          </a:p>
          <a:p>
            <a:endParaRPr lang="en-US" dirty="0"/>
          </a:p>
          <a:p>
            <a:r>
              <a:rPr lang="en-US" dirty="0"/>
              <a:t>[Ref: </a:t>
            </a:r>
            <a:r>
              <a:rPr lang="en-US" dirty="0">
                <a:hlinkClick r:id="rId3"/>
              </a:rPr>
              <a:t>https://preshing.com/20131125/acquire-and-release-fences-dont-work-the-way-youd-expect/</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409153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“program order” refers to the order of instructions that are issued by the compiler.</a:t>
            </a:r>
          </a:p>
          <a:p>
            <a:r>
              <a:rPr lang="en-US" dirty="0"/>
              <a:t>[Ref: </a:t>
            </a:r>
            <a:r>
              <a:rPr lang="en-US" dirty="0">
                <a:hlinkClick r:id="rId3"/>
              </a:rPr>
              <a:t>https://www.cl.cam.ac.uk/~pes20/weakmemory/cacm.pdf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7681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a:hlinkClick r:id="rId3"/>
              </a:rPr>
              <a:t>https://preshing.com/20120625/memory-ordering-at-compile-time/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12266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even if instructions execute out-of-order, they *commit* in order. This ensures that the ISA-level effects of a program (e.g., updates to registers and memory) proceed as if the program had executed in program order. So, in the example above, the `add` and `sub` instructions may complete the EX stage of the pipeline in an arbitrary order with respect to each other; however, the `add` instruction will always commit before the `sub` instruction, because the `add` instruction comes first in program order (i.e., the order of instructions that the fetch stage of the pipeline sees).]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a:hlinkClick r:id="rId3"/>
              </a:rPr>
              <a:t>https://preshing.com/20120625/memory-ordering-at-compile-time/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48158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Inclusive caches are just one possible design. An exclusive approach would have a single cache line reside in at most one of the L1/L2/L3 cache. A non-inclusive non-exclusive (NINE) approach does not strictly enforce an inclusive or exclusive policy. For more details on the various approaches, see the ever-infallible Wikipedia: https://en.wikipedia.org/wiki/Cache_inclusion_policy]</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1198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program order corresponds to the sequence of instructions that the compiler issues; in contrast, execution order refers to </a:t>
            </a:r>
            <a:r>
              <a:rPr lang="en-US" sz="1200" dirty="0"/>
              <a:t>the sequence that the processor executes.</a:t>
            </a:r>
            <a:endParaRPr lang="en-US" dirty="0"/>
          </a:p>
          <a:p>
            <a:endParaRPr lang="en-US" dirty="0"/>
          </a:p>
          <a:p>
            <a:r>
              <a:rPr lang="en-US" dirty="0"/>
              <a:t>[Ref: </a:t>
            </a:r>
            <a:r>
              <a:rPr lang="en-US" dirty="0">
                <a:hlinkClick r:id="rId3"/>
              </a:rPr>
              <a:t>https://docs.microsoft.com/en-us/archive/msdn-magazine/2015/may/compilers-what-every-programmer-should-know-about-compiler-optimizations-part-2</a:t>
            </a:r>
            <a:endParaRPr lang="en-US" dirty="0"/>
          </a:p>
          <a:p>
            <a:r>
              <a:rPr lang="en-US" dirty="0"/>
              <a:t>        </a:t>
            </a:r>
            <a:r>
              <a:rPr lang="en-US" dirty="0">
                <a:hlinkClick r:id="rId4"/>
              </a:rPr>
              <a:t>https://www.cl.cam.ac.uk/~pes20/weakmemory/cacm.pdf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1772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the second core’s read misses in the store buffer, the core will search its own L1 cache, then its own L2 cache, then RAM, pulling a stale value from the memory hierarchy! The second core </a:t>
            </a:r>
            <a:r>
              <a:rPr lang="en-US" b="1" dirty="0"/>
              <a:t>won’t</a:t>
            </a:r>
            <a:r>
              <a:rPr lang="en-US" dirty="0"/>
              <a:t> consult the L2 and L1 cache of the first core before checking RAM. The reason is that the computer uses an inclusive cache design. Thus, if the desired memory value isn’t found in the shared L3 cache, the value couldn’t possible reside in the L2 or L1 caches of the first core. Note that the second core also won’t check the first core’s store buffer, because the writes in that buffer haven’t committed yet!]</a:t>
            </a:r>
          </a:p>
          <a:p>
            <a:endParaRPr lang="en-US" dirty="0"/>
          </a:p>
          <a:p>
            <a:r>
              <a:rPr lang="en-US" dirty="0"/>
              <a:t>[To see the pipeline depths of various Intel chips, see the chart at https://en.wikipedia.org/wiki/List_of_Intel_CPU_microarchitectures#x86_microarchitectures.]</a:t>
            </a:r>
          </a:p>
          <a:p>
            <a:endParaRPr lang="en-US" dirty="0"/>
          </a:p>
          <a:p>
            <a:r>
              <a:rPr lang="en-US" dirty="0"/>
              <a:t>[Ref: </a:t>
            </a:r>
            <a:r>
              <a:rPr lang="en-US" dirty="0">
                <a:hlinkClick r:id="rId3"/>
              </a:rPr>
              <a:t>https://www.cl.cam.ac.uk/~pes20/weakmemory/cacm.pdf</a:t>
            </a:r>
            <a:endParaRPr lang="en-US" dirty="0"/>
          </a:p>
          <a:p>
            <a:r>
              <a:rPr lang="en-US" dirty="0"/>
              <a:t>        </a:t>
            </a:r>
            <a:r>
              <a:rPr lang="en-US" dirty="0">
                <a:hlinkClick r:id="rId4"/>
              </a:rPr>
              <a:t>https://www.cs.utexas.edu/~bornholt/post/memory-models.html#fnref:compiler</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30909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inc</a:t>
            </a:r>
            <a:r>
              <a:rPr lang="en-US" dirty="0"/>
              <a:t>` instruction increments its argument by 1.</a:t>
            </a:r>
          </a:p>
          <a:p>
            <a:endParaRPr lang="en-US" dirty="0"/>
          </a:p>
          <a:p>
            <a:r>
              <a:rPr lang="en-US" dirty="0"/>
              <a:t>On x86, the C++ compiler will implement std::</a:t>
            </a:r>
            <a:r>
              <a:rPr lang="en-US" dirty="0" err="1"/>
              <a:t>atomic_flag</a:t>
            </a:r>
            <a:r>
              <a:rPr lang="en-US" dirty="0"/>
              <a:t>::</a:t>
            </a:r>
            <a:r>
              <a:rPr lang="en-US" dirty="0" err="1"/>
              <a:t>test_and_set</a:t>
            </a:r>
            <a:r>
              <a:rPr lang="en-US" dirty="0"/>
              <a:t>() using a LOCK-prefixed instruction.</a:t>
            </a:r>
          </a:p>
          <a:p>
            <a:endParaRPr lang="en-US" dirty="0"/>
          </a:p>
          <a:p>
            <a:r>
              <a:rPr lang="en-US" dirty="0"/>
              <a:t>[Ref: </a:t>
            </a:r>
            <a:r>
              <a:rPr lang="en-US" dirty="0">
                <a:hlinkClick r:id="rId3"/>
              </a:rPr>
              <a:t>https://www.felixcloutier.com/x86/lock</a:t>
            </a:r>
            <a:endParaRPr lang="en-US" dirty="0"/>
          </a:p>
          <a:p>
            <a:r>
              <a:rPr lang="en-US" dirty="0"/>
              <a:t>        </a:t>
            </a:r>
            <a:r>
              <a:rPr lang="en-US" dirty="0">
                <a:hlinkClick r:id="rId4"/>
              </a:rPr>
              <a:t>https://www.felixcloutier.com/x86/xchg</a:t>
            </a:r>
            <a:endParaRPr lang="en-US" dirty="0"/>
          </a:p>
          <a:p>
            <a:r>
              <a:rPr lang="en-US" dirty="0"/>
              <a:t>        Volume 3 of Intel’s software developer’s manual: See Section 8.1 (“Locked Atomic Operations”)</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270310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12109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3/30/2025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3/30/2025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n.wikipedia.org/wiki/Memory_orderin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E57B89-60DC-4611-8243-4583C57383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53"/>
          <a:stretch/>
        </p:blipFill>
        <p:spPr bwMode="auto">
          <a:xfrm>
            <a:off x="0" y="0"/>
            <a:ext cx="12192000" cy="689888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6431664" y="1282684"/>
            <a:ext cx="5693090" cy="1136423"/>
          </a:xfrm>
          <a:noFill/>
          <a:ln>
            <a:noFill/>
          </a:ln>
        </p:spPr>
        <p:txBody>
          <a:bodyPr>
            <a:normAutofit fontScale="85000" lnSpcReduction="20000"/>
          </a:bodyPr>
          <a:lstStyle/>
          <a:p>
            <a:endParaRPr lang="en-US" sz="200" dirty="0">
              <a:solidFill>
                <a:schemeClr val="bg1"/>
              </a:solidFill>
              <a:latin typeface="Segoe UI" panose="020B0502040204020203" pitchFamily="34" charset="0"/>
              <a:cs typeface="Segoe UI" panose="020B0502040204020203" pitchFamily="34" charset="0"/>
            </a:endParaRPr>
          </a:p>
          <a:p>
            <a:r>
              <a:rPr lang="en-US" sz="4000" dirty="0">
                <a:solidFill>
                  <a:schemeClr val="bg1"/>
                </a:solidFill>
                <a:latin typeface="Segoe UI" panose="020B0502040204020203" pitchFamily="34" charset="0"/>
                <a:cs typeface="Segoe UI" panose="020B0502040204020203" pitchFamily="34" charset="0"/>
              </a:rPr>
              <a:t>CS 1610: Lecture 14</a:t>
            </a:r>
          </a:p>
          <a:p>
            <a:r>
              <a:rPr lang="en-US" sz="4000" dirty="0">
                <a:solidFill>
                  <a:schemeClr val="bg1"/>
                </a:solidFill>
                <a:latin typeface="Segoe UI" panose="020B0502040204020203" pitchFamily="34" charset="0"/>
                <a:cs typeface="Segoe UI" panose="020B0502040204020203" pitchFamily="34" charset="0"/>
              </a:rPr>
              <a:t>3/26/2025</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524261" y="-44764"/>
            <a:ext cx="5693091" cy="1487963"/>
          </a:xfrm>
          <a:noFill/>
          <a:ln>
            <a:noFill/>
          </a:ln>
        </p:spPr>
        <p:txBody>
          <a:bodyPr>
            <a:normAutofit fontScale="90000"/>
          </a:bodyPr>
          <a:lstStyle/>
          <a:p>
            <a:r>
              <a:rPr lang="en-US" sz="5700" dirty="0">
                <a:solidFill>
                  <a:schemeClr val="bg1"/>
                </a:solidFill>
              </a:rPr>
              <a:t>The Horrors of Memory Ordering</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11123" y="736561"/>
            <a:ext cx="4166558" cy="6177196"/>
          </a:xfrm>
        </p:spPr>
        <p:txBody>
          <a:bodyPr>
            <a:normAutofit/>
          </a:bodyPr>
          <a:lstStyle/>
          <a:p>
            <a:pPr marL="0" indent="0">
              <a:buNone/>
            </a:pPr>
            <a:r>
              <a:rPr lang="en-US" dirty="0"/>
              <a:t>Store buffers mean that a write made by one core may not be immediately visible to another core!</a:t>
            </a:r>
          </a:p>
          <a:p>
            <a:pPr marL="509588" lvl="1"/>
            <a:r>
              <a:rPr lang="en-US" sz="2800" dirty="0"/>
              <a:t>The earliest that a store buffer entry can be flushed (i.e., made visible) is when the associated store instruction commits</a:t>
            </a:r>
          </a:p>
          <a:p>
            <a:pPr marL="509588" lvl="1"/>
            <a:r>
              <a:rPr lang="en-US" sz="2800" dirty="0"/>
              <a:t>Note that modern pipelines are long (~12—20 stages),      which delays     commit times!</a:t>
            </a:r>
          </a:p>
        </p:txBody>
      </p:sp>
      <p:sp>
        <p:nvSpPr>
          <p:cNvPr id="3" name="TextBox 2">
            <a:extLst>
              <a:ext uri="{FF2B5EF4-FFF2-40B4-BE49-F238E27FC236}">
                <a16:creationId xmlns:a16="http://schemas.microsoft.com/office/drawing/2014/main" id="{CC969783-D0D1-4C02-A5AD-16A263799168}"/>
              </a:ext>
            </a:extLst>
          </p:cNvPr>
          <p:cNvSpPr txBox="1"/>
          <p:nvPr/>
        </p:nvSpPr>
        <p:spPr>
          <a:xfrm>
            <a:off x="4362883" y="1030958"/>
            <a:ext cx="3269877" cy="830997"/>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$0x42</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a:t>
            </a:r>
          </a:p>
          <a:p>
            <a:r>
              <a:rPr lang="en-US" sz="2400" dirty="0">
                <a:latin typeface="Consolas" panose="020B0609020204030204" pitchFamily="49" charset="0"/>
              </a:rPr>
              <a:t>  //Writes to 0xAA</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EFA41F4F-CC0D-443A-AC05-CFEDFE02263A}"/>
              </a:ext>
            </a:extLst>
          </p:cNvPr>
          <p:cNvSpPr txBox="1"/>
          <p:nvPr/>
        </p:nvSpPr>
        <p:spPr>
          <a:xfrm>
            <a:off x="7800102" y="1030958"/>
            <a:ext cx="3554663" cy="830997"/>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(%r12), %r10</a:t>
            </a:r>
          </a:p>
          <a:p>
            <a:r>
              <a:rPr lang="en-US" sz="2400" dirty="0">
                <a:latin typeface="Consolas" panose="020B0609020204030204" pitchFamily="49" charset="0"/>
              </a:rPr>
              <a:t>  //Reads from 0xAA</a:t>
            </a:r>
          </a:p>
        </p:txBody>
      </p:sp>
      <p:sp>
        <p:nvSpPr>
          <p:cNvPr id="58" name="TextBox 57">
            <a:extLst>
              <a:ext uri="{FF2B5EF4-FFF2-40B4-BE49-F238E27FC236}">
                <a16:creationId xmlns:a16="http://schemas.microsoft.com/office/drawing/2014/main" id="{5642F66F-D286-4475-A9CF-FD28E8A9696F}"/>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59" name="Arc 58">
            <a:extLst>
              <a:ext uri="{FF2B5EF4-FFF2-40B4-BE49-F238E27FC236}">
                <a16:creationId xmlns:a16="http://schemas.microsoft.com/office/drawing/2014/main" id="{4B524BD1-72AC-4344-B121-EA7127A6CCED}"/>
              </a:ext>
            </a:extLst>
          </p:cNvPr>
          <p:cNvSpPr/>
          <p:nvPr/>
        </p:nvSpPr>
        <p:spPr>
          <a:xfrm rot="9263860" flipH="1">
            <a:off x="9525212" y="2363718"/>
            <a:ext cx="682182" cy="1463107"/>
          </a:xfrm>
          <a:prstGeom prst="arc">
            <a:avLst>
              <a:gd name="adj1" fmla="val 16200000"/>
              <a:gd name="adj2" fmla="val 4770016"/>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E95B70E9-A740-4E3C-B041-EBB608CE4C32}"/>
              </a:ext>
            </a:extLst>
          </p:cNvPr>
          <p:cNvSpPr/>
          <p:nvPr/>
        </p:nvSpPr>
        <p:spPr>
          <a:xfrm rot="11841423" flipH="1">
            <a:off x="9153463" y="4131633"/>
            <a:ext cx="989640" cy="3972301"/>
          </a:xfrm>
          <a:prstGeom prst="arc">
            <a:avLst>
              <a:gd name="adj1" fmla="val 18767170"/>
              <a:gd name="adj2" fmla="val 5334768"/>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229A206-DC1B-4BA4-BCC9-33C745CAC2F8}"/>
              </a:ext>
            </a:extLst>
          </p:cNvPr>
          <p:cNvSpPr txBox="1"/>
          <p:nvPr/>
        </p:nvSpPr>
        <p:spPr>
          <a:xfrm>
            <a:off x="10422023" y="2444419"/>
            <a:ext cx="1830475" cy="1200329"/>
          </a:xfrm>
          <a:prstGeom prst="rect">
            <a:avLst/>
          </a:prstGeom>
          <a:noFill/>
        </p:spPr>
        <p:txBody>
          <a:bodyPr wrap="square" rtlCol="0">
            <a:spAutoFit/>
          </a:bodyPr>
          <a:lstStyle/>
          <a:p>
            <a:r>
              <a:rPr lang="en-US" sz="2400" dirty="0"/>
              <a:t>Read misses in the store buffer . . .</a:t>
            </a:r>
          </a:p>
        </p:txBody>
      </p:sp>
      <p:sp>
        <p:nvSpPr>
          <p:cNvPr id="61" name="TextBox 60">
            <a:extLst>
              <a:ext uri="{FF2B5EF4-FFF2-40B4-BE49-F238E27FC236}">
                <a16:creationId xmlns:a16="http://schemas.microsoft.com/office/drawing/2014/main" id="{CC176B06-5717-41A5-B749-7CA31541F7F6}"/>
              </a:ext>
            </a:extLst>
          </p:cNvPr>
          <p:cNvSpPr txBox="1"/>
          <p:nvPr/>
        </p:nvSpPr>
        <p:spPr>
          <a:xfrm>
            <a:off x="10723542" y="4473933"/>
            <a:ext cx="1561397" cy="1631216"/>
          </a:xfrm>
          <a:prstGeom prst="rect">
            <a:avLst/>
          </a:prstGeom>
          <a:noFill/>
        </p:spPr>
        <p:txBody>
          <a:bodyPr wrap="square" rtlCol="0">
            <a:spAutoFit/>
          </a:bodyPr>
          <a:lstStyle/>
          <a:p>
            <a:r>
              <a:rPr lang="en-US" sz="2000" dirty="0"/>
              <a:t>. . . so a stale value is pulled from L1/L2/L3/</a:t>
            </a:r>
          </a:p>
          <a:p>
            <a:r>
              <a:rPr lang="en-US" sz="2000" dirty="0"/>
              <a:t>RAM!</a:t>
            </a:r>
          </a:p>
        </p:txBody>
      </p:sp>
      <p:sp>
        <p:nvSpPr>
          <p:cNvPr id="45" name="Arc 44">
            <a:extLst>
              <a:ext uri="{FF2B5EF4-FFF2-40B4-BE49-F238E27FC236}">
                <a16:creationId xmlns:a16="http://schemas.microsoft.com/office/drawing/2014/main" id="{214FCF2C-D96C-4C5E-88FC-376119146C9B}"/>
              </a:ext>
            </a:extLst>
          </p:cNvPr>
          <p:cNvSpPr/>
          <p:nvPr/>
        </p:nvSpPr>
        <p:spPr>
          <a:xfrm rot="21027581">
            <a:off x="8665119" y="1735681"/>
            <a:ext cx="1920989" cy="4997686"/>
          </a:xfrm>
          <a:prstGeom prst="arc">
            <a:avLst>
              <a:gd name="adj1" fmla="val 17120185"/>
              <a:gd name="adj2" fmla="val 510279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a:extLst>
              <a:ext uri="{FF2B5EF4-FFF2-40B4-BE49-F238E27FC236}">
                <a16:creationId xmlns:a16="http://schemas.microsoft.com/office/drawing/2014/main" id="{E6D555F6-DB8A-4802-BC50-781413CB9A0B}"/>
              </a:ext>
            </a:extLst>
          </p:cNvPr>
          <p:cNvGrpSpPr/>
          <p:nvPr/>
        </p:nvGrpSpPr>
        <p:grpSpPr>
          <a:xfrm>
            <a:off x="-11123" y="-18255"/>
            <a:ext cx="12192000" cy="6892958"/>
            <a:chOff x="0" y="-18255"/>
            <a:chExt cx="12192000" cy="6892958"/>
          </a:xfrm>
        </p:grpSpPr>
        <p:sp>
          <p:nvSpPr>
            <p:cNvPr id="48" name="Rectangle 47">
              <a:extLst>
                <a:ext uri="{FF2B5EF4-FFF2-40B4-BE49-F238E27FC236}">
                  <a16:creationId xmlns:a16="http://schemas.microsoft.com/office/drawing/2014/main" id="{90336B1A-3833-4B26-903D-57A201933C17}"/>
                </a:ext>
              </a:extLst>
            </p:cNvPr>
            <p:cNvSpPr/>
            <p:nvPr/>
          </p:nvSpPr>
          <p:spPr>
            <a:xfrm>
              <a:off x="0" y="-18255"/>
              <a:ext cx="12192000" cy="6892958"/>
            </a:xfrm>
            <a:prstGeom prst="rect">
              <a:avLst/>
            </a:prstGeom>
            <a:solidFill>
              <a:schemeClr val="tx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D0349521-9A02-4310-97A4-BF8E95336BE4}"/>
                </a:ext>
              </a:extLst>
            </p:cNvPr>
            <p:cNvPicPr>
              <a:picLocks noChangeAspect="1"/>
            </p:cNvPicPr>
            <p:nvPr/>
          </p:nvPicPr>
          <p:blipFill>
            <a:blip r:embed="rId4"/>
            <a:stretch>
              <a:fillRect/>
            </a:stretch>
          </p:blipFill>
          <p:spPr>
            <a:xfrm>
              <a:off x="4299081" y="868449"/>
              <a:ext cx="6478686" cy="3644261"/>
            </a:xfrm>
            <a:prstGeom prst="rect">
              <a:avLst/>
            </a:prstGeom>
            <a:ln>
              <a:solidFill>
                <a:schemeClr val="tx1"/>
              </a:solidFill>
            </a:ln>
          </p:spPr>
        </p:pic>
      </p:grpSp>
      <p:grpSp>
        <p:nvGrpSpPr>
          <p:cNvPr id="20" name="Group 19">
            <a:extLst>
              <a:ext uri="{FF2B5EF4-FFF2-40B4-BE49-F238E27FC236}">
                <a16:creationId xmlns:a16="http://schemas.microsoft.com/office/drawing/2014/main" id="{629302AE-92C9-4728-93D1-98BE9DD6CFAF}"/>
              </a:ext>
            </a:extLst>
          </p:cNvPr>
          <p:cNvGrpSpPr/>
          <p:nvPr/>
        </p:nvGrpSpPr>
        <p:grpSpPr>
          <a:xfrm>
            <a:off x="5743563" y="4577793"/>
            <a:ext cx="6478686" cy="1981471"/>
            <a:chOff x="5743563" y="4577793"/>
            <a:chExt cx="6478686" cy="1981471"/>
          </a:xfrm>
        </p:grpSpPr>
        <p:sp>
          <p:nvSpPr>
            <p:cNvPr id="50" name="Arrow: Right 49">
              <a:extLst>
                <a:ext uri="{FF2B5EF4-FFF2-40B4-BE49-F238E27FC236}">
                  <a16:creationId xmlns:a16="http://schemas.microsoft.com/office/drawing/2014/main" id="{7308F396-14A9-431C-936A-E3C279984367}"/>
                </a:ext>
              </a:extLst>
            </p:cNvPr>
            <p:cNvSpPr/>
            <p:nvPr/>
          </p:nvSpPr>
          <p:spPr>
            <a:xfrm rot="16200000">
              <a:off x="10270231" y="4432870"/>
              <a:ext cx="669159" cy="95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181E774C-6036-4B0C-999A-382174A1722C}"/>
                </a:ext>
              </a:extLst>
            </p:cNvPr>
            <p:cNvSpPr txBox="1"/>
            <p:nvPr/>
          </p:nvSpPr>
          <p:spPr>
            <a:xfrm>
              <a:off x="5743563" y="5235825"/>
              <a:ext cx="6478686" cy="1323439"/>
            </a:xfrm>
            <a:prstGeom prst="rect">
              <a:avLst/>
            </a:prstGeom>
            <a:noFill/>
          </p:spPr>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An instruction commits when it completes the writeback stage; when a store instruction commits, hardware will flush the corresponding store buffer entry (</a:t>
              </a:r>
              <a:r>
                <a:rPr lang="en-US" sz="2000" b="1" u="sng" dirty="0">
                  <a:solidFill>
                    <a:schemeClr val="bg1"/>
                  </a:solidFill>
                  <a:latin typeface="Segoe UI" panose="020B0502040204020203" pitchFamily="34" charset="0"/>
                  <a:cs typeface="Segoe UI" panose="020B0502040204020203" pitchFamily="34" charset="0"/>
                </a:rPr>
                <a:t>but might not do so immediately!</a:t>
              </a:r>
              <a:r>
                <a:rPr lang="en-US" sz="2000" b="1" dirty="0">
                  <a:solidFill>
                    <a:schemeClr val="bg1"/>
                  </a:solidFill>
                  <a:latin typeface="Segoe UI" panose="020B0502040204020203" pitchFamily="34" charset="0"/>
                  <a:cs typeface="Segoe UI" panose="020B0502040204020203" pitchFamily="34" charset="0"/>
                </a:rPr>
                <a:t>)</a:t>
              </a:r>
            </a:p>
          </p:txBody>
        </p:sp>
      </p:grpSp>
      <p:grpSp>
        <p:nvGrpSpPr>
          <p:cNvPr id="52" name="Group 51">
            <a:extLst>
              <a:ext uri="{FF2B5EF4-FFF2-40B4-BE49-F238E27FC236}">
                <a16:creationId xmlns:a16="http://schemas.microsoft.com/office/drawing/2014/main" id="{491A905A-DA6D-4699-9F30-6046D3C3067E}"/>
              </a:ext>
            </a:extLst>
          </p:cNvPr>
          <p:cNvGrpSpPr/>
          <p:nvPr/>
        </p:nvGrpSpPr>
        <p:grpSpPr>
          <a:xfrm>
            <a:off x="3699838" y="4567967"/>
            <a:ext cx="6478686" cy="1991297"/>
            <a:chOff x="4646177" y="4577793"/>
            <a:chExt cx="6478686" cy="1991297"/>
          </a:xfrm>
        </p:grpSpPr>
        <p:sp>
          <p:nvSpPr>
            <p:cNvPr id="53" name="Arrow: Right 52">
              <a:extLst>
                <a:ext uri="{FF2B5EF4-FFF2-40B4-BE49-F238E27FC236}">
                  <a16:creationId xmlns:a16="http://schemas.microsoft.com/office/drawing/2014/main" id="{36BB27B6-E02E-4E48-A08B-612EE1AE2243}"/>
                </a:ext>
              </a:extLst>
            </p:cNvPr>
            <p:cNvSpPr/>
            <p:nvPr/>
          </p:nvSpPr>
          <p:spPr>
            <a:xfrm rot="16200000">
              <a:off x="10270231" y="4432870"/>
              <a:ext cx="669159" cy="95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3C3FE4B-14DB-4FA7-BBF0-1EE00ABDCFED}"/>
                </a:ext>
              </a:extLst>
            </p:cNvPr>
            <p:cNvSpPr txBox="1"/>
            <p:nvPr/>
          </p:nvSpPr>
          <p:spPr>
            <a:xfrm>
              <a:off x="4646177" y="5245651"/>
              <a:ext cx="6478686" cy="1323439"/>
            </a:xfrm>
            <a:prstGeom prst="rect">
              <a:avLst/>
            </a:prstGeom>
            <a:noFill/>
          </p:spPr>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Unlike a store (which becomes visible at some point after committing), a load become visible when the MEM stage actually sends the read to the memory hierarchy</a:t>
              </a:r>
            </a:p>
          </p:txBody>
        </p:sp>
      </p:grpSp>
    </p:spTree>
    <p:extLst>
      <p:ext uri="{BB962C8B-B14F-4D97-AF65-F5344CB8AC3E}">
        <p14:creationId xmlns:p14="http://schemas.microsoft.com/office/powerpoint/2010/main" val="293448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xEl>
                                              <p:pRg st="1" end="1"/>
                                            </p:txEl>
                                          </p:spTgt>
                                        </p:tgtEl>
                                        <p:attrNameLst>
                                          <p:attrName>style.visibility</p:attrName>
                                        </p:attrNameLst>
                                      </p:cBhvr>
                                      <p:to>
                                        <p:strVal val="visible"/>
                                      </p:to>
                                    </p:set>
                                    <p:animEffect transition="in" filter="fade">
                                      <p:cBhvr>
                                        <p:cTn id="43" dur="500"/>
                                        <p:tgtEl>
                                          <p:spTgt spid="4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0">
                                            <p:txEl>
                                              <p:pRg st="2" end="2"/>
                                            </p:txEl>
                                          </p:spTgt>
                                        </p:tgtEl>
                                        <p:attrNameLst>
                                          <p:attrName>style.visibility</p:attrName>
                                        </p:attrNameLst>
                                      </p:cBhvr>
                                      <p:to>
                                        <p:strVal val="visible"/>
                                      </p:to>
                                    </p:set>
                                    <p:animEffect transition="in" filter="fade">
                                      <p:cBhvr>
                                        <p:cTn id="73"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p:bldP spid="58" grpId="0"/>
      <p:bldP spid="59" grpId="0" animBg="1"/>
      <p:bldP spid="60" grpId="0" animBg="1"/>
      <p:bldP spid="4" grpId="0"/>
      <p:bldP spid="61"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1BB0809-FCC7-402C-BEEE-1359B68DE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701" y="1404274"/>
            <a:ext cx="8176597" cy="5453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20C378-49D2-4DE1-AAD5-39A654660EEA}"/>
              </a:ext>
            </a:extLst>
          </p:cNvPr>
          <p:cNvSpPr>
            <a:spLocks noGrp="1"/>
          </p:cNvSpPr>
          <p:nvPr>
            <p:ph type="title"/>
          </p:nvPr>
        </p:nvSpPr>
        <p:spPr>
          <a:xfrm>
            <a:off x="916329" y="22302"/>
            <a:ext cx="10515600" cy="1325563"/>
          </a:xfrm>
        </p:spPr>
        <p:txBody>
          <a:bodyPr/>
          <a:lstStyle/>
          <a:p>
            <a:r>
              <a:rPr lang="en-US" dirty="0">
                <a:solidFill>
                  <a:schemeClr val="bg1"/>
                </a:solidFill>
              </a:rPr>
              <a:t>SO HOW DO WE IMPLEMENT ATOMIC OPERATIONS OLD MAN?</a:t>
            </a:r>
          </a:p>
        </p:txBody>
      </p:sp>
    </p:spTree>
    <p:extLst>
      <p:ext uri="{BB962C8B-B14F-4D97-AF65-F5344CB8AC3E}">
        <p14:creationId xmlns:p14="http://schemas.microsoft.com/office/powerpoint/2010/main" val="25000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20" name="Rectangle 19">
            <a:extLst>
              <a:ext uri="{FF2B5EF4-FFF2-40B4-BE49-F238E27FC236}">
                <a16:creationId xmlns:a16="http://schemas.microsoft.com/office/drawing/2014/main" id="{244787C0-98DD-406E-90D7-2B6BE0634198}"/>
              </a:ext>
            </a:extLst>
          </p:cNvPr>
          <p:cNvSpPr/>
          <p:nvPr/>
        </p:nvSpPr>
        <p:spPr>
          <a:xfrm>
            <a:off x="2844081" y="1565218"/>
            <a:ext cx="9319426" cy="5274527"/>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4598" y="582700"/>
            <a:ext cx="4667949" cy="5890920"/>
          </a:xfrm>
        </p:spPr>
        <p:txBody>
          <a:bodyPr>
            <a:normAutofit fontScale="92500" lnSpcReduction="20000"/>
          </a:bodyPr>
          <a:lstStyle/>
          <a:p>
            <a:pPr marL="0" indent="0">
              <a:buNone/>
            </a:pPr>
            <a:r>
              <a:rPr lang="en-US" dirty="0"/>
              <a:t>The </a:t>
            </a:r>
            <a:r>
              <a:rPr lang="en-US" dirty="0">
                <a:latin typeface="Consolas" panose="020B0609020204030204" pitchFamily="49" charset="0"/>
              </a:rPr>
              <a:t>LOCK</a:t>
            </a:r>
            <a:r>
              <a:rPr lang="en-US" dirty="0"/>
              <a:t> prefix can precede instructions that perform a read-modify-write on a memory location</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inc</a:t>
            </a:r>
            <a:r>
              <a:rPr lang="en-US" dirty="0">
                <a:latin typeface="Consolas" panose="020B0609020204030204" pitchFamily="49" charset="0"/>
              </a:rPr>
              <a:t> 0x16(%</a:t>
            </a:r>
            <a:r>
              <a:rPr lang="en-US" dirty="0" err="1">
                <a:latin typeface="Consolas" panose="020B0609020204030204" pitchFamily="49" charset="0"/>
              </a:rPr>
              <a:t>rax</a:t>
            </a:r>
            <a:r>
              <a:rPr lang="en-US" dirty="0">
                <a:latin typeface="Consolas" panose="020B0609020204030204" pitchFamily="49" charset="0"/>
              </a:rPr>
              <a:t>) //Increment 0x16(%</a:t>
            </a:r>
            <a:r>
              <a:rPr lang="en-US" dirty="0" err="1">
                <a:latin typeface="Consolas" panose="020B0609020204030204" pitchFamily="49" charset="0"/>
              </a:rPr>
              <a:t>rax</a:t>
            </a:r>
            <a:r>
              <a:rPr lang="en-US" dirty="0">
                <a:latin typeface="Consolas" panose="020B0609020204030204" pitchFamily="49" charset="0"/>
              </a:rPr>
              <a:t>)</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bts</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0x2 //“Bit test and set”: Read //second bit of (%</a:t>
            </a:r>
            <a:r>
              <a:rPr lang="en-US" dirty="0" err="1">
                <a:latin typeface="Consolas" panose="020B0609020204030204" pitchFamily="49" charset="0"/>
              </a:rPr>
              <a:t>rax</a:t>
            </a:r>
            <a:r>
              <a:rPr lang="en-US" dirty="0">
                <a:latin typeface="Consolas" panose="020B0609020204030204" pitchFamily="49" charset="0"/>
              </a:rPr>
              <a:t>),  //store it in the carry //flag, then set second //bit to 1</a:t>
            </a:r>
          </a:p>
          <a:p>
            <a:pPr marL="401638" lvl="1"/>
            <a:r>
              <a:rPr lang="en-US" dirty="0"/>
              <a:t>While a core executes a </a:t>
            </a:r>
            <a:r>
              <a:rPr lang="en-US" dirty="0">
                <a:latin typeface="Consolas" panose="020B0609020204030204" pitchFamily="49" charset="0"/>
              </a:rPr>
              <a:t>LOCK</a:t>
            </a:r>
            <a:r>
              <a:rPr lang="en-US" dirty="0"/>
              <a:t> instruction, other cores can’t read or write </a:t>
            </a:r>
            <a:r>
              <a:rPr lang="en-US" i="1" dirty="0"/>
              <a:t>memory</a:t>
            </a:r>
            <a:r>
              <a:rPr lang="en-US" dirty="0"/>
              <a:t> (and can write to but not read from the </a:t>
            </a:r>
            <a:r>
              <a:rPr lang="en-US" i="1" dirty="0"/>
              <a:t>local store buffer</a:t>
            </a:r>
            <a:r>
              <a:rPr lang="en-US" dirty="0"/>
              <a:t>)</a:t>
            </a:r>
          </a:p>
          <a:p>
            <a:pPr marL="401638" lvl="1"/>
            <a:r>
              <a:rPr lang="en-US" dirty="0"/>
              <a:t>At the end of the </a:t>
            </a:r>
            <a:r>
              <a:rPr lang="en-US" dirty="0" err="1">
                <a:latin typeface="Consolas" panose="020B0609020204030204" pitchFamily="49" charset="0"/>
              </a:rPr>
              <a:t>LOCK</a:t>
            </a:r>
            <a:r>
              <a:rPr lang="en-US" dirty="0" err="1"/>
              <a:t>’d</a:t>
            </a:r>
            <a:r>
              <a:rPr lang="en-US" dirty="0"/>
              <a:t> instruction, the local store buffer   is flushed before lock is released</a:t>
            </a:r>
          </a:p>
        </p:txBody>
      </p:sp>
      <p:grpSp>
        <p:nvGrpSpPr>
          <p:cNvPr id="45" name="Group 44">
            <a:extLst>
              <a:ext uri="{FF2B5EF4-FFF2-40B4-BE49-F238E27FC236}">
                <a16:creationId xmlns:a16="http://schemas.microsoft.com/office/drawing/2014/main" id="{E0B83B4F-B635-43B6-BF43-C77A54116B40}"/>
              </a:ext>
            </a:extLst>
          </p:cNvPr>
          <p:cNvGrpSpPr/>
          <p:nvPr/>
        </p:nvGrpSpPr>
        <p:grpSpPr>
          <a:xfrm>
            <a:off x="4422198" y="1791304"/>
            <a:ext cx="6385673" cy="4682316"/>
            <a:chOff x="4232631" y="1791304"/>
            <a:chExt cx="6385673" cy="4682316"/>
          </a:xfrm>
        </p:grpSpPr>
        <p:sp>
          <p:nvSpPr>
            <p:cNvPr id="46" name="Right Brace 45">
              <a:extLst>
                <a:ext uri="{FF2B5EF4-FFF2-40B4-BE49-F238E27FC236}">
                  <a16:creationId xmlns:a16="http://schemas.microsoft.com/office/drawing/2014/main" id="{EF14E75E-7927-4197-ACD9-069B2DD01710}"/>
                </a:ext>
              </a:extLst>
            </p:cNvPr>
            <p:cNvSpPr/>
            <p:nvPr/>
          </p:nvSpPr>
          <p:spPr>
            <a:xfrm>
              <a:off x="4232631" y="1791304"/>
              <a:ext cx="274714" cy="1909111"/>
            </a:xfrm>
            <a:prstGeom prst="rightBrace">
              <a:avLst>
                <a:gd name="adj1" fmla="val 8333"/>
                <a:gd name="adj2" fmla="val 7185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EB9D9C3E-E296-4D34-870B-AFF0D7C0ED73}"/>
                </a:ext>
              </a:extLst>
            </p:cNvPr>
            <p:cNvSpPr txBox="1"/>
            <p:nvPr/>
          </p:nvSpPr>
          <p:spPr>
            <a:xfrm>
              <a:off x="4507346" y="3057300"/>
              <a:ext cx="6110958" cy="3416320"/>
            </a:xfrm>
            <a:prstGeom prst="rect">
              <a:avLst/>
            </a:prstGeom>
            <a:solidFill>
              <a:schemeClr val="bg1"/>
            </a:solidFill>
            <a:ln w="38100">
              <a:solidFill>
                <a:schemeClr val="tx1"/>
              </a:solidFill>
            </a:ln>
          </p:spPr>
          <p:txBody>
            <a:bodyPr wrap="square" rtlCol="0">
              <a:spAutoFit/>
            </a:bodyPr>
            <a:lstStyle/>
            <a:p>
              <a:r>
                <a:rPr lang="en-US" sz="2400" dirty="0">
                  <a:solidFill>
                    <a:srgbClr val="0070C0"/>
                  </a:solidFill>
                  <a:latin typeface="Consolas" panose="020B0609020204030204" pitchFamily="49" charset="0"/>
                </a:rPr>
                <a:t>struct</a:t>
              </a:r>
              <a:r>
                <a:rPr lang="en-US" sz="2400" dirty="0">
                  <a:latin typeface="Consolas" panose="020B0609020204030204" pitchFamily="49" charset="0"/>
                </a:rPr>
                <a:t> spinlock {</a:t>
              </a:r>
            </a:p>
            <a:p>
              <a:r>
                <a:rPr lang="en-US" sz="2400" dirty="0">
                  <a:latin typeface="Consolas" panose="020B0609020204030204" pitchFamily="49" charset="0"/>
                </a:rPr>
                <a:t>    std::</a:t>
              </a:r>
              <a:r>
                <a:rPr lang="en-US" sz="2400" dirty="0" err="1">
                  <a:latin typeface="Consolas" panose="020B0609020204030204" pitchFamily="49" charset="0"/>
                </a:rPr>
                <a:t>atomic_flag</a:t>
              </a:r>
              <a:r>
                <a:rPr lang="en-US" sz="2400" dirty="0">
                  <a:latin typeface="Consolas" panose="020B0609020204030204" pitchFamily="49" charset="0"/>
                </a:rPr>
                <a:t> f;</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lock_noirq</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while</a:t>
              </a:r>
              <a:r>
                <a:rPr lang="en-US" sz="2400" dirty="0">
                  <a:latin typeface="Consolas" panose="020B0609020204030204" pitchFamily="49" charset="0"/>
                </a:rPr>
                <a:t> (</a:t>
              </a:r>
              <a:r>
                <a:rPr lang="en-US" sz="2400" dirty="0" err="1">
                  <a:latin typeface="Consolas" panose="020B0609020204030204" pitchFamily="49" charset="0"/>
                </a:rPr>
                <a:t>f.test_and_set</a:t>
              </a:r>
              <a:r>
                <a:rPr lang="en-US" sz="2400" dirty="0">
                  <a:latin typeface="Consolas" panose="020B0609020204030204" pitchFamily="49" charset="0"/>
                </a:rPr>
                <a:t>()) {</a:t>
              </a:r>
            </a:p>
            <a:p>
              <a:r>
                <a:rPr lang="en-US" sz="2400" dirty="0">
                  <a:latin typeface="Consolas" panose="020B0609020204030204" pitchFamily="49" charset="0"/>
                </a:rPr>
                <a:t>            pause();</a:t>
              </a:r>
            </a:p>
            <a:p>
              <a:r>
                <a:rPr lang="en-US" sz="2400" dirty="0">
                  <a:latin typeface="Consolas" panose="020B0609020204030204" pitchFamily="49" charset="0"/>
                </a:rPr>
                <a:t>        }</a:t>
              </a:r>
            </a:p>
            <a:p>
              <a:r>
                <a:rPr lang="en-US" sz="2400" dirty="0">
                  <a:latin typeface="Consolas" panose="020B0609020204030204" pitchFamily="49" charset="0"/>
                </a:rPr>
                <a:t>    }</a:t>
              </a:r>
            </a:p>
            <a:p>
              <a:r>
                <a:rPr lang="en-US" sz="2400" dirty="0">
                  <a:latin typeface="Consolas" panose="020B0609020204030204" pitchFamily="49" charset="0"/>
                </a:rPr>
                <a:t>    //...other stuff...</a:t>
              </a:r>
            </a:p>
            <a:p>
              <a:r>
                <a:rPr lang="en-US" sz="2400" dirty="0">
                  <a:latin typeface="Consolas" panose="020B0609020204030204" pitchFamily="49" charset="0"/>
                </a:rPr>
                <a:t>};</a:t>
              </a:r>
            </a:p>
          </p:txBody>
        </p:sp>
      </p:grpSp>
      <p:sp>
        <p:nvSpPr>
          <p:cNvPr id="48" name="Rectangle 47">
            <a:extLst>
              <a:ext uri="{FF2B5EF4-FFF2-40B4-BE49-F238E27FC236}">
                <a16:creationId xmlns:a16="http://schemas.microsoft.com/office/drawing/2014/main" id="{DD55CCBB-3A2E-435D-9ED0-78BC4324A724}"/>
              </a:ext>
            </a:extLst>
          </p:cNvPr>
          <p:cNvSpPr/>
          <p:nvPr/>
        </p:nvSpPr>
        <p:spPr>
          <a:xfrm>
            <a:off x="7291571" y="4213036"/>
            <a:ext cx="2677619" cy="385420"/>
          </a:xfrm>
          <a:prstGeom prst="rect">
            <a:avLst/>
          </a:prstGeom>
          <a:solidFill>
            <a:srgbClr val="B4F2FA">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400"/>
                                        <p:tgtEl>
                                          <p:spTgt spid="42"/>
                                        </p:tgtEl>
                                      </p:cBhvr>
                                    </p:animEffect>
                                    <p:anim calcmode="lin" valueType="num">
                                      <p:cBhvr>
                                        <p:cTn id="8" dur="400" fill="hold"/>
                                        <p:tgtEl>
                                          <p:spTgt spid="42"/>
                                        </p:tgtEl>
                                        <p:attrNameLst>
                                          <p:attrName>style.rotation</p:attrName>
                                        </p:attrNameLst>
                                      </p:cBhvr>
                                      <p:tavLst>
                                        <p:tav tm="0">
                                          <p:val>
                                            <p:fltVal val="720"/>
                                          </p:val>
                                        </p:tav>
                                        <p:tav tm="100000">
                                          <p:val>
                                            <p:fltVal val="0"/>
                                          </p:val>
                                        </p:tav>
                                      </p:tavLst>
                                    </p:anim>
                                    <p:anim calcmode="lin" valueType="num">
                                      <p:cBhvr>
                                        <p:cTn id="9" dur="400" fill="hold"/>
                                        <p:tgtEl>
                                          <p:spTgt spid="42"/>
                                        </p:tgtEl>
                                        <p:attrNameLst>
                                          <p:attrName>ppt_h</p:attrName>
                                        </p:attrNameLst>
                                      </p:cBhvr>
                                      <p:tavLst>
                                        <p:tav tm="0">
                                          <p:val>
                                            <p:fltVal val="0"/>
                                          </p:val>
                                        </p:tav>
                                        <p:tav tm="100000">
                                          <p:val>
                                            <p:strVal val="#ppt_h"/>
                                          </p:val>
                                        </p:tav>
                                      </p:tavLst>
                                    </p:anim>
                                    <p:anim calcmode="lin" valueType="num">
                                      <p:cBhvr>
                                        <p:cTn id="10" dur="4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fade">
                                      <p:cBhvr>
                                        <p:cTn id="15" dur="500"/>
                                        <p:tgtEl>
                                          <p:spTgt spid="4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xEl>
                                              <p:pRg st="2" end="2"/>
                                            </p:txEl>
                                          </p:spTgt>
                                        </p:tgtEl>
                                        <p:attrNameLst>
                                          <p:attrName>style.visibility</p:attrName>
                                        </p:attrNameLst>
                                      </p:cBhvr>
                                      <p:to>
                                        <p:strVal val="visible"/>
                                      </p:to>
                                    </p:set>
                                    <p:animEffect transition="in" filter="fade">
                                      <p:cBhvr>
                                        <p:cTn id="18" dur="500"/>
                                        <p:tgtEl>
                                          <p:spTgt spid="4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animEffect transition="in" filter="fade">
                                      <p:cBhvr>
                                        <p:cTn id="21" dur="500"/>
                                        <p:tgtEl>
                                          <p:spTgt spid="40">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xEl>
                                              <p:pRg st="4" end="4"/>
                                            </p:txEl>
                                          </p:spTgt>
                                        </p:tgtEl>
                                        <p:attrNameLst>
                                          <p:attrName>style.visibility</p:attrName>
                                        </p:attrNameLst>
                                      </p:cBhvr>
                                      <p:to>
                                        <p:strVal val="visible"/>
                                      </p:to>
                                    </p:set>
                                    <p:animEffect transition="in" filter="fade">
                                      <p:cBhvr>
                                        <p:cTn id="24" dur="500"/>
                                        <p:tgtEl>
                                          <p:spTgt spid="4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4598" y="582700"/>
            <a:ext cx="4667949" cy="5890920"/>
          </a:xfrm>
        </p:spPr>
        <p:txBody>
          <a:bodyPr>
            <a:normAutofit fontScale="92500" lnSpcReduction="20000"/>
          </a:bodyPr>
          <a:lstStyle/>
          <a:p>
            <a:pPr marL="0" indent="0">
              <a:buNone/>
            </a:pPr>
            <a:r>
              <a:rPr lang="en-US" dirty="0"/>
              <a:t>The </a:t>
            </a:r>
            <a:r>
              <a:rPr lang="en-US" dirty="0">
                <a:latin typeface="Consolas" panose="020B0609020204030204" pitchFamily="49" charset="0"/>
              </a:rPr>
              <a:t>LOCK</a:t>
            </a:r>
            <a:r>
              <a:rPr lang="en-US" dirty="0"/>
              <a:t> prefix can precede instructions that perform a read-modify-write on a memory location</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inc</a:t>
            </a:r>
            <a:r>
              <a:rPr lang="en-US" dirty="0">
                <a:latin typeface="Consolas" panose="020B0609020204030204" pitchFamily="49" charset="0"/>
              </a:rPr>
              <a:t> 0x16(%</a:t>
            </a:r>
            <a:r>
              <a:rPr lang="en-US" dirty="0" err="1">
                <a:latin typeface="Consolas" panose="020B0609020204030204" pitchFamily="49" charset="0"/>
              </a:rPr>
              <a:t>rax</a:t>
            </a:r>
            <a:r>
              <a:rPr lang="en-US" dirty="0">
                <a:latin typeface="Consolas" panose="020B0609020204030204" pitchFamily="49" charset="0"/>
              </a:rPr>
              <a:t>) //Increment 0x16(%</a:t>
            </a:r>
            <a:r>
              <a:rPr lang="en-US" dirty="0" err="1">
                <a:latin typeface="Consolas" panose="020B0609020204030204" pitchFamily="49" charset="0"/>
              </a:rPr>
              <a:t>rax</a:t>
            </a:r>
            <a:r>
              <a:rPr lang="en-US" dirty="0">
                <a:latin typeface="Consolas" panose="020B0609020204030204" pitchFamily="49" charset="0"/>
              </a:rPr>
              <a:t>)</a:t>
            </a:r>
          </a:p>
          <a:p>
            <a:pPr marL="401638" lvl="1"/>
            <a:r>
              <a:rPr lang="en-US" dirty="0"/>
              <a:t>Ex: </a:t>
            </a:r>
            <a:r>
              <a:rPr lang="en-US" dirty="0">
                <a:latin typeface="Consolas" panose="020B0609020204030204" pitchFamily="49" charset="0"/>
              </a:rPr>
              <a:t>LOCK </a:t>
            </a:r>
            <a:r>
              <a:rPr lang="en-US" dirty="0" err="1">
                <a:latin typeface="Consolas" panose="020B0609020204030204" pitchFamily="49" charset="0"/>
              </a:rPr>
              <a:t>bts</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0x2 //“Bit test and set”: Read //second bit of (%</a:t>
            </a:r>
            <a:r>
              <a:rPr lang="en-US" dirty="0" err="1">
                <a:latin typeface="Consolas" panose="020B0609020204030204" pitchFamily="49" charset="0"/>
              </a:rPr>
              <a:t>rax</a:t>
            </a:r>
            <a:r>
              <a:rPr lang="en-US" dirty="0">
                <a:latin typeface="Consolas" panose="020B0609020204030204" pitchFamily="49" charset="0"/>
              </a:rPr>
              <a:t>),  //store it in the carry //flag, then set second //bit to 1</a:t>
            </a:r>
          </a:p>
          <a:p>
            <a:pPr marL="401638" lvl="1"/>
            <a:r>
              <a:rPr lang="en-US" dirty="0"/>
              <a:t>While a core executes a </a:t>
            </a:r>
            <a:r>
              <a:rPr lang="en-US" dirty="0">
                <a:latin typeface="Consolas" panose="020B0609020204030204" pitchFamily="49" charset="0"/>
              </a:rPr>
              <a:t>LOCK</a:t>
            </a:r>
            <a:r>
              <a:rPr lang="en-US" dirty="0"/>
              <a:t> instruction, other cores can’t read or write </a:t>
            </a:r>
            <a:r>
              <a:rPr lang="en-US" i="1" dirty="0"/>
              <a:t>memory</a:t>
            </a:r>
            <a:r>
              <a:rPr lang="en-US" dirty="0"/>
              <a:t> (and can write to but not read from the </a:t>
            </a:r>
            <a:r>
              <a:rPr lang="en-US" i="1" dirty="0"/>
              <a:t>local store buffer</a:t>
            </a:r>
            <a:r>
              <a:rPr lang="en-US" dirty="0"/>
              <a:t>)</a:t>
            </a:r>
          </a:p>
          <a:p>
            <a:pPr marL="401638" lvl="1"/>
            <a:r>
              <a:rPr lang="en-US" dirty="0"/>
              <a:t>At the end of the </a:t>
            </a:r>
            <a:r>
              <a:rPr lang="en-US" dirty="0" err="1">
                <a:latin typeface="Consolas" panose="020B0609020204030204" pitchFamily="49" charset="0"/>
              </a:rPr>
              <a:t>LOCK</a:t>
            </a:r>
            <a:r>
              <a:rPr lang="en-US" dirty="0" err="1"/>
              <a:t>’d</a:t>
            </a:r>
            <a:r>
              <a:rPr lang="en-US" dirty="0"/>
              <a:t> instruction, the local store buffer   is flushed before lock is released</a:t>
            </a:r>
          </a:p>
        </p:txBody>
      </p:sp>
      <p:grpSp>
        <p:nvGrpSpPr>
          <p:cNvPr id="4" name="Group 3">
            <a:extLst>
              <a:ext uri="{FF2B5EF4-FFF2-40B4-BE49-F238E27FC236}">
                <a16:creationId xmlns:a16="http://schemas.microsoft.com/office/drawing/2014/main" id="{A0348E28-C3DB-468A-8640-B7B89B541D20}"/>
              </a:ext>
            </a:extLst>
          </p:cNvPr>
          <p:cNvGrpSpPr/>
          <p:nvPr/>
        </p:nvGrpSpPr>
        <p:grpSpPr>
          <a:xfrm>
            <a:off x="4940969" y="1588527"/>
            <a:ext cx="648116" cy="793952"/>
            <a:chOff x="10854030" y="2410906"/>
            <a:chExt cx="648116" cy="793952"/>
          </a:xfrm>
        </p:grpSpPr>
        <p:pic>
          <p:nvPicPr>
            <p:cNvPr id="48" name="Picture 47">
              <a:extLst>
                <a:ext uri="{FF2B5EF4-FFF2-40B4-BE49-F238E27FC236}">
                  <a16:creationId xmlns:a16="http://schemas.microsoft.com/office/drawing/2014/main" id="{AEB1C925-D4D2-4652-9DFD-2A58E74BD4A6}"/>
                </a:ext>
              </a:extLst>
            </p:cNvPr>
            <p:cNvPicPr>
              <a:picLocks noChangeAspect="1"/>
            </p:cNvPicPr>
            <p:nvPr/>
          </p:nvPicPr>
          <p:blipFill>
            <a:blip r:embed="rId4"/>
            <a:stretch>
              <a:fillRect/>
            </a:stretch>
          </p:blipFill>
          <p:spPr>
            <a:xfrm>
              <a:off x="10871194" y="2421097"/>
              <a:ext cx="630952" cy="783761"/>
            </a:xfrm>
            <a:prstGeom prst="rect">
              <a:avLst/>
            </a:prstGeom>
          </p:spPr>
        </p:pic>
        <p:pic>
          <p:nvPicPr>
            <p:cNvPr id="3" name="Picture 2">
              <a:extLst>
                <a:ext uri="{FF2B5EF4-FFF2-40B4-BE49-F238E27FC236}">
                  <a16:creationId xmlns:a16="http://schemas.microsoft.com/office/drawing/2014/main" id="{40B046A5-D34B-4FFC-AB9B-E6136D358438}"/>
                </a:ext>
              </a:extLst>
            </p:cNvPr>
            <p:cNvPicPr>
              <a:picLocks noChangeAspect="1"/>
            </p:cNvPicPr>
            <p:nvPr/>
          </p:nvPicPr>
          <p:blipFill>
            <a:blip r:embed="rId5"/>
            <a:stretch>
              <a:fillRect/>
            </a:stretch>
          </p:blipFill>
          <p:spPr>
            <a:xfrm>
              <a:off x="10854030" y="2410906"/>
              <a:ext cx="595768" cy="746156"/>
            </a:xfrm>
            <a:prstGeom prst="rect">
              <a:avLst/>
            </a:prstGeom>
          </p:spPr>
        </p:pic>
      </p:grpSp>
      <p:pic>
        <p:nvPicPr>
          <p:cNvPr id="49" name="Picture 48">
            <a:extLst>
              <a:ext uri="{FF2B5EF4-FFF2-40B4-BE49-F238E27FC236}">
                <a16:creationId xmlns:a16="http://schemas.microsoft.com/office/drawing/2014/main" id="{4A862BCA-696E-4205-A1D2-4C4B3B43CE0C}"/>
              </a:ext>
            </a:extLst>
          </p:cNvPr>
          <p:cNvPicPr>
            <a:picLocks noChangeAspect="1"/>
          </p:cNvPicPr>
          <p:nvPr/>
        </p:nvPicPr>
        <p:blipFill>
          <a:blip r:embed="rId5"/>
          <a:stretch>
            <a:fillRect/>
          </a:stretch>
        </p:blipFill>
        <p:spPr>
          <a:xfrm>
            <a:off x="7137733" y="3095867"/>
            <a:ext cx="595768" cy="746156"/>
          </a:xfrm>
          <a:prstGeom prst="rect">
            <a:avLst/>
          </a:prstGeom>
        </p:spPr>
      </p:pic>
      <p:sp>
        <p:nvSpPr>
          <p:cNvPr id="50" name="TextBox 49">
            <a:extLst>
              <a:ext uri="{FF2B5EF4-FFF2-40B4-BE49-F238E27FC236}">
                <a16:creationId xmlns:a16="http://schemas.microsoft.com/office/drawing/2014/main" id="{CACFDF17-427C-4C60-B79F-978888008B3F}"/>
              </a:ext>
            </a:extLst>
          </p:cNvPr>
          <p:cNvSpPr txBox="1"/>
          <p:nvPr/>
        </p:nvSpPr>
        <p:spPr>
          <a:xfrm>
            <a:off x="4179002" y="35416"/>
            <a:ext cx="8012997" cy="710131"/>
          </a:xfrm>
          <a:prstGeom prst="rect">
            <a:avLst/>
          </a:prstGeom>
          <a:noFill/>
        </p:spPr>
        <p:txBody>
          <a:bodyPr wrap="square" rtlCol="0">
            <a:spAutoFit/>
          </a:bodyPr>
          <a:lstStyle/>
          <a:p>
            <a:pPr>
              <a:lnSpc>
                <a:spcPts val="2400"/>
              </a:lnSpc>
            </a:pPr>
            <a:r>
              <a:rPr lang="en-US" sz="2300" dirty="0">
                <a:latin typeface="Consolas" panose="020B0609020204030204" pitchFamily="49" charset="0"/>
              </a:rPr>
              <a:t>//Lock lives at 0xBB, and isn’t initially in L*</a:t>
            </a:r>
          </a:p>
          <a:p>
            <a:pPr>
              <a:lnSpc>
                <a:spcPts val="2400"/>
              </a:lnSpc>
            </a:pPr>
            <a:r>
              <a:rPr lang="en-US" sz="2400" dirty="0">
                <a:solidFill>
                  <a:srgbClr val="0070C0"/>
                </a:solidFill>
                <a:latin typeface="Consolas" panose="020B0609020204030204" pitchFamily="49" charset="0"/>
              </a:rPr>
              <a:t>LOCK </a:t>
            </a:r>
            <a:r>
              <a:rPr lang="en-US" sz="2400" dirty="0" err="1">
                <a:solidFill>
                  <a:srgbClr val="0070C0"/>
                </a:solidFill>
                <a:latin typeface="Consolas" panose="020B0609020204030204" pitchFamily="49" charset="0"/>
              </a:rPr>
              <a:t>bts</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0x2</a:t>
            </a:r>
          </a:p>
        </p:txBody>
      </p:sp>
      <p:sp>
        <p:nvSpPr>
          <p:cNvPr id="51" name="TextBox 50">
            <a:extLst>
              <a:ext uri="{FF2B5EF4-FFF2-40B4-BE49-F238E27FC236}">
                <a16:creationId xmlns:a16="http://schemas.microsoft.com/office/drawing/2014/main" id="{B812862B-48E5-41F2-8B44-7818D745E51A}"/>
              </a:ext>
            </a:extLst>
          </p:cNvPr>
          <p:cNvSpPr txBox="1"/>
          <p:nvPr/>
        </p:nvSpPr>
        <p:spPr>
          <a:xfrm>
            <a:off x="7155539" y="1065551"/>
            <a:ext cx="3840120" cy="402354"/>
          </a:xfrm>
          <a:prstGeom prst="rect">
            <a:avLst/>
          </a:prstGeom>
          <a:noFill/>
        </p:spPr>
        <p:txBody>
          <a:bodyPr wrap="square" rtlCol="0">
            <a:spAutoFit/>
          </a:bodyPr>
          <a:lstStyle/>
          <a:p>
            <a:pPr>
              <a:lnSpc>
                <a:spcPts val="2400"/>
              </a:lnSpc>
            </a:pPr>
            <a:r>
              <a:rPr lang="en-US" sz="2400" dirty="0">
                <a:solidFill>
                  <a:srgbClr val="0070C0"/>
                </a:solidFill>
                <a:latin typeface="Consolas" panose="020B0609020204030204" pitchFamily="49" charset="0"/>
              </a:rPr>
              <a:t>LOCK </a:t>
            </a:r>
            <a:r>
              <a:rPr lang="en-US" sz="2400" dirty="0" err="1">
                <a:solidFill>
                  <a:srgbClr val="0070C0"/>
                </a:solidFill>
                <a:latin typeface="Consolas" panose="020B0609020204030204" pitchFamily="49" charset="0"/>
              </a:rPr>
              <a:t>bts</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0x2</a:t>
            </a:r>
          </a:p>
        </p:txBody>
      </p:sp>
      <p:sp>
        <p:nvSpPr>
          <p:cNvPr id="52" name="TextBox 51">
            <a:extLst>
              <a:ext uri="{FF2B5EF4-FFF2-40B4-BE49-F238E27FC236}">
                <a16:creationId xmlns:a16="http://schemas.microsoft.com/office/drawing/2014/main" id="{614C5189-9D95-40C7-9BC5-0897B202E190}"/>
              </a:ext>
            </a:extLst>
          </p:cNvPr>
          <p:cNvSpPr txBox="1"/>
          <p:nvPr/>
        </p:nvSpPr>
        <p:spPr>
          <a:xfrm>
            <a:off x="5493456" y="3392815"/>
            <a:ext cx="885986"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OxBB</a:t>
            </a:r>
            <a:r>
              <a:rPr lang="en-US" sz="900" b="1" dirty="0">
                <a:latin typeface="Consolas" panose="020B0609020204030204" pitchFamily="49" charset="0"/>
              </a:rPr>
              <a:t>)=0x4</a:t>
            </a:r>
          </a:p>
        </p:txBody>
      </p:sp>
      <p:sp>
        <p:nvSpPr>
          <p:cNvPr id="23" name="TextBox 22">
            <a:extLst>
              <a:ext uri="{FF2B5EF4-FFF2-40B4-BE49-F238E27FC236}">
                <a16:creationId xmlns:a16="http://schemas.microsoft.com/office/drawing/2014/main" id="{55D5EF39-71B8-49A1-A72B-F9910F6E1CE9}"/>
              </a:ext>
            </a:extLst>
          </p:cNvPr>
          <p:cNvSpPr txBox="1"/>
          <p:nvPr/>
        </p:nvSpPr>
        <p:spPr>
          <a:xfrm>
            <a:off x="7020945" y="1361816"/>
            <a:ext cx="5291550" cy="400110"/>
          </a:xfrm>
          <a:prstGeom prst="rect">
            <a:avLst/>
          </a:prstGeom>
          <a:noFill/>
        </p:spPr>
        <p:txBody>
          <a:bodyPr wrap="square" rtlCol="0">
            <a:spAutoFit/>
          </a:bodyPr>
          <a:lstStyle/>
          <a:p>
            <a:r>
              <a:rPr lang="en-US" sz="2000" dirty="0">
                <a:latin typeface="Consolas" panose="020B0609020204030204" pitchFamily="49" charset="0"/>
              </a:rPr>
              <a:t>//Blocked while other core has lock!</a:t>
            </a:r>
          </a:p>
        </p:txBody>
      </p:sp>
      <p:sp>
        <p:nvSpPr>
          <p:cNvPr id="34" name="Arrow: Right 33">
            <a:extLst>
              <a:ext uri="{FF2B5EF4-FFF2-40B4-BE49-F238E27FC236}">
                <a16:creationId xmlns:a16="http://schemas.microsoft.com/office/drawing/2014/main" id="{43E2DD6E-23BA-4A0A-B296-A4D7F4E4D24D}"/>
              </a:ext>
            </a:extLst>
          </p:cNvPr>
          <p:cNvSpPr/>
          <p:nvPr/>
        </p:nvSpPr>
        <p:spPr>
          <a:xfrm rot="1610700">
            <a:off x="5050947" y="3095866"/>
            <a:ext cx="504944" cy="31026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C044B91-25AD-4045-81BA-9D4E49FECAE1}"/>
              </a:ext>
            </a:extLst>
          </p:cNvPr>
          <p:cNvGrpSpPr/>
          <p:nvPr/>
        </p:nvGrpSpPr>
        <p:grpSpPr>
          <a:xfrm>
            <a:off x="9342662" y="1687198"/>
            <a:ext cx="648116" cy="793952"/>
            <a:chOff x="10854030" y="2410906"/>
            <a:chExt cx="648116" cy="793952"/>
          </a:xfrm>
        </p:grpSpPr>
        <p:pic>
          <p:nvPicPr>
            <p:cNvPr id="54" name="Picture 53">
              <a:extLst>
                <a:ext uri="{FF2B5EF4-FFF2-40B4-BE49-F238E27FC236}">
                  <a16:creationId xmlns:a16="http://schemas.microsoft.com/office/drawing/2014/main" id="{D7A0022F-E37A-4B78-BFEF-F61577C5E276}"/>
                </a:ext>
              </a:extLst>
            </p:cNvPr>
            <p:cNvPicPr>
              <a:picLocks noChangeAspect="1"/>
            </p:cNvPicPr>
            <p:nvPr/>
          </p:nvPicPr>
          <p:blipFill>
            <a:blip r:embed="rId4"/>
            <a:stretch>
              <a:fillRect/>
            </a:stretch>
          </p:blipFill>
          <p:spPr>
            <a:xfrm>
              <a:off x="10871194" y="2421097"/>
              <a:ext cx="630952" cy="783761"/>
            </a:xfrm>
            <a:prstGeom prst="rect">
              <a:avLst/>
            </a:prstGeom>
          </p:spPr>
        </p:pic>
        <p:pic>
          <p:nvPicPr>
            <p:cNvPr id="55" name="Picture 54">
              <a:extLst>
                <a:ext uri="{FF2B5EF4-FFF2-40B4-BE49-F238E27FC236}">
                  <a16:creationId xmlns:a16="http://schemas.microsoft.com/office/drawing/2014/main" id="{38C65120-CFCA-49A1-A960-EA319BBCD959}"/>
                </a:ext>
              </a:extLst>
            </p:cNvPr>
            <p:cNvPicPr>
              <a:picLocks noChangeAspect="1"/>
            </p:cNvPicPr>
            <p:nvPr/>
          </p:nvPicPr>
          <p:blipFill>
            <a:blip r:embed="rId5"/>
            <a:stretch>
              <a:fillRect/>
            </a:stretch>
          </p:blipFill>
          <p:spPr>
            <a:xfrm>
              <a:off x="10854030" y="2410906"/>
              <a:ext cx="595768" cy="746156"/>
            </a:xfrm>
            <a:prstGeom prst="rect">
              <a:avLst/>
            </a:prstGeom>
          </p:spPr>
        </p:pic>
      </p:grpSp>
      <p:pic>
        <p:nvPicPr>
          <p:cNvPr id="56" name="Picture 55">
            <a:extLst>
              <a:ext uri="{FF2B5EF4-FFF2-40B4-BE49-F238E27FC236}">
                <a16:creationId xmlns:a16="http://schemas.microsoft.com/office/drawing/2014/main" id="{F4341125-D713-42D6-8F0C-270F827DC0B8}"/>
              </a:ext>
            </a:extLst>
          </p:cNvPr>
          <p:cNvPicPr>
            <a:picLocks noChangeAspect="1"/>
          </p:cNvPicPr>
          <p:nvPr/>
        </p:nvPicPr>
        <p:blipFill>
          <a:blip r:embed="rId5"/>
          <a:stretch>
            <a:fillRect/>
          </a:stretch>
        </p:blipFill>
        <p:spPr>
          <a:xfrm>
            <a:off x="7137733" y="3095867"/>
            <a:ext cx="595768" cy="746156"/>
          </a:xfrm>
          <a:prstGeom prst="rect">
            <a:avLst/>
          </a:prstGeom>
        </p:spPr>
      </p:pic>
      <p:sp>
        <p:nvSpPr>
          <p:cNvPr id="58" name="TextBox 57">
            <a:extLst>
              <a:ext uri="{FF2B5EF4-FFF2-40B4-BE49-F238E27FC236}">
                <a16:creationId xmlns:a16="http://schemas.microsoft.com/office/drawing/2014/main" id="{BE4FB883-7B01-4E38-A8AD-FAF40112169B}"/>
              </a:ext>
            </a:extLst>
          </p:cNvPr>
          <p:cNvSpPr txBox="1"/>
          <p:nvPr/>
        </p:nvSpPr>
        <p:spPr>
          <a:xfrm>
            <a:off x="7073293" y="1283275"/>
            <a:ext cx="5291550" cy="656590"/>
          </a:xfrm>
          <a:prstGeom prst="rect">
            <a:avLst/>
          </a:prstGeom>
          <a:noFill/>
        </p:spPr>
        <p:txBody>
          <a:bodyPr wrap="square" rtlCol="0">
            <a:spAutoFit/>
          </a:bodyPr>
          <a:lstStyle/>
          <a:p>
            <a:pPr>
              <a:lnSpc>
                <a:spcPts val="2200"/>
              </a:lnSpc>
            </a:pPr>
            <a:r>
              <a:rPr lang="en-US" sz="2000" dirty="0">
                <a:latin typeface="Consolas" panose="020B0609020204030204" pitchFamily="49" charset="0"/>
              </a:rPr>
              <a:t>//Can now do the read-modify-write</a:t>
            </a:r>
          </a:p>
          <a:p>
            <a:pPr>
              <a:lnSpc>
                <a:spcPts val="2200"/>
              </a:lnSpc>
            </a:pPr>
            <a:r>
              <a:rPr lang="en-US" sz="2000" dirty="0">
                <a:latin typeface="Consolas" panose="020B0609020204030204" pitchFamily="49" charset="0"/>
              </a:rPr>
              <a:t>//on the lock!</a:t>
            </a:r>
          </a:p>
        </p:txBody>
      </p:sp>
      <p:grpSp>
        <p:nvGrpSpPr>
          <p:cNvPr id="20" name="Group 19">
            <a:extLst>
              <a:ext uri="{FF2B5EF4-FFF2-40B4-BE49-F238E27FC236}">
                <a16:creationId xmlns:a16="http://schemas.microsoft.com/office/drawing/2014/main" id="{17D3DD1F-323A-4920-B78E-EBC638CA0BEA}"/>
              </a:ext>
            </a:extLst>
          </p:cNvPr>
          <p:cNvGrpSpPr/>
          <p:nvPr/>
        </p:nvGrpSpPr>
        <p:grpSpPr>
          <a:xfrm>
            <a:off x="5110005" y="1816993"/>
            <a:ext cx="2566020" cy="4689772"/>
            <a:chOff x="4786511" y="1862770"/>
            <a:chExt cx="2566020" cy="4689772"/>
          </a:xfrm>
        </p:grpSpPr>
        <p:sp>
          <p:nvSpPr>
            <p:cNvPr id="57" name="Arc 56">
              <a:extLst>
                <a:ext uri="{FF2B5EF4-FFF2-40B4-BE49-F238E27FC236}">
                  <a16:creationId xmlns:a16="http://schemas.microsoft.com/office/drawing/2014/main" id="{FA0A6F26-2951-4E8A-A233-CEB17056C36D}"/>
                </a:ext>
              </a:extLst>
            </p:cNvPr>
            <p:cNvSpPr/>
            <p:nvPr/>
          </p:nvSpPr>
          <p:spPr>
            <a:xfrm flipH="1">
              <a:off x="5915290" y="1862770"/>
              <a:ext cx="1437241" cy="4607116"/>
            </a:xfrm>
            <a:prstGeom prst="arc">
              <a:avLst>
                <a:gd name="adj1" fmla="val 18767170"/>
                <a:gd name="adj2" fmla="val 4953453"/>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967161BA-0777-42FB-B14C-2093F3D3C165}"/>
                </a:ext>
              </a:extLst>
            </p:cNvPr>
            <p:cNvSpPr txBox="1"/>
            <p:nvPr/>
          </p:nvSpPr>
          <p:spPr>
            <a:xfrm>
              <a:off x="4786511" y="6183210"/>
              <a:ext cx="1957001" cy="369332"/>
            </a:xfrm>
            <a:prstGeom prst="rect">
              <a:avLst/>
            </a:prstGeom>
            <a:noFill/>
          </p:spPr>
          <p:txBody>
            <a:bodyPr wrap="square" rtlCol="0">
              <a:spAutoFit/>
            </a:bodyPr>
            <a:lstStyle/>
            <a:p>
              <a:r>
                <a:rPr lang="en-US" dirty="0"/>
                <a:t>Read </a:t>
              </a:r>
              <a:r>
                <a:rPr lang="en-US" dirty="0">
                  <a:latin typeface="Consolas" panose="020B0609020204030204" pitchFamily="49" charset="0"/>
                </a:rPr>
                <a:t>*(0xBB)</a:t>
              </a:r>
            </a:p>
          </p:txBody>
        </p:sp>
      </p:grpSp>
      <p:sp>
        <p:nvSpPr>
          <p:cNvPr id="61" name="Arc 60">
            <a:extLst>
              <a:ext uri="{FF2B5EF4-FFF2-40B4-BE49-F238E27FC236}">
                <a16:creationId xmlns:a16="http://schemas.microsoft.com/office/drawing/2014/main" id="{BAF8F1BB-9028-4BAF-A006-05155B8A944F}"/>
              </a:ext>
            </a:extLst>
          </p:cNvPr>
          <p:cNvSpPr/>
          <p:nvPr/>
        </p:nvSpPr>
        <p:spPr>
          <a:xfrm rot="11504231" flipH="1">
            <a:off x="5066597" y="3141349"/>
            <a:ext cx="1927621" cy="4537849"/>
          </a:xfrm>
          <a:prstGeom prst="arc">
            <a:avLst>
              <a:gd name="adj1" fmla="val 18767170"/>
              <a:gd name="adj2" fmla="val 488978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51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Effect transition="in" filter="fade">
                                      <p:cBhvr>
                                        <p:cTn id="7" dur="500"/>
                                        <p:tgtEl>
                                          <p:spTgt spid="5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xEl>
                                              <p:pRg st="0" end="0"/>
                                            </p:txEl>
                                          </p:spTgt>
                                        </p:tgtEl>
                                        <p:attrNameLst>
                                          <p:attrName>style.visibility</p:attrName>
                                        </p:attrNameLst>
                                      </p:cBhvr>
                                      <p:to>
                                        <p:strVal val="visible"/>
                                      </p:to>
                                    </p:set>
                                    <p:animEffect transition="in" filter="fade">
                                      <p:cBhvr>
                                        <p:cTn id="10" dur="5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xEl>
                                              <p:pRg st="0" end="0"/>
                                            </p:txEl>
                                          </p:spTgt>
                                        </p:tgtEl>
                                        <p:attrNameLst>
                                          <p:attrName>style.visibility</p:attrName>
                                        </p:attrNameLst>
                                      </p:cBhvr>
                                      <p:to>
                                        <p:strVal val="visible"/>
                                      </p:to>
                                    </p:set>
                                    <p:animEffect transition="in" filter="fade">
                                      <p:cBhvr>
                                        <p:cTn id="29" dur="500"/>
                                        <p:tgtEl>
                                          <p:spTgt spid="51">
                                            <p:txEl>
                                              <p:pRg st="0" end="0"/>
                                            </p:txEl>
                                          </p:spTgt>
                                        </p:tgtEl>
                                      </p:cBhvr>
                                    </p:animEffect>
                                  </p:childTnLst>
                                </p:cTn>
                              </p:par>
                              <p:par>
                                <p:cTn id="30" presetID="32" presetClass="emph" presetSubtype="0" fill="hold" grpId="0" nodeType="withEffect">
                                  <p:stCondLst>
                                    <p:cond delay="0"/>
                                  </p:stCondLst>
                                  <p:childTnLst>
                                    <p:animRot by="120000">
                                      <p:cBhvr>
                                        <p:cTn id="31" dur="100" fill="hold">
                                          <p:stCondLst>
                                            <p:cond delay="0"/>
                                          </p:stCondLst>
                                        </p:cTn>
                                        <p:tgtEl>
                                          <p:spTgt spid="51">
                                            <p:txEl>
                                              <p:pRg st="0" end="0"/>
                                            </p:txEl>
                                          </p:spTgt>
                                        </p:tgtEl>
                                        <p:attrNameLst>
                                          <p:attrName>r</p:attrName>
                                        </p:attrNameLst>
                                      </p:cBhvr>
                                    </p:animRot>
                                    <p:animRot by="-240000">
                                      <p:cBhvr>
                                        <p:cTn id="32" dur="200" fill="hold">
                                          <p:stCondLst>
                                            <p:cond delay="200"/>
                                          </p:stCondLst>
                                        </p:cTn>
                                        <p:tgtEl>
                                          <p:spTgt spid="51">
                                            <p:txEl>
                                              <p:pRg st="0" end="0"/>
                                            </p:txEl>
                                          </p:spTgt>
                                        </p:tgtEl>
                                        <p:attrNameLst>
                                          <p:attrName>r</p:attrName>
                                        </p:attrNameLst>
                                      </p:cBhvr>
                                    </p:animRot>
                                    <p:animRot by="240000">
                                      <p:cBhvr>
                                        <p:cTn id="33" dur="200" fill="hold">
                                          <p:stCondLst>
                                            <p:cond delay="400"/>
                                          </p:stCondLst>
                                        </p:cTn>
                                        <p:tgtEl>
                                          <p:spTgt spid="51">
                                            <p:txEl>
                                              <p:pRg st="0" end="0"/>
                                            </p:txEl>
                                          </p:spTgt>
                                        </p:tgtEl>
                                        <p:attrNameLst>
                                          <p:attrName>r</p:attrName>
                                        </p:attrNameLst>
                                      </p:cBhvr>
                                    </p:animRot>
                                    <p:animRot by="-240000">
                                      <p:cBhvr>
                                        <p:cTn id="34" dur="200" fill="hold">
                                          <p:stCondLst>
                                            <p:cond delay="600"/>
                                          </p:stCondLst>
                                        </p:cTn>
                                        <p:tgtEl>
                                          <p:spTgt spid="51">
                                            <p:txEl>
                                              <p:pRg st="0" end="0"/>
                                            </p:txEl>
                                          </p:spTgt>
                                        </p:tgtEl>
                                        <p:attrNameLst>
                                          <p:attrName>r</p:attrName>
                                        </p:attrNameLst>
                                      </p:cBhvr>
                                    </p:animRot>
                                    <p:animRot by="120000">
                                      <p:cBhvr>
                                        <p:cTn id="35" dur="200" fill="hold">
                                          <p:stCondLst>
                                            <p:cond delay="800"/>
                                          </p:stCondLst>
                                        </p:cTn>
                                        <p:tgtEl>
                                          <p:spTgt spid="51">
                                            <p:txEl>
                                              <p:pRg st="0" end="0"/>
                                            </p:txEl>
                                          </p:spTgt>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32" presetClass="emph" presetSubtype="0" fill="hold" grpId="1" nodeType="withEffect">
                                  <p:stCondLst>
                                    <p:cond delay="0"/>
                                  </p:stCondLst>
                                  <p:childTnLst>
                                    <p:animRot by="120000">
                                      <p:cBhvr>
                                        <p:cTn id="41" dur="100" fill="hold">
                                          <p:stCondLst>
                                            <p:cond delay="0"/>
                                          </p:stCondLst>
                                        </p:cTn>
                                        <p:tgtEl>
                                          <p:spTgt spid="23"/>
                                        </p:tgtEl>
                                        <p:attrNameLst>
                                          <p:attrName>r</p:attrName>
                                        </p:attrNameLst>
                                      </p:cBhvr>
                                    </p:animRot>
                                    <p:animRot by="-240000">
                                      <p:cBhvr>
                                        <p:cTn id="42" dur="200" fill="hold">
                                          <p:stCondLst>
                                            <p:cond delay="200"/>
                                          </p:stCondLst>
                                        </p:cTn>
                                        <p:tgtEl>
                                          <p:spTgt spid="23"/>
                                        </p:tgtEl>
                                        <p:attrNameLst>
                                          <p:attrName>r</p:attrName>
                                        </p:attrNameLst>
                                      </p:cBhvr>
                                    </p:animRot>
                                    <p:animRot by="240000">
                                      <p:cBhvr>
                                        <p:cTn id="43" dur="200" fill="hold">
                                          <p:stCondLst>
                                            <p:cond delay="400"/>
                                          </p:stCondLst>
                                        </p:cTn>
                                        <p:tgtEl>
                                          <p:spTgt spid="23"/>
                                        </p:tgtEl>
                                        <p:attrNameLst>
                                          <p:attrName>r</p:attrName>
                                        </p:attrNameLst>
                                      </p:cBhvr>
                                    </p:animRot>
                                    <p:animRot by="-240000">
                                      <p:cBhvr>
                                        <p:cTn id="44" dur="200" fill="hold">
                                          <p:stCondLst>
                                            <p:cond delay="600"/>
                                          </p:stCondLst>
                                        </p:cTn>
                                        <p:tgtEl>
                                          <p:spTgt spid="23"/>
                                        </p:tgtEl>
                                        <p:attrNameLst>
                                          <p:attrName>r</p:attrName>
                                        </p:attrNameLst>
                                      </p:cBhvr>
                                    </p:animRot>
                                    <p:animRot by="120000">
                                      <p:cBhvr>
                                        <p:cTn id="45" dur="200" fill="hold">
                                          <p:stCondLst>
                                            <p:cond delay="800"/>
                                          </p:stCondLst>
                                        </p:cTn>
                                        <p:tgtEl>
                                          <p:spTgt spid="2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up)">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childTnLst>
                          </p:cTn>
                        </p:par>
                        <p:par>
                          <p:cTn id="64" fill="hold">
                            <p:stCondLst>
                              <p:cond delay="500"/>
                            </p:stCondLst>
                            <p:childTnLst>
                              <p:par>
                                <p:cTn id="65" presetID="50" presetClass="entr" presetSubtype="0" decel="100000" fill="hold" grpId="2"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34"/>
                                        </p:tgtEl>
                                        <p:attrNameLst>
                                          <p:attrName>r</p:attrName>
                                        </p:attrNameLst>
                                      </p:cBhvr>
                                    </p:animRot>
                                    <p:animRot by="-240000">
                                      <p:cBhvr>
                                        <p:cTn id="75" dur="200" fill="hold">
                                          <p:stCondLst>
                                            <p:cond delay="200"/>
                                          </p:stCondLst>
                                        </p:cTn>
                                        <p:tgtEl>
                                          <p:spTgt spid="34"/>
                                        </p:tgtEl>
                                        <p:attrNameLst>
                                          <p:attrName>r</p:attrName>
                                        </p:attrNameLst>
                                      </p:cBhvr>
                                    </p:animRot>
                                    <p:animRot by="240000">
                                      <p:cBhvr>
                                        <p:cTn id="76" dur="200" fill="hold">
                                          <p:stCondLst>
                                            <p:cond delay="400"/>
                                          </p:stCondLst>
                                        </p:cTn>
                                        <p:tgtEl>
                                          <p:spTgt spid="34"/>
                                        </p:tgtEl>
                                        <p:attrNameLst>
                                          <p:attrName>r</p:attrName>
                                        </p:attrNameLst>
                                      </p:cBhvr>
                                    </p:animRot>
                                    <p:animRot by="-240000">
                                      <p:cBhvr>
                                        <p:cTn id="77" dur="200" fill="hold">
                                          <p:stCondLst>
                                            <p:cond delay="600"/>
                                          </p:stCondLst>
                                        </p:cTn>
                                        <p:tgtEl>
                                          <p:spTgt spid="34"/>
                                        </p:tgtEl>
                                        <p:attrNameLst>
                                          <p:attrName>r</p:attrName>
                                        </p:attrNameLst>
                                      </p:cBhvr>
                                    </p:animRot>
                                    <p:animRot by="120000">
                                      <p:cBhvr>
                                        <p:cTn id="78" dur="200" fill="hold">
                                          <p:stCondLst>
                                            <p:cond delay="800"/>
                                          </p:stCondLst>
                                        </p:cTn>
                                        <p:tgtEl>
                                          <p:spTgt spid="34"/>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1.04167E-6 -4.07407E-6 L 0.00156 0.31088 " pathEditMode="relative" rAng="0" ptsTypes="AA">
                                      <p:cBhvr>
                                        <p:cTn id="82" dur="2000" fill="hold"/>
                                        <p:tgtEl>
                                          <p:spTgt spid="52"/>
                                        </p:tgtEl>
                                        <p:attrNameLst>
                                          <p:attrName>ppt_x</p:attrName>
                                          <p:attrName>ppt_y</p:attrName>
                                        </p:attrNameLst>
                                      </p:cBhvr>
                                      <p:rCtr x="78" y="15532"/>
                                    </p:animMotion>
                                  </p:childTnLst>
                                </p:cTn>
                              </p:par>
                              <p:par>
                                <p:cTn id="83" presetID="10" presetClass="exit" presetSubtype="0" fill="hold" grpId="2"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4"/>
                                        </p:tgtEl>
                                      </p:cBhvr>
                                    </p:animEffect>
                                    <p:set>
                                      <p:cBhvr>
                                        <p:cTn id="90" dur="1" fill="hold">
                                          <p:stCondLst>
                                            <p:cond delay="499"/>
                                          </p:stCondLst>
                                        </p:cTn>
                                        <p:tgtEl>
                                          <p:spTgt spid="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49"/>
                                        </p:tgtEl>
                                      </p:cBhvr>
                                    </p:animEffect>
                                    <p:set>
                                      <p:cBhvr>
                                        <p:cTn id="93" dur="1" fill="hold">
                                          <p:stCondLst>
                                            <p:cond delay="499"/>
                                          </p:stCondLst>
                                        </p:cTn>
                                        <p:tgtEl>
                                          <p:spTgt spid="49"/>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32" presetClass="emph" presetSubtype="0" fill="hold" nodeType="withEffect">
                                  <p:stCondLst>
                                    <p:cond delay="0"/>
                                  </p:stCondLst>
                                  <p:childTnLst>
                                    <p:animRot by="120000">
                                      <p:cBhvr>
                                        <p:cTn id="105" dur="100" fill="hold">
                                          <p:stCondLst>
                                            <p:cond delay="0"/>
                                          </p:stCondLst>
                                        </p:cTn>
                                        <p:tgtEl>
                                          <p:spTgt spid="53"/>
                                        </p:tgtEl>
                                        <p:attrNameLst>
                                          <p:attrName>r</p:attrName>
                                        </p:attrNameLst>
                                      </p:cBhvr>
                                    </p:animRot>
                                    <p:animRot by="-240000">
                                      <p:cBhvr>
                                        <p:cTn id="106" dur="200" fill="hold">
                                          <p:stCondLst>
                                            <p:cond delay="200"/>
                                          </p:stCondLst>
                                        </p:cTn>
                                        <p:tgtEl>
                                          <p:spTgt spid="53"/>
                                        </p:tgtEl>
                                        <p:attrNameLst>
                                          <p:attrName>r</p:attrName>
                                        </p:attrNameLst>
                                      </p:cBhvr>
                                    </p:animRot>
                                    <p:animRot by="240000">
                                      <p:cBhvr>
                                        <p:cTn id="107" dur="200" fill="hold">
                                          <p:stCondLst>
                                            <p:cond delay="400"/>
                                          </p:stCondLst>
                                        </p:cTn>
                                        <p:tgtEl>
                                          <p:spTgt spid="53"/>
                                        </p:tgtEl>
                                        <p:attrNameLst>
                                          <p:attrName>r</p:attrName>
                                        </p:attrNameLst>
                                      </p:cBhvr>
                                    </p:animRot>
                                    <p:animRot by="-240000">
                                      <p:cBhvr>
                                        <p:cTn id="108" dur="200" fill="hold">
                                          <p:stCondLst>
                                            <p:cond delay="600"/>
                                          </p:stCondLst>
                                        </p:cTn>
                                        <p:tgtEl>
                                          <p:spTgt spid="53"/>
                                        </p:tgtEl>
                                        <p:attrNameLst>
                                          <p:attrName>r</p:attrName>
                                        </p:attrNameLst>
                                      </p:cBhvr>
                                    </p:animRot>
                                    <p:animRot by="120000">
                                      <p:cBhvr>
                                        <p:cTn id="109" dur="200" fill="hold">
                                          <p:stCondLst>
                                            <p:cond delay="800"/>
                                          </p:stCondLst>
                                        </p:cTn>
                                        <p:tgtEl>
                                          <p:spTgt spid="53"/>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par>
                                <p:cTn id="115" presetID="32" presetClass="emph" presetSubtype="0" fill="hold" grpId="1" nodeType="withEffect">
                                  <p:stCondLst>
                                    <p:cond delay="0"/>
                                  </p:stCondLst>
                                  <p:childTnLst>
                                    <p:animRot by="120000">
                                      <p:cBhvr>
                                        <p:cTn id="116" dur="100" fill="hold">
                                          <p:stCondLst>
                                            <p:cond delay="0"/>
                                          </p:stCondLst>
                                        </p:cTn>
                                        <p:tgtEl>
                                          <p:spTgt spid="58"/>
                                        </p:tgtEl>
                                        <p:attrNameLst>
                                          <p:attrName>r</p:attrName>
                                        </p:attrNameLst>
                                      </p:cBhvr>
                                    </p:animRot>
                                    <p:animRot by="-240000">
                                      <p:cBhvr>
                                        <p:cTn id="117" dur="200" fill="hold">
                                          <p:stCondLst>
                                            <p:cond delay="200"/>
                                          </p:stCondLst>
                                        </p:cTn>
                                        <p:tgtEl>
                                          <p:spTgt spid="58"/>
                                        </p:tgtEl>
                                        <p:attrNameLst>
                                          <p:attrName>r</p:attrName>
                                        </p:attrNameLst>
                                      </p:cBhvr>
                                    </p:animRot>
                                    <p:animRot by="240000">
                                      <p:cBhvr>
                                        <p:cTn id="118" dur="200" fill="hold">
                                          <p:stCondLst>
                                            <p:cond delay="400"/>
                                          </p:stCondLst>
                                        </p:cTn>
                                        <p:tgtEl>
                                          <p:spTgt spid="58"/>
                                        </p:tgtEl>
                                        <p:attrNameLst>
                                          <p:attrName>r</p:attrName>
                                        </p:attrNameLst>
                                      </p:cBhvr>
                                    </p:animRot>
                                    <p:animRot by="-240000">
                                      <p:cBhvr>
                                        <p:cTn id="119" dur="200" fill="hold">
                                          <p:stCondLst>
                                            <p:cond delay="600"/>
                                          </p:stCondLst>
                                        </p:cTn>
                                        <p:tgtEl>
                                          <p:spTgt spid="58"/>
                                        </p:tgtEl>
                                        <p:attrNameLst>
                                          <p:attrName>r</p:attrName>
                                        </p:attrNameLst>
                                      </p:cBhvr>
                                    </p:animRot>
                                    <p:animRot by="120000">
                                      <p:cBhvr>
                                        <p:cTn id="12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allAtOnce"/>
      <p:bldP spid="52" grpId="1"/>
      <p:bldP spid="52" grpId="2"/>
      <p:bldP spid="23" grpId="0"/>
      <p:bldP spid="23" grpId="1"/>
      <p:bldP spid="23" grpId="2"/>
      <p:bldP spid="34" grpId="0" animBg="1"/>
      <p:bldP spid="34" grpId="1" animBg="1"/>
      <p:bldP spid="34" grpId="2" animBg="1"/>
      <p:bldP spid="58" grpId="0"/>
      <p:bldP spid="58" grpId="1"/>
      <p:bldP spid="61" grpId="0" animBg="1"/>
      <p:bldP spid="6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32906" y="91440"/>
            <a:ext cx="4666850" cy="6062540"/>
          </a:xfrm>
        </p:spPr>
        <p:txBody>
          <a:bodyPr>
            <a:normAutofit fontScale="92500"/>
          </a:bodyPr>
          <a:lstStyle/>
          <a:p>
            <a:pPr marL="0" indent="0">
              <a:buNone/>
            </a:pPr>
            <a:r>
              <a:rPr lang="en-US" dirty="0"/>
              <a:t>What if a set of program-order memory operations (e.g., in a critical section!) </a:t>
            </a:r>
            <a:r>
              <a:rPr lang="en-US" i="1" dirty="0"/>
              <a:t>must all become visible </a:t>
            </a:r>
            <a:r>
              <a:rPr lang="en-US" dirty="0"/>
              <a:t>before the next set of program-order memory operations become visible?</a:t>
            </a:r>
          </a:p>
          <a:p>
            <a:pPr marL="509588" lvl="1"/>
            <a:r>
              <a:rPr lang="en-US" dirty="0"/>
              <a:t>All loads and stores </a:t>
            </a:r>
            <a:r>
              <a:rPr lang="en-US" u="sng" dirty="0"/>
              <a:t>before</a:t>
            </a:r>
            <a:r>
              <a:rPr lang="en-US" dirty="0"/>
              <a:t> an </a:t>
            </a:r>
            <a:r>
              <a:rPr lang="en-US" dirty="0" err="1">
                <a:latin typeface="Consolas" panose="020B0609020204030204" pitchFamily="49" charset="0"/>
              </a:rPr>
              <a:t>mfence</a:t>
            </a:r>
            <a:r>
              <a:rPr lang="en-US" dirty="0"/>
              <a:t> will become visible before all loads and stores </a:t>
            </a:r>
            <a:r>
              <a:rPr lang="en-US" u="sng" dirty="0"/>
              <a:t>after</a:t>
            </a:r>
            <a:r>
              <a:rPr lang="en-US" dirty="0"/>
              <a:t> an </a:t>
            </a:r>
            <a:r>
              <a:rPr lang="en-US" dirty="0" err="1">
                <a:latin typeface="Consolas" panose="020B0609020204030204" pitchFamily="49" charset="0"/>
              </a:rPr>
              <a:t>mfence</a:t>
            </a:r>
            <a:endParaRPr lang="en-US" dirty="0">
              <a:latin typeface="Consolas" panose="020B0609020204030204" pitchFamily="49" charset="0"/>
            </a:endParaRPr>
          </a:p>
          <a:p>
            <a:pPr marL="509588" lvl="1"/>
            <a:r>
              <a:rPr lang="en-US" dirty="0" err="1">
                <a:latin typeface="Consolas" panose="020B0609020204030204" pitchFamily="49" charset="0"/>
              </a:rPr>
              <a:t>mfence</a:t>
            </a:r>
            <a:r>
              <a:rPr lang="en-US" dirty="0"/>
              <a:t> also flushes the store buffer (which isn’t strictly necessary to satisfy the ordering requirements)</a:t>
            </a:r>
          </a:p>
          <a:p>
            <a:pPr marL="509588" lvl="1"/>
            <a:r>
              <a:rPr lang="en-US" dirty="0"/>
              <a:t>Any </a:t>
            </a:r>
            <a:r>
              <a:rPr lang="en-US" dirty="0" err="1">
                <a:latin typeface="Consolas" panose="020B0609020204030204" pitchFamily="49" charset="0"/>
              </a:rPr>
              <a:t>LOCK</a:t>
            </a:r>
            <a:r>
              <a:rPr lang="en-US" dirty="0" err="1"/>
              <a:t>’d</a:t>
            </a:r>
            <a:r>
              <a:rPr lang="en-US" dirty="0"/>
              <a:t> instruction also orders memory operations and flushes the store buffer like </a:t>
            </a:r>
            <a:r>
              <a:rPr lang="en-US" dirty="0" err="1">
                <a:latin typeface="Consolas" panose="020B0609020204030204" pitchFamily="49" charset="0"/>
              </a:rPr>
              <a:t>mfence</a:t>
            </a:r>
            <a:r>
              <a:rPr lang="en-US" dirty="0"/>
              <a:t> does</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48" name="TextBox 47">
            <a:extLst>
              <a:ext uri="{FF2B5EF4-FFF2-40B4-BE49-F238E27FC236}">
                <a16:creationId xmlns:a16="http://schemas.microsoft.com/office/drawing/2014/main" id="{D15D7E36-AC17-4776-A97C-E103AE7E5570}"/>
              </a:ext>
            </a:extLst>
          </p:cNvPr>
          <p:cNvSpPr txBox="1"/>
          <p:nvPr/>
        </p:nvSpPr>
        <p:spPr>
          <a:xfrm>
            <a:off x="5480494" y="-9916"/>
            <a:ext cx="6675832" cy="1940659"/>
          </a:xfrm>
          <a:prstGeom prst="rect">
            <a:avLst/>
          </a:prstGeom>
          <a:noFill/>
        </p:spPr>
        <p:txBody>
          <a:bodyPr wrap="square" rtlCol="0">
            <a:spAutoFit/>
          </a:bodyPr>
          <a:lstStyle/>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err="1">
                <a:latin typeface="Consolas" panose="020B0609020204030204" pitchFamily="49" charset="0"/>
              </a:rPr>
              <a:t>rax</a:t>
            </a:r>
            <a:r>
              <a:rPr lang="en-US" dirty="0">
                <a:latin typeface="Consolas" panose="020B0609020204030204" pitchFamily="49" charset="0"/>
              </a:rPr>
              <a:t>), %r11</a:t>
            </a:r>
            <a:endParaRPr lang="en-US" dirty="0">
              <a:solidFill>
                <a:srgbClr val="0070C0"/>
              </a:solidFill>
              <a:latin typeface="Consolas" panose="020B0609020204030204" pitchFamily="49" charset="0"/>
            </a:endParaRPr>
          </a:p>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$0x42</a:t>
            </a:r>
            <a:r>
              <a:rPr lang="en-US" dirty="0">
                <a:latin typeface="Consolas" panose="020B0609020204030204" pitchFamily="49" charset="0"/>
              </a:rPr>
              <a:t>,(%</a:t>
            </a:r>
            <a:r>
              <a:rPr lang="en-US" dirty="0" err="1">
                <a:latin typeface="Consolas" panose="020B0609020204030204" pitchFamily="49" charset="0"/>
              </a:rPr>
              <a:t>rbx</a:t>
            </a:r>
            <a:r>
              <a:rPr lang="en-US" dirty="0">
                <a:latin typeface="Consolas" panose="020B0609020204030204" pitchFamily="49" charset="0"/>
              </a:rPr>
              <a:t>) //Suppose %</a:t>
            </a:r>
            <a:r>
              <a:rPr lang="en-US" dirty="0" err="1">
                <a:latin typeface="Consolas" panose="020B0609020204030204" pitchFamily="49" charset="0"/>
              </a:rPr>
              <a:t>rbx</a:t>
            </a:r>
            <a:r>
              <a:rPr lang="en-US" dirty="0">
                <a:latin typeface="Consolas" panose="020B0609020204030204" pitchFamily="49" charset="0"/>
              </a:rPr>
              <a:t>=0xAA</a:t>
            </a:r>
          </a:p>
          <a:p>
            <a:pPr>
              <a:lnSpc>
                <a:spcPts val="1800"/>
              </a:lnSpc>
            </a:pPr>
            <a:r>
              <a:rPr lang="en-US" dirty="0">
                <a:latin typeface="Consolas" panose="020B0609020204030204" pitchFamily="49" charset="0"/>
              </a:rPr>
              <a:t>  //Might update store buffer (but not commit)    </a:t>
            </a:r>
          </a:p>
          <a:p>
            <a:pPr>
              <a:lnSpc>
                <a:spcPts val="1800"/>
              </a:lnSpc>
            </a:pPr>
            <a:r>
              <a:rPr lang="en-US" dirty="0">
                <a:latin typeface="Consolas" panose="020B0609020204030204" pitchFamily="49" charset="0"/>
              </a:rPr>
              <a:t>  //before or concurrently w/prior load </a:t>
            </a:r>
            <a:r>
              <a:rPr lang="en-US" dirty="0" err="1">
                <a:latin typeface="Consolas" panose="020B0609020204030204" pitchFamily="49" charset="0"/>
              </a:rPr>
              <a:t>instr’s</a:t>
            </a:r>
            <a:endParaRPr lang="en-US" dirty="0">
              <a:latin typeface="Consolas" panose="020B0609020204030204" pitchFamily="49" charset="0"/>
            </a:endParaRPr>
          </a:p>
          <a:p>
            <a:pPr>
              <a:lnSpc>
                <a:spcPts val="1800"/>
              </a:lnSpc>
            </a:pPr>
            <a:r>
              <a:rPr lang="en-US" dirty="0">
                <a:latin typeface="Consolas" panose="020B0609020204030204" pitchFamily="49" charset="0"/>
              </a:rPr>
              <a:t>  //read becoming visible (if %</a:t>
            </a:r>
            <a:r>
              <a:rPr lang="en-US" dirty="0" err="1">
                <a:latin typeface="Consolas" panose="020B0609020204030204" pitchFamily="49" charset="0"/>
              </a:rPr>
              <a:t>rax</a:t>
            </a:r>
            <a:r>
              <a:rPr lang="en-US" dirty="0">
                <a:latin typeface="Consolas" panose="020B0609020204030204" pitchFamily="49" charset="0"/>
              </a:rPr>
              <a:t>!=%</a:t>
            </a:r>
            <a:r>
              <a:rPr lang="en-US" dirty="0" err="1">
                <a:latin typeface="Consolas" panose="020B0609020204030204" pitchFamily="49" charset="0"/>
              </a:rPr>
              <a:t>rbx</a:t>
            </a:r>
            <a:r>
              <a:rPr lang="en-US" dirty="0">
                <a:latin typeface="Consolas" panose="020B0609020204030204" pitchFamily="49" charset="0"/>
              </a:rPr>
              <a:t>)</a:t>
            </a:r>
          </a:p>
          <a:p>
            <a:pPr>
              <a:lnSpc>
                <a:spcPts val="1800"/>
              </a:lnSpc>
            </a:pPr>
            <a:r>
              <a:rPr lang="en-US" dirty="0" err="1">
                <a:solidFill>
                  <a:srgbClr val="0070C0"/>
                </a:solidFill>
                <a:latin typeface="Consolas" panose="020B0609020204030204" pitchFamily="49" charset="0"/>
              </a:rPr>
              <a:t>mfence</a:t>
            </a:r>
            <a:r>
              <a:rPr lang="en-US" dirty="0">
                <a:latin typeface="Consolas" panose="020B0609020204030204" pitchFamily="49" charset="0"/>
              </a:rPr>
              <a:t>  //Flushes second instruction’s store buffer</a:t>
            </a:r>
          </a:p>
          <a:p>
            <a:pPr>
              <a:lnSpc>
                <a:spcPts val="1800"/>
              </a:lnSpc>
            </a:pPr>
            <a:r>
              <a:rPr lang="en-US" dirty="0">
                <a:latin typeface="Consolas" panose="020B0609020204030204" pitchFamily="49" charset="0"/>
              </a:rPr>
              <a:t>        //entry if it’s still buffered</a:t>
            </a:r>
          </a:p>
          <a:p>
            <a:pPr>
              <a:lnSpc>
                <a:spcPts val="1800"/>
              </a:lnSpc>
            </a:pP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%r9  //Can’t be reordered upward</a:t>
            </a:r>
          </a:p>
        </p:txBody>
      </p:sp>
      <p:sp>
        <p:nvSpPr>
          <p:cNvPr id="38" name="TextBox 37">
            <a:extLst>
              <a:ext uri="{FF2B5EF4-FFF2-40B4-BE49-F238E27FC236}">
                <a16:creationId xmlns:a16="http://schemas.microsoft.com/office/drawing/2014/main" id="{4C17DB30-B584-4425-A8B8-02B5BEBC20A9}"/>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45" name="TextBox 44">
            <a:extLst>
              <a:ext uri="{FF2B5EF4-FFF2-40B4-BE49-F238E27FC236}">
                <a16:creationId xmlns:a16="http://schemas.microsoft.com/office/drawing/2014/main" id="{E769613B-E049-465D-A6AC-15D1376E4B73}"/>
              </a:ext>
            </a:extLst>
          </p:cNvPr>
          <p:cNvSpPr txBox="1"/>
          <p:nvPr/>
        </p:nvSpPr>
        <p:spPr>
          <a:xfrm>
            <a:off x="9605842" y="1782541"/>
            <a:ext cx="2757617" cy="1554272"/>
          </a:xfrm>
          <a:prstGeom prst="rect">
            <a:avLst/>
          </a:prstGeom>
          <a:noFill/>
        </p:spPr>
        <p:txBody>
          <a:bodyPr wrap="square" rtlCol="0">
            <a:spAutoFit/>
          </a:bodyPr>
          <a:lstStyle/>
          <a:p>
            <a:pPr>
              <a:lnSpc>
                <a:spcPts val="1900"/>
              </a:lnSpc>
            </a:pPr>
            <a:r>
              <a:rPr lang="en-US" sz="1600" dirty="0">
                <a:latin typeface="Consolas" panose="020B0609020204030204" pitchFamily="49" charset="0"/>
              </a:rPr>
              <a:t>//[even if making</a:t>
            </a:r>
          </a:p>
          <a:p>
            <a:pPr>
              <a:lnSpc>
                <a:spcPts val="1900"/>
              </a:lnSpc>
            </a:pPr>
            <a:r>
              <a:rPr lang="en-US" sz="1600" dirty="0">
                <a:latin typeface="Consolas" panose="020B0609020204030204" pitchFamily="49" charset="0"/>
              </a:rPr>
              <a:t>//the read visible </a:t>
            </a:r>
          </a:p>
          <a:p>
            <a:pPr>
              <a:lnSpc>
                <a:spcPts val="1900"/>
              </a:lnSpc>
            </a:pPr>
            <a:r>
              <a:rPr lang="en-US" sz="1600" dirty="0">
                <a:latin typeface="Consolas" panose="020B0609020204030204" pitchFamily="49" charset="0"/>
              </a:rPr>
              <a:t>//earlier would not</a:t>
            </a:r>
          </a:p>
          <a:p>
            <a:pPr>
              <a:lnSpc>
                <a:spcPts val="1900"/>
              </a:lnSpc>
            </a:pPr>
            <a:r>
              <a:rPr lang="en-US" sz="1600" dirty="0">
                <a:latin typeface="Consolas" panose="020B0609020204030204" pitchFamily="49" charset="0"/>
              </a:rPr>
              <a:t>//violate single-</a:t>
            </a:r>
          </a:p>
          <a:p>
            <a:pPr>
              <a:lnSpc>
                <a:spcPts val="1900"/>
              </a:lnSpc>
            </a:pPr>
            <a:r>
              <a:rPr lang="en-US" sz="1600" dirty="0">
                <a:latin typeface="Consolas" panose="020B0609020204030204" pitchFamily="49" charset="0"/>
              </a:rPr>
              <a:t>//threaded data</a:t>
            </a:r>
          </a:p>
          <a:p>
            <a:pPr>
              <a:lnSpc>
                <a:spcPts val="1900"/>
              </a:lnSpc>
            </a:pPr>
            <a:r>
              <a:rPr lang="en-US" sz="1600" dirty="0">
                <a:latin typeface="Consolas" panose="020B0609020204030204" pitchFamily="49" charset="0"/>
              </a:rPr>
              <a:t>//dependencies!]</a:t>
            </a:r>
          </a:p>
        </p:txBody>
      </p:sp>
      <p:grpSp>
        <p:nvGrpSpPr>
          <p:cNvPr id="46" name="Group 45">
            <a:extLst>
              <a:ext uri="{FF2B5EF4-FFF2-40B4-BE49-F238E27FC236}">
                <a16:creationId xmlns:a16="http://schemas.microsoft.com/office/drawing/2014/main" id="{8CF8AF05-BC26-41EE-A467-C7D5FD471988}"/>
              </a:ext>
            </a:extLst>
          </p:cNvPr>
          <p:cNvGrpSpPr/>
          <p:nvPr/>
        </p:nvGrpSpPr>
        <p:grpSpPr>
          <a:xfrm>
            <a:off x="5110005" y="1816993"/>
            <a:ext cx="2566020" cy="4689772"/>
            <a:chOff x="4786511" y="1862770"/>
            <a:chExt cx="2566020" cy="4689772"/>
          </a:xfrm>
        </p:grpSpPr>
        <p:sp>
          <p:nvSpPr>
            <p:cNvPr id="47" name="Arc 46">
              <a:extLst>
                <a:ext uri="{FF2B5EF4-FFF2-40B4-BE49-F238E27FC236}">
                  <a16:creationId xmlns:a16="http://schemas.microsoft.com/office/drawing/2014/main" id="{B6D7D863-2CA3-46C4-A635-E8D817DA065B}"/>
                </a:ext>
              </a:extLst>
            </p:cNvPr>
            <p:cNvSpPr/>
            <p:nvPr/>
          </p:nvSpPr>
          <p:spPr>
            <a:xfrm flipH="1">
              <a:off x="5915290" y="1862770"/>
              <a:ext cx="1437241" cy="4607116"/>
            </a:xfrm>
            <a:prstGeom prst="arc">
              <a:avLst>
                <a:gd name="adj1" fmla="val 18767170"/>
                <a:gd name="adj2" fmla="val 4953453"/>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TextBox 48">
              <a:extLst>
                <a:ext uri="{FF2B5EF4-FFF2-40B4-BE49-F238E27FC236}">
                  <a16:creationId xmlns:a16="http://schemas.microsoft.com/office/drawing/2014/main" id="{C24F9B35-17DF-4E24-B059-843CA9BF7134}"/>
                </a:ext>
              </a:extLst>
            </p:cNvPr>
            <p:cNvSpPr txBox="1"/>
            <p:nvPr/>
          </p:nvSpPr>
          <p:spPr>
            <a:xfrm>
              <a:off x="4786511" y="6183210"/>
              <a:ext cx="1957001" cy="369332"/>
            </a:xfrm>
            <a:prstGeom prst="rect">
              <a:avLst/>
            </a:prstGeom>
            <a:noFill/>
          </p:spPr>
          <p:txBody>
            <a:bodyPr wrap="square" rtlCol="0">
              <a:spAutoFit/>
            </a:bodyPr>
            <a:lstStyle/>
            <a:p>
              <a:r>
                <a:rPr lang="en-US" dirty="0"/>
                <a:t>Read </a:t>
              </a:r>
              <a:r>
                <a:rPr lang="en-US" dirty="0">
                  <a:latin typeface="Consolas" panose="020B0609020204030204" pitchFamily="49" charset="0"/>
                </a:rPr>
                <a:t>(%</a:t>
              </a:r>
              <a:r>
                <a:rPr lang="en-US" dirty="0" err="1">
                  <a:latin typeface="Consolas" panose="020B0609020204030204" pitchFamily="49" charset="0"/>
                </a:rPr>
                <a:t>rcx</a:t>
              </a:r>
              <a:r>
                <a:rPr lang="en-US" dirty="0">
                  <a:latin typeface="Consolas" panose="020B0609020204030204" pitchFamily="49" charset="0"/>
                </a:rPr>
                <a:t>)</a:t>
              </a:r>
            </a:p>
          </p:txBody>
        </p:sp>
      </p:grpSp>
      <p:sp>
        <p:nvSpPr>
          <p:cNvPr id="50" name="Arc 49">
            <a:extLst>
              <a:ext uri="{FF2B5EF4-FFF2-40B4-BE49-F238E27FC236}">
                <a16:creationId xmlns:a16="http://schemas.microsoft.com/office/drawing/2014/main" id="{4ACEEDC1-4FC2-4E48-A9D2-300B6C7CF025}"/>
              </a:ext>
            </a:extLst>
          </p:cNvPr>
          <p:cNvSpPr/>
          <p:nvPr/>
        </p:nvSpPr>
        <p:spPr>
          <a:xfrm rot="11504231" flipH="1">
            <a:off x="5066597" y="3141349"/>
            <a:ext cx="1927621" cy="4537849"/>
          </a:xfrm>
          <a:prstGeom prst="arc">
            <a:avLst>
              <a:gd name="adj1" fmla="val 18767170"/>
              <a:gd name="adj2" fmla="val 488978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71EFD7B9-35B4-448F-843D-AD4B633C8269}"/>
              </a:ext>
            </a:extLst>
          </p:cNvPr>
          <p:cNvSpPr/>
          <p:nvPr/>
        </p:nvSpPr>
        <p:spPr>
          <a:xfrm>
            <a:off x="7672034" y="1623676"/>
            <a:ext cx="4485685" cy="23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fade">
                                      <p:cBhvr>
                                        <p:cTn id="10" dur="500"/>
                                        <p:tgtEl>
                                          <p:spTgt spid="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2"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ppt_w</p:attrName>
                                        </p:attrNameLst>
                                      </p:cBhvr>
                                      <p:tavLst>
                                        <p:tav tm="0">
                                          <p:val>
                                            <p:strVal val="#ppt_w+.3"/>
                                          </p:val>
                                        </p:tav>
                                        <p:tav tm="100000">
                                          <p:val>
                                            <p:strVal val="#ppt_w"/>
                                          </p:val>
                                        </p:tav>
                                      </p:tavLst>
                                    </p:anim>
                                    <p:anim calcmode="lin" valueType="num">
                                      <p:cBhvr>
                                        <p:cTn id="16" dur="1000" fill="hold"/>
                                        <p:tgtEl>
                                          <p:spTgt spid="38"/>
                                        </p:tgtEl>
                                        <p:attrNameLst>
                                          <p:attrName>ppt_h</p:attrName>
                                        </p:attrNameLst>
                                      </p:cBhvr>
                                      <p:tavLst>
                                        <p:tav tm="0">
                                          <p:val>
                                            <p:strVal val="#ppt_h"/>
                                          </p:val>
                                        </p:tav>
                                        <p:tav tm="100000">
                                          <p:val>
                                            <p:strVal val="#ppt_h"/>
                                          </p:val>
                                        </p:tav>
                                      </p:tavLst>
                                    </p:anim>
                                    <p:animEffect transition="in" filter="fad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2" end="2"/>
                                            </p:txEl>
                                          </p:spTgt>
                                        </p:tgtEl>
                                        <p:attrNameLst>
                                          <p:attrName>style.visibility</p:attrName>
                                        </p:attrNameLst>
                                      </p:cBhvr>
                                      <p:to>
                                        <p:strVal val="visible"/>
                                      </p:to>
                                    </p:set>
                                    <p:animEffect transition="in" filter="fade">
                                      <p:cBhvr>
                                        <p:cTn id="22" dur="500"/>
                                        <p:tgtEl>
                                          <p:spTgt spid="4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Effect transition="in" filter="fade">
                                      <p:cBhvr>
                                        <p:cTn id="25" dur="500"/>
                                        <p:tgtEl>
                                          <p:spTgt spid="4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xEl>
                                              <p:pRg st="4" end="4"/>
                                            </p:txEl>
                                          </p:spTgt>
                                        </p:tgtEl>
                                        <p:attrNameLst>
                                          <p:attrName>style.visibility</p:attrName>
                                        </p:attrNameLst>
                                      </p:cBhvr>
                                      <p:to>
                                        <p:strVal val="visible"/>
                                      </p:to>
                                    </p:set>
                                    <p:animEffect transition="in" filter="fade">
                                      <p:cBhvr>
                                        <p:cTn id="28" dur="500"/>
                                        <p:tgtEl>
                                          <p:spTgt spid="4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
                                            <p:txEl>
                                              <p:pRg st="5" end="5"/>
                                            </p:txEl>
                                          </p:spTgt>
                                        </p:tgtEl>
                                        <p:attrNameLst>
                                          <p:attrName>style.visibility</p:attrName>
                                        </p:attrNameLst>
                                      </p:cBhvr>
                                      <p:to>
                                        <p:strVal val="visible"/>
                                      </p:to>
                                    </p:set>
                                    <p:animEffect transition="in" filter="fade">
                                      <p:cBhvr>
                                        <p:cTn id="33" dur="500"/>
                                        <p:tgtEl>
                                          <p:spTgt spid="48">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xEl>
                                              <p:pRg st="6" end="6"/>
                                            </p:txEl>
                                          </p:spTgt>
                                        </p:tgtEl>
                                        <p:attrNameLst>
                                          <p:attrName>style.visibility</p:attrName>
                                        </p:attrNameLst>
                                      </p:cBhvr>
                                      <p:to>
                                        <p:strVal val="visible"/>
                                      </p:to>
                                    </p:set>
                                    <p:animEffect transition="in" filter="fade">
                                      <p:cBhvr>
                                        <p:cTn id="36" dur="500"/>
                                        <p:tgtEl>
                                          <p:spTgt spid="4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59259E-6 L -4.375E-6 0.33426 " pathEditMode="relative" rAng="0" ptsTypes="AA">
                                      <p:cBhvr>
                                        <p:cTn id="40" dur="2000" fill="hold"/>
                                        <p:tgtEl>
                                          <p:spTgt spid="38"/>
                                        </p:tgtEl>
                                        <p:attrNameLst>
                                          <p:attrName>ppt_x</p:attrName>
                                          <p:attrName>ppt_y</p:attrName>
                                        </p:attrNameLst>
                                      </p:cBhvr>
                                      <p:rCtr x="0" y="16713"/>
                                    </p:animMotion>
                                  </p:childTnLst>
                                </p:cTn>
                              </p:par>
                            </p:childTnLst>
                          </p:cTn>
                        </p:par>
                        <p:par>
                          <p:cTn id="41" fill="hold">
                            <p:stCondLst>
                              <p:cond delay="2000"/>
                            </p:stCondLst>
                            <p:childTnLst>
                              <p:par>
                                <p:cTn id="42" presetID="32" presetClass="emph" presetSubtype="0" fill="hold" grpId="3" nodeType="afterEffect">
                                  <p:stCondLst>
                                    <p:cond delay="0"/>
                                  </p:stCondLst>
                                  <p:childTnLst>
                                    <p:animRot by="120000">
                                      <p:cBhvr>
                                        <p:cTn id="43" dur="100" fill="hold">
                                          <p:stCondLst>
                                            <p:cond delay="0"/>
                                          </p:stCondLst>
                                        </p:cTn>
                                        <p:tgtEl>
                                          <p:spTgt spid="38"/>
                                        </p:tgtEl>
                                        <p:attrNameLst>
                                          <p:attrName>r</p:attrName>
                                        </p:attrNameLst>
                                      </p:cBhvr>
                                    </p:animRot>
                                    <p:animRot by="-240000">
                                      <p:cBhvr>
                                        <p:cTn id="44" dur="200" fill="hold">
                                          <p:stCondLst>
                                            <p:cond delay="200"/>
                                          </p:stCondLst>
                                        </p:cTn>
                                        <p:tgtEl>
                                          <p:spTgt spid="38"/>
                                        </p:tgtEl>
                                        <p:attrNameLst>
                                          <p:attrName>r</p:attrName>
                                        </p:attrNameLst>
                                      </p:cBhvr>
                                    </p:animRot>
                                    <p:animRot by="240000">
                                      <p:cBhvr>
                                        <p:cTn id="45" dur="200" fill="hold">
                                          <p:stCondLst>
                                            <p:cond delay="400"/>
                                          </p:stCondLst>
                                        </p:cTn>
                                        <p:tgtEl>
                                          <p:spTgt spid="38"/>
                                        </p:tgtEl>
                                        <p:attrNameLst>
                                          <p:attrName>r</p:attrName>
                                        </p:attrNameLst>
                                      </p:cBhvr>
                                    </p:animRot>
                                    <p:animRot by="-240000">
                                      <p:cBhvr>
                                        <p:cTn id="46" dur="200" fill="hold">
                                          <p:stCondLst>
                                            <p:cond delay="600"/>
                                          </p:stCondLst>
                                        </p:cTn>
                                        <p:tgtEl>
                                          <p:spTgt spid="38"/>
                                        </p:tgtEl>
                                        <p:attrNameLst>
                                          <p:attrName>r</p:attrName>
                                        </p:attrNameLst>
                                      </p:cBhvr>
                                    </p:animRot>
                                    <p:animRot by="120000">
                                      <p:cBhvr>
                                        <p:cTn id="47" dur="200" fill="hold">
                                          <p:stCondLst>
                                            <p:cond delay="800"/>
                                          </p:stCondLst>
                                        </p:cTn>
                                        <p:tgtEl>
                                          <p:spTgt spid="3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8">
                                            <p:txEl>
                                              <p:pRg st="7" end="7"/>
                                            </p:txEl>
                                          </p:spTgt>
                                        </p:tgtEl>
                                        <p:attrNameLst>
                                          <p:attrName>style.visibility</p:attrName>
                                        </p:attrNameLst>
                                      </p:cBhvr>
                                      <p:to>
                                        <p:strVal val="visible"/>
                                      </p:to>
                                    </p:set>
                                    <p:animEffect transition="in" filter="fade">
                                      <p:cBhvr>
                                        <p:cTn id="52" dur="500"/>
                                        <p:tgtEl>
                                          <p:spTgt spid="4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xEl>
                                              <p:pRg st="0" end="0"/>
                                            </p:txEl>
                                          </p:spTgt>
                                        </p:tgtEl>
                                        <p:attrNameLst>
                                          <p:attrName>style.visibility</p:attrName>
                                        </p:attrNameLst>
                                      </p:cBhvr>
                                      <p:to>
                                        <p:strVal val="visible"/>
                                      </p:to>
                                    </p:set>
                                    <p:animEffect transition="in" filter="fade">
                                      <p:cBhvr>
                                        <p:cTn id="66" dur="500"/>
                                        <p:tgtEl>
                                          <p:spTgt spid="45">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5">
                                            <p:txEl>
                                              <p:pRg st="1" end="1"/>
                                            </p:txEl>
                                          </p:spTgt>
                                        </p:tgtEl>
                                        <p:attrNameLst>
                                          <p:attrName>style.visibility</p:attrName>
                                        </p:attrNameLst>
                                      </p:cBhvr>
                                      <p:to>
                                        <p:strVal val="visible"/>
                                      </p:to>
                                    </p:set>
                                    <p:animEffect transition="in" filter="fade">
                                      <p:cBhvr>
                                        <p:cTn id="69" dur="500"/>
                                        <p:tgtEl>
                                          <p:spTgt spid="45">
                                            <p:txEl>
                                              <p:pRg st="1" end="1"/>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xEl>
                                              <p:pRg st="2" end="2"/>
                                            </p:txEl>
                                          </p:spTgt>
                                        </p:tgtEl>
                                        <p:attrNameLst>
                                          <p:attrName>style.visibility</p:attrName>
                                        </p:attrNameLst>
                                      </p:cBhvr>
                                      <p:to>
                                        <p:strVal val="visible"/>
                                      </p:to>
                                    </p:set>
                                    <p:animEffect transition="in" filter="fade">
                                      <p:cBhvr>
                                        <p:cTn id="72" dur="500"/>
                                        <p:tgtEl>
                                          <p:spTgt spid="45">
                                            <p:txEl>
                                              <p:pRg st="2" end="2"/>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xEl>
                                              <p:pRg st="3" end="3"/>
                                            </p:txEl>
                                          </p:spTgt>
                                        </p:tgtEl>
                                        <p:attrNameLst>
                                          <p:attrName>style.visibility</p:attrName>
                                        </p:attrNameLst>
                                      </p:cBhvr>
                                      <p:to>
                                        <p:strVal val="visible"/>
                                      </p:to>
                                    </p:set>
                                    <p:animEffect transition="in" filter="fade">
                                      <p:cBhvr>
                                        <p:cTn id="75" dur="500"/>
                                        <p:tgtEl>
                                          <p:spTgt spid="45">
                                            <p:txEl>
                                              <p:pRg st="3" end="3"/>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xEl>
                                              <p:pRg st="4" end="4"/>
                                            </p:txEl>
                                          </p:spTgt>
                                        </p:tgtEl>
                                        <p:attrNameLst>
                                          <p:attrName>style.visibility</p:attrName>
                                        </p:attrNameLst>
                                      </p:cBhvr>
                                      <p:to>
                                        <p:strVal val="visible"/>
                                      </p:to>
                                    </p:set>
                                    <p:animEffect transition="in" filter="fade">
                                      <p:cBhvr>
                                        <p:cTn id="78" dur="500"/>
                                        <p:tgtEl>
                                          <p:spTgt spid="45">
                                            <p:txEl>
                                              <p:pRg st="4" end="4"/>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45">
                                            <p:txEl>
                                              <p:pRg st="5" end="5"/>
                                            </p:txEl>
                                          </p:spTgt>
                                        </p:tgtEl>
                                        <p:attrNameLst>
                                          <p:attrName>style.visibility</p:attrName>
                                        </p:attrNameLst>
                                      </p:cBhvr>
                                      <p:to>
                                        <p:strVal val="visible"/>
                                      </p:to>
                                    </p:set>
                                    <p:animEffect transition="in" filter="fade">
                                      <p:cBhvr>
                                        <p:cTn id="81" dur="500"/>
                                        <p:tgtEl>
                                          <p:spTgt spid="45">
                                            <p:txEl>
                                              <p:pRg st="5" end="5"/>
                                            </p:txEl>
                                          </p:spTgt>
                                        </p:tgtEl>
                                      </p:cBhvr>
                                    </p:animEffect>
                                  </p:childTnLst>
                                </p:cTn>
                              </p:par>
                              <p:par>
                                <p:cTn id="82" presetID="10" presetClass="exit" presetSubtype="0" fill="hold" grpId="0"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p:bldP spid="38" grpId="2"/>
      <p:bldP spid="38" grpId="3"/>
      <p:bldP spid="5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3" name="Content Placeholder 2">
            <a:extLst>
              <a:ext uri="{FF2B5EF4-FFF2-40B4-BE49-F238E27FC236}">
                <a16:creationId xmlns:a16="http://schemas.microsoft.com/office/drawing/2014/main" id="{AEDE7124-5767-4DFE-AA99-C99EB8D1C786}"/>
              </a:ext>
            </a:extLst>
          </p:cNvPr>
          <p:cNvSpPr>
            <a:spLocks noGrp="1"/>
          </p:cNvSpPr>
          <p:nvPr>
            <p:ph idx="1"/>
          </p:nvPr>
        </p:nvSpPr>
        <p:spPr>
          <a:xfrm>
            <a:off x="78062" y="1204334"/>
            <a:ext cx="4650057" cy="4761570"/>
          </a:xfrm>
        </p:spPr>
        <p:txBody>
          <a:bodyPr>
            <a:normAutofit/>
          </a:bodyPr>
          <a:lstStyle/>
          <a:p>
            <a:r>
              <a:rPr lang="en-US" sz="3200" dirty="0"/>
              <a:t>In 1999, Linux kernel developers were trying to determine the fastest (but still correct!) way to design a spinlock for a multicore x86 system</a:t>
            </a:r>
          </a:p>
          <a:p>
            <a:r>
              <a:rPr lang="en-US" sz="3200" dirty="0"/>
              <a:t>At the time, the x86 memory model was underspecified, leading to confusion</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7879080"/>
          </a:xfrm>
          <a:prstGeom prst="rect">
            <a:avLst/>
          </a:prstGeom>
        </p:spPr>
        <p:txBody>
          <a:bodyPr wrap="square">
            <a:spAutoFit/>
          </a:bodyPr>
          <a:lstStyle/>
          <a:p>
            <a:r>
              <a:rPr lang="en-US" sz="2200" dirty="0">
                <a:latin typeface="Consolas" panose="020B0609020204030204" pitchFamily="49" charset="0"/>
              </a:rPr>
              <a:t>//Here’s a small implementation; the lock </a:t>
            </a:r>
          </a:p>
          <a:p>
            <a:r>
              <a:rPr lang="en-US" sz="2200" dirty="0">
                <a:latin typeface="Consolas" panose="020B0609020204030204" pitchFamily="49" charset="0"/>
              </a:rPr>
              <a:t>//lives at (%</a:t>
            </a:r>
            <a:r>
              <a:rPr lang="en-US" sz="2200" dirty="0" err="1">
                <a:latin typeface="Consolas" panose="020B0609020204030204" pitchFamily="49" charset="0"/>
              </a:rPr>
              <a:t>eax</a:t>
            </a:r>
            <a:r>
              <a:rPr lang="en-US" sz="2200" dirty="0">
                <a:latin typeface="Consolas" panose="020B0609020204030204" pitchFamily="49" charset="0"/>
              </a:rPr>
              <a:t>).</a:t>
            </a:r>
          </a:p>
          <a:p>
            <a:r>
              <a:rPr lang="en-US" sz="2200" dirty="0">
                <a:latin typeface="Consolas" panose="020B0609020204030204" pitchFamily="49" charset="0"/>
              </a:rPr>
              <a:t>//  Free: (%</a:t>
            </a:r>
            <a:r>
              <a:rPr lang="en-US" sz="2200" dirty="0" err="1">
                <a:latin typeface="Consolas" panose="020B0609020204030204" pitchFamily="49" charset="0"/>
              </a:rPr>
              <a:t>eax</a:t>
            </a:r>
            <a:r>
              <a:rPr lang="en-US" sz="2200" dirty="0">
                <a:latin typeface="Consolas" panose="020B0609020204030204" pitchFamily="49" charset="0"/>
              </a:rPr>
              <a:t>) == 0</a:t>
            </a:r>
          </a:p>
          <a:p>
            <a:r>
              <a:rPr lang="en-US" sz="2200" dirty="0">
                <a:latin typeface="Consolas" panose="020B0609020204030204" pitchFamily="49" charset="0"/>
              </a:rPr>
              <a:t>//  Held: (%</a:t>
            </a:r>
            <a:r>
              <a:rPr lang="en-US" sz="2200" dirty="0" err="1">
                <a:latin typeface="Consolas" panose="020B0609020204030204" pitchFamily="49" charset="0"/>
              </a:rPr>
              <a:t>eax</a:t>
            </a:r>
            <a:r>
              <a:rPr lang="en-US" sz="2200" dirty="0">
                <a:latin typeface="Consolas" panose="020B0609020204030204" pitchFamily="49" charset="0"/>
              </a:rPr>
              <a:t>) == 1</a:t>
            </a:r>
          </a:p>
          <a:p>
            <a:r>
              <a:rPr lang="en-US" sz="2200" dirty="0">
                <a:solidFill>
                  <a:srgbClr val="00B050"/>
                </a:solidFill>
                <a:latin typeface="Consolas" panose="020B0609020204030204" pitchFamily="49" charset="0"/>
              </a:rPr>
              <a:t>acquire: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bts</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//Read zeroth bit of </a:t>
            </a:r>
          </a:p>
          <a:p>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store it</a:t>
            </a:r>
          </a:p>
          <a:p>
            <a:r>
              <a:rPr lang="en-US" sz="2200" dirty="0">
                <a:latin typeface="Consolas" panose="020B0609020204030204" pitchFamily="49" charset="0"/>
              </a:rPr>
              <a:t>                       //in the carry flag </a:t>
            </a:r>
          </a:p>
          <a:p>
            <a:r>
              <a:rPr lang="en-US" sz="2200" dirty="0">
                <a:latin typeface="Consolas" panose="020B0609020204030204" pitchFamily="49" charset="0"/>
              </a:rPr>
              <a:t>                       //CF, then set the </a:t>
            </a:r>
          </a:p>
          <a:p>
            <a:r>
              <a:rPr lang="en-US" sz="2200" dirty="0">
                <a:latin typeface="Consolas" panose="020B0609020204030204" pitchFamily="49" charset="0"/>
              </a:rPr>
              <a:t>                       //zeroth bit to 1</a:t>
            </a:r>
          </a:p>
          <a:p>
            <a:r>
              <a:rPr lang="en-US" sz="2200" dirty="0">
                <a:solidFill>
                  <a:srgbClr val="0070C0"/>
                </a:solidFill>
                <a:latin typeface="Consolas" panose="020B0609020204030204" pitchFamily="49" charset="0"/>
              </a:rPr>
              <a:t>    </a:t>
            </a:r>
            <a:r>
              <a:rPr lang="en-US" sz="2200" dirty="0" err="1">
                <a:solidFill>
                  <a:srgbClr val="0070C0"/>
                </a:solidFill>
                <a:latin typeface="Consolas" panose="020B0609020204030204" pitchFamily="49" charset="0"/>
              </a:rPr>
              <a:t>jc</a:t>
            </a:r>
            <a:r>
              <a:rPr lang="en-US" sz="2200" dirty="0">
                <a:latin typeface="Consolas" panose="020B0609020204030204" pitchFamily="49" charset="0"/>
              </a:rPr>
              <a:t> </a:t>
            </a:r>
            <a:r>
              <a:rPr lang="en-US" sz="2200" dirty="0">
                <a:solidFill>
                  <a:srgbClr val="00B050"/>
                </a:solidFill>
                <a:latin typeface="Consolas" panose="020B0609020204030204" pitchFamily="49" charset="0"/>
              </a:rPr>
              <a:t>acquire         </a:t>
            </a:r>
            <a:r>
              <a:rPr lang="en-US" sz="2200" dirty="0">
                <a:latin typeface="Consolas" panose="020B0609020204030204" pitchFamily="49" charset="0"/>
              </a:rPr>
              <a:t>//Spin if CF==1</a:t>
            </a:r>
          </a:p>
          <a:p>
            <a:r>
              <a:rPr lang="en-US" sz="2200" dirty="0">
                <a:solidFill>
                  <a:srgbClr val="00B050"/>
                </a:solidFill>
                <a:latin typeface="Consolas" panose="020B0609020204030204" pitchFamily="49" charset="0"/>
              </a:rPr>
              <a:t>                       </a:t>
            </a:r>
            <a:r>
              <a:rPr lang="en-US" sz="2200" dirty="0">
                <a:latin typeface="Consolas" panose="020B0609020204030204" pitchFamily="49" charset="0"/>
              </a:rPr>
              <a:t>//i.e., lock was held</a:t>
            </a:r>
          </a:p>
          <a:p>
            <a:r>
              <a:rPr lang="en-US" sz="2200" dirty="0" err="1">
                <a:solidFill>
                  <a:srgbClr val="00B050"/>
                </a:solidFill>
                <a:latin typeface="Consolas" panose="020B0609020204030204" pitchFamily="49" charset="0"/>
              </a:rPr>
              <a:t>crit_section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//The critical section is here</a:t>
            </a:r>
          </a:p>
          <a:p>
            <a:endParaRPr lang="en-US" sz="2200" dirty="0">
              <a:latin typeface="Consolas" panose="020B0609020204030204" pitchFamily="49" charset="0"/>
            </a:endParaRPr>
          </a:p>
          <a:p>
            <a:r>
              <a:rPr lang="en-US" sz="2200" dirty="0">
                <a:solidFill>
                  <a:srgbClr val="00B050"/>
                </a:solidFill>
                <a:latin typeface="Consolas" panose="020B0609020204030204" pitchFamily="49" charset="0"/>
              </a:rPr>
              <a:t>release: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btr</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//“Bit </a:t>
            </a:r>
            <a:r>
              <a:rPr lang="en-US" sz="2200" dirty="0" err="1">
                <a:latin typeface="Consolas" panose="020B0609020204030204" pitchFamily="49" charset="0"/>
              </a:rPr>
              <a:t>test+reset</a:t>
            </a:r>
            <a:r>
              <a:rPr lang="en-US" sz="2200" dirty="0">
                <a:latin typeface="Consolas" panose="020B0609020204030204" pitchFamily="49" charset="0"/>
              </a:rPr>
              <a:t>”:</a:t>
            </a:r>
          </a:p>
          <a:p>
            <a:r>
              <a:rPr lang="en-US" sz="2200" dirty="0">
                <a:latin typeface="Consolas" panose="020B0609020204030204" pitchFamily="49" charset="0"/>
              </a:rPr>
              <a:t>                       //Read the zeroth bit</a:t>
            </a:r>
          </a:p>
          <a:p>
            <a:r>
              <a:rPr lang="en-US" sz="2200" dirty="0">
                <a:latin typeface="Consolas" panose="020B0609020204030204" pitchFamily="49" charset="0"/>
              </a:rPr>
              <a:t>                       //into CF and then set</a:t>
            </a:r>
          </a:p>
          <a:p>
            <a:r>
              <a:rPr lang="en-US" sz="2200" dirty="0">
                <a:latin typeface="Consolas" panose="020B0609020204030204" pitchFamily="49" charset="0"/>
              </a:rPr>
              <a:t>                       //the bit to 0</a:t>
            </a:r>
          </a:p>
          <a:p>
            <a:endParaRPr lang="en-US" sz="2200" dirty="0">
              <a:latin typeface="Consolas" panose="020B0609020204030204" pitchFamily="49" charset="0"/>
            </a:endParaRPr>
          </a:p>
          <a:p>
            <a:endParaRPr lang="en-US" sz="2200" dirty="0">
              <a:latin typeface="Consolas" panose="020B0609020204030204" pitchFamily="49" charset="0"/>
            </a:endParaRPr>
          </a:p>
          <a:p>
            <a:endParaRPr lang="en-US" sz="2200" dirty="0">
              <a:latin typeface="Consolas" panose="020B0609020204030204" pitchFamily="49" charset="0"/>
            </a:endParaRP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7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7879080"/>
          </a:xfrm>
          <a:prstGeom prst="rect">
            <a:avLst/>
          </a:prstGeom>
        </p:spPr>
        <p:txBody>
          <a:bodyPr wrap="square">
            <a:spAutoFit/>
          </a:bodyPr>
          <a:lstStyle/>
          <a:p>
            <a:r>
              <a:rPr lang="en-US" sz="2200" dirty="0">
                <a:latin typeface="Consolas" panose="020B0609020204030204" pitchFamily="49" charset="0"/>
              </a:rPr>
              <a:t>//Here’s a small implementation; the lock </a:t>
            </a:r>
          </a:p>
          <a:p>
            <a:r>
              <a:rPr lang="en-US" sz="2200" dirty="0">
                <a:latin typeface="Consolas" panose="020B0609020204030204" pitchFamily="49" charset="0"/>
              </a:rPr>
              <a:t>//lives at (%</a:t>
            </a:r>
            <a:r>
              <a:rPr lang="en-US" sz="2200" dirty="0" err="1">
                <a:latin typeface="Consolas" panose="020B0609020204030204" pitchFamily="49" charset="0"/>
              </a:rPr>
              <a:t>eax</a:t>
            </a:r>
            <a:r>
              <a:rPr lang="en-US" sz="2200" dirty="0">
                <a:latin typeface="Consolas" panose="020B0609020204030204" pitchFamily="49" charset="0"/>
              </a:rPr>
              <a:t>).</a:t>
            </a:r>
          </a:p>
          <a:p>
            <a:r>
              <a:rPr lang="en-US" sz="2200" dirty="0">
                <a:latin typeface="Consolas" panose="020B0609020204030204" pitchFamily="49" charset="0"/>
              </a:rPr>
              <a:t>//  Free: (%</a:t>
            </a:r>
            <a:r>
              <a:rPr lang="en-US" sz="2200" dirty="0" err="1">
                <a:latin typeface="Consolas" panose="020B0609020204030204" pitchFamily="49" charset="0"/>
              </a:rPr>
              <a:t>eax</a:t>
            </a:r>
            <a:r>
              <a:rPr lang="en-US" sz="2200" dirty="0">
                <a:latin typeface="Consolas" panose="020B0609020204030204" pitchFamily="49" charset="0"/>
              </a:rPr>
              <a:t>) == 0</a:t>
            </a:r>
          </a:p>
          <a:p>
            <a:r>
              <a:rPr lang="en-US" sz="2200" dirty="0">
                <a:latin typeface="Consolas" panose="020B0609020204030204" pitchFamily="49" charset="0"/>
              </a:rPr>
              <a:t>//  Held: (%</a:t>
            </a:r>
            <a:r>
              <a:rPr lang="en-US" sz="2200" dirty="0" err="1">
                <a:latin typeface="Consolas" panose="020B0609020204030204" pitchFamily="49" charset="0"/>
              </a:rPr>
              <a:t>eax</a:t>
            </a:r>
            <a:r>
              <a:rPr lang="en-US" sz="2200" dirty="0">
                <a:latin typeface="Consolas" panose="020B0609020204030204" pitchFamily="49" charset="0"/>
              </a:rPr>
              <a:t>) == 1</a:t>
            </a:r>
          </a:p>
          <a:p>
            <a:r>
              <a:rPr lang="en-US" sz="2200" dirty="0">
                <a:solidFill>
                  <a:srgbClr val="00B050"/>
                </a:solidFill>
                <a:latin typeface="Consolas" panose="020B0609020204030204" pitchFamily="49" charset="0"/>
              </a:rPr>
              <a:t>acquire: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bts</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//Read zeroth bit of </a:t>
            </a:r>
          </a:p>
          <a:p>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store it</a:t>
            </a:r>
          </a:p>
          <a:p>
            <a:r>
              <a:rPr lang="en-US" sz="2200" dirty="0">
                <a:latin typeface="Consolas" panose="020B0609020204030204" pitchFamily="49" charset="0"/>
              </a:rPr>
              <a:t>                       //in the carry flag </a:t>
            </a:r>
          </a:p>
          <a:p>
            <a:r>
              <a:rPr lang="en-US" sz="2200" dirty="0">
                <a:latin typeface="Consolas" panose="020B0609020204030204" pitchFamily="49" charset="0"/>
              </a:rPr>
              <a:t>                       //CF, then set the </a:t>
            </a:r>
          </a:p>
          <a:p>
            <a:r>
              <a:rPr lang="en-US" sz="2200" dirty="0">
                <a:latin typeface="Consolas" panose="020B0609020204030204" pitchFamily="49" charset="0"/>
              </a:rPr>
              <a:t>                       //zeroth bit to 1</a:t>
            </a:r>
          </a:p>
          <a:p>
            <a:r>
              <a:rPr lang="en-US" sz="2200" dirty="0">
                <a:solidFill>
                  <a:srgbClr val="0070C0"/>
                </a:solidFill>
                <a:latin typeface="Consolas" panose="020B0609020204030204" pitchFamily="49" charset="0"/>
              </a:rPr>
              <a:t>    </a:t>
            </a:r>
            <a:r>
              <a:rPr lang="en-US" sz="2200" dirty="0" err="1">
                <a:solidFill>
                  <a:srgbClr val="0070C0"/>
                </a:solidFill>
                <a:latin typeface="Consolas" panose="020B0609020204030204" pitchFamily="49" charset="0"/>
              </a:rPr>
              <a:t>jc</a:t>
            </a:r>
            <a:r>
              <a:rPr lang="en-US" sz="2200" dirty="0">
                <a:latin typeface="Consolas" panose="020B0609020204030204" pitchFamily="49" charset="0"/>
              </a:rPr>
              <a:t> </a:t>
            </a:r>
            <a:r>
              <a:rPr lang="en-US" sz="2200" dirty="0">
                <a:solidFill>
                  <a:srgbClr val="00B050"/>
                </a:solidFill>
                <a:latin typeface="Consolas" panose="020B0609020204030204" pitchFamily="49" charset="0"/>
              </a:rPr>
              <a:t>acquire         </a:t>
            </a:r>
            <a:r>
              <a:rPr lang="en-US" sz="2200" dirty="0">
                <a:latin typeface="Consolas" panose="020B0609020204030204" pitchFamily="49" charset="0"/>
              </a:rPr>
              <a:t>//Spin if CF==1</a:t>
            </a:r>
          </a:p>
          <a:p>
            <a:r>
              <a:rPr lang="en-US" sz="2200" dirty="0">
                <a:solidFill>
                  <a:srgbClr val="00B050"/>
                </a:solidFill>
                <a:latin typeface="Consolas" panose="020B0609020204030204" pitchFamily="49" charset="0"/>
              </a:rPr>
              <a:t>                       </a:t>
            </a:r>
            <a:r>
              <a:rPr lang="en-US" sz="2200" dirty="0">
                <a:latin typeface="Consolas" panose="020B0609020204030204" pitchFamily="49" charset="0"/>
              </a:rPr>
              <a:t>//i.e., lock was held</a:t>
            </a:r>
          </a:p>
          <a:p>
            <a:r>
              <a:rPr lang="en-US" sz="2200" dirty="0" err="1">
                <a:solidFill>
                  <a:srgbClr val="00B050"/>
                </a:solidFill>
                <a:latin typeface="Consolas" panose="020B0609020204030204" pitchFamily="49" charset="0"/>
              </a:rPr>
              <a:t>crit_section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//The critical section is here</a:t>
            </a:r>
          </a:p>
          <a:p>
            <a:endParaRPr lang="en-US" sz="2200" dirty="0">
              <a:latin typeface="Consolas" panose="020B0609020204030204" pitchFamily="49" charset="0"/>
            </a:endParaRPr>
          </a:p>
          <a:p>
            <a:r>
              <a:rPr lang="en-US" sz="2200" dirty="0">
                <a:solidFill>
                  <a:srgbClr val="00B050"/>
                </a:solidFill>
                <a:latin typeface="Consolas" panose="020B0609020204030204" pitchFamily="49" charset="0"/>
              </a:rPr>
              <a:t>release: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LOCK </a:t>
            </a:r>
            <a:r>
              <a:rPr lang="en-US" sz="2200" dirty="0" err="1">
                <a:solidFill>
                  <a:srgbClr val="0070C0"/>
                </a:solidFill>
                <a:latin typeface="Consolas" panose="020B0609020204030204" pitchFamily="49" charset="0"/>
              </a:rPr>
              <a:t>btr</a:t>
            </a:r>
            <a:r>
              <a:rPr lang="en-US" sz="2200" dirty="0">
                <a:latin typeface="Consolas" panose="020B0609020204030204" pitchFamily="49" charset="0"/>
              </a:rPr>
              <a:t> (%</a:t>
            </a:r>
            <a:r>
              <a:rPr lang="en-US" sz="2200" dirty="0" err="1">
                <a:latin typeface="Consolas" panose="020B0609020204030204" pitchFamily="49" charset="0"/>
              </a:rPr>
              <a:t>eax</a:t>
            </a:r>
            <a:r>
              <a:rPr lang="en-US" sz="2200" dirty="0">
                <a:latin typeface="Consolas" panose="020B0609020204030204" pitchFamily="49" charset="0"/>
              </a:rPr>
              <a:t>), 0 //“Bit </a:t>
            </a:r>
            <a:r>
              <a:rPr lang="en-US" sz="2200" dirty="0" err="1">
                <a:latin typeface="Consolas" panose="020B0609020204030204" pitchFamily="49" charset="0"/>
              </a:rPr>
              <a:t>test+reset</a:t>
            </a:r>
            <a:r>
              <a:rPr lang="en-US" sz="2200" dirty="0">
                <a:latin typeface="Consolas" panose="020B0609020204030204" pitchFamily="49" charset="0"/>
              </a:rPr>
              <a:t>”:</a:t>
            </a:r>
          </a:p>
          <a:p>
            <a:r>
              <a:rPr lang="en-US" sz="2200" dirty="0">
                <a:latin typeface="Consolas" panose="020B0609020204030204" pitchFamily="49" charset="0"/>
              </a:rPr>
              <a:t>                       //Read the zeroth bit</a:t>
            </a:r>
          </a:p>
          <a:p>
            <a:r>
              <a:rPr lang="en-US" sz="2200" dirty="0">
                <a:latin typeface="Consolas" panose="020B0609020204030204" pitchFamily="49" charset="0"/>
              </a:rPr>
              <a:t>                       //into CF and then set</a:t>
            </a:r>
          </a:p>
          <a:p>
            <a:r>
              <a:rPr lang="en-US" sz="2200" dirty="0">
                <a:latin typeface="Consolas" panose="020B0609020204030204" pitchFamily="49" charset="0"/>
              </a:rPr>
              <a:t>                       //the bit to 0</a:t>
            </a:r>
          </a:p>
          <a:p>
            <a:endParaRPr lang="en-US" sz="2200" dirty="0">
              <a:latin typeface="Consolas" panose="020B0609020204030204" pitchFamily="49" charset="0"/>
            </a:endParaRPr>
          </a:p>
          <a:p>
            <a:endParaRPr lang="en-US" sz="2200" dirty="0">
              <a:latin typeface="Consolas" panose="020B0609020204030204" pitchFamily="49" charset="0"/>
            </a:endParaRPr>
          </a:p>
          <a:p>
            <a:endParaRPr lang="en-US" sz="2200" dirty="0">
              <a:latin typeface="Consolas" panose="020B0609020204030204" pitchFamily="49" charset="0"/>
            </a:endParaRP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19830-36D9-4AF3-9C78-F7D74816C60C}"/>
              </a:ext>
            </a:extLst>
          </p:cNvPr>
          <p:cNvGrpSpPr/>
          <p:nvPr/>
        </p:nvGrpSpPr>
        <p:grpSpPr>
          <a:xfrm>
            <a:off x="4460495" y="2013995"/>
            <a:ext cx="1211100" cy="3687336"/>
            <a:chOff x="3713356" y="2013995"/>
            <a:chExt cx="1958239" cy="3687336"/>
          </a:xfrm>
        </p:grpSpPr>
        <p:cxnSp>
          <p:nvCxnSpPr>
            <p:cNvPr id="9" name="Straight Arrow Connector 8">
              <a:extLst>
                <a:ext uri="{FF2B5EF4-FFF2-40B4-BE49-F238E27FC236}">
                  <a16:creationId xmlns:a16="http://schemas.microsoft.com/office/drawing/2014/main" id="{23BCC12C-7241-4A2E-9A0F-F144CF30C784}"/>
                </a:ext>
              </a:extLst>
            </p:cNvPr>
            <p:cNvCxnSpPr>
              <a:cxnSpLocks/>
            </p:cNvCxnSpPr>
            <p:nvPr/>
          </p:nvCxnSpPr>
          <p:spPr>
            <a:xfrm>
              <a:off x="3713356" y="2013995"/>
              <a:ext cx="195823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6FB4F5-90C1-4C36-B041-9BD2B3875608}"/>
                </a:ext>
              </a:extLst>
            </p:cNvPr>
            <p:cNvCxnSpPr>
              <a:cxnSpLocks/>
            </p:cNvCxnSpPr>
            <p:nvPr/>
          </p:nvCxnSpPr>
          <p:spPr>
            <a:xfrm>
              <a:off x="3713356" y="5701331"/>
              <a:ext cx="18764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8966E7-CCA8-42A4-BF65-BC9B96F8612D}"/>
                </a:ext>
              </a:extLst>
            </p:cNvPr>
            <p:cNvCxnSpPr>
              <a:cxnSpLocks/>
            </p:cNvCxnSpPr>
            <p:nvPr/>
          </p:nvCxnSpPr>
          <p:spPr>
            <a:xfrm flipV="1">
              <a:off x="3730396" y="2013995"/>
              <a:ext cx="0" cy="368733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CF9FCAE3-7442-45A1-87A2-A125387A6FC7}"/>
              </a:ext>
            </a:extLst>
          </p:cNvPr>
          <p:cNvSpPr>
            <a:spLocks noGrp="1"/>
          </p:cNvSpPr>
          <p:nvPr>
            <p:ph idx="1"/>
          </p:nvPr>
        </p:nvSpPr>
        <p:spPr>
          <a:xfrm>
            <a:off x="102218" y="2013995"/>
            <a:ext cx="4081157" cy="4351338"/>
          </a:xfrm>
        </p:spPr>
        <p:txBody>
          <a:bodyPr>
            <a:normAutofit lnSpcReduction="10000"/>
          </a:bodyPr>
          <a:lstStyle/>
          <a:p>
            <a:r>
              <a:rPr lang="en-US" dirty="0" err="1">
                <a:latin typeface="Consolas" panose="020B0609020204030204" pitchFamily="49" charset="0"/>
              </a:rPr>
              <a:t>LOCK</a:t>
            </a:r>
            <a:r>
              <a:rPr lang="en-US" dirty="0" err="1"/>
              <a:t>’d</a:t>
            </a:r>
            <a:r>
              <a:rPr lang="en-US" dirty="0"/>
              <a:t> instructions have </a:t>
            </a:r>
            <a:r>
              <a:rPr lang="en-US" dirty="0" err="1">
                <a:latin typeface="Consolas" panose="020B0609020204030204" pitchFamily="49" charset="0"/>
              </a:rPr>
              <a:t>mfence</a:t>
            </a:r>
            <a:r>
              <a:rPr lang="en-US" dirty="0"/>
              <a:t> semantics</a:t>
            </a:r>
          </a:p>
          <a:p>
            <a:r>
              <a:rPr lang="en-US" dirty="0"/>
              <a:t>So, having </a:t>
            </a:r>
            <a:r>
              <a:rPr lang="en-US" dirty="0" err="1">
                <a:latin typeface="Consolas" panose="020B0609020204030204" pitchFamily="49" charset="0"/>
              </a:rPr>
              <a:t>LOCK</a:t>
            </a:r>
            <a:r>
              <a:rPr lang="en-US" dirty="0" err="1"/>
              <a:t>’d</a:t>
            </a:r>
            <a:r>
              <a:rPr lang="en-US" dirty="0"/>
              <a:t> instructions at the start and end of the critical section ensure that the CPU cannot reorder the critical section’s memory instructions to be outside of the lock acquire and release!</a:t>
            </a:r>
          </a:p>
        </p:txBody>
      </p:sp>
    </p:spTree>
    <p:extLst>
      <p:ext uri="{BB962C8B-B14F-4D97-AF65-F5344CB8AC3E}">
        <p14:creationId xmlns:p14="http://schemas.microsoft.com/office/powerpoint/2010/main" val="24890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3" name="Content Placeholder 2">
            <a:extLst>
              <a:ext uri="{FF2B5EF4-FFF2-40B4-BE49-F238E27FC236}">
                <a16:creationId xmlns:a16="http://schemas.microsoft.com/office/drawing/2014/main" id="{AEDE7124-5767-4DFE-AA99-C99EB8D1C786}"/>
              </a:ext>
            </a:extLst>
          </p:cNvPr>
          <p:cNvSpPr>
            <a:spLocks noGrp="1"/>
          </p:cNvSpPr>
          <p:nvPr>
            <p:ph idx="1"/>
          </p:nvPr>
        </p:nvSpPr>
        <p:spPr>
          <a:xfrm>
            <a:off x="78062" y="1204334"/>
            <a:ext cx="4650057" cy="4761570"/>
          </a:xfrm>
        </p:spPr>
        <p:txBody>
          <a:bodyPr>
            <a:normAutofit/>
          </a:bodyPr>
          <a:lstStyle/>
          <a:p>
            <a:r>
              <a:rPr lang="en-US" sz="3200" dirty="0"/>
              <a:t>In 1999, Linux kernel developers were trying to determine the fastest (but still correct!) way to design a spinlock for a multicore x86 system</a:t>
            </a:r>
          </a:p>
          <a:p>
            <a:r>
              <a:rPr lang="en-US" sz="3200" dirty="0"/>
              <a:t>At the time, the x86 memory model was underspecified, leading to confusion</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a:t>
            </a:r>
            <a:r>
              <a:rPr lang="en-US" sz="1950" b="1" dirty="0">
                <a:latin typeface="Consolas" panose="020B0609020204030204" pitchFamily="49" charset="0"/>
              </a:rPr>
              <a:t>Free: (%</a:t>
            </a:r>
            <a:r>
              <a:rPr lang="en-US" sz="1950" b="1" dirty="0" err="1">
                <a:latin typeface="Consolas" panose="020B0609020204030204" pitchFamily="49" charset="0"/>
              </a:rPr>
              <a:t>eax</a:t>
            </a:r>
            <a:r>
              <a:rPr lang="en-US" sz="1950" b="1" dirty="0">
                <a:latin typeface="Consolas" panose="020B0609020204030204" pitchFamily="49" charset="0"/>
              </a:rPr>
              <a:t>) == 1</a:t>
            </a:r>
          </a:p>
          <a:p>
            <a:r>
              <a:rPr lang="en-US" sz="1950" dirty="0">
                <a:latin typeface="Consolas" panose="020B0609020204030204" pitchFamily="49" charset="0"/>
              </a:rPr>
              <a:t>//  </a:t>
            </a:r>
            <a:r>
              <a:rPr lang="en-US" sz="1950" b="1" dirty="0">
                <a:latin typeface="Consolas" panose="020B0609020204030204" pitchFamily="49" charset="0"/>
              </a:rPr>
              <a:t>Held: (%</a:t>
            </a:r>
            <a:r>
              <a:rPr lang="en-US" sz="1950" b="1" dirty="0" err="1">
                <a:latin typeface="Consolas" panose="020B0609020204030204" pitchFamily="49" charset="0"/>
              </a:rPr>
              <a:t>eax</a:t>
            </a:r>
            <a:r>
              <a:rPr lang="en-US" sz="1950" b="1"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err="1">
                <a:solidFill>
                  <a:srgbClr val="00B050"/>
                </a:solidFill>
                <a:latin typeface="Consolas" panose="020B0609020204030204" pitchFamily="49" charset="0"/>
              </a:rPr>
              <a:t>crit_section</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err="1">
                <a:solidFill>
                  <a:srgbClr val="00B050"/>
                </a:solidFill>
                <a:latin typeface="Consolas" panose="020B0609020204030204" pitchFamily="49" charset="0"/>
              </a:rPr>
              <a:t>crit_section</a:t>
            </a:r>
            <a:r>
              <a:rPr lang="en-US" sz="1950" dirty="0">
                <a:solidFill>
                  <a:srgbClr val="00B050"/>
                </a:solidFill>
                <a:latin typeface="Consolas" panose="020B0609020204030204" pitchFamily="49" charset="0"/>
              </a:rPr>
              <a:t>:</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7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fade">
                                      <p:cBhvr>
                                        <p:cTn id="48" dur="500"/>
                                        <p:tgtEl>
                                          <p:spTgt spid="4">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13" end="13"/>
                                            </p:txEl>
                                          </p:spTgt>
                                        </p:tgtEl>
                                        <p:attrNameLst>
                                          <p:attrName>style.visibility</p:attrName>
                                        </p:attrNameLst>
                                      </p:cBhvr>
                                      <p:to>
                                        <p:strVal val="visible"/>
                                      </p:to>
                                    </p:set>
                                    <p:animEffect transition="in" filter="fade">
                                      <p:cBhvr>
                                        <p:cTn id="54" dur="500"/>
                                        <p:tgtEl>
                                          <p:spTgt spid="4">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20" end="20"/>
                                            </p:txEl>
                                          </p:spTgt>
                                        </p:tgtEl>
                                        <p:attrNameLst>
                                          <p:attrName>style.visibility</p:attrName>
                                        </p:attrNameLst>
                                      </p:cBhvr>
                                      <p:to>
                                        <p:strVal val="visible"/>
                                      </p:to>
                                    </p:set>
                                    <p:animEffect transition="in" filter="fade">
                                      <p:cBhvr>
                                        <p:cTn id="57" dur="500"/>
                                        <p:tgtEl>
                                          <p:spTgt spid="4">
                                            <p:txEl>
                                              <p:pRg st="20" end="2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21" end="21"/>
                                            </p:txEl>
                                          </p:spTgt>
                                        </p:tgtEl>
                                        <p:attrNameLst>
                                          <p:attrName>style.visibility</p:attrName>
                                        </p:attrNameLst>
                                      </p:cBhvr>
                                      <p:to>
                                        <p:strVal val="visible"/>
                                      </p:to>
                                    </p:set>
                                    <p:animEffect transition="in" filter="fade">
                                      <p:cBhvr>
                                        <p:cTn id="60" dur="500"/>
                                        <p:tgtEl>
                                          <p:spTgt spid="4">
                                            <p:txEl>
                                              <p:pRg st="21" end="21"/>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fade">
                                      <p:cBhvr>
                                        <p:cTn id="63" dur="500"/>
                                        <p:tgtEl>
                                          <p:spTgt spid="4">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15" end="15"/>
                                            </p:txEl>
                                          </p:spTgt>
                                        </p:tgtEl>
                                        <p:attrNameLst>
                                          <p:attrName>style.visibility</p:attrName>
                                        </p:attrNameLst>
                                      </p:cBhvr>
                                      <p:to>
                                        <p:strVal val="visible"/>
                                      </p:to>
                                    </p:set>
                                    <p:animEffect transition="in" filter="fade">
                                      <p:cBhvr>
                                        <p:cTn id="66" dur="500"/>
                                        <p:tgtEl>
                                          <p:spTgt spid="4">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
                                            <p:txEl>
                                              <p:pRg st="16" end="16"/>
                                            </p:txEl>
                                          </p:spTgt>
                                        </p:tgtEl>
                                        <p:attrNameLst>
                                          <p:attrName>style.visibility</p:attrName>
                                        </p:attrNameLst>
                                      </p:cBhvr>
                                      <p:to>
                                        <p:strVal val="visible"/>
                                      </p:to>
                                    </p:set>
                                    <p:animEffect transition="in" filter="fade">
                                      <p:cBhvr>
                                        <p:cTn id="69" dur="500"/>
                                        <p:tgtEl>
                                          <p:spTgt spid="4">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
                                            <p:txEl>
                                              <p:pRg st="17" end="17"/>
                                            </p:txEl>
                                          </p:spTgt>
                                        </p:tgtEl>
                                        <p:attrNameLst>
                                          <p:attrName>style.visibility</p:attrName>
                                        </p:attrNameLst>
                                      </p:cBhvr>
                                      <p:to>
                                        <p:strVal val="visible"/>
                                      </p:to>
                                    </p:set>
                                    <p:animEffect transition="in" filter="fade">
                                      <p:cBhvr>
                                        <p:cTn id="72" dur="500"/>
                                        <p:tgtEl>
                                          <p:spTgt spid="4">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
                                            <p:txEl>
                                              <p:pRg st="18" end="18"/>
                                            </p:txEl>
                                          </p:spTgt>
                                        </p:tgtEl>
                                        <p:attrNameLst>
                                          <p:attrName>style.visibility</p:attrName>
                                        </p:attrNameLst>
                                      </p:cBhvr>
                                      <p:to>
                                        <p:strVal val="visible"/>
                                      </p:to>
                                    </p:set>
                                    <p:animEffect transition="in" filter="fade">
                                      <p:cBhvr>
                                        <p:cTn id="75" dur="500"/>
                                        <p:tgtEl>
                                          <p:spTgt spid="4">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
                                            <p:txEl>
                                              <p:pRg st="19" end="19"/>
                                            </p:txEl>
                                          </p:spTgt>
                                        </p:tgtEl>
                                        <p:attrNameLst>
                                          <p:attrName>style.visibility</p:attrName>
                                        </p:attrNameLst>
                                      </p:cBhvr>
                                      <p:to>
                                        <p:strVal val="visible"/>
                                      </p:to>
                                    </p:set>
                                    <p:animEffect transition="in" filter="fade">
                                      <p:cBhvr>
                                        <p:cTn id="78"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err="1">
                <a:solidFill>
                  <a:srgbClr val="00B050"/>
                </a:solidFill>
                <a:latin typeface="Consolas" panose="020B0609020204030204" pitchFamily="49" charset="0"/>
              </a:rPr>
              <a:t>crit_section</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err="1">
                <a:solidFill>
                  <a:srgbClr val="00B050"/>
                </a:solidFill>
                <a:latin typeface="Consolas" panose="020B0609020204030204" pitchFamily="49" charset="0"/>
              </a:rPr>
              <a:t>crit_section</a:t>
            </a:r>
            <a:r>
              <a:rPr lang="en-US" sz="1950" dirty="0">
                <a:solidFill>
                  <a:srgbClr val="00B050"/>
                </a:solidFill>
                <a:latin typeface="Consolas" panose="020B0609020204030204" pitchFamily="49" charset="0"/>
              </a:rPr>
              <a:t>:</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34723" y="1261641"/>
            <a:ext cx="4765191" cy="5480448"/>
          </a:xfrm>
        </p:spPr>
        <p:txBody>
          <a:bodyPr>
            <a:normAutofit/>
          </a:bodyPr>
          <a:lstStyle/>
          <a:p>
            <a:r>
              <a:rPr lang="en-US" dirty="0"/>
              <a:t>This code exploits knowledge about the memory model of an x86 processor</a:t>
            </a:r>
          </a:p>
          <a:p>
            <a:pPr lvl="1"/>
            <a:r>
              <a:rPr lang="en-US" dirty="0"/>
              <a:t>The </a:t>
            </a:r>
            <a:r>
              <a:rPr lang="en-US" dirty="0">
                <a:latin typeface="Consolas" panose="020B0609020204030204" pitchFamily="49" charset="0"/>
              </a:rPr>
              <a:t>LOCK</a:t>
            </a:r>
            <a:r>
              <a:rPr lang="en-US" dirty="0"/>
              <a:t> prefix is to be avoided when possible, because it prevents other CPUs from issuing memory operations (hence the split between the acquire and spin phases)</a:t>
            </a:r>
          </a:p>
          <a:p>
            <a:pPr lvl="1"/>
            <a:r>
              <a:rPr lang="en-US" dirty="0"/>
              <a:t>x86 guarantees that reads and writes to aligned 32-bit memory values are atomic</a:t>
            </a:r>
          </a:p>
          <a:p>
            <a:endParaRPr lang="en-US" dirty="0"/>
          </a:p>
        </p:txBody>
      </p:sp>
      <p:grpSp>
        <p:nvGrpSpPr>
          <p:cNvPr id="26" name="Group 25">
            <a:extLst>
              <a:ext uri="{FF2B5EF4-FFF2-40B4-BE49-F238E27FC236}">
                <a16:creationId xmlns:a16="http://schemas.microsoft.com/office/drawing/2014/main" id="{464572FB-2613-4A0B-8773-12E60852C3AC}"/>
              </a:ext>
            </a:extLst>
          </p:cNvPr>
          <p:cNvGrpSpPr/>
          <p:nvPr/>
        </p:nvGrpSpPr>
        <p:grpSpPr>
          <a:xfrm>
            <a:off x="4684466" y="4774067"/>
            <a:ext cx="1002279" cy="1025284"/>
            <a:chOff x="4684466" y="4774067"/>
            <a:chExt cx="1002279" cy="1025284"/>
          </a:xfrm>
        </p:grpSpPr>
        <p:sp>
          <p:nvSpPr>
            <p:cNvPr id="12" name="Right Bracket 11">
              <a:extLst>
                <a:ext uri="{FF2B5EF4-FFF2-40B4-BE49-F238E27FC236}">
                  <a16:creationId xmlns:a16="http://schemas.microsoft.com/office/drawing/2014/main" id="{B6FBDF73-6ADE-472F-AB89-2DBF0781DF4A}"/>
                </a:ext>
              </a:extLst>
            </p:cNvPr>
            <p:cNvSpPr/>
            <p:nvPr/>
          </p:nvSpPr>
          <p:spPr>
            <a:xfrm>
              <a:off x="4684466" y="4875171"/>
              <a:ext cx="115447" cy="92418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9FF66F75-9073-4C21-9C7C-044613A621FC}"/>
                </a:ext>
              </a:extLst>
            </p:cNvPr>
            <p:cNvCxnSpPr>
              <a:stCxn id="12" idx="2"/>
            </p:cNvCxnSpPr>
            <p:nvPr/>
          </p:nvCxnSpPr>
          <p:spPr>
            <a:xfrm rot="10800000" flipH="1">
              <a:off x="4799912" y="4774067"/>
              <a:ext cx="886833" cy="563194"/>
            </a:xfrm>
            <a:prstGeom prst="bentConnector3">
              <a:avLst>
                <a:gd name="adj1" fmla="val 5794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47C43D0-3B8D-43A4-BC49-EA9E2E224C33}"/>
              </a:ext>
            </a:extLst>
          </p:cNvPr>
          <p:cNvGrpSpPr/>
          <p:nvPr/>
        </p:nvGrpSpPr>
        <p:grpSpPr>
          <a:xfrm>
            <a:off x="4687796" y="1382362"/>
            <a:ext cx="687091" cy="3350585"/>
            <a:chOff x="4687796" y="1382362"/>
            <a:chExt cx="687091" cy="3350585"/>
          </a:xfrm>
        </p:grpSpPr>
        <p:sp>
          <p:nvSpPr>
            <p:cNvPr id="16" name="Right Bracket 15">
              <a:extLst>
                <a:ext uri="{FF2B5EF4-FFF2-40B4-BE49-F238E27FC236}">
                  <a16:creationId xmlns:a16="http://schemas.microsoft.com/office/drawing/2014/main" id="{B37E1E6B-43E2-4FD2-A892-1B5352CD4898}"/>
                </a:ext>
              </a:extLst>
            </p:cNvPr>
            <p:cNvSpPr/>
            <p:nvPr/>
          </p:nvSpPr>
          <p:spPr>
            <a:xfrm>
              <a:off x="4687796" y="2602016"/>
              <a:ext cx="115447" cy="213093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13B842E1-542A-41E1-9D06-7AEF426ABD4D}"/>
                </a:ext>
              </a:extLst>
            </p:cNvPr>
            <p:cNvCxnSpPr>
              <a:cxnSpLocks/>
              <a:stCxn id="16" idx="2"/>
            </p:cNvCxnSpPr>
            <p:nvPr/>
          </p:nvCxnSpPr>
          <p:spPr>
            <a:xfrm rot="10800000" flipH="1">
              <a:off x="4803242" y="1382362"/>
              <a:ext cx="571645" cy="2285121"/>
            </a:xfrm>
            <a:prstGeom prst="bentConnector4">
              <a:avLst>
                <a:gd name="adj1" fmla="val 99974"/>
                <a:gd name="adj2" fmla="val 7331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7245156-5462-4DC7-BC85-8EDE13092E96}"/>
                </a:ext>
              </a:extLst>
            </p:cNvPr>
            <p:cNvCxnSpPr>
              <a:cxnSpLocks/>
            </p:cNvCxnSpPr>
            <p:nvPr/>
          </p:nvCxnSpPr>
          <p:spPr>
            <a:xfrm>
              <a:off x="5374887" y="3667481"/>
              <a:ext cx="0" cy="7156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933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4B1C96-2145-4E57-A3F3-F9BA283A6DBB}"/>
              </a:ext>
            </a:extLst>
          </p:cNvPr>
          <p:cNvPicPr>
            <a:picLocks noChangeAspect="1"/>
          </p:cNvPicPr>
          <p:nvPr/>
        </p:nvPicPr>
        <p:blipFill rotWithShape="1">
          <a:blip r:embed="rId3"/>
          <a:srcRect t="1980" b="1"/>
          <a:stretch/>
        </p:blipFill>
        <p:spPr>
          <a:xfrm>
            <a:off x="0" y="4059044"/>
            <a:ext cx="12192000" cy="2798956"/>
          </a:xfrm>
          <a:prstGeom prst="rect">
            <a:avLst/>
          </a:prstGeom>
        </p:spPr>
      </p:pic>
      <p:pic>
        <p:nvPicPr>
          <p:cNvPr id="3" name="Picture 2">
            <a:extLst>
              <a:ext uri="{FF2B5EF4-FFF2-40B4-BE49-F238E27FC236}">
                <a16:creationId xmlns:a16="http://schemas.microsoft.com/office/drawing/2014/main" id="{510E2D7B-383C-4AE4-ADAB-0CD9E028E064}"/>
              </a:ext>
            </a:extLst>
          </p:cNvPr>
          <p:cNvPicPr>
            <a:picLocks noChangeAspect="1"/>
          </p:cNvPicPr>
          <p:nvPr/>
        </p:nvPicPr>
        <p:blipFill rotWithShape="1">
          <a:blip r:embed="rId4"/>
          <a:srcRect r="816"/>
          <a:stretch/>
        </p:blipFill>
        <p:spPr>
          <a:xfrm>
            <a:off x="-33455" y="-22376"/>
            <a:ext cx="12192001" cy="2718350"/>
          </a:xfrm>
          <a:prstGeom prst="rect">
            <a:avLst/>
          </a:prstGeom>
        </p:spPr>
      </p:pic>
    </p:spTree>
    <p:extLst>
      <p:ext uri="{BB962C8B-B14F-4D97-AF65-F5344CB8AC3E}">
        <p14:creationId xmlns:p14="http://schemas.microsoft.com/office/powerpoint/2010/main" val="39890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C33D58-C8AD-4E43-8CE2-2CAE0E0EBA56}"/>
              </a:ext>
            </a:extLst>
          </p:cNvPr>
          <p:cNvSpPr/>
          <p:nvPr/>
        </p:nvSpPr>
        <p:spPr>
          <a:xfrm>
            <a:off x="6437006" y="4230042"/>
            <a:ext cx="1049960"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59897F-E6D6-48F7-A9B5-51772192012C}"/>
              </a:ext>
            </a:extLst>
          </p:cNvPr>
          <p:cNvSpPr/>
          <p:nvPr/>
        </p:nvSpPr>
        <p:spPr>
          <a:xfrm>
            <a:off x="9781386" y="3529061"/>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978036-4852-422D-B040-7678C3027FB5}"/>
              </a:ext>
            </a:extLst>
          </p:cNvPr>
          <p:cNvSpPr/>
          <p:nvPr/>
        </p:nvSpPr>
        <p:spPr>
          <a:xfrm>
            <a:off x="8631229" y="3891116"/>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0EF0EB-BB15-4797-A5E8-47DBF48EFA3C}"/>
              </a:ext>
            </a:extLst>
          </p:cNvPr>
          <p:cNvSpPr/>
          <p:nvPr/>
        </p:nvSpPr>
        <p:spPr>
          <a:xfrm>
            <a:off x="9781385" y="3891116"/>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54DBBB-0EED-4524-8228-1478E89953B3}"/>
              </a:ext>
            </a:extLst>
          </p:cNvPr>
          <p:cNvSpPr/>
          <p:nvPr/>
        </p:nvSpPr>
        <p:spPr>
          <a:xfrm>
            <a:off x="8631229" y="3529061"/>
            <a:ext cx="689589"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8E37E-033C-4038-8FDA-32E43FA3B5CA}"/>
              </a:ext>
            </a:extLst>
          </p:cNvPr>
          <p:cNvSpPr>
            <a:spLocks noGrp="1"/>
          </p:cNvSpPr>
          <p:nvPr>
            <p:ph type="title"/>
          </p:nvPr>
        </p:nvSpPr>
        <p:spPr>
          <a:xfrm>
            <a:off x="0" y="365125"/>
            <a:ext cx="12192000" cy="884941"/>
          </a:xfrm>
        </p:spPr>
        <p:txBody>
          <a:bodyPr/>
          <a:lstStyle/>
          <a:p>
            <a:r>
              <a:rPr lang="en-US" dirty="0"/>
              <a:t>The Memory Operations in a Single Thread</a:t>
            </a:r>
          </a:p>
        </p:txBody>
      </p:sp>
      <p:sp>
        <p:nvSpPr>
          <p:cNvPr id="4" name="Content Placeholder 2">
            <a:extLst>
              <a:ext uri="{FF2B5EF4-FFF2-40B4-BE49-F238E27FC236}">
                <a16:creationId xmlns:a16="http://schemas.microsoft.com/office/drawing/2014/main" id="{42B81059-3415-422A-9EC7-848178D995E2}"/>
              </a:ext>
            </a:extLst>
          </p:cNvPr>
          <p:cNvSpPr>
            <a:spLocks noGrp="1"/>
          </p:cNvSpPr>
          <p:nvPr>
            <p:ph idx="1"/>
          </p:nvPr>
        </p:nvSpPr>
        <p:spPr>
          <a:xfrm>
            <a:off x="92598" y="1539431"/>
            <a:ext cx="5717894" cy="5254905"/>
          </a:xfrm>
        </p:spPr>
        <p:txBody>
          <a:bodyPr>
            <a:normAutofit/>
          </a:bodyPr>
          <a:lstStyle/>
          <a:p>
            <a:r>
              <a:rPr lang="en-US" sz="3200" dirty="0"/>
              <a:t>Typically, a developer writes a thread’s code in a high-level language (e.g., C++, Go) and relies on the compiler to translate the source code to machine instructions</a:t>
            </a:r>
          </a:p>
          <a:p>
            <a:r>
              <a:rPr lang="en-US" sz="3200" dirty="0"/>
              <a:t>The “source code order” of memory operations refers to the order of loads and stores at the source code level</a:t>
            </a:r>
          </a:p>
        </p:txBody>
      </p:sp>
      <p:sp>
        <p:nvSpPr>
          <p:cNvPr id="6" name="TextBox 5">
            <a:extLst>
              <a:ext uri="{FF2B5EF4-FFF2-40B4-BE49-F238E27FC236}">
                <a16:creationId xmlns:a16="http://schemas.microsoft.com/office/drawing/2014/main" id="{228C43CD-FBC5-42A2-958A-CBE3A6207B96}"/>
              </a:ext>
            </a:extLst>
          </p:cNvPr>
          <p:cNvSpPr txBox="1"/>
          <p:nvPr/>
        </p:nvSpPr>
        <p:spPr>
          <a:xfrm>
            <a:off x="5675971" y="2339497"/>
            <a:ext cx="5174166" cy="2677656"/>
          </a:xfrm>
          <a:prstGeom prst="rect">
            <a:avLst/>
          </a:prstGeom>
          <a:noFill/>
        </p:spPr>
        <p:txBody>
          <a:bodyPr wrap="square" rtlCol="0">
            <a:spAutoFit/>
          </a:bodyPr>
          <a:lstStyle/>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foo(</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j,</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x,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y,</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out)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sum_ij</a:t>
            </a:r>
            <a:r>
              <a:rPr lang="en-US" sz="2400" dirty="0">
                <a:latin typeface="Consolas" panose="020B0609020204030204" pitchFamily="49" charset="0"/>
              </a:rPr>
              <a:t> = (*</a:t>
            </a:r>
            <a:r>
              <a:rPr lang="en-US" sz="2400" dirty="0" err="1">
                <a:latin typeface="Consolas" panose="020B0609020204030204" pitchFamily="49" charset="0"/>
              </a:rPr>
              <a:t>i</a:t>
            </a:r>
            <a:r>
              <a:rPr lang="en-US" sz="2400" dirty="0">
                <a:latin typeface="Consolas" panose="020B0609020204030204" pitchFamily="49" charset="0"/>
              </a:rPr>
              <a:t>) + (*j);</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sum_xy</a:t>
            </a:r>
            <a:r>
              <a:rPr lang="en-US" sz="2400" dirty="0">
                <a:latin typeface="Consolas" panose="020B0609020204030204" pitchFamily="49" charset="0"/>
              </a:rPr>
              <a:t> = (*x) + (*y);</a:t>
            </a:r>
          </a:p>
          <a:p>
            <a:r>
              <a:rPr lang="en-US" sz="2400" dirty="0">
                <a:latin typeface="Consolas" panose="020B0609020204030204" pitchFamily="49" charset="0"/>
              </a:rPr>
              <a:t>    *out = </a:t>
            </a:r>
            <a:r>
              <a:rPr lang="en-US" sz="2400" dirty="0" err="1">
                <a:latin typeface="Consolas" panose="020B0609020204030204" pitchFamily="49" charset="0"/>
              </a:rPr>
              <a:t>sum_ij</a:t>
            </a:r>
            <a:r>
              <a:rPr lang="en-US" sz="2400" dirty="0">
                <a:latin typeface="Consolas" panose="020B0609020204030204" pitchFamily="49" charset="0"/>
              </a:rPr>
              <a:t> + </a:t>
            </a:r>
            <a:r>
              <a:rPr lang="en-US" sz="2400" dirty="0" err="1">
                <a:latin typeface="Consolas" panose="020B0609020204030204" pitchFamily="49" charset="0"/>
              </a:rPr>
              <a:t>sum_xy</a:t>
            </a:r>
            <a:r>
              <a:rPr lang="en-US" sz="2400" dirty="0">
                <a:latin typeface="Consolas" panose="020B0609020204030204" pitchFamily="49" charset="0"/>
              </a:rPr>
              <a:t>;</a:t>
            </a:r>
          </a:p>
          <a:p>
            <a:r>
              <a:rPr lang="en-US" sz="2400" dirty="0">
                <a:latin typeface="Consolas" panose="020B0609020204030204" pitchFamily="49" charset="0"/>
              </a:rPr>
              <a:t>}</a:t>
            </a:r>
          </a:p>
        </p:txBody>
      </p:sp>
      <p:cxnSp>
        <p:nvCxnSpPr>
          <p:cNvPr id="5" name="Straight Connector 4">
            <a:extLst>
              <a:ext uri="{FF2B5EF4-FFF2-40B4-BE49-F238E27FC236}">
                <a16:creationId xmlns:a16="http://schemas.microsoft.com/office/drawing/2014/main" id="{EB6DFEE9-A3F2-4A54-B103-EDED84912CCF}"/>
              </a:ext>
            </a:extLst>
          </p:cNvPr>
          <p:cNvCxnSpPr/>
          <p:nvPr/>
        </p:nvCxnSpPr>
        <p:spPr>
          <a:xfrm>
            <a:off x="5597914" y="1460810"/>
            <a:ext cx="0" cy="4806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FEF30-6ECE-410D-9AEA-33F702A36FA7}"/>
              </a:ext>
            </a:extLst>
          </p:cNvPr>
          <p:cNvSpPr txBox="1"/>
          <p:nvPr/>
        </p:nvSpPr>
        <p:spPr>
          <a:xfrm>
            <a:off x="9292187" y="3347953"/>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0</a:t>
            </a:r>
          </a:p>
        </p:txBody>
      </p:sp>
      <p:sp>
        <p:nvSpPr>
          <p:cNvPr id="13" name="TextBox 12">
            <a:extLst>
              <a:ext uri="{FF2B5EF4-FFF2-40B4-BE49-F238E27FC236}">
                <a16:creationId xmlns:a16="http://schemas.microsoft.com/office/drawing/2014/main" id="{1D569EDE-EE22-4C90-B697-862DC2085380}"/>
              </a:ext>
            </a:extLst>
          </p:cNvPr>
          <p:cNvSpPr txBox="1"/>
          <p:nvPr/>
        </p:nvSpPr>
        <p:spPr>
          <a:xfrm>
            <a:off x="10432262" y="3347952"/>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1</a:t>
            </a:r>
          </a:p>
        </p:txBody>
      </p:sp>
      <p:sp>
        <p:nvSpPr>
          <p:cNvPr id="14" name="TextBox 13">
            <a:extLst>
              <a:ext uri="{FF2B5EF4-FFF2-40B4-BE49-F238E27FC236}">
                <a16:creationId xmlns:a16="http://schemas.microsoft.com/office/drawing/2014/main" id="{C299260B-B7D7-4CC0-9A8C-6EAE55BEFC3D}"/>
              </a:ext>
            </a:extLst>
          </p:cNvPr>
          <p:cNvSpPr txBox="1"/>
          <p:nvPr/>
        </p:nvSpPr>
        <p:spPr>
          <a:xfrm>
            <a:off x="9292187" y="3723618"/>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2</a:t>
            </a:r>
          </a:p>
        </p:txBody>
      </p:sp>
      <p:sp>
        <p:nvSpPr>
          <p:cNvPr id="15" name="TextBox 14">
            <a:extLst>
              <a:ext uri="{FF2B5EF4-FFF2-40B4-BE49-F238E27FC236}">
                <a16:creationId xmlns:a16="http://schemas.microsoft.com/office/drawing/2014/main" id="{587A10ED-4F7E-4E8B-A4E9-6FF417FEF93E}"/>
              </a:ext>
            </a:extLst>
          </p:cNvPr>
          <p:cNvSpPr txBox="1"/>
          <p:nvPr/>
        </p:nvSpPr>
        <p:spPr>
          <a:xfrm>
            <a:off x="10432262" y="3723618"/>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3</a:t>
            </a:r>
          </a:p>
        </p:txBody>
      </p:sp>
      <p:sp>
        <p:nvSpPr>
          <p:cNvPr id="16" name="TextBox 15">
            <a:extLst>
              <a:ext uri="{FF2B5EF4-FFF2-40B4-BE49-F238E27FC236}">
                <a16:creationId xmlns:a16="http://schemas.microsoft.com/office/drawing/2014/main" id="{A7FAD8BB-74BB-4AC3-B204-05C0DDCE3BC7}"/>
              </a:ext>
            </a:extLst>
          </p:cNvPr>
          <p:cNvSpPr txBox="1"/>
          <p:nvPr/>
        </p:nvSpPr>
        <p:spPr>
          <a:xfrm>
            <a:off x="7441626" y="4166883"/>
            <a:ext cx="156614" cy="307777"/>
          </a:xfrm>
          <a:prstGeom prst="rect">
            <a:avLst/>
          </a:prstGeom>
          <a:solidFill>
            <a:srgbClr val="B4F2FA"/>
          </a:solidFill>
          <a:ln>
            <a:solidFill>
              <a:schemeClr val="tx1"/>
            </a:solidFill>
          </a:ln>
        </p:spPr>
        <p:txBody>
          <a:bodyPr wrap="square" rtlCol="0">
            <a:spAutoFit/>
          </a:bodyPr>
          <a:lstStyle/>
          <a:p>
            <a:pPr algn="ctr"/>
            <a:r>
              <a:rPr lang="en-US" sz="1400" dirty="0">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15861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7"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4" name="Rectangle 3">
            <a:extLst>
              <a:ext uri="{FF2B5EF4-FFF2-40B4-BE49-F238E27FC236}">
                <a16:creationId xmlns:a16="http://schemas.microsoft.com/office/drawing/2014/main" id="{C81394DD-06D9-4F4A-A7E3-4A72D0CCBEC9}"/>
              </a:ext>
            </a:extLst>
          </p:cNvPr>
          <p:cNvSpPr/>
          <p:nvPr/>
        </p:nvSpPr>
        <p:spPr>
          <a:xfrm>
            <a:off x="5077527" y="115911"/>
            <a:ext cx="7348652" cy="6863417"/>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r>
              <a:rPr lang="en-US" sz="1950" dirty="0">
                <a:solidFill>
                  <a:srgbClr val="00B050"/>
                </a:solidFill>
                <a:latin typeface="Consolas" panose="020B0609020204030204" pitchFamily="49" charset="0"/>
              </a:rPr>
              <a:t>acquire: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LOCK </a:t>
            </a:r>
            <a:r>
              <a:rPr lang="en-US" sz="1950" dirty="0" err="1">
                <a:solidFill>
                  <a:srgbClr val="0070C0"/>
                </a:solidFill>
                <a:latin typeface="Consolas" panose="020B0609020204030204" pitchFamily="49" charset="0"/>
              </a:rPr>
              <a:t>dec</a:t>
            </a:r>
            <a:r>
              <a:rPr lang="en-US" sz="1950" dirty="0">
                <a:solidFill>
                  <a:srgbClr val="0070C0"/>
                </a:solidFill>
                <a:latin typeface="Consolas" panose="020B0609020204030204" pitchFamily="49" charset="0"/>
              </a:rPr>
              <a:t> </a:t>
            </a:r>
            <a:r>
              <a:rPr lang="en-US" sz="1950" dirty="0">
                <a:latin typeface="Consolas" panose="020B0609020204030204" pitchFamily="49" charset="0"/>
              </a:rPr>
              <a:t>(%</a:t>
            </a:r>
            <a:r>
              <a:rPr lang="en-US" sz="1950" dirty="0" err="1">
                <a:latin typeface="Consolas" panose="020B0609020204030204" pitchFamily="49" charset="0"/>
              </a:rPr>
              <a:t>eax</a:t>
            </a:r>
            <a:r>
              <a:rPr lang="en-US" sz="1950" dirty="0">
                <a:latin typeface="Consolas" panose="020B0609020204030204" pitchFamily="49" charset="0"/>
              </a:rPr>
              <a:t>) //Atomic decrement of the lock</a:t>
            </a:r>
          </a:p>
          <a:p>
            <a:r>
              <a:rPr lang="en-US" sz="1950" dirty="0">
                <a:latin typeface="Consolas" panose="020B0609020204030204" pitchFamily="49" charset="0"/>
              </a:rPr>
              <a:t>                    //variable, setting the sign</a:t>
            </a:r>
          </a:p>
          <a:p>
            <a:r>
              <a:rPr lang="en-US" sz="1950" dirty="0">
                <a:latin typeface="Consolas" panose="020B0609020204030204" pitchFamily="49" charset="0"/>
              </a:rPr>
              <a:t>                    //flag SF to 1 if (%</a:t>
            </a:r>
            <a:r>
              <a:rPr lang="en-US" sz="1950" dirty="0" err="1">
                <a:latin typeface="Consolas" panose="020B0609020204030204" pitchFamily="49" charset="0"/>
              </a:rPr>
              <a:t>eax</a:t>
            </a:r>
            <a:r>
              <a:rPr lang="en-US" sz="1950" dirty="0">
                <a:latin typeface="Consolas" panose="020B0609020204030204" pitchFamily="49" charset="0"/>
              </a:rPr>
              <a:t>) is</a:t>
            </a:r>
          </a:p>
          <a:p>
            <a:r>
              <a:rPr lang="en-US" sz="1950" dirty="0">
                <a:latin typeface="Consolas" panose="020B0609020204030204" pitchFamily="49" charset="0"/>
              </a:rPr>
              <a:t>                    //now negative (i.e., &lt;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jns</a:t>
            </a:r>
            <a:r>
              <a:rPr lang="en-US" sz="1950" dirty="0">
                <a:latin typeface="Consolas" panose="020B0609020204030204" pitchFamily="49" charset="0"/>
              </a:rPr>
              <a:t> </a:t>
            </a:r>
            <a:r>
              <a:rPr lang="en-US" sz="1950" dirty="0">
                <a:solidFill>
                  <a:srgbClr val="00B050"/>
                </a:solidFill>
                <a:latin typeface="Consolas" panose="020B0609020204030204" pitchFamily="49" charset="0"/>
              </a:rPr>
              <a:t>enter</a:t>
            </a:r>
            <a:r>
              <a:rPr lang="en-US" sz="1950" dirty="0">
                <a:latin typeface="Consolas" panose="020B0609020204030204" pitchFamily="49" charset="0"/>
              </a:rPr>
              <a:t>       //"Jump if not sign": We've</a:t>
            </a:r>
          </a:p>
          <a:p>
            <a:r>
              <a:rPr lang="en-US" sz="1950" dirty="0">
                <a:latin typeface="Consolas" panose="020B0609020204030204" pitchFamily="49" charset="0"/>
              </a:rPr>
              <a:t>                    //grabbed the lock if the</a:t>
            </a:r>
          </a:p>
          <a:p>
            <a:r>
              <a:rPr lang="en-US" sz="1950" dirty="0">
                <a:latin typeface="Consolas" panose="020B0609020204030204" pitchFamily="49" charset="0"/>
              </a:rPr>
              <a:t>                    //lock is now 0 (i.e., SF=0),</a:t>
            </a:r>
          </a:p>
          <a:p>
            <a:r>
              <a:rPr lang="en-US" sz="1950" dirty="0">
                <a:latin typeface="Consolas" panose="020B0609020204030204" pitchFamily="49" charset="0"/>
              </a:rPr>
              <a:t>                    //otherwise, the lock is held,</a:t>
            </a:r>
          </a:p>
          <a:p>
            <a:r>
              <a:rPr lang="en-US" sz="1950" dirty="0">
                <a:latin typeface="Consolas" panose="020B0609020204030204" pitchFamily="49" charset="0"/>
              </a:rPr>
              <a:t>                    //so we decremented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//to a negative value and SF=1.</a:t>
            </a:r>
          </a:p>
          <a:p>
            <a:r>
              <a:rPr lang="en-US" sz="1950" dirty="0">
                <a:solidFill>
                  <a:srgbClr val="00B050"/>
                </a:solidFill>
                <a:latin typeface="Consolas" panose="020B0609020204030204" pitchFamily="49" charset="0"/>
              </a:rPr>
              <a:t>spin:</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cmp</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a:t>
            </a:r>
            <a:r>
              <a:rPr lang="en-US" sz="1950" dirty="0">
                <a:solidFill>
                  <a:srgbClr val="00B050"/>
                </a:solidFill>
                <a:latin typeface="Consolas" panose="020B0609020204030204" pitchFamily="49" charset="0"/>
              </a:rPr>
              <a:t>0</a:t>
            </a:r>
            <a:r>
              <a:rPr lang="en-US" sz="1950" dirty="0">
                <a:latin typeface="Consolas" panose="020B0609020204030204" pitchFamily="49" charset="0"/>
              </a:rPr>
              <a:t>   //Compare the lock to 0.</a:t>
            </a:r>
          </a:p>
          <a:p>
            <a:r>
              <a:rPr lang="en-US" sz="1950" dirty="0">
                <a:latin typeface="Consolas" panose="020B0609020204030204" pitchFamily="49" charset="0"/>
              </a:rPr>
              <a:t>    </a:t>
            </a:r>
            <a:r>
              <a:rPr lang="en-US" sz="1950" dirty="0" err="1">
                <a:solidFill>
                  <a:srgbClr val="0070C0"/>
                </a:solidFill>
                <a:latin typeface="Consolas" panose="020B0609020204030204" pitchFamily="49" charset="0"/>
              </a:rPr>
              <a:t>jle</a:t>
            </a:r>
            <a:r>
              <a:rPr lang="en-US" sz="1950" dirty="0">
                <a:latin typeface="Consolas" panose="020B0609020204030204" pitchFamily="49" charset="0"/>
              </a:rPr>
              <a:t> </a:t>
            </a:r>
            <a:r>
              <a:rPr lang="en-US" sz="1950" dirty="0">
                <a:solidFill>
                  <a:srgbClr val="00B050"/>
                </a:solidFill>
                <a:latin typeface="Consolas" panose="020B0609020204030204" pitchFamily="49" charset="0"/>
              </a:rPr>
              <a:t>spin</a:t>
            </a:r>
            <a:r>
              <a:rPr lang="en-US" sz="1950" dirty="0">
                <a:latin typeface="Consolas" panose="020B0609020204030204" pitchFamily="49" charset="0"/>
              </a:rPr>
              <a:t>        //If the lock is &lt;= 0, it's</a:t>
            </a:r>
          </a:p>
          <a:p>
            <a:r>
              <a:rPr lang="en-US" sz="1950" dirty="0">
                <a:latin typeface="Consolas" panose="020B0609020204030204" pitchFamily="49" charset="0"/>
              </a:rPr>
              <a:t>                    //held by someone else---spin!</a:t>
            </a:r>
          </a:p>
          <a:p>
            <a:r>
              <a:rPr lang="en-US" sz="1950" dirty="0">
                <a:latin typeface="Consolas" panose="020B0609020204030204" pitchFamily="49" charset="0"/>
              </a:rPr>
              <a:t>    </a:t>
            </a:r>
            <a:r>
              <a:rPr lang="en-US" sz="1950" dirty="0" err="1">
                <a:latin typeface="Consolas" panose="020B0609020204030204" pitchFamily="49" charset="0"/>
              </a:rPr>
              <a:t>jmp</a:t>
            </a:r>
            <a:r>
              <a:rPr lang="en-US" sz="1950" dirty="0">
                <a:latin typeface="Consolas" panose="020B0609020204030204" pitchFamily="49" charset="0"/>
              </a:rPr>
              <a:t> </a:t>
            </a:r>
            <a:r>
              <a:rPr lang="en-US" sz="1950" dirty="0">
                <a:solidFill>
                  <a:srgbClr val="00B050"/>
                </a:solidFill>
                <a:latin typeface="Consolas" panose="020B0609020204030204" pitchFamily="49" charset="0"/>
              </a:rPr>
              <a:t>acquire</a:t>
            </a:r>
            <a:r>
              <a:rPr lang="en-US" sz="1950" dirty="0">
                <a:latin typeface="Consolas" panose="020B0609020204030204" pitchFamily="49" charset="0"/>
              </a:rPr>
              <a:t>     //Otherwise, the lock is free,</a:t>
            </a:r>
          </a:p>
          <a:p>
            <a:r>
              <a:rPr lang="en-US" sz="1950" dirty="0">
                <a:latin typeface="Consolas" panose="020B0609020204030204" pitchFamily="49" charset="0"/>
              </a:rPr>
              <a:t>                    //so try to get it.</a:t>
            </a:r>
          </a:p>
          <a:p>
            <a:r>
              <a:rPr lang="en-US" sz="1950" dirty="0">
                <a:solidFill>
                  <a:srgbClr val="00B050"/>
                </a:solidFill>
                <a:latin typeface="Consolas" panose="020B0609020204030204" pitchFamily="49" charset="0"/>
              </a:rPr>
              <a:t>enter:</a:t>
            </a:r>
          </a:p>
          <a:p>
            <a:r>
              <a:rPr lang="en-US" sz="1950" dirty="0">
                <a:latin typeface="Consolas" panose="020B0609020204030204" pitchFamily="49" charset="0"/>
              </a:rPr>
              <a:t>    //The critical section starts here</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11577" y="1261641"/>
            <a:ext cx="5042801" cy="5480448"/>
          </a:xfrm>
        </p:spPr>
        <p:txBody>
          <a:bodyPr>
            <a:normAutofit fontScale="92500"/>
          </a:bodyPr>
          <a:lstStyle/>
          <a:p>
            <a:r>
              <a:rPr lang="en-US" dirty="0"/>
              <a:t>To implement unlock, the Linux developers were unsure whether a </a:t>
            </a:r>
            <a:r>
              <a:rPr lang="en-US" dirty="0" err="1">
                <a:latin typeface="Consolas" panose="020B0609020204030204" pitchFamily="49" charset="0"/>
              </a:rPr>
              <a:t>LOCK</a:t>
            </a:r>
            <a:r>
              <a:rPr lang="en-US" dirty="0" err="1"/>
              <a:t>’d</a:t>
            </a:r>
            <a:r>
              <a:rPr lang="en-US" dirty="0"/>
              <a:t> implementation like . . .</a:t>
            </a:r>
          </a:p>
          <a:p>
            <a:pPr marL="0" indent="0">
              <a:buNone/>
            </a:pPr>
            <a:r>
              <a:rPr lang="en-US" dirty="0"/>
              <a:t>       </a:t>
            </a:r>
            <a:r>
              <a:rPr lang="en-US" dirty="0">
                <a:solidFill>
                  <a:srgbClr val="0070C0"/>
                </a:solidFill>
                <a:latin typeface="Consolas" panose="020B0609020204030204" pitchFamily="49" charset="0"/>
              </a:rPr>
              <a:t>LOCK </a:t>
            </a:r>
            <a:r>
              <a:rPr lang="en-US" dirty="0" err="1">
                <a:solidFill>
                  <a:srgbClr val="0070C0"/>
                </a:solidFill>
                <a:latin typeface="Consolas" panose="020B0609020204030204" pitchFamily="49" charset="0"/>
              </a:rPr>
              <a:t>xchg</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endParaRPr lang="en-US" dirty="0">
              <a:solidFill>
                <a:srgbClr val="00B050"/>
              </a:solidFill>
              <a:latin typeface="Consolas" panose="020B0609020204030204" pitchFamily="49" charset="0"/>
            </a:endParaRPr>
          </a:p>
          <a:p>
            <a:pPr marL="0" indent="0">
              <a:buNone/>
            </a:pPr>
            <a:r>
              <a:rPr lang="en-US" dirty="0"/>
              <a:t>   . . . could be replaced by . . .</a:t>
            </a:r>
          </a:p>
          <a:p>
            <a:pPr marL="0" indent="0">
              <a:buNone/>
            </a:pPr>
            <a:r>
              <a:rPr lang="en-US" dirty="0"/>
              <a:t>       </a:t>
            </a: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p>
          <a:p>
            <a:pPr marL="0" indent="0">
              <a:buNone/>
            </a:pPr>
            <a:r>
              <a:rPr lang="en-US" dirty="0"/>
              <a:t>   . . . which avoids a painful</a:t>
            </a:r>
            <a:r>
              <a:rPr lang="en-US" dirty="0">
                <a:solidFill>
                  <a:schemeClr val="bg1"/>
                </a:solidFill>
              </a:rPr>
              <a:t> </a:t>
            </a:r>
            <a:r>
              <a:rPr lang="en-US" dirty="0">
                <a:latin typeface="Consolas" panose="020B0609020204030204" pitchFamily="49" charset="0"/>
              </a:rPr>
              <a:t>LOCK</a:t>
            </a:r>
            <a:r>
              <a:rPr lang="en-US" dirty="0"/>
              <a:t>-prefixed instruction</a:t>
            </a:r>
          </a:p>
          <a:p>
            <a:r>
              <a:rPr lang="en-US" dirty="0"/>
              <a:t>The concern was that, in a non-</a:t>
            </a:r>
            <a:r>
              <a:rPr lang="en-US" dirty="0" err="1">
                <a:latin typeface="Consolas" panose="020B0609020204030204" pitchFamily="49" charset="0"/>
              </a:rPr>
              <a:t>LOCK</a:t>
            </a:r>
            <a:r>
              <a:rPr lang="en-US" dirty="0" err="1"/>
              <a:t>’d</a:t>
            </a:r>
            <a:r>
              <a:rPr lang="en-US" dirty="0"/>
              <a:t> approach, the CPU could reorder memory operations in the critical section to be *after* the release of the lock</a:t>
            </a:r>
          </a:p>
        </p:txBody>
      </p:sp>
    </p:spTree>
    <p:extLst>
      <p:ext uri="{BB962C8B-B14F-4D97-AF65-F5344CB8AC3E}">
        <p14:creationId xmlns:p14="http://schemas.microsoft.com/office/powerpoint/2010/main" val="21700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cxnSp>
        <p:nvCxnSpPr>
          <p:cNvPr id="6" name="Straight Connector 5">
            <a:extLst>
              <a:ext uri="{FF2B5EF4-FFF2-40B4-BE49-F238E27FC236}">
                <a16:creationId xmlns:a16="http://schemas.microsoft.com/office/drawing/2014/main" id="{4D5DFE13-15C3-4B9E-9C1C-72C2215DAC4C}"/>
              </a:ext>
            </a:extLst>
          </p:cNvPr>
          <p:cNvCxnSpPr/>
          <p:nvPr/>
        </p:nvCxnSpPr>
        <p:spPr>
          <a:xfrm>
            <a:off x="4973446" y="205121"/>
            <a:ext cx="0" cy="6351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E007CC8-D858-49BD-8E21-BC7FCF4EF232}"/>
              </a:ext>
            </a:extLst>
          </p:cNvPr>
          <p:cNvSpPr>
            <a:spLocks noGrp="1"/>
          </p:cNvSpPr>
          <p:nvPr>
            <p:ph idx="1"/>
          </p:nvPr>
        </p:nvSpPr>
        <p:spPr>
          <a:xfrm>
            <a:off x="-11577" y="1261641"/>
            <a:ext cx="5042801" cy="5480448"/>
          </a:xfrm>
        </p:spPr>
        <p:txBody>
          <a:bodyPr>
            <a:normAutofit fontScale="92500"/>
          </a:bodyPr>
          <a:lstStyle/>
          <a:p>
            <a:r>
              <a:rPr lang="en-US" dirty="0"/>
              <a:t>To implement unlock, the Linux developers were unsure whether a </a:t>
            </a:r>
            <a:r>
              <a:rPr lang="en-US" dirty="0" err="1">
                <a:latin typeface="Consolas" panose="020B0609020204030204" pitchFamily="49" charset="0"/>
              </a:rPr>
              <a:t>LOCK</a:t>
            </a:r>
            <a:r>
              <a:rPr lang="en-US" dirty="0" err="1"/>
              <a:t>’d</a:t>
            </a:r>
            <a:r>
              <a:rPr lang="en-US" dirty="0"/>
              <a:t> implementation like . . .</a:t>
            </a:r>
          </a:p>
          <a:p>
            <a:pPr marL="0" indent="0">
              <a:buNone/>
            </a:pPr>
            <a:r>
              <a:rPr lang="en-US" dirty="0"/>
              <a:t>       </a:t>
            </a:r>
            <a:r>
              <a:rPr lang="en-US" dirty="0">
                <a:solidFill>
                  <a:srgbClr val="0070C0"/>
                </a:solidFill>
                <a:latin typeface="Consolas" panose="020B0609020204030204" pitchFamily="49" charset="0"/>
              </a:rPr>
              <a:t>LOCK </a:t>
            </a:r>
            <a:r>
              <a:rPr lang="en-US" dirty="0" err="1">
                <a:solidFill>
                  <a:srgbClr val="0070C0"/>
                </a:solidFill>
                <a:latin typeface="Consolas" panose="020B0609020204030204" pitchFamily="49" charset="0"/>
              </a:rPr>
              <a:t>xchg</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endParaRPr lang="en-US" dirty="0">
              <a:solidFill>
                <a:srgbClr val="00B050"/>
              </a:solidFill>
              <a:latin typeface="Consolas" panose="020B0609020204030204" pitchFamily="49" charset="0"/>
            </a:endParaRPr>
          </a:p>
          <a:p>
            <a:pPr marL="0" indent="0">
              <a:buNone/>
            </a:pPr>
            <a:r>
              <a:rPr lang="en-US" dirty="0"/>
              <a:t>   . . . could be replaced by . . .</a:t>
            </a:r>
          </a:p>
          <a:p>
            <a:pPr marL="0" indent="0">
              <a:buNone/>
            </a:pPr>
            <a:r>
              <a:rPr lang="en-US" dirty="0"/>
              <a:t>       </a:t>
            </a:r>
            <a:r>
              <a:rPr lang="en-US" dirty="0">
                <a:solidFill>
                  <a:srgbClr val="0070C0"/>
                </a:solidFill>
                <a:latin typeface="Consolas" panose="020B0609020204030204" pitchFamily="49" charset="0"/>
              </a:rPr>
              <a:t>mov</a:t>
            </a:r>
            <a:r>
              <a:rPr lang="en-US" dirty="0">
                <a:latin typeface="Consolas" panose="020B0609020204030204" pitchFamily="49" charset="0"/>
              </a:rPr>
              <a:t> </a:t>
            </a:r>
            <a:r>
              <a:rPr lang="en-US" dirty="0">
                <a:solidFill>
                  <a:srgbClr val="00B050"/>
                </a:solidFill>
                <a:latin typeface="Consolas" panose="020B0609020204030204" pitchFamily="49" charset="0"/>
              </a:rPr>
              <a:t>1</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p>
          <a:p>
            <a:pPr marL="0" indent="0">
              <a:buNone/>
            </a:pPr>
            <a:r>
              <a:rPr lang="en-US" dirty="0"/>
              <a:t>   . . . which avoids a painful</a:t>
            </a:r>
            <a:r>
              <a:rPr lang="en-US" dirty="0">
                <a:solidFill>
                  <a:schemeClr val="bg1"/>
                </a:solidFill>
              </a:rPr>
              <a:t> </a:t>
            </a:r>
            <a:r>
              <a:rPr lang="en-US" dirty="0">
                <a:latin typeface="Consolas" panose="020B0609020204030204" pitchFamily="49" charset="0"/>
              </a:rPr>
              <a:t>LOCK</a:t>
            </a:r>
            <a:r>
              <a:rPr lang="en-US" dirty="0"/>
              <a:t>-prefixed instruction</a:t>
            </a:r>
          </a:p>
          <a:p>
            <a:r>
              <a:rPr lang="en-US" dirty="0"/>
              <a:t>The concern was that, in a non-</a:t>
            </a:r>
            <a:r>
              <a:rPr lang="en-US" dirty="0" err="1">
                <a:latin typeface="Consolas" panose="020B0609020204030204" pitchFamily="49" charset="0"/>
              </a:rPr>
              <a:t>LOCK</a:t>
            </a:r>
            <a:r>
              <a:rPr lang="en-US" dirty="0" err="1"/>
              <a:t>’d</a:t>
            </a:r>
            <a:r>
              <a:rPr lang="en-US" dirty="0"/>
              <a:t> approach, the CPU could reorder memory operations in the critical section to be *after* the release of the lock</a:t>
            </a:r>
          </a:p>
        </p:txBody>
      </p:sp>
      <p:sp>
        <p:nvSpPr>
          <p:cNvPr id="7" name="Rectangle 6">
            <a:extLst>
              <a:ext uri="{FF2B5EF4-FFF2-40B4-BE49-F238E27FC236}">
                <a16:creationId xmlns:a16="http://schemas.microsoft.com/office/drawing/2014/main" id="{5EC10964-E30A-4371-91C9-827F70CA6D16}"/>
              </a:ext>
            </a:extLst>
          </p:cNvPr>
          <p:cNvSpPr/>
          <p:nvPr/>
        </p:nvSpPr>
        <p:spPr>
          <a:xfrm>
            <a:off x="5077527" y="115911"/>
            <a:ext cx="7348652" cy="6694140"/>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endParaRPr lang="en-US" sz="1950" dirty="0">
              <a:latin typeface="Consolas" panose="020B0609020204030204" pitchFamily="49" charset="0"/>
            </a:endParaRPr>
          </a:p>
          <a:p>
            <a:r>
              <a:rPr lang="en-US" sz="1950" dirty="0">
                <a:latin typeface="Consolas" panose="020B0609020204030204" pitchFamily="49" charset="0"/>
              </a:rPr>
              <a:t>//Imagine that we acquire the lock here using</a:t>
            </a:r>
          </a:p>
          <a:p>
            <a:r>
              <a:rPr lang="en-US" sz="1950" dirty="0">
                <a:latin typeface="Consolas" panose="020B0609020204030204" pitchFamily="49" charset="0"/>
              </a:rPr>
              <a:t>//an acquisition implementation that has </a:t>
            </a:r>
            <a:r>
              <a:rPr lang="en-US" sz="1950" dirty="0" err="1">
                <a:latin typeface="Consolas" panose="020B0609020204030204" pitchFamily="49" charset="0"/>
              </a:rPr>
              <a:t>mfence</a:t>
            </a:r>
            <a:endParaRPr lang="en-US" sz="1950" dirty="0">
              <a:latin typeface="Consolas" panose="020B0609020204030204" pitchFamily="49" charset="0"/>
            </a:endParaRPr>
          </a:p>
          <a:p>
            <a:r>
              <a:rPr lang="en-US" sz="1950" dirty="0">
                <a:latin typeface="Consolas" panose="020B0609020204030204" pitchFamily="49" charset="0"/>
              </a:rPr>
              <a:t>//semantics . . .</a:t>
            </a:r>
          </a:p>
          <a:p>
            <a:endParaRPr lang="en-US" sz="1950" dirty="0">
              <a:latin typeface="Consolas" panose="020B0609020204030204" pitchFamily="49" charset="0"/>
            </a:endParaRPr>
          </a:p>
          <a:p>
            <a:r>
              <a:rPr lang="en-US" sz="1950" dirty="0">
                <a:latin typeface="Consolas" panose="020B0609020204030204" pitchFamily="49" charset="0"/>
              </a:rPr>
              <a:t>//. . . and then execute the critical section . . .</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ebx</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//CS1</a:t>
            </a:r>
          </a:p>
          <a:p>
            <a:r>
              <a:rPr lang="en-US" sz="1950" dirty="0" err="1">
                <a:solidFill>
                  <a:srgbClr val="0070C0"/>
                </a:solidFill>
                <a:latin typeface="Consolas" panose="020B0609020204030204" pitchFamily="49" charset="0"/>
              </a:rPr>
              <a:t>mul</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//CS2: Dependency on CS1</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a:t>
            </a:r>
            <a:r>
              <a:rPr lang="en-US" sz="1950" dirty="0">
                <a:solidFill>
                  <a:srgbClr val="00B050"/>
                </a:solidFill>
                <a:latin typeface="Consolas" panose="020B0609020204030204" pitchFamily="49" charset="0"/>
              </a:rPr>
              <a:t>16</a:t>
            </a:r>
            <a:r>
              <a:rPr lang="en-US" sz="1950" dirty="0">
                <a:latin typeface="Consolas" panose="020B0609020204030204" pitchFamily="49" charset="0"/>
              </a:rPr>
              <a:t>(%</a:t>
            </a:r>
            <a:r>
              <a:rPr lang="en-US" sz="1950" dirty="0" err="1">
                <a:latin typeface="Consolas" panose="020B0609020204030204" pitchFamily="49" charset="0"/>
              </a:rPr>
              <a:t>ebx</a:t>
            </a:r>
            <a:r>
              <a:rPr lang="en-US" sz="1950" dirty="0">
                <a:latin typeface="Consolas" panose="020B0609020204030204" pitchFamily="49" charset="0"/>
              </a:rPr>
              <a:t>)   //CS3: Dependency on CS2</a:t>
            </a:r>
          </a:p>
          <a:p>
            <a:endParaRPr lang="en-US" sz="1950" dirty="0">
              <a:latin typeface="Consolas" panose="020B0609020204030204" pitchFamily="49" charset="0"/>
            </a:endParaRPr>
          </a:p>
          <a:p>
            <a:r>
              <a:rPr lang="en-US" sz="1950" dirty="0">
                <a:latin typeface="Consolas" panose="020B0609020204030204" pitchFamily="49" charset="0"/>
              </a:rPr>
              <a:t>//. . . and then release the lock like this:</a:t>
            </a:r>
          </a:p>
          <a:p>
            <a:r>
              <a:rPr lang="en-US" sz="1950" dirty="0">
                <a:solidFill>
                  <a:srgbClr val="00B050"/>
                </a:solidFill>
                <a:latin typeface="Consolas" panose="020B0609020204030204" pitchFamily="49" charset="0"/>
              </a:rPr>
              <a:t>release: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a:solidFill>
                  <a:srgbClr val="00B050"/>
                </a:solidFill>
                <a:latin typeface="Consolas" panose="020B0609020204030204" pitchFamily="49" charset="0"/>
              </a:rPr>
              <a:t>1</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  //Set lock to “free”.</a:t>
            </a:r>
          </a:p>
          <a:p>
            <a:r>
              <a:rPr lang="en-US" sz="1950" dirty="0">
                <a:latin typeface="Consolas" panose="020B0609020204030204" pitchFamily="49" charset="0"/>
              </a:rPr>
              <a:t>       //Note that this instruction is not LOCK-</a:t>
            </a:r>
          </a:p>
          <a:p>
            <a:r>
              <a:rPr lang="en-US" sz="1950" dirty="0">
                <a:latin typeface="Consolas" panose="020B0609020204030204" pitchFamily="49" charset="0"/>
              </a:rPr>
              <a:t>       //prefixed, so it does not implement an </a:t>
            </a:r>
          </a:p>
          <a:p>
            <a:r>
              <a:rPr lang="en-US" sz="1950" dirty="0">
                <a:latin typeface="Consolas" panose="020B0609020204030204" pitchFamily="49" charset="0"/>
              </a:rPr>
              <a:t>       //</a:t>
            </a:r>
            <a:r>
              <a:rPr lang="en-US" sz="1950" dirty="0" err="1">
                <a:latin typeface="Consolas" panose="020B0609020204030204" pitchFamily="49" charset="0"/>
              </a:rPr>
              <a:t>mfence</a:t>
            </a:r>
            <a:r>
              <a:rPr lang="en-US" sz="1950" dirty="0">
                <a:latin typeface="Consolas" panose="020B0609020204030204" pitchFamily="49" charset="0"/>
              </a:rPr>
              <a:t>-style memory barrier.</a:t>
            </a:r>
          </a:p>
          <a:p>
            <a:r>
              <a:rPr lang="en-US" sz="1950" dirty="0">
                <a:latin typeface="Consolas" panose="020B0609020204030204" pitchFamily="49" charset="0"/>
              </a:rPr>
              <a:t>       //CS* have no dependency on spinlock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//Could the processor reorder (say) CS3 to</a:t>
            </a:r>
          </a:p>
          <a:p>
            <a:r>
              <a:rPr lang="en-US" sz="1950" dirty="0">
                <a:latin typeface="Consolas" panose="020B0609020204030204" pitchFamily="49" charset="0"/>
              </a:rPr>
              <a:t>       //*after* the lock release??? </a:t>
            </a:r>
          </a:p>
        </p:txBody>
      </p:sp>
      <p:grpSp>
        <p:nvGrpSpPr>
          <p:cNvPr id="11" name="Group 10">
            <a:extLst>
              <a:ext uri="{FF2B5EF4-FFF2-40B4-BE49-F238E27FC236}">
                <a16:creationId xmlns:a16="http://schemas.microsoft.com/office/drawing/2014/main" id="{AAE0112E-5B17-47C9-8E34-2E0A57E13076}"/>
              </a:ext>
            </a:extLst>
          </p:cNvPr>
          <p:cNvGrpSpPr/>
          <p:nvPr/>
        </p:nvGrpSpPr>
        <p:grpSpPr>
          <a:xfrm>
            <a:off x="128027" y="3843239"/>
            <a:ext cx="5967973" cy="3113779"/>
            <a:chOff x="128027" y="3844921"/>
            <a:chExt cx="5967973" cy="3113779"/>
          </a:xfrm>
        </p:grpSpPr>
        <p:pic>
          <p:nvPicPr>
            <p:cNvPr id="8" name="Picture 7">
              <a:extLst>
                <a:ext uri="{FF2B5EF4-FFF2-40B4-BE49-F238E27FC236}">
                  <a16:creationId xmlns:a16="http://schemas.microsoft.com/office/drawing/2014/main" id="{EC30CBCB-CEBB-4104-9F47-4B3ADFBA0A3D}"/>
                </a:ext>
              </a:extLst>
            </p:cNvPr>
            <p:cNvPicPr>
              <a:picLocks noChangeAspect="1"/>
            </p:cNvPicPr>
            <p:nvPr/>
          </p:nvPicPr>
          <p:blipFill rotWithShape="1">
            <a:blip r:embed="rId3"/>
            <a:srcRect r="36000"/>
            <a:stretch/>
          </p:blipFill>
          <p:spPr>
            <a:xfrm>
              <a:off x="128027" y="3844921"/>
              <a:ext cx="2428087" cy="3113779"/>
            </a:xfrm>
            <a:prstGeom prst="rect">
              <a:avLst/>
            </a:prstGeom>
          </p:spPr>
        </p:pic>
        <p:sp>
          <p:nvSpPr>
            <p:cNvPr id="3" name="TextBox 2">
              <a:extLst>
                <a:ext uri="{FF2B5EF4-FFF2-40B4-BE49-F238E27FC236}">
                  <a16:creationId xmlns:a16="http://schemas.microsoft.com/office/drawing/2014/main" id="{6D82A395-DFB3-4BBE-8887-66A28BCD882F}"/>
                </a:ext>
              </a:extLst>
            </p:cNvPr>
            <p:cNvSpPr txBox="1"/>
            <p:nvPr/>
          </p:nvSpPr>
          <p:spPr>
            <a:xfrm>
              <a:off x="2419106" y="4710896"/>
              <a:ext cx="2554340" cy="1200329"/>
            </a:xfrm>
            <a:prstGeom prst="rect">
              <a:avLst/>
            </a:prstGeom>
            <a:noFill/>
          </p:spPr>
          <p:txBody>
            <a:bodyPr wrap="square" rtlCol="0">
              <a:spAutoFit/>
            </a:bodyPr>
            <a:lstStyle/>
            <a:p>
              <a:r>
                <a:rPr lang="en-US" sz="2400" b="1" dirty="0">
                  <a:solidFill>
                    <a:srgbClr val="FF0000"/>
                  </a:solidFill>
                  <a:latin typeface="Segoe UI" panose="020B0502040204020203" pitchFamily="34" charset="0"/>
                  <a:cs typeface="Segoe UI" panose="020B0502040204020203" pitchFamily="34" charset="0"/>
                </a:rPr>
                <a:t>Would violate the atomicity of critical sections!</a:t>
              </a:r>
            </a:p>
          </p:txBody>
        </p:sp>
        <p:sp>
          <p:nvSpPr>
            <p:cNvPr id="4" name="Right Bracket 3">
              <a:extLst>
                <a:ext uri="{FF2B5EF4-FFF2-40B4-BE49-F238E27FC236}">
                  <a16:creationId xmlns:a16="http://schemas.microsoft.com/office/drawing/2014/main" id="{315EBECB-6F31-4FD3-BCE0-EF71939BB9F4}"/>
                </a:ext>
              </a:extLst>
            </p:cNvPr>
            <p:cNvSpPr/>
            <p:nvPr/>
          </p:nvSpPr>
          <p:spPr>
            <a:xfrm rot="10800000">
              <a:off x="5879939" y="6180881"/>
              <a:ext cx="216061" cy="474562"/>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0A65FF3-BE01-4583-B3B0-62E3B1A0BD79}"/>
                </a:ext>
              </a:extLst>
            </p:cNvPr>
            <p:cNvCxnSpPr>
              <a:stCxn id="4" idx="2"/>
            </p:cNvCxnSpPr>
            <p:nvPr/>
          </p:nvCxnSpPr>
          <p:spPr>
            <a:xfrm flipH="1" flipV="1">
              <a:off x="2419106" y="6400800"/>
              <a:ext cx="3460833" cy="1736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3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fade">
                                      <p:cBhvr>
                                        <p:cTn id="7" dur="500"/>
                                        <p:tgtEl>
                                          <p:spTgt spid="7">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fade">
                                      <p:cBhvr>
                                        <p:cTn id="10" dur="500"/>
                                        <p:tgtEl>
                                          <p:spTgt spid="7">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fade">
                                      <p:cBhvr>
                                        <p:cTn id="13" dur="500"/>
                                        <p:tgtEl>
                                          <p:spTgt spid="7">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1" end="11"/>
                                            </p:txEl>
                                          </p:spTgt>
                                        </p:tgtEl>
                                        <p:attrNameLst>
                                          <p:attrName>style.visibility</p:attrName>
                                        </p:attrNameLst>
                                      </p:cBhvr>
                                      <p:to>
                                        <p:strVal val="visible"/>
                                      </p:to>
                                    </p:set>
                                    <p:animEffect transition="in" filter="fade">
                                      <p:cBhvr>
                                        <p:cTn id="16" dur="500"/>
                                        <p:tgtEl>
                                          <p:spTgt spid="7">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fade">
                                      <p:cBhvr>
                                        <p:cTn id="19" dur="500"/>
                                        <p:tgtEl>
                                          <p:spTgt spid="7">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4" end="14"/>
                                            </p:txEl>
                                          </p:spTgt>
                                        </p:tgtEl>
                                        <p:attrNameLst>
                                          <p:attrName>style.visibility</p:attrName>
                                        </p:attrNameLst>
                                      </p:cBhvr>
                                      <p:to>
                                        <p:strVal val="visible"/>
                                      </p:to>
                                    </p:set>
                                    <p:animEffect transition="in" filter="fade">
                                      <p:cBhvr>
                                        <p:cTn id="22" dur="500"/>
                                        <p:tgtEl>
                                          <p:spTgt spid="7">
                                            <p:txEl>
                                              <p:pRg st="14" end="1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5" end="15"/>
                                            </p:txEl>
                                          </p:spTgt>
                                        </p:tgtEl>
                                        <p:attrNameLst>
                                          <p:attrName>style.visibility</p:attrName>
                                        </p:attrNameLst>
                                      </p:cBhvr>
                                      <p:to>
                                        <p:strVal val="visible"/>
                                      </p:to>
                                    </p:set>
                                    <p:animEffect transition="in" filter="fade">
                                      <p:cBhvr>
                                        <p:cTn id="25" dur="500"/>
                                        <p:tgtEl>
                                          <p:spTgt spid="7">
                                            <p:txEl>
                                              <p:pRg st="15" end="1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6" end="16"/>
                                            </p:txEl>
                                          </p:spTgt>
                                        </p:tgtEl>
                                        <p:attrNameLst>
                                          <p:attrName>style.visibility</p:attrName>
                                        </p:attrNameLst>
                                      </p:cBhvr>
                                      <p:to>
                                        <p:strVal val="visible"/>
                                      </p:to>
                                    </p:set>
                                    <p:animEffect transition="in" filter="fade">
                                      <p:cBhvr>
                                        <p:cTn id="30" dur="500"/>
                                        <p:tgtEl>
                                          <p:spTgt spid="7">
                                            <p:txEl>
                                              <p:pRg st="16" end="1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7" end="17"/>
                                            </p:txEl>
                                          </p:spTgt>
                                        </p:tgtEl>
                                        <p:attrNameLst>
                                          <p:attrName>style.visibility</p:attrName>
                                        </p:attrNameLst>
                                      </p:cBhvr>
                                      <p:to>
                                        <p:strVal val="visible"/>
                                      </p:to>
                                    </p:set>
                                    <p:animEffect transition="in" filter="fade">
                                      <p:cBhvr>
                                        <p:cTn id="33" dur="500"/>
                                        <p:tgtEl>
                                          <p:spTgt spid="7">
                                            <p:txEl>
                                              <p:pRg st="17" end="1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8" end="18"/>
                                            </p:txEl>
                                          </p:spTgt>
                                        </p:tgtEl>
                                        <p:attrNameLst>
                                          <p:attrName>style.visibility</p:attrName>
                                        </p:attrNameLst>
                                      </p:cBhvr>
                                      <p:to>
                                        <p:strVal val="visible"/>
                                      </p:to>
                                    </p:set>
                                    <p:animEffect transition="in" filter="fade">
                                      <p:cBhvr>
                                        <p:cTn id="36" dur="500"/>
                                        <p:tgtEl>
                                          <p:spTgt spid="7">
                                            <p:txEl>
                                              <p:pRg st="18" end="1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9" end="19"/>
                                            </p:txEl>
                                          </p:spTgt>
                                        </p:tgtEl>
                                        <p:attrNameLst>
                                          <p:attrName>style.visibility</p:attrName>
                                        </p:attrNameLst>
                                      </p:cBhvr>
                                      <p:to>
                                        <p:strVal val="visible"/>
                                      </p:to>
                                    </p:set>
                                    <p:animEffect transition="in" filter="fade">
                                      <p:cBhvr>
                                        <p:cTn id="39" dur="500"/>
                                        <p:tgtEl>
                                          <p:spTgt spid="7">
                                            <p:txEl>
                                              <p:pRg st="19" end="1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20" end="20"/>
                                            </p:txEl>
                                          </p:spTgt>
                                        </p:tgtEl>
                                        <p:attrNameLst>
                                          <p:attrName>style.visibility</p:attrName>
                                        </p:attrNameLst>
                                      </p:cBhvr>
                                      <p:to>
                                        <p:strVal val="visible"/>
                                      </p:to>
                                    </p:set>
                                    <p:animEffect transition="in" filter="fade">
                                      <p:cBhvr>
                                        <p:cTn id="42" dur="500"/>
                                        <p:tgtEl>
                                          <p:spTgt spid="7">
                                            <p:txEl>
                                              <p:pRg st="20" end="2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21" end="21"/>
                                            </p:txEl>
                                          </p:spTgt>
                                        </p:tgtEl>
                                        <p:attrNameLst>
                                          <p:attrName>style.visibility</p:attrName>
                                        </p:attrNameLst>
                                      </p:cBhvr>
                                      <p:to>
                                        <p:strVal val="visible"/>
                                      </p:to>
                                    </p:set>
                                    <p:animEffect transition="in" filter="fade">
                                      <p:cBhvr>
                                        <p:cTn id="45" dur="500"/>
                                        <p:tgtEl>
                                          <p:spTgt spid="7">
                                            <p:txEl>
                                              <p:pRg st="21" end="2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0">
                                            <p:txEl>
                                              <p:pRg st="0" end="0"/>
                                            </p:txEl>
                                          </p:spTgt>
                                        </p:tgtEl>
                                      </p:cBhvr>
                                    </p:animEffect>
                                    <p:set>
                                      <p:cBhvr>
                                        <p:cTn id="50" dur="1" fill="hold">
                                          <p:stCondLst>
                                            <p:cond delay="499"/>
                                          </p:stCondLst>
                                        </p:cTn>
                                        <p:tgtEl>
                                          <p:spTgt spid="10">
                                            <p:txEl>
                                              <p:pRg st="0" end="0"/>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0">
                                            <p:txEl>
                                              <p:pRg st="1" end="1"/>
                                            </p:txEl>
                                          </p:spTgt>
                                        </p:tgtEl>
                                      </p:cBhvr>
                                    </p:animEffect>
                                    <p:set>
                                      <p:cBhvr>
                                        <p:cTn id="53" dur="1" fill="hold">
                                          <p:stCondLst>
                                            <p:cond delay="499"/>
                                          </p:stCondLst>
                                        </p:cTn>
                                        <p:tgtEl>
                                          <p:spTgt spid="10">
                                            <p:txEl>
                                              <p:pRg st="1" end="1"/>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0">
                                            <p:txEl>
                                              <p:pRg st="2" end="2"/>
                                            </p:txEl>
                                          </p:spTgt>
                                        </p:tgtEl>
                                      </p:cBhvr>
                                    </p:animEffect>
                                    <p:set>
                                      <p:cBhvr>
                                        <p:cTn id="56" dur="1" fill="hold">
                                          <p:stCondLst>
                                            <p:cond delay="499"/>
                                          </p:stCondLst>
                                        </p:cTn>
                                        <p:tgtEl>
                                          <p:spTgt spid="10">
                                            <p:txEl>
                                              <p:pRg st="2" end="2"/>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0">
                                            <p:txEl>
                                              <p:pRg st="3" end="3"/>
                                            </p:txEl>
                                          </p:spTgt>
                                        </p:tgtEl>
                                      </p:cBhvr>
                                    </p:animEffect>
                                    <p:set>
                                      <p:cBhvr>
                                        <p:cTn id="59" dur="1" fill="hold">
                                          <p:stCondLst>
                                            <p:cond delay="499"/>
                                          </p:stCondLst>
                                        </p:cTn>
                                        <p:tgtEl>
                                          <p:spTgt spid="10">
                                            <p:txEl>
                                              <p:pRg st="3" end="3"/>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0">
                                            <p:txEl>
                                              <p:pRg st="4" end="4"/>
                                            </p:txEl>
                                          </p:spTgt>
                                        </p:tgtEl>
                                      </p:cBhvr>
                                    </p:animEffect>
                                    <p:set>
                                      <p:cBhvr>
                                        <p:cTn id="62" dur="1" fill="hold">
                                          <p:stCondLst>
                                            <p:cond delay="499"/>
                                          </p:stCondLst>
                                        </p:cTn>
                                        <p:tgtEl>
                                          <p:spTgt spid="10">
                                            <p:txEl>
                                              <p:pRg st="4" end="4"/>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0">
                                            <p:txEl>
                                              <p:pRg st="5" end="5"/>
                                            </p:txEl>
                                          </p:spTgt>
                                        </p:tgtEl>
                                      </p:cBhvr>
                                    </p:animEffect>
                                    <p:set>
                                      <p:cBhvr>
                                        <p:cTn id="65" dur="1" fill="hold">
                                          <p:stCondLst>
                                            <p:cond delay="499"/>
                                          </p:stCondLst>
                                        </p:cTn>
                                        <p:tgtEl>
                                          <p:spTgt spid="10">
                                            <p:txEl>
                                              <p:pRg st="5" end="5"/>
                                            </p:txEl>
                                          </p:spTgt>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4388-9751-47E5-858A-9520E9A2A224}"/>
              </a:ext>
            </a:extLst>
          </p:cNvPr>
          <p:cNvSpPr>
            <a:spLocks noGrp="1"/>
          </p:cNvSpPr>
          <p:nvPr>
            <p:ph type="title"/>
          </p:nvPr>
        </p:nvSpPr>
        <p:spPr>
          <a:xfrm>
            <a:off x="0" y="1833695"/>
            <a:ext cx="3936381" cy="2857577"/>
          </a:xfrm>
        </p:spPr>
        <p:txBody>
          <a:bodyPr>
            <a:normAutofit fontScale="90000"/>
          </a:bodyPr>
          <a:lstStyle/>
          <a:p>
            <a:r>
              <a:rPr lang="en-US" sz="3600" dirty="0"/>
              <a:t>An Intel developer replied to a thread on the Linux kernel mailing list, and explained why</a:t>
            </a:r>
            <a:br>
              <a:rPr lang="en-US" sz="3600" dirty="0"/>
            </a:br>
            <a:r>
              <a:rPr lang="en-US" sz="3600" dirty="0">
                <a:solidFill>
                  <a:srgbClr val="0070C0"/>
                </a:solidFill>
                <a:latin typeface="Consolas" panose="020B0609020204030204" pitchFamily="49" charset="0"/>
              </a:rPr>
              <a:t>mov</a:t>
            </a:r>
            <a:r>
              <a:rPr lang="en-US" sz="3600" dirty="0">
                <a:latin typeface="Consolas" panose="020B0609020204030204" pitchFamily="49" charset="0"/>
              </a:rPr>
              <a:t> </a:t>
            </a:r>
            <a:r>
              <a:rPr lang="en-US" sz="3600" dirty="0">
                <a:solidFill>
                  <a:srgbClr val="00B050"/>
                </a:solidFill>
                <a:latin typeface="Consolas" panose="020B0609020204030204" pitchFamily="49" charset="0"/>
              </a:rPr>
              <a:t>1</a:t>
            </a:r>
            <a:r>
              <a:rPr lang="en-US" sz="3600" dirty="0">
                <a:latin typeface="Consolas" panose="020B0609020204030204" pitchFamily="49" charset="0"/>
              </a:rPr>
              <a:t>, (%</a:t>
            </a:r>
            <a:r>
              <a:rPr lang="en-US" sz="3600" dirty="0" err="1">
                <a:latin typeface="Consolas" panose="020B0609020204030204" pitchFamily="49" charset="0"/>
              </a:rPr>
              <a:t>eax</a:t>
            </a:r>
            <a:r>
              <a:rPr lang="en-US" sz="3600" dirty="0">
                <a:latin typeface="Consolas" panose="020B0609020204030204" pitchFamily="49" charset="0"/>
              </a:rPr>
              <a:t>)</a:t>
            </a:r>
            <a:br>
              <a:rPr lang="en-US" sz="3600" dirty="0">
                <a:latin typeface="Consolas" panose="020B0609020204030204" pitchFamily="49" charset="0"/>
              </a:rPr>
            </a:br>
            <a:r>
              <a:rPr lang="en-US" sz="3600" dirty="0"/>
              <a:t>is correct!</a:t>
            </a:r>
          </a:p>
        </p:txBody>
      </p:sp>
      <p:pic>
        <p:nvPicPr>
          <p:cNvPr id="4" name="Picture 3">
            <a:extLst>
              <a:ext uri="{FF2B5EF4-FFF2-40B4-BE49-F238E27FC236}">
                <a16:creationId xmlns:a16="http://schemas.microsoft.com/office/drawing/2014/main" id="{9239E7C7-C257-402D-B474-4E7ACB8A0B71}"/>
              </a:ext>
            </a:extLst>
          </p:cNvPr>
          <p:cNvPicPr>
            <a:picLocks noChangeAspect="1"/>
          </p:cNvPicPr>
          <p:nvPr/>
        </p:nvPicPr>
        <p:blipFill>
          <a:blip r:embed="rId3"/>
          <a:stretch>
            <a:fillRect/>
          </a:stretch>
        </p:blipFill>
        <p:spPr>
          <a:xfrm>
            <a:off x="3936381" y="-13377"/>
            <a:ext cx="8255620" cy="6916870"/>
          </a:xfrm>
          <a:prstGeom prst="rect">
            <a:avLst/>
          </a:prstGeom>
        </p:spPr>
      </p:pic>
      <p:grpSp>
        <p:nvGrpSpPr>
          <p:cNvPr id="7" name="Group 6">
            <a:extLst>
              <a:ext uri="{FF2B5EF4-FFF2-40B4-BE49-F238E27FC236}">
                <a16:creationId xmlns:a16="http://schemas.microsoft.com/office/drawing/2014/main" id="{37666108-CB33-44CF-B545-F74F008BD4EB}"/>
              </a:ext>
            </a:extLst>
          </p:cNvPr>
          <p:cNvGrpSpPr/>
          <p:nvPr/>
        </p:nvGrpSpPr>
        <p:grpSpPr>
          <a:xfrm>
            <a:off x="0" y="0"/>
            <a:ext cx="12192000" cy="6916870"/>
            <a:chOff x="0" y="-13377"/>
            <a:chExt cx="12192000" cy="6916870"/>
          </a:xfrm>
        </p:grpSpPr>
        <p:sp>
          <p:nvSpPr>
            <p:cNvPr id="6" name="Rectangle 5">
              <a:extLst>
                <a:ext uri="{FF2B5EF4-FFF2-40B4-BE49-F238E27FC236}">
                  <a16:creationId xmlns:a16="http://schemas.microsoft.com/office/drawing/2014/main" id="{90F0C737-A1A2-4E09-AF0F-A5DD71A45BD8}"/>
                </a:ext>
              </a:extLst>
            </p:cNvPr>
            <p:cNvSpPr/>
            <p:nvPr/>
          </p:nvSpPr>
          <p:spPr>
            <a:xfrm>
              <a:off x="0" y="-13377"/>
              <a:ext cx="12192000" cy="6916870"/>
            </a:xfrm>
            <a:prstGeom prst="rect">
              <a:avLst/>
            </a:prstGeom>
            <a:solidFill>
              <a:schemeClr val="tx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D41AEB-4298-4675-A64A-4C91E33E233F}"/>
                </a:ext>
              </a:extLst>
            </p:cNvPr>
            <p:cNvPicPr>
              <a:picLocks noChangeAspect="1"/>
            </p:cNvPicPr>
            <p:nvPr/>
          </p:nvPicPr>
          <p:blipFill>
            <a:blip r:embed="rId4"/>
            <a:stretch>
              <a:fillRect/>
            </a:stretch>
          </p:blipFill>
          <p:spPr>
            <a:xfrm>
              <a:off x="297083" y="2743196"/>
              <a:ext cx="11640710" cy="1674803"/>
            </a:xfrm>
            <a:prstGeom prst="rect">
              <a:avLst/>
            </a:prstGeom>
            <a:ln w="57150">
              <a:solidFill>
                <a:schemeClr val="tx1"/>
              </a:solidFill>
            </a:ln>
          </p:spPr>
        </p:pic>
      </p:grpSp>
    </p:spTree>
    <p:extLst>
      <p:ext uri="{BB962C8B-B14F-4D97-AF65-F5344CB8AC3E}">
        <p14:creationId xmlns:p14="http://schemas.microsoft.com/office/powerpoint/2010/main" val="38722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B567DFC-87ED-4CAF-8E11-ABC202F564DE}"/>
              </a:ext>
            </a:extLst>
          </p:cNvPr>
          <p:cNvGrpSpPr/>
          <p:nvPr/>
        </p:nvGrpSpPr>
        <p:grpSpPr>
          <a:xfrm>
            <a:off x="3198970" y="1851106"/>
            <a:ext cx="8842373" cy="4911121"/>
            <a:chOff x="3198970" y="1851106"/>
            <a:chExt cx="8842373" cy="4911121"/>
          </a:xfrm>
        </p:grpSpPr>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165226" y="312876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sp>
          <p:nvSpPr>
            <p:cNvPr id="38" name="TextBox 37">
              <a:extLst>
                <a:ext uri="{FF2B5EF4-FFF2-40B4-BE49-F238E27FC236}">
                  <a16:creationId xmlns:a16="http://schemas.microsoft.com/office/drawing/2014/main" id="{4C17DB30-B584-4425-A8B8-02B5BEBC20A9}"/>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grpSp>
      <p:pic>
        <p:nvPicPr>
          <p:cNvPr id="47" name="Picture 46">
            <a:extLst>
              <a:ext uri="{FF2B5EF4-FFF2-40B4-BE49-F238E27FC236}">
                <a16:creationId xmlns:a16="http://schemas.microsoft.com/office/drawing/2014/main" id="{78CCF039-53C4-48CB-8C61-43BE3417BC38}"/>
              </a:ext>
            </a:extLst>
          </p:cNvPr>
          <p:cNvPicPr>
            <a:picLocks noChangeAspect="1"/>
          </p:cNvPicPr>
          <p:nvPr/>
        </p:nvPicPr>
        <p:blipFill>
          <a:blip r:embed="rId5"/>
          <a:stretch>
            <a:fillRect/>
          </a:stretch>
        </p:blipFill>
        <p:spPr>
          <a:xfrm>
            <a:off x="297083" y="2743196"/>
            <a:ext cx="11640710" cy="1674803"/>
          </a:xfrm>
          <a:prstGeom prst="rect">
            <a:avLst/>
          </a:prstGeom>
          <a:ln w="57150">
            <a:solidFill>
              <a:schemeClr val="tx1"/>
            </a:solidFill>
          </a:ln>
        </p:spPr>
      </p:pic>
      <p:sp>
        <p:nvSpPr>
          <p:cNvPr id="49" name="Rectangle 48">
            <a:extLst>
              <a:ext uri="{FF2B5EF4-FFF2-40B4-BE49-F238E27FC236}">
                <a16:creationId xmlns:a16="http://schemas.microsoft.com/office/drawing/2014/main" id="{7539510A-0A0C-4A52-9246-724DE34077B2}"/>
              </a:ext>
            </a:extLst>
          </p:cNvPr>
          <p:cNvSpPr/>
          <p:nvPr/>
        </p:nvSpPr>
        <p:spPr>
          <a:xfrm>
            <a:off x="8215291" y="3302535"/>
            <a:ext cx="2276983" cy="123424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64AE470-2626-4B63-A403-DEAFF3BB0586}"/>
              </a:ext>
            </a:extLst>
          </p:cNvPr>
          <p:cNvSpPr/>
          <p:nvPr/>
        </p:nvSpPr>
        <p:spPr>
          <a:xfrm>
            <a:off x="4413966" y="3304340"/>
            <a:ext cx="2276983" cy="123424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BDE83C7-58A2-4A03-9973-05F2D12BE02A}"/>
              </a:ext>
            </a:extLst>
          </p:cNvPr>
          <p:cNvSpPr txBox="1"/>
          <p:nvPr/>
        </p:nvSpPr>
        <p:spPr>
          <a:xfrm>
            <a:off x="94901" y="2988262"/>
            <a:ext cx="4347070" cy="3539430"/>
          </a:xfrm>
          <a:prstGeom prst="rect">
            <a:avLst/>
          </a:prstGeom>
          <a:noFill/>
        </p:spPr>
        <p:txBody>
          <a:bodyPr wrap="square" rtlCol="0">
            <a:spAutoFit/>
          </a:bodyPr>
          <a:lstStyle/>
          <a:p>
            <a:r>
              <a:rPr lang="en-US" sz="2800" b="1" dirty="0">
                <a:solidFill>
                  <a:srgbClr val="00B0F0"/>
                </a:solidFill>
                <a:latin typeface="Segoe UI" panose="020B0502040204020203" pitchFamily="34" charset="0"/>
                <a:cs typeface="Segoe UI" panose="020B0502040204020203" pitchFamily="34" charset="0"/>
              </a:rPr>
              <a:t>A store buffer entry for write instruction </a:t>
            </a:r>
            <a:r>
              <a:rPr lang="en-US" sz="2800" b="1" dirty="0">
                <a:solidFill>
                  <a:srgbClr val="00B0F0"/>
                </a:solidFill>
                <a:latin typeface="Consolas" panose="020B0609020204030204" pitchFamily="49" charset="0"/>
                <a:cs typeface="Segoe UI" panose="020B0502040204020203" pitchFamily="34" charset="0"/>
              </a:rPr>
              <a:t>w</a:t>
            </a:r>
            <a:r>
              <a:rPr lang="en-US" sz="2800" b="1" dirty="0">
                <a:solidFill>
                  <a:srgbClr val="00B0F0"/>
                </a:solidFill>
                <a:latin typeface="Segoe UI" panose="020B0502040204020203" pitchFamily="34" charset="0"/>
                <a:cs typeface="Segoe UI" panose="020B0502040204020203" pitchFamily="34" charset="0"/>
              </a:rPr>
              <a:t> can only be flushed if all instructions prior to </a:t>
            </a:r>
            <a:r>
              <a:rPr lang="en-US" sz="2800" b="1" dirty="0">
                <a:solidFill>
                  <a:srgbClr val="00B0F0"/>
                </a:solidFill>
                <a:latin typeface="Consolas" panose="020B0609020204030204" pitchFamily="49" charset="0"/>
                <a:cs typeface="Segoe UI" panose="020B0502040204020203" pitchFamily="34" charset="0"/>
              </a:rPr>
              <a:t>w</a:t>
            </a:r>
            <a:r>
              <a:rPr lang="en-US" sz="2800" b="1" dirty="0">
                <a:solidFill>
                  <a:srgbClr val="00B0F0"/>
                </a:solidFill>
                <a:latin typeface="Segoe UI" panose="020B0502040204020203" pitchFamily="34" charset="0"/>
                <a:cs typeface="Segoe UI" panose="020B0502040204020203" pitchFamily="34" charset="0"/>
              </a:rPr>
              <a:t> in program order have committed (and exited the store buffer if any are writes)!</a:t>
            </a:r>
          </a:p>
        </p:txBody>
      </p:sp>
    </p:spTree>
    <p:extLst>
      <p:ext uri="{BB962C8B-B14F-4D97-AF65-F5344CB8AC3E}">
        <p14:creationId xmlns:p14="http://schemas.microsoft.com/office/powerpoint/2010/main" val="30009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70833E-6 -7.40741E-7 L -0.00416 -0.38704 " pathEditMode="relative" rAng="0" ptsTypes="AA">
                                      <p:cBhvr>
                                        <p:cTn id="6" dur="1000" fill="hold"/>
                                        <p:tgtEl>
                                          <p:spTgt spid="47"/>
                                        </p:tgtEl>
                                        <p:attrNameLst>
                                          <p:attrName>ppt_x</p:attrName>
                                          <p:attrName>ppt_y</p:attrName>
                                        </p:attrNameLst>
                                      </p:cBhvr>
                                      <p:rCtr x="-208" y="-19352"/>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E93-4161-41F4-BCCA-456707403118}"/>
              </a:ext>
            </a:extLst>
          </p:cNvPr>
          <p:cNvSpPr>
            <a:spLocks noGrp="1"/>
          </p:cNvSpPr>
          <p:nvPr>
            <p:ph type="title"/>
          </p:nvPr>
        </p:nvSpPr>
        <p:spPr>
          <a:xfrm>
            <a:off x="0" y="153253"/>
            <a:ext cx="4861932" cy="1007284"/>
          </a:xfrm>
        </p:spPr>
        <p:txBody>
          <a:bodyPr>
            <a:noAutofit/>
          </a:bodyPr>
          <a:lstStyle/>
          <a:p>
            <a:r>
              <a:rPr lang="en-US" sz="3600" dirty="0"/>
              <a:t>Case Study: A Correct x86 Spinlock</a:t>
            </a:r>
          </a:p>
        </p:txBody>
      </p:sp>
      <p:sp>
        <p:nvSpPr>
          <p:cNvPr id="7" name="Rectangle 6">
            <a:extLst>
              <a:ext uri="{FF2B5EF4-FFF2-40B4-BE49-F238E27FC236}">
                <a16:creationId xmlns:a16="http://schemas.microsoft.com/office/drawing/2014/main" id="{5EC10964-E30A-4371-91C9-827F70CA6D16}"/>
              </a:ext>
            </a:extLst>
          </p:cNvPr>
          <p:cNvSpPr/>
          <p:nvPr/>
        </p:nvSpPr>
        <p:spPr>
          <a:xfrm>
            <a:off x="5077527" y="115911"/>
            <a:ext cx="7348652" cy="4893647"/>
          </a:xfrm>
          <a:prstGeom prst="rect">
            <a:avLst/>
          </a:prstGeom>
        </p:spPr>
        <p:txBody>
          <a:bodyPr wrap="square">
            <a:spAutoFit/>
          </a:bodyPr>
          <a:lstStyle/>
          <a:p>
            <a:r>
              <a:rPr lang="en-US" sz="1950" dirty="0">
                <a:latin typeface="Consolas" panose="020B0609020204030204" pitchFamily="49" charset="0"/>
              </a:rPr>
              <a:t>//The Linux implementation: lock lives at (%</a:t>
            </a:r>
            <a:r>
              <a:rPr lang="en-US" sz="1950" dirty="0" err="1">
                <a:latin typeface="Consolas" panose="020B0609020204030204" pitchFamily="49" charset="0"/>
              </a:rPr>
              <a:t>eax</a:t>
            </a:r>
            <a:r>
              <a:rPr lang="en-US" sz="1950" dirty="0">
                <a:latin typeface="Consolas" panose="020B0609020204030204" pitchFamily="49" charset="0"/>
              </a:rPr>
              <a:t>).</a:t>
            </a:r>
          </a:p>
          <a:p>
            <a:r>
              <a:rPr lang="en-US" sz="1950" dirty="0">
                <a:latin typeface="Consolas" panose="020B0609020204030204" pitchFamily="49" charset="0"/>
              </a:rPr>
              <a:t>//  Free: (%</a:t>
            </a:r>
            <a:r>
              <a:rPr lang="en-US" sz="1950" dirty="0" err="1">
                <a:latin typeface="Consolas" panose="020B0609020204030204" pitchFamily="49" charset="0"/>
              </a:rPr>
              <a:t>eax</a:t>
            </a:r>
            <a:r>
              <a:rPr lang="en-US" sz="1950" dirty="0">
                <a:latin typeface="Consolas" panose="020B0609020204030204" pitchFamily="49" charset="0"/>
              </a:rPr>
              <a:t>) == 1</a:t>
            </a:r>
          </a:p>
          <a:p>
            <a:r>
              <a:rPr lang="en-US" sz="1950" dirty="0">
                <a:latin typeface="Consolas" panose="020B0609020204030204" pitchFamily="49" charset="0"/>
              </a:rPr>
              <a:t>//  Held: (%</a:t>
            </a:r>
            <a:r>
              <a:rPr lang="en-US" sz="1950" dirty="0" err="1">
                <a:latin typeface="Consolas" panose="020B0609020204030204" pitchFamily="49" charset="0"/>
              </a:rPr>
              <a:t>eax</a:t>
            </a:r>
            <a:r>
              <a:rPr lang="en-US" sz="1950" dirty="0">
                <a:latin typeface="Consolas" panose="020B0609020204030204" pitchFamily="49" charset="0"/>
              </a:rPr>
              <a:t>) &lt;= 0</a:t>
            </a:r>
          </a:p>
          <a:p>
            <a:endParaRPr lang="en-US" sz="1950" dirty="0">
              <a:latin typeface="Consolas" panose="020B0609020204030204" pitchFamily="49" charset="0"/>
            </a:endParaRPr>
          </a:p>
          <a:p>
            <a:r>
              <a:rPr lang="en-US" sz="1950" dirty="0">
                <a:latin typeface="Consolas" panose="020B0609020204030204" pitchFamily="49" charset="0"/>
              </a:rPr>
              <a:t>//Imagine that we acquire the lock here using</a:t>
            </a:r>
          </a:p>
          <a:p>
            <a:r>
              <a:rPr lang="en-US" sz="1950" dirty="0">
                <a:latin typeface="Consolas" panose="020B0609020204030204" pitchFamily="49" charset="0"/>
              </a:rPr>
              <a:t>//an acquisition implementation that has </a:t>
            </a:r>
            <a:r>
              <a:rPr lang="en-US" sz="1950" dirty="0" err="1">
                <a:latin typeface="Consolas" panose="020B0609020204030204" pitchFamily="49" charset="0"/>
              </a:rPr>
              <a:t>mfence</a:t>
            </a:r>
            <a:endParaRPr lang="en-US" sz="1950" dirty="0">
              <a:latin typeface="Consolas" panose="020B0609020204030204" pitchFamily="49" charset="0"/>
            </a:endParaRPr>
          </a:p>
          <a:p>
            <a:r>
              <a:rPr lang="en-US" sz="1950" dirty="0">
                <a:latin typeface="Consolas" panose="020B0609020204030204" pitchFamily="49" charset="0"/>
              </a:rPr>
              <a:t>//semantics . . .</a:t>
            </a:r>
          </a:p>
          <a:p>
            <a:endParaRPr lang="en-US" sz="1950" dirty="0">
              <a:latin typeface="Consolas" panose="020B0609020204030204" pitchFamily="49" charset="0"/>
            </a:endParaRPr>
          </a:p>
          <a:p>
            <a:r>
              <a:rPr lang="en-US" sz="1950" dirty="0">
                <a:latin typeface="Consolas" panose="020B0609020204030204" pitchFamily="49" charset="0"/>
              </a:rPr>
              <a:t>//. . . and then execute the critical section . . .</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ebx</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//CT1</a:t>
            </a:r>
          </a:p>
          <a:p>
            <a:r>
              <a:rPr lang="en-US" sz="1950" dirty="0" err="1">
                <a:solidFill>
                  <a:srgbClr val="0070C0"/>
                </a:solidFill>
                <a:latin typeface="Consolas" panose="020B0609020204030204" pitchFamily="49" charset="0"/>
              </a:rPr>
              <a:t>mul</a:t>
            </a:r>
            <a:r>
              <a:rPr lang="en-US" sz="1950" dirty="0">
                <a:latin typeface="Consolas" panose="020B0609020204030204" pitchFamily="49" charset="0"/>
              </a:rPr>
              <a:t> %</a:t>
            </a:r>
            <a:r>
              <a:rPr lang="en-US" sz="1950" dirty="0" err="1">
                <a:latin typeface="Consolas" panose="020B0609020204030204" pitchFamily="49" charset="0"/>
              </a:rPr>
              <a:t>ecx</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//CT2: Dependency on CT1</a:t>
            </a:r>
          </a:p>
          <a:p>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err="1">
                <a:latin typeface="Consolas" panose="020B0609020204030204" pitchFamily="49" charset="0"/>
              </a:rPr>
              <a:t>edx</a:t>
            </a:r>
            <a:r>
              <a:rPr lang="en-US" sz="1950" dirty="0">
                <a:latin typeface="Consolas" panose="020B0609020204030204" pitchFamily="49" charset="0"/>
              </a:rPr>
              <a:t>, </a:t>
            </a:r>
            <a:r>
              <a:rPr lang="en-US" sz="1950" dirty="0">
                <a:solidFill>
                  <a:srgbClr val="00B050"/>
                </a:solidFill>
                <a:latin typeface="Consolas" panose="020B0609020204030204" pitchFamily="49" charset="0"/>
              </a:rPr>
              <a:t>16</a:t>
            </a:r>
            <a:r>
              <a:rPr lang="en-US" sz="1950" dirty="0">
                <a:latin typeface="Consolas" panose="020B0609020204030204" pitchFamily="49" charset="0"/>
              </a:rPr>
              <a:t>(%</a:t>
            </a:r>
            <a:r>
              <a:rPr lang="en-US" sz="1950" dirty="0" err="1">
                <a:latin typeface="Consolas" panose="020B0609020204030204" pitchFamily="49" charset="0"/>
              </a:rPr>
              <a:t>ebx</a:t>
            </a:r>
            <a:r>
              <a:rPr lang="en-US" sz="1950" dirty="0">
                <a:latin typeface="Consolas" panose="020B0609020204030204" pitchFamily="49" charset="0"/>
              </a:rPr>
              <a:t>)   //CT3: Dependency on CT2</a:t>
            </a:r>
          </a:p>
          <a:p>
            <a:endParaRPr lang="en-US" sz="1950" dirty="0">
              <a:latin typeface="Consolas" panose="020B0609020204030204" pitchFamily="49" charset="0"/>
            </a:endParaRPr>
          </a:p>
          <a:p>
            <a:r>
              <a:rPr lang="en-US" sz="1950" dirty="0">
                <a:latin typeface="Consolas" panose="020B0609020204030204" pitchFamily="49" charset="0"/>
              </a:rPr>
              <a:t>//. . . and then release the lock like this:</a:t>
            </a:r>
          </a:p>
          <a:p>
            <a:r>
              <a:rPr lang="en-US" sz="1950" dirty="0">
                <a:solidFill>
                  <a:srgbClr val="00B050"/>
                </a:solidFill>
                <a:latin typeface="Consolas" panose="020B0609020204030204" pitchFamily="49" charset="0"/>
              </a:rPr>
              <a:t>release:</a:t>
            </a:r>
          </a:p>
          <a:p>
            <a:r>
              <a:rPr lang="en-US" sz="1950" dirty="0">
                <a:latin typeface="Consolas" panose="020B0609020204030204" pitchFamily="49" charset="0"/>
              </a:rPr>
              <a:t>    </a:t>
            </a:r>
            <a:r>
              <a:rPr lang="en-US" sz="1950" dirty="0">
                <a:solidFill>
                  <a:srgbClr val="0070C0"/>
                </a:solidFill>
                <a:latin typeface="Consolas" panose="020B0609020204030204" pitchFamily="49" charset="0"/>
              </a:rPr>
              <a:t>mov</a:t>
            </a:r>
            <a:r>
              <a:rPr lang="en-US" sz="1950" dirty="0">
                <a:latin typeface="Consolas" panose="020B0609020204030204" pitchFamily="49" charset="0"/>
              </a:rPr>
              <a:t> </a:t>
            </a:r>
            <a:r>
              <a:rPr lang="en-US" sz="1950" dirty="0">
                <a:solidFill>
                  <a:srgbClr val="00B050"/>
                </a:solidFill>
                <a:latin typeface="Consolas" panose="020B0609020204030204" pitchFamily="49" charset="0"/>
              </a:rPr>
              <a:t>1</a:t>
            </a:r>
            <a:r>
              <a:rPr lang="en-US" sz="1950" dirty="0">
                <a:latin typeface="Consolas" panose="020B0609020204030204" pitchFamily="49" charset="0"/>
              </a:rPr>
              <a:t>, (%</a:t>
            </a:r>
            <a:r>
              <a:rPr lang="en-US" sz="1950" dirty="0" err="1">
                <a:latin typeface="Consolas" panose="020B0609020204030204" pitchFamily="49" charset="0"/>
              </a:rPr>
              <a:t>eax</a:t>
            </a:r>
            <a:r>
              <a:rPr lang="en-US" sz="1950" dirty="0">
                <a:latin typeface="Consolas" panose="020B0609020204030204" pitchFamily="49" charset="0"/>
              </a:rPr>
              <a:t>)</a:t>
            </a:r>
          </a:p>
        </p:txBody>
      </p:sp>
      <p:sp>
        <p:nvSpPr>
          <p:cNvPr id="8" name="Rectangle 7">
            <a:extLst>
              <a:ext uri="{FF2B5EF4-FFF2-40B4-BE49-F238E27FC236}">
                <a16:creationId xmlns:a16="http://schemas.microsoft.com/office/drawing/2014/main" id="{71540504-06D2-420C-AA00-84E2A100262F}"/>
              </a:ext>
            </a:extLst>
          </p:cNvPr>
          <p:cNvSpPr/>
          <p:nvPr/>
        </p:nvSpPr>
        <p:spPr>
          <a:xfrm>
            <a:off x="5077527" y="3929374"/>
            <a:ext cx="6439283" cy="111490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59E807-DB77-4E00-A3DF-C34081C84D25}"/>
              </a:ext>
            </a:extLst>
          </p:cNvPr>
          <p:cNvSpPr txBox="1"/>
          <p:nvPr/>
        </p:nvSpPr>
        <p:spPr>
          <a:xfrm>
            <a:off x="356286" y="3771180"/>
            <a:ext cx="4992954" cy="3108543"/>
          </a:xfrm>
          <a:prstGeom prst="rect">
            <a:avLst/>
          </a:prstGeom>
          <a:noFill/>
        </p:spPr>
        <p:txBody>
          <a:bodyPr wrap="square" rtlCol="0">
            <a:spAutoFit/>
          </a:bodyPr>
          <a:lstStyle/>
          <a:p>
            <a:r>
              <a:rPr lang="en-US" sz="2800" b="1" dirty="0">
                <a:solidFill>
                  <a:srgbClr val="00B0F0"/>
                </a:solidFill>
                <a:latin typeface="Segoe UI" panose="020B0502040204020203" pitchFamily="34" charset="0"/>
                <a:cs typeface="Segoe UI" panose="020B0502040204020203" pitchFamily="34" charset="0"/>
              </a:rPr>
              <a:t>This is safe: If an external CPU sees the spinlock as free (i.e., sees the write to </a:t>
            </a:r>
            <a:r>
              <a:rPr lang="en-US" sz="2800" b="1" dirty="0">
                <a:solidFill>
                  <a:srgbClr val="00B0F0"/>
                </a:solidFill>
                <a:latin typeface="Consolas" panose="020B0609020204030204" pitchFamily="49" charset="0"/>
                <a:cs typeface="Segoe UI" panose="020B0502040204020203" pitchFamily="34" charset="0"/>
              </a:rPr>
              <a:t>(%</a:t>
            </a:r>
            <a:r>
              <a:rPr lang="en-US" sz="2800" b="1" dirty="0" err="1">
                <a:solidFill>
                  <a:srgbClr val="00B0F0"/>
                </a:solidFill>
                <a:latin typeface="Consolas" panose="020B0609020204030204" pitchFamily="49" charset="0"/>
                <a:cs typeface="Segoe UI" panose="020B0502040204020203" pitchFamily="34" charset="0"/>
              </a:rPr>
              <a:t>eax</a:t>
            </a:r>
            <a:r>
              <a:rPr lang="en-US" sz="2800" b="1" dirty="0">
                <a:solidFill>
                  <a:srgbClr val="00B0F0"/>
                </a:solidFill>
                <a:latin typeface="Consolas" panose="020B0609020204030204" pitchFamily="49" charset="0"/>
                <a:cs typeface="Segoe UI" panose="020B0502040204020203" pitchFamily="34" charset="0"/>
              </a:rPr>
              <a:t>)</a:t>
            </a:r>
            <a:r>
              <a:rPr lang="en-US" sz="2800" b="1" dirty="0">
                <a:solidFill>
                  <a:srgbClr val="00B0F0"/>
                </a:solidFill>
                <a:latin typeface="Segoe UI" panose="020B0502040204020203" pitchFamily="34" charset="0"/>
                <a:cs typeface="Segoe UI" panose="020B0502040204020203" pitchFamily="34" charset="0"/>
              </a:rPr>
              <a:t>), then all of the prior reads and writes in the local core’s critical section have become visible.</a:t>
            </a:r>
          </a:p>
        </p:txBody>
      </p:sp>
    </p:spTree>
    <p:extLst>
      <p:ext uri="{BB962C8B-B14F-4D97-AF65-F5344CB8AC3E}">
        <p14:creationId xmlns:p14="http://schemas.microsoft.com/office/powerpoint/2010/main" val="279799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endParaRPr lang="en-US" dirty="0"/>
          </a:p>
        </p:txBody>
      </p:sp>
      <p:sp>
        <p:nvSpPr>
          <p:cNvPr id="7" name="TextBox 6">
            <a:extLst>
              <a:ext uri="{FF2B5EF4-FFF2-40B4-BE49-F238E27FC236}">
                <a16:creationId xmlns:a16="http://schemas.microsoft.com/office/drawing/2014/main" id="{871B2314-CA5A-4177-8995-14DE0BFF82AB}"/>
              </a:ext>
            </a:extLst>
          </p:cNvPr>
          <p:cNvSpPr txBox="1"/>
          <p:nvPr/>
        </p:nvSpPr>
        <p:spPr>
          <a:xfrm>
            <a:off x="7159083" y="879674"/>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p:txBody>
      </p:sp>
      <p:sp>
        <p:nvSpPr>
          <p:cNvPr id="9" name="TextBox 8">
            <a:extLst>
              <a:ext uri="{FF2B5EF4-FFF2-40B4-BE49-F238E27FC236}">
                <a16:creationId xmlns:a16="http://schemas.microsoft.com/office/drawing/2014/main" id="{96EC836F-6103-4AB9-AB49-AB5F28DDB504}"/>
              </a:ext>
            </a:extLst>
          </p:cNvPr>
          <p:cNvSpPr txBox="1"/>
          <p:nvPr/>
        </p:nvSpPr>
        <p:spPr>
          <a:xfrm>
            <a:off x="7159082" y="2689679"/>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rcx</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p:txBody>
      </p:sp>
      <p:grpSp>
        <p:nvGrpSpPr>
          <p:cNvPr id="25" name="Group 24">
            <a:extLst>
              <a:ext uri="{FF2B5EF4-FFF2-40B4-BE49-F238E27FC236}">
                <a16:creationId xmlns:a16="http://schemas.microsoft.com/office/drawing/2014/main" id="{EFA2633A-E299-4DB0-9BBB-EACD2AC51588}"/>
              </a:ext>
            </a:extLst>
          </p:cNvPr>
          <p:cNvGrpSpPr/>
          <p:nvPr/>
        </p:nvGrpSpPr>
        <p:grpSpPr>
          <a:xfrm>
            <a:off x="6096000" y="1691034"/>
            <a:ext cx="1063083" cy="1373610"/>
            <a:chOff x="6096000" y="1691034"/>
            <a:chExt cx="1063083" cy="1373610"/>
          </a:xfrm>
        </p:grpSpPr>
        <p:sp>
          <p:nvSpPr>
            <p:cNvPr id="12" name="Right Bracket 11">
              <a:extLst>
                <a:ext uri="{FF2B5EF4-FFF2-40B4-BE49-F238E27FC236}">
                  <a16:creationId xmlns:a16="http://schemas.microsoft.com/office/drawing/2014/main" id="{9CD7839A-75EE-45E1-A492-E29E17EEAAF3}"/>
                </a:ext>
              </a:extLst>
            </p:cNvPr>
            <p:cNvSpPr/>
            <p:nvPr/>
          </p:nvSpPr>
          <p:spPr>
            <a:xfrm>
              <a:off x="6096000" y="2491287"/>
              <a:ext cx="293226" cy="573357"/>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D4A00C-A3D4-4BE0-AEF3-227017DDD513}"/>
                </a:ext>
              </a:extLst>
            </p:cNvPr>
            <p:cNvCxnSpPr>
              <a:endCxn id="7" idx="1"/>
            </p:cNvCxnSpPr>
            <p:nvPr/>
          </p:nvCxnSpPr>
          <p:spPr>
            <a:xfrm>
              <a:off x="6585995" y="1696404"/>
              <a:ext cx="573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8059BB-3DC7-4901-915C-908CD7060B7A}"/>
                </a:ext>
              </a:extLst>
            </p:cNvPr>
            <p:cNvCxnSpPr>
              <a:cxnSpLocks/>
            </p:cNvCxnSpPr>
            <p:nvPr/>
          </p:nvCxnSpPr>
          <p:spPr>
            <a:xfrm flipH="1" flipV="1">
              <a:off x="6597146" y="1691034"/>
              <a:ext cx="7499" cy="10849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E77BE3-FD89-4FA7-8906-163E3EB08D8D}"/>
                </a:ext>
              </a:extLst>
            </p:cNvPr>
            <p:cNvCxnSpPr>
              <a:cxnSpLocks/>
            </p:cNvCxnSpPr>
            <p:nvPr/>
          </p:nvCxnSpPr>
          <p:spPr>
            <a:xfrm>
              <a:off x="6381727" y="2764367"/>
              <a:ext cx="222918"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14D74D7-4D8A-4C25-AB29-9EA7BC5ACE9A}"/>
              </a:ext>
            </a:extLst>
          </p:cNvPr>
          <p:cNvGrpSpPr/>
          <p:nvPr/>
        </p:nvGrpSpPr>
        <p:grpSpPr>
          <a:xfrm>
            <a:off x="6381727" y="3251179"/>
            <a:ext cx="769856" cy="837936"/>
            <a:chOff x="6096000" y="2533682"/>
            <a:chExt cx="1055584" cy="837936"/>
          </a:xfrm>
        </p:grpSpPr>
        <p:sp>
          <p:nvSpPr>
            <p:cNvPr id="27" name="Right Bracket 26">
              <a:extLst>
                <a:ext uri="{FF2B5EF4-FFF2-40B4-BE49-F238E27FC236}">
                  <a16:creationId xmlns:a16="http://schemas.microsoft.com/office/drawing/2014/main" id="{B77D6B3E-7A0C-4F11-8064-70428DAFA08B}"/>
                </a:ext>
              </a:extLst>
            </p:cNvPr>
            <p:cNvSpPr/>
            <p:nvPr/>
          </p:nvSpPr>
          <p:spPr>
            <a:xfrm>
              <a:off x="6096000" y="2533682"/>
              <a:ext cx="293226" cy="837936"/>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A25CF5A-D718-4508-AB35-2F7B209F6DAD}"/>
                </a:ext>
              </a:extLst>
            </p:cNvPr>
            <p:cNvCxnSpPr>
              <a:cxnSpLocks/>
              <a:stCxn id="27" idx="2"/>
            </p:cNvCxnSpPr>
            <p:nvPr/>
          </p:nvCxnSpPr>
          <p:spPr>
            <a:xfrm flipV="1">
              <a:off x="6389226" y="2952649"/>
              <a:ext cx="762358"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10EA7F5-99BF-4B21-8CD5-D46E08030EB2}"/>
              </a:ext>
            </a:extLst>
          </p:cNvPr>
          <p:cNvGrpSpPr/>
          <p:nvPr/>
        </p:nvGrpSpPr>
        <p:grpSpPr>
          <a:xfrm>
            <a:off x="8251904" y="808944"/>
            <a:ext cx="3211550" cy="6022750"/>
            <a:chOff x="8251904" y="808944"/>
            <a:chExt cx="3211550" cy="6022750"/>
          </a:xfrm>
        </p:grpSpPr>
        <p:sp>
          <p:nvSpPr>
            <p:cNvPr id="4" name="Arrow: Right 3">
              <a:extLst>
                <a:ext uri="{FF2B5EF4-FFF2-40B4-BE49-F238E27FC236}">
                  <a16:creationId xmlns:a16="http://schemas.microsoft.com/office/drawing/2014/main" id="{4FAE2062-15CB-4CD1-A370-6185BAC6A055}"/>
                </a:ext>
              </a:extLst>
            </p:cNvPr>
            <p:cNvSpPr/>
            <p:nvPr/>
          </p:nvSpPr>
          <p:spPr>
            <a:xfrm rot="16200000">
              <a:off x="7311695" y="2713734"/>
              <a:ext cx="4811270" cy="1001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B200EE-5119-47F1-99B4-DA9316FFCCB6}"/>
                </a:ext>
              </a:extLst>
            </p:cNvPr>
            <p:cNvSpPr txBox="1"/>
            <p:nvPr/>
          </p:nvSpPr>
          <p:spPr>
            <a:xfrm>
              <a:off x="8251904" y="5631365"/>
              <a:ext cx="3211550" cy="1200329"/>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Remember: This is from the perspective of an external core!</a:t>
              </a:r>
            </a:p>
          </p:txBody>
        </p:sp>
      </p:grpSp>
    </p:spTree>
    <p:extLst>
      <p:ext uri="{BB962C8B-B14F-4D97-AF65-F5344CB8AC3E}">
        <p14:creationId xmlns:p14="http://schemas.microsoft.com/office/powerpoint/2010/main" val="25197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r>
              <a:rPr lang="en-US" dirty="0" err="1"/>
              <a:t>StoreLoad</a:t>
            </a:r>
            <a:r>
              <a:rPr lang="en-US" dirty="0"/>
              <a:t>: A memory read can become visible before a memory write that is:</a:t>
            </a:r>
          </a:p>
          <a:p>
            <a:pPr marL="1204913" lvl="2" indent="-290513">
              <a:buFont typeface="+mj-lt"/>
              <a:buAutoNum type="arabicPeriod"/>
            </a:pPr>
            <a:r>
              <a:rPr lang="en-US" sz="2400" dirty="0"/>
              <a:t>Earlier in program order</a:t>
            </a:r>
          </a:p>
          <a:p>
            <a:pPr marL="1204913" lvl="2" indent="-290513">
              <a:buFont typeface="+mj-lt"/>
              <a:buAutoNum type="arabicPeriod"/>
            </a:pPr>
            <a:r>
              <a:rPr lang="en-US" sz="2400" dirty="0"/>
              <a:t>Doesn’t involve the same memory location</a:t>
            </a:r>
          </a:p>
        </p:txBody>
      </p:sp>
      <p:sp>
        <p:nvSpPr>
          <p:cNvPr id="7" name="TextBox 6">
            <a:extLst>
              <a:ext uri="{FF2B5EF4-FFF2-40B4-BE49-F238E27FC236}">
                <a16:creationId xmlns:a16="http://schemas.microsoft.com/office/drawing/2014/main" id="{871B2314-CA5A-4177-8995-14DE0BFF82AB}"/>
              </a:ext>
            </a:extLst>
          </p:cNvPr>
          <p:cNvSpPr txBox="1"/>
          <p:nvPr/>
        </p:nvSpPr>
        <p:spPr>
          <a:xfrm>
            <a:off x="7159083" y="879674"/>
            <a:ext cx="4638907" cy="163346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//Won’t be reordered, even</a:t>
            </a:r>
          </a:p>
          <a:p>
            <a:pPr>
              <a:lnSpc>
                <a:spcPts val="2400"/>
              </a:lnSpc>
            </a:pPr>
            <a:r>
              <a:rPr lang="en-US" sz="2400" dirty="0">
                <a:latin typeface="Consolas" panose="020B0609020204030204" pitchFamily="49" charset="0"/>
              </a:rPr>
              <a:t>//if the instructions have</a:t>
            </a:r>
          </a:p>
          <a:p>
            <a:pPr>
              <a:lnSpc>
                <a:spcPts val="2400"/>
              </a:lnSpc>
            </a:pPr>
            <a:r>
              <a:rPr lang="en-US" sz="2400" dirty="0">
                <a:latin typeface="Consolas" panose="020B0609020204030204" pitchFamily="49" charset="0"/>
              </a:rPr>
              <a:t>//no dependencies.</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rbx</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a:t>
            </a:r>
            <a:r>
              <a:rPr lang="en-US" sz="2400" dirty="0" err="1">
                <a:latin typeface="Consolas" panose="020B0609020204030204" pitchFamily="49" charset="0"/>
              </a:rPr>
              <a:t>rcx</a:t>
            </a:r>
            <a:r>
              <a:rPr lang="en-US" sz="2400" dirty="0">
                <a:latin typeface="Consolas" panose="020B0609020204030204" pitchFamily="49" charset="0"/>
              </a:rPr>
              <a:t>), %r11</a:t>
            </a:r>
          </a:p>
        </p:txBody>
      </p:sp>
      <p:sp>
        <p:nvSpPr>
          <p:cNvPr id="9" name="TextBox 8">
            <a:extLst>
              <a:ext uri="{FF2B5EF4-FFF2-40B4-BE49-F238E27FC236}">
                <a16:creationId xmlns:a16="http://schemas.microsoft.com/office/drawing/2014/main" id="{96EC836F-6103-4AB9-AB49-AB5F28DDB504}"/>
              </a:ext>
            </a:extLst>
          </p:cNvPr>
          <p:cNvSpPr txBox="1"/>
          <p:nvPr/>
        </p:nvSpPr>
        <p:spPr>
          <a:xfrm>
            <a:off x="7159082" y="2678528"/>
            <a:ext cx="4638907" cy="1325684"/>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//Can be reordered if the</a:t>
            </a:r>
          </a:p>
          <a:p>
            <a:pPr>
              <a:lnSpc>
                <a:spcPts val="2400"/>
              </a:lnSpc>
            </a:pPr>
            <a:r>
              <a:rPr lang="en-US" sz="2400" dirty="0">
                <a:latin typeface="Consolas" panose="020B0609020204030204" pitchFamily="49" charset="0"/>
              </a:rPr>
              <a:t>//store </a:t>
            </a:r>
            <a:r>
              <a:rPr lang="en-US" sz="2400" dirty="0" err="1">
                <a:latin typeface="Consolas" panose="020B0609020204030204" pitchFamily="49" charset="0"/>
              </a:rPr>
              <a:t>addr</a:t>
            </a:r>
            <a:r>
              <a:rPr lang="en-US" sz="2400" dirty="0">
                <a:latin typeface="Consolas" panose="020B0609020204030204" pitchFamily="49" charset="0"/>
              </a:rPr>
              <a:t> != load </a:t>
            </a:r>
            <a:r>
              <a:rPr lang="en-US" sz="2400" dirty="0" err="1">
                <a:latin typeface="Consolas" panose="020B0609020204030204" pitchFamily="49" charset="0"/>
              </a:rPr>
              <a:t>addr</a:t>
            </a:r>
            <a:endParaRPr lang="en-US" sz="2400" dirty="0">
              <a:latin typeface="Consolas" panose="020B0609020204030204" pitchFamily="49" charset="0"/>
            </a:endParaRP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a:t>
            </a:r>
            <a:r>
              <a:rPr lang="en-US" sz="2400" dirty="0" err="1">
                <a:latin typeface="Consolas" panose="020B0609020204030204" pitchFamily="49" charset="0"/>
              </a:rPr>
              <a:t>rcx</a:t>
            </a:r>
            <a:r>
              <a:rPr lang="en-US" sz="2400" dirty="0">
                <a:latin typeface="Consolas" panose="020B0609020204030204" pitchFamily="49" charset="0"/>
              </a:rPr>
              <a:t>), %r11</a:t>
            </a:r>
          </a:p>
        </p:txBody>
      </p:sp>
      <p:grpSp>
        <p:nvGrpSpPr>
          <p:cNvPr id="25" name="Group 24">
            <a:extLst>
              <a:ext uri="{FF2B5EF4-FFF2-40B4-BE49-F238E27FC236}">
                <a16:creationId xmlns:a16="http://schemas.microsoft.com/office/drawing/2014/main" id="{EFA2633A-E299-4DB0-9BBB-EACD2AC51588}"/>
              </a:ext>
            </a:extLst>
          </p:cNvPr>
          <p:cNvGrpSpPr/>
          <p:nvPr/>
        </p:nvGrpSpPr>
        <p:grpSpPr>
          <a:xfrm>
            <a:off x="6096000" y="1658636"/>
            <a:ext cx="1063083" cy="3188509"/>
            <a:chOff x="6096000" y="-123865"/>
            <a:chExt cx="1063083" cy="3188509"/>
          </a:xfrm>
        </p:grpSpPr>
        <p:sp>
          <p:nvSpPr>
            <p:cNvPr id="12" name="Right Bracket 11">
              <a:extLst>
                <a:ext uri="{FF2B5EF4-FFF2-40B4-BE49-F238E27FC236}">
                  <a16:creationId xmlns:a16="http://schemas.microsoft.com/office/drawing/2014/main" id="{9CD7839A-75EE-45E1-A492-E29E17EEAAF3}"/>
                </a:ext>
              </a:extLst>
            </p:cNvPr>
            <p:cNvSpPr/>
            <p:nvPr/>
          </p:nvSpPr>
          <p:spPr>
            <a:xfrm>
              <a:off x="6096000" y="2491287"/>
              <a:ext cx="293226" cy="573357"/>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D4A00C-A3D4-4BE0-AEF3-227017DDD513}"/>
                </a:ext>
              </a:extLst>
            </p:cNvPr>
            <p:cNvCxnSpPr>
              <a:cxnSpLocks/>
            </p:cNvCxnSpPr>
            <p:nvPr/>
          </p:nvCxnSpPr>
          <p:spPr>
            <a:xfrm>
              <a:off x="6585995" y="-109245"/>
              <a:ext cx="573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8059BB-3DC7-4901-915C-908CD7060B7A}"/>
                </a:ext>
              </a:extLst>
            </p:cNvPr>
            <p:cNvCxnSpPr>
              <a:cxnSpLocks/>
            </p:cNvCxnSpPr>
            <p:nvPr/>
          </p:nvCxnSpPr>
          <p:spPr>
            <a:xfrm flipH="1" flipV="1">
              <a:off x="6604645" y="-123865"/>
              <a:ext cx="2" cy="290545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E77BE3-FD89-4FA7-8906-163E3EB08D8D}"/>
                </a:ext>
              </a:extLst>
            </p:cNvPr>
            <p:cNvCxnSpPr>
              <a:cxnSpLocks/>
            </p:cNvCxnSpPr>
            <p:nvPr/>
          </p:nvCxnSpPr>
          <p:spPr>
            <a:xfrm>
              <a:off x="6381727" y="2764367"/>
              <a:ext cx="222918"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AA97CAE-4CFA-4127-981E-F3367EB10ED7}"/>
              </a:ext>
            </a:extLst>
          </p:cNvPr>
          <p:cNvSpPr txBox="1"/>
          <p:nvPr/>
        </p:nvSpPr>
        <p:spPr>
          <a:xfrm>
            <a:off x="7159081" y="4215601"/>
            <a:ext cx="4638907" cy="2556790"/>
          </a:xfrm>
          <a:prstGeom prst="rect">
            <a:avLst/>
          </a:prstGeom>
          <a:noFill/>
          <a:ln w="38100">
            <a:solidFill>
              <a:schemeClr val="tx1"/>
            </a:solidFill>
          </a:ln>
        </p:spPr>
        <p:txBody>
          <a:bodyPr wrap="square" rtlCol="0">
            <a:spAutoFit/>
          </a:bodyPr>
          <a:lstStyle/>
          <a:p>
            <a:pPr>
              <a:lnSpc>
                <a:spcPts val="2400"/>
              </a:lnSpc>
            </a:pPr>
            <a:r>
              <a:rPr lang="en-US" sz="2400" dirty="0">
                <a:latin typeface="Consolas" panose="020B0609020204030204" pitchFamily="49" charset="0"/>
              </a:rPr>
              <a:t>//*Cannot* be reordered:</a:t>
            </a:r>
          </a:p>
          <a:p>
            <a:pPr>
              <a:lnSpc>
                <a:spcPts val="2400"/>
              </a:lnSpc>
            </a:pPr>
            <a:r>
              <a:rPr lang="en-US" sz="2400" dirty="0">
                <a:latin typeface="Consolas" panose="020B0609020204030204" pitchFamily="49" charset="0"/>
              </a:rPr>
              <a:t>//Doing so would cause the</a:t>
            </a:r>
          </a:p>
          <a:p>
            <a:pPr>
              <a:lnSpc>
                <a:spcPts val="2400"/>
              </a:lnSpc>
            </a:pPr>
            <a:r>
              <a:rPr lang="en-US" sz="2400" dirty="0">
                <a:latin typeface="Consolas" panose="020B0609020204030204" pitchFamily="49" charset="0"/>
              </a:rPr>
              <a:t>//load to not fetch the</a:t>
            </a:r>
          </a:p>
          <a:p>
            <a:pPr>
              <a:lnSpc>
                <a:spcPts val="2400"/>
              </a:lnSpc>
            </a:pPr>
            <a:r>
              <a:rPr lang="en-US" sz="2400" dirty="0">
                <a:latin typeface="Consolas" panose="020B0609020204030204" pitchFamily="49" charset="0"/>
              </a:rPr>
              <a:t>//appropriate value from</a:t>
            </a:r>
          </a:p>
          <a:p>
            <a:pPr>
              <a:lnSpc>
                <a:spcPts val="2400"/>
              </a:lnSpc>
            </a:pPr>
            <a:r>
              <a:rPr lang="en-US" sz="2400" dirty="0">
                <a:latin typeface="Consolas" panose="020B0609020204030204" pitchFamily="49" charset="0"/>
              </a:rPr>
              <a:t>//the store! There’s a</a:t>
            </a:r>
          </a:p>
          <a:p>
            <a:pPr>
              <a:lnSpc>
                <a:spcPts val="2400"/>
              </a:lnSpc>
            </a:pPr>
            <a:r>
              <a:rPr lang="en-US" sz="2400" dirty="0">
                <a:latin typeface="Consolas" panose="020B0609020204030204" pitchFamily="49" charset="0"/>
              </a:rPr>
              <a:t>//data dependency here!</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a:t>
            </a:r>
          </a:p>
          <a:p>
            <a:pPr>
              <a:lnSpc>
                <a:spcPts val="2400"/>
              </a:lnSpc>
            </a:pPr>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a:t>
            </a:r>
            <a:r>
              <a:rPr lang="en-US" sz="2400" dirty="0" err="1">
                <a:latin typeface="Consolas" panose="020B0609020204030204" pitchFamily="49" charset="0"/>
              </a:rPr>
              <a:t>rbx</a:t>
            </a:r>
            <a:r>
              <a:rPr lang="en-US" sz="2400" dirty="0">
                <a:latin typeface="Consolas" panose="020B0609020204030204" pitchFamily="49" charset="0"/>
              </a:rPr>
              <a:t>), %r11</a:t>
            </a:r>
          </a:p>
        </p:txBody>
      </p:sp>
      <p:grpSp>
        <p:nvGrpSpPr>
          <p:cNvPr id="21" name="Group 20">
            <a:extLst>
              <a:ext uri="{FF2B5EF4-FFF2-40B4-BE49-F238E27FC236}">
                <a16:creationId xmlns:a16="http://schemas.microsoft.com/office/drawing/2014/main" id="{F2CDB29D-C2CE-4111-83AF-4A07EA01855A}"/>
              </a:ext>
            </a:extLst>
          </p:cNvPr>
          <p:cNvGrpSpPr/>
          <p:nvPr/>
        </p:nvGrpSpPr>
        <p:grpSpPr>
          <a:xfrm>
            <a:off x="6096000" y="3140307"/>
            <a:ext cx="1059337" cy="3464245"/>
            <a:chOff x="6096000" y="-123865"/>
            <a:chExt cx="1059337" cy="4862758"/>
          </a:xfrm>
        </p:grpSpPr>
        <p:sp>
          <p:nvSpPr>
            <p:cNvPr id="23" name="Right Bracket 22">
              <a:extLst>
                <a:ext uri="{FF2B5EF4-FFF2-40B4-BE49-F238E27FC236}">
                  <a16:creationId xmlns:a16="http://schemas.microsoft.com/office/drawing/2014/main" id="{0A6A9DF2-8B9C-46F4-A6DB-DCF8BD6C2C22}"/>
                </a:ext>
              </a:extLst>
            </p:cNvPr>
            <p:cNvSpPr/>
            <p:nvPr/>
          </p:nvSpPr>
          <p:spPr>
            <a:xfrm>
              <a:off x="6096000" y="2491290"/>
              <a:ext cx="293226" cy="2247603"/>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AD4A0D2-D211-4796-9BCF-275755C98CA6}"/>
                </a:ext>
              </a:extLst>
            </p:cNvPr>
            <p:cNvCxnSpPr>
              <a:cxnSpLocks/>
            </p:cNvCxnSpPr>
            <p:nvPr/>
          </p:nvCxnSpPr>
          <p:spPr>
            <a:xfrm>
              <a:off x="6863034" y="-109245"/>
              <a:ext cx="29230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FDF71E-8CE6-4D13-A3AD-D76A6CEB8D93}"/>
                </a:ext>
              </a:extLst>
            </p:cNvPr>
            <p:cNvCxnSpPr>
              <a:cxnSpLocks/>
            </p:cNvCxnSpPr>
            <p:nvPr/>
          </p:nvCxnSpPr>
          <p:spPr>
            <a:xfrm flipH="1" flipV="1">
              <a:off x="6872597" y="-123865"/>
              <a:ext cx="2" cy="290545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F354EC8-5C7D-40FF-AC43-4E676CE8C145}"/>
                </a:ext>
              </a:extLst>
            </p:cNvPr>
            <p:cNvCxnSpPr>
              <a:cxnSpLocks/>
            </p:cNvCxnSpPr>
            <p:nvPr/>
          </p:nvCxnSpPr>
          <p:spPr>
            <a:xfrm>
              <a:off x="6381727" y="2764367"/>
              <a:ext cx="50075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A5BB0D7D-84D3-4BAA-B9ED-2776FEDC9E7D}"/>
              </a:ext>
            </a:extLst>
          </p:cNvPr>
          <p:cNvCxnSpPr>
            <a:cxnSpLocks/>
          </p:cNvCxnSpPr>
          <p:nvPr/>
        </p:nvCxnSpPr>
        <p:spPr>
          <a:xfrm flipV="1">
            <a:off x="6882478" y="5191539"/>
            <a:ext cx="267070" cy="53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149-724A-4BFF-8BD0-4D41F91B0F5B}"/>
              </a:ext>
            </a:extLst>
          </p:cNvPr>
          <p:cNvSpPr>
            <a:spLocks noGrp="1"/>
          </p:cNvSpPr>
          <p:nvPr>
            <p:ph type="title"/>
          </p:nvPr>
        </p:nvSpPr>
        <p:spPr>
          <a:xfrm>
            <a:off x="0" y="6308"/>
            <a:ext cx="12192000" cy="873366"/>
          </a:xfrm>
        </p:spPr>
        <p:txBody>
          <a:bodyPr>
            <a:normAutofit fontScale="90000"/>
          </a:bodyPr>
          <a:lstStyle/>
          <a:p>
            <a:r>
              <a:rPr lang="en-US" dirty="0"/>
              <a:t>Which Memory Operations Does x86 Reorder?</a:t>
            </a:r>
          </a:p>
        </p:txBody>
      </p:sp>
      <p:sp>
        <p:nvSpPr>
          <p:cNvPr id="3" name="Content Placeholder 2">
            <a:extLst>
              <a:ext uri="{FF2B5EF4-FFF2-40B4-BE49-F238E27FC236}">
                <a16:creationId xmlns:a16="http://schemas.microsoft.com/office/drawing/2014/main" id="{59386D66-D009-40B0-AA68-C50FB342C9DC}"/>
              </a:ext>
            </a:extLst>
          </p:cNvPr>
          <p:cNvSpPr>
            <a:spLocks noGrp="1"/>
          </p:cNvSpPr>
          <p:nvPr>
            <p:ph idx="1"/>
          </p:nvPr>
        </p:nvSpPr>
        <p:spPr>
          <a:xfrm>
            <a:off x="150472" y="671332"/>
            <a:ext cx="6435523" cy="6099335"/>
          </a:xfrm>
        </p:spPr>
        <p:txBody>
          <a:bodyPr>
            <a:normAutofit/>
          </a:bodyPr>
          <a:lstStyle/>
          <a:p>
            <a:r>
              <a:rPr lang="en-US" dirty="0"/>
              <a:t>Suppose that we examine two program-order memory operations: </a:t>
            </a:r>
            <a:r>
              <a:rPr lang="en-US" dirty="0" err="1"/>
              <a:t>LoadLoad</a:t>
            </a:r>
            <a:r>
              <a:rPr lang="en-US" dirty="0"/>
              <a:t>, </a:t>
            </a:r>
            <a:r>
              <a:rPr lang="en-US" dirty="0" err="1"/>
              <a:t>StoreStore</a:t>
            </a:r>
            <a:r>
              <a:rPr lang="en-US" dirty="0"/>
              <a:t>, </a:t>
            </a:r>
            <a:r>
              <a:rPr lang="en-US" dirty="0" err="1"/>
              <a:t>LoadStore</a:t>
            </a:r>
            <a:r>
              <a:rPr lang="en-US" dirty="0"/>
              <a:t>, </a:t>
            </a:r>
            <a:r>
              <a:rPr lang="en-US" dirty="0" err="1"/>
              <a:t>StoreLoad</a:t>
            </a:r>
            <a:endParaRPr lang="en-US" dirty="0"/>
          </a:p>
          <a:p>
            <a:r>
              <a:rPr lang="en-US" dirty="0"/>
              <a:t>x86 only does </a:t>
            </a:r>
            <a:r>
              <a:rPr lang="en-US" dirty="0" err="1"/>
              <a:t>StoreLoad</a:t>
            </a:r>
            <a:r>
              <a:rPr lang="en-US" dirty="0"/>
              <a:t> reordering!</a:t>
            </a:r>
          </a:p>
          <a:p>
            <a:pPr lvl="1"/>
            <a:r>
              <a:rPr lang="en-US" dirty="0" err="1"/>
              <a:t>StoreStore</a:t>
            </a:r>
            <a:r>
              <a:rPr lang="en-US" dirty="0"/>
              <a:t>: Two program-order memory writes become visible in program order</a:t>
            </a:r>
          </a:p>
          <a:p>
            <a:pPr lvl="1"/>
            <a:r>
              <a:rPr lang="en-US" dirty="0" err="1"/>
              <a:t>LoadStore</a:t>
            </a:r>
            <a:r>
              <a:rPr lang="en-US" dirty="0"/>
              <a:t>: A memory write is never made visible before a memory read that is earlier in program order</a:t>
            </a:r>
          </a:p>
          <a:p>
            <a:pPr lvl="1"/>
            <a:r>
              <a:rPr lang="en-US" dirty="0" err="1"/>
              <a:t>LoadLoad</a:t>
            </a:r>
            <a:r>
              <a:rPr lang="en-US" dirty="0"/>
              <a:t>: Two program-order memory reads will become visible in program order</a:t>
            </a:r>
          </a:p>
          <a:p>
            <a:pPr lvl="1"/>
            <a:r>
              <a:rPr lang="en-US" dirty="0" err="1"/>
              <a:t>StoreLoad</a:t>
            </a:r>
            <a:r>
              <a:rPr lang="en-US" dirty="0"/>
              <a:t>: A memory read can become visible before a memory write that is:</a:t>
            </a:r>
          </a:p>
          <a:p>
            <a:pPr marL="1204913" lvl="2" indent="-290513">
              <a:buFont typeface="+mj-lt"/>
              <a:buAutoNum type="arabicPeriod"/>
            </a:pPr>
            <a:r>
              <a:rPr lang="en-US" sz="2400" dirty="0"/>
              <a:t>Earlier in program order</a:t>
            </a:r>
          </a:p>
          <a:p>
            <a:pPr marL="1204913" lvl="2" indent="-290513">
              <a:buFont typeface="+mj-lt"/>
              <a:buAutoNum type="arabicPeriod"/>
            </a:pPr>
            <a:r>
              <a:rPr lang="en-US" sz="2400" dirty="0"/>
              <a:t>Doesn’t involve the same memory location</a:t>
            </a:r>
          </a:p>
        </p:txBody>
      </p:sp>
      <p:grpSp>
        <p:nvGrpSpPr>
          <p:cNvPr id="21" name="Group 20">
            <a:extLst>
              <a:ext uri="{FF2B5EF4-FFF2-40B4-BE49-F238E27FC236}">
                <a16:creationId xmlns:a16="http://schemas.microsoft.com/office/drawing/2014/main" id="{F2CDB29D-C2CE-4111-83AF-4A07EA01855A}"/>
              </a:ext>
            </a:extLst>
          </p:cNvPr>
          <p:cNvGrpSpPr/>
          <p:nvPr/>
        </p:nvGrpSpPr>
        <p:grpSpPr>
          <a:xfrm>
            <a:off x="6096000" y="5003352"/>
            <a:ext cx="786478" cy="1601200"/>
            <a:chOff x="6096000" y="2491290"/>
            <a:chExt cx="786478" cy="2247603"/>
          </a:xfrm>
        </p:grpSpPr>
        <p:sp>
          <p:nvSpPr>
            <p:cNvPr id="23" name="Right Bracket 22">
              <a:extLst>
                <a:ext uri="{FF2B5EF4-FFF2-40B4-BE49-F238E27FC236}">
                  <a16:creationId xmlns:a16="http://schemas.microsoft.com/office/drawing/2014/main" id="{0A6A9DF2-8B9C-46F4-A6DB-DCF8BD6C2C22}"/>
                </a:ext>
              </a:extLst>
            </p:cNvPr>
            <p:cNvSpPr/>
            <p:nvPr/>
          </p:nvSpPr>
          <p:spPr>
            <a:xfrm>
              <a:off x="6096000" y="2491290"/>
              <a:ext cx="293226" cy="2247603"/>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F354EC8-5C7D-40FF-AC43-4E676CE8C145}"/>
                </a:ext>
              </a:extLst>
            </p:cNvPr>
            <p:cNvCxnSpPr>
              <a:cxnSpLocks/>
            </p:cNvCxnSpPr>
            <p:nvPr/>
          </p:nvCxnSpPr>
          <p:spPr>
            <a:xfrm>
              <a:off x="6381727" y="2764367"/>
              <a:ext cx="50075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A5BB0D7D-84D3-4BAA-B9ED-2776FEDC9E7D}"/>
              </a:ext>
            </a:extLst>
          </p:cNvPr>
          <p:cNvCxnSpPr>
            <a:cxnSpLocks/>
          </p:cNvCxnSpPr>
          <p:nvPr/>
        </p:nvCxnSpPr>
        <p:spPr>
          <a:xfrm flipV="1">
            <a:off x="6882478" y="5191539"/>
            <a:ext cx="267070" cy="53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CC85A994-73B4-449A-A47E-6FCBF25FF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27" y="2892693"/>
            <a:ext cx="2600227" cy="319260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9001F673-BAF5-4CFE-8A07-040614824825}"/>
              </a:ext>
            </a:extLst>
          </p:cNvPr>
          <p:cNvSpPr txBox="1">
            <a:spLocks/>
          </p:cNvSpPr>
          <p:nvPr/>
        </p:nvSpPr>
        <p:spPr>
          <a:xfrm>
            <a:off x="8520863" y="2020757"/>
            <a:ext cx="3520665" cy="49364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dirty="0"/>
              <a:t>Motivation</a:t>
            </a:r>
          </a:p>
          <a:p>
            <a:pPr marL="288925" lvl="1"/>
            <a:r>
              <a:rPr lang="en-US" sz="3200" dirty="0"/>
              <a:t>Writes are fast to complete because they can always go in store buffers and update L*/RAM later</a:t>
            </a:r>
          </a:p>
          <a:p>
            <a:pPr marL="288925" lvl="1"/>
            <a:r>
              <a:rPr lang="en-US" sz="3200" dirty="0"/>
              <a:t>Reads must always pull from L*/RAM, so try to start them as soon as possible</a:t>
            </a:r>
          </a:p>
          <a:p>
            <a:pPr marL="288925" lvl="1"/>
            <a:r>
              <a:rPr lang="en-US" sz="3200" dirty="0"/>
              <a:t>Reads don’t modify ISA-level machine state, so issuing them “ahead of time” seems harmless</a:t>
            </a:r>
          </a:p>
          <a:p>
            <a:pPr lvl="1"/>
            <a:endParaRPr lang="en-US" sz="2800" dirty="0"/>
          </a:p>
        </p:txBody>
      </p:sp>
    </p:spTree>
    <p:extLst>
      <p:ext uri="{BB962C8B-B14F-4D97-AF65-F5344CB8AC3E}">
        <p14:creationId xmlns:p14="http://schemas.microsoft.com/office/powerpoint/2010/main" val="153563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B40C-3DDB-4B7D-A02D-8D16776BCEE7}"/>
              </a:ext>
            </a:extLst>
          </p:cNvPr>
          <p:cNvSpPr>
            <a:spLocks noGrp="1"/>
          </p:cNvSpPr>
          <p:nvPr>
            <p:ph type="title"/>
          </p:nvPr>
        </p:nvSpPr>
        <p:spPr>
          <a:xfrm>
            <a:off x="0" y="65880"/>
            <a:ext cx="12192000" cy="896516"/>
          </a:xfrm>
        </p:spPr>
        <p:txBody>
          <a:bodyPr>
            <a:normAutofit/>
          </a:bodyPr>
          <a:lstStyle/>
          <a:p>
            <a:r>
              <a:rPr lang="en-US" sz="4000" dirty="0"/>
              <a:t>Different CPUs Have Different Memory Models!</a:t>
            </a:r>
          </a:p>
        </p:txBody>
      </p:sp>
      <p:grpSp>
        <p:nvGrpSpPr>
          <p:cNvPr id="30" name="Group 29">
            <a:extLst>
              <a:ext uri="{FF2B5EF4-FFF2-40B4-BE49-F238E27FC236}">
                <a16:creationId xmlns:a16="http://schemas.microsoft.com/office/drawing/2014/main" id="{1672C7AF-BB39-471D-9BCC-C34241554013}"/>
              </a:ext>
            </a:extLst>
          </p:cNvPr>
          <p:cNvGrpSpPr/>
          <p:nvPr/>
        </p:nvGrpSpPr>
        <p:grpSpPr>
          <a:xfrm>
            <a:off x="0" y="1256279"/>
            <a:ext cx="12264958" cy="4154783"/>
            <a:chOff x="0" y="1256279"/>
            <a:chExt cx="12264958" cy="4154783"/>
          </a:xfrm>
        </p:grpSpPr>
        <p:pic>
          <p:nvPicPr>
            <p:cNvPr id="7" name="Picture 6">
              <a:extLst>
                <a:ext uri="{FF2B5EF4-FFF2-40B4-BE49-F238E27FC236}">
                  <a16:creationId xmlns:a16="http://schemas.microsoft.com/office/drawing/2014/main" id="{E44EA542-CAEE-46A1-9478-AFAA9AA3F6D1}"/>
                </a:ext>
              </a:extLst>
            </p:cNvPr>
            <p:cNvPicPr>
              <a:picLocks noChangeAspect="1"/>
            </p:cNvPicPr>
            <p:nvPr/>
          </p:nvPicPr>
          <p:blipFill rotWithShape="1">
            <a:blip r:embed="rId3"/>
            <a:srcRect b="41879"/>
            <a:stretch/>
          </p:blipFill>
          <p:spPr>
            <a:xfrm>
              <a:off x="0" y="1256279"/>
              <a:ext cx="12264958" cy="3702629"/>
            </a:xfrm>
            <a:prstGeom prst="rect">
              <a:avLst/>
            </a:prstGeom>
          </p:spPr>
        </p:pic>
        <p:sp>
          <p:nvSpPr>
            <p:cNvPr id="4" name="TextBox 3">
              <a:extLst>
                <a:ext uri="{FF2B5EF4-FFF2-40B4-BE49-F238E27FC236}">
                  <a16:creationId xmlns:a16="http://schemas.microsoft.com/office/drawing/2014/main" id="{3AC84A29-ABEA-4D8A-B013-5D822C36D837}"/>
                </a:ext>
              </a:extLst>
            </p:cNvPr>
            <p:cNvSpPr txBox="1"/>
            <p:nvPr/>
          </p:nvSpPr>
          <p:spPr>
            <a:xfrm>
              <a:off x="3410673" y="5041730"/>
              <a:ext cx="5370653" cy="369332"/>
            </a:xfrm>
            <a:prstGeom prst="rect">
              <a:avLst/>
            </a:prstGeom>
            <a:noFill/>
          </p:spPr>
          <p:txBody>
            <a:bodyPr wrap="square" rtlCol="0">
              <a:spAutoFit/>
            </a:bodyPr>
            <a:lstStyle/>
            <a:p>
              <a:r>
                <a:rPr lang="en-US" dirty="0"/>
                <a:t>[Ref: </a:t>
              </a:r>
              <a:r>
                <a:rPr lang="en-US" dirty="0">
                  <a:hlinkClick r:id="rId4"/>
                </a:rPr>
                <a:t>https://en.wikipedia.org/wiki/Memory_ordering</a:t>
              </a:r>
              <a:r>
                <a:rPr lang="en-US" dirty="0"/>
                <a:t>]</a:t>
              </a:r>
            </a:p>
          </p:txBody>
        </p:sp>
        <p:pic>
          <p:nvPicPr>
            <p:cNvPr id="5" name="Picture 4">
              <a:extLst>
                <a:ext uri="{FF2B5EF4-FFF2-40B4-BE49-F238E27FC236}">
                  <a16:creationId xmlns:a16="http://schemas.microsoft.com/office/drawing/2014/main" id="{7C66E23E-14CF-45C3-95CD-AB97D3DC3D6D}"/>
                </a:ext>
              </a:extLst>
            </p:cNvPr>
            <p:cNvPicPr>
              <a:picLocks noChangeAspect="1"/>
            </p:cNvPicPr>
            <p:nvPr/>
          </p:nvPicPr>
          <p:blipFill>
            <a:blip r:embed="rId5"/>
            <a:stretch>
              <a:fillRect/>
            </a:stretch>
          </p:blipFill>
          <p:spPr>
            <a:xfrm>
              <a:off x="4321952" y="4436673"/>
              <a:ext cx="1268619" cy="486875"/>
            </a:xfrm>
            <a:prstGeom prst="rect">
              <a:avLst/>
            </a:prstGeom>
          </p:spPr>
        </p:pic>
      </p:grpSp>
      <p:grpSp>
        <p:nvGrpSpPr>
          <p:cNvPr id="29" name="Group 28">
            <a:extLst>
              <a:ext uri="{FF2B5EF4-FFF2-40B4-BE49-F238E27FC236}">
                <a16:creationId xmlns:a16="http://schemas.microsoft.com/office/drawing/2014/main" id="{60856BF1-9D55-4605-A33D-EDC4614C1856}"/>
              </a:ext>
            </a:extLst>
          </p:cNvPr>
          <p:cNvGrpSpPr/>
          <p:nvPr/>
        </p:nvGrpSpPr>
        <p:grpSpPr>
          <a:xfrm>
            <a:off x="602166" y="4677271"/>
            <a:ext cx="9790771" cy="2292239"/>
            <a:chOff x="602166" y="4677271"/>
            <a:chExt cx="9790771" cy="2292239"/>
          </a:xfrm>
        </p:grpSpPr>
        <p:pic>
          <p:nvPicPr>
            <p:cNvPr id="6" name="Picture 5">
              <a:extLst>
                <a:ext uri="{FF2B5EF4-FFF2-40B4-BE49-F238E27FC236}">
                  <a16:creationId xmlns:a16="http://schemas.microsoft.com/office/drawing/2014/main" id="{C1F5D9D0-DF52-4734-929C-AB878B401B93}"/>
                </a:ext>
              </a:extLst>
            </p:cNvPr>
            <p:cNvPicPr>
              <a:picLocks noChangeAspect="1"/>
            </p:cNvPicPr>
            <p:nvPr/>
          </p:nvPicPr>
          <p:blipFill>
            <a:blip r:embed="rId6"/>
            <a:stretch>
              <a:fillRect/>
            </a:stretch>
          </p:blipFill>
          <p:spPr>
            <a:xfrm>
              <a:off x="602166" y="4677271"/>
              <a:ext cx="2292239" cy="2292239"/>
            </a:xfrm>
            <a:prstGeom prst="rect">
              <a:avLst/>
            </a:prstGeom>
          </p:spPr>
        </p:pic>
        <p:cxnSp>
          <p:nvCxnSpPr>
            <p:cNvPr id="9" name="Straight Arrow Connector 8">
              <a:extLst>
                <a:ext uri="{FF2B5EF4-FFF2-40B4-BE49-F238E27FC236}">
                  <a16:creationId xmlns:a16="http://schemas.microsoft.com/office/drawing/2014/main" id="{74E0721C-F981-4819-8BFD-66C38C15E747}"/>
                </a:ext>
              </a:extLst>
            </p:cNvPr>
            <p:cNvCxnSpPr/>
            <p:nvPr/>
          </p:nvCxnSpPr>
          <p:spPr>
            <a:xfrm flipV="1">
              <a:off x="2475571" y="4761572"/>
              <a:ext cx="591014" cy="420220"/>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0CAFD0-3D8E-4332-AFAB-E8CE5A3B16DC}"/>
                </a:ext>
              </a:extLst>
            </p:cNvPr>
            <p:cNvCxnSpPr>
              <a:cxnSpLocks/>
            </p:cNvCxnSpPr>
            <p:nvPr/>
          </p:nvCxnSpPr>
          <p:spPr>
            <a:xfrm flipV="1">
              <a:off x="2486110" y="4801361"/>
              <a:ext cx="1233898" cy="462581"/>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7DD6A9-83E0-42D1-AE79-51EA3982121B}"/>
                </a:ext>
              </a:extLst>
            </p:cNvPr>
            <p:cNvCxnSpPr>
              <a:cxnSpLocks/>
            </p:cNvCxnSpPr>
            <p:nvPr/>
          </p:nvCxnSpPr>
          <p:spPr>
            <a:xfrm flipV="1">
              <a:off x="2511686" y="4728597"/>
              <a:ext cx="3376160" cy="618574"/>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A86764-4F5C-4EB2-8A45-FB8574C9648A}"/>
                </a:ext>
              </a:extLst>
            </p:cNvPr>
            <p:cNvCxnSpPr>
              <a:cxnSpLocks/>
            </p:cNvCxnSpPr>
            <p:nvPr/>
          </p:nvCxnSpPr>
          <p:spPr>
            <a:xfrm flipV="1">
              <a:off x="2511354" y="4769058"/>
              <a:ext cx="4324344" cy="692467"/>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4C4063-C28B-485A-9DDA-C5FFCF5B887D}"/>
                </a:ext>
              </a:extLst>
            </p:cNvPr>
            <p:cNvCxnSpPr>
              <a:cxnSpLocks/>
            </p:cNvCxnSpPr>
            <p:nvPr/>
          </p:nvCxnSpPr>
          <p:spPr>
            <a:xfrm flipV="1">
              <a:off x="2492760" y="4824812"/>
              <a:ext cx="5229921" cy="776909"/>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D5ECAD-9359-43F8-8F93-97D7C91092B2}"/>
                </a:ext>
              </a:extLst>
            </p:cNvPr>
            <p:cNvCxnSpPr>
              <a:cxnSpLocks/>
            </p:cNvCxnSpPr>
            <p:nvPr/>
          </p:nvCxnSpPr>
          <p:spPr>
            <a:xfrm flipV="1">
              <a:off x="2492760" y="4812513"/>
              <a:ext cx="7900177" cy="909881"/>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C500F31E-7523-4697-96DE-EAF869B890EC}"/>
              </a:ext>
            </a:extLst>
          </p:cNvPr>
          <p:cNvGrpSpPr/>
          <p:nvPr/>
        </p:nvGrpSpPr>
        <p:grpSpPr>
          <a:xfrm>
            <a:off x="-10104" y="0"/>
            <a:ext cx="12275062" cy="6858000"/>
            <a:chOff x="-10104" y="0"/>
            <a:chExt cx="12275062" cy="6858000"/>
          </a:xfrm>
        </p:grpSpPr>
        <p:sp>
          <p:nvSpPr>
            <p:cNvPr id="3" name="Rectangle 2">
              <a:extLst>
                <a:ext uri="{FF2B5EF4-FFF2-40B4-BE49-F238E27FC236}">
                  <a16:creationId xmlns:a16="http://schemas.microsoft.com/office/drawing/2014/main" id="{81C573ED-42B6-41C7-83FE-D7309CC7DD2F}"/>
                </a:ext>
              </a:extLst>
            </p:cNvPr>
            <p:cNvSpPr/>
            <p:nvPr/>
          </p:nvSpPr>
          <p:spPr>
            <a:xfrm>
              <a:off x="45720" y="3708357"/>
              <a:ext cx="2640330" cy="6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6718F2-A641-4E2D-8746-ED0D3D2CFAF5}"/>
                </a:ext>
              </a:extLst>
            </p:cNvPr>
            <p:cNvSpPr/>
            <p:nvPr/>
          </p:nvSpPr>
          <p:spPr>
            <a:xfrm>
              <a:off x="0" y="0"/>
              <a:ext cx="12264958" cy="36679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569207-0000-4AA5-A8FE-63D7BF350456}"/>
                </a:ext>
              </a:extLst>
            </p:cNvPr>
            <p:cNvSpPr/>
            <p:nvPr/>
          </p:nvSpPr>
          <p:spPr>
            <a:xfrm>
              <a:off x="2676112" y="3667960"/>
              <a:ext cx="9588845" cy="319004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9C1201-DFBF-4F7B-BE1A-3E4769C569E9}"/>
                </a:ext>
              </a:extLst>
            </p:cNvPr>
            <p:cNvSpPr/>
            <p:nvPr/>
          </p:nvSpPr>
          <p:spPr>
            <a:xfrm>
              <a:off x="-10104" y="4392024"/>
              <a:ext cx="2686050" cy="2465976"/>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CAE65D91-FFB0-4031-A364-29A3D71BD07C}"/>
              </a:ext>
            </a:extLst>
          </p:cNvPr>
          <p:cNvSpPr txBox="1"/>
          <p:nvPr/>
        </p:nvSpPr>
        <p:spPr>
          <a:xfrm>
            <a:off x="2771078" y="3337495"/>
            <a:ext cx="7458772" cy="2246769"/>
          </a:xfrm>
          <a:prstGeom prst="rect">
            <a:avLst/>
          </a:prstGeom>
          <a:noFill/>
        </p:spPr>
        <p:txBody>
          <a:bodyPr wrap="square" rtlCol="0">
            <a:spAutoFit/>
          </a:bodyPr>
          <a:lstStyle/>
          <a:p>
            <a:r>
              <a:rPr lang="en-US" sz="2800" b="1" dirty="0">
                <a:solidFill>
                  <a:srgbClr val="FF0000"/>
                </a:solidFill>
                <a:latin typeface="Segoe UI" panose="020B0502040204020203" pitchFamily="34" charset="0"/>
                <a:cs typeface="Segoe UI" panose="020B0502040204020203" pitchFamily="34" charset="0"/>
              </a:rPr>
              <a:t>Ex: For performance/simplicity reasons, a CPU might </a:t>
            </a:r>
            <a:r>
              <a:rPr lang="en-US" sz="2800" b="1" u="sng" dirty="0">
                <a:solidFill>
                  <a:srgbClr val="FF0000"/>
                </a:solidFill>
                <a:latin typeface="Segoe UI" panose="020B0502040204020203" pitchFamily="34" charset="0"/>
                <a:cs typeface="Segoe UI" panose="020B0502040204020203" pitchFamily="34" charset="0"/>
              </a:rPr>
              <a:t>add</a:t>
            </a:r>
            <a:r>
              <a:rPr lang="en-US" sz="2800" b="1" dirty="0">
                <a:solidFill>
                  <a:srgbClr val="FF0000"/>
                </a:solidFill>
                <a:latin typeface="Segoe UI" panose="020B0502040204020203" pitchFamily="34" charset="0"/>
                <a:cs typeface="Segoe UI" panose="020B0502040204020203" pitchFamily="34" charset="0"/>
              </a:rPr>
              <a:t> store buffer entries in a FIFO manner with respect to program order, but </a:t>
            </a:r>
            <a:r>
              <a:rPr lang="en-US" sz="2800" b="1" u="sng" dirty="0">
                <a:solidFill>
                  <a:srgbClr val="FF0000"/>
                </a:solidFill>
                <a:latin typeface="Segoe UI" panose="020B0502040204020203" pitchFamily="34" charset="0"/>
                <a:cs typeface="Segoe UI" panose="020B0502040204020203" pitchFamily="34" charset="0"/>
              </a:rPr>
              <a:t>remove</a:t>
            </a:r>
            <a:r>
              <a:rPr lang="en-US" sz="2800" b="1" dirty="0">
                <a:solidFill>
                  <a:srgbClr val="FF0000"/>
                </a:solidFill>
                <a:latin typeface="Segoe UI" panose="020B0502040204020203" pitchFamily="34" charset="0"/>
                <a:cs typeface="Segoe UI" panose="020B0502040204020203" pitchFamily="34" charset="0"/>
              </a:rPr>
              <a:t> them (i.e., make them visible) in non-FIFO order!</a:t>
            </a:r>
          </a:p>
        </p:txBody>
      </p:sp>
    </p:spTree>
    <p:extLst>
      <p:ext uri="{BB962C8B-B14F-4D97-AF65-F5344CB8AC3E}">
        <p14:creationId xmlns:p14="http://schemas.microsoft.com/office/powerpoint/2010/main" val="21575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166A-C448-485D-B805-C7A1FF908B39}"/>
              </a:ext>
            </a:extLst>
          </p:cNvPr>
          <p:cNvSpPr>
            <a:spLocks noGrp="1"/>
          </p:cNvSpPr>
          <p:nvPr>
            <p:ph type="title"/>
          </p:nvPr>
        </p:nvSpPr>
        <p:spPr>
          <a:xfrm>
            <a:off x="0" y="260950"/>
            <a:ext cx="12192000" cy="1325563"/>
          </a:xfrm>
        </p:spPr>
        <p:txBody>
          <a:bodyPr>
            <a:normAutofit fontScale="90000"/>
          </a:bodyPr>
          <a:lstStyle/>
          <a:p>
            <a:r>
              <a:rPr lang="en-US" dirty="0"/>
              <a:t>IMPORTANT: Visibility Reordering Can Never Break </a:t>
            </a:r>
            <a:r>
              <a:rPr lang="en-US" u="sng" dirty="0"/>
              <a:t>Single-threaded Program-order Semantics</a:t>
            </a:r>
            <a:r>
              <a:rPr lang="en-US" dirty="0"/>
              <a:t>!</a:t>
            </a:r>
          </a:p>
        </p:txBody>
      </p:sp>
      <p:sp>
        <p:nvSpPr>
          <p:cNvPr id="3" name="Content Placeholder 2">
            <a:extLst>
              <a:ext uri="{FF2B5EF4-FFF2-40B4-BE49-F238E27FC236}">
                <a16:creationId xmlns:a16="http://schemas.microsoft.com/office/drawing/2014/main" id="{91A6CED9-697F-4685-AF98-2779CA419FDB}"/>
              </a:ext>
            </a:extLst>
          </p:cNvPr>
          <p:cNvSpPr>
            <a:spLocks noGrp="1"/>
          </p:cNvSpPr>
          <p:nvPr>
            <p:ph idx="1"/>
          </p:nvPr>
        </p:nvSpPr>
        <p:spPr>
          <a:xfrm>
            <a:off x="5127586" y="1652000"/>
            <a:ext cx="7106856" cy="5119185"/>
          </a:xfrm>
        </p:spPr>
        <p:txBody>
          <a:bodyPr>
            <a:normAutofit lnSpcReduction="10000"/>
          </a:bodyPr>
          <a:lstStyle/>
          <a:p>
            <a:r>
              <a:rPr lang="en-US" sz="3200" dirty="0"/>
              <a:t>A CPU always respects single-threaded, program-order data dependencies</a:t>
            </a:r>
          </a:p>
          <a:p>
            <a:pPr lvl="1"/>
            <a:r>
              <a:rPr lang="en-US" sz="2800" dirty="0"/>
              <a:t>Two instructions can only be reordered if they have no dependencies</a:t>
            </a:r>
          </a:p>
          <a:p>
            <a:pPr lvl="1"/>
            <a:r>
              <a:rPr lang="en-US" sz="2800" dirty="0"/>
              <a:t>So, the CPU guarantees that, from the perspective of single-threaded program-order, all instructions perceive the results that would arise if the execution order was the program order</a:t>
            </a:r>
          </a:p>
          <a:p>
            <a:r>
              <a:rPr lang="en-US" sz="3200" dirty="0"/>
              <a:t>Reordering-induced incorrectness is only possible for </a:t>
            </a:r>
            <a:r>
              <a:rPr lang="en-US" sz="3200" i="1" dirty="0"/>
              <a:t>cross-thread synchronization invariants</a:t>
            </a:r>
            <a:r>
              <a:rPr lang="en-US" sz="3200" dirty="0"/>
              <a:t> that the  CPU can’t see!</a:t>
            </a:r>
          </a:p>
        </p:txBody>
      </p:sp>
      <p:pic>
        <p:nvPicPr>
          <p:cNvPr id="2050" name="Picture 2">
            <a:extLst>
              <a:ext uri="{FF2B5EF4-FFF2-40B4-BE49-F238E27FC236}">
                <a16:creationId xmlns:a16="http://schemas.microsoft.com/office/drawing/2014/main" id="{41A90AE2-4727-487C-8710-66CB4017A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48" y="1628850"/>
            <a:ext cx="5022283" cy="502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5B0D-C948-4ED4-AAB0-46BB94C2E666}"/>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3" name="Content Placeholder 2">
            <a:extLst>
              <a:ext uri="{FF2B5EF4-FFF2-40B4-BE49-F238E27FC236}">
                <a16:creationId xmlns:a16="http://schemas.microsoft.com/office/drawing/2014/main" id="{1B08765F-A10B-461A-B471-FDF9D6EA0FC2}"/>
              </a:ext>
            </a:extLst>
          </p:cNvPr>
          <p:cNvSpPr>
            <a:spLocks noGrp="1"/>
          </p:cNvSpPr>
          <p:nvPr>
            <p:ph idx="1"/>
          </p:nvPr>
        </p:nvSpPr>
        <p:spPr>
          <a:xfrm>
            <a:off x="838200" y="474217"/>
            <a:ext cx="10515600" cy="3704241"/>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lvl="1">
              <a:lnSpc>
                <a:spcPts val="3200"/>
              </a:lnSpc>
            </a:pPr>
            <a:r>
              <a:rPr lang="en-US" sz="2800" dirty="0"/>
              <a:t>Ex: Compiler optimizations may eliminate memory accesses</a:t>
            </a:r>
          </a:p>
        </p:txBody>
      </p:sp>
      <p:sp>
        <p:nvSpPr>
          <p:cNvPr id="4" name="TextBox 3">
            <a:extLst>
              <a:ext uri="{FF2B5EF4-FFF2-40B4-BE49-F238E27FC236}">
                <a16:creationId xmlns:a16="http://schemas.microsoft.com/office/drawing/2014/main" id="{B0264734-1B33-42EA-8160-3E0DAF2B5B27}"/>
              </a:ext>
            </a:extLst>
          </p:cNvPr>
          <p:cNvSpPr txBox="1"/>
          <p:nvPr/>
        </p:nvSpPr>
        <p:spPr>
          <a:xfrm>
            <a:off x="141252" y="4091136"/>
            <a:ext cx="5806072" cy="2677656"/>
          </a:xfrm>
          <a:prstGeom prst="rect">
            <a:avLst/>
          </a:prstGeom>
          <a:noFill/>
          <a:ln w="38100">
            <a:solidFill>
              <a:schemeClr val="tx1"/>
            </a:solidFill>
          </a:ln>
        </p:spPr>
        <p:txBody>
          <a:bodyPr wrap="square" rtlCol="0">
            <a:spAutoFit/>
          </a:bodyPr>
          <a:lstStyle/>
          <a:p>
            <a:r>
              <a:rPr lang="en-US" sz="2400" dirty="0">
                <a:solidFill>
                  <a:srgbClr val="0070C0"/>
                </a:solidFill>
                <a:latin typeface="Consolas" panose="020B0609020204030204" pitchFamily="49" charset="0"/>
              </a:rPr>
              <a:t>uint64_t </a:t>
            </a:r>
            <a:r>
              <a:rPr lang="en-US" sz="2400" dirty="0">
                <a:latin typeface="Consolas" panose="020B0609020204030204" pitchFamily="49" charset="0"/>
              </a:rPr>
              <a:t>foo(</a:t>
            </a:r>
            <a:r>
              <a:rPr lang="en-US" sz="2400" dirty="0">
                <a:solidFill>
                  <a:srgbClr val="0070C0"/>
                </a:solidFill>
                <a:latin typeface="Consolas" panose="020B0609020204030204" pitchFamily="49" charset="0"/>
              </a:rPr>
              <a:t>uint64_t</a:t>
            </a:r>
            <a:r>
              <a:rPr lang="en-US" sz="2400" dirty="0">
                <a:latin typeface="Consolas" panose="020B0609020204030204" pitchFamily="49" charset="0"/>
              </a:rPr>
              <a:t>* p){</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uint64_t </a:t>
            </a:r>
            <a:r>
              <a:rPr lang="en-US" sz="2400" dirty="0">
                <a:latin typeface="Consolas" panose="020B0609020204030204" pitchFamily="49" charset="0"/>
              </a:rPr>
              <a:t>v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while</a:t>
            </a:r>
            <a:r>
              <a:rPr lang="en-US" sz="2400" dirty="0">
                <a:latin typeface="Consolas" panose="020B0609020204030204" pitchFamily="49" charset="0"/>
              </a:rPr>
              <a:t> (v &lt;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a:t>
            </a:r>
          </a:p>
          <a:p>
            <a:r>
              <a:rPr lang="en-US" sz="2400" dirty="0">
                <a:latin typeface="Consolas" panose="020B0609020204030204" pitchFamily="49" charset="0"/>
              </a:rPr>
              <a:t>        v += *p; //Memory access!</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v;</a:t>
            </a:r>
          </a:p>
          <a:p>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1FEAA3C8-33DF-4016-897A-645AF46A9F8C}"/>
              </a:ext>
            </a:extLst>
          </p:cNvPr>
          <p:cNvSpPr txBox="1"/>
          <p:nvPr/>
        </p:nvSpPr>
        <p:spPr>
          <a:xfrm>
            <a:off x="6330172" y="2983140"/>
            <a:ext cx="5720576" cy="3785652"/>
          </a:xfrm>
          <a:prstGeom prst="rect">
            <a:avLst/>
          </a:prstGeom>
          <a:noFill/>
          <a:ln w="38100">
            <a:solidFill>
              <a:schemeClr val="tx1"/>
            </a:solidFill>
          </a:ln>
        </p:spPr>
        <p:txBody>
          <a:bodyPr wrap="square" rtlCol="0">
            <a:spAutoFit/>
          </a:bodyPr>
          <a:lstStyle/>
          <a:p>
            <a:r>
              <a:rPr lang="en-US" sz="2000" dirty="0">
                <a:latin typeface="Consolas" panose="020B0609020204030204" pitchFamily="49" charset="0"/>
              </a:rPr>
              <a:t>//No compiler optimization:</a:t>
            </a:r>
          </a:p>
          <a:p>
            <a:r>
              <a:rPr lang="en-US" sz="2000" dirty="0">
                <a:latin typeface="Consolas" panose="020B0609020204030204" pitchFamily="49" charset="0"/>
              </a:rPr>
              <a:t>//v stored in -8(%</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//p stored in -24(%</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rdi</a:t>
            </a:r>
            <a:r>
              <a:rPr lang="en-US" sz="2000" dirty="0">
                <a:latin typeface="Consolas" panose="020B0609020204030204" pitchFamily="49" charset="0"/>
              </a:rPr>
              <a:t>, </a:t>
            </a:r>
            <a:r>
              <a:rPr lang="en-US" sz="2000" dirty="0">
                <a:solidFill>
                  <a:srgbClr val="00B050"/>
                </a:solidFill>
                <a:latin typeface="Consolas" panose="020B0609020204030204" pitchFamily="49" charset="0"/>
              </a:rPr>
              <a:t>-24</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solidFill>
                  <a:srgbClr val="00B050"/>
                </a:solidFill>
                <a:latin typeface="Consolas" panose="020B0609020204030204" pitchFamily="49" charset="0"/>
              </a:rPr>
              <a:t>.L5:</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cmpq</a:t>
            </a:r>
            <a:r>
              <a:rPr lang="en-US" sz="2000" dirty="0">
                <a:latin typeface="Consolas" panose="020B0609020204030204" pitchFamily="49" charset="0"/>
              </a:rPr>
              <a:t>    </a:t>
            </a:r>
            <a:r>
              <a:rPr lang="en-US" sz="2000" dirty="0">
                <a:solidFill>
                  <a:srgbClr val="00B050"/>
                </a:solidFill>
                <a:latin typeface="Consolas" panose="020B0609020204030204" pitchFamily="49" charset="0"/>
              </a:rPr>
              <a:t>$9</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ja</a:t>
            </a:r>
            <a:r>
              <a:rPr lang="en-US" sz="2000" dirty="0">
                <a:latin typeface="Consolas" panose="020B0609020204030204" pitchFamily="49" charset="0"/>
              </a:rPr>
              <a:t>      </a:t>
            </a:r>
            <a:r>
              <a:rPr lang="en-US" sz="2000" dirty="0">
                <a:solidFill>
                  <a:srgbClr val="00B050"/>
                </a:solidFill>
                <a:latin typeface="Consolas" panose="020B0609020204030204" pitchFamily="49" charset="0"/>
              </a:rPr>
              <a:t>.L4 </a:t>
            </a:r>
            <a:r>
              <a:rPr lang="en-US" sz="2000" dirty="0">
                <a:latin typeface="Consolas" panose="020B0609020204030204" pitchFamily="49" charset="0"/>
              </a:rPr>
              <a:t>//Exit the loop</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a:solidFill>
                  <a:srgbClr val="00B050"/>
                </a:solidFill>
                <a:latin typeface="Consolas" panose="020B0609020204030204" pitchFamily="49" charset="0"/>
              </a:rPr>
              <a:t>-24</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rax</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addq</a:t>
            </a:r>
            <a:r>
              <a:rPr lang="en-US" sz="2000" dirty="0">
                <a:latin typeface="Consolas" panose="020B0609020204030204" pitchFamily="49" charset="0"/>
              </a:rPr>
              <a:t>    %</a:t>
            </a:r>
            <a:r>
              <a:rPr lang="en-US" sz="2000" dirty="0" err="1">
                <a:latin typeface="Consolas" panose="020B0609020204030204" pitchFamily="49" charset="0"/>
              </a:rPr>
              <a:t>rax</a:t>
            </a:r>
            <a:r>
              <a:rPr lang="en-US" sz="2000" dirty="0">
                <a:latin typeface="Consolas" panose="020B0609020204030204" pitchFamily="49" charset="0"/>
              </a:rPr>
              <a:t>, </a:t>
            </a:r>
            <a:r>
              <a:rPr lang="en-US" sz="2000" dirty="0">
                <a:solidFill>
                  <a:srgbClr val="00B050"/>
                </a:solidFill>
                <a:latin typeface="Consolas" panose="020B0609020204030204" pitchFamily="49" charset="0"/>
              </a:rPr>
              <a:t>-8</a:t>
            </a:r>
            <a:r>
              <a:rPr lang="en-US" sz="2000" dirty="0">
                <a:latin typeface="Consolas" panose="020B0609020204030204" pitchFamily="49" charset="0"/>
              </a:rPr>
              <a:t>(%</a:t>
            </a:r>
            <a:r>
              <a:rPr lang="en-US" sz="2000" dirty="0" err="1">
                <a:latin typeface="Consolas" panose="020B0609020204030204" pitchFamily="49" charset="0"/>
              </a:rPr>
              <a:t>rbp</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jmp</a:t>
            </a:r>
            <a:r>
              <a:rPr lang="en-US" sz="2000" dirty="0">
                <a:latin typeface="Consolas" panose="020B0609020204030204" pitchFamily="49" charset="0"/>
              </a:rPr>
              <a:t>     </a:t>
            </a:r>
            <a:r>
              <a:rPr lang="en-US" sz="2000" dirty="0">
                <a:solidFill>
                  <a:srgbClr val="00B050"/>
                </a:solidFill>
                <a:latin typeface="Consolas" panose="020B0609020204030204" pitchFamily="49" charset="0"/>
              </a:rPr>
              <a:t>.L5</a:t>
            </a:r>
          </a:p>
        </p:txBody>
      </p:sp>
      <p:sp>
        <p:nvSpPr>
          <p:cNvPr id="8" name="Rectangle 7">
            <a:extLst>
              <a:ext uri="{FF2B5EF4-FFF2-40B4-BE49-F238E27FC236}">
                <a16:creationId xmlns:a16="http://schemas.microsoft.com/office/drawing/2014/main" id="{E078592D-5B8F-4BB8-A240-1F62D0912E31}"/>
              </a:ext>
            </a:extLst>
          </p:cNvPr>
          <p:cNvSpPr/>
          <p:nvPr/>
        </p:nvSpPr>
        <p:spPr>
          <a:xfrm>
            <a:off x="6345017" y="3897790"/>
            <a:ext cx="569088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//-O2 optimization: The value pointed</a:t>
            </a:r>
          </a:p>
          <a:p>
            <a:r>
              <a:rPr lang="en-US" sz="2000" dirty="0">
                <a:latin typeface="Consolas" panose="020B0609020204030204" pitchFamily="49" charset="0"/>
              </a:rPr>
              <a:t>//to by p is moved into a register, and </a:t>
            </a:r>
          </a:p>
          <a:p>
            <a:r>
              <a:rPr lang="en-US" sz="2000" dirty="0">
                <a:latin typeface="Consolas" panose="020B0609020204030204" pitchFamily="49" charset="0"/>
              </a:rPr>
              <a:t>//local variable v stays in a register!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movq</a:t>
            </a:r>
            <a:r>
              <a:rPr lang="en-US" sz="2000" dirty="0">
                <a:latin typeface="Consolas" panose="020B0609020204030204" pitchFamily="49" charset="0"/>
              </a:rPr>
              <a:t>    (%</a:t>
            </a:r>
            <a:r>
              <a:rPr lang="en-US" sz="2000" dirty="0" err="1">
                <a:latin typeface="Consolas" panose="020B0609020204030204" pitchFamily="49" charset="0"/>
              </a:rPr>
              <a:t>rdi</a:t>
            </a:r>
            <a:r>
              <a:rPr lang="en-US" sz="2000" dirty="0">
                <a:latin typeface="Consolas" panose="020B0609020204030204" pitchFamily="49" charset="0"/>
              </a:rPr>
              <a:t>), %</a:t>
            </a:r>
            <a:r>
              <a:rPr lang="en-US" sz="2000" dirty="0" err="1">
                <a:latin typeface="Consolas" panose="020B0609020204030204" pitchFamily="49" charset="0"/>
              </a:rPr>
              <a:t>rdx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xorl</a:t>
            </a:r>
            <a:r>
              <a:rPr lang="en-US" sz="2000" dirty="0">
                <a:latin typeface="Consolas" panose="020B0609020204030204" pitchFamily="49" charset="0"/>
              </a:rPr>
              <a:t>    %</a:t>
            </a:r>
            <a:r>
              <a:rPr lang="en-US" sz="2000" dirty="0" err="1">
                <a:latin typeface="Consolas" panose="020B0609020204030204" pitchFamily="49" charset="0"/>
              </a:rPr>
              <a:t>eax</a:t>
            </a:r>
            <a:r>
              <a:rPr lang="en-US" sz="2000" dirty="0">
                <a:latin typeface="Consolas" panose="020B0609020204030204" pitchFamily="49" charset="0"/>
              </a:rPr>
              <a:t>, %</a:t>
            </a:r>
            <a:r>
              <a:rPr lang="en-US" sz="2000" dirty="0" err="1">
                <a:latin typeface="Consolas" panose="020B0609020204030204" pitchFamily="49" charset="0"/>
              </a:rPr>
              <a:t>eax</a:t>
            </a:r>
            <a:endParaRPr lang="en-US" sz="2000" dirty="0">
              <a:latin typeface="Consolas" panose="020B0609020204030204" pitchFamily="49" charset="0"/>
            </a:endParaRPr>
          </a:p>
          <a:p>
            <a:r>
              <a:rPr lang="en-US" sz="2000" dirty="0">
                <a:solidFill>
                  <a:srgbClr val="00B050"/>
                </a:solidFill>
                <a:latin typeface="Consolas" panose="020B0609020204030204" pitchFamily="49" charset="0"/>
              </a:rPr>
              <a:t>.L2:</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addq</a:t>
            </a:r>
            <a:r>
              <a:rPr lang="en-US" sz="2000" dirty="0">
                <a:latin typeface="Consolas" panose="020B0609020204030204" pitchFamily="49" charset="0"/>
              </a:rPr>
              <a:t>    %</a:t>
            </a:r>
            <a:r>
              <a:rPr lang="en-US" sz="2000" dirty="0" err="1">
                <a:latin typeface="Consolas" panose="020B0609020204030204" pitchFamily="49" charset="0"/>
              </a:rPr>
              <a:t>rdx</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cmpq</a:t>
            </a:r>
            <a:r>
              <a:rPr lang="en-US" sz="2000" dirty="0">
                <a:latin typeface="Consolas" panose="020B0609020204030204" pitchFamily="49" charset="0"/>
              </a:rPr>
              <a:t>    </a:t>
            </a:r>
            <a:r>
              <a:rPr lang="en-US" sz="2000" dirty="0">
                <a:solidFill>
                  <a:srgbClr val="00B050"/>
                </a:solidFill>
                <a:latin typeface="Consolas" panose="020B0609020204030204" pitchFamily="49" charset="0"/>
              </a:rPr>
              <a:t>$9</a:t>
            </a:r>
            <a:r>
              <a:rPr lang="en-US" sz="2000" dirty="0">
                <a:latin typeface="Consolas" panose="020B0609020204030204" pitchFamily="49" charset="0"/>
              </a:rPr>
              <a:t>, %</a:t>
            </a:r>
            <a:r>
              <a:rPr lang="en-US" sz="2000" dirty="0" err="1">
                <a:latin typeface="Consolas" panose="020B0609020204030204" pitchFamily="49" charset="0"/>
              </a:rPr>
              <a:t>rax</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jbe</a:t>
            </a:r>
            <a:r>
              <a:rPr lang="en-US" sz="2000" dirty="0">
                <a:latin typeface="Consolas" panose="020B0609020204030204" pitchFamily="49" charset="0"/>
              </a:rPr>
              <a:t>     </a:t>
            </a:r>
            <a:r>
              <a:rPr lang="en-US" sz="2000" dirty="0">
                <a:solidFill>
                  <a:srgbClr val="00B050"/>
                </a:solidFill>
                <a:latin typeface="Consolas" panose="020B0609020204030204" pitchFamily="49" charset="0"/>
              </a:rPr>
              <a:t>.L2</a:t>
            </a:r>
            <a:endParaRPr lang="en-US" sz="2000" dirty="0">
              <a:solidFill>
                <a:srgbClr val="00B050"/>
              </a:solidFill>
              <a:effectLst/>
              <a:latin typeface="Consolas" panose="020B0609020204030204" pitchFamily="49" charset="0"/>
            </a:endParaRPr>
          </a:p>
        </p:txBody>
      </p:sp>
    </p:spTree>
    <p:extLst>
      <p:ext uri="{BB962C8B-B14F-4D97-AF65-F5344CB8AC3E}">
        <p14:creationId xmlns:p14="http://schemas.microsoft.com/office/powerpoint/2010/main" val="31275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xEl>
                                              <p:pRg st="4" end="4"/>
                                            </p:txEl>
                                          </p:spTgt>
                                        </p:tgtEl>
                                      </p:cBhvr>
                                    </p:animEffect>
                                    <p:set>
                                      <p:cBhvr>
                                        <p:cTn id="12" dur="1" fill="hold">
                                          <p:stCondLst>
                                            <p:cond delay="499"/>
                                          </p:stCondLst>
                                        </p:cTn>
                                        <p:tgtEl>
                                          <p:spTgt spid="3">
                                            <p:txEl>
                                              <p:pRg st="4" end="4"/>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776F-7BAC-42BB-9171-159EE3577680}"/>
              </a:ext>
            </a:extLst>
          </p:cNvPr>
          <p:cNvSpPr>
            <a:spLocks noGrp="1"/>
          </p:cNvSpPr>
          <p:nvPr>
            <p:ph type="title"/>
          </p:nvPr>
        </p:nvSpPr>
        <p:spPr/>
        <p:txBody>
          <a:bodyPr/>
          <a:lstStyle/>
          <a:p>
            <a:r>
              <a:rPr lang="en-US" dirty="0"/>
              <a:t>Example: AHCI Interactions</a:t>
            </a:r>
          </a:p>
        </p:txBody>
      </p:sp>
      <p:sp>
        <p:nvSpPr>
          <p:cNvPr id="3" name="Content Placeholder 2">
            <a:extLst>
              <a:ext uri="{FF2B5EF4-FFF2-40B4-BE49-F238E27FC236}">
                <a16:creationId xmlns:a16="http://schemas.microsoft.com/office/drawing/2014/main" id="{EC7A3246-86C4-4949-9E49-1FEF1A439D7C}"/>
              </a:ext>
            </a:extLst>
          </p:cNvPr>
          <p:cNvSpPr>
            <a:spLocks noGrp="1"/>
          </p:cNvSpPr>
          <p:nvPr>
            <p:ph idx="1"/>
          </p:nvPr>
        </p:nvSpPr>
        <p:spPr>
          <a:xfrm>
            <a:off x="838200" y="1605705"/>
            <a:ext cx="10515600" cy="4887169"/>
          </a:xfrm>
        </p:spPr>
        <p:txBody>
          <a:bodyPr>
            <a:normAutofit/>
          </a:bodyPr>
          <a:lstStyle/>
          <a:p>
            <a:r>
              <a:rPr lang="en-US" sz="3600" dirty="0"/>
              <a:t>AHCI interactions involve two logical threads (the kernel and the disk)</a:t>
            </a:r>
          </a:p>
          <a:p>
            <a:r>
              <a:rPr lang="en-US" sz="3600" dirty="0"/>
              <a:t>Kernel code interacts with the disk via the disk’s memory-mapped registers</a:t>
            </a:r>
          </a:p>
          <a:p>
            <a:pPr lvl="1"/>
            <a:r>
              <a:rPr lang="en-US" sz="3200" dirty="0"/>
              <a:t>However, the compiler is totally unaware of the disk: the compiler just sees memory reads and writes in the kernel’s source code</a:t>
            </a:r>
          </a:p>
          <a:p>
            <a:pPr lvl="1"/>
            <a:r>
              <a:rPr lang="en-US" sz="3200" dirty="0"/>
              <a:t>So, the </a:t>
            </a:r>
            <a:r>
              <a:rPr lang="en-US" sz="3200" i="1" dirty="0"/>
              <a:t>human developer</a:t>
            </a:r>
            <a:r>
              <a:rPr lang="en-US" sz="3200" dirty="0"/>
              <a:t> is responsible for synchronizing activity between the kernel and the disk</a:t>
            </a:r>
          </a:p>
          <a:p>
            <a:pPr lvl="1"/>
            <a:endParaRPr lang="en-US" sz="3200" dirty="0"/>
          </a:p>
        </p:txBody>
      </p:sp>
    </p:spTree>
    <p:extLst>
      <p:ext uri="{BB962C8B-B14F-4D97-AF65-F5344CB8AC3E}">
        <p14:creationId xmlns:p14="http://schemas.microsoft.com/office/powerpoint/2010/main" val="124676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D313F0-2DE0-43A9-A718-F3DF30EFEBEF}"/>
              </a:ext>
            </a:extLst>
          </p:cNvPr>
          <p:cNvSpPr/>
          <p:nvPr/>
        </p:nvSpPr>
        <p:spPr>
          <a:xfrm>
            <a:off x="0" y="1633440"/>
            <a:ext cx="12192000" cy="1455597"/>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E649A3-2E44-4D88-8BC4-DCB349EFDFD3}"/>
              </a:ext>
            </a:extLst>
          </p:cNvPr>
          <p:cNvSpPr/>
          <p:nvPr/>
        </p:nvSpPr>
        <p:spPr>
          <a:xfrm>
            <a:off x="234900" y="2765153"/>
            <a:ext cx="11296890" cy="13449836"/>
          </a:xfrm>
          <a:prstGeom prst="rect">
            <a:avLst/>
          </a:prstGeom>
          <a:ln w="38100">
            <a:noFill/>
          </a:ln>
        </p:spPr>
        <p:txBody>
          <a:bodyPr wrap="square">
            <a:spAutoFit/>
          </a:bodyPr>
          <a:lstStyle/>
          <a:p>
            <a:r>
              <a:rPr lang="en-US" sz="2800" dirty="0">
                <a:latin typeface="Consolas" panose="020B0609020204030204" pitchFamily="49" charset="0"/>
              </a:rPr>
              <a:t>    //Chickadee’s k-ahci.cc: Issuing an</a:t>
            </a:r>
          </a:p>
          <a:p>
            <a:r>
              <a:rPr lang="en-US" sz="2800" dirty="0">
                <a:latin typeface="Consolas" panose="020B0609020204030204" pitchFamily="49" charset="0"/>
              </a:rPr>
              <a:t>    //NCQ operation.</a:t>
            </a:r>
          </a:p>
          <a:p>
            <a:r>
              <a:rPr lang="en-US" sz="2800" dirty="0">
                <a:latin typeface="Consolas" panose="020B0609020204030204" pitchFamily="49" charset="0"/>
              </a:rPr>
              <a:t>    //</a:t>
            </a:r>
          </a:p>
          <a:p>
            <a:r>
              <a:rPr lang="en-US" sz="2800" dirty="0">
                <a:latin typeface="Consolas" panose="020B0609020204030204" pitchFamily="49" charset="0"/>
              </a:rPr>
              <a:t>    //Tell the device about the buffer to</a:t>
            </a:r>
          </a:p>
          <a:p>
            <a:r>
              <a:rPr lang="en-US" sz="2800" dirty="0">
                <a:latin typeface="Consolas" panose="020B0609020204030204" pitchFamily="49" charset="0"/>
              </a:rPr>
              <a:t>    //use for the disk read.</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].pa = ka2pa(</a:t>
            </a:r>
            <a:r>
              <a:rPr lang="en-US" sz="2800" dirty="0" err="1">
                <a:latin typeface="Consolas" panose="020B0609020204030204" pitchFamily="49" charset="0"/>
              </a:rPr>
              <a:t>buf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r>
              <a:rPr lang="en-US" sz="2800" dirty="0" err="1">
                <a:latin typeface="Consolas" panose="020B0609020204030204" pitchFamily="49" charset="0"/>
              </a:rPr>
              <a:t>maxbyte</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nbuf</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buf_byte_pos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//Configure the NCQ request.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first_sector</a:t>
            </a:r>
            <a:r>
              <a:rPr lang="en-US" sz="2800" dirty="0">
                <a:latin typeface="Consolas" panose="020B0609020204030204" pitchFamily="49" charset="0"/>
              </a:rPr>
              <a:t> = off / </a:t>
            </a:r>
            <a:r>
              <a:rPr lang="en-US" sz="2800" dirty="0" err="1">
                <a:latin typeface="Consolas" panose="020B0609020204030204" pitchFamily="49" charset="0"/>
              </a:rPr>
              <a:t>sectorsize</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nsectors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err="1">
                <a:latin typeface="Consolas" panose="020B0609020204030204" pitchFamily="49" charset="0"/>
              </a:rPr>
              <a:t>sectorsize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cfis</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 = </a:t>
            </a:r>
            <a:r>
              <a:rPr lang="en-US" sz="2800" dirty="0" err="1">
                <a:latin typeface="Consolas" panose="020B0609020204030204" pitchFamily="49" charset="0"/>
              </a:rPr>
              <a:t>cfis_command</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a:solidFill>
                  <a:srgbClr val="00B050"/>
                </a:solidFill>
                <a:latin typeface="Consolas" panose="020B0609020204030204" pitchFamily="49" charset="0"/>
              </a:rPr>
              <a:t>unsigned</a:t>
            </a:r>
            <a:r>
              <a:rPr lang="en-US" sz="2800" dirty="0">
                <a:latin typeface="Consolas" panose="020B0609020204030204" pitchFamily="49" charset="0"/>
              </a:rPr>
              <a:t>(</a:t>
            </a:r>
            <a:r>
              <a:rPr lang="en-US" sz="2800" dirty="0" err="1">
                <a:latin typeface="Consolas" panose="020B0609020204030204" pitchFamily="49" charset="0"/>
              </a:rPr>
              <a:t>cmd_read_fpdma_queued</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p>
          <a:p>
            <a:r>
              <a:rPr lang="en-US" sz="2800" dirty="0">
                <a:latin typeface="Consolas" panose="020B0609020204030204" pitchFamily="49" charset="0"/>
              </a:rPr>
              <a:t>        | ((</a:t>
            </a:r>
            <a:r>
              <a:rPr lang="en-US" sz="2800" dirty="0" err="1">
                <a:latin typeface="Consolas" panose="020B0609020204030204" pitchFamily="49" charset="0"/>
              </a:rPr>
              <a:t>nsectors</a:t>
            </a:r>
            <a:r>
              <a:rPr lang="en-US" sz="2800" dirty="0">
                <a:latin typeface="Consolas" panose="020B0609020204030204" pitchFamily="49" charset="0"/>
              </a:rPr>
              <a:t> &amp; </a:t>
            </a:r>
            <a:r>
              <a:rPr lang="en-US" sz="2800" dirty="0">
                <a:solidFill>
                  <a:srgbClr val="00B050"/>
                </a:solidFill>
                <a:latin typeface="Consolas" panose="020B0609020204030204" pitchFamily="49" charset="0"/>
              </a:rPr>
              <a:t>0xFF</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p>
          <a:p>
            <a:r>
              <a:rPr lang="en-US" sz="2800" dirty="0">
                <a:latin typeface="Consolas" panose="020B0609020204030204" pitchFamily="49" charset="0"/>
              </a:rPr>
              <a:t>    //...other config stuff...</a:t>
            </a:r>
          </a:p>
          <a:p>
            <a:endParaRPr lang="en-US" sz="2800" dirty="0">
              <a:latin typeface="Consolas" panose="020B0609020204030204" pitchFamily="49" charset="0"/>
            </a:endParaRPr>
          </a:p>
          <a:p>
            <a:r>
              <a:rPr lang="en-US" sz="2800" dirty="0">
                <a:latin typeface="Consolas" panose="020B0609020204030204" pitchFamily="49" charset="0"/>
              </a:rPr>
              <a:t>    //Ensure all previous writes have made</a:t>
            </a:r>
          </a:p>
          <a:p>
            <a:r>
              <a:rPr lang="en-US" sz="2800" dirty="0">
                <a:latin typeface="Consolas" panose="020B0609020204030204" pitchFamily="49" charset="0"/>
              </a:rPr>
              <a:t>    //it out to memory.</a:t>
            </a:r>
          </a:p>
          <a:p>
            <a:r>
              <a:rPr lang="en-US" sz="2800" dirty="0">
                <a:latin typeface="Consolas" panose="020B0609020204030204" pitchFamily="49" charset="0"/>
              </a:rPr>
              <a:t>    std::</a:t>
            </a:r>
            <a:r>
              <a:rPr lang="en-US" sz="2800" dirty="0" err="1">
                <a:latin typeface="Consolas" panose="020B0609020204030204" pitchFamily="49" charset="0"/>
              </a:rPr>
              <a:t>atomic_thread_fence</a:t>
            </a:r>
            <a:r>
              <a:rPr lang="en-US" sz="2800" dirty="0">
                <a:latin typeface="Consolas" panose="020B0609020204030204" pitchFamily="49" charset="0"/>
              </a:rPr>
              <a:t>(std::</a:t>
            </a:r>
            <a:r>
              <a:rPr lang="en-US" sz="2800" dirty="0" err="1">
                <a:latin typeface="Consolas" panose="020B0609020204030204" pitchFamily="49" charset="0"/>
              </a:rPr>
              <a:t>memory_order_release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//Tell the drive which NCQ slot is used.</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ncq_active_mask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//Tell the drive that a command is available.</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command_mask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//The write to `</a:t>
            </a:r>
            <a:r>
              <a:rPr lang="en-US" sz="2800" dirty="0" err="1">
                <a:latin typeface="Consolas" panose="020B0609020204030204" pitchFamily="49" charset="0"/>
              </a:rPr>
              <a:t>command_mask</a:t>
            </a:r>
            <a:r>
              <a:rPr lang="en-US" sz="2800" dirty="0">
                <a:latin typeface="Consolas" panose="020B0609020204030204" pitchFamily="49" charset="0"/>
              </a:rPr>
              <a:t>` wakes up the device.</a:t>
            </a:r>
          </a:p>
          <a:p>
            <a:endParaRPr lang="en-US" sz="2800" dirty="0">
              <a:latin typeface="Consolas" panose="020B0609020204030204" pitchFamily="49" charset="0"/>
            </a:endParaRPr>
          </a:p>
          <a:p>
            <a:r>
              <a:rPr lang="en-US" sz="2800" dirty="0">
                <a:latin typeface="Consolas" panose="020B0609020204030204" pitchFamily="49" charset="0"/>
              </a:rPr>
              <a:t>    //The disk will generate an interrupt when</a:t>
            </a:r>
          </a:p>
          <a:p>
            <a:r>
              <a:rPr lang="en-US" sz="2800" dirty="0">
                <a:latin typeface="Consolas" panose="020B0609020204030204" pitchFamily="49" charset="0"/>
              </a:rPr>
              <a:t>    //the IO has completed!</a:t>
            </a:r>
          </a:p>
        </p:txBody>
      </p:sp>
      <p:sp>
        <p:nvSpPr>
          <p:cNvPr id="11" name="Rectangle 10">
            <a:extLst>
              <a:ext uri="{FF2B5EF4-FFF2-40B4-BE49-F238E27FC236}">
                <a16:creationId xmlns:a16="http://schemas.microsoft.com/office/drawing/2014/main" id="{F198BBFA-6D05-4B59-8B34-AA818277AD85}"/>
              </a:ext>
            </a:extLst>
          </p:cNvPr>
          <p:cNvSpPr/>
          <p:nvPr/>
        </p:nvSpPr>
        <p:spPr>
          <a:xfrm>
            <a:off x="0" y="1"/>
            <a:ext cx="12192000" cy="165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6F673FA-BB56-4298-8B65-25E9D3731500}"/>
              </a:ext>
            </a:extLst>
          </p:cNvPr>
          <p:cNvSpPr/>
          <p:nvPr/>
        </p:nvSpPr>
        <p:spPr>
          <a:xfrm>
            <a:off x="905" y="3115057"/>
            <a:ext cx="12192000" cy="37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AB03CE6-44A1-468C-81DE-FB547CCDF11B}"/>
              </a:ext>
            </a:extLst>
          </p:cNvPr>
          <p:cNvGrpSpPr/>
          <p:nvPr/>
        </p:nvGrpSpPr>
        <p:grpSpPr>
          <a:xfrm>
            <a:off x="-189203" y="3023604"/>
            <a:ext cx="2798956" cy="3834396"/>
            <a:chOff x="-189203" y="3023604"/>
            <a:chExt cx="2798956" cy="3834396"/>
          </a:xfrm>
        </p:grpSpPr>
        <p:pic>
          <p:nvPicPr>
            <p:cNvPr id="4" name="Picture 3">
              <a:extLst>
                <a:ext uri="{FF2B5EF4-FFF2-40B4-BE49-F238E27FC236}">
                  <a16:creationId xmlns:a16="http://schemas.microsoft.com/office/drawing/2014/main" id="{981DE473-A3CA-40B4-A945-D0AD289C4ADA}"/>
                </a:ext>
              </a:extLst>
            </p:cNvPr>
            <p:cNvPicPr>
              <a:picLocks noChangeAspect="1"/>
            </p:cNvPicPr>
            <p:nvPr/>
          </p:nvPicPr>
          <p:blipFill>
            <a:blip r:embed="rId3"/>
            <a:stretch>
              <a:fillRect/>
            </a:stretch>
          </p:blipFill>
          <p:spPr>
            <a:xfrm>
              <a:off x="-43870" y="3023604"/>
              <a:ext cx="2530592" cy="3834396"/>
            </a:xfrm>
            <a:prstGeom prst="rect">
              <a:avLst/>
            </a:prstGeom>
          </p:spPr>
        </p:pic>
        <p:sp>
          <p:nvSpPr>
            <p:cNvPr id="3" name="TextBox 2">
              <a:extLst>
                <a:ext uri="{FF2B5EF4-FFF2-40B4-BE49-F238E27FC236}">
                  <a16:creationId xmlns:a16="http://schemas.microsoft.com/office/drawing/2014/main" id="{6A99F5E7-2EE6-4BE2-AD3E-83C42D2B5499}"/>
                </a:ext>
              </a:extLst>
            </p:cNvPr>
            <p:cNvSpPr txBox="1"/>
            <p:nvPr/>
          </p:nvSpPr>
          <p:spPr>
            <a:xfrm>
              <a:off x="-189203" y="6357082"/>
              <a:ext cx="2798956" cy="492443"/>
            </a:xfrm>
            <a:prstGeom prst="rect">
              <a:avLst/>
            </a:prstGeom>
            <a:noFill/>
          </p:spPr>
          <p:txBody>
            <a:bodyPr wrap="square" rtlCol="0">
              <a:spAutoFit/>
            </a:bodyPr>
            <a:lstStyle/>
            <a:p>
              <a:pPr algn="ctr"/>
              <a:r>
                <a:rPr lang="en-US" sz="2600" b="1" dirty="0">
                  <a:solidFill>
                    <a:schemeClr val="bg1"/>
                  </a:solidFill>
                  <a:latin typeface="Segoe UI" panose="020B0502040204020203" pitchFamily="34" charset="0"/>
                  <a:cs typeface="Segoe UI" panose="020B0502040204020203" pitchFamily="34" charset="0"/>
                </a:rPr>
                <a:t>CS1610 student</a:t>
              </a:r>
            </a:p>
          </p:txBody>
        </p:sp>
      </p:gr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4"/>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5"/>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6"/>
            <a:stretch>
              <a:fillRect/>
            </a:stretch>
          </p:blipFill>
          <p:spPr>
            <a:xfrm>
              <a:off x="7798979" y="3665081"/>
              <a:ext cx="1457528" cy="447737"/>
            </a:xfrm>
            <a:prstGeom prst="rect">
              <a:avLst/>
            </a:prstGeom>
          </p:spPr>
        </p:pic>
      </p:grpSp>
      <p:sp>
        <p:nvSpPr>
          <p:cNvPr id="13" name="Callout: Line with Accent Bar 12">
            <a:extLst>
              <a:ext uri="{FF2B5EF4-FFF2-40B4-BE49-F238E27FC236}">
                <a16:creationId xmlns:a16="http://schemas.microsoft.com/office/drawing/2014/main" id="{DC00BB25-A5A3-4F15-B0F2-270611D7E056}"/>
              </a:ext>
            </a:extLst>
          </p:cNvPr>
          <p:cNvSpPr/>
          <p:nvPr/>
        </p:nvSpPr>
        <p:spPr>
          <a:xfrm>
            <a:off x="2531497" y="3168842"/>
            <a:ext cx="2997826" cy="1500540"/>
          </a:xfrm>
          <a:prstGeom prst="accentCallout1">
            <a:avLst>
              <a:gd name="adj1" fmla="val 71503"/>
              <a:gd name="adj2" fmla="val -625"/>
              <a:gd name="adj3" fmla="val 133910"/>
              <a:gd name="adj4" fmla="val -275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How should this be implemented using my CPU’s ISA?</a:t>
            </a:r>
          </a:p>
        </p:txBody>
      </p:sp>
      <p:sp>
        <p:nvSpPr>
          <p:cNvPr id="14" name="Callout: Line with Accent Bar 13">
            <a:extLst>
              <a:ext uri="{FF2B5EF4-FFF2-40B4-BE49-F238E27FC236}">
                <a16:creationId xmlns:a16="http://schemas.microsoft.com/office/drawing/2014/main" id="{6E154D3F-D8B9-4E65-A48E-B838F4F00D7D}"/>
              </a:ext>
            </a:extLst>
          </p:cNvPr>
          <p:cNvSpPr/>
          <p:nvPr/>
        </p:nvSpPr>
        <p:spPr>
          <a:xfrm>
            <a:off x="2238041" y="4765089"/>
            <a:ext cx="3167529" cy="1097080"/>
          </a:xfrm>
          <a:prstGeom prst="accentCallout1">
            <a:avLst>
              <a:gd name="adj1" fmla="val 43017"/>
              <a:gd name="adj2" fmla="val 471"/>
              <a:gd name="adj3" fmla="val 50252"/>
              <a:gd name="adj4" fmla="val -159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Do I need to worry about compiler reordering?</a:t>
            </a:r>
          </a:p>
        </p:txBody>
      </p:sp>
      <p:sp>
        <p:nvSpPr>
          <p:cNvPr id="15" name="Callout: Line with Accent Bar 14">
            <a:extLst>
              <a:ext uri="{FF2B5EF4-FFF2-40B4-BE49-F238E27FC236}">
                <a16:creationId xmlns:a16="http://schemas.microsoft.com/office/drawing/2014/main" id="{6A9CDC6C-D120-4F5C-AEEA-79A2F9FC5EEC}"/>
              </a:ext>
            </a:extLst>
          </p:cNvPr>
          <p:cNvSpPr/>
          <p:nvPr/>
        </p:nvSpPr>
        <p:spPr>
          <a:xfrm>
            <a:off x="387660" y="70577"/>
            <a:ext cx="5017910" cy="1455598"/>
          </a:xfrm>
          <a:prstGeom prst="accentCallout1">
            <a:avLst>
              <a:gd name="adj1" fmla="val 72392"/>
              <a:gd name="adj2" fmla="val 92334"/>
              <a:gd name="adj3" fmla="val 193434"/>
              <a:gd name="adj4" fmla="val 153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The C++ compiler portably implements </a:t>
            </a:r>
            <a:r>
              <a:rPr lang="en-US" sz="2800" dirty="0">
                <a:solidFill>
                  <a:schemeClr val="tx1"/>
                </a:solidFill>
                <a:latin typeface="Consolas" panose="020B0609020204030204" pitchFamily="49" charset="0"/>
                <a:cs typeface="Segoe UI" panose="020B0502040204020203" pitchFamily="34" charset="0"/>
              </a:rPr>
              <a:t>std::atomics </a:t>
            </a:r>
            <a:r>
              <a:rPr lang="en-US" sz="2800" dirty="0">
                <a:solidFill>
                  <a:schemeClr val="tx1"/>
                </a:solidFill>
                <a:latin typeface="Segoe UI" panose="020B0502040204020203" pitchFamily="34" charset="0"/>
                <a:cs typeface="Segoe UI" panose="020B0502040204020203" pitchFamily="34" charset="0"/>
              </a:rPr>
              <a:t>using the appropriate local-ISA instructions!</a:t>
            </a:r>
          </a:p>
        </p:txBody>
      </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Tree>
    <p:extLst>
      <p:ext uri="{BB962C8B-B14F-4D97-AF65-F5344CB8AC3E}">
        <p14:creationId xmlns:p14="http://schemas.microsoft.com/office/powerpoint/2010/main" val="708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0013 -0.52153 " pathEditMode="relative" rAng="0" ptsTypes="AA">
                                      <p:cBhvr>
                                        <p:cTn id="6" dur="2000" fill="hold"/>
                                        <p:tgtEl>
                                          <p:spTgt spid="6"/>
                                        </p:tgtEl>
                                        <p:attrNameLst>
                                          <p:attrName>ppt_x</p:attrName>
                                          <p:attrName>ppt_y</p:attrName>
                                        </p:attrNameLst>
                                      </p:cBhvr>
                                      <p:rCtr x="65" y="-2608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13 -0.52153 L 0.0013 -1.34514 " pathEditMode="relative" rAng="0" ptsTypes="AA">
                                      <p:cBhvr>
                                        <p:cTn id="10" dur="2000" fill="hold"/>
                                        <p:tgtEl>
                                          <p:spTgt spid="6"/>
                                        </p:tgtEl>
                                        <p:attrNameLst>
                                          <p:attrName>ppt_x</p:attrName>
                                          <p:attrName>ppt_y</p:attrName>
                                        </p:attrNameLst>
                                      </p:cBhvr>
                                      <p:rCtr x="0" y="-41181"/>
                                    </p:animMotion>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2" nodeType="clickEffect">
                                  <p:stCondLst>
                                    <p:cond delay="0"/>
                                  </p:stCondLst>
                                  <p:childTnLst>
                                    <p:animMotion origin="layout" path="M 0.0013 -1.34514 L -0.08567 -1.34329 " pathEditMode="relative" rAng="0" ptsTypes="AA">
                                      <p:cBhvr>
                                        <p:cTn id="18" dur="1000" fill="hold"/>
                                        <p:tgtEl>
                                          <p:spTgt spid="6"/>
                                        </p:tgtEl>
                                        <p:attrNameLst>
                                          <p:attrName>ppt_x</p:attrName>
                                          <p:attrName>ppt_y</p:attrName>
                                        </p:attrNameLst>
                                      </p:cBhvr>
                                      <p:rCtr x="-4349" y="93"/>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6" grpId="1"/>
      <p:bldP spid="6" grpId="2"/>
      <p:bldP spid="11" grpId="0" animBg="1"/>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5DF4C-2DF1-4CB8-B5E5-C65D776767C2}"/>
              </a:ext>
            </a:extLst>
          </p:cNvPr>
          <p:cNvSpPr/>
          <p:nvPr/>
        </p:nvSpPr>
        <p:spPr>
          <a:xfrm>
            <a:off x="1508979" y="1671962"/>
            <a:ext cx="2688371" cy="252088"/>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83FD2F-C561-41F4-84D1-B69FC05BE976}"/>
              </a:ext>
            </a:extLst>
          </p:cNvPr>
          <p:cNvSpPr/>
          <p:nvPr/>
        </p:nvSpPr>
        <p:spPr>
          <a:xfrm>
            <a:off x="3521101" y="3074799"/>
            <a:ext cx="3502851" cy="334836"/>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3"/>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4"/>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5"/>
            <a:stretch>
              <a:fillRect/>
            </a:stretch>
          </p:blipFill>
          <p:spPr>
            <a:xfrm>
              <a:off x="7798979" y="3665081"/>
              <a:ext cx="1457528" cy="447737"/>
            </a:xfrm>
            <a:prstGeom prst="rect">
              <a:avLst/>
            </a:prstGeom>
          </p:spPr>
        </p:pic>
      </p:gr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
        <p:nvSpPr>
          <p:cNvPr id="2" name="Rectangle 1">
            <a:extLst>
              <a:ext uri="{FF2B5EF4-FFF2-40B4-BE49-F238E27FC236}">
                <a16:creationId xmlns:a16="http://schemas.microsoft.com/office/drawing/2014/main" id="{A32AAE11-54DF-4B4C-8B1D-382E0B662CF6}"/>
              </a:ext>
            </a:extLst>
          </p:cNvPr>
          <p:cNvSpPr/>
          <p:nvPr/>
        </p:nvSpPr>
        <p:spPr>
          <a:xfrm>
            <a:off x="-66906" y="-50413"/>
            <a:ext cx="8882167" cy="3995902"/>
          </a:xfrm>
          <a:prstGeom prst="rect">
            <a:avLst/>
          </a:prstGeom>
        </p:spPr>
        <p:txBody>
          <a:bodyPr wrap="square">
            <a:spAutoFit/>
          </a:bodyPr>
          <a:lstStyle/>
          <a:p>
            <a:pPr>
              <a:lnSpc>
                <a:spcPts val="1850"/>
              </a:lnSpc>
            </a:pPr>
            <a:r>
              <a:rPr lang="en-US" sz="2000" dirty="0">
                <a:solidFill>
                  <a:srgbClr val="0070C0"/>
                </a:solidFill>
                <a:latin typeface="Consolas" panose="020B0609020204030204" pitchFamily="49" charset="0"/>
              </a:rPr>
              <a:t>struct</a:t>
            </a:r>
            <a:r>
              <a:rPr lang="en-US" sz="2000" dirty="0">
                <a:latin typeface="Consolas" panose="020B0609020204030204" pitchFamily="49" charset="0"/>
              </a:rPr>
              <a:t> spinlock{</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union</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std::</a:t>
            </a:r>
            <a:r>
              <a:rPr lang="en-US" sz="2000" dirty="0" err="1">
                <a:solidFill>
                  <a:srgbClr val="0070C0"/>
                </a:solidFill>
                <a:latin typeface="Consolas" panose="020B0609020204030204" pitchFamily="49" charset="0"/>
              </a:rPr>
              <a:t>atomic_flag</a:t>
            </a:r>
            <a:r>
              <a:rPr lang="en-US" sz="2000" dirty="0">
                <a:solidFill>
                  <a:srgbClr val="0070C0"/>
                </a:solidFill>
                <a:latin typeface="Consolas" panose="020B0609020204030204" pitchFamily="49" charset="0"/>
              </a:rPr>
              <a:t> </a:t>
            </a:r>
            <a:r>
              <a:rPr lang="en-US" sz="2000" dirty="0">
                <a:latin typeface="Consolas" panose="020B0609020204030204" pitchFamily="49" charset="0"/>
              </a:rPr>
              <a:t>f;</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std::atomic</a:t>
            </a:r>
            <a:r>
              <a:rPr lang="en-US" sz="2000" dirty="0">
                <a:latin typeface="Consolas" panose="020B0609020204030204" pitchFamily="49" charset="0"/>
              </a:rPr>
              <a:t>&lt;</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&gt; alias;</a:t>
            </a:r>
          </a:p>
          <a:p>
            <a:pPr>
              <a:lnSpc>
                <a:spcPts val="1850"/>
              </a:lnSpc>
            </a:pPr>
            <a:r>
              <a:rPr lang="en-US" sz="2000" dirty="0">
                <a:latin typeface="Consolas" panose="020B0609020204030204" pitchFamily="49" charset="0"/>
              </a:rPr>
              <a:t>  } f_;</a:t>
            </a:r>
          </a:p>
          <a:p>
            <a:pPr>
              <a:lnSpc>
                <a:spcPts val="1850"/>
              </a:lnSpc>
            </a:pPr>
            <a:endParaRPr lang="en-US" sz="2000" dirty="0">
              <a:latin typeface="Consolas" panose="020B0609020204030204" pitchFamily="49" charset="0"/>
            </a:endParaRP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lock_noirq</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while</a:t>
            </a:r>
            <a:r>
              <a:rPr lang="en-US" sz="2000" dirty="0">
                <a:latin typeface="Consolas" panose="020B0609020204030204" pitchFamily="49" charset="0"/>
              </a:rPr>
              <a:t> (f_.</a:t>
            </a:r>
            <a:r>
              <a:rPr lang="en-US" sz="2000" dirty="0" err="1">
                <a:latin typeface="Consolas" panose="020B0609020204030204" pitchFamily="49" charset="0"/>
              </a:rPr>
              <a:t>f.test_and_set</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pause();</a:t>
            </a:r>
          </a:p>
          <a:p>
            <a:pPr>
              <a:lnSpc>
                <a:spcPts val="1850"/>
              </a:lnSpc>
            </a:pP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p>
          <a:p>
            <a:pPr>
              <a:lnSpc>
                <a:spcPts val="1850"/>
              </a:lnSpc>
            </a:pPr>
            <a:endParaRPr lang="en-US" sz="2000" dirty="0">
              <a:latin typeface="Consolas" panose="020B0609020204030204" pitchFamily="49" charset="0"/>
            </a:endParaRP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bool</a:t>
            </a:r>
            <a:r>
              <a:rPr lang="en-US" sz="2000" dirty="0">
                <a:latin typeface="Consolas" panose="020B0609020204030204" pitchFamily="49" charset="0"/>
              </a:rPr>
              <a:t> </a:t>
            </a:r>
            <a:r>
              <a:rPr lang="en-US" sz="2000" dirty="0" err="1">
                <a:latin typeface="Consolas" panose="020B0609020204030204" pitchFamily="49" charset="0"/>
              </a:rPr>
              <a:t>is_locked</a:t>
            </a:r>
            <a:r>
              <a:rPr lang="en-US" sz="2000" dirty="0">
                <a:latin typeface="Consolas" panose="020B0609020204030204" pitchFamily="49" charset="0"/>
              </a:rPr>
              <a:t>() {</a:t>
            </a:r>
          </a:p>
          <a:p>
            <a:pPr>
              <a:lnSpc>
                <a:spcPts val="1850"/>
              </a:lnSpc>
            </a:pPr>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f_.</a:t>
            </a:r>
            <a:r>
              <a:rPr lang="en-US" sz="2000" dirty="0" err="1">
                <a:latin typeface="Consolas" panose="020B0609020204030204" pitchFamily="49" charset="0"/>
              </a:rPr>
              <a:t>alias.load</a:t>
            </a:r>
            <a:r>
              <a:rPr lang="en-US" sz="2000" dirty="0">
                <a:latin typeface="Consolas" panose="020B0609020204030204" pitchFamily="49" charset="0"/>
              </a:rPr>
              <a:t>(</a:t>
            </a:r>
            <a:r>
              <a:rPr lang="en-US" sz="2000" dirty="0">
                <a:solidFill>
                  <a:srgbClr val="0070C0"/>
                </a:solidFill>
                <a:latin typeface="Consolas" panose="020B0609020204030204" pitchFamily="49" charset="0"/>
              </a:rPr>
              <a:t>std::</a:t>
            </a:r>
            <a:r>
              <a:rPr lang="en-US" sz="2000" dirty="0" err="1">
                <a:solidFill>
                  <a:srgbClr val="0070C0"/>
                </a:solidFill>
                <a:latin typeface="Consolas" panose="020B0609020204030204" pitchFamily="49" charset="0"/>
              </a:rPr>
              <a:t>memory_order_relaxed</a:t>
            </a:r>
            <a:r>
              <a:rPr lang="en-US" sz="2000" dirty="0">
                <a:latin typeface="Consolas" panose="020B0609020204030204" pitchFamily="49" charset="0"/>
              </a:rPr>
              <a:t>)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pPr>
              <a:lnSpc>
                <a:spcPts val="1850"/>
              </a:lnSpc>
            </a:pPr>
            <a:r>
              <a:rPr lang="en-US" sz="2000" dirty="0">
                <a:latin typeface="Consolas" panose="020B0609020204030204" pitchFamily="49" charset="0"/>
              </a:rPr>
              <a:t>  }</a:t>
            </a:r>
          </a:p>
          <a:p>
            <a:pPr>
              <a:lnSpc>
                <a:spcPts val="1850"/>
              </a:lnSpc>
            </a:pPr>
            <a:r>
              <a:rPr lang="en-US" sz="2000" dirty="0">
                <a:latin typeface="Consolas" panose="020B0609020204030204" pitchFamily="49" charset="0"/>
              </a:rPr>
              <a:t>};</a:t>
            </a:r>
          </a:p>
        </p:txBody>
      </p:sp>
      <p:sp>
        <p:nvSpPr>
          <p:cNvPr id="14" name="Content Placeholder 2">
            <a:extLst>
              <a:ext uri="{FF2B5EF4-FFF2-40B4-BE49-F238E27FC236}">
                <a16:creationId xmlns:a16="http://schemas.microsoft.com/office/drawing/2014/main" id="{86588B48-DB34-4FBE-8CEA-C914F4B7D3EB}"/>
              </a:ext>
            </a:extLst>
          </p:cNvPr>
          <p:cNvSpPr>
            <a:spLocks noGrp="1"/>
          </p:cNvSpPr>
          <p:nvPr>
            <p:ph idx="1"/>
          </p:nvPr>
        </p:nvSpPr>
        <p:spPr>
          <a:xfrm>
            <a:off x="379142" y="4135053"/>
            <a:ext cx="4749582" cy="2667424"/>
          </a:xfrm>
          <a:solidFill>
            <a:srgbClr val="B4F2FA"/>
          </a:solidFill>
          <a:ln>
            <a:solidFill>
              <a:schemeClr val="tx1"/>
            </a:solidFill>
          </a:ln>
        </p:spPr>
        <p:txBody>
          <a:bodyPr>
            <a:normAutofit fontScale="77500" lnSpcReduction="20000"/>
          </a:bodyPr>
          <a:lstStyle/>
          <a:p>
            <a:pPr marL="0" indent="0">
              <a:buNone/>
            </a:pPr>
            <a:r>
              <a:rPr lang="en-US" dirty="0"/>
              <a:t>Means that:</a:t>
            </a:r>
          </a:p>
          <a:p>
            <a:pPr marL="509588" lvl="1"/>
            <a:r>
              <a:rPr lang="en-US" dirty="0"/>
              <a:t>The compiler must ensure that the load is atomic, but . . .</a:t>
            </a:r>
          </a:p>
          <a:p>
            <a:pPr marL="509588" lvl="1"/>
            <a:r>
              <a:rPr lang="en-US" dirty="0"/>
              <a:t>The compiler and the hardware can reorder the load in any way that satisfies single-threaded data dependencies</a:t>
            </a:r>
          </a:p>
          <a:p>
            <a:pPr marL="509588" lvl="1"/>
            <a:r>
              <a:rPr lang="en-US" dirty="0"/>
              <a:t>This is safe for </a:t>
            </a:r>
            <a:r>
              <a:rPr lang="en-US" dirty="0" err="1">
                <a:latin typeface="Consolas" panose="020B0609020204030204" pitchFamily="49" charset="0"/>
              </a:rPr>
              <a:t>is_locked</a:t>
            </a:r>
            <a:r>
              <a:rPr lang="en-US" dirty="0">
                <a:latin typeface="Consolas" panose="020B0609020204030204" pitchFamily="49" charset="0"/>
              </a:rPr>
              <a:t>()</a:t>
            </a:r>
            <a:r>
              <a:rPr lang="en-US" dirty="0"/>
              <a:t> because (unlike </a:t>
            </a:r>
            <a:r>
              <a:rPr lang="en-US" dirty="0" err="1">
                <a:latin typeface="Consolas" panose="020B0609020204030204" pitchFamily="49" charset="0"/>
              </a:rPr>
              <a:t>lock_noirq</a:t>
            </a:r>
            <a:r>
              <a:rPr lang="en-US" dirty="0">
                <a:latin typeface="Consolas" panose="020B0609020204030204" pitchFamily="49" charset="0"/>
              </a:rPr>
              <a:t>()</a:t>
            </a:r>
            <a:r>
              <a:rPr lang="en-US" dirty="0"/>
              <a:t>), the function isn’t being used to synchronize local critical-section memory operations with those happening on a remote core!</a:t>
            </a:r>
          </a:p>
        </p:txBody>
      </p:sp>
      <p:sp>
        <p:nvSpPr>
          <p:cNvPr id="12" name="Arrow: Down 11">
            <a:extLst>
              <a:ext uri="{FF2B5EF4-FFF2-40B4-BE49-F238E27FC236}">
                <a16:creationId xmlns:a16="http://schemas.microsoft.com/office/drawing/2014/main" id="{8DCE1A89-F20A-477E-99DA-11CEEEA06698}"/>
              </a:ext>
            </a:extLst>
          </p:cNvPr>
          <p:cNvSpPr/>
          <p:nvPr/>
        </p:nvSpPr>
        <p:spPr>
          <a:xfrm>
            <a:off x="4047893" y="3490332"/>
            <a:ext cx="613317" cy="61126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39BB7D3-97B3-45F9-9237-50B2C6A9BC17}"/>
              </a:ext>
            </a:extLst>
          </p:cNvPr>
          <p:cNvSpPr txBox="1">
            <a:spLocks/>
          </p:cNvSpPr>
          <p:nvPr/>
        </p:nvSpPr>
        <p:spPr>
          <a:xfrm>
            <a:off x="4826908" y="301085"/>
            <a:ext cx="6958052" cy="2542478"/>
          </a:xfrm>
          <a:prstGeom prst="rect">
            <a:avLst/>
          </a:prstGeom>
          <a:solidFill>
            <a:srgbClr val="B4F2FA"/>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On x86, invokes the </a:t>
            </a:r>
            <a:r>
              <a:rPr lang="en-US" sz="2000" dirty="0" err="1">
                <a:latin typeface="Consolas" panose="020B0609020204030204" pitchFamily="49" charset="0"/>
              </a:rPr>
              <a:t>xchg</a:t>
            </a:r>
            <a:r>
              <a:rPr lang="en-US" sz="2000" dirty="0"/>
              <a:t> instruction (which automatically uses the </a:t>
            </a:r>
            <a:r>
              <a:rPr lang="en-US" sz="2000" dirty="0">
                <a:latin typeface="Consolas" panose="020B0609020204030204" pitchFamily="49" charset="0"/>
              </a:rPr>
              <a:t>LOCK</a:t>
            </a:r>
            <a:r>
              <a:rPr lang="en-US" sz="2000" dirty="0"/>
              <a:t> prefix!)</a:t>
            </a:r>
          </a:p>
          <a:p>
            <a:pPr marL="401638" lvl="1"/>
            <a:r>
              <a:rPr lang="en-US" sz="1600" dirty="0"/>
              <a:t>While a core executes a </a:t>
            </a:r>
            <a:r>
              <a:rPr lang="en-US" sz="1600" dirty="0">
                <a:latin typeface="Consolas" panose="020B0609020204030204" pitchFamily="49" charset="0"/>
              </a:rPr>
              <a:t>LOCK</a:t>
            </a:r>
            <a:r>
              <a:rPr lang="en-US" sz="1600" dirty="0"/>
              <a:t> instruction, other cores can’t read or write </a:t>
            </a:r>
            <a:r>
              <a:rPr lang="en-US" sz="1600" i="1" dirty="0"/>
              <a:t>memory</a:t>
            </a:r>
            <a:r>
              <a:rPr lang="en-US" sz="1600" dirty="0"/>
              <a:t> (and can write to but not read from the </a:t>
            </a:r>
            <a:r>
              <a:rPr lang="en-US" sz="1600" i="1" dirty="0"/>
              <a:t>local store buffer</a:t>
            </a:r>
            <a:r>
              <a:rPr lang="en-US" sz="1600" dirty="0"/>
              <a:t>)</a:t>
            </a:r>
          </a:p>
          <a:p>
            <a:pPr marL="401638" lvl="1"/>
            <a:r>
              <a:rPr lang="en-US" sz="1600" dirty="0"/>
              <a:t>At the end of the </a:t>
            </a:r>
            <a:r>
              <a:rPr lang="en-US" sz="1600" dirty="0" err="1">
                <a:latin typeface="Consolas" panose="020B0609020204030204" pitchFamily="49" charset="0"/>
              </a:rPr>
              <a:t>LOCK</a:t>
            </a:r>
            <a:r>
              <a:rPr lang="en-US" sz="1600" dirty="0" err="1"/>
              <a:t>’d</a:t>
            </a:r>
            <a:r>
              <a:rPr lang="en-US" sz="1600" dirty="0"/>
              <a:t> instruction, the local store buffer is flushed before the lock is released</a:t>
            </a:r>
          </a:p>
          <a:p>
            <a:pPr marL="401638" lvl="1"/>
            <a:r>
              <a:rPr lang="en-US" sz="1600" dirty="0"/>
              <a:t>The </a:t>
            </a:r>
            <a:r>
              <a:rPr lang="en-US" sz="1600" dirty="0" err="1">
                <a:latin typeface="Consolas" panose="020B0609020204030204" pitchFamily="49" charset="0"/>
              </a:rPr>
              <a:t>LOCK</a:t>
            </a:r>
            <a:r>
              <a:rPr lang="en-US" sz="1600" dirty="0" err="1"/>
              <a:t>’d</a:t>
            </a:r>
            <a:r>
              <a:rPr lang="en-US" sz="1600" dirty="0"/>
              <a:t> Instruction also has </a:t>
            </a:r>
            <a:r>
              <a:rPr lang="en-US" sz="1600" dirty="0" err="1">
                <a:latin typeface="Consolas" panose="020B0609020204030204" pitchFamily="49" charset="0"/>
              </a:rPr>
              <a:t>mfence</a:t>
            </a:r>
            <a:r>
              <a:rPr lang="en-US" sz="1600" dirty="0"/>
              <a:t> semantics: All loads and stores before the instruction will issue before all loads and stores after the instruction, ensuring that critical section instructions don’t wander before the lock acquisition!</a:t>
            </a:r>
            <a:endParaRPr lang="en-US" sz="1600" dirty="0">
              <a:latin typeface="Consolas" panose="020B0609020204030204" pitchFamily="49" charset="0"/>
            </a:endParaRPr>
          </a:p>
          <a:p>
            <a:pPr marL="401638" lvl="1"/>
            <a:endParaRPr lang="en-US" sz="1600" dirty="0"/>
          </a:p>
        </p:txBody>
      </p:sp>
      <p:sp>
        <p:nvSpPr>
          <p:cNvPr id="4" name="Arrow: Bent-Up 3">
            <a:extLst>
              <a:ext uri="{FF2B5EF4-FFF2-40B4-BE49-F238E27FC236}">
                <a16:creationId xmlns:a16="http://schemas.microsoft.com/office/drawing/2014/main" id="{4D50EBF6-AF2E-41FA-82DD-DA307FC621C6}"/>
              </a:ext>
            </a:extLst>
          </p:cNvPr>
          <p:cNvSpPr/>
          <p:nvPr/>
        </p:nvSpPr>
        <p:spPr>
          <a:xfrm rot="5400000">
            <a:off x="3864873" y="1719050"/>
            <a:ext cx="664954" cy="1148576"/>
          </a:xfrm>
          <a:prstGeom prst="bentUpArrow">
            <a:avLst>
              <a:gd name="adj1" fmla="val 25000"/>
              <a:gd name="adj2" fmla="val 47639"/>
              <a:gd name="adj3"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7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bg/>
                                          </p:spTgt>
                                        </p:tgtEl>
                                        <p:attrNameLst>
                                          <p:attrName>style.visibility</p:attrName>
                                        </p:attrNameLst>
                                      </p:cBhvr>
                                      <p:to>
                                        <p:strVal val="visible"/>
                                      </p:to>
                                    </p:set>
                                    <p:animEffect transition="in" filter="fade">
                                      <p:cBhvr>
                                        <p:cTn id="14" dur="500"/>
                                        <p:tgtEl>
                                          <p:spTgt spid="14">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5">
                                            <p:bg/>
                                          </p:spTgt>
                                        </p:tgtEl>
                                        <p:attrNameLst>
                                          <p:attrName>style.visibility</p:attrName>
                                        </p:attrNameLst>
                                      </p:cBhvr>
                                      <p:to>
                                        <p:strVal val="visible"/>
                                      </p:to>
                                    </p:set>
                                    <p:animEffect transition="in" filter="fade">
                                      <p:cBhvr>
                                        <p:cTn id="35" dur="500"/>
                                        <p:tgtEl>
                                          <p:spTgt spid="15">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fade">
                                      <p:cBhvr>
                                        <p:cTn id="41" dur="500"/>
                                        <p:tgtEl>
                                          <p:spTgt spid="15">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fade">
                                      <p:cBhvr>
                                        <p:cTn id="44" dur="500"/>
                                        <p:tgtEl>
                                          <p:spTgt spid="15">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500"/>
                                        <p:tgtEl>
                                          <p:spTgt spid="15">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xit" presetSubtype="0" fill="hold" grpId="0"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6" grpId="0" animBg="1"/>
      <p:bldP spid="14" grpId="0" uiExpand="1" build="p" animBg="1"/>
      <p:bldP spid="12" grpId="0" animBg="1"/>
      <p:bldP spid="15" grpId="0" uiExpand="1" build="p"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83FD2F-C561-41F4-84D1-B69FC05BE976}"/>
              </a:ext>
            </a:extLst>
          </p:cNvPr>
          <p:cNvSpPr/>
          <p:nvPr/>
        </p:nvSpPr>
        <p:spPr>
          <a:xfrm>
            <a:off x="652788" y="2942093"/>
            <a:ext cx="3651583" cy="527774"/>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5848638-F74D-4720-8928-328D085E207F}"/>
              </a:ext>
            </a:extLst>
          </p:cNvPr>
          <p:cNvGrpSpPr>
            <a:grpSpLocks noChangeAspect="1"/>
          </p:cNvGrpSpPr>
          <p:nvPr/>
        </p:nvGrpSpPr>
        <p:grpSpPr>
          <a:xfrm>
            <a:off x="5213482" y="2589004"/>
            <a:ext cx="7255364" cy="4268996"/>
            <a:chOff x="4700529" y="2300962"/>
            <a:chExt cx="7744906" cy="4557038"/>
          </a:xfrm>
        </p:grpSpPr>
        <p:pic>
          <p:nvPicPr>
            <p:cNvPr id="8" name="Picture 7">
              <a:extLst>
                <a:ext uri="{FF2B5EF4-FFF2-40B4-BE49-F238E27FC236}">
                  <a16:creationId xmlns:a16="http://schemas.microsoft.com/office/drawing/2014/main" id="{804B3126-7936-4BC8-A039-0DBBF51462CA}"/>
                </a:ext>
              </a:extLst>
            </p:cNvPr>
            <p:cNvPicPr>
              <a:picLocks noChangeAspect="1"/>
            </p:cNvPicPr>
            <p:nvPr/>
          </p:nvPicPr>
          <p:blipFill rotWithShape="1">
            <a:blip r:embed="rId3"/>
            <a:srcRect b="9398"/>
            <a:stretch/>
          </p:blipFill>
          <p:spPr>
            <a:xfrm>
              <a:off x="4700529" y="2551102"/>
              <a:ext cx="7744906" cy="4306898"/>
            </a:xfrm>
            <a:prstGeom prst="rect">
              <a:avLst/>
            </a:prstGeom>
          </p:spPr>
        </p:pic>
        <p:pic>
          <p:nvPicPr>
            <p:cNvPr id="9" name="Picture 8">
              <a:extLst>
                <a:ext uri="{FF2B5EF4-FFF2-40B4-BE49-F238E27FC236}">
                  <a16:creationId xmlns:a16="http://schemas.microsoft.com/office/drawing/2014/main" id="{E0CDDABF-5063-4DC5-A62A-92C37C45835C}"/>
                </a:ext>
              </a:extLst>
            </p:cNvPr>
            <p:cNvPicPr>
              <a:picLocks noChangeAspect="1"/>
            </p:cNvPicPr>
            <p:nvPr/>
          </p:nvPicPr>
          <p:blipFill>
            <a:blip r:embed="rId4"/>
            <a:stretch>
              <a:fillRect/>
            </a:stretch>
          </p:blipFill>
          <p:spPr>
            <a:xfrm>
              <a:off x="7436693" y="2300962"/>
              <a:ext cx="2182101" cy="2884496"/>
            </a:xfrm>
            <a:prstGeom prst="rect">
              <a:avLst/>
            </a:prstGeom>
          </p:spPr>
        </p:pic>
        <p:pic>
          <p:nvPicPr>
            <p:cNvPr id="10" name="Picture 9">
              <a:extLst>
                <a:ext uri="{FF2B5EF4-FFF2-40B4-BE49-F238E27FC236}">
                  <a16:creationId xmlns:a16="http://schemas.microsoft.com/office/drawing/2014/main" id="{D6CFAADD-2BDC-4677-8611-26A68094DFE8}"/>
                </a:ext>
              </a:extLst>
            </p:cNvPr>
            <p:cNvPicPr>
              <a:picLocks noChangeAspect="1"/>
            </p:cNvPicPr>
            <p:nvPr/>
          </p:nvPicPr>
          <p:blipFill>
            <a:blip r:embed="rId5"/>
            <a:stretch>
              <a:fillRect/>
            </a:stretch>
          </p:blipFill>
          <p:spPr>
            <a:xfrm>
              <a:off x="7798979" y="3665081"/>
              <a:ext cx="1457528" cy="447737"/>
            </a:xfrm>
            <a:prstGeom prst="rect">
              <a:avLst/>
            </a:prstGeom>
          </p:spPr>
        </p:pic>
      </p:grpSp>
      <p:sp>
        <p:nvSpPr>
          <p:cNvPr id="16" name="Callout: Line with Accent Bar 15">
            <a:extLst>
              <a:ext uri="{FF2B5EF4-FFF2-40B4-BE49-F238E27FC236}">
                <a16:creationId xmlns:a16="http://schemas.microsoft.com/office/drawing/2014/main" id="{7C36AB5C-2A94-44D1-AD38-66C2BB1187B8}"/>
              </a:ext>
            </a:extLst>
          </p:cNvPr>
          <p:cNvSpPr/>
          <p:nvPr/>
        </p:nvSpPr>
        <p:spPr>
          <a:xfrm>
            <a:off x="6786432" y="259902"/>
            <a:ext cx="5296811" cy="1028498"/>
          </a:xfrm>
          <a:prstGeom prst="accentCallout1">
            <a:avLst>
              <a:gd name="adj1" fmla="val 57175"/>
              <a:gd name="adj2" fmla="val 99227"/>
              <a:gd name="adj3" fmla="val 285312"/>
              <a:gd name="adj4" fmla="val 552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800" dirty="0">
                <a:solidFill>
                  <a:schemeClr val="tx1"/>
                </a:solidFill>
                <a:latin typeface="Segoe UI" panose="020B0502040204020203" pitchFamily="34" charset="0"/>
                <a:cs typeface="Segoe UI" panose="020B0502040204020203" pitchFamily="34" charset="0"/>
              </a:rPr>
              <a:t>Every non-relaxed </a:t>
            </a:r>
            <a:r>
              <a:rPr lang="en-US" sz="2800" dirty="0">
                <a:solidFill>
                  <a:schemeClr val="tx1"/>
                </a:solidFill>
                <a:latin typeface="Consolas" panose="020B0609020204030204" pitchFamily="49" charset="0"/>
                <a:cs typeface="Segoe UI" panose="020B0502040204020203" pitchFamily="34" charset="0"/>
              </a:rPr>
              <a:t>std::atomic </a:t>
            </a:r>
            <a:r>
              <a:rPr lang="en-US" sz="2800" dirty="0">
                <a:solidFill>
                  <a:schemeClr val="tx1"/>
                </a:solidFill>
                <a:latin typeface="Segoe UI" panose="020B0502040204020203" pitchFamily="34" charset="0"/>
                <a:cs typeface="Segoe UI" panose="020B0502040204020203" pitchFamily="34" charset="0"/>
              </a:rPr>
              <a:t>operation is also a compiler barrier!</a:t>
            </a:r>
          </a:p>
        </p:txBody>
      </p:sp>
      <p:sp>
        <p:nvSpPr>
          <p:cNvPr id="2" name="Rectangle 1">
            <a:extLst>
              <a:ext uri="{FF2B5EF4-FFF2-40B4-BE49-F238E27FC236}">
                <a16:creationId xmlns:a16="http://schemas.microsoft.com/office/drawing/2014/main" id="{A32AAE11-54DF-4B4C-8B1D-382E0B662CF6}"/>
              </a:ext>
            </a:extLst>
          </p:cNvPr>
          <p:cNvSpPr/>
          <p:nvPr/>
        </p:nvSpPr>
        <p:spPr>
          <a:xfrm>
            <a:off x="301084" y="23757"/>
            <a:ext cx="4114219" cy="4862870"/>
          </a:xfrm>
          <a:prstGeom prst="rect">
            <a:avLst/>
          </a:prstGeom>
        </p:spPr>
        <p:txBody>
          <a:bodyPr wrap="square">
            <a:spAutoFit/>
          </a:bodyPr>
          <a:lstStyle/>
          <a:p>
            <a:r>
              <a:rPr lang="en-US" sz="1000" dirty="0">
                <a:latin typeface="Consolas" panose="020B0609020204030204" pitchFamily="49" charset="0"/>
              </a:rPr>
              <a:t>    //Chickadee’s k-ahci.cc: Issuing an</a:t>
            </a:r>
          </a:p>
          <a:p>
            <a:r>
              <a:rPr lang="en-US" sz="1000" dirty="0">
                <a:latin typeface="Consolas" panose="020B0609020204030204" pitchFamily="49" charset="0"/>
              </a:rPr>
              <a:t>    //NCQ operation.</a:t>
            </a:r>
          </a:p>
          <a:p>
            <a:r>
              <a:rPr lang="en-US" sz="1000" dirty="0">
                <a:latin typeface="Consolas" panose="020B0609020204030204" pitchFamily="49" charset="0"/>
              </a:rPr>
              <a:t>    //</a:t>
            </a:r>
          </a:p>
          <a:p>
            <a:r>
              <a:rPr lang="en-US" sz="1000" dirty="0">
                <a:latin typeface="Consolas" panose="020B0609020204030204" pitchFamily="49" charset="0"/>
              </a:rPr>
              <a:t>    //Tell the device about the buffer to</a:t>
            </a:r>
          </a:p>
          <a:p>
            <a:r>
              <a:rPr lang="en-US" sz="1000" dirty="0">
                <a:latin typeface="Consolas" panose="020B0609020204030204" pitchFamily="49" charset="0"/>
              </a:rPr>
              <a:t>    //use for the disk read.</a:t>
            </a: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buf</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].pa = ka2pa(</a:t>
            </a:r>
            <a:r>
              <a:rPr lang="en-US" sz="1000" dirty="0" err="1">
                <a:latin typeface="Consolas" panose="020B0609020204030204" pitchFamily="49" charset="0"/>
              </a:rPr>
              <a:t>buf</a:t>
            </a:r>
            <a:r>
              <a:rPr lang="en-US" sz="1000" dirty="0">
                <a:latin typeface="Consolas" panose="020B0609020204030204" pitchFamily="49" charset="0"/>
              </a:rPr>
              <a:t>);</a:t>
            </a: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buf</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a:t>
            </a:r>
            <a:r>
              <a:rPr lang="en-US" sz="1000" dirty="0" err="1">
                <a:latin typeface="Consolas" panose="020B0609020204030204" pitchFamily="49" charset="0"/>
              </a:rPr>
              <a:t>maxbyte</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a:t>
            </a:r>
            <a:r>
              <a:rPr lang="en-US" sz="1000" dirty="0">
                <a:latin typeface="Consolas" panose="020B0609020204030204" pitchFamily="49" charset="0"/>
              </a:rPr>
              <a:t>;</a:t>
            </a:r>
          </a:p>
          <a:p>
            <a:r>
              <a:rPr lang="en-US" sz="1000" dirty="0">
                <a:latin typeface="Consolas" panose="020B0609020204030204" pitchFamily="49" charset="0"/>
              </a:rPr>
              <a:t>    dma_.ch[slot].</a:t>
            </a:r>
            <a:r>
              <a:rPr lang="en-US" sz="1000" dirty="0" err="1">
                <a:latin typeface="Consolas" panose="020B0609020204030204" pitchFamily="49" charset="0"/>
              </a:rPr>
              <a:t>nbuf</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a:t>
            </a:r>
            <a:r>
              <a:rPr lang="en-US" sz="1000" dirty="0">
                <a:latin typeface="Consolas" panose="020B0609020204030204" pitchFamily="49" charset="0"/>
              </a:rPr>
              <a:t>;</a:t>
            </a:r>
          </a:p>
          <a:p>
            <a:r>
              <a:rPr lang="en-US" sz="1000" dirty="0">
                <a:latin typeface="Consolas" panose="020B0609020204030204" pitchFamily="49" charset="0"/>
              </a:rPr>
              <a:t>    dma_.ch[slot].</a:t>
            </a:r>
            <a:r>
              <a:rPr lang="en-US" sz="1000" dirty="0" err="1">
                <a:latin typeface="Consolas" panose="020B0609020204030204" pitchFamily="49" charset="0"/>
              </a:rPr>
              <a:t>buf_byte_pos</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//Configure the NCQ request.</a:t>
            </a:r>
          </a:p>
          <a:p>
            <a:r>
              <a:rPr lang="en-US" sz="1000" dirty="0">
                <a:latin typeface="Consolas" panose="020B0609020204030204" pitchFamily="49" charset="0"/>
              </a:rPr>
              <a:t>    </a:t>
            </a:r>
            <a:r>
              <a:rPr lang="en-US" sz="1000" dirty="0" err="1">
                <a:solidFill>
                  <a:srgbClr val="0070C0"/>
                </a:solidFill>
                <a:latin typeface="Consolas" panose="020B0609020204030204" pitchFamily="49" charset="0"/>
              </a:rPr>
              <a:t>size_t</a:t>
            </a:r>
            <a:r>
              <a:rPr lang="en-US" sz="1000" dirty="0">
                <a:solidFill>
                  <a:srgbClr val="0070C0"/>
                </a:solidFill>
                <a:latin typeface="Consolas" panose="020B0609020204030204" pitchFamily="49" charset="0"/>
              </a:rPr>
              <a:t> </a:t>
            </a:r>
            <a:r>
              <a:rPr lang="en-US" sz="1000" dirty="0" err="1">
                <a:latin typeface="Consolas" panose="020B0609020204030204" pitchFamily="49" charset="0"/>
              </a:rPr>
              <a:t>first_sector</a:t>
            </a:r>
            <a:r>
              <a:rPr lang="en-US" sz="1000" dirty="0">
                <a:latin typeface="Consolas" panose="020B0609020204030204" pitchFamily="49" charset="0"/>
              </a:rPr>
              <a:t> = off / </a:t>
            </a:r>
            <a:r>
              <a:rPr lang="en-US" sz="1000" dirty="0" err="1">
                <a:latin typeface="Consolas" panose="020B0609020204030204" pitchFamily="49" charset="0"/>
              </a:rPr>
              <a:t>sectorsize</a:t>
            </a:r>
            <a:r>
              <a:rPr lang="en-US" sz="1000" dirty="0">
                <a:latin typeface="Consolas" panose="020B0609020204030204" pitchFamily="49" charset="0"/>
              </a:rPr>
              <a:t>;</a:t>
            </a:r>
          </a:p>
          <a:p>
            <a:r>
              <a:rPr lang="en-US" sz="1000" dirty="0">
                <a:latin typeface="Consolas" panose="020B0609020204030204" pitchFamily="49" charset="0"/>
              </a:rPr>
              <a:t>    </a:t>
            </a:r>
            <a:r>
              <a:rPr lang="en-US" sz="1000" dirty="0" err="1">
                <a:solidFill>
                  <a:srgbClr val="0070C0"/>
                </a:solidFill>
                <a:latin typeface="Consolas" panose="020B0609020204030204" pitchFamily="49" charset="0"/>
              </a:rPr>
              <a:t>size_t</a:t>
            </a:r>
            <a:r>
              <a:rPr lang="en-US" sz="1000" dirty="0">
                <a:solidFill>
                  <a:srgbClr val="0070C0"/>
                </a:solidFill>
                <a:latin typeface="Consolas" panose="020B0609020204030204" pitchFamily="49" charset="0"/>
              </a:rPr>
              <a:t> </a:t>
            </a:r>
            <a:r>
              <a:rPr lang="en-US" sz="1000" dirty="0" err="1">
                <a:latin typeface="Consolas" panose="020B0609020204030204" pitchFamily="49" charset="0"/>
              </a:rPr>
              <a:t>nsectors</a:t>
            </a:r>
            <a:r>
              <a:rPr lang="en-US" sz="1000" dirty="0">
                <a:latin typeface="Consolas" panose="020B0609020204030204" pitchFamily="49" charset="0"/>
              </a:rPr>
              <a:t> = </a:t>
            </a:r>
            <a:r>
              <a:rPr lang="en-US" sz="1000" dirty="0" err="1">
                <a:latin typeface="Consolas" panose="020B0609020204030204" pitchFamily="49" charset="0"/>
              </a:rPr>
              <a:t>sz</a:t>
            </a:r>
            <a:r>
              <a:rPr lang="en-US" sz="1000" dirty="0">
                <a:latin typeface="Consolas" panose="020B0609020204030204" pitchFamily="49" charset="0"/>
              </a:rPr>
              <a:t> / </a:t>
            </a:r>
            <a:r>
              <a:rPr lang="en-US" sz="1000" dirty="0" err="1">
                <a:latin typeface="Consolas" panose="020B0609020204030204" pitchFamily="49" charset="0"/>
              </a:rPr>
              <a:t>sectorsize</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a:t>
            </a:r>
            <a:r>
              <a:rPr lang="en-US" sz="1000" dirty="0" err="1">
                <a:latin typeface="Consolas" panose="020B0609020204030204" pitchFamily="49" charset="0"/>
              </a:rPr>
              <a:t>dma</a:t>
            </a:r>
            <a:r>
              <a:rPr lang="en-US" sz="1000" dirty="0">
                <a:latin typeface="Consolas" panose="020B0609020204030204" pitchFamily="49" charset="0"/>
              </a:rPr>
              <a:t>_.</a:t>
            </a:r>
            <a:r>
              <a:rPr lang="en-US" sz="1000" dirty="0" err="1">
                <a:latin typeface="Consolas" panose="020B0609020204030204" pitchFamily="49" charset="0"/>
              </a:rPr>
              <a:t>ct</a:t>
            </a:r>
            <a:r>
              <a:rPr lang="en-US" sz="1000" dirty="0">
                <a:latin typeface="Consolas" panose="020B0609020204030204" pitchFamily="49" charset="0"/>
              </a:rPr>
              <a:t>[slot].</a:t>
            </a:r>
            <a:r>
              <a:rPr lang="en-US" sz="1000" dirty="0" err="1">
                <a:latin typeface="Consolas" panose="020B0609020204030204" pitchFamily="49" charset="0"/>
              </a:rPr>
              <a:t>cfis</a:t>
            </a:r>
            <a:r>
              <a:rPr lang="en-US" sz="1000" dirty="0">
                <a:latin typeface="Consolas" panose="020B0609020204030204" pitchFamily="49" charset="0"/>
              </a:rPr>
              <a:t>[</a:t>
            </a:r>
            <a:r>
              <a:rPr lang="en-US" sz="1000" dirty="0">
                <a:solidFill>
                  <a:srgbClr val="00B050"/>
                </a:solidFill>
                <a:latin typeface="Consolas" panose="020B0609020204030204" pitchFamily="49" charset="0"/>
              </a:rPr>
              <a:t>0</a:t>
            </a:r>
            <a:r>
              <a:rPr lang="en-US" sz="1000" dirty="0">
                <a:latin typeface="Consolas" panose="020B0609020204030204" pitchFamily="49" charset="0"/>
              </a:rPr>
              <a:t>] = </a:t>
            </a:r>
            <a:r>
              <a:rPr lang="en-US" sz="1000" dirty="0" err="1">
                <a:latin typeface="Consolas" panose="020B0609020204030204" pitchFamily="49" charset="0"/>
              </a:rPr>
              <a:t>cfis_command</a:t>
            </a:r>
            <a:endParaRPr lang="en-US" sz="1000" dirty="0">
              <a:latin typeface="Consolas" panose="020B0609020204030204" pitchFamily="49" charset="0"/>
            </a:endParaRPr>
          </a:p>
          <a:p>
            <a:r>
              <a:rPr lang="en-US" sz="1000" dirty="0">
                <a:latin typeface="Consolas" panose="020B0609020204030204" pitchFamily="49" charset="0"/>
              </a:rPr>
              <a:t>        | (</a:t>
            </a:r>
            <a:r>
              <a:rPr lang="en-US" sz="1000" dirty="0">
                <a:solidFill>
                  <a:srgbClr val="00B050"/>
                </a:solidFill>
                <a:latin typeface="Consolas" panose="020B0609020204030204" pitchFamily="49" charset="0"/>
              </a:rPr>
              <a:t>unsigned</a:t>
            </a:r>
            <a:r>
              <a:rPr lang="en-US" sz="1000" dirty="0">
                <a:latin typeface="Consolas" panose="020B0609020204030204" pitchFamily="49" charset="0"/>
              </a:rPr>
              <a:t>(</a:t>
            </a:r>
            <a:r>
              <a:rPr lang="en-US" sz="1000" dirty="0" err="1">
                <a:latin typeface="Consolas" panose="020B0609020204030204" pitchFamily="49" charset="0"/>
              </a:rPr>
              <a:t>cmd_read_fpdma_queued</a:t>
            </a:r>
            <a:r>
              <a:rPr lang="en-US" sz="1000" dirty="0">
                <a:latin typeface="Consolas" panose="020B0609020204030204" pitchFamily="49" charset="0"/>
              </a:rPr>
              <a:t>) &lt;&lt; </a:t>
            </a:r>
            <a:r>
              <a:rPr lang="en-US" sz="1000" dirty="0">
                <a:solidFill>
                  <a:srgbClr val="00B050"/>
                </a:solidFill>
                <a:latin typeface="Consolas" panose="020B0609020204030204" pitchFamily="49" charset="0"/>
              </a:rPr>
              <a:t>16</a:t>
            </a:r>
            <a:r>
              <a:rPr lang="en-US" sz="1000" dirty="0">
                <a:latin typeface="Consolas" panose="020B0609020204030204" pitchFamily="49" charset="0"/>
              </a:rPr>
              <a:t>)</a:t>
            </a:r>
          </a:p>
          <a:p>
            <a:r>
              <a:rPr lang="en-US" sz="1000" dirty="0">
                <a:latin typeface="Consolas" panose="020B0609020204030204" pitchFamily="49" charset="0"/>
              </a:rPr>
              <a:t>        | ((</a:t>
            </a:r>
            <a:r>
              <a:rPr lang="en-US" sz="1000" dirty="0" err="1">
                <a:latin typeface="Consolas" panose="020B0609020204030204" pitchFamily="49" charset="0"/>
              </a:rPr>
              <a:t>nsectors</a:t>
            </a:r>
            <a:r>
              <a:rPr lang="en-US" sz="1000" dirty="0">
                <a:latin typeface="Consolas" panose="020B0609020204030204" pitchFamily="49" charset="0"/>
              </a:rPr>
              <a:t> &amp; </a:t>
            </a:r>
            <a:r>
              <a:rPr lang="en-US" sz="1000" dirty="0">
                <a:solidFill>
                  <a:srgbClr val="00B050"/>
                </a:solidFill>
                <a:latin typeface="Consolas" panose="020B0609020204030204" pitchFamily="49" charset="0"/>
              </a:rPr>
              <a:t>0xFF</a:t>
            </a:r>
            <a:r>
              <a:rPr lang="en-US" sz="1000" dirty="0">
                <a:latin typeface="Consolas" panose="020B0609020204030204" pitchFamily="49" charset="0"/>
              </a:rPr>
              <a:t>) &lt;&lt; </a:t>
            </a:r>
            <a:r>
              <a:rPr lang="en-US" sz="1000" dirty="0">
                <a:solidFill>
                  <a:srgbClr val="00B050"/>
                </a:solidFill>
                <a:latin typeface="Consolas" panose="020B0609020204030204" pitchFamily="49" charset="0"/>
              </a:rPr>
              <a:t>24</a:t>
            </a:r>
            <a:r>
              <a:rPr lang="en-US" sz="1000" dirty="0">
                <a:latin typeface="Consolas" panose="020B0609020204030204" pitchFamily="49" charset="0"/>
              </a:rPr>
              <a:t>);</a:t>
            </a:r>
          </a:p>
          <a:p>
            <a:r>
              <a:rPr lang="en-US" sz="1000" dirty="0">
                <a:latin typeface="Consolas" panose="020B0609020204030204" pitchFamily="49" charset="0"/>
              </a:rPr>
              <a:t>    //...other config stuff...</a:t>
            </a:r>
          </a:p>
          <a:p>
            <a:endParaRPr lang="en-US" sz="1000" dirty="0">
              <a:latin typeface="Consolas" panose="020B0609020204030204" pitchFamily="49" charset="0"/>
            </a:endParaRPr>
          </a:p>
          <a:p>
            <a:r>
              <a:rPr lang="en-US" sz="1000" dirty="0">
                <a:latin typeface="Consolas" panose="020B0609020204030204" pitchFamily="49" charset="0"/>
              </a:rPr>
              <a:t>    //Ensure all previous writes have made</a:t>
            </a:r>
          </a:p>
          <a:p>
            <a:r>
              <a:rPr lang="en-US" sz="1000" dirty="0">
                <a:latin typeface="Consolas" panose="020B0609020204030204" pitchFamily="49" charset="0"/>
              </a:rPr>
              <a:t>    //it out to memory.</a:t>
            </a:r>
          </a:p>
          <a:p>
            <a:r>
              <a:rPr lang="en-US" sz="1000" dirty="0">
                <a:latin typeface="Consolas" panose="020B0609020204030204" pitchFamily="49" charset="0"/>
              </a:rPr>
              <a:t>    std::</a:t>
            </a:r>
            <a:r>
              <a:rPr lang="en-US" sz="1000" dirty="0" err="1">
                <a:latin typeface="Consolas" panose="020B0609020204030204" pitchFamily="49" charset="0"/>
              </a:rPr>
              <a:t>atomic_thread_fence</a:t>
            </a:r>
            <a:r>
              <a:rPr lang="en-US" sz="1000" dirty="0">
                <a:latin typeface="Consolas" panose="020B0609020204030204" pitchFamily="49" charset="0"/>
              </a:rPr>
              <a:t>(std::</a:t>
            </a:r>
            <a:r>
              <a:rPr lang="en-US" sz="1000" dirty="0" err="1">
                <a:latin typeface="Consolas" panose="020B0609020204030204" pitchFamily="49" charset="0"/>
              </a:rPr>
              <a:t>memory_order_release</a:t>
            </a:r>
            <a:r>
              <a:rPr lang="en-US" sz="1000" dirty="0">
                <a:latin typeface="Consolas" panose="020B0609020204030204" pitchFamily="49" charset="0"/>
              </a:rPr>
              <a:t>);</a:t>
            </a:r>
          </a:p>
          <a:p>
            <a:endParaRPr lang="en-US" sz="1000" dirty="0">
              <a:latin typeface="Consolas" panose="020B0609020204030204" pitchFamily="49" charset="0"/>
            </a:endParaRPr>
          </a:p>
          <a:p>
            <a:r>
              <a:rPr lang="en-US" sz="1000" dirty="0">
                <a:latin typeface="Consolas" panose="020B0609020204030204" pitchFamily="49" charset="0"/>
              </a:rPr>
              <a:t>    //Tell the drive which NCQ slot is used.</a:t>
            </a:r>
          </a:p>
          <a:p>
            <a:r>
              <a:rPr lang="en-US" sz="1000" dirty="0">
                <a:latin typeface="Consolas" panose="020B0609020204030204" pitchFamily="49" charset="0"/>
              </a:rPr>
              <a:t>    </a:t>
            </a:r>
            <a:r>
              <a:rPr lang="en-US" sz="1000" dirty="0" err="1">
                <a:latin typeface="Consolas" panose="020B0609020204030204" pitchFamily="49" charset="0"/>
              </a:rPr>
              <a:t>pr</a:t>
            </a:r>
            <a:r>
              <a:rPr lang="en-US" sz="1000" dirty="0">
                <a:latin typeface="Consolas" panose="020B0609020204030204" pitchFamily="49" charset="0"/>
              </a:rPr>
              <a:t>_-&gt;</a:t>
            </a:r>
            <a:r>
              <a:rPr lang="en-US" sz="1000" dirty="0" err="1">
                <a:latin typeface="Consolas" panose="020B0609020204030204" pitchFamily="49" charset="0"/>
              </a:rPr>
              <a:t>ncq_active_mask</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1U</a:t>
            </a:r>
            <a:r>
              <a:rPr lang="en-US" sz="1000" dirty="0">
                <a:latin typeface="Consolas" panose="020B0609020204030204" pitchFamily="49" charset="0"/>
              </a:rPr>
              <a:t> &lt;&lt; slot;</a:t>
            </a:r>
          </a:p>
          <a:p>
            <a:r>
              <a:rPr lang="en-US" sz="1000" dirty="0">
                <a:latin typeface="Consolas" panose="020B0609020204030204" pitchFamily="49" charset="0"/>
              </a:rPr>
              <a:t>    //Tell the drive that a command is available.</a:t>
            </a:r>
          </a:p>
          <a:p>
            <a:r>
              <a:rPr lang="en-US" sz="1000" dirty="0">
                <a:latin typeface="Consolas" panose="020B0609020204030204" pitchFamily="49" charset="0"/>
              </a:rPr>
              <a:t>    </a:t>
            </a:r>
            <a:r>
              <a:rPr lang="en-US" sz="1000" dirty="0" err="1">
                <a:latin typeface="Consolas" panose="020B0609020204030204" pitchFamily="49" charset="0"/>
              </a:rPr>
              <a:t>pr</a:t>
            </a:r>
            <a:r>
              <a:rPr lang="en-US" sz="1000" dirty="0">
                <a:latin typeface="Consolas" panose="020B0609020204030204" pitchFamily="49" charset="0"/>
              </a:rPr>
              <a:t>_-&gt;</a:t>
            </a:r>
            <a:r>
              <a:rPr lang="en-US" sz="1000" dirty="0" err="1">
                <a:latin typeface="Consolas" panose="020B0609020204030204" pitchFamily="49" charset="0"/>
              </a:rPr>
              <a:t>command_mask</a:t>
            </a:r>
            <a:r>
              <a:rPr lang="en-US" sz="1000" dirty="0">
                <a:latin typeface="Consolas" panose="020B0609020204030204" pitchFamily="49" charset="0"/>
              </a:rPr>
              <a:t> = </a:t>
            </a:r>
            <a:r>
              <a:rPr lang="en-US" sz="1000" dirty="0">
                <a:solidFill>
                  <a:srgbClr val="00B050"/>
                </a:solidFill>
                <a:latin typeface="Consolas" panose="020B0609020204030204" pitchFamily="49" charset="0"/>
              </a:rPr>
              <a:t>1U</a:t>
            </a:r>
            <a:r>
              <a:rPr lang="en-US" sz="1000" dirty="0">
                <a:latin typeface="Consolas" panose="020B0609020204030204" pitchFamily="49" charset="0"/>
              </a:rPr>
              <a:t> &lt;&lt; slot;</a:t>
            </a:r>
          </a:p>
          <a:p>
            <a:r>
              <a:rPr lang="en-US" sz="1000" dirty="0">
                <a:latin typeface="Consolas" panose="020B0609020204030204" pitchFamily="49" charset="0"/>
              </a:rPr>
              <a:t>    //The write to `</a:t>
            </a:r>
            <a:r>
              <a:rPr lang="en-US" sz="1000" dirty="0" err="1">
                <a:latin typeface="Consolas" panose="020B0609020204030204" pitchFamily="49" charset="0"/>
              </a:rPr>
              <a:t>command_mask</a:t>
            </a:r>
            <a:r>
              <a:rPr lang="en-US" sz="1000" dirty="0">
                <a:latin typeface="Consolas" panose="020B0609020204030204" pitchFamily="49" charset="0"/>
              </a:rPr>
              <a:t>` wakes up the device.</a:t>
            </a:r>
          </a:p>
          <a:p>
            <a:endParaRPr lang="en-US" sz="1000" dirty="0">
              <a:latin typeface="Consolas" panose="020B0609020204030204" pitchFamily="49" charset="0"/>
            </a:endParaRPr>
          </a:p>
          <a:p>
            <a:r>
              <a:rPr lang="en-US" sz="1000" dirty="0">
                <a:latin typeface="Consolas" panose="020B0609020204030204" pitchFamily="49" charset="0"/>
              </a:rPr>
              <a:t>    //The disk will generate an interrupt when</a:t>
            </a:r>
          </a:p>
          <a:p>
            <a:r>
              <a:rPr lang="en-US" sz="1000" dirty="0">
                <a:latin typeface="Consolas" panose="020B0609020204030204" pitchFamily="49" charset="0"/>
              </a:rPr>
              <a:t>    //the IO has completed!</a:t>
            </a:r>
          </a:p>
        </p:txBody>
      </p:sp>
      <p:sp>
        <p:nvSpPr>
          <p:cNvPr id="14" name="Content Placeholder 2">
            <a:extLst>
              <a:ext uri="{FF2B5EF4-FFF2-40B4-BE49-F238E27FC236}">
                <a16:creationId xmlns:a16="http://schemas.microsoft.com/office/drawing/2014/main" id="{86588B48-DB34-4FBE-8CEA-C914F4B7D3EB}"/>
              </a:ext>
            </a:extLst>
          </p:cNvPr>
          <p:cNvSpPr>
            <a:spLocks noGrp="1"/>
          </p:cNvSpPr>
          <p:nvPr>
            <p:ph idx="1"/>
          </p:nvPr>
        </p:nvSpPr>
        <p:spPr>
          <a:xfrm>
            <a:off x="144964" y="4839632"/>
            <a:ext cx="5486398" cy="2074288"/>
          </a:xfrm>
        </p:spPr>
        <p:txBody>
          <a:bodyPr>
            <a:normAutofit lnSpcReduction="10000"/>
          </a:bodyPr>
          <a:lstStyle/>
          <a:p>
            <a:pPr marL="0" indent="0">
              <a:buNone/>
            </a:pPr>
            <a:r>
              <a:rPr lang="en-US" dirty="0"/>
              <a:t>The fence tells the compiler to:</a:t>
            </a:r>
          </a:p>
          <a:p>
            <a:pPr marL="290513" lvl="1"/>
            <a:r>
              <a:rPr lang="en-US" dirty="0"/>
              <a:t>Not reorder memory operations around the fence: a compiler barrier!</a:t>
            </a:r>
          </a:p>
          <a:p>
            <a:pPr marL="290513" lvl="1"/>
            <a:r>
              <a:rPr lang="en-US" dirty="0"/>
              <a:t>Instruct the hardware that all reads and writes before the fence should execute before all post-fence writes</a:t>
            </a:r>
          </a:p>
        </p:txBody>
      </p:sp>
      <p:cxnSp>
        <p:nvCxnSpPr>
          <p:cNvPr id="5" name="Straight Arrow Connector 4">
            <a:extLst>
              <a:ext uri="{FF2B5EF4-FFF2-40B4-BE49-F238E27FC236}">
                <a16:creationId xmlns:a16="http://schemas.microsoft.com/office/drawing/2014/main" id="{B6D6A448-70D9-4B15-A411-C6A8DB10DDD5}"/>
              </a:ext>
            </a:extLst>
          </p:cNvPr>
          <p:cNvCxnSpPr>
            <a:cxnSpLocks/>
          </p:cNvCxnSpPr>
          <p:nvPr/>
        </p:nvCxnSpPr>
        <p:spPr>
          <a:xfrm>
            <a:off x="336284" y="3189786"/>
            <a:ext cx="0" cy="164365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BB10A9-895A-4AB0-AA37-AE0F455F716E}"/>
              </a:ext>
            </a:extLst>
          </p:cNvPr>
          <p:cNvCxnSpPr>
            <a:cxnSpLocks/>
          </p:cNvCxnSpPr>
          <p:nvPr/>
        </p:nvCxnSpPr>
        <p:spPr>
          <a:xfrm>
            <a:off x="336284" y="3205980"/>
            <a:ext cx="31650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Callout: Line with Accent Bar 11">
            <a:extLst>
              <a:ext uri="{FF2B5EF4-FFF2-40B4-BE49-F238E27FC236}">
                <a16:creationId xmlns:a16="http://schemas.microsoft.com/office/drawing/2014/main" id="{8A28DAEB-4E3E-4BA7-B079-C7D87288F891}"/>
              </a:ext>
            </a:extLst>
          </p:cNvPr>
          <p:cNvSpPr/>
          <p:nvPr/>
        </p:nvSpPr>
        <p:spPr>
          <a:xfrm>
            <a:off x="3907885" y="1228713"/>
            <a:ext cx="8416397" cy="1028498"/>
          </a:xfrm>
          <a:prstGeom prst="accentCallout1">
            <a:avLst>
              <a:gd name="adj1" fmla="val 76691"/>
              <a:gd name="adj2" fmla="val 97272"/>
              <a:gd name="adj3" fmla="val 334210"/>
              <a:gd name="adj4" fmla="val 636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en-US" sz="2000" dirty="0">
                <a:solidFill>
                  <a:schemeClr val="tx1"/>
                </a:solidFill>
                <a:latin typeface="Segoe UI" panose="020B0502040204020203" pitchFamily="34" charset="0"/>
                <a:cs typeface="Segoe UI" panose="020B0502040204020203" pitchFamily="34" charset="0"/>
              </a:rPr>
              <a:t>On x86, </a:t>
            </a:r>
            <a:r>
              <a:rPr lang="en-US" sz="2000" dirty="0">
                <a:solidFill>
                  <a:schemeClr val="tx1"/>
                </a:solidFill>
                <a:latin typeface="Consolas" panose="020B0609020204030204" pitchFamily="49" charset="0"/>
                <a:cs typeface="Segoe UI" panose="020B0502040204020203" pitchFamily="34" charset="0"/>
              </a:rPr>
              <a:t>std::</a:t>
            </a:r>
            <a:r>
              <a:rPr lang="en-US" sz="2000" dirty="0" err="1">
                <a:solidFill>
                  <a:schemeClr val="tx1"/>
                </a:solidFill>
                <a:latin typeface="Consolas" panose="020B0609020204030204" pitchFamily="49" charset="0"/>
                <a:cs typeface="Segoe UI" panose="020B0502040204020203" pitchFamily="34" charset="0"/>
              </a:rPr>
              <a:t>atomic_thread_fence</a:t>
            </a:r>
            <a:r>
              <a:rPr lang="en-US" sz="2000" dirty="0">
                <a:solidFill>
                  <a:schemeClr val="tx1"/>
                </a:solidFill>
                <a:latin typeface="Consolas" panose="020B0609020204030204" pitchFamily="49" charset="0"/>
                <a:cs typeface="Segoe UI" panose="020B0502040204020203" pitchFamily="34" charset="0"/>
              </a:rPr>
              <a:t>(std::</a:t>
            </a:r>
            <a:r>
              <a:rPr lang="en-US" sz="2000" dirty="0" err="1">
                <a:solidFill>
                  <a:schemeClr val="tx1"/>
                </a:solidFill>
                <a:latin typeface="Consolas" panose="020B0609020204030204" pitchFamily="49" charset="0"/>
                <a:cs typeface="Segoe UI" panose="020B0502040204020203" pitchFamily="34" charset="0"/>
              </a:rPr>
              <a:t>memory_order_release</a:t>
            </a:r>
            <a:r>
              <a:rPr lang="en-US" sz="2000" dirty="0">
                <a:solidFill>
                  <a:schemeClr val="tx1"/>
                </a:solidFill>
                <a:latin typeface="Consolas" panose="020B0609020204030204" pitchFamily="49" charset="0"/>
                <a:cs typeface="Segoe UI" panose="020B0502040204020203" pitchFamily="34" charset="0"/>
              </a:rPr>
              <a:t>)</a:t>
            </a:r>
            <a:r>
              <a:rPr lang="en-US" sz="2000" dirty="0">
                <a:solidFill>
                  <a:schemeClr val="tx1"/>
                </a:solidFill>
                <a:latin typeface="Segoe UI" panose="020B0502040204020203" pitchFamily="34" charset="0"/>
                <a:cs typeface="Segoe UI" panose="020B0502040204020203" pitchFamily="34" charset="0"/>
              </a:rPr>
              <a:t> is a </a:t>
            </a:r>
            <a:r>
              <a:rPr lang="en-US" sz="2000" dirty="0" err="1">
                <a:solidFill>
                  <a:schemeClr val="tx1"/>
                </a:solidFill>
                <a:latin typeface="Segoe UI" panose="020B0502040204020203" pitchFamily="34" charset="0"/>
                <a:cs typeface="Segoe UI" panose="020B0502040204020203" pitchFamily="34" charset="0"/>
              </a:rPr>
              <a:t>nop</a:t>
            </a:r>
            <a:r>
              <a:rPr lang="en-US" sz="2000" dirty="0">
                <a:solidFill>
                  <a:schemeClr val="tx1"/>
                </a:solidFill>
                <a:latin typeface="Segoe UI" panose="020B0502040204020203" pitchFamily="34" charset="0"/>
                <a:cs typeface="Segoe UI" panose="020B0502040204020203" pitchFamily="34" charset="0"/>
              </a:rPr>
              <a:t>! x86 already provides the desired property, namely, no </a:t>
            </a:r>
            <a:r>
              <a:rPr lang="en-US" sz="2000" dirty="0" err="1">
                <a:solidFill>
                  <a:schemeClr val="tx1"/>
                </a:solidFill>
                <a:latin typeface="Segoe UI" panose="020B0502040204020203" pitchFamily="34" charset="0"/>
                <a:cs typeface="Segoe UI" panose="020B0502040204020203" pitchFamily="34" charset="0"/>
              </a:rPr>
              <a:t>StoreStore</a:t>
            </a:r>
            <a:r>
              <a:rPr lang="en-US" sz="2000" dirty="0">
                <a:solidFill>
                  <a:schemeClr val="tx1"/>
                </a:solidFill>
                <a:latin typeface="Segoe UI" panose="020B0502040204020203" pitchFamily="34" charset="0"/>
                <a:cs typeface="Segoe UI" panose="020B0502040204020203" pitchFamily="34" charset="0"/>
              </a:rPr>
              <a:t> or </a:t>
            </a:r>
            <a:r>
              <a:rPr lang="en-US" sz="2000" dirty="0" err="1">
                <a:solidFill>
                  <a:schemeClr val="tx1"/>
                </a:solidFill>
                <a:latin typeface="Segoe UI" panose="020B0502040204020203" pitchFamily="34" charset="0"/>
                <a:cs typeface="Segoe UI" panose="020B0502040204020203" pitchFamily="34" charset="0"/>
              </a:rPr>
              <a:t>LoadStore</a:t>
            </a:r>
            <a:r>
              <a:rPr lang="en-US" sz="2000" dirty="0">
                <a:solidFill>
                  <a:schemeClr val="tx1"/>
                </a:solidFill>
                <a:latin typeface="Segoe UI" panose="020B0502040204020203" pitchFamily="34" charset="0"/>
                <a:cs typeface="Segoe UI" panose="020B0502040204020203" pitchFamily="34" charset="0"/>
              </a:rPr>
              <a:t> reordering.</a:t>
            </a:r>
          </a:p>
        </p:txBody>
      </p:sp>
    </p:spTree>
    <p:extLst>
      <p:ext uri="{BB962C8B-B14F-4D97-AF65-F5344CB8AC3E}">
        <p14:creationId xmlns:p14="http://schemas.microsoft.com/office/powerpoint/2010/main" val="32102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500"/>
                                        <p:tgtEl>
                                          <p:spTgt spid="1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build="p"/>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12DD6-4814-46C3-BC7E-CB8129E06D1E}"/>
              </a:ext>
            </a:extLst>
          </p:cNvPr>
          <p:cNvSpPr/>
          <p:nvPr/>
        </p:nvSpPr>
        <p:spPr>
          <a:xfrm>
            <a:off x="0" y="1569308"/>
            <a:ext cx="4615036" cy="1754659"/>
          </a:xfrm>
          <a:prstGeom prst="rect">
            <a:avLst/>
          </a:prstGeom>
          <a:solidFill>
            <a:srgbClr val="00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43530"/>
            <a:ext cx="12192000" cy="701603"/>
          </a:xfrm>
        </p:spPr>
        <p:txBody>
          <a:bodyPr>
            <a:normAutofit/>
          </a:bodyPr>
          <a:lstStyle/>
          <a:p>
            <a:r>
              <a:rPr lang="en-US" sz="3700" b="1" dirty="0"/>
              <a:t>x86: Store Buffers, Multiple Cores, and LOCK Prefixes</a:t>
            </a:r>
          </a:p>
        </p:txBody>
      </p:sp>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898825" y="115912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691948"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5221958"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5221958" y="440218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5221958" y="488952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870204" y="115912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663327"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8193337" y="392320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8193337" y="440218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754534" y="2382265"/>
            <a:ext cx="685800" cy="6690168"/>
            <a:chOff x="7696202" y="2286837"/>
            <a:chExt cx="685800" cy="3257402"/>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2" y="2286837"/>
              <a:ext cx="685800" cy="3257402"/>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3313" y="598543"/>
            <a:ext cx="4728253" cy="6333596"/>
          </a:xfrm>
        </p:spPr>
        <p:txBody>
          <a:bodyPr>
            <a:normAutofit fontScale="92500" lnSpcReduction="10000"/>
          </a:bodyPr>
          <a:lstStyle/>
          <a:p>
            <a:pPr marL="0" indent="0">
              <a:buNone/>
            </a:pPr>
            <a:r>
              <a:rPr lang="en-US" u="sng" dirty="0"/>
              <a:t>A recap of what we’ve learned</a:t>
            </a:r>
          </a:p>
          <a:p>
            <a:pPr marL="288925" lvl="1"/>
            <a:r>
              <a:rPr lang="en-US" dirty="0"/>
              <a:t>A core issues writes in FIFO program order to the local store buffer</a:t>
            </a:r>
          </a:p>
          <a:p>
            <a:pPr marL="288925" lvl="1"/>
            <a:r>
              <a:rPr lang="en-US" dirty="0"/>
              <a:t>Writes become visible (i.e., leave the store buffer) at some point after they commit</a:t>
            </a:r>
          </a:p>
          <a:p>
            <a:pPr marL="288925" lvl="1"/>
            <a:r>
              <a:rPr lang="en-US" dirty="0"/>
              <a:t>Reads become visible upon hitting the MEM stage (but check the local store buffer before L* caches/RAM)</a:t>
            </a:r>
          </a:p>
          <a:p>
            <a:pPr marL="288925" lvl="1"/>
            <a:r>
              <a:rPr lang="en-US" dirty="0"/>
              <a:t>An </a:t>
            </a:r>
            <a:r>
              <a:rPr lang="en-US" dirty="0" err="1">
                <a:latin typeface="Consolas" panose="020B0609020204030204" pitchFamily="49" charset="0"/>
              </a:rPr>
              <a:t>mfence</a:t>
            </a:r>
            <a:r>
              <a:rPr lang="en-US" dirty="0"/>
              <a:t>:</a:t>
            </a:r>
          </a:p>
          <a:p>
            <a:pPr marL="966788" lvl="2"/>
            <a:r>
              <a:rPr lang="en-US" dirty="0"/>
              <a:t>Forces earlier program-order memory operations to become visible before letting subsequent ones become visible</a:t>
            </a:r>
          </a:p>
          <a:p>
            <a:pPr marL="966788" lvl="2"/>
            <a:r>
              <a:rPr lang="en-US" dirty="0"/>
              <a:t>Flushes the store buffer (i.e., makes the buffered writes visible)</a:t>
            </a:r>
          </a:p>
          <a:p>
            <a:pPr marL="228600" lvl="1"/>
            <a:r>
              <a:rPr lang="en-US" dirty="0"/>
              <a:t>A </a:t>
            </a:r>
            <a:r>
              <a:rPr lang="en-US" dirty="0" err="1">
                <a:latin typeface="Consolas" panose="020B0609020204030204" pitchFamily="49" charset="0"/>
              </a:rPr>
              <a:t>LOCK</a:t>
            </a:r>
            <a:r>
              <a:rPr lang="en-US" dirty="0" err="1"/>
              <a:t>’d</a:t>
            </a:r>
            <a:r>
              <a:rPr lang="en-US" dirty="0"/>
              <a:t> instruction:</a:t>
            </a:r>
          </a:p>
          <a:p>
            <a:pPr marL="966788" lvl="2"/>
            <a:r>
              <a:rPr lang="en-US" dirty="0"/>
              <a:t>Prevents other cores from reading/writing L*/RAM and reading from local store buffers</a:t>
            </a:r>
          </a:p>
          <a:p>
            <a:pPr marL="966788" lvl="2"/>
            <a:r>
              <a:rPr lang="en-US" dirty="0"/>
              <a:t>Flushes the store buffer</a:t>
            </a:r>
          </a:p>
        </p:txBody>
      </p:sp>
      <p:grpSp>
        <p:nvGrpSpPr>
          <p:cNvPr id="4" name="Group 3">
            <a:extLst>
              <a:ext uri="{FF2B5EF4-FFF2-40B4-BE49-F238E27FC236}">
                <a16:creationId xmlns:a16="http://schemas.microsoft.com/office/drawing/2014/main" id="{B3336774-8BA5-4930-AD8D-C86BA1A5C18E}"/>
              </a:ext>
            </a:extLst>
          </p:cNvPr>
          <p:cNvGrpSpPr/>
          <p:nvPr/>
        </p:nvGrpSpPr>
        <p:grpSpPr>
          <a:xfrm>
            <a:off x="5043836" y="2436784"/>
            <a:ext cx="6103352" cy="1380512"/>
            <a:chOff x="5043836" y="2436784"/>
            <a:chExt cx="6103352" cy="1380512"/>
          </a:xfrm>
        </p:grpSpPr>
        <p:grpSp>
          <p:nvGrpSpPr>
            <p:cNvPr id="19" name="Group 18">
              <a:extLst>
                <a:ext uri="{FF2B5EF4-FFF2-40B4-BE49-F238E27FC236}">
                  <a16:creationId xmlns:a16="http://schemas.microsoft.com/office/drawing/2014/main" id="{D218EB54-6AD4-40B3-9F35-3214207AE680}"/>
                </a:ext>
              </a:extLst>
            </p:cNvPr>
            <p:cNvGrpSpPr/>
            <p:nvPr/>
          </p:nvGrpSpPr>
          <p:grpSpPr>
            <a:xfrm>
              <a:off x="5043836" y="268219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9217499" y="268219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A79A365-1411-4ED2-BED8-22DDF76470CD}"/>
                </a:ext>
              </a:extLst>
            </p:cNvPr>
            <p:cNvGrpSpPr/>
            <p:nvPr/>
          </p:nvGrpSpPr>
          <p:grpSpPr>
            <a:xfrm>
              <a:off x="6820139" y="2436784"/>
              <a:ext cx="2587083" cy="1380512"/>
              <a:chOff x="6165226" y="3128764"/>
              <a:chExt cx="2587083" cy="1380512"/>
            </a:xfrm>
          </p:grpSpPr>
          <p:pic>
            <p:nvPicPr>
              <p:cNvPr id="43" name="Picture 42">
                <a:extLst>
                  <a:ext uri="{FF2B5EF4-FFF2-40B4-BE49-F238E27FC236}">
                    <a16:creationId xmlns:a16="http://schemas.microsoft.com/office/drawing/2014/main" id="{6A7F5D47-7564-4E7B-814B-0D62B0A9675F}"/>
                  </a:ext>
                </a:extLst>
              </p:cNvPr>
              <p:cNvPicPr>
                <a:picLocks noChangeAspect="1"/>
              </p:cNvPicPr>
              <p:nvPr/>
            </p:nvPicPr>
            <p:blipFill>
              <a:blip r:embed="rId4"/>
              <a:stretch>
                <a:fillRect/>
              </a:stretch>
            </p:blipFill>
            <p:spPr>
              <a:xfrm>
                <a:off x="7155539" y="3128764"/>
                <a:ext cx="630952" cy="783761"/>
              </a:xfrm>
              <a:prstGeom prst="rect">
                <a:avLst/>
              </a:prstGeom>
            </p:spPr>
          </p:pic>
          <p:sp>
            <p:nvSpPr>
              <p:cNvPr id="44" name="TextBox 43">
                <a:extLst>
                  <a:ext uri="{FF2B5EF4-FFF2-40B4-BE49-F238E27FC236}">
                    <a16:creationId xmlns:a16="http://schemas.microsoft.com/office/drawing/2014/main" id="{0C519C1E-C8BD-4DB0-AC09-CDFC1711C8F9}"/>
                  </a:ext>
                </a:extLst>
              </p:cNvPr>
              <p:cNvSpPr txBox="1"/>
              <p:nvPr/>
            </p:nvSpPr>
            <p:spPr>
              <a:xfrm>
                <a:off x="6165226" y="3903982"/>
                <a:ext cx="2587083" cy="605294"/>
              </a:xfrm>
              <a:prstGeom prst="rect">
                <a:avLst/>
              </a:prstGeom>
              <a:noFill/>
            </p:spPr>
            <p:txBody>
              <a:bodyPr wrap="square" rtlCol="0">
                <a:spAutoFit/>
              </a:bodyPr>
              <a:lstStyle/>
              <a:p>
                <a:pPr algn="ctr">
                  <a:lnSpc>
                    <a:spcPts val="2000"/>
                  </a:lnSpc>
                </a:pPr>
                <a:r>
                  <a:rPr lang="en-US" sz="2400" dirty="0"/>
                  <a:t>LOCK prefix lock</a:t>
                </a:r>
              </a:p>
              <a:p>
                <a:pPr algn="ctr">
                  <a:lnSpc>
                    <a:spcPts val="2000"/>
                  </a:lnSpc>
                </a:pPr>
                <a:r>
                  <a:rPr lang="en-US" dirty="0"/>
                  <a:t>(hardware-maintained)</a:t>
                </a:r>
              </a:p>
            </p:txBody>
          </p:sp>
        </p:grpSp>
      </p:grpSp>
    </p:spTree>
    <p:extLst>
      <p:ext uri="{BB962C8B-B14F-4D97-AF65-F5344CB8AC3E}">
        <p14:creationId xmlns:p14="http://schemas.microsoft.com/office/powerpoint/2010/main" val="27270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5B0D-C948-4ED4-AAB0-46BB94C2E666}"/>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4" name="TextBox 3">
            <a:extLst>
              <a:ext uri="{FF2B5EF4-FFF2-40B4-BE49-F238E27FC236}">
                <a16:creationId xmlns:a16="http://schemas.microsoft.com/office/drawing/2014/main" id="{B0264734-1B33-42EA-8160-3E0DAF2B5B27}"/>
              </a:ext>
            </a:extLst>
          </p:cNvPr>
          <p:cNvSpPr txBox="1"/>
          <p:nvPr/>
        </p:nvSpPr>
        <p:spPr>
          <a:xfrm>
            <a:off x="1189468" y="4007734"/>
            <a:ext cx="2557342" cy="2677656"/>
          </a:xfrm>
          <a:prstGeom prst="rect">
            <a:avLst/>
          </a:prstGeom>
          <a:noFill/>
          <a:ln w="38100">
            <a:solidFill>
              <a:schemeClr val="tx1"/>
            </a:solidFill>
          </a:ln>
        </p:spPr>
        <p:txBody>
          <a:bodyPr wrap="square" rtlCol="0">
            <a:spAutoFit/>
          </a:bodyPr>
          <a:lstStyle/>
          <a:p>
            <a:r>
              <a:rPr lang="fr-FR" sz="2400" dirty="0">
                <a:solidFill>
                  <a:srgbClr val="0070C0"/>
                </a:solidFill>
                <a:latin typeface="Consolas" panose="020B0609020204030204" pitchFamily="49" charset="0"/>
              </a:rPr>
              <a:t>uint64_t </a:t>
            </a:r>
            <a:r>
              <a:rPr lang="fr-FR" sz="2400" dirty="0">
                <a:latin typeface="Consolas" panose="020B0609020204030204" pitchFamily="49" charset="0"/>
              </a:rPr>
              <a:t>x;</a:t>
            </a:r>
          </a:p>
          <a:p>
            <a:r>
              <a:rPr lang="fr-FR" sz="2400" dirty="0">
                <a:solidFill>
                  <a:srgbClr val="0070C0"/>
                </a:solidFill>
                <a:latin typeface="Consolas" panose="020B0609020204030204" pitchFamily="49" charset="0"/>
              </a:rPr>
              <a:t>uint64_t </a:t>
            </a:r>
            <a:r>
              <a:rPr lang="fr-FR" sz="2400" dirty="0">
                <a:latin typeface="Consolas" panose="020B0609020204030204" pitchFamily="49" charset="0"/>
              </a:rPr>
              <a:t>y;</a:t>
            </a:r>
          </a:p>
          <a:p>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void</a:t>
            </a:r>
            <a:r>
              <a:rPr lang="fr-FR" sz="2400" dirty="0">
                <a:latin typeface="Consolas" panose="020B0609020204030204" pitchFamily="49" charset="0"/>
              </a:rPr>
              <a:t> bar(){</a:t>
            </a:r>
          </a:p>
          <a:p>
            <a:r>
              <a:rPr lang="fr-FR" sz="2400" dirty="0">
                <a:latin typeface="Consolas" panose="020B0609020204030204" pitchFamily="49" charset="0"/>
              </a:rPr>
              <a:t>    x = y * y;</a:t>
            </a:r>
          </a:p>
          <a:p>
            <a:r>
              <a:rPr lang="fr-FR" sz="2400" dirty="0">
                <a:latin typeface="Consolas" panose="020B0609020204030204" pitchFamily="49" charset="0"/>
              </a:rPr>
              <a:t>    y = </a:t>
            </a:r>
            <a:r>
              <a:rPr lang="fr-FR" sz="2400" dirty="0">
                <a:solidFill>
                  <a:srgbClr val="00B050"/>
                </a:solidFill>
                <a:latin typeface="Consolas" panose="020B0609020204030204" pitchFamily="49" charset="0"/>
              </a:rPr>
              <a:t>42</a:t>
            </a:r>
            <a:r>
              <a:rPr lang="fr-FR" sz="2400" dirty="0">
                <a:latin typeface="Consolas" panose="020B0609020204030204" pitchFamily="49" charset="0"/>
              </a:rPr>
              <a:t>;</a:t>
            </a:r>
          </a:p>
          <a:p>
            <a:r>
              <a:rPr lang="fr-FR" sz="2400" dirty="0">
                <a:latin typeface="Consolas" panose="020B0609020204030204" pitchFamily="49" charset="0"/>
              </a:rPr>
              <a:t>}</a:t>
            </a:r>
          </a:p>
        </p:txBody>
      </p:sp>
      <p:sp>
        <p:nvSpPr>
          <p:cNvPr id="6" name="TextBox 5">
            <a:extLst>
              <a:ext uri="{FF2B5EF4-FFF2-40B4-BE49-F238E27FC236}">
                <a16:creationId xmlns:a16="http://schemas.microsoft.com/office/drawing/2014/main" id="{1673D291-7D82-4EC2-859E-B746600161C4}"/>
              </a:ext>
            </a:extLst>
          </p:cNvPr>
          <p:cNvSpPr txBox="1"/>
          <p:nvPr/>
        </p:nvSpPr>
        <p:spPr>
          <a:xfrm>
            <a:off x="6137831" y="3764666"/>
            <a:ext cx="5906425" cy="3046988"/>
          </a:xfrm>
          <a:prstGeom prst="rect">
            <a:avLst/>
          </a:prstGeom>
          <a:noFill/>
          <a:ln w="38100">
            <a:solidFill>
              <a:schemeClr val="tx1"/>
            </a:solidFill>
          </a:ln>
        </p:spPr>
        <p:txBody>
          <a:bodyPr wrap="square" rtlCol="0">
            <a:spAutoFit/>
          </a:bodyPr>
          <a:lstStyle/>
          <a:p>
            <a:r>
              <a:rPr lang="fr-FR" sz="2400" dirty="0">
                <a:latin typeface="Consolas" panose="020B0609020204030204" pitchFamily="49" charset="0"/>
              </a:rPr>
              <a:t>//No compiler </a:t>
            </a:r>
            <a:r>
              <a:rPr lang="fr-FR" sz="2400" dirty="0" err="1">
                <a:latin typeface="Consolas" panose="020B0609020204030204" pitchFamily="49" charset="0"/>
              </a:rPr>
              <a:t>optimizations</a:t>
            </a:r>
            <a:r>
              <a:rPr lang="fr-FR" sz="2400" dirty="0">
                <a:latin typeface="Consolas" panose="020B0609020204030204" pitchFamily="49" charset="0"/>
              </a:rPr>
              <a:t>: four</a:t>
            </a:r>
          </a:p>
          <a:p>
            <a:r>
              <a:rPr lang="fr-FR" sz="2400" dirty="0">
                <a:latin typeface="Consolas" panose="020B0609020204030204" pitchFamily="49" charset="0"/>
              </a:rPr>
              <a:t>//memory </a:t>
            </a:r>
            <a:r>
              <a:rPr lang="fr-FR" sz="2400" dirty="0" err="1">
                <a:latin typeface="Consolas" panose="020B0609020204030204" pitchFamily="49" charset="0"/>
              </a:rPr>
              <a:t>operations</a:t>
            </a:r>
            <a:r>
              <a:rPr lang="fr-FR" sz="2400" dirty="0">
                <a:latin typeface="Consolas" panose="020B0609020204030204" pitchFamily="49" charset="0"/>
              </a:rPr>
              <a:t> (</a:t>
            </a:r>
            <a:r>
              <a:rPr lang="fr-FR" sz="2400" dirty="0" err="1">
                <a:latin typeface="Consolas" panose="020B0609020204030204" pitchFamily="49" charset="0"/>
              </a:rPr>
              <a:t>two</a:t>
            </a:r>
            <a:r>
              <a:rPr lang="fr-FR" sz="2400" dirty="0">
                <a:latin typeface="Consolas" panose="020B0609020204030204" pitchFamily="49" charset="0"/>
              </a:rPr>
              <a:t> </a:t>
            </a:r>
            <a:r>
              <a:rPr lang="fr-FR" sz="2400" dirty="0" err="1">
                <a:latin typeface="Consolas" panose="020B0609020204030204" pitchFamily="49" charset="0"/>
              </a:rPr>
              <a:t>reads</a:t>
            </a:r>
            <a:r>
              <a:rPr lang="fr-FR" sz="2400" dirty="0">
                <a:latin typeface="Consolas" panose="020B0609020204030204" pitchFamily="49" charset="0"/>
              </a:rPr>
              <a:t> and</a:t>
            </a:r>
          </a:p>
          <a:p>
            <a:r>
              <a:rPr lang="fr-FR" sz="2400" dirty="0">
                <a:latin typeface="Consolas" panose="020B0609020204030204" pitchFamily="49" charset="0"/>
              </a:rPr>
              <a:t>//</a:t>
            </a:r>
            <a:r>
              <a:rPr lang="fr-FR" sz="2400" dirty="0" err="1">
                <a:latin typeface="Consolas" panose="020B0609020204030204" pitchFamily="49" charset="0"/>
              </a:rPr>
              <a:t>two</a:t>
            </a:r>
            <a:r>
              <a:rPr lang="fr-FR" sz="2400" dirty="0">
                <a:latin typeface="Consolas" panose="020B0609020204030204" pitchFamily="49" charset="0"/>
              </a:rPr>
              <a:t> </a:t>
            </a:r>
            <a:r>
              <a:rPr lang="fr-FR" sz="2400" dirty="0" err="1">
                <a:latin typeface="Consolas" panose="020B0609020204030204" pitchFamily="49" charset="0"/>
              </a:rPr>
              <a:t>writes</a:t>
            </a:r>
            <a:r>
              <a:rPr lang="fr-FR" sz="2400" dirty="0">
                <a:latin typeface="Consolas" panose="020B0609020204030204" pitchFamily="49" charset="0"/>
              </a:rPr>
              <a:t>).</a:t>
            </a: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a:solidFill>
                  <a:srgbClr val="00B050"/>
                </a:solidFill>
                <a:latin typeface="Consolas" panose="020B0609020204030204" pitchFamily="49" charset="0"/>
              </a:rPr>
              <a:t>y</a:t>
            </a:r>
            <a:r>
              <a:rPr lang="fr-FR" sz="2400" dirty="0">
                <a:latin typeface="Consolas" panose="020B0609020204030204" pitchFamily="49" charset="0"/>
              </a:rPr>
              <a:t>(%rip), %</a:t>
            </a:r>
            <a:r>
              <a:rPr lang="fr-FR" sz="2400" dirty="0" err="1">
                <a:latin typeface="Consolas" panose="020B0609020204030204" pitchFamily="49" charset="0"/>
              </a:rPr>
              <a:t>rdx</a:t>
            </a:r>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a:solidFill>
                  <a:srgbClr val="00B050"/>
                </a:solidFill>
                <a:latin typeface="Consolas" panose="020B0609020204030204" pitchFamily="49" charset="0"/>
              </a:rPr>
              <a:t>y</a:t>
            </a:r>
            <a:r>
              <a:rPr lang="fr-FR" sz="2400" dirty="0">
                <a:latin typeface="Consolas" panose="020B0609020204030204" pitchFamily="49" charset="0"/>
              </a:rPr>
              <a:t>(%rip), %</a:t>
            </a:r>
            <a:r>
              <a:rPr lang="fr-FR" sz="2400" dirty="0" err="1">
                <a:latin typeface="Consolas" panose="020B0609020204030204" pitchFamily="49" charset="0"/>
              </a:rPr>
              <a:t>rax</a:t>
            </a:r>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imulq</a:t>
            </a:r>
            <a:r>
              <a:rPr lang="fr-FR" sz="2400" dirty="0">
                <a:latin typeface="Consolas" panose="020B0609020204030204" pitchFamily="49" charset="0"/>
              </a:rPr>
              <a:t>   %</a:t>
            </a:r>
            <a:r>
              <a:rPr lang="fr-FR" sz="2400" dirty="0" err="1">
                <a:latin typeface="Consolas" panose="020B0609020204030204" pitchFamily="49" charset="0"/>
              </a:rPr>
              <a:t>rdx</a:t>
            </a:r>
            <a:r>
              <a:rPr lang="fr-FR" sz="2400" dirty="0">
                <a:latin typeface="Consolas" panose="020B0609020204030204" pitchFamily="49" charset="0"/>
              </a:rPr>
              <a:t>, %</a:t>
            </a:r>
            <a:r>
              <a:rPr lang="fr-FR" sz="2400" dirty="0" err="1">
                <a:latin typeface="Consolas" panose="020B0609020204030204" pitchFamily="49" charset="0"/>
              </a:rPr>
              <a:t>rax</a:t>
            </a:r>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err="1">
                <a:latin typeface="Consolas" panose="020B0609020204030204" pitchFamily="49" charset="0"/>
              </a:rPr>
              <a:t>rax</a:t>
            </a:r>
            <a:r>
              <a:rPr lang="fr-FR" sz="2400" dirty="0">
                <a:latin typeface="Consolas" panose="020B0609020204030204" pitchFamily="49" charset="0"/>
              </a:rPr>
              <a:t>,</a:t>
            </a:r>
            <a:r>
              <a:rPr lang="fr-FR" sz="2400" dirty="0">
                <a:solidFill>
                  <a:srgbClr val="00B050"/>
                </a:solidFill>
                <a:latin typeface="Consolas" panose="020B0609020204030204" pitchFamily="49" charset="0"/>
              </a:rPr>
              <a:t> x</a:t>
            </a:r>
            <a:r>
              <a:rPr lang="fr-FR" sz="2400" dirty="0">
                <a:latin typeface="Consolas" panose="020B0609020204030204" pitchFamily="49" charset="0"/>
              </a:rPr>
              <a:t>(%rip)</a:t>
            </a:r>
          </a:p>
          <a:p>
            <a:r>
              <a:rPr lang="fr-FR" sz="2400" dirty="0" err="1">
                <a:solidFill>
                  <a:srgbClr val="0070C0"/>
                </a:solidFill>
                <a:latin typeface="Consolas" panose="020B0609020204030204" pitchFamily="49" charset="0"/>
              </a:rPr>
              <a:t>movq</a:t>
            </a:r>
            <a:r>
              <a:rPr lang="fr-FR" sz="2400" dirty="0">
                <a:solidFill>
                  <a:srgbClr val="0070C0"/>
                </a:solidFill>
                <a:latin typeface="Consolas" panose="020B0609020204030204" pitchFamily="49" charset="0"/>
              </a:rPr>
              <a:t> </a:t>
            </a:r>
            <a:r>
              <a:rPr lang="fr-FR" sz="2400" dirty="0">
                <a:latin typeface="Consolas" panose="020B0609020204030204" pitchFamily="49" charset="0"/>
              </a:rPr>
              <a:t>   </a:t>
            </a:r>
            <a:r>
              <a:rPr lang="fr-FR" sz="2400" dirty="0">
                <a:solidFill>
                  <a:srgbClr val="00B050"/>
                </a:solidFill>
                <a:latin typeface="Consolas" panose="020B0609020204030204" pitchFamily="49" charset="0"/>
              </a:rPr>
              <a:t>$42</a:t>
            </a:r>
            <a:r>
              <a:rPr lang="fr-FR" sz="2400" dirty="0">
                <a:latin typeface="Consolas" panose="020B0609020204030204" pitchFamily="49" charset="0"/>
              </a:rPr>
              <a:t>, </a:t>
            </a:r>
            <a:r>
              <a:rPr lang="fr-FR" sz="2400" dirty="0">
                <a:solidFill>
                  <a:srgbClr val="00B050"/>
                </a:solidFill>
                <a:latin typeface="Consolas" panose="020B0609020204030204" pitchFamily="49" charset="0"/>
              </a:rPr>
              <a:t>y</a:t>
            </a:r>
            <a:r>
              <a:rPr lang="fr-FR" sz="2400" dirty="0">
                <a:latin typeface="Consolas" panose="020B0609020204030204" pitchFamily="49" charset="0"/>
              </a:rPr>
              <a:t>(%rip)</a:t>
            </a:r>
          </a:p>
        </p:txBody>
      </p:sp>
      <p:sp>
        <p:nvSpPr>
          <p:cNvPr id="7" name="TextBox 6">
            <a:extLst>
              <a:ext uri="{FF2B5EF4-FFF2-40B4-BE49-F238E27FC236}">
                <a16:creationId xmlns:a16="http://schemas.microsoft.com/office/drawing/2014/main" id="{F48EC5D5-4795-4CC3-A93E-3B2F3A9EAE23}"/>
              </a:ext>
            </a:extLst>
          </p:cNvPr>
          <p:cNvSpPr txBox="1"/>
          <p:nvPr/>
        </p:nvSpPr>
        <p:spPr>
          <a:xfrm>
            <a:off x="6137830" y="4007734"/>
            <a:ext cx="5906425" cy="2677656"/>
          </a:xfrm>
          <a:prstGeom prst="rect">
            <a:avLst/>
          </a:prstGeom>
          <a:noFill/>
          <a:ln w="38100">
            <a:solidFill>
              <a:schemeClr val="tx1"/>
            </a:solidFill>
          </a:ln>
        </p:spPr>
        <p:txBody>
          <a:bodyPr wrap="square" rtlCol="0">
            <a:spAutoFit/>
          </a:bodyPr>
          <a:lstStyle/>
          <a:p>
            <a:r>
              <a:rPr lang="fr-FR" sz="2400" dirty="0">
                <a:latin typeface="Consolas" panose="020B0609020204030204" pitchFamily="49" charset="0"/>
              </a:rPr>
              <a:t>//-O2 </a:t>
            </a:r>
            <a:r>
              <a:rPr lang="fr-FR" sz="2400" dirty="0" err="1">
                <a:latin typeface="Consolas" panose="020B0609020204030204" pitchFamily="49" charset="0"/>
              </a:rPr>
              <a:t>optimizations</a:t>
            </a:r>
            <a:r>
              <a:rPr lang="fr-FR" sz="2400" dirty="0">
                <a:latin typeface="Consolas" panose="020B0609020204030204" pitchFamily="49" charset="0"/>
              </a:rPr>
              <a:t>: </a:t>
            </a:r>
            <a:r>
              <a:rPr lang="fr-FR" sz="2400" dirty="0" err="1">
                <a:latin typeface="Consolas" panose="020B0609020204030204" pitchFamily="49" charset="0"/>
              </a:rPr>
              <a:t>only</a:t>
            </a:r>
            <a:r>
              <a:rPr lang="fr-FR" sz="2400" dirty="0">
                <a:latin typeface="Consolas" panose="020B0609020204030204" pitchFamily="49" charset="0"/>
              </a:rPr>
              <a:t> one </a:t>
            </a:r>
            <a:r>
              <a:rPr lang="fr-FR" sz="2400" dirty="0" err="1">
                <a:latin typeface="Consolas" panose="020B0609020204030204" pitchFamily="49" charset="0"/>
              </a:rPr>
              <a:t>read</a:t>
            </a:r>
            <a:r>
              <a:rPr lang="fr-FR" sz="2400" dirty="0">
                <a:latin typeface="Consolas" panose="020B0609020204030204" pitchFamily="49" charset="0"/>
              </a:rPr>
              <a:t> </a:t>
            </a:r>
          </a:p>
          <a:p>
            <a:r>
              <a:rPr lang="fr-FR" sz="2400" dirty="0">
                <a:latin typeface="Consolas" panose="020B0609020204030204" pitchFamily="49" charset="0"/>
              </a:rPr>
              <a:t>//and </a:t>
            </a:r>
            <a:r>
              <a:rPr lang="fr-FR" sz="2400" dirty="0" err="1">
                <a:latin typeface="Consolas" panose="020B0609020204030204" pitchFamily="49" charset="0"/>
              </a:rPr>
              <a:t>two</a:t>
            </a:r>
            <a:r>
              <a:rPr lang="fr-FR" sz="2400" dirty="0">
                <a:latin typeface="Consolas" panose="020B0609020204030204" pitchFamily="49" charset="0"/>
              </a:rPr>
              <a:t> </a:t>
            </a:r>
            <a:r>
              <a:rPr lang="fr-FR" sz="2400" dirty="0" err="1">
                <a:latin typeface="Consolas" panose="020B0609020204030204" pitchFamily="49" charset="0"/>
              </a:rPr>
              <a:t>writes</a:t>
            </a:r>
            <a:r>
              <a:rPr lang="fr-FR" sz="2400" dirty="0">
                <a:latin typeface="Consolas" panose="020B0609020204030204" pitchFamily="49" charset="0"/>
              </a:rPr>
              <a:t>, </a:t>
            </a:r>
            <a:r>
              <a:rPr lang="fr-FR" sz="2400" dirty="0" err="1">
                <a:latin typeface="Consolas" panose="020B0609020204030204" pitchFamily="49" charset="0"/>
              </a:rPr>
              <a:t>with</a:t>
            </a:r>
            <a:r>
              <a:rPr lang="fr-FR" sz="2400" dirty="0">
                <a:latin typeface="Consolas" panose="020B0609020204030204" pitchFamily="49" charset="0"/>
              </a:rPr>
              <a:t> y </a:t>
            </a:r>
            <a:r>
              <a:rPr lang="fr-FR" sz="2400" dirty="0" err="1">
                <a:latin typeface="Consolas" panose="020B0609020204030204" pitchFamily="49" charset="0"/>
              </a:rPr>
              <a:t>written</a:t>
            </a:r>
            <a:endParaRPr lang="fr-FR" sz="2400" dirty="0">
              <a:latin typeface="Consolas" panose="020B0609020204030204" pitchFamily="49" charset="0"/>
            </a:endParaRPr>
          </a:p>
          <a:p>
            <a:r>
              <a:rPr lang="fr-FR" sz="2400" dirty="0">
                <a:latin typeface="Consolas" panose="020B0609020204030204" pitchFamily="49" charset="0"/>
              </a:rPr>
              <a:t>//</a:t>
            </a:r>
            <a:r>
              <a:rPr lang="fr-FR" sz="2400" dirty="0" err="1">
                <a:latin typeface="Consolas" panose="020B0609020204030204" pitchFamily="49" charset="0"/>
              </a:rPr>
              <a:t>early</a:t>
            </a:r>
            <a:r>
              <a:rPr lang="fr-FR" sz="2400" dirty="0">
                <a:latin typeface="Consolas" panose="020B0609020204030204" pitchFamily="49" charset="0"/>
              </a:rPr>
              <a:t> w.r.t. program </a:t>
            </a:r>
            <a:r>
              <a:rPr lang="fr-FR" sz="2400" dirty="0" err="1">
                <a:latin typeface="Consolas" panose="020B0609020204030204" pitchFamily="49" charset="0"/>
              </a:rPr>
              <a:t>order</a:t>
            </a:r>
            <a:r>
              <a:rPr lang="fr-FR" sz="2400" dirty="0">
                <a:latin typeface="Consolas" panose="020B0609020204030204" pitchFamily="49" charset="0"/>
              </a:rPr>
              <a:t>!</a:t>
            </a: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a:solidFill>
                  <a:srgbClr val="00B050"/>
                </a:solidFill>
                <a:latin typeface="Consolas" panose="020B0609020204030204" pitchFamily="49" charset="0"/>
              </a:rPr>
              <a:t>y</a:t>
            </a:r>
            <a:r>
              <a:rPr lang="fr-FR" sz="2400" dirty="0">
                <a:latin typeface="Consolas" panose="020B0609020204030204" pitchFamily="49" charset="0"/>
              </a:rPr>
              <a:t>(%rip), %</a:t>
            </a:r>
            <a:r>
              <a:rPr lang="fr-FR" sz="2400" dirty="0" err="1">
                <a:latin typeface="Consolas" panose="020B0609020204030204" pitchFamily="49" charset="0"/>
              </a:rPr>
              <a:t>rax</a:t>
            </a:r>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a:solidFill>
                  <a:srgbClr val="00B050"/>
                </a:solidFill>
                <a:latin typeface="Consolas" panose="020B0609020204030204" pitchFamily="49" charset="0"/>
              </a:rPr>
              <a:t>$42</a:t>
            </a:r>
            <a:r>
              <a:rPr lang="fr-FR" sz="2400" dirty="0">
                <a:latin typeface="Consolas" panose="020B0609020204030204" pitchFamily="49" charset="0"/>
              </a:rPr>
              <a:t>, </a:t>
            </a:r>
            <a:r>
              <a:rPr lang="fr-FR" sz="2400" dirty="0">
                <a:solidFill>
                  <a:srgbClr val="00B050"/>
                </a:solidFill>
                <a:latin typeface="Consolas" panose="020B0609020204030204" pitchFamily="49" charset="0"/>
              </a:rPr>
              <a:t>y</a:t>
            </a:r>
            <a:r>
              <a:rPr lang="fr-FR" sz="2400" dirty="0">
                <a:latin typeface="Consolas" panose="020B0609020204030204" pitchFamily="49" charset="0"/>
              </a:rPr>
              <a:t>(%rip)</a:t>
            </a:r>
          </a:p>
          <a:p>
            <a:r>
              <a:rPr lang="fr-FR" sz="2400" dirty="0" err="1">
                <a:solidFill>
                  <a:srgbClr val="0070C0"/>
                </a:solidFill>
                <a:latin typeface="Consolas" panose="020B0609020204030204" pitchFamily="49" charset="0"/>
              </a:rPr>
              <a:t>imulq</a:t>
            </a:r>
            <a:r>
              <a:rPr lang="fr-FR" sz="2400" dirty="0">
                <a:latin typeface="Consolas" panose="020B0609020204030204" pitchFamily="49" charset="0"/>
              </a:rPr>
              <a:t>   %</a:t>
            </a:r>
            <a:r>
              <a:rPr lang="fr-FR" sz="2400" dirty="0" err="1">
                <a:latin typeface="Consolas" panose="020B0609020204030204" pitchFamily="49" charset="0"/>
              </a:rPr>
              <a:t>rax</a:t>
            </a:r>
            <a:r>
              <a:rPr lang="fr-FR" sz="2400" dirty="0">
                <a:latin typeface="Consolas" panose="020B0609020204030204" pitchFamily="49" charset="0"/>
              </a:rPr>
              <a:t>, %</a:t>
            </a:r>
            <a:r>
              <a:rPr lang="fr-FR" sz="2400" dirty="0" err="1">
                <a:latin typeface="Consolas" panose="020B0609020204030204" pitchFamily="49" charset="0"/>
              </a:rPr>
              <a:t>rax</a:t>
            </a:r>
            <a:endParaRPr lang="fr-FR" sz="2400" dirty="0">
              <a:latin typeface="Consolas" panose="020B0609020204030204" pitchFamily="49" charset="0"/>
            </a:endParaRPr>
          </a:p>
          <a:p>
            <a:r>
              <a:rPr lang="fr-FR" sz="2400" dirty="0" err="1">
                <a:solidFill>
                  <a:srgbClr val="0070C0"/>
                </a:solidFill>
                <a:latin typeface="Consolas" panose="020B0609020204030204" pitchFamily="49" charset="0"/>
              </a:rPr>
              <a:t>movq</a:t>
            </a:r>
            <a:r>
              <a:rPr lang="fr-FR" sz="2400" dirty="0">
                <a:latin typeface="Consolas" panose="020B0609020204030204" pitchFamily="49" charset="0"/>
              </a:rPr>
              <a:t>    %</a:t>
            </a:r>
            <a:r>
              <a:rPr lang="fr-FR" sz="2400" dirty="0" err="1">
                <a:latin typeface="Consolas" panose="020B0609020204030204" pitchFamily="49" charset="0"/>
              </a:rPr>
              <a:t>rax</a:t>
            </a:r>
            <a:r>
              <a:rPr lang="fr-FR" sz="2400" dirty="0">
                <a:latin typeface="Consolas" panose="020B0609020204030204" pitchFamily="49" charset="0"/>
              </a:rPr>
              <a:t>, </a:t>
            </a:r>
            <a:r>
              <a:rPr lang="fr-FR" sz="2400" dirty="0">
                <a:solidFill>
                  <a:srgbClr val="00B050"/>
                </a:solidFill>
                <a:latin typeface="Consolas" panose="020B0609020204030204" pitchFamily="49" charset="0"/>
              </a:rPr>
              <a:t>x</a:t>
            </a:r>
            <a:r>
              <a:rPr lang="fr-FR" sz="2400" dirty="0">
                <a:latin typeface="Consolas" panose="020B0609020204030204" pitchFamily="49" charset="0"/>
              </a:rPr>
              <a:t>(%rip)</a:t>
            </a:r>
          </a:p>
        </p:txBody>
      </p:sp>
      <p:sp>
        <p:nvSpPr>
          <p:cNvPr id="9" name="Content Placeholder 2">
            <a:extLst>
              <a:ext uri="{FF2B5EF4-FFF2-40B4-BE49-F238E27FC236}">
                <a16:creationId xmlns:a16="http://schemas.microsoft.com/office/drawing/2014/main" id="{F2FC257C-52C1-41B2-A8C9-80AE61EFD5C4}"/>
              </a:ext>
            </a:extLst>
          </p:cNvPr>
          <p:cNvSpPr>
            <a:spLocks noGrp="1"/>
          </p:cNvSpPr>
          <p:nvPr>
            <p:ph idx="1"/>
          </p:nvPr>
        </p:nvSpPr>
        <p:spPr>
          <a:xfrm>
            <a:off x="838200" y="474217"/>
            <a:ext cx="10515600" cy="3704241"/>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lvl="1">
              <a:lnSpc>
                <a:spcPts val="3200"/>
              </a:lnSpc>
            </a:pPr>
            <a:r>
              <a:rPr lang="en-US" sz="2800" dirty="0"/>
              <a:t>Ex: Compiler may reorder accesses</a:t>
            </a:r>
          </a:p>
        </p:txBody>
      </p:sp>
    </p:spTree>
    <p:extLst>
      <p:ext uri="{BB962C8B-B14F-4D97-AF65-F5344CB8AC3E}">
        <p14:creationId xmlns:p14="http://schemas.microsoft.com/office/powerpoint/2010/main" val="349376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074CEE7-C421-4D05-9E68-DCD1769DED14}"/>
              </a:ext>
            </a:extLst>
          </p:cNvPr>
          <p:cNvGrpSpPr/>
          <p:nvPr/>
        </p:nvGrpSpPr>
        <p:grpSpPr>
          <a:xfrm>
            <a:off x="4061020" y="4818455"/>
            <a:ext cx="2835797" cy="914401"/>
            <a:chOff x="5845215" y="4907665"/>
            <a:chExt cx="2835797" cy="914401"/>
          </a:xfrm>
        </p:grpSpPr>
        <p:sp>
          <p:nvSpPr>
            <p:cNvPr id="6" name="Rectangle 5">
              <a:extLst>
                <a:ext uri="{FF2B5EF4-FFF2-40B4-BE49-F238E27FC236}">
                  <a16:creationId xmlns:a16="http://schemas.microsoft.com/office/drawing/2014/main" id="{C795EFC8-A540-47B3-B9FF-F48FE1339BDC}"/>
                </a:ext>
              </a:extLst>
            </p:cNvPr>
            <p:cNvSpPr/>
            <p:nvPr/>
          </p:nvSpPr>
          <p:spPr>
            <a:xfrm>
              <a:off x="7581417" y="4907665"/>
              <a:ext cx="1099595" cy="439837"/>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1BD08C-2C08-4F3F-8C9E-C20CF19322EF}"/>
                </a:ext>
              </a:extLst>
            </p:cNvPr>
            <p:cNvSpPr/>
            <p:nvPr/>
          </p:nvSpPr>
          <p:spPr>
            <a:xfrm>
              <a:off x="5845215" y="5379035"/>
              <a:ext cx="1008926" cy="443031"/>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1B18E73-D698-4550-8066-F2E769569B70}"/>
                </a:ext>
              </a:extLst>
            </p:cNvPr>
            <p:cNvCxnSpPr/>
            <p:nvPr/>
          </p:nvCxnSpPr>
          <p:spPr>
            <a:xfrm flipH="1">
              <a:off x="6854141" y="5347502"/>
              <a:ext cx="727276" cy="150473"/>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B385B0D-C948-4ED4-AAB0-46BB94C2E666}"/>
              </a:ext>
            </a:extLst>
          </p:cNvPr>
          <p:cNvSpPr>
            <a:spLocks noGrp="1"/>
          </p:cNvSpPr>
          <p:nvPr>
            <p:ph type="title"/>
          </p:nvPr>
        </p:nvSpPr>
        <p:spPr>
          <a:xfrm>
            <a:off x="838200" y="-103223"/>
            <a:ext cx="10515600" cy="794600"/>
          </a:xfrm>
        </p:spPr>
        <p:txBody>
          <a:bodyPr>
            <a:normAutofit/>
          </a:bodyPr>
          <a:lstStyle/>
          <a:p>
            <a:r>
              <a:rPr lang="en-US" dirty="0"/>
              <a:t>Source-code Order Is A Lie</a:t>
            </a:r>
          </a:p>
        </p:txBody>
      </p:sp>
      <p:sp>
        <p:nvSpPr>
          <p:cNvPr id="7" name="Content Placeholder 2">
            <a:extLst>
              <a:ext uri="{FF2B5EF4-FFF2-40B4-BE49-F238E27FC236}">
                <a16:creationId xmlns:a16="http://schemas.microsoft.com/office/drawing/2014/main" id="{5A0D56D9-78FA-46A7-AB66-9421C412BEC6}"/>
              </a:ext>
            </a:extLst>
          </p:cNvPr>
          <p:cNvSpPr>
            <a:spLocks noGrp="1"/>
          </p:cNvSpPr>
          <p:nvPr>
            <p:ph idx="1"/>
          </p:nvPr>
        </p:nvSpPr>
        <p:spPr>
          <a:xfrm>
            <a:off x="838200" y="474216"/>
            <a:ext cx="10515600" cy="4884861"/>
          </a:xfrm>
        </p:spPr>
        <p:txBody>
          <a:bodyPr>
            <a:normAutofit/>
          </a:bodyPr>
          <a:lstStyle/>
          <a:p>
            <a:pPr>
              <a:lnSpc>
                <a:spcPts val="3200"/>
              </a:lnSpc>
            </a:pPr>
            <a:r>
              <a:rPr lang="en-US" sz="3200" b="1" dirty="0"/>
              <a:t>Source-code order:</a:t>
            </a:r>
            <a:r>
              <a:rPr lang="en-US" sz="3200" dirty="0"/>
              <a:t> The sequence of memory reads and writes specified by a developer in a single thread’s code</a:t>
            </a:r>
          </a:p>
          <a:p>
            <a:pPr>
              <a:lnSpc>
                <a:spcPts val="3200"/>
              </a:lnSpc>
            </a:pPr>
            <a:r>
              <a:rPr lang="en-US" sz="3200" b="1" dirty="0"/>
              <a:t>Program order:</a:t>
            </a:r>
            <a:r>
              <a:rPr lang="en-US" sz="3200" dirty="0"/>
              <a:t> The sequence that the compiler issues</a:t>
            </a:r>
          </a:p>
          <a:p>
            <a:pPr>
              <a:lnSpc>
                <a:spcPts val="3200"/>
              </a:lnSpc>
            </a:pPr>
            <a:r>
              <a:rPr lang="en-US" sz="3200" b="1" dirty="0"/>
              <a:t>Execution order:</a:t>
            </a:r>
            <a:r>
              <a:rPr lang="en-US" sz="3200" dirty="0"/>
              <a:t> The sequence that the processor executes</a:t>
            </a:r>
          </a:p>
          <a:p>
            <a:pPr>
              <a:lnSpc>
                <a:spcPts val="3200"/>
              </a:lnSpc>
            </a:pPr>
            <a:r>
              <a:rPr lang="en-US" sz="3200" dirty="0"/>
              <a:t>These orders can differ, </a:t>
            </a:r>
            <a:r>
              <a:rPr lang="en-US" sz="3200" u="sng" dirty="0"/>
              <a:t>as long as source-code-order semantics are preserved!</a:t>
            </a:r>
          </a:p>
          <a:p>
            <a:pPr lvl="1">
              <a:lnSpc>
                <a:spcPts val="3200"/>
              </a:lnSpc>
            </a:pPr>
            <a:r>
              <a:rPr lang="en-US" sz="2800" dirty="0"/>
              <a:t>Ex: Even if the compiler issues instructions in source code order, the processor may execute those instructions out of order if data dependencies wouldn’t be violated</a:t>
            </a:r>
          </a:p>
        </p:txBody>
      </p:sp>
      <p:sp>
        <p:nvSpPr>
          <p:cNvPr id="3" name="Rectangle 2">
            <a:extLst>
              <a:ext uri="{FF2B5EF4-FFF2-40B4-BE49-F238E27FC236}">
                <a16:creationId xmlns:a16="http://schemas.microsoft.com/office/drawing/2014/main" id="{DE40373D-47C3-41F4-A492-50B9C588B498}"/>
              </a:ext>
            </a:extLst>
          </p:cNvPr>
          <p:cNvSpPr/>
          <p:nvPr/>
        </p:nvSpPr>
        <p:spPr>
          <a:xfrm>
            <a:off x="3138904" y="4724914"/>
            <a:ext cx="3953272" cy="1569660"/>
          </a:xfrm>
          <a:prstGeom prst="rect">
            <a:avLst/>
          </a:prstGeom>
        </p:spPr>
        <p:txBody>
          <a:bodyPr wrap="square">
            <a:spAutoFit/>
          </a:bodyPr>
          <a:lstStyle/>
          <a:p>
            <a:r>
              <a:rPr lang="en-US" sz="3200" dirty="0">
                <a:solidFill>
                  <a:srgbClr val="0070C0"/>
                </a:solidFill>
                <a:latin typeface="Consolas" panose="020B0609020204030204" pitchFamily="49" charset="0"/>
              </a:rPr>
              <a:t>mov</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add</a:t>
            </a:r>
            <a:r>
              <a:rPr lang="en-US" sz="3200" dirty="0">
                <a:latin typeface="Consolas" panose="020B0609020204030204" pitchFamily="49" charset="0"/>
              </a:rPr>
              <a:t> %</a:t>
            </a:r>
            <a:r>
              <a:rPr lang="en-US" sz="3200" dirty="0" err="1">
                <a:latin typeface="Consolas" panose="020B0609020204030204" pitchFamily="49" charset="0"/>
              </a:rPr>
              <a:t>rbx</a:t>
            </a:r>
            <a:r>
              <a:rPr lang="en-US" sz="3200" dirty="0">
                <a:latin typeface="Consolas" panose="020B0609020204030204" pitchFamily="49" charset="0"/>
              </a:rPr>
              <a:t>, %</a:t>
            </a:r>
            <a:r>
              <a:rPr lang="en-US" sz="3200" dirty="0" err="1">
                <a:latin typeface="Consolas" panose="020B0609020204030204" pitchFamily="49" charset="0"/>
              </a:rPr>
              <a:t>rcx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sub</a:t>
            </a:r>
            <a:r>
              <a:rPr lang="en-US" sz="3200" dirty="0">
                <a:latin typeface="Consolas" panose="020B0609020204030204" pitchFamily="49" charset="0"/>
              </a:rPr>
              <a:t> %r9, %r10</a:t>
            </a:r>
          </a:p>
        </p:txBody>
      </p:sp>
      <p:grpSp>
        <p:nvGrpSpPr>
          <p:cNvPr id="16" name="Group 15">
            <a:extLst>
              <a:ext uri="{FF2B5EF4-FFF2-40B4-BE49-F238E27FC236}">
                <a16:creationId xmlns:a16="http://schemas.microsoft.com/office/drawing/2014/main" id="{CA40F017-850B-4922-B135-60FE2CE37992}"/>
              </a:ext>
            </a:extLst>
          </p:cNvPr>
          <p:cNvGrpSpPr/>
          <p:nvPr/>
        </p:nvGrpSpPr>
        <p:grpSpPr>
          <a:xfrm>
            <a:off x="6975088" y="4796576"/>
            <a:ext cx="3942168" cy="914401"/>
            <a:chOff x="6975088" y="4796576"/>
            <a:chExt cx="3942168" cy="914401"/>
          </a:xfrm>
        </p:grpSpPr>
        <p:sp>
          <p:nvSpPr>
            <p:cNvPr id="11" name="Right Bracket 10">
              <a:extLst>
                <a:ext uri="{FF2B5EF4-FFF2-40B4-BE49-F238E27FC236}">
                  <a16:creationId xmlns:a16="http://schemas.microsoft.com/office/drawing/2014/main" id="{815F1D70-F29F-4EF0-AA2E-758ED172630C}"/>
                </a:ext>
              </a:extLst>
            </p:cNvPr>
            <p:cNvSpPr/>
            <p:nvPr/>
          </p:nvSpPr>
          <p:spPr>
            <a:xfrm>
              <a:off x="6975088" y="4796576"/>
              <a:ext cx="234175" cy="91440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BD9DEBA-DEA6-4847-B2A2-D52DFF3AAEE6}"/>
                </a:ext>
              </a:extLst>
            </p:cNvPr>
            <p:cNvSpPr txBox="1"/>
            <p:nvPr/>
          </p:nvSpPr>
          <p:spPr>
            <a:xfrm>
              <a:off x="7170447" y="4913240"/>
              <a:ext cx="3746809" cy="712183"/>
            </a:xfrm>
            <a:prstGeom prst="rect">
              <a:avLst/>
            </a:prstGeom>
            <a:noFill/>
          </p:spPr>
          <p:txBody>
            <a:bodyPr wrap="square" rtlCol="0">
              <a:spAutoFit/>
            </a:bodyPr>
            <a:lstStyle/>
            <a:p>
              <a:pPr>
                <a:lnSpc>
                  <a:spcPts val="2400"/>
                </a:lnSpc>
              </a:pPr>
              <a:r>
                <a:rPr lang="en-US" sz="2400" dirty="0"/>
                <a:t>Must be executed in order due to the data dependency</a:t>
              </a:r>
            </a:p>
          </p:txBody>
        </p:sp>
      </p:grpSp>
      <p:grpSp>
        <p:nvGrpSpPr>
          <p:cNvPr id="17" name="Group 16">
            <a:extLst>
              <a:ext uri="{FF2B5EF4-FFF2-40B4-BE49-F238E27FC236}">
                <a16:creationId xmlns:a16="http://schemas.microsoft.com/office/drawing/2014/main" id="{2F809329-2D7E-4C9C-AF7C-1A149ED9B5E1}"/>
              </a:ext>
            </a:extLst>
          </p:cNvPr>
          <p:cNvGrpSpPr/>
          <p:nvPr/>
        </p:nvGrpSpPr>
        <p:grpSpPr>
          <a:xfrm>
            <a:off x="6185327" y="5693537"/>
            <a:ext cx="4503022" cy="712183"/>
            <a:chOff x="6185327" y="5693537"/>
            <a:chExt cx="4503022" cy="712183"/>
          </a:xfrm>
        </p:grpSpPr>
        <p:sp>
          <p:nvSpPr>
            <p:cNvPr id="14" name="Right Bracket 13">
              <a:extLst>
                <a:ext uri="{FF2B5EF4-FFF2-40B4-BE49-F238E27FC236}">
                  <a16:creationId xmlns:a16="http://schemas.microsoft.com/office/drawing/2014/main" id="{987D7BF5-D9C8-4264-9A61-F3003F21EA17}"/>
                </a:ext>
              </a:extLst>
            </p:cNvPr>
            <p:cNvSpPr/>
            <p:nvPr/>
          </p:nvSpPr>
          <p:spPr>
            <a:xfrm>
              <a:off x="6185327" y="5756410"/>
              <a:ext cx="234175" cy="47416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B538B05-6866-4A7F-84F4-075CA7F89F94}"/>
                </a:ext>
              </a:extLst>
            </p:cNvPr>
            <p:cNvSpPr txBox="1"/>
            <p:nvPr/>
          </p:nvSpPr>
          <p:spPr>
            <a:xfrm>
              <a:off x="6419502" y="5693537"/>
              <a:ext cx="4268847" cy="712183"/>
            </a:xfrm>
            <a:prstGeom prst="rect">
              <a:avLst/>
            </a:prstGeom>
            <a:noFill/>
          </p:spPr>
          <p:txBody>
            <a:bodyPr wrap="square" rtlCol="0">
              <a:spAutoFit/>
            </a:bodyPr>
            <a:lstStyle/>
            <a:p>
              <a:pPr>
                <a:lnSpc>
                  <a:spcPts val="2400"/>
                </a:lnSpc>
              </a:pPr>
              <a:r>
                <a:rPr lang="en-US" sz="2400" dirty="0"/>
                <a:t>Can be executed before, after, or between the </a:t>
              </a:r>
              <a:r>
                <a:rPr lang="en-US" sz="2400" dirty="0" err="1">
                  <a:latin typeface="Consolas" panose="020B0609020204030204" pitchFamily="49" charset="0"/>
                </a:rPr>
                <a:t>mov</a:t>
              </a:r>
              <a:r>
                <a:rPr lang="en-US" sz="2400" dirty="0" err="1"/>
                <a:t>+</a:t>
              </a:r>
              <a:r>
                <a:rPr lang="en-US" sz="2400" dirty="0" err="1">
                  <a:latin typeface="Consolas" panose="020B0609020204030204" pitchFamily="49" charset="0"/>
                </a:rPr>
                <a:t>add</a:t>
              </a:r>
              <a:endParaRPr lang="en-US" sz="2400" dirty="0">
                <a:latin typeface="Consolas" panose="020B0609020204030204" pitchFamily="49" charset="0"/>
              </a:endParaRPr>
            </a:p>
          </p:txBody>
        </p:sp>
      </p:grpSp>
    </p:spTree>
    <p:extLst>
      <p:ext uri="{BB962C8B-B14F-4D97-AF65-F5344CB8AC3E}">
        <p14:creationId xmlns:p14="http://schemas.microsoft.com/office/powerpoint/2010/main" val="192628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56C9-591F-4E44-9D9A-AFDCE1C105B3}"/>
              </a:ext>
            </a:extLst>
          </p:cNvPr>
          <p:cNvSpPr>
            <a:spLocks noGrp="1"/>
          </p:cNvSpPr>
          <p:nvPr>
            <p:ph type="title"/>
          </p:nvPr>
        </p:nvSpPr>
        <p:spPr>
          <a:xfrm>
            <a:off x="0" y="175556"/>
            <a:ext cx="12192000" cy="772299"/>
          </a:xfrm>
        </p:spPr>
        <p:txBody>
          <a:bodyPr/>
          <a:lstStyle/>
          <a:p>
            <a:r>
              <a:rPr lang="en-US" dirty="0"/>
              <a:t>Memory Consistency on a Multicore Machine</a:t>
            </a:r>
          </a:p>
        </p:txBody>
      </p:sp>
      <p:sp>
        <p:nvSpPr>
          <p:cNvPr id="3" name="Content Placeholder 2">
            <a:extLst>
              <a:ext uri="{FF2B5EF4-FFF2-40B4-BE49-F238E27FC236}">
                <a16:creationId xmlns:a16="http://schemas.microsoft.com/office/drawing/2014/main" id="{F55E323D-2345-41B6-A363-0DDEEAC1F2EC}"/>
              </a:ext>
            </a:extLst>
          </p:cNvPr>
          <p:cNvSpPr>
            <a:spLocks noGrp="1"/>
          </p:cNvSpPr>
          <p:nvPr>
            <p:ph idx="1"/>
          </p:nvPr>
        </p:nvSpPr>
        <p:spPr>
          <a:xfrm>
            <a:off x="150822" y="947855"/>
            <a:ext cx="11723370" cy="1818205"/>
          </a:xfrm>
        </p:spPr>
        <p:txBody>
          <a:bodyPr>
            <a:normAutofit/>
          </a:bodyPr>
          <a:lstStyle/>
          <a:p>
            <a:r>
              <a:rPr lang="en-US" sz="3600" dirty="0"/>
              <a:t>Any sane machine ensures that a particular core perceives its own memory reads and writes to have occurred as if the execution order were program order</a:t>
            </a:r>
          </a:p>
        </p:txBody>
      </p:sp>
      <p:grpSp>
        <p:nvGrpSpPr>
          <p:cNvPr id="16" name="Group 15">
            <a:extLst>
              <a:ext uri="{FF2B5EF4-FFF2-40B4-BE49-F238E27FC236}">
                <a16:creationId xmlns:a16="http://schemas.microsoft.com/office/drawing/2014/main" id="{F159AA8D-48EF-4C57-8400-D2F381788AB7}"/>
              </a:ext>
            </a:extLst>
          </p:cNvPr>
          <p:cNvGrpSpPr/>
          <p:nvPr/>
        </p:nvGrpSpPr>
        <p:grpSpPr>
          <a:xfrm>
            <a:off x="6096000" y="5154790"/>
            <a:ext cx="6185208" cy="1940250"/>
            <a:chOff x="6096000" y="5154790"/>
            <a:chExt cx="6185208" cy="1940250"/>
          </a:xfrm>
        </p:grpSpPr>
        <p:grpSp>
          <p:nvGrpSpPr>
            <p:cNvPr id="14" name="Group 13">
              <a:extLst>
                <a:ext uri="{FF2B5EF4-FFF2-40B4-BE49-F238E27FC236}">
                  <a16:creationId xmlns:a16="http://schemas.microsoft.com/office/drawing/2014/main" id="{AD1B621A-D415-4662-BAF5-37018AAAF9BE}"/>
                </a:ext>
              </a:extLst>
            </p:cNvPr>
            <p:cNvGrpSpPr/>
            <p:nvPr/>
          </p:nvGrpSpPr>
          <p:grpSpPr>
            <a:xfrm>
              <a:off x="8135192" y="5154790"/>
              <a:ext cx="4146016" cy="1940250"/>
              <a:chOff x="7207784" y="4521849"/>
              <a:chExt cx="4146016" cy="1940250"/>
            </a:xfrm>
          </p:grpSpPr>
          <p:sp>
            <p:nvSpPr>
              <p:cNvPr id="13" name="Rectangle 12">
                <a:extLst>
                  <a:ext uri="{FF2B5EF4-FFF2-40B4-BE49-F238E27FC236}">
                    <a16:creationId xmlns:a16="http://schemas.microsoft.com/office/drawing/2014/main" id="{E865A2A2-036E-47E6-B314-F2EB679D194E}"/>
                  </a:ext>
                </a:extLst>
              </p:cNvPr>
              <p:cNvSpPr/>
              <p:nvPr/>
            </p:nvSpPr>
            <p:spPr>
              <a:xfrm>
                <a:off x="7207784" y="4521849"/>
                <a:ext cx="4095459" cy="194025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2078980-8BC4-40FB-8258-FB8F98E61D9E}"/>
                  </a:ext>
                </a:extLst>
              </p:cNvPr>
              <p:cNvGrpSpPr/>
              <p:nvPr/>
            </p:nvGrpSpPr>
            <p:grpSpPr>
              <a:xfrm>
                <a:off x="7233424" y="4560848"/>
                <a:ext cx="4120376" cy="1862254"/>
                <a:chOff x="7233424" y="4560848"/>
                <a:chExt cx="4120376" cy="1862254"/>
              </a:xfrm>
            </p:grpSpPr>
            <p:pic>
              <p:nvPicPr>
                <p:cNvPr id="8" name="Picture 7">
                  <a:extLst>
                    <a:ext uri="{FF2B5EF4-FFF2-40B4-BE49-F238E27FC236}">
                      <a16:creationId xmlns:a16="http://schemas.microsoft.com/office/drawing/2014/main" id="{46E3FBDF-C876-492A-B673-7A9A85B3E0E4}"/>
                    </a:ext>
                  </a:extLst>
                </p:cNvPr>
                <p:cNvPicPr>
                  <a:picLocks noChangeAspect="1"/>
                </p:cNvPicPr>
                <p:nvPr/>
              </p:nvPicPr>
              <p:blipFill rotWithShape="1">
                <a:blip r:embed="rId2">
                  <a:extLst>
                    <a:ext uri="{28A0092B-C50C-407E-A947-70E740481C1C}">
                      <a14:useLocalDpi xmlns:a14="http://schemas.microsoft.com/office/drawing/2010/main" val="0"/>
                    </a:ext>
                  </a:extLst>
                </a:blip>
                <a:srcRect t="9544" b="11059"/>
                <a:stretch/>
              </p:blipFill>
              <p:spPr>
                <a:xfrm>
                  <a:off x="7233424" y="4560848"/>
                  <a:ext cx="2345474" cy="1862253"/>
                </a:xfrm>
                <a:prstGeom prst="rect">
                  <a:avLst/>
                </a:prstGeom>
              </p:spPr>
            </p:pic>
            <p:pic>
              <p:nvPicPr>
                <p:cNvPr id="10" name="Picture 9">
                  <a:extLst>
                    <a:ext uri="{FF2B5EF4-FFF2-40B4-BE49-F238E27FC236}">
                      <a16:creationId xmlns:a16="http://schemas.microsoft.com/office/drawing/2014/main" id="{E9C5B221-8C9B-4642-B95C-2F7E0A5F3783}"/>
                    </a:ext>
                  </a:extLst>
                </p:cNvPr>
                <p:cNvPicPr>
                  <a:picLocks noChangeAspect="1"/>
                </p:cNvPicPr>
                <p:nvPr/>
              </p:nvPicPr>
              <p:blipFill>
                <a:blip r:embed="rId3"/>
                <a:stretch>
                  <a:fillRect/>
                </a:stretch>
              </p:blipFill>
              <p:spPr>
                <a:xfrm>
                  <a:off x="9578897" y="4560848"/>
                  <a:ext cx="1694985" cy="1862254"/>
                </a:xfrm>
                <a:prstGeom prst="rect">
                  <a:avLst/>
                </a:prstGeom>
              </p:spPr>
            </p:pic>
            <p:sp>
              <p:nvSpPr>
                <p:cNvPr id="6" name="TextBox 5">
                  <a:extLst>
                    <a:ext uri="{FF2B5EF4-FFF2-40B4-BE49-F238E27FC236}">
                      <a16:creationId xmlns:a16="http://schemas.microsoft.com/office/drawing/2014/main" id="{90977E3E-8280-4C0F-A166-3EF7F55EB324}"/>
                    </a:ext>
                  </a:extLst>
                </p:cNvPr>
                <p:cNvSpPr txBox="1"/>
                <p:nvPr/>
              </p:nvSpPr>
              <p:spPr>
                <a:xfrm>
                  <a:off x="9476677" y="4662339"/>
                  <a:ext cx="1877123"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The answer is important for multi-core software like Chickadee!</a:t>
                  </a:r>
                </a:p>
              </p:txBody>
            </p:sp>
          </p:grpSp>
        </p:grpSp>
        <p:cxnSp>
          <p:nvCxnSpPr>
            <p:cNvPr id="9" name="Connector: Elbow 8">
              <a:extLst>
                <a:ext uri="{FF2B5EF4-FFF2-40B4-BE49-F238E27FC236}">
                  <a16:creationId xmlns:a16="http://schemas.microsoft.com/office/drawing/2014/main" id="{78F1ADD8-391F-4BE6-B08F-936710284AC2}"/>
                </a:ext>
              </a:extLst>
            </p:cNvPr>
            <p:cNvCxnSpPr>
              <a:stCxn id="13" idx="1"/>
            </p:cNvCxnSpPr>
            <p:nvPr/>
          </p:nvCxnSpPr>
          <p:spPr>
            <a:xfrm rot="10800000">
              <a:off x="6096000" y="5193789"/>
              <a:ext cx="2039192" cy="931126"/>
            </a:xfrm>
            <a:prstGeom prst="bentConnector3">
              <a:avLst>
                <a:gd name="adj1" fmla="val 100315"/>
              </a:avLst>
            </a:prstGeom>
            <a:ln w="539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7E11461-CE7F-421A-9E9F-9998C17553BC}"/>
              </a:ext>
            </a:extLst>
          </p:cNvPr>
          <p:cNvGrpSpPr/>
          <p:nvPr/>
        </p:nvGrpSpPr>
        <p:grpSpPr>
          <a:xfrm>
            <a:off x="6689335" y="2323422"/>
            <a:ext cx="5377488" cy="2429873"/>
            <a:chOff x="6663690" y="1981640"/>
            <a:chExt cx="5377488" cy="2429873"/>
          </a:xfrm>
        </p:grpSpPr>
        <p:pic>
          <p:nvPicPr>
            <p:cNvPr id="12" name="Picture 11">
              <a:extLst>
                <a:ext uri="{FF2B5EF4-FFF2-40B4-BE49-F238E27FC236}">
                  <a16:creationId xmlns:a16="http://schemas.microsoft.com/office/drawing/2014/main" id="{BD9B07ED-B346-4AE3-9EBB-B904BEB7F5C1}"/>
                </a:ext>
              </a:extLst>
            </p:cNvPr>
            <p:cNvPicPr>
              <a:picLocks noChangeAspect="1"/>
            </p:cNvPicPr>
            <p:nvPr/>
          </p:nvPicPr>
          <p:blipFill rotWithShape="1">
            <a:blip r:embed="rId4"/>
            <a:srcRect b="8176"/>
            <a:stretch/>
          </p:blipFill>
          <p:spPr>
            <a:xfrm>
              <a:off x="7804719" y="1981640"/>
              <a:ext cx="2892808" cy="1139927"/>
            </a:xfrm>
            <a:prstGeom prst="rect">
              <a:avLst/>
            </a:prstGeom>
          </p:spPr>
        </p:pic>
        <p:pic>
          <p:nvPicPr>
            <p:cNvPr id="5" name="Picture 4">
              <a:extLst>
                <a:ext uri="{FF2B5EF4-FFF2-40B4-BE49-F238E27FC236}">
                  <a16:creationId xmlns:a16="http://schemas.microsoft.com/office/drawing/2014/main" id="{37D45B5C-621A-4069-BA1B-205C6119B1F4}"/>
                </a:ext>
              </a:extLst>
            </p:cNvPr>
            <p:cNvPicPr>
              <a:picLocks noChangeAspect="1"/>
            </p:cNvPicPr>
            <p:nvPr/>
          </p:nvPicPr>
          <p:blipFill rotWithShape="1">
            <a:blip r:embed="rId5"/>
            <a:srcRect t="5643"/>
            <a:stretch/>
          </p:blipFill>
          <p:spPr>
            <a:xfrm>
              <a:off x="6663690" y="3091986"/>
              <a:ext cx="5377488" cy="1319527"/>
            </a:xfrm>
            <a:prstGeom prst="rect">
              <a:avLst/>
            </a:prstGeom>
          </p:spPr>
        </p:pic>
      </p:grpSp>
      <p:sp>
        <p:nvSpPr>
          <p:cNvPr id="17" name="Content Placeholder 2">
            <a:extLst>
              <a:ext uri="{FF2B5EF4-FFF2-40B4-BE49-F238E27FC236}">
                <a16:creationId xmlns:a16="http://schemas.microsoft.com/office/drawing/2014/main" id="{B1570115-AA87-46DE-BD1E-35C4B2E2A4C1}"/>
              </a:ext>
            </a:extLst>
          </p:cNvPr>
          <p:cNvSpPr txBox="1">
            <a:spLocks/>
          </p:cNvSpPr>
          <p:nvPr/>
        </p:nvSpPr>
        <p:spPr>
          <a:xfrm>
            <a:off x="150821" y="2503398"/>
            <a:ext cx="6878629" cy="4675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However, if we have two cores on the same machine, in what order does the memory hierarchy see the reads and writes of the two cores? In other words, when do those memory operations become visible?</a:t>
            </a:r>
          </a:p>
        </p:txBody>
      </p:sp>
    </p:spTree>
    <p:extLst>
      <p:ext uri="{BB962C8B-B14F-4D97-AF65-F5344CB8AC3E}">
        <p14:creationId xmlns:p14="http://schemas.microsoft.com/office/powerpoint/2010/main" val="31207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70B2EA4-E1A3-4B8F-9DAD-7A0C55C2C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63" y="1221313"/>
            <a:ext cx="7222273" cy="518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D15AA09-F3E2-4C1C-860A-47048BADE477}"/>
              </a:ext>
            </a:extLst>
          </p:cNvPr>
          <p:cNvSpPr>
            <a:spLocks noGrp="1"/>
          </p:cNvSpPr>
          <p:nvPr>
            <p:ph type="title"/>
          </p:nvPr>
        </p:nvSpPr>
        <p:spPr>
          <a:xfrm>
            <a:off x="0" y="142104"/>
            <a:ext cx="12192000" cy="794600"/>
          </a:xfrm>
        </p:spPr>
        <p:txBody>
          <a:bodyPr>
            <a:normAutofit fontScale="90000"/>
          </a:bodyPr>
          <a:lstStyle/>
          <a:p>
            <a:r>
              <a:rPr lang="en-US" dirty="0"/>
              <a:t>What is x86’s Model for Memory Consistency?</a:t>
            </a:r>
          </a:p>
        </p:txBody>
      </p:sp>
    </p:spTree>
    <p:extLst>
      <p:ext uri="{BB962C8B-B14F-4D97-AF65-F5344CB8AC3E}">
        <p14:creationId xmlns:p14="http://schemas.microsoft.com/office/powerpoint/2010/main" val="99074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22" name="TextBox 21">
            <a:extLst>
              <a:ext uri="{FF2B5EF4-FFF2-40B4-BE49-F238E27FC236}">
                <a16:creationId xmlns:a16="http://schemas.microsoft.com/office/drawing/2014/main" id="{AF4C9930-B79C-42C5-A04B-C5AD87616C15}"/>
              </a:ext>
            </a:extLst>
          </p:cNvPr>
          <p:cNvSpPr txBox="1"/>
          <p:nvPr/>
        </p:nvSpPr>
        <p:spPr>
          <a:xfrm>
            <a:off x="143536" y="2199925"/>
            <a:ext cx="3580426" cy="954107"/>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Assume an </a:t>
            </a:r>
            <a:r>
              <a:rPr lang="en-US" sz="2800" b="1" dirty="0">
                <a:latin typeface="Segoe UI" panose="020B0502040204020203" pitchFamily="34" charset="0"/>
                <a:cs typeface="Segoe UI" panose="020B0502040204020203" pitchFamily="34" charset="0"/>
              </a:rPr>
              <a:t>inclusive</a:t>
            </a:r>
            <a:r>
              <a:rPr lang="en-US" sz="2800" dirty="0">
                <a:latin typeface="Segoe UI" panose="020B0502040204020203" pitchFamily="34" charset="0"/>
                <a:cs typeface="Segoe UI" panose="020B0502040204020203" pitchFamily="34" charset="0"/>
              </a:rPr>
              <a:t> L* cache design:</a:t>
            </a:r>
          </a:p>
        </p:txBody>
      </p:sp>
      <p:sp>
        <p:nvSpPr>
          <p:cNvPr id="44" name="Content Placeholder 2">
            <a:extLst>
              <a:ext uri="{FF2B5EF4-FFF2-40B4-BE49-F238E27FC236}">
                <a16:creationId xmlns:a16="http://schemas.microsoft.com/office/drawing/2014/main" id="{D20CAFB7-D466-43B7-AC97-4AB6710179B8}"/>
              </a:ext>
            </a:extLst>
          </p:cNvPr>
          <p:cNvSpPr>
            <a:spLocks noGrp="1"/>
          </p:cNvSpPr>
          <p:nvPr>
            <p:ph idx="1"/>
          </p:nvPr>
        </p:nvSpPr>
        <p:spPr>
          <a:xfrm>
            <a:off x="325243" y="3159125"/>
            <a:ext cx="3580425" cy="2873687"/>
          </a:xfrm>
        </p:spPr>
        <p:txBody>
          <a:bodyPr>
            <a:normAutofit fontScale="92500"/>
          </a:bodyPr>
          <a:lstStyle/>
          <a:p>
            <a:r>
              <a:rPr lang="en-US" dirty="0">
                <a:latin typeface="Segoe UI" panose="020B0502040204020203" pitchFamily="34" charset="0"/>
                <a:cs typeface="Segoe UI" panose="020B0502040204020203" pitchFamily="34" charset="0"/>
              </a:rPr>
              <a:t>Everything in a core’s L1 caches also resides in the core’s L2 cache</a:t>
            </a:r>
          </a:p>
          <a:p>
            <a:r>
              <a:rPr lang="en-US" dirty="0">
                <a:latin typeface="Segoe UI" panose="020B0502040204020203" pitchFamily="34" charset="0"/>
                <a:cs typeface="Segoe UI" panose="020B0502040204020203" pitchFamily="34" charset="0"/>
              </a:rPr>
              <a:t>Everything in both cores’ L2 caches also resides in the shared L3 cache </a:t>
            </a:r>
          </a:p>
        </p:txBody>
      </p:sp>
    </p:spTree>
    <p:extLst>
      <p:ext uri="{BB962C8B-B14F-4D97-AF65-F5344CB8AC3E}">
        <p14:creationId xmlns:p14="http://schemas.microsoft.com/office/powerpoint/2010/main" val="328021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9AA6-AB85-4D30-976B-869CDA43E24A}"/>
              </a:ext>
            </a:extLst>
          </p:cNvPr>
          <p:cNvSpPr>
            <a:spLocks noGrp="1"/>
          </p:cNvSpPr>
          <p:nvPr>
            <p:ph type="title"/>
          </p:nvPr>
        </p:nvSpPr>
        <p:spPr>
          <a:xfrm>
            <a:off x="0" y="18255"/>
            <a:ext cx="12192000" cy="701603"/>
          </a:xfrm>
        </p:spPr>
        <p:txBody>
          <a:bodyPr>
            <a:normAutofit/>
          </a:bodyPr>
          <a:lstStyle/>
          <a:p>
            <a:r>
              <a:rPr lang="en-US" sz="3700" dirty="0"/>
              <a:t>x86: Store Buffers, Multiple Cores, and LOCK Prefixes</a:t>
            </a:r>
          </a:p>
        </p:txBody>
      </p:sp>
      <p:grpSp>
        <p:nvGrpSpPr>
          <p:cNvPr id="39" name="Group 38">
            <a:extLst>
              <a:ext uri="{FF2B5EF4-FFF2-40B4-BE49-F238E27FC236}">
                <a16:creationId xmlns:a16="http://schemas.microsoft.com/office/drawing/2014/main" id="{EA916AC0-1B24-49B3-B0F5-55377168E34F}"/>
              </a:ext>
            </a:extLst>
          </p:cNvPr>
          <p:cNvGrpSpPr/>
          <p:nvPr/>
        </p:nvGrpSpPr>
        <p:grpSpPr>
          <a:xfrm>
            <a:off x="3198970" y="1851106"/>
            <a:ext cx="8842373" cy="4911121"/>
            <a:chOff x="3198970" y="1851106"/>
            <a:chExt cx="8842373" cy="4911121"/>
          </a:xfrm>
        </p:grpSpPr>
        <p:pic>
          <p:nvPicPr>
            <p:cNvPr id="6" name="Picture 5">
              <a:extLst>
                <a:ext uri="{FF2B5EF4-FFF2-40B4-BE49-F238E27FC236}">
                  <a16:creationId xmlns:a16="http://schemas.microsoft.com/office/drawing/2014/main" id="{FCA507F0-2A12-4423-96D2-BDB5C64B7579}"/>
                </a:ext>
              </a:extLst>
            </p:cNvPr>
            <p:cNvPicPr>
              <a:picLocks noChangeAspect="1"/>
            </p:cNvPicPr>
            <p:nvPr/>
          </p:nvPicPr>
          <p:blipFill>
            <a:blip r:embed="rId3"/>
            <a:stretch>
              <a:fillRect/>
            </a:stretch>
          </p:blipFill>
          <p:spPr>
            <a:xfrm>
              <a:off x="5243912" y="1851106"/>
              <a:ext cx="1451429" cy="1451429"/>
            </a:xfrm>
            <a:prstGeom prst="rect">
              <a:avLst/>
            </a:prstGeom>
          </p:spPr>
        </p:pic>
        <p:sp>
          <p:nvSpPr>
            <p:cNvPr id="7" name="Rectangle 6">
              <a:extLst>
                <a:ext uri="{FF2B5EF4-FFF2-40B4-BE49-F238E27FC236}">
                  <a16:creationId xmlns:a16="http://schemas.microsoft.com/office/drawing/2014/main" id="{63D8C469-5C4E-4801-B4DD-04D90377BB54}"/>
                </a:ext>
              </a:extLst>
            </p:cNvPr>
            <p:cNvSpPr/>
            <p:nvPr/>
          </p:nvSpPr>
          <p:spPr bwMode="auto">
            <a:xfrm>
              <a:off x="603703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8" name="Rectangle 7">
              <a:extLst>
                <a:ext uri="{FF2B5EF4-FFF2-40B4-BE49-F238E27FC236}">
                  <a16:creationId xmlns:a16="http://schemas.microsoft.com/office/drawing/2014/main" id="{895366E0-C776-4537-9A40-103EEE4D260F}"/>
                </a:ext>
              </a:extLst>
            </p:cNvPr>
            <p:cNvSpPr/>
            <p:nvPr/>
          </p:nvSpPr>
          <p:spPr bwMode="auto">
            <a:xfrm>
              <a:off x="456704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9" name="Rectangle 8">
              <a:extLst>
                <a:ext uri="{FF2B5EF4-FFF2-40B4-BE49-F238E27FC236}">
                  <a16:creationId xmlns:a16="http://schemas.microsoft.com/office/drawing/2014/main" id="{33CA4277-CB13-46A5-938D-CD011BDD878D}"/>
                </a:ext>
              </a:extLst>
            </p:cNvPr>
            <p:cNvSpPr/>
            <p:nvPr/>
          </p:nvSpPr>
          <p:spPr bwMode="auto">
            <a:xfrm>
              <a:off x="456704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10" name="Rectangle 9">
              <a:extLst>
                <a:ext uri="{FF2B5EF4-FFF2-40B4-BE49-F238E27FC236}">
                  <a16:creationId xmlns:a16="http://schemas.microsoft.com/office/drawing/2014/main" id="{76E25996-DD31-4AE0-B177-04F1E47832C6}"/>
                </a:ext>
              </a:extLst>
            </p:cNvPr>
            <p:cNvSpPr/>
            <p:nvPr/>
          </p:nvSpPr>
          <p:spPr bwMode="auto">
            <a:xfrm>
              <a:off x="456704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a:extLst>
                <a:ext uri="{FF2B5EF4-FFF2-40B4-BE49-F238E27FC236}">
                  <a16:creationId xmlns:a16="http://schemas.microsoft.com/office/drawing/2014/main" id="{EAF6864D-4DDD-4045-A50C-F16D2970F8FE}"/>
                </a:ext>
              </a:extLst>
            </p:cNvPr>
            <p:cNvPicPr>
              <a:picLocks noChangeAspect="1"/>
            </p:cNvPicPr>
            <p:nvPr/>
          </p:nvPicPr>
          <p:blipFill>
            <a:blip r:embed="rId3"/>
            <a:stretch>
              <a:fillRect/>
            </a:stretch>
          </p:blipFill>
          <p:spPr>
            <a:xfrm>
              <a:off x="8215291" y="1851106"/>
              <a:ext cx="1451429" cy="1451429"/>
            </a:xfrm>
            <a:prstGeom prst="rect">
              <a:avLst/>
            </a:prstGeom>
          </p:spPr>
        </p:pic>
        <p:sp>
          <p:nvSpPr>
            <p:cNvPr id="12" name="Rectangle 11">
              <a:extLst>
                <a:ext uri="{FF2B5EF4-FFF2-40B4-BE49-F238E27FC236}">
                  <a16:creationId xmlns:a16="http://schemas.microsoft.com/office/drawing/2014/main" id="{E71BBF01-6E80-4EA6-98D4-051663A534B8}"/>
                </a:ext>
              </a:extLst>
            </p:cNvPr>
            <p:cNvSpPr/>
            <p:nvPr/>
          </p:nvSpPr>
          <p:spPr bwMode="auto">
            <a:xfrm>
              <a:off x="900841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a:extLst>
                <a:ext uri="{FF2B5EF4-FFF2-40B4-BE49-F238E27FC236}">
                  <a16:creationId xmlns:a16="http://schemas.microsoft.com/office/drawing/2014/main" id="{52F18321-2C18-4C96-9C31-C07F90B3E86C}"/>
                </a:ext>
              </a:extLst>
            </p:cNvPr>
            <p:cNvSpPr/>
            <p:nvPr/>
          </p:nvSpPr>
          <p:spPr bwMode="auto">
            <a:xfrm>
              <a:off x="753842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a:extLst>
                <a:ext uri="{FF2B5EF4-FFF2-40B4-BE49-F238E27FC236}">
                  <a16:creationId xmlns:a16="http://schemas.microsoft.com/office/drawing/2014/main" id="{A40E3E9D-0B4E-4237-B42B-72B342CB8912}"/>
                </a:ext>
              </a:extLst>
            </p:cNvPr>
            <p:cNvSpPr/>
            <p:nvPr/>
          </p:nvSpPr>
          <p:spPr bwMode="auto">
            <a:xfrm>
              <a:off x="753842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5" name="Group 14">
              <a:extLst>
                <a:ext uri="{FF2B5EF4-FFF2-40B4-BE49-F238E27FC236}">
                  <a16:creationId xmlns:a16="http://schemas.microsoft.com/office/drawing/2014/main" id="{99325AE2-E1F2-4837-8133-FA2D3138F89A}"/>
                </a:ext>
              </a:extLst>
            </p:cNvPr>
            <p:cNvGrpSpPr/>
            <p:nvPr/>
          </p:nvGrpSpPr>
          <p:grpSpPr>
            <a:xfrm rot="5400000">
              <a:off x="7277257" y="1998140"/>
              <a:ext cx="685800" cy="8842373"/>
              <a:chOff x="7696200" y="1676400"/>
              <a:chExt cx="685800" cy="4305298"/>
            </a:xfrm>
          </p:grpSpPr>
          <p:sp>
            <p:nvSpPr>
              <p:cNvPr id="16" name="Rounded Rectangle 19">
                <a:extLst>
                  <a:ext uri="{FF2B5EF4-FFF2-40B4-BE49-F238E27FC236}">
                    <a16:creationId xmlns:a16="http://schemas.microsoft.com/office/drawing/2014/main" id="{6FC954FE-B769-44D9-BABD-F534AA8A20D6}"/>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TextBox 16">
                <a:extLst>
                  <a:ext uri="{FF2B5EF4-FFF2-40B4-BE49-F238E27FC236}">
                    <a16:creationId xmlns:a16="http://schemas.microsoft.com/office/drawing/2014/main" id="{BC66813F-31E8-418A-B23B-5A045BEF51E8}"/>
                  </a:ext>
                </a:extLst>
              </p:cNvPr>
              <p:cNvSpPr txBox="1"/>
              <p:nvPr/>
            </p:nvSpPr>
            <p:spPr>
              <a:xfrm rot="16200000">
                <a:off x="7634849" y="3590036"/>
                <a:ext cx="826477" cy="646331"/>
              </a:xfrm>
              <a:prstGeom prst="rect">
                <a:avLst/>
              </a:prstGeom>
              <a:noFill/>
            </p:spPr>
            <p:txBody>
              <a:bodyPr wrap="square" rtlCol="0">
                <a:spAutoFit/>
              </a:bodyPr>
              <a:lstStyle/>
              <a:p>
                <a:pPr algn="ctr"/>
                <a:r>
                  <a:rPr lang="en-US" sz="3600" dirty="0"/>
                  <a:t>RAM</a:t>
                </a:r>
              </a:p>
            </p:txBody>
          </p:sp>
        </p:grpSp>
      </p:grpSp>
      <p:sp>
        <p:nvSpPr>
          <p:cNvPr id="40" name="Content Placeholder 2">
            <a:extLst>
              <a:ext uri="{FF2B5EF4-FFF2-40B4-BE49-F238E27FC236}">
                <a16:creationId xmlns:a16="http://schemas.microsoft.com/office/drawing/2014/main" id="{514F68EF-478C-4EEF-8DEA-1C4957EE3046}"/>
              </a:ext>
            </a:extLst>
          </p:cNvPr>
          <p:cNvSpPr>
            <a:spLocks noGrp="1"/>
          </p:cNvSpPr>
          <p:nvPr>
            <p:ph idx="1"/>
          </p:nvPr>
        </p:nvSpPr>
        <p:spPr>
          <a:xfrm>
            <a:off x="-41482" y="675294"/>
            <a:ext cx="4464743" cy="6165339"/>
          </a:xfrm>
        </p:spPr>
        <p:txBody>
          <a:bodyPr>
            <a:normAutofit lnSpcReduction="10000"/>
          </a:bodyPr>
          <a:lstStyle/>
          <a:p>
            <a:pPr marL="0" indent="0">
              <a:buNone/>
            </a:pPr>
            <a:r>
              <a:rPr lang="en-US" dirty="0"/>
              <a:t>Each core has a FIFO (</a:t>
            </a:r>
            <a:r>
              <a:rPr lang="en-US" dirty="0" err="1"/>
              <a:t>w.r.t.</a:t>
            </a:r>
            <a:r>
              <a:rPr lang="en-US" dirty="0"/>
              <a:t> program order) store buffer</a:t>
            </a:r>
          </a:p>
          <a:p>
            <a:pPr marL="509588" lvl="1"/>
            <a:r>
              <a:rPr lang="en-US" sz="2200" dirty="0"/>
              <a:t>A memory write first goes into the store buffer</a:t>
            </a:r>
          </a:p>
          <a:p>
            <a:pPr marL="509588" lvl="1"/>
            <a:r>
              <a:rPr lang="en-US" sz="2200" dirty="0"/>
              <a:t>At some point later, hardware propagates the write (i.e., makes it visible) to the downstream memory hierarchy (L* + RAM)</a:t>
            </a:r>
          </a:p>
          <a:p>
            <a:pPr marL="509588" lvl="1"/>
            <a:r>
              <a:rPr lang="en-US" sz="2200" dirty="0"/>
              <a:t>A memory read:</a:t>
            </a:r>
          </a:p>
          <a:p>
            <a:pPr marL="966788" lvl="2"/>
            <a:r>
              <a:rPr lang="en-US" sz="1800" dirty="0"/>
              <a:t>Becomes visible by leaving the CPU</a:t>
            </a:r>
          </a:p>
          <a:p>
            <a:pPr marL="966788" lvl="2"/>
            <a:r>
              <a:rPr lang="en-US" sz="1800" dirty="0"/>
              <a:t>Checks the local store buffer before pulling data from memory, ensuring a core reads its own writes</a:t>
            </a:r>
          </a:p>
          <a:p>
            <a:pPr marL="509588" lvl="1"/>
            <a:r>
              <a:rPr lang="en-US" sz="2200" dirty="0"/>
              <a:t>Note that x86 execution order always propagates stores in </a:t>
            </a:r>
            <a:r>
              <a:rPr lang="en-US" sz="2200" b="1" dirty="0"/>
              <a:t>program order</a:t>
            </a:r>
            <a:r>
              <a:rPr lang="en-US" sz="2200" dirty="0"/>
              <a:t>, since the store buffer is FIFO </a:t>
            </a:r>
            <a:r>
              <a:rPr lang="en-US" sz="2200" dirty="0" err="1"/>
              <a:t>w.r.t.</a:t>
            </a:r>
            <a:r>
              <a:rPr lang="en-US" sz="2200" dirty="0"/>
              <a:t> </a:t>
            </a:r>
            <a:r>
              <a:rPr lang="en-US" sz="2200" b="1" dirty="0"/>
              <a:t>program       order</a:t>
            </a:r>
            <a:r>
              <a:rPr lang="en-US" sz="2200" dirty="0"/>
              <a:t>!</a:t>
            </a:r>
          </a:p>
        </p:txBody>
      </p:sp>
      <p:sp>
        <p:nvSpPr>
          <p:cNvPr id="3" name="TextBox 2">
            <a:extLst>
              <a:ext uri="{FF2B5EF4-FFF2-40B4-BE49-F238E27FC236}">
                <a16:creationId xmlns:a16="http://schemas.microsoft.com/office/drawing/2014/main" id="{CC969783-D0D1-4C02-A5AD-16A263799168}"/>
              </a:ext>
            </a:extLst>
          </p:cNvPr>
          <p:cNvSpPr txBox="1"/>
          <p:nvPr/>
        </p:nvSpPr>
        <p:spPr>
          <a:xfrm>
            <a:off x="4658781" y="612792"/>
            <a:ext cx="6458985" cy="1200329"/>
          </a:xfrm>
          <a:prstGeom prst="rect">
            <a:avLst/>
          </a:prstGeom>
          <a:noFill/>
        </p:spPr>
        <p:txBody>
          <a:bodyPr wrap="square" rtlCol="0">
            <a:spAutoFit/>
          </a:bodyPr>
          <a:lstStyle/>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$0x42</a:t>
            </a:r>
            <a:r>
              <a:rPr lang="en-US" sz="2400" dirty="0">
                <a:latin typeface="Consolas" panose="020B0609020204030204" pitchFamily="49" charset="0"/>
              </a:rPr>
              <a:t>,(%</a:t>
            </a:r>
            <a:r>
              <a:rPr lang="en-US" sz="2400" dirty="0" err="1">
                <a:latin typeface="Consolas" panose="020B0609020204030204" pitchFamily="49" charset="0"/>
              </a:rPr>
              <a:t>rax</a:t>
            </a:r>
            <a:r>
              <a:rPr lang="en-US" sz="2400" dirty="0">
                <a:latin typeface="Consolas" panose="020B0609020204030204" pitchFamily="49" charset="0"/>
              </a:rPr>
              <a:t>) //Suppose %</a:t>
            </a:r>
            <a:r>
              <a:rPr lang="en-US" sz="2400" dirty="0" err="1">
                <a:latin typeface="Consolas" panose="020B0609020204030204" pitchFamily="49" charset="0"/>
              </a:rPr>
              <a:t>rax</a:t>
            </a:r>
            <a:r>
              <a:rPr lang="en-US" sz="2400" dirty="0">
                <a:latin typeface="Consolas" panose="020B0609020204030204" pitchFamily="49" charset="0"/>
              </a:rPr>
              <a:t>=0xAA</a:t>
            </a:r>
          </a:p>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$0x0</a:t>
            </a:r>
            <a:r>
              <a:rPr lang="en-US" sz="2400" dirty="0">
                <a:latin typeface="Consolas" panose="020B0609020204030204" pitchFamily="49" charset="0"/>
              </a:rPr>
              <a:t>, (%</a:t>
            </a:r>
            <a:r>
              <a:rPr lang="en-US" sz="2400" dirty="0" err="1">
                <a:latin typeface="Consolas" panose="020B0609020204030204" pitchFamily="49" charset="0"/>
              </a:rPr>
              <a:t>rbx</a:t>
            </a:r>
            <a:r>
              <a:rPr lang="en-US" sz="2400" dirty="0">
                <a:latin typeface="Consolas" panose="020B0609020204030204" pitchFamily="49" charset="0"/>
              </a:rPr>
              <a:t>) //Suppose %</a:t>
            </a:r>
            <a:r>
              <a:rPr lang="en-US" sz="2400" dirty="0" err="1">
                <a:latin typeface="Consolas" panose="020B0609020204030204" pitchFamily="49" charset="0"/>
              </a:rPr>
              <a:t>rbx</a:t>
            </a:r>
            <a:r>
              <a:rPr lang="en-US" sz="2400" dirty="0">
                <a:latin typeface="Consolas" panose="020B0609020204030204" pitchFamily="49" charset="0"/>
              </a:rPr>
              <a:t>=0xBB</a:t>
            </a:r>
          </a:p>
          <a:p>
            <a:r>
              <a:rPr lang="en-US" sz="2400" dirty="0">
                <a:solidFill>
                  <a:srgbClr val="0070C0"/>
                </a:solidFill>
                <a:latin typeface="Consolas" panose="020B0609020204030204" pitchFamily="49" charset="0"/>
              </a:rPr>
              <a:t>mov</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%r12</a:t>
            </a:r>
          </a:p>
        </p:txBody>
      </p:sp>
      <p:grpSp>
        <p:nvGrpSpPr>
          <p:cNvPr id="19" name="Group 18">
            <a:extLst>
              <a:ext uri="{FF2B5EF4-FFF2-40B4-BE49-F238E27FC236}">
                <a16:creationId xmlns:a16="http://schemas.microsoft.com/office/drawing/2014/main" id="{D218EB54-6AD4-40B3-9F35-3214207AE680}"/>
              </a:ext>
            </a:extLst>
          </p:cNvPr>
          <p:cNvGrpSpPr/>
          <p:nvPr/>
        </p:nvGrpSpPr>
        <p:grpSpPr>
          <a:xfrm>
            <a:off x="4388923" y="3374173"/>
            <a:ext cx="1957002" cy="1032467"/>
            <a:chOff x="4388923" y="3374173"/>
            <a:chExt cx="1957002" cy="1032467"/>
          </a:xfrm>
        </p:grpSpPr>
        <p:grpSp>
          <p:nvGrpSpPr>
            <p:cNvPr id="36" name="Group 35">
              <a:extLst>
                <a:ext uri="{FF2B5EF4-FFF2-40B4-BE49-F238E27FC236}">
                  <a16:creationId xmlns:a16="http://schemas.microsoft.com/office/drawing/2014/main" id="{3A8E2764-5490-4D29-9C97-94DA68E04DAA}"/>
                </a:ext>
              </a:extLst>
            </p:cNvPr>
            <p:cNvGrpSpPr/>
            <p:nvPr/>
          </p:nvGrpSpPr>
          <p:grpSpPr>
            <a:xfrm>
              <a:off x="4388923" y="3374173"/>
              <a:ext cx="1957002" cy="1032467"/>
              <a:chOff x="4388923" y="3374173"/>
              <a:chExt cx="1957002" cy="1032467"/>
            </a:xfrm>
          </p:grpSpPr>
          <p:sp>
            <p:nvSpPr>
              <p:cNvPr id="24" name="Rectangle 23">
                <a:extLst>
                  <a:ext uri="{FF2B5EF4-FFF2-40B4-BE49-F238E27FC236}">
                    <a16:creationId xmlns:a16="http://schemas.microsoft.com/office/drawing/2014/main" id="{90A9B407-9420-4DFA-9A77-930C4BF6CE96}"/>
                  </a:ext>
                </a:extLst>
              </p:cNvPr>
              <p:cNvSpPr/>
              <p:nvPr/>
            </p:nvSpPr>
            <p:spPr bwMode="auto">
              <a:xfrm>
                <a:off x="5589086"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5" name="Rectangle 24">
                <a:extLst>
                  <a:ext uri="{FF2B5EF4-FFF2-40B4-BE49-F238E27FC236}">
                    <a16:creationId xmlns:a16="http://schemas.microsoft.com/office/drawing/2014/main" id="{65F9C841-4563-4AB6-A35F-CAE5EC6C6531}"/>
                  </a:ext>
                </a:extLst>
              </p:cNvPr>
              <p:cNvSpPr/>
              <p:nvPr/>
            </p:nvSpPr>
            <p:spPr bwMode="auto">
              <a:xfrm>
                <a:off x="5589085"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6" name="Rectangle 25">
                <a:extLst>
                  <a:ext uri="{FF2B5EF4-FFF2-40B4-BE49-F238E27FC236}">
                    <a16:creationId xmlns:a16="http://schemas.microsoft.com/office/drawing/2014/main" id="{BCC7E58B-217E-4599-BEC3-A0F8D13419CB}"/>
                  </a:ext>
                </a:extLst>
              </p:cNvPr>
              <p:cNvSpPr/>
              <p:nvPr/>
            </p:nvSpPr>
            <p:spPr bwMode="auto">
              <a:xfrm>
                <a:off x="5589085"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7" name="Rectangle 26">
                <a:extLst>
                  <a:ext uri="{FF2B5EF4-FFF2-40B4-BE49-F238E27FC236}">
                    <a16:creationId xmlns:a16="http://schemas.microsoft.com/office/drawing/2014/main" id="{6BD10F98-995A-45ED-A32E-8D9D456D348A}"/>
                  </a:ext>
                </a:extLst>
              </p:cNvPr>
              <p:cNvSpPr/>
              <p:nvPr/>
            </p:nvSpPr>
            <p:spPr bwMode="auto">
              <a:xfrm>
                <a:off x="5589085"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3" name="TextBox 32">
                <a:extLst>
                  <a:ext uri="{FF2B5EF4-FFF2-40B4-BE49-F238E27FC236}">
                    <a16:creationId xmlns:a16="http://schemas.microsoft.com/office/drawing/2014/main" id="{F41B5FDD-CBDD-40CA-9706-810924F2DE42}"/>
                  </a:ext>
                </a:extLst>
              </p:cNvPr>
              <p:cNvSpPr txBox="1"/>
              <p:nvPr/>
            </p:nvSpPr>
            <p:spPr>
              <a:xfrm>
                <a:off x="4388923" y="3435781"/>
                <a:ext cx="1091571" cy="878895"/>
              </a:xfrm>
              <a:prstGeom prst="rect">
                <a:avLst/>
              </a:prstGeom>
              <a:noFill/>
            </p:spPr>
            <p:txBody>
              <a:bodyPr wrap="square" rtlCol="0">
                <a:spAutoFit/>
              </a:bodyPr>
              <a:lstStyle/>
              <a:p>
                <a:pPr algn="r">
                  <a:lnSpc>
                    <a:spcPts val="2000"/>
                  </a:lnSpc>
                </a:pPr>
                <a:r>
                  <a:rPr lang="en-US" sz="2400" dirty="0"/>
                  <a:t>Store</a:t>
                </a:r>
              </a:p>
              <a:p>
                <a:pPr algn="r">
                  <a:lnSpc>
                    <a:spcPts val="2000"/>
                  </a:lnSpc>
                </a:pPr>
                <a:r>
                  <a:rPr lang="en-US" sz="2400" dirty="0"/>
                  <a:t>buffer</a:t>
                </a:r>
              </a:p>
              <a:p>
                <a:pPr algn="r">
                  <a:lnSpc>
                    <a:spcPts val="2000"/>
                  </a:lnSpc>
                </a:pPr>
                <a:r>
                  <a:rPr lang="en-US" sz="2400" dirty="0"/>
                  <a:t>(FIFO)</a:t>
                </a:r>
              </a:p>
            </p:txBody>
          </p:sp>
        </p:grpSp>
        <p:cxnSp>
          <p:nvCxnSpPr>
            <p:cNvPr id="5" name="Straight Arrow Connector 4">
              <a:extLst>
                <a:ext uri="{FF2B5EF4-FFF2-40B4-BE49-F238E27FC236}">
                  <a16:creationId xmlns:a16="http://schemas.microsoft.com/office/drawing/2014/main" id="{5A7AFCAC-AE04-48C9-992C-BF9EF345A383}"/>
                </a:ext>
              </a:extLst>
            </p:cNvPr>
            <p:cNvCxnSpPr/>
            <p:nvPr/>
          </p:nvCxnSpPr>
          <p:spPr>
            <a:xfrm>
              <a:off x="5480494" y="3374173"/>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17A08D-6B8E-42C3-9834-FA2B6EB78569}"/>
              </a:ext>
            </a:extLst>
          </p:cNvPr>
          <p:cNvGrpSpPr/>
          <p:nvPr/>
        </p:nvGrpSpPr>
        <p:grpSpPr>
          <a:xfrm>
            <a:off x="8562586" y="3374173"/>
            <a:ext cx="1929689" cy="1046042"/>
            <a:chOff x="8562586" y="3374173"/>
            <a:chExt cx="1929689" cy="1046042"/>
          </a:xfrm>
        </p:grpSpPr>
        <p:grpSp>
          <p:nvGrpSpPr>
            <p:cNvPr id="37" name="Group 36">
              <a:extLst>
                <a:ext uri="{FF2B5EF4-FFF2-40B4-BE49-F238E27FC236}">
                  <a16:creationId xmlns:a16="http://schemas.microsoft.com/office/drawing/2014/main" id="{88C6185A-44C7-4597-B848-94D04CCBAA33}"/>
                </a:ext>
              </a:extLst>
            </p:cNvPr>
            <p:cNvGrpSpPr/>
            <p:nvPr/>
          </p:nvGrpSpPr>
          <p:grpSpPr>
            <a:xfrm>
              <a:off x="8562586" y="3374173"/>
              <a:ext cx="1929689" cy="1032467"/>
              <a:chOff x="8562586" y="3374173"/>
              <a:chExt cx="1929689" cy="1032467"/>
            </a:xfrm>
          </p:grpSpPr>
          <p:sp>
            <p:nvSpPr>
              <p:cNvPr id="28" name="Rectangle 27">
                <a:extLst>
                  <a:ext uri="{FF2B5EF4-FFF2-40B4-BE49-F238E27FC236}">
                    <a16:creationId xmlns:a16="http://schemas.microsoft.com/office/drawing/2014/main" id="{88B880FD-3A39-43EB-BA4D-703B77547B28}"/>
                  </a:ext>
                </a:extLst>
              </p:cNvPr>
              <p:cNvSpPr/>
              <p:nvPr/>
            </p:nvSpPr>
            <p:spPr bwMode="auto">
              <a:xfrm>
                <a:off x="8562587" y="3374173"/>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29" name="Rectangle 28">
                <a:extLst>
                  <a:ext uri="{FF2B5EF4-FFF2-40B4-BE49-F238E27FC236}">
                    <a16:creationId xmlns:a16="http://schemas.microsoft.com/office/drawing/2014/main" id="{FB79D7FC-3285-49DF-977F-6C989372B82C}"/>
                  </a:ext>
                </a:extLst>
              </p:cNvPr>
              <p:cNvSpPr/>
              <p:nvPr/>
            </p:nvSpPr>
            <p:spPr bwMode="auto">
              <a:xfrm>
                <a:off x="8562586" y="3627464"/>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0" name="Rectangle 29">
                <a:extLst>
                  <a:ext uri="{FF2B5EF4-FFF2-40B4-BE49-F238E27FC236}">
                    <a16:creationId xmlns:a16="http://schemas.microsoft.com/office/drawing/2014/main" id="{ECA67F47-4D69-47DB-A500-E0E138ADC476}"/>
                  </a:ext>
                </a:extLst>
              </p:cNvPr>
              <p:cNvSpPr/>
              <p:nvPr/>
            </p:nvSpPr>
            <p:spPr bwMode="auto">
              <a:xfrm>
                <a:off x="8562586" y="3888589"/>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1" name="Rectangle 30">
                <a:extLst>
                  <a:ext uri="{FF2B5EF4-FFF2-40B4-BE49-F238E27FC236}">
                    <a16:creationId xmlns:a16="http://schemas.microsoft.com/office/drawing/2014/main" id="{02A689A8-BD2A-4B5E-B242-A54E6B4EDCC4}"/>
                  </a:ext>
                </a:extLst>
              </p:cNvPr>
              <p:cNvSpPr/>
              <p:nvPr/>
            </p:nvSpPr>
            <p:spPr bwMode="auto">
              <a:xfrm>
                <a:off x="8562586" y="4145515"/>
                <a:ext cx="756839" cy="26112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ea typeface="ＭＳ Ｐゴシック" pitchFamily="-96" charset="-128"/>
                </a:endParaRPr>
              </a:p>
            </p:txBody>
          </p:sp>
          <p:sp>
            <p:nvSpPr>
              <p:cNvPr id="32" name="TextBox 31">
                <a:extLst>
                  <a:ext uri="{FF2B5EF4-FFF2-40B4-BE49-F238E27FC236}">
                    <a16:creationId xmlns:a16="http://schemas.microsoft.com/office/drawing/2014/main" id="{2B92FDFC-1DEF-4DF6-8EE0-8E375E535028}"/>
                  </a:ext>
                </a:extLst>
              </p:cNvPr>
              <p:cNvSpPr txBox="1"/>
              <p:nvPr/>
            </p:nvSpPr>
            <p:spPr>
              <a:xfrm>
                <a:off x="9400704" y="3435782"/>
                <a:ext cx="1091571" cy="878895"/>
              </a:xfrm>
              <a:prstGeom prst="rect">
                <a:avLst/>
              </a:prstGeom>
              <a:noFill/>
            </p:spPr>
            <p:txBody>
              <a:bodyPr wrap="square" rtlCol="0">
                <a:spAutoFit/>
              </a:bodyPr>
              <a:lstStyle/>
              <a:p>
                <a:pPr>
                  <a:lnSpc>
                    <a:spcPts val="2000"/>
                  </a:lnSpc>
                </a:pPr>
                <a:r>
                  <a:rPr lang="en-US" sz="2400" dirty="0"/>
                  <a:t>Store</a:t>
                </a:r>
              </a:p>
              <a:p>
                <a:pPr>
                  <a:lnSpc>
                    <a:spcPts val="2000"/>
                  </a:lnSpc>
                </a:pPr>
                <a:r>
                  <a:rPr lang="en-US" sz="2400" dirty="0"/>
                  <a:t>buffer</a:t>
                </a:r>
              </a:p>
              <a:p>
                <a:pPr>
                  <a:lnSpc>
                    <a:spcPts val="2000"/>
                  </a:lnSpc>
                </a:pPr>
                <a:r>
                  <a:rPr lang="en-US" sz="2400" dirty="0"/>
                  <a:t>(FIFO)</a:t>
                </a:r>
              </a:p>
            </p:txBody>
          </p:sp>
        </p:grpSp>
        <p:cxnSp>
          <p:nvCxnSpPr>
            <p:cNvPr id="41" name="Straight Arrow Connector 40">
              <a:extLst>
                <a:ext uri="{FF2B5EF4-FFF2-40B4-BE49-F238E27FC236}">
                  <a16:creationId xmlns:a16="http://schemas.microsoft.com/office/drawing/2014/main" id="{823D26EE-A439-421A-A89C-0E8E250A321C}"/>
                </a:ext>
              </a:extLst>
            </p:cNvPr>
            <p:cNvCxnSpPr/>
            <p:nvPr/>
          </p:nvCxnSpPr>
          <p:spPr>
            <a:xfrm>
              <a:off x="9435041" y="3387748"/>
              <a:ext cx="0" cy="10324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968B591C-C5ED-4575-93F1-CB171AE0750B}"/>
              </a:ext>
            </a:extLst>
          </p:cNvPr>
          <p:cNvSpPr txBox="1"/>
          <p:nvPr/>
        </p:nvSpPr>
        <p:spPr>
          <a:xfrm>
            <a:off x="5489993" y="3392122"/>
            <a:ext cx="974638"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OxAA</a:t>
            </a:r>
            <a:r>
              <a:rPr lang="en-US" sz="900" b="1" dirty="0">
                <a:latin typeface="Consolas" panose="020B0609020204030204" pitchFamily="49" charset="0"/>
              </a:rPr>
              <a:t>)=0x42</a:t>
            </a:r>
          </a:p>
        </p:txBody>
      </p:sp>
      <p:sp>
        <p:nvSpPr>
          <p:cNvPr id="43" name="TextBox 42">
            <a:extLst>
              <a:ext uri="{FF2B5EF4-FFF2-40B4-BE49-F238E27FC236}">
                <a16:creationId xmlns:a16="http://schemas.microsoft.com/office/drawing/2014/main" id="{B95F1A86-57FE-45CF-8DA8-9E962D77E538}"/>
              </a:ext>
            </a:extLst>
          </p:cNvPr>
          <p:cNvSpPr txBox="1"/>
          <p:nvPr/>
        </p:nvSpPr>
        <p:spPr>
          <a:xfrm>
            <a:off x="5493456" y="3392815"/>
            <a:ext cx="885986" cy="230832"/>
          </a:xfrm>
          <a:prstGeom prst="rect">
            <a:avLst/>
          </a:prstGeom>
          <a:noFill/>
        </p:spPr>
        <p:txBody>
          <a:bodyPr wrap="square" rtlCol="0">
            <a:spAutoFit/>
          </a:bodyPr>
          <a:lstStyle/>
          <a:p>
            <a:r>
              <a:rPr lang="en-US" sz="900" b="1" dirty="0">
                <a:latin typeface="Consolas" panose="020B0609020204030204" pitchFamily="49" charset="0"/>
              </a:rPr>
              <a:t>*(</a:t>
            </a:r>
            <a:r>
              <a:rPr lang="en-US" sz="900" b="1" dirty="0" err="1">
                <a:latin typeface="Consolas" panose="020B0609020204030204" pitchFamily="49" charset="0"/>
              </a:rPr>
              <a:t>OxBB</a:t>
            </a:r>
            <a:r>
              <a:rPr lang="en-US" sz="900" b="1" dirty="0">
                <a:latin typeface="Consolas" panose="020B0609020204030204" pitchFamily="49" charset="0"/>
              </a:rPr>
              <a:t>)=0x0</a:t>
            </a:r>
          </a:p>
        </p:txBody>
      </p:sp>
      <p:sp>
        <p:nvSpPr>
          <p:cNvPr id="20" name="Arc 19">
            <a:extLst>
              <a:ext uri="{FF2B5EF4-FFF2-40B4-BE49-F238E27FC236}">
                <a16:creationId xmlns:a16="http://schemas.microsoft.com/office/drawing/2014/main" id="{7474705C-DF11-4BC2-89B4-DD78D425C6EF}"/>
              </a:ext>
            </a:extLst>
          </p:cNvPr>
          <p:cNvSpPr/>
          <p:nvPr/>
        </p:nvSpPr>
        <p:spPr>
          <a:xfrm rot="2518355">
            <a:off x="5796787" y="1426808"/>
            <a:ext cx="1519949" cy="2642904"/>
          </a:xfrm>
          <a:prstGeom prst="arc">
            <a:avLst>
              <a:gd name="adj1" fmla="val 16200000"/>
              <a:gd name="adj2" fmla="val 3245240"/>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46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32" presetClass="emph" presetSubtype="0" repeatCount="2000" fill="hold" nodeType="withEffect">
                                  <p:stCondLst>
                                    <p:cond delay="0"/>
                                  </p:stCondLst>
                                  <p:childTnLst>
                                    <p:animRot by="120000">
                                      <p:cBhvr>
                                        <p:cTn id="15" dur="100" fill="hold">
                                          <p:stCondLst>
                                            <p:cond delay="0"/>
                                          </p:stCondLst>
                                        </p:cTn>
                                        <p:tgtEl>
                                          <p:spTgt spid="19"/>
                                        </p:tgtEl>
                                        <p:attrNameLst>
                                          <p:attrName>r</p:attrName>
                                        </p:attrNameLst>
                                      </p:cBhvr>
                                    </p:animRot>
                                    <p:animRot by="-240000">
                                      <p:cBhvr>
                                        <p:cTn id="16" dur="200" fill="hold">
                                          <p:stCondLst>
                                            <p:cond delay="200"/>
                                          </p:stCondLst>
                                        </p:cTn>
                                        <p:tgtEl>
                                          <p:spTgt spid="19"/>
                                        </p:tgtEl>
                                        <p:attrNameLst>
                                          <p:attrName>r</p:attrName>
                                        </p:attrNameLst>
                                      </p:cBhvr>
                                    </p:animRot>
                                    <p:animRot by="240000">
                                      <p:cBhvr>
                                        <p:cTn id="17" dur="200" fill="hold">
                                          <p:stCondLst>
                                            <p:cond delay="400"/>
                                          </p:stCondLst>
                                        </p:cTn>
                                        <p:tgtEl>
                                          <p:spTgt spid="19"/>
                                        </p:tgtEl>
                                        <p:attrNameLst>
                                          <p:attrName>r</p:attrName>
                                        </p:attrNameLst>
                                      </p:cBhvr>
                                    </p:animRot>
                                    <p:animRot by="-240000">
                                      <p:cBhvr>
                                        <p:cTn id="18" dur="200" fill="hold">
                                          <p:stCondLst>
                                            <p:cond delay="600"/>
                                          </p:stCondLst>
                                        </p:cTn>
                                        <p:tgtEl>
                                          <p:spTgt spid="19"/>
                                        </p:tgtEl>
                                        <p:attrNameLst>
                                          <p:attrName>r</p:attrName>
                                        </p:attrNameLst>
                                      </p:cBhvr>
                                    </p:animRot>
                                    <p:animRot by="120000">
                                      <p:cBhvr>
                                        <p:cTn id="19" dur="200" fill="hold">
                                          <p:stCondLst>
                                            <p:cond delay="800"/>
                                          </p:stCondLst>
                                        </p:cTn>
                                        <p:tgtEl>
                                          <p:spTgt spid="19"/>
                                        </p:tgtEl>
                                        <p:attrNameLst>
                                          <p:attrName>r</p:attrName>
                                        </p:attrNameLst>
                                      </p:cBhvr>
                                    </p:animRot>
                                  </p:childTnLst>
                                </p:cTn>
                              </p:par>
                              <p:par>
                                <p:cTn id="20" presetID="32" presetClass="emph" presetSubtype="0" repeatCount="2000" fill="hold" nodeType="withEffect">
                                  <p:stCondLst>
                                    <p:cond delay="0"/>
                                  </p:stCondLst>
                                  <p:childTnLst>
                                    <p:animRot by="120000">
                                      <p:cBhvr>
                                        <p:cTn id="21" dur="100" fill="hold">
                                          <p:stCondLst>
                                            <p:cond delay="0"/>
                                          </p:stCondLst>
                                        </p:cTn>
                                        <p:tgtEl>
                                          <p:spTgt spid="18"/>
                                        </p:tgtEl>
                                        <p:attrNameLst>
                                          <p:attrName>r</p:attrName>
                                        </p:attrNameLst>
                                      </p:cBhvr>
                                    </p:animRot>
                                    <p:animRot by="-240000">
                                      <p:cBhvr>
                                        <p:cTn id="22" dur="200" fill="hold">
                                          <p:stCondLst>
                                            <p:cond delay="200"/>
                                          </p:stCondLst>
                                        </p:cTn>
                                        <p:tgtEl>
                                          <p:spTgt spid="18"/>
                                        </p:tgtEl>
                                        <p:attrNameLst>
                                          <p:attrName>r</p:attrName>
                                        </p:attrNameLst>
                                      </p:cBhvr>
                                    </p:animRot>
                                    <p:animRot by="240000">
                                      <p:cBhvr>
                                        <p:cTn id="23" dur="200" fill="hold">
                                          <p:stCondLst>
                                            <p:cond delay="400"/>
                                          </p:stCondLst>
                                        </p:cTn>
                                        <p:tgtEl>
                                          <p:spTgt spid="18"/>
                                        </p:tgtEl>
                                        <p:attrNameLst>
                                          <p:attrName>r</p:attrName>
                                        </p:attrNameLst>
                                      </p:cBhvr>
                                    </p:animRot>
                                    <p:animRot by="-240000">
                                      <p:cBhvr>
                                        <p:cTn id="24" dur="200" fill="hold">
                                          <p:stCondLst>
                                            <p:cond delay="600"/>
                                          </p:stCondLst>
                                        </p:cTn>
                                        <p:tgtEl>
                                          <p:spTgt spid="18"/>
                                        </p:tgtEl>
                                        <p:attrNameLst>
                                          <p:attrName>r</p:attrName>
                                        </p:attrNameLst>
                                      </p:cBhvr>
                                    </p:animRot>
                                    <p:animRot by="120000">
                                      <p:cBhvr>
                                        <p:cTn id="25" dur="200" fill="hold">
                                          <p:stCondLst>
                                            <p:cond delay="800"/>
                                          </p:stCondLst>
                                        </p:cTn>
                                        <p:tgtEl>
                                          <p:spTgt spid="1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xEl>
                                              <p:pRg st="1" end="1"/>
                                            </p:txEl>
                                          </p:spTgt>
                                        </p:tgtEl>
                                        <p:attrNameLst>
                                          <p:attrName>style.visibility</p:attrName>
                                        </p:attrNameLst>
                                      </p:cBhvr>
                                      <p:to>
                                        <p:strVal val="visible"/>
                                      </p:to>
                                    </p:set>
                                    <p:animEffect transition="in" filter="fade">
                                      <p:cBhvr>
                                        <p:cTn id="30" dur="500"/>
                                        <p:tgtEl>
                                          <p:spTgt spid="40">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xEl>
                                              <p:pRg st="2" end="2"/>
                                            </p:txEl>
                                          </p:spTgt>
                                        </p:tgtEl>
                                        <p:attrNameLst>
                                          <p:attrName>style.visibility</p:attrName>
                                        </p:attrNameLst>
                                      </p:cBhvr>
                                      <p:to>
                                        <p:strVal val="visible"/>
                                      </p:to>
                                    </p:set>
                                    <p:animEffect transition="in" filter="fade">
                                      <p:cBhvr>
                                        <p:cTn id="33" dur="500"/>
                                        <p:tgtEl>
                                          <p:spTgt spid="40">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xEl>
                                              <p:pRg st="3" end="3"/>
                                            </p:txEl>
                                          </p:spTgt>
                                        </p:tgtEl>
                                        <p:attrNameLst>
                                          <p:attrName>style.visibility</p:attrName>
                                        </p:attrNameLst>
                                      </p:cBhvr>
                                      <p:to>
                                        <p:strVal val="visible"/>
                                      </p:to>
                                    </p:set>
                                    <p:animEffect transition="in" filter="fade">
                                      <p:cBhvr>
                                        <p:cTn id="36" dur="500"/>
                                        <p:tgtEl>
                                          <p:spTgt spid="40">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xEl>
                                              <p:pRg st="4" end="4"/>
                                            </p:txEl>
                                          </p:spTgt>
                                        </p:tgtEl>
                                        <p:attrNameLst>
                                          <p:attrName>style.visibility</p:attrName>
                                        </p:attrNameLst>
                                      </p:cBhvr>
                                      <p:to>
                                        <p:strVal val="visible"/>
                                      </p:to>
                                    </p:set>
                                    <p:animEffect transition="in" filter="fade">
                                      <p:cBhvr>
                                        <p:cTn id="39" dur="500"/>
                                        <p:tgtEl>
                                          <p:spTgt spid="40">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xEl>
                                              <p:pRg st="5" end="5"/>
                                            </p:txEl>
                                          </p:spTgt>
                                        </p:tgtEl>
                                        <p:attrNameLst>
                                          <p:attrName>style.visibility</p:attrName>
                                        </p:attrNameLst>
                                      </p:cBhvr>
                                      <p:to>
                                        <p:strVal val="visible"/>
                                      </p:to>
                                    </p:set>
                                    <p:animEffect transition="in" filter="fade">
                                      <p:cBhvr>
                                        <p:cTn id="42" dur="500"/>
                                        <p:tgtEl>
                                          <p:spTgt spid="40">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xEl>
                                              <p:pRg st="6" end="6"/>
                                            </p:txEl>
                                          </p:spTgt>
                                        </p:tgtEl>
                                        <p:attrNameLst>
                                          <p:attrName>style.visibility</p:attrName>
                                        </p:attrNameLst>
                                      </p:cBhvr>
                                      <p:to>
                                        <p:strVal val="visible"/>
                                      </p:to>
                                    </p:set>
                                    <p:animEffect transition="in" filter="fade">
                                      <p:cBhvr>
                                        <p:cTn id="45" dur="500"/>
                                        <p:tgtEl>
                                          <p:spTgt spid="4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fade">
                                      <p:cBhvr>
                                        <p:cTn id="60" dur="500"/>
                                        <p:tgtEl>
                                          <p:spTgt spid="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4.375E-6 -2.59259E-6 L 0.00053 0.03797 " pathEditMode="relative" rAng="0" ptsTypes="AA">
                                      <p:cBhvr>
                                        <p:cTn id="64" dur="2000" fill="hold"/>
                                        <p:tgtEl>
                                          <p:spTgt spid="42"/>
                                        </p:tgtEl>
                                        <p:attrNameLst>
                                          <p:attrName>ppt_x</p:attrName>
                                          <p:attrName>ppt_y</p:attrName>
                                        </p:attrNameLst>
                                      </p:cBhvr>
                                      <p:rCtr x="26" y="1898"/>
                                    </p:animMotion>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Effect transition="in" filter="fade">
                                      <p:cBhvr>
                                        <p:cTn id="73" dur="500"/>
                                        <p:tgtEl>
                                          <p:spTgt spid="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42" presetClass="path" presetSubtype="0" accel="50000" decel="50000" fill="hold" grpId="1" nodeType="withEffect">
                                  <p:stCondLst>
                                    <p:cond delay="0"/>
                                  </p:stCondLst>
                                  <p:childTnLst>
                                    <p:animMotion origin="layout" path="M 1.04167E-6 -4.07407E-6 L 0.00156 0.31088 " pathEditMode="relative" rAng="0" ptsTypes="AA">
                                      <p:cBhvr>
                                        <p:cTn id="85" dur="2000" fill="hold"/>
                                        <p:tgtEl>
                                          <p:spTgt spid="43"/>
                                        </p:tgtEl>
                                        <p:attrNameLst>
                                          <p:attrName>ppt_x</p:attrName>
                                          <p:attrName>ppt_y</p:attrName>
                                        </p:attrNameLst>
                                      </p:cBhvr>
                                      <p:rCtr x="78" y="15532"/>
                                    </p:animMotion>
                                  </p:childTnLst>
                                </p:cTn>
                              </p:par>
                              <p:par>
                                <p:cTn id="86" presetID="42" presetClass="path" presetSubtype="0" accel="50000" decel="50000" fill="hold" grpId="2" nodeType="withEffect">
                                  <p:stCondLst>
                                    <p:cond delay="0"/>
                                  </p:stCondLst>
                                  <p:childTnLst>
                                    <p:animMotion origin="layout" path="M 0.00053 0.03797 L 0.00209 0.34074 " pathEditMode="relative" rAng="0" ptsTypes="AA">
                                      <p:cBhvr>
                                        <p:cTn id="87" dur="2000" fill="hold"/>
                                        <p:tgtEl>
                                          <p:spTgt spid="42"/>
                                        </p:tgtEl>
                                        <p:attrNameLst>
                                          <p:attrName>ppt_x</p:attrName>
                                          <p:attrName>ppt_y</p:attrName>
                                        </p:attrNameLst>
                                      </p:cBhvr>
                                      <p:rCtr x="78"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2" grpId="2"/>
      <p:bldP spid="43" grpId="0"/>
      <p:bldP spid="43" grpId="1"/>
      <p:bldP spid="20" grpId="0" animBg="1"/>
      <p:bldP spid="2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8721</TotalTime>
  <Words>8481</Words>
  <Application>Microsoft Office PowerPoint</Application>
  <PresentationFormat>Widescreen</PresentationFormat>
  <Paragraphs>771</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Consolas</vt:lpstr>
      <vt:lpstr>Segoe UI</vt:lpstr>
      <vt:lpstr>Segoe UI Light</vt:lpstr>
      <vt:lpstr>Office Theme</vt:lpstr>
      <vt:lpstr>The Horrors of Memory Ordering</vt:lpstr>
      <vt:lpstr>The Memory Operations in a Single Thread</vt:lpstr>
      <vt:lpstr>Source-code Order Is A Lie</vt:lpstr>
      <vt:lpstr>Source-code Order Is A Lie</vt:lpstr>
      <vt:lpstr>Source-code Order Is A Lie</vt:lpstr>
      <vt:lpstr>Memory Consistency on a Multicore Machine</vt:lpstr>
      <vt:lpstr>What is x86’s Model for Memory Consistency?</vt:lpstr>
      <vt:lpstr>x86: Store Buffers, Multiple Cores, and LOCK Prefixes</vt:lpstr>
      <vt:lpstr>x86: Store Buffers, Multiple Cores, and LOCK Prefixes</vt:lpstr>
      <vt:lpstr>x86: Store Buffers, Multiple Cores, and LOCK Prefixes</vt:lpstr>
      <vt:lpstr>SO HOW DO WE IMPLEMENT ATOMIC OPERATIONS OLD MAN?</vt:lpstr>
      <vt:lpstr>x86: Store Buffers, Multiple Cores, and LOCK Prefixes</vt:lpstr>
      <vt:lpstr>PowerPoint Presentation</vt:lpstr>
      <vt:lpstr>PowerPoint Presentation</vt:lpstr>
      <vt:lpstr>Case Study: A Correct x86 Spinlock</vt:lpstr>
      <vt:lpstr>Case Study: A Correct x86 Spinlock</vt:lpstr>
      <vt:lpstr>Case Study: A Correct x86 Spinlock</vt:lpstr>
      <vt:lpstr>Case Study: A Correct x86 Spinlock</vt:lpstr>
      <vt:lpstr>PowerPoint Presentation</vt:lpstr>
      <vt:lpstr>Case Study: A Correct x86 Spinlock</vt:lpstr>
      <vt:lpstr>Case Study: A Correct x86 Spinlock</vt:lpstr>
      <vt:lpstr>An Intel developer replied to a thread on the Linux kernel mailing list, and explained why mov 1, (%eax) is correct!</vt:lpstr>
      <vt:lpstr>PowerPoint Presentation</vt:lpstr>
      <vt:lpstr>Case Study: A Correct x86 Spinlock</vt:lpstr>
      <vt:lpstr>Which Memory Operations Does x86 Reorder?</vt:lpstr>
      <vt:lpstr>Which Memory Operations Does x86 Reorder?</vt:lpstr>
      <vt:lpstr>Which Memory Operations Does x86 Reorder?</vt:lpstr>
      <vt:lpstr>Different CPUs Have Different Memory Models!</vt:lpstr>
      <vt:lpstr>IMPORTANT: Visibility Reordering Can Never Break Single-threaded Program-order Semantics!</vt:lpstr>
      <vt:lpstr>Example: AHCI Interactions</vt:lpstr>
      <vt:lpstr>PowerPoint Presentation</vt:lpstr>
      <vt:lpstr>PowerPoint Presentation</vt:lpstr>
      <vt:lpstr>PowerPoint Presentation</vt:lpstr>
      <vt:lpstr>x86: Store Buffers, Multiple Cores, and LOCK Prefixes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1892</cp:revision>
  <dcterms:created xsi:type="dcterms:W3CDTF">2019-12-16T17:08:25Z</dcterms:created>
  <dcterms:modified xsi:type="dcterms:W3CDTF">2025-03-30T16:47:37Z</dcterms:modified>
</cp:coreProperties>
</file>