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62" r:id="rId3"/>
    <p:sldId id="278" r:id="rId4"/>
    <p:sldId id="305" r:id="rId5"/>
    <p:sldId id="321" r:id="rId6"/>
    <p:sldId id="293" r:id="rId7"/>
    <p:sldId id="291" r:id="rId8"/>
    <p:sldId id="373" r:id="rId9"/>
    <p:sldId id="295" r:id="rId10"/>
    <p:sldId id="363" r:id="rId11"/>
    <p:sldId id="313" r:id="rId12"/>
    <p:sldId id="314" r:id="rId13"/>
    <p:sldId id="315" r:id="rId14"/>
    <p:sldId id="319" r:id="rId15"/>
    <p:sldId id="318" r:id="rId16"/>
    <p:sldId id="323" r:id="rId17"/>
    <p:sldId id="325" r:id="rId18"/>
    <p:sldId id="364" r:id="rId19"/>
    <p:sldId id="352" r:id="rId20"/>
    <p:sldId id="270" r:id="rId21"/>
    <p:sldId id="366" r:id="rId22"/>
    <p:sldId id="367" r:id="rId23"/>
    <p:sldId id="368" r:id="rId24"/>
    <p:sldId id="369" r:id="rId25"/>
    <p:sldId id="372" r:id="rId26"/>
    <p:sldId id="263" r:id="rId27"/>
    <p:sldId id="353" r:id="rId28"/>
    <p:sldId id="354" r:id="rId29"/>
    <p:sldId id="355" r:id="rId30"/>
    <p:sldId id="359" r:id="rId31"/>
    <p:sldId id="360" r:id="rId32"/>
    <p:sldId id="361" r:id="rId33"/>
    <p:sldId id="365" r:id="rId34"/>
    <p:sldId id="357" r:id="rId35"/>
    <p:sldId id="29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CCCC"/>
    <a:srgbClr val="FFFF00"/>
    <a:srgbClr val="FFFF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96" autoAdjust="0"/>
    <p:restoredTop sz="82759" autoAdjust="0"/>
  </p:normalViewPr>
  <p:slideViewPr>
    <p:cSldViewPr snapToGrid="0">
      <p:cViewPr varScale="1">
        <p:scale>
          <a:sx n="52" d="100"/>
          <a:sy n="52" d="100"/>
        </p:scale>
        <p:origin x="3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5D4E-0080-48D8-8D56-50D2584104C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842A-5CF9-4F0B-9230-CA0D438F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3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.cam.ac.uk/~pes20/weakmemory/cacm.pdf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afs/cs/academic/class/15418-s12/www/lectures/10_coherence.pdf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rdrop.com/users/paulmck/scalability/paper/whymb.2010.07.23a.pd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afs/cs/academic/class/15418-s12/www/lectures/10_coherence.pdf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7373033/overhead-of-spin-loop-in-terms-of-cache-coherence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9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newly-created task is tagged with the minimal runtime in the tree. By doing this, we ensure two things: first, we ensure that the task will get a CPU burst very soon in the future. However, we also ensure that the task doesn’t then hog the CPU for a long time---soon, the other task with the minimal runtime will get to run.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32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[In general, each core gets its own timer interrupt. However, Linux does allow a sys admin to configure a machine so that specific interrupts are only handled by a subset of cores.</a:t>
            </a:r>
          </a:p>
          <a:p>
            <a:r>
              <a:rPr lang="en-US" baseline="0" dirty="0"/>
              <a:t>    http://sameerseth-tcp-ip.blogspot.com/2010/09/kernel-ticks-jiffies-and-high.html</a:t>
            </a:r>
          </a:p>
          <a:p>
            <a:r>
              <a:rPr lang="en-US" baseline="0" dirty="0"/>
              <a:t>    http://lxr.free-electrons.com/source/kernel/timer.c?v=3.4</a:t>
            </a:r>
          </a:p>
          <a:p>
            <a:r>
              <a:rPr lang="en-US" baseline="0" dirty="0"/>
              <a:t>    https://cs.uwaterloo.ca/~brecht/servers/apic/SMP-affinity.txt</a:t>
            </a:r>
          </a:p>
          <a:p>
            <a:r>
              <a:rPr lang="en-US" baseline="0" dirty="0"/>
              <a:t>]</a:t>
            </a:r>
          </a:p>
          <a:p>
            <a:r>
              <a:rPr lang="en-US" baseline="0" dirty="0"/>
              <a:t>[References: http://www.tldp.org/LDP/lki/lki-2.html</a:t>
            </a:r>
          </a:p>
          <a:p>
            <a:r>
              <a:rPr lang="en-US" baseline="0" dirty="0"/>
              <a:t>                    http://fxr.watson.org/fxr/source/kernel/sched.c?v=linux-2.4.22</a:t>
            </a:r>
          </a:p>
          <a:p>
            <a:r>
              <a:rPr lang="en-US" baseline="0" dirty="0"/>
              <a:t>                    http://www.linuxjournal.com/article/7178]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1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load-balancing tasks across the red-black trees is tricky to implement efficiently. The reason is that moving a task from one tree to another requires the acquisition of locks on the associated trees. The entire point of using per-core scheduling structures is to avoid the acquisition of non-local locks!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95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that “program order” refers to the order of instructions that are issued by the compiler.</a:t>
            </a:r>
          </a:p>
          <a:p>
            <a:r>
              <a:rPr lang="en-US" dirty="0"/>
              <a:t>[Ref: </a:t>
            </a:r>
            <a:r>
              <a:rPr lang="en-US" dirty="0">
                <a:hlinkClick r:id="rId3"/>
              </a:rPr>
              <a:t>https://www.cl.cam.ac.uk/~pes20/weakmemory/cacm.pdf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1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[In Lecture 14, we talked about memory ordering, discussing how a core’s memory stores have to </a:t>
            </a:r>
            <a:r>
              <a:rPr lang="en-US" u="sng" dirty="0"/>
              <a:t>commit</a:t>
            </a:r>
            <a:r>
              <a:rPr lang="en-US" dirty="0"/>
              <a:t> in program order, but may become </a:t>
            </a:r>
            <a:r>
              <a:rPr lang="en-US" u="sng" dirty="0"/>
              <a:t>visible</a:t>
            </a:r>
            <a:r>
              <a:rPr lang="en-US" dirty="0"/>
              <a:t> to </a:t>
            </a:r>
            <a:r>
              <a:rPr lang="en-US" u="sng" dirty="0"/>
              <a:t>external cores</a:t>
            </a:r>
            <a:r>
              <a:rPr lang="en-US" dirty="0"/>
              <a:t> in a different order. We discussed how x86 does not do </a:t>
            </a:r>
            <a:r>
              <a:rPr lang="en-US" dirty="0" err="1"/>
              <a:t>StoreStore</a:t>
            </a:r>
            <a:r>
              <a:rPr lang="en-US" dirty="0"/>
              <a:t> reordering (meaning that a core’s writes become visible in program order), but other processor types do perform </a:t>
            </a:r>
            <a:r>
              <a:rPr lang="en-US" dirty="0" err="1"/>
              <a:t>StoreStore</a:t>
            </a:r>
            <a:r>
              <a:rPr lang="en-US" dirty="0"/>
              <a:t> reordering (such that a core’s writes may become visible in non-program-order). Cache coherence protocols describe what happens when a core’s writes become visible.]</a:t>
            </a:r>
          </a:p>
          <a:p>
            <a:endParaRPr lang="en-US" dirty="0"/>
          </a:p>
          <a:p>
            <a:r>
              <a:rPr lang="en-US" dirty="0"/>
              <a:t>[See Slide 16 of https://www.cs.cmu.edu/afs/cs/academic/class/15418-s12/www/lectures/10_coherence.pdf.]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66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32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memory bus has an upper limit on how much traffic it can handle. So, bus bandwidth is a precious resource.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53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[Note that, because we only write cache lines to RAM asynchronously, we allow the cache to potentially absorb </a:t>
            </a:r>
            <a:r>
              <a:rPr lang="en-US" i="1" dirty="0"/>
              <a:t>multiple</a:t>
            </a:r>
            <a:r>
              <a:rPr lang="en-US" dirty="0"/>
              <a:t> writes to the same cache line before we finally evict that line to RAM!]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1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CMU’s 15-418 Lecture 10 on cache coherence: </a:t>
            </a:r>
            <a:r>
              <a:rPr lang="en-US" dirty="0">
                <a:hlinkClick r:id="rId3"/>
              </a:rPr>
              <a:t>https://www.cs.cmu.edu/afs/cs/academic/class/15418-s12/www/lectures/10_coherence.pdf</a:t>
            </a:r>
            <a:endParaRPr lang="en-US" dirty="0"/>
          </a:p>
          <a:p>
            <a:r>
              <a:rPr lang="en-US" dirty="0"/>
              <a:t>       “Memory Barriers: a Hardware View for Software Hackers” by McKenney </a:t>
            </a:r>
            <a:r>
              <a:rPr lang="en-US" dirty="0">
                <a:hlinkClick r:id="rId4"/>
              </a:rPr>
              <a:t>http://www.rdrop.com/users/paulmck/scalability/paper/whymb.2010.07.23a.pdf</a:t>
            </a:r>
            <a:endParaRPr lang="en-US" dirty="0"/>
          </a:p>
          <a:p>
            <a:r>
              <a:rPr lang="en-US" dirty="0"/>
              <a:t>The first reference has a better explanation of the read/write behavior that causes transitions between the various states. The second reference provides a better idea of the cache coherence messages that are sent; the second reference also provides a more comprehensive introduction to the memory hierarchy (e.g., not only MESI, but store buffers and memory barriers). The diagram in the slide above is taken from the second reference.]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28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[In the first example, we look at a case of non-preemptive scheduling, meaning that, once a task is given the CPU, the task continues to run until it willingly relinquishes the CPU. In the second example, we look at an example of preemptive scheduling---in particular, preemptive scheduling in which IO-bound tasks are given priority over CPU-bound tasks.]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31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73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42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11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case you’re interested about why the “exclusive” state in MESI is helpful . . . </a:t>
            </a:r>
          </a:p>
          <a:p>
            <a:endParaRPr lang="en-US" dirty="0"/>
          </a:p>
          <a:p>
            <a:r>
              <a:rPr lang="en-US" dirty="0"/>
              <a:t>[Ref: </a:t>
            </a:r>
            <a:r>
              <a:rPr lang="en-US" dirty="0">
                <a:hlinkClick r:id="rId3"/>
              </a:rPr>
              <a:t>https://www.cs.cmu.edu/afs/cs/academic/class/15418-s12/www/lectures/10_coherence.pdf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32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8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421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https://web.archive.org/web/20200511113246/https://software.intel.com/content/www/us/en/develop/articles/avoiding-and-identifying-false-sharing-among-threads.html]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115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</a:t>
            </a:r>
            <a:r>
              <a:rPr lang="en-US" dirty="0">
                <a:hlinkClick r:id="rId3"/>
              </a:rPr>
              <a:t>https://stackoverflow.com/questions/7373033/overhead-of-spin-loop-in-terms-of-cache-coherence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83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the </a:t>
            </a:r>
            <a:r>
              <a:rPr lang="en-US" dirty="0" err="1"/>
              <a:t>task_struct</a:t>
            </a:r>
            <a:r>
              <a:rPr lang="en-US" dirty="0"/>
              <a:t> that Linux uses. In Linux, the word “task” means “kernel-level thread.”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4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“BFS vs. CFS  Scheduler Comparison” by Taylor Groves, Je Knockel, Eric Schulte: https://web.archive.org/web/20150723201912/https://www.cs.unm.edu/~eschulte/classes/cs587/data/bfs-v-cfs_groves-knockel-schulte.pdf]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52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[Why are low-priority tasks vulnerable to starvation? The reason is that, if a steady stream of high-priority processes arrive, the lower-priority tasks will never get an opportunity to run on the CPU. Thus, the lower-priority tasks languish in their priority queues, getting “starved” of access to the CPU.]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82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http://www.drdobbs.com/jvm/what-is-priority-inversion-and-how-do-yo/230600008</a:t>
            </a:r>
          </a:p>
          <a:p>
            <a:r>
              <a:rPr lang="en-US" dirty="0"/>
              <a:t> http://www.cse.chalmers.se/edu/year/2015/course/EDA222/Documents/Misc/Report_MarsPathFinder.pdf</a:t>
            </a:r>
          </a:p>
          <a:p>
            <a:r>
              <a:rPr lang="en-US" dirty="0"/>
              <a:t> http://research.microsoft.com/en-us/um/people/mbj/Mars_Pathfinder/Mars_Pathfinder.html</a:t>
            </a:r>
          </a:p>
          <a:p>
            <a:r>
              <a:rPr lang="en-US" dirty="0"/>
              <a:t> http://space.stackexchange.com/a/9181]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73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2EA55-BAC2-DAA3-21C8-B223D7EF9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BDD717-B214-D238-8D51-C0CEEA07F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D23711-2B25-96FB-C073-49565F47E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455EC-80B3-71FE-233D-ED3E742EED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60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54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[Refs:</a:t>
            </a:r>
          </a:p>
          <a:p>
            <a:r>
              <a:rPr lang="en-US" dirty="0"/>
              <a:t>    [1] https://web.archive.org/web/20150301135846/https://criticalblue.com/news/wp-content/uploads/2013/12/linux_scheduler_notes_final.pdf</a:t>
            </a:r>
          </a:p>
          <a:p>
            <a:r>
              <a:rPr lang="en-US" dirty="0"/>
              <a:t>    [2] http://www.ibm.com/developerworks/library/l-completely-fair-scheduler/</a:t>
            </a:r>
          </a:p>
          <a:p>
            <a:r>
              <a:rPr lang="en-US" dirty="0"/>
              <a:t>    [3] https://web.archive.org/web/20120711234506/http://kerneltrap.org/node/8059</a:t>
            </a:r>
          </a:p>
          <a:p>
            <a:r>
              <a:rPr lang="en-US" dirty="0"/>
              <a:t>    [4] https://www.kernel.org/doc/Documentation/scheduler/sched-design-CFS.txt</a:t>
            </a:r>
          </a:p>
          <a:p>
            <a:r>
              <a:rPr lang="en-US" dirty="0"/>
              <a:t>    [5] https://web.archive.org/web/20120711234506/http://kerneltrap.org/node/8059</a:t>
            </a:r>
          </a:p>
          <a:p>
            <a:r>
              <a:rPr lang="en-US" dirty="0"/>
              <a:t>    [6] https://web.archive.org/web/20150723201912/https://www.cs.unm.edu/~eschulte/classes/cs587/data/bfs-v-cfs_groves-knockel-schulte.pdf</a:t>
            </a:r>
          </a:p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35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[The rules of red-black trees, as described by the infallible Wikipedia: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Each node is either red or black.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The root is black.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All leaves (NIL) are black.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If a node is red, then both its children are black.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Every path from a given node to any of its descendant NIL nodes contains the same number of black nodes.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Ref: https://en.wikipedia.org/wiki/Red%E2%80%93black_tree]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3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4FEE-3217-43D0-AFC4-9E46ADFE2F91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3480" y="3354929"/>
            <a:ext cx="4687501" cy="1445672"/>
          </a:xfrm>
        </p:spPr>
        <p:txBody>
          <a:bodyPr>
            <a:normAutofit fontScale="92500"/>
          </a:bodyPr>
          <a:lstStyle/>
          <a:p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CS 1610: Lecture 17</a:t>
            </a:r>
          </a:p>
          <a:p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4/7/2025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4096" y="1690220"/>
            <a:ext cx="4446270" cy="163467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Scheduling</a:t>
            </a:r>
            <a:br>
              <a:rPr lang="en-US" b="1" dirty="0"/>
            </a:br>
            <a:r>
              <a:rPr lang="en-US" b="1" dirty="0"/>
              <a:t>and Cache Coherency</a:t>
            </a:r>
          </a:p>
        </p:txBody>
      </p:sp>
      <p:pic>
        <p:nvPicPr>
          <p:cNvPr id="5" name="Picture 2" descr="http://cdn.quotesgram.com/img/1/69/1408700491-crying-calendar-humor.jpg">
            <a:extLst>
              <a:ext uri="{FF2B5EF4-FFF2-40B4-BE49-F238E27FC236}">
                <a16:creationId xmlns:a16="http://schemas.microsoft.com/office/drawing/2014/main" id="{8348FE58-F367-471B-9D0D-A6B0C4F68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63"/>
          <a:stretch/>
        </p:blipFill>
        <p:spPr bwMode="auto">
          <a:xfrm>
            <a:off x="0" y="0"/>
            <a:ext cx="7519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2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C9B868-CD4A-415A-8383-899FB2552AE1}"/>
              </a:ext>
            </a:extLst>
          </p:cNvPr>
          <p:cNvSpPr/>
          <p:nvPr/>
        </p:nvSpPr>
        <p:spPr>
          <a:xfrm>
            <a:off x="0" y="2723091"/>
            <a:ext cx="12192000" cy="769275"/>
          </a:xfrm>
          <a:prstGeom prst="rect">
            <a:avLst/>
          </a:prstGeom>
          <a:solidFill>
            <a:srgbClr val="B4F2FA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EA371-AF40-4699-87F3-ED95F2A3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CBBE1-1923-4F09-98AD-422CB0B95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sz="5400" dirty="0"/>
              <a:t>Introduction to Scheduling</a:t>
            </a:r>
          </a:p>
          <a:p>
            <a:r>
              <a:rPr lang="en-US" sz="5400" dirty="0"/>
              <a:t>Linux’s CFS Scheduler</a:t>
            </a:r>
          </a:p>
          <a:p>
            <a:r>
              <a:rPr lang="en-US" sz="5400" dirty="0"/>
              <a:t>Cache Consistency and CPU Affinity</a:t>
            </a:r>
          </a:p>
        </p:txBody>
      </p:sp>
    </p:spTree>
    <p:extLst>
      <p:ext uri="{BB962C8B-B14F-4D97-AF65-F5344CB8AC3E}">
        <p14:creationId xmlns:p14="http://schemas.microsoft.com/office/powerpoint/2010/main" val="298374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CC0E7-FD50-465F-B81E-38A23402B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4"/>
            <a:ext cx="12192000" cy="874130"/>
          </a:xfrm>
        </p:spPr>
        <p:txBody>
          <a:bodyPr/>
          <a:lstStyle/>
          <a:p>
            <a:r>
              <a:rPr lang="en-US" b="1" dirty="0"/>
              <a:t>Linux’s “Completely Fair Scheduler” (CFS)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F54DD-7B55-4F74-B2C8-0F0141B80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95" y="782053"/>
            <a:ext cx="11261558" cy="6075947"/>
          </a:xfrm>
        </p:spPr>
        <p:txBody>
          <a:bodyPr>
            <a:normAutofit/>
          </a:bodyPr>
          <a:lstStyle/>
          <a:p>
            <a:r>
              <a:rPr lang="en-US" sz="3600" dirty="0"/>
              <a:t>For now, make these simplifying assumptions:</a:t>
            </a:r>
          </a:p>
          <a:p>
            <a:pPr lvl="1"/>
            <a:r>
              <a:rPr lang="en-US" sz="3200" dirty="0"/>
              <a:t>There is only one CPU</a:t>
            </a:r>
          </a:p>
          <a:p>
            <a:pPr lvl="1"/>
            <a:r>
              <a:rPr lang="en-US" sz="3200" dirty="0"/>
              <a:t>All tasks have the same priority</a:t>
            </a:r>
          </a:p>
          <a:p>
            <a:pPr lvl="1"/>
            <a:r>
              <a:rPr lang="en-US" sz="3200" dirty="0"/>
              <a:t>There are always T tasks ready to run at any moment</a:t>
            </a:r>
          </a:p>
          <a:p>
            <a:r>
              <a:rPr lang="en-US" sz="3600" dirty="0"/>
              <a:t>Basic idea: each task gets 1/T of the CPU’s resources</a:t>
            </a:r>
          </a:p>
          <a:p>
            <a:pPr lvl="1"/>
            <a:r>
              <a:rPr lang="en-US" sz="3200" dirty="0"/>
              <a:t>CFS tries to model an “ideal CPU” that runs each task simultaneously, but at 1/T the CPU’s clock speed</a:t>
            </a:r>
          </a:p>
          <a:p>
            <a:pPr lvl="1"/>
            <a:r>
              <a:rPr lang="en-US" sz="3200" dirty="0"/>
              <a:t>A real CPU can only run a single task at once, so a task will get “ahead” or “behind” of its 1/T allotment</a:t>
            </a:r>
          </a:p>
          <a:p>
            <a:pPr lvl="2"/>
            <a:r>
              <a:rPr lang="en-US" sz="2800" dirty="0"/>
              <a:t>CFS tracks how long each task has actually run</a:t>
            </a:r>
          </a:p>
          <a:p>
            <a:pPr lvl="2"/>
            <a:r>
              <a:rPr lang="en-US" sz="2800" dirty="0"/>
              <a:t>During a scheduling decision (e.g., timer interrupt), CFS picks the task with the lowest runtime so far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6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F131EBA-BCE6-40E6-9258-116022A20475}"/>
              </a:ext>
            </a:extLst>
          </p:cNvPr>
          <p:cNvCxnSpPr>
            <a:cxnSpLocks/>
          </p:cNvCxnSpPr>
          <p:nvPr/>
        </p:nvCxnSpPr>
        <p:spPr>
          <a:xfrm flipV="1">
            <a:off x="6403521" y="491597"/>
            <a:ext cx="1088964" cy="6312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47443DD-406C-4785-94F6-2398C2695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083" y="89318"/>
            <a:ext cx="3373353" cy="824414"/>
          </a:xfrm>
        </p:spPr>
        <p:txBody>
          <a:bodyPr>
            <a:normAutofit/>
          </a:bodyPr>
          <a:lstStyle/>
          <a:p>
            <a:r>
              <a:rPr lang="en-US" sz="4800" b="1" dirty="0"/>
              <a:t>Red-black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85A88-4665-439A-B276-81AE9888F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56" y="3597444"/>
            <a:ext cx="11553567" cy="3215994"/>
          </a:xfrm>
        </p:spPr>
        <p:txBody>
          <a:bodyPr>
            <a:normAutofit/>
          </a:bodyPr>
          <a:lstStyle/>
          <a:p>
            <a:r>
              <a:rPr lang="en-US" sz="3600" b="1" dirty="0"/>
              <a:t>Self-balancing:</a:t>
            </a:r>
            <a:r>
              <a:rPr lang="en-US" sz="3600" dirty="0"/>
              <a:t> Insertions and deletions ensure that the longest tree path is at most twice the length of any other path</a:t>
            </a:r>
          </a:p>
          <a:p>
            <a:r>
              <a:rPr lang="en-US" sz="3600" b="1" dirty="0"/>
              <a:t>Guaranteed logarithmic:</a:t>
            </a:r>
            <a:r>
              <a:rPr lang="en-US" sz="3600" dirty="0"/>
              <a:t> All insertions, deletions, and searches run in </a:t>
            </a:r>
            <a:r>
              <a:rPr lang="en-US" sz="3600" b="1" dirty="0"/>
              <a:t>O(log N)</a:t>
            </a:r>
            <a:r>
              <a:rPr lang="en-US" sz="3600" dirty="0"/>
              <a:t> time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903259-1211-45D1-923E-A06F1F721EE8}"/>
              </a:ext>
            </a:extLst>
          </p:cNvPr>
          <p:cNvSpPr/>
          <p:nvPr/>
        </p:nvSpPr>
        <p:spPr>
          <a:xfrm>
            <a:off x="7191245" y="166741"/>
            <a:ext cx="818147" cy="8244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5D1EF5-A4FC-481B-A986-9492BD07804F}"/>
              </a:ext>
            </a:extLst>
          </p:cNvPr>
          <p:cNvSpPr/>
          <p:nvPr/>
        </p:nvSpPr>
        <p:spPr>
          <a:xfrm>
            <a:off x="5236179" y="1625629"/>
            <a:ext cx="818147" cy="8244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33B2648-EEB0-46C8-BFBA-69A4FFD0495C}"/>
              </a:ext>
            </a:extLst>
          </p:cNvPr>
          <p:cNvSpPr/>
          <p:nvPr/>
        </p:nvSpPr>
        <p:spPr>
          <a:xfrm>
            <a:off x="6602049" y="1625629"/>
            <a:ext cx="818147" cy="8244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D89B121-4BFD-4F58-A8DE-75049D86C018}"/>
              </a:ext>
            </a:extLst>
          </p:cNvPr>
          <p:cNvSpPr txBox="1">
            <a:spLocks/>
          </p:cNvSpPr>
          <p:nvPr/>
        </p:nvSpPr>
        <p:spPr>
          <a:xfrm>
            <a:off x="2000855" y="623949"/>
            <a:ext cx="3974428" cy="824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800" b="1" dirty="0"/>
              <a:t>binary trees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45187E-E575-4139-88B6-17535CEA898D}"/>
              </a:ext>
            </a:extLst>
          </p:cNvPr>
          <p:cNvCxnSpPr>
            <a:cxnSpLocks/>
          </p:cNvCxnSpPr>
          <p:nvPr/>
        </p:nvCxnSpPr>
        <p:spPr>
          <a:xfrm>
            <a:off x="7833131" y="578948"/>
            <a:ext cx="804231" cy="5667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F18A8A-0307-4695-A1A3-F69FD9C20CB3}"/>
              </a:ext>
            </a:extLst>
          </p:cNvPr>
          <p:cNvCxnSpPr>
            <a:cxnSpLocks/>
          </p:cNvCxnSpPr>
          <p:nvPr/>
        </p:nvCxnSpPr>
        <p:spPr>
          <a:xfrm>
            <a:off x="8874258" y="1316011"/>
            <a:ext cx="590233" cy="5386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FF9CC973-D2D2-4C64-8C14-7FDB33D96C7A}"/>
              </a:ext>
            </a:extLst>
          </p:cNvPr>
          <p:cNvSpPr/>
          <p:nvPr/>
        </p:nvSpPr>
        <p:spPr>
          <a:xfrm>
            <a:off x="8256308" y="782721"/>
            <a:ext cx="818147" cy="8244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13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88C41B6-7B8E-4C49-B774-C5F973E756E0}"/>
              </a:ext>
            </a:extLst>
          </p:cNvPr>
          <p:cNvCxnSpPr>
            <a:cxnSpLocks/>
          </p:cNvCxnSpPr>
          <p:nvPr/>
        </p:nvCxnSpPr>
        <p:spPr>
          <a:xfrm flipV="1">
            <a:off x="5645252" y="1360360"/>
            <a:ext cx="460400" cy="5378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E5CDB48-3437-41B4-A495-783F3BDA6CD8}"/>
              </a:ext>
            </a:extLst>
          </p:cNvPr>
          <p:cNvCxnSpPr>
            <a:cxnSpLocks/>
          </p:cNvCxnSpPr>
          <p:nvPr/>
        </p:nvCxnSpPr>
        <p:spPr>
          <a:xfrm flipH="1" flipV="1">
            <a:off x="6391213" y="1296474"/>
            <a:ext cx="521440" cy="5533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D50AEC4-DA8C-47AE-A7C8-755DCFF0599C}"/>
              </a:ext>
            </a:extLst>
          </p:cNvPr>
          <p:cNvCxnSpPr>
            <a:cxnSpLocks/>
          </p:cNvCxnSpPr>
          <p:nvPr/>
        </p:nvCxnSpPr>
        <p:spPr>
          <a:xfrm flipV="1">
            <a:off x="6593084" y="2178952"/>
            <a:ext cx="379776" cy="6991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EB2F796-AFD1-4833-A8AC-F63BF8B6C07F}"/>
              </a:ext>
            </a:extLst>
          </p:cNvPr>
          <p:cNvCxnSpPr>
            <a:cxnSpLocks/>
          </p:cNvCxnSpPr>
          <p:nvPr/>
        </p:nvCxnSpPr>
        <p:spPr>
          <a:xfrm flipH="1" flipV="1">
            <a:off x="7120948" y="2178952"/>
            <a:ext cx="341134" cy="6454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0687F60-3BF1-4756-A3BE-5E0236047C5D}"/>
              </a:ext>
            </a:extLst>
          </p:cNvPr>
          <p:cNvSpPr/>
          <p:nvPr/>
        </p:nvSpPr>
        <p:spPr>
          <a:xfrm>
            <a:off x="5904506" y="782721"/>
            <a:ext cx="818147" cy="8244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41D396-EFE1-473C-83BD-30B3383F8703}"/>
              </a:ext>
            </a:extLst>
          </p:cNvPr>
          <p:cNvSpPr/>
          <p:nvPr/>
        </p:nvSpPr>
        <p:spPr>
          <a:xfrm>
            <a:off x="9246008" y="1615529"/>
            <a:ext cx="818147" cy="8244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E29149-E238-4DB9-B762-D38E4EC5A90F}"/>
              </a:ext>
            </a:extLst>
          </p:cNvPr>
          <p:cNvSpPr/>
          <p:nvPr/>
        </p:nvSpPr>
        <p:spPr>
          <a:xfrm>
            <a:off x="6154713" y="2604586"/>
            <a:ext cx="818147" cy="8244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69030BA-9376-41F3-BD4C-217C013EB977}"/>
              </a:ext>
            </a:extLst>
          </p:cNvPr>
          <p:cNvSpPr/>
          <p:nvPr/>
        </p:nvSpPr>
        <p:spPr>
          <a:xfrm>
            <a:off x="7144414" y="2604586"/>
            <a:ext cx="818147" cy="8244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7301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672627F-0A95-4455-96C9-9C622DE50FE8}"/>
              </a:ext>
            </a:extLst>
          </p:cNvPr>
          <p:cNvGrpSpPr>
            <a:grpSpLocks noChangeAspect="1"/>
          </p:cNvGrpSpPr>
          <p:nvPr/>
        </p:nvGrpSpPr>
        <p:grpSpPr>
          <a:xfrm>
            <a:off x="92838" y="287057"/>
            <a:ext cx="6414945" cy="3141943"/>
            <a:chOff x="417690" y="287057"/>
            <a:chExt cx="4661845" cy="228330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73D46-365B-4612-973C-B46B3B454A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5032" y="611913"/>
              <a:ext cx="1088964" cy="6312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B1A3FA-84C5-4EEB-9144-53F7181DBA09}"/>
                </a:ext>
              </a:extLst>
            </p:cNvPr>
            <p:cNvSpPr/>
            <p:nvPr/>
          </p:nvSpPr>
          <p:spPr>
            <a:xfrm>
              <a:off x="2372756" y="287057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23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711F35A-BA80-4814-8FD7-575036D7304D}"/>
                </a:ext>
              </a:extLst>
            </p:cNvPr>
            <p:cNvSpPr/>
            <p:nvPr/>
          </p:nvSpPr>
          <p:spPr>
            <a:xfrm>
              <a:off x="417690" y="1745945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3276D6F-FEED-476C-86F4-FEAE58400B4F}"/>
                </a:ext>
              </a:extLst>
            </p:cNvPr>
            <p:cNvSpPr/>
            <p:nvPr/>
          </p:nvSpPr>
          <p:spPr>
            <a:xfrm>
              <a:off x="1783560" y="1745945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15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68267E5-F45C-4954-97F3-0018522A68A2}"/>
                </a:ext>
              </a:extLst>
            </p:cNvPr>
            <p:cNvCxnSpPr>
              <a:cxnSpLocks/>
            </p:cNvCxnSpPr>
            <p:nvPr/>
          </p:nvCxnSpPr>
          <p:spPr>
            <a:xfrm>
              <a:off x="3014642" y="699264"/>
              <a:ext cx="804231" cy="5667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2FEC05B-83CB-4BC1-933C-49412E6B3DF0}"/>
                </a:ext>
              </a:extLst>
            </p:cNvPr>
            <p:cNvCxnSpPr>
              <a:cxnSpLocks/>
            </p:cNvCxnSpPr>
            <p:nvPr/>
          </p:nvCxnSpPr>
          <p:spPr>
            <a:xfrm>
              <a:off x="3981442" y="1480676"/>
              <a:ext cx="521440" cy="53789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C6D5D9-D052-4F54-A58D-14DFD49FA62A}"/>
                </a:ext>
              </a:extLst>
            </p:cNvPr>
            <p:cNvSpPr/>
            <p:nvPr/>
          </p:nvSpPr>
          <p:spPr>
            <a:xfrm>
              <a:off x="3437819" y="903037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37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333224-22B4-4477-B668-C04E497290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6763" y="1480676"/>
              <a:ext cx="460400" cy="53789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EDD9DB0-C595-4F82-B484-DDC9C337BB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72724" y="1416790"/>
              <a:ext cx="521440" cy="55332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6A3F904-8131-4158-9BAD-F5B78F53E7D9}"/>
                </a:ext>
              </a:extLst>
            </p:cNvPr>
            <p:cNvSpPr/>
            <p:nvPr/>
          </p:nvSpPr>
          <p:spPr>
            <a:xfrm>
              <a:off x="1086017" y="903037"/>
              <a:ext cx="818147" cy="82441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7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E24D6DE-6F2B-4855-97E0-01AF5CFFA18B}"/>
                </a:ext>
              </a:extLst>
            </p:cNvPr>
            <p:cNvSpPr/>
            <p:nvPr/>
          </p:nvSpPr>
          <p:spPr>
            <a:xfrm>
              <a:off x="4261388" y="1735845"/>
              <a:ext cx="818147" cy="82441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42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684D353-FE38-4C21-A3D7-B66AD9D42710}"/>
              </a:ext>
            </a:extLst>
          </p:cNvPr>
          <p:cNvSpPr txBox="1"/>
          <p:nvPr/>
        </p:nvSpPr>
        <p:spPr>
          <a:xfrm>
            <a:off x="6228931" y="287057"/>
            <a:ext cx="3913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CFS scheduler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46F0084-2561-44FD-B8C1-B7234CB8CEE1}"/>
              </a:ext>
            </a:extLst>
          </p:cNvPr>
          <p:cNvGrpSpPr/>
          <p:nvPr/>
        </p:nvGrpSpPr>
        <p:grpSpPr>
          <a:xfrm>
            <a:off x="972723" y="3412739"/>
            <a:ext cx="4755581" cy="2831904"/>
            <a:chOff x="895247" y="2943598"/>
            <a:chExt cx="4755581" cy="2831904"/>
          </a:xfrm>
        </p:grpSpPr>
        <p:sp>
          <p:nvSpPr>
            <p:cNvPr id="22" name="Right Arrow 63">
              <a:extLst>
                <a:ext uri="{FF2B5EF4-FFF2-40B4-BE49-F238E27FC236}">
                  <a16:creationId xmlns:a16="http://schemas.microsoft.com/office/drawing/2014/main" id="{707FA12D-AC41-414B-BE96-90CEEDC266B1}"/>
                </a:ext>
              </a:extLst>
            </p:cNvPr>
            <p:cNvSpPr/>
            <p:nvPr/>
          </p:nvSpPr>
          <p:spPr bwMode="auto">
            <a:xfrm rot="14648722">
              <a:off x="494517" y="3344328"/>
              <a:ext cx="1399147" cy="597688"/>
            </a:xfrm>
            <a:prstGeom prst="rightArrow">
              <a:avLst>
                <a:gd name="adj1" fmla="val 34319"/>
                <a:gd name="adj2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599DB58-ECC9-42DA-955A-8DFA349447CE}"/>
                </a:ext>
              </a:extLst>
            </p:cNvPr>
            <p:cNvSpPr txBox="1"/>
            <p:nvPr/>
          </p:nvSpPr>
          <p:spPr>
            <a:xfrm>
              <a:off x="1364578" y="4205842"/>
              <a:ext cx="42862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Scheduler picks this task to run, removes it from tree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50CCDC0-510D-404F-AB04-0483E8DA2BFD}"/>
              </a:ext>
            </a:extLst>
          </p:cNvPr>
          <p:cNvSpPr txBox="1">
            <a:spLocks/>
          </p:cNvSpPr>
          <p:nvPr/>
        </p:nvSpPr>
        <p:spPr bwMode="auto">
          <a:xfrm>
            <a:off x="6505919" y="900609"/>
            <a:ext cx="5686080" cy="595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3000" kern="0" dirty="0"/>
              <a:t>Associate each task with its elapsed runtime (nanosecond granularity)</a:t>
            </a:r>
          </a:p>
          <a:p>
            <a:r>
              <a:rPr lang="en-US" sz="3000" kern="0" dirty="0"/>
              <a:t>For each core, keep runnable tasks in a red-black tree, with an insertion key of elapsed runtime</a:t>
            </a:r>
          </a:p>
          <a:p>
            <a:pPr lvl="1"/>
            <a:r>
              <a:rPr lang="en-US" sz="2600" kern="0" dirty="0"/>
              <a:t>A newly-created task is tagged with the minimal runtime in the tree</a:t>
            </a:r>
          </a:p>
          <a:p>
            <a:r>
              <a:rPr lang="en-US" sz="3000" kern="0" dirty="0"/>
              <a:t>Next task to run is just the left-most task in tree!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7E538E-654B-4AF2-80EB-B763414A35BF}"/>
              </a:ext>
            </a:extLst>
          </p:cNvPr>
          <p:cNvGrpSpPr/>
          <p:nvPr/>
        </p:nvGrpSpPr>
        <p:grpSpPr>
          <a:xfrm>
            <a:off x="559061" y="726389"/>
            <a:ext cx="723900" cy="811706"/>
            <a:chOff x="5244660" y="4344739"/>
            <a:chExt cx="723900" cy="81170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E5954A-ABA3-4EF9-8E72-CB1FBD2F0662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23278A-463D-4573-9499-1B281C376032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632C08-B6BD-4CA5-B66D-5EEDD946624F}"/>
              </a:ext>
            </a:extLst>
          </p:cNvPr>
          <p:cNvGrpSpPr/>
          <p:nvPr/>
        </p:nvGrpSpPr>
        <p:grpSpPr>
          <a:xfrm>
            <a:off x="5688840" y="1523686"/>
            <a:ext cx="723900" cy="811706"/>
            <a:chOff x="5244660" y="4344739"/>
            <a:chExt cx="723900" cy="81170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FF986E-BAF8-412A-8289-D55BA33A5856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DC26BD-5966-4B02-AEFA-2217B921C3F7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80D796-D04C-4294-B650-A821BF3C4A14}"/>
              </a:ext>
            </a:extLst>
          </p:cNvPr>
          <p:cNvGrpSpPr/>
          <p:nvPr/>
        </p:nvGrpSpPr>
        <p:grpSpPr>
          <a:xfrm>
            <a:off x="34582" y="3221393"/>
            <a:ext cx="723900" cy="811706"/>
            <a:chOff x="5244660" y="4344739"/>
            <a:chExt cx="723900" cy="81170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CE8F585-7BF9-4B72-806F-1BAFB9F5BE61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D4DAFA-8E4D-486D-9F6B-1904BA9E27CB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253F2B0-450C-4F5E-A4E9-D49124B3FE50}"/>
              </a:ext>
            </a:extLst>
          </p:cNvPr>
          <p:cNvGrpSpPr/>
          <p:nvPr/>
        </p:nvGrpSpPr>
        <p:grpSpPr>
          <a:xfrm>
            <a:off x="2275092" y="-37201"/>
            <a:ext cx="723900" cy="811706"/>
            <a:chOff x="5244660" y="4344739"/>
            <a:chExt cx="723900" cy="81170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14F1B3-F83D-4DAD-AB8B-4233985C791D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CA7C657-B5A5-417B-A39D-236D4CCA9F2E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66831C6-DA7D-4DB9-9AA3-43A97549D73D}"/>
              </a:ext>
            </a:extLst>
          </p:cNvPr>
          <p:cNvGrpSpPr/>
          <p:nvPr/>
        </p:nvGrpSpPr>
        <p:grpSpPr>
          <a:xfrm>
            <a:off x="2830636" y="3216288"/>
            <a:ext cx="723900" cy="811706"/>
            <a:chOff x="5244660" y="4344739"/>
            <a:chExt cx="723900" cy="81170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F33964-8AEB-4F56-A48A-EBFC9997FD19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79F6DFD-8EB8-4FDA-8B96-EA6FE7813251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C494B7B-AEC5-46B0-86FE-4D8EBB9C8076}"/>
              </a:ext>
            </a:extLst>
          </p:cNvPr>
          <p:cNvGrpSpPr/>
          <p:nvPr/>
        </p:nvGrpSpPr>
        <p:grpSpPr>
          <a:xfrm>
            <a:off x="4594799" y="372446"/>
            <a:ext cx="723900" cy="811706"/>
            <a:chOff x="5244660" y="4344739"/>
            <a:chExt cx="723900" cy="81170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5B2E541-00E8-4119-A8A2-49A67578C6EA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2998D01-1435-4EF4-8960-7985F958C423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417171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672627F-0A95-4455-96C9-9C622DE50FE8}"/>
              </a:ext>
            </a:extLst>
          </p:cNvPr>
          <p:cNvGrpSpPr>
            <a:grpSpLocks noChangeAspect="1"/>
          </p:cNvGrpSpPr>
          <p:nvPr/>
        </p:nvGrpSpPr>
        <p:grpSpPr>
          <a:xfrm>
            <a:off x="1012491" y="287057"/>
            <a:ext cx="5495292" cy="3141943"/>
            <a:chOff x="1086017" y="287057"/>
            <a:chExt cx="3993518" cy="228330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73D46-365B-4612-973C-B46B3B454A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5032" y="611913"/>
              <a:ext cx="1088964" cy="6312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B1A3FA-84C5-4EEB-9144-53F7181DBA09}"/>
                </a:ext>
              </a:extLst>
            </p:cNvPr>
            <p:cNvSpPr/>
            <p:nvPr/>
          </p:nvSpPr>
          <p:spPr>
            <a:xfrm>
              <a:off x="2372756" y="287057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23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3276D6F-FEED-476C-86F4-FEAE58400B4F}"/>
                </a:ext>
              </a:extLst>
            </p:cNvPr>
            <p:cNvSpPr/>
            <p:nvPr/>
          </p:nvSpPr>
          <p:spPr>
            <a:xfrm>
              <a:off x="1783560" y="1745945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15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68267E5-F45C-4954-97F3-0018522A68A2}"/>
                </a:ext>
              </a:extLst>
            </p:cNvPr>
            <p:cNvCxnSpPr>
              <a:cxnSpLocks/>
            </p:cNvCxnSpPr>
            <p:nvPr/>
          </p:nvCxnSpPr>
          <p:spPr>
            <a:xfrm>
              <a:off x="3014642" y="699264"/>
              <a:ext cx="804231" cy="5667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2FEC05B-83CB-4BC1-933C-49412E6B3DF0}"/>
                </a:ext>
              </a:extLst>
            </p:cNvPr>
            <p:cNvCxnSpPr>
              <a:cxnSpLocks/>
            </p:cNvCxnSpPr>
            <p:nvPr/>
          </p:nvCxnSpPr>
          <p:spPr>
            <a:xfrm>
              <a:off x="3981442" y="1480676"/>
              <a:ext cx="521440" cy="53789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C6D5D9-D052-4F54-A58D-14DFD49FA62A}"/>
                </a:ext>
              </a:extLst>
            </p:cNvPr>
            <p:cNvSpPr/>
            <p:nvPr/>
          </p:nvSpPr>
          <p:spPr>
            <a:xfrm>
              <a:off x="3437819" y="903037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37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EDD9DB0-C595-4F82-B484-DDC9C337BB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72724" y="1416790"/>
              <a:ext cx="521440" cy="55332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6A3F904-8131-4158-9BAD-F5B78F53E7D9}"/>
                </a:ext>
              </a:extLst>
            </p:cNvPr>
            <p:cNvSpPr/>
            <p:nvPr/>
          </p:nvSpPr>
          <p:spPr>
            <a:xfrm>
              <a:off x="1086017" y="903037"/>
              <a:ext cx="818147" cy="82441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7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E24D6DE-6F2B-4855-97E0-01AF5CFFA18B}"/>
                </a:ext>
              </a:extLst>
            </p:cNvPr>
            <p:cNvSpPr/>
            <p:nvPr/>
          </p:nvSpPr>
          <p:spPr>
            <a:xfrm>
              <a:off x="4261388" y="1735845"/>
              <a:ext cx="818147" cy="82441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42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7C62DC0-C7B3-48AF-BAB5-29E7BEEA4842}"/>
              </a:ext>
            </a:extLst>
          </p:cNvPr>
          <p:cNvGrpSpPr/>
          <p:nvPr/>
        </p:nvGrpSpPr>
        <p:grpSpPr>
          <a:xfrm>
            <a:off x="559061" y="726389"/>
            <a:ext cx="723900" cy="811706"/>
            <a:chOff x="5244660" y="4344739"/>
            <a:chExt cx="723900" cy="8117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CCBFA5-607A-4C88-8E14-34573B888C21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644E8B-F5A6-4AC2-9A2A-4597860F5A97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50F5AE-D1F8-4686-9CD5-40A3E9437672}"/>
              </a:ext>
            </a:extLst>
          </p:cNvPr>
          <p:cNvGrpSpPr/>
          <p:nvPr/>
        </p:nvGrpSpPr>
        <p:grpSpPr>
          <a:xfrm>
            <a:off x="5688840" y="1523686"/>
            <a:ext cx="723900" cy="811706"/>
            <a:chOff x="5244660" y="4344739"/>
            <a:chExt cx="723900" cy="8117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0A1349-019F-4C61-8219-12E32F48BF46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189B3D-A284-4EC8-A62A-424DB133D04B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CDE6E7-71EE-475F-A418-B377D76965B4}"/>
              </a:ext>
            </a:extLst>
          </p:cNvPr>
          <p:cNvGrpSpPr/>
          <p:nvPr/>
        </p:nvGrpSpPr>
        <p:grpSpPr>
          <a:xfrm>
            <a:off x="2275092" y="-37201"/>
            <a:ext cx="723900" cy="811706"/>
            <a:chOff x="5244660" y="4344739"/>
            <a:chExt cx="723900" cy="81170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6209BF-F593-4477-9003-1BAF9FB1AEDB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2C8C29-B920-4E68-81A8-76E9C9B6F94A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6C64C9-6C0F-418A-8467-288FD16F6998}"/>
              </a:ext>
            </a:extLst>
          </p:cNvPr>
          <p:cNvGrpSpPr/>
          <p:nvPr/>
        </p:nvGrpSpPr>
        <p:grpSpPr>
          <a:xfrm>
            <a:off x="2830636" y="3216288"/>
            <a:ext cx="723900" cy="811706"/>
            <a:chOff x="5244660" y="4344739"/>
            <a:chExt cx="723900" cy="81170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BBCF13F-3993-443D-BA2D-4A0018A1D09E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43B11BC-19E6-4A8D-854E-03F81D653899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807A06F-2C89-4BBC-9E6D-2C6640E04727}"/>
              </a:ext>
            </a:extLst>
          </p:cNvPr>
          <p:cNvGrpSpPr/>
          <p:nvPr/>
        </p:nvGrpSpPr>
        <p:grpSpPr>
          <a:xfrm>
            <a:off x="4594799" y="372446"/>
            <a:ext cx="723900" cy="811706"/>
            <a:chOff x="5244660" y="4344739"/>
            <a:chExt cx="723900" cy="81170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CCE9A0-290C-4FA3-A3BB-28EE308B7E7D}"/>
                </a:ext>
              </a:extLst>
            </p:cNvPr>
            <p:cNvSpPr txBox="1"/>
            <p:nvPr/>
          </p:nvSpPr>
          <p:spPr>
            <a:xfrm>
              <a:off x="5295900" y="4344739"/>
              <a:ext cx="266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" panose="020B0502040204020203" pitchFamily="34" charset="0"/>
                  <a:cs typeface="Segoe UI" panose="020B0502040204020203" pitchFamily="34" charset="0"/>
                </a:rPr>
                <a:t>t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D96C1CC-E790-419F-9486-724200E4C999}"/>
                </a:ext>
              </a:extLst>
            </p:cNvPr>
            <p:cNvSpPr txBox="1"/>
            <p:nvPr/>
          </p:nvSpPr>
          <p:spPr>
            <a:xfrm>
              <a:off x="5244660" y="4571670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9FB7E73-7C53-4B83-8A69-B36EE7FF456C}"/>
              </a:ext>
            </a:extLst>
          </p:cNvPr>
          <p:cNvSpPr txBox="1"/>
          <p:nvPr/>
        </p:nvSpPr>
        <p:spPr>
          <a:xfrm>
            <a:off x="6714787" y="3549924"/>
            <a:ext cx="53556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Timer interrupt fires, scheduler runs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AA17033C-8677-4417-B7CB-A337748097A8}"/>
              </a:ext>
            </a:extLst>
          </p:cNvPr>
          <p:cNvSpPr txBox="1">
            <a:spLocks/>
          </p:cNvSpPr>
          <p:nvPr/>
        </p:nvSpPr>
        <p:spPr bwMode="auto">
          <a:xfrm>
            <a:off x="6691558" y="4573400"/>
            <a:ext cx="5512753" cy="22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3600" kern="0" dirty="0"/>
              <a:t>Now, t</a:t>
            </a:r>
            <a:r>
              <a:rPr lang="en-US" sz="4400" kern="0" baseline="-25000" dirty="0"/>
              <a:t>2</a:t>
            </a:r>
            <a:r>
              <a:rPr lang="en-US" sz="3600" kern="0" dirty="0"/>
              <a:t> no longer has the smallest elapsed runtime</a:t>
            </a:r>
          </a:p>
          <a:p>
            <a:pPr>
              <a:lnSpc>
                <a:spcPts val="4000"/>
              </a:lnSpc>
            </a:pPr>
            <a:r>
              <a:rPr lang="en-US" sz="3600" kern="0" dirty="0"/>
              <a:t>So, scheduler reinserts t</a:t>
            </a:r>
            <a:r>
              <a:rPr lang="en-US" sz="4400" kern="0" baseline="-25000" dirty="0"/>
              <a:t>2</a:t>
            </a:r>
            <a:r>
              <a:rPr lang="en-US" sz="3600" kern="0" dirty="0"/>
              <a:t>  into the tree and runs t</a:t>
            </a:r>
            <a:r>
              <a:rPr lang="en-US" sz="4400" kern="0" baseline="-25000" dirty="0"/>
              <a:t>0</a:t>
            </a:r>
            <a:r>
              <a:rPr lang="en-US" sz="3600" kern="0" dirty="0"/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44B7A3-4699-4BDD-8EFE-4FFBFDCD5982}"/>
              </a:ext>
            </a:extLst>
          </p:cNvPr>
          <p:cNvGrpSpPr/>
          <p:nvPr/>
        </p:nvGrpSpPr>
        <p:grpSpPr>
          <a:xfrm>
            <a:off x="52578" y="5023751"/>
            <a:ext cx="1286807" cy="1701897"/>
            <a:chOff x="52578" y="5023751"/>
            <a:chExt cx="1286807" cy="170189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BC42E4D-F5AC-4EED-BD34-E2C79B732EC5}"/>
                </a:ext>
              </a:extLst>
            </p:cNvPr>
            <p:cNvGrpSpPr/>
            <p:nvPr/>
          </p:nvGrpSpPr>
          <p:grpSpPr>
            <a:xfrm>
              <a:off x="52578" y="5913942"/>
              <a:ext cx="723900" cy="811706"/>
              <a:chOff x="5244660" y="4344739"/>
              <a:chExt cx="723900" cy="811706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D09315-5721-47D8-8834-56621D120D32}"/>
                  </a:ext>
                </a:extLst>
              </p:cNvPr>
              <p:cNvSpPr txBox="1"/>
              <p:nvPr/>
            </p:nvSpPr>
            <p:spPr>
              <a:xfrm>
                <a:off x="5295900" y="4344739"/>
                <a:ext cx="2667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</a:t>
                </a:r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CFF89DF-BE2B-43A9-B4E4-4C4BB0634FFE}"/>
                  </a:ext>
                </a:extLst>
              </p:cNvPr>
              <p:cNvSpPr txBox="1"/>
              <p:nvPr/>
            </p:nvSpPr>
            <p:spPr>
              <a:xfrm>
                <a:off x="5244660" y="4571670"/>
                <a:ext cx="723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EFBFA06-0BBC-431F-B4BA-5DE580F170DB}"/>
                </a:ext>
              </a:extLst>
            </p:cNvPr>
            <p:cNvSpPr/>
            <p:nvPr/>
          </p:nvSpPr>
          <p:spPr>
            <a:xfrm>
              <a:off x="213572" y="5023751"/>
              <a:ext cx="1125813" cy="11344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A92EEE5-07B2-4969-BDDD-FC4520A877D5}"/>
              </a:ext>
            </a:extLst>
          </p:cNvPr>
          <p:cNvGrpSpPr/>
          <p:nvPr/>
        </p:nvGrpSpPr>
        <p:grpSpPr>
          <a:xfrm>
            <a:off x="1313745" y="4851702"/>
            <a:ext cx="3411172" cy="1478534"/>
            <a:chOff x="997170" y="4297171"/>
            <a:chExt cx="3411172" cy="1478534"/>
          </a:xfrm>
        </p:grpSpPr>
        <p:sp>
          <p:nvSpPr>
            <p:cNvPr id="50" name="Right Arrow 66">
              <a:extLst>
                <a:ext uri="{FF2B5EF4-FFF2-40B4-BE49-F238E27FC236}">
                  <a16:creationId xmlns:a16="http://schemas.microsoft.com/office/drawing/2014/main" id="{0E5E9F8B-58BA-401A-A4A1-BAA351E63AD9}"/>
                </a:ext>
              </a:extLst>
            </p:cNvPr>
            <p:cNvSpPr/>
            <p:nvPr/>
          </p:nvSpPr>
          <p:spPr bwMode="auto">
            <a:xfrm>
              <a:off x="1113439" y="4297171"/>
              <a:ext cx="3294903" cy="1478534"/>
            </a:xfrm>
            <a:prstGeom prst="rightArrow">
              <a:avLst>
                <a:gd name="adj1" fmla="val 63573"/>
                <a:gd name="adj2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214EC1C-CFE4-4C48-BC15-A14ECD56446C}"/>
                </a:ext>
              </a:extLst>
            </p:cNvPr>
            <p:cNvSpPr txBox="1"/>
            <p:nvPr/>
          </p:nvSpPr>
          <p:spPr>
            <a:xfrm>
              <a:off x="997170" y="4497829"/>
              <a:ext cx="2971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Runs for 20 time units</a:t>
              </a:r>
              <a:endPara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98A4F04-C818-4967-A437-1D5AB34D8600}"/>
              </a:ext>
            </a:extLst>
          </p:cNvPr>
          <p:cNvGrpSpPr/>
          <p:nvPr/>
        </p:nvGrpSpPr>
        <p:grpSpPr>
          <a:xfrm>
            <a:off x="4671162" y="5023751"/>
            <a:ext cx="1286807" cy="1701897"/>
            <a:chOff x="52578" y="5023751"/>
            <a:chExt cx="1286807" cy="170189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8371C10-9370-4424-8144-4E7263037FB2}"/>
                </a:ext>
              </a:extLst>
            </p:cNvPr>
            <p:cNvGrpSpPr/>
            <p:nvPr/>
          </p:nvGrpSpPr>
          <p:grpSpPr>
            <a:xfrm>
              <a:off x="52578" y="5913942"/>
              <a:ext cx="723900" cy="811706"/>
              <a:chOff x="5244660" y="4344739"/>
              <a:chExt cx="723900" cy="811706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3A7D0BD-C0A2-4D5A-BF39-2D5ACB1E55A3}"/>
                  </a:ext>
                </a:extLst>
              </p:cNvPr>
              <p:cNvSpPr txBox="1"/>
              <p:nvPr/>
            </p:nvSpPr>
            <p:spPr>
              <a:xfrm>
                <a:off x="5295900" y="4344739"/>
                <a:ext cx="2667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</a:t>
                </a:r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1BFEC74-E505-4CAA-BFB9-5ED8AF4D1944}"/>
                  </a:ext>
                </a:extLst>
              </p:cNvPr>
              <p:cNvSpPr txBox="1"/>
              <p:nvPr/>
            </p:nvSpPr>
            <p:spPr>
              <a:xfrm>
                <a:off x="5244660" y="4571670"/>
                <a:ext cx="723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0069ABF-6478-4A10-A585-A8178C8B8EB8}"/>
                </a:ext>
              </a:extLst>
            </p:cNvPr>
            <p:cNvSpPr/>
            <p:nvPr/>
          </p:nvSpPr>
          <p:spPr>
            <a:xfrm>
              <a:off x="213572" y="5023751"/>
              <a:ext cx="1125813" cy="11344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25</a:t>
              </a:r>
            </a:p>
          </p:txBody>
        </p:sp>
      </p:grpSp>
      <p:sp>
        <p:nvSpPr>
          <p:cNvPr id="58" name="Right Arrow 66">
            <a:extLst>
              <a:ext uri="{FF2B5EF4-FFF2-40B4-BE49-F238E27FC236}">
                <a16:creationId xmlns:a16="http://schemas.microsoft.com/office/drawing/2014/main" id="{EC0141A4-C50A-498C-8515-92DAAD3C40A5}"/>
              </a:ext>
            </a:extLst>
          </p:cNvPr>
          <p:cNvSpPr/>
          <p:nvPr/>
        </p:nvSpPr>
        <p:spPr bwMode="auto">
          <a:xfrm>
            <a:off x="6070237" y="4851702"/>
            <a:ext cx="644550" cy="1478534"/>
          </a:xfrm>
          <a:prstGeom prst="rightArrow">
            <a:avLst>
              <a:gd name="adj1" fmla="val 63573"/>
              <a:gd name="adj2" fmla="val 50000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086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03296-9D9C-47CE-9E44-2DC71A0F4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057"/>
            <a:ext cx="10515600" cy="934286"/>
          </a:xfrm>
        </p:spPr>
        <p:txBody>
          <a:bodyPr/>
          <a:lstStyle/>
          <a:p>
            <a:r>
              <a:rPr lang="en-US" b="1" dirty="0"/>
              <a:t>Classic CFS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5AD51-3C87-4A2C-B252-8EDC74E8E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93" y="978130"/>
            <a:ext cx="11036644" cy="5768657"/>
          </a:xfrm>
        </p:spPr>
        <p:txBody>
          <a:bodyPr>
            <a:normAutofit/>
          </a:bodyPr>
          <a:lstStyle/>
          <a:p>
            <a:r>
              <a:rPr lang="en-US" sz="3600" dirty="0"/>
              <a:t>Suppose there are two tasks:</a:t>
            </a:r>
          </a:p>
          <a:p>
            <a:pPr lvl="1"/>
            <a:r>
              <a:rPr lang="en-US" sz="3200" dirty="0"/>
              <a:t>Video rendering application (CPU-intensive, long-running, non-interactive)</a:t>
            </a:r>
          </a:p>
          <a:p>
            <a:pPr lvl="1"/>
            <a:r>
              <a:rPr lang="en-US" sz="3200" dirty="0"/>
              <a:t>Word processor (interactive, only uses CPU for bursts)</a:t>
            </a:r>
          </a:p>
          <a:p>
            <a:r>
              <a:rPr lang="en-US" sz="3600" dirty="0"/>
              <a:t>Both tasks start with an elapsed runtime of 0</a:t>
            </a:r>
          </a:p>
          <a:p>
            <a:pPr lvl="1"/>
            <a:r>
              <a:rPr lang="en-US" sz="3200" dirty="0"/>
              <a:t>Video rendering task quickly accumulates runtime . . .</a:t>
            </a:r>
          </a:p>
          <a:p>
            <a:pPr lvl="1"/>
            <a:r>
              <a:rPr lang="en-US" sz="3200" dirty="0"/>
              <a:t>. . . but word processor’s runtime stays low (task is mainly blocked on IO)</a:t>
            </a:r>
          </a:p>
          <a:p>
            <a:r>
              <a:rPr lang="en-US" sz="3600" dirty="0"/>
              <a:t>So, whenever word processor receives keyboard/mouse input and wakes up, it will be the left-most task, and immediately get scheduled</a:t>
            </a:r>
          </a:p>
        </p:txBody>
      </p:sp>
    </p:spTree>
    <p:extLst>
      <p:ext uri="{BB962C8B-B14F-4D97-AF65-F5344CB8AC3E}">
        <p14:creationId xmlns:p14="http://schemas.microsoft.com/office/powerpoint/2010/main" val="23043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8FC3C-43A0-47AD-9941-3083CF6A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0050"/>
            <a:ext cx="10515600" cy="886159"/>
          </a:xfrm>
        </p:spPr>
        <p:txBody>
          <a:bodyPr/>
          <a:lstStyle/>
          <a:p>
            <a:r>
              <a:rPr lang="en-US" b="1" dirty="0"/>
              <a:t>Making Scheduling Efficient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E483C4A-7E86-45E2-B626-F54EF27566B7}"/>
              </a:ext>
            </a:extLst>
          </p:cNvPr>
          <p:cNvGrpSpPr/>
          <p:nvPr/>
        </p:nvGrpSpPr>
        <p:grpSpPr>
          <a:xfrm>
            <a:off x="122977" y="1175087"/>
            <a:ext cx="8115957" cy="5410200"/>
            <a:chOff x="122977" y="1175087"/>
            <a:chExt cx="8115957" cy="54102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0811CA-9E00-4BB3-A2BA-3C5156AC508E}"/>
                </a:ext>
              </a:extLst>
            </p:cNvPr>
            <p:cNvGrpSpPr/>
            <p:nvPr/>
          </p:nvGrpSpPr>
          <p:grpSpPr>
            <a:xfrm>
              <a:off x="3475120" y="1175087"/>
              <a:ext cx="1447800" cy="2424665"/>
              <a:chOff x="3848100" y="838200"/>
              <a:chExt cx="1447800" cy="242466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2272608-59B6-4F9B-B096-CF689CE3D11C}"/>
                  </a:ext>
                </a:extLst>
              </p:cNvPr>
              <p:cNvGrpSpPr/>
              <p:nvPr/>
            </p:nvGrpSpPr>
            <p:grpSpPr>
              <a:xfrm>
                <a:off x="3848100" y="838200"/>
                <a:ext cx="1447800" cy="552510"/>
                <a:chOff x="3848100" y="1457980"/>
                <a:chExt cx="1447800" cy="552510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150F507-B18A-413F-9FDA-750D00166866}"/>
                    </a:ext>
                  </a:extLst>
                </p:cNvPr>
                <p:cNvSpPr/>
                <p:nvPr/>
              </p:nvSpPr>
              <p:spPr bwMode="auto">
                <a:xfrm>
                  <a:off x="3848100" y="1524000"/>
                  <a:ext cx="1447800" cy="4572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774908AB-DEA0-4C27-A388-D7460A9EDB28}"/>
                    </a:ext>
                  </a:extLst>
                </p:cNvPr>
                <p:cNvGrpSpPr/>
                <p:nvPr/>
              </p:nvGrpSpPr>
              <p:grpSpPr>
                <a:xfrm>
                  <a:off x="4191000" y="1457980"/>
                  <a:ext cx="609600" cy="552510"/>
                  <a:chOff x="4114800" y="1457980"/>
                  <a:chExt cx="609600" cy="552510"/>
                </a:xfrm>
              </p:grpSpPr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D113C88A-4EB5-483A-8FE0-7ABC1B52D294}"/>
                      </a:ext>
                    </a:extLst>
                  </p:cNvPr>
                  <p:cNvSpPr txBox="1"/>
                  <p:nvPr/>
                </p:nvSpPr>
                <p:spPr>
                  <a:xfrm>
                    <a:off x="4114800" y="1457980"/>
                    <a:ext cx="609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>
                        <a:latin typeface="+mn-lt"/>
                      </a:rPr>
                      <a:t>t</a:t>
                    </a:r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2B58D893-6D97-4148-8C5E-50FBB0A0B6B3}"/>
                      </a:ext>
                    </a:extLst>
                  </p:cNvPr>
                  <p:cNvSpPr txBox="1"/>
                  <p:nvPr/>
                </p:nvSpPr>
                <p:spPr>
                  <a:xfrm>
                    <a:off x="4419600" y="1610380"/>
                    <a:ext cx="2286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latin typeface="+mn-lt"/>
                      </a:rPr>
                      <a:t>1</a:t>
                    </a:r>
                    <a:endParaRPr lang="en-US" sz="2800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491D7B4-09F7-4C8A-9100-C5ED7AA935B7}"/>
                  </a:ext>
                </a:extLst>
              </p:cNvPr>
              <p:cNvGrpSpPr/>
              <p:nvPr/>
            </p:nvGrpSpPr>
            <p:grpSpPr>
              <a:xfrm>
                <a:off x="3848100" y="1371600"/>
                <a:ext cx="1447800" cy="552510"/>
                <a:chOff x="3848100" y="1457980"/>
                <a:chExt cx="1447800" cy="552510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31E6CFC-225D-4C67-8AC6-29DA9497A301}"/>
                    </a:ext>
                  </a:extLst>
                </p:cNvPr>
                <p:cNvSpPr/>
                <p:nvPr/>
              </p:nvSpPr>
              <p:spPr bwMode="auto">
                <a:xfrm>
                  <a:off x="3848100" y="1524000"/>
                  <a:ext cx="1447800" cy="4572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9FF5AF5E-B19B-41C1-B612-73511B25D31B}"/>
                    </a:ext>
                  </a:extLst>
                </p:cNvPr>
                <p:cNvGrpSpPr/>
                <p:nvPr/>
              </p:nvGrpSpPr>
              <p:grpSpPr>
                <a:xfrm>
                  <a:off x="4191000" y="1457980"/>
                  <a:ext cx="609600" cy="552510"/>
                  <a:chOff x="4114800" y="1457980"/>
                  <a:chExt cx="609600" cy="552510"/>
                </a:xfrm>
              </p:grpSpPr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6228CE59-FEF5-4953-A352-2BC4C8496534}"/>
                      </a:ext>
                    </a:extLst>
                  </p:cNvPr>
                  <p:cNvSpPr txBox="1"/>
                  <p:nvPr/>
                </p:nvSpPr>
                <p:spPr>
                  <a:xfrm>
                    <a:off x="4114800" y="1457980"/>
                    <a:ext cx="609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>
                        <a:latin typeface="+mn-lt"/>
                      </a:rPr>
                      <a:t>t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DF19CCDC-1D9E-470C-AE23-0FFA1D3B393E}"/>
                      </a:ext>
                    </a:extLst>
                  </p:cNvPr>
                  <p:cNvSpPr txBox="1"/>
                  <p:nvPr/>
                </p:nvSpPr>
                <p:spPr>
                  <a:xfrm>
                    <a:off x="4419600" y="1610380"/>
                    <a:ext cx="2286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latin typeface="+mn-lt"/>
                      </a:rPr>
                      <a:t>2</a:t>
                    </a:r>
                    <a:endParaRPr lang="en-US" sz="2800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9EFBB2E-B78D-4A08-B0FE-199E9F3A25D5}"/>
                  </a:ext>
                </a:extLst>
              </p:cNvPr>
              <p:cNvGrpSpPr/>
              <p:nvPr/>
            </p:nvGrpSpPr>
            <p:grpSpPr>
              <a:xfrm>
                <a:off x="3848100" y="1913600"/>
                <a:ext cx="1447800" cy="552510"/>
                <a:chOff x="3848100" y="1457980"/>
                <a:chExt cx="1447800" cy="552510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AC61F78-0F52-4940-91F8-349A5E2FE04C}"/>
                    </a:ext>
                  </a:extLst>
                </p:cNvPr>
                <p:cNvSpPr/>
                <p:nvPr/>
              </p:nvSpPr>
              <p:spPr bwMode="auto">
                <a:xfrm>
                  <a:off x="3848100" y="1524000"/>
                  <a:ext cx="1447800" cy="4572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ECF0609A-96CF-48F6-AF37-D0D91F17EAA7}"/>
                    </a:ext>
                  </a:extLst>
                </p:cNvPr>
                <p:cNvGrpSpPr/>
                <p:nvPr/>
              </p:nvGrpSpPr>
              <p:grpSpPr>
                <a:xfrm>
                  <a:off x="4191000" y="1457980"/>
                  <a:ext cx="609600" cy="552510"/>
                  <a:chOff x="4114800" y="1457980"/>
                  <a:chExt cx="609600" cy="552510"/>
                </a:xfrm>
              </p:grpSpPr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1977A91-9DFA-4A39-B114-3F94B6A811D7}"/>
                      </a:ext>
                    </a:extLst>
                  </p:cNvPr>
                  <p:cNvSpPr txBox="1"/>
                  <p:nvPr/>
                </p:nvSpPr>
                <p:spPr>
                  <a:xfrm>
                    <a:off x="4114800" y="1457980"/>
                    <a:ext cx="609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>
                        <a:latin typeface="+mn-lt"/>
                      </a:rPr>
                      <a:t>t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7A91552-8584-46AB-B4A9-7471FEC41475}"/>
                      </a:ext>
                    </a:extLst>
                  </p:cNvPr>
                  <p:cNvSpPr txBox="1"/>
                  <p:nvPr/>
                </p:nvSpPr>
                <p:spPr>
                  <a:xfrm>
                    <a:off x="4419600" y="1610380"/>
                    <a:ext cx="2286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latin typeface="+mn-lt"/>
                      </a:rPr>
                      <a:t>3</a:t>
                    </a:r>
                    <a:endParaRPr lang="en-US" sz="2800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3173877-FC2A-4871-898C-91DBF774BF64}"/>
                  </a:ext>
                </a:extLst>
              </p:cNvPr>
              <p:cNvGrpSpPr/>
              <p:nvPr/>
            </p:nvGrpSpPr>
            <p:grpSpPr>
              <a:xfrm>
                <a:off x="3848100" y="2710355"/>
                <a:ext cx="1447800" cy="552510"/>
                <a:chOff x="3848100" y="1457980"/>
                <a:chExt cx="1447800" cy="552510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17251A7-53F3-4669-B249-032AF5589CDF}"/>
                    </a:ext>
                  </a:extLst>
                </p:cNvPr>
                <p:cNvSpPr/>
                <p:nvPr/>
              </p:nvSpPr>
              <p:spPr bwMode="auto">
                <a:xfrm>
                  <a:off x="3848100" y="1524000"/>
                  <a:ext cx="1447800" cy="4572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3048DAAC-8347-463A-8435-1E702D581467}"/>
                    </a:ext>
                  </a:extLst>
                </p:cNvPr>
                <p:cNvGrpSpPr/>
                <p:nvPr/>
              </p:nvGrpSpPr>
              <p:grpSpPr>
                <a:xfrm>
                  <a:off x="4191000" y="1457980"/>
                  <a:ext cx="609600" cy="552510"/>
                  <a:chOff x="4114800" y="1457980"/>
                  <a:chExt cx="609600" cy="552510"/>
                </a:xfrm>
              </p:grpSpPr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0D99FD0E-6D75-4FFD-8F5F-73777541836A}"/>
                      </a:ext>
                    </a:extLst>
                  </p:cNvPr>
                  <p:cNvSpPr txBox="1"/>
                  <p:nvPr/>
                </p:nvSpPr>
                <p:spPr>
                  <a:xfrm>
                    <a:off x="4114800" y="1457980"/>
                    <a:ext cx="609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800" dirty="0">
                        <a:latin typeface="+mn-lt"/>
                      </a:rPr>
                      <a:t>t</a:t>
                    </a: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297D3F7-0851-4BF0-8881-F7B3B120068A}"/>
                      </a:ext>
                    </a:extLst>
                  </p:cNvPr>
                  <p:cNvSpPr txBox="1"/>
                  <p:nvPr/>
                </p:nvSpPr>
                <p:spPr>
                  <a:xfrm>
                    <a:off x="4419600" y="1610380"/>
                    <a:ext cx="2286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latin typeface="+mn-lt"/>
                      </a:rPr>
                      <a:t>4</a:t>
                    </a:r>
                    <a:endParaRPr lang="en-US" sz="2800" dirty="0">
                      <a:latin typeface="+mn-lt"/>
                    </a:endParaRPr>
                  </a:p>
                </p:txBody>
              </p:sp>
            </p:grp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D5B1EB9-B5BE-44B0-BA26-55112FBC5ED0}"/>
                  </a:ext>
                </a:extLst>
              </p:cNvPr>
              <p:cNvSpPr txBox="1"/>
              <p:nvPr/>
            </p:nvSpPr>
            <p:spPr>
              <a:xfrm rot="5400000">
                <a:off x="4377560" y="2311611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+mn-lt"/>
                  </a:rPr>
                  <a:t>…</a:t>
                </a:r>
                <a:endParaRPr lang="en-US" sz="2800" dirty="0">
                  <a:latin typeface="+mn-lt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465FDF8-5315-478D-A5C0-A84E34B196E0}"/>
                </a:ext>
              </a:extLst>
            </p:cNvPr>
            <p:cNvGrpSpPr/>
            <p:nvPr/>
          </p:nvGrpSpPr>
          <p:grpSpPr>
            <a:xfrm>
              <a:off x="5037220" y="1251287"/>
              <a:ext cx="2035701" cy="2348465"/>
              <a:chOff x="5410200" y="914400"/>
              <a:chExt cx="2035701" cy="2348465"/>
            </a:xfrm>
          </p:grpSpPr>
          <p:sp>
            <p:nvSpPr>
              <p:cNvPr id="29" name="Right Brace 28">
                <a:extLst>
                  <a:ext uri="{FF2B5EF4-FFF2-40B4-BE49-F238E27FC236}">
                    <a16:creationId xmlns:a16="http://schemas.microsoft.com/office/drawing/2014/main" id="{4A54A604-3B4D-447D-AD8E-35CA77AC0998}"/>
                  </a:ext>
                </a:extLst>
              </p:cNvPr>
              <p:cNvSpPr/>
              <p:nvPr/>
            </p:nvSpPr>
            <p:spPr bwMode="auto">
              <a:xfrm>
                <a:off x="5410200" y="914400"/>
                <a:ext cx="1219200" cy="2348465"/>
              </a:xfrm>
              <a:prstGeom prst="rightBrace">
                <a:avLst>
                  <a:gd name="adj1" fmla="val 7471"/>
                  <a:gd name="adj2" fmla="val 5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51EB338-2F81-41D4-BD86-9CC9808521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83802" y="1547609"/>
                <a:ext cx="762099" cy="762099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9A38D8F-D2B3-442A-8A53-BC18AC232192}"/>
                </a:ext>
              </a:extLst>
            </p:cNvPr>
            <p:cNvGrpSpPr/>
            <p:nvPr/>
          </p:nvGrpSpPr>
          <p:grpSpPr>
            <a:xfrm>
              <a:off x="122977" y="1241107"/>
              <a:ext cx="3179358" cy="2348465"/>
              <a:chOff x="495957" y="904220"/>
              <a:chExt cx="3179358" cy="2348465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57952A-14C5-4CAE-9E53-0A97319E7516}"/>
                  </a:ext>
                </a:extLst>
              </p:cNvPr>
              <p:cNvSpPr txBox="1"/>
              <p:nvPr/>
            </p:nvSpPr>
            <p:spPr>
              <a:xfrm>
                <a:off x="495957" y="1361420"/>
                <a:ext cx="251065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+mn-lt"/>
                  </a:rPr>
                  <a:t>Global runnable queue</a:t>
                </a:r>
              </a:p>
            </p:txBody>
          </p:sp>
          <p:sp>
            <p:nvSpPr>
              <p:cNvPr id="33" name="Right Brace 32">
                <a:extLst>
                  <a:ext uri="{FF2B5EF4-FFF2-40B4-BE49-F238E27FC236}">
                    <a16:creationId xmlns:a16="http://schemas.microsoft.com/office/drawing/2014/main" id="{50B011D9-8077-4AD9-AEFF-84C3CFA4921D}"/>
                  </a:ext>
                </a:extLst>
              </p:cNvPr>
              <p:cNvSpPr/>
              <p:nvPr/>
            </p:nvSpPr>
            <p:spPr bwMode="auto">
              <a:xfrm flipH="1">
                <a:off x="2456115" y="904220"/>
                <a:ext cx="1219200" cy="2348465"/>
              </a:xfrm>
              <a:prstGeom prst="rightBrace">
                <a:avLst>
                  <a:gd name="adj1" fmla="val 7471"/>
                  <a:gd name="adj2" fmla="val 5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8E174EA-BEA1-4DB0-9C59-B55B70165AC4}"/>
                </a:ext>
              </a:extLst>
            </p:cNvPr>
            <p:cNvSpPr txBox="1"/>
            <p:nvPr/>
          </p:nvSpPr>
          <p:spPr>
            <a:xfrm>
              <a:off x="5743405" y="2581921"/>
              <a:ext cx="19141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+mn-lt"/>
                </a:rPr>
                <a:t>Single spinlock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D800A7C-381F-4F38-931B-A18C75F40D87}"/>
                </a:ext>
              </a:extLst>
            </p:cNvPr>
            <p:cNvGrpSpPr/>
            <p:nvPr/>
          </p:nvGrpSpPr>
          <p:grpSpPr>
            <a:xfrm>
              <a:off x="159106" y="5360832"/>
              <a:ext cx="8079828" cy="1224455"/>
              <a:chOff x="838200" y="4672234"/>
              <a:chExt cx="8079828" cy="1224455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240246E-3DC6-4390-82BE-109E3FAB6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200" y="4677489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F03AD54E-C5BF-4740-8699-29E40A0AA7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1572" y="4672234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5C4C0F9F-95BA-483E-A0EF-8B990979F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0200" y="4672234"/>
                <a:ext cx="1219200" cy="12192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AF3E56A-D4FA-43A8-AA97-F06A0FF74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8828" y="4672234"/>
                <a:ext cx="1219200" cy="1219200"/>
              </a:xfrm>
              <a:prstGeom prst="rect">
                <a:avLst/>
              </a:prstGeom>
            </p:spPr>
          </p:pic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C848298-646A-4993-9D22-68465E2847D3}"/>
                </a:ext>
              </a:extLst>
            </p:cNvPr>
            <p:cNvCxnSpPr>
              <a:stCxn id="41" idx="2"/>
            </p:cNvCxnSpPr>
            <p:nvPr/>
          </p:nvCxnSpPr>
          <p:spPr bwMode="auto">
            <a:xfrm>
              <a:off x="4169778" y="4527887"/>
              <a:ext cx="3153442" cy="685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DD1240-B96A-45ED-A657-B992574162FD}"/>
                </a:ext>
              </a:extLst>
            </p:cNvPr>
            <p:cNvSpPr txBox="1"/>
            <p:nvPr/>
          </p:nvSpPr>
          <p:spPr>
            <a:xfrm>
              <a:off x="2692735" y="4004667"/>
              <a:ext cx="2954085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+mn-lt"/>
                </a:rPr>
                <a:t>Scheduler logic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5E1B76F-5D75-429A-9A21-08067488F1AB}"/>
                </a:ext>
              </a:extLst>
            </p:cNvPr>
            <p:cNvCxnSpPr/>
            <p:nvPr/>
          </p:nvCxnSpPr>
          <p:spPr bwMode="auto">
            <a:xfrm flipH="1">
              <a:off x="998620" y="4527887"/>
              <a:ext cx="3171157" cy="685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0085974-FA51-43FC-A9B7-4EE5C828620C}"/>
                </a:ext>
              </a:extLst>
            </p:cNvPr>
            <p:cNvCxnSpPr>
              <a:stCxn id="41" idx="2"/>
            </p:cNvCxnSpPr>
            <p:nvPr/>
          </p:nvCxnSpPr>
          <p:spPr bwMode="auto">
            <a:xfrm>
              <a:off x="4169778" y="4527887"/>
              <a:ext cx="1096042" cy="685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409A2A5-70BC-4CEA-95B3-9C3C9AD762A2}"/>
                </a:ext>
              </a:extLst>
            </p:cNvPr>
            <p:cNvCxnSpPr>
              <a:stCxn id="41" idx="2"/>
            </p:cNvCxnSpPr>
            <p:nvPr/>
          </p:nvCxnSpPr>
          <p:spPr bwMode="auto">
            <a:xfrm flipH="1">
              <a:off x="3052078" y="4527887"/>
              <a:ext cx="1117700" cy="685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</p:cxnSp>
      </p:grp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1EDC79C4-B1CA-410C-9F87-494DC3B0B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7520" y="735433"/>
            <a:ext cx="4736765" cy="4948154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Linux scheduler (circa v2.4)</a:t>
            </a:r>
          </a:p>
          <a:p>
            <a:r>
              <a:rPr lang="en-US" dirty="0"/>
              <a:t>The </a:t>
            </a:r>
            <a:r>
              <a:rPr lang="en-US" dirty="0" err="1"/>
              <a:t>runqueue</a:t>
            </a:r>
            <a:r>
              <a:rPr lang="en-US" dirty="0"/>
              <a:t> wasn’t sorted!</a:t>
            </a:r>
          </a:p>
          <a:p>
            <a:pPr lvl="1"/>
            <a:r>
              <a:rPr lang="en-US" dirty="0"/>
              <a:t>Newly-runnable processes added to the end: </a:t>
            </a:r>
            <a:r>
              <a:rPr lang="en-US" b="1" dirty="0"/>
              <a:t>O(1)</a:t>
            </a:r>
          </a:p>
          <a:p>
            <a:pPr lvl="1"/>
            <a:r>
              <a:rPr lang="en-US" dirty="0"/>
              <a:t>Finding the best process to run required linear scan: </a:t>
            </a:r>
            <a:r>
              <a:rPr lang="en-US" b="1" dirty="0"/>
              <a:t>O(n)</a:t>
            </a:r>
          </a:p>
          <a:p>
            <a:r>
              <a:rPr lang="en-US" b="1" dirty="0"/>
              <a:t>O(n)</a:t>
            </a:r>
            <a:r>
              <a:rPr lang="en-US" dirty="0"/>
              <a:t> scheduling was </a:t>
            </a:r>
            <a:r>
              <a:rPr lang="en-US" dirty="0" err="1"/>
              <a:t>kinda</a:t>
            </a:r>
            <a:r>
              <a:rPr lang="en-US" dirty="0"/>
              <a:t> tolerable on a single-core machine, but generated a lot of lock contention on multi-core machines</a:t>
            </a:r>
          </a:p>
        </p:txBody>
      </p:sp>
    </p:spTree>
    <p:extLst>
      <p:ext uri="{BB962C8B-B14F-4D97-AF65-F5344CB8AC3E}">
        <p14:creationId xmlns:p14="http://schemas.microsoft.com/office/powerpoint/2010/main" val="258146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79D58A64-0B1E-4BD6-B2BD-153EBFE82087}"/>
              </a:ext>
            </a:extLst>
          </p:cNvPr>
          <p:cNvCxnSpPr>
            <a:cxnSpLocks/>
          </p:cNvCxnSpPr>
          <p:nvPr/>
        </p:nvCxnSpPr>
        <p:spPr>
          <a:xfrm>
            <a:off x="11565438" y="3729913"/>
            <a:ext cx="1" cy="4582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C4346E8F-780E-4331-9DF3-7FBA7B539B3B}"/>
              </a:ext>
            </a:extLst>
          </p:cNvPr>
          <p:cNvCxnSpPr>
            <a:cxnSpLocks/>
          </p:cNvCxnSpPr>
          <p:nvPr/>
        </p:nvCxnSpPr>
        <p:spPr>
          <a:xfrm flipH="1">
            <a:off x="9555066" y="3372693"/>
            <a:ext cx="290474" cy="3892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751EB338-2F81-41D4-BD86-9CC980852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5" y="2076604"/>
            <a:ext cx="651197" cy="651197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68B13E57-6E2D-4596-9965-411F4AA3B284}"/>
              </a:ext>
            </a:extLst>
          </p:cNvPr>
          <p:cNvGrpSpPr/>
          <p:nvPr/>
        </p:nvGrpSpPr>
        <p:grpSpPr>
          <a:xfrm>
            <a:off x="9742413" y="4568853"/>
            <a:ext cx="1894258" cy="2265179"/>
            <a:chOff x="9297913" y="4314853"/>
            <a:chExt cx="1894258" cy="2265179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AF3E56A-D4FA-43A8-AA97-F06A0FF7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5442" y="5360832"/>
              <a:ext cx="1219200" cy="121920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695ABC0-7392-4434-960C-0A899D0389B6}"/>
                </a:ext>
              </a:extLst>
            </p:cNvPr>
            <p:cNvSpPr txBox="1"/>
            <p:nvPr/>
          </p:nvSpPr>
          <p:spPr>
            <a:xfrm>
              <a:off x="9297913" y="4314853"/>
              <a:ext cx="1894258" cy="9541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n-lt"/>
                </a:rPr>
                <a:t>Scheduler logic</a:t>
              </a:r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7174884E-E089-4C70-838F-3C63FB5A2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330" y="2076604"/>
            <a:ext cx="651197" cy="65119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593C0B6-1637-4D3E-B2AD-B5173F7F4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311" y="2076605"/>
            <a:ext cx="651197" cy="65119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E8968B8-EC47-497E-B791-970D40681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292" y="2076605"/>
            <a:ext cx="651197" cy="651197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1B34B63D-7876-4249-A1BE-6393ADAEFFD5}"/>
              </a:ext>
            </a:extLst>
          </p:cNvPr>
          <p:cNvGrpSpPr>
            <a:grpSpLocks noChangeAspect="1"/>
          </p:cNvGrpSpPr>
          <p:nvPr/>
        </p:nvGrpSpPr>
        <p:grpSpPr>
          <a:xfrm>
            <a:off x="414833" y="2782494"/>
            <a:ext cx="2086309" cy="1192851"/>
            <a:chOff x="1086017" y="287057"/>
            <a:chExt cx="3993518" cy="228330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5EDE07B-951C-4F0B-B8BF-0A16EDE336B2}"/>
                </a:ext>
              </a:extLst>
            </p:cNvPr>
            <p:cNvSpPr/>
            <p:nvPr/>
          </p:nvSpPr>
          <p:spPr>
            <a:xfrm>
              <a:off x="2372756" y="287057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676565C-1E11-4B4D-BF3E-466EA9986456}"/>
                </a:ext>
              </a:extLst>
            </p:cNvPr>
            <p:cNvSpPr/>
            <p:nvPr/>
          </p:nvSpPr>
          <p:spPr>
            <a:xfrm>
              <a:off x="1783560" y="1745945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34C33D9-F41D-426B-8321-48A00BF67067}"/>
                </a:ext>
              </a:extLst>
            </p:cNvPr>
            <p:cNvCxnSpPr>
              <a:cxnSpLocks/>
            </p:cNvCxnSpPr>
            <p:nvPr/>
          </p:nvCxnSpPr>
          <p:spPr>
            <a:xfrm>
              <a:off x="3014642" y="699264"/>
              <a:ext cx="804231" cy="5667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FE5A1F1-4D0F-4AED-9B03-794C2E76E085}"/>
                </a:ext>
              </a:extLst>
            </p:cNvPr>
            <p:cNvCxnSpPr>
              <a:cxnSpLocks/>
            </p:cNvCxnSpPr>
            <p:nvPr/>
          </p:nvCxnSpPr>
          <p:spPr>
            <a:xfrm>
              <a:off x="3981442" y="1480676"/>
              <a:ext cx="521440" cy="53789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026129D-B3BE-4536-BAB8-61CE49654946}"/>
                </a:ext>
              </a:extLst>
            </p:cNvPr>
            <p:cNvSpPr/>
            <p:nvPr/>
          </p:nvSpPr>
          <p:spPr>
            <a:xfrm>
              <a:off x="3437819" y="903037"/>
              <a:ext cx="818147" cy="824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B74E85D-F22C-4C21-9445-7FB567DCC0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5032" y="611913"/>
              <a:ext cx="1088964" cy="6312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ACDC1A2-88C7-4C06-B681-27FA2636A6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72724" y="1416790"/>
              <a:ext cx="521440" cy="55332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8A648ED-1B7E-4C21-9D31-22D2C449D024}"/>
                </a:ext>
              </a:extLst>
            </p:cNvPr>
            <p:cNvSpPr/>
            <p:nvPr/>
          </p:nvSpPr>
          <p:spPr>
            <a:xfrm>
              <a:off x="1086017" y="903037"/>
              <a:ext cx="818147" cy="82441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5E4D862-7491-40E3-BC5A-060D4E71BC5E}"/>
                </a:ext>
              </a:extLst>
            </p:cNvPr>
            <p:cNvSpPr/>
            <p:nvPr/>
          </p:nvSpPr>
          <p:spPr>
            <a:xfrm>
              <a:off x="4261388" y="1735845"/>
              <a:ext cx="818147" cy="82441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8705FA6-109D-46B8-A031-DB2FECB3AE34}"/>
              </a:ext>
            </a:extLst>
          </p:cNvPr>
          <p:cNvGrpSpPr/>
          <p:nvPr/>
        </p:nvGrpSpPr>
        <p:grpSpPr>
          <a:xfrm>
            <a:off x="6665432" y="4568853"/>
            <a:ext cx="1894258" cy="2265179"/>
            <a:chOff x="9297913" y="4314853"/>
            <a:chExt cx="1894258" cy="2265179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FD04AA9F-2645-4E6C-820D-779847B7A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5442" y="5360832"/>
              <a:ext cx="1219200" cy="1219200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193B6DC-04F4-4CB7-A221-D46E26E60F82}"/>
                </a:ext>
              </a:extLst>
            </p:cNvPr>
            <p:cNvSpPr txBox="1"/>
            <p:nvPr/>
          </p:nvSpPr>
          <p:spPr>
            <a:xfrm>
              <a:off x="9297913" y="4314853"/>
              <a:ext cx="1894258" cy="9541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n-lt"/>
                </a:rPr>
                <a:t>Scheduler logic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7E62AA7-4006-435D-90FF-AFABEC4C7476}"/>
              </a:ext>
            </a:extLst>
          </p:cNvPr>
          <p:cNvGrpSpPr/>
          <p:nvPr/>
        </p:nvGrpSpPr>
        <p:grpSpPr>
          <a:xfrm>
            <a:off x="3588451" y="4568853"/>
            <a:ext cx="1894258" cy="2265179"/>
            <a:chOff x="9297913" y="4314853"/>
            <a:chExt cx="1894258" cy="2265179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314A5244-A1F8-4CE4-801A-F4180992C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5442" y="5360832"/>
              <a:ext cx="1219200" cy="12192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50837AE-BB8C-402D-970A-DA2E48657C17}"/>
                </a:ext>
              </a:extLst>
            </p:cNvPr>
            <p:cNvSpPr txBox="1"/>
            <p:nvPr/>
          </p:nvSpPr>
          <p:spPr>
            <a:xfrm>
              <a:off x="9297913" y="4314853"/>
              <a:ext cx="1894258" cy="9541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n-lt"/>
                </a:rPr>
                <a:t>Scheduler logic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102F737-64B4-49AF-85E7-7BA3374E5AFD}"/>
              </a:ext>
            </a:extLst>
          </p:cNvPr>
          <p:cNvGrpSpPr/>
          <p:nvPr/>
        </p:nvGrpSpPr>
        <p:grpSpPr>
          <a:xfrm>
            <a:off x="510859" y="4568853"/>
            <a:ext cx="1894258" cy="2265179"/>
            <a:chOff x="9297913" y="4314853"/>
            <a:chExt cx="1894258" cy="2265179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0104E0BE-8770-4708-BA62-924A27FC8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5442" y="5360832"/>
              <a:ext cx="1219200" cy="1219200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5583642-0E46-422E-BCCA-9AE52B1CA231}"/>
                </a:ext>
              </a:extLst>
            </p:cNvPr>
            <p:cNvSpPr txBox="1"/>
            <p:nvPr/>
          </p:nvSpPr>
          <p:spPr>
            <a:xfrm>
              <a:off x="9297913" y="4314853"/>
              <a:ext cx="1894258" cy="9541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+mn-lt"/>
                </a:rPr>
                <a:t>Scheduler logic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599AC1D-416B-4CFF-9687-120A53B50148}"/>
              </a:ext>
            </a:extLst>
          </p:cNvPr>
          <p:cNvGrpSpPr/>
          <p:nvPr/>
        </p:nvGrpSpPr>
        <p:grpSpPr>
          <a:xfrm>
            <a:off x="3492424" y="2782494"/>
            <a:ext cx="2086309" cy="1715416"/>
            <a:chOff x="3492424" y="1906194"/>
            <a:chExt cx="2086309" cy="1715416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0C6B908-8555-4C76-9CC7-37334F6C47C7}"/>
                </a:ext>
              </a:extLst>
            </p:cNvPr>
            <p:cNvSpPr/>
            <p:nvPr/>
          </p:nvSpPr>
          <p:spPr>
            <a:xfrm>
              <a:off x="4164647" y="1906194"/>
              <a:ext cx="427419" cy="4306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2ECD713-8968-44C1-9621-0A76051CA641}"/>
                </a:ext>
              </a:extLst>
            </p:cNvPr>
            <p:cNvCxnSpPr>
              <a:cxnSpLocks/>
            </p:cNvCxnSpPr>
            <p:nvPr/>
          </p:nvCxnSpPr>
          <p:spPr>
            <a:xfrm>
              <a:off x="4499984" y="2121541"/>
              <a:ext cx="420149" cy="2960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24073E5-2B26-4BA6-BE66-6CCBA565756E}"/>
                </a:ext>
              </a:extLst>
            </p:cNvPr>
            <p:cNvCxnSpPr>
              <a:cxnSpLocks/>
            </p:cNvCxnSpPr>
            <p:nvPr/>
          </p:nvCxnSpPr>
          <p:spPr>
            <a:xfrm>
              <a:off x="5005063" y="2529769"/>
              <a:ext cx="272413" cy="2810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A60CE91-06D7-4ABA-BB2D-37941531433A}"/>
                </a:ext>
              </a:extLst>
            </p:cNvPr>
            <p:cNvSpPr/>
            <p:nvPr/>
          </p:nvSpPr>
          <p:spPr>
            <a:xfrm>
              <a:off x="4721061" y="2227997"/>
              <a:ext cx="427419" cy="4306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59F23B2-63F4-43CE-B9E5-6CDAB72931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3121" y="2075906"/>
              <a:ext cx="568901" cy="3297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BD8060B-5902-4236-8A38-594F81DD6B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46691" y="2496393"/>
              <a:ext cx="272413" cy="2890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F85C3F6-1356-46F0-9590-63A492D1C6BC}"/>
                </a:ext>
              </a:extLst>
            </p:cNvPr>
            <p:cNvSpPr/>
            <p:nvPr/>
          </p:nvSpPr>
          <p:spPr>
            <a:xfrm>
              <a:off x="3492424" y="2227997"/>
              <a:ext cx="427419" cy="430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C9621AD-BD7D-4ADC-A5B2-CD9302FCDED4}"/>
                </a:ext>
              </a:extLst>
            </p:cNvPr>
            <p:cNvSpPr/>
            <p:nvPr/>
          </p:nvSpPr>
          <p:spPr>
            <a:xfrm>
              <a:off x="5151314" y="2663075"/>
              <a:ext cx="427419" cy="430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74F11B0-DAEA-48CF-9DA0-C97BD05F66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26201" y="2535046"/>
              <a:ext cx="272413" cy="2810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983F933-8853-4EAD-813A-D86D63BDF9F6}"/>
                </a:ext>
              </a:extLst>
            </p:cNvPr>
            <p:cNvSpPr/>
            <p:nvPr/>
          </p:nvSpPr>
          <p:spPr>
            <a:xfrm flipH="1">
              <a:off x="4333836" y="2663075"/>
              <a:ext cx="427419" cy="430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04FEDD0-1233-459B-8FA6-AD0491390356}"/>
                </a:ext>
              </a:extLst>
            </p:cNvPr>
            <p:cNvCxnSpPr>
              <a:cxnSpLocks/>
            </p:cNvCxnSpPr>
            <p:nvPr/>
          </p:nvCxnSpPr>
          <p:spPr>
            <a:xfrm>
              <a:off x="4074114" y="2885675"/>
              <a:ext cx="1" cy="4582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6F8B3AD-64C0-4F94-B4C9-42D22235D7FA}"/>
                </a:ext>
              </a:extLst>
            </p:cNvPr>
            <p:cNvSpPr/>
            <p:nvPr/>
          </p:nvSpPr>
          <p:spPr>
            <a:xfrm flipH="1">
              <a:off x="3862476" y="3190917"/>
              <a:ext cx="427419" cy="4306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F765314-78D8-47DD-8195-9F5AED0E7A71}"/>
                </a:ext>
              </a:extLst>
            </p:cNvPr>
            <p:cNvSpPr/>
            <p:nvPr/>
          </p:nvSpPr>
          <p:spPr>
            <a:xfrm>
              <a:off x="3856837" y="2668352"/>
              <a:ext cx="427419" cy="430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475A147-164C-4B55-B9B3-D6F26198D2EB}"/>
              </a:ext>
            </a:extLst>
          </p:cNvPr>
          <p:cNvGrpSpPr/>
          <p:nvPr/>
        </p:nvGrpSpPr>
        <p:grpSpPr>
          <a:xfrm>
            <a:off x="9690858" y="2782494"/>
            <a:ext cx="2086309" cy="1715416"/>
            <a:chOff x="3492424" y="1906194"/>
            <a:chExt cx="2086309" cy="1715416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B9F7773-A5B5-42B4-8F55-88BF76A6747E}"/>
                </a:ext>
              </a:extLst>
            </p:cNvPr>
            <p:cNvSpPr/>
            <p:nvPr/>
          </p:nvSpPr>
          <p:spPr>
            <a:xfrm>
              <a:off x="4164647" y="1906194"/>
              <a:ext cx="427419" cy="4306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CDD82F8-E80F-4962-9966-B5D5152390D1}"/>
                </a:ext>
              </a:extLst>
            </p:cNvPr>
            <p:cNvSpPr/>
            <p:nvPr/>
          </p:nvSpPr>
          <p:spPr>
            <a:xfrm>
              <a:off x="3856837" y="2668352"/>
              <a:ext cx="427419" cy="4306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64A47E2-7C97-421C-B5F3-22691E88E2E1}"/>
                </a:ext>
              </a:extLst>
            </p:cNvPr>
            <p:cNvCxnSpPr>
              <a:cxnSpLocks/>
            </p:cNvCxnSpPr>
            <p:nvPr/>
          </p:nvCxnSpPr>
          <p:spPr>
            <a:xfrm>
              <a:off x="4499984" y="2121541"/>
              <a:ext cx="420149" cy="2960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5AF4F05-BA31-46E8-9EB4-4B1573AE1570}"/>
                </a:ext>
              </a:extLst>
            </p:cNvPr>
            <p:cNvCxnSpPr>
              <a:cxnSpLocks/>
            </p:cNvCxnSpPr>
            <p:nvPr/>
          </p:nvCxnSpPr>
          <p:spPr>
            <a:xfrm>
              <a:off x="5005063" y="2529769"/>
              <a:ext cx="272413" cy="2810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6181631-F93A-48E3-8554-28D6200C5C1D}"/>
                </a:ext>
              </a:extLst>
            </p:cNvPr>
            <p:cNvSpPr/>
            <p:nvPr/>
          </p:nvSpPr>
          <p:spPr>
            <a:xfrm>
              <a:off x="4721061" y="2227997"/>
              <a:ext cx="427419" cy="4306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84F479B-70C1-4848-B75B-30A94C54C3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3121" y="2075906"/>
              <a:ext cx="568901" cy="32976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2B35A6B-46D4-480A-9FA1-B955EEF8F9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46691" y="2496393"/>
              <a:ext cx="272413" cy="28906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0A711FB-743B-4730-A07D-0410D8262271}"/>
                </a:ext>
              </a:extLst>
            </p:cNvPr>
            <p:cNvSpPr/>
            <p:nvPr/>
          </p:nvSpPr>
          <p:spPr>
            <a:xfrm>
              <a:off x="3492424" y="2227997"/>
              <a:ext cx="427419" cy="430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A7A5E34-7867-4738-92C3-6B2DE02CD6F5}"/>
                </a:ext>
              </a:extLst>
            </p:cNvPr>
            <p:cNvSpPr/>
            <p:nvPr/>
          </p:nvSpPr>
          <p:spPr>
            <a:xfrm>
              <a:off x="5151314" y="2663075"/>
              <a:ext cx="427419" cy="430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7F3F12A6-38B1-4241-993D-26BA8051DC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26201" y="2535046"/>
              <a:ext cx="272413" cy="2810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47A7984-D185-4005-895D-D5AB95DD16E8}"/>
                </a:ext>
              </a:extLst>
            </p:cNvPr>
            <p:cNvSpPr/>
            <p:nvPr/>
          </p:nvSpPr>
          <p:spPr>
            <a:xfrm flipH="1">
              <a:off x="4333836" y="2663075"/>
              <a:ext cx="427419" cy="430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FC65B14-2C94-40A4-AE28-6ADCFB1D1D0E}"/>
                </a:ext>
              </a:extLst>
            </p:cNvPr>
            <p:cNvCxnSpPr>
              <a:cxnSpLocks/>
            </p:cNvCxnSpPr>
            <p:nvPr/>
          </p:nvCxnSpPr>
          <p:spPr>
            <a:xfrm>
              <a:off x="4070031" y="2953265"/>
              <a:ext cx="4084" cy="3906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EAD4183A-AB64-41CE-984F-A19D75A76E2D}"/>
                </a:ext>
              </a:extLst>
            </p:cNvPr>
            <p:cNvSpPr/>
            <p:nvPr/>
          </p:nvSpPr>
          <p:spPr>
            <a:xfrm flipH="1">
              <a:off x="3862476" y="3190917"/>
              <a:ext cx="427419" cy="43069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9" name="Oval 118">
            <a:extLst>
              <a:ext uri="{FF2B5EF4-FFF2-40B4-BE49-F238E27FC236}">
                <a16:creationId xmlns:a16="http://schemas.microsoft.com/office/drawing/2014/main" id="{4F030ACB-2620-40D4-BB05-0C5866610CBA}"/>
              </a:ext>
            </a:extLst>
          </p:cNvPr>
          <p:cNvSpPr/>
          <p:nvPr/>
        </p:nvSpPr>
        <p:spPr>
          <a:xfrm>
            <a:off x="9353585" y="3543647"/>
            <a:ext cx="427419" cy="4306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E3D269FA-E27D-45A9-87B7-3C281A2E38C5}"/>
              </a:ext>
            </a:extLst>
          </p:cNvPr>
          <p:cNvCxnSpPr>
            <a:cxnSpLocks/>
          </p:cNvCxnSpPr>
          <p:nvPr/>
        </p:nvCxnSpPr>
        <p:spPr>
          <a:xfrm>
            <a:off x="9644418" y="3925384"/>
            <a:ext cx="99552" cy="2932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>
            <a:extLst>
              <a:ext uri="{FF2B5EF4-FFF2-40B4-BE49-F238E27FC236}">
                <a16:creationId xmlns:a16="http://schemas.microsoft.com/office/drawing/2014/main" id="{2FFA2441-E01D-454D-AED8-97440ECECEF0}"/>
              </a:ext>
            </a:extLst>
          </p:cNvPr>
          <p:cNvSpPr/>
          <p:nvPr/>
        </p:nvSpPr>
        <p:spPr>
          <a:xfrm>
            <a:off x="9567294" y="4072015"/>
            <a:ext cx="427419" cy="43069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D7870D6-6374-4CAC-BBC2-69BD8CA1ED99}"/>
              </a:ext>
            </a:extLst>
          </p:cNvPr>
          <p:cNvCxnSpPr>
            <a:cxnSpLocks/>
          </p:cNvCxnSpPr>
          <p:nvPr/>
        </p:nvCxnSpPr>
        <p:spPr>
          <a:xfrm flipH="1">
            <a:off x="9378493" y="3896568"/>
            <a:ext cx="128792" cy="2484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>
            <a:extLst>
              <a:ext uri="{FF2B5EF4-FFF2-40B4-BE49-F238E27FC236}">
                <a16:creationId xmlns:a16="http://schemas.microsoft.com/office/drawing/2014/main" id="{26F402E0-AD8F-4539-8698-D69692A1C8EA}"/>
              </a:ext>
            </a:extLst>
          </p:cNvPr>
          <p:cNvSpPr/>
          <p:nvPr/>
        </p:nvSpPr>
        <p:spPr>
          <a:xfrm flipH="1">
            <a:off x="9067117" y="4067216"/>
            <a:ext cx="427419" cy="43069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32C85487-A009-423E-B5B9-0434C2E0A193}"/>
              </a:ext>
            </a:extLst>
          </p:cNvPr>
          <p:cNvSpPr/>
          <p:nvPr/>
        </p:nvSpPr>
        <p:spPr>
          <a:xfrm flipH="1">
            <a:off x="11353800" y="4067216"/>
            <a:ext cx="427419" cy="4306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C937FA98-E533-460F-82FE-87B11F9A6672}"/>
              </a:ext>
            </a:extLst>
          </p:cNvPr>
          <p:cNvSpPr/>
          <p:nvPr/>
        </p:nvSpPr>
        <p:spPr>
          <a:xfrm>
            <a:off x="7185010" y="2782493"/>
            <a:ext cx="427419" cy="4306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62E1450-FBEC-43A1-92EC-E5C6B014530F}"/>
              </a:ext>
            </a:extLst>
          </p:cNvPr>
          <p:cNvCxnSpPr>
            <a:cxnSpLocks/>
          </p:cNvCxnSpPr>
          <p:nvPr/>
        </p:nvCxnSpPr>
        <p:spPr>
          <a:xfrm>
            <a:off x="7520347" y="2997840"/>
            <a:ext cx="420149" cy="2960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Oval 138">
            <a:extLst>
              <a:ext uri="{FF2B5EF4-FFF2-40B4-BE49-F238E27FC236}">
                <a16:creationId xmlns:a16="http://schemas.microsoft.com/office/drawing/2014/main" id="{1BE3D555-1EFC-4584-84A1-C2296414C17B}"/>
              </a:ext>
            </a:extLst>
          </p:cNvPr>
          <p:cNvSpPr/>
          <p:nvPr/>
        </p:nvSpPr>
        <p:spPr>
          <a:xfrm>
            <a:off x="7741424" y="3104296"/>
            <a:ext cx="427419" cy="4306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Content Placeholder 2">
            <a:extLst>
              <a:ext uri="{FF2B5EF4-FFF2-40B4-BE49-F238E27FC236}">
                <a16:creationId xmlns:a16="http://schemas.microsoft.com/office/drawing/2014/main" id="{1EAED73F-2A8B-4403-B86A-843269861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723" y="-73691"/>
            <a:ext cx="11626377" cy="2118806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u="sng" dirty="0">
                <a:latin typeface="Segoe UI" panose="020B0502040204020203" pitchFamily="34" charset="0"/>
                <a:cs typeface="Segoe UI" panose="020B0502040204020203" pitchFamily="34" charset="0"/>
              </a:rPr>
              <a:t>Linux scheduler now: CFS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Uses a red-black tree per core, to avoid cross-core lock contention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However, cross-core load balancing is needed to ensure: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All cores are highly-utilized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All of the high-priority tasks don’t end up on a small number of cores</a:t>
            </a:r>
          </a:p>
        </p:txBody>
      </p:sp>
    </p:spTree>
    <p:extLst>
      <p:ext uri="{BB962C8B-B14F-4D97-AF65-F5344CB8AC3E}">
        <p14:creationId xmlns:p14="http://schemas.microsoft.com/office/powerpoint/2010/main" val="163572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C9B868-CD4A-415A-8383-899FB2552AE1}"/>
              </a:ext>
            </a:extLst>
          </p:cNvPr>
          <p:cNvSpPr/>
          <p:nvPr/>
        </p:nvSpPr>
        <p:spPr>
          <a:xfrm>
            <a:off x="0" y="3612783"/>
            <a:ext cx="12192000" cy="769275"/>
          </a:xfrm>
          <a:prstGeom prst="rect">
            <a:avLst/>
          </a:prstGeom>
          <a:solidFill>
            <a:srgbClr val="B4F2FA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EA371-AF40-4699-87F3-ED95F2A3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CBBE1-1923-4F09-98AD-422CB0B95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sz="5400" dirty="0"/>
              <a:t>Introduction to Scheduling</a:t>
            </a:r>
          </a:p>
          <a:p>
            <a:r>
              <a:rPr lang="en-US" sz="5400" dirty="0"/>
              <a:t>Linux’s CFS Scheduler</a:t>
            </a:r>
          </a:p>
          <a:p>
            <a:r>
              <a:rPr lang="en-US" sz="5400" dirty="0"/>
              <a:t>Cache Consistency and CPU Affinity</a:t>
            </a:r>
          </a:p>
        </p:txBody>
      </p:sp>
    </p:spTree>
    <p:extLst>
      <p:ext uri="{BB962C8B-B14F-4D97-AF65-F5344CB8AC3E}">
        <p14:creationId xmlns:p14="http://schemas.microsoft.com/office/powerpoint/2010/main" val="201753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D8032-D32A-4833-B39B-65AA0A8B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9547"/>
            <a:ext cx="10515600" cy="2398905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What Happens When A Memory Read or Memory Write Becomes Visible (i.e., Is Revealed to the Memory Hierarchy)?</a:t>
            </a:r>
          </a:p>
        </p:txBody>
      </p:sp>
    </p:spTree>
    <p:extLst>
      <p:ext uri="{BB962C8B-B14F-4D97-AF65-F5344CB8AC3E}">
        <p14:creationId xmlns:p14="http://schemas.microsoft.com/office/powerpoint/2010/main" val="139852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EA371-AF40-4699-87F3-ED95F2A3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CBBE1-1923-4F09-98AD-422CB0B95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sz="5400" dirty="0"/>
              <a:t>Introduction to Scheduling</a:t>
            </a:r>
          </a:p>
          <a:p>
            <a:r>
              <a:rPr lang="en-US" sz="5400" dirty="0"/>
              <a:t>Linux’s CFS Scheduler</a:t>
            </a:r>
          </a:p>
          <a:p>
            <a:r>
              <a:rPr lang="en-US" sz="5400"/>
              <a:t>Cache Consistency and CPU Affinity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323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12DD6-4814-46C3-BC7E-CB8129E06D1E}"/>
              </a:ext>
            </a:extLst>
          </p:cNvPr>
          <p:cNvSpPr/>
          <p:nvPr/>
        </p:nvSpPr>
        <p:spPr>
          <a:xfrm>
            <a:off x="0" y="1569308"/>
            <a:ext cx="4615036" cy="1754659"/>
          </a:xfrm>
          <a:prstGeom prst="rect">
            <a:avLst/>
          </a:prstGeom>
          <a:solidFill>
            <a:srgbClr val="00FF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09AA6-AB85-4D30-976B-869CDA43E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3530"/>
            <a:ext cx="12192000" cy="701603"/>
          </a:xfrm>
        </p:spPr>
        <p:txBody>
          <a:bodyPr>
            <a:normAutofit/>
          </a:bodyPr>
          <a:lstStyle/>
          <a:p>
            <a:r>
              <a:rPr lang="en-US" sz="3700" b="1" dirty="0"/>
              <a:t>x86: Store Buffers, Multiple Cores, and LOCK Prefixes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A507F0-2A12-4423-96D2-BDB5C64B7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25" y="1159126"/>
            <a:ext cx="1451429" cy="14514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D8C469-5C4E-4801-B4DD-04D90377BB54}"/>
              </a:ext>
            </a:extLst>
          </p:cNvPr>
          <p:cNvSpPr/>
          <p:nvPr/>
        </p:nvSpPr>
        <p:spPr bwMode="auto">
          <a:xfrm>
            <a:off x="6691948" y="3923208"/>
            <a:ext cx="1402582" cy="3897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a typeface="ＭＳ Ｐゴシック" pitchFamily="-96" charset="-128"/>
              </a:rPr>
              <a:t>L1 d-cache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5366E0-C776-4537-9A40-103EEE4D260F}"/>
              </a:ext>
            </a:extLst>
          </p:cNvPr>
          <p:cNvSpPr/>
          <p:nvPr/>
        </p:nvSpPr>
        <p:spPr bwMode="auto">
          <a:xfrm>
            <a:off x="5221958" y="3923208"/>
            <a:ext cx="1402582" cy="3897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a typeface="ＭＳ Ｐゴシック" pitchFamily="-96" charset="-128"/>
              </a:rPr>
              <a:t>L1 i-cache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A4277-CB13-46A5-938D-CD011BDD878D}"/>
              </a:ext>
            </a:extLst>
          </p:cNvPr>
          <p:cNvSpPr/>
          <p:nvPr/>
        </p:nvSpPr>
        <p:spPr bwMode="auto">
          <a:xfrm>
            <a:off x="5221958" y="4402180"/>
            <a:ext cx="2872572" cy="3897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a typeface="ＭＳ Ｐゴシック" pitchFamily="-96" charset="-128"/>
              </a:rPr>
              <a:t>L2 cache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E25996-DD31-4AE0-B177-04F1E47832C6}"/>
              </a:ext>
            </a:extLst>
          </p:cNvPr>
          <p:cNvSpPr/>
          <p:nvPr/>
        </p:nvSpPr>
        <p:spPr bwMode="auto">
          <a:xfrm>
            <a:off x="5221958" y="4889524"/>
            <a:ext cx="5843951" cy="3897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a typeface="ＭＳ Ｐゴシック" pitchFamily="-96" charset="-128"/>
              </a:rPr>
              <a:t>L3 cache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F6864D-4DDD-4045-A50C-F16D2970F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204" y="1159126"/>
            <a:ext cx="1451429" cy="14514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1BBF01-6E80-4EA6-98D4-051663A534B8}"/>
              </a:ext>
            </a:extLst>
          </p:cNvPr>
          <p:cNvSpPr/>
          <p:nvPr/>
        </p:nvSpPr>
        <p:spPr bwMode="auto">
          <a:xfrm>
            <a:off x="9663327" y="3923208"/>
            <a:ext cx="1402582" cy="3897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a typeface="ＭＳ Ｐゴシック" pitchFamily="-96" charset="-128"/>
              </a:rPr>
              <a:t>L1 d-cache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F18321-2C18-4C96-9C31-C07F90B3E86C}"/>
              </a:ext>
            </a:extLst>
          </p:cNvPr>
          <p:cNvSpPr/>
          <p:nvPr/>
        </p:nvSpPr>
        <p:spPr bwMode="auto">
          <a:xfrm>
            <a:off x="8193337" y="3923208"/>
            <a:ext cx="1402582" cy="3897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a typeface="ＭＳ Ｐゴシック" pitchFamily="-96" charset="-128"/>
              </a:rPr>
              <a:t>L1 i-cache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E3E9D-0B4E-4237-B42B-72B342CB8912}"/>
              </a:ext>
            </a:extLst>
          </p:cNvPr>
          <p:cNvSpPr/>
          <p:nvPr/>
        </p:nvSpPr>
        <p:spPr bwMode="auto">
          <a:xfrm>
            <a:off x="8193337" y="4402180"/>
            <a:ext cx="2872572" cy="3897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ea typeface="ＭＳ Ｐゴシック" pitchFamily="-96" charset="-128"/>
              </a:rPr>
              <a:t>L2 cache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325AE2-E1F2-4837-8133-FA2D3138F89A}"/>
              </a:ext>
            </a:extLst>
          </p:cNvPr>
          <p:cNvGrpSpPr/>
          <p:nvPr/>
        </p:nvGrpSpPr>
        <p:grpSpPr>
          <a:xfrm rot="5400000">
            <a:off x="7754534" y="2382265"/>
            <a:ext cx="685800" cy="6690168"/>
            <a:chOff x="7696202" y="2286837"/>
            <a:chExt cx="685800" cy="3257402"/>
          </a:xfrm>
        </p:grpSpPr>
        <p:sp>
          <p:nvSpPr>
            <p:cNvPr id="16" name="Rounded Rectangle 19">
              <a:extLst>
                <a:ext uri="{FF2B5EF4-FFF2-40B4-BE49-F238E27FC236}">
                  <a16:creationId xmlns:a16="http://schemas.microsoft.com/office/drawing/2014/main" id="{6FC954FE-B769-44D9-BABD-F534AA8A20D6}"/>
                </a:ext>
              </a:extLst>
            </p:cNvPr>
            <p:cNvSpPr/>
            <p:nvPr/>
          </p:nvSpPr>
          <p:spPr bwMode="auto">
            <a:xfrm>
              <a:off x="7696202" y="2286837"/>
              <a:ext cx="685800" cy="32574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66813F-31E8-418A-B23B-5A045BEF51E8}"/>
                </a:ext>
              </a:extLst>
            </p:cNvPr>
            <p:cNvSpPr txBox="1"/>
            <p:nvPr/>
          </p:nvSpPr>
          <p:spPr>
            <a:xfrm rot="16200000">
              <a:off x="7634849" y="3590036"/>
              <a:ext cx="826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RAM</a:t>
              </a:r>
            </a:p>
          </p:txBody>
        </p:sp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514F68EF-478C-4EEF-8DEA-1C4957EE3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3313" y="598543"/>
            <a:ext cx="4728253" cy="63335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A recap of what we’ve learned</a:t>
            </a:r>
          </a:p>
          <a:p>
            <a:pPr marL="288925" lvl="1"/>
            <a:r>
              <a:rPr lang="en-US" dirty="0"/>
              <a:t>A core issues writes in FIFO program order to the local store buffer</a:t>
            </a:r>
          </a:p>
          <a:p>
            <a:pPr marL="288925" lvl="1"/>
            <a:r>
              <a:rPr lang="en-US" dirty="0"/>
              <a:t>Writes become visible (i.e., leave the store buffer) at some point after they commit</a:t>
            </a:r>
          </a:p>
          <a:p>
            <a:pPr marL="288925" lvl="1"/>
            <a:r>
              <a:rPr lang="en-US" dirty="0"/>
              <a:t>Reads become visible upon hitting the MEM stage (but check the local store buffer before L* caches/RAM)</a:t>
            </a:r>
          </a:p>
          <a:p>
            <a:pPr marL="288925" lvl="1"/>
            <a:r>
              <a:rPr lang="en-US" dirty="0"/>
              <a:t>An </a:t>
            </a:r>
            <a:r>
              <a:rPr lang="en-US" dirty="0" err="1">
                <a:latin typeface="Consolas" panose="020B0609020204030204" pitchFamily="49" charset="0"/>
              </a:rPr>
              <a:t>mfence</a:t>
            </a:r>
            <a:r>
              <a:rPr lang="en-US" dirty="0"/>
              <a:t>:</a:t>
            </a:r>
          </a:p>
          <a:p>
            <a:pPr marL="966788" lvl="2"/>
            <a:r>
              <a:rPr lang="en-US" dirty="0"/>
              <a:t>Forces earlier program-order memory operations to become visible before letting subsequent ones become visible</a:t>
            </a:r>
          </a:p>
          <a:p>
            <a:pPr marL="966788" lvl="2"/>
            <a:r>
              <a:rPr lang="en-US" dirty="0"/>
              <a:t>Flushes the store buffer (i.e., makes the buffered writes visible)</a:t>
            </a:r>
          </a:p>
          <a:p>
            <a:pPr marL="228600" lvl="1"/>
            <a:r>
              <a:rPr lang="en-US" dirty="0"/>
              <a:t>A </a:t>
            </a:r>
            <a:r>
              <a:rPr lang="en-US" dirty="0" err="1">
                <a:latin typeface="Consolas" panose="020B0609020204030204" pitchFamily="49" charset="0"/>
              </a:rPr>
              <a:t>LOCK</a:t>
            </a:r>
            <a:r>
              <a:rPr lang="en-US" dirty="0" err="1"/>
              <a:t>’d</a:t>
            </a:r>
            <a:r>
              <a:rPr lang="en-US" dirty="0"/>
              <a:t> instruction:</a:t>
            </a:r>
          </a:p>
          <a:p>
            <a:pPr marL="966788" lvl="2"/>
            <a:r>
              <a:rPr lang="en-US" dirty="0"/>
              <a:t>Prevents other cores from reading/writing L*/RAM and reading from local store buffers</a:t>
            </a:r>
          </a:p>
          <a:p>
            <a:pPr marL="966788" lvl="2"/>
            <a:r>
              <a:rPr lang="en-US" dirty="0"/>
              <a:t>Flushes the store buffer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336774-8BA5-4930-AD8D-C86BA1A5C18E}"/>
              </a:ext>
            </a:extLst>
          </p:cNvPr>
          <p:cNvGrpSpPr/>
          <p:nvPr/>
        </p:nvGrpSpPr>
        <p:grpSpPr>
          <a:xfrm>
            <a:off x="5043836" y="2436784"/>
            <a:ext cx="6103352" cy="1380512"/>
            <a:chOff x="5043836" y="2436784"/>
            <a:chExt cx="6103352" cy="138051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218EB54-6AD4-40B3-9F35-3214207AE680}"/>
                </a:ext>
              </a:extLst>
            </p:cNvPr>
            <p:cNvGrpSpPr/>
            <p:nvPr/>
          </p:nvGrpSpPr>
          <p:grpSpPr>
            <a:xfrm>
              <a:off x="5043836" y="2682193"/>
              <a:ext cx="1957002" cy="1032467"/>
              <a:chOff x="4388923" y="3374173"/>
              <a:chExt cx="1957002" cy="1032467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A8E2764-5490-4D29-9C97-94DA68E04DAA}"/>
                  </a:ext>
                </a:extLst>
              </p:cNvPr>
              <p:cNvGrpSpPr/>
              <p:nvPr/>
            </p:nvGrpSpPr>
            <p:grpSpPr>
              <a:xfrm>
                <a:off x="4388923" y="3374173"/>
                <a:ext cx="1957002" cy="1032467"/>
                <a:chOff x="4388923" y="3374173"/>
                <a:chExt cx="1957002" cy="1032467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0A9B407-9420-4DFA-9A77-930C4BF6CE96}"/>
                    </a:ext>
                  </a:extLst>
                </p:cNvPr>
                <p:cNvSpPr/>
                <p:nvPr/>
              </p:nvSpPr>
              <p:spPr bwMode="auto">
                <a:xfrm>
                  <a:off x="5589086" y="3374173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5F9C841-4563-4AB6-A35F-CAE5EC6C6531}"/>
                    </a:ext>
                  </a:extLst>
                </p:cNvPr>
                <p:cNvSpPr/>
                <p:nvPr/>
              </p:nvSpPr>
              <p:spPr bwMode="auto">
                <a:xfrm>
                  <a:off x="5589085" y="3627464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CC7E58B-217E-4599-BEC3-A0F8D13419CB}"/>
                    </a:ext>
                  </a:extLst>
                </p:cNvPr>
                <p:cNvSpPr/>
                <p:nvPr/>
              </p:nvSpPr>
              <p:spPr bwMode="auto">
                <a:xfrm>
                  <a:off x="5589085" y="3888589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BD10F98-995A-45ED-A32E-8D9D456D348A}"/>
                    </a:ext>
                  </a:extLst>
                </p:cNvPr>
                <p:cNvSpPr/>
                <p:nvPr/>
              </p:nvSpPr>
              <p:spPr bwMode="auto">
                <a:xfrm>
                  <a:off x="5589085" y="4145515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41B5FDD-CBDD-40CA-9706-810924F2DE42}"/>
                    </a:ext>
                  </a:extLst>
                </p:cNvPr>
                <p:cNvSpPr txBox="1"/>
                <p:nvPr/>
              </p:nvSpPr>
              <p:spPr>
                <a:xfrm>
                  <a:off x="4388923" y="3435781"/>
                  <a:ext cx="1091571" cy="878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Store</a:t>
                  </a:r>
                </a:p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buffer</a:t>
                  </a:r>
                </a:p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(FIFO)</a:t>
                  </a:r>
                </a:p>
              </p:txBody>
            </p:sp>
          </p:grp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5A7AFCAC-AE04-48C9-992C-BF9EF345A383}"/>
                  </a:ext>
                </a:extLst>
              </p:cNvPr>
              <p:cNvCxnSpPr/>
              <p:nvPr/>
            </p:nvCxnSpPr>
            <p:spPr>
              <a:xfrm>
                <a:off x="5480494" y="3374173"/>
                <a:ext cx="0" cy="10324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D17A08D-6B8E-42C3-9834-FA2B6EB78569}"/>
                </a:ext>
              </a:extLst>
            </p:cNvPr>
            <p:cNvGrpSpPr/>
            <p:nvPr/>
          </p:nvGrpSpPr>
          <p:grpSpPr>
            <a:xfrm>
              <a:off x="9217499" y="2682193"/>
              <a:ext cx="1929689" cy="1046042"/>
              <a:chOff x="8562586" y="3374173"/>
              <a:chExt cx="1929689" cy="1046042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8C6185A-44C7-4597-B848-94D04CCBAA33}"/>
                  </a:ext>
                </a:extLst>
              </p:cNvPr>
              <p:cNvGrpSpPr/>
              <p:nvPr/>
            </p:nvGrpSpPr>
            <p:grpSpPr>
              <a:xfrm>
                <a:off x="8562586" y="3374173"/>
                <a:ext cx="1929689" cy="1032467"/>
                <a:chOff x="8562586" y="3374173"/>
                <a:chExt cx="1929689" cy="1032467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8B880FD-3A39-43EB-BA4D-703B77547B28}"/>
                    </a:ext>
                  </a:extLst>
                </p:cNvPr>
                <p:cNvSpPr/>
                <p:nvPr/>
              </p:nvSpPr>
              <p:spPr bwMode="auto">
                <a:xfrm>
                  <a:off x="8562587" y="3374173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B79D7FC-3285-49DF-977F-6C989372B82C}"/>
                    </a:ext>
                  </a:extLst>
                </p:cNvPr>
                <p:cNvSpPr/>
                <p:nvPr/>
              </p:nvSpPr>
              <p:spPr bwMode="auto">
                <a:xfrm>
                  <a:off x="8562586" y="3627464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CA67F47-4D69-47DB-A500-E0E138ADC476}"/>
                    </a:ext>
                  </a:extLst>
                </p:cNvPr>
                <p:cNvSpPr/>
                <p:nvPr/>
              </p:nvSpPr>
              <p:spPr bwMode="auto">
                <a:xfrm>
                  <a:off x="8562586" y="3888589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2A689A8-BD2A-4B5E-B242-A54E6B4EDCC4}"/>
                    </a:ext>
                  </a:extLst>
                </p:cNvPr>
                <p:cNvSpPr/>
                <p:nvPr/>
              </p:nvSpPr>
              <p:spPr bwMode="auto">
                <a:xfrm>
                  <a:off x="8562586" y="4145515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B92FDFC-1DEF-4DF6-8EE0-8E375E535028}"/>
                    </a:ext>
                  </a:extLst>
                </p:cNvPr>
                <p:cNvSpPr txBox="1"/>
                <p:nvPr/>
              </p:nvSpPr>
              <p:spPr>
                <a:xfrm>
                  <a:off x="9400704" y="3435782"/>
                  <a:ext cx="1091571" cy="878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Store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buffer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(FIFO)</a:t>
                  </a:r>
                </a:p>
              </p:txBody>
            </p:sp>
          </p:grp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23D26EE-A439-421A-A89C-0E8E250A321C}"/>
                  </a:ext>
                </a:extLst>
              </p:cNvPr>
              <p:cNvCxnSpPr/>
              <p:nvPr/>
            </p:nvCxnSpPr>
            <p:spPr>
              <a:xfrm>
                <a:off x="9435041" y="3387748"/>
                <a:ext cx="0" cy="10324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A79A365-1411-4ED2-BED8-22DDF76470CD}"/>
                </a:ext>
              </a:extLst>
            </p:cNvPr>
            <p:cNvGrpSpPr/>
            <p:nvPr/>
          </p:nvGrpSpPr>
          <p:grpSpPr>
            <a:xfrm>
              <a:off x="6820139" y="2436784"/>
              <a:ext cx="2587083" cy="1380512"/>
              <a:chOff x="6165226" y="3128764"/>
              <a:chExt cx="2587083" cy="1380512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6A7F5D47-7564-4E7B-814B-0D62B0A967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5539" y="3128764"/>
                <a:ext cx="630952" cy="783761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519C1E-C8BD-4DB0-AC09-CDFC1711C8F9}"/>
                  </a:ext>
                </a:extLst>
              </p:cNvPr>
              <p:cNvSpPr txBox="1"/>
              <p:nvPr/>
            </p:nvSpPr>
            <p:spPr>
              <a:xfrm>
                <a:off x="6165226" y="3903982"/>
                <a:ext cx="2587083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2400" dirty="0"/>
                  <a:t>LOCK prefix lock</a:t>
                </a:r>
              </a:p>
              <a:p>
                <a:pPr algn="ctr">
                  <a:lnSpc>
                    <a:spcPts val="2000"/>
                  </a:lnSpc>
                </a:pPr>
                <a:r>
                  <a:rPr lang="en-US" dirty="0"/>
                  <a:t>(hardware-maintained)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903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E9B7A1-A681-497E-B648-5AE7E3FB9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25" y="1159126"/>
            <a:ext cx="1451429" cy="1451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46F830-343C-4BCC-BCF1-F0EEF47AF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204" y="1159126"/>
            <a:ext cx="1451429" cy="1451429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617C05C-F602-45A7-A23F-DF9690D9043F}"/>
              </a:ext>
            </a:extLst>
          </p:cNvPr>
          <p:cNvGrpSpPr/>
          <p:nvPr/>
        </p:nvGrpSpPr>
        <p:grpSpPr>
          <a:xfrm>
            <a:off x="5221958" y="3923208"/>
            <a:ext cx="5843951" cy="1356108"/>
            <a:chOff x="5221958" y="3923208"/>
            <a:chExt cx="5843951" cy="135610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85925B-9CE5-4D47-9038-D575B098C83B}"/>
                </a:ext>
              </a:extLst>
            </p:cNvPr>
            <p:cNvSpPr/>
            <p:nvPr/>
          </p:nvSpPr>
          <p:spPr bwMode="auto">
            <a:xfrm>
              <a:off x="6691948" y="3923208"/>
              <a:ext cx="1402582" cy="3897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ea typeface="ＭＳ Ｐゴシック" pitchFamily="-96" charset="-128"/>
                </a:rPr>
                <a:t>L1 d-cache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448C0E-5E07-4148-AD2B-04E15EBAA775}"/>
                </a:ext>
              </a:extLst>
            </p:cNvPr>
            <p:cNvSpPr/>
            <p:nvPr/>
          </p:nvSpPr>
          <p:spPr bwMode="auto">
            <a:xfrm>
              <a:off x="5221958" y="3923208"/>
              <a:ext cx="1402582" cy="3897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ea typeface="ＭＳ Ｐゴシック" pitchFamily="-96" charset="-128"/>
                </a:rPr>
                <a:t>L1 i-cache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6E5AC0-0CF3-4D09-B512-6B2F93592739}"/>
                </a:ext>
              </a:extLst>
            </p:cNvPr>
            <p:cNvSpPr/>
            <p:nvPr/>
          </p:nvSpPr>
          <p:spPr bwMode="auto">
            <a:xfrm>
              <a:off x="9663327" y="3923208"/>
              <a:ext cx="1402582" cy="3897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ea typeface="ＭＳ Ｐゴシック" pitchFamily="-96" charset="-128"/>
                </a:rPr>
                <a:t>L1 d-cache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BD6FDF-3105-4F6E-A2EA-4234F30E2536}"/>
                </a:ext>
              </a:extLst>
            </p:cNvPr>
            <p:cNvSpPr/>
            <p:nvPr/>
          </p:nvSpPr>
          <p:spPr bwMode="auto">
            <a:xfrm>
              <a:off x="8193337" y="3923208"/>
              <a:ext cx="1402582" cy="3897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>
                  <a:ea typeface="ＭＳ Ｐゴシック" pitchFamily="-96" charset="-128"/>
                </a:rPr>
                <a:t>L1 i-cache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8DBAAF4-ABDC-4375-9E78-46E23E58BC4E}"/>
                </a:ext>
              </a:extLst>
            </p:cNvPr>
            <p:cNvGrpSpPr/>
            <p:nvPr/>
          </p:nvGrpSpPr>
          <p:grpSpPr>
            <a:xfrm>
              <a:off x="5221958" y="4402180"/>
              <a:ext cx="5843951" cy="877136"/>
              <a:chOff x="5221958" y="4402180"/>
              <a:chExt cx="5843951" cy="87713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D61AFCD-15F3-43F2-AED4-57FED3091284}"/>
                  </a:ext>
                </a:extLst>
              </p:cNvPr>
              <p:cNvSpPr/>
              <p:nvPr/>
            </p:nvSpPr>
            <p:spPr bwMode="auto">
              <a:xfrm>
                <a:off x="5221958" y="4402180"/>
                <a:ext cx="2872572" cy="3897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>
                    <a:ea typeface="ＭＳ Ｐゴシック" pitchFamily="-96" charset="-128"/>
                  </a:rPr>
                  <a:t>L2 cache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30B1AE0-8DA6-4CC7-941A-FCE6FF17408F}"/>
                  </a:ext>
                </a:extLst>
              </p:cNvPr>
              <p:cNvSpPr/>
              <p:nvPr/>
            </p:nvSpPr>
            <p:spPr bwMode="auto">
              <a:xfrm>
                <a:off x="5221958" y="4889524"/>
                <a:ext cx="5843951" cy="3897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>
                    <a:ea typeface="ＭＳ Ｐゴシック" pitchFamily="-96" charset="-128"/>
                  </a:rPr>
                  <a:t>L3 cache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CF7B207-ECF9-4337-AEBA-2C1AD83F2CE4}"/>
                  </a:ext>
                </a:extLst>
              </p:cNvPr>
              <p:cNvSpPr/>
              <p:nvPr/>
            </p:nvSpPr>
            <p:spPr bwMode="auto">
              <a:xfrm>
                <a:off x="8193337" y="4402180"/>
                <a:ext cx="2872572" cy="3897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>
                    <a:ea typeface="ＭＳ Ｐゴシック" pitchFamily="-96" charset="-128"/>
                  </a:rPr>
                  <a:t>L2 cache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BBC0A6-84A2-4005-870D-604704D7AD69}"/>
              </a:ext>
            </a:extLst>
          </p:cNvPr>
          <p:cNvGrpSpPr/>
          <p:nvPr/>
        </p:nvGrpSpPr>
        <p:grpSpPr>
          <a:xfrm rot="5400000">
            <a:off x="7754534" y="2382265"/>
            <a:ext cx="685800" cy="6690168"/>
            <a:chOff x="7696202" y="2286837"/>
            <a:chExt cx="685800" cy="3257402"/>
          </a:xfrm>
        </p:grpSpPr>
        <p:sp>
          <p:nvSpPr>
            <p:cNvPr id="14" name="Rounded Rectangle 19">
              <a:extLst>
                <a:ext uri="{FF2B5EF4-FFF2-40B4-BE49-F238E27FC236}">
                  <a16:creationId xmlns:a16="http://schemas.microsoft.com/office/drawing/2014/main" id="{0088A0CB-FFFF-4FCC-B680-0F02596DB26E}"/>
                </a:ext>
              </a:extLst>
            </p:cNvPr>
            <p:cNvSpPr/>
            <p:nvPr/>
          </p:nvSpPr>
          <p:spPr bwMode="auto">
            <a:xfrm>
              <a:off x="7696202" y="2286837"/>
              <a:ext cx="685800" cy="32574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7A1CCB-93E5-40B2-9B92-8E09AD9E0BDC}"/>
                </a:ext>
              </a:extLst>
            </p:cNvPr>
            <p:cNvSpPr txBox="1"/>
            <p:nvPr/>
          </p:nvSpPr>
          <p:spPr>
            <a:xfrm rot="16200000">
              <a:off x="7634849" y="3590036"/>
              <a:ext cx="826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RAM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BBFD44-4E3A-4C78-A010-E5757ED5FD10}"/>
              </a:ext>
            </a:extLst>
          </p:cNvPr>
          <p:cNvGrpSpPr/>
          <p:nvPr/>
        </p:nvGrpSpPr>
        <p:grpSpPr>
          <a:xfrm>
            <a:off x="5043836" y="2436784"/>
            <a:ext cx="6103352" cy="1380512"/>
            <a:chOff x="5043836" y="2436784"/>
            <a:chExt cx="6103352" cy="138051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693622C-12C2-415D-85D3-D68668D57BC0}"/>
                </a:ext>
              </a:extLst>
            </p:cNvPr>
            <p:cNvGrpSpPr/>
            <p:nvPr/>
          </p:nvGrpSpPr>
          <p:grpSpPr>
            <a:xfrm>
              <a:off x="5043836" y="2682193"/>
              <a:ext cx="1957002" cy="1032467"/>
              <a:chOff x="4388923" y="3374173"/>
              <a:chExt cx="1957002" cy="1032467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43B7BE9-9C30-4C0B-B911-601AD1EF6433}"/>
                  </a:ext>
                </a:extLst>
              </p:cNvPr>
              <p:cNvGrpSpPr/>
              <p:nvPr/>
            </p:nvGrpSpPr>
            <p:grpSpPr>
              <a:xfrm>
                <a:off x="4388923" y="3374173"/>
                <a:ext cx="1957002" cy="1032467"/>
                <a:chOff x="4388923" y="3374173"/>
                <a:chExt cx="1957002" cy="1032467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05335B4-590B-4D7F-88F7-AE8245AE00B1}"/>
                    </a:ext>
                  </a:extLst>
                </p:cNvPr>
                <p:cNvSpPr/>
                <p:nvPr/>
              </p:nvSpPr>
              <p:spPr bwMode="auto">
                <a:xfrm>
                  <a:off x="5589086" y="3374173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3275BA5-AD1B-4469-B2B2-1D72AB7DC3BD}"/>
                    </a:ext>
                  </a:extLst>
                </p:cNvPr>
                <p:cNvSpPr/>
                <p:nvPr/>
              </p:nvSpPr>
              <p:spPr bwMode="auto">
                <a:xfrm>
                  <a:off x="5589085" y="3627464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F201D70-4910-4E1D-BA03-03526B573936}"/>
                    </a:ext>
                  </a:extLst>
                </p:cNvPr>
                <p:cNvSpPr/>
                <p:nvPr/>
              </p:nvSpPr>
              <p:spPr bwMode="auto">
                <a:xfrm>
                  <a:off x="5589085" y="3888589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B8462CA-E12F-46A5-BF69-11FB87082328}"/>
                    </a:ext>
                  </a:extLst>
                </p:cNvPr>
                <p:cNvSpPr/>
                <p:nvPr/>
              </p:nvSpPr>
              <p:spPr bwMode="auto">
                <a:xfrm>
                  <a:off x="5589085" y="4145515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60C0A2B-54DA-40E3-B280-598E26B64D79}"/>
                    </a:ext>
                  </a:extLst>
                </p:cNvPr>
                <p:cNvSpPr txBox="1"/>
                <p:nvPr/>
              </p:nvSpPr>
              <p:spPr>
                <a:xfrm>
                  <a:off x="4388923" y="3435781"/>
                  <a:ext cx="1091571" cy="878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Store</a:t>
                  </a:r>
                </a:p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buffer</a:t>
                  </a:r>
                </a:p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(FIFO)</a:t>
                  </a:r>
                </a:p>
              </p:txBody>
            </p:sp>
          </p:grp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15A5B56-BE85-4EFE-8543-C10CCDA755A0}"/>
                  </a:ext>
                </a:extLst>
              </p:cNvPr>
              <p:cNvCxnSpPr/>
              <p:nvPr/>
            </p:nvCxnSpPr>
            <p:spPr>
              <a:xfrm>
                <a:off x="5480494" y="3374173"/>
                <a:ext cx="0" cy="10324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C0E53A-5F52-4BB4-B56A-B72942B1C10D}"/>
                </a:ext>
              </a:extLst>
            </p:cNvPr>
            <p:cNvGrpSpPr/>
            <p:nvPr/>
          </p:nvGrpSpPr>
          <p:grpSpPr>
            <a:xfrm>
              <a:off x="9217499" y="2682193"/>
              <a:ext cx="1929689" cy="1046042"/>
              <a:chOff x="8562586" y="3374173"/>
              <a:chExt cx="1929689" cy="104604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8CC0027-B0B1-4E1E-8036-5E77B24EA52A}"/>
                  </a:ext>
                </a:extLst>
              </p:cNvPr>
              <p:cNvGrpSpPr/>
              <p:nvPr/>
            </p:nvGrpSpPr>
            <p:grpSpPr>
              <a:xfrm>
                <a:off x="8562586" y="3374173"/>
                <a:ext cx="1929689" cy="1032467"/>
                <a:chOff x="8562586" y="3374173"/>
                <a:chExt cx="1929689" cy="1032467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5E7B4C5-7D6B-4235-A295-19F3EC8049B6}"/>
                    </a:ext>
                  </a:extLst>
                </p:cNvPr>
                <p:cNvSpPr/>
                <p:nvPr/>
              </p:nvSpPr>
              <p:spPr bwMode="auto">
                <a:xfrm>
                  <a:off x="8562587" y="3374173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ED02AA0-3E2B-4AE2-AC35-5A056E64F5DE}"/>
                    </a:ext>
                  </a:extLst>
                </p:cNvPr>
                <p:cNvSpPr/>
                <p:nvPr/>
              </p:nvSpPr>
              <p:spPr bwMode="auto">
                <a:xfrm>
                  <a:off x="8562586" y="3627464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6026C4D-C2B1-4B4D-A54E-6EF142F0BECD}"/>
                    </a:ext>
                  </a:extLst>
                </p:cNvPr>
                <p:cNvSpPr/>
                <p:nvPr/>
              </p:nvSpPr>
              <p:spPr bwMode="auto">
                <a:xfrm>
                  <a:off x="8562586" y="3888589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00F2C79-E85B-4EF5-A35B-F224F72DE9EE}"/>
                    </a:ext>
                  </a:extLst>
                </p:cNvPr>
                <p:cNvSpPr/>
                <p:nvPr/>
              </p:nvSpPr>
              <p:spPr bwMode="auto">
                <a:xfrm>
                  <a:off x="8562586" y="4145515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667AA22-FBBC-4A50-B77C-F210523744D5}"/>
                    </a:ext>
                  </a:extLst>
                </p:cNvPr>
                <p:cNvSpPr txBox="1"/>
                <p:nvPr/>
              </p:nvSpPr>
              <p:spPr>
                <a:xfrm>
                  <a:off x="9400704" y="3435782"/>
                  <a:ext cx="1091571" cy="878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Store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buffer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(FIFO)</a:t>
                  </a:r>
                </a:p>
              </p:txBody>
            </p:sp>
          </p:grp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E8E6776C-57FE-493F-96CC-216B7DF412EB}"/>
                  </a:ext>
                </a:extLst>
              </p:cNvPr>
              <p:cNvCxnSpPr/>
              <p:nvPr/>
            </p:nvCxnSpPr>
            <p:spPr>
              <a:xfrm>
                <a:off x="9435041" y="3387748"/>
                <a:ext cx="0" cy="10324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370A32A-83A5-4F59-9F18-012854D43FF8}"/>
                </a:ext>
              </a:extLst>
            </p:cNvPr>
            <p:cNvGrpSpPr/>
            <p:nvPr/>
          </p:nvGrpSpPr>
          <p:grpSpPr>
            <a:xfrm>
              <a:off x="6820139" y="2436784"/>
              <a:ext cx="2587083" cy="1380512"/>
              <a:chOff x="6165226" y="3128764"/>
              <a:chExt cx="2587083" cy="138051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5D63A59-5574-4BBA-818C-F81E6198F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5539" y="3128764"/>
                <a:ext cx="630952" cy="78376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94E2F0-2160-4F2D-92D3-DB7F1C43B7B9}"/>
                  </a:ext>
                </a:extLst>
              </p:cNvPr>
              <p:cNvSpPr txBox="1"/>
              <p:nvPr/>
            </p:nvSpPr>
            <p:spPr>
              <a:xfrm>
                <a:off x="6165226" y="3903982"/>
                <a:ext cx="2587083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2400" dirty="0"/>
                  <a:t>LOCK prefix lock</a:t>
                </a:r>
              </a:p>
              <a:p>
                <a:pPr algn="ctr">
                  <a:lnSpc>
                    <a:spcPts val="2000"/>
                  </a:lnSpc>
                </a:pPr>
                <a:r>
                  <a:rPr lang="en-US" dirty="0"/>
                  <a:t>(hardware-maintained)</a:t>
                </a: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FFA73BE-E14A-48C5-A90C-A1EF3564C12A}"/>
              </a:ext>
            </a:extLst>
          </p:cNvPr>
          <p:cNvSpPr txBox="1"/>
          <p:nvPr/>
        </p:nvSpPr>
        <p:spPr>
          <a:xfrm>
            <a:off x="137507" y="372685"/>
            <a:ext cx="4124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Imagine that each CPU only had a private, single-layer cache . . 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DB4A98D-4EEE-4B2E-BBDB-6F667EA85C0C}"/>
              </a:ext>
            </a:extLst>
          </p:cNvPr>
          <p:cNvGrpSpPr/>
          <p:nvPr/>
        </p:nvGrpSpPr>
        <p:grpSpPr>
          <a:xfrm>
            <a:off x="8161937" y="3922429"/>
            <a:ext cx="2903971" cy="1356887"/>
            <a:chOff x="8161937" y="3922429"/>
            <a:chExt cx="2903971" cy="135688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78642BC-5665-4957-A8CA-267F8AA909BC}"/>
                </a:ext>
              </a:extLst>
            </p:cNvPr>
            <p:cNvSpPr/>
            <p:nvPr/>
          </p:nvSpPr>
          <p:spPr bwMode="auto">
            <a:xfrm>
              <a:off x="8161937" y="3922429"/>
              <a:ext cx="2903971" cy="1356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dirty="0">
                <a:ea typeface="ＭＳ Ｐゴシック" pitchFamily="-96" charset="-12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7EA3F7-6A1A-4551-BF91-305DDCA9924F}"/>
                </a:ext>
              </a:extLst>
            </p:cNvPr>
            <p:cNvSpPr txBox="1"/>
            <p:nvPr/>
          </p:nvSpPr>
          <p:spPr>
            <a:xfrm>
              <a:off x="8532683" y="4286669"/>
              <a:ext cx="2261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cs typeface="Segoe UI" panose="020B0502040204020203" pitchFamily="34" charset="0"/>
                </a:rPr>
                <a:t>Right cache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B00EDE3-77E8-47D9-B5DF-2214FC412630}"/>
              </a:ext>
            </a:extLst>
          </p:cNvPr>
          <p:cNvGrpSpPr/>
          <p:nvPr/>
        </p:nvGrpSpPr>
        <p:grpSpPr>
          <a:xfrm>
            <a:off x="5190558" y="3914070"/>
            <a:ext cx="2903971" cy="1356887"/>
            <a:chOff x="8161937" y="3922429"/>
            <a:chExt cx="2903971" cy="135688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EC758AA-B36E-469A-9375-5F6027B02B1E}"/>
                </a:ext>
              </a:extLst>
            </p:cNvPr>
            <p:cNvSpPr/>
            <p:nvPr/>
          </p:nvSpPr>
          <p:spPr bwMode="auto">
            <a:xfrm>
              <a:off x="8161937" y="3922429"/>
              <a:ext cx="2903971" cy="1356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dirty="0">
                <a:ea typeface="ＭＳ Ｐゴシック" pitchFamily="-96" charset="-128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1328DA-C3BE-40D8-B288-D2E8EAABF51E}"/>
                </a:ext>
              </a:extLst>
            </p:cNvPr>
            <p:cNvSpPr txBox="1"/>
            <p:nvPr/>
          </p:nvSpPr>
          <p:spPr>
            <a:xfrm>
              <a:off x="8532683" y="4286669"/>
              <a:ext cx="2261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cs typeface="Segoe UI" panose="020B0502040204020203" pitchFamily="34" charset="0"/>
                </a:rPr>
                <a:t>Left cache</a:t>
              </a:r>
            </a:p>
          </p:txBody>
        </p:sp>
      </p:grp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8EA8AD-456F-4BED-8ED6-580402A3B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01" y="1735988"/>
            <a:ext cx="3909118" cy="4924304"/>
          </a:xfrm>
        </p:spPr>
        <p:txBody>
          <a:bodyPr>
            <a:normAutofit/>
          </a:bodyPr>
          <a:lstStyle/>
          <a:p>
            <a:r>
              <a:rPr lang="en-US" dirty="0"/>
              <a:t>The memory hierarchy is still inclusive: RAM contains everything in both the left cache and the right cache</a:t>
            </a:r>
          </a:p>
          <a:p>
            <a:r>
              <a:rPr lang="en-US" dirty="0"/>
              <a:t>But what should happen when: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visible read</a:t>
            </a:r>
            <a:r>
              <a:rPr lang="en-US" dirty="0"/>
              <a:t> misses in the local cache?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write becomes visible</a:t>
            </a:r>
            <a:r>
              <a:rPr lang="en-US" dirty="0"/>
              <a:t> (i.e., leaves the local store buffer)?</a:t>
            </a:r>
          </a:p>
        </p:txBody>
      </p:sp>
    </p:spTree>
    <p:extLst>
      <p:ext uri="{BB962C8B-B14F-4D97-AF65-F5344CB8AC3E}">
        <p14:creationId xmlns:p14="http://schemas.microsoft.com/office/powerpoint/2010/main" val="12382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E9B7A1-A681-497E-B648-5AE7E3FB9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25" y="1159126"/>
            <a:ext cx="1451429" cy="1451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46F830-343C-4BCC-BCF1-F0EEF47AF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204" y="1159126"/>
            <a:ext cx="1451429" cy="145142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7BBC0A6-84A2-4005-870D-604704D7AD69}"/>
              </a:ext>
            </a:extLst>
          </p:cNvPr>
          <p:cNvGrpSpPr/>
          <p:nvPr/>
        </p:nvGrpSpPr>
        <p:grpSpPr>
          <a:xfrm rot="5400000">
            <a:off x="7754534" y="2382265"/>
            <a:ext cx="685800" cy="6690168"/>
            <a:chOff x="7696202" y="2286837"/>
            <a:chExt cx="685800" cy="3257402"/>
          </a:xfrm>
        </p:grpSpPr>
        <p:sp>
          <p:nvSpPr>
            <p:cNvPr id="14" name="Rounded Rectangle 19">
              <a:extLst>
                <a:ext uri="{FF2B5EF4-FFF2-40B4-BE49-F238E27FC236}">
                  <a16:creationId xmlns:a16="http://schemas.microsoft.com/office/drawing/2014/main" id="{0088A0CB-FFFF-4FCC-B680-0F02596DB26E}"/>
                </a:ext>
              </a:extLst>
            </p:cNvPr>
            <p:cNvSpPr/>
            <p:nvPr/>
          </p:nvSpPr>
          <p:spPr bwMode="auto">
            <a:xfrm>
              <a:off x="7696202" y="2286837"/>
              <a:ext cx="685800" cy="32574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7A1CCB-93E5-40B2-9B92-8E09AD9E0BDC}"/>
                </a:ext>
              </a:extLst>
            </p:cNvPr>
            <p:cNvSpPr txBox="1"/>
            <p:nvPr/>
          </p:nvSpPr>
          <p:spPr>
            <a:xfrm rot="16200000">
              <a:off x="7634849" y="3590036"/>
              <a:ext cx="826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RAM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BBFD44-4E3A-4C78-A010-E5757ED5FD10}"/>
              </a:ext>
            </a:extLst>
          </p:cNvPr>
          <p:cNvGrpSpPr/>
          <p:nvPr/>
        </p:nvGrpSpPr>
        <p:grpSpPr>
          <a:xfrm>
            <a:off x="5043836" y="2436784"/>
            <a:ext cx="6103352" cy="1380512"/>
            <a:chOff x="5043836" y="2436784"/>
            <a:chExt cx="6103352" cy="138051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693622C-12C2-415D-85D3-D68668D57BC0}"/>
                </a:ext>
              </a:extLst>
            </p:cNvPr>
            <p:cNvGrpSpPr/>
            <p:nvPr/>
          </p:nvGrpSpPr>
          <p:grpSpPr>
            <a:xfrm>
              <a:off x="5043836" y="2682193"/>
              <a:ext cx="1957002" cy="1032467"/>
              <a:chOff x="4388923" y="3374173"/>
              <a:chExt cx="1957002" cy="1032467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43B7BE9-9C30-4C0B-B911-601AD1EF6433}"/>
                  </a:ext>
                </a:extLst>
              </p:cNvPr>
              <p:cNvGrpSpPr/>
              <p:nvPr/>
            </p:nvGrpSpPr>
            <p:grpSpPr>
              <a:xfrm>
                <a:off x="4388923" y="3374173"/>
                <a:ext cx="1957002" cy="1032467"/>
                <a:chOff x="4388923" y="3374173"/>
                <a:chExt cx="1957002" cy="1032467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05335B4-590B-4D7F-88F7-AE8245AE00B1}"/>
                    </a:ext>
                  </a:extLst>
                </p:cNvPr>
                <p:cNvSpPr/>
                <p:nvPr/>
              </p:nvSpPr>
              <p:spPr bwMode="auto">
                <a:xfrm>
                  <a:off x="5589086" y="3374173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3275BA5-AD1B-4469-B2B2-1D72AB7DC3BD}"/>
                    </a:ext>
                  </a:extLst>
                </p:cNvPr>
                <p:cNvSpPr/>
                <p:nvPr/>
              </p:nvSpPr>
              <p:spPr bwMode="auto">
                <a:xfrm>
                  <a:off x="5589085" y="3627464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F201D70-4910-4E1D-BA03-03526B573936}"/>
                    </a:ext>
                  </a:extLst>
                </p:cNvPr>
                <p:cNvSpPr/>
                <p:nvPr/>
              </p:nvSpPr>
              <p:spPr bwMode="auto">
                <a:xfrm>
                  <a:off x="5589085" y="3888589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B8462CA-E12F-46A5-BF69-11FB87082328}"/>
                    </a:ext>
                  </a:extLst>
                </p:cNvPr>
                <p:cNvSpPr/>
                <p:nvPr/>
              </p:nvSpPr>
              <p:spPr bwMode="auto">
                <a:xfrm>
                  <a:off x="5589085" y="4145515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60C0A2B-54DA-40E3-B280-598E26B64D79}"/>
                    </a:ext>
                  </a:extLst>
                </p:cNvPr>
                <p:cNvSpPr txBox="1"/>
                <p:nvPr/>
              </p:nvSpPr>
              <p:spPr>
                <a:xfrm>
                  <a:off x="4388923" y="3435781"/>
                  <a:ext cx="1091571" cy="878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Store</a:t>
                  </a:r>
                </a:p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buffer</a:t>
                  </a:r>
                </a:p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(FIFO)</a:t>
                  </a:r>
                </a:p>
              </p:txBody>
            </p:sp>
          </p:grp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15A5B56-BE85-4EFE-8543-C10CCDA755A0}"/>
                  </a:ext>
                </a:extLst>
              </p:cNvPr>
              <p:cNvCxnSpPr/>
              <p:nvPr/>
            </p:nvCxnSpPr>
            <p:spPr>
              <a:xfrm>
                <a:off x="5480494" y="3374173"/>
                <a:ext cx="0" cy="10324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C0E53A-5F52-4BB4-B56A-B72942B1C10D}"/>
                </a:ext>
              </a:extLst>
            </p:cNvPr>
            <p:cNvGrpSpPr/>
            <p:nvPr/>
          </p:nvGrpSpPr>
          <p:grpSpPr>
            <a:xfrm>
              <a:off x="9217499" y="2682193"/>
              <a:ext cx="1929689" cy="1046042"/>
              <a:chOff x="8562586" y="3374173"/>
              <a:chExt cx="1929689" cy="104604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8CC0027-B0B1-4E1E-8036-5E77B24EA52A}"/>
                  </a:ext>
                </a:extLst>
              </p:cNvPr>
              <p:cNvGrpSpPr/>
              <p:nvPr/>
            </p:nvGrpSpPr>
            <p:grpSpPr>
              <a:xfrm>
                <a:off x="8562586" y="3374173"/>
                <a:ext cx="1929689" cy="1032467"/>
                <a:chOff x="8562586" y="3374173"/>
                <a:chExt cx="1929689" cy="1032467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5E7B4C5-7D6B-4235-A295-19F3EC8049B6}"/>
                    </a:ext>
                  </a:extLst>
                </p:cNvPr>
                <p:cNvSpPr/>
                <p:nvPr/>
              </p:nvSpPr>
              <p:spPr bwMode="auto">
                <a:xfrm>
                  <a:off x="8562587" y="3374173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ED02AA0-3E2B-4AE2-AC35-5A056E64F5DE}"/>
                    </a:ext>
                  </a:extLst>
                </p:cNvPr>
                <p:cNvSpPr/>
                <p:nvPr/>
              </p:nvSpPr>
              <p:spPr bwMode="auto">
                <a:xfrm>
                  <a:off x="8562586" y="3627464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6026C4D-C2B1-4B4D-A54E-6EF142F0BECD}"/>
                    </a:ext>
                  </a:extLst>
                </p:cNvPr>
                <p:cNvSpPr/>
                <p:nvPr/>
              </p:nvSpPr>
              <p:spPr bwMode="auto">
                <a:xfrm>
                  <a:off x="8562586" y="3888589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00F2C79-E85B-4EF5-A35B-F224F72DE9EE}"/>
                    </a:ext>
                  </a:extLst>
                </p:cNvPr>
                <p:cNvSpPr/>
                <p:nvPr/>
              </p:nvSpPr>
              <p:spPr bwMode="auto">
                <a:xfrm>
                  <a:off x="8562586" y="4145515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667AA22-FBBC-4A50-B77C-F210523744D5}"/>
                    </a:ext>
                  </a:extLst>
                </p:cNvPr>
                <p:cNvSpPr txBox="1"/>
                <p:nvPr/>
              </p:nvSpPr>
              <p:spPr>
                <a:xfrm>
                  <a:off x="9400704" y="3435782"/>
                  <a:ext cx="1091571" cy="878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Store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buffer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(FIFO)</a:t>
                  </a:r>
                </a:p>
              </p:txBody>
            </p:sp>
          </p:grp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E8E6776C-57FE-493F-96CC-216B7DF412EB}"/>
                  </a:ext>
                </a:extLst>
              </p:cNvPr>
              <p:cNvCxnSpPr/>
              <p:nvPr/>
            </p:nvCxnSpPr>
            <p:spPr>
              <a:xfrm>
                <a:off x="9435041" y="3387748"/>
                <a:ext cx="0" cy="10324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370A32A-83A5-4F59-9F18-012854D43FF8}"/>
                </a:ext>
              </a:extLst>
            </p:cNvPr>
            <p:cNvGrpSpPr/>
            <p:nvPr/>
          </p:nvGrpSpPr>
          <p:grpSpPr>
            <a:xfrm>
              <a:off x="6820139" y="2436784"/>
              <a:ext cx="2587083" cy="1380512"/>
              <a:chOff x="6165226" y="3128764"/>
              <a:chExt cx="2587083" cy="138051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5D63A59-5574-4BBA-818C-F81E6198F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5539" y="3128764"/>
                <a:ext cx="630952" cy="78376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94E2F0-2160-4F2D-92D3-DB7F1C43B7B9}"/>
                  </a:ext>
                </a:extLst>
              </p:cNvPr>
              <p:cNvSpPr txBox="1"/>
              <p:nvPr/>
            </p:nvSpPr>
            <p:spPr>
              <a:xfrm>
                <a:off x="6165226" y="3903982"/>
                <a:ext cx="2587083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2400" dirty="0"/>
                  <a:t>LOCK prefix lock</a:t>
                </a:r>
              </a:p>
              <a:p>
                <a:pPr algn="ctr">
                  <a:lnSpc>
                    <a:spcPts val="2000"/>
                  </a:lnSpc>
                </a:pPr>
                <a:r>
                  <a:rPr lang="en-US" dirty="0"/>
                  <a:t>(hardware-maintained)</a:t>
                </a: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FFA73BE-E14A-48C5-A90C-A1EF3564C12A}"/>
              </a:ext>
            </a:extLst>
          </p:cNvPr>
          <p:cNvSpPr txBox="1"/>
          <p:nvPr/>
        </p:nvSpPr>
        <p:spPr>
          <a:xfrm>
            <a:off x="137507" y="372685"/>
            <a:ext cx="4124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Imagine that each CPU only had a private, single-layer cache . . 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DB4A98D-4EEE-4B2E-BBDB-6F667EA85C0C}"/>
              </a:ext>
            </a:extLst>
          </p:cNvPr>
          <p:cNvGrpSpPr/>
          <p:nvPr/>
        </p:nvGrpSpPr>
        <p:grpSpPr>
          <a:xfrm>
            <a:off x="8161937" y="3922429"/>
            <a:ext cx="2903971" cy="1356887"/>
            <a:chOff x="8161937" y="3922429"/>
            <a:chExt cx="2903971" cy="135688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78642BC-5665-4957-A8CA-267F8AA909BC}"/>
                </a:ext>
              </a:extLst>
            </p:cNvPr>
            <p:cNvSpPr/>
            <p:nvPr/>
          </p:nvSpPr>
          <p:spPr bwMode="auto">
            <a:xfrm>
              <a:off x="8161937" y="3922429"/>
              <a:ext cx="2903971" cy="1356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dirty="0">
                <a:ea typeface="ＭＳ Ｐゴシック" pitchFamily="-96" charset="-12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7EA3F7-6A1A-4551-BF91-305DDCA9924F}"/>
                </a:ext>
              </a:extLst>
            </p:cNvPr>
            <p:cNvSpPr txBox="1"/>
            <p:nvPr/>
          </p:nvSpPr>
          <p:spPr>
            <a:xfrm>
              <a:off x="8532683" y="4286669"/>
              <a:ext cx="2261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cs typeface="Segoe UI" panose="020B0502040204020203" pitchFamily="34" charset="0"/>
                </a:rPr>
                <a:t>Right cache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B00EDE3-77E8-47D9-B5DF-2214FC412630}"/>
              </a:ext>
            </a:extLst>
          </p:cNvPr>
          <p:cNvGrpSpPr/>
          <p:nvPr/>
        </p:nvGrpSpPr>
        <p:grpSpPr>
          <a:xfrm>
            <a:off x="5190558" y="3914070"/>
            <a:ext cx="2903971" cy="1356887"/>
            <a:chOff x="8161937" y="3922429"/>
            <a:chExt cx="2903971" cy="135688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EC758AA-B36E-469A-9375-5F6027B02B1E}"/>
                </a:ext>
              </a:extLst>
            </p:cNvPr>
            <p:cNvSpPr/>
            <p:nvPr/>
          </p:nvSpPr>
          <p:spPr bwMode="auto">
            <a:xfrm>
              <a:off x="8161937" y="3922429"/>
              <a:ext cx="2903971" cy="1356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dirty="0">
                <a:ea typeface="ＭＳ Ｐゴシック" pitchFamily="-96" charset="-128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1328DA-C3BE-40D8-B288-D2E8EAABF51E}"/>
                </a:ext>
              </a:extLst>
            </p:cNvPr>
            <p:cNvSpPr txBox="1"/>
            <p:nvPr/>
          </p:nvSpPr>
          <p:spPr>
            <a:xfrm>
              <a:off x="8532683" y="4286669"/>
              <a:ext cx="2261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cs typeface="Segoe UI" panose="020B0502040204020203" pitchFamily="34" charset="0"/>
                </a:rPr>
                <a:t>Left cache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208B47A-1200-4B0E-B9B3-C0BA3194EAC7}"/>
              </a:ext>
            </a:extLst>
          </p:cNvPr>
          <p:cNvSpPr txBox="1"/>
          <p:nvPr/>
        </p:nvSpPr>
        <p:spPr>
          <a:xfrm>
            <a:off x="5626886" y="297843"/>
            <a:ext cx="5167083" cy="91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/>
              <a:t>Write-through caches with cache line invalidation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443310C-78BB-41F5-A0BC-016C81AC4BB1}"/>
              </a:ext>
            </a:extLst>
          </p:cNvPr>
          <p:cNvGrpSpPr/>
          <p:nvPr/>
        </p:nvGrpSpPr>
        <p:grpSpPr>
          <a:xfrm>
            <a:off x="8320949" y="5517098"/>
            <a:ext cx="2172546" cy="1201733"/>
            <a:chOff x="4299077" y="3675730"/>
            <a:chExt cx="2172546" cy="120173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48ED0E9-A034-4085-9FA8-2796981EE22A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x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A084C4A7-5938-40A8-9DF5-C89CB3125C69}"/>
                </a:ext>
              </a:extLst>
            </p:cNvPr>
            <p:cNvCxnSpPr>
              <a:cxnSpLocks/>
              <a:endCxn id="51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9942CB4-6E96-4659-8191-3CBEE04AFF68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d</a:t>
              </a:r>
              <a:r>
                <a:rPr lang="en-US" sz="3600" b="1" baseline="-25000" dirty="0"/>
                <a:t>0</a:t>
              </a:r>
              <a:endParaRPr lang="en-US" sz="2400" b="1" baseline="-25000" dirty="0"/>
            </a:p>
          </p:txBody>
        </p:sp>
      </p:grpSp>
      <p:sp>
        <p:nvSpPr>
          <p:cNvPr id="52" name="Arc 51">
            <a:extLst>
              <a:ext uri="{FF2B5EF4-FFF2-40B4-BE49-F238E27FC236}">
                <a16:creationId xmlns:a16="http://schemas.microsoft.com/office/drawing/2014/main" id="{B7A7D7CB-2324-4515-8F85-395AFD971572}"/>
              </a:ext>
            </a:extLst>
          </p:cNvPr>
          <p:cNvSpPr/>
          <p:nvPr/>
        </p:nvSpPr>
        <p:spPr>
          <a:xfrm rot="4164837">
            <a:off x="7594949" y="2860097"/>
            <a:ext cx="4172461" cy="2367608"/>
          </a:xfrm>
          <a:prstGeom prst="arc">
            <a:avLst>
              <a:gd name="adj1" fmla="val 13034504"/>
              <a:gd name="adj2" fmla="val 21335264"/>
            </a:avLst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490F14-7022-433D-AAFA-DF928944FF05}"/>
              </a:ext>
            </a:extLst>
          </p:cNvPr>
          <p:cNvSpPr txBox="1"/>
          <p:nvPr/>
        </p:nvSpPr>
        <p:spPr>
          <a:xfrm flipH="1">
            <a:off x="9317276" y="4739040"/>
            <a:ext cx="14766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d</a:t>
            </a:r>
            <a:r>
              <a:rPr lang="en-US" sz="3600" b="1" baseline="-25000" dirty="0"/>
              <a:t>0</a:t>
            </a:r>
            <a:endParaRPr lang="en-US" sz="2400" b="1" baseline="-25000" dirty="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8E732AE5-BF14-485B-9566-FBA64F9ACC1D}"/>
              </a:ext>
            </a:extLst>
          </p:cNvPr>
          <p:cNvSpPr/>
          <p:nvPr/>
        </p:nvSpPr>
        <p:spPr>
          <a:xfrm rot="15093909">
            <a:off x="8680465" y="4789488"/>
            <a:ext cx="729744" cy="1071143"/>
          </a:xfrm>
          <a:prstGeom prst="arc">
            <a:avLst>
              <a:gd name="adj1" fmla="val 12469130"/>
              <a:gd name="adj2" fmla="val 2976988"/>
            </a:avLst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55A630A0-0A87-4DD2-B107-D0A39F0D0991}"/>
              </a:ext>
            </a:extLst>
          </p:cNvPr>
          <p:cNvSpPr/>
          <p:nvPr/>
        </p:nvSpPr>
        <p:spPr>
          <a:xfrm rot="15111410" flipH="1">
            <a:off x="6105923" y="405202"/>
            <a:ext cx="4582380" cy="6094550"/>
          </a:xfrm>
          <a:prstGeom prst="arc">
            <a:avLst>
              <a:gd name="adj1" fmla="val 13199623"/>
              <a:gd name="adj2" fmla="val 21093712"/>
            </a:avLst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0A6D71E-A076-4A49-8468-72F6E151AFC7}"/>
              </a:ext>
            </a:extLst>
          </p:cNvPr>
          <p:cNvSpPr txBox="1"/>
          <p:nvPr/>
        </p:nvSpPr>
        <p:spPr>
          <a:xfrm flipH="1">
            <a:off x="6567734" y="4743178"/>
            <a:ext cx="14766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d</a:t>
            </a:r>
            <a:r>
              <a:rPr lang="en-US" sz="3600" b="1" baseline="-25000" dirty="0"/>
              <a:t>0</a:t>
            </a:r>
            <a:endParaRPr lang="en-US" sz="2400" b="1" baseline="-2500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DD3AA5E-82E4-41B7-B49A-3400DA26EFE4}"/>
              </a:ext>
            </a:extLst>
          </p:cNvPr>
          <p:cNvCxnSpPr>
            <a:cxnSpLocks/>
            <a:endCxn id="56" idx="1"/>
          </p:cNvCxnSpPr>
          <p:nvPr/>
        </p:nvCxnSpPr>
        <p:spPr>
          <a:xfrm flipH="1" flipV="1">
            <a:off x="8044427" y="4974011"/>
            <a:ext cx="942064" cy="650798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A3950844-6CC3-4471-A75F-972BBED634BC}"/>
              </a:ext>
            </a:extLst>
          </p:cNvPr>
          <p:cNvSpPr txBox="1"/>
          <p:nvPr/>
        </p:nvSpPr>
        <p:spPr>
          <a:xfrm flipH="1">
            <a:off x="10020375" y="1571234"/>
            <a:ext cx="196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onsolas" panose="020B0609020204030204" pitchFamily="49" charset="0"/>
              </a:rPr>
              <a:t>Read x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1640AB2-297C-4AD2-99DA-314C5A0F95DF}"/>
              </a:ext>
            </a:extLst>
          </p:cNvPr>
          <p:cNvSpPr txBox="1"/>
          <p:nvPr/>
        </p:nvSpPr>
        <p:spPr>
          <a:xfrm flipH="1">
            <a:off x="4184286" y="1574340"/>
            <a:ext cx="196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onsolas" panose="020B0609020204030204" pitchFamily="49" charset="0"/>
              </a:rPr>
              <a:t>Read x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4B334A2C-BFAD-44C1-8E8B-6A9E54301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01" y="1735988"/>
            <a:ext cx="3909118" cy="4924304"/>
          </a:xfrm>
        </p:spPr>
        <p:txBody>
          <a:bodyPr>
            <a:normAutofit/>
          </a:bodyPr>
          <a:lstStyle/>
          <a:p>
            <a:r>
              <a:rPr lang="en-US" dirty="0"/>
              <a:t>The memory hierarchy is still inclusive: RAM contains everything in both the left cache and the right cache</a:t>
            </a:r>
          </a:p>
          <a:p>
            <a:r>
              <a:rPr lang="en-US" dirty="0"/>
              <a:t>But what should happen when: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visible read</a:t>
            </a:r>
            <a:r>
              <a:rPr lang="en-US" dirty="0"/>
              <a:t> misses in the local cache?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write becomes visible</a:t>
            </a:r>
            <a:r>
              <a:rPr lang="en-US" dirty="0"/>
              <a:t> (i.e., leaves the local store buffer)?</a:t>
            </a:r>
          </a:p>
        </p:txBody>
      </p:sp>
    </p:spTree>
    <p:extLst>
      <p:ext uri="{BB962C8B-B14F-4D97-AF65-F5344CB8AC3E}">
        <p14:creationId xmlns:p14="http://schemas.microsoft.com/office/powerpoint/2010/main" val="129665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 animBg="1"/>
      <p:bldP spid="53" grpId="1" animBg="1"/>
      <p:bldP spid="53" grpId="2" animBg="1"/>
      <p:bldP spid="54" grpId="0" animBg="1"/>
      <p:bldP spid="55" grpId="0" animBg="1"/>
      <p:bldP spid="55" grpId="1" animBg="1"/>
      <p:bldP spid="56" grpId="0" animBg="1"/>
      <p:bldP spid="59" grpId="0"/>
      <p:bldP spid="59" grpId="1"/>
      <p:bldP spid="60" grpId="0"/>
      <p:bldP spid="60" grpId="1"/>
      <p:bldP spid="60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E9B7A1-A681-497E-B648-5AE7E3FB9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25" y="1159126"/>
            <a:ext cx="1451429" cy="1451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46F830-343C-4BCC-BCF1-F0EEF47AF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204" y="1159126"/>
            <a:ext cx="1451429" cy="145142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7BBC0A6-84A2-4005-870D-604704D7AD69}"/>
              </a:ext>
            </a:extLst>
          </p:cNvPr>
          <p:cNvGrpSpPr/>
          <p:nvPr/>
        </p:nvGrpSpPr>
        <p:grpSpPr>
          <a:xfrm rot="5400000">
            <a:off x="7754534" y="2382265"/>
            <a:ext cx="685800" cy="6690168"/>
            <a:chOff x="7696202" y="2286837"/>
            <a:chExt cx="685800" cy="3257402"/>
          </a:xfrm>
        </p:grpSpPr>
        <p:sp>
          <p:nvSpPr>
            <p:cNvPr id="14" name="Rounded Rectangle 19">
              <a:extLst>
                <a:ext uri="{FF2B5EF4-FFF2-40B4-BE49-F238E27FC236}">
                  <a16:creationId xmlns:a16="http://schemas.microsoft.com/office/drawing/2014/main" id="{0088A0CB-FFFF-4FCC-B680-0F02596DB26E}"/>
                </a:ext>
              </a:extLst>
            </p:cNvPr>
            <p:cNvSpPr/>
            <p:nvPr/>
          </p:nvSpPr>
          <p:spPr bwMode="auto">
            <a:xfrm>
              <a:off x="7696202" y="2286837"/>
              <a:ext cx="685800" cy="32574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7A1CCB-93E5-40B2-9B92-8E09AD9E0BDC}"/>
                </a:ext>
              </a:extLst>
            </p:cNvPr>
            <p:cNvSpPr txBox="1"/>
            <p:nvPr/>
          </p:nvSpPr>
          <p:spPr>
            <a:xfrm rot="16200000">
              <a:off x="7634849" y="3590036"/>
              <a:ext cx="826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RAM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BBFD44-4E3A-4C78-A010-E5757ED5FD10}"/>
              </a:ext>
            </a:extLst>
          </p:cNvPr>
          <p:cNvGrpSpPr/>
          <p:nvPr/>
        </p:nvGrpSpPr>
        <p:grpSpPr>
          <a:xfrm>
            <a:off x="5043836" y="2436784"/>
            <a:ext cx="6103352" cy="1380512"/>
            <a:chOff x="5043836" y="2436784"/>
            <a:chExt cx="6103352" cy="138051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693622C-12C2-415D-85D3-D68668D57BC0}"/>
                </a:ext>
              </a:extLst>
            </p:cNvPr>
            <p:cNvGrpSpPr/>
            <p:nvPr/>
          </p:nvGrpSpPr>
          <p:grpSpPr>
            <a:xfrm>
              <a:off x="5043836" y="2682193"/>
              <a:ext cx="1957002" cy="1032467"/>
              <a:chOff x="4388923" y="3374173"/>
              <a:chExt cx="1957002" cy="1032467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43B7BE9-9C30-4C0B-B911-601AD1EF6433}"/>
                  </a:ext>
                </a:extLst>
              </p:cNvPr>
              <p:cNvGrpSpPr/>
              <p:nvPr/>
            </p:nvGrpSpPr>
            <p:grpSpPr>
              <a:xfrm>
                <a:off x="4388923" y="3374173"/>
                <a:ext cx="1957002" cy="1032467"/>
                <a:chOff x="4388923" y="3374173"/>
                <a:chExt cx="1957002" cy="1032467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05335B4-590B-4D7F-88F7-AE8245AE00B1}"/>
                    </a:ext>
                  </a:extLst>
                </p:cNvPr>
                <p:cNvSpPr/>
                <p:nvPr/>
              </p:nvSpPr>
              <p:spPr bwMode="auto">
                <a:xfrm>
                  <a:off x="5589086" y="3374173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3275BA5-AD1B-4469-B2B2-1D72AB7DC3BD}"/>
                    </a:ext>
                  </a:extLst>
                </p:cNvPr>
                <p:cNvSpPr/>
                <p:nvPr/>
              </p:nvSpPr>
              <p:spPr bwMode="auto">
                <a:xfrm>
                  <a:off x="5589085" y="3627464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F201D70-4910-4E1D-BA03-03526B573936}"/>
                    </a:ext>
                  </a:extLst>
                </p:cNvPr>
                <p:cNvSpPr/>
                <p:nvPr/>
              </p:nvSpPr>
              <p:spPr bwMode="auto">
                <a:xfrm>
                  <a:off x="5589085" y="3888589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B8462CA-E12F-46A5-BF69-11FB87082328}"/>
                    </a:ext>
                  </a:extLst>
                </p:cNvPr>
                <p:cNvSpPr/>
                <p:nvPr/>
              </p:nvSpPr>
              <p:spPr bwMode="auto">
                <a:xfrm>
                  <a:off x="5589085" y="4145515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60C0A2B-54DA-40E3-B280-598E26B64D79}"/>
                    </a:ext>
                  </a:extLst>
                </p:cNvPr>
                <p:cNvSpPr txBox="1"/>
                <p:nvPr/>
              </p:nvSpPr>
              <p:spPr>
                <a:xfrm>
                  <a:off x="4388923" y="3435781"/>
                  <a:ext cx="1091571" cy="878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Store</a:t>
                  </a:r>
                </a:p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buffer</a:t>
                  </a:r>
                </a:p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(FIFO)</a:t>
                  </a:r>
                </a:p>
              </p:txBody>
            </p:sp>
          </p:grp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15A5B56-BE85-4EFE-8543-C10CCDA755A0}"/>
                  </a:ext>
                </a:extLst>
              </p:cNvPr>
              <p:cNvCxnSpPr/>
              <p:nvPr/>
            </p:nvCxnSpPr>
            <p:spPr>
              <a:xfrm>
                <a:off x="5480494" y="3374173"/>
                <a:ext cx="0" cy="10324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C0E53A-5F52-4BB4-B56A-B72942B1C10D}"/>
                </a:ext>
              </a:extLst>
            </p:cNvPr>
            <p:cNvGrpSpPr/>
            <p:nvPr/>
          </p:nvGrpSpPr>
          <p:grpSpPr>
            <a:xfrm>
              <a:off x="9217499" y="2682193"/>
              <a:ext cx="1929689" cy="1046042"/>
              <a:chOff x="8562586" y="3374173"/>
              <a:chExt cx="1929689" cy="104604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8CC0027-B0B1-4E1E-8036-5E77B24EA52A}"/>
                  </a:ext>
                </a:extLst>
              </p:cNvPr>
              <p:cNvGrpSpPr/>
              <p:nvPr/>
            </p:nvGrpSpPr>
            <p:grpSpPr>
              <a:xfrm>
                <a:off x="8562586" y="3374173"/>
                <a:ext cx="1929689" cy="1032467"/>
                <a:chOff x="8562586" y="3374173"/>
                <a:chExt cx="1929689" cy="1032467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5E7B4C5-7D6B-4235-A295-19F3EC8049B6}"/>
                    </a:ext>
                  </a:extLst>
                </p:cNvPr>
                <p:cNvSpPr/>
                <p:nvPr/>
              </p:nvSpPr>
              <p:spPr bwMode="auto">
                <a:xfrm>
                  <a:off x="8562587" y="3374173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ED02AA0-3E2B-4AE2-AC35-5A056E64F5DE}"/>
                    </a:ext>
                  </a:extLst>
                </p:cNvPr>
                <p:cNvSpPr/>
                <p:nvPr/>
              </p:nvSpPr>
              <p:spPr bwMode="auto">
                <a:xfrm>
                  <a:off x="8562586" y="3627464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6026C4D-C2B1-4B4D-A54E-6EF142F0BECD}"/>
                    </a:ext>
                  </a:extLst>
                </p:cNvPr>
                <p:cNvSpPr/>
                <p:nvPr/>
              </p:nvSpPr>
              <p:spPr bwMode="auto">
                <a:xfrm>
                  <a:off x="8562586" y="3888589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00F2C79-E85B-4EF5-A35B-F224F72DE9EE}"/>
                    </a:ext>
                  </a:extLst>
                </p:cNvPr>
                <p:cNvSpPr/>
                <p:nvPr/>
              </p:nvSpPr>
              <p:spPr bwMode="auto">
                <a:xfrm>
                  <a:off x="8562586" y="4145515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667AA22-FBBC-4A50-B77C-F210523744D5}"/>
                    </a:ext>
                  </a:extLst>
                </p:cNvPr>
                <p:cNvSpPr txBox="1"/>
                <p:nvPr/>
              </p:nvSpPr>
              <p:spPr>
                <a:xfrm>
                  <a:off x="9400704" y="3435782"/>
                  <a:ext cx="1091571" cy="878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Store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buffer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(FIFO)</a:t>
                  </a:r>
                </a:p>
              </p:txBody>
            </p:sp>
          </p:grp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E8E6776C-57FE-493F-96CC-216B7DF412EB}"/>
                  </a:ext>
                </a:extLst>
              </p:cNvPr>
              <p:cNvCxnSpPr/>
              <p:nvPr/>
            </p:nvCxnSpPr>
            <p:spPr>
              <a:xfrm>
                <a:off x="9435041" y="3387748"/>
                <a:ext cx="0" cy="10324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370A32A-83A5-4F59-9F18-012854D43FF8}"/>
                </a:ext>
              </a:extLst>
            </p:cNvPr>
            <p:cNvGrpSpPr/>
            <p:nvPr/>
          </p:nvGrpSpPr>
          <p:grpSpPr>
            <a:xfrm>
              <a:off x="6820139" y="2436784"/>
              <a:ext cx="2587083" cy="1380512"/>
              <a:chOff x="6165226" y="3128764"/>
              <a:chExt cx="2587083" cy="138051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5D63A59-5574-4BBA-818C-F81E6198F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5539" y="3128764"/>
                <a:ext cx="630952" cy="78376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94E2F0-2160-4F2D-92D3-DB7F1C43B7B9}"/>
                  </a:ext>
                </a:extLst>
              </p:cNvPr>
              <p:cNvSpPr txBox="1"/>
              <p:nvPr/>
            </p:nvSpPr>
            <p:spPr>
              <a:xfrm>
                <a:off x="6165226" y="3903982"/>
                <a:ext cx="2587083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2400" dirty="0"/>
                  <a:t>LOCK prefix lock</a:t>
                </a:r>
              </a:p>
              <a:p>
                <a:pPr algn="ctr">
                  <a:lnSpc>
                    <a:spcPts val="2000"/>
                  </a:lnSpc>
                </a:pPr>
                <a:r>
                  <a:rPr lang="en-US" dirty="0"/>
                  <a:t>(hardware-maintained)</a:t>
                </a: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FFA73BE-E14A-48C5-A90C-A1EF3564C12A}"/>
              </a:ext>
            </a:extLst>
          </p:cNvPr>
          <p:cNvSpPr txBox="1"/>
          <p:nvPr/>
        </p:nvSpPr>
        <p:spPr>
          <a:xfrm>
            <a:off x="137507" y="372685"/>
            <a:ext cx="4124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Imagine that each CPU only had a private, single-layer cache . . 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DB4A98D-4EEE-4B2E-BBDB-6F667EA85C0C}"/>
              </a:ext>
            </a:extLst>
          </p:cNvPr>
          <p:cNvGrpSpPr/>
          <p:nvPr/>
        </p:nvGrpSpPr>
        <p:grpSpPr>
          <a:xfrm>
            <a:off x="8161937" y="3922429"/>
            <a:ext cx="2903971" cy="1356887"/>
            <a:chOff x="8161937" y="3922429"/>
            <a:chExt cx="2903971" cy="135688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78642BC-5665-4957-A8CA-267F8AA909BC}"/>
                </a:ext>
              </a:extLst>
            </p:cNvPr>
            <p:cNvSpPr/>
            <p:nvPr/>
          </p:nvSpPr>
          <p:spPr bwMode="auto">
            <a:xfrm>
              <a:off x="8161937" y="3922429"/>
              <a:ext cx="2903971" cy="1356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dirty="0">
                <a:ea typeface="ＭＳ Ｐゴシック" pitchFamily="-96" charset="-12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7EA3F7-6A1A-4551-BF91-305DDCA9924F}"/>
                </a:ext>
              </a:extLst>
            </p:cNvPr>
            <p:cNvSpPr txBox="1"/>
            <p:nvPr/>
          </p:nvSpPr>
          <p:spPr>
            <a:xfrm>
              <a:off x="8532683" y="4286669"/>
              <a:ext cx="2261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cs typeface="Segoe UI" panose="020B0502040204020203" pitchFamily="34" charset="0"/>
                </a:rPr>
                <a:t>Right cache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B00EDE3-77E8-47D9-B5DF-2214FC412630}"/>
              </a:ext>
            </a:extLst>
          </p:cNvPr>
          <p:cNvGrpSpPr/>
          <p:nvPr/>
        </p:nvGrpSpPr>
        <p:grpSpPr>
          <a:xfrm>
            <a:off x="5190558" y="3914070"/>
            <a:ext cx="2903971" cy="1356887"/>
            <a:chOff x="8161937" y="3922429"/>
            <a:chExt cx="2903971" cy="135688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EC758AA-B36E-469A-9375-5F6027B02B1E}"/>
                </a:ext>
              </a:extLst>
            </p:cNvPr>
            <p:cNvSpPr/>
            <p:nvPr/>
          </p:nvSpPr>
          <p:spPr bwMode="auto">
            <a:xfrm>
              <a:off x="8161937" y="3922429"/>
              <a:ext cx="2903971" cy="1356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dirty="0">
                <a:ea typeface="ＭＳ Ｐゴシック" pitchFamily="-96" charset="-128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1328DA-C3BE-40D8-B288-D2E8EAABF51E}"/>
                </a:ext>
              </a:extLst>
            </p:cNvPr>
            <p:cNvSpPr txBox="1"/>
            <p:nvPr/>
          </p:nvSpPr>
          <p:spPr>
            <a:xfrm>
              <a:off x="8532683" y="4286669"/>
              <a:ext cx="2261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cs typeface="Segoe UI" panose="020B0502040204020203" pitchFamily="34" charset="0"/>
                </a:rPr>
                <a:t>Left cache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208B47A-1200-4B0E-B9B3-C0BA3194EAC7}"/>
              </a:ext>
            </a:extLst>
          </p:cNvPr>
          <p:cNvSpPr txBox="1"/>
          <p:nvPr/>
        </p:nvSpPr>
        <p:spPr>
          <a:xfrm>
            <a:off x="5626886" y="297843"/>
            <a:ext cx="5167083" cy="91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/>
              <a:t>Write-through caches with cache line invalidation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8ED0E9-A034-4085-9FA8-2796981EE22A}"/>
              </a:ext>
            </a:extLst>
          </p:cNvPr>
          <p:cNvSpPr txBox="1"/>
          <p:nvPr/>
        </p:nvSpPr>
        <p:spPr>
          <a:xfrm flipH="1">
            <a:off x="8320949" y="6257166"/>
            <a:ext cx="196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Address: x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084C4A7-5938-40A8-9DF5-C89CB3125C69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9404100" y="5978763"/>
            <a:ext cx="351048" cy="37673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9942CB4-6E96-4659-8191-3CBEE04AFF68}"/>
              </a:ext>
            </a:extLst>
          </p:cNvPr>
          <p:cNvSpPr txBox="1"/>
          <p:nvPr/>
        </p:nvSpPr>
        <p:spPr>
          <a:xfrm flipH="1">
            <a:off x="9016802" y="5517098"/>
            <a:ext cx="147669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d</a:t>
            </a:r>
            <a:r>
              <a:rPr lang="en-US" sz="3600" b="1" baseline="-25000" dirty="0"/>
              <a:t>0</a:t>
            </a:r>
            <a:endParaRPr lang="en-US" sz="2400" b="1" baseline="-25000" dirty="0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B7A7D7CB-2324-4515-8F85-395AFD971572}"/>
              </a:ext>
            </a:extLst>
          </p:cNvPr>
          <p:cNvSpPr/>
          <p:nvPr/>
        </p:nvSpPr>
        <p:spPr>
          <a:xfrm rot="4164837">
            <a:off x="7594949" y="2860097"/>
            <a:ext cx="4172461" cy="2367608"/>
          </a:xfrm>
          <a:prstGeom prst="arc">
            <a:avLst>
              <a:gd name="adj1" fmla="val 13034504"/>
              <a:gd name="adj2" fmla="val 21335264"/>
            </a:avLst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490F14-7022-433D-AAFA-DF928944FF05}"/>
              </a:ext>
            </a:extLst>
          </p:cNvPr>
          <p:cNvSpPr txBox="1"/>
          <p:nvPr/>
        </p:nvSpPr>
        <p:spPr>
          <a:xfrm flipH="1">
            <a:off x="9317276" y="4739040"/>
            <a:ext cx="14766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d</a:t>
            </a:r>
            <a:r>
              <a:rPr lang="en-US" sz="3600" b="1" baseline="-25000" dirty="0"/>
              <a:t>0</a:t>
            </a:r>
            <a:endParaRPr lang="en-US" sz="2400" b="1" baseline="-25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0A6D71E-A076-4A49-8468-72F6E151AFC7}"/>
              </a:ext>
            </a:extLst>
          </p:cNvPr>
          <p:cNvSpPr txBox="1"/>
          <p:nvPr/>
        </p:nvSpPr>
        <p:spPr>
          <a:xfrm flipH="1">
            <a:off x="6563460" y="4745976"/>
            <a:ext cx="14766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d</a:t>
            </a:r>
            <a:r>
              <a:rPr lang="en-US" sz="3600" b="1" baseline="-25000" dirty="0"/>
              <a:t>0</a:t>
            </a:r>
            <a:endParaRPr lang="en-US" sz="2400" b="1" baseline="-250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3950844-6CC3-4471-A75F-972BBED634BC}"/>
              </a:ext>
            </a:extLst>
          </p:cNvPr>
          <p:cNvSpPr txBox="1"/>
          <p:nvPr/>
        </p:nvSpPr>
        <p:spPr>
          <a:xfrm flipH="1">
            <a:off x="10069803" y="1571234"/>
            <a:ext cx="196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Write x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F96DADF-6FA0-4D66-8BFC-0EDF85C689B4}"/>
              </a:ext>
            </a:extLst>
          </p:cNvPr>
          <p:cNvSpPr txBox="1"/>
          <p:nvPr/>
        </p:nvSpPr>
        <p:spPr>
          <a:xfrm flipH="1">
            <a:off x="9316112" y="4726682"/>
            <a:ext cx="14766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3600" b="1" baseline="-25000" dirty="0">
                <a:solidFill>
                  <a:srgbClr val="FF0000"/>
                </a:solidFill>
              </a:rPr>
              <a:t>1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EF0AC4-932E-4A27-9A9D-D7AFAD3CE5E0}"/>
              </a:ext>
            </a:extLst>
          </p:cNvPr>
          <p:cNvSpPr txBox="1"/>
          <p:nvPr/>
        </p:nvSpPr>
        <p:spPr>
          <a:xfrm flipH="1">
            <a:off x="9015458" y="5508199"/>
            <a:ext cx="14766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3600" b="1" baseline="-25000" dirty="0">
                <a:solidFill>
                  <a:srgbClr val="FF0000"/>
                </a:solidFill>
              </a:rPr>
              <a:t>1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3F77C1DB-C95D-4BC6-9599-F400BD8DCDD6}"/>
              </a:ext>
            </a:extLst>
          </p:cNvPr>
          <p:cNvSpPr/>
          <p:nvPr/>
        </p:nvSpPr>
        <p:spPr>
          <a:xfrm rot="757339" flipH="1">
            <a:off x="7276150" y="4236065"/>
            <a:ext cx="1897954" cy="1095724"/>
          </a:xfrm>
          <a:prstGeom prst="arc">
            <a:avLst>
              <a:gd name="adj1" fmla="val 13034504"/>
              <a:gd name="adj2" fmla="val 21335264"/>
            </a:avLst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4E1420C-2C98-4B10-9D3F-6943F5C91A81}"/>
              </a:ext>
            </a:extLst>
          </p:cNvPr>
          <p:cNvSpPr txBox="1"/>
          <p:nvPr/>
        </p:nvSpPr>
        <p:spPr>
          <a:xfrm flipH="1">
            <a:off x="6764193" y="3749089"/>
            <a:ext cx="2761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Invalidate x</a:t>
            </a:r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A08C74B8-779B-488C-A351-257FEF473494}"/>
              </a:ext>
            </a:extLst>
          </p:cNvPr>
          <p:cNvSpPr/>
          <p:nvPr/>
        </p:nvSpPr>
        <p:spPr>
          <a:xfrm rot="15111410" flipH="1">
            <a:off x="6105923" y="405202"/>
            <a:ext cx="4582380" cy="6094550"/>
          </a:xfrm>
          <a:prstGeom prst="arc">
            <a:avLst>
              <a:gd name="adj1" fmla="val 13199623"/>
              <a:gd name="adj2" fmla="val 21093712"/>
            </a:avLst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793EBB7-0DB8-4BBA-A328-EC0A73DE1399}"/>
              </a:ext>
            </a:extLst>
          </p:cNvPr>
          <p:cNvSpPr txBox="1"/>
          <p:nvPr/>
        </p:nvSpPr>
        <p:spPr>
          <a:xfrm flipH="1">
            <a:off x="6567734" y="4743178"/>
            <a:ext cx="14766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3600" b="1" baseline="-25000" dirty="0">
                <a:solidFill>
                  <a:srgbClr val="FF0000"/>
                </a:solidFill>
              </a:rPr>
              <a:t>1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5B31AEE-9548-4CB7-A82B-E0AF1C789729}"/>
              </a:ext>
            </a:extLst>
          </p:cNvPr>
          <p:cNvCxnSpPr>
            <a:cxnSpLocks/>
            <a:endCxn id="64" idx="1"/>
          </p:cNvCxnSpPr>
          <p:nvPr/>
        </p:nvCxnSpPr>
        <p:spPr>
          <a:xfrm flipH="1" flipV="1">
            <a:off x="8044427" y="4974011"/>
            <a:ext cx="942064" cy="650798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B165E44-B7BF-46AE-A3BF-7FFA8815C10C}"/>
              </a:ext>
            </a:extLst>
          </p:cNvPr>
          <p:cNvSpPr txBox="1"/>
          <p:nvPr/>
        </p:nvSpPr>
        <p:spPr>
          <a:xfrm flipH="1">
            <a:off x="4184286" y="1574340"/>
            <a:ext cx="196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onsolas" panose="020B0609020204030204" pitchFamily="49" charset="0"/>
              </a:rPr>
              <a:t>Read x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40BD572F-D739-429B-8552-2930F8C42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01" y="1735988"/>
            <a:ext cx="3909118" cy="4924304"/>
          </a:xfrm>
        </p:spPr>
        <p:txBody>
          <a:bodyPr>
            <a:normAutofit/>
          </a:bodyPr>
          <a:lstStyle/>
          <a:p>
            <a:r>
              <a:rPr lang="en-US" dirty="0"/>
              <a:t>The memory hierarchy is still inclusive: RAM contains everything in both the left cache and the right cache</a:t>
            </a:r>
          </a:p>
          <a:p>
            <a:r>
              <a:rPr lang="en-US" dirty="0"/>
              <a:t>But what should happen when: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visible read</a:t>
            </a:r>
            <a:r>
              <a:rPr lang="en-US" dirty="0"/>
              <a:t> misses in the local cache?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write becomes visible</a:t>
            </a:r>
            <a:r>
              <a:rPr lang="en-US" dirty="0"/>
              <a:t> (i.e., leaves the local store buffer)?</a:t>
            </a:r>
          </a:p>
        </p:txBody>
      </p:sp>
    </p:spTree>
    <p:extLst>
      <p:ext uri="{BB962C8B-B14F-4D97-AF65-F5344CB8AC3E}">
        <p14:creationId xmlns:p14="http://schemas.microsoft.com/office/powerpoint/2010/main" val="417970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2" grpId="1" animBg="1"/>
      <p:bldP spid="53" grpId="0" animBg="1"/>
      <p:bldP spid="56" grpId="0" animBg="1"/>
      <p:bldP spid="59" grpId="0"/>
      <p:bldP spid="59" grpId="1"/>
      <p:bldP spid="57" grpId="0" animBg="1"/>
      <p:bldP spid="57" grpId="1" animBg="1"/>
      <p:bldP spid="58" grpId="0" animBg="1"/>
      <p:bldP spid="58" grpId="1" animBg="1"/>
      <p:bldP spid="61" grpId="0" animBg="1"/>
      <p:bldP spid="61" grpId="1" animBg="1"/>
      <p:bldP spid="62" grpId="1"/>
      <p:bldP spid="62" grpId="2"/>
      <p:bldP spid="63" grpId="0" animBg="1"/>
      <p:bldP spid="64" grpId="0" animBg="1"/>
      <p:bldP spid="66" grpId="0"/>
      <p:bldP spid="6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E9B7A1-A681-497E-B648-5AE7E3FB9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825" y="1159126"/>
            <a:ext cx="1451429" cy="1451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46F830-343C-4BCC-BCF1-F0EEF47AF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204" y="1159126"/>
            <a:ext cx="1451429" cy="145142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7BBC0A6-84A2-4005-870D-604704D7AD69}"/>
              </a:ext>
            </a:extLst>
          </p:cNvPr>
          <p:cNvGrpSpPr/>
          <p:nvPr/>
        </p:nvGrpSpPr>
        <p:grpSpPr>
          <a:xfrm rot="5400000">
            <a:off x="7754534" y="2382265"/>
            <a:ext cx="685800" cy="6690168"/>
            <a:chOff x="7696202" y="2286837"/>
            <a:chExt cx="685800" cy="3257402"/>
          </a:xfrm>
        </p:grpSpPr>
        <p:sp>
          <p:nvSpPr>
            <p:cNvPr id="14" name="Rounded Rectangle 19">
              <a:extLst>
                <a:ext uri="{FF2B5EF4-FFF2-40B4-BE49-F238E27FC236}">
                  <a16:creationId xmlns:a16="http://schemas.microsoft.com/office/drawing/2014/main" id="{0088A0CB-FFFF-4FCC-B680-0F02596DB26E}"/>
                </a:ext>
              </a:extLst>
            </p:cNvPr>
            <p:cNvSpPr/>
            <p:nvPr/>
          </p:nvSpPr>
          <p:spPr bwMode="auto">
            <a:xfrm>
              <a:off x="7696202" y="2286837"/>
              <a:ext cx="685800" cy="32574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7A1CCB-93E5-40B2-9B92-8E09AD9E0BDC}"/>
                </a:ext>
              </a:extLst>
            </p:cNvPr>
            <p:cNvSpPr txBox="1"/>
            <p:nvPr/>
          </p:nvSpPr>
          <p:spPr>
            <a:xfrm rot="16200000">
              <a:off x="7634849" y="3590036"/>
              <a:ext cx="826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RAM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BBFD44-4E3A-4C78-A010-E5757ED5FD10}"/>
              </a:ext>
            </a:extLst>
          </p:cNvPr>
          <p:cNvGrpSpPr/>
          <p:nvPr/>
        </p:nvGrpSpPr>
        <p:grpSpPr>
          <a:xfrm>
            <a:off x="5043836" y="2436784"/>
            <a:ext cx="6103352" cy="1380512"/>
            <a:chOff x="5043836" y="2436784"/>
            <a:chExt cx="6103352" cy="138051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693622C-12C2-415D-85D3-D68668D57BC0}"/>
                </a:ext>
              </a:extLst>
            </p:cNvPr>
            <p:cNvGrpSpPr/>
            <p:nvPr/>
          </p:nvGrpSpPr>
          <p:grpSpPr>
            <a:xfrm>
              <a:off x="5043836" y="2682193"/>
              <a:ext cx="1957002" cy="1032467"/>
              <a:chOff x="4388923" y="3374173"/>
              <a:chExt cx="1957002" cy="1032467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43B7BE9-9C30-4C0B-B911-601AD1EF6433}"/>
                  </a:ext>
                </a:extLst>
              </p:cNvPr>
              <p:cNvGrpSpPr/>
              <p:nvPr/>
            </p:nvGrpSpPr>
            <p:grpSpPr>
              <a:xfrm>
                <a:off x="4388923" y="3374173"/>
                <a:ext cx="1957002" cy="1032467"/>
                <a:chOff x="4388923" y="3374173"/>
                <a:chExt cx="1957002" cy="1032467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05335B4-590B-4D7F-88F7-AE8245AE00B1}"/>
                    </a:ext>
                  </a:extLst>
                </p:cNvPr>
                <p:cNvSpPr/>
                <p:nvPr/>
              </p:nvSpPr>
              <p:spPr bwMode="auto">
                <a:xfrm>
                  <a:off x="5589086" y="3374173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3275BA5-AD1B-4469-B2B2-1D72AB7DC3BD}"/>
                    </a:ext>
                  </a:extLst>
                </p:cNvPr>
                <p:cNvSpPr/>
                <p:nvPr/>
              </p:nvSpPr>
              <p:spPr bwMode="auto">
                <a:xfrm>
                  <a:off x="5589085" y="3627464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F201D70-4910-4E1D-BA03-03526B573936}"/>
                    </a:ext>
                  </a:extLst>
                </p:cNvPr>
                <p:cNvSpPr/>
                <p:nvPr/>
              </p:nvSpPr>
              <p:spPr bwMode="auto">
                <a:xfrm>
                  <a:off x="5589085" y="3888589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B8462CA-E12F-46A5-BF69-11FB87082328}"/>
                    </a:ext>
                  </a:extLst>
                </p:cNvPr>
                <p:cNvSpPr/>
                <p:nvPr/>
              </p:nvSpPr>
              <p:spPr bwMode="auto">
                <a:xfrm>
                  <a:off x="5589085" y="4145515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60C0A2B-54DA-40E3-B280-598E26B64D79}"/>
                    </a:ext>
                  </a:extLst>
                </p:cNvPr>
                <p:cNvSpPr txBox="1"/>
                <p:nvPr/>
              </p:nvSpPr>
              <p:spPr>
                <a:xfrm>
                  <a:off x="4388923" y="3435781"/>
                  <a:ext cx="1091571" cy="878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Store</a:t>
                  </a:r>
                </a:p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buffer</a:t>
                  </a:r>
                </a:p>
                <a:p>
                  <a:pPr algn="r">
                    <a:lnSpc>
                      <a:spcPts val="2000"/>
                    </a:lnSpc>
                  </a:pPr>
                  <a:r>
                    <a:rPr lang="en-US" sz="2400" dirty="0"/>
                    <a:t>(FIFO)</a:t>
                  </a:r>
                </a:p>
              </p:txBody>
            </p:sp>
          </p:grp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15A5B56-BE85-4EFE-8543-C10CCDA755A0}"/>
                  </a:ext>
                </a:extLst>
              </p:cNvPr>
              <p:cNvCxnSpPr/>
              <p:nvPr/>
            </p:nvCxnSpPr>
            <p:spPr>
              <a:xfrm>
                <a:off x="5480494" y="3374173"/>
                <a:ext cx="0" cy="10324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C0E53A-5F52-4BB4-B56A-B72942B1C10D}"/>
                </a:ext>
              </a:extLst>
            </p:cNvPr>
            <p:cNvGrpSpPr/>
            <p:nvPr/>
          </p:nvGrpSpPr>
          <p:grpSpPr>
            <a:xfrm>
              <a:off x="9217499" y="2682193"/>
              <a:ext cx="1929689" cy="1046042"/>
              <a:chOff x="8562586" y="3374173"/>
              <a:chExt cx="1929689" cy="104604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8CC0027-B0B1-4E1E-8036-5E77B24EA52A}"/>
                  </a:ext>
                </a:extLst>
              </p:cNvPr>
              <p:cNvGrpSpPr/>
              <p:nvPr/>
            </p:nvGrpSpPr>
            <p:grpSpPr>
              <a:xfrm>
                <a:off x="8562586" y="3374173"/>
                <a:ext cx="1929689" cy="1032467"/>
                <a:chOff x="8562586" y="3374173"/>
                <a:chExt cx="1929689" cy="1032467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5E7B4C5-7D6B-4235-A295-19F3EC8049B6}"/>
                    </a:ext>
                  </a:extLst>
                </p:cNvPr>
                <p:cNvSpPr/>
                <p:nvPr/>
              </p:nvSpPr>
              <p:spPr bwMode="auto">
                <a:xfrm>
                  <a:off x="8562587" y="3374173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ED02AA0-3E2B-4AE2-AC35-5A056E64F5DE}"/>
                    </a:ext>
                  </a:extLst>
                </p:cNvPr>
                <p:cNvSpPr/>
                <p:nvPr/>
              </p:nvSpPr>
              <p:spPr bwMode="auto">
                <a:xfrm>
                  <a:off x="8562586" y="3627464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6026C4D-C2B1-4B4D-A54E-6EF142F0BECD}"/>
                    </a:ext>
                  </a:extLst>
                </p:cNvPr>
                <p:cNvSpPr/>
                <p:nvPr/>
              </p:nvSpPr>
              <p:spPr bwMode="auto">
                <a:xfrm>
                  <a:off x="8562586" y="3888589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00F2C79-E85B-4EF5-A35B-F224F72DE9EE}"/>
                    </a:ext>
                  </a:extLst>
                </p:cNvPr>
                <p:cNvSpPr/>
                <p:nvPr/>
              </p:nvSpPr>
              <p:spPr bwMode="auto">
                <a:xfrm>
                  <a:off x="8562586" y="4145515"/>
                  <a:ext cx="756839" cy="261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667AA22-FBBC-4A50-B77C-F210523744D5}"/>
                    </a:ext>
                  </a:extLst>
                </p:cNvPr>
                <p:cNvSpPr txBox="1"/>
                <p:nvPr/>
              </p:nvSpPr>
              <p:spPr>
                <a:xfrm>
                  <a:off x="9400704" y="3435782"/>
                  <a:ext cx="1091571" cy="878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Store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buffer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sz="2400" dirty="0"/>
                    <a:t>(FIFO)</a:t>
                  </a:r>
                </a:p>
              </p:txBody>
            </p:sp>
          </p:grp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E8E6776C-57FE-493F-96CC-216B7DF412EB}"/>
                  </a:ext>
                </a:extLst>
              </p:cNvPr>
              <p:cNvCxnSpPr/>
              <p:nvPr/>
            </p:nvCxnSpPr>
            <p:spPr>
              <a:xfrm>
                <a:off x="9435041" y="3387748"/>
                <a:ext cx="0" cy="10324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370A32A-83A5-4F59-9F18-012854D43FF8}"/>
                </a:ext>
              </a:extLst>
            </p:cNvPr>
            <p:cNvGrpSpPr/>
            <p:nvPr/>
          </p:nvGrpSpPr>
          <p:grpSpPr>
            <a:xfrm>
              <a:off x="6820139" y="2436784"/>
              <a:ext cx="2587083" cy="1380512"/>
              <a:chOff x="6165226" y="3128764"/>
              <a:chExt cx="2587083" cy="138051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5D63A59-5574-4BBA-818C-F81E6198F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5539" y="3128764"/>
                <a:ext cx="630952" cy="78376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94E2F0-2160-4F2D-92D3-DB7F1C43B7B9}"/>
                  </a:ext>
                </a:extLst>
              </p:cNvPr>
              <p:cNvSpPr txBox="1"/>
              <p:nvPr/>
            </p:nvSpPr>
            <p:spPr>
              <a:xfrm>
                <a:off x="6165226" y="3903982"/>
                <a:ext cx="2587083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2400" dirty="0"/>
                  <a:t>LOCK prefix lock</a:t>
                </a:r>
              </a:p>
              <a:p>
                <a:pPr algn="ctr">
                  <a:lnSpc>
                    <a:spcPts val="2000"/>
                  </a:lnSpc>
                </a:pPr>
                <a:r>
                  <a:rPr lang="en-US" dirty="0"/>
                  <a:t>(hardware-maintained)</a:t>
                </a: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FFA73BE-E14A-48C5-A90C-A1EF3564C12A}"/>
              </a:ext>
            </a:extLst>
          </p:cNvPr>
          <p:cNvSpPr txBox="1"/>
          <p:nvPr/>
        </p:nvSpPr>
        <p:spPr>
          <a:xfrm>
            <a:off x="373834" y="-75060"/>
            <a:ext cx="4124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Good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DB4A98D-4EEE-4B2E-BBDB-6F667EA85C0C}"/>
              </a:ext>
            </a:extLst>
          </p:cNvPr>
          <p:cNvGrpSpPr/>
          <p:nvPr/>
        </p:nvGrpSpPr>
        <p:grpSpPr>
          <a:xfrm>
            <a:off x="8161937" y="3922429"/>
            <a:ext cx="2903971" cy="1356887"/>
            <a:chOff x="8161937" y="3922429"/>
            <a:chExt cx="2903971" cy="135688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78642BC-5665-4957-A8CA-267F8AA909BC}"/>
                </a:ext>
              </a:extLst>
            </p:cNvPr>
            <p:cNvSpPr/>
            <p:nvPr/>
          </p:nvSpPr>
          <p:spPr bwMode="auto">
            <a:xfrm>
              <a:off x="8161937" y="3922429"/>
              <a:ext cx="2903971" cy="1356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dirty="0">
                <a:ea typeface="ＭＳ Ｐゴシック" pitchFamily="-96" charset="-12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7EA3F7-6A1A-4551-BF91-305DDCA9924F}"/>
                </a:ext>
              </a:extLst>
            </p:cNvPr>
            <p:cNvSpPr txBox="1"/>
            <p:nvPr/>
          </p:nvSpPr>
          <p:spPr>
            <a:xfrm>
              <a:off x="8532683" y="4286669"/>
              <a:ext cx="2261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cs typeface="Segoe UI" panose="020B0502040204020203" pitchFamily="34" charset="0"/>
                </a:rPr>
                <a:t>Right cache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B00EDE3-77E8-47D9-B5DF-2214FC412630}"/>
              </a:ext>
            </a:extLst>
          </p:cNvPr>
          <p:cNvGrpSpPr/>
          <p:nvPr/>
        </p:nvGrpSpPr>
        <p:grpSpPr>
          <a:xfrm>
            <a:off x="5190558" y="3914070"/>
            <a:ext cx="2903971" cy="1356887"/>
            <a:chOff x="8161937" y="3922429"/>
            <a:chExt cx="2903971" cy="135688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EC758AA-B36E-469A-9375-5F6027B02B1E}"/>
                </a:ext>
              </a:extLst>
            </p:cNvPr>
            <p:cNvSpPr/>
            <p:nvPr/>
          </p:nvSpPr>
          <p:spPr bwMode="auto">
            <a:xfrm>
              <a:off x="8161937" y="3922429"/>
              <a:ext cx="2903971" cy="1356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dirty="0">
                <a:ea typeface="ＭＳ Ｐゴシック" pitchFamily="-96" charset="-128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1328DA-C3BE-40D8-B288-D2E8EAABF51E}"/>
                </a:ext>
              </a:extLst>
            </p:cNvPr>
            <p:cNvSpPr txBox="1"/>
            <p:nvPr/>
          </p:nvSpPr>
          <p:spPr>
            <a:xfrm>
              <a:off x="8532683" y="4286669"/>
              <a:ext cx="2261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cs typeface="Segoe UI" panose="020B0502040204020203" pitchFamily="34" charset="0"/>
                </a:rPr>
                <a:t>Left cache</a:t>
              </a:r>
            </a:p>
          </p:txBody>
        </p:sp>
      </p:grp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8EA8AD-456F-4BED-8ED6-580402A3B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01" y="413806"/>
            <a:ext cx="4337918" cy="2650661"/>
          </a:xfrm>
        </p:spPr>
        <p:txBody>
          <a:bodyPr>
            <a:normAutofit/>
          </a:bodyPr>
          <a:lstStyle/>
          <a:p>
            <a:r>
              <a:rPr lang="en-US" dirty="0"/>
              <a:t>Hardware is simple</a:t>
            </a:r>
          </a:p>
          <a:p>
            <a:r>
              <a:rPr lang="en-US" dirty="0"/>
              <a:t>Once a write to location </a:t>
            </a:r>
            <a:r>
              <a:rPr lang="en-US" dirty="0">
                <a:latin typeface="Consolas" panose="020B0609020204030204" pitchFamily="49" charset="0"/>
              </a:rPr>
              <a:t>x</a:t>
            </a:r>
            <a:r>
              <a:rPr lang="en-US" dirty="0"/>
              <a:t> leaves a store buffer, all caches will see the same (i.e., a coherent) value in </a:t>
            </a:r>
            <a:r>
              <a:rPr lang="en-US" dirty="0">
                <a:latin typeface="Consolas" panose="020B0609020204030204" pitchFamily="49" charset="0"/>
              </a:rPr>
              <a:t>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8B47A-1200-4B0E-B9B3-C0BA3194EAC7}"/>
              </a:ext>
            </a:extLst>
          </p:cNvPr>
          <p:cNvSpPr txBox="1"/>
          <p:nvPr/>
        </p:nvSpPr>
        <p:spPr>
          <a:xfrm>
            <a:off x="5626886" y="297843"/>
            <a:ext cx="5167083" cy="91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/>
              <a:t>Write-through caches with cache line invalidation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8ED0E9-A034-4085-9FA8-2796981EE22A}"/>
              </a:ext>
            </a:extLst>
          </p:cNvPr>
          <p:cNvSpPr txBox="1"/>
          <p:nvPr/>
        </p:nvSpPr>
        <p:spPr>
          <a:xfrm flipH="1">
            <a:off x="8320949" y="6257166"/>
            <a:ext cx="196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Address: x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084C4A7-5938-40A8-9DF5-C89CB3125C69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9404100" y="5978763"/>
            <a:ext cx="351048" cy="37673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9942CB4-6E96-4659-8191-3CBEE04AFF68}"/>
              </a:ext>
            </a:extLst>
          </p:cNvPr>
          <p:cNvSpPr txBox="1"/>
          <p:nvPr/>
        </p:nvSpPr>
        <p:spPr>
          <a:xfrm flipH="1">
            <a:off x="9016802" y="5517098"/>
            <a:ext cx="147669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d</a:t>
            </a:r>
            <a:r>
              <a:rPr lang="en-US" sz="3600" b="1" baseline="-25000" dirty="0"/>
              <a:t>0</a:t>
            </a:r>
            <a:endParaRPr lang="en-US" sz="2400" b="1" baseline="-25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490F14-7022-433D-AAFA-DF928944FF05}"/>
              </a:ext>
            </a:extLst>
          </p:cNvPr>
          <p:cNvSpPr txBox="1"/>
          <p:nvPr/>
        </p:nvSpPr>
        <p:spPr>
          <a:xfrm flipH="1">
            <a:off x="9317276" y="4739040"/>
            <a:ext cx="14766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d</a:t>
            </a:r>
            <a:r>
              <a:rPr lang="en-US" sz="3600" b="1" baseline="-25000" dirty="0"/>
              <a:t>0</a:t>
            </a:r>
            <a:endParaRPr lang="en-US" sz="2400" b="1" baseline="-25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0A6D71E-A076-4A49-8468-72F6E151AFC7}"/>
              </a:ext>
            </a:extLst>
          </p:cNvPr>
          <p:cNvSpPr txBox="1"/>
          <p:nvPr/>
        </p:nvSpPr>
        <p:spPr>
          <a:xfrm flipH="1">
            <a:off x="6563460" y="4745976"/>
            <a:ext cx="14766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d</a:t>
            </a:r>
            <a:r>
              <a:rPr lang="en-US" sz="3600" b="1" baseline="-25000" dirty="0"/>
              <a:t>0</a:t>
            </a:r>
            <a:endParaRPr lang="en-US" sz="2400" b="1" baseline="-25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F96DADF-6FA0-4D66-8BFC-0EDF85C689B4}"/>
              </a:ext>
            </a:extLst>
          </p:cNvPr>
          <p:cNvSpPr txBox="1"/>
          <p:nvPr/>
        </p:nvSpPr>
        <p:spPr>
          <a:xfrm flipH="1">
            <a:off x="9316112" y="4726682"/>
            <a:ext cx="14766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3600" b="1" baseline="-25000" dirty="0">
                <a:solidFill>
                  <a:srgbClr val="FF0000"/>
                </a:solidFill>
              </a:rPr>
              <a:t>1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EF0AC4-932E-4A27-9A9D-D7AFAD3CE5E0}"/>
              </a:ext>
            </a:extLst>
          </p:cNvPr>
          <p:cNvSpPr txBox="1"/>
          <p:nvPr/>
        </p:nvSpPr>
        <p:spPr>
          <a:xfrm flipH="1">
            <a:off x="9015458" y="5508199"/>
            <a:ext cx="14766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3600" b="1" baseline="-25000" dirty="0">
                <a:solidFill>
                  <a:srgbClr val="FF0000"/>
                </a:solidFill>
              </a:rPr>
              <a:t>1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793EBB7-0DB8-4BBA-A328-EC0A73DE1399}"/>
              </a:ext>
            </a:extLst>
          </p:cNvPr>
          <p:cNvSpPr txBox="1"/>
          <p:nvPr/>
        </p:nvSpPr>
        <p:spPr>
          <a:xfrm flipH="1">
            <a:off x="6567734" y="4743178"/>
            <a:ext cx="147669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3600" b="1" baseline="-25000" dirty="0">
                <a:solidFill>
                  <a:srgbClr val="FF0000"/>
                </a:solidFill>
              </a:rPr>
              <a:t>1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7BB5F8-B13B-4FB4-8DA3-2C9D17CF19DD}"/>
              </a:ext>
            </a:extLst>
          </p:cNvPr>
          <p:cNvSpPr txBox="1"/>
          <p:nvPr/>
        </p:nvSpPr>
        <p:spPr>
          <a:xfrm>
            <a:off x="434450" y="2782011"/>
            <a:ext cx="4124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Bad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EBD9BFA8-75D8-4C25-8B11-DB8324F78988}"/>
              </a:ext>
            </a:extLst>
          </p:cNvPr>
          <p:cNvSpPr txBox="1">
            <a:spLocks/>
          </p:cNvSpPr>
          <p:nvPr/>
        </p:nvSpPr>
        <p:spPr>
          <a:xfrm>
            <a:off x="221117" y="3293077"/>
            <a:ext cx="4309396" cy="3429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Every update to the local cache requires a  synchronous write to RAM!</a:t>
            </a:r>
          </a:p>
          <a:p>
            <a:pPr lvl="1"/>
            <a:r>
              <a:rPr lang="en-US" dirty="0"/>
              <a:t>For memory reads, cache hits absorb bus traffic that would have gone to RAM . . .</a:t>
            </a:r>
          </a:p>
          <a:p>
            <a:pPr lvl="1"/>
            <a:r>
              <a:rPr lang="en-US" dirty="0"/>
              <a:t>. . . but all memory writes (regardless of whether they hit in the cache) send bus traffic to RAM!</a:t>
            </a:r>
          </a:p>
        </p:txBody>
      </p:sp>
    </p:spTree>
    <p:extLst>
      <p:ext uri="{BB962C8B-B14F-4D97-AF65-F5344CB8AC3E}">
        <p14:creationId xmlns:p14="http://schemas.microsoft.com/office/powerpoint/2010/main" val="4343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7001D0-C237-456B-81EC-52DC840225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50"/>
          <a:stretch/>
        </p:blipFill>
        <p:spPr>
          <a:xfrm>
            <a:off x="-12363" y="419526"/>
            <a:ext cx="4485507" cy="6175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BB1040-10BE-418C-B15B-4710518B9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567" y="-79722"/>
            <a:ext cx="7803129" cy="1325563"/>
          </a:xfrm>
        </p:spPr>
        <p:txBody>
          <a:bodyPr>
            <a:noAutofit/>
          </a:bodyPr>
          <a:lstStyle/>
          <a:p>
            <a:r>
              <a:rPr lang="en-US" sz="3600" b="1" dirty="0"/>
              <a:t>MESI Protocol: Write-</a:t>
            </a:r>
            <a:r>
              <a:rPr lang="en-US" sz="3600" b="1" u="sng" dirty="0"/>
              <a:t>back</a:t>
            </a:r>
            <a:r>
              <a:rPr lang="en-US" sz="3600" b="1" dirty="0"/>
              <a:t> Caches with Cache Line Invalidation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8D093-8B0A-40D1-9274-22089D88F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567" y="1087397"/>
            <a:ext cx="7803129" cy="589417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High-level goals:</a:t>
            </a:r>
          </a:p>
          <a:p>
            <a:pPr lvl="1"/>
            <a:r>
              <a:rPr lang="en-US" sz="2800" dirty="0"/>
              <a:t>Provide all cores with a coherent view of visible writes (i.e., writes that have left a store buffer)</a:t>
            </a:r>
          </a:p>
          <a:p>
            <a:pPr lvl="1"/>
            <a:r>
              <a:rPr lang="en-US" sz="2800" dirty="0"/>
              <a:t>For visible writes, allow cache hits to reduce traffic on the memory bus</a:t>
            </a:r>
          </a:p>
          <a:p>
            <a:pPr lvl="1"/>
            <a:r>
              <a:rPr lang="en-US" sz="2800" dirty="0"/>
              <a:t>During a visible read miss in the local cache, allow the cache line to be pulled from another cache if resident (thereby avoiding a RAM read)</a:t>
            </a:r>
          </a:p>
          <a:p>
            <a:r>
              <a:rPr lang="en-US" sz="3200" dirty="0"/>
              <a:t>When Core X writes a cache line:</a:t>
            </a:r>
          </a:p>
          <a:p>
            <a:pPr lvl="1"/>
            <a:r>
              <a:rPr lang="en-US" sz="2800" dirty="0"/>
              <a:t>We don’t immediately update RAM: This allows us to eliminate a synchronous bus message!</a:t>
            </a:r>
          </a:p>
          <a:p>
            <a:pPr lvl="1"/>
            <a:r>
              <a:rPr lang="en-US" sz="2800" dirty="0"/>
              <a:t>We do tell caches belonging to other cores that their local copies of the cache line should be invalidated</a:t>
            </a:r>
          </a:p>
          <a:p>
            <a:pPr lvl="1"/>
            <a:r>
              <a:rPr lang="en-US" sz="2800" dirty="0"/>
              <a:t>We asynchronously update RAM (e.g., when the cache line is evicted to RAM)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179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315"/>
            <a:ext cx="10515600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CE8D8-0C26-4727-A5E7-E48DBDE1F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5" y="735980"/>
            <a:ext cx="7850459" cy="60802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At any given moment, a line in a CPU’s cache can be:</a:t>
            </a:r>
          </a:p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Invalid:</a:t>
            </a:r>
            <a:r>
              <a:rPr lang="en-US" dirty="0"/>
              <a:t> The line does not hold valid data</a:t>
            </a:r>
          </a:p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Shared:</a:t>
            </a:r>
            <a:r>
              <a:rPr lang="en-US" dirty="0"/>
              <a:t> The line is valid and . . .</a:t>
            </a:r>
          </a:p>
          <a:p>
            <a:pPr lvl="1"/>
            <a:r>
              <a:rPr lang="en-US" dirty="0"/>
              <a:t>May also reside in the caches of other CPUs</a:t>
            </a:r>
          </a:p>
          <a:p>
            <a:pPr lvl="1"/>
            <a:r>
              <a:rPr lang="en-US" dirty="0"/>
              <a:t>Cannot be modified without consulting the other caches</a:t>
            </a:r>
          </a:p>
          <a:p>
            <a:pPr lvl="1"/>
            <a:r>
              <a:rPr lang="en-US" dirty="0"/>
              <a:t>Reflects the content of RAM, and thus can be evicted without requiring a write to RAM</a:t>
            </a:r>
          </a:p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Exclusive:</a:t>
            </a:r>
            <a:r>
              <a:rPr lang="en-US" dirty="0"/>
              <a:t> The line is valid and . . .</a:t>
            </a:r>
          </a:p>
          <a:p>
            <a:pPr lvl="1"/>
            <a:r>
              <a:rPr lang="en-US" dirty="0"/>
              <a:t>Only exists in the local cache</a:t>
            </a:r>
          </a:p>
          <a:p>
            <a:pPr lvl="1"/>
            <a:r>
              <a:rPr lang="en-US" dirty="0"/>
              <a:t>Can be updated without consulting other caches</a:t>
            </a:r>
          </a:p>
          <a:p>
            <a:pPr lvl="1"/>
            <a:r>
              <a:rPr lang="en-US" dirty="0"/>
              <a:t>Reflects the content of RAM, and thus can be evicted without requiring a write to RAM</a:t>
            </a:r>
          </a:p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Modified:</a:t>
            </a:r>
            <a:r>
              <a:rPr lang="en-US" dirty="0"/>
              <a:t> The line is valid and . . .</a:t>
            </a:r>
          </a:p>
          <a:p>
            <a:pPr lvl="1"/>
            <a:r>
              <a:rPr lang="en-US" dirty="0"/>
              <a:t>Only exists in the local cache</a:t>
            </a:r>
          </a:p>
          <a:p>
            <a:pPr lvl="1"/>
            <a:r>
              <a:rPr lang="en-US" dirty="0"/>
              <a:t>Has been updated by the local CPU</a:t>
            </a:r>
          </a:p>
          <a:p>
            <a:pPr lvl="1"/>
            <a:r>
              <a:rPr lang="en-US" dirty="0"/>
              <a:t>Does not reflect the content of RAM, so eviction requires an update to RAM (or a transfer of the line to another cache)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4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315"/>
            <a:ext cx="10515600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924B51-30BF-42D3-A8FE-8641F9F4E6E7}"/>
              </a:ext>
            </a:extLst>
          </p:cNvPr>
          <p:cNvGrpSpPr/>
          <p:nvPr/>
        </p:nvGrpSpPr>
        <p:grpSpPr>
          <a:xfrm>
            <a:off x="0" y="1327752"/>
            <a:ext cx="7490932" cy="2860591"/>
            <a:chOff x="0" y="1327752"/>
            <a:chExt cx="7490932" cy="28605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85FEA0-D35E-432C-BDC6-F1BD2154C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0413" y="1327753"/>
              <a:ext cx="1451429" cy="145142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467E36-A7D4-4E27-B1FF-B60D1F287DC4}"/>
                </a:ext>
              </a:extLst>
            </p:cNvPr>
            <p:cNvSpPr/>
            <p:nvPr/>
          </p:nvSpPr>
          <p:spPr bwMode="auto">
            <a:xfrm>
              <a:off x="424636" y="3542012"/>
              <a:ext cx="668114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ea typeface="ＭＳ Ｐゴシック" pitchFamily="-96" charset="-128"/>
                </a:rPr>
                <a:t>RAM	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D479C3-18C1-436F-81E2-3C95AC92C842}"/>
                </a:ext>
              </a:extLst>
            </p:cNvPr>
            <p:cNvGrpSpPr/>
            <p:nvPr/>
          </p:nvGrpSpPr>
          <p:grpSpPr>
            <a:xfrm>
              <a:off x="838200" y="2984418"/>
              <a:ext cx="2740151" cy="352359"/>
              <a:chOff x="390273" y="5177889"/>
              <a:chExt cx="2740151" cy="35235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F0558-D13F-4DED-95FB-A8D333F42D1A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BB157B-DF5D-41E7-8946-0816EF796B39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681CF2-2D5B-4468-B355-D72C01671AA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AE110F-1F19-49C9-AE92-44810590BD19}"/>
                </a:ext>
              </a:extLst>
            </p:cNvPr>
            <p:cNvSpPr txBox="1"/>
            <p:nvPr/>
          </p:nvSpPr>
          <p:spPr>
            <a:xfrm>
              <a:off x="0" y="2271845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FE488D-F0C8-4608-8390-3B37BAFFBD10}"/>
                </a:ext>
              </a:extLst>
            </p:cNvPr>
            <p:cNvSpPr txBox="1"/>
            <p:nvPr/>
          </p:nvSpPr>
          <p:spPr>
            <a:xfrm>
              <a:off x="197532" y="1950814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DE0C73-8B5B-47E3-A111-85022D225A5D}"/>
                </a:ext>
              </a:extLst>
            </p:cNvPr>
            <p:cNvSpPr txBox="1"/>
            <p:nvPr/>
          </p:nvSpPr>
          <p:spPr>
            <a:xfrm>
              <a:off x="2839711" y="2271845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B7222B-E8B2-4F6C-B2A7-363F8267DDE6}"/>
                </a:ext>
              </a:extLst>
            </p:cNvPr>
            <p:cNvCxnSpPr>
              <a:cxnSpLocks/>
            </p:cNvCxnSpPr>
            <p:nvPr/>
          </p:nvCxnSpPr>
          <p:spPr>
            <a:xfrm>
              <a:off x="3290568" y="2639717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E20AF9-A0C3-437F-A9E4-4A4F25217A16}"/>
                </a:ext>
              </a:extLst>
            </p:cNvPr>
            <p:cNvCxnSpPr>
              <a:cxnSpLocks/>
            </p:cNvCxnSpPr>
            <p:nvPr/>
          </p:nvCxnSpPr>
          <p:spPr>
            <a:xfrm>
              <a:off x="923700" y="2338886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7069CF-BA07-4974-9D4D-E4B1650EFA4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521518" y="2639717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D50A34C-E40D-41FB-91FC-EF7557159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539090" y="1327752"/>
              <a:ext cx="1451429" cy="1451429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0720640-4ADB-454D-9B06-3ECD45A3983D}"/>
                </a:ext>
              </a:extLst>
            </p:cNvPr>
            <p:cNvGrpSpPr/>
            <p:nvPr/>
          </p:nvGrpSpPr>
          <p:grpSpPr>
            <a:xfrm flipH="1">
              <a:off x="3912581" y="2984417"/>
              <a:ext cx="2740151" cy="352359"/>
              <a:chOff x="390273" y="5177889"/>
              <a:chExt cx="2740151" cy="35235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C9C3C9-16F3-43F8-8483-4C8E7BD24B90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C13C45-01D9-42EE-A056-C4AFAC684C92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875FEF-4C89-4389-9396-0BABFDAB0FC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7734D4-FD78-40DE-93FA-B56C583F64FD}"/>
                </a:ext>
              </a:extLst>
            </p:cNvPr>
            <p:cNvSpPr txBox="1"/>
            <p:nvPr/>
          </p:nvSpPr>
          <p:spPr>
            <a:xfrm flipH="1">
              <a:off x="6572818" y="2271844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41D5AE-3007-432E-95CC-BD9D5690F161}"/>
                </a:ext>
              </a:extLst>
            </p:cNvPr>
            <p:cNvSpPr txBox="1"/>
            <p:nvPr/>
          </p:nvSpPr>
          <p:spPr>
            <a:xfrm flipH="1">
              <a:off x="6012064" y="1950813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09DEA9-D564-43C1-9EC9-6F9C19BDCF80}"/>
                </a:ext>
              </a:extLst>
            </p:cNvPr>
            <p:cNvSpPr txBox="1"/>
            <p:nvPr/>
          </p:nvSpPr>
          <p:spPr>
            <a:xfrm flipH="1">
              <a:off x="3749508" y="2271844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3DB249F-EADA-48F9-A7B3-A29EDA8EF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7553" y="2639716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DD16BAC-080B-48A1-9FCC-4E2D148D8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4613" y="2338885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F9FA585-CFD1-45E3-B64D-6719EE057C9E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195520" y="2639716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C25AE3E-B43F-4E5E-A1B7-F912304F97AF}"/>
              </a:ext>
            </a:extLst>
          </p:cNvPr>
          <p:cNvSpPr txBox="1"/>
          <p:nvPr/>
        </p:nvSpPr>
        <p:spPr>
          <a:xfrm>
            <a:off x="791506" y="616926"/>
            <a:ext cx="6030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Imagine a dual-core system in which each core’s private cache has a single cache line . . 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D1AD75E-3F73-4302-86D6-944D571859EB}"/>
              </a:ext>
            </a:extLst>
          </p:cNvPr>
          <p:cNvGrpSpPr/>
          <p:nvPr/>
        </p:nvGrpSpPr>
        <p:grpSpPr>
          <a:xfrm>
            <a:off x="722893" y="2923881"/>
            <a:ext cx="2929181" cy="467547"/>
            <a:chOff x="722893" y="2923881"/>
            <a:chExt cx="2929181" cy="46754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CE84FFC-964D-4D95-A50B-8C669D7708D7}"/>
                </a:ext>
              </a:extLst>
            </p:cNvPr>
            <p:cNvSpPr txBox="1"/>
            <p:nvPr/>
          </p:nvSpPr>
          <p:spPr>
            <a:xfrm flipH="1">
              <a:off x="722893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1382AF9-2AEA-41F8-BFA2-695BB1CE60CB}"/>
                </a:ext>
              </a:extLst>
            </p:cNvPr>
            <p:cNvSpPr txBox="1"/>
            <p:nvPr/>
          </p:nvSpPr>
          <p:spPr>
            <a:xfrm flipH="1">
              <a:off x="1648801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2208F00-EC79-44DC-AD52-5A658D00A72B}"/>
                </a:ext>
              </a:extLst>
            </p:cNvPr>
            <p:cNvSpPr txBox="1"/>
            <p:nvPr/>
          </p:nvSpPr>
          <p:spPr>
            <a:xfrm flipH="1">
              <a:off x="2550504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B3F28C4-B4EA-4329-9B22-9848293892BA}"/>
              </a:ext>
            </a:extLst>
          </p:cNvPr>
          <p:cNvGrpSpPr/>
          <p:nvPr/>
        </p:nvGrpSpPr>
        <p:grpSpPr>
          <a:xfrm>
            <a:off x="3795287" y="2923881"/>
            <a:ext cx="2929181" cy="467547"/>
            <a:chOff x="3795287" y="2923881"/>
            <a:chExt cx="2929181" cy="46754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0B74142-DB4C-4809-AFBC-4E4DB0DDCDA1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11B0426-AA37-4292-B56C-C7ACD67517F4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B23D35F-017C-40BB-A405-54183EC81EF3}"/>
                </a:ext>
              </a:extLst>
            </p:cNvPr>
            <p:cNvSpPr txBox="1"/>
            <p:nvPr/>
          </p:nvSpPr>
          <p:spPr>
            <a:xfrm flipH="1">
              <a:off x="5622898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DA979E-7D26-41A0-A3C6-DACF1AFD7D98}"/>
              </a:ext>
            </a:extLst>
          </p:cNvPr>
          <p:cNvGrpSpPr/>
          <p:nvPr/>
        </p:nvGrpSpPr>
        <p:grpSpPr>
          <a:xfrm>
            <a:off x="4299077" y="3675730"/>
            <a:ext cx="2172546" cy="1201733"/>
            <a:chOff x="4299077" y="3675730"/>
            <a:chExt cx="2172546" cy="12017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D3292C-5EE7-4105-8360-05E0C388AAF5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x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CFC8D14-D61D-4C4E-B00C-AEE2598D03DA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5F44E88-C6CD-4C75-ADFE-1F2B7CB3E4D9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d</a:t>
              </a:r>
              <a:r>
                <a:rPr lang="en-US" sz="3600" b="1" baseline="-25000" dirty="0"/>
                <a:t>0</a:t>
              </a:r>
              <a:endParaRPr lang="en-US" sz="24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485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315"/>
            <a:ext cx="10515600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D80829-948F-4194-8FEA-35EF1EE8F63B}"/>
              </a:ext>
            </a:extLst>
          </p:cNvPr>
          <p:cNvSpPr txBox="1"/>
          <p:nvPr/>
        </p:nvSpPr>
        <p:spPr>
          <a:xfrm>
            <a:off x="8106940" y="3930717"/>
            <a:ext cx="3951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(j) Invalid to exclusive: The right core reads data that wasn’t already in any cache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362056-D9C3-4C9A-B000-31F3E0E33783}"/>
              </a:ext>
            </a:extLst>
          </p:cNvPr>
          <p:cNvCxnSpPr>
            <a:cxnSpLocks/>
          </p:cNvCxnSpPr>
          <p:nvPr/>
        </p:nvCxnSpPr>
        <p:spPr>
          <a:xfrm flipH="1" flipV="1">
            <a:off x="8507112" y="2279487"/>
            <a:ext cx="1396730" cy="1366964"/>
          </a:xfrm>
          <a:prstGeom prst="straightConnector1">
            <a:avLst/>
          </a:prstGeom>
          <a:ln w="28575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924B51-30BF-42D3-A8FE-8641F9F4E6E7}"/>
              </a:ext>
            </a:extLst>
          </p:cNvPr>
          <p:cNvGrpSpPr/>
          <p:nvPr/>
        </p:nvGrpSpPr>
        <p:grpSpPr>
          <a:xfrm>
            <a:off x="0" y="1327752"/>
            <a:ext cx="7490932" cy="2860591"/>
            <a:chOff x="0" y="1327752"/>
            <a:chExt cx="7490932" cy="28605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85FEA0-D35E-432C-BDC6-F1BD2154C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0413" y="1327753"/>
              <a:ext cx="1451429" cy="145142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467E36-A7D4-4E27-B1FF-B60D1F287DC4}"/>
                </a:ext>
              </a:extLst>
            </p:cNvPr>
            <p:cNvSpPr/>
            <p:nvPr/>
          </p:nvSpPr>
          <p:spPr bwMode="auto">
            <a:xfrm>
              <a:off x="424636" y="3542012"/>
              <a:ext cx="668114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ea typeface="ＭＳ Ｐゴシック" pitchFamily="-96" charset="-128"/>
                </a:rPr>
                <a:t>RAM	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D479C3-18C1-436F-81E2-3C95AC92C842}"/>
                </a:ext>
              </a:extLst>
            </p:cNvPr>
            <p:cNvGrpSpPr/>
            <p:nvPr/>
          </p:nvGrpSpPr>
          <p:grpSpPr>
            <a:xfrm>
              <a:off x="838200" y="2984418"/>
              <a:ext cx="2740151" cy="352359"/>
              <a:chOff x="390273" y="5177889"/>
              <a:chExt cx="2740151" cy="35235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F0558-D13F-4DED-95FB-A8D333F42D1A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BB157B-DF5D-41E7-8946-0816EF796B39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681CF2-2D5B-4468-B355-D72C01671AA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AE110F-1F19-49C9-AE92-44810590BD19}"/>
                </a:ext>
              </a:extLst>
            </p:cNvPr>
            <p:cNvSpPr txBox="1"/>
            <p:nvPr/>
          </p:nvSpPr>
          <p:spPr>
            <a:xfrm>
              <a:off x="0" y="2271845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FE488D-F0C8-4608-8390-3B37BAFFBD10}"/>
                </a:ext>
              </a:extLst>
            </p:cNvPr>
            <p:cNvSpPr txBox="1"/>
            <p:nvPr/>
          </p:nvSpPr>
          <p:spPr>
            <a:xfrm>
              <a:off x="197532" y="1950814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DE0C73-8B5B-47E3-A111-85022D225A5D}"/>
                </a:ext>
              </a:extLst>
            </p:cNvPr>
            <p:cNvSpPr txBox="1"/>
            <p:nvPr/>
          </p:nvSpPr>
          <p:spPr>
            <a:xfrm>
              <a:off x="2839711" y="2271845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B7222B-E8B2-4F6C-B2A7-363F8267DDE6}"/>
                </a:ext>
              </a:extLst>
            </p:cNvPr>
            <p:cNvCxnSpPr>
              <a:cxnSpLocks/>
            </p:cNvCxnSpPr>
            <p:nvPr/>
          </p:nvCxnSpPr>
          <p:spPr>
            <a:xfrm>
              <a:off x="3290568" y="2639717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E20AF9-A0C3-437F-A9E4-4A4F25217A16}"/>
                </a:ext>
              </a:extLst>
            </p:cNvPr>
            <p:cNvCxnSpPr>
              <a:cxnSpLocks/>
            </p:cNvCxnSpPr>
            <p:nvPr/>
          </p:nvCxnSpPr>
          <p:spPr>
            <a:xfrm>
              <a:off x="923700" y="2338886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7069CF-BA07-4974-9D4D-E4B1650EFA4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521518" y="2639717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D50A34C-E40D-41FB-91FC-EF7557159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539090" y="1327752"/>
              <a:ext cx="1451429" cy="1451429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0720640-4ADB-454D-9B06-3ECD45A3983D}"/>
                </a:ext>
              </a:extLst>
            </p:cNvPr>
            <p:cNvGrpSpPr/>
            <p:nvPr/>
          </p:nvGrpSpPr>
          <p:grpSpPr>
            <a:xfrm flipH="1">
              <a:off x="3912581" y="2984417"/>
              <a:ext cx="2740151" cy="352359"/>
              <a:chOff x="390273" y="5177889"/>
              <a:chExt cx="2740151" cy="35235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C9C3C9-16F3-43F8-8483-4C8E7BD24B90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C13C45-01D9-42EE-A056-C4AFAC684C92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875FEF-4C89-4389-9396-0BABFDAB0FC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7734D4-FD78-40DE-93FA-B56C583F64FD}"/>
                </a:ext>
              </a:extLst>
            </p:cNvPr>
            <p:cNvSpPr txBox="1"/>
            <p:nvPr/>
          </p:nvSpPr>
          <p:spPr>
            <a:xfrm flipH="1">
              <a:off x="6572818" y="2271844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41D5AE-3007-432E-95CC-BD9D5690F161}"/>
                </a:ext>
              </a:extLst>
            </p:cNvPr>
            <p:cNvSpPr txBox="1"/>
            <p:nvPr/>
          </p:nvSpPr>
          <p:spPr>
            <a:xfrm flipH="1">
              <a:off x="6012064" y="1950813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09DEA9-D564-43C1-9EC9-6F9C19BDCF80}"/>
                </a:ext>
              </a:extLst>
            </p:cNvPr>
            <p:cNvSpPr txBox="1"/>
            <p:nvPr/>
          </p:nvSpPr>
          <p:spPr>
            <a:xfrm flipH="1">
              <a:off x="3749508" y="2271844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3DB249F-EADA-48F9-A7B3-A29EDA8EF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7553" y="2639716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DD16BAC-080B-48A1-9FCC-4E2D148D8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4613" y="2338885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F9FA585-CFD1-45E3-B64D-6719EE057C9E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195520" y="2639716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D1AD75E-3F73-4302-86D6-944D571859EB}"/>
              </a:ext>
            </a:extLst>
          </p:cNvPr>
          <p:cNvGrpSpPr/>
          <p:nvPr/>
        </p:nvGrpSpPr>
        <p:grpSpPr>
          <a:xfrm>
            <a:off x="722893" y="2923881"/>
            <a:ext cx="2929181" cy="467547"/>
            <a:chOff x="722893" y="2923881"/>
            <a:chExt cx="2929181" cy="46754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CE84FFC-964D-4D95-A50B-8C669D7708D7}"/>
                </a:ext>
              </a:extLst>
            </p:cNvPr>
            <p:cNvSpPr txBox="1"/>
            <p:nvPr/>
          </p:nvSpPr>
          <p:spPr>
            <a:xfrm flipH="1">
              <a:off x="722893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1382AF9-2AEA-41F8-BFA2-695BB1CE60CB}"/>
                </a:ext>
              </a:extLst>
            </p:cNvPr>
            <p:cNvSpPr txBox="1"/>
            <p:nvPr/>
          </p:nvSpPr>
          <p:spPr>
            <a:xfrm flipH="1">
              <a:off x="1648801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2208F00-EC79-44DC-AD52-5A658D00A72B}"/>
                </a:ext>
              </a:extLst>
            </p:cNvPr>
            <p:cNvSpPr txBox="1"/>
            <p:nvPr/>
          </p:nvSpPr>
          <p:spPr>
            <a:xfrm flipH="1">
              <a:off x="2550504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B3F28C4-B4EA-4329-9B22-9848293892BA}"/>
              </a:ext>
            </a:extLst>
          </p:cNvPr>
          <p:cNvGrpSpPr/>
          <p:nvPr/>
        </p:nvGrpSpPr>
        <p:grpSpPr>
          <a:xfrm>
            <a:off x="3795287" y="2923881"/>
            <a:ext cx="2929181" cy="467547"/>
            <a:chOff x="3795287" y="2923881"/>
            <a:chExt cx="2929181" cy="46754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0B74142-DB4C-4809-AFBC-4E4DB0DDCDA1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11B0426-AA37-4292-B56C-C7ACD67517F4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B23D35F-017C-40BB-A405-54183EC81EF3}"/>
                </a:ext>
              </a:extLst>
            </p:cNvPr>
            <p:cNvSpPr txBox="1"/>
            <p:nvPr/>
          </p:nvSpPr>
          <p:spPr>
            <a:xfrm flipH="1">
              <a:off x="5622898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DA979E-7D26-41A0-A3C6-DACF1AFD7D98}"/>
              </a:ext>
            </a:extLst>
          </p:cNvPr>
          <p:cNvGrpSpPr/>
          <p:nvPr/>
        </p:nvGrpSpPr>
        <p:grpSpPr>
          <a:xfrm>
            <a:off x="4299077" y="3675730"/>
            <a:ext cx="2172546" cy="1201733"/>
            <a:chOff x="4299077" y="3675730"/>
            <a:chExt cx="2172546" cy="12017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D3292C-5EE7-4105-8360-05E0C388AAF5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x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CFC8D14-D61D-4C4E-B00C-AEE2598D03DA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5F44E88-C6CD-4C75-ADFE-1F2B7CB3E4D9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d</a:t>
              </a:r>
              <a:r>
                <a:rPr lang="en-US" sz="3600" b="1" baseline="-25000" dirty="0"/>
                <a:t>0</a:t>
              </a:r>
              <a:endParaRPr lang="en-US" sz="2400" b="1" baseline="-25000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1EA4D82-72BE-4269-A2CD-10940A388A5D}"/>
              </a:ext>
            </a:extLst>
          </p:cNvPr>
          <p:cNvSpPr txBox="1"/>
          <p:nvPr/>
        </p:nvSpPr>
        <p:spPr>
          <a:xfrm flipH="1">
            <a:off x="4299077" y="803659"/>
            <a:ext cx="196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onsolas" panose="020B0609020204030204" pitchFamily="49" charset="0"/>
              </a:rPr>
              <a:t>Read x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7A56C191-676C-49A7-8F36-76C9B3B8E41C}"/>
              </a:ext>
            </a:extLst>
          </p:cNvPr>
          <p:cNvSpPr/>
          <p:nvPr/>
        </p:nvSpPr>
        <p:spPr>
          <a:xfrm rot="8407280">
            <a:off x="2680085" y="1289554"/>
            <a:ext cx="2355250" cy="2180554"/>
          </a:xfrm>
          <a:prstGeom prst="arc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46885C5-65F2-4AF1-9A8D-3245EBB4AA6B}"/>
              </a:ext>
            </a:extLst>
          </p:cNvPr>
          <p:cNvSpPr txBox="1"/>
          <p:nvPr/>
        </p:nvSpPr>
        <p:spPr>
          <a:xfrm>
            <a:off x="371975" y="3470307"/>
            <a:ext cx="32398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Hey, other cache, do you have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x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data?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D42CBE7-AEC2-4887-A2D1-A73A7EBFDE5D}"/>
              </a:ext>
            </a:extLst>
          </p:cNvPr>
          <p:cNvCxnSpPr/>
          <p:nvPr/>
        </p:nvCxnSpPr>
        <p:spPr>
          <a:xfrm flipH="1">
            <a:off x="4197553" y="3183038"/>
            <a:ext cx="453668" cy="788527"/>
          </a:xfrm>
          <a:prstGeom prst="straightConnector1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D58DD6A-D7E8-4E80-9432-E69A8BD0AC40}"/>
              </a:ext>
            </a:extLst>
          </p:cNvPr>
          <p:cNvSpPr txBox="1"/>
          <p:nvPr/>
        </p:nvSpPr>
        <p:spPr>
          <a:xfrm>
            <a:off x="2014785" y="4159367"/>
            <a:ext cx="26801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Hey RAM, </a:t>
            </a:r>
            <a:r>
              <a:rPr lang="en-US" sz="2300" b="1" dirty="0" err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gimme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x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data!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049447-04E8-4CC0-8046-EDDD2E0144AE}"/>
              </a:ext>
            </a:extLst>
          </p:cNvPr>
          <p:cNvGrpSpPr/>
          <p:nvPr/>
        </p:nvGrpSpPr>
        <p:grpSpPr>
          <a:xfrm>
            <a:off x="3817603" y="2908735"/>
            <a:ext cx="2929181" cy="467546"/>
            <a:chOff x="3795287" y="2923882"/>
            <a:chExt cx="2929181" cy="46754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6057ACD-9E9A-4E7F-AD67-044521F6A6A9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r>
                <a:rPr lang="en-US" sz="3600" baseline="-25000" dirty="0"/>
                <a:t>0</a:t>
              </a:r>
              <a:endParaRPr lang="en-US" sz="2400" baseline="-250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27A1621-27ED-44E1-82D3-939A19658880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x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48596C8-A53B-4D57-B4BF-9EA196997CA9}"/>
                </a:ext>
              </a:extLst>
            </p:cNvPr>
            <p:cNvSpPr txBox="1"/>
            <p:nvPr/>
          </p:nvSpPr>
          <p:spPr>
            <a:xfrm flipH="1">
              <a:off x="5622898" y="2956652"/>
              <a:ext cx="110157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/>
                <a:t>Exclusive</a:t>
              </a:r>
            </a:p>
          </p:txBody>
        </p:sp>
      </p:grpSp>
      <p:sp>
        <p:nvSpPr>
          <p:cNvPr id="75" name="Arc 74">
            <a:extLst>
              <a:ext uri="{FF2B5EF4-FFF2-40B4-BE49-F238E27FC236}">
                <a16:creationId xmlns:a16="http://schemas.microsoft.com/office/drawing/2014/main" id="{B7309147-CB95-429B-85DE-942E6158EF2E}"/>
              </a:ext>
            </a:extLst>
          </p:cNvPr>
          <p:cNvSpPr/>
          <p:nvPr/>
        </p:nvSpPr>
        <p:spPr>
          <a:xfrm rot="13192720" flipH="1">
            <a:off x="2454310" y="1489616"/>
            <a:ext cx="2355250" cy="2180554"/>
          </a:xfrm>
          <a:prstGeom prst="arc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A2A42AE-3F18-444F-9066-AEEECCDE758B}"/>
              </a:ext>
            </a:extLst>
          </p:cNvPr>
          <p:cNvSpPr txBox="1"/>
          <p:nvPr/>
        </p:nvSpPr>
        <p:spPr>
          <a:xfrm flipH="1">
            <a:off x="781308" y="3622043"/>
            <a:ext cx="32398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Nope, try RAM!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CB96EC7-AEF1-46D2-BA19-C9CB0688FE41}"/>
              </a:ext>
            </a:extLst>
          </p:cNvPr>
          <p:cNvCxnSpPr>
            <a:cxnSpLocks/>
          </p:cNvCxnSpPr>
          <p:nvPr/>
        </p:nvCxnSpPr>
        <p:spPr>
          <a:xfrm flipV="1">
            <a:off x="4469389" y="3314557"/>
            <a:ext cx="290819" cy="798693"/>
          </a:xfrm>
          <a:prstGeom prst="straightConnector1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C7E840F-CAEE-4164-8738-E8DB64601D7F}"/>
              </a:ext>
            </a:extLst>
          </p:cNvPr>
          <p:cNvSpPr txBox="1"/>
          <p:nvPr/>
        </p:nvSpPr>
        <p:spPr>
          <a:xfrm>
            <a:off x="2485232" y="4121176"/>
            <a:ext cx="268017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Here’s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x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data!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AF94B80-C6A6-4184-A5B7-648BE35D3CFF}"/>
              </a:ext>
            </a:extLst>
          </p:cNvPr>
          <p:cNvSpPr txBox="1"/>
          <p:nvPr/>
        </p:nvSpPr>
        <p:spPr>
          <a:xfrm>
            <a:off x="8106939" y="5489868"/>
            <a:ext cx="3973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right core can now read </a:t>
            </a:r>
            <a:r>
              <a:rPr lang="en-US" sz="24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x</a:t>
            </a:r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without generating any cross-cache traffic.</a:t>
            </a:r>
          </a:p>
        </p:txBody>
      </p:sp>
    </p:spTree>
    <p:extLst>
      <p:ext uri="{BB962C8B-B14F-4D97-AF65-F5344CB8AC3E}">
        <p14:creationId xmlns:p14="http://schemas.microsoft.com/office/powerpoint/2010/main" val="8645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2" grpId="0"/>
      <p:bldP spid="3" grpId="0" animBg="1"/>
      <p:bldP spid="3" grpId="1" animBg="1"/>
      <p:bldP spid="66" grpId="0"/>
      <p:bldP spid="66" grpId="1"/>
      <p:bldP spid="67" grpId="0"/>
      <p:bldP spid="67" grpId="1"/>
      <p:bldP spid="75" grpId="0" animBg="1"/>
      <p:bldP spid="75" grpId="1" animBg="1"/>
      <p:bldP spid="76" grpId="0"/>
      <p:bldP spid="76" grpId="1"/>
      <p:bldP spid="78" grpId="0"/>
      <p:bldP spid="7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315"/>
            <a:ext cx="10515600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D80829-948F-4194-8FEA-35EF1EE8F63B}"/>
              </a:ext>
            </a:extLst>
          </p:cNvPr>
          <p:cNvSpPr txBox="1"/>
          <p:nvPr/>
        </p:nvSpPr>
        <p:spPr>
          <a:xfrm>
            <a:off x="8101474" y="3986946"/>
            <a:ext cx="3973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[Left CPU]</a:t>
            </a:r>
          </a:p>
          <a:p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(k) Invalid to shared: CPU reads data that wasn’t in the local cache (but was in the other CPU’s cache)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362056-D9C3-4C9A-B000-31F3E0E33783}"/>
              </a:ext>
            </a:extLst>
          </p:cNvPr>
          <p:cNvCxnSpPr>
            <a:cxnSpLocks/>
          </p:cNvCxnSpPr>
          <p:nvPr/>
        </p:nvCxnSpPr>
        <p:spPr>
          <a:xfrm flipV="1">
            <a:off x="10370634" y="2279487"/>
            <a:ext cx="1396730" cy="1366964"/>
          </a:xfrm>
          <a:prstGeom prst="straightConnector1">
            <a:avLst/>
          </a:prstGeom>
          <a:ln w="28575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924B51-30BF-42D3-A8FE-8641F9F4E6E7}"/>
              </a:ext>
            </a:extLst>
          </p:cNvPr>
          <p:cNvGrpSpPr/>
          <p:nvPr/>
        </p:nvGrpSpPr>
        <p:grpSpPr>
          <a:xfrm>
            <a:off x="0" y="1327752"/>
            <a:ext cx="7490932" cy="2860591"/>
            <a:chOff x="0" y="1327752"/>
            <a:chExt cx="7490932" cy="28605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85FEA0-D35E-432C-BDC6-F1BD2154C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0413" y="1327753"/>
              <a:ext cx="1451429" cy="145142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467E36-A7D4-4E27-B1FF-B60D1F287DC4}"/>
                </a:ext>
              </a:extLst>
            </p:cNvPr>
            <p:cNvSpPr/>
            <p:nvPr/>
          </p:nvSpPr>
          <p:spPr bwMode="auto">
            <a:xfrm>
              <a:off x="424636" y="3542012"/>
              <a:ext cx="668114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ea typeface="ＭＳ Ｐゴシック" pitchFamily="-96" charset="-128"/>
                </a:rPr>
                <a:t>RAM	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D479C3-18C1-436F-81E2-3C95AC92C842}"/>
                </a:ext>
              </a:extLst>
            </p:cNvPr>
            <p:cNvGrpSpPr/>
            <p:nvPr/>
          </p:nvGrpSpPr>
          <p:grpSpPr>
            <a:xfrm>
              <a:off x="838200" y="2984418"/>
              <a:ext cx="2740151" cy="352359"/>
              <a:chOff x="390273" y="5177889"/>
              <a:chExt cx="2740151" cy="35235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F0558-D13F-4DED-95FB-A8D333F42D1A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BB157B-DF5D-41E7-8946-0816EF796B39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681CF2-2D5B-4468-B355-D72C01671AA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AE110F-1F19-49C9-AE92-44810590BD19}"/>
                </a:ext>
              </a:extLst>
            </p:cNvPr>
            <p:cNvSpPr txBox="1"/>
            <p:nvPr/>
          </p:nvSpPr>
          <p:spPr>
            <a:xfrm>
              <a:off x="0" y="2271845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FE488D-F0C8-4608-8390-3B37BAFFBD10}"/>
                </a:ext>
              </a:extLst>
            </p:cNvPr>
            <p:cNvSpPr txBox="1"/>
            <p:nvPr/>
          </p:nvSpPr>
          <p:spPr>
            <a:xfrm>
              <a:off x="197532" y="1950814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DE0C73-8B5B-47E3-A111-85022D225A5D}"/>
                </a:ext>
              </a:extLst>
            </p:cNvPr>
            <p:cNvSpPr txBox="1"/>
            <p:nvPr/>
          </p:nvSpPr>
          <p:spPr>
            <a:xfrm>
              <a:off x="2839711" y="2271845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B7222B-E8B2-4F6C-B2A7-363F8267DDE6}"/>
                </a:ext>
              </a:extLst>
            </p:cNvPr>
            <p:cNvCxnSpPr>
              <a:cxnSpLocks/>
            </p:cNvCxnSpPr>
            <p:nvPr/>
          </p:nvCxnSpPr>
          <p:spPr>
            <a:xfrm>
              <a:off x="3290568" y="2639717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E20AF9-A0C3-437F-A9E4-4A4F25217A16}"/>
                </a:ext>
              </a:extLst>
            </p:cNvPr>
            <p:cNvCxnSpPr>
              <a:cxnSpLocks/>
            </p:cNvCxnSpPr>
            <p:nvPr/>
          </p:nvCxnSpPr>
          <p:spPr>
            <a:xfrm>
              <a:off x="923700" y="2338886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7069CF-BA07-4974-9D4D-E4B1650EFA4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521518" y="2639717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D50A34C-E40D-41FB-91FC-EF7557159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539090" y="1327752"/>
              <a:ext cx="1451429" cy="1451429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0720640-4ADB-454D-9B06-3ECD45A3983D}"/>
                </a:ext>
              </a:extLst>
            </p:cNvPr>
            <p:cNvGrpSpPr/>
            <p:nvPr/>
          </p:nvGrpSpPr>
          <p:grpSpPr>
            <a:xfrm flipH="1">
              <a:off x="3912581" y="2984417"/>
              <a:ext cx="2740151" cy="352359"/>
              <a:chOff x="390273" y="5177889"/>
              <a:chExt cx="2740151" cy="35235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C9C3C9-16F3-43F8-8483-4C8E7BD24B90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C13C45-01D9-42EE-A056-C4AFAC684C92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875FEF-4C89-4389-9396-0BABFDAB0FC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7734D4-FD78-40DE-93FA-B56C583F64FD}"/>
                </a:ext>
              </a:extLst>
            </p:cNvPr>
            <p:cNvSpPr txBox="1"/>
            <p:nvPr/>
          </p:nvSpPr>
          <p:spPr>
            <a:xfrm flipH="1">
              <a:off x="6572818" y="2271844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41D5AE-3007-432E-95CC-BD9D5690F161}"/>
                </a:ext>
              </a:extLst>
            </p:cNvPr>
            <p:cNvSpPr txBox="1"/>
            <p:nvPr/>
          </p:nvSpPr>
          <p:spPr>
            <a:xfrm flipH="1">
              <a:off x="6012064" y="1950813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09DEA9-D564-43C1-9EC9-6F9C19BDCF80}"/>
                </a:ext>
              </a:extLst>
            </p:cNvPr>
            <p:cNvSpPr txBox="1"/>
            <p:nvPr/>
          </p:nvSpPr>
          <p:spPr>
            <a:xfrm flipH="1">
              <a:off x="3749508" y="2271844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3DB249F-EADA-48F9-A7B3-A29EDA8EF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7553" y="2639716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DD16BAC-080B-48A1-9FCC-4E2D148D8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4613" y="2338885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F9FA585-CFD1-45E3-B64D-6719EE057C9E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195520" y="2639716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D1AD75E-3F73-4302-86D6-944D571859EB}"/>
              </a:ext>
            </a:extLst>
          </p:cNvPr>
          <p:cNvGrpSpPr/>
          <p:nvPr/>
        </p:nvGrpSpPr>
        <p:grpSpPr>
          <a:xfrm>
            <a:off x="722893" y="2923881"/>
            <a:ext cx="2929181" cy="467547"/>
            <a:chOff x="722893" y="2923881"/>
            <a:chExt cx="2929181" cy="46754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CE84FFC-964D-4D95-A50B-8C669D7708D7}"/>
                </a:ext>
              </a:extLst>
            </p:cNvPr>
            <p:cNvSpPr txBox="1"/>
            <p:nvPr/>
          </p:nvSpPr>
          <p:spPr>
            <a:xfrm flipH="1">
              <a:off x="722893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1382AF9-2AEA-41F8-BFA2-695BB1CE60CB}"/>
                </a:ext>
              </a:extLst>
            </p:cNvPr>
            <p:cNvSpPr txBox="1"/>
            <p:nvPr/>
          </p:nvSpPr>
          <p:spPr>
            <a:xfrm flipH="1">
              <a:off x="1648801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2208F00-EC79-44DC-AD52-5A658D00A72B}"/>
                </a:ext>
              </a:extLst>
            </p:cNvPr>
            <p:cNvSpPr txBox="1"/>
            <p:nvPr/>
          </p:nvSpPr>
          <p:spPr>
            <a:xfrm flipH="1">
              <a:off x="2550504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DA979E-7D26-41A0-A3C6-DACF1AFD7D98}"/>
              </a:ext>
            </a:extLst>
          </p:cNvPr>
          <p:cNvGrpSpPr/>
          <p:nvPr/>
        </p:nvGrpSpPr>
        <p:grpSpPr>
          <a:xfrm>
            <a:off x="4299077" y="3675730"/>
            <a:ext cx="2172546" cy="1201733"/>
            <a:chOff x="4299077" y="3675730"/>
            <a:chExt cx="2172546" cy="12017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D3292C-5EE7-4105-8360-05E0C388AAF5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x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CFC8D14-D61D-4C4E-B00C-AEE2598D03DA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5F44E88-C6CD-4C75-ADFE-1F2B7CB3E4D9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d</a:t>
              </a:r>
              <a:r>
                <a:rPr lang="en-US" sz="3600" b="1" baseline="-25000" dirty="0"/>
                <a:t>0</a:t>
              </a:r>
              <a:endParaRPr lang="en-US" sz="2400" b="1" baseline="-25000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1EA4D82-72BE-4269-A2CD-10940A388A5D}"/>
              </a:ext>
            </a:extLst>
          </p:cNvPr>
          <p:cNvSpPr txBox="1"/>
          <p:nvPr/>
        </p:nvSpPr>
        <p:spPr>
          <a:xfrm flipH="1">
            <a:off x="1243328" y="780482"/>
            <a:ext cx="196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onsolas" panose="020B0609020204030204" pitchFamily="49" charset="0"/>
              </a:rPr>
              <a:t>Read x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7A56C191-676C-49A7-8F36-76C9B3B8E41C}"/>
              </a:ext>
            </a:extLst>
          </p:cNvPr>
          <p:cNvSpPr/>
          <p:nvPr/>
        </p:nvSpPr>
        <p:spPr>
          <a:xfrm rot="13192720" flipH="1">
            <a:off x="2680085" y="1437838"/>
            <a:ext cx="2355250" cy="2180554"/>
          </a:xfrm>
          <a:prstGeom prst="arc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46885C5-65F2-4AF1-9A8D-3245EBB4AA6B}"/>
              </a:ext>
            </a:extLst>
          </p:cNvPr>
          <p:cNvSpPr txBox="1"/>
          <p:nvPr/>
        </p:nvSpPr>
        <p:spPr>
          <a:xfrm>
            <a:off x="371975" y="3470307"/>
            <a:ext cx="32398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Hey, other cache, do you have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x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data?</a:t>
            </a: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1BA1869D-BBB4-45E7-9114-9886E5575249}"/>
              </a:ext>
            </a:extLst>
          </p:cNvPr>
          <p:cNvSpPr/>
          <p:nvPr/>
        </p:nvSpPr>
        <p:spPr>
          <a:xfrm rot="8407280">
            <a:off x="2881027" y="1453247"/>
            <a:ext cx="2355250" cy="2180554"/>
          </a:xfrm>
          <a:prstGeom prst="arc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9BD9E1E-1934-4BAA-8B66-D1C7CACC93EF}"/>
              </a:ext>
            </a:extLst>
          </p:cNvPr>
          <p:cNvSpPr txBox="1"/>
          <p:nvPr/>
        </p:nvSpPr>
        <p:spPr>
          <a:xfrm>
            <a:off x="572917" y="3473360"/>
            <a:ext cx="32398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Yeah, here it is!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B3485BD-7672-471A-84EA-29677FC18D6B}"/>
              </a:ext>
            </a:extLst>
          </p:cNvPr>
          <p:cNvGrpSpPr/>
          <p:nvPr/>
        </p:nvGrpSpPr>
        <p:grpSpPr>
          <a:xfrm>
            <a:off x="739760" y="2911569"/>
            <a:ext cx="2929181" cy="467547"/>
            <a:chOff x="3795287" y="2923881"/>
            <a:chExt cx="2929181" cy="46754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91E31A8-E083-46D8-AEDB-6987CC116560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r>
                <a:rPr lang="en-US" sz="3600" baseline="-25000" dirty="0"/>
                <a:t>0</a:t>
              </a:r>
              <a:endParaRPr lang="en-US" sz="2400" baseline="-25000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5A3EAC2-7630-4BFC-96B8-971CBF8BC04F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x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2C08CE2-5AF0-45BF-AFD6-A118B0701418}"/>
                </a:ext>
              </a:extLst>
            </p:cNvPr>
            <p:cNvSpPr txBox="1"/>
            <p:nvPr/>
          </p:nvSpPr>
          <p:spPr>
            <a:xfrm flipH="1">
              <a:off x="5622898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Shared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049447-04E8-4CC0-8046-EDDD2E0144AE}"/>
              </a:ext>
            </a:extLst>
          </p:cNvPr>
          <p:cNvGrpSpPr/>
          <p:nvPr/>
        </p:nvGrpSpPr>
        <p:grpSpPr>
          <a:xfrm>
            <a:off x="3817603" y="2912900"/>
            <a:ext cx="2027478" cy="467546"/>
            <a:chOff x="3795287" y="2923882"/>
            <a:chExt cx="2027478" cy="46754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6057ACD-9E9A-4E7F-AD67-044521F6A6A9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r>
                <a:rPr lang="en-US" sz="3600" baseline="-25000" dirty="0"/>
                <a:t>0</a:t>
              </a:r>
              <a:endParaRPr lang="en-US" sz="2400" baseline="-250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27A1621-27ED-44E1-82D3-939A19658880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x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1E1E1BED-7594-49B5-9A4F-395831F6961D}"/>
              </a:ext>
            </a:extLst>
          </p:cNvPr>
          <p:cNvSpPr txBox="1"/>
          <p:nvPr/>
        </p:nvSpPr>
        <p:spPr>
          <a:xfrm flipH="1">
            <a:off x="5645214" y="2937321"/>
            <a:ext cx="11015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/>
              <a:t>Exclusive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027E069-EC9D-4652-938F-F9C870F6025D}"/>
              </a:ext>
            </a:extLst>
          </p:cNvPr>
          <p:cNvSpPr txBox="1"/>
          <p:nvPr/>
        </p:nvSpPr>
        <p:spPr>
          <a:xfrm flipH="1">
            <a:off x="5652393" y="2906928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Shared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9E5DFEF-33C7-4239-A131-D2EE9E4955ED}"/>
              </a:ext>
            </a:extLst>
          </p:cNvPr>
          <p:cNvSpPr txBox="1"/>
          <p:nvPr/>
        </p:nvSpPr>
        <p:spPr>
          <a:xfrm>
            <a:off x="8305042" y="3995176"/>
            <a:ext cx="34841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[Right CPU]</a:t>
            </a:r>
          </a:p>
          <a:p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(g) Exclusive to shared: The right CPU lost its exclusive access to the data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9CB55CF-1E6E-4C1F-A886-DB03D82BF748}"/>
              </a:ext>
            </a:extLst>
          </p:cNvPr>
          <p:cNvGrpSpPr/>
          <p:nvPr/>
        </p:nvGrpSpPr>
        <p:grpSpPr>
          <a:xfrm>
            <a:off x="8619585" y="1696571"/>
            <a:ext cx="3027440" cy="460946"/>
            <a:chOff x="8619585" y="1696571"/>
            <a:chExt cx="3027440" cy="460946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553A938-5CE7-42A0-A142-2A120C79C0ED}"/>
                </a:ext>
              </a:extLst>
            </p:cNvPr>
            <p:cNvCxnSpPr>
              <a:cxnSpLocks/>
            </p:cNvCxnSpPr>
            <p:nvPr/>
          </p:nvCxnSpPr>
          <p:spPr>
            <a:xfrm>
              <a:off x="10351741" y="1913181"/>
              <a:ext cx="1295284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D93DCC8-E59E-4F85-87D6-668C6263ACB6}"/>
                </a:ext>
              </a:extLst>
            </p:cNvPr>
            <p:cNvCxnSpPr>
              <a:cxnSpLocks/>
            </p:cNvCxnSpPr>
            <p:nvPr/>
          </p:nvCxnSpPr>
          <p:spPr>
            <a:xfrm>
              <a:off x="8619585" y="1915786"/>
              <a:ext cx="1295284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2D997F41-E89B-47B3-BB4F-34FB8B622992}"/>
                </a:ext>
              </a:extLst>
            </p:cNvPr>
            <p:cNvSpPr/>
            <p:nvPr/>
          </p:nvSpPr>
          <p:spPr>
            <a:xfrm rot="16200000">
              <a:off x="9915301" y="1694020"/>
              <a:ext cx="460946" cy="466047"/>
            </a:xfrm>
            <a:prstGeom prst="arc">
              <a:avLst>
                <a:gd name="adj1" fmla="val 16200000"/>
                <a:gd name="adj2" fmla="val 5512112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37CF9187-B40A-4C59-93B8-5FD51E906FBD}"/>
              </a:ext>
            </a:extLst>
          </p:cNvPr>
          <p:cNvSpPr txBox="1"/>
          <p:nvPr/>
        </p:nvSpPr>
        <p:spPr>
          <a:xfrm>
            <a:off x="8056140" y="4070698"/>
            <a:ext cx="3973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Both cores can now read </a:t>
            </a:r>
            <a:r>
              <a:rPr lang="en-US" sz="24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x</a:t>
            </a:r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without generating cross-cache coherence traffic.</a:t>
            </a:r>
          </a:p>
        </p:txBody>
      </p:sp>
    </p:spTree>
    <p:extLst>
      <p:ext uri="{BB962C8B-B14F-4D97-AF65-F5344CB8AC3E}">
        <p14:creationId xmlns:p14="http://schemas.microsoft.com/office/powerpoint/2010/main" val="261889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2" grpId="0"/>
      <p:bldP spid="3" grpId="0" animBg="1"/>
      <p:bldP spid="3" grpId="1" animBg="1"/>
      <p:bldP spid="66" grpId="0"/>
      <p:bldP spid="66" grpId="1"/>
      <p:bldP spid="73" grpId="0" animBg="1"/>
      <p:bldP spid="74" grpId="0"/>
      <p:bldP spid="79" grpId="0"/>
      <p:bldP spid="80" grpId="0"/>
      <p:bldP spid="81" grpId="0"/>
      <p:bldP spid="81" grpId="1"/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" y="10795"/>
            <a:ext cx="12165330" cy="814705"/>
          </a:xfrm>
        </p:spPr>
        <p:txBody>
          <a:bodyPr>
            <a:normAutofit/>
          </a:bodyPr>
          <a:lstStyle/>
          <a:p>
            <a:r>
              <a:rPr lang="en-US" b="1" dirty="0"/>
              <a:t>Scheduling: Which Process Should Run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6088" y="673100"/>
            <a:ext cx="6952996" cy="6174105"/>
          </a:xfrm>
        </p:spPr>
        <p:txBody>
          <a:bodyPr>
            <a:noAutofit/>
          </a:bodyPr>
          <a:lstStyle/>
          <a:p>
            <a:r>
              <a:rPr lang="en-US" sz="3200" dirty="0"/>
              <a:t>Different processes have different behaviors</a:t>
            </a:r>
          </a:p>
          <a:p>
            <a:pPr lvl="1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IO-bound:</a:t>
            </a:r>
            <a:r>
              <a:rPr lang="en-US" sz="2800" dirty="0"/>
              <a:t> A process mostly waits for IOs to complete</a:t>
            </a:r>
          </a:p>
          <a:p>
            <a:pPr lvl="1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CPU-bound:</a:t>
            </a:r>
            <a:r>
              <a:rPr lang="en-US" sz="2800" dirty="0"/>
              <a:t> A process issues few IOs, mostly does computation</a:t>
            </a:r>
          </a:p>
          <a:p>
            <a:r>
              <a:rPr lang="en-US" sz="3200" dirty="0"/>
              <a:t>It’s often a good idea to prioritize IO-bound processes</a:t>
            </a:r>
          </a:p>
          <a:p>
            <a:pPr lvl="1"/>
            <a:r>
              <a:rPr lang="en-US" sz="2800" dirty="0"/>
              <a:t>Allow tasks blocked on user input, network, etc. to respond quickly and initiate new (and slow!) IOs if necessary</a:t>
            </a:r>
          </a:p>
          <a:p>
            <a:pPr lvl="1"/>
            <a:r>
              <a:rPr lang="en-US" sz="2800" dirty="0"/>
              <a:t>A process may change its behavior throughout its execution—the scheduler must notice and adjust!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F0532E-E6E3-4501-86AF-D238BB00D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70"/>
          <a:stretch/>
        </p:blipFill>
        <p:spPr>
          <a:xfrm>
            <a:off x="216366" y="1338802"/>
            <a:ext cx="5149722" cy="443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6AB85-2DB0-4246-A3AE-6FA54B9D6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7150"/>
            <a:ext cx="89916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24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315"/>
            <a:ext cx="10515600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924B51-30BF-42D3-A8FE-8641F9F4E6E7}"/>
              </a:ext>
            </a:extLst>
          </p:cNvPr>
          <p:cNvGrpSpPr/>
          <p:nvPr/>
        </p:nvGrpSpPr>
        <p:grpSpPr>
          <a:xfrm>
            <a:off x="0" y="1327752"/>
            <a:ext cx="7490932" cy="2860591"/>
            <a:chOff x="0" y="1327752"/>
            <a:chExt cx="7490932" cy="28605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85FEA0-D35E-432C-BDC6-F1BD2154C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0413" y="1327753"/>
              <a:ext cx="1451429" cy="145142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467E36-A7D4-4E27-B1FF-B60D1F287DC4}"/>
                </a:ext>
              </a:extLst>
            </p:cNvPr>
            <p:cNvSpPr/>
            <p:nvPr/>
          </p:nvSpPr>
          <p:spPr bwMode="auto">
            <a:xfrm>
              <a:off x="424636" y="3542012"/>
              <a:ext cx="668114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ea typeface="ＭＳ Ｐゴシック" pitchFamily="-96" charset="-128"/>
                </a:rPr>
                <a:t>RAM	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D479C3-18C1-436F-81E2-3C95AC92C842}"/>
                </a:ext>
              </a:extLst>
            </p:cNvPr>
            <p:cNvGrpSpPr/>
            <p:nvPr/>
          </p:nvGrpSpPr>
          <p:grpSpPr>
            <a:xfrm>
              <a:off x="838200" y="2984418"/>
              <a:ext cx="2740151" cy="352359"/>
              <a:chOff x="390273" y="5177889"/>
              <a:chExt cx="2740151" cy="35235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F0558-D13F-4DED-95FB-A8D333F42D1A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BB157B-DF5D-41E7-8946-0816EF796B39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681CF2-2D5B-4468-B355-D72C01671AA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AE110F-1F19-49C9-AE92-44810590BD19}"/>
                </a:ext>
              </a:extLst>
            </p:cNvPr>
            <p:cNvSpPr txBox="1"/>
            <p:nvPr/>
          </p:nvSpPr>
          <p:spPr>
            <a:xfrm>
              <a:off x="0" y="2271845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FE488D-F0C8-4608-8390-3B37BAFFBD10}"/>
                </a:ext>
              </a:extLst>
            </p:cNvPr>
            <p:cNvSpPr txBox="1"/>
            <p:nvPr/>
          </p:nvSpPr>
          <p:spPr>
            <a:xfrm>
              <a:off x="197532" y="1950814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DE0C73-8B5B-47E3-A111-85022D225A5D}"/>
                </a:ext>
              </a:extLst>
            </p:cNvPr>
            <p:cNvSpPr txBox="1"/>
            <p:nvPr/>
          </p:nvSpPr>
          <p:spPr>
            <a:xfrm>
              <a:off x="2839711" y="2271845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B7222B-E8B2-4F6C-B2A7-363F8267DDE6}"/>
                </a:ext>
              </a:extLst>
            </p:cNvPr>
            <p:cNvCxnSpPr>
              <a:cxnSpLocks/>
            </p:cNvCxnSpPr>
            <p:nvPr/>
          </p:nvCxnSpPr>
          <p:spPr>
            <a:xfrm>
              <a:off x="3290568" y="2639717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E20AF9-A0C3-437F-A9E4-4A4F25217A16}"/>
                </a:ext>
              </a:extLst>
            </p:cNvPr>
            <p:cNvCxnSpPr>
              <a:cxnSpLocks/>
            </p:cNvCxnSpPr>
            <p:nvPr/>
          </p:nvCxnSpPr>
          <p:spPr>
            <a:xfrm>
              <a:off x="923700" y="2338886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7069CF-BA07-4974-9D4D-E4B1650EFA4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521518" y="2639717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D50A34C-E40D-41FB-91FC-EF7557159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539090" y="1327752"/>
              <a:ext cx="1451429" cy="1451429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0720640-4ADB-454D-9B06-3ECD45A3983D}"/>
                </a:ext>
              </a:extLst>
            </p:cNvPr>
            <p:cNvGrpSpPr/>
            <p:nvPr/>
          </p:nvGrpSpPr>
          <p:grpSpPr>
            <a:xfrm flipH="1">
              <a:off x="3912581" y="2984417"/>
              <a:ext cx="2740151" cy="352359"/>
              <a:chOff x="390273" y="5177889"/>
              <a:chExt cx="2740151" cy="35235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C9C3C9-16F3-43F8-8483-4C8E7BD24B90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C13C45-01D9-42EE-A056-C4AFAC684C92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875FEF-4C89-4389-9396-0BABFDAB0FC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7734D4-FD78-40DE-93FA-B56C583F64FD}"/>
                </a:ext>
              </a:extLst>
            </p:cNvPr>
            <p:cNvSpPr txBox="1"/>
            <p:nvPr/>
          </p:nvSpPr>
          <p:spPr>
            <a:xfrm flipH="1">
              <a:off x="6572818" y="2271844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41D5AE-3007-432E-95CC-BD9D5690F161}"/>
                </a:ext>
              </a:extLst>
            </p:cNvPr>
            <p:cNvSpPr txBox="1"/>
            <p:nvPr/>
          </p:nvSpPr>
          <p:spPr>
            <a:xfrm flipH="1">
              <a:off x="6012064" y="1950813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09DEA9-D564-43C1-9EC9-6F9C19BDCF80}"/>
                </a:ext>
              </a:extLst>
            </p:cNvPr>
            <p:cNvSpPr txBox="1"/>
            <p:nvPr/>
          </p:nvSpPr>
          <p:spPr>
            <a:xfrm flipH="1">
              <a:off x="3749508" y="2271844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3DB249F-EADA-48F9-A7B3-A29EDA8EF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7553" y="2639716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DD16BAC-080B-48A1-9FCC-4E2D148D8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4613" y="2338885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F9FA585-CFD1-45E3-B64D-6719EE057C9E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195520" y="2639716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DA979E-7D26-41A0-A3C6-DACF1AFD7D98}"/>
              </a:ext>
            </a:extLst>
          </p:cNvPr>
          <p:cNvGrpSpPr/>
          <p:nvPr/>
        </p:nvGrpSpPr>
        <p:grpSpPr>
          <a:xfrm>
            <a:off x="4299077" y="3675730"/>
            <a:ext cx="2172546" cy="1201733"/>
            <a:chOff x="4299077" y="3675730"/>
            <a:chExt cx="2172546" cy="12017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D3292C-5EE7-4105-8360-05E0C388AAF5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x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CFC8D14-D61D-4C4E-B00C-AEE2598D03DA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5F44E88-C6CD-4C75-ADFE-1F2B7CB3E4D9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d</a:t>
              </a:r>
              <a:r>
                <a:rPr lang="en-US" sz="3600" b="1" baseline="-25000" dirty="0"/>
                <a:t>0</a:t>
              </a:r>
              <a:endParaRPr lang="en-US" sz="2400" b="1" baseline="-25000" dirty="0"/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591E31A8-E083-46D8-AEDB-6987CC116560}"/>
              </a:ext>
            </a:extLst>
          </p:cNvPr>
          <p:cNvSpPr txBox="1"/>
          <p:nvPr/>
        </p:nvSpPr>
        <p:spPr>
          <a:xfrm flipH="1">
            <a:off x="739760" y="2917451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  <a:r>
              <a:rPr lang="en-US" sz="3600" baseline="-25000" dirty="0"/>
              <a:t>0</a:t>
            </a:r>
            <a:endParaRPr lang="en-US" sz="2400" baseline="-250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5A3EAC2-7630-4BFC-96B8-971CBF8BC04F}"/>
              </a:ext>
            </a:extLst>
          </p:cNvPr>
          <p:cNvSpPr txBox="1"/>
          <p:nvPr/>
        </p:nvSpPr>
        <p:spPr>
          <a:xfrm flipH="1">
            <a:off x="1665668" y="2911570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x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2C08CE2-5AF0-45BF-AFD6-A118B0701418}"/>
              </a:ext>
            </a:extLst>
          </p:cNvPr>
          <p:cNvSpPr txBox="1"/>
          <p:nvPr/>
        </p:nvSpPr>
        <p:spPr>
          <a:xfrm flipH="1">
            <a:off x="2567371" y="2911569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Shared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31FB58-C6F7-4565-AD1A-8AAA49ACB5F1}"/>
              </a:ext>
            </a:extLst>
          </p:cNvPr>
          <p:cNvGrpSpPr/>
          <p:nvPr/>
        </p:nvGrpSpPr>
        <p:grpSpPr>
          <a:xfrm>
            <a:off x="3817603" y="2906928"/>
            <a:ext cx="2936360" cy="473518"/>
            <a:chOff x="3817603" y="2906928"/>
            <a:chExt cx="2936360" cy="47351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8049447-04E8-4CC0-8046-EDDD2E0144AE}"/>
                </a:ext>
              </a:extLst>
            </p:cNvPr>
            <p:cNvGrpSpPr/>
            <p:nvPr/>
          </p:nvGrpSpPr>
          <p:grpSpPr>
            <a:xfrm>
              <a:off x="3817603" y="2912900"/>
              <a:ext cx="2027478" cy="467546"/>
              <a:chOff x="3795287" y="2923882"/>
              <a:chExt cx="2027478" cy="467546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6057ACD-9E9A-4E7F-AD67-044521F6A6A9}"/>
                  </a:ext>
                </a:extLst>
              </p:cNvPr>
              <p:cNvSpPr txBox="1"/>
              <p:nvPr/>
            </p:nvSpPr>
            <p:spPr>
              <a:xfrm flipH="1">
                <a:off x="3795287" y="2929763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d</a:t>
                </a:r>
                <a:r>
                  <a:rPr lang="en-US" sz="3600" baseline="-25000" dirty="0"/>
                  <a:t>0</a:t>
                </a:r>
                <a:endParaRPr lang="en-US" sz="2400" baseline="-25000" dirty="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27A1621-27ED-44E1-82D3-939A19658880}"/>
                  </a:ext>
                </a:extLst>
              </p:cNvPr>
              <p:cNvSpPr txBox="1"/>
              <p:nvPr/>
            </p:nvSpPr>
            <p:spPr>
              <a:xfrm flipH="1">
                <a:off x="4721195" y="2923882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x</a:t>
                </a: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027E069-EC9D-4652-938F-F9C870F6025D}"/>
                </a:ext>
              </a:extLst>
            </p:cNvPr>
            <p:cNvSpPr txBox="1"/>
            <p:nvPr/>
          </p:nvSpPr>
          <p:spPr>
            <a:xfrm flipH="1">
              <a:off x="5652393" y="2906928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Shared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D0A87CE-704C-41F1-BC65-ADB8DF4A0D8E}"/>
              </a:ext>
            </a:extLst>
          </p:cNvPr>
          <p:cNvSpPr txBox="1"/>
          <p:nvPr/>
        </p:nvSpPr>
        <p:spPr>
          <a:xfrm flipH="1">
            <a:off x="1243328" y="780482"/>
            <a:ext cx="196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nsolas" panose="020B0609020204030204" pitchFamily="49" charset="0"/>
              </a:rPr>
              <a:t>Write x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4A62459-5731-42A2-BF60-32B44316341A}"/>
              </a:ext>
            </a:extLst>
          </p:cNvPr>
          <p:cNvCxnSpPr>
            <a:cxnSpLocks/>
          </p:cNvCxnSpPr>
          <p:nvPr/>
        </p:nvCxnSpPr>
        <p:spPr>
          <a:xfrm flipH="1" flipV="1">
            <a:off x="10405904" y="425376"/>
            <a:ext cx="1396730" cy="13669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C9E6B19-E721-497A-A397-67FC5645D1A5}"/>
              </a:ext>
            </a:extLst>
          </p:cNvPr>
          <p:cNvCxnSpPr>
            <a:cxnSpLocks/>
          </p:cNvCxnSpPr>
          <p:nvPr/>
        </p:nvCxnSpPr>
        <p:spPr>
          <a:xfrm flipH="1">
            <a:off x="10405904" y="2248551"/>
            <a:ext cx="1595943" cy="16166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c 55">
            <a:extLst>
              <a:ext uri="{FF2B5EF4-FFF2-40B4-BE49-F238E27FC236}">
                <a16:creationId xmlns:a16="http://schemas.microsoft.com/office/drawing/2014/main" id="{6F300D82-7157-41DC-BA48-98405BA4244E}"/>
              </a:ext>
            </a:extLst>
          </p:cNvPr>
          <p:cNvSpPr/>
          <p:nvPr/>
        </p:nvSpPr>
        <p:spPr>
          <a:xfrm rot="13192720" flipH="1">
            <a:off x="2454310" y="1514783"/>
            <a:ext cx="2355250" cy="2180554"/>
          </a:xfrm>
          <a:prstGeom prst="arc">
            <a:avLst/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310DADE-74BE-4D5B-97F6-3107DB90A4F9}"/>
              </a:ext>
            </a:extLst>
          </p:cNvPr>
          <p:cNvSpPr txBox="1"/>
          <p:nvPr/>
        </p:nvSpPr>
        <p:spPr>
          <a:xfrm flipH="1">
            <a:off x="1295411" y="3622043"/>
            <a:ext cx="27257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Invalidate x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AEA692-4BE8-428F-9E88-6277905C0693}"/>
              </a:ext>
            </a:extLst>
          </p:cNvPr>
          <p:cNvGrpSpPr/>
          <p:nvPr/>
        </p:nvGrpSpPr>
        <p:grpSpPr>
          <a:xfrm>
            <a:off x="3795287" y="2923881"/>
            <a:ext cx="2929181" cy="467547"/>
            <a:chOff x="3795287" y="2923881"/>
            <a:chExt cx="2929181" cy="46754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39FBE48-CCC4-42A9-B3D8-FF7C351A37F5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9BF8EE4-D12D-48B8-9441-52CDB6FD1085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3688814-0E25-427A-89DE-EAF300841D33}"/>
                </a:ext>
              </a:extLst>
            </p:cNvPr>
            <p:cNvSpPr txBox="1"/>
            <p:nvPr/>
          </p:nvSpPr>
          <p:spPr>
            <a:xfrm flipH="1">
              <a:off x="5622898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D11839C4-DFCF-4AC5-8C5E-8E16F8BD3EE0}"/>
              </a:ext>
            </a:extLst>
          </p:cNvPr>
          <p:cNvSpPr txBox="1"/>
          <p:nvPr/>
        </p:nvSpPr>
        <p:spPr>
          <a:xfrm>
            <a:off x="1341643" y="3463542"/>
            <a:ext cx="18497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Invalidation complete!</a:t>
            </a: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44FEA42E-7F5B-46B8-ABA1-FA33E415A2C8}"/>
              </a:ext>
            </a:extLst>
          </p:cNvPr>
          <p:cNvSpPr/>
          <p:nvPr/>
        </p:nvSpPr>
        <p:spPr>
          <a:xfrm rot="8407280">
            <a:off x="2630661" y="1362330"/>
            <a:ext cx="2355250" cy="2180554"/>
          </a:xfrm>
          <a:prstGeom prst="arc">
            <a:avLst/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540FED2-B2D2-4374-87B9-F96AFAE9F43C}"/>
              </a:ext>
            </a:extLst>
          </p:cNvPr>
          <p:cNvSpPr txBox="1"/>
          <p:nvPr/>
        </p:nvSpPr>
        <p:spPr>
          <a:xfrm flipH="1">
            <a:off x="2583650" y="2984417"/>
            <a:ext cx="110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Modified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0A056C0-0C2E-43CC-B044-A190F0C2B2CB}"/>
              </a:ext>
            </a:extLst>
          </p:cNvPr>
          <p:cNvSpPr txBox="1"/>
          <p:nvPr/>
        </p:nvSpPr>
        <p:spPr>
          <a:xfrm flipH="1">
            <a:off x="733897" y="2905689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3600" baseline="-25000" dirty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18FFFBF-ABAA-4371-8599-5297934E0FBA}"/>
              </a:ext>
            </a:extLst>
          </p:cNvPr>
          <p:cNvSpPr/>
          <p:nvPr/>
        </p:nvSpPr>
        <p:spPr>
          <a:xfrm>
            <a:off x="4539090" y="3531030"/>
            <a:ext cx="2147973" cy="12709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4A5017B-18C1-4785-AC45-32F363A91CAB}"/>
              </a:ext>
            </a:extLst>
          </p:cNvPr>
          <p:cNvSpPr txBox="1"/>
          <p:nvPr/>
        </p:nvSpPr>
        <p:spPr>
          <a:xfrm>
            <a:off x="4397810" y="4877463"/>
            <a:ext cx="25057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data in RAM is now stale!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59648C5-1F1B-44A5-BA58-EDFA155CA3F6}"/>
              </a:ext>
            </a:extLst>
          </p:cNvPr>
          <p:cNvSpPr txBox="1"/>
          <p:nvPr/>
        </p:nvSpPr>
        <p:spPr>
          <a:xfrm>
            <a:off x="8120639" y="4135278"/>
            <a:ext cx="3973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[Left CPU]</a:t>
            </a:r>
          </a:p>
          <a:p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(e) Shared to modified: The left CPU’s update to x caused this transition . . 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F837F6A-EBF0-455C-98CC-F74BC7A6664D}"/>
              </a:ext>
            </a:extLst>
          </p:cNvPr>
          <p:cNvSpPr txBox="1"/>
          <p:nvPr/>
        </p:nvSpPr>
        <p:spPr>
          <a:xfrm>
            <a:off x="8157750" y="4166525"/>
            <a:ext cx="3973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[Right CPU]</a:t>
            </a:r>
          </a:p>
          <a:p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(l) Shared to invalid: . . . and forced the right CPU to drop the cache line.</a:t>
            </a:r>
          </a:p>
        </p:txBody>
      </p:sp>
    </p:spTree>
    <p:extLst>
      <p:ext uri="{BB962C8B-B14F-4D97-AF65-F5344CB8AC3E}">
        <p14:creationId xmlns:p14="http://schemas.microsoft.com/office/powerpoint/2010/main" val="356472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  <p:bldP spid="52" grpId="0"/>
      <p:bldP spid="56" grpId="0" animBg="1"/>
      <p:bldP spid="56" grpId="1" animBg="1"/>
      <p:bldP spid="57" grpId="0"/>
      <p:bldP spid="57" grpId="1"/>
      <p:bldP spid="62" grpId="0"/>
      <p:bldP spid="62" grpId="1"/>
      <p:bldP spid="66" grpId="0" animBg="1"/>
      <p:bldP spid="66" grpId="1" animBg="1"/>
      <p:bldP spid="67" grpId="0"/>
      <p:bldP spid="72" grpId="0"/>
      <p:bldP spid="73" grpId="0" animBg="1"/>
      <p:bldP spid="73" grpId="1" animBg="1"/>
      <p:bldP spid="74" grpId="0"/>
      <p:bldP spid="74" grpId="1"/>
      <p:bldP spid="79" grpId="0"/>
      <p:bldP spid="79" grpId="1"/>
      <p:bldP spid="8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315"/>
            <a:ext cx="10515600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924B51-30BF-42D3-A8FE-8641F9F4E6E7}"/>
              </a:ext>
            </a:extLst>
          </p:cNvPr>
          <p:cNvGrpSpPr/>
          <p:nvPr/>
        </p:nvGrpSpPr>
        <p:grpSpPr>
          <a:xfrm>
            <a:off x="0" y="1327752"/>
            <a:ext cx="7490932" cy="2860591"/>
            <a:chOff x="0" y="1327752"/>
            <a:chExt cx="7490932" cy="28605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85FEA0-D35E-432C-BDC6-F1BD2154C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0413" y="1327753"/>
              <a:ext cx="1451429" cy="145142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467E36-A7D4-4E27-B1FF-B60D1F287DC4}"/>
                </a:ext>
              </a:extLst>
            </p:cNvPr>
            <p:cNvSpPr/>
            <p:nvPr/>
          </p:nvSpPr>
          <p:spPr bwMode="auto">
            <a:xfrm>
              <a:off x="424636" y="3542012"/>
              <a:ext cx="668114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ea typeface="ＭＳ Ｐゴシック" pitchFamily="-96" charset="-128"/>
                </a:rPr>
                <a:t>RAM	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D479C3-18C1-436F-81E2-3C95AC92C842}"/>
                </a:ext>
              </a:extLst>
            </p:cNvPr>
            <p:cNvGrpSpPr/>
            <p:nvPr/>
          </p:nvGrpSpPr>
          <p:grpSpPr>
            <a:xfrm>
              <a:off x="838200" y="2984418"/>
              <a:ext cx="2740151" cy="352359"/>
              <a:chOff x="390273" y="5177889"/>
              <a:chExt cx="2740151" cy="35235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F0558-D13F-4DED-95FB-A8D333F42D1A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rgbClr val="FF0000"/>
                  </a:solidFill>
                  <a:ea typeface="ＭＳ Ｐゴシック" pitchFamily="-96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BB157B-DF5D-41E7-8946-0816EF796B39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681CF2-2D5B-4468-B355-D72C01671AA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AE110F-1F19-49C9-AE92-44810590BD19}"/>
                </a:ext>
              </a:extLst>
            </p:cNvPr>
            <p:cNvSpPr txBox="1"/>
            <p:nvPr/>
          </p:nvSpPr>
          <p:spPr>
            <a:xfrm>
              <a:off x="0" y="2271845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FE488D-F0C8-4608-8390-3B37BAFFBD10}"/>
                </a:ext>
              </a:extLst>
            </p:cNvPr>
            <p:cNvSpPr txBox="1"/>
            <p:nvPr/>
          </p:nvSpPr>
          <p:spPr>
            <a:xfrm>
              <a:off x="197532" y="1950814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DE0C73-8B5B-47E3-A111-85022D225A5D}"/>
                </a:ext>
              </a:extLst>
            </p:cNvPr>
            <p:cNvSpPr txBox="1"/>
            <p:nvPr/>
          </p:nvSpPr>
          <p:spPr>
            <a:xfrm>
              <a:off x="2839711" y="2271845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B7222B-E8B2-4F6C-B2A7-363F8267DDE6}"/>
                </a:ext>
              </a:extLst>
            </p:cNvPr>
            <p:cNvCxnSpPr>
              <a:cxnSpLocks/>
            </p:cNvCxnSpPr>
            <p:nvPr/>
          </p:nvCxnSpPr>
          <p:spPr>
            <a:xfrm>
              <a:off x="3290568" y="2639717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E20AF9-A0C3-437F-A9E4-4A4F25217A16}"/>
                </a:ext>
              </a:extLst>
            </p:cNvPr>
            <p:cNvCxnSpPr>
              <a:cxnSpLocks/>
            </p:cNvCxnSpPr>
            <p:nvPr/>
          </p:nvCxnSpPr>
          <p:spPr>
            <a:xfrm>
              <a:off x="923700" y="2338886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7069CF-BA07-4974-9D4D-E4B1650EFA4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521518" y="2639717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D50A34C-E40D-41FB-91FC-EF7557159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539090" y="1327752"/>
              <a:ext cx="1451429" cy="1451429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0720640-4ADB-454D-9B06-3ECD45A3983D}"/>
                </a:ext>
              </a:extLst>
            </p:cNvPr>
            <p:cNvGrpSpPr/>
            <p:nvPr/>
          </p:nvGrpSpPr>
          <p:grpSpPr>
            <a:xfrm flipH="1">
              <a:off x="3912581" y="2984417"/>
              <a:ext cx="2740151" cy="352359"/>
              <a:chOff x="390273" y="5177889"/>
              <a:chExt cx="2740151" cy="35235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C9C3C9-16F3-43F8-8483-4C8E7BD24B90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C13C45-01D9-42EE-A056-C4AFAC684C92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875FEF-4C89-4389-9396-0BABFDAB0FC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7734D4-FD78-40DE-93FA-B56C583F64FD}"/>
                </a:ext>
              </a:extLst>
            </p:cNvPr>
            <p:cNvSpPr txBox="1"/>
            <p:nvPr/>
          </p:nvSpPr>
          <p:spPr>
            <a:xfrm flipH="1">
              <a:off x="6572818" y="2271844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41D5AE-3007-432E-95CC-BD9D5690F161}"/>
                </a:ext>
              </a:extLst>
            </p:cNvPr>
            <p:cNvSpPr txBox="1"/>
            <p:nvPr/>
          </p:nvSpPr>
          <p:spPr>
            <a:xfrm flipH="1">
              <a:off x="6012064" y="1950813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09DEA9-D564-43C1-9EC9-6F9C19BDCF80}"/>
                </a:ext>
              </a:extLst>
            </p:cNvPr>
            <p:cNvSpPr txBox="1"/>
            <p:nvPr/>
          </p:nvSpPr>
          <p:spPr>
            <a:xfrm flipH="1">
              <a:off x="3749508" y="2271844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3DB249F-EADA-48F9-A7B3-A29EDA8EF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7553" y="2639716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DD16BAC-080B-48A1-9FCC-4E2D148D8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4613" y="2338885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F9FA585-CFD1-45E3-B64D-6719EE057C9E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195520" y="2639716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75D3292C-5EE7-4105-8360-05E0C388AAF5}"/>
              </a:ext>
            </a:extLst>
          </p:cNvPr>
          <p:cNvSpPr txBox="1"/>
          <p:nvPr/>
        </p:nvSpPr>
        <p:spPr>
          <a:xfrm flipH="1">
            <a:off x="4299077" y="4415798"/>
            <a:ext cx="196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Address: x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CFC8D14-D61D-4C4E-B00C-AEE2598D03DA}"/>
              </a:ext>
            </a:extLst>
          </p:cNvPr>
          <p:cNvCxnSpPr>
            <a:cxnSpLocks/>
            <a:endCxn id="65" idx="2"/>
          </p:cNvCxnSpPr>
          <p:nvPr/>
        </p:nvCxnSpPr>
        <p:spPr>
          <a:xfrm flipV="1">
            <a:off x="5382228" y="4137395"/>
            <a:ext cx="351048" cy="37673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5F44E88-C6CD-4C75-ADFE-1F2B7CB3E4D9}"/>
              </a:ext>
            </a:extLst>
          </p:cNvPr>
          <p:cNvSpPr txBox="1"/>
          <p:nvPr/>
        </p:nvSpPr>
        <p:spPr>
          <a:xfrm flipH="1">
            <a:off x="4994930" y="3675730"/>
            <a:ext cx="147669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d</a:t>
            </a:r>
            <a:r>
              <a:rPr lang="en-US" sz="3600" b="1" baseline="-25000" dirty="0"/>
              <a:t>0</a:t>
            </a:r>
            <a:endParaRPr lang="en-US" sz="2400" b="1" baseline="-25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0A87CE-704C-41F1-BC65-ADB8DF4A0D8E}"/>
              </a:ext>
            </a:extLst>
          </p:cNvPr>
          <p:cNvSpPr txBox="1"/>
          <p:nvPr/>
        </p:nvSpPr>
        <p:spPr>
          <a:xfrm flipH="1">
            <a:off x="1243328" y="780482"/>
            <a:ext cx="196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onsolas" panose="020B0609020204030204" pitchFamily="49" charset="0"/>
              </a:rPr>
              <a:t>Read 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ACCA31-6CEF-4798-98EF-51AF7F6EBD09}"/>
              </a:ext>
            </a:extLst>
          </p:cNvPr>
          <p:cNvGrpSpPr/>
          <p:nvPr/>
        </p:nvGrpSpPr>
        <p:grpSpPr>
          <a:xfrm>
            <a:off x="733897" y="2905689"/>
            <a:ext cx="2951323" cy="467546"/>
            <a:chOff x="733897" y="2905689"/>
            <a:chExt cx="2951323" cy="467546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5A3EAC2-7630-4BFC-96B8-971CBF8BC04F}"/>
                </a:ext>
              </a:extLst>
            </p:cNvPr>
            <p:cNvSpPr txBox="1"/>
            <p:nvPr/>
          </p:nvSpPr>
          <p:spPr>
            <a:xfrm flipH="1">
              <a:off x="1665668" y="2911570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x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540FED2-B2D2-4374-87B9-F96AFAE9F43C}"/>
                </a:ext>
              </a:extLst>
            </p:cNvPr>
            <p:cNvSpPr txBox="1"/>
            <p:nvPr/>
          </p:nvSpPr>
          <p:spPr>
            <a:xfrm flipH="1">
              <a:off x="2583650" y="2984417"/>
              <a:ext cx="110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Modified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0A056C0-0C2E-43CC-B044-A190F0C2B2CB}"/>
                </a:ext>
              </a:extLst>
            </p:cNvPr>
            <p:cNvSpPr txBox="1"/>
            <p:nvPr/>
          </p:nvSpPr>
          <p:spPr>
            <a:xfrm flipH="1">
              <a:off x="733897" y="2905689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d</a:t>
              </a:r>
              <a:r>
                <a:rPr lang="en-US" sz="3600" baseline="-25000" dirty="0">
                  <a:solidFill>
                    <a:srgbClr val="FF0000"/>
                  </a:solidFill>
                </a:rPr>
                <a:t>1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10C2485-1B73-4572-B060-8935AD858B32}"/>
              </a:ext>
            </a:extLst>
          </p:cNvPr>
          <p:cNvGrpSpPr/>
          <p:nvPr/>
        </p:nvGrpSpPr>
        <p:grpSpPr>
          <a:xfrm>
            <a:off x="4397810" y="3531030"/>
            <a:ext cx="2505711" cy="2146652"/>
            <a:chOff x="4397810" y="3531030"/>
            <a:chExt cx="2505711" cy="2146652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18FFFBF-ABAA-4371-8599-5297934E0FBA}"/>
                </a:ext>
              </a:extLst>
            </p:cNvPr>
            <p:cNvSpPr/>
            <p:nvPr/>
          </p:nvSpPr>
          <p:spPr>
            <a:xfrm>
              <a:off x="4539090" y="3531030"/>
              <a:ext cx="2147973" cy="127099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4A5017B-18C1-4785-AC45-32F363A91CAB}"/>
                </a:ext>
              </a:extLst>
            </p:cNvPr>
            <p:cNvSpPr txBox="1"/>
            <p:nvPr/>
          </p:nvSpPr>
          <p:spPr>
            <a:xfrm>
              <a:off x="4397810" y="4877463"/>
              <a:ext cx="250571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 data in RAM is now stale!</a:t>
              </a:r>
            </a:p>
          </p:txBody>
        </p:sp>
      </p:grpSp>
      <p:sp>
        <p:nvSpPr>
          <p:cNvPr id="75" name="Arc 74">
            <a:extLst>
              <a:ext uri="{FF2B5EF4-FFF2-40B4-BE49-F238E27FC236}">
                <a16:creationId xmlns:a16="http://schemas.microsoft.com/office/drawing/2014/main" id="{2B9E9EF6-4186-4954-858A-ACE869D35303}"/>
              </a:ext>
            </a:extLst>
          </p:cNvPr>
          <p:cNvSpPr/>
          <p:nvPr/>
        </p:nvSpPr>
        <p:spPr>
          <a:xfrm rot="12987235" flipH="1">
            <a:off x="429873" y="2147766"/>
            <a:ext cx="4505313" cy="2180554"/>
          </a:xfrm>
          <a:prstGeom prst="arc">
            <a:avLst>
              <a:gd name="adj1" fmla="val 13468084"/>
              <a:gd name="adj2" fmla="val 34747"/>
            </a:avLst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F8534DB-A700-428C-8FB4-AE63808345A6}"/>
              </a:ext>
            </a:extLst>
          </p:cNvPr>
          <p:cNvSpPr txBox="1"/>
          <p:nvPr/>
        </p:nvSpPr>
        <p:spPr>
          <a:xfrm>
            <a:off x="133020" y="4325277"/>
            <a:ext cx="28665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x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cache line is evicted, to make space for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y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cache</a:t>
            </a:r>
          </a:p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line!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956F58C-C2D0-48E1-BA5F-CA1054112AD9}"/>
              </a:ext>
            </a:extLst>
          </p:cNvPr>
          <p:cNvSpPr txBox="1"/>
          <p:nvPr/>
        </p:nvSpPr>
        <p:spPr>
          <a:xfrm flipH="1">
            <a:off x="4994929" y="3683612"/>
            <a:ext cx="147669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Data: 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3600" b="1" baseline="-25000" dirty="0">
                <a:solidFill>
                  <a:srgbClr val="FF0000"/>
                </a:solidFill>
              </a:rPr>
              <a:t>1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F8BFCD9-37CB-46EE-97B6-8953092663CA}"/>
              </a:ext>
            </a:extLst>
          </p:cNvPr>
          <p:cNvGrpSpPr/>
          <p:nvPr/>
        </p:nvGrpSpPr>
        <p:grpSpPr>
          <a:xfrm>
            <a:off x="4395489" y="3545302"/>
            <a:ext cx="2560062" cy="2146652"/>
            <a:chOff x="4397813" y="3531030"/>
            <a:chExt cx="2560062" cy="214665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84C1FA0-9B9D-4201-B3B7-BCFBB6B6C321}"/>
                </a:ext>
              </a:extLst>
            </p:cNvPr>
            <p:cNvSpPr/>
            <p:nvPr/>
          </p:nvSpPr>
          <p:spPr>
            <a:xfrm>
              <a:off x="4539090" y="3531030"/>
              <a:ext cx="2147973" cy="1270991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CE966DF-ED4C-482B-96E1-7DA7FA72D70C}"/>
                </a:ext>
              </a:extLst>
            </p:cNvPr>
            <p:cNvSpPr txBox="1"/>
            <p:nvPr/>
          </p:nvSpPr>
          <p:spPr>
            <a:xfrm>
              <a:off x="4397813" y="4877463"/>
              <a:ext cx="256006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solidFill>
                    <a:srgbClr val="00B0F0"/>
                  </a:solidFill>
                  <a:latin typeface="Consolas" panose="020B0609020204030204" pitchFamily="49" charset="0"/>
                  <a:cs typeface="Segoe UI" panose="020B0502040204020203" pitchFamily="34" charset="0"/>
                </a:rPr>
                <a:t>x</a:t>
              </a:r>
              <a:r>
                <a:rPr lang="en-US" sz="2300" b="1" dirty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’s data in RAM is now fresh!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87497DBC-5C94-4068-801D-523E226BFB1D}"/>
              </a:ext>
            </a:extLst>
          </p:cNvPr>
          <p:cNvSpPr txBox="1"/>
          <p:nvPr/>
        </p:nvSpPr>
        <p:spPr>
          <a:xfrm>
            <a:off x="440493" y="3460795"/>
            <a:ext cx="32398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Hey, other cache, do you have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y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data?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030A2D7-E5F9-486B-9AB5-E9B3BB61E743}"/>
              </a:ext>
            </a:extLst>
          </p:cNvPr>
          <p:cNvSpPr txBox="1"/>
          <p:nvPr/>
        </p:nvSpPr>
        <p:spPr>
          <a:xfrm>
            <a:off x="392464" y="3447151"/>
            <a:ext cx="26801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Hey RAM, </a:t>
            </a:r>
            <a:r>
              <a:rPr lang="en-US" sz="2300" b="1" dirty="0" err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gimme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y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data!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8F8A994-F07F-47B2-9867-8C39A3F6DCE1}"/>
              </a:ext>
            </a:extLst>
          </p:cNvPr>
          <p:cNvSpPr txBox="1"/>
          <p:nvPr/>
        </p:nvSpPr>
        <p:spPr>
          <a:xfrm flipH="1">
            <a:off x="820477" y="3586214"/>
            <a:ext cx="256217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Nope, try RAM!</a:t>
            </a:r>
          </a:p>
        </p:txBody>
      </p:sp>
      <p:sp>
        <p:nvSpPr>
          <p:cNvPr id="92" name="Arc 91">
            <a:extLst>
              <a:ext uri="{FF2B5EF4-FFF2-40B4-BE49-F238E27FC236}">
                <a16:creationId xmlns:a16="http://schemas.microsoft.com/office/drawing/2014/main" id="{588FFD27-B962-478E-A270-91E111B162E6}"/>
              </a:ext>
            </a:extLst>
          </p:cNvPr>
          <p:cNvSpPr/>
          <p:nvPr/>
        </p:nvSpPr>
        <p:spPr>
          <a:xfrm rot="12585567" flipH="1">
            <a:off x="2450247" y="1473153"/>
            <a:ext cx="2355250" cy="2180554"/>
          </a:xfrm>
          <a:prstGeom prst="arc">
            <a:avLst>
              <a:gd name="adj1" fmla="val 15579711"/>
              <a:gd name="adj2" fmla="val 20681307"/>
            </a:avLst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c 92">
            <a:extLst>
              <a:ext uri="{FF2B5EF4-FFF2-40B4-BE49-F238E27FC236}">
                <a16:creationId xmlns:a16="http://schemas.microsoft.com/office/drawing/2014/main" id="{B5F7F9B4-A62E-46C4-81CB-FF79C8E52084}"/>
              </a:ext>
            </a:extLst>
          </p:cNvPr>
          <p:cNvSpPr/>
          <p:nvPr/>
        </p:nvSpPr>
        <p:spPr>
          <a:xfrm rot="8407280">
            <a:off x="2442545" y="1452411"/>
            <a:ext cx="2355250" cy="2180554"/>
          </a:xfrm>
          <a:prstGeom prst="arc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E6AD0C5-E112-4E3A-ACAC-2DD094C37A15}"/>
              </a:ext>
            </a:extLst>
          </p:cNvPr>
          <p:cNvCxnSpPr>
            <a:cxnSpLocks/>
          </p:cNvCxnSpPr>
          <p:nvPr/>
        </p:nvCxnSpPr>
        <p:spPr>
          <a:xfrm>
            <a:off x="2817989" y="3395432"/>
            <a:ext cx="494126" cy="678316"/>
          </a:xfrm>
          <a:prstGeom prst="straightConnector1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3FDE0A8-3F3E-4BE9-AFA4-DE3B45C83878}"/>
              </a:ext>
            </a:extLst>
          </p:cNvPr>
          <p:cNvCxnSpPr>
            <a:cxnSpLocks/>
          </p:cNvCxnSpPr>
          <p:nvPr/>
        </p:nvCxnSpPr>
        <p:spPr>
          <a:xfrm flipH="1" flipV="1">
            <a:off x="2520059" y="3373235"/>
            <a:ext cx="203880" cy="680809"/>
          </a:xfrm>
          <a:prstGeom prst="straightConnector1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D42B50-2797-423E-9601-A9A237017492}"/>
              </a:ext>
            </a:extLst>
          </p:cNvPr>
          <p:cNvGrpSpPr/>
          <p:nvPr/>
        </p:nvGrpSpPr>
        <p:grpSpPr>
          <a:xfrm>
            <a:off x="712036" y="2882568"/>
            <a:ext cx="2977358" cy="477660"/>
            <a:chOff x="1566279" y="5888935"/>
            <a:chExt cx="2977358" cy="477660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54690A6-49FF-4976-A6D8-865566139441}"/>
                </a:ext>
              </a:extLst>
            </p:cNvPr>
            <p:cNvSpPr txBox="1"/>
            <p:nvPr/>
          </p:nvSpPr>
          <p:spPr>
            <a:xfrm flipH="1">
              <a:off x="1566279" y="5888935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</a:t>
              </a:r>
              <a:r>
                <a:rPr lang="en-US" sz="3600" baseline="-25000" dirty="0"/>
                <a:t>2</a:t>
              </a:r>
              <a:endParaRPr lang="en-US" sz="2400" baseline="-250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728E53A-351B-49AA-B6B7-AE6061E42207}"/>
                </a:ext>
              </a:extLst>
            </p:cNvPr>
            <p:cNvSpPr txBox="1"/>
            <p:nvPr/>
          </p:nvSpPr>
          <p:spPr>
            <a:xfrm flipH="1">
              <a:off x="2792082" y="5904916"/>
              <a:ext cx="551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y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FD6A8CB-5086-47E2-BE38-4BD6804E8ECA}"/>
                </a:ext>
              </a:extLst>
            </p:cNvPr>
            <p:cNvSpPr txBox="1"/>
            <p:nvPr/>
          </p:nvSpPr>
          <p:spPr>
            <a:xfrm flipH="1">
              <a:off x="3442067" y="5997263"/>
              <a:ext cx="110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Exclusive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040852A-9AD9-4FAC-8587-347A31DE2C71}"/>
              </a:ext>
            </a:extLst>
          </p:cNvPr>
          <p:cNvGrpSpPr/>
          <p:nvPr/>
        </p:nvGrpSpPr>
        <p:grpSpPr>
          <a:xfrm>
            <a:off x="3795287" y="2923881"/>
            <a:ext cx="2929181" cy="467547"/>
            <a:chOff x="3795287" y="2923881"/>
            <a:chExt cx="2929181" cy="467547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EECE15F-694E-48FD-AEB9-BF442912B10C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A5ED1BB-402B-4F6D-AE96-CD646AAD3C91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E0C375D-BAC1-493D-BF2E-A77E39F3F675}"/>
                </a:ext>
              </a:extLst>
            </p:cNvPr>
            <p:cNvSpPr txBox="1"/>
            <p:nvPr/>
          </p:nvSpPr>
          <p:spPr>
            <a:xfrm flipH="1">
              <a:off x="5622898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0706C73E-D5FF-40EA-A121-7E53DE4C9FB0}"/>
              </a:ext>
            </a:extLst>
          </p:cNvPr>
          <p:cNvSpPr txBox="1"/>
          <p:nvPr/>
        </p:nvSpPr>
        <p:spPr>
          <a:xfrm>
            <a:off x="1752296" y="4121577"/>
            <a:ext cx="268017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Here’s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y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data!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313B6C8-4485-43DD-A383-AD60318690DD}"/>
              </a:ext>
            </a:extLst>
          </p:cNvPr>
          <p:cNvGrpSpPr/>
          <p:nvPr/>
        </p:nvGrpSpPr>
        <p:grpSpPr>
          <a:xfrm>
            <a:off x="236102" y="3641306"/>
            <a:ext cx="2172546" cy="1201733"/>
            <a:chOff x="4299077" y="3675730"/>
            <a:chExt cx="2172546" cy="1201733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3BEBE2E-BB8B-4E93-8D7A-7259B21669FB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y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ABB6D7C-1E96-479A-9CC0-B96B457E4020}"/>
                </a:ext>
              </a:extLst>
            </p:cNvPr>
            <p:cNvCxnSpPr>
              <a:cxnSpLocks/>
              <a:endCxn id="69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6507E9D-FC74-481B-AE77-BCE17C87416E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d</a:t>
              </a:r>
              <a:r>
                <a:rPr lang="en-US" sz="3600" b="1" baseline="-25000" dirty="0"/>
                <a:t>2</a:t>
              </a:r>
              <a:endParaRPr lang="en-US" sz="24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934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52" grpId="0"/>
      <p:bldP spid="75" grpId="0" animBg="1"/>
      <p:bldP spid="75" grpId="1" animBg="1"/>
      <p:bldP spid="82" grpId="0"/>
      <p:bldP spid="82" grpId="1"/>
      <p:bldP spid="83" grpId="0" animBg="1"/>
      <p:bldP spid="89" grpId="0"/>
      <p:bldP spid="89" grpId="1"/>
      <p:bldP spid="90" grpId="0"/>
      <p:bldP spid="90" grpId="1"/>
      <p:bldP spid="91" grpId="0"/>
      <p:bldP spid="91" grpId="1"/>
      <p:bldP spid="92" grpId="0" animBg="1"/>
      <p:bldP spid="92" grpId="1" animBg="1"/>
      <p:bldP spid="93" grpId="0" animBg="1"/>
      <p:bldP spid="93" grpId="1" animBg="1"/>
      <p:bldP spid="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A7D337-AF1D-4D09-A04A-A4835601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4" y="0"/>
            <a:ext cx="12168091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C46F813-96AA-42E1-9AA0-57DAC5AAC50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FF707A-088F-4E20-9189-34203EF3FBA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FE1C59C-4D57-46F1-BAA6-A82CCAE4FC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294" y="957644"/>
              <a:ext cx="5963412" cy="5378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613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3AFAB-97AE-43F3-B63E-64F20E65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26"/>
            <a:ext cx="10515600" cy="854076"/>
          </a:xfrm>
        </p:spPr>
        <p:txBody>
          <a:bodyPr/>
          <a:lstStyle/>
          <a:p>
            <a:r>
              <a:rPr lang="en-US" b="1" dirty="0"/>
              <a:t>The Costs of Cache Coherency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E5AAD-0893-4E50-BBEB-03CA89035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73" y="877332"/>
            <a:ext cx="10799805" cy="577060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Cache maintenance traffic increases the latency of memory operations</a:t>
            </a:r>
          </a:p>
          <a:p>
            <a:r>
              <a:rPr lang="en-US" sz="3200" dirty="0"/>
              <a:t>Ideally, if you run different threads from one address space on multiple cores, each thread works on different cache lines</a:t>
            </a:r>
          </a:p>
          <a:p>
            <a:pPr lvl="1"/>
            <a:r>
              <a:rPr lang="en-US" sz="2800" dirty="0"/>
              <a:t>Each line will transition to “exclusive” (read) or “modified” (write) on the first cache miss</a:t>
            </a:r>
          </a:p>
          <a:p>
            <a:pPr lvl="1"/>
            <a:r>
              <a:rPr lang="en-US" sz="2800" dirty="0"/>
              <a:t>After that, a core generates no additional coherence traffic for reads or writes to the line</a:t>
            </a:r>
          </a:p>
          <a:p>
            <a:pPr lvl="1"/>
            <a:r>
              <a:rPr lang="en-US" sz="2800" dirty="0"/>
              <a:t>Note that a transition from “exclusive” to “modified” on a write requires no coherence traffic, since no other cache has the line</a:t>
            </a:r>
          </a:p>
          <a:p>
            <a:r>
              <a:rPr lang="en-US" sz="3200" dirty="0"/>
              <a:t>Ideally, a thread would only be scheduled upon a single core in a multicore system</a:t>
            </a:r>
          </a:p>
          <a:p>
            <a:pPr lvl="1"/>
            <a:r>
              <a:rPr lang="en-US" sz="2800" dirty="0"/>
              <a:t>This way, all of the thread’s memory data could hopefully stay in the same core’s L1/2 cache!</a:t>
            </a:r>
          </a:p>
        </p:txBody>
      </p:sp>
    </p:spTree>
    <p:extLst>
      <p:ext uri="{BB962C8B-B14F-4D97-AF65-F5344CB8AC3E}">
        <p14:creationId xmlns:p14="http://schemas.microsoft.com/office/powerpoint/2010/main" val="17881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449830" y="4255770"/>
            <a:ext cx="9144000" cy="1573530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95"/>
            <a:ext cx="10515600" cy="983615"/>
          </a:xfrm>
        </p:spPr>
        <p:txBody>
          <a:bodyPr>
            <a:normAutofit/>
          </a:bodyPr>
          <a:lstStyle/>
          <a:p>
            <a:r>
              <a:rPr lang="en-US" sz="5400" b="1" dirty="0"/>
              <a:t>CPU Affinity in Linux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792510"/>
            <a:ext cx="10668000" cy="60016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struct 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task_struct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volatile long state; //TASK_RUNNING,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//TASK_ZOMBIE,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//etc.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void *stack;         //Kernel stack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exit_code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struct 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mm_struct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*mm;//Address space info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unsigned long 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cpus_allowed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      //Bitmask representing which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      //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cpus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the task can run on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   //...other stuff...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AE5608-D55C-4DE5-A5CF-163AFE98D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" y="0"/>
            <a:ext cx="12180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34084" y="8096"/>
            <a:ext cx="12134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Ex: An IO-bound disk grep, and a CPU-bound cryptographic calculation on a single-core machine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-26670" y="1755590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Crypto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-26670" y="2776670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Grep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748790" y="1755590"/>
            <a:ext cx="5417820" cy="6400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CPU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66160" y="2681420"/>
            <a:ext cx="360045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CPU :-(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166610" y="2681419"/>
            <a:ext cx="36576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7532370" y="2600471"/>
            <a:ext cx="1817370" cy="801975"/>
            <a:chOff x="1954530" y="5896942"/>
            <a:chExt cx="1817370" cy="801975"/>
          </a:xfrm>
        </p:grpSpPr>
        <p:sp>
          <p:nvSpPr>
            <p:cNvPr id="76" name="Rectangle 75"/>
            <p:cNvSpPr/>
            <p:nvPr/>
          </p:nvSpPr>
          <p:spPr>
            <a:xfrm>
              <a:off x="1954530" y="5977890"/>
              <a:ext cx="181737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2091690" y="5896942"/>
              <a:ext cx="1497330" cy="801975"/>
              <a:chOff x="3592830" y="2678430"/>
              <a:chExt cx="1497330" cy="801975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3627120" y="2678430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Waiting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3592830" y="2957185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on IO</a:t>
                </a:r>
              </a:p>
            </p:txBody>
          </p:sp>
        </p:grpSp>
      </p:grpSp>
      <p:sp>
        <p:nvSpPr>
          <p:cNvPr id="80" name="Rectangle 79"/>
          <p:cNvSpPr/>
          <p:nvPr/>
        </p:nvSpPr>
        <p:spPr>
          <a:xfrm>
            <a:off x="11517630" y="2677758"/>
            <a:ext cx="36576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>
            <a:cxnSpLocks/>
          </p:cNvCxnSpPr>
          <p:nvPr/>
        </p:nvCxnSpPr>
        <p:spPr>
          <a:xfrm>
            <a:off x="1383030" y="3664400"/>
            <a:ext cx="10283190" cy="342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994910" y="364448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Time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9700260" y="2596810"/>
            <a:ext cx="1817370" cy="801975"/>
            <a:chOff x="1954530" y="5896942"/>
            <a:chExt cx="1817370" cy="801975"/>
          </a:xfrm>
        </p:grpSpPr>
        <p:sp>
          <p:nvSpPr>
            <p:cNvPr id="89" name="Rectangle 88"/>
            <p:cNvSpPr/>
            <p:nvPr/>
          </p:nvSpPr>
          <p:spPr>
            <a:xfrm>
              <a:off x="1954530" y="5977890"/>
              <a:ext cx="181737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2091690" y="5896942"/>
              <a:ext cx="1497330" cy="801975"/>
              <a:chOff x="3592830" y="2678430"/>
              <a:chExt cx="1497330" cy="801975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3627120" y="2678430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Waiting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592830" y="2957185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on IO</a:t>
                </a:r>
              </a:p>
            </p:txBody>
          </p:sp>
        </p:grpSp>
      </p:grpSp>
      <p:sp>
        <p:nvSpPr>
          <p:cNvPr id="93" name="Rectangle 92"/>
          <p:cNvSpPr/>
          <p:nvPr/>
        </p:nvSpPr>
        <p:spPr>
          <a:xfrm>
            <a:off x="9349740" y="2677758"/>
            <a:ext cx="36576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1383030" y="2682609"/>
            <a:ext cx="36576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1752600" y="2601661"/>
            <a:ext cx="1817370" cy="801975"/>
            <a:chOff x="1954530" y="5896942"/>
            <a:chExt cx="1817370" cy="801975"/>
          </a:xfrm>
        </p:grpSpPr>
        <p:sp>
          <p:nvSpPr>
            <p:cNvPr id="97" name="Rectangle 96"/>
            <p:cNvSpPr/>
            <p:nvPr/>
          </p:nvSpPr>
          <p:spPr>
            <a:xfrm>
              <a:off x="1954530" y="5977890"/>
              <a:ext cx="181737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091690" y="5896942"/>
              <a:ext cx="1497330" cy="801975"/>
              <a:chOff x="3592830" y="2678430"/>
              <a:chExt cx="1497330" cy="801975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3627120" y="2678430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Waiting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592830" y="2957185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on IO</a:t>
                </a:r>
              </a:p>
            </p:txBody>
          </p:sp>
        </p:grpSp>
      </p:grpSp>
      <p:pic>
        <p:nvPicPr>
          <p:cNvPr id="1028" name="Picture 4" descr="http://www.clipartkid.com/images/573/red-x-mark-wZ1Qy4-clip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199533"/>
            <a:ext cx="1093470" cy="11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-22860" y="4457700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Crypto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-22860" y="5478780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Grep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748790" y="4457700"/>
            <a:ext cx="1817370" cy="6400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CPU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383030" y="5383530"/>
            <a:ext cx="36576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1748790" y="5302582"/>
            <a:ext cx="1817370" cy="801975"/>
            <a:chOff x="1954530" y="5896942"/>
            <a:chExt cx="1817370" cy="801975"/>
          </a:xfrm>
        </p:grpSpPr>
        <p:sp>
          <p:nvSpPr>
            <p:cNvPr id="107" name="Rectangle 106"/>
            <p:cNvSpPr/>
            <p:nvPr/>
          </p:nvSpPr>
          <p:spPr>
            <a:xfrm>
              <a:off x="1954530" y="5977890"/>
              <a:ext cx="181737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2091690" y="5896942"/>
              <a:ext cx="1497330" cy="801975"/>
              <a:chOff x="3592830" y="2678430"/>
              <a:chExt cx="1497330" cy="801975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3627120" y="2678430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Waiting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592830" y="2957185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on IO</a:t>
                </a:r>
              </a:p>
            </p:txBody>
          </p:sp>
        </p:grpSp>
      </p:grpSp>
      <p:sp>
        <p:nvSpPr>
          <p:cNvPr id="111" name="Rectangle 110"/>
          <p:cNvSpPr/>
          <p:nvPr/>
        </p:nvSpPr>
        <p:spPr>
          <a:xfrm>
            <a:off x="3920490" y="4457700"/>
            <a:ext cx="1817370" cy="6400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CPU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103620" y="4457700"/>
            <a:ext cx="1817370" cy="6400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CPU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737860" y="5383530"/>
            <a:ext cx="36576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>
            <a:off x="3920490" y="5302582"/>
            <a:ext cx="1817370" cy="801975"/>
            <a:chOff x="1954530" y="5896942"/>
            <a:chExt cx="1817370" cy="801975"/>
          </a:xfrm>
        </p:grpSpPr>
        <p:sp>
          <p:nvSpPr>
            <p:cNvPr id="115" name="Rectangle 114"/>
            <p:cNvSpPr/>
            <p:nvPr/>
          </p:nvSpPr>
          <p:spPr>
            <a:xfrm>
              <a:off x="1954530" y="5977890"/>
              <a:ext cx="181737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2091690" y="5896942"/>
              <a:ext cx="1497330" cy="801975"/>
              <a:chOff x="3592830" y="2678430"/>
              <a:chExt cx="1497330" cy="801975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3627120" y="2678430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Waiting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3592830" y="2957185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on IO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5737860" y="4457700"/>
            <a:ext cx="36576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6103620" y="5302582"/>
            <a:ext cx="1817370" cy="801975"/>
            <a:chOff x="1954530" y="5896942"/>
            <a:chExt cx="1817370" cy="801975"/>
          </a:xfrm>
        </p:grpSpPr>
        <p:sp>
          <p:nvSpPr>
            <p:cNvPr id="121" name="Rectangle 120"/>
            <p:cNvSpPr/>
            <p:nvPr/>
          </p:nvSpPr>
          <p:spPr>
            <a:xfrm>
              <a:off x="1954530" y="5977890"/>
              <a:ext cx="1817370" cy="6400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2091690" y="5896942"/>
              <a:ext cx="1497330" cy="801975"/>
              <a:chOff x="3592830" y="2678430"/>
              <a:chExt cx="1497330" cy="801975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3627120" y="2678430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Waiting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3592830" y="2957185"/>
                <a:ext cx="1463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on IO</a:t>
                </a:r>
              </a:p>
            </p:txBody>
          </p:sp>
        </p:grpSp>
      </p:grpSp>
      <p:sp>
        <p:nvSpPr>
          <p:cNvPr id="125" name="Rectangle 124"/>
          <p:cNvSpPr/>
          <p:nvPr/>
        </p:nvSpPr>
        <p:spPr>
          <a:xfrm>
            <a:off x="3569970" y="5383530"/>
            <a:ext cx="36576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3569970" y="4457700"/>
            <a:ext cx="365760" cy="64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7" name="Picture 2" descr="http://www.iconsdb.com/icons/preview/green/check-mark-2-x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340" y="3722455"/>
            <a:ext cx="1851660" cy="18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8" name="Straight Arrow Connector 127"/>
          <p:cNvCxnSpPr>
            <a:cxnSpLocks/>
          </p:cNvCxnSpPr>
          <p:nvPr/>
        </p:nvCxnSpPr>
        <p:spPr>
          <a:xfrm>
            <a:off x="1386840" y="6366510"/>
            <a:ext cx="10283190" cy="342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4998720" y="634659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Time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7932420" y="5383530"/>
            <a:ext cx="365760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D11632-85FD-4E12-A89A-1A93569DFF83}"/>
              </a:ext>
            </a:extLst>
          </p:cNvPr>
          <p:cNvGrpSpPr/>
          <p:nvPr/>
        </p:nvGrpSpPr>
        <p:grpSpPr>
          <a:xfrm>
            <a:off x="8661937" y="1091140"/>
            <a:ext cx="3592830" cy="1264031"/>
            <a:chOff x="8601777" y="1307711"/>
            <a:chExt cx="3592830" cy="1264031"/>
          </a:xfrm>
        </p:grpSpPr>
        <p:sp>
          <p:nvSpPr>
            <p:cNvPr id="85" name="TextBox 84"/>
            <p:cNvSpPr txBox="1"/>
            <p:nvPr/>
          </p:nvSpPr>
          <p:spPr>
            <a:xfrm>
              <a:off x="8625841" y="1659476"/>
              <a:ext cx="3478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first-come-first-serve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601777" y="2048522"/>
              <a:ext cx="3592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screws IO-bound tasks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6A32B56-3C9B-4A46-81C4-3A3FA6F98356}"/>
                </a:ext>
              </a:extLst>
            </p:cNvPr>
            <p:cNvSpPr txBox="1"/>
            <p:nvPr/>
          </p:nvSpPr>
          <p:spPr>
            <a:xfrm>
              <a:off x="8649502" y="1307711"/>
              <a:ext cx="3478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Non-preemptive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D5C4909-1A2B-44CE-8E11-FF0581410631}"/>
              </a:ext>
            </a:extLst>
          </p:cNvPr>
          <p:cNvGrpSpPr/>
          <p:nvPr/>
        </p:nvGrpSpPr>
        <p:grpSpPr>
          <a:xfrm>
            <a:off x="8843012" y="4391573"/>
            <a:ext cx="3422013" cy="1933805"/>
            <a:chOff x="8843012" y="4391573"/>
            <a:chExt cx="3422013" cy="1933805"/>
          </a:xfrm>
        </p:grpSpPr>
        <p:grpSp>
          <p:nvGrpSpPr>
            <p:cNvPr id="130" name="Group 129"/>
            <p:cNvGrpSpPr/>
            <p:nvPr/>
          </p:nvGrpSpPr>
          <p:grpSpPr>
            <a:xfrm>
              <a:off x="9258935" y="4391573"/>
              <a:ext cx="3006090" cy="1246487"/>
              <a:chOff x="4155440" y="5055567"/>
              <a:chExt cx="3006090" cy="1246487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4312920" y="5055567"/>
                <a:ext cx="2670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Preempting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4312920" y="5432581"/>
                <a:ext cx="267081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CPU-bound tasks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4155440" y="5794223"/>
                <a:ext cx="300609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for IO-bound ones</a:t>
                </a: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36BCCBE-4C98-44AB-89D3-B709247ED7B2}"/>
                </a:ext>
              </a:extLst>
            </p:cNvPr>
            <p:cNvSpPr txBox="1"/>
            <p:nvPr/>
          </p:nvSpPr>
          <p:spPr>
            <a:xfrm>
              <a:off x="9248677" y="5462481"/>
              <a:ext cx="300609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improves utilization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83346AC-F38A-43E9-B92B-77E05EB38D39}"/>
                </a:ext>
              </a:extLst>
            </p:cNvPr>
            <p:cNvSpPr txBox="1"/>
            <p:nvPr/>
          </p:nvSpPr>
          <p:spPr>
            <a:xfrm>
              <a:off x="8843012" y="5817547"/>
              <a:ext cx="340149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of CPU and IO devices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23C75C2-5599-4041-9299-AA506AE3CEB9}"/>
              </a:ext>
            </a:extLst>
          </p:cNvPr>
          <p:cNvGrpSpPr/>
          <p:nvPr/>
        </p:nvGrpSpPr>
        <p:grpSpPr>
          <a:xfrm>
            <a:off x="3581400" y="1091193"/>
            <a:ext cx="3808095" cy="2573207"/>
            <a:chOff x="3581400" y="1091193"/>
            <a:chExt cx="3808095" cy="257320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2EF7D9C-4CD9-4947-9722-408ACBDC9CBC}"/>
                </a:ext>
              </a:extLst>
            </p:cNvPr>
            <p:cNvSpPr txBox="1"/>
            <p:nvPr/>
          </p:nvSpPr>
          <p:spPr>
            <a:xfrm>
              <a:off x="3581400" y="1091193"/>
              <a:ext cx="38080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Crypto task finishes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8B60C43-3118-4ACE-AF3C-A9EBD920B753}"/>
                </a:ext>
              </a:extLst>
            </p:cNvPr>
            <p:cNvCxnSpPr>
              <a:cxnSpLocks/>
            </p:cNvCxnSpPr>
            <p:nvPr/>
          </p:nvCxnSpPr>
          <p:spPr>
            <a:xfrm>
              <a:off x="7166610" y="1199533"/>
              <a:ext cx="0" cy="24648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350B6631-649D-45DB-A1F2-45F3B4F158AF}"/>
              </a:ext>
            </a:extLst>
          </p:cNvPr>
          <p:cNvSpPr/>
          <p:nvPr/>
        </p:nvSpPr>
        <p:spPr>
          <a:xfrm>
            <a:off x="8732491" y="5590558"/>
            <a:ext cx="3432040" cy="712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94234-C641-4E2B-8F62-830EF05A0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03"/>
            <a:ext cx="10515600" cy="777879"/>
          </a:xfrm>
        </p:spPr>
        <p:txBody>
          <a:bodyPr/>
          <a:lstStyle/>
          <a:p>
            <a:r>
              <a:rPr lang="en-US" b="1" dirty="0"/>
              <a:t>Evaluating Scheduler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BB7F8-6867-41EA-8688-A35C94E3D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19" y="709857"/>
            <a:ext cx="11417969" cy="6047715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Utilization</a:t>
            </a:r>
          </a:p>
          <a:p>
            <a:pPr lvl="1"/>
            <a:r>
              <a:rPr lang="en-US" sz="2800" dirty="0"/>
              <a:t>How often are the CPUs and IO devices kept busy?</a:t>
            </a:r>
          </a:p>
          <a:p>
            <a:pPr lvl="1"/>
            <a:r>
              <a:rPr lang="en-US" sz="2800" dirty="0"/>
              <a:t>Note that CPUs and IO devices can simultaneously be busy (which is good!)</a:t>
            </a:r>
          </a:p>
          <a:p>
            <a:r>
              <a:rPr lang="en-US" sz="3200" dirty="0"/>
              <a:t>Fairness</a:t>
            </a:r>
          </a:p>
          <a:p>
            <a:pPr lvl="1"/>
            <a:r>
              <a:rPr lang="en-US" sz="2800" dirty="0"/>
              <a:t>Higher-priority tasks should receive more CPU time . . .</a:t>
            </a:r>
          </a:p>
          <a:p>
            <a:pPr lvl="1"/>
            <a:r>
              <a:rPr lang="en-US" sz="2800" dirty="0"/>
              <a:t>. . . but no task should starve</a:t>
            </a:r>
          </a:p>
          <a:p>
            <a:r>
              <a:rPr lang="en-US" sz="3200" dirty="0"/>
              <a:t>Interactive latency</a:t>
            </a:r>
          </a:p>
          <a:p>
            <a:pPr lvl="1"/>
            <a:r>
              <a:rPr lang="en-US" sz="2800" dirty="0"/>
              <a:t>A task that mostly blocks on IO should run as soon as IO completes</a:t>
            </a:r>
          </a:p>
          <a:p>
            <a:pPr lvl="1"/>
            <a:r>
              <a:rPr lang="en-US" sz="2800" dirty="0"/>
              <a:t>Ex: Text editor waiting on keypress</a:t>
            </a:r>
          </a:p>
          <a:p>
            <a:r>
              <a:rPr lang="en-US" sz="3200" dirty="0"/>
              <a:t>Computational overhead of the scheduler as a function of:</a:t>
            </a:r>
          </a:p>
          <a:p>
            <a:pPr lvl="1"/>
            <a:r>
              <a:rPr lang="en-US" sz="2800" dirty="0"/>
              <a:t>The number of CPUs</a:t>
            </a:r>
          </a:p>
          <a:p>
            <a:pPr lvl="1"/>
            <a:r>
              <a:rPr lang="en-US" sz="2800" dirty="0"/>
              <a:t>The number of runnable tasks</a:t>
            </a:r>
          </a:p>
          <a:p>
            <a:pPr lvl="1"/>
            <a:r>
              <a:rPr lang="en-US" sz="2800" dirty="0"/>
              <a:t>The number of waiting tasks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413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35"/>
            <a:ext cx="6916679" cy="107505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Priority-based Round-Robin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" y="960120"/>
            <a:ext cx="6546652" cy="6115050"/>
          </a:xfrm>
        </p:spPr>
        <p:txBody>
          <a:bodyPr>
            <a:normAutofit/>
          </a:bodyPr>
          <a:lstStyle/>
          <a:p>
            <a:r>
              <a:rPr lang="en-US" sz="2800" b="1" dirty="0"/>
              <a:t>Idea:</a:t>
            </a:r>
            <a:r>
              <a:rPr lang="en-US" sz="2800" dirty="0"/>
              <a:t> </a:t>
            </a:r>
            <a:r>
              <a:rPr lang="en-US" dirty="0"/>
              <a:t>Maintain several ready queues, one for each priority level</a:t>
            </a:r>
          </a:p>
          <a:p>
            <a:pPr lvl="1"/>
            <a:r>
              <a:rPr lang="en-US" dirty="0"/>
              <a:t>Each queue is FIFO</a:t>
            </a:r>
          </a:p>
          <a:p>
            <a:pPr lvl="1"/>
            <a:r>
              <a:rPr lang="en-US" dirty="0"/>
              <a:t>Scheduler finds highest-priority non-empty queue and runs the first task in that queue</a:t>
            </a:r>
          </a:p>
          <a:p>
            <a:r>
              <a:rPr lang="en-US" b="1" dirty="0"/>
              <a:t>Good:</a:t>
            </a:r>
            <a:r>
              <a:rPr lang="en-US" dirty="0"/>
              <a:t> Allows higher-priority tasks to receive more CPU time</a:t>
            </a:r>
          </a:p>
          <a:p>
            <a:r>
              <a:rPr lang="en-US" b="1" dirty="0"/>
              <a:t>Bad:</a:t>
            </a:r>
            <a:r>
              <a:rPr lang="en-US" dirty="0"/>
              <a:t> Low-priority tasks may starve!</a:t>
            </a:r>
          </a:p>
          <a:p>
            <a:pPr lvl="1"/>
            <a:r>
              <a:rPr lang="en-US" b="1" dirty="0"/>
              <a:t>Solution:</a:t>
            </a:r>
            <a:r>
              <a:rPr lang="en-US" dirty="0"/>
              <a:t> Aging (the longer a task waits without getting the CPU, the higher its priority becomes)</a:t>
            </a:r>
          </a:p>
          <a:p>
            <a:r>
              <a:rPr lang="en-US" b="1" dirty="0"/>
              <a:t>Bad:</a:t>
            </a:r>
            <a:r>
              <a:rPr lang="en-US" dirty="0"/>
              <a:t> IO-bound tasks may suffer long response times if not given high priorities</a:t>
            </a:r>
          </a:p>
          <a:p>
            <a:r>
              <a:rPr lang="en-US" b="1" dirty="0"/>
              <a:t>Bad:</a:t>
            </a:r>
            <a:r>
              <a:rPr lang="en-US" dirty="0"/>
              <a:t> Priority inversion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723D-A547-4D3C-AAA5-433B04FE2780}"/>
              </a:ext>
            </a:extLst>
          </p:cNvPr>
          <p:cNvGrpSpPr/>
          <p:nvPr/>
        </p:nvGrpSpPr>
        <p:grpSpPr>
          <a:xfrm>
            <a:off x="6531769" y="280273"/>
            <a:ext cx="5572601" cy="6391570"/>
            <a:chOff x="6531769" y="280273"/>
            <a:chExt cx="5572601" cy="639157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5A236D6-CFD5-41FF-8AF0-D67BCAA469A7}"/>
                </a:ext>
              </a:extLst>
            </p:cNvPr>
            <p:cNvGrpSpPr/>
            <p:nvPr/>
          </p:nvGrpSpPr>
          <p:grpSpPr>
            <a:xfrm>
              <a:off x="6531769" y="280273"/>
              <a:ext cx="5572601" cy="6391570"/>
              <a:chOff x="6531769" y="280273"/>
              <a:chExt cx="5572601" cy="639157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531769" y="280273"/>
                <a:ext cx="5572601" cy="6391570"/>
                <a:chOff x="6531769" y="280273"/>
                <a:chExt cx="5572601" cy="639157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7884199" y="280273"/>
                  <a:ext cx="4220170" cy="2350595"/>
                </a:xfrm>
                <a:prstGeom prst="rect">
                  <a:avLst/>
                </a:prstGeom>
                <a:solidFill>
                  <a:srgbClr val="FFFF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40718" y="1668780"/>
                  <a:ext cx="1204953" cy="1085850"/>
                </a:xfrm>
                <a:prstGeom prst="rect">
                  <a:avLst/>
                </a:prstGeom>
              </p:spPr>
            </p:pic>
            <p:sp>
              <p:nvSpPr>
                <p:cNvPr id="10" name="Flowchart: Summing Junction 9"/>
                <p:cNvSpPr>
                  <a:spLocks noChangeAspect="1"/>
                </p:cNvSpPr>
                <p:nvPr/>
              </p:nvSpPr>
              <p:spPr bwMode="auto">
                <a:xfrm>
                  <a:off x="8369323" y="1123412"/>
                  <a:ext cx="1021960" cy="1022508"/>
                </a:xfrm>
                <a:prstGeom prst="flowChartSummingJunction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518895" y="692948"/>
                  <a:ext cx="297475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atin typeface="Segoe UI Light" panose="020B0502040204020203" pitchFamily="34" charset="0"/>
                    </a:rPr>
                    <a:t>(priority-deque)</a:t>
                  </a:r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10181608" y="2132822"/>
                  <a:ext cx="1096368" cy="365760"/>
                  <a:chOff x="313117" y="4233959"/>
                  <a:chExt cx="1096368" cy="365760"/>
                </a:xfrm>
              </p:grpSpPr>
              <p:sp>
                <p:nvSpPr>
                  <p:cNvPr id="15" name="Rectangle 14"/>
                  <p:cNvSpPr>
                    <a:spLocks noChangeAspect="1"/>
                  </p:cNvSpPr>
                  <p:nvPr/>
                </p:nvSpPr>
                <p:spPr bwMode="auto">
                  <a:xfrm>
                    <a:off x="313117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16" name="Rectangle 15"/>
                  <p:cNvSpPr>
                    <a:spLocks noChangeAspect="1"/>
                  </p:cNvSpPr>
                  <p:nvPr/>
                </p:nvSpPr>
                <p:spPr bwMode="auto">
                  <a:xfrm>
                    <a:off x="678421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17" name="Rectangle 16"/>
                  <p:cNvSpPr>
                    <a:spLocks noChangeAspect="1"/>
                  </p:cNvSpPr>
                  <p:nvPr/>
                </p:nvSpPr>
                <p:spPr bwMode="auto">
                  <a:xfrm>
                    <a:off x="104372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10177493" y="670874"/>
                  <a:ext cx="192687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Segoe UI Light" panose="020B0502040204020203" pitchFamily="34" charset="0"/>
                    </a:rPr>
                    <a:t>Priority queues</a:t>
                  </a:r>
                </a:p>
              </p:txBody>
            </p:sp>
            <p:sp>
              <p:nvSpPr>
                <p:cNvPr id="20" name="Right Arrow 38"/>
                <p:cNvSpPr/>
                <p:nvPr/>
              </p:nvSpPr>
              <p:spPr bwMode="auto">
                <a:xfrm rot="10800000">
                  <a:off x="9441730" y="1651470"/>
                  <a:ext cx="688975" cy="319548"/>
                </a:xfrm>
                <a:prstGeom prst="rightArrow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23" name="Right Arrow 38"/>
                <p:cNvSpPr/>
                <p:nvPr/>
              </p:nvSpPr>
              <p:spPr bwMode="auto">
                <a:xfrm rot="10800000">
                  <a:off x="7942718" y="2262536"/>
                  <a:ext cx="1036052" cy="319548"/>
                </a:xfrm>
                <a:prstGeom prst="rightArrow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grpSp>
              <p:nvGrpSpPr>
                <p:cNvPr id="27" name="Group 26"/>
                <p:cNvGrpSpPr/>
                <p:nvPr/>
              </p:nvGrpSpPr>
              <p:grpSpPr>
                <a:xfrm>
                  <a:off x="7518895" y="4756488"/>
                  <a:ext cx="1462128" cy="365760"/>
                  <a:chOff x="313117" y="4233959"/>
                  <a:chExt cx="1462128" cy="365760"/>
                </a:xfrm>
              </p:grpSpPr>
              <p:sp>
                <p:nvSpPr>
                  <p:cNvPr id="29" name="Rectangle 28"/>
                  <p:cNvSpPr>
                    <a:spLocks noChangeAspect="1"/>
                  </p:cNvSpPr>
                  <p:nvPr/>
                </p:nvSpPr>
                <p:spPr bwMode="auto">
                  <a:xfrm>
                    <a:off x="313117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30" name="Rectangle 29"/>
                  <p:cNvSpPr>
                    <a:spLocks noChangeAspect="1"/>
                  </p:cNvSpPr>
                  <p:nvPr/>
                </p:nvSpPr>
                <p:spPr bwMode="auto">
                  <a:xfrm>
                    <a:off x="678421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31" name="Rectangle 30"/>
                  <p:cNvSpPr>
                    <a:spLocks noChangeAspect="1"/>
                  </p:cNvSpPr>
                  <p:nvPr/>
                </p:nvSpPr>
                <p:spPr bwMode="auto">
                  <a:xfrm>
                    <a:off x="104372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32" name="Rectangle 31"/>
                  <p:cNvSpPr>
                    <a:spLocks noChangeAspect="1"/>
                  </p:cNvSpPr>
                  <p:nvPr/>
                </p:nvSpPr>
                <p:spPr bwMode="auto">
                  <a:xfrm>
                    <a:off x="140948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</p:grpSp>
            <p:sp>
              <p:nvSpPr>
                <p:cNvPr id="28" name="TextBox 27"/>
                <p:cNvSpPr txBox="1"/>
                <p:nvPr/>
              </p:nvSpPr>
              <p:spPr>
                <a:xfrm>
                  <a:off x="8880303" y="6148623"/>
                  <a:ext cx="21985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Segoe UI Light" panose="020B0502040204020203" pitchFamily="34" charset="0"/>
                    </a:rPr>
                    <a:t>Wait queues</a:t>
                  </a:r>
                </a:p>
              </p:txBody>
            </p:sp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531650" y="5186993"/>
                  <a:ext cx="957214" cy="957214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11706" y="5186993"/>
                  <a:ext cx="850059" cy="929752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820724" y="5340541"/>
                  <a:ext cx="1188772" cy="821924"/>
                </a:xfrm>
                <a:prstGeom prst="rect">
                  <a:avLst/>
                </a:prstGeom>
              </p:spPr>
            </p:pic>
            <p:grpSp>
              <p:nvGrpSpPr>
                <p:cNvPr id="37" name="Group 36"/>
                <p:cNvGrpSpPr/>
                <p:nvPr/>
              </p:nvGrpSpPr>
              <p:grpSpPr>
                <a:xfrm>
                  <a:off x="9392040" y="4756488"/>
                  <a:ext cx="1096824" cy="365760"/>
                  <a:chOff x="678421" y="4233959"/>
                  <a:chExt cx="1096824" cy="365760"/>
                </a:xfrm>
              </p:grpSpPr>
              <p:sp>
                <p:nvSpPr>
                  <p:cNvPr id="39" name="Rectangle 38"/>
                  <p:cNvSpPr>
                    <a:spLocks noChangeAspect="1"/>
                  </p:cNvSpPr>
                  <p:nvPr/>
                </p:nvSpPr>
                <p:spPr bwMode="auto">
                  <a:xfrm>
                    <a:off x="678421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40" name="Rectangle 39"/>
                  <p:cNvSpPr>
                    <a:spLocks noChangeAspect="1"/>
                  </p:cNvSpPr>
                  <p:nvPr/>
                </p:nvSpPr>
                <p:spPr bwMode="auto">
                  <a:xfrm>
                    <a:off x="104372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41" name="Rectangle 40"/>
                  <p:cNvSpPr>
                    <a:spLocks noChangeAspect="1"/>
                  </p:cNvSpPr>
                  <p:nvPr/>
                </p:nvSpPr>
                <p:spPr bwMode="auto">
                  <a:xfrm>
                    <a:off x="140948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10878477" y="4756488"/>
                  <a:ext cx="1096824" cy="365760"/>
                  <a:chOff x="678421" y="4233959"/>
                  <a:chExt cx="1096824" cy="365760"/>
                </a:xfrm>
              </p:grpSpPr>
              <p:sp>
                <p:nvSpPr>
                  <p:cNvPr id="43" name="Rectangle 42"/>
                  <p:cNvSpPr>
                    <a:spLocks noChangeAspect="1"/>
                  </p:cNvSpPr>
                  <p:nvPr/>
                </p:nvSpPr>
                <p:spPr bwMode="auto">
                  <a:xfrm>
                    <a:off x="678421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44" name="Rectangle 43"/>
                  <p:cNvSpPr>
                    <a:spLocks noChangeAspect="1"/>
                  </p:cNvSpPr>
                  <p:nvPr/>
                </p:nvSpPr>
                <p:spPr bwMode="auto">
                  <a:xfrm>
                    <a:off x="104372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45" name="Rectangle 44"/>
                  <p:cNvSpPr>
                    <a:spLocks noChangeAspect="1"/>
                  </p:cNvSpPr>
                  <p:nvPr/>
                </p:nvSpPr>
                <p:spPr bwMode="auto">
                  <a:xfrm>
                    <a:off x="140948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</p:grpSp>
            <p:sp>
              <p:nvSpPr>
                <p:cNvPr id="47" name="Right Arrow 38"/>
                <p:cNvSpPr/>
                <p:nvPr/>
              </p:nvSpPr>
              <p:spPr bwMode="auto">
                <a:xfrm rot="16200000">
                  <a:off x="10482368" y="2687579"/>
                  <a:ext cx="2666319" cy="319548"/>
                </a:xfrm>
                <a:prstGeom prst="rightArrow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112213" y="3976438"/>
                  <a:ext cx="3738175" cy="1979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 rot="16200000">
                  <a:off x="9618725" y="4270326"/>
                  <a:ext cx="633314" cy="110085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 rot="16200000">
                  <a:off x="7757320" y="4229705"/>
                  <a:ext cx="668440" cy="16382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 rot="16200000">
                  <a:off x="6153072" y="3380083"/>
                  <a:ext cx="1397554" cy="1979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6531769" y="2704814"/>
                  <a:ext cx="21985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Segoe UI Light" panose="020B0502040204020203" pitchFamily="34" charset="0"/>
                    </a:rPr>
                    <a:t>Blocking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6811819" y="2965701"/>
                  <a:ext cx="184994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Segoe UI Light" panose="020B0502040204020203" pitchFamily="34" charset="0"/>
                    </a:rPr>
                    <a:t>operation</a:t>
                  </a:r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10181152" y="1623169"/>
                  <a:ext cx="1096368" cy="365760"/>
                  <a:chOff x="313117" y="4233959"/>
                  <a:chExt cx="1096368" cy="365760"/>
                </a:xfrm>
              </p:grpSpPr>
              <p:sp>
                <p:nvSpPr>
                  <p:cNvPr id="53" name="Rectangle 52"/>
                  <p:cNvSpPr>
                    <a:spLocks noChangeAspect="1"/>
                  </p:cNvSpPr>
                  <p:nvPr/>
                </p:nvSpPr>
                <p:spPr bwMode="auto">
                  <a:xfrm>
                    <a:off x="313117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54" name="Rectangle 53"/>
                  <p:cNvSpPr>
                    <a:spLocks noChangeAspect="1"/>
                  </p:cNvSpPr>
                  <p:nvPr/>
                </p:nvSpPr>
                <p:spPr bwMode="auto">
                  <a:xfrm>
                    <a:off x="678421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57" name="Rectangle 56"/>
                  <p:cNvSpPr>
                    <a:spLocks noChangeAspect="1"/>
                  </p:cNvSpPr>
                  <p:nvPr/>
                </p:nvSpPr>
                <p:spPr bwMode="auto">
                  <a:xfrm>
                    <a:off x="104372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</p:grpSp>
            <p:sp>
              <p:nvSpPr>
                <p:cNvPr id="70" name="Rectangle 69"/>
                <p:cNvSpPr/>
                <p:nvPr/>
              </p:nvSpPr>
              <p:spPr>
                <a:xfrm rot="16200000">
                  <a:off x="8756101" y="2253195"/>
                  <a:ext cx="286910" cy="16382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10177493" y="1108873"/>
                  <a:ext cx="1827888" cy="365760"/>
                  <a:chOff x="313117" y="4233959"/>
                  <a:chExt cx="1827888" cy="365760"/>
                </a:xfrm>
              </p:grpSpPr>
              <p:sp>
                <p:nvSpPr>
                  <p:cNvPr id="72" name="Rectangle 71"/>
                  <p:cNvSpPr>
                    <a:spLocks noChangeAspect="1"/>
                  </p:cNvSpPr>
                  <p:nvPr/>
                </p:nvSpPr>
                <p:spPr bwMode="auto">
                  <a:xfrm>
                    <a:off x="313117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73" name="Rectangle 72"/>
                  <p:cNvSpPr>
                    <a:spLocks noChangeAspect="1"/>
                  </p:cNvSpPr>
                  <p:nvPr/>
                </p:nvSpPr>
                <p:spPr bwMode="auto">
                  <a:xfrm>
                    <a:off x="678421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74" name="Rectangle 73"/>
                  <p:cNvSpPr>
                    <a:spLocks noChangeAspect="1"/>
                  </p:cNvSpPr>
                  <p:nvPr/>
                </p:nvSpPr>
                <p:spPr bwMode="auto">
                  <a:xfrm>
                    <a:off x="104372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75" name="Rectangle 74"/>
                  <p:cNvSpPr>
                    <a:spLocks noChangeAspect="1"/>
                  </p:cNvSpPr>
                  <p:nvPr/>
                </p:nvSpPr>
                <p:spPr bwMode="auto">
                  <a:xfrm>
                    <a:off x="140948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76" name="Rectangle 75"/>
                  <p:cNvSpPr>
                    <a:spLocks noChangeAspect="1"/>
                  </p:cNvSpPr>
                  <p:nvPr/>
                </p:nvSpPr>
                <p:spPr bwMode="auto">
                  <a:xfrm>
                    <a:off x="1775245" y="4233959"/>
                    <a:ext cx="365760" cy="36576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</p:grpSp>
            <p:sp>
              <p:nvSpPr>
                <p:cNvPr id="77" name="Right Arrow 38"/>
                <p:cNvSpPr/>
                <p:nvPr/>
              </p:nvSpPr>
              <p:spPr bwMode="auto">
                <a:xfrm rot="10800000">
                  <a:off x="11319504" y="1662901"/>
                  <a:ext cx="506106" cy="319548"/>
                </a:xfrm>
                <a:prstGeom prst="rightArrow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78" name="Right Arrow 38"/>
                <p:cNvSpPr/>
                <p:nvPr/>
              </p:nvSpPr>
              <p:spPr bwMode="auto">
                <a:xfrm rot="10800000">
                  <a:off x="11323314" y="2146771"/>
                  <a:ext cx="506106" cy="319548"/>
                </a:xfrm>
                <a:prstGeom prst="rightArrow">
                  <a:avLst/>
                </a:prstGeom>
                <a:solidFill>
                  <a:schemeClr val="tx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7712749" y="399918"/>
                  <a:ext cx="226712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Segoe UI Light" panose="020B0502040204020203" pitchFamily="34" charset="0"/>
                    </a:rPr>
                    <a:t>Scheduler</a:t>
                  </a: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 rot="16200000">
                  <a:off x="9642660" y="1960000"/>
                  <a:ext cx="531705" cy="16382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 rot="16200000">
                  <a:off x="9647078" y="1414634"/>
                  <a:ext cx="531705" cy="16382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9827231" y="2210842"/>
                  <a:ext cx="284069" cy="1979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9831019" y="1201031"/>
                  <a:ext cx="284069" cy="1979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D43288D-D408-405C-ABD5-138CC0DD9A34}"/>
                  </a:ext>
                </a:extLst>
              </p:cNvPr>
              <p:cNvSpPr/>
              <p:nvPr/>
            </p:nvSpPr>
            <p:spPr>
              <a:xfrm>
                <a:off x="6950806" y="3977996"/>
                <a:ext cx="1123305" cy="1979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Right Arrow 38">
              <a:extLst>
                <a:ext uri="{FF2B5EF4-FFF2-40B4-BE49-F238E27FC236}">
                  <a16:creationId xmlns:a16="http://schemas.microsoft.com/office/drawing/2014/main" id="{A0E90093-8964-45DE-A391-3E6822DF24B5}"/>
                </a:ext>
              </a:extLst>
            </p:cNvPr>
            <p:cNvSpPr/>
            <p:nvPr/>
          </p:nvSpPr>
          <p:spPr bwMode="auto">
            <a:xfrm rot="5400000">
              <a:off x="7784999" y="4264469"/>
              <a:ext cx="614181" cy="329230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69" name="Right Arrow 38">
              <a:extLst>
                <a:ext uri="{FF2B5EF4-FFF2-40B4-BE49-F238E27FC236}">
                  <a16:creationId xmlns:a16="http://schemas.microsoft.com/office/drawing/2014/main" id="{30AAC657-D194-45A1-A487-F1BD7E33DE0F}"/>
                </a:ext>
              </a:extLst>
            </p:cNvPr>
            <p:cNvSpPr/>
            <p:nvPr/>
          </p:nvSpPr>
          <p:spPr bwMode="auto">
            <a:xfrm rot="5400000">
              <a:off x="9656640" y="4264470"/>
              <a:ext cx="614181" cy="329230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86" name="Right Arrow 38">
              <a:extLst>
                <a:ext uri="{FF2B5EF4-FFF2-40B4-BE49-F238E27FC236}">
                  <a16:creationId xmlns:a16="http://schemas.microsoft.com/office/drawing/2014/main" id="{9A3E0DEF-BBD4-40F6-ACDB-3211EA5FC3A0}"/>
                </a:ext>
              </a:extLst>
            </p:cNvPr>
            <p:cNvSpPr/>
            <p:nvPr/>
          </p:nvSpPr>
          <p:spPr bwMode="auto">
            <a:xfrm rot="5400000">
              <a:off x="11107474" y="4269472"/>
              <a:ext cx="614181" cy="329230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54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800735"/>
          </a:xfrm>
        </p:spPr>
        <p:txBody>
          <a:bodyPr>
            <a:normAutofit/>
          </a:bodyPr>
          <a:lstStyle/>
          <a:p>
            <a:r>
              <a:rPr lang="en-US" b="1" dirty="0"/>
              <a:t>Priority Inversion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5810"/>
            <a:ext cx="10515600" cy="1818527"/>
          </a:xfrm>
        </p:spPr>
        <p:txBody>
          <a:bodyPr>
            <a:normAutofit/>
          </a:bodyPr>
          <a:lstStyle/>
          <a:p>
            <a:r>
              <a:rPr lang="en-US" sz="3200" dirty="0"/>
              <a:t>Assume that a system has three tasks T1, T2, and T3</a:t>
            </a:r>
          </a:p>
          <a:p>
            <a:pPr lvl="1"/>
            <a:r>
              <a:rPr lang="en-US" sz="3200" dirty="0"/>
              <a:t>Priority: T3 &gt; T2 &gt; T1</a:t>
            </a:r>
          </a:p>
          <a:p>
            <a:r>
              <a:rPr lang="en-US" sz="3200" dirty="0"/>
              <a:t>Imagine that T1 and T3 both use the same lock . . .</a:t>
            </a:r>
          </a:p>
          <a:p>
            <a:endParaRPr lang="en-US" sz="3600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838200" y="6160770"/>
            <a:ext cx="10283190" cy="342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24766" y="5842635"/>
            <a:ext cx="939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35" y="5318760"/>
            <a:ext cx="74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534" y="4221540"/>
            <a:ext cx="74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534" y="3124320"/>
            <a:ext cx="74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199" y="5383530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1038" y="6204913"/>
            <a:ext cx="2251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Acquires lock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1945004" y="5894139"/>
            <a:ext cx="1" cy="401758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051810" y="3179565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199" y="3179565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IO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2173" y="3799241"/>
            <a:ext cx="3387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Tries to acquire lock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5198747" y="3674474"/>
            <a:ext cx="1" cy="304064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38199" y="4291080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IO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51809" y="4293946"/>
            <a:ext cx="2213611" cy="49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51808" y="5390262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IO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65419" y="4291080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479028" y="4293929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65418" y="5383530"/>
            <a:ext cx="2213611" cy="49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71301" y="5379870"/>
            <a:ext cx="2213611" cy="49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65418" y="3183970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lock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79027" y="3187927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lock</a:t>
            </a:r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5273143" y="2974340"/>
            <a:ext cx="4411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 flipV="1">
            <a:off x="9688405" y="2970107"/>
            <a:ext cx="0" cy="118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5275681" y="2971192"/>
            <a:ext cx="0" cy="118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 flipV="1">
            <a:off x="7347387" y="2840690"/>
            <a:ext cx="0" cy="139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7352598" y="2840690"/>
            <a:ext cx="36156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 flipV="1">
            <a:off x="10972375" y="2842296"/>
            <a:ext cx="0" cy="541388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9547543" y="3447485"/>
            <a:ext cx="2766938" cy="1566802"/>
            <a:chOff x="9547543" y="3447485"/>
            <a:chExt cx="2766938" cy="1566802"/>
          </a:xfrm>
        </p:grpSpPr>
        <p:sp>
          <p:nvSpPr>
            <p:cNvPr id="46" name="TextBox 45"/>
            <p:cNvSpPr txBox="1"/>
            <p:nvPr/>
          </p:nvSpPr>
          <p:spPr>
            <a:xfrm>
              <a:off x="9566590" y="4154995"/>
              <a:ext cx="2692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but it’s blocked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9547543" y="3447485"/>
              <a:ext cx="2766938" cy="1566802"/>
              <a:chOff x="9547543" y="3447485"/>
              <a:chExt cx="2766938" cy="1566802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9621997" y="3447485"/>
                <a:ext cx="2692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T3 is the highest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9547543" y="3799335"/>
                <a:ext cx="2692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priority thread,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9711686" y="4491067"/>
                <a:ext cx="2194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by T2 and T1!</a:t>
                </a:r>
              </a:p>
            </p:txBody>
          </p:sp>
        </p:grpSp>
      </p:grpSp>
      <p:cxnSp>
        <p:nvCxnSpPr>
          <p:cNvPr id="36" name="Straight Connector 35"/>
          <p:cNvCxnSpPr>
            <a:cxnSpLocks/>
          </p:cNvCxnSpPr>
          <p:nvPr/>
        </p:nvCxnSpPr>
        <p:spPr>
          <a:xfrm flipV="1">
            <a:off x="7464866" y="4243233"/>
            <a:ext cx="0" cy="541388"/>
          </a:xfrm>
          <a:prstGeom prst="line">
            <a:avLst/>
          </a:prstGeom>
          <a:ln w="15875">
            <a:solidFill>
              <a:schemeClr val="bg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7466327" y="3178744"/>
            <a:ext cx="0" cy="490111"/>
          </a:xfrm>
          <a:prstGeom prst="line">
            <a:avLst/>
          </a:prstGeom>
          <a:ln w="158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11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D9A02-05BD-AFF7-F425-5D4BA94C9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4479-94C6-A7FA-F7F2-3FE629E3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800735"/>
          </a:xfrm>
        </p:spPr>
        <p:txBody>
          <a:bodyPr>
            <a:normAutofit/>
          </a:bodyPr>
          <a:lstStyle/>
          <a:p>
            <a:r>
              <a:rPr lang="en-US" b="1" dirty="0"/>
              <a:t>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512F-FD7F-86DE-9D2E-1A1C7E115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5810"/>
            <a:ext cx="10515600" cy="1818527"/>
          </a:xfrm>
        </p:spPr>
        <p:txBody>
          <a:bodyPr>
            <a:normAutofit/>
          </a:bodyPr>
          <a:lstStyle/>
          <a:p>
            <a:r>
              <a:rPr lang="en-US" sz="3200" dirty="0"/>
              <a:t>Assume that a system has three tasks T1, T2, and T3</a:t>
            </a:r>
          </a:p>
          <a:p>
            <a:pPr lvl="1"/>
            <a:r>
              <a:rPr lang="en-US" sz="3200" dirty="0"/>
              <a:t>Priority: T3 &gt; T2 &gt; T1</a:t>
            </a:r>
          </a:p>
          <a:p>
            <a:r>
              <a:rPr lang="en-US" sz="3200" dirty="0"/>
              <a:t>Imagine that T1 and T3 both use the same lock . . .</a:t>
            </a:r>
          </a:p>
          <a:p>
            <a:endParaRPr lang="en-US" sz="36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6BE9FF3-80D3-A210-E9D2-DE0139E6168A}"/>
              </a:ext>
            </a:extLst>
          </p:cNvPr>
          <p:cNvCxnSpPr>
            <a:cxnSpLocks/>
          </p:cNvCxnSpPr>
          <p:nvPr/>
        </p:nvCxnSpPr>
        <p:spPr>
          <a:xfrm>
            <a:off x="838200" y="6160770"/>
            <a:ext cx="10283190" cy="342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DD4537D-8A8E-1768-82FF-9FEB99B0C046}"/>
              </a:ext>
            </a:extLst>
          </p:cNvPr>
          <p:cNvSpPr txBox="1"/>
          <p:nvPr/>
        </p:nvSpPr>
        <p:spPr>
          <a:xfrm>
            <a:off x="-24766" y="5842635"/>
            <a:ext cx="939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75790F-9D16-2879-3C49-99ABEF726AC2}"/>
              </a:ext>
            </a:extLst>
          </p:cNvPr>
          <p:cNvSpPr txBox="1"/>
          <p:nvPr/>
        </p:nvSpPr>
        <p:spPr>
          <a:xfrm>
            <a:off x="89535" y="5318760"/>
            <a:ext cx="74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9F94A-707A-3EB2-5C3F-1625FBEBA4D6}"/>
              </a:ext>
            </a:extLst>
          </p:cNvPr>
          <p:cNvSpPr txBox="1"/>
          <p:nvPr/>
        </p:nvSpPr>
        <p:spPr>
          <a:xfrm>
            <a:off x="89534" y="4221540"/>
            <a:ext cx="74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AE2978-137B-99FE-6611-E92D5210DC54}"/>
              </a:ext>
            </a:extLst>
          </p:cNvPr>
          <p:cNvSpPr txBox="1"/>
          <p:nvPr/>
        </p:nvSpPr>
        <p:spPr>
          <a:xfrm>
            <a:off x="89534" y="3124320"/>
            <a:ext cx="74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642622-25AE-4C7B-DFDB-D7DF50D20991}"/>
              </a:ext>
            </a:extLst>
          </p:cNvPr>
          <p:cNvSpPr/>
          <p:nvPr/>
        </p:nvSpPr>
        <p:spPr>
          <a:xfrm>
            <a:off x="838199" y="5383530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1FF27A-12C4-EAF7-C4A7-240CF7B50E71}"/>
              </a:ext>
            </a:extLst>
          </p:cNvPr>
          <p:cNvSpPr txBox="1"/>
          <p:nvPr/>
        </p:nvSpPr>
        <p:spPr>
          <a:xfrm>
            <a:off x="701038" y="6204913"/>
            <a:ext cx="2251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Acquires lock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9D1D80-671B-CD71-46FB-A088B6C8A058}"/>
              </a:ext>
            </a:extLst>
          </p:cNvPr>
          <p:cNvCxnSpPr>
            <a:cxnSpLocks/>
          </p:cNvCxnSpPr>
          <p:nvPr/>
        </p:nvCxnSpPr>
        <p:spPr>
          <a:xfrm flipV="1">
            <a:off x="1945004" y="5894139"/>
            <a:ext cx="1" cy="401758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4455FAA-DA7C-AA6E-FA14-65C8FEDD7CBE}"/>
              </a:ext>
            </a:extLst>
          </p:cNvPr>
          <p:cNvSpPr/>
          <p:nvPr/>
        </p:nvSpPr>
        <p:spPr>
          <a:xfrm>
            <a:off x="3051810" y="3179565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91E7FD-6A90-8D17-C943-A1455EB62166}"/>
              </a:ext>
            </a:extLst>
          </p:cNvPr>
          <p:cNvSpPr/>
          <p:nvPr/>
        </p:nvSpPr>
        <p:spPr>
          <a:xfrm>
            <a:off x="838199" y="3179565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IO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14AE79-4F5D-6E99-EF5D-71FC33952216}"/>
              </a:ext>
            </a:extLst>
          </p:cNvPr>
          <p:cNvSpPr txBox="1"/>
          <p:nvPr/>
        </p:nvSpPr>
        <p:spPr>
          <a:xfrm>
            <a:off x="2122173" y="3799241"/>
            <a:ext cx="3387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Tries to acquire lock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F2F028C-7059-5E8B-9EB3-E223BD237E17}"/>
              </a:ext>
            </a:extLst>
          </p:cNvPr>
          <p:cNvCxnSpPr>
            <a:cxnSpLocks/>
          </p:cNvCxnSpPr>
          <p:nvPr/>
        </p:nvCxnSpPr>
        <p:spPr>
          <a:xfrm flipV="1">
            <a:off x="5198747" y="3674474"/>
            <a:ext cx="1" cy="304064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0A00ECF-57A6-54A4-D1DD-688C0FD7FD4A}"/>
              </a:ext>
            </a:extLst>
          </p:cNvPr>
          <p:cNvSpPr/>
          <p:nvPr/>
        </p:nvSpPr>
        <p:spPr>
          <a:xfrm>
            <a:off x="838199" y="4291080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IO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212C6D-C2B5-67B2-3554-DB4D76E3CDA6}"/>
              </a:ext>
            </a:extLst>
          </p:cNvPr>
          <p:cNvSpPr/>
          <p:nvPr/>
        </p:nvSpPr>
        <p:spPr>
          <a:xfrm>
            <a:off x="3051809" y="4293946"/>
            <a:ext cx="2213611" cy="49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15E3C8-A044-B1A3-C611-B9FDDBBA92C0}"/>
              </a:ext>
            </a:extLst>
          </p:cNvPr>
          <p:cNvSpPr/>
          <p:nvPr/>
        </p:nvSpPr>
        <p:spPr>
          <a:xfrm>
            <a:off x="3051808" y="5390262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IO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CD7DE2-5224-7970-B056-4977DE10A560}"/>
              </a:ext>
            </a:extLst>
          </p:cNvPr>
          <p:cNvSpPr/>
          <p:nvPr/>
        </p:nvSpPr>
        <p:spPr>
          <a:xfrm>
            <a:off x="5265419" y="4291080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9FE095-0B6A-B44C-5EB1-D6B8C958DD31}"/>
              </a:ext>
            </a:extLst>
          </p:cNvPr>
          <p:cNvSpPr/>
          <p:nvPr/>
        </p:nvSpPr>
        <p:spPr>
          <a:xfrm>
            <a:off x="7479028" y="4293929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A60BC6-0451-2418-CFB5-2DFCE0CB0D18}"/>
              </a:ext>
            </a:extLst>
          </p:cNvPr>
          <p:cNvSpPr/>
          <p:nvPr/>
        </p:nvSpPr>
        <p:spPr>
          <a:xfrm>
            <a:off x="5265418" y="5383530"/>
            <a:ext cx="2213611" cy="49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ED9ABB-B350-9A0D-DADA-9C4529F6528F}"/>
              </a:ext>
            </a:extLst>
          </p:cNvPr>
          <p:cNvSpPr/>
          <p:nvPr/>
        </p:nvSpPr>
        <p:spPr>
          <a:xfrm>
            <a:off x="7471301" y="5379870"/>
            <a:ext cx="2213611" cy="49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72CCA2-CFB6-F89B-01DB-E65BD3A95EAD}"/>
              </a:ext>
            </a:extLst>
          </p:cNvPr>
          <p:cNvSpPr/>
          <p:nvPr/>
        </p:nvSpPr>
        <p:spPr>
          <a:xfrm>
            <a:off x="5265418" y="3183970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lock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F654B0-0D0D-A048-632D-81561024077B}"/>
              </a:ext>
            </a:extLst>
          </p:cNvPr>
          <p:cNvSpPr/>
          <p:nvPr/>
        </p:nvSpPr>
        <p:spPr>
          <a:xfrm>
            <a:off x="7479027" y="3187927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lock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4243030-FABA-169D-EA5C-8CDDD0E1F158}"/>
              </a:ext>
            </a:extLst>
          </p:cNvPr>
          <p:cNvCxnSpPr>
            <a:cxnSpLocks/>
          </p:cNvCxnSpPr>
          <p:nvPr/>
        </p:nvCxnSpPr>
        <p:spPr>
          <a:xfrm>
            <a:off x="5273143" y="2974340"/>
            <a:ext cx="44117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E7142CD-3192-42E3-CFB3-EADDE8146AED}"/>
              </a:ext>
            </a:extLst>
          </p:cNvPr>
          <p:cNvCxnSpPr>
            <a:cxnSpLocks/>
          </p:cNvCxnSpPr>
          <p:nvPr/>
        </p:nvCxnSpPr>
        <p:spPr>
          <a:xfrm flipV="1">
            <a:off x="9688405" y="2970107"/>
            <a:ext cx="0" cy="118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8C9C603-3997-6A25-0CE1-CE5FBB00CD04}"/>
              </a:ext>
            </a:extLst>
          </p:cNvPr>
          <p:cNvCxnSpPr>
            <a:cxnSpLocks/>
          </p:cNvCxnSpPr>
          <p:nvPr/>
        </p:nvCxnSpPr>
        <p:spPr>
          <a:xfrm flipV="1">
            <a:off x="5275681" y="2971192"/>
            <a:ext cx="0" cy="118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C767977-98CA-5408-DD4F-5940435E7579}"/>
              </a:ext>
            </a:extLst>
          </p:cNvPr>
          <p:cNvCxnSpPr>
            <a:cxnSpLocks/>
          </p:cNvCxnSpPr>
          <p:nvPr/>
        </p:nvCxnSpPr>
        <p:spPr>
          <a:xfrm flipV="1">
            <a:off x="7347387" y="2840690"/>
            <a:ext cx="0" cy="139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28D510A-7075-3085-ECDA-D8486D34B1DF}"/>
              </a:ext>
            </a:extLst>
          </p:cNvPr>
          <p:cNvCxnSpPr>
            <a:cxnSpLocks/>
          </p:cNvCxnSpPr>
          <p:nvPr/>
        </p:nvCxnSpPr>
        <p:spPr>
          <a:xfrm>
            <a:off x="7352598" y="2840690"/>
            <a:ext cx="36156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A14203F-E5F8-5027-01F2-12BD1D1DB8D4}"/>
              </a:ext>
            </a:extLst>
          </p:cNvPr>
          <p:cNvCxnSpPr>
            <a:cxnSpLocks/>
          </p:cNvCxnSpPr>
          <p:nvPr/>
        </p:nvCxnSpPr>
        <p:spPr>
          <a:xfrm flipV="1">
            <a:off x="10972375" y="2842296"/>
            <a:ext cx="0" cy="541388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D5722B7-FCA8-53FB-6F32-9E6FBFDB0916}"/>
              </a:ext>
            </a:extLst>
          </p:cNvPr>
          <p:cNvGrpSpPr/>
          <p:nvPr/>
        </p:nvGrpSpPr>
        <p:grpSpPr>
          <a:xfrm>
            <a:off x="9547543" y="3447485"/>
            <a:ext cx="2766938" cy="1566802"/>
            <a:chOff x="9547543" y="3447485"/>
            <a:chExt cx="2766938" cy="156680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A24C4F5-6B96-F4A8-FCB7-501B18B093F5}"/>
                </a:ext>
              </a:extLst>
            </p:cNvPr>
            <p:cNvSpPr txBox="1"/>
            <p:nvPr/>
          </p:nvSpPr>
          <p:spPr>
            <a:xfrm>
              <a:off x="9566590" y="4154995"/>
              <a:ext cx="2692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but it’s blocked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D041B8C-274D-B65A-FC0B-ADB1B489A83A}"/>
                </a:ext>
              </a:extLst>
            </p:cNvPr>
            <p:cNvGrpSpPr/>
            <p:nvPr/>
          </p:nvGrpSpPr>
          <p:grpSpPr>
            <a:xfrm>
              <a:off x="9547543" y="3447485"/>
              <a:ext cx="2766938" cy="1566802"/>
              <a:chOff x="9547543" y="3447485"/>
              <a:chExt cx="2766938" cy="1566802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97E1544-1104-CE40-F839-FC6D4A56E989}"/>
                  </a:ext>
                </a:extLst>
              </p:cNvPr>
              <p:cNvSpPr txBox="1"/>
              <p:nvPr/>
            </p:nvSpPr>
            <p:spPr>
              <a:xfrm>
                <a:off x="9621997" y="3447485"/>
                <a:ext cx="2692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T3 is the highest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279E582-45DA-24BF-5D11-DB90ECB0F87D}"/>
                  </a:ext>
                </a:extLst>
              </p:cNvPr>
              <p:cNvSpPr txBox="1"/>
              <p:nvPr/>
            </p:nvSpPr>
            <p:spPr>
              <a:xfrm>
                <a:off x="9547543" y="3799335"/>
                <a:ext cx="2692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priority thread,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671C507-52BE-EBDD-C0DB-8496CB1C9D03}"/>
                  </a:ext>
                </a:extLst>
              </p:cNvPr>
              <p:cNvSpPr txBox="1"/>
              <p:nvPr/>
            </p:nvSpPr>
            <p:spPr>
              <a:xfrm>
                <a:off x="9711686" y="4491067"/>
                <a:ext cx="2194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by T2 and T1!</a:t>
                </a:r>
              </a:p>
            </p:txBody>
          </p:sp>
        </p:grp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E77FF70-B52B-61CA-7E88-C0DC8FE22AD3}"/>
              </a:ext>
            </a:extLst>
          </p:cNvPr>
          <p:cNvCxnSpPr>
            <a:cxnSpLocks/>
          </p:cNvCxnSpPr>
          <p:nvPr/>
        </p:nvCxnSpPr>
        <p:spPr>
          <a:xfrm flipV="1">
            <a:off x="7464866" y="4243233"/>
            <a:ext cx="0" cy="541388"/>
          </a:xfrm>
          <a:prstGeom prst="line">
            <a:avLst/>
          </a:prstGeom>
          <a:ln w="15875">
            <a:solidFill>
              <a:schemeClr val="bg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7D7FD8A-2112-5DFB-DD4E-1C01C67F9802}"/>
              </a:ext>
            </a:extLst>
          </p:cNvPr>
          <p:cNvCxnSpPr>
            <a:cxnSpLocks/>
          </p:cNvCxnSpPr>
          <p:nvPr/>
        </p:nvCxnSpPr>
        <p:spPr>
          <a:xfrm flipV="1">
            <a:off x="7466327" y="3178744"/>
            <a:ext cx="0" cy="490111"/>
          </a:xfrm>
          <a:prstGeom prst="line">
            <a:avLst/>
          </a:prstGeom>
          <a:ln w="15875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85468C1-484F-F456-5A3C-B36BE3C5AA3C}"/>
              </a:ext>
            </a:extLst>
          </p:cNvPr>
          <p:cNvGrpSpPr/>
          <p:nvPr/>
        </p:nvGrpSpPr>
        <p:grpSpPr>
          <a:xfrm>
            <a:off x="-24766" y="-5202"/>
            <a:ext cx="12235813" cy="6863201"/>
            <a:chOff x="-24766" y="-5202"/>
            <a:chExt cx="12235813" cy="6863201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5F21571-D3D0-D385-254E-BCD5ECC7F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4766" y="-5202"/>
              <a:ext cx="12235813" cy="6863201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1BAC1E9-BCFA-43B7-D57F-59F468C347CB}"/>
                </a:ext>
              </a:extLst>
            </p:cNvPr>
            <p:cNvSpPr txBox="1"/>
            <p:nvPr/>
          </p:nvSpPr>
          <p:spPr>
            <a:xfrm>
              <a:off x="0" y="0"/>
              <a:ext cx="121920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rial Black" panose="020B0A04020102020204" pitchFamily="34" charset="0"/>
                </a:rPr>
                <a:t>I HAZ A PRIORITY INVERSION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82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800735"/>
          </a:xfrm>
        </p:spPr>
        <p:txBody>
          <a:bodyPr>
            <a:normAutofit/>
          </a:bodyPr>
          <a:lstStyle/>
          <a:p>
            <a:r>
              <a:rPr lang="en-US" b="1" dirty="0"/>
              <a:t>Solution: Priority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5810"/>
            <a:ext cx="10515600" cy="1818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 task which owns a lock inherits the highest priority of any task that wishes to acquire the lock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838200" y="6160770"/>
            <a:ext cx="10283190" cy="342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24766" y="5842635"/>
            <a:ext cx="939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35" y="5318760"/>
            <a:ext cx="74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534" y="4221540"/>
            <a:ext cx="74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534" y="3124320"/>
            <a:ext cx="74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199" y="5383530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1038" y="5894139"/>
            <a:ext cx="2251710" cy="833994"/>
            <a:chOff x="701038" y="5894139"/>
            <a:chExt cx="2251710" cy="833994"/>
          </a:xfrm>
        </p:grpSpPr>
        <p:sp>
          <p:nvSpPr>
            <p:cNvPr id="13" name="TextBox 12"/>
            <p:cNvSpPr txBox="1"/>
            <p:nvPr/>
          </p:nvSpPr>
          <p:spPr>
            <a:xfrm>
              <a:off x="701038" y="6204913"/>
              <a:ext cx="2251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Acquires lock</a:t>
              </a:r>
            </a:p>
          </p:txBody>
        </p:sp>
        <p:cxnSp>
          <p:nvCxnSpPr>
            <p:cNvPr id="14" name="Straight Arrow Connector 13"/>
            <p:cNvCxnSpPr>
              <a:cxnSpLocks/>
            </p:cNvCxnSpPr>
            <p:nvPr/>
          </p:nvCxnSpPr>
          <p:spPr>
            <a:xfrm flipV="1">
              <a:off x="1945004" y="5894139"/>
              <a:ext cx="1" cy="40175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051810" y="3179565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199" y="3179565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IO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22173" y="3674474"/>
            <a:ext cx="3387088" cy="647987"/>
            <a:chOff x="2122173" y="3674474"/>
            <a:chExt cx="3387088" cy="647987"/>
          </a:xfrm>
        </p:grpSpPr>
        <p:sp>
          <p:nvSpPr>
            <p:cNvPr id="19" name="TextBox 18"/>
            <p:cNvSpPr txBox="1"/>
            <p:nvPr/>
          </p:nvSpPr>
          <p:spPr>
            <a:xfrm>
              <a:off x="2122173" y="3799241"/>
              <a:ext cx="338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Tries to acquire lock</a:t>
              </a:r>
            </a:p>
          </p:txBody>
        </p:sp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 flipV="1">
              <a:off x="5198747" y="3674474"/>
              <a:ext cx="1" cy="30406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838199" y="4291080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IO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51809" y="4293946"/>
            <a:ext cx="2213611" cy="49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51808" y="5390262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IO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79027" y="5396994"/>
            <a:ext cx="2213611" cy="4880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65418" y="3183970"/>
            <a:ext cx="2213611" cy="497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Waiting on lock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265416" y="4298855"/>
            <a:ext cx="2213611" cy="49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65416" y="5396994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64232" y="6233523"/>
            <a:ext cx="348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Inherits T3’s priority</a:t>
            </a:r>
          </a:p>
        </p:txBody>
      </p:sp>
      <p:cxnSp>
        <p:nvCxnSpPr>
          <p:cNvPr id="49" name="Straight Arrow Connector 48"/>
          <p:cNvCxnSpPr>
            <a:cxnSpLocks/>
          </p:cNvCxnSpPr>
          <p:nvPr/>
        </p:nvCxnSpPr>
        <p:spPr>
          <a:xfrm flipV="1">
            <a:off x="5316858" y="5922749"/>
            <a:ext cx="1" cy="401758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6830378" y="5917685"/>
            <a:ext cx="4679632" cy="833994"/>
            <a:chOff x="621027" y="5894139"/>
            <a:chExt cx="4679632" cy="833994"/>
          </a:xfrm>
        </p:grpSpPr>
        <p:sp>
          <p:nvSpPr>
            <p:cNvPr id="51" name="TextBox 50"/>
            <p:cNvSpPr txBox="1"/>
            <p:nvPr/>
          </p:nvSpPr>
          <p:spPr>
            <a:xfrm>
              <a:off x="621027" y="6204913"/>
              <a:ext cx="46796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Releases lock, drops priority</a:t>
              </a:r>
            </a:p>
          </p:txBody>
        </p:sp>
        <p:cxnSp>
          <p:nvCxnSpPr>
            <p:cNvPr id="52" name="Straight Arrow Connector 51"/>
            <p:cNvCxnSpPr>
              <a:cxnSpLocks/>
            </p:cNvCxnSpPr>
            <p:nvPr/>
          </p:nvCxnSpPr>
          <p:spPr>
            <a:xfrm flipV="1">
              <a:off x="1007744" y="5894139"/>
              <a:ext cx="1" cy="40175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7479027" y="3189174"/>
            <a:ext cx="2213611" cy="49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Running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479026" y="4301787"/>
            <a:ext cx="2213611" cy="497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45686" y="3667179"/>
            <a:ext cx="2189794" cy="647987"/>
            <a:chOff x="2274573" y="3826874"/>
            <a:chExt cx="3387088" cy="647987"/>
          </a:xfrm>
        </p:grpSpPr>
        <p:sp>
          <p:nvSpPr>
            <p:cNvPr id="55" name="TextBox 54"/>
            <p:cNvSpPr txBox="1"/>
            <p:nvPr/>
          </p:nvSpPr>
          <p:spPr>
            <a:xfrm>
              <a:off x="2274573" y="3951641"/>
              <a:ext cx="338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Acquires lock</a:t>
              </a:r>
            </a:p>
          </p:txBody>
        </p:sp>
        <p:cxnSp>
          <p:nvCxnSpPr>
            <p:cNvPr id="56" name="Straight Arrow Connector 55"/>
            <p:cNvCxnSpPr>
              <a:cxnSpLocks/>
            </p:cNvCxnSpPr>
            <p:nvPr/>
          </p:nvCxnSpPr>
          <p:spPr>
            <a:xfrm flipV="1">
              <a:off x="2487072" y="3826874"/>
              <a:ext cx="2" cy="30406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823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9556</TotalTime>
  <Words>4085</Words>
  <Application>Microsoft Office PowerPoint</Application>
  <PresentationFormat>Widescreen</PresentationFormat>
  <Paragraphs>645</Paragraphs>
  <Slides>35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Arial Black</vt:lpstr>
      <vt:lpstr>Calibri</vt:lpstr>
      <vt:lpstr>Consolas</vt:lpstr>
      <vt:lpstr>Segoe UI</vt:lpstr>
      <vt:lpstr>Segoe UI Light</vt:lpstr>
      <vt:lpstr>Office Theme</vt:lpstr>
      <vt:lpstr>Scheduling and Cache Coherency</vt:lpstr>
      <vt:lpstr>Outline</vt:lpstr>
      <vt:lpstr>Scheduling: Which Process Should Run Now?</vt:lpstr>
      <vt:lpstr>PowerPoint Presentation</vt:lpstr>
      <vt:lpstr>Evaluating Scheduler Algorithms</vt:lpstr>
      <vt:lpstr>Priority-based Round-Robin</vt:lpstr>
      <vt:lpstr>Priority Inversion</vt:lpstr>
      <vt:lpstr>Priority Inversion</vt:lpstr>
      <vt:lpstr>Solution: Priority Inheritance</vt:lpstr>
      <vt:lpstr>Outline</vt:lpstr>
      <vt:lpstr>Linux’s “Completely Fair Scheduler” (CFS)</vt:lpstr>
      <vt:lpstr>Red-black</vt:lpstr>
      <vt:lpstr>PowerPoint Presentation</vt:lpstr>
      <vt:lpstr>PowerPoint Presentation</vt:lpstr>
      <vt:lpstr>Classic CFS Example</vt:lpstr>
      <vt:lpstr>Making Scheduling Efficient</vt:lpstr>
      <vt:lpstr>PowerPoint Presentation</vt:lpstr>
      <vt:lpstr>Outline</vt:lpstr>
      <vt:lpstr>What Happens When A Memory Read or Memory Write Becomes Visible (i.e., Is Revealed to the Memory Hierarchy)?</vt:lpstr>
      <vt:lpstr>x86: Store Buffers, Multiple Cores, and LOCK Prefixes</vt:lpstr>
      <vt:lpstr>PowerPoint Presentation</vt:lpstr>
      <vt:lpstr>PowerPoint Presentation</vt:lpstr>
      <vt:lpstr>PowerPoint Presentation</vt:lpstr>
      <vt:lpstr>PowerPoint Presentation</vt:lpstr>
      <vt:lpstr>MESI Protocol: Write-back Caches with Cache Line Invalidation</vt:lpstr>
      <vt:lpstr>The MESI Protocol</vt:lpstr>
      <vt:lpstr>The MESI Protocol</vt:lpstr>
      <vt:lpstr>The MESI Protocol</vt:lpstr>
      <vt:lpstr>The MESI Protocol</vt:lpstr>
      <vt:lpstr>PowerPoint Presentation</vt:lpstr>
      <vt:lpstr>The MESI Protocol</vt:lpstr>
      <vt:lpstr>The MESI Protocol</vt:lpstr>
      <vt:lpstr>PowerPoint Presentation</vt:lpstr>
      <vt:lpstr>The Costs of Cache Coherency</vt:lpstr>
      <vt:lpstr>CPU Affinity in Linux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161</dc:title>
  <dc:creator>James Mickens</dc:creator>
  <cp:lastModifiedBy>James Mickens</cp:lastModifiedBy>
  <cp:revision>4312</cp:revision>
  <dcterms:created xsi:type="dcterms:W3CDTF">2017-01-17T01:11:39Z</dcterms:created>
  <dcterms:modified xsi:type="dcterms:W3CDTF">2025-04-08T00:59:02Z</dcterms:modified>
</cp:coreProperties>
</file>