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8" r:id="rId3"/>
    <p:sldId id="299" r:id="rId4"/>
    <p:sldId id="300" r:id="rId5"/>
    <p:sldId id="301" r:id="rId6"/>
    <p:sldId id="311" r:id="rId7"/>
    <p:sldId id="302" r:id="rId8"/>
    <p:sldId id="308" r:id="rId9"/>
    <p:sldId id="285" r:id="rId10"/>
    <p:sldId id="289" r:id="rId11"/>
    <p:sldId id="290" r:id="rId12"/>
    <p:sldId id="287" r:id="rId13"/>
    <p:sldId id="291" r:id="rId14"/>
    <p:sldId id="293" r:id="rId15"/>
    <p:sldId id="292" r:id="rId16"/>
    <p:sldId id="294" r:id="rId17"/>
    <p:sldId id="295" r:id="rId18"/>
    <p:sldId id="306" r:id="rId19"/>
    <p:sldId id="307" r:id="rId20"/>
    <p:sldId id="309" r:id="rId21"/>
    <p:sldId id="264" r:id="rId22"/>
    <p:sldId id="265" r:id="rId23"/>
    <p:sldId id="267" r:id="rId24"/>
    <p:sldId id="260" r:id="rId25"/>
    <p:sldId id="262" r:id="rId26"/>
    <p:sldId id="270" r:id="rId27"/>
    <p:sldId id="269" r:id="rId28"/>
    <p:sldId id="268" r:id="rId29"/>
    <p:sldId id="271" r:id="rId30"/>
    <p:sldId id="277" r:id="rId31"/>
    <p:sldId id="275" r:id="rId32"/>
    <p:sldId id="279" r:id="rId33"/>
    <p:sldId id="303" r:id="rId34"/>
    <p:sldId id="304"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4388" autoAdjust="0"/>
  </p:normalViewPr>
  <p:slideViewPr>
    <p:cSldViewPr snapToGrid="0">
      <p:cViewPr varScale="1">
        <p:scale>
          <a:sx n="53" d="100"/>
          <a:sy n="53" d="100"/>
        </p:scale>
        <p:origin x="448" y="4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l.archives-ouvertes.fr/hal-01419962/docume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microsoft.com/en-us/windows-hardware/drivers/network/overview-of-single-root-i-o-virtualization--sr-i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RX scenario, if Head==Tail, that means that there are no more descriptors for the NIC to process. In contrast, if Head==(Tail+1)%N, then the NIC is backlogged, and the OS must wait before asking the NIC to handle another packet.]</a:t>
            </a:r>
          </a:p>
          <a:p>
            <a:r>
              <a:rPr lang="en-US" dirty="0"/>
              <a:t>[As a preview of coming attractions later in the slide deck, the NIC can be configured to not generate interrupts when a packet is sent or received. In this mode, software needs to poll the NIC to determine when packets have been sent or received. For example, with respect to the TX ring, the OS can spin on the head register, waiting for the NIC to update it.]</a:t>
            </a:r>
          </a:p>
          <a:p>
            <a:r>
              <a:rPr lang="en-US" dirty="0"/>
              <a:t>[Ref: https://blog.packagecloud.io/eng/2017/02/06/monitoring-tuning-linux-networking-stack-sending-data/]</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55635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 register is the “root table” register. It points to the base of the page table that is used by the IOMMU.</a:t>
            </a:r>
          </a:p>
          <a:p>
            <a:endParaRPr lang="en-US" dirty="0"/>
          </a:p>
          <a:p>
            <a:r>
              <a:rPr lang="en-US" dirty="0"/>
              <a:t>[Aside: As mention on page 20 of the reference below, “The IOMMU provides no direct indication to an I/O device of a failed translation when processing an untranslated posted request. This is in contrast to the page fault mechanism employed by CPU’s MMU.”]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Sections 2 and 3 of “Bypassing IOMMU Protection against I/O Attacks” by Morgan et al (</a:t>
            </a:r>
            <a:r>
              <a:rPr lang="en-US" dirty="0">
                <a:hlinkClick r:id="rId3"/>
              </a:rPr>
              <a:t>https://hal.archives-ouvertes.fr/hal-01419962/document</a:t>
            </a:r>
            <a:r>
              <a:rPr lang="en-US" dirty="0"/>
              <a:t>)]</a:t>
            </a:r>
          </a:p>
          <a:p>
            <a:endParaRPr lang="en-US" dirty="0"/>
          </a:p>
          <a:p>
            <a:r>
              <a:rPr lang="en-US" dirty="0"/>
              <a:t>[Ref: https://www.amd.com/system/files/TechDocs/48882_IOMMU.pdf  //Sections 1 and 2.2 are most relevant</a:t>
            </a:r>
          </a:p>
          <a:p>
            <a:r>
              <a:rPr lang="en-US" dirty="0"/>
              <a:t>        http://www.cs.technion.ac.il/~dan/papers/riommu-asplos-2015.pdf  //Section 2.3</a:t>
            </a:r>
          </a:p>
          <a:p>
            <a:r>
              <a:rPr lang="en-US" dirty="0"/>
              <a:t>        https://compas.cs.stonybrook.edu/~nhonarmand/courses/sp17/cse506/slides/hw_io_virtualization.pdf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5751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the %rt register points to a page table who last entry is a pointer to another page table. The IOMMU uses a device’s RID to traverse the root page table and determine which device-specific page table should be used to translate memory addresses for the device.</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318602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[Chickadee does not handle interrupts on the per-</a:t>
            </a:r>
            <a:r>
              <a:rPr lang="en-US" dirty="0" err="1"/>
              <a:t>cpu</a:t>
            </a:r>
            <a:r>
              <a:rPr lang="en-US" dirty="0"/>
              <a:t> stack; see k-</a:t>
            </a:r>
            <a:r>
              <a:rPr lang="en-US" dirty="0" err="1"/>
              <a:t>exception.S</a:t>
            </a:r>
            <a:r>
              <a:rPr lang="en-US" dirty="0"/>
              <a:t> and proc::exception(). At the very beginning of the exception-handling path, the hardware has vomited some state onto the per-</a:t>
            </a:r>
            <a:r>
              <a:rPr lang="en-US" dirty="0" err="1"/>
              <a:t>cpu</a:t>
            </a:r>
            <a:r>
              <a:rPr lang="en-US" dirty="0"/>
              <a:t> stack, but Chickadee immediately copies this state to the kernel stack for the currently-running process, and then calls proc::exception() (where the “this” pointer corresponds to the struct proc for the user-mode process that was running when the exception occurred.]</a:t>
            </a:r>
          </a:p>
          <a:p>
            <a:endParaRPr lang="en-US" dirty="0"/>
          </a:p>
          <a:p>
            <a:r>
              <a:rPr lang="en-US" dirty="0"/>
              <a:t>[Aside: In theory, it is definitely possible to allocate a new stack per interrupt and then the associated handler to sleep. However, this design is </a:t>
            </a:r>
            <a:r>
              <a:rPr lang="en-US" dirty="0" err="1"/>
              <a:t>kinda</a:t>
            </a:r>
            <a:r>
              <a:rPr lang="en-US" dirty="0"/>
              <a:t> ugly---a simpler approach is to have a set of dedicated threads handle the heavyweight part of interrupt handling.]</a:t>
            </a:r>
          </a:p>
          <a:p>
            <a:endParaRPr lang="en-US" dirty="0"/>
          </a:p>
          <a:p>
            <a:r>
              <a:rPr lang="en-US" dirty="0"/>
              <a:t>[Ref: https://notes.shichao.io/lkd/ch7/#interrupt-context</a:t>
            </a:r>
          </a:p>
          <a:p>
            <a:r>
              <a:rPr lang="en-US" dirty="0"/>
              <a:t>        https://0xax.gitbooks.io/linux-insides/content/Interrupts/linux-interrupts-9.html</a:t>
            </a:r>
          </a:p>
          <a:p>
            <a:r>
              <a:rPr lang="en-US" dirty="0"/>
              <a:t>        https://stackoverflow.com/questions/1053572/why-kernel-code-thread-executing-in-interrupt-context-cannot-sleep</a:t>
            </a:r>
          </a:p>
          <a:p>
            <a:r>
              <a:rPr lang="en-US" dirty="0"/>
              <a:t>        https://www.kernel.org/doc/Documentation/x86/kernel-stacks]</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969517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https://0xax.gitbooks.io/linux-insides/content/Interrupts/linux-interrupts-9.html</a:t>
            </a:r>
          </a:p>
          <a:p>
            <a:r>
              <a:rPr lang="en-US" dirty="0"/>
              <a:t>        https://notes.shichao.io/lkd/ch7/]</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522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 option passed to `</a:t>
            </a:r>
            <a:r>
              <a:rPr lang="en-US" dirty="0" err="1"/>
              <a:t>ps`</a:t>
            </a:r>
            <a:r>
              <a:rPr lang="en-US" dirty="0"/>
              <a:t> instructs `</a:t>
            </a:r>
            <a:r>
              <a:rPr lang="en-US" dirty="0" err="1"/>
              <a:t>ps`</a:t>
            </a:r>
            <a:r>
              <a:rPr lang="en-US" dirty="0"/>
              <a:t> to display info for every process.]</a:t>
            </a:r>
          </a:p>
          <a:p>
            <a:endParaRPr lang="en-US" dirty="0"/>
          </a:p>
          <a:p>
            <a:r>
              <a:rPr lang="en-US" dirty="0"/>
              <a:t>[Aside: Linux defines 10 </a:t>
            </a:r>
            <a:r>
              <a:rPr lang="en-US" dirty="0" err="1"/>
              <a:t>softirq</a:t>
            </a:r>
            <a:r>
              <a:rPr lang="en-US" dirty="0"/>
              <a:t> types .  . . but then why does the </a:t>
            </a:r>
            <a:r>
              <a:rPr lang="en-US" dirty="0" err="1"/>
              <a:t>enum</a:t>
            </a:r>
            <a:r>
              <a:rPr lang="en-US" dirty="0"/>
              <a:t> have 11 entries? The reason is that the last one (“NR_SOFTIRQS”) is a dummy one whose value is only useful to define how many “real” </a:t>
            </a:r>
            <a:r>
              <a:rPr lang="en-US" dirty="0" err="1"/>
              <a:t>softirqs</a:t>
            </a:r>
            <a:r>
              <a:rPr lang="en-US" dirty="0"/>
              <a:t> are defined.] </a:t>
            </a:r>
          </a:p>
          <a:p>
            <a:r>
              <a:rPr lang="en-US" dirty="0"/>
              <a:t>[Ref: https://www.privateinternetaccess.com/blog/2016/01/linux-networking-stack-from-the-ground-up-part-3/</a:t>
            </a:r>
          </a:p>
          <a:p>
            <a:r>
              <a:rPr lang="en-US" dirty="0"/>
              <a:t>        https://0xax.gitbooks.io/linux-insides/content/Interrupts/linux-interrupts-9.html</a:t>
            </a:r>
          </a:p>
          <a:p>
            <a:r>
              <a:rPr lang="en-US" dirty="0"/>
              <a:t>        https://notes.shichao.io/lkd/ch7/</a:t>
            </a:r>
          </a:p>
          <a:p>
            <a:r>
              <a:rPr lang="en-US" dirty="0"/>
              <a:t>        https://elixir.bootlin.com/linux/v4.3/source/include/linux/interrupt.h#L406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324520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nanosecond is a billionth of a second!</a:t>
            </a:r>
          </a:p>
          <a:p>
            <a:r>
              <a:rPr lang="en-US" dirty="0"/>
              <a:t>[Aside: NICs measure throughputs in decimal units, not binary ones. For example, a 1 Gbps adapter can handle a million bits per second, not 2*30 bits per second.]</a:t>
            </a:r>
          </a:p>
          <a:p>
            <a:r>
              <a:rPr lang="en-US" dirty="0"/>
              <a:t>[Ref: https://en.wikipedia.org/wiki/Ethernet_frame</a:t>
            </a:r>
          </a:p>
          <a:p>
            <a:r>
              <a:rPr lang="en-US" dirty="0"/>
              <a:t>        https://networkengineering.stackexchange.com/a/34191</a:t>
            </a:r>
          </a:p>
          <a:p>
            <a:r>
              <a:rPr lang="en-US" dirty="0"/>
              <a:t>        https://www.cisco.com/c/en/us/about/security-center/network-performance-metrics.html]</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94223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https://blog.packagecloud.io/eng/2016/10/11/monitoring-tuning-linux-networking-stack-receiving-data-illustrated/</a:t>
            </a:r>
          </a:p>
          <a:p>
            <a:r>
              <a:rPr lang="en-US" dirty="0"/>
              <a:t>        https://serverfault.com/questions/241421/napi-vs-adaptive-interrupts]</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1335929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1338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 Look at Intel’s </a:t>
            </a:r>
            <a:r>
              <a:rPr lang="en-US" dirty="0" err="1"/>
              <a:t>Dataplane</a:t>
            </a:r>
            <a:r>
              <a:rPr lang="en-US" dirty="0"/>
              <a:t> Development Kit” by D. Scholz: https://pdfs.semanticscholar.org/e6d9/e0b89795005d7d5d4b0464bf7271ddd02ac0.pdf]</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28564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4954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a:t>
            </a:r>
            <a:r>
              <a:rPr lang="en-US" dirty="0">
                <a:hlinkClick r:id="rId3"/>
              </a:rPr>
              <a:t>https://docs.microsoft.com/en-us/windows-hardware/drivers/network/overview-of-single-root-i-o-virtualization--sr-iov-</a:t>
            </a:r>
            <a:r>
              <a:rPr lang="en-US" dirty="0"/>
              <a:t>, “Each PF and VF is assigned a unique PCI Express Requester ID (RID) that allows an I/O memory management unit (IOMMU) to differentiate between different traffic streams and apply memory and interrupt translations between the PF and VFs.”]</a:t>
            </a:r>
          </a:p>
          <a:p>
            <a:endParaRPr lang="en-US" dirty="0"/>
          </a:p>
          <a:p>
            <a:r>
              <a:rPr lang="en-US" dirty="0"/>
              <a:t>[As described by [4], “</a:t>
            </a:r>
            <a:r>
              <a:rPr lang="en-US" sz="1200" b="0" i="0" kern="1200" dirty="0">
                <a:solidFill>
                  <a:schemeClr val="tx1"/>
                </a:solidFill>
                <a:effectLst/>
                <a:latin typeface="+mn-lt"/>
                <a:ea typeface="+mn-ea"/>
                <a:cs typeface="+mn-cs"/>
              </a:rPr>
              <a:t>Each NIC switch contains the following components:</a:t>
            </a:r>
          </a:p>
          <a:p>
            <a:r>
              <a:rPr lang="en-US" sz="1200" b="0" i="0" kern="1200" dirty="0">
                <a:solidFill>
                  <a:schemeClr val="tx1"/>
                </a:solidFill>
                <a:effectLst/>
                <a:latin typeface="+mn-lt"/>
                <a:ea typeface="+mn-ea"/>
                <a:cs typeface="+mn-cs"/>
              </a:rPr>
              <a:t>-One external, or </a:t>
            </a:r>
            <a:r>
              <a:rPr lang="en-US" sz="1200" b="0" i="1" kern="1200" dirty="0">
                <a:solidFill>
                  <a:schemeClr val="tx1"/>
                </a:solidFill>
                <a:effectLst/>
                <a:latin typeface="+mn-lt"/>
                <a:ea typeface="+mn-ea"/>
                <a:cs typeface="+mn-cs"/>
              </a:rPr>
              <a:t>physical</a:t>
            </a:r>
            <a:r>
              <a:rPr lang="en-US" sz="1200" b="0" i="0" kern="1200" dirty="0">
                <a:solidFill>
                  <a:schemeClr val="tx1"/>
                </a:solidFill>
                <a:effectLst/>
                <a:latin typeface="+mn-lt"/>
                <a:ea typeface="+mn-ea"/>
                <a:cs typeface="+mn-cs"/>
              </a:rPr>
              <a:t>, port that provides network connectivity to the external physical network.</a:t>
            </a:r>
          </a:p>
          <a:p>
            <a:r>
              <a:rPr lang="en-US" sz="1200" b="0" i="0" kern="1200" dirty="0">
                <a:solidFill>
                  <a:schemeClr val="tx1"/>
                </a:solidFill>
                <a:effectLst/>
                <a:latin typeface="+mn-lt"/>
                <a:ea typeface="+mn-ea"/>
                <a:cs typeface="+mn-cs"/>
              </a:rPr>
              <a:t>-One internal port that provides the PCI Express (PCIe) Physical Function (PF) on the network adapter with access to the external physical network. An internal port is known as a </a:t>
            </a:r>
            <a:r>
              <a:rPr lang="en-US" sz="1200" b="0" i="1" kern="1200" dirty="0">
                <a:solidFill>
                  <a:schemeClr val="tx1"/>
                </a:solidFill>
                <a:effectLst/>
                <a:latin typeface="+mn-lt"/>
                <a:ea typeface="+mn-ea"/>
                <a:cs typeface="+mn-cs"/>
              </a:rPr>
              <a:t>virtual port (</a:t>
            </a:r>
            <a:r>
              <a:rPr lang="en-US" sz="1200" b="0" i="1" kern="1200" dirty="0" err="1">
                <a:solidFill>
                  <a:schemeClr val="tx1"/>
                </a:solidFill>
                <a:effectLst/>
                <a:latin typeface="+mn-lt"/>
                <a:ea typeface="+mn-ea"/>
                <a:cs typeface="+mn-cs"/>
              </a:rPr>
              <a:t>VPort</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 PF always has a </a:t>
            </a:r>
            <a:r>
              <a:rPr lang="en-US" sz="1200" b="0" i="0"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that is created and assigned to it. This </a:t>
            </a:r>
            <a:r>
              <a:rPr lang="en-US" sz="1200" b="0" i="0"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is known as the </a:t>
            </a:r>
            <a:r>
              <a:rPr lang="en-US" sz="1200" b="0" i="1" kern="1200" dirty="0">
                <a:solidFill>
                  <a:schemeClr val="tx1"/>
                </a:solidFill>
                <a:effectLst/>
                <a:latin typeface="+mn-lt"/>
                <a:ea typeface="+mn-ea"/>
                <a:cs typeface="+mn-cs"/>
              </a:rPr>
              <a:t>default </a:t>
            </a:r>
            <a:r>
              <a:rPr lang="en-US" sz="1200" b="0" i="1" kern="1200" dirty="0" err="1">
                <a:solidFill>
                  <a:schemeClr val="tx1"/>
                </a:solidFill>
                <a:effectLst/>
                <a:latin typeface="+mn-lt"/>
                <a:ea typeface="+mn-ea"/>
                <a:cs typeface="+mn-cs"/>
              </a:rPr>
              <a:t>VPort</a:t>
            </a:r>
            <a:r>
              <a:rPr lang="en-US" sz="1200" b="0" i="0" kern="1200" dirty="0">
                <a:solidFill>
                  <a:schemeClr val="tx1"/>
                </a:solidFill>
                <a:effectLst/>
                <a:latin typeface="+mn-lt"/>
                <a:ea typeface="+mn-ea"/>
                <a:cs typeface="+mn-cs"/>
              </a:rPr>
              <a:t>, and is referenced by the DEFAULT_VPORT_ID identifier.</a:t>
            </a:r>
          </a:p>
          <a:p>
            <a:r>
              <a:rPr lang="en-US" sz="1200" b="0" i="0" kern="1200" dirty="0">
                <a:solidFill>
                  <a:schemeClr val="tx1"/>
                </a:solidFill>
                <a:effectLst/>
                <a:latin typeface="+mn-lt"/>
                <a:ea typeface="+mn-ea"/>
                <a:cs typeface="+mn-cs"/>
              </a:rPr>
              <a:t>-One or more </a:t>
            </a:r>
            <a:r>
              <a:rPr lang="en-US" sz="1200" b="0" i="0" kern="1200" dirty="0" err="1">
                <a:solidFill>
                  <a:schemeClr val="tx1"/>
                </a:solidFill>
                <a:effectLst/>
                <a:latin typeface="+mn-lt"/>
                <a:ea typeface="+mn-ea"/>
                <a:cs typeface="+mn-cs"/>
              </a:rPr>
              <a:t>VPorts</a:t>
            </a:r>
            <a:r>
              <a:rPr lang="en-US" sz="1200" b="0" i="0" kern="1200" dirty="0">
                <a:solidFill>
                  <a:schemeClr val="tx1"/>
                </a:solidFill>
                <a:effectLst/>
                <a:latin typeface="+mn-lt"/>
                <a:ea typeface="+mn-ea"/>
                <a:cs typeface="+mn-cs"/>
              </a:rPr>
              <a:t> that provide a PCIe Virtual Function (VF) on the network adapter with access to the external physical network.”]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by https://www.netdevconf.org/1.1/proceedings/slides/duyck-sr-iov-openstack.pdf, SR-IOV is “still usable without an IOMMU”]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“SR-IOV” stands for “single-root IO virtualization.” Roughly speaking, the “root” refers to a PCI bus---there’s only one PCI controller that needs to manage access to PCI devices. In “multi-root” IO virtualization, there are multiple roots because, for example, multiple servers (each of which have their own PCI roots) want to create a hierarchy of shared PCI devices.]</a:t>
            </a:r>
          </a:p>
          <a:p>
            <a:endParaRPr lang="en-US" dirty="0"/>
          </a:p>
          <a:p>
            <a:r>
              <a:rPr lang="en-US" dirty="0"/>
              <a:t>[Ref: </a:t>
            </a:r>
            <a:r>
              <a:rPr lang="en-US" dirty="0">
                <a:hlinkClick r:id="rId3"/>
              </a:rPr>
              <a:t>https://docs.microsoft.com/en-us/windows-hardware/drivers/network/overview-of-single-root-i-o-virtualization--sr-iov-</a:t>
            </a:r>
            <a:endParaRPr lang="en-US" dirty="0"/>
          </a:p>
          <a:p>
            <a:r>
              <a:rPr lang="en-US" dirty="0"/>
              <a:t>         "SR-IOV Networking in Xen: Architecture, Design and Implementation" by Dong et al. </a:t>
            </a:r>
          </a:p>
          <a:p>
            <a:r>
              <a:rPr lang="en-US" dirty="0"/>
              <a:t>         [1] http://citeseerx.ist.psu.edu/viewdoc/download?doi=10.1.1.217.5569&amp;rep=rep1&amp;type=pdf  //Section 3</a:t>
            </a:r>
          </a:p>
          <a:p>
            <a:r>
              <a:rPr lang="en-US" dirty="0"/>
              <a:t>         [2] https://docs.microsoft.com/en-us/windows-hardware/drivers/network/overview-of-single-root-i-o-virtualization--sr-iov-</a:t>
            </a:r>
          </a:p>
          <a:p>
            <a:r>
              <a:rPr lang="en-US" dirty="0"/>
              <a:t>         [3] https://docs.microsoft.com/en-us/windows-hardware/drivers/network/sr-iov-architecture</a:t>
            </a:r>
          </a:p>
          <a:p>
            <a:r>
              <a:rPr lang="en-US" dirty="0"/>
              <a:t>         [4] https://docs.microsoft.com/en-us/windows-hardware/drivers/network/nic-switches</a:t>
            </a:r>
          </a:p>
          <a:p>
            <a:r>
              <a:rPr lang="en-US" dirty="0"/>
              <a:t>         [5] https://www.metaswitch.com/blog/accelerating-the-nfv-data-plane</a:t>
            </a:r>
          </a:p>
          <a:p>
            <a:r>
              <a:rPr lang="en-US" dirty="0"/>
              <a:t>         [6] https://www.intel.com/content/dam/www/public/us/en/documents/technology-briefs/sr-iov-nfv-tech-brief.pdf  //Up to and including Section 1.1.1.1</a:t>
            </a:r>
          </a:p>
          <a:p>
            <a:r>
              <a:rPr lang="en-US" dirty="0"/>
              <a:t>         [7] https://www.slideshare.net/heut2008/enable-dpdk-and-sriov-for-containerized-virtual-network-functions-with-zun</a:t>
            </a:r>
          </a:p>
          <a:p>
            <a:r>
              <a:rPr lang="en-US" dirty="0"/>
              <a:t>         [8] https://doc.dpdk.org/guides/nics/intel_vf.html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4292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both sending and receiving packets use the ring buffer mechanisms that were discussed earlier in lecture. However, user-level code manipulates the queue pointers directly; furthermore, on the receive path, the user-level code employs polling (not interrupts!) to determine when new packets have arrived. For example, to determine when a network packet has arrived, a thread can spin on the descriptor pointed to by the head register of the RX queue, waiting for the </a:t>
            </a:r>
            <a:r>
              <a:rPr lang="en-US" dirty="0" err="1"/>
              <a:t>bufContainsPkt</a:t>
            </a:r>
            <a:r>
              <a:rPr lang="en-US" dirty="0"/>
              <a:t>? bit to be set to 1 by the NIC.</a:t>
            </a:r>
          </a:p>
          <a:p>
            <a:endParaRPr lang="en-US" dirty="0"/>
          </a:p>
          <a:p>
            <a:r>
              <a:rPr lang="en-US" dirty="0"/>
              <a:t>As described by https://doc.dpdk.org/guides/prog_guide/env_abstraction_layer.html, “</a:t>
            </a:r>
            <a:r>
              <a:rPr lang="en-US" sz="1200" b="0" i="0" kern="1200" dirty="0">
                <a:solidFill>
                  <a:schemeClr val="tx1"/>
                </a:solidFill>
                <a:effectLst/>
                <a:latin typeface="+mn-lt"/>
                <a:ea typeface="+mn-ea"/>
                <a:cs typeface="+mn-cs"/>
              </a:rPr>
              <a:t>DPDK usually pins one </a:t>
            </a:r>
            <a:r>
              <a:rPr lang="en-US" sz="1200" b="0" i="0" kern="1200" dirty="0" err="1">
                <a:solidFill>
                  <a:schemeClr val="tx1"/>
                </a:solidFill>
                <a:effectLst/>
                <a:latin typeface="+mn-lt"/>
                <a:ea typeface="+mn-ea"/>
                <a:cs typeface="+mn-cs"/>
              </a:rPr>
              <a:t>pthread</a:t>
            </a:r>
            <a:r>
              <a:rPr lang="en-US" sz="1200" b="0" i="0" kern="1200" dirty="0">
                <a:solidFill>
                  <a:schemeClr val="tx1"/>
                </a:solidFill>
                <a:effectLst/>
                <a:latin typeface="+mn-lt"/>
                <a:ea typeface="+mn-ea"/>
                <a:cs typeface="+mn-cs"/>
              </a:rPr>
              <a:t> per core to avoid the overhead of task switching. This allows for significant performance gains, but lacks flexibility . . . for further flexibility, it is useful to set </a:t>
            </a:r>
            <a:r>
              <a:rPr lang="en-US" sz="1200" b="0" i="0" kern="1200" dirty="0" err="1">
                <a:solidFill>
                  <a:schemeClr val="tx1"/>
                </a:solidFill>
                <a:effectLst/>
                <a:latin typeface="+mn-lt"/>
                <a:ea typeface="+mn-ea"/>
                <a:cs typeface="+mn-cs"/>
              </a:rPr>
              <a:t>pthread</a:t>
            </a:r>
            <a:r>
              <a:rPr lang="en-US" sz="1200" b="0" i="0" kern="1200" dirty="0">
                <a:solidFill>
                  <a:schemeClr val="tx1"/>
                </a:solidFill>
                <a:effectLst/>
                <a:latin typeface="+mn-lt"/>
                <a:ea typeface="+mn-ea"/>
                <a:cs typeface="+mn-cs"/>
              </a:rPr>
              <a:t> affinity not only to a CPU but to a CPU set.” DPDK pins threads by marking CPUs as isolated (i.e., off-limits to the general-purpose CPU scheduler) at boot time (see https://doc.dpdk.org/guides/linux_gsg/nic_perf_intel_platform.html and https://www.linuxtopia.org/online_books/linux_kernel/kernel_configuration/re46.html) and at runtime, forcing DPDK threads onto particular cores using CPU affinity </a:t>
            </a:r>
            <a:r>
              <a:rPr lang="en-US" sz="1200" b="0" i="0" kern="1200" dirty="0" err="1">
                <a:solidFill>
                  <a:schemeClr val="tx1"/>
                </a:solidFill>
                <a:effectLst/>
                <a:latin typeface="+mn-lt"/>
                <a:ea typeface="+mn-ea"/>
                <a:cs typeface="+mn-cs"/>
              </a:rPr>
              <a:t>syscalls</a:t>
            </a:r>
            <a:r>
              <a:rPr lang="en-US" sz="1200" b="0" i="0" kern="1200" dirty="0">
                <a:solidFill>
                  <a:schemeClr val="tx1"/>
                </a:solidFill>
                <a:effectLst/>
                <a:latin typeface="+mn-lt"/>
                <a:ea typeface="+mn-ea"/>
                <a:cs typeface="+mn-cs"/>
              </a:rPr>
              <a:t>.]	</a:t>
            </a:r>
            <a:endParaRPr lang="en-US" dirty="0"/>
          </a:p>
          <a:p>
            <a:endParaRPr lang="en-US" dirty="0"/>
          </a:p>
          <a:p>
            <a:r>
              <a:rPr lang="en-US" dirty="0"/>
              <a:t>[Modern chips typically give each core a TLB and MMU. See Figure 2 from the paper ”ASLR on the Line: Practical Cache Attacks on the MMU”: https://www.cs.vu.nl/~giuffrida/papers/anc-ndss-2017.pdf].</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101216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355216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333081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DPDK can provide impressive performance boosts for network-intensive applications. However, DPDK uses polling to determine when new packets have arrived; this approach wastes CPU cycles if the arrival rate is low! In these situations, a DPDK thread will spend most of its time spinning on a core, not doing </a:t>
            </a:r>
            <a:r>
              <a:rPr lang="en-US"/>
              <a:t>useful work.</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376736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“OSI” stands for “open systems interconnection.” The OSI model provides a conceptual framework for understanding various aspects of network data exchange.</a:t>
            </a:r>
          </a:p>
          <a:p>
            <a:endParaRPr lang="en-US" dirty="0"/>
          </a:p>
          <a:p>
            <a:r>
              <a:rPr lang="en-US" dirty="0"/>
              <a:t>POP is a protocol that allows an email client to download emails from an email server; SMTP is the common protocol that is used by a client to *submit* an email to an email server.</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7484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use the word “packet” to describe both IP packets and Ethernet frames.</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64798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http://lettieri.iet.unipi.it/virtualization/2018/20161124-io-paravirtualization-tour.pdf</a:t>
            </a:r>
          </a:p>
          <a:p>
            <a:r>
              <a:rPr lang="en-US" dirty="0"/>
              <a:t>        https://pdos.csail.mit.edu/6.828/2018/labs/lab6/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4472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http://lettieri.iet.unipi.it/virtualization/2018/20161124-io-paravirtualization-tour.pdf]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6709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RX ring lives in system RAM. This is why the NIC has to use DMA to read and write ring metadata that’s pointed to by `Head`. However, the memory-mapped register which contains `Head` dos not live in system RAM, because it’s a memory-mapped register. Instead, the register is managed by the NIC itself; for example, it might be implemented as an actual register inside the NIC, or as a special memory location in the on-NIC RAM.]</a:t>
            </a:r>
          </a:p>
          <a:p>
            <a:r>
              <a:rPr lang="en-US" dirty="0"/>
              <a:t>[Ref: http://lettieri.iet.unipi.it/virtualization/2018/20161124-io-paravirtualization-tour.pdf]</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235968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say that the OS “pokes” the NIC by incrementing `Tail`, because writing to `Tail` will send a PCI-e message to the NIC (since `Tail` is a memory-mapped register); the message will inform the NIC that the NIC now has at least one slot that can hold an incoming packet.</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2329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will always be at least one descriptor slot that is unused.]</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79866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6761" y="2949426"/>
            <a:ext cx="3805238" cy="1296365"/>
          </a:xfrm>
          <a:solidFill>
            <a:schemeClr val="bg1">
              <a:alpha val="50000"/>
            </a:schemeClr>
          </a:solidFill>
        </p:spPr>
        <p:txBody>
          <a:bodyPr>
            <a:noAutofit/>
          </a:bodyPr>
          <a:lstStyle/>
          <a:p>
            <a:pPr>
              <a:lnSpc>
                <a:spcPct val="100000"/>
              </a:lnSpc>
              <a:spcBef>
                <a:spcPts val="0"/>
              </a:spcBef>
            </a:pPr>
            <a:r>
              <a:rPr lang="en-US" sz="3000" b="1" dirty="0">
                <a:latin typeface="Segoe UI" panose="020B0502040204020203" pitchFamily="34" charset="0"/>
                <a:cs typeface="Segoe UI" panose="020B0502040204020203" pitchFamily="34" charset="0"/>
              </a:rPr>
              <a:t>CS 1610: Lecture 19</a:t>
            </a:r>
          </a:p>
          <a:p>
            <a:pPr>
              <a:lnSpc>
                <a:spcPct val="100000"/>
              </a:lnSpc>
              <a:spcBef>
                <a:spcPts val="0"/>
              </a:spcBef>
            </a:pPr>
            <a:r>
              <a:rPr lang="en-US" sz="3000" b="1" dirty="0">
                <a:latin typeface="Segoe UI" panose="020B0502040204020203" pitchFamily="34" charset="0"/>
                <a:cs typeface="Segoe UI" panose="020B0502040204020203" pitchFamily="34" charset="0"/>
              </a:rPr>
              <a:t>4/16/2025</a:t>
            </a:r>
          </a:p>
        </p:txBody>
      </p:sp>
      <p:sp>
        <p:nvSpPr>
          <p:cNvPr id="2" name="Title 1"/>
          <p:cNvSpPr>
            <a:spLocks noGrp="1"/>
          </p:cNvSpPr>
          <p:nvPr>
            <p:ph type="ctrTitle"/>
          </p:nvPr>
        </p:nvSpPr>
        <p:spPr>
          <a:xfrm>
            <a:off x="8386762" y="2274087"/>
            <a:ext cx="3805237" cy="800827"/>
          </a:xfrm>
          <a:solidFill>
            <a:schemeClr val="bg1">
              <a:alpha val="50000"/>
            </a:schemeClr>
          </a:solidFill>
        </p:spPr>
        <p:txBody>
          <a:bodyPr>
            <a:noAutofit/>
          </a:bodyPr>
          <a:lstStyle/>
          <a:p>
            <a:r>
              <a:rPr lang="en-US" sz="4800" b="1" dirty="0"/>
              <a:t>Networking</a:t>
            </a:r>
          </a:p>
        </p:txBody>
      </p:sp>
      <p:pic>
        <p:nvPicPr>
          <p:cNvPr id="1026" name="Picture 2" descr="https://images.fineartamerica.com/images-medium-large/string-telephone-1880-granger.jpg">
            <a:extLst>
              <a:ext uri="{FF2B5EF4-FFF2-40B4-BE49-F238E27FC236}">
                <a16:creationId xmlns:a16="http://schemas.microsoft.com/office/drawing/2014/main" id="{87BFF7B8-A925-4C69-9789-C6F4FA232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6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6D833E-9499-4EE7-908A-C87295E1E8AB}"/>
              </a:ext>
            </a:extLst>
          </p:cNvPr>
          <p:cNvGrpSpPr/>
          <p:nvPr/>
        </p:nvGrpSpPr>
        <p:grpSpPr>
          <a:xfrm>
            <a:off x="1706880" y="4036742"/>
            <a:ext cx="8778240" cy="731520"/>
            <a:chOff x="1025912" y="4070195"/>
            <a:chExt cx="8778240" cy="73152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0D1F0-0B42-4A73-8866-E2FB08357A57}"/>
              </a:ext>
            </a:extLst>
          </p:cNvPr>
          <p:cNvGrpSpPr/>
          <p:nvPr/>
        </p:nvGrpSpPr>
        <p:grpSpPr>
          <a:xfrm>
            <a:off x="3901440" y="3238179"/>
            <a:ext cx="5070191" cy="735054"/>
            <a:chOff x="3901440" y="3238179"/>
            <a:chExt cx="5070191" cy="735054"/>
          </a:xfrm>
        </p:grpSpPr>
        <p:sp>
          <p:nvSpPr>
            <p:cNvPr id="19" name="Left Bracket 18">
              <a:extLst>
                <a:ext uri="{FF2B5EF4-FFF2-40B4-BE49-F238E27FC236}">
                  <a16:creationId xmlns:a16="http://schemas.microsoft.com/office/drawing/2014/main" id="{3EFDC899-C0F6-40D4-B5EB-5D1F5A57F620}"/>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4BEB47A-90E1-49A2-9F39-2E0A805251CE}"/>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30" name="Group 29">
            <a:extLst>
              <a:ext uri="{FF2B5EF4-FFF2-40B4-BE49-F238E27FC236}">
                <a16:creationId xmlns:a16="http://schemas.microsoft.com/office/drawing/2014/main" id="{91F87CAB-5F07-4256-AD46-C2DE55581986}"/>
              </a:ext>
            </a:extLst>
          </p:cNvPr>
          <p:cNvGrpSpPr/>
          <p:nvPr/>
        </p:nvGrpSpPr>
        <p:grpSpPr>
          <a:xfrm>
            <a:off x="1388701" y="3243755"/>
            <a:ext cx="2740226" cy="729480"/>
            <a:chOff x="1388701" y="3243755"/>
            <a:chExt cx="2740226" cy="729480"/>
          </a:xfrm>
        </p:grpSpPr>
        <p:sp>
          <p:nvSpPr>
            <p:cNvPr id="21" name="Left Bracket 20">
              <a:extLst>
                <a:ext uri="{FF2B5EF4-FFF2-40B4-BE49-F238E27FC236}">
                  <a16:creationId xmlns:a16="http://schemas.microsoft.com/office/drawing/2014/main" id="{04178583-1BEE-4103-86DC-011D3D18A4C4}"/>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570F3EF-64E7-472B-89FC-3D427DED35B1}"/>
                </a:ext>
              </a:extLst>
            </p:cNvPr>
            <p:cNvSpPr txBox="1"/>
            <p:nvPr/>
          </p:nvSpPr>
          <p:spPr>
            <a:xfrm>
              <a:off x="1388701" y="3243755"/>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26" name="Group 25">
            <a:extLst>
              <a:ext uri="{FF2B5EF4-FFF2-40B4-BE49-F238E27FC236}">
                <a16:creationId xmlns:a16="http://schemas.microsoft.com/office/drawing/2014/main" id="{BD4AA910-8A19-4D20-9EF7-F5717F55F056}"/>
              </a:ext>
            </a:extLst>
          </p:cNvPr>
          <p:cNvGrpSpPr/>
          <p:nvPr/>
        </p:nvGrpSpPr>
        <p:grpSpPr>
          <a:xfrm>
            <a:off x="8455794" y="3238179"/>
            <a:ext cx="2740226" cy="735054"/>
            <a:chOff x="8455794" y="3238179"/>
            <a:chExt cx="2740226" cy="735054"/>
          </a:xfrm>
        </p:grpSpPr>
        <p:sp>
          <p:nvSpPr>
            <p:cNvPr id="20" name="Left Bracket 19">
              <a:extLst>
                <a:ext uri="{FF2B5EF4-FFF2-40B4-BE49-F238E27FC236}">
                  <a16:creationId xmlns:a16="http://schemas.microsoft.com/office/drawing/2014/main" id="{75396935-A0F5-4AAC-A319-2F597E8DAD1D}"/>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7997B2D7-DD39-460C-BE3C-4DBF5D388445}"/>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1" name="Content Placeholder 2">
            <a:extLst>
              <a:ext uri="{FF2B5EF4-FFF2-40B4-BE49-F238E27FC236}">
                <a16:creationId xmlns:a16="http://schemas.microsoft.com/office/drawing/2014/main" id="{D269424B-3D89-4009-88AB-045565D85F88}"/>
              </a:ext>
            </a:extLst>
          </p:cNvPr>
          <p:cNvSpPr txBox="1">
            <a:spLocks/>
          </p:cNvSpPr>
          <p:nvPr/>
        </p:nvSpPr>
        <p:spPr>
          <a:xfrm>
            <a:off x="2257191" y="5330285"/>
            <a:ext cx="5054289" cy="13604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NIC can use to store a packet</a:t>
            </a:r>
          </a:p>
          <a:p>
            <a:pPr>
              <a:spcBef>
                <a:spcPts val="0"/>
              </a:spcBef>
            </a:pPr>
            <a:r>
              <a:rPr lang="en-US" sz="2000" b="1" dirty="0"/>
              <a:t>Incremented by NIC upon copying a received packet to the descriptor’s buffer</a:t>
            </a:r>
          </a:p>
        </p:txBody>
      </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C7D711EC-7327-4C94-90AD-5DCBB3627267}"/>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NIC </a:t>
            </a:r>
            <a:r>
              <a:rPr lang="en-US" sz="2000" b="1" u="sng" dirty="0"/>
              <a:t>cannot</a:t>
            </a:r>
            <a:r>
              <a:rPr lang="en-US" sz="2000" b="1" dirty="0"/>
              <a:t> use to a store packet</a:t>
            </a:r>
          </a:p>
          <a:p>
            <a:pPr>
              <a:spcBef>
                <a:spcPts val="0"/>
              </a:spcBef>
            </a:pPr>
            <a:r>
              <a:rPr lang="en-US" sz="2000" b="1" dirty="0"/>
              <a:t>Incremented by OS once software-level packet handling completes</a:t>
            </a:r>
          </a:p>
        </p:txBody>
      </p:sp>
      <p:cxnSp>
        <p:nvCxnSpPr>
          <p:cNvPr id="29" name="Straight Connector 28">
            <a:extLst>
              <a:ext uri="{FF2B5EF4-FFF2-40B4-BE49-F238E27FC236}">
                <a16:creationId xmlns:a16="http://schemas.microsoft.com/office/drawing/2014/main" id="{EB8BFFE3-6259-4C84-B1F4-CBB24A64C720}"/>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14E3EE-D7FB-48C0-B45E-59AD3DBCAE25}"/>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DF62B01-21B0-4527-8483-2828A517F71B}"/>
              </a:ext>
            </a:extLst>
          </p:cNvPr>
          <p:cNvGrpSpPr/>
          <p:nvPr/>
        </p:nvGrpSpPr>
        <p:grpSpPr>
          <a:xfrm>
            <a:off x="614061" y="1007571"/>
            <a:ext cx="4426290" cy="1046440"/>
            <a:chOff x="1388701" y="1426221"/>
            <a:chExt cx="4426290" cy="1046440"/>
          </a:xfrm>
        </p:grpSpPr>
        <p:sp>
          <p:nvSpPr>
            <p:cNvPr id="32" name="Rectangle 31">
              <a:extLst>
                <a:ext uri="{FF2B5EF4-FFF2-40B4-BE49-F238E27FC236}">
                  <a16:creationId xmlns:a16="http://schemas.microsoft.com/office/drawing/2014/main" id="{4FA61068-F8FE-4D52-AF4F-F2789694D891}"/>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40" name="Rectangle 39">
              <a:extLst>
                <a:ext uri="{FF2B5EF4-FFF2-40B4-BE49-F238E27FC236}">
                  <a16:creationId xmlns:a16="http://schemas.microsoft.com/office/drawing/2014/main" id="{5941B6AB-B3FD-4A4A-A359-A47A762A1F12}"/>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CAA6E682-A7B2-40C6-A95C-D13996DD457A}"/>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43" name="Rectangle 42">
              <a:extLst>
                <a:ext uri="{FF2B5EF4-FFF2-40B4-BE49-F238E27FC236}">
                  <a16:creationId xmlns:a16="http://schemas.microsoft.com/office/drawing/2014/main" id="{490A0BF8-8425-4343-8538-D83493DD2754}"/>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pic>
        <p:nvPicPr>
          <p:cNvPr id="3" name="Picture 2">
            <a:extLst>
              <a:ext uri="{FF2B5EF4-FFF2-40B4-BE49-F238E27FC236}">
                <a16:creationId xmlns:a16="http://schemas.microsoft.com/office/drawing/2014/main" id="{F433A1C0-CFE4-4F0D-A297-A799342F4D6D}"/>
              </a:ext>
            </a:extLst>
          </p:cNvPr>
          <p:cNvPicPr>
            <a:picLocks noChangeAspect="1"/>
          </p:cNvPicPr>
          <p:nvPr/>
        </p:nvPicPr>
        <p:blipFill>
          <a:blip r:embed="rId3"/>
          <a:stretch>
            <a:fillRect/>
          </a:stretch>
        </p:blipFill>
        <p:spPr>
          <a:xfrm>
            <a:off x="6495212" y="96791"/>
            <a:ext cx="5574778" cy="3135812"/>
          </a:xfrm>
          <a:prstGeom prst="rect">
            <a:avLst/>
          </a:prstGeom>
          <a:ln w="38100">
            <a:solidFill>
              <a:schemeClr val="tx1"/>
            </a:solidFill>
          </a:ln>
        </p:spPr>
      </p:pic>
    </p:spTree>
    <p:extLst>
      <p:ext uri="{BB962C8B-B14F-4D97-AF65-F5344CB8AC3E}">
        <p14:creationId xmlns:p14="http://schemas.microsoft.com/office/powerpoint/2010/main" val="23061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Segoe UI" panose="020B0502040204020203" pitchFamily="34" charset="0"/>
                <a:cs typeface="Segoe UI" panose="020B0502040204020203" pitchFamily="34" charset="0"/>
              </a:rPr>
              <a:t>bcp:0</a:t>
            </a:r>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Content Placeholder 3">
            <a:extLst>
              <a:ext uri="{FF2B5EF4-FFF2-40B4-BE49-F238E27FC236}">
                <a16:creationId xmlns:a16="http://schemas.microsoft.com/office/drawing/2014/main" id="{73FA2DE8-0C1D-48F7-BDF4-E766457BC2A3}"/>
              </a:ext>
            </a:extLst>
          </p:cNvPr>
          <p:cNvSpPr>
            <a:spLocks noGrp="1"/>
          </p:cNvSpPr>
          <p:nvPr>
            <p:ph idx="1"/>
          </p:nvPr>
        </p:nvSpPr>
        <p:spPr>
          <a:xfrm>
            <a:off x="3088889" y="25053"/>
            <a:ext cx="9103112" cy="2821256"/>
          </a:xfrm>
        </p:spPr>
        <p:txBody>
          <a:bodyPr>
            <a:normAutofit fontScale="92500" lnSpcReduction="20000"/>
          </a:bodyPr>
          <a:lstStyle/>
          <a:p>
            <a:r>
              <a:rPr lang="en-US" dirty="0"/>
              <a:t>When a new packet arrives, the NIC uses DMA to:</a:t>
            </a:r>
          </a:p>
          <a:p>
            <a:pPr lvl="1"/>
            <a:r>
              <a:rPr lang="en-US" dirty="0"/>
              <a:t>Read the descriptor pointed to by </a:t>
            </a:r>
            <a:r>
              <a:rPr lang="en-US" b="1" dirty="0"/>
              <a:t>Head</a:t>
            </a:r>
            <a:r>
              <a:rPr lang="en-US" dirty="0"/>
              <a:t> to find the buffer address</a:t>
            </a:r>
          </a:p>
          <a:p>
            <a:pPr lvl="1"/>
            <a:r>
              <a:rPr lang="en-US" dirty="0"/>
              <a:t>Write the received packet’s data to the buffer</a:t>
            </a:r>
          </a:p>
          <a:p>
            <a:pPr lvl="1"/>
            <a:r>
              <a:rPr lang="en-US" dirty="0"/>
              <a:t>Set the descriptor’s </a:t>
            </a:r>
            <a:r>
              <a:rPr lang="en-US" b="1" dirty="0" err="1"/>
              <a:t>bufContainsPkt</a:t>
            </a:r>
            <a:r>
              <a:rPr lang="en-US" b="1" dirty="0"/>
              <a:t>?</a:t>
            </a:r>
            <a:r>
              <a:rPr lang="en-US" dirty="0"/>
              <a:t> to 1</a:t>
            </a:r>
          </a:p>
          <a:p>
            <a:r>
              <a:rPr lang="en-US" dirty="0"/>
              <a:t>Then, the NIC:</a:t>
            </a:r>
          </a:p>
          <a:p>
            <a:pPr lvl="1"/>
            <a:r>
              <a:rPr lang="en-US" dirty="0"/>
              <a:t>Increments the memory-mapped register </a:t>
            </a:r>
            <a:r>
              <a:rPr lang="en-US" b="1" dirty="0"/>
              <a:t>Head</a:t>
            </a:r>
          </a:p>
          <a:p>
            <a:pPr lvl="1"/>
            <a:r>
              <a:rPr lang="en-US" dirty="0"/>
              <a:t>Discards local copy of packet and raises an interrupt</a:t>
            </a:r>
          </a:p>
          <a:p>
            <a:r>
              <a:rPr lang="en-US" dirty="0"/>
              <a:t>OS will eventually increment </a:t>
            </a:r>
            <a:r>
              <a:rPr lang="en-US" b="1" dirty="0"/>
              <a:t>Tail</a:t>
            </a:r>
            <a:r>
              <a:rPr lang="en-US" dirty="0"/>
              <a:t> to the position of packet</a:t>
            </a:r>
          </a:p>
        </p:txBody>
      </p:sp>
      <p:sp>
        <p:nvSpPr>
          <p:cNvPr id="43" name="TextBox 42">
            <a:extLst>
              <a:ext uri="{FF2B5EF4-FFF2-40B4-BE49-F238E27FC236}">
                <a16:creationId xmlns:a16="http://schemas.microsoft.com/office/drawing/2014/main" id="{502E690B-0E18-42DF-8C93-D8E8553BD0CF}"/>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4" name="Rectangle 43">
            <a:extLst>
              <a:ext uri="{FF2B5EF4-FFF2-40B4-BE49-F238E27FC236}">
                <a16:creationId xmlns:a16="http://schemas.microsoft.com/office/drawing/2014/main" id="{E66D72AB-0A38-4A57-882C-05AC5433DDF9}"/>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04F25E3-BE55-47D7-89F6-629098D72858}"/>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A18EBD89-4648-46E5-BE3A-548457844917}"/>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cxnSp>
        <p:nvCxnSpPr>
          <p:cNvPr id="55" name="Straight Arrow Connector 54">
            <a:extLst>
              <a:ext uri="{FF2B5EF4-FFF2-40B4-BE49-F238E27FC236}">
                <a16:creationId xmlns:a16="http://schemas.microsoft.com/office/drawing/2014/main" id="{9D7E7E3B-5727-48E9-A71B-6BC2C38CC198}"/>
              </a:ext>
            </a:extLst>
          </p:cNvPr>
          <p:cNvCxnSpPr>
            <a:cxnSpLocks/>
          </p:cNvCxnSpPr>
          <p:nvPr/>
        </p:nvCxnSpPr>
        <p:spPr>
          <a:xfrm flipV="1">
            <a:off x="1117449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CA4D879-B309-48B9-B423-B68FA8F66E34}"/>
              </a:ext>
            </a:extLst>
          </p:cNvPr>
          <p:cNvCxnSpPr>
            <a:cxnSpLocks/>
          </p:cNvCxnSpPr>
          <p:nvPr/>
        </p:nvCxnSpPr>
        <p:spPr>
          <a:xfrm flipV="1">
            <a:off x="4267200"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81E83BF-C751-4FE7-836D-F47DEB3220CE}"/>
              </a:ext>
            </a:extLst>
          </p:cNvPr>
          <p:cNvCxnSpPr>
            <a:cxnSpLocks/>
          </p:cNvCxnSpPr>
          <p:nvPr/>
        </p:nvCxnSpPr>
        <p:spPr>
          <a:xfrm flipH="1">
            <a:off x="4273857" y="3712429"/>
            <a:ext cx="6908605"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CFDD794-13F8-434A-A4CD-14E77AF29A31}"/>
              </a:ext>
            </a:extLst>
          </p:cNvPr>
          <p:cNvSpPr>
            <a:spLocks noChangeAspect="1"/>
          </p:cNvSpPr>
          <p:nvPr/>
        </p:nvSpPr>
        <p:spPr>
          <a:xfrm>
            <a:off x="10644809" y="2645293"/>
            <a:ext cx="1059366"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Empty </a:t>
            </a:r>
            <a:r>
              <a:rPr lang="en-US" sz="2400" dirty="0" err="1">
                <a:solidFill>
                  <a:schemeClr val="tx1"/>
                </a:solidFill>
                <a:latin typeface="Segoe UI" panose="020B0502040204020203" pitchFamily="34" charset="0"/>
                <a:cs typeface="Segoe UI" panose="020B0502040204020203" pitchFamily="34" charset="0"/>
              </a:rPr>
              <a:t>buf</a:t>
            </a:r>
            <a:endParaRPr lang="en-US" sz="2400" dirty="0">
              <a:solidFill>
                <a:schemeClr val="tx1"/>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BB8E132E-099C-4CC6-9190-9C029E46F157}"/>
              </a:ext>
            </a:extLst>
          </p:cNvPr>
          <p:cNvSpPr>
            <a:spLocks noChangeAspect="1"/>
          </p:cNvSpPr>
          <p:nvPr/>
        </p:nvSpPr>
        <p:spPr>
          <a:xfrm>
            <a:off x="975787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61" name="Rectangle 60">
            <a:extLst>
              <a:ext uri="{FF2B5EF4-FFF2-40B4-BE49-F238E27FC236}">
                <a16:creationId xmlns:a16="http://schemas.microsoft.com/office/drawing/2014/main" id="{8F5F20F3-B2C3-48B6-9C92-9E680E1C1AEF}"/>
              </a:ext>
            </a:extLst>
          </p:cNvPr>
          <p:cNvSpPr>
            <a:spLocks noChangeAspect="1"/>
          </p:cNvSpPr>
          <p:nvPr/>
        </p:nvSpPr>
        <p:spPr>
          <a:xfrm>
            <a:off x="975360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38" name="Rectangle 37">
            <a:extLst>
              <a:ext uri="{FF2B5EF4-FFF2-40B4-BE49-F238E27FC236}">
                <a16:creationId xmlns:a16="http://schemas.microsoft.com/office/drawing/2014/main" id="{8B22EC71-9636-4566-BA26-10C19350FAA1}"/>
              </a:ext>
            </a:extLst>
          </p:cNvPr>
          <p:cNvSpPr/>
          <p:nvPr/>
        </p:nvSpPr>
        <p:spPr>
          <a:xfrm>
            <a:off x="3995457" y="4298916"/>
            <a:ext cx="573813" cy="23937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662F7B-E0D4-498C-AA7F-5E5A05E46B04}"/>
              </a:ext>
            </a:extLst>
          </p:cNvPr>
          <p:cNvSpPr/>
          <p:nvPr/>
        </p:nvSpPr>
        <p:spPr>
          <a:xfrm>
            <a:off x="3901440" y="4217836"/>
            <a:ext cx="771963" cy="369332"/>
          </a:xfrm>
          <a:prstGeom prst="rect">
            <a:avLst/>
          </a:prstGeom>
          <a:noFill/>
        </p:spPr>
        <p:txBody>
          <a:bodyPr wrap="square">
            <a:spAutoFit/>
          </a:bodyPr>
          <a:lstStyle/>
          <a:p>
            <a:pPr algn="ctr"/>
            <a:r>
              <a:rPr lang="en-US" dirty="0">
                <a:latin typeface="Segoe UI" panose="020B0502040204020203" pitchFamily="34" charset="0"/>
                <a:cs typeface="Segoe UI" panose="020B0502040204020203" pitchFamily="34" charset="0"/>
              </a:rPr>
              <a:t>bcp:1</a:t>
            </a:r>
          </a:p>
        </p:txBody>
      </p:sp>
    </p:spTree>
    <p:extLst>
      <p:ext uri="{BB962C8B-B14F-4D97-AF65-F5344CB8AC3E}">
        <p14:creationId xmlns:p14="http://schemas.microsoft.com/office/powerpoint/2010/main" val="21702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fade">
                                      <p:cBhvr>
                                        <p:cTn id="19" dur="500"/>
                                        <p:tgtEl>
                                          <p:spTgt spid="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Effect transition="in" filter="fade">
                                      <p:cBhvr>
                                        <p:cTn id="24" dur="500"/>
                                        <p:tgtEl>
                                          <p:spTgt spid="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6.25E-7 -0.00023 L 6.25E-7 0.00046 C 0.00247 -0.00671 0.00404 -0.01204 0.00742 -0.0169 C 0.01068 -0.02176 0.0095 -0.01945 0.01302 -0.02199 L 0.0168 -0.02546 C 0.01745 -0.02755 0.01771 -0.03056 0.01875 -0.03195 C 0.0194 -0.03357 0.02057 -0.03426 0.02148 -0.03565 C 0.02227 -0.03658 0.02279 -0.03773 0.02344 -0.03912 L 0.03099 -0.07963 L 0.03294 -0.08959 C 0.0332 -0.09097 0.03333 -0.09283 0.03385 -0.09491 C 0.0375 -0.1044 0.03437 -0.09514 0.03672 -0.10463 C 0.03828 -0.11134 0.03867 -0.11042 0.03958 -0.11644 C 0.03997 -0.11945 0.0401 -0.12222 0.04049 -0.125 C 0.04075 -0.12639 0.04115 -0.12824 0.04141 -0.13009 C 0.04193 -0.1338 0.04232 -0.13959 0.04336 -0.14352 C 0.04388 -0.14537 0.04479 -0.14653 0.04518 -0.14861 C 0.04792 -0.15949 0.04583 -0.15648 0.04909 -0.16389 C 0.04961 -0.16482 0.05026 -0.16597 0.05091 -0.16736 L 0.05378 -0.18264 L 0.05469 -0.18773 C 0.05534 -0.21366 0.05573 -0.24005 0.05664 -0.2669 C 0.0569 -0.27639 0.0569 -0.28588 0.05755 -0.2956 C 0.05781 -0.29954 0.05898 -0.30324 0.0595 -0.30718 C 0.0599 -0.31088 0.06003 -0.31412 0.06042 -0.31736 C 0.06094 -0.32199 0.06172 -0.32639 0.06237 -0.33102 L 0.06328 -0.33727 C 0.06341 -0.34121 0.0638 -0.3669 0.06615 -0.37315 L 0.06797 -0.37801 C 0.07057 -0.4007 0.06758 -0.37176 0.06992 -0.42176 C 0.07005 -0.42384 0.0707 -0.42523 0.07083 -0.42709 C 0.07122 -0.42986 0.07174 -0.43287 0.07187 -0.43519 C 0.07213 -0.4456 0.07292 -0.45602 0.07292 -0.46597 " pathEditMode="relative" rAng="0" ptsTypes="AAAAAAAAAAAAAAAAAAAAAAAAAAAAAAAAA">
                                      <p:cBhvr>
                                        <p:cTn id="28" dur="2000" fill="hold"/>
                                        <p:tgtEl>
                                          <p:spTgt spid="61"/>
                                        </p:tgtEl>
                                        <p:attrNameLst>
                                          <p:attrName>ppt_x</p:attrName>
                                          <p:attrName>ppt_y</p:attrName>
                                        </p:attrNameLst>
                                      </p:cBhvr>
                                      <p:rCtr x="3646" y="-23264"/>
                                    </p:animMotion>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xEl>
                                              <p:pRg st="3" end="3"/>
                                            </p:txEl>
                                          </p:spTgt>
                                        </p:tgtEl>
                                        <p:attrNameLst>
                                          <p:attrName>style.visibility</p:attrName>
                                        </p:attrNameLst>
                                      </p:cBhvr>
                                      <p:to>
                                        <p:strVal val="visible"/>
                                      </p:to>
                                    </p:set>
                                    <p:animEffect transition="in" filter="fade">
                                      <p:cBhvr>
                                        <p:cTn id="36" dur="500"/>
                                        <p:tgtEl>
                                          <p:spTgt spid="4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xEl>
                                              <p:pRg st="4" end="4"/>
                                            </p:txEl>
                                          </p:spTgt>
                                        </p:tgtEl>
                                        <p:attrNameLst>
                                          <p:attrName>style.visibility</p:attrName>
                                        </p:attrNameLst>
                                      </p:cBhvr>
                                      <p:to>
                                        <p:strVal val="visible"/>
                                      </p:to>
                                    </p:set>
                                    <p:animEffect transition="in" filter="fade">
                                      <p:cBhvr>
                                        <p:cTn id="49" dur="500"/>
                                        <p:tgtEl>
                                          <p:spTgt spid="4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2">
                                            <p:txEl>
                                              <p:pRg st="5" end="5"/>
                                            </p:txEl>
                                          </p:spTgt>
                                        </p:tgtEl>
                                        <p:attrNameLst>
                                          <p:attrName>style.visibility</p:attrName>
                                        </p:attrNameLst>
                                      </p:cBhvr>
                                      <p:to>
                                        <p:strVal val="visible"/>
                                      </p:to>
                                    </p:set>
                                    <p:animEffect transition="in" filter="fade">
                                      <p:cBhvr>
                                        <p:cTn id="54" dur="500"/>
                                        <p:tgtEl>
                                          <p:spTgt spid="4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5.55112E-17 -3.33333E-6 L 0.06003 -0.00115 " pathEditMode="relative" rAng="0" ptsTypes="AA">
                                      <p:cBhvr>
                                        <p:cTn id="58" dur="1000" fill="hold"/>
                                        <p:tgtEl>
                                          <p:spTgt spid="45"/>
                                        </p:tgtEl>
                                        <p:attrNameLst>
                                          <p:attrName>ppt_x</p:attrName>
                                          <p:attrName>ppt_y</p:attrName>
                                        </p:attrNameLst>
                                      </p:cBhvr>
                                      <p:rCtr x="2995" y="-69"/>
                                    </p:animMotion>
                                  </p:childTnLst>
                                </p:cTn>
                              </p:par>
                            </p:childTnLst>
                          </p:cTn>
                        </p:par>
                        <p:par>
                          <p:cTn id="59" fill="hold">
                            <p:stCondLst>
                              <p:cond delay="1000"/>
                            </p:stCondLst>
                            <p:childTnLst>
                              <p:par>
                                <p:cTn id="60" presetID="1" presetClass="emph" presetSubtype="2" fill="hold" nodeType="afterEffect">
                                  <p:stCondLst>
                                    <p:cond delay="0"/>
                                  </p:stCondLst>
                                  <p:childTnLst>
                                    <p:animClr clrSpc="rgb" dir="cw">
                                      <p:cBhvr>
                                        <p:cTn id="61" dur="1000" fill="hold"/>
                                        <p:tgtEl>
                                          <p:spTgt spid="7"/>
                                        </p:tgtEl>
                                        <p:attrNameLst>
                                          <p:attrName>fillcolor</p:attrName>
                                        </p:attrNameLst>
                                      </p:cBhvr>
                                      <p:to>
                                        <a:schemeClr val="bg1"/>
                                      </p:to>
                                    </p:animClr>
                                    <p:set>
                                      <p:cBhvr>
                                        <p:cTn id="62" dur="1000" fill="hold"/>
                                        <p:tgtEl>
                                          <p:spTgt spid="7"/>
                                        </p:tgtEl>
                                        <p:attrNameLst>
                                          <p:attrName>fill.type</p:attrName>
                                        </p:attrNameLst>
                                      </p:cBhvr>
                                      <p:to>
                                        <p:strVal val="solid"/>
                                      </p:to>
                                    </p:set>
                                    <p:set>
                                      <p:cBhvr>
                                        <p:cTn id="63" dur="1000" fill="hold"/>
                                        <p:tgtEl>
                                          <p:spTgt spid="7"/>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38"/>
                                        </p:tgtEl>
                                        <p:attrNameLst>
                                          <p:attrName>fillcolor</p:attrName>
                                        </p:attrNameLst>
                                      </p:cBhvr>
                                      <p:to>
                                        <a:schemeClr val="bg1"/>
                                      </p:to>
                                    </p:animClr>
                                    <p:set>
                                      <p:cBhvr>
                                        <p:cTn id="66" dur="1000" fill="hold"/>
                                        <p:tgtEl>
                                          <p:spTgt spid="38"/>
                                        </p:tgtEl>
                                        <p:attrNameLst>
                                          <p:attrName>fill.type</p:attrName>
                                        </p:attrNameLst>
                                      </p:cBhvr>
                                      <p:to>
                                        <p:strVal val="solid"/>
                                      </p:to>
                                    </p:set>
                                    <p:set>
                                      <p:cBhvr>
                                        <p:cTn id="67" dur="1000" fill="hold"/>
                                        <p:tgtEl>
                                          <p:spTgt spid="38"/>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xEl>
                                              <p:pRg st="6" end="6"/>
                                            </p:txEl>
                                          </p:spTgt>
                                        </p:tgtEl>
                                        <p:attrNameLst>
                                          <p:attrName>style.visibility</p:attrName>
                                        </p:attrNameLst>
                                      </p:cBhvr>
                                      <p:to>
                                        <p:strVal val="visible"/>
                                      </p:to>
                                    </p:set>
                                    <p:animEffect transition="in" filter="fade">
                                      <p:cBhvr>
                                        <p:cTn id="72" dur="500"/>
                                        <p:tgtEl>
                                          <p:spTgt spid="4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grpId="1" nodeType="clickEffect">
                                  <p:stCondLst>
                                    <p:cond delay="0"/>
                                  </p:stCondLst>
                                  <p:childTnLst>
                                    <p:anim calcmode="lin" valueType="num">
                                      <p:cBhvr>
                                        <p:cTn id="76" dur="1000"/>
                                        <p:tgtEl>
                                          <p:spTgt spid="59"/>
                                        </p:tgtEl>
                                        <p:attrNameLst>
                                          <p:attrName>ppt_w</p:attrName>
                                        </p:attrNameLst>
                                      </p:cBhvr>
                                      <p:tavLst>
                                        <p:tav tm="0">
                                          <p:val>
                                            <p:strVal val="ppt_w"/>
                                          </p:val>
                                        </p:tav>
                                        <p:tav tm="100000">
                                          <p:val>
                                            <p:fltVal val="0"/>
                                          </p:val>
                                        </p:tav>
                                      </p:tavLst>
                                    </p:anim>
                                    <p:anim calcmode="lin" valueType="num">
                                      <p:cBhvr>
                                        <p:cTn id="77" dur="1000"/>
                                        <p:tgtEl>
                                          <p:spTgt spid="59"/>
                                        </p:tgtEl>
                                        <p:attrNameLst>
                                          <p:attrName>ppt_h</p:attrName>
                                        </p:attrNameLst>
                                      </p:cBhvr>
                                      <p:tavLst>
                                        <p:tav tm="0">
                                          <p:val>
                                            <p:strVal val="ppt_h"/>
                                          </p:val>
                                        </p:tav>
                                        <p:tav tm="100000">
                                          <p:val>
                                            <p:fltVal val="0"/>
                                          </p:val>
                                        </p:tav>
                                      </p:tavLst>
                                    </p:anim>
                                    <p:anim calcmode="lin" valueType="num">
                                      <p:cBhvr>
                                        <p:cTn id="78" dur="1000"/>
                                        <p:tgtEl>
                                          <p:spTgt spid="59"/>
                                        </p:tgtEl>
                                        <p:attrNameLst>
                                          <p:attrName>style.rotation</p:attrName>
                                        </p:attrNameLst>
                                      </p:cBhvr>
                                      <p:tavLst>
                                        <p:tav tm="0">
                                          <p:val>
                                            <p:fltVal val="0"/>
                                          </p:val>
                                        </p:tav>
                                        <p:tav tm="100000">
                                          <p:val>
                                            <p:fltVal val="90"/>
                                          </p:val>
                                        </p:tav>
                                      </p:tavLst>
                                    </p:anim>
                                    <p:animEffect transition="out" filter="fade">
                                      <p:cBhvr>
                                        <p:cTn id="79" dur="1000"/>
                                        <p:tgtEl>
                                          <p:spTgt spid="59"/>
                                        </p:tgtEl>
                                      </p:cBhvr>
                                    </p:animEffect>
                                    <p:set>
                                      <p:cBhvr>
                                        <p:cTn id="80" dur="1" fill="hold">
                                          <p:stCondLst>
                                            <p:cond delay="999"/>
                                          </p:stCondLst>
                                        </p:cTn>
                                        <p:tgtEl>
                                          <p:spTgt spid="5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2">
                                            <p:txEl>
                                              <p:pRg st="7" end="7"/>
                                            </p:txEl>
                                          </p:spTgt>
                                        </p:tgtEl>
                                        <p:attrNameLst>
                                          <p:attrName>style.visibility</p:attrName>
                                        </p:attrNameLst>
                                      </p:cBhvr>
                                      <p:to>
                                        <p:strVal val="visible"/>
                                      </p:to>
                                    </p:set>
                                    <p:animEffect transition="in" filter="fade">
                                      <p:cBhvr>
                                        <p:cTn id="85" dur="500"/>
                                        <p:tgtEl>
                                          <p:spTgt spid="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1" grpId="0" animBg="1"/>
      <p:bldP spid="61" grpId="1" animBg="1"/>
      <p:bldP spid="38"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18" name="Group 17">
            <a:extLst>
              <a:ext uri="{FF2B5EF4-FFF2-40B4-BE49-F238E27FC236}">
                <a16:creationId xmlns:a16="http://schemas.microsoft.com/office/drawing/2014/main" id="{532E777B-F761-4296-9371-7C069A1FE4D8}"/>
              </a:ext>
            </a:extLst>
          </p:cNvPr>
          <p:cNvGrpSpPr/>
          <p:nvPr/>
        </p:nvGrpSpPr>
        <p:grpSpPr>
          <a:xfrm>
            <a:off x="8631000" y="4768262"/>
            <a:ext cx="1226634" cy="1180696"/>
            <a:chOff x="3653883" y="4768262"/>
            <a:chExt cx="1226634" cy="738123"/>
          </a:xfrm>
        </p:grpSpPr>
        <p:sp>
          <p:nvSpPr>
            <p:cNvPr id="19" name="TextBox 18">
              <a:extLst>
                <a:ext uri="{FF2B5EF4-FFF2-40B4-BE49-F238E27FC236}">
                  <a16:creationId xmlns:a16="http://schemas.microsoft.com/office/drawing/2014/main" id="{F50C7242-FC82-4F07-8D65-CCE17BC37398}"/>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0" name="Straight Arrow Connector 19">
              <a:extLst>
                <a:ext uri="{FF2B5EF4-FFF2-40B4-BE49-F238E27FC236}">
                  <a16:creationId xmlns:a16="http://schemas.microsoft.com/office/drawing/2014/main" id="{C3B032AF-875D-4B9B-92AF-D083F3D8802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17C7AA5-AF8B-486E-A95B-55DCF821D72F}"/>
              </a:ext>
            </a:extLst>
          </p:cNvPr>
          <p:cNvGrpSpPr/>
          <p:nvPr/>
        </p:nvGrpSpPr>
        <p:grpSpPr>
          <a:xfrm>
            <a:off x="9029165" y="4768262"/>
            <a:ext cx="1226634" cy="694955"/>
            <a:chOff x="3653883" y="4768262"/>
            <a:chExt cx="1226634" cy="694955"/>
          </a:xfrm>
        </p:grpSpPr>
        <p:sp>
          <p:nvSpPr>
            <p:cNvPr id="22" name="TextBox 21">
              <a:extLst>
                <a:ext uri="{FF2B5EF4-FFF2-40B4-BE49-F238E27FC236}">
                  <a16:creationId xmlns:a16="http://schemas.microsoft.com/office/drawing/2014/main" id="{D86EDE17-1AED-4F7C-94AB-CDD5E1F99FFA}"/>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3" name="Straight Arrow Connector 22">
              <a:extLst>
                <a:ext uri="{FF2B5EF4-FFF2-40B4-BE49-F238E27FC236}">
                  <a16:creationId xmlns:a16="http://schemas.microsoft.com/office/drawing/2014/main" id="{56371FC9-7F8C-4D10-B384-4BD4FEF7761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2" y="716116"/>
            <a:ext cx="6423063" cy="3162782"/>
          </a:xfrm>
        </p:spPr>
        <p:txBody>
          <a:bodyPr>
            <a:normAutofit/>
          </a:bodyPr>
          <a:lstStyle/>
          <a:p>
            <a:pPr marL="0" indent="0">
              <a:buNone/>
            </a:pPr>
            <a:r>
              <a:rPr lang="en-US" dirty="0"/>
              <a:t>If NIC increments </a:t>
            </a:r>
            <a:r>
              <a:rPr lang="en-US" b="1" dirty="0"/>
              <a:t>Head</a:t>
            </a:r>
            <a:r>
              <a:rPr lang="en-US" dirty="0"/>
              <a:t> and discovers that </a:t>
            </a:r>
            <a:r>
              <a:rPr lang="en-US" b="1" dirty="0"/>
              <a:t>Head==Tail</a:t>
            </a:r>
            <a:r>
              <a:rPr lang="en-US" dirty="0"/>
              <a:t> . . .</a:t>
            </a:r>
          </a:p>
          <a:p>
            <a:pPr lvl="1"/>
            <a:r>
              <a:rPr lang="en-US" sz="2800" dirty="0"/>
              <a:t>There are no available buffers to DMA incoming packets into!</a:t>
            </a:r>
          </a:p>
          <a:p>
            <a:pPr lvl="1"/>
            <a:r>
              <a:rPr lang="en-US" sz="2800" dirty="0"/>
              <a:t>NIC will drop incoming packets until the OS processes some packets and pokes the NIC by incrementing </a:t>
            </a:r>
            <a:r>
              <a:rPr lang="en-US" sz="2800" b="1" dirty="0"/>
              <a:t>Tail</a:t>
            </a:r>
          </a:p>
        </p:txBody>
      </p:sp>
      <p:sp>
        <p:nvSpPr>
          <p:cNvPr id="33" name="Rectangle 32">
            <a:extLst>
              <a:ext uri="{FF2B5EF4-FFF2-40B4-BE49-F238E27FC236}">
                <a16:creationId xmlns:a16="http://schemas.microsoft.com/office/drawing/2014/main" id="{AED31640-8688-462F-9D5B-7448A236183C}"/>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2D080F-2434-43D7-823F-C5B88CE33200}"/>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5" name="Rectangle 34">
            <a:extLst>
              <a:ext uri="{FF2B5EF4-FFF2-40B4-BE49-F238E27FC236}">
                <a16:creationId xmlns:a16="http://schemas.microsoft.com/office/drawing/2014/main" id="{88B4D1C9-D4A2-4466-9A59-DD03C1F4B5F3}"/>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6" name="Rectangle 35">
            <a:extLst>
              <a:ext uri="{FF2B5EF4-FFF2-40B4-BE49-F238E27FC236}">
                <a16:creationId xmlns:a16="http://schemas.microsoft.com/office/drawing/2014/main" id="{5A8B0849-F342-4A64-92F2-5F65B9548FBC}"/>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23951277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3" y="716116"/>
            <a:ext cx="6098894" cy="3162782"/>
          </a:xfrm>
        </p:spPr>
        <p:txBody>
          <a:bodyPr/>
          <a:lstStyle/>
          <a:p>
            <a:pPr marL="0" indent="0">
              <a:buNone/>
            </a:pPr>
            <a:r>
              <a:rPr lang="en-US" dirty="0"/>
              <a:t>If OS increments </a:t>
            </a:r>
            <a:r>
              <a:rPr lang="en-US" b="1" dirty="0"/>
              <a:t>Tail</a:t>
            </a:r>
            <a:r>
              <a:rPr lang="en-US" dirty="0"/>
              <a:t> and discovers that </a:t>
            </a:r>
            <a:r>
              <a:rPr lang="en-US" b="1" dirty="0"/>
              <a:t>Head==(Tail+1)%N</a:t>
            </a:r>
            <a:r>
              <a:rPr lang="en-US" dirty="0"/>
              <a:t> . . .</a:t>
            </a:r>
          </a:p>
          <a:p>
            <a:pPr lvl="1"/>
            <a:r>
              <a:rPr lang="en-US" sz="2800" dirty="0"/>
              <a:t>The OS has processed all of the packets!</a:t>
            </a:r>
          </a:p>
          <a:p>
            <a:pPr lvl="1"/>
            <a:r>
              <a:rPr lang="en-US" sz="2800" dirty="0"/>
              <a:t>OS will wait for the NIC to raise an interrupt to indicate that new packets have arrived</a:t>
            </a:r>
            <a:endParaRPr lang="en-US" sz="2800" b="1" dirty="0"/>
          </a:p>
        </p:txBody>
      </p:sp>
      <p:grpSp>
        <p:nvGrpSpPr>
          <p:cNvPr id="24" name="Group 23">
            <a:extLst>
              <a:ext uri="{FF2B5EF4-FFF2-40B4-BE49-F238E27FC236}">
                <a16:creationId xmlns:a16="http://schemas.microsoft.com/office/drawing/2014/main" id="{F3D78682-21A2-4F06-896D-D1125B0440BB}"/>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44517229-BDE5-4836-BF64-5D02BBEB03C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23FB568E-1DF0-438B-95E6-9B41E89D3BD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481D8C2-F901-429A-BAE5-94BF35D25C5D}"/>
              </a:ext>
            </a:extLst>
          </p:cNvPr>
          <p:cNvGrpSpPr/>
          <p:nvPr/>
        </p:nvGrpSpPr>
        <p:grpSpPr>
          <a:xfrm>
            <a:off x="2913108" y="4768262"/>
            <a:ext cx="1226634" cy="1180696"/>
            <a:chOff x="3653883" y="4768262"/>
            <a:chExt cx="1226634" cy="738123"/>
          </a:xfrm>
        </p:grpSpPr>
        <p:sp>
          <p:nvSpPr>
            <p:cNvPr id="28" name="TextBox 27">
              <a:extLst>
                <a:ext uri="{FF2B5EF4-FFF2-40B4-BE49-F238E27FC236}">
                  <a16:creationId xmlns:a16="http://schemas.microsoft.com/office/drawing/2014/main" id="{F571EB89-61CB-47F2-9C23-278F559ABDB3}"/>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9" name="Straight Arrow Connector 28">
              <a:extLst>
                <a:ext uri="{FF2B5EF4-FFF2-40B4-BE49-F238E27FC236}">
                  <a16:creationId xmlns:a16="http://schemas.microsoft.com/office/drawing/2014/main" id="{D816B51F-08E8-454D-B03C-B0EDC684F6E3}"/>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6A9CD8D-B7CC-4560-9031-B5795F671628}"/>
              </a:ext>
            </a:extLst>
          </p:cNvPr>
          <p:cNvSpPr/>
          <p:nvPr/>
        </p:nvSpPr>
        <p:spPr>
          <a:xfrm>
            <a:off x="1820067" y="5836395"/>
            <a:ext cx="3667631" cy="707886"/>
          </a:xfrm>
          <a:prstGeom prst="rect">
            <a:avLst/>
          </a:prstGeom>
        </p:spPr>
        <p:txBody>
          <a:bodyPr wrap="square">
            <a:spAutoFit/>
          </a:bodyPr>
          <a:lstStyle/>
          <a:p>
            <a:r>
              <a:rPr lang="en-US" sz="2000" b="1" dirty="0">
                <a:latin typeface="Segoe UI Light" panose="020B0502040204020203" pitchFamily="34" charset="0"/>
                <a:cs typeface="Segoe UI Light" panose="020B0502040204020203" pitchFamily="34" charset="0"/>
              </a:rPr>
              <a:t>Points to the first descriptor that NIC </a:t>
            </a:r>
            <a:r>
              <a:rPr lang="en-US" sz="2000" b="1" u="sng" dirty="0">
                <a:latin typeface="Segoe UI Light" panose="020B0502040204020203" pitchFamily="34" charset="0"/>
                <a:cs typeface="Segoe UI Light" panose="020B0502040204020203" pitchFamily="34" charset="0"/>
              </a:rPr>
              <a:t>cannot</a:t>
            </a:r>
            <a:r>
              <a:rPr lang="en-US" sz="2000" b="1" dirty="0">
                <a:latin typeface="Segoe UI Light" panose="020B0502040204020203" pitchFamily="34" charset="0"/>
                <a:cs typeface="Segoe UI Light" panose="020B0502040204020203" pitchFamily="34" charset="0"/>
              </a:rPr>
              <a:t> use to store packet</a:t>
            </a:r>
          </a:p>
        </p:txBody>
      </p:sp>
      <p:sp>
        <p:nvSpPr>
          <p:cNvPr id="30" name="Rectangle 29">
            <a:extLst>
              <a:ext uri="{FF2B5EF4-FFF2-40B4-BE49-F238E27FC236}">
                <a16:creationId xmlns:a16="http://schemas.microsoft.com/office/drawing/2014/main" id="{68CDBCA1-5171-4F7E-A9BC-C3F970BD8222}"/>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239FC8-514A-48FC-8B96-1241E3A91E11}"/>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9D1BB6EE-23E4-4DDC-8AAE-CD29C6918C41}"/>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4" name="Rectangle 33">
            <a:extLst>
              <a:ext uri="{FF2B5EF4-FFF2-40B4-BE49-F238E27FC236}">
                <a16:creationId xmlns:a16="http://schemas.microsoft.com/office/drawing/2014/main" id="{1B9FE3F9-A79D-4984-AF05-B142FA8F41D4}"/>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131773975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688D-09DA-4821-95B8-63B786C9B5E7}"/>
              </a:ext>
            </a:extLst>
          </p:cNvPr>
          <p:cNvSpPr>
            <a:spLocks noGrp="1"/>
          </p:cNvSpPr>
          <p:nvPr>
            <p:ph type="title"/>
          </p:nvPr>
        </p:nvSpPr>
        <p:spPr>
          <a:xfrm>
            <a:off x="838200" y="2766218"/>
            <a:ext cx="10515600" cy="1325563"/>
          </a:xfrm>
        </p:spPr>
        <p:txBody>
          <a:bodyPr>
            <a:normAutofit/>
          </a:bodyPr>
          <a:lstStyle/>
          <a:p>
            <a:r>
              <a:rPr lang="en-US" sz="6600" dirty="0"/>
              <a:t>How Does TX Work?</a:t>
            </a:r>
          </a:p>
        </p:txBody>
      </p:sp>
    </p:spTree>
    <p:extLst>
      <p:ext uri="{BB962C8B-B14F-4D97-AF65-F5344CB8AC3E}">
        <p14:creationId xmlns:p14="http://schemas.microsoft.com/office/powerpoint/2010/main" val="14638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441F1-8543-4BAA-8D6F-94F0C1239950}"/>
              </a:ext>
            </a:extLst>
          </p:cNvPr>
          <p:cNvGrpSpPr/>
          <p:nvPr/>
        </p:nvGrpSpPr>
        <p:grpSpPr>
          <a:xfrm>
            <a:off x="1706880" y="4036742"/>
            <a:ext cx="8778240" cy="731520"/>
            <a:chOff x="1025912" y="4070195"/>
            <a:chExt cx="8778240" cy="73152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2B27869-FCF1-42B3-A7D9-F66726564C37}"/>
              </a:ext>
            </a:extLst>
          </p:cNvPr>
          <p:cNvGrpSpPr/>
          <p:nvPr/>
        </p:nvGrpSpPr>
        <p:grpSpPr>
          <a:xfrm>
            <a:off x="1388701" y="3243756"/>
            <a:ext cx="2740226" cy="729479"/>
            <a:chOff x="1388701" y="3243756"/>
            <a:chExt cx="2740226" cy="729479"/>
          </a:xfrm>
        </p:grpSpPr>
        <p:sp>
          <p:nvSpPr>
            <p:cNvPr id="19" name="Left Bracket 18">
              <a:extLst>
                <a:ext uri="{FF2B5EF4-FFF2-40B4-BE49-F238E27FC236}">
                  <a16:creationId xmlns:a16="http://schemas.microsoft.com/office/drawing/2014/main" id="{F8831756-625D-4DE4-88C8-1E50BFE41A89}"/>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7A22B688-21BC-47A1-9165-D84A5D2C94AB}"/>
                </a:ext>
              </a:extLst>
            </p:cNvPr>
            <p:cNvSpPr txBox="1"/>
            <p:nvPr/>
          </p:nvSpPr>
          <p:spPr>
            <a:xfrm>
              <a:off x="1388701" y="3243756"/>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33" name="Group 32">
            <a:extLst>
              <a:ext uri="{FF2B5EF4-FFF2-40B4-BE49-F238E27FC236}">
                <a16:creationId xmlns:a16="http://schemas.microsoft.com/office/drawing/2014/main" id="{5E8478C6-9D3A-4581-B609-FC66F2FBC727}"/>
              </a:ext>
            </a:extLst>
          </p:cNvPr>
          <p:cNvGrpSpPr/>
          <p:nvPr/>
        </p:nvGrpSpPr>
        <p:grpSpPr>
          <a:xfrm>
            <a:off x="3901440" y="3238179"/>
            <a:ext cx="5070191" cy="735054"/>
            <a:chOff x="3901440" y="3238179"/>
            <a:chExt cx="5070191" cy="735054"/>
          </a:xfrm>
        </p:grpSpPr>
        <p:sp>
          <p:nvSpPr>
            <p:cNvPr id="17" name="Left Bracket 16">
              <a:extLst>
                <a:ext uri="{FF2B5EF4-FFF2-40B4-BE49-F238E27FC236}">
                  <a16:creationId xmlns:a16="http://schemas.microsoft.com/office/drawing/2014/main" id="{4C4835D9-9E12-480A-B864-D6FB3DF34E59}"/>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3A59D713-5685-4927-AB4C-4D53FD709EAC}"/>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2" name="Group 1">
            <a:extLst>
              <a:ext uri="{FF2B5EF4-FFF2-40B4-BE49-F238E27FC236}">
                <a16:creationId xmlns:a16="http://schemas.microsoft.com/office/drawing/2014/main" id="{C614485F-C017-4592-B3D9-8B000A353372}"/>
              </a:ext>
            </a:extLst>
          </p:cNvPr>
          <p:cNvGrpSpPr/>
          <p:nvPr/>
        </p:nvGrpSpPr>
        <p:grpSpPr>
          <a:xfrm>
            <a:off x="8455794" y="3238179"/>
            <a:ext cx="2740226" cy="735054"/>
            <a:chOff x="8455794" y="3238179"/>
            <a:chExt cx="2740226" cy="735054"/>
          </a:xfrm>
        </p:grpSpPr>
        <p:sp>
          <p:nvSpPr>
            <p:cNvPr id="18" name="Left Bracket 17">
              <a:extLst>
                <a:ext uri="{FF2B5EF4-FFF2-40B4-BE49-F238E27FC236}">
                  <a16:creationId xmlns:a16="http://schemas.microsoft.com/office/drawing/2014/main" id="{A0ED83D6-DA3C-461A-AC76-5F186A40A9FC}"/>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2E83C3D-6F51-4014-A612-6B58CFBAA6D6}"/>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grpSp>
        <p:nvGrpSpPr>
          <p:cNvPr id="24" name="Group 23">
            <a:extLst>
              <a:ext uri="{FF2B5EF4-FFF2-40B4-BE49-F238E27FC236}">
                <a16:creationId xmlns:a16="http://schemas.microsoft.com/office/drawing/2014/main" id="{AC94CD23-44DE-4851-AB1C-0096BF25DF29}"/>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5D8C7E1C-C43E-475A-A31C-12A5C2BA0B40}"/>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E3DF9685-468D-4B4F-BFDA-9A371E2D20C0}"/>
                </a:ext>
              </a:extLst>
            </p:cNvPr>
            <p:cNvCxnSpPr>
              <a:cxnSpLocks/>
              <a:endCxn id="8"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7A718E97-EBEB-432D-B4E8-A579E5E8A091}"/>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whose packet should be transmitted by NIC</a:t>
            </a:r>
          </a:p>
          <a:p>
            <a:pPr>
              <a:spcBef>
                <a:spcPts val="0"/>
              </a:spcBef>
            </a:pPr>
            <a:r>
              <a:rPr lang="en-US" sz="2000" b="1" dirty="0"/>
              <a:t>Incremented by NIC upon sending a packet</a:t>
            </a:r>
          </a:p>
        </p:txBody>
      </p:sp>
      <p:grpSp>
        <p:nvGrpSpPr>
          <p:cNvPr id="28" name="Group 27">
            <a:extLst>
              <a:ext uri="{FF2B5EF4-FFF2-40B4-BE49-F238E27FC236}">
                <a16:creationId xmlns:a16="http://schemas.microsoft.com/office/drawing/2014/main" id="{B7474504-725B-4A2C-869B-BD9EA90FBFE5}"/>
              </a:ext>
            </a:extLst>
          </p:cNvPr>
          <p:cNvGrpSpPr/>
          <p:nvPr/>
        </p:nvGrpSpPr>
        <p:grpSpPr>
          <a:xfrm>
            <a:off x="8774523" y="4768262"/>
            <a:ext cx="1226634" cy="694955"/>
            <a:chOff x="3653883" y="4768262"/>
            <a:chExt cx="1226634" cy="694955"/>
          </a:xfrm>
        </p:grpSpPr>
        <p:sp>
          <p:nvSpPr>
            <p:cNvPr id="29" name="TextBox 28">
              <a:extLst>
                <a:ext uri="{FF2B5EF4-FFF2-40B4-BE49-F238E27FC236}">
                  <a16:creationId xmlns:a16="http://schemas.microsoft.com/office/drawing/2014/main" id="{6EC0DE5C-D098-4674-8D2C-A6EFAC9CF485}"/>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0" name="Straight Arrow Connector 29">
              <a:extLst>
                <a:ext uri="{FF2B5EF4-FFF2-40B4-BE49-F238E27FC236}">
                  <a16:creationId xmlns:a16="http://schemas.microsoft.com/office/drawing/2014/main" id="{4AE8402C-5A5A-4C41-B3BB-E7B247DB65E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AFA81FCC-B95E-4B3C-83B4-EFCCACC08CB6}"/>
              </a:ext>
            </a:extLst>
          </p:cNvPr>
          <p:cNvSpPr txBox="1">
            <a:spLocks/>
          </p:cNvSpPr>
          <p:nvPr/>
        </p:nvSpPr>
        <p:spPr>
          <a:xfrm>
            <a:off x="7014121" y="5337273"/>
            <a:ext cx="4962288" cy="16433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the first descriptor that does </a:t>
            </a:r>
            <a:r>
              <a:rPr lang="en-US" sz="2000" b="1" u="sng" dirty="0"/>
              <a:t>not</a:t>
            </a:r>
            <a:r>
              <a:rPr lang="en-US" sz="2000" b="1" dirty="0"/>
              <a:t> correspond to a packet to send</a:t>
            </a:r>
          </a:p>
          <a:p>
            <a:pPr>
              <a:spcBef>
                <a:spcPts val="0"/>
              </a:spcBef>
            </a:pPr>
            <a:r>
              <a:rPr lang="en-US" sz="2000" b="1" dirty="0"/>
              <a:t>Incremented by OS once a packet to send has been copied into the descriptor’s buffer</a:t>
            </a:r>
          </a:p>
        </p:txBody>
      </p:sp>
      <p:cxnSp>
        <p:nvCxnSpPr>
          <p:cNvPr id="62" name="Straight Connector 61">
            <a:extLst>
              <a:ext uri="{FF2B5EF4-FFF2-40B4-BE49-F238E27FC236}">
                <a16:creationId xmlns:a16="http://schemas.microsoft.com/office/drawing/2014/main" id="{1CB44FDB-E3DA-4007-9C3B-4751ACE05655}"/>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E7A11A-EEE3-4607-A8B6-4F4816F13559}"/>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3CE0B01-F4DC-4389-8934-B71F6F6D88FA}"/>
              </a:ext>
            </a:extLst>
          </p:cNvPr>
          <p:cNvGrpSpPr/>
          <p:nvPr/>
        </p:nvGrpSpPr>
        <p:grpSpPr>
          <a:xfrm>
            <a:off x="614061" y="1007571"/>
            <a:ext cx="4426290" cy="1046440"/>
            <a:chOff x="1388701" y="1426221"/>
            <a:chExt cx="4426290" cy="1046440"/>
          </a:xfrm>
        </p:grpSpPr>
        <p:sp>
          <p:nvSpPr>
            <p:cNvPr id="65" name="Rectangle 64">
              <a:extLst>
                <a:ext uri="{FF2B5EF4-FFF2-40B4-BE49-F238E27FC236}">
                  <a16:creationId xmlns:a16="http://schemas.microsoft.com/office/drawing/2014/main" id="{96C11D7C-1008-4188-BC73-DAAB54F5AC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6" name="Rectangle 65">
              <a:extLst>
                <a:ext uri="{FF2B5EF4-FFF2-40B4-BE49-F238E27FC236}">
                  <a16:creationId xmlns:a16="http://schemas.microsoft.com/office/drawing/2014/main" id="{EDC183C3-5824-4448-AB64-F5826EE258C3}"/>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2B619A60-7E5C-41A6-B48F-63FF95D07C61}"/>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pktSent</a:t>
              </a:r>
              <a:r>
                <a:rPr lang="en-US" dirty="0">
                  <a:solidFill>
                    <a:schemeClr val="tx1"/>
                  </a:solidFill>
                  <a:latin typeface="Segoe UI" panose="020B0502040204020203" pitchFamily="34" charset="0"/>
                  <a:cs typeface="Segoe UI" panose="020B0502040204020203" pitchFamily="34" charset="0"/>
                </a:rPr>
                <a:t>?</a:t>
              </a:r>
            </a:p>
          </p:txBody>
        </p:sp>
        <p:sp>
          <p:nvSpPr>
            <p:cNvPr id="68" name="Rectangle 67">
              <a:extLst>
                <a:ext uri="{FF2B5EF4-FFF2-40B4-BE49-F238E27FC236}">
                  <a16:creationId xmlns:a16="http://schemas.microsoft.com/office/drawing/2014/main" id="{504B46F2-AC64-4648-BC4F-E62F2D2A3418}"/>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spTree>
    <p:extLst>
      <p:ext uri="{BB962C8B-B14F-4D97-AF65-F5344CB8AC3E}">
        <p14:creationId xmlns:p14="http://schemas.microsoft.com/office/powerpoint/2010/main" val="38245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53638"/>
            <a:ext cx="11422567" cy="3082348"/>
          </a:xfrm>
        </p:spPr>
        <p:txBody>
          <a:bodyPr>
            <a:normAutofit/>
          </a:bodyPr>
          <a:lstStyle/>
          <a:p>
            <a:r>
              <a:rPr lang="en-US" dirty="0"/>
              <a:t>Initially, there are no packets to send</a:t>
            </a:r>
          </a:p>
          <a:p>
            <a:r>
              <a:rPr lang="en-US" dirty="0"/>
              <a:t>When the OS receives a packet to send, the OS:</a:t>
            </a:r>
          </a:p>
          <a:p>
            <a:pPr lvl="1"/>
            <a:r>
              <a:rPr lang="en-US" dirty="0"/>
              <a:t>Writes the descriptor at </a:t>
            </a:r>
            <a:r>
              <a:rPr lang="en-US" b="1" dirty="0"/>
              <a:t>Tail</a:t>
            </a:r>
            <a:r>
              <a:rPr lang="en-US" dirty="0"/>
              <a:t> to point to the packet buffer</a:t>
            </a:r>
          </a:p>
          <a:p>
            <a:pPr lvl="1"/>
            <a:r>
              <a:rPr lang="en-US" dirty="0"/>
              <a:t>Sets the descriptor’s </a:t>
            </a:r>
            <a:r>
              <a:rPr lang="en-US" b="1" dirty="0" err="1"/>
              <a:t>pktSent</a:t>
            </a:r>
            <a:r>
              <a:rPr lang="en-US" b="1" dirty="0"/>
              <a:t>?</a:t>
            </a:r>
            <a:r>
              <a:rPr lang="en-US" dirty="0"/>
              <a:t> to 0</a:t>
            </a:r>
          </a:p>
          <a:p>
            <a:pPr lvl="1"/>
            <a:r>
              <a:rPr lang="en-US" dirty="0"/>
              <a:t>Increments </a:t>
            </a:r>
            <a:r>
              <a:rPr lang="en-US" b="1" dirty="0"/>
              <a:t>Tail</a:t>
            </a:r>
          </a:p>
          <a:p>
            <a:r>
              <a:rPr lang="en-US" dirty="0"/>
              <a:t>The write to the memory-mapped register </a:t>
            </a:r>
            <a:r>
              <a:rPr lang="en-US" b="1" dirty="0"/>
              <a:t>Tail</a:t>
            </a:r>
            <a:r>
              <a:rPr lang="en-US" dirty="0"/>
              <a:t> pokes the NIC, informing it of a packet to transmit</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394201" y="47682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3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fade">
                                      <p:cBhvr>
                                        <p:cTn id="17" dur="500"/>
                                        <p:tgtEl>
                                          <p:spTgt spid="3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animEffect transition="in" filter="fade">
                                      <p:cBhvr>
                                        <p:cTn id="20" dur="500"/>
                                        <p:tgtEl>
                                          <p:spTgt spid="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xEl>
                                              <p:pRg st="3" end="3"/>
                                            </p:txEl>
                                          </p:spTgt>
                                        </p:tgtEl>
                                        <p:attrNameLst>
                                          <p:attrName>style.visibility</p:attrName>
                                        </p:attrNameLst>
                                      </p:cBhvr>
                                      <p:to>
                                        <p:strVal val="visible"/>
                                      </p:to>
                                    </p:set>
                                    <p:animEffect transition="in" filter="fade">
                                      <p:cBhvr>
                                        <p:cTn id="36" dur="500"/>
                                        <p:tgtEl>
                                          <p:spTgt spid="3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xEl>
                                              <p:pRg st="4" end="4"/>
                                            </p:txEl>
                                          </p:spTgt>
                                        </p:tgtEl>
                                        <p:attrNameLst>
                                          <p:attrName>style.visibility</p:attrName>
                                        </p:attrNameLst>
                                      </p:cBhvr>
                                      <p:to>
                                        <p:strVal val="visible"/>
                                      </p:to>
                                    </p:set>
                                    <p:animEffect transition="in" filter="fade">
                                      <p:cBhvr>
                                        <p:cTn id="46" dur="500"/>
                                        <p:tgtEl>
                                          <p:spTgt spid="3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4.58333E-6 -3.33333E-6 L 0.04154 -0.00069 " pathEditMode="relative" rAng="0" ptsTypes="AA">
                                      <p:cBhvr>
                                        <p:cTn id="50" dur="1000" fill="hold"/>
                                        <p:tgtEl>
                                          <p:spTgt spid="36"/>
                                        </p:tgtEl>
                                        <p:attrNameLst>
                                          <p:attrName>ppt_x</p:attrName>
                                          <p:attrName>ppt_y</p:attrName>
                                        </p:attrNameLst>
                                      </p:cBhvr>
                                      <p:rCtr x="2070" y="-46"/>
                                    </p:animMotion>
                                  </p:childTnLst>
                                </p:cTn>
                              </p:par>
                            </p:childTnLst>
                          </p:cTn>
                        </p:par>
                        <p:par>
                          <p:cTn id="51" fill="hold">
                            <p:stCondLst>
                              <p:cond delay="1000"/>
                            </p:stCondLst>
                            <p:childTnLst>
                              <p:par>
                                <p:cTn id="52" presetID="1" presetClass="emph" presetSubtype="2" fill="hold" nodeType="afterEffect">
                                  <p:stCondLst>
                                    <p:cond delay="0"/>
                                  </p:stCondLst>
                                  <p:childTnLst>
                                    <p:animClr clrSpc="rgb" dir="cw">
                                      <p:cBhvr>
                                        <p:cTn id="53" dur="1000" fill="hold"/>
                                        <p:tgtEl>
                                          <p:spTgt spid="6"/>
                                        </p:tgtEl>
                                        <p:attrNameLst>
                                          <p:attrName>fillcolor</p:attrName>
                                        </p:attrNameLst>
                                      </p:cBhvr>
                                      <p:to>
                                        <a:srgbClr val="FFAE9B"/>
                                      </p:to>
                                    </p:animClr>
                                    <p:set>
                                      <p:cBhvr>
                                        <p:cTn id="54" dur="1000" fill="hold"/>
                                        <p:tgtEl>
                                          <p:spTgt spid="6"/>
                                        </p:tgtEl>
                                        <p:attrNameLst>
                                          <p:attrName>fill.type</p:attrName>
                                        </p:attrNameLst>
                                      </p:cBhvr>
                                      <p:to>
                                        <p:strVal val="solid"/>
                                      </p:to>
                                    </p:set>
                                    <p:set>
                                      <p:cBhvr>
                                        <p:cTn id="55" dur="1000" fill="hold"/>
                                        <p:tgtEl>
                                          <p:spTgt spid="6"/>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xEl>
                                              <p:pRg st="5" end="5"/>
                                            </p:txEl>
                                          </p:spTgt>
                                        </p:tgtEl>
                                        <p:attrNameLst>
                                          <p:attrName>style.visibility</p:attrName>
                                        </p:attrNameLst>
                                      </p:cBhvr>
                                      <p:to>
                                        <p:strVal val="visible"/>
                                      </p:to>
                                    </p:set>
                                    <p:animEffect transition="in" filter="fade">
                                      <p:cBhvr>
                                        <p:cTn id="60"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109200"/>
            <a:ext cx="11422567" cy="2511337"/>
          </a:xfrm>
        </p:spPr>
        <p:txBody>
          <a:bodyPr>
            <a:normAutofit lnSpcReduction="10000"/>
          </a:bodyPr>
          <a:lstStyle/>
          <a:p>
            <a:pPr marL="0" indent="0">
              <a:buNone/>
            </a:pPr>
            <a:r>
              <a:rPr lang="en-US" dirty="0"/>
              <a:t>The NIC uses DMA to:</a:t>
            </a:r>
          </a:p>
          <a:p>
            <a:pPr lvl="1"/>
            <a:r>
              <a:rPr lang="en-US" dirty="0"/>
              <a:t>Read the descriptor pointed to by </a:t>
            </a:r>
            <a:r>
              <a:rPr lang="en-US" b="1" dirty="0"/>
              <a:t>Head</a:t>
            </a:r>
            <a:r>
              <a:rPr lang="en-US" dirty="0"/>
              <a:t> to find the buffer address</a:t>
            </a:r>
          </a:p>
          <a:p>
            <a:pPr lvl="1"/>
            <a:r>
              <a:rPr lang="en-US" dirty="0"/>
              <a:t>Read the buffer into on-NIC RAM</a:t>
            </a:r>
          </a:p>
          <a:p>
            <a:pPr lvl="1"/>
            <a:r>
              <a:rPr lang="en-US" dirty="0"/>
              <a:t>Set the </a:t>
            </a:r>
            <a:r>
              <a:rPr lang="en-US" b="1" dirty="0" err="1"/>
              <a:t>packetSent</a:t>
            </a:r>
            <a:r>
              <a:rPr lang="en-US" b="1" dirty="0"/>
              <a:t>?</a:t>
            </a:r>
            <a:r>
              <a:rPr lang="en-US" dirty="0"/>
              <a:t> flag to 1 (once the packet is sent)</a:t>
            </a:r>
          </a:p>
          <a:p>
            <a:pPr marL="0" indent="0">
              <a:buNone/>
            </a:pPr>
            <a:r>
              <a:rPr lang="en-US" dirty="0"/>
              <a:t>The NIC then increments </a:t>
            </a:r>
            <a:r>
              <a:rPr lang="en-US" b="1" dirty="0"/>
              <a:t>Head</a:t>
            </a:r>
            <a:r>
              <a:rPr lang="en-US" dirty="0"/>
              <a:t> and raises an interrupt to inform the OS of the packet transmission</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903488" y="47621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7CD1B82-1880-4429-8C62-D51B6F5F29E6}"/>
              </a:ext>
            </a:extLst>
          </p:cNvPr>
          <p:cNvSpPr>
            <a:spLocks noChangeAspect="1"/>
          </p:cNvSpPr>
          <p:nvPr/>
        </p:nvSpPr>
        <p:spPr>
          <a:xfrm>
            <a:off x="10667959" y="2645775"/>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2" name="Rectangle 1">
            <a:extLst>
              <a:ext uri="{FF2B5EF4-FFF2-40B4-BE49-F238E27FC236}">
                <a16:creationId xmlns:a16="http://schemas.microsoft.com/office/drawing/2014/main" id="{EF9962B5-9E70-4A76-8A5F-CCAFC3E203FC}"/>
              </a:ext>
            </a:extLst>
          </p:cNvPr>
          <p:cNvSpPr/>
          <p:nvPr/>
        </p:nvSpPr>
        <p:spPr>
          <a:xfrm>
            <a:off x="2478843" y="4234349"/>
            <a:ext cx="654455" cy="3379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A9B2E-8141-4A98-82FD-74DF5EACB519}"/>
              </a:ext>
            </a:extLst>
          </p:cNvPr>
          <p:cNvSpPr/>
          <p:nvPr/>
        </p:nvSpPr>
        <p:spPr>
          <a:xfrm>
            <a:off x="2425118" y="4206261"/>
            <a:ext cx="771963" cy="369332"/>
          </a:xfrm>
          <a:prstGeom prst="rect">
            <a:avLst/>
          </a:prstGeom>
          <a:noFill/>
        </p:spPr>
        <p:txBody>
          <a:bodyPr wrap="squar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4747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2" end="2"/>
                                            </p:txEl>
                                          </p:spTgt>
                                        </p:tgtEl>
                                        <p:attrNameLst>
                                          <p:attrName>style.visibility</p:attrName>
                                        </p:attrNameLst>
                                      </p:cBhvr>
                                      <p:to>
                                        <p:strVal val="visible"/>
                                      </p:to>
                                    </p:set>
                                    <p:animEffect transition="in" filter="fade">
                                      <p:cBhvr>
                                        <p:cTn id="12" dur="500"/>
                                        <p:tgtEl>
                                          <p:spTgt spid="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6.25E-7 -3.7037E-7 L 6.25E-7 0.00023 C -0.00117 0.00486 -0.0013 0.00995 -0.00195 0.01574 C -0.00195 0.01921 -0.00273 0.0213 -0.00273 0.02454 C -0.00339 0.05532 -0.00313 0.08634 -0.00365 0.11667 C -0.00378 0.12315 -0.0043 0.1294 -0.00469 0.13542 C -0.00482 0.13773 -0.00625 0.1581 -0.00651 0.16111 C -0.00703 0.16458 -0.00781 0.16852 -0.00846 0.17245 C -0.00938 0.17917 -0.01003 0.18819 -0.01029 0.19444 C -0.01107 0.20833 -0.01107 0.21736 -0.01224 0.23009 C -0.01276 0.23611 -0.01263 0.2419 -0.01406 0.24676 C -0.01654 0.25556 -0.01523 0.25139 -0.01797 0.25857 C -0.02031 0.28866 -0.01758 0.25741 -0.01979 0.27708 C -0.02018 0.28079 -0.02031 0.28403 -0.0207 0.2875 C -0.02122 0.29097 -0.02214 0.29421 -0.02266 0.29769 C -0.02318 0.30116 -0.02383 0.3125 -0.02461 0.3162 C -0.025 0.31852 -0.02578 0.3206 -0.02643 0.32292 C -0.02682 0.32662 -0.02695 0.33079 -0.02734 0.33472 C -0.0276 0.33657 -0.02813 0.33819 -0.02839 0.33958 C -0.02878 0.34259 -0.02891 0.34537 -0.0293 0.34838 C -0.03021 0.35579 -0.03047 0.35509 -0.03125 0.36319 C -0.03138 0.36505 -0.03255 0.38403 -0.03307 0.38704 C -0.03346 0.38889 -0.03451 0.39028 -0.03503 0.39213 C -0.03581 0.39514 -0.03633 0.39884 -0.03685 0.40232 C -0.03919 0.41412 -0.03646 0.39931 -0.0388 0.41389 C -0.03906 0.41574 -0.03945 0.41759 -0.03971 0.41921 C -0.04076 0.46644 -0.03971 0.44398 -0.03971 0.46528 " pathEditMode="relative" rAng="0" ptsTypes="AAAAAAAAAAAAAAAAAAAAAAAAAAA">
                                      <p:cBhvr>
                                        <p:cTn id="16" dur="2000" fill="hold"/>
                                        <p:tgtEl>
                                          <p:spTgt spid="31"/>
                                        </p:tgtEl>
                                        <p:attrNameLst>
                                          <p:attrName>ppt_x</p:attrName>
                                          <p:attrName>ppt_y</p:attrName>
                                        </p:attrNameLst>
                                      </p:cBhvr>
                                      <p:rCtr x="-2005" y="2326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animEffect transition="in" filter="fade">
                                      <p:cBhvr>
                                        <p:cTn id="21" dur="500"/>
                                        <p:tgtEl>
                                          <p:spTgt spid="3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xEl>
                                              <p:pRg st="4" end="4"/>
                                            </p:txEl>
                                          </p:spTgt>
                                        </p:tgtEl>
                                        <p:attrNameLst>
                                          <p:attrName>style.visibility</p:attrName>
                                        </p:attrNameLst>
                                      </p:cBhvr>
                                      <p:to>
                                        <p:strVal val="visible"/>
                                      </p:to>
                                    </p:set>
                                    <p:animEffect transition="in" filter="fade">
                                      <p:cBhvr>
                                        <p:cTn id="34" dur="500"/>
                                        <p:tgtEl>
                                          <p:spTgt spid="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2.29167E-6 0 L 0.05482 0 " pathEditMode="relative" rAng="0" ptsTypes="AA">
                                      <p:cBhvr>
                                        <p:cTn id="38" dur="1000" fill="hold"/>
                                        <p:tgtEl>
                                          <p:spTgt spid="33"/>
                                        </p:tgtEl>
                                        <p:attrNameLst>
                                          <p:attrName>ppt_x</p:attrName>
                                          <p:attrName>ppt_y</p:attrName>
                                        </p:attrNameLst>
                                      </p:cBhvr>
                                      <p:rCtr x="2734" y="0"/>
                                    </p:animMotion>
                                  </p:childTnLst>
                                </p:cTn>
                              </p:par>
                              <p:par>
                                <p:cTn id="39" presetID="63" presetClass="path" presetSubtype="0" accel="50000" decel="50000" fill="hold" nodeType="withEffect">
                                  <p:stCondLst>
                                    <p:cond delay="500"/>
                                  </p:stCondLst>
                                  <p:childTnLst>
                                    <p:animMotion origin="layout" path="M -1.45833E-6 1.11111E-6 L 0.01589 0.00092 " pathEditMode="relative" rAng="0" ptsTypes="AA">
                                      <p:cBhvr>
                                        <p:cTn id="40" dur="1000" fill="hold"/>
                                        <p:tgtEl>
                                          <p:spTgt spid="36"/>
                                        </p:tgtEl>
                                        <p:attrNameLst>
                                          <p:attrName>ppt_x</p:attrName>
                                          <p:attrName>ppt_y</p:attrName>
                                        </p:attrNameLst>
                                      </p:cBhvr>
                                      <p:rCtr x="794" y="46"/>
                                    </p:animMotion>
                                  </p:childTnLst>
                                </p:cTn>
                              </p:par>
                            </p:childTnLst>
                          </p:cTn>
                        </p:par>
                        <p:par>
                          <p:cTn id="41" fill="hold">
                            <p:stCondLst>
                              <p:cond delay="1500"/>
                            </p:stCondLst>
                            <p:childTnLst>
                              <p:par>
                                <p:cTn id="42" presetID="1" presetClass="emph" presetSubtype="2" fill="hold" nodeType="afterEffect">
                                  <p:stCondLst>
                                    <p:cond delay="0"/>
                                  </p:stCondLst>
                                  <p:childTnLst>
                                    <p:animClr clrSpc="rgb" dir="cw">
                                      <p:cBhvr>
                                        <p:cTn id="43" dur="1000" fill="hold"/>
                                        <p:tgtEl>
                                          <p:spTgt spid="6"/>
                                        </p:tgtEl>
                                        <p:attrNameLst>
                                          <p:attrName>fillcolor</p:attrName>
                                        </p:attrNameLst>
                                      </p:cBhvr>
                                      <p:to>
                                        <a:schemeClr val="bg1"/>
                                      </p:to>
                                    </p:animClr>
                                    <p:set>
                                      <p:cBhvr>
                                        <p:cTn id="44" dur="1000" fill="hold"/>
                                        <p:tgtEl>
                                          <p:spTgt spid="6"/>
                                        </p:tgtEl>
                                        <p:attrNameLst>
                                          <p:attrName>fill.type</p:attrName>
                                        </p:attrNameLst>
                                      </p:cBhvr>
                                      <p:to>
                                        <p:strVal val="solid"/>
                                      </p:to>
                                    </p:set>
                                    <p:set>
                                      <p:cBhvr>
                                        <p:cTn id="45" dur="1000" fill="hold"/>
                                        <p:tgtEl>
                                          <p:spTgt spid="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2"/>
                                        </p:tgtEl>
                                        <p:attrNameLst>
                                          <p:attrName>fillcolor</p:attrName>
                                        </p:attrNameLst>
                                      </p:cBhvr>
                                      <p:to>
                                        <a:schemeClr val="bg1"/>
                                      </p:to>
                                    </p:animClr>
                                    <p:set>
                                      <p:cBhvr>
                                        <p:cTn id="48" dur="1000" fill="hold"/>
                                        <p:tgtEl>
                                          <p:spTgt spid="2"/>
                                        </p:tgtEl>
                                        <p:attrNameLst>
                                          <p:attrName>fill.type</p:attrName>
                                        </p:attrNameLst>
                                      </p:cBhvr>
                                      <p:to>
                                        <p:strVal val="solid"/>
                                      </p:to>
                                    </p:set>
                                    <p:set>
                                      <p:cBhvr>
                                        <p:cTn id="49"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46AC-5DAC-4E52-9C42-2617604217DB}"/>
              </a:ext>
            </a:extLst>
          </p:cNvPr>
          <p:cNvSpPr>
            <a:spLocks noGrp="1"/>
          </p:cNvSpPr>
          <p:nvPr>
            <p:ph type="title"/>
          </p:nvPr>
        </p:nvSpPr>
        <p:spPr>
          <a:xfrm>
            <a:off x="1553377" y="38559"/>
            <a:ext cx="4726236" cy="600420"/>
          </a:xfrm>
        </p:spPr>
        <p:txBody>
          <a:bodyPr>
            <a:normAutofit/>
          </a:bodyPr>
          <a:lstStyle/>
          <a:p>
            <a:r>
              <a:rPr lang="en-US" sz="3600" dirty="0"/>
              <a:t>IOMMUs</a:t>
            </a:r>
          </a:p>
        </p:txBody>
      </p:sp>
      <p:sp>
        <p:nvSpPr>
          <p:cNvPr id="3" name="Content Placeholder 2">
            <a:extLst>
              <a:ext uri="{FF2B5EF4-FFF2-40B4-BE49-F238E27FC236}">
                <a16:creationId xmlns:a16="http://schemas.microsoft.com/office/drawing/2014/main" id="{E2B1F584-F962-4D78-8C59-E424F4F4175F}"/>
              </a:ext>
            </a:extLst>
          </p:cNvPr>
          <p:cNvSpPr>
            <a:spLocks noGrp="1"/>
          </p:cNvSpPr>
          <p:nvPr>
            <p:ph idx="1"/>
          </p:nvPr>
        </p:nvSpPr>
        <p:spPr>
          <a:xfrm>
            <a:off x="-22035" y="495759"/>
            <a:ext cx="7877060" cy="6362241"/>
          </a:xfrm>
        </p:spPr>
        <p:txBody>
          <a:bodyPr>
            <a:normAutofit/>
          </a:bodyPr>
          <a:lstStyle/>
          <a:p>
            <a:r>
              <a:rPr lang="en-US" dirty="0"/>
              <a:t>Modern computers place DMA-capable devices behind an IO-specific MMU</a:t>
            </a:r>
          </a:p>
          <a:p>
            <a:pPr lvl="1"/>
            <a:r>
              <a:rPr lang="en-US" dirty="0"/>
              <a:t>A device generates memory references that target a “device physical” address space</a:t>
            </a:r>
          </a:p>
          <a:p>
            <a:pPr lvl="1"/>
            <a:r>
              <a:rPr lang="en-US" dirty="0"/>
              <a:t>The IOMMU maps </a:t>
            </a:r>
            <a:r>
              <a:rPr lang="en-US" b="1" dirty="0"/>
              <a:t>device physical RAM</a:t>
            </a:r>
            <a:r>
              <a:rPr lang="en-US" dirty="0"/>
              <a:t> to </a:t>
            </a:r>
            <a:r>
              <a:rPr lang="en-US" b="1" dirty="0"/>
              <a:t>general-purpose physical RAM</a:t>
            </a:r>
          </a:p>
          <a:p>
            <a:pPr lvl="2"/>
            <a:r>
              <a:rPr lang="en-US" dirty="0"/>
              <a:t>The IOMMU has a TLB and a page table pointer</a:t>
            </a:r>
          </a:p>
          <a:p>
            <a:pPr lvl="2"/>
            <a:r>
              <a:rPr lang="en-US" dirty="0"/>
              <a:t>The page table (which lives in general-purpose physical RAM) is controlled by the OS on the general-purpose CPUs</a:t>
            </a:r>
          </a:p>
          <a:p>
            <a:r>
              <a:rPr lang="en-US" dirty="0"/>
              <a:t>IOMMUs enable cool stuff like:</a:t>
            </a:r>
          </a:p>
          <a:p>
            <a:pPr lvl="1"/>
            <a:r>
              <a:rPr lang="en-US" dirty="0"/>
              <a:t>Preventing a faulty device (or device driver) from </a:t>
            </a:r>
            <a:r>
              <a:rPr lang="en-US" dirty="0" err="1"/>
              <a:t>DMA’ing</a:t>
            </a:r>
            <a:r>
              <a:rPr lang="en-US" dirty="0"/>
              <a:t> arbitrary memory</a:t>
            </a:r>
          </a:p>
          <a:p>
            <a:pPr lvl="1"/>
            <a:r>
              <a:rPr lang="en-US" dirty="0"/>
              <a:t>Enabling legacy 32-bit devices to access more than     4 GB of general-purpose physical RAM</a:t>
            </a:r>
          </a:p>
          <a:p>
            <a:pPr lvl="1"/>
            <a:r>
              <a:rPr lang="en-US" dirty="0"/>
              <a:t>Safely allowing a device to DMA directly to/from user-level buffers (thereby avoiding data copying between user buffers and kernel buffers!)</a:t>
            </a:r>
          </a:p>
        </p:txBody>
      </p:sp>
      <p:grpSp>
        <p:nvGrpSpPr>
          <p:cNvPr id="56" name="Group 55">
            <a:extLst>
              <a:ext uri="{FF2B5EF4-FFF2-40B4-BE49-F238E27FC236}">
                <a16:creationId xmlns:a16="http://schemas.microsoft.com/office/drawing/2014/main" id="{848418C5-3B5B-4DC6-9528-4ED88A206231}"/>
              </a:ext>
            </a:extLst>
          </p:cNvPr>
          <p:cNvGrpSpPr/>
          <p:nvPr/>
        </p:nvGrpSpPr>
        <p:grpSpPr>
          <a:xfrm>
            <a:off x="7844008" y="0"/>
            <a:ext cx="4242756" cy="6858000"/>
            <a:chOff x="7844008" y="0"/>
            <a:chExt cx="4242756" cy="6858000"/>
          </a:xfrm>
        </p:grpSpPr>
        <p:cxnSp>
          <p:nvCxnSpPr>
            <p:cNvPr id="5" name="Straight Connector 4">
              <a:extLst>
                <a:ext uri="{FF2B5EF4-FFF2-40B4-BE49-F238E27FC236}">
                  <a16:creationId xmlns:a16="http://schemas.microsoft.com/office/drawing/2014/main" id="{64402F89-1246-449A-A29A-8056C69790E8}"/>
                </a:ext>
              </a:extLst>
            </p:cNvPr>
            <p:cNvCxnSpPr/>
            <p:nvPr/>
          </p:nvCxnSpPr>
          <p:spPr>
            <a:xfrm>
              <a:off x="7844008" y="0"/>
              <a:ext cx="0" cy="6858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4410BB-4214-46BA-9762-4E5CEC60F737}"/>
                </a:ext>
              </a:extLst>
            </p:cNvPr>
            <p:cNvGrpSpPr/>
            <p:nvPr/>
          </p:nvGrpSpPr>
          <p:grpSpPr>
            <a:xfrm>
              <a:off x="10051435" y="40462"/>
              <a:ext cx="1832469" cy="2174913"/>
              <a:chOff x="2119484" y="887776"/>
              <a:chExt cx="1832469" cy="2174913"/>
            </a:xfrm>
          </p:grpSpPr>
          <p:pic>
            <p:nvPicPr>
              <p:cNvPr id="9" name="Picture 8">
                <a:extLst>
                  <a:ext uri="{FF2B5EF4-FFF2-40B4-BE49-F238E27FC236}">
                    <a16:creationId xmlns:a16="http://schemas.microsoft.com/office/drawing/2014/main" id="{6D837B44-3B90-458A-AD7E-68C2D7E91ACA}"/>
                  </a:ext>
                </a:extLst>
              </p:cNvPr>
              <p:cNvPicPr>
                <a:picLocks noChangeAspect="1"/>
              </p:cNvPicPr>
              <p:nvPr/>
            </p:nvPicPr>
            <p:blipFill>
              <a:blip r:embed="rId3"/>
              <a:stretch>
                <a:fillRect/>
              </a:stretch>
            </p:blipFill>
            <p:spPr>
              <a:xfrm>
                <a:off x="2426119" y="887776"/>
                <a:ext cx="1219200" cy="1219200"/>
              </a:xfrm>
              <a:prstGeom prst="rect">
                <a:avLst/>
              </a:prstGeom>
            </p:spPr>
          </p:pic>
          <p:grpSp>
            <p:nvGrpSpPr>
              <p:cNvPr id="10" name="Group 9">
                <a:extLst>
                  <a:ext uri="{FF2B5EF4-FFF2-40B4-BE49-F238E27FC236}">
                    <a16:creationId xmlns:a16="http://schemas.microsoft.com/office/drawing/2014/main" id="{E9CA9E76-E7CB-4D91-884A-3E1FC93CC1AC}"/>
                  </a:ext>
                </a:extLst>
              </p:cNvPr>
              <p:cNvGrpSpPr/>
              <p:nvPr/>
            </p:nvGrpSpPr>
            <p:grpSpPr>
              <a:xfrm>
                <a:off x="2119484" y="2223304"/>
                <a:ext cx="1832469" cy="839385"/>
                <a:chOff x="100991" y="2344490"/>
                <a:chExt cx="1832469" cy="839385"/>
              </a:xfrm>
            </p:grpSpPr>
            <p:sp>
              <p:nvSpPr>
                <p:cNvPr id="11" name="Rectangle 10">
                  <a:extLst>
                    <a:ext uri="{FF2B5EF4-FFF2-40B4-BE49-F238E27FC236}">
                      <a16:creationId xmlns:a16="http://schemas.microsoft.com/office/drawing/2014/main" id="{B3AE9154-314A-490C-AB91-0750A583F8F4}"/>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2" name="Rectangle 11">
                  <a:extLst>
                    <a:ext uri="{FF2B5EF4-FFF2-40B4-BE49-F238E27FC236}">
                      <a16:creationId xmlns:a16="http://schemas.microsoft.com/office/drawing/2014/main" id="{D1D21BF4-9FD7-4583-BC04-FBE9434CF4C1}"/>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3" name="Rectangle 12">
                  <a:extLst>
                    <a:ext uri="{FF2B5EF4-FFF2-40B4-BE49-F238E27FC236}">
                      <a16:creationId xmlns:a16="http://schemas.microsoft.com/office/drawing/2014/main" id="{06994728-32A2-4C2B-B42B-63E9FDD6EE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grpSp>
          <p:nvGrpSpPr>
            <p:cNvPr id="14" name="Group 13">
              <a:extLst>
                <a:ext uri="{FF2B5EF4-FFF2-40B4-BE49-F238E27FC236}">
                  <a16:creationId xmlns:a16="http://schemas.microsoft.com/office/drawing/2014/main" id="{CD91487F-6BCA-48BB-90F2-BBBB25C24BAA}"/>
                </a:ext>
              </a:extLst>
            </p:cNvPr>
            <p:cNvGrpSpPr/>
            <p:nvPr/>
          </p:nvGrpSpPr>
          <p:grpSpPr>
            <a:xfrm>
              <a:off x="8041205" y="40462"/>
              <a:ext cx="1832469" cy="2174913"/>
              <a:chOff x="109254" y="1141167"/>
              <a:chExt cx="1832469" cy="2174913"/>
            </a:xfrm>
          </p:grpSpPr>
          <p:pic>
            <p:nvPicPr>
              <p:cNvPr id="15" name="Picture 14">
                <a:extLst>
                  <a:ext uri="{FF2B5EF4-FFF2-40B4-BE49-F238E27FC236}">
                    <a16:creationId xmlns:a16="http://schemas.microsoft.com/office/drawing/2014/main" id="{D15B6862-6000-4B85-84E5-0E2037C2BC84}"/>
                  </a:ext>
                </a:extLst>
              </p:cNvPr>
              <p:cNvPicPr>
                <a:picLocks noChangeAspect="1"/>
              </p:cNvPicPr>
              <p:nvPr/>
            </p:nvPicPr>
            <p:blipFill>
              <a:blip r:embed="rId3"/>
              <a:stretch>
                <a:fillRect/>
              </a:stretch>
            </p:blipFill>
            <p:spPr>
              <a:xfrm>
                <a:off x="415889" y="1141167"/>
                <a:ext cx="1219200" cy="1219200"/>
              </a:xfrm>
              <a:prstGeom prst="rect">
                <a:avLst/>
              </a:prstGeom>
            </p:spPr>
          </p:pic>
          <p:grpSp>
            <p:nvGrpSpPr>
              <p:cNvPr id="16" name="Group 15">
                <a:extLst>
                  <a:ext uri="{FF2B5EF4-FFF2-40B4-BE49-F238E27FC236}">
                    <a16:creationId xmlns:a16="http://schemas.microsoft.com/office/drawing/2014/main" id="{EF5141A4-A9D6-4EC0-B321-D64C514E3EA6}"/>
                  </a:ext>
                </a:extLst>
              </p:cNvPr>
              <p:cNvGrpSpPr/>
              <p:nvPr/>
            </p:nvGrpSpPr>
            <p:grpSpPr>
              <a:xfrm>
                <a:off x="109254" y="2476695"/>
                <a:ext cx="1832469" cy="839385"/>
                <a:chOff x="100991" y="2344490"/>
                <a:chExt cx="1832469" cy="839385"/>
              </a:xfrm>
            </p:grpSpPr>
            <p:sp>
              <p:nvSpPr>
                <p:cNvPr id="17" name="Rectangle 16">
                  <a:extLst>
                    <a:ext uri="{FF2B5EF4-FFF2-40B4-BE49-F238E27FC236}">
                      <a16:creationId xmlns:a16="http://schemas.microsoft.com/office/drawing/2014/main" id="{039B8966-B062-4DB7-9B30-2182E1216643}"/>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C46597EE-BA60-4351-B29A-5CAAE171A300}"/>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51E0E9FC-E798-4BB6-8718-4F758E0F9D50}"/>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20" name="Rectangle 19">
              <a:extLst>
                <a:ext uri="{FF2B5EF4-FFF2-40B4-BE49-F238E27FC236}">
                  <a16:creationId xmlns:a16="http://schemas.microsoft.com/office/drawing/2014/main" id="{8E36B572-C425-4AE3-9281-0C7B7F393FAA}"/>
                </a:ext>
              </a:extLst>
            </p:cNvPr>
            <p:cNvSpPr/>
            <p:nvPr/>
          </p:nvSpPr>
          <p:spPr>
            <a:xfrm>
              <a:off x="8041205" y="4507883"/>
              <a:ext cx="391290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sp>
          <p:nvSpPr>
            <p:cNvPr id="21" name="Rectangle 20">
              <a:extLst>
                <a:ext uri="{FF2B5EF4-FFF2-40B4-BE49-F238E27FC236}">
                  <a16:creationId xmlns:a16="http://schemas.microsoft.com/office/drawing/2014/main" id="{9210EF50-6930-4FBA-91F8-203AA0129BAE}"/>
                </a:ext>
              </a:extLst>
            </p:cNvPr>
            <p:cNvSpPr/>
            <p:nvPr/>
          </p:nvSpPr>
          <p:spPr>
            <a:xfrm>
              <a:off x="10967670" y="3151230"/>
              <a:ext cx="111909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RAM</a:t>
              </a:r>
            </a:p>
          </p:txBody>
        </p:sp>
        <p:sp>
          <p:nvSpPr>
            <p:cNvPr id="22" name="Rectangle 21">
              <a:extLst>
                <a:ext uri="{FF2B5EF4-FFF2-40B4-BE49-F238E27FC236}">
                  <a16:creationId xmlns:a16="http://schemas.microsoft.com/office/drawing/2014/main" id="{6ADF1B44-90DB-4D03-AF04-E88C1244C58C}"/>
                </a:ext>
              </a:extLst>
            </p:cNvPr>
            <p:cNvSpPr/>
            <p:nvPr/>
          </p:nvSpPr>
          <p:spPr>
            <a:xfrm>
              <a:off x="10936173" y="4415035"/>
              <a:ext cx="907972" cy="39870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23" name="Group 22">
              <a:extLst>
                <a:ext uri="{FF2B5EF4-FFF2-40B4-BE49-F238E27FC236}">
                  <a16:creationId xmlns:a16="http://schemas.microsoft.com/office/drawing/2014/main" id="{D1D201F7-B35A-4CAC-9CB2-ECE8EB559710}"/>
                </a:ext>
              </a:extLst>
            </p:cNvPr>
            <p:cNvGrpSpPr/>
            <p:nvPr/>
          </p:nvGrpSpPr>
          <p:grpSpPr>
            <a:xfrm>
              <a:off x="8041205" y="5040350"/>
              <a:ext cx="1783016" cy="1267522"/>
              <a:chOff x="8041205" y="5040350"/>
              <a:chExt cx="1783016" cy="1267522"/>
            </a:xfrm>
          </p:grpSpPr>
          <p:grpSp>
            <p:nvGrpSpPr>
              <p:cNvPr id="24" name="Group 23">
                <a:extLst>
                  <a:ext uri="{FF2B5EF4-FFF2-40B4-BE49-F238E27FC236}">
                    <a16:creationId xmlns:a16="http://schemas.microsoft.com/office/drawing/2014/main" id="{A2137E8B-2A59-4AF7-8DCE-90D49F96E825}"/>
                  </a:ext>
                </a:extLst>
              </p:cNvPr>
              <p:cNvGrpSpPr/>
              <p:nvPr/>
            </p:nvGrpSpPr>
            <p:grpSpPr>
              <a:xfrm>
                <a:off x="8041205" y="5336986"/>
                <a:ext cx="1783016" cy="970886"/>
                <a:chOff x="10171093" y="5336986"/>
                <a:chExt cx="1783016" cy="970886"/>
              </a:xfrm>
            </p:grpSpPr>
            <p:sp>
              <p:nvSpPr>
                <p:cNvPr id="26" name="Rectangle 25">
                  <a:extLst>
                    <a:ext uri="{FF2B5EF4-FFF2-40B4-BE49-F238E27FC236}">
                      <a16:creationId xmlns:a16="http://schemas.microsoft.com/office/drawing/2014/main" id="{27815FD8-D0E1-415E-B52F-91CF31A28AA7}"/>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PCIe device</a:t>
                  </a:r>
                </a:p>
              </p:txBody>
            </p:sp>
            <p:sp>
              <p:nvSpPr>
                <p:cNvPr id="27" name="Rectangle 26">
                  <a:extLst>
                    <a:ext uri="{FF2B5EF4-FFF2-40B4-BE49-F238E27FC236}">
                      <a16:creationId xmlns:a16="http://schemas.microsoft.com/office/drawing/2014/main" id="{12421D40-8856-49C7-AAED-70390C79F254}"/>
                    </a:ext>
                  </a:extLst>
                </p:cNvPr>
                <p:cNvSpPr/>
                <p:nvPr/>
              </p:nvSpPr>
              <p:spPr>
                <a:xfrm>
                  <a:off x="10936173" y="5336986"/>
                  <a:ext cx="907972" cy="5324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b="1" dirty="0">
                      <a:solidFill>
                        <a:schemeClr val="tx1"/>
                      </a:solidFill>
                      <a:latin typeface="Segoe UI" panose="020B0502040204020203" pitchFamily="34" charset="0"/>
                      <a:cs typeface="Segoe UI" panose="020B0502040204020203" pitchFamily="34" charset="0"/>
                    </a:rPr>
                    <a:t>PCIe</a:t>
                  </a:r>
                </a:p>
                <a:p>
                  <a:pPr algn="ctr">
                    <a:lnSpc>
                      <a:spcPts val="2000"/>
                    </a:lnSpc>
                  </a:pPr>
                  <a:r>
                    <a:rPr lang="en-US" sz="2000" b="1" dirty="0">
                      <a:solidFill>
                        <a:schemeClr val="tx1"/>
                      </a:solidFill>
                      <a:latin typeface="Segoe UI" panose="020B0502040204020203" pitchFamily="34" charset="0"/>
                      <a:cs typeface="Segoe UI" panose="020B0502040204020203" pitchFamily="34" charset="0"/>
                    </a:rPr>
                    <a:t>RID</a:t>
                  </a:r>
                </a:p>
              </p:txBody>
            </p:sp>
          </p:grpSp>
          <p:cxnSp>
            <p:nvCxnSpPr>
              <p:cNvPr id="25" name="Straight Arrow Connector 24">
                <a:extLst>
                  <a:ext uri="{FF2B5EF4-FFF2-40B4-BE49-F238E27FC236}">
                    <a16:creationId xmlns:a16="http://schemas.microsoft.com/office/drawing/2014/main" id="{656D5DBE-208F-4B9E-8E3E-BCC289631F6E}"/>
                  </a:ext>
                </a:extLst>
              </p:cNvPr>
              <p:cNvCxnSpPr>
                <a:cxnSpLocks/>
              </p:cNvCxnSpPr>
              <p:nvPr/>
            </p:nvCxnSpPr>
            <p:spPr>
              <a:xfrm flipH="1">
                <a:off x="8549913" y="5040350"/>
                <a:ext cx="4037" cy="735055"/>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04E0F702-8105-4ECC-938B-3521705D6021}"/>
                </a:ext>
              </a:extLst>
            </p:cNvPr>
            <p:cNvCxnSpPr>
              <a:cxnSpLocks/>
            </p:cNvCxnSpPr>
            <p:nvPr/>
          </p:nvCxnSpPr>
          <p:spPr>
            <a:xfrm flipH="1">
              <a:off x="9990977" y="3740944"/>
              <a:ext cx="1" cy="766449"/>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2A24ED-1F2F-4722-B381-6AA5EDAAB3B6}"/>
                </a:ext>
              </a:extLst>
            </p:cNvPr>
            <p:cNvCxnSpPr>
              <a:cxnSpLocks/>
            </p:cNvCxnSpPr>
            <p:nvPr/>
          </p:nvCxnSpPr>
          <p:spPr>
            <a:xfrm flipH="1">
              <a:off x="8957441" y="2212638"/>
              <a:ext cx="1" cy="302051"/>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DF243D10-1060-4905-A506-758F1C55C294}"/>
                </a:ext>
              </a:extLst>
            </p:cNvPr>
            <p:cNvGrpSpPr/>
            <p:nvPr/>
          </p:nvGrpSpPr>
          <p:grpSpPr>
            <a:xfrm>
              <a:off x="10171092" y="5040350"/>
              <a:ext cx="1783016" cy="1267522"/>
              <a:chOff x="8041205" y="5040350"/>
              <a:chExt cx="1783016" cy="1267522"/>
            </a:xfrm>
          </p:grpSpPr>
          <p:grpSp>
            <p:nvGrpSpPr>
              <p:cNvPr id="38" name="Group 37">
                <a:extLst>
                  <a:ext uri="{FF2B5EF4-FFF2-40B4-BE49-F238E27FC236}">
                    <a16:creationId xmlns:a16="http://schemas.microsoft.com/office/drawing/2014/main" id="{A1DEC780-4155-40E9-BAD6-7AABB79115EF}"/>
                  </a:ext>
                </a:extLst>
              </p:cNvPr>
              <p:cNvGrpSpPr/>
              <p:nvPr/>
            </p:nvGrpSpPr>
            <p:grpSpPr>
              <a:xfrm>
                <a:off x="8041205" y="5336986"/>
                <a:ext cx="1783016" cy="970886"/>
                <a:chOff x="10171093" y="5336986"/>
                <a:chExt cx="1783016" cy="970886"/>
              </a:xfrm>
            </p:grpSpPr>
            <p:sp>
              <p:nvSpPr>
                <p:cNvPr id="40" name="Rectangle 39">
                  <a:extLst>
                    <a:ext uri="{FF2B5EF4-FFF2-40B4-BE49-F238E27FC236}">
                      <a16:creationId xmlns:a16="http://schemas.microsoft.com/office/drawing/2014/main" id="{23729609-DA62-4833-BFD0-A8CD299DF28D}"/>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PCIe device</a:t>
                  </a:r>
                </a:p>
              </p:txBody>
            </p:sp>
            <p:sp>
              <p:nvSpPr>
                <p:cNvPr id="41" name="Rectangle 40">
                  <a:extLst>
                    <a:ext uri="{FF2B5EF4-FFF2-40B4-BE49-F238E27FC236}">
                      <a16:creationId xmlns:a16="http://schemas.microsoft.com/office/drawing/2014/main" id="{AD3DD843-BFEA-4BA1-AEEA-D64F822D5539}"/>
                    </a:ext>
                  </a:extLst>
                </p:cNvPr>
                <p:cNvSpPr/>
                <p:nvPr/>
              </p:nvSpPr>
              <p:spPr>
                <a:xfrm>
                  <a:off x="10936173" y="5336986"/>
                  <a:ext cx="907972" cy="5324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b="1" dirty="0">
                      <a:solidFill>
                        <a:schemeClr val="tx1"/>
                      </a:solidFill>
                      <a:latin typeface="Segoe UI" panose="020B0502040204020203" pitchFamily="34" charset="0"/>
                      <a:cs typeface="Segoe UI" panose="020B0502040204020203" pitchFamily="34" charset="0"/>
                    </a:rPr>
                    <a:t>PCIe</a:t>
                  </a:r>
                </a:p>
                <a:p>
                  <a:pPr algn="ctr">
                    <a:lnSpc>
                      <a:spcPts val="2000"/>
                    </a:lnSpc>
                  </a:pPr>
                  <a:r>
                    <a:rPr lang="en-US" sz="2000" b="1" dirty="0">
                      <a:solidFill>
                        <a:schemeClr val="tx1"/>
                      </a:solidFill>
                      <a:latin typeface="Segoe UI" panose="020B0502040204020203" pitchFamily="34" charset="0"/>
                      <a:cs typeface="Segoe UI" panose="020B0502040204020203" pitchFamily="34" charset="0"/>
                    </a:rPr>
                    <a:t>RID</a:t>
                  </a:r>
                </a:p>
              </p:txBody>
            </p:sp>
          </p:grpSp>
          <p:cxnSp>
            <p:nvCxnSpPr>
              <p:cNvPr id="39" name="Straight Arrow Connector 38">
                <a:extLst>
                  <a:ext uri="{FF2B5EF4-FFF2-40B4-BE49-F238E27FC236}">
                    <a16:creationId xmlns:a16="http://schemas.microsoft.com/office/drawing/2014/main" id="{A5A72845-FDDD-4F98-8071-FA78E976462B}"/>
                  </a:ext>
                </a:extLst>
              </p:cNvPr>
              <p:cNvCxnSpPr>
                <a:cxnSpLocks/>
              </p:cNvCxnSpPr>
              <p:nvPr/>
            </p:nvCxnSpPr>
            <p:spPr>
              <a:xfrm flipH="1">
                <a:off x="8549913" y="5040350"/>
                <a:ext cx="4037" cy="735055"/>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787323F4-9FB3-474D-85A8-0C9417D19129}"/>
                </a:ext>
              </a:extLst>
            </p:cNvPr>
            <p:cNvSpPr/>
            <p:nvPr/>
          </p:nvSpPr>
          <p:spPr>
            <a:xfrm>
              <a:off x="9291094" y="3085173"/>
              <a:ext cx="1413125" cy="66040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sz="2400" b="1" dirty="0">
                  <a:solidFill>
                    <a:schemeClr val="tx1"/>
                  </a:solidFill>
                  <a:latin typeface="Segoe UI" panose="020B0502040204020203" pitchFamily="34" charset="0"/>
                  <a:cs typeface="Segoe UI" panose="020B0502040204020203" pitchFamily="34" charset="0"/>
                </a:rPr>
                <a:t>Root complex</a:t>
              </a:r>
            </a:p>
          </p:txBody>
        </p:sp>
        <p:cxnSp>
          <p:nvCxnSpPr>
            <p:cNvPr id="43" name="Straight Arrow Connector 42">
              <a:extLst>
                <a:ext uri="{FF2B5EF4-FFF2-40B4-BE49-F238E27FC236}">
                  <a16:creationId xmlns:a16="http://schemas.microsoft.com/office/drawing/2014/main" id="{7D9508E1-C278-476D-8AA0-B38BC8F4B606}"/>
                </a:ext>
              </a:extLst>
            </p:cNvPr>
            <p:cNvCxnSpPr>
              <a:cxnSpLocks/>
              <a:stCxn id="21" idx="1"/>
              <a:endCxn id="42" idx="3"/>
            </p:cNvCxnSpPr>
            <p:nvPr/>
          </p:nvCxnSpPr>
          <p:spPr>
            <a:xfrm flipH="1" flipV="1">
              <a:off x="10704219" y="3415375"/>
              <a:ext cx="263451" cy="2089"/>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753F2A-657C-4FBE-8639-92B693F01200}"/>
                </a:ext>
              </a:extLst>
            </p:cNvPr>
            <p:cNvCxnSpPr>
              <a:cxnSpLocks/>
            </p:cNvCxnSpPr>
            <p:nvPr/>
          </p:nvCxnSpPr>
          <p:spPr>
            <a:xfrm flipH="1" flipV="1">
              <a:off x="8965702" y="2486497"/>
              <a:ext cx="2010231" cy="9433"/>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B765069-57A7-4DA4-9A35-D5BCB55E76F5}"/>
                </a:ext>
              </a:extLst>
            </p:cNvPr>
            <p:cNvCxnSpPr>
              <a:cxnSpLocks/>
            </p:cNvCxnSpPr>
            <p:nvPr/>
          </p:nvCxnSpPr>
          <p:spPr>
            <a:xfrm flipH="1">
              <a:off x="10952472" y="2215218"/>
              <a:ext cx="1" cy="302051"/>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00A26A7-5872-483C-B041-722A43E80389}"/>
                </a:ext>
              </a:extLst>
            </p:cNvPr>
            <p:cNvCxnSpPr>
              <a:cxnSpLocks/>
            </p:cNvCxnSpPr>
            <p:nvPr/>
          </p:nvCxnSpPr>
          <p:spPr>
            <a:xfrm flipH="1">
              <a:off x="9954956" y="2487250"/>
              <a:ext cx="2753" cy="596966"/>
            </a:xfrm>
            <a:prstGeom prst="straightConnector1">
              <a:avLst/>
            </a:prstGeom>
            <a:ln w="57150">
              <a:solidFill>
                <a:schemeClr val="tx1"/>
              </a:solidFill>
              <a:headEnd type="none" w="lg" len="sm"/>
              <a:tailEnd type="none" w="lg" len="sm"/>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BAF1934-EE0F-4ED4-BDBE-76386C42071C}"/>
                </a:ext>
              </a:extLst>
            </p:cNvPr>
            <p:cNvSpPr/>
            <p:nvPr/>
          </p:nvSpPr>
          <p:spPr>
            <a:xfrm>
              <a:off x="8156010" y="4415034"/>
              <a:ext cx="987990" cy="34653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grpSp>
    </p:spTree>
    <p:extLst>
      <p:ext uri="{BB962C8B-B14F-4D97-AF65-F5344CB8AC3E}">
        <p14:creationId xmlns:p14="http://schemas.microsoft.com/office/powerpoint/2010/main" val="12826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A700F86-0B7C-4C36-9C3C-C637BDD7CC41}"/>
              </a:ext>
            </a:extLst>
          </p:cNvPr>
          <p:cNvGrpSpPr/>
          <p:nvPr/>
        </p:nvGrpSpPr>
        <p:grpSpPr>
          <a:xfrm>
            <a:off x="0" y="0"/>
            <a:ext cx="20221212" cy="6858000"/>
            <a:chOff x="0" y="0"/>
            <a:chExt cx="20221212" cy="6858000"/>
          </a:xfrm>
        </p:grpSpPr>
        <p:pic>
          <p:nvPicPr>
            <p:cNvPr id="44" name="Picture 43">
              <a:extLst>
                <a:ext uri="{FF2B5EF4-FFF2-40B4-BE49-F238E27FC236}">
                  <a16:creationId xmlns:a16="http://schemas.microsoft.com/office/drawing/2014/main" id="{80E2F01E-8594-4B5B-9F8F-5CE9F42FE431}"/>
                </a:ext>
              </a:extLst>
            </p:cNvPr>
            <p:cNvPicPr>
              <a:picLocks noChangeAspect="1"/>
            </p:cNvPicPr>
            <p:nvPr/>
          </p:nvPicPr>
          <p:blipFill>
            <a:blip r:embed="rId3"/>
            <a:stretch>
              <a:fillRect/>
            </a:stretch>
          </p:blipFill>
          <p:spPr>
            <a:xfrm>
              <a:off x="12063664" y="365494"/>
              <a:ext cx="8157548" cy="6062843"/>
            </a:xfrm>
            <a:prstGeom prst="rect">
              <a:avLst/>
            </a:prstGeom>
          </p:spPr>
        </p:pic>
        <p:pic>
          <p:nvPicPr>
            <p:cNvPr id="29" name="Picture 28">
              <a:extLst>
                <a:ext uri="{FF2B5EF4-FFF2-40B4-BE49-F238E27FC236}">
                  <a16:creationId xmlns:a16="http://schemas.microsoft.com/office/drawing/2014/main" id="{0E074B1D-93CD-4713-A586-0D0E546DDC99}"/>
                </a:ext>
              </a:extLst>
            </p:cNvPr>
            <p:cNvPicPr>
              <a:picLocks noChangeAspect="1"/>
            </p:cNvPicPr>
            <p:nvPr/>
          </p:nvPicPr>
          <p:blipFill>
            <a:blip r:embed="rId4"/>
            <a:stretch>
              <a:fillRect/>
            </a:stretch>
          </p:blipFill>
          <p:spPr>
            <a:xfrm>
              <a:off x="0" y="0"/>
              <a:ext cx="12192000" cy="6858000"/>
            </a:xfrm>
            <a:prstGeom prst="rect">
              <a:avLst/>
            </a:prstGeom>
          </p:spPr>
        </p:pic>
      </p:grpSp>
    </p:spTree>
    <p:extLst>
      <p:ext uri="{BB962C8B-B14F-4D97-AF65-F5344CB8AC3E}">
        <p14:creationId xmlns:p14="http://schemas.microsoft.com/office/powerpoint/2010/main" val="32685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125E-6 0 L -0.65521 0 " pathEditMode="relative" rAng="0" ptsTypes="AA">
                                      <p:cBhvr>
                                        <p:cTn id="6" dur="2000" fill="hold"/>
                                        <p:tgtEl>
                                          <p:spTgt spid="30"/>
                                        </p:tgtEl>
                                        <p:attrNameLst>
                                          <p:attrName>ppt_x</p:attrName>
                                          <p:attrName>ppt_y</p:attrName>
                                        </p:attrNameLst>
                                      </p:cBhvr>
                                      <p:rCtr x="-327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154818F-9AE3-4823-B55A-289A30FC0D91}"/>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C5AA4-1B99-488F-B6CA-AA7213C1BEF0}"/>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838200" y="657927"/>
            <a:ext cx="10515600" cy="2330603"/>
          </a:xfrm>
        </p:spPr>
        <p:txBody>
          <a:bodyPr/>
          <a:lstStyle/>
          <a:p>
            <a:r>
              <a:rPr lang="en-US" dirty="0"/>
              <a:t>A network card exchanges data between</a:t>
            </a:r>
            <a:r>
              <a:rPr lang="en-US" b="1" dirty="0"/>
              <a:t> machines connected by a shared</a:t>
            </a:r>
            <a:r>
              <a:rPr lang="en-US" dirty="0"/>
              <a:t> </a:t>
            </a:r>
            <a:r>
              <a:rPr lang="en-US" b="1" dirty="0"/>
              <a:t>physical media</a:t>
            </a:r>
          </a:p>
          <a:p>
            <a:pPr lvl="1"/>
            <a:r>
              <a:rPr lang="en-US" dirty="0"/>
              <a:t>Ex: IEEE 802.11 protocol handles Wi-fi (i.e., radio) exchanges </a:t>
            </a:r>
          </a:p>
          <a:p>
            <a:pPr lvl="1"/>
            <a:r>
              <a:rPr lang="en-US" dirty="0"/>
              <a:t>Ex: IEEE 802.3 protocol handles Ethernet (i.e., wired) exchanges</a:t>
            </a:r>
          </a:p>
          <a:p>
            <a:r>
              <a:rPr lang="en-US" dirty="0"/>
              <a:t>Each network card has a unique identifier called a </a:t>
            </a:r>
            <a:r>
              <a:rPr lang="en-US" b="1" dirty="0"/>
              <a:t>MAC address</a:t>
            </a:r>
          </a:p>
        </p:txBody>
      </p:sp>
      <p:sp>
        <p:nvSpPr>
          <p:cNvPr id="8" name="TextBox 7">
            <a:extLst>
              <a:ext uri="{FF2B5EF4-FFF2-40B4-BE49-F238E27FC236}">
                <a16:creationId xmlns:a16="http://schemas.microsoft.com/office/drawing/2014/main" id="{471B228B-D4B7-4E29-9FCD-C158899C2F87}"/>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grpSp>
        <p:nvGrpSpPr>
          <p:cNvPr id="7" name="Group 6">
            <a:extLst>
              <a:ext uri="{FF2B5EF4-FFF2-40B4-BE49-F238E27FC236}">
                <a16:creationId xmlns:a16="http://schemas.microsoft.com/office/drawing/2014/main" id="{5B024DAA-AEC2-4AE5-AB81-92091941D1D6}"/>
              </a:ext>
            </a:extLst>
          </p:cNvPr>
          <p:cNvGrpSpPr/>
          <p:nvPr/>
        </p:nvGrpSpPr>
        <p:grpSpPr>
          <a:xfrm>
            <a:off x="-164480" y="2976253"/>
            <a:ext cx="2982951" cy="1930280"/>
            <a:chOff x="-164480" y="2976253"/>
            <a:chExt cx="2982951" cy="1930280"/>
          </a:xfrm>
        </p:grpSpPr>
        <p:pic>
          <p:nvPicPr>
            <p:cNvPr id="4" name="Picture 4" descr="Image result for computer icon">
              <a:extLst>
                <a:ext uri="{FF2B5EF4-FFF2-40B4-BE49-F238E27FC236}">
                  <a16:creationId xmlns:a16="http://schemas.microsoft.com/office/drawing/2014/main" id="{8D694CDB-ECD8-4332-AF66-E5E773824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4513EE-C35F-4BE4-9DAE-9D39D8CD98AE}"/>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grpSp>
      <p:grpSp>
        <p:nvGrpSpPr>
          <p:cNvPr id="12" name="Group 11">
            <a:extLst>
              <a:ext uri="{FF2B5EF4-FFF2-40B4-BE49-F238E27FC236}">
                <a16:creationId xmlns:a16="http://schemas.microsoft.com/office/drawing/2014/main" id="{5C25E5DA-1E5D-477D-BC15-D64BE7BB52E8}"/>
              </a:ext>
            </a:extLst>
          </p:cNvPr>
          <p:cNvGrpSpPr/>
          <p:nvPr/>
        </p:nvGrpSpPr>
        <p:grpSpPr>
          <a:xfrm>
            <a:off x="4604524" y="2991876"/>
            <a:ext cx="2982951" cy="1914657"/>
            <a:chOff x="4604524" y="2991876"/>
            <a:chExt cx="2982951" cy="1914657"/>
          </a:xfrm>
        </p:grpSpPr>
        <p:pic>
          <p:nvPicPr>
            <p:cNvPr id="5" name="Picture 4" descr="Image result for computer icon">
              <a:extLst>
                <a:ext uri="{FF2B5EF4-FFF2-40B4-BE49-F238E27FC236}">
                  <a16:creationId xmlns:a16="http://schemas.microsoft.com/office/drawing/2014/main" id="{C9567C7A-82EE-485C-B719-420CA22AA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9BB0AC-E9CB-477B-AA97-837FA4031D8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grpSp>
      <p:grpSp>
        <p:nvGrpSpPr>
          <p:cNvPr id="16" name="Group 15">
            <a:extLst>
              <a:ext uri="{FF2B5EF4-FFF2-40B4-BE49-F238E27FC236}">
                <a16:creationId xmlns:a16="http://schemas.microsoft.com/office/drawing/2014/main" id="{6EA336FF-84BA-41D8-91B4-1F2162F39A0E}"/>
              </a:ext>
            </a:extLst>
          </p:cNvPr>
          <p:cNvGrpSpPr/>
          <p:nvPr/>
        </p:nvGrpSpPr>
        <p:grpSpPr>
          <a:xfrm>
            <a:off x="9373529" y="2991876"/>
            <a:ext cx="2982951" cy="1914657"/>
            <a:chOff x="9373529" y="2991876"/>
            <a:chExt cx="2982951" cy="1914657"/>
          </a:xfrm>
        </p:grpSpPr>
        <p:pic>
          <p:nvPicPr>
            <p:cNvPr id="6" name="Picture 5" descr="Image result for computer icon">
              <a:extLst>
                <a:ext uri="{FF2B5EF4-FFF2-40B4-BE49-F238E27FC236}">
                  <a16:creationId xmlns:a16="http://schemas.microsoft.com/office/drawing/2014/main" id="{D9AFC74D-7832-40B0-A44B-A012E64C0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501DFBF-D18C-4C3B-9653-145CD1A4D20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grpSp>
      <p:cxnSp>
        <p:nvCxnSpPr>
          <p:cNvPr id="13" name="Straight Connector 12">
            <a:extLst>
              <a:ext uri="{FF2B5EF4-FFF2-40B4-BE49-F238E27FC236}">
                <a16:creationId xmlns:a16="http://schemas.microsoft.com/office/drawing/2014/main" id="{BF2B34AF-18C7-4BB8-A4F7-F00128834E2C}"/>
              </a:ext>
            </a:extLst>
          </p:cNvPr>
          <p:cNvCxnSpPr>
            <a:stCxn id="4"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034434-2DE3-4C76-A519-3511527E1F88}"/>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F05DD1-4CCE-4CB0-B09B-710833DC222D}"/>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CE2CE-F20A-48B6-9273-E731CD2C8B33}"/>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F31B44-F466-4105-8A86-B2B27D431BB8}"/>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5B8867-D6F3-485C-BDD0-8B6C285CD5BC}"/>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4D1588-D771-46C9-994B-86D359AEF175}"/>
              </a:ext>
            </a:extLst>
          </p:cNvPr>
          <p:cNvGrpSpPr/>
          <p:nvPr/>
        </p:nvGrpSpPr>
        <p:grpSpPr>
          <a:xfrm>
            <a:off x="2093642" y="3472499"/>
            <a:ext cx="2569362" cy="2227982"/>
            <a:chOff x="2093642" y="3472499"/>
            <a:chExt cx="2569362" cy="2227982"/>
          </a:xfrm>
        </p:grpSpPr>
        <p:grpSp>
          <p:nvGrpSpPr>
            <p:cNvPr id="20" name="Group 19">
              <a:extLst>
                <a:ext uri="{FF2B5EF4-FFF2-40B4-BE49-F238E27FC236}">
                  <a16:creationId xmlns:a16="http://schemas.microsoft.com/office/drawing/2014/main" id="{96D462E8-BF27-4CBA-88BE-0D754FEA7F1D}"/>
                </a:ext>
              </a:extLst>
            </p:cNvPr>
            <p:cNvGrpSpPr/>
            <p:nvPr/>
          </p:nvGrpSpPr>
          <p:grpSpPr>
            <a:xfrm>
              <a:off x="2093642" y="3472499"/>
              <a:ext cx="2569362" cy="1837489"/>
              <a:chOff x="4856820" y="3911901"/>
              <a:chExt cx="2569362" cy="1837489"/>
            </a:xfrm>
          </p:grpSpPr>
          <p:sp>
            <p:nvSpPr>
              <p:cNvPr id="21" name="TextBox 20">
                <a:extLst>
                  <a:ext uri="{FF2B5EF4-FFF2-40B4-BE49-F238E27FC236}">
                    <a16:creationId xmlns:a16="http://schemas.microsoft.com/office/drawing/2014/main" id="{63282B20-15D0-4C2F-B06C-A4FFA7154600}"/>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2" name="TextBox 21">
                <a:extLst>
                  <a:ext uri="{FF2B5EF4-FFF2-40B4-BE49-F238E27FC236}">
                    <a16:creationId xmlns:a16="http://schemas.microsoft.com/office/drawing/2014/main" id="{D93C9F27-B653-47A4-B798-F844ED2D25E2}"/>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3" name="TextBox 22">
                <a:extLst>
                  <a:ext uri="{FF2B5EF4-FFF2-40B4-BE49-F238E27FC236}">
                    <a16:creationId xmlns:a16="http://schemas.microsoft.com/office/drawing/2014/main" id="{BDF3920E-21F0-4929-BD4B-284B322801B5}"/>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4" name="TextBox 23">
                <a:extLst>
                  <a:ext uri="{FF2B5EF4-FFF2-40B4-BE49-F238E27FC236}">
                    <a16:creationId xmlns:a16="http://schemas.microsoft.com/office/drawing/2014/main" id="{B9E613DC-A178-4015-AA12-7BE5B0733A5C}"/>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5" name="TextBox 24">
                <a:extLst>
                  <a:ext uri="{FF2B5EF4-FFF2-40B4-BE49-F238E27FC236}">
                    <a16:creationId xmlns:a16="http://schemas.microsoft.com/office/drawing/2014/main" id="{30F5E4E6-4141-40BF-BD11-4CE2E7DB416A}"/>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41" name="TextBox 40">
              <a:extLst>
                <a:ext uri="{FF2B5EF4-FFF2-40B4-BE49-F238E27FC236}">
                  <a16:creationId xmlns:a16="http://schemas.microsoft.com/office/drawing/2014/main" id="{F1D92F67-EB54-4E4C-B09D-08D64DD86F7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pic>
        <p:nvPicPr>
          <p:cNvPr id="29" name="Picture 28">
            <a:extLst>
              <a:ext uri="{FF2B5EF4-FFF2-40B4-BE49-F238E27FC236}">
                <a16:creationId xmlns:a16="http://schemas.microsoft.com/office/drawing/2014/main" id="{42A66D36-F793-4A45-AD5A-68A1912D035E}"/>
              </a:ext>
            </a:extLst>
          </p:cNvPr>
          <p:cNvPicPr>
            <a:picLocks noChangeAspect="1"/>
          </p:cNvPicPr>
          <p:nvPr/>
        </p:nvPicPr>
        <p:blipFill>
          <a:blip r:embed="rId4"/>
          <a:stretch>
            <a:fillRect/>
          </a:stretch>
        </p:blipFill>
        <p:spPr>
          <a:xfrm>
            <a:off x="7030803" y="4254923"/>
            <a:ext cx="3005225" cy="1803135"/>
          </a:xfrm>
          <a:prstGeom prst="rect">
            <a:avLst/>
          </a:prstGeom>
        </p:spPr>
      </p:pic>
    </p:spTree>
    <p:extLst>
      <p:ext uri="{BB962C8B-B14F-4D97-AF65-F5344CB8AC3E}">
        <p14:creationId xmlns:p14="http://schemas.microsoft.com/office/powerpoint/2010/main" val="28390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2863A-70B0-4292-A05D-9FCC7CE42AB8}"/>
              </a:ext>
            </a:extLst>
          </p:cNvPr>
          <p:cNvSpPr/>
          <p:nvPr/>
        </p:nvSpPr>
        <p:spPr>
          <a:xfrm>
            <a:off x="0" y="4249063"/>
            <a:ext cx="12192000" cy="2440994"/>
          </a:xfrm>
          <a:prstGeom prst="rect">
            <a:avLst/>
          </a:prstGeom>
          <a:solidFill>
            <a:srgbClr val="00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D31560-01F8-4E95-86CE-7AD215108D40}"/>
              </a:ext>
            </a:extLst>
          </p:cNvPr>
          <p:cNvSpPr>
            <a:spLocks noGrp="1"/>
          </p:cNvSpPr>
          <p:nvPr>
            <p:ph type="title"/>
          </p:nvPr>
        </p:nvSpPr>
        <p:spPr>
          <a:xfrm>
            <a:off x="838200" y="-11572"/>
            <a:ext cx="10515600" cy="1220607"/>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EFBFF3-EF40-44BD-8541-E1DB3EB7D83E}"/>
              </a:ext>
            </a:extLst>
          </p:cNvPr>
          <p:cNvSpPr>
            <a:spLocks noGrp="1"/>
          </p:cNvSpPr>
          <p:nvPr>
            <p:ph idx="1"/>
          </p:nvPr>
        </p:nvSpPr>
        <p:spPr>
          <a:xfrm>
            <a:off x="838200" y="1058560"/>
            <a:ext cx="10515600" cy="5816278"/>
          </a:xfrm>
        </p:spPr>
        <p:txBody>
          <a:bodyPr>
            <a:normAutofit lnSpcReduction="10000"/>
          </a:bodyPr>
          <a:lstStyle/>
          <a:p>
            <a:r>
              <a:rPr lang="en-US" sz="4800" dirty="0"/>
              <a:t>The OSI Model</a:t>
            </a:r>
          </a:p>
          <a:p>
            <a:r>
              <a:rPr lang="en-US" sz="4800" dirty="0"/>
              <a:t>NIC Basics</a:t>
            </a:r>
          </a:p>
          <a:p>
            <a:pPr lvl="1"/>
            <a:r>
              <a:rPr lang="en-US" sz="4400" dirty="0"/>
              <a:t>Ring Buffers</a:t>
            </a:r>
          </a:p>
          <a:p>
            <a:pPr lvl="1"/>
            <a:r>
              <a:rPr lang="en-US" sz="4400" dirty="0"/>
              <a:t>DMA</a:t>
            </a:r>
          </a:p>
          <a:p>
            <a:pPr lvl="1"/>
            <a:r>
              <a:rPr lang="en-US" sz="4400" dirty="0"/>
              <a:t>IOMMUs</a:t>
            </a:r>
          </a:p>
          <a:p>
            <a:r>
              <a:rPr lang="en-US" sz="4800" dirty="0"/>
              <a:t>NIC Optimizations</a:t>
            </a:r>
          </a:p>
          <a:p>
            <a:pPr lvl="1"/>
            <a:r>
              <a:rPr lang="en-US" sz="4400" dirty="0"/>
              <a:t>Interrupt handler splitting</a:t>
            </a:r>
          </a:p>
          <a:p>
            <a:pPr lvl="1"/>
            <a:r>
              <a:rPr lang="en-US" sz="4400" dirty="0"/>
              <a:t>Interrupt coalescing</a:t>
            </a:r>
          </a:p>
          <a:p>
            <a:pPr lvl="1"/>
            <a:r>
              <a:rPr lang="en-US" sz="4400" dirty="0"/>
              <a:t>DPDK</a:t>
            </a:r>
          </a:p>
        </p:txBody>
      </p:sp>
    </p:spTree>
    <p:extLst>
      <p:ext uri="{BB962C8B-B14F-4D97-AF65-F5344CB8AC3E}">
        <p14:creationId xmlns:p14="http://schemas.microsoft.com/office/powerpoint/2010/main" val="37016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F659-DC66-49E4-9722-89A222097653}"/>
              </a:ext>
            </a:extLst>
          </p:cNvPr>
          <p:cNvSpPr>
            <a:spLocks noGrp="1"/>
          </p:cNvSpPr>
          <p:nvPr>
            <p:ph type="title"/>
          </p:nvPr>
        </p:nvSpPr>
        <p:spPr>
          <a:xfrm>
            <a:off x="838200" y="-9449"/>
            <a:ext cx="10515600" cy="725545"/>
          </a:xfrm>
        </p:spPr>
        <p:txBody>
          <a:bodyPr/>
          <a:lstStyle/>
          <a:p>
            <a:r>
              <a:rPr lang="en-US" dirty="0"/>
              <a:t>Keeping Machines Responsive</a:t>
            </a:r>
          </a:p>
        </p:txBody>
      </p:sp>
      <p:sp>
        <p:nvSpPr>
          <p:cNvPr id="3" name="Content Placeholder 2">
            <a:extLst>
              <a:ext uri="{FF2B5EF4-FFF2-40B4-BE49-F238E27FC236}">
                <a16:creationId xmlns:a16="http://schemas.microsoft.com/office/drawing/2014/main" id="{F77ABCD2-AA56-48E6-AA25-856C7ACF8935}"/>
              </a:ext>
            </a:extLst>
          </p:cNvPr>
          <p:cNvSpPr>
            <a:spLocks noGrp="1"/>
          </p:cNvSpPr>
          <p:nvPr>
            <p:ph idx="1"/>
          </p:nvPr>
        </p:nvSpPr>
        <p:spPr>
          <a:xfrm>
            <a:off x="209321" y="672028"/>
            <a:ext cx="11457542" cy="6031734"/>
          </a:xfrm>
        </p:spPr>
        <p:txBody>
          <a:bodyPr>
            <a:normAutofit/>
          </a:bodyPr>
          <a:lstStyle/>
          <a:p>
            <a:r>
              <a:rPr lang="en-US" sz="3000" dirty="0"/>
              <a:t>In commodity OSes, an interrupt handler often disables interrupts during some/all parts of execution</a:t>
            </a:r>
          </a:p>
          <a:p>
            <a:pPr lvl="1"/>
            <a:r>
              <a:rPr lang="en-US" sz="2600" dirty="0"/>
              <a:t>Ex: To avoid grabbing lock </a:t>
            </a:r>
            <a:r>
              <a:rPr lang="en-US" sz="2600" dirty="0">
                <a:latin typeface="Consolas" panose="020B0609020204030204" pitchFamily="49" charset="0"/>
              </a:rPr>
              <a:t>x</a:t>
            </a:r>
            <a:r>
              <a:rPr lang="en-US" sz="2600" dirty="0"/>
              <a:t>, being interrupted, and then deadlocking with another interrupt handler that wants to grab </a:t>
            </a:r>
            <a:r>
              <a:rPr lang="en-US" sz="2600" dirty="0">
                <a:latin typeface="Consolas" panose="020B0609020204030204" pitchFamily="49" charset="0"/>
              </a:rPr>
              <a:t>x</a:t>
            </a:r>
            <a:endParaRPr lang="en-US" sz="2600" dirty="0"/>
          </a:p>
          <a:p>
            <a:pPr lvl="1"/>
            <a:r>
              <a:rPr lang="en-US" sz="2600" dirty="0"/>
              <a:t>Ex: To avoid a device driver having to handle recursively-nested interrupts</a:t>
            </a:r>
          </a:p>
          <a:p>
            <a:r>
              <a:rPr lang="en-US" sz="3000" dirty="0"/>
              <a:t>Disabling interrupts makes a machine unresponsive to interrupts</a:t>
            </a:r>
          </a:p>
          <a:p>
            <a:pPr lvl="1"/>
            <a:r>
              <a:rPr lang="en-US" sz="2600" dirty="0"/>
              <a:t>So, an interrupt handler should be fast (to keep the machine responsive) . . .</a:t>
            </a:r>
          </a:p>
          <a:p>
            <a:pPr lvl="1"/>
            <a:r>
              <a:rPr lang="en-US" sz="2600" dirty="0"/>
              <a:t>. . . but a handler may have a lot of work to do!</a:t>
            </a:r>
          </a:p>
        </p:txBody>
      </p:sp>
      <p:sp>
        <p:nvSpPr>
          <p:cNvPr id="4" name="Content Placeholder 2">
            <a:extLst>
              <a:ext uri="{FF2B5EF4-FFF2-40B4-BE49-F238E27FC236}">
                <a16:creationId xmlns:a16="http://schemas.microsoft.com/office/drawing/2014/main" id="{8CE872BB-0835-4B25-BB7C-2A47561F68D1}"/>
              </a:ext>
            </a:extLst>
          </p:cNvPr>
          <p:cNvSpPr txBox="1">
            <a:spLocks/>
          </p:cNvSpPr>
          <p:nvPr/>
        </p:nvSpPr>
        <p:spPr>
          <a:xfrm>
            <a:off x="209322" y="4076240"/>
            <a:ext cx="6566052" cy="2627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Could we let interrupt handlers sleep?</a:t>
            </a:r>
          </a:p>
          <a:p>
            <a:pPr lvl="1"/>
            <a:r>
              <a:rPr lang="en-US" sz="2600" dirty="0"/>
              <a:t>In most OSes, an interrupt handler:</a:t>
            </a:r>
          </a:p>
          <a:p>
            <a:pPr lvl="2"/>
            <a:r>
              <a:rPr lang="en-US" sz="2600" dirty="0"/>
              <a:t>Runs on a per-CPU stack</a:t>
            </a:r>
          </a:p>
          <a:p>
            <a:pPr lvl="2"/>
            <a:r>
              <a:rPr lang="en-US" sz="2600" dirty="0"/>
              <a:t>Lacks a process context that can be scheduled</a:t>
            </a:r>
          </a:p>
          <a:p>
            <a:pPr lvl="1"/>
            <a:r>
              <a:rPr lang="en-US" sz="2600" dirty="0"/>
              <a:t>So, interrupt handlers can’t sleep!</a:t>
            </a:r>
          </a:p>
          <a:p>
            <a:pPr lvl="1"/>
            <a:endParaRPr lang="en-US" sz="2800" dirty="0"/>
          </a:p>
        </p:txBody>
      </p:sp>
      <p:grpSp>
        <p:nvGrpSpPr>
          <p:cNvPr id="7" name="Group 6">
            <a:extLst>
              <a:ext uri="{FF2B5EF4-FFF2-40B4-BE49-F238E27FC236}">
                <a16:creationId xmlns:a16="http://schemas.microsoft.com/office/drawing/2014/main" id="{A10E6E80-987F-4496-AD35-E891B78B80DA}"/>
              </a:ext>
            </a:extLst>
          </p:cNvPr>
          <p:cNvGrpSpPr>
            <a:grpSpLocks noChangeAspect="1"/>
          </p:cNvGrpSpPr>
          <p:nvPr/>
        </p:nvGrpSpPr>
        <p:grpSpPr>
          <a:xfrm>
            <a:off x="6573570" y="3855904"/>
            <a:ext cx="5628208" cy="3064437"/>
            <a:chOff x="6764353" y="4037762"/>
            <a:chExt cx="5294204" cy="2882579"/>
          </a:xfrm>
        </p:grpSpPr>
        <p:pic>
          <p:nvPicPr>
            <p:cNvPr id="8" name="Picture 7">
              <a:extLst>
                <a:ext uri="{FF2B5EF4-FFF2-40B4-BE49-F238E27FC236}">
                  <a16:creationId xmlns:a16="http://schemas.microsoft.com/office/drawing/2014/main" id="{FD365768-EBF7-49EC-AA85-A181AD393C1D}"/>
                </a:ext>
              </a:extLst>
            </p:cNvPr>
            <p:cNvPicPr>
              <a:picLocks noChangeAspect="1"/>
            </p:cNvPicPr>
            <p:nvPr/>
          </p:nvPicPr>
          <p:blipFill>
            <a:blip r:embed="rId3"/>
            <a:stretch>
              <a:fillRect/>
            </a:stretch>
          </p:blipFill>
          <p:spPr>
            <a:xfrm>
              <a:off x="6863508" y="5838938"/>
              <a:ext cx="720685" cy="720685"/>
            </a:xfrm>
            <a:prstGeom prst="rect">
              <a:avLst/>
            </a:prstGeom>
          </p:spPr>
        </p:pic>
        <p:pic>
          <p:nvPicPr>
            <p:cNvPr id="9" name="Picture 8">
              <a:extLst>
                <a:ext uri="{FF2B5EF4-FFF2-40B4-BE49-F238E27FC236}">
                  <a16:creationId xmlns:a16="http://schemas.microsoft.com/office/drawing/2014/main" id="{98503135-2405-4501-B1C7-995074708033}"/>
                </a:ext>
              </a:extLst>
            </p:cNvPr>
            <p:cNvPicPr>
              <a:picLocks noChangeAspect="1"/>
            </p:cNvPicPr>
            <p:nvPr/>
          </p:nvPicPr>
          <p:blipFill>
            <a:blip r:embed="rId3"/>
            <a:stretch>
              <a:fillRect/>
            </a:stretch>
          </p:blipFill>
          <p:spPr>
            <a:xfrm>
              <a:off x="7895418" y="5838937"/>
              <a:ext cx="720685" cy="720685"/>
            </a:xfrm>
            <a:prstGeom prst="rect">
              <a:avLst/>
            </a:prstGeom>
          </p:spPr>
        </p:pic>
        <p:sp>
          <p:nvSpPr>
            <p:cNvPr id="10" name="TextBox 9">
              <a:extLst>
                <a:ext uri="{FF2B5EF4-FFF2-40B4-BE49-F238E27FC236}">
                  <a16:creationId xmlns:a16="http://schemas.microsoft.com/office/drawing/2014/main" id="{31C31F1F-C84C-457B-B489-E3C69EDB6440}"/>
                </a:ext>
              </a:extLst>
            </p:cNvPr>
            <p:cNvSpPr txBox="1"/>
            <p:nvPr/>
          </p:nvSpPr>
          <p:spPr>
            <a:xfrm>
              <a:off x="6764353" y="495285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0</a:t>
              </a:r>
              <a:r>
                <a:rPr lang="en-US" sz="2400" dirty="0"/>
                <a:t> stack</a:t>
              </a:r>
            </a:p>
          </p:txBody>
        </p:sp>
        <p:sp>
          <p:nvSpPr>
            <p:cNvPr id="11" name="TextBox 10">
              <a:extLst>
                <a:ext uri="{FF2B5EF4-FFF2-40B4-BE49-F238E27FC236}">
                  <a16:creationId xmlns:a16="http://schemas.microsoft.com/office/drawing/2014/main" id="{B4869A71-FE71-4E8E-862C-44C349A98A9B}"/>
                </a:ext>
              </a:extLst>
            </p:cNvPr>
            <p:cNvSpPr txBox="1"/>
            <p:nvPr/>
          </p:nvSpPr>
          <p:spPr>
            <a:xfrm>
              <a:off x="7824728" y="495599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1</a:t>
              </a:r>
              <a:r>
                <a:rPr lang="en-US" sz="2400" dirty="0"/>
                <a:t> stack</a:t>
              </a:r>
            </a:p>
          </p:txBody>
        </p:sp>
        <p:sp>
          <p:nvSpPr>
            <p:cNvPr id="12" name="Rectangle 11">
              <a:extLst>
                <a:ext uri="{FF2B5EF4-FFF2-40B4-BE49-F238E27FC236}">
                  <a16:creationId xmlns:a16="http://schemas.microsoft.com/office/drawing/2014/main" id="{90FED3B6-6413-4DB2-8270-4D825D811E9B}"/>
                </a:ext>
              </a:extLst>
            </p:cNvPr>
            <p:cNvSpPr/>
            <p:nvPr/>
          </p:nvSpPr>
          <p:spPr>
            <a:xfrm>
              <a:off x="8902081"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F253049-F73A-4609-87FE-7E4D345DEA60}"/>
                </a:ext>
              </a:extLst>
            </p:cNvPr>
            <p:cNvSpPr/>
            <p:nvPr/>
          </p:nvSpPr>
          <p:spPr>
            <a:xfrm>
              <a:off x="8712881" y="4037762"/>
              <a:ext cx="1099083" cy="523220"/>
            </a:xfrm>
            <a:prstGeom prst="rect">
              <a:avLst/>
            </a:prstGeom>
          </p:spPr>
          <p:txBody>
            <a:bodyPr wrap="none">
              <a:spAutoFit/>
            </a:bodyPr>
            <a:lstStyle/>
            <a:p>
              <a:pPr algn="ctr"/>
              <a:r>
                <a:rPr lang="en-US" sz="2000" dirty="0"/>
                <a:t>Process</a:t>
              </a:r>
              <a:r>
                <a:rPr lang="en-US" sz="2800" baseline="-25000" dirty="0"/>
                <a:t>0</a:t>
              </a:r>
              <a:endParaRPr lang="en-US" sz="2000" dirty="0"/>
            </a:p>
          </p:txBody>
        </p:sp>
        <p:sp>
          <p:nvSpPr>
            <p:cNvPr id="14" name="Rectangle 13">
              <a:extLst>
                <a:ext uri="{FF2B5EF4-FFF2-40B4-BE49-F238E27FC236}">
                  <a16:creationId xmlns:a16="http://schemas.microsoft.com/office/drawing/2014/main" id="{11E1BED7-D514-4E6E-A9BA-5094EB8E18AA}"/>
                </a:ext>
              </a:extLst>
            </p:cNvPr>
            <p:cNvSpPr/>
            <p:nvPr/>
          </p:nvSpPr>
          <p:spPr>
            <a:xfrm>
              <a:off x="9949447"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DE1C73-FA78-4BF5-8FBF-D9EA5C51E9AA}"/>
                </a:ext>
              </a:extLst>
            </p:cNvPr>
            <p:cNvSpPr/>
            <p:nvPr/>
          </p:nvSpPr>
          <p:spPr>
            <a:xfrm>
              <a:off x="9760247" y="4037762"/>
              <a:ext cx="1099083" cy="523220"/>
            </a:xfrm>
            <a:prstGeom prst="rect">
              <a:avLst/>
            </a:prstGeom>
          </p:spPr>
          <p:txBody>
            <a:bodyPr wrap="none">
              <a:spAutoFit/>
            </a:bodyPr>
            <a:lstStyle/>
            <a:p>
              <a:pPr algn="ctr"/>
              <a:r>
                <a:rPr lang="en-US" sz="2000" dirty="0"/>
                <a:t>Process</a:t>
              </a:r>
              <a:r>
                <a:rPr lang="en-US" sz="2800" baseline="-25000" dirty="0"/>
                <a:t>1</a:t>
              </a:r>
              <a:endParaRPr lang="en-US" sz="2000" dirty="0"/>
            </a:p>
          </p:txBody>
        </p:sp>
        <p:sp>
          <p:nvSpPr>
            <p:cNvPr id="16" name="Rectangle 15">
              <a:extLst>
                <a:ext uri="{FF2B5EF4-FFF2-40B4-BE49-F238E27FC236}">
                  <a16:creationId xmlns:a16="http://schemas.microsoft.com/office/drawing/2014/main" id="{2238076E-FFF9-4E5A-8285-B76DC0C338D1}"/>
                </a:ext>
              </a:extLst>
            </p:cNvPr>
            <p:cNvSpPr/>
            <p:nvPr/>
          </p:nvSpPr>
          <p:spPr>
            <a:xfrm>
              <a:off x="10996813"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06D27B-1881-407D-B208-22A4215BCA52}"/>
                </a:ext>
              </a:extLst>
            </p:cNvPr>
            <p:cNvSpPr/>
            <p:nvPr/>
          </p:nvSpPr>
          <p:spPr>
            <a:xfrm>
              <a:off x="10807613" y="4037762"/>
              <a:ext cx="1099083" cy="523220"/>
            </a:xfrm>
            <a:prstGeom prst="rect">
              <a:avLst/>
            </a:prstGeom>
          </p:spPr>
          <p:txBody>
            <a:bodyPr wrap="none">
              <a:spAutoFit/>
            </a:bodyPr>
            <a:lstStyle/>
            <a:p>
              <a:pPr algn="ctr"/>
              <a:r>
                <a:rPr lang="en-US" sz="2000" dirty="0"/>
                <a:t>Process</a:t>
              </a:r>
              <a:r>
                <a:rPr lang="en-US" sz="2800" baseline="-25000" dirty="0"/>
                <a:t>2</a:t>
              </a:r>
              <a:endParaRPr lang="en-US" sz="2000" dirty="0"/>
            </a:p>
          </p:txBody>
        </p:sp>
        <p:sp>
          <p:nvSpPr>
            <p:cNvPr id="18" name="Rectangle 17">
              <a:extLst>
                <a:ext uri="{FF2B5EF4-FFF2-40B4-BE49-F238E27FC236}">
                  <a16:creationId xmlns:a16="http://schemas.microsoft.com/office/drawing/2014/main" id="{C3BABAE8-759D-426F-9833-C166896F6664}"/>
                </a:ext>
              </a:extLst>
            </p:cNvPr>
            <p:cNvSpPr/>
            <p:nvPr/>
          </p:nvSpPr>
          <p:spPr>
            <a:xfrm>
              <a:off x="8902079" y="592707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0EBCBB-4F60-44DB-825B-DD26F845BE7F}"/>
                </a:ext>
              </a:extLst>
            </p:cNvPr>
            <p:cNvSpPr/>
            <p:nvPr/>
          </p:nvSpPr>
          <p:spPr>
            <a:xfrm>
              <a:off x="9949445"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1AF22DF-44E0-4CDE-8390-47FDE432B73B}"/>
                </a:ext>
              </a:extLst>
            </p:cNvPr>
            <p:cNvSpPr/>
            <p:nvPr/>
          </p:nvSpPr>
          <p:spPr>
            <a:xfrm>
              <a:off x="10996813"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6C024E2-CB29-4B1A-98E1-ECB20BDCCE9B}"/>
                </a:ext>
              </a:extLst>
            </p:cNvPr>
            <p:cNvSpPr/>
            <p:nvPr/>
          </p:nvSpPr>
          <p:spPr>
            <a:xfrm>
              <a:off x="8902079"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151E504-5050-44A7-88D6-672FA9E4FCE7}"/>
                </a:ext>
              </a:extLst>
            </p:cNvPr>
            <p:cNvSpPr/>
            <p:nvPr/>
          </p:nvSpPr>
          <p:spPr>
            <a:xfrm>
              <a:off x="8902078"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DD5D8F7-FC4C-487B-8864-08C924200EDC}"/>
                </a:ext>
              </a:extLst>
            </p:cNvPr>
            <p:cNvSpPr/>
            <p:nvPr/>
          </p:nvSpPr>
          <p:spPr>
            <a:xfrm>
              <a:off x="9949445"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06C2C5-C6A0-4457-ABB4-D0DE35457E4B}"/>
                </a:ext>
              </a:extLst>
            </p:cNvPr>
            <p:cNvSpPr/>
            <p:nvPr/>
          </p:nvSpPr>
          <p:spPr>
            <a:xfrm>
              <a:off x="10996813"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D0B17BB-9FBA-49A7-A804-D71EF1919062}"/>
                </a:ext>
              </a:extLst>
            </p:cNvPr>
            <p:cNvSpPr/>
            <p:nvPr/>
          </p:nvSpPr>
          <p:spPr>
            <a:xfrm>
              <a:off x="8902077"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60ABCE9-0466-4B63-BF9E-4FCEC5E26D6C}"/>
                </a:ext>
              </a:extLst>
            </p:cNvPr>
            <p:cNvSpPr/>
            <p:nvPr/>
          </p:nvSpPr>
          <p:spPr>
            <a:xfrm>
              <a:off x="9949445"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06190E6-044D-48CA-90D2-BCFF6066B840}"/>
                </a:ext>
              </a:extLst>
            </p:cNvPr>
            <p:cNvSpPr/>
            <p:nvPr/>
          </p:nvSpPr>
          <p:spPr>
            <a:xfrm>
              <a:off x="10996813"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DBC7DE2-9880-40BA-B520-90B5B4DE7BC2}"/>
                </a:ext>
              </a:extLst>
            </p:cNvPr>
            <p:cNvSpPr/>
            <p:nvPr/>
          </p:nvSpPr>
          <p:spPr>
            <a:xfrm>
              <a:off x="9949445" y="5013811"/>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520C9B-D151-447A-93FE-F1916CD98C83}"/>
                </a:ext>
              </a:extLst>
            </p:cNvPr>
            <p:cNvSpPr/>
            <p:nvPr/>
          </p:nvSpPr>
          <p:spPr>
            <a:xfrm>
              <a:off x="8902076" y="4657600"/>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74875C-26D1-4FA5-AF41-FD17C211AC30}"/>
                </a:ext>
              </a:extLst>
            </p:cNvPr>
            <p:cNvSpPr/>
            <p:nvPr/>
          </p:nvSpPr>
          <p:spPr>
            <a:xfrm>
              <a:off x="10996813" y="4806662"/>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8AB8D4-376A-4399-8CE1-12F31E03B4AE}"/>
                </a:ext>
              </a:extLst>
            </p:cNvPr>
            <p:cNvSpPr/>
            <p:nvPr/>
          </p:nvSpPr>
          <p:spPr>
            <a:xfrm>
              <a:off x="10616559" y="6520231"/>
              <a:ext cx="1441998" cy="400110"/>
            </a:xfrm>
            <a:prstGeom prst="rect">
              <a:avLst/>
            </a:prstGeom>
          </p:spPr>
          <p:txBody>
            <a:bodyPr wrap="none">
              <a:spAutoFit/>
            </a:bodyPr>
            <a:lstStyle/>
            <a:p>
              <a:pPr algn="ctr"/>
              <a:r>
                <a:rPr lang="en-US" sz="2000" dirty="0"/>
                <a:t>Kernel stack</a:t>
              </a:r>
            </a:p>
          </p:txBody>
        </p:sp>
        <p:sp>
          <p:nvSpPr>
            <p:cNvPr id="32" name="Rectangle 31">
              <a:extLst>
                <a:ext uri="{FF2B5EF4-FFF2-40B4-BE49-F238E27FC236}">
                  <a16:creationId xmlns:a16="http://schemas.microsoft.com/office/drawing/2014/main" id="{455C17DD-F799-420D-879D-FD3FCD68F597}"/>
                </a:ext>
              </a:extLst>
            </p:cNvPr>
            <p:cNvSpPr/>
            <p:nvPr/>
          </p:nvSpPr>
          <p:spPr>
            <a:xfrm>
              <a:off x="8802598" y="6520231"/>
              <a:ext cx="1257460" cy="400110"/>
            </a:xfrm>
            <a:prstGeom prst="rect">
              <a:avLst/>
            </a:prstGeom>
          </p:spPr>
          <p:txBody>
            <a:bodyPr wrap="none">
              <a:spAutoFit/>
            </a:bodyPr>
            <a:lstStyle/>
            <a:p>
              <a:pPr algn="ctr"/>
              <a:r>
                <a:rPr lang="en-US" sz="2000" dirty="0"/>
                <a:t>User stack</a:t>
              </a:r>
            </a:p>
          </p:txBody>
        </p:sp>
        <p:cxnSp>
          <p:nvCxnSpPr>
            <p:cNvPr id="33" name="Straight Arrow Connector 32">
              <a:extLst>
                <a:ext uri="{FF2B5EF4-FFF2-40B4-BE49-F238E27FC236}">
                  <a16:creationId xmlns:a16="http://schemas.microsoft.com/office/drawing/2014/main" id="{655D98D8-CF27-4378-808F-79F088C0B57B}"/>
                </a:ext>
              </a:extLst>
            </p:cNvPr>
            <p:cNvCxnSpPr>
              <a:endCxn id="26" idx="1"/>
            </p:cNvCxnSpPr>
            <p:nvPr/>
          </p:nvCxnSpPr>
          <p:spPr>
            <a:xfrm>
              <a:off x="9760247" y="6006389"/>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2E432A-218B-49D3-BF08-6D4BD0DA5463}"/>
                </a:ext>
              </a:extLst>
            </p:cNvPr>
            <p:cNvCxnSpPr>
              <a:cxnSpLocks/>
            </p:cNvCxnSpPr>
            <p:nvPr/>
          </p:nvCxnSpPr>
          <p:spPr>
            <a:xfrm flipV="1">
              <a:off x="9760247" y="5988106"/>
              <a:ext cx="0" cy="62534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BFEC35-98BF-469D-8A72-0B77ED021B06}"/>
                </a:ext>
              </a:extLst>
            </p:cNvPr>
            <p:cNvCxnSpPr>
              <a:cxnSpLocks/>
            </p:cNvCxnSpPr>
            <p:nvPr/>
          </p:nvCxnSpPr>
          <p:spPr>
            <a:xfrm flipV="1">
              <a:off x="10881232" y="5025605"/>
              <a:ext cx="0" cy="158380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5F63D3-3540-45E9-B187-7A33305BFCDF}"/>
                </a:ext>
              </a:extLst>
            </p:cNvPr>
            <p:cNvCxnSpPr>
              <a:cxnSpLocks/>
            </p:cNvCxnSpPr>
            <p:nvPr/>
          </p:nvCxnSpPr>
          <p:spPr>
            <a:xfrm flipH="1">
              <a:off x="10670130" y="5044817"/>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46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330505" y="1465245"/>
            <a:ext cx="11567711" cy="3910988"/>
          </a:xfrm>
        </p:spPr>
        <p:txBody>
          <a:bodyPr>
            <a:normAutofit/>
          </a:bodyPr>
          <a:lstStyle/>
          <a:p>
            <a:r>
              <a:rPr lang="en-US" sz="3200" b="1" dirty="0"/>
              <a:t>Top half:</a:t>
            </a:r>
            <a:r>
              <a:rPr lang="en-US" sz="3200" dirty="0"/>
              <a:t> Performs the minimal amount of work needed to allow the system to make forward progress</a:t>
            </a:r>
          </a:p>
          <a:p>
            <a:pPr lvl="1"/>
            <a:r>
              <a:rPr lang="en-US" sz="2800" dirty="0"/>
              <a:t>Ex: Wake up tasks that are blocked on the device</a:t>
            </a:r>
          </a:p>
          <a:p>
            <a:pPr lvl="1"/>
            <a:r>
              <a:rPr lang="en-US" sz="2800" dirty="0"/>
              <a:t>Ex: Acknowledge interrupt receipt by writing to a memory-mapped device register</a:t>
            </a:r>
          </a:p>
          <a:p>
            <a:r>
              <a:rPr lang="en-US" sz="3200" b="1" dirty="0"/>
              <a:t>Bottom half:</a:t>
            </a:r>
            <a:r>
              <a:rPr lang="en-US" sz="3200" dirty="0"/>
              <a:t> Handles the remaining work</a:t>
            </a:r>
          </a:p>
          <a:p>
            <a:pPr lvl="1"/>
            <a:r>
              <a:rPr lang="en-US" sz="2800" dirty="0"/>
              <a:t>Ex: Copy a fetched disk block from a kernel buffer to a user buffer</a:t>
            </a:r>
          </a:p>
          <a:p>
            <a:pPr lvl="1"/>
            <a:r>
              <a:rPr lang="en-US" sz="2800" dirty="0"/>
              <a:t>Ex: Allow the kernel’s network stack to process a received packet</a:t>
            </a:r>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365125"/>
            <a:ext cx="10515600" cy="1325563"/>
          </a:xfrm>
        </p:spPr>
        <p:txBody>
          <a:bodyPr/>
          <a:lstStyle/>
          <a:p>
            <a:r>
              <a:rPr lang="en-US" dirty="0"/>
              <a:t>Splitting an Interrupt Handler</a:t>
            </a:r>
          </a:p>
        </p:txBody>
      </p:sp>
    </p:spTree>
    <p:extLst>
      <p:ext uri="{BB962C8B-B14F-4D97-AF65-F5344CB8AC3E}">
        <p14:creationId xmlns:p14="http://schemas.microsoft.com/office/powerpoint/2010/main" val="16831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57840" y="950206"/>
            <a:ext cx="4990642" cy="3496502"/>
          </a:xfrm>
        </p:spPr>
        <p:txBody>
          <a:bodyPr>
            <a:normAutofit fontScale="92500" lnSpcReduction="10000"/>
          </a:bodyPr>
          <a:lstStyle/>
          <a:p>
            <a:r>
              <a:rPr lang="en-US" sz="3200" dirty="0"/>
              <a:t>Per-</a:t>
            </a:r>
            <a:r>
              <a:rPr lang="en-US" sz="3200" dirty="0" err="1"/>
              <a:t>cpu</a:t>
            </a:r>
            <a:r>
              <a:rPr lang="en-US" sz="3200" dirty="0"/>
              <a:t> “</a:t>
            </a:r>
            <a:r>
              <a:rPr lang="en-US" sz="3200" dirty="0" err="1"/>
              <a:t>softirq</a:t>
            </a:r>
            <a:r>
              <a:rPr lang="en-US" sz="3200" dirty="0"/>
              <a:t>” threads implement bottom halves</a:t>
            </a:r>
          </a:p>
          <a:p>
            <a:r>
              <a:rPr lang="en-US" sz="3200" dirty="0"/>
              <a:t>Linux defines 10 types of bottom halves, each of which has a handler function</a:t>
            </a:r>
          </a:p>
          <a:p>
            <a:r>
              <a:rPr lang="en-US" sz="3200" dirty="0"/>
              <a:t>Each CPU has 10-bit bitmask indicating the bottom halves that need to run</a:t>
            </a:r>
          </a:p>
          <a:p>
            <a:endParaRPr lang="en-US" dirty="0"/>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229786"/>
            <a:ext cx="10515600" cy="1325563"/>
          </a:xfrm>
        </p:spPr>
        <p:txBody>
          <a:bodyPr/>
          <a:lstStyle/>
          <a:p>
            <a:r>
              <a:rPr lang="en-US" dirty="0"/>
              <a:t>Linux: Splitting an Interrupt Handler</a:t>
            </a:r>
          </a:p>
        </p:txBody>
      </p:sp>
      <p:sp>
        <p:nvSpPr>
          <p:cNvPr id="2" name="Rectangle 1">
            <a:extLst>
              <a:ext uri="{FF2B5EF4-FFF2-40B4-BE49-F238E27FC236}">
                <a16:creationId xmlns:a16="http://schemas.microsoft.com/office/drawing/2014/main" id="{857F055A-819C-4E74-A233-C50C0718A3AA}"/>
              </a:ext>
            </a:extLst>
          </p:cNvPr>
          <p:cNvSpPr>
            <a:spLocks noChangeArrowheads="1"/>
          </p:cNvSpPr>
          <p:nvPr/>
        </p:nvSpPr>
        <p:spPr bwMode="auto">
          <a:xfrm>
            <a:off x="5548256" y="2531237"/>
            <a:ext cx="6761600" cy="203132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rgbClr val="8959A8"/>
                </a:solidFill>
                <a:effectLst/>
                <a:latin typeface="Consolas" panose="020B0609020204030204" pitchFamily="49" charset="0"/>
              </a:rPr>
              <a:t>enum</a:t>
            </a:r>
            <a:r>
              <a:rPr kumimoji="0" lang="en-US" altLang="en-US" sz="2200" b="0" i="0" u="none" strike="noStrike" cap="none" normalizeH="0" baseline="0" dirty="0">
                <a:ln>
                  <a:noFill/>
                </a:ln>
                <a:solidFill>
                  <a:srgbClr val="333333"/>
                </a:solidFill>
                <a:effectLst/>
                <a:latin typeface="Consolas" panose="020B0609020204030204" pitchFamily="49" charset="0"/>
              </a:rPr>
              <a:t> { HI_SOFTIRQ=</a:t>
            </a:r>
            <a:r>
              <a:rPr kumimoji="0" lang="en-US" altLang="en-US" sz="2200" b="0" i="0" u="none" strike="noStrike" cap="none" normalizeH="0" baseline="0" dirty="0">
                <a:ln>
                  <a:noFill/>
                </a:ln>
                <a:solidFill>
                  <a:srgbClr val="F5871F"/>
                </a:solidFill>
                <a:effectLst/>
                <a:latin typeface="Consolas" panose="020B0609020204030204" pitchFamily="49" charset="0"/>
              </a:rPr>
              <a:t>0</a:t>
            </a:r>
            <a:r>
              <a:rPr kumimoji="0" lang="en-US" altLang="en-US" sz="2200" b="0" i="0" u="none" strike="noStrike" cap="none" normalizeH="0" baseline="0" dirty="0">
                <a:ln>
                  <a:noFill/>
                </a:ln>
                <a:solidFill>
                  <a:srgbClr val="333333"/>
                </a:solidFill>
                <a:effectLst/>
                <a:latin typeface="Consolas" panose="020B0609020204030204" pitchFamily="49" charset="0"/>
              </a:rPr>
              <a:t>, TIMER_SOFTIRQ,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NET_TX_SOFTIRQ, NET_RX_SOFTIRQ,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BLOCK_SOFTIRQ, BLOCK_IOPOLL_SOFTIRQ,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TASKLET_SOFTIRQ, SCHED_SOFTIRQ,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 HRTIMER_SOFTIRQ, RCU_SOFTIRQ,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NR_SOFTIRQS };</a:t>
            </a:r>
            <a:r>
              <a:rPr kumimoji="0" lang="en-US" altLang="en-US" sz="2200" b="0" i="0" u="none" strike="noStrike" cap="none" normalizeH="0" baseline="0" dirty="0">
                <a:ln>
                  <a:noFill/>
                </a:ln>
                <a:solidFill>
                  <a:schemeClr val="tx1"/>
                </a:solidFill>
                <a:effectLst/>
              </a:rPr>
              <a:t> </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4B85EA2-1C91-4A3E-A21E-A1A017D5A24E}"/>
              </a:ext>
            </a:extLst>
          </p:cNvPr>
          <p:cNvPicPr>
            <a:picLocks noChangeAspect="1"/>
          </p:cNvPicPr>
          <p:nvPr/>
        </p:nvPicPr>
        <p:blipFill>
          <a:blip r:embed="rId3"/>
          <a:stretch>
            <a:fillRect/>
          </a:stretch>
        </p:blipFill>
        <p:spPr>
          <a:xfrm>
            <a:off x="5034022" y="1014613"/>
            <a:ext cx="7048500" cy="1247775"/>
          </a:xfrm>
          <a:prstGeom prst="rect">
            <a:avLst/>
          </a:prstGeom>
          <a:noFill/>
          <a:ln>
            <a:solidFill>
              <a:schemeClr val="tx1"/>
            </a:solidFill>
          </a:ln>
        </p:spPr>
      </p:pic>
      <p:sp>
        <p:nvSpPr>
          <p:cNvPr id="8" name="Content Placeholder 2">
            <a:extLst>
              <a:ext uri="{FF2B5EF4-FFF2-40B4-BE49-F238E27FC236}">
                <a16:creationId xmlns:a16="http://schemas.microsoft.com/office/drawing/2014/main" id="{BCF76F30-62DF-4C54-B787-2159676F8360}"/>
              </a:ext>
            </a:extLst>
          </p:cNvPr>
          <p:cNvSpPr txBox="1">
            <a:spLocks/>
          </p:cNvSpPr>
          <p:nvPr/>
        </p:nvSpPr>
        <p:spPr>
          <a:xfrm>
            <a:off x="57839" y="4149247"/>
            <a:ext cx="12248001" cy="2708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A top-half interrupt handler:</a:t>
            </a:r>
          </a:p>
          <a:p>
            <a:pPr lvl="2"/>
            <a:r>
              <a:rPr lang="en-US" sz="2400" dirty="0"/>
              <a:t>Sets the appropriate bit in the bitmask</a:t>
            </a:r>
          </a:p>
          <a:p>
            <a:pPr lvl="2"/>
            <a:r>
              <a:rPr lang="en-US" sz="2400" dirty="0"/>
              <a:t>If necessary, prepares a work item (e.g., “new packet arrived”) for local </a:t>
            </a:r>
            <a:r>
              <a:rPr lang="en-US" sz="2400" dirty="0" err="1"/>
              <a:t>softirq</a:t>
            </a:r>
            <a:r>
              <a:rPr lang="en-US" sz="2400" dirty="0"/>
              <a:t> thread</a:t>
            </a:r>
          </a:p>
          <a:p>
            <a:pPr lvl="2"/>
            <a:r>
              <a:rPr lang="en-US" sz="2400" dirty="0"/>
              <a:t>Wakes up the local </a:t>
            </a:r>
            <a:r>
              <a:rPr lang="en-US" sz="2400" dirty="0" err="1"/>
              <a:t>softirq</a:t>
            </a:r>
            <a:r>
              <a:rPr lang="en-US" sz="2400" dirty="0"/>
              <a:t> thread</a:t>
            </a:r>
          </a:p>
          <a:p>
            <a:pPr lvl="1"/>
            <a:r>
              <a:rPr lang="en-US" sz="2800" dirty="0"/>
              <a:t>The </a:t>
            </a:r>
            <a:r>
              <a:rPr lang="en-US" sz="2800" dirty="0" err="1"/>
              <a:t>softirq</a:t>
            </a:r>
            <a:r>
              <a:rPr lang="en-US" sz="2800" dirty="0"/>
              <a:t> thread iterates over bitmask, and for each set bit:</a:t>
            </a:r>
          </a:p>
          <a:p>
            <a:pPr lvl="2"/>
            <a:r>
              <a:rPr lang="en-US" sz="2400" dirty="0"/>
              <a:t>Executes the relevant bottom-half handler on the work queue items</a:t>
            </a:r>
          </a:p>
          <a:p>
            <a:pPr lvl="2"/>
            <a:r>
              <a:rPr lang="en-US" sz="2400" dirty="0"/>
              <a:t>Clears the relevant bits in the bitmask</a:t>
            </a:r>
          </a:p>
          <a:p>
            <a:endParaRPr lang="en-US" dirty="0"/>
          </a:p>
        </p:txBody>
      </p:sp>
      <p:sp>
        <p:nvSpPr>
          <p:cNvPr id="9" name="Arrow: Right 8">
            <a:extLst>
              <a:ext uri="{FF2B5EF4-FFF2-40B4-BE49-F238E27FC236}">
                <a16:creationId xmlns:a16="http://schemas.microsoft.com/office/drawing/2014/main" id="{080DFAB8-EF1B-4B47-8FA9-46C8A96FF314}"/>
              </a:ext>
            </a:extLst>
          </p:cNvPr>
          <p:cNvSpPr/>
          <p:nvPr/>
        </p:nvSpPr>
        <p:spPr>
          <a:xfrm>
            <a:off x="4521737" y="135128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287F9C7-C4BB-4E95-A5F8-58B77CECC8DD}"/>
              </a:ext>
            </a:extLst>
          </p:cNvPr>
          <p:cNvSpPr/>
          <p:nvPr/>
        </p:nvSpPr>
        <p:spPr>
          <a:xfrm>
            <a:off x="5031271" y="257896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6988-3294-46B0-A94C-94D48614706E}"/>
              </a:ext>
            </a:extLst>
          </p:cNvPr>
          <p:cNvSpPr>
            <a:spLocks noGrp="1"/>
          </p:cNvSpPr>
          <p:nvPr>
            <p:ph type="title"/>
          </p:nvPr>
        </p:nvSpPr>
        <p:spPr>
          <a:xfrm>
            <a:off x="838200" y="45636"/>
            <a:ext cx="10515600" cy="846730"/>
          </a:xfrm>
        </p:spPr>
        <p:txBody>
          <a:bodyPr/>
          <a:lstStyle/>
          <a:p>
            <a:r>
              <a:rPr lang="en-US" dirty="0"/>
              <a:t>How Quickly Do Frames Arrive?</a:t>
            </a:r>
          </a:p>
        </p:txBody>
      </p:sp>
      <p:sp>
        <p:nvSpPr>
          <p:cNvPr id="3" name="Content Placeholder 2">
            <a:extLst>
              <a:ext uri="{FF2B5EF4-FFF2-40B4-BE49-F238E27FC236}">
                <a16:creationId xmlns:a16="http://schemas.microsoft.com/office/drawing/2014/main" id="{0C133230-06CF-4811-B2A6-C030F3281ADA}"/>
              </a:ext>
            </a:extLst>
          </p:cNvPr>
          <p:cNvSpPr>
            <a:spLocks noGrp="1"/>
          </p:cNvSpPr>
          <p:nvPr>
            <p:ph idx="1"/>
          </p:nvPr>
        </p:nvSpPr>
        <p:spPr>
          <a:xfrm>
            <a:off x="155156" y="834168"/>
            <a:ext cx="7529113" cy="5965634"/>
          </a:xfrm>
        </p:spPr>
        <p:txBody>
          <a:bodyPr>
            <a:normAutofit lnSpcReduction="10000"/>
          </a:bodyPr>
          <a:lstStyle/>
          <a:p>
            <a:r>
              <a:rPr lang="en-US" sz="3600" dirty="0"/>
              <a:t>Assume a NIC receives the smallest possible Ethernet frames (84 bytes)</a:t>
            </a:r>
          </a:p>
          <a:p>
            <a:pPr lvl="1"/>
            <a:r>
              <a:rPr lang="en-US" sz="3200" dirty="0"/>
              <a:t>Desktop machine: 1 Gbps NIC</a:t>
            </a:r>
          </a:p>
          <a:p>
            <a:pPr lvl="2"/>
            <a:r>
              <a:rPr lang="en-US" sz="2800" dirty="0"/>
              <a:t>1,488,096 frames/sec</a:t>
            </a:r>
          </a:p>
          <a:p>
            <a:pPr lvl="2"/>
            <a:r>
              <a:rPr lang="en-US" sz="2800" dirty="0"/>
              <a:t>A frame every 672 nanoseconds</a:t>
            </a:r>
          </a:p>
          <a:p>
            <a:pPr lvl="1"/>
            <a:r>
              <a:rPr lang="en-US" sz="3200" dirty="0"/>
              <a:t>Datacenter server: 100 Gbps NIC</a:t>
            </a:r>
          </a:p>
          <a:p>
            <a:pPr lvl="2"/>
            <a:r>
              <a:rPr lang="en-US" sz="2800" dirty="0"/>
              <a:t>148,809,600 frames/sec</a:t>
            </a:r>
          </a:p>
          <a:p>
            <a:pPr lvl="2"/>
            <a:r>
              <a:rPr lang="en-US" sz="2800" dirty="0"/>
              <a:t>A frame every 6.72 nanoseconds</a:t>
            </a:r>
          </a:p>
          <a:p>
            <a:r>
              <a:rPr lang="en-US" sz="3600" dirty="0"/>
              <a:t>A 3 GHz CPU has a 0.33 nanosecond cycle length</a:t>
            </a:r>
          </a:p>
          <a:p>
            <a:r>
              <a:rPr lang="en-US" sz="3600" dirty="0"/>
              <a:t>If interrupts fire too often, a machine spends all of its time running interrupt handlers!</a:t>
            </a:r>
          </a:p>
          <a:p>
            <a:pPr lvl="1"/>
            <a:endParaRPr lang="en-US" sz="3200" dirty="0"/>
          </a:p>
          <a:p>
            <a:pPr lvl="1"/>
            <a:endParaRPr lang="en-US" sz="3200" dirty="0"/>
          </a:p>
        </p:txBody>
      </p:sp>
      <p:pic>
        <p:nvPicPr>
          <p:cNvPr id="1028" name="Picture 4" descr="Related image">
            <a:extLst>
              <a:ext uri="{FF2B5EF4-FFF2-40B4-BE49-F238E27FC236}">
                <a16:creationId xmlns:a16="http://schemas.microsoft.com/office/drawing/2014/main" id="{2738FB7F-F342-4D67-A77B-57141DFCD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0" t="4412" r="4561" b="2531"/>
          <a:stretch/>
        </p:blipFill>
        <p:spPr bwMode="auto">
          <a:xfrm>
            <a:off x="7811879" y="684636"/>
            <a:ext cx="4219460" cy="55863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FE1B43D-13C9-41F8-B002-0CDD0E9B3A16}"/>
              </a:ext>
            </a:extLst>
          </p:cNvPr>
          <p:cNvSpPr txBox="1">
            <a:spLocks/>
          </p:cNvSpPr>
          <p:nvPr/>
        </p:nvSpPr>
        <p:spPr>
          <a:xfrm>
            <a:off x="7568588" y="6107310"/>
            <a:ext cx="4590361" cy="8467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t>Interrupt Storm</a:t>
            </a:r>
          </a:p>
        </p:txBody>
      </p:sp>
      <p:sp>
        <p:nvSpPr>
          <p:cNvPr id="4" name="Arrow: Right 3">
            <a:extLst>
              <a:ext uri="{FF2B5EF4-FFF2-40B4-BE49-F238E27FC236}">
                <a16:creationId xmlns:a16="http://schemas.microsoft.com/office/drawing/2014/main" id="{8EA3A95E-2961-4607-887A-61AF64B9872E}"/>
              </a:ext>
            </a:extLst>
          </p:cNvPr>
          <p:cNvSpPr/>
          <p:nvPr/>
        </p:nvSpPr>
        <p:spPr>
          <a:xfrm>
            <a:off x="4142343" y="6268599"/>
            <a:ext cx="3669536" cy="4737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A13C-0CBA-4C30-AE7D-104AE8FB1125}"/>
              </a:ext>
            </a:extLst>
          </p:cNvPr>
          <p:cNvSpPr>
            <a:spLocks noGrp="1"/>
          </p:cNvSpPr>
          <p:nvPr>
            <p:ph type="title"/>
          </p:nvPr>
        </p:nvSpPr>
        <p:spPr>
          <a:xfrm>
            <a:off x="838200" y="144788"/>
            <a:ext cx="10515600" cy="879781"/>
          </a:xfrm>
        </p:spPr>
        <p:txBody>
          <a:bodyPr/>
          <a:lstStyle/>
          <a:p>
            <a:r>
              <a:rPr lang="en-US" dirty="0"/>
              <a:t>Interrupt Coalescing</a:t>
            </a:r>
          </a:p>
        </p:txBody>
      </p:sp>
      <p:sp>
        <p:nvSpPr>
          <p:cNvPr id="3" name="Content Placeholder 2">
            <a:extLst>
              <a:ext uri="{FF2B5EF4-FFF2-40B4-BE49-F238E27FC236}">
                <a16:creationId xmlns:a16="http://schemas.microsoft.com/office/drawing/2014/main" id="{F7ABC5B3-275B-41AD-BC2C-03239636FBA8}"/>
              </a:ext>
            </a:extLst>
          </p:cNvPr>
          <p:cNvSpPr>
            <a:spLocks noGrp="1"/>
          </p:cNvSpPr>
          <p:nvPr>
            <p:ph idx="1"/>
          </p:nvPr>
        </p:nvSpPr>
        <p:spPr>
          <a:xfrm>
            <a:off x="191877" y="1134737"/>
            <a:ext cx="11808246" cy="6654187"/>
          </a:xfrm>
        </p:spPr>
        <p:txBody>
          <a:bodyPr>
            <a:normAutofit/>
          </a:bodyPr>
          <a:lstStyle/>
          <a:p>
            <a:r>
              <a:rPr lang="en-US" sz="3000" dirty="0"/>
              <a:t>To avoid storms, limit how frequently the NIC can generate interrupts</a:t>
            </a:r>
          </a:p>
          <a:p>
            <a:pPr lvl="1"/>
            <a:r>
              <a:rPr lang="en-US" sz="2800" dirty="0"/>
              <a:t>Trade off: Higher packet throughput and lower CPU usage for higher packet latency</a:t>
            </a:r>
          </a:p>
          <a:p>
            <a:r>
              <a:rPr lang="en-US" sz="3000" dirty="0"/>
              <a:t>On Linux, use </a:t>
            </a:r>
            <a:r>
              <a:rPr lang="en-US" sz="3000" b="1" dirty="0" err="1"/>
              <a:t>ethtool</a:t>
            </a:r>
            <a:r>
              <a:rPr lang="en-US" sz="3000" dirty="0"/>
              <a:t> to read/write a NIC’s coalescing params like:</a:t>
            </a:r>
          </a:p>
          <a:p>
            <a:pPr lvl="1"/>
            <a:r>
              <a:rPr lang="en-US" sz="2800" b="1" dirty="0" err="1"/>
              <a:t>rx-usecs</a:t>
            </a:r>
            <a:r>
              <a:rPr lang="en-US" sz="2800" b="1" dirty="0"/>
              <a:t>=X:</a:t>
            </a:r>
            <a:r>
              <a:rPr lang="en-US" sz="2800" dirty="0"/>
              <a:t> Maximum delay time between arrival of packet and RX interrupt</a:t>
            </a:r>
          </a:p>
          <a:p>
            <a:pPr lvl="1"/>
            <a:r>
              <a:rPr lang="en-US" sz="2800" b="1" dirty="0" err="1"/>
              <a:t>rx</a:t>
            </a:r>
            <a:r>
              <a:rPr lang="en-US" sz="2800" b="1" dirty="0"/>
              <a:t>-frames=Y:</a:t>
            </a:r>
            <a:r>
              <a:rPr lang="en-US" sz="2800" dirty="0"/>
              <a:t> Maximum number of frames to receive before RX interrupt is fired</a:t>
            </a:r>
          </a:p>
          <a:p>
            <a:pPr lvl="1"/>
            <a:r>
              <a:rPr lang="en-US" sz="2800" b="1" dirty="0"/>
              <a:t>adaptive-</a:t>
            </a:r>
            <a:r>
              <a:rPr lang="en-US" sz="2800" b="1" dirty="0" err="1"/>
              <a:t>rx</a:t>
            </a:r>
            <a:r>
              <a:rPr lang="en-US" sz="2800" b="1" dirty="0"/>
              <a:t>=yes/no:</a:t>
            </a:r>
            <a:r>
              <a:rPr lang="en-US" sz="2800" dirty="0"/>
              <a:t> Instruct the NIC driver to monitor network traffic and</a:t>
            </a:r>
          </a:p>
          <a:p>
            <a:pPr lvl="2"/>
            <a:r>
              <a:rPr lang="en-US" sz="2400" dirty="0"/>
              <a:t>Generate interrupts aggressively when traffic volume is low</a:t>
            </a:r>
          </a:p>
          <a:p>
            <a:pPr lvl="2"/>
            <a:r>
              <a:rPr lang="en-US" sz="2400" dirty="0"/>
              <a:t>Coalesce interrupts when traffic volume is high</a:t>
            </a:r>
          </a:p>
        </p:txBody>
      </p:sp>
    </p:spTree>
    <p:extLst>
      <p:ext uri="{BB962C8B-B14F-4D97-AF65-F5344CB8AC3E}">
        <p14:creationId xmlns:p14="http://schemas.microsoft.com/office/powerpoint/2010/main" val="227011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4BF8-C54F-4D53-83D2-9B6BE948DC2E}"/>
              </a:ext>
            </a:extLst>
          </p:cNvPr>
          <p:cNvSpPr>
            <a:spLocks noGrp="1"/>
          </p:cNvSpPr>
          <p:nvPr>
            <p:ph type="title"/>
          </p:nvPr>
        </p:nvSpPr>
        <p:spPr/>
        <p:txBody>
          <a:bodyPr/>
          <a:lstStyle/>
          <a:p>
            <a:r>
              <a:rPr lang="en-US" dirty="0"/>
              <a:t>Optimizations: Recap</a:t>
            </a:r>
          </a:p>
        </p:txBody>
      </p:sp>
      <p:sp>
        <p:nvSpPr>
          <p:cNvPr id="3" name="Content Placeholder 2">
            <a:extLst>
              <a:ext uri="{FF2B5EF4-FFF2-40B4-BE49-F238E27FC236}">
                <a16:creationId xmlns:a16="http://schemas.microsoft.com/office/drawing/2014/main" id="{7650833D-99D8-4241-AC5B-D3E97404702A}"/>
              </a:ext>
            </a:extLst>
          </p:cNvPr>
          <p:cNvSpPr>
            <a:spLocks noGrp="1"/>
          </p:cNvSpPr>
          <p:nvPr>
            <p:ph idx="1"/>
          </p:nvPr>
        </p:nvSpPr>
        <p:spPr/>
        <p:txBody>
          <a:bodyPr>
            <a:normAutofit/>
          </a:bodyPr>
          <a:lstStyle/>
          <a:p>
            <a:r>
              <a:rPr lang="en-US" sz="4000" b="1" dirty="0"/>
              <a:t>DMA:</a:t>
            </a:r>
            <a:r>
              <a:rPr lang="en-US" sz="4000" dirty="0"/>
              <a:t> Allows NIC to read/write packet data without help from the CPU</a:t>
            </a:r>
          </a:p>
          <a:p>
            <a:r>
              <a:rPr lang="en-US" sz="4000" b="1" dirty="0"/>
              <a:t>Splitting interrupt handlers: </a:t>
            </a:r>
            <a:r>
              <a:rPr lang="en-US" sz="4000" dirty="0"/>
              <a:t>Minimizes the time that a machine is unresponsive to interrupts</a:t>
            </a:r>
          </a:p>
          <a:p>
            <a:r>
              <a:rPr lang="en-US" sz="4000" b="1" dirty="0"/>
              <a:t>Interrupt coalescing: </a:t>
            </a:r>
            <a:r>
              <a:rPr lang="en-US" sz="4000" dirty="0"/>
              <a:t>Reduces context-switching overheads at the cost of higher packet latency</a:t>
            </a:r>
          </a:p>
        </p:txBody>
      </p:sp>
    </p:spTree>
    <p:extLst>
      <p:ext uri="{BB962C8B-B14F-4D97-AF65-F5344CB8AC3E}">
        <p14:creationId xmlns:p14="http://schemas.microsoft.com/office/powerpoint/2010/main" val="3377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2D67-6F8A-433F-888E-00333F1F11B9}"/>
              </a:ext>
            </a:extLst>
          </p:cNvPr>
          <p:cNvSpPr>
            <a:spLocks noGrp="1"/>
          </p:cNvSpPr>
          <p:nvPr>
            <p:ph type="title"/>
          </p:nvPr>
        </p:nvSpPr>
        <p:spPr>
          <a:xfrm>
            <a:off x="0" y="1903948"/>
            <a:ext cx="3827001" cy="3050103"/>
          </a:xfrm>
        </p:spPr>
        <p:txBody>
          <a:bodyPr>
            <a:normAutofit/>
          </a:bodyPr>
          <a:lstStyle/>
          <a:p>
            <a:r>
              <a:rPr lang="en-US" sz="3900" dirty="0">
                <a:solidFill>
                  <a:schemeClr val="bg1"/>
                </a:solidFill>
              </a:rPr>
              <a:t>I WANT</a:t>
            </a:r>
            <a:br>
              <a:rPr lang="en-US" sz="3900" dirty="0">
                <a:solidFill>
                  <a:schemeClr val="bg1"/>
                </a:solidFill>
              </a:rPr>
            </a:br>
            <a:r>
              <a:rPr lang="en-US" sz="3900" dirty="0">
                <a:solidFill>
                  <a:schemeClr val="bg1"/>
                </a:solidFill>
              </a:rPr>
              <a:t>EVEN MORE OPTIMIZATION</a:t>
            </a:r>
          </a:p>
        </p:txBody>
      </p:sp>
      <p:pic>
        <p:nvPicPr>
          <p:cNvPr id="1028" name="Picture 4" descr="Related image">
            <a:extLst>
              <a:ext uri="{FF2B5EF4-FFF2-40B4-BE49-F238E27FC236}">
                <a16:creationId xmlns:a16="http://schemas.microsoft.com/office/drawing/2014/main" id="{70C3303D-2D8C-496B-84A6-71E90FE6B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73"/>
          <a:stretch/>
        </p:blipFill>
        <p:spPr bwMode="auto">
          <a:xfrm>
            <a:off x="3827001" y="0"/>
            <a:ext cx="8364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6EC6-4950-4A01-A3DA-F1A428BDDD82}"/>
              </a:ext>
            </a:extLst>
          </p:cNvPr>
          <p:cNvSpPr>
            <a:spLocks noGrp="1"/>
          </p:cNvSpPr>
          <p:nvPr>
            <p:ph type="title"/>
          </p:nvPr>
        </p:nvSpPr>
        <p:spPr>
          <a:xfrm>
            <a:off x="838200" y="55082"/>
            <a:ext cx="10515600" cy="716097"/>
          </a:xfrm>
        </p:spPr>
        <p:txBody>
          <a:bodyPr/>
          <a:lstStyle/>
          <a:p>
            <a:r>
              <a:rPr lang="en-US" dirty="0"/>
              <a:t>Kernel-managed Networking</a:t>
            </a:r>
          </a:p>
        </p:txBody>
      </p:sp>
      <p:sp>
        <p:nvSpPr>
          <p:cNvPr id="3" name="Content Placeholder 2">
            <a:extLst>
              <a:ext uri="{FF2B5EF4-FFF2-40B4-BE49-F238E27FC236}">
                <a16:creationId xmlns:a16="http://schemas.microsoft.com/office/drawing/2014/main" id="{A58C73B6-AA81-4E82-A041-F46BB1764FBA}"/>
              </a:ext>
            </a:extLst>
          </p:cNvPr>
          <p:cNvSpPr>
            <a:spLocks noGrp="1"/>
          </p:cNvSpPr>
          <p:nvPr>
            <p:ph idx="1"/>
          </p:nvPr>
        </p:nvSpPr>
        <p:spPr>
          <a:xfrm>
            <a:off x="571500" y="679700"/>
            <a:ext cx="11049000" cy="6329189"/>
          </a:xfrm>
        </p:spPr>
        <p:txBody>
          <a:bodyPr>
            <a:normAutofit lnSpcReduction="10000"/>
          </a:bodyPr>
          <a:lstStyle/>
          <a:p>
            <a:r>
              <a:rPr lang="en-US" sz="3200" b="1" dirty="0"/>
              <a:t>Good:</a:t>
            </a:r>
            <a:r>
              <a:rPr lang="en-US" sz="3200" dirty="0"/>
              <a:t> Kernel-provided abstractions make programming easier and safer</a:t>
            </a:r>
          </a:p>
          <a:p>
            <a:pPr lvl="1"/>
            <a:r>
              <a:rPr lang="en-US" sz="2800" dirty="0"/>
              <a:t>The socket interface:</a:t>
            </a:r>
          </a:p>
          <a:p>
            <a:pPr lvl="2"/>
            <a:r>
              <a:rPr lang="en-US" sz="2400" dirty="0"/>
              <a:t>Hides the quirks of each NICs</a:t>
            </a:r>
          </a:p>
          <a:p>
            <a:pPr lvl="2"/>
            <a:r>
              <a:rPr lang="en-US" sz="2400" dirty="0"/>
              <a:t>Hides the packet-level details of network protocols</a:t>
            </a:r>
          </a:p>
          <a:p>
            <a:pPr lvl="1"/>
            <a:r>
              <a:rPr lang="en-US" sz="2800" dirty="0"/>
              <a:t>Process-based memory isolation prevents different programs from tampering with each other’s network data</a:t>
            </a:r>
          </a:p>
          <a:p>
            <a:r>
              <a:rPr lang="en-US" sz="3200" b="1" dirty="0"/>
              <a:t>Bad:</a:t>
            </a:r>
            <a:r>
              <a:rPr lang="en-US" sz="3200" dirty="0"/>
              <a:t> Interacting with NICs via system calls and interrupts will incur various overheads</a:t>
            </a:r>
          </a:p>
          <a:p>
            <a:pPr lvl="1"/>
            <a:r>
              <a:rPr lang="en-US" sz="2800" dirty="0"/>
              <a:t>Context switching (</a:t>
            </a:r>
            <a:r>
              <a:rPr lang="en-US" sz="2800" dirty="0" err="1"/>
              <a:t>syscalls+interrupts</a:t>
            </a:r>
            <a:r>
              <a:rPr lang="en-US" sz="2800" dirty="0"/>
              <a:t>) into and out of the kernel</a:t>
            </a:r>
          </a:p>
          <a:p>
            <a:pPr lvl="2"/>
            <a:r>
              <a:rPr lang="en-US" sz="2400" dirty="0"/>
              <a:t>TLB pollution</a:t>
            </a:r>
          </a:p>
          <a:p>
            <a:pPr lvl="2"/>
            <a:r>
              <a:rPr lang="en-US" sz="2400" dirty="0"/>
              <a:t>Cache pollution</a:t>
            </a:r>
          </a:p>
          <a:p>
            <a:pPr lvl="2"/>
            <a:r>
              <a:rPr lang="en-US" sz="2400" dirty="0"/>
              <a:t>Kernel instructions needed to save and restore state</a:t>
            </a:r>
          </a:p>
          <a:p>
            <a:pPr lvl="1"/>
            <a:r>
              <a:rPr lang="en-US" sz="2800" dirty="0"/>
              <a:t>Data copying between user-level buffers and kernel DMA buffers</a:t>
            </a:r>
          </a:p>
          <a:p>
            <a:pPr lvl="1"/>
            <a:r>
              <a:rPr lang="en-US" sz="2800" dirty="0"/>
              <a:t>Scheduling latency: bottom halves don’t run immediately!</a:t>
            </a:r>
          </a:p>
        </p:txBody>
      </p:sp>
    </p:spTree>
    <p:extLst>
      <p:ext uri="{BB962C8B-B14F-4D97-AF65-F5344CB8AC3E}">
        <p14:creationId xmlns:p14="http://schemas.microsoft.com/office/powerpoint/2010/main" val="1995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0CC8-508D-4DFD-8934-62C7F918CBE6}"/>
              </a:ext>
            </a:extLst>
          </p:cNvPr>
          <p:cNvSpPr>
            <a:spLocks noGrp="1"/>
          </p:cNvSpPr>
          <p:nvPr>
            <p:ph type="title"/>
          </p:nvPr>
        </p:nvSpPr>
        <p:spPr>
          <a:xfrm>
            <a:off x="0" y="2950035"/>
            <a:ext cx="12192000" cy="1325563"/>
          </a:xfrm>
        </p:spPr>
        <p:txBody>
          <a:bodyPr>
            <a:normAutofit/>
          </a:bodyPr>
          <a:lstStyle/>
          <a:p>
            <a:r>
              <a:rPr lang="en-US" dirty="0">
                <a:solidFill>
                  <a:schemeClr val="bg1"/>
                </a:solidFill>
              </a:rPr>
              <a:t>Can you totally remove the kernel from the network code path?</a:t>
            </a:r>
          </a:p>
        </p:txBody>
      </p:sp>
    </p:spTree>
    <p:extLst>
      <p:ext uri="{BB962C8B-B14F-4D97-AF65-F5344CB8AC3E}">
        <p14:creationId xmlns:p14="http://schemas.microsoft.com/office/powerpoint/2010/main" val="23360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664427" y="614837"/>
            <a:ext cx="10863146" cy="2453262"/>
          </a:xfrm>
        </p:spPr>
        <p:txBody>
          <a:bodyPr>
            <a:normAutofit fontScale="92500"/>
          </a:bodyPr>
          <a:lstStyle/>
          <a:p>
            <a:r>
              <a:rPr lang="en-US" dirty="0"/>
              <a:t>The Internet™© consists of protocols that are layered above single-hop, point-to-point protocols like Ethernet</a:t>
            </a:r>
          </a:p>
          <a:p>
            <a:r>
              <a:rPr lang="en-US" dirty="0"/>
              <a:t>Example: The IP protocol connects machines across multiple hops</a:t>
            </a:r>
          </a:p>
          <a:p>
            <a:pPr lvl="1"/>
            <a:r>
              <a:rPr lang="en-US" dirty="0"/>
              <a:t>An Ethernet frame’s data is an IP packet</a:t>
            </a:r>
          </a:p>
          <a:p>
            <a:pPr lvl="1"/>
            <a:r>
              <a:rPr lang="en-US" dirty="0"/>
              <a:t>IP packet’s header has a source IP address and destination IP address</a:t>
            </a:r>
          </a:p>
          <a:p>
            <a:pPr lvl="1"/>
            <a:r>
              <a:rPr lang="en-US" dirty="0"/>
              <a:t>The “gateway” on a LAN knows how to forward IP packets destined for external hosts</a:t>
            </a:r>
          </a:p>
        </p:txBody>
      </p:sp>
      <p:sp>
        <p:nvSpPr>
          <p:cNvPr id="6" name="Title 1">
            <a:extLst>
              <a:ext uri="{FF2B5EF4-FFF2-40B4-BE49-F238E27FC236}">
                <a16:creationId xmlns:a16="http://schemas.microsoft.com/office/drawing/2014/main" id="{7673F7A0-B12B-4604-99D3-0636D311DD94}"/>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Tree>
    <p:extLst>
      <p:ext uri="{BB962C8B-B14F-4D97-AF65-F5344CB8AC3E}">
        <p14:creationId xmlns:p14="http://schemas.microsoft.com/office/powerpoint/2010/main" val="32489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tel dpdk">
            <a:extLst>
              <a:ext uri="{FF2B5EF4-FFF2-40B4-BE49-F238E27FC236}">
                <a16:creationId xmlns:a16="http://schemas.microsoft.com/office/drawing/2014/main" id="{20EFC4D9-C875-4A59-BF49-CB7454D6A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83" b="20808"/>
          <a:stretch/>
        </p:blipFill>
        <p:spPr bwMode="auto">
          <a:xfrm>
            <a:off x="493258" y="1454539"/>
            <a:ext cx="11205484" cy="353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931-19DB-4942-9F7A-4A6AE3E119AF}"/>
              </a:ext>
            </a:extLst>
          </p:cNvPr>
          <p:cNvSpPr>
            <a:spLocks noGrp="1"/>
          </p:cNvSpPr>
          <p:nvPr>
            <p:ph type="title"/>
          </p:nvPr>
        </p:nvSpPr>
        <p:spPr>
          <a:xfrm>
            <a:off x="838200" y="74388"/>
            <a:ext cx="10515600" cy="747581"/>
          </a:xfrm>
        </p:spPr>
        <p:txBody>
          <a:bodyPr>
            <a:normAutofit fontScale="90000"/>
          </a:bodyPr>
          <a:lstStyle/>
          <a:p>
            <a:r>
              <a:rPr lang="en-US" dirty="0"/>
              <a:t>SR-IOV: Extending PCIe to Virtualize NICs</a:t>
            </a:r>
          </a:p>
        </p:txBody>
      </p:sp>
      <p:sp>
        <p:nvSpPr>
          <p:cNvPr id="3" name="Content Placeholder 2">
            <a:extLst>
              <a:ext uri="{FF2B5EF4-FFF2-40B4-BE49-F238E27FC236}">
                <a16:creationId xmlns:a16="http://schemas.microsoft.com/office/drawing/2014/main" id="{9FBE5A28-454A-4572-BCF1-E69415F107F7}"/>
              </a:ext>
            </a:extLst>
          </p:cNvPr>
          <p:cNvSpPr>
            <a:spLocks noGrp="1"/>
          </p:cNvSpPr>
          <p:nvPr>
            <p:ph idx="1"/>
          </p:nvPr>
        </p:nvSpPr>
        <p:spPr>
          <a:xfrm>
            <a:off x="-670" y="877725"/>
            <a:ext cx="5931611" cy="6036030"/>
          </a:xfrm>
        </p:spPr>
        <p:txBody>
          <a:bodyPr>
            <a:normAutofit fontScale="92500" lnSpcReduction="10000"/>
          </a:bodyPr>
          <a:lstStyle/>
          <a:p>
            <a:r>
              <a:rPr lang="en-US" sz="3200" dirty="0"/>
              <a:t>In SR-IOV, a NIC “function”:</a:t>
            </a:r>
          </a:p>
          <a:p>
            <a:pPr lvl="1"/>
            <a:r>
              <a:rPr lang="en-US" sz="2800" dirty="0"/>
              <a:t>Exports a traditional NIC interface to software</a:t>
            </a:r>
          </a:p>
          <a:p>
            <a:pPr lvl="1"/>
            <a:r>
              <a:rPr lang="en-US" sz="2800" dirty="0"/>
              <a:t>Has a unique:</a:t>
            </a:r>
          </a:p>
          <a:p>
            <a:pPr lvl="2"/>
            <a:r>
              <a:rPr lang="en-US" sz="2400" dirty="0"/>
              <a:t>MAC address</a:t>
            </a:r>
          </a:p>
          <a:p>
            <a:pPr lvl="2"/>
            <a:r>
              <a:rPr lang="en-US" sz="2400" dirty="0"/>
              <a:t>PCIe requestor ID</a:t>
            </a:r>
          </a:p>
          <a:p>
            <a:pPr lvl="2"/>
            <a:r>
              <a:rPr lang="en-US" sz="2400" dirty="0"/>
              <a:t>Memory-mapped registers</a:t>
            </a:r>
          </a:p>
          <a:p>
            <a:pPr lvl="1"/>
            <a:r>
              <a:rPr lang="en-US" sz="2800" dirty="0"/>
              <a:t>Shares low-level NIC hardware resources with other functions</a:t>
            </a:r>
          </a:p>
          <a:p>
            <a:r>
              <a:rPr lang="en-US" sz="3200" dirty="0"/>
              <a:t>Each SR-IOV NIC exports multiple “virtual functions” and a single “physical” function</a:t>
            </a:r>
          </a:p>
          <a:p>
            <a:pPr lvl="1"/>
            <a:r>
              <a:rPr lang="en-US" sz="2800" dirty="0"/>
              <a:t>The physical function is used by privileged software to configure virtual functions</a:t>
            </a:r>
          </a:p>
        </p:txBody>
      </p:sp>
      <p:grpSp>
        <p:nvGrpSpPr>
          <p:cNvPr id="10" name="Group 9">
            <a:extLst>
              <a:ext uri="{FF2B5EF4-FFF2-40B4-BE49-F238E27FC236}">
                <a16:creationId xmlns:a16="http://schemas.microsoft.com/office/drawing/2014/main" id="{A62AA8DA-0478-4172-A898-4D6E85480906}"/>
              </a:ext>
            </a:extLst>
          </p:cNvPr>
          <p:cNvGrpSpPr/>
          <p:nvPr/>
        </p:nvGrpSpPr>
        <p:grpSpPr>
          <a:xfrm>
            <a:off x="5714658" y="1508319"/>
            <a:ext cx="6347857" cy="4499486"/>
            <a:chOff x="5759262" y="1039969"/>
            <a:chExt cx="6347857" cy="4499486"/>
          </a:xfrm>
        </p:grpSpPr>
        <p:cxnSp>
          <p:nvCxnSpPr>
            <p:cNvPr id="12" name="Straight Connector 11">
              <a:extLst>
                <a:ext uri="{FF2B5EF4-FFF2-40B4-BE49-F238E27FC236}">
                  <a16:creationId xmlns:a16="http://schemas.microsoft.com/office/drawing/2014/main" id="{9DFC2E57-B2D2-49C9-8ECE-636B33F1C43C}"/>
                </a:ext>
              </a:extLst>
            </p:cNvPr>
            <p:cNvCxnSpPr>
              <a:cxnSpLocks/>
              <a:endCxn id="37" idx="2"/>
            </p:cNvCxnSpPr>
            <p:nvPr/>
          </p:nvCxnSpPr>
          <p:spPr>
            <a:xfrm flipV="1">
              <a:off x="6855237" y="1936309"/>
              <a:ext cx="2103608" cy="919716"/>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DCD506E-A402-440F-91B5-BAF84F69446A}"/>
                </a:ext>
              </a:extLst>
            </p:cNvPr>
            <p:cNvSpPr/>
            <p:nvPr/>
          </p:nvSpPr>
          <p:spPr>
            <a:xfrm>
              <a:off x="5950987" y="5206948"/>
              <a:ext cx="6156132" cy="3325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sp>
          <p:nvSpPr>
            <p:cNvPr id="14" name="Rectangle 13">
              <a:extLst>
                <a:ext uri="{FF2B5EF4-FFF2-40B4-BE49-F238E27FC236}">
                  <a16:creationId xmlns:a16="http://schemas.microsoft.com/office/drawing/2014/main" id="{1CF19709-59E1-485E-B162-377B4C4172A6}"/>
                </a:ext>
              </a:extLst>
            </p:cNvPr>
            <p:cNvSpPr/>
            <p:nvPr/>
          </p:nvSpPr>
          <p:spPr>
            <a:xfrm>
              <a:off x="5905977" y="3222481"/>
              <a:ext cx="6201142" cy="128865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6BBC0EB-D335-4289-AB27-1F13DDF62538}"/>
                </a:ext>
              </a:extLst>
            </p:cNvPr>
            <p:cNvSpPr txBox="1"/>
            <p:nvPr/>
          </p:nvSpPr>
          <p:spPr>
            <a:xfrm>
              <a:off x="5759262" y="4043675"/>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grpSp>
          <p:nvGrpSpPr>
            <p:cNvPr id="17" name="Group 16">
              <a:extLst>
                <a:ext uri="{FF2B5EF4-FFF2-40B4-BE49-F238E27FC236}">
                  <a16:creationId xmlns:a16="http://schemas.microsoft.com/office/drawing/2014/main" id="{8523DC03-F59E-4BF4-8EE0-A71C7B74D514}"/>
                </a:ext>
              </a:extLst>
            </p:cNvPr>
            <p:cNvGrpSpPr/>
            <p:nvPr/>
          </p:nvGrpSpPr>
          <p:grpSpPr>
            <a:xfrm>
              <a:off x="8023938" y="4075163"/>
              <a:ext cx="2010230" cy="1131785"/>
              <a:chOff x="8877450" y="5267365"/>
              <a:chExt cx="2010230" cy="1131785"/>
            </a:xfrm>
          </p:grpSpPr>
          <p:sp>
            <p:nvSpPr>
              <p:cNvPr id="38" name="Rectangle 37">
                <a:extLst>
                  <a:ext uri="{FF2B5EF4-FFF2-40B4-BE49-F238E27FC236}">
                    <a16:creationId xmlns:a16="http://schemas.microsoft.com/office/drawing/2014/main" id="{BC615ACD-1F46-4DBE-9764-1B89C65CDF71}"/>
                  </a:ext>
                </a:extLst>
              </p:cNvPr>
              <p:cNvSpPr/>
              <p:nvPr/>
            </p:nvSpPr>
            <p:spPr>
              <a:xfrm>
                <a:off x="8877450" y="5661996"/>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39" name="Rectangle 38">
                <a:extLst>
                  <a:ext uri="{FF2B5EF4-FFF2-40B4-BE49-F238E27FC236}">
                    <a16:creationId xmlns:a16="http://schemas.microsoft.com/office/drawing/2014/main" id="{5C1AF2D6-F6C9-4704-B887-775380E5EAB6}"/>
                  </a:ext>
                </a:extLst>
              </p:cNvPr>
              <p:cNvSpPr/>
              <p:nvPr/>
            </p:nvSpPr>
            <p:spPr>
              <a:xfrm>
                <a:off x="8877450" y="5267365"/>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cxnSp>
            <p:nvCxnSpPr>
              <p:cNvPr id="40" name="Straight Arrow Connector 39">
                <a:extLst>
                  <a:ext uri="{FF2B5EF4-FFF2-40B4-BE49-F238E27FC236}">
                    <a16:creationId xmlns:a16="http://schemas.microsoft.com/office/drawing/2014/main" id="{73A7BF1B-6356-480A-96C2-2B2E36D6A3DE}"/>
                  </a:ext>
                </a:extLst>
              </p:cNvPr>
              <p:cNvCxnSpPr/>
              <p:nvPr/>
            </p:nvCxnSpPr>
            <p:spPr>
              <a:xfrm flipH="1">
                <a:off x="9837555" y="6066643"/>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12B0444-2A34-4355-8E66-9F3200403229}"/>
                </a:ext>
              </a:extLst>
            </p:cNvPr>
            <p:cNvSpPr/>
            <p:nvPr/>
          </p:nvSpPr>
          <p:spPr>
            <a:xfrm>
              <a:off x="6225757" y="3136876"/>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30721FE3-5BAE-4178-A6F1-065430D96249}"/>
                </a:ext>
              </a:extLst>
            </p:cNvPr>
            <p:cNvSpPr/>
            <p:nvPr/>
          </p:nvSpPr>
          <p:spPr>
            <a:xfrm>
              <a:off x="7765099" y="3136876"/>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7BB690AC-9FB9-4358-B9C7-1B480EEDBBEF}"/>
                </a:ext>
              </a:extLst>
            </p:cNvPr>
            <p:cNvSpPr/>
            <p:nvPr/>
          </p:nvSpPr>
          <p:spPr>
            <a:xfrm>
              <a:off x="9304441" y="3136876"/>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4AC71B6B-2A22-4388-A533-7F1628A468CE}"/>
                </a:ext>
              </a:extLst>
            </p:cNvPr>
            <p:cNvSpPr/>
            <p:nvPr/>
          </p:nvSpPr>
          <p:spPr>
            <a:xfrm>
              <a:off x="10843783" y="3136876"/>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4544C1BF-1221-429C-B387-058C34636827}"/>
                </a:ext>
              </a:extLst>
            </p:cNvPr>
            <p:cNvSpPr/>
            <p:nvPr/>
          </p:nvSpPr>
          <p:spPr>
            <a:xfrm>
              <a:off x="11417324" y="3040049"/>
              <a:ext cx="667566" cy="247665"/>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162A775F-481F-4AF0-9918-DBAD403886A1}"/>
                </a:ext>
              </a:extLst>
            </p:cNvPr>
            <p:cNvSpPr/>
            <p:nvPr/>
          </p:nvSpPr>
          <p:spPr>
            <a:xfrm>
              <a:off x="9926005" y="3040049"/>
              <a:ext cx="667566" cy="24766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167D5904-12D7-4BEF-9AB5-974111A01171}"/>
                </a:ext>
              </a:extLst>
            </p:cNvPr>
            <p:cNvSpPr/>
            <p:nvPr/>
          </p:nvSpPr>
          <p:spPr>
            <a:xfrm>
              <a:off x="8379257" y="3043560"/>
              <a:ext cx="667566" cy="247665"/>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D636DECC-66CB-45B7-BE73-EA4AD5F6F8DC}"/>
                </a:ext>
              </a:extLst>
            </p:cNvPr>
            <p:cNvSpPr/>
            <p:nvPr/>
          </p:nvSpPr>
          <p:spPr>
            <a:xfrm>
              <a:off x="6855237" y="3043560"/>
              <a:ext cx="667566" cy="2476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1BA0196E-8276-41D2-811C-B55022CC9B79}"/>
                </a:ext>
              </a:extLst>
            </p:cNvPr>
            <p:cNvGrpSpPr/>
            <p:nvPr/>
          </p:nvGrpSpPr>
          <p:grpSpPr>
            <a:xfrm>
              <a:off x="6096000" y="1039969"/>
              <a:ext cx="5557021" cy="896340"/>
              <a:chOff x="2565121" y="2133288"/>
              <a:chExt cx="1600206" cy="896340"/>
            </a:xfrm>
          </p:grpSpPr>
          <p:sp>
            <p:nvSpPr>
              <p:cNvPr id="36" name="TextBox 35">
                <a:extLst>
                  <a:ext uri="{FF2B5EF4-FFF2-40B4-BE49-F238E27FC236}">
                    <a16:creationId xmlns:a16="http://schemas.microsoft.com/office/drawing/2014/main" id="{8F855A3E-12BD-4420-9484-DED9486000A6}"/>
                  </a:ext>
                </a:extLst>
              </p:cNvPr>
              <p:cNvSpPr txBox="1"/>
              <p:nvPr/>
            </p:nvSpPr>
            <p:spPr>
              <a:xfrm>
                <a:off x="2565121" y="2133288"/>
                <a:ext cx="160020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 single physical NIC</a:t>
                </a:r>
                <a:endParaRPr lang="en-US" sz="2800" b="1" baseline="-25000" dirty="0">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075C701A-3617-4DFC-B1F6-8E613B08323E}"/>
                  </a:ext>
                </a:extLst>
              </p:cNvPr>
              <p:cNvSpPr txBox="1"/>
              <p:nvPr/>
            </p:nvSpPr>
            <p:spPr>
              <a:xfrm>
                <a:off x="2625820" y="2506408"/>
                <a:ext cx="152737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exports four NIC interfaces!</a:t>
                </a:r>
                <a:endParaRPr lang="en-US" sz="2800" b="1" baseline="-25000" dirty="0">
                  <a:latin typeface="Segoe UI" panose="020B0502040204020203" pitchFamily="34" charset="0"/>
                  <a:cs typeface="Segoe UI" panose="020B0502040204020203" pitchFamily="34" charset="0"/>
                </a:endParaRPr>
              </a:p>
            </p:txBody>
          </p:sp>
        </p:grpSp>
        <p:cxnSp>
          <p:nvCxnSpPr>
            <p:cNvPr id="27" name="Straight Connector 26">
              <a:extLst>
                <a:ext uri="{FF2B5EF4-FFF2-40B4-BE49-F238E27FC236}">
                  <a16:creationId xmlns:a16="http://schemas.microsoft.com/office/drawing/2014/main" id="{8025BE5F-8E6F-43C8-9787-1469C15437FE}"/>
                </a:ext>
              </a:extLst>
            </p:cNvPr>
            <p:cNvCxnSpPr>
              <a:cxnSpLocks/>
              <a:endCxn id="37" idx="2"/>
            </p:cNvCxnSpPr>
            <p:nvPr/>
          </p:nvCxnSpPr>
          <p:spPr>
            <a:xfrm flipH="1" flipV="1">
              <a:off x="8958845" y="1936309"/>
              <a:ext cx="2281584" cy="96323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4AAC30-ABA9-47E7-AFD8-4647FF3EDC16}"/>
                </a:ext>
              </a:extLst>
            </p:cNvPr>
            <p:cNvCxnSpPr>
              <a:cxnSpLocks/>
              <a:endCxn id="37" idx="2"/>
            </p:cNvCxnSpPr>
            <p:nvPr/>
          </p:nvCxnSpPr>
          <p:spPr>
            <a:xfrm flipH="1" flipV="1">
              <a:off x="8958845" y="1936309"/>
              <a:ext cx="1261830" cy="100834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28A165-921E-4CFE-8641-C5917EF6132F}"/>
                </a:ext>
              </a:extLst>
            </p:cNvPr>
            <p:cNvCxnSpPr>
              <a:cxnSpLocks/>
              <a:endCxn id="37" idx="2"/>
            </p:cNvCxnSpPr>
            <p:nvPr/>
          </p:nvCxnSpPr>
          <p:spPr>
            <a:xfrm flipV="1">
              <a:off x="8172048" y="1936309"/>
              <a:ext cx="786797" cy="96231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EE51C-6D66-4613-90CF-188EE0A9A823}"/>
                </a:ext>
              </a:extLst>
            </p:cNvPr>
            <p:cNvCxnSpPr>
              <a:cxnSpLocks/>
            </p:cNvCxnSpPr>
            <p:nvPr/>
          </p:nvCxnSpPr>
          <p:spPr>
            <a:xfrm>
              <a:off x="1129335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A88A1F-BF3D-4222-A06D-25BED65595D9}"/>
                </a:ext>
              </a:extLst>
            </p:cNvPr>
            <p:cNvCxnSpPr>
              <a:cxnSpLocks/>
            </p:cNvCxnSpPr>
            <p:nvPr/>
          </p:nvCxnSpPr>
          <p:spPr>
            <a:xfrm>
              <a:off x="9749260"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036ADC-9546-47D2-B4FB-BE6CB8F8B6CC}"/>
                </a:ext>
              </a:extLst>
            </p:cNvPr>
            <p:cNvCxnSpPr>
              <a:cxnSpLocks/>
            </p:cNvCxnSpPr>
            <p:nvPr/>
          </p:nvCxnSpPr>
          <p:spPr>
            <a:xfrm>
              <a:off x="8208109"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7E46F4-0757-4A8C-8F4D-14EE0FD9585C}"/>
                </a:ext>
              </a:extLst>
            </p:cNvPr>
            <p:cNvCxnSpPr>
              <a:cxnSpLocks/>
            </p:cNvCxnSpPr>
            <p:nvPr/>
          </p:nvCxnSpPr>
          <p:spPr>
            <a:xfrm>
              <a:off x="673164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3929BF-765E-4ACA-8567-21227BE762CB}"/>
                </a:ext>
              </a:extLst>
            </p:cNvPr>
            <p:cNvCxnSpPr>
              <a:cxnSpLocks/>
            </p:cNvCxnSpPr>
            <p:nvPr/>
          </p:nvCxnSpPr>
          <p:spPr>
            <a:xfrm>
              <a:off x="6722822" y="3848249"/>
              <a:ext cx="4570530"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A01F47-FDEF-4452-A9CA-E4055AC15F7D}"/>
                </a:ext>
              </a:extLst>
            </p:cNvPr>
            <p:cNvCxnSpPr>
              <a:cxnSpLocks/>
            </p:cNvCxnSpPr>
            <p:nvPr/>
          </p:nvCxnSpPr>
          <p:spPr>
            <a:xfrm flipV="1">
              <a:off x="8977844" y="3861139"/>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48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a:bodyPr>
          <a:lstStyle/>
          <a:p>
            <a:r>
              <a:rPr lang="en-US" dirty="0">
                <a:solidFill>
                  <a:schemeClr val="bg1"/>
                </a:solidFill>
              </a:rPr>
              <a:t>Kernel gives each core:</a:t>
            </a:r>
          </a:p>
          <a:p>
            <a:pPr lvl="1"/>
            <a:r>
              <a:rPr lang="en-US" dirty="0">
                <a:solidFill>
                  <a:schemeClr val="bg1"/>
                </a:solidFill>
              </a:rPr>
              <a:t>A virtual function (VF)</a:t>
            </a:r>
          </a:p>
          <a:p>
            <a:pPr lvl="1"/>
            <a:r>
              <a:rPr lang="en-US" dirty="0">
                <a:solidFill>
                  <a:schemeClr val="bg1"/>
                </a:solidFill>
              </a:rPr>
              <a:t>A DMA region that’s accessible by the VF</a:t>
            </a:r>
          </a:p>
          <a:p>
            <a:pPr lvl="1"/>
            <a:r>
              <a:rPr lang="en-US" dirty="0">
                <a:solidFill>
                  <a:schemeClr val="bg1"/>
                </a:solidFill>
              </a:rPr>
              <a:t>A </a:t>
            </a:r>
            <a:r>
              <a:rPr lang="en-US" dirty="0" err="1">
                <a:solidFill>
                  <a:schemeClr val="bg1"/>
                </a:solidFill>
              </a:rPr>
              <a:t>pthread</a:t>
            </a:r>
            <a:r>
              <a:rPr lang="en-US" dirty="0">
                <a:solidFill>
                  <a:schemeClr val="bg1"/>
                </a:solidFill>
              </a:rPr>
              <a:t> pinned to the core (to avoid TLB/cache thrashing caused by thread migration)</a:t>
            </a:r>
          </a:p>
          <a:p>
            <a:r>
              <a:rPr lang="en-US" dirty="0">
                <a:solidFill>
                  <a:schemeClr val="bg1"/>
                </a:solidFill>
              </a:rPr>
              <a:t>Each thread:</a:t>
            </a:r>
          </a:p>
          <a:p>
            <a:pPr lvl="1"/>
            <a:r>
              <a:rPr lang="en-US" dirty="0">
                <a:solidFill>
                  <a:schemeClr val="bg1"/>
                </a:solidFill>
              </a:rPr>
              <a:t>Uses spin-polling on RX ring descriptors to detect packet arrival; no interrupts!</a:t>
            </a:r>
          </a:p>
          <a:p>
            <a:pPr lvl="1"/>
            <a:r>
              <a:rPr lang="en-US" dirty="0"/>
              <a:t>Writes memory-mapped  TX registers to tell VF that outgoing packets are ready</a:t>
            </a:r>
          </a:p>
          <a:p>
            <a:r>
              <a:rPr lang="en-US" dirty="0"/>
              <a:t>RID-indexed IOMMU prevents VF from accessing arbitrary RAM</a:t>
            </a:r>
          </a:p>
        </p:txBody>
      </p:sp>
      <p:sp>
        <p:nvSpPr>
          <p:cNvPr id="84" name="Rectangle 83">
            <a:extLst>
              <a:ext uri="{FF2B5EF4-FFF2-40B4-BE49-F238E27FC236}">
                <a16:creationId xmlns:a16="http://schemas.microsoft.com/office/drawing/2014/main" id="{DB7D4345-7F62-469D-8649-3BDCD7C6DAB5}"/>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EE44AC30-3771-46F9-AE21-6A9ADB90B9BF}"/>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65069D84-4D67-4F3B-98ED-1CEA55F369F8}"/>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EB6B6A0D-6BDC-47D7-A13D-5C36E0F32F32}"/>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698E60F3-F481-4858-B403-5B79EDB77BD0}"/>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8" name="Group 7">
            <a:extLst>
              <a:ext uri="{FF2B5EF4-FFF2-40B4-BE49-F238E27FC236}">
                <a16:creationId xmlns:a16="http://schemas.microsoft.com/office/drawing/2014/main" id="{770BBE3F-F290-4E17-8FB5-E37E20D799EB}"/>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F8F864D8-9085-4246-805C-0A1E54517E52}"/>
                </a:ext>
              </a:extLst>
            </p:cNvPr>
            <p:cNvCxnSpPr>
              <a:cxnSpLocks/>
              <a:stCxn id="78" idx="2"/>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0305A4-0C38-40F3-B7C9-56F9B1B7343E}"/>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7D2EF30-5407-49F6-A003-D1AC3B3F3032}"/>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26EF485-E2BA-4E38-8342-62121AE396E4}"/>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1AEDF5-D669-4931-A064-A6419C45CE97}"/>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2302E4B-11BE-4763-AB50-3E8B910830FA}"/>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4C7D1DE0-EDB9-4A31-8729-81D3FBA8021F}"/>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Tree>
    <p:extLst>
      <p:ext uri="{BB962C8B-B14F-4D97-AF65-F5344CB8AC3E}">
        <p14:creationId xmlns:p14="http://schemas.microsoft.com/office/powerpoint/2010/main" val="1109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4533B37-8DD1-491D-86FE-7968655C5CA3}"/>
              </a:ext>
            </a:extLst>
          </p:cNvPr>
          <p:cNvGrpSpPr/>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C5A34309-68BD-415B-AEDB-8D7EACA31CB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1F4BB7F-86F3-4A01-9703-21124350B937}"/>
                </a:ext>
              </a:extLst>
            </p:cNvPr>
            <p:cNvGrpSpPr/>
            <p:nvPr/>
          </p:nvGrpSpPr>
          <p:grpSpPr>
            <a:xfrm>
              <a:off x="1706880" y="4036742"/>
              <a:ext cx="8778240" cy="731520"/>
              <a:chOff x="1025912" y="4070195"/>
              <a:chExt cx="8778240" cy="731520"/>
            </a:xfrm>
          </p:grpSpPr>
          <p:sp>
            <p:nvSpPr>
              <p:cNvPr id="76" name="Rectangle 75">
                <a:extLst>
                  <a:ext uri="{FF2B5EF4-FFF2-40B4-BE49-F238E27FC236}">
                    <a16:creationId xmlns:a16="http://schemas.microsoft.com/office/drawing/2014/main" id="{BE1F324F-3571-4FFF-B7D0-9E466CFE5669}"/>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2112908-E05E-4AB4-B179-42B31CF97475}"/>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77986C-4DC4-495C-A7B2-9185BE315806}"/>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72DBC8-3DDC-4E29-91D0-509747A2F324}"/>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84A888DB-EF95-48D8-ABE5-D7743716D05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A992C9E-B25C-4F06-A65B-66A323AB84ED}"/>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C90757-F61A-4327-8DDF-0C9A63DAEB5D}"/>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04CED34-C539-434F-B482-012EEB899995}"/>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25B7D7A-0B06-4ADD-9473-E212BF71A797}"/>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1DBB202-D057-4CB6-BFAD-2E5612925DC7}"/>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8F1964-6622-4CE1-88F4-A090D9520A36}"/>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1F1BFA4-D343-4B09-907D-707841FA879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426114C-79F2-4075-9459-BAC877D130A4}"/>
                </a:ext>
              </a:extLst>
            </p:cNvPr>
            <p:cNvGrpSpPr/>
            <p:nvPr/>
          </p:nvGrpSpPr>
          <p:grpSpPr>
            <a:xfrm>
              <a:off x="3901440" y="3238179"/>
              <a:ext cx="5070191" cy="735054"/>
              <a:chOff x="3901440" y="3238179"/>
              <a:chExt cx="5070191" cy="735054"/>
            </a:xfrm>
          </p:grpSpPr>
          <p:sp>
            <p:nvSpPr>
              <p:cNvPr id="74" name="Left Bracket 73">
                <a:extLst>
                  <a:ext uri="{FF2B5EF4-FFF2-40B4-BE49-F238E27FC236}">
                    <a16:creationId xmlns:a16="http://schemas.microsoft.com/office/drawing/2014/main" id="{C7ECF3FC-99C8-4E9F-8769-452EC00BA20D}"/>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56BACACE-CF57-493C-83EB-DC5252F6D190}"/>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sp>
          <p:nvSpPr>
            <p:cNvPr id="54" name="TextBox 53">
              <a:extLst>
                <a:ext uri="{FF2B5EF4-FFF2-40B4-BE49-F238E27FC236}">
                  <a16:creationId xmlns:a16="http://schemas.microsoft.com/office/drawing/2014/main" id="{C2C003E4-D996-4274-A3CE-25C7E1F4A408}"/>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55" name="Group 54">
              <a:extLst>
                <a:ext uri="{FF2B5EF4-FFF2-40B4-BE49-F238E27FC236}">
                  <a16:creationId xmlns:a16="http://schemas.microsoft.com/office/drawing/2014/main" id="{CC05E043-A2EC-4DCA-93F2-31063B792174}"/>
                </a:ext>
              </a:extLst>
            </p:cNvPr>
            <p:cNvGrpSpPr/>
            <p:nvPr/>
          </p:nvGrpSpPr>
          <p:grpSpPr>
            <a:xfrm>
              <a:off x="3653883" y="4768262"/>
              <a:ext cx="1226634" cy="694955"/>
              <a:chOff x="3653883" y="4768262"/>
              <a:chExt cx="1226634" cy="694955"/>
            </a:xfrm>
          </p:grpSpPr>
          <p:sp>
            <p:nvSpPr>
              <p:cNvPr id="72" name="TextBox 71">
                <a:extLst>
                  <a:ext uri="{FF2B5EF4-FFF2-40B4-BE49-F238E27FC236}">
                    <a16:creationId xmlns:a16="http://schemas.microsoft.com/office/drawing/2014/main" id="{A8634E3E-ECA6-46D0-B155-A171DEA1F6C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73" name="Straight Arrow Connector 72">
                <a:extLst>
                  <a:ext uri="{FF2B5EF4-FFF2-40B4-BE49-F238E27FC236}">
                    <a16:creationId xmlns:a16="http://schemas.microsoft.com/office/drawing/2014/main" id="{1D78260F-3918-4B40-A48A-9FB5507F8D9D}"/>
                  </a:ext>
                </a:extLst>
              </p:cNvPr>
              <p:cNvCxnSpPr>
                <a:cxnSpLocks/>
                <a:endCxn id="79"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6" name="Content Placeholder 2">
              <a:extLst>
                <a:ext uri="{FF2B5EF4-FFF2-40B4-BE49-F238E27FC236}">
                  <a16:creationId xmlns:a16="http://schemas.microsoft.com/office/drawing/2014/main" id="{9F763251-340B-4B50-8F61-484FC835BC94}"/>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can use to store packet</a:t>
              </a:r>
            </a:p>
            <a:p>
              <a:pPr>
                <a:spcBef>
                  <a:spcPts val="0"/>
                </a:spcBef>
              </a:pPr>
              <a:r>
                <a:rPr lang="en-US" sz="2000" b="1" dirty="0"/>
                <a:t>Incremented by NIC upon copying packet to descriptor’s buffer</a:t>
              </a:r>
            </a:p>
          </p:txBody>
        </p:sp>
        <p:grpSp>
          <p:nvGrpSpPr>
            <p:cNvPr id="57" name="Group 56">
              <a:extLst>
                <a:ext uri="{FF2B5EF4-FFF2-40B4-BE49-F238E27FC236}">
                  <a16:creationId xmlns:a16="http://schemas.microsoft.com/office/drawing/2014/main" id="{E6E4DF5C-1D94-420F-A2D8-581C455DA9D0}"/>
                </a:ext>
              </a:extLst>
            </p:cNvPr>
            <p:cNvGrpSpPr/>
            <p:nvPr/>
          </p:nvGrpSpPr>
          <p:grpSpPr>
            <a:xfrm>
              <a:off x="8774523" y="4768262"/>
              <a:ext cx="1226634" cy="694955"/>
              <a:chOff x="3653883" y="4768262"/>
              <a:chExt cx="1226634" cy="694955"/>
            </a:xfrm>
          </p:grpSpPr>
          <p:sp>
            <p:nvSpPr>
              <p:cNvPr id="70" name="TextBox 69">
                <a:extLst>
                  <a:ext uri="{FF2B5EF4-FFF2-40B4-BE49-F238E27FC236}">
                    <a16:creationId xmlns:a16="http://schemas.microsoft.com/office/drawing/2014/main" id="{3DFD810C-146B-4929-B1D9-A99561C00CF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1" name="Straight Arrow Connector 70">
                <a:extLst>
                  <a:ext uri="{FF2B5EF4-FFF2-40B4-BE49-F238E27FC236}">
                    <a16:creationId xmlns:a16="http://schemas.microsoft.com/office/drawing/2014/main" id="{AD6B1CDF-E7F6-4786-82C4-FAC5E7DF6503}"/>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8" name="Content Placeholder 2">
              <a:extLst>
                <a:ext uri="{FF2B5EF4-FFF2-40B4-BE49-F238E27FC236}">
                  <a16:creationId xmlns:a16="http://schemas.microsoft.com/office/drawing/2014/main" id="{EFF72888-B862-4368-80DB-1D26335C7E88}"/>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a:t>
              </a:r>
              <a:r>
                <a:rPr lang="en-US" sz="2000" b="1" u="sng" dirty="0"/>
                <a:t>cannot</a:t>
              </a:r>
              <a:r>
                <a:rPr lang="en-US" sz="2000" b="1" dirty="0"/>
                <a:t> use to store packet</a:t>
              </a:r>
            </a:p>
            <a:p>
              <a:pPr>
                <a:spcBef>
                  <a:spcPts val="0"/>
                </a:spcBef>
              </a:pPr>
              <a:r>
                <a:rPr lang="en-US" sz="2000" b="1" dirty="0"/>
                <a:t>Incremented by OS once software-level packet handling completes</a:t>
              </a:r>
            </a:p>
          </p:txBody>
        </p:sp>
        <p:cxnSp>
          <p:nvCxnSpPr>
            <p:cNvPr id="59" name="Straight Connector 58">
              <a:extLst>
                <a:ext uri="{FF2B5EF4-FFF2-40B4-BE49-F238E27FC236}">
                  <a16:creationId xmlns:a16="http://schemas.microsoft.com/office/drawing/2014/main" id="{0FEF794F-BF92-4D82-95D7-4CAAF51FC95A}"/>
                </a:ext>
              </a:extLst>
            </p:cNvPr>
            <p:cNvCxnSpPr>
              <a:cxnSpLocks/>
            </p:cNvCxnSpPr>
            <p:nvPr/>
          </p:nvCxnSpPr>
          <p:spPr>
            <a:xfrm flipH="1" flipV="1">
              <a:off x="724830" y="2176730"/>
              <a:ext cx="3016776"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006A1D-842A-4262-B0D7-BD1A1632D097}"/>
                </a:ext>
              </a:extLst>
            </p:cNvPr>
            <p:cNvCxnSpPr>
              <a:cxnSpLocks/>
            </p:cNvCxnSpPr>
            <p:nvPr/>
          </p:nvCxnSpPr>
          <p:spPr>
            <a:xfrm flipV="1">
              <a:off x="4639426" y="2167075"/>
              <a:ext cx="400925" cy="178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15C921D-6C14-4057-910F-41D4FF3B3874}"/>
                </a:ext>
              </a:extLst>
            </p:cNvPr>
            <p:cNvGrpSpPr/>
            <p:nvPr/>
          </p:nvGrpSpPr>
          <p:grpSpPr>
            <a:xfrm>
              <a:off x="614061" y="1007571"/>
              <a:ext cx="4426290" cy="1046440"/>
              <a:chOff x="1388701" y="1426221"/>
              <a:chExt cx="4426290" cy="1046440"/>
            </a:xfrm>
          </p:grpSpPr>
          <p:sp>
            <p:nvSpPr>
              <p:cNvPr id="66" name="Rectangle 65">
                <a:extLst>
                  <a:ext uri="{FF2B5EF4-FFF2-40B4-BE49-F238E27FC236}">
                    <a16:creationId xmlns:a16="http://schemas.microsoft.com/office/drawing/2014/main" id="{9BCDF86C-9064-4D41-ACAB-6CFD94D411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7" name="Rectangle 66">
                <a:extLst>
                  <a:ext uri="{FF2B5EF4-FFF2-40B4-BE49-F238E27FC236}">
                    <a16:creationId xmlns:a16="http://schemas.microsoft.com/office/drawing/2014/main" id="{EB10CF7D-0F6A-4CAD-8692-8EB31A5C78C7}"/>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1F31D3B0-3540-4379-82BB-7561A2EBD876}"/>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69" name="Rectangle 68">
                <a:extLst>
                  <a:ext uri="{FF2B5EF4-FFF2-40B4-BE49-F238E27FC236}">
                    <a16:creationId xmlns:a16="http://schemas.microsoft.com/office/drawing/2014/main" id="{79AB1311-1994-4E65-B181-DFC9DEA73DEF}"/>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pic>
          <p:nvPicPr>
            <p:cNvPr id="62" name="Picture 2" descr="Image result for spinning clock gif">
              <a:extLst>
                <a:ext uri="{FF2B5EF4-FFF2-40B4-BE49-F238E27FC236}">
                  <a16:creationId xmlns:a16="http://schemas.microsoft.com/office/drawing/2014/main" id="{1A4D9D83-BCD0-4E35-B8E4-FF265132AA9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27690" y="2077035"/>
              <a:ext cx="1183155" cy="1183155"/>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B3B235F2-64D2-46E6-9D1D-08E385DADDBD}"/>
                </a:ext>
              </a:extLst>
            </p:cNvPr>
            <p:cNvSpPr/>
            <p:nvPr/>
          </p:nvSpPr>
          <p:spPr>
            <a:xfrm>
              <a:off x="1826570" y="1504388"/>
              <a:ext cx="1915036" cy="573478"/>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42F18AE2-3CA2-492D-8B05-0E8A66D6B896}"/>
                </a:ext>
              </a:extLst>
            </p:cNvPr>
            <p:cNvSpPr/>
            <p:nvPr/>
          </p:nvSpPr>
          <p:spPr>
            <a:xfrm rot="16200000">
              <a:off x="2571961" y="2107708"/>
              <a:ext cx="367780" cy="4865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060EDB1-76CF-439A-A884-C0EEBA98D1C6}"/>
                </a:ext>
              </a:extLst>
            </p:cNvPr>
            <p:cNvSpPr/>
            <p:nvPr/>
          </p:nvSpPr>
          <p:spPr>
            <a:xfrm>
              <a:off x="2634580" y="2534856"/>
              <a:ext cx="553938" cy="2240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40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lnSpcReduction="20000"/>
          </a:bodyPr>
          <a:lstStyle/>
          <a:p>
            <a:r>
              <a:rPr lang="en-US" dirty="0">
                <a:solidFill>
                  <a:schemeClr val="bg1"/>
                </a:solidFill>
              </a:rPr>
              <a:t>Kernel gives each core:</a:t>
            </a:r>
          </a:p>
          <a:p>
            <a:pPr lvl="1"/>
            <a:r>
              <a:rPr lang="en-US" dirty="0">
                <a:solidFill>
                  <a:schemeClr val="bg1"/>
                </a:solidFill>
              </a:rPr>
              <a:t>A virtual function (VF)</a:t>
            </a:r>
          </a:p>
          <a:p>
            <a:pPr lvl="1"/>
            <a:r>
              <a:rPr lang="en-US" dirty="0">
                <a:solidFill>
                  <a:schemeClr val="bg1"/>
                </a:solidFill>
              </a:rPr>
              <a:t>A DMA region that’s accessible by the VF</a:t>
            </a:r>
          </a:p>
          <a:p>
            <a:pPr lvl="1"/>
            <a:r>
              <a:rPr lang="en-US" dirty="0">
                <a:solidFill>
                  <a:schemeClr val="bg1"/>
                </a:solidFill>
              </a:rPr>
              <a:t>A </a:t>
            </a:r>
            <a:r>
              <a:rPr lang="en-US" dirty="0" err="1">
                <a:solidFill>
                  <a:schemeClr val="bg1"/>
                </a:solidFill>
              </a:rPr>
              <a:t>pthread</a:t>
            </a:r>
            <a:r>
              <a:rPr lang="en-US" dirty="0">
                <a:solidFill>
                  <a:schemeClr val="bg1"/>
                </a:solidFill>
              </a:rPr>
              <a:t> pinned to the code (to avoid TLB/cache thrashing caused by thread migration)</a:t>
            </a:r>
          </a:p>
          <a:p>
            <a:r>
              <a:rPr lang="en-US" dirty="0">
                <a:solidFill>
                  <a:schemeClr val="bg1"/>
                </a:solidFill>
              </a:rPr>
              <a:t>OS allows each thread to access memory-mapped registers belonging to its VF, so each thread:</a:t>
            </a:r>
          </a:p>
          <a:p>
            <a:pPr lvl="1"/>
            <a:r>
              <a:rPr lang="en-US" dirty="0">
                <a:solidFill>
                  <a:schemeClr val="bg1"/>
                </a:solidFill>
              </a:rPr>
              <a:t>Uses spin-polling on RX ring descriptors to detect packet arrival; no interrupts!</a:t>
            </a:r>
          </a:p>
          <a:p>
            <a:pPr lvl="1"/>
            <a:r>
              <a:rPr lang="en-US" dirty="0">
                <a:solidFill>
                  <a:schemeClr val="bg1"/>
                </a:solidFill>
              </a:rPr>
              <a:t>Writes memory-mapped  TX Tail register to tell VF that outgoing packets are ready</a:t>
            </a:r>
          </a:p>
          <a:p>
            <a:r>
              <a:rPr lang="en-US" dirty="0">
                <a:solidFill>
                  <a:schemeClr val="bg1"/>
                </a:solidFill>
              </a:rPr>
              <a:t>RID-indexed IOMMU restricts VF to accessing just its DMA region in RAM</a:t>
            </a:r>
          </a:p>
        </p:txBody>
      </p:sp>
      <p:sp>
        <p:nvSpPr>
          <p:cNvPr id="84" name="Rectangle 83">
            <a:extLst>
              <a:ext uri="{FF2B5EF4-FFF2-40B4-BE49-F238E27FC236}">
                <a16:creationId xmlns:a16="http://schemas.microsoft.com/office/drawing/2014/main" id="{2BED4F9B-049B-4B7F-A130-4B4320D8DA6C}"/>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5E474E95-2412-40AB-B39E-C379193A8471}"/>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72F9722C-96DE-40B4-88AB-366E6B0E6466}"/>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A91AFA7F-AF27-4260-A39E-D2DC0F308573}"/>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46A9D178-4707-40B7-B68D-D4E38BA4905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102" name="Group 101">
            <a:extLst>
              <a:ext uri="{FF2B5EF4-FFF2-40B4-BE49-F238E27FC236}">
                <a16:creationId xmlns:a16="http://schemas.microsoft.com/office/drawing/2014/main" id="{9BECB955-4614-4413-AE95-55B17EA827C9}"/>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4C7C1AA3-1286-4129-A375-2A873B07E3FC}"/>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AB6A733-EAB9-4B79-B950-095FF9D6161A}"/>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1BE1AF1-704E-42D5-A7A4-BCE3CF47FA37}"/>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27A896B-BA61-4D4F-8981-1C1CE0B028E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4F051DB-3730-4B2E-8DA6-072BE2266D34}"/>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80E1999-5824-48D7-8FEF-CA90F9AB58CD}"/>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0F74C821-922B-41D1-BF93-38F1902A3FA7}"/>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Tree>
    <p:extLst>
      <p:ext uri="{BB962C8B-B14F-4D97-AF65-F5344CB8AC3E}">
        <p14:creationId xmlns:p14="http://schemas.microsoft.com/office/powerpoint/2010/main" val="37129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xEl>
                                              <p:pRg st="6" end="6"/>
                                            </p:txEl>
                                          </p:spTgt>
                                        </p:tgtEl>
                                        <p:attrNameLst>
                                          <p:attrName>style.visibility</p:attrName>
                                        </p:attrNameLst>
                                      </p:cBhvr>
                                      <p:to>
                                        <p:strVal val="visible"/>
                                      </p:to>
                                    </p:set>
                                    <p:animEffect transition="in" filter="fade">
                                      <p:cBhvr>
                                        <p:cTn id="7" dur="500"/>
                                        <p:tgtEl>
                                          <p:spTgt spid="10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7" end="7"/>
                                            </p:txEl>
                                          </p:spTgt>
                                        </p:tgtEl>
                                        <p:attrNameLst>
                                          <p:attrName>style.visibility</p:attrName>
                                        </p:attrNameLst>
                                      </p:cBhvr>
                                      <p:to>
                                        <p:strVal val="visible"/>
                                      </p:to>
                                    </p:set>
                                    <p:animEffect transition="in" filter="fade">
                                      <p:cBhvr>
                                        <p:cTn id="10" dur="500"/>
                                        <p:tgtEl>
                                          <p:spTgt spid="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209090" y="779500"/>
            <a:ext cx="3982910" cy="6524683"/>
          </a:xfrm>
        </p:spPr>
        <p:txBody>
          <a:bodyPr>
            <a:normAutofit/>
          </a:bodyPr>
          <a:lstStyle/>
          <a:p>
            <a:r>
              <a:rPr lang="en-US" dirty="0">
                <a:solidFill>
                  <a:schemeClr val="bg1"/>
                </a:solidFill>
              </a:rPr>
              <a:t>Other tricks:</a:t>
            </a:r>
          </a:p>
          <a:p>
            <a:pPr marL="568325" lvl="1" indent="-222250"/>
            <a:r>
              <a:rPr lang="en-US" dirty="0">
                <a:solidFill>
                  <a:schemeClr val="bg1"/>
                </a:solidFill>
              </a:rPr>
              <a:t>Use huge pages (2 MB or 1 GB) for packet buffer memory to reduce performance degradation caused by TLB misses</a:t>
            </a:r>
          </a:p>
          <a:p>
            <a:pPr marL="568325" lvl="1" indent="-222250"/>
            <a:r>
              <a:rPr lang="en-US" dirty="0">
                <a:solidFill>
                  <a:schemeClr val="bg1"/>
                </a:solidFill>
              </a:rPr>
              <a:t>Use cache-aligned data structures to avoid cache ping-pongs</a:t>
            </a:r>
          </a:p>
          <a:p>
            <a:pPr marL="568325" lvl="1" indent="-222250"/>
            <a:r>
              <a:rPr lang="en-US" dirty="0">
                <a:solidFill>
                  <a:schemeClr val="bg1"/>
                </a:solidFill>
              </a:rPr>
              <a:t>Use lock-free data structures when possible</a:t>
            </a:r>
          </a:p>
          <a:p>
            <a:r>
              <a:rPr lang="en-US" dirty="0">
                <a:solidFill>
                  <a:schemeClr val="bg1"/>
                </a:solidFill>
              </a:rPr>
              <a:t>DPDK can improve packet-handling latency and throughput by an order of magnitude!</a:t>
            </a:r>
          </a:p>
          <a:p>
            <a:pPr lvl="1"/>
            <a:endParaRPr lang="en-US" dirty="0">
              <a:solidFill>
                <a:schemeClr val="bg1"/>
              </a:solidFill>
            </a:endParaRPr>
          </a:p>
        </p:txBody>
      </p:sp>
      <p:sp>
        <p:nvSpPr>
          <p:cNvPr id="84" name="Rectangle 83">
            <a:extLst>
              <a:ext uri="{FF2B5EF4-FFF2-40B4-BE49-F238E27FC236}">
                <a16:creationId xmlns:a16="http://schemas.microsoft.com/office/drawing/2014/main" id="{01B24DBD-6C09-43F9-B02A-FAA5DEFB2D56}"/>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DF934B36-77CE-44A5-B5C7-290EEB4CB425}"/>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BADC1132-B757-4879-849A-9CBCE4EAA19D}"/>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FAF0BF66-E0B8-4332-A257-EB1BEDE1E9AF}"/>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EB5D385C-2E79-4535-ABA2-98AABFEEC1A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99" name="Group 98">
            <a:extLst>
              <a:ext uri="{FF2B5EF4-FFF2-40B4-BE49-F238E27FC236}">
                <a16:creationId xmlns:a16="http://schemas.microsoft.com/office/drawing/2014/main" id="{CA661889-F52D-41B2-8DE6-19CECAC9DB03}"/>
              </a:ext>
            </a:extLst>
          </p:cNvPr>
          <p:cNvGrpSpPr/>
          <p:nvPr/>
        </p:nvGrpSpPr>
        <p:grpSpPr>
          <a:xfrm>
            <a:off x="1036313" y="5100483"/>
            <a:ext cx="6038998" cy="222638"/>
            <a:chOff x="1036313" y="5100483"/>
            <a:chExt cx="6038998" cy="222638"/>
          </a:xfrm>
        </p:grpSpPr>
        <p:cxnSp>
          <p:nvCxnSpPr>
            <p:cNvPr id="102" name="Straight Connector 101">
              <a:extLst>
                <a:ext uri="{FF2B5EF4-FFF2-40B4-BE49-F238E27FC236}">
                  <a16:creationId xmlns:a16="http://schemas.microsoft.com/office/drawing/2014/main" id="{60E3B0E6-1B8A-411F-B63F-44B7A0A8E42B}"/>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E588A9-578A-4DB8-9AFF-7470B2975F47}"/>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D46F704-7EFF-463F-B7F4-8D7DA0CB6760}"/>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1C48BB-77BB-45C1-8DFC-4486A632473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D260CF-131B-4678-95F1-04B8D54BD596}"/>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121AA52-31B0-4A22-93C9-D5FE46A57D79}"/>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66EDC621-0FC8-4C6E-B5C6-B6EBC27DA042}"/>
              </a:ext>
            </a:extLst>
          </p:cNvPr>
          <p:cNvSpPr/>
          <p:nvPr/>
        </p:nvSpPr>
        <p:spPr>
          <a:xfrm>
            <a:off x="2443308" y="3876698"/>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%rt</a:t>
            </a:r>
          </a:p>
        </p:txBody>
      </p:sp>
      <p:sp>
        <p:nvSpPr>
          <p:cNvPr id="8" name="Rectangle 7">
            <a:extLst>
              <a:ext uri="{FF2B5EF4-FFF2-40B4-BE49-F238E27FC236}">
                <a16:creationId xmlns:a16="http://schemas.microsoft.com/office/drawing/2014/main" id="{86F9277F-0C7C-5147-B715-05F863580059}"/>
              </a:ext>
            </a:extLst>
          </p:cNvPr>
          <p:cNvSpPr/>
          <p:nvPr/>
        </p:nvSpPr>
        <p:spPr>
          <a:xfrm>
            <a:off x="0" y="-12516"/>
            <a:ext cx="8209090" cy="6870516"/>
          </a:xfrm>
          <a:prstGeom prst="rect">
            <a:avLst/>
          </a:prstGeom>
          <a:solidFill>
            <a:schemeClr val="tx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260071E-5590-5505-B567-E3A2A03FBD58}"/>
              </a:ext>
            </a:extLst>
          </p:cNvPr>
          <p:cNvGrpSpPr/>
          <p:nvPr/>
        </p:nvGrpSpPr>
        <p:grpSpPr>
          <a:xfrm>
            <a:off x="1771406" y="2231812"/>
            <a:ext cx="6658916" cy="4080910"/>
            <a:chOff x="1771406" y="2231812"/>
            <a:chExt cx="6658916" cy="4080910"/>
          </a:xfrm>
        </p:grpSpPr>
        <p:grpSp>
          <p:nvGrpSpPr>
            <p:cNvPr id="32" name="Group 31">
              <a:extLst>
                <a:ext uri="{FF2B5EF4-FFF2-40B4-BE49-F238E27FC236}">
                  <a16:creationId xmlns:a16="http://schemas.microsoft.com/office/drawing/2014/main" id="{07165268-5E17-491D-4F3C-F8F6CC2B5594}"/>
                </a:ext>
              </a:extLst>
            </p:cNvPr>
            <p:cNvGrpSpPr/>
            <p:nvPr/>
          </p:nvGrpSpPr>
          <p:grpSpPr>
            <a:xfrm>
              <a:off x="1771406" y="2231812"/>
              <a:ext cx="4767007" cy="4080910"/>
              <a:chOff x="1771406" y="2231812"/>
              <a:chExt cx="4767007" cy="4080910"/>
            </a:xfrm>
          </p:grpSpPr>
          <p:pic>
            <p:nvPicPr>
              <p:cNvPr id="9" name="Picture 8">
                <a:extLst>
                  <a:ext uri="{FF2B5EF4-FFF2-40B4-BE49-F238E27FC236}">
                    <a16:creationId xmlns:a16="http://schemas.microsoft.com/office/drawing/2014/main" id="{87B0C0D1-EB33-DD3B-9474-AB087235A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407" y="2231812"/>
                <a:ext cx="4743450" cy="3505200"/>
              </a:xfrm>
              <a:prstGeom prst="rect">
                <a:avLst/>
              </a:prstGeom>
            </p:spPr>
          </p:pic>
          <p:sp>
            <p:nvSpPr>
              <p:cNvPr id="11" name="TextBox 10">
                <a:extLst>
                  <a:ext uri="{FF2B5EF4-FFF2-40B4-BE49-F238E27FC236}">
                    <a16:creationId xmlns:a16="http://schemas.microsoft.com/office/drawing/2014/main" id="{19E5EE64-FE2C-7E10-5AF0-4C844A9DBDCA}"/>
                  </a:ext>
                </a:extLst>
              </p:cNvPr>
              <p:cNvSpPr txBox="1"/>
              <p:nvPr/>
            </p:nvSpPr>
            <p:spPr>
              <a:xfrm>
                <a:off x="1771406" y="5666391"/>
                <a:ext cx="4767007" cy="646331"/>
              </a:xfrm>
              <a:prstGeom prst="rect">
                <a:avLst/>
              </a:prstGeom>
              <a:solidFill>
                <a:schemeClr val="tx1"/>
              </a:solid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Polling is only a good idea</a:t>
                </a:r>
              </a:p>
              <a:p>
                <a:pPr algn="ctr"/>
                <a:r>
                  <a:rPr lang="en-US" b="1" dirty="0">
                    <a:solidFill>
                      <a:schemeClr val="bg1"/>
                    </a:solidFill>
                    <a:latin typeface="Segoe UI" panose="020B0502040204020203" pitchFamily="34" charset="0"/>
                    <a:cs typeface="Segoe UI" panose="020B0502040204020203" pitchFamily="34" charset="0"/>
                  </a:rPr>
                  <a:t>FOR NETWORK-INTENSIVE APPLICATIONS</a:t>
                </a:r>
              </a:p>
            </p:txBody>
          </p:sp>
        </p:grpSp>
        <p:sp>
          <p:nvSpPr>
            <p:cNvPr id="12" name="Arrow: Down 11">
              <a:extLst>
                <a:ext uri="{FF2B5EF4-FFF2-40B4-BE49-F238E27FC236}">
                  <a16:creationId xmlns:a16="http://schemas.microsoft.com/office/drawing/2014/main" id="{3B54EDF0-7DFE-E819-99DE-98C8867338FC}"/>
                </a:ext>
              </a:extLst>
            </p:cNvPr>
            <p:cNvSpPr/>
            <p:nvPr/>
          </p:nvSpPr>
          <p:spPr>
            <a:xfrm rot="5400000">
              <a:off x="7072360" y="4941435"/>
              <a:ext cx="874346" cy="1841578"/>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28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n>
                  <a:solidFill>
                    <a:schemeClr val="tx1"/>
                  </a:solidFill>
                </a:ln>
                <a:solidFill>
                  <a:srgbClr val="FFFF00"/>
                </a:solidFill>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a:ln>
            <a:noFill/>
          </a:ln>
        </p:spPr>
        <p:txBody>
          <a:bodyPr wrap="square" rtlCol="0">
            <a:spAutoFit/>
          </a:bodyPr>
          <a:lstStyle/>
          <a:p>
            <a:pPr algn="ctr"/>
            <a:r>
              <a:rPr lang="en-US" sz="2400"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
        <p:nvSpPr>
          <p:cNvPr id="29" name="TextBox 28">
            <a:extLst>
              <a:ext uri="{FF2B5EF4-FFF2-40B4-BE49-F238E27FC236}">
                <a16:creationId xmlns:a16="http://schemas.microsoft.com/office/drawing/2014/main" id="{0F02D0E1-1BBB-4068-99F2-DE3385B5B236}"/>
              </a:ext>
            </a:extLst>
          </p:cNvPr>
          <p:cNvSpPr txBox="1"/>
          <p:nvPr/>
        </p:nvSpPr>
        <p:spPr>
          <a:xfrm>
            <a:off x="-164480" y="2585760"/>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0000"/>
                </a:solidFill>
                <a:latin typeface="Segoe UI" panose="020B0502040204020203" pitchFamily="34" charset="0"/>
                <a:cs typeface="Segoe UI" panose="020B0502040204020203" pitchFamily="34" charset="0"/>
              </a:rPr>
              <a:t>28</a:t>
            </a:r>
          </a:p>
        </p:txBody>
      </p:sp>
      <p:sp>
        <p:nvSpPr>
          <p:cNvPr id="30" name="TextBox 29">
            <a:extLst>
              <a:ext uri="{FF2B5EF4-FFF2-40B4-BE49-F238E27FC236}">
                <a16:creationId xmlns:a16="http://schemas.microsoft.com/office/drawing/2014/main" id="{3CF27B2E-B821-436F-B4FA-DEE803790252}"/>
              </a:ext>
            </a:extLst>
          </p:cNvPr>
          <p:cNvSpPr txBox="1"/>
          <p:nvPr/>
        </p:nvSpPr>
        <p:spPr>
          <a:xfrm>
            <a:off x="4604524" y="2583605"/>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FF66"/>
                </a:solidFill>
                <a:latin typeface="Segoe UI" panose="020B0502040204020203" pitchFamily="34" charset="0"/>
                <a:cs typeface="Segoe UI" panose="020B0502040204020203" pitchFamily="34" charset="0"/>
              </a:rPr>
              <a:t>29</a:t>
            </a:r>
          </a:p>
        </p:txBody>
      </p:sp>
      <p:sp>
        <p:nvSpPr>
          <p:cNvPr id="31" name="TextBox 30">
            <a:extLst>
              <a:ext uri="{FF2B5EF4-FFF2-40B4-BE49-F238E27FC236}">
                <a16:creationId xmlns:a16="http://schemas.microsoft.com/office/drawing/2014/main" id="{DE13FE3E-27CC-494C-8014-48D5A7FBBDDD}"/>
              </a:ext>
            </a:extLst>
          </p:cNvPr>
          <p:cNvSpPr txBox="1"/>
          <p:nvPr/>
        </p:nvSpPr>
        <p:spPr>
          <a:xfrm>
            <a:off x="9368882" y="2578607"/>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00FFFF"/>
                </a:solidFill>
                <a:latin typeface="Segoe UI" panose="020B0502040204020203" pitchFamily="34" charset="0"/>
                <a:cs typeface="Segoe UI" panose="020B0502040204020203" pitchFamily="34" charset="0"/>
              </a:rPr>
              <a:t>30</a:t>
            </a:r>
          </a:p>
        </p:txBody>
      </p:sp>
      <p:grpSp>
        <p:nvGrpSpPr>
          <p:cNvPr id="32" name="Group 31">
            <a:extLst>
              <a:ext uri="{FF2B5EF4-FFF2-40B4-BE49-F238E27FC236}">
                <a16:creationId xmlns:a16="http://schemas.microsoft.com/office/drawing/2014/main" id="{A4AD8C1A-73CD-4BF9-AEDB-F95FE18843C2}"/>
              </a:ext>
            </a:extLst>
          </p:cNvPr>
          <p:cNvGrpSpPr/>
          <p:nvPr/>
        </p:nvGrpSpPr>
        <p:grpSpPr>
          <a:xfrm>
            <a:off x="2093642" y="133887"/>
            <a:ext cx="2569362" cy="2227982"/>
            <a:chOff x="2093642" y="3472499"/>
            <a:chExt cx="2569362" cy="2227982"/>
          </a:xfrm>
        </p:grpSpPr>
        <p:grpSp>
          <p:nvGrpSpPr>
            <p:cNvPr id="33" name="Group 32">
              <a:extLst>
                <a:ext uri="{FF2B5EF4-FFF2-40B4-BE49-F238E27FC236}">
                  <a16:creationId xmlns:a16="http://schemas.microsoft.com/office/drawing/2014/main" id="{BE491217-F220-409F-9F5E-9E5B7301FC50}"/>
                </a:ext>
              </a:extLst>
            </p:cNvPr>
            <p:cNvGrpSpPr/>
            <p:nvPr/>
          </p:nvGrpSpPr>
          <p:grpSpPr>
            <a:xfrm>
              <a:off x="2093642" y="3472499"/>
              <a:ext cx="2569362" cy="1837489"/>
              <a:chOff x="4856820" y="3911901"/>
              <a:chExt cx="2569362" cy="1837489"/>
            </a:xfrm>
          </p:grpSpPr>
          <p:sp>
            <p:nvSpPr>
              <p:cNvPr id="35" name="TextBox 34">
                <a:extLst>
                  <a:ext uri="{FF2B5EF4-FFF2-40B4-BE49-F238E27FC236}">
                    <a16:creationId xmlns:a16="http://schemas.microsoft.com/office/drawing/2014/main" id="{5F9F150A-C6F7-46F6-8D76-9B09CE0D1F3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50.235.189.28</a:t>
                </a:r>
              </a:p>
            </p:txBody>
          </p:sp>
          <p:sp>
            <p:nvSpPr>
              <p:cNvPr id="36" name="TextBox 35">
                <a:extLst>
                  <a:ext uri="{FF2B5EF4-FFF2-40B4-BE49-F238E27FC236}">
                    <a16:creationId xmlns:a16="http://schemas.microsoft.com/office/drawing/2014/main" id="{76363D78-243B-48CB-9D84-089B2DEDB5CC}"/>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66FF99"/>
                    </a:solidFill>
                    <a:latin typeface="Segoe UI" panose="020B0502040204020203" pitchFamily="34" charset="0"/>
                    <a:cs typeface="Segoe UI" panose="020B0502040204020203" pitchFamily="34" charset="0"/>
                  </a:rPr>
                  <a:t>172.217.3.110</a:t>
                </a:r>
              </a:p>
            </p:txBody>
          </p:sp>
          <p:sp>
            <p:nvSpPr>
              <p:cNvPr id="37" name="TextBox 36">
                <a:extLst>
                  <a:ext uri="{FF2B5EF4-FFF2-40B4-BE49-F238E27FC236}">
                    <a16:creationId xmlns:a16="http://schemas.microsoft.com/office/drawing/2014/main" id="{A8C1C5D5-3720-4E06-AD05-224368CCD918}"/>
                  </a:ext>
                </a:extLst>
              </p:cNvPr>
              <p:cNvSpPr txBox="1"/>
              <p:nvPr/>
            </p:nvSpPr>
            <p:spPr>
              <a:xfrm>
                <a:off x="4856820" y="5016932"/>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38" name="TextBox 37">
                <a:extLst>
                  <a:ext uri="{FF2B5EF4-FFF2-40B4-BE49-F238E27FC236}">
                    <a16:creationId xmlns:a16="http://schemas.microsoft.com/office/drawing/2014/main" id="{1CE42075-53BB-44FA-B32B-6418F9FD599A}"/>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9b77a14b </a:t>
                </a:r>
              </a:p>
            </p:txBody>
          </p:sp>
          <p:sp>
            <p:nvSpPr>
              <p:cNvPr id="39" name="TextBox 38">
                <a:extLst>
                  <a:ext uri="{FF2B5EF4-FFF2-40B4-BE49-F238E27FC236}">
                    <a16:creationId xmlns:a16="http://schemas.microsoft.com/office/drawing/2014/main" id="{8D4A4B4C-E82B-444E-BF92-6FA062AA4EDE}"/>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Packet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1412</a:t>
                </a:r>
              </a:p>
            </p:txBody>
          </p:sp>
        </p:grpSp>
        <p:sp>
          <p:nvSpPr>
            <p:cNvPr id="34" name="TextBox 33">
              <a:extLst>
                <a:ext uri="{FF2B5EF4-FFF2-40B4-BE49-F238E27FC236}">
                  <a16:creationId xmlns:a16="http://schemas.microsoft.com/office/drawing/2014/main" id="{B5BA6ECA-9036-44EC-BCE1-0CE26C8F839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IP packet</a:t>
              </a:r>
            </a:p>
          </p:txBody>
        </p:sp>
      </p:grpSp>
      <p:cxnSp>
        <p:nvCxnSpPr>
          <p:cNvPr id="43" name="Straight Connector 42">
            <a:extLst>
              <a:ext uri="{FF2B5EF4-FFF2-40B4-BE49-F238E27FC236}">
                <a16:creationId xmlns:a16="http://schemas.microsoft.com/office/drawing/2014/main" id="{8A37B30D-E815-4265-B3F3-BB04881F5E41}"/>
              </a:ext>
            </a:extLst>
          </p:cNvPr>
          <p:cNvCxnSpPr>
            <a:cxnSpLocks/>
          </p:cNvCxnSpPr>
          <p:nvPr/>
        </p:nvCxnSpPr>
        <p:spPr>
          <a:xfrm>
            <a:off x="4772724" y="2151596"/>
            <a:ext cx="0" cy="26131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2E5A4D-6BEB-4B72-8DCD-861AD4F66B71}"/>
              </a:ext>
            </a:extLst>
          </p:cNvPr>
          <p:cNvCxnSpPr>
            <a:cxnSpLocks/>
          </p:cNvCxnSpPr>
          <p:nvPr/>
        </p:nvCxnSpPr>
        <p:spPr>
          <a:xfrm>
            <a:off x="4667313" y="4764722"/>
            <a:ext cx="1164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484308-E5A2-4F7E-8E8F-31AB4333324D}"/>
              </a:ext>
            </a:extLst>
          </p:cNvPr>
          <p:cNvCxnSpPr>
            <a:cxnSpLocks/>
          </p:cNvCxnSpPr>
          <p:nvPr/>
        </p:nvCxnSpPr>
        <p:spPr>
          <a:xfrm>
            <a:off x="4076923" y="2151596"/>
            <a:ext cx="704298" cy="0"/>
          </a:xfrm>
          <a:prstGeom prst="line">
            <a:avLst/>
          </a:prstGeom>
          <a:ln w="22225">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4B708B-4F77-4B6C-AB0D-2B4A874B08F1}"/>
              </a:ext>
            </a:extLst>
          </p:cNvPr>
          <p:cNvSpPr txBox="1"/>
          <p:nvPr/>
        </p:nvSpPr>
        <p:spPr>
          <a:xfrm>
            <a:off x="8731405" y="3679879"/>
            <a:ext cx="17227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Gateway</a:t>
            </a:r>
          </a:p>
        </p:txBody>
      </p:sp>
      <p:cxnSp>
        <p:nvCxnSpPr>
          <p:cNvPr id="55" name="Straight Connector 54">
            <a:extLst>
              <a:ext uri="{FF2B5EF4-FFF2-40B4-BE49-F238E27FC236}">
                <a16:creationId xmlns:a16="http://schemas.microsoft.com/office/drawing/2014/main" id="{6A91CC55-A9A1-4143-8443-73882F0850A8}"/>
              </a:ext>
            </a:extLst>
          </p:cNvPr>
          <p:cNvCxnSpPr>
            <a:cxnSpLocks/>
          </p:cNvCxnSpPr>
          <p:nvPr/>
        </p:nvCxnSpPr>
        <p:spPr>
          <a:xfrm>
            <a:off x="10860357" y="1941550"/>
            <a:ext cx="0" cy="7134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44CB2460-1184-4596-A14E-53EA5706B75F}"/>
              </a:ext>
            </a:extLst>
          </p:cNvPr>
          <p:cNvPicPr>
            <a:picLocks noChangeAspect="1"/>
          </p:cNvPicPr>
          <p:nvPr/>
        </p:nvPicPr>
        <p:blipFill>
          <a:blip r:embed="rId3"/>
          <a:stretch>
            <a:fillRect/>
          </a:stretch>
        </p:blipFill>
        <p:spPr>
          <a:xfrm>
            <a:off x="9199140" y="-506744"/>
            <a:ext cx="2992860" cy="2992860"/>
          </a:xfrm>
          <a:prstGeom prst="rect">
            <a:avLst/>
          </a:prstGeom>
        </p:spPr>
      </p:pic>
      <p:sp>
        <p:nvSpPr>
          <p:cNvPr id="57" name="TextBox 56">
            <a:extLst>
              <a:ext uri="{FF2B5EF4-FFF2-40B4-BE49-F238E27FC236}">
                <a16:creationId xmlns:a16="http://schemas.microsoft.com/office/drawing/2014/main" id="{236580ED-B850-46F9-A75F-BE8D60D4FE3D}"/>
              </a:ext>
            </a:extLst>
          </p:cNvPr>
          <p:cNvSpPr txBox="1"/>
          <p:nvPr/>
        </p:nvSpPr>
        <p:spPr>
          <a:xfrm>
            <a:off x="7493624" y="1772941"/>
            <a:ext cx="271582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The Internet™©</a:t>
            </a:r>
          </a:p>
        </p:txBody>
      </p:sp>
      <p:grpSp>
        <p:nvGrpSpPr>
          <p:cNvPr id="2" name="Group 1">
            <a:extLst>
              <a:ext uri="{FF2B5EF4-FFF2-40B4-BE49-F238E27FC236}">
                <a16:creationId xmlns:a16="http://schemas.microsoft.com/office/drawing/2014/main" id="{B167E733-80D2-4A09-9789-087C0EC01D7E}"/>
              </a:ext>
            </a:extLst>
          </p:cNvPr>
          <p:cNvGrpSpPr/>
          <p:nvPr/>
        </p:nvGrpSpPr>
        <p:grpSpPr>
          <a:xfrm>
            <a:off x="6002148" y="14026"/>
            <a:ext cx="3241551" cy="1455741"/>
            <a:chOff x="6002148" y="14026"/>
            <a:chExt cx="3241551" cy="1455741"/>
          </a:xfrm>
        </p:grpSpPr>
        <p:cxnSp>
          <p:nvCxnSpPr>
            <p:cNvPr id="59" name="Straight Connector 58">
              <a:extLst>
                <a:ext uri="{FF2B5EF4-FFF2-40B4-BE49-F238E27FC236}">
                  <a16:creationId xmlns:a16="http://schemas.microsoft.com/office/drawing/2014/main" id="{F3781EC7-5B48-477D-9F32-BB02C1483E65}"/>
                </a:ext>
              </a:extLst>
            </p:cNvPr>
            <p:cNvCxnSpPr>
              <a:cxnSpLocks/>
              <a:stCxn id="58" idx="3"/>
              <a:endCxn id="54" idx="1"/>
            </p:cNvCxnSpPr>
            <p:nvPr/>
          </p:nvCxnSpPr>
          <p:spPr>
            <a:xfrm flipV="1">
              <a:off x="7919143" y="989686"/>
              <a:ext cx="1324556" cy="1038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descr="Image result for computer icon">
              <a:extLst>
                <a:ext uri="{FF2B5EF4-FFF2-40B4-BE49-F238E27FC236}">
                  <a16:creationId xmlns:a16="http://schemas.microsoft.com/office/drawing/2014/main" id="{EB0B9BE9-713C-4673-BE36-8B9DAB15F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247" y="717311"/>
              <a:ext cx="752456" cy="75245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3F43EDC3-C49F-46B6-9058-332DDDC965F0}"/>
                </a:ext>
              </a:extLst>
            </p:cNvPr>
            <p:cNvSpPr txBox="1"/>
            <p:nvPr/>
          </p:nvSpPr>
          <p:spPr>
            <a:xfrm>
              <a:off x="6002148" y="344240"/>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25:98:a0:b7:9c:ac</a:t>
              </a:r>
            </a:p>
          </p:txBody>
        </p:sp>
        <p:sp>
          <p:nvSpPr>
            <p:cNvPr id="63" name="TextBox 62">
              <a:extLst>
                <a:ext uri="{FF2B5EF4-FFF2-40B4-BE49-F238E27FC236}">
                  <a16:creationId xmlns:a16="http://schemas.microsoft.com/office/drawing/2014/main" id="{1972720A-FC3A-4F4F-BD96-C6229801E48E}"/>
                </a:ext>
              </a:extLst>
            </p:cNvPr>
            <p:cNvSpPr txBox="1"/>
            <p:nvPr/>
          </p:nvSpPr>
          <p:spPr>
            <a:xfrm>
              <a:off x="6002148" y="14026"/>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172.217.3.110</a:t>
              </a:r>
              <a:endParaRPr lang="en-US" sz="2000" b="1" dirty="0">
                <a:ln>
                  <a:solidFill>
                    <a:schemeClr val="tx1"/>
                  </a:solidFill>
                </a:ln>
                <a:solidFill>
                  <a:srgbClr val="FFFF66"/>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518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AAF2-C108-4BA6-9067-C8E0642390A2}"/>
              </a:ext>
            </a:extLst>
          </p:cNvPr>
          <p:cNvSpPr>
            <a:spLocks noGrp="1"/>
          </p:cNvSpPr>
          <p:nvPr>
            <p:ph type="title"/>
          </p:nvPr>
        </p:nvSpPr>
        <p:spPr>
          <a:xfrm>
            <a:off x="838200" y="52892"/>
            <a:ext cx="10515600" cy="939568"/>
          </a:xfrm>
        </p:spPr>
        <p:txBody>
          <a:bodyPr/>
          <a:lstStyle/>
          <a:p>
            <a:r>
              <a:rPr lang="en-US" dirty="0"/>
              <a:t>The OSI Network Stack</a:t>
            </a:r>
          </a:p>
        </p:txBody>
      </p:sp>
      <p:sp>
        <p:nvSpPr>
          <p:cNvPr id="4" name="Rectangle 3">
            <a:extLst>
              <a:ext uri="{FF2B5EF4-FFF2-40B4-BE49-F238E27FC236}">
                <a16:creationId xmlns:a16="http://schemas.microsoft.com/office/drawing/2014/main" id="{463CD81D-3F49-465D-B00C-82F28F61D0C8}"/>
              </a:ext>
            </a:extLst>
          </p:cNvPr>
          <p:cNvSpPr/>
          <p:nvPr/>
        </p:nvSpPr>
        <p:spPr>
          <a:xfrm>
            <a:off x="1962324" y="5497550"/>
            <a:ext cx="3256156" cy="1137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1: Physical</a:t>
            </a:r>
          </a:p>
        </p:txBody>
      </p:sp>
      <p:sp>
        <p:nvSpPr>
          <p:cNvPr id="5" name="Rectangle 4">
            <a:extLst>
              <a:ext uri="{FF2B5EF4-FFF2-40B4-BE49-F238E27FC236}">
                <a16:creationId xmlns:a16="http://schemas.microsoft.com/office/drawing/2014/main" id="{C84D9906-26A5-44FD-90B6-680F0FD511BE}"/>
              </a:ext>
            </a:extLst>
          </p:cNvPr>
          <p:cNvSpPr/>
          <p:nvPr/>
        </p:nvSpPr>
        <p:spPr>
          <a:xfrm>
            <a:off x="1962324" y="4360126"/>
            <a:ext cx="3256156" cy="113742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2: Link</a:t>
            </a:r>
          </a:p>
        </p:txBody>
      </p:sp>
      <p:sp>
        <p:nvSpPr>
          <p:cNvPr id="6" name="Rectangle 5">
            <a:extLst>
              <a:ext uri="{FF2B5EF4-FFF2-40B4-BE49-F238E27FC236}">
                <a16:creationId xmlns:a16="http://schemas.microsoft.com/office/drawing/2014/main" id="{70A2F8A6-D523-44C7-AD02-2D8BAE41A784}"/>
              </a:ext>
            </a:extLst>
          </p:cNvPr>
          <p:cNvSpPr/>
          <p:nvPr/>
        </p:nvSpPr>
        <p:spPr>
          <a:xfrm>
            <a:off x="1962324" y="3222702"/>
            <a:ext cx="3256156" cy="11374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3: Network</a:t>
            </a:r>
          </a:p>
        </p:txBody>
      </p:sp>
      <p:sp>
        <p:nvSpPr>
          <p:cNvPr id="7" name="Rectangle 6">
            <a:extLst>
              <a:ext uri="{FF2B5EF4-FFF2-40B4-BE49-F238E27FC236}">
                <a16:creationId xmlns:a16="http://schemas.microsoft.com/office/drawing/2014/main" id="{B0F39C33-9340-4083-912D-8F3A8556055E}"/>
              </a:ext>
            </a:extLst>
          </p:cNvPr>
          <p:cNvSpPr/>
          <p:nvPr/>
        </p:nvSpPr>
        <p:spPr>
          <a:xfrm>
            <a:off x="1962324" y="2085278"/>
            <a:ext cx="3256156" cy="1137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4: Transport</a:t>
            </a:r>
          </a:p>
        </p:txBody>
      </p:sp>
      <p:sp>
        <p:nvSpPr>
          <p:cNvPr id="8" name="Rectangle 7">
            <a:extLst>
              <a:ext uri="{FF2B5EF4-FFF2-40B4-BE49-F238E27FC236}">
                <a16:creationId xmlns:a16="http://schemas.microsoft.com/office/drawing/2014/main" id="{05BA5788-F297-485A-8712-523787A77C1A}"/>
              </a:ext>
            </a:extLst>
          </p:cNvPr>
          <p:cNvSpPr/>
          <p:nvPr/>
        </p:nvSpPr>
        <p:spPr>
          <a:xfrm>
            <a:off x="1962324" y="947854"/>
            <a:ext cx="3256156" cy="1137424"/>
          </a:xfrm>
          <a:prstGeom prst="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Application</a:t>
            </a:r>
          </a:p>
        </p:txBody>
      </p:sp>
      <p:grpSp>
        <p:nvGrpSpPr>
          <p:cNvPr id="3" name="Group 2">
            <a:extLst>
              <a:ext uri="{FF2B5EF4-FFF2-40B4-BE49-F238E27FC236}">
                <a16:creationId xmlns:a16="http://schemas.microsoft.com/office/drawing/2014/main" id="{FD504334-652A-4324-8B1B-9346B167AA53}"/>
              </a:ext>
            </a:extLst>
          </p:cNvPr>
          <p:cNvGrpSpPr/>
          <p:nvPr/>
        </p:nvGrpSpPr>
        <p:grpSpPr>
          <a:xfrm>
            <a:off x="5374599" y="5619985"/>
            <a:ext cx="6672433" cy="892552"/>
            <a:chOff x="5374599" y="5619985"/>
            <a:chExt cx="6672433" cy="892552"/>
          </a:xfrm>
        </p:grpSpPr>
        <p:sp>
          <p:nvSpPr>
            <p:cNvPr id="9" name="Arrow: Right 8">
              <a:extLst>
                <a:ext uri="{FF2B5EF4-FFF2-40B4-BE49-F238E27FC236}">
                  <a16:creationId xmlns:a16="http://schemas.microsoft.com/office/drawing/2014/main" id="{060C044D-6884-4CFB-A6B4-91C38F511881}"/>
                </a:ext>
              </a:extLst>
            </p:cNvPr>
            <p:cNvSpPr/>
            <p:nvPr/>
          </p:nvSpPr>
          <p:spPr>
            <a:xfrm>
              <a:off x="5374599" y="5759603"/>
              <a:ext cx="667386" cy="613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C5BBB5-FEB2-4ADD-AEF9-C6F04F6BF28B}"/>
                </a:ext>
              </a:extLst>
            </p:cNvPr>
            <p:cNvSpPr txBox="1"/>
            <p:nvPr/>
          </p:nvSpPr>
          <p:spPr>
            <a:xfrm>
              <a:off x="6032808" y="5619985"/>
              <a:ext cx="601422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0s and 1s encoded in the physical medium?</a:t>
              </a:r>
            </a:p>
          </p:txBody>
        </p:sp>
      </p:grpSp>
      <p:grpSp>
        <p:nvGrpSpPr>
          <p:cNvPr id="23" name="Group 22">
            <a:extLst>
              <a:ext uri="{FF2B5EF4-FFF2-40B4-BE49-F238E27FC236}">
                <a16:creationId xmlns:a16="http://schemas.microsoft.com/office/drawing/2014/main" id="{0AA52CA5-D01A-45F7-AEF1-B634AB3F9E68}"/>
              </a:ext>
            </a:extLst>
          </p:cNvPr>
          <p:cNvGrpSpPr/>
          <p:nvPr/>
        </p:nvGrpSpPr>
        <p:grpSpPr>
          <a:xfrm>
            <a:off x="5374599" y="4487849"/>
            <a:ext cx="6672432" cy="892552"/>
            <a:chOff x="5374599" y="4487849"/>
            <a:chExt cx="6672432" cy="892552"/>
          </a:xfrm>
        </p:grpSpPr>
        <p:sp>
          <p:nvSpPr>
            <p:cNvPr id="10" name="Arrow: Right 9">
              <a:extLst>
                <a:ext uri="{FF2B5EF4-FFF2-40B4-BE49-F238E27FC236}">
                  <a16:creationId xmlns:a16="http://schemas.microsoft.com/office/drawing/2014/main" id="{C3CB85E2-5138-4832-8C5B-8AEAD44A16F9}"/>
                </a:ext>
              </a:extLst>
            </p:cNvPr>
            <p:cNvSpPr/>
            <p:nvPr/>
          </p:nvSpPr>
          <p:spPr>
            <a:xfrm>
              <a:off x="5374599" y="4622179"/>
              <a:ext cx="667386" cy="613317"/>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AA0C53-1FD6-4366-9793-C71903B97B23}"/>
                </a:ext>
              </a:extLst>
            </p:cNvPr>
            <p:cNvSpPr txBox="1"/>
            <p:nvPr/>
          </p:nvSpPr>
          <p:spPr>
            <a:xfrm>
              <a:off x="6032806" y="4487849"/>
              <a:ext cx="6014225"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frames transmitted between hosts on the same physical medium?</a:t>
              </a:r>
            </a:p>
          </p:txBody>
        </p:sp>
      </p:grpSp>
      <p:grpSp>
        <p:nvGrpSpPr>
          <p:cNvPr id="28" name="Group 27">
            <a:extLst>
              <a:ext uri="{FF2B5EF4-FFF2-40B4-BE49-F238E27FC236}">
                <a16:creationId xmlns:a16="http://schemas.microsoft.com/office/drawing/2014/main" id="{1125908A-3C7B-453F-B53F-791AF41AD1EC}"/>
              </a:ext>
            </a:extLst>
          </p:cNvPr>
          <p:cNvGrpSpPr/>
          <p:nvPr/>
        </p:nvGrpSpPr>
        <p:grpSpPr>
          <a:xfrm>
            <a:off x="5374598" y="3345253"/>
            <a:ext cx="6672434" cy="892552"/>
            <a:chOff x="5374598" y="3345253"/>
            <a:chExt cx="6672434" cy="892552"/>
          </a:xfrm>
        </p:grpSpPr>
        <p:sp>
          <p:nvSpPr>
            <p:cNvPr id="11" name="Arrow: Right 10">
              <a:extLst>
                <a:ext uri="{FF2B5EF4-FFF2-40B4-BE49-F238E27FC236}">
                  <a16:creationId xmlns:a16="http://schemas.microsoft.com/office/drawing/2014/main" id="{1336F7D1-7902-4F9F-8132-01812025F0B1}"/>
                </a:ext>
              </a:extLst>
            </p:cNvPr>
            <p:cNvSpPr/>
            <p:nvPr/>
          </p:nvSpPr>
          <p:spPr>
            <a:xfrm>
              <a:off x="5374598" y="3481964"/>
              <a:ext cx="667386" cy="613317"/>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FB009E2-6115-403B-8792-1ACA12A9338B}"/>
                </a:ext>
              </a:extLst>
            </p:cNvPr>
            <p:cNvSpPr txBox="1"/>
            <p:nvPr/>
          </p:nvSpPr>
          <p:spPr>
            <a:xfrm>
              <a:off x="6032806" y="3345253"/>
              <a:ext cx="6014226"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packets exchanged between hosts separated by many hops?</a:t>
              </a:r>
            </a:p>
          </p:txBody>
        </p:sp>
      </p:grpSp>
      <p:grpSp>
        <p:nvGrpSpPr>
          <p:cNvPr id="29" name="Group 28">
            <a:extLst>
              <a:ext uri="{FF2B5EF4-FFF2-40B4-BE49-F238E27FC236}">
                <a16:creationId xmlns:a16="http://schemas.microsoft.com/office/drawing/2014/main" id="{F0EC7C51-783C-475D-8360-5768B3E1FE62}"/>
              </a:ext>
            </a:extLst>
          </p:cNvPr>
          <p:cNvGrpSpPr/>
          <p:nvPr/>
        </p:nvGrpSpPr>
        <p:grpSpPr>
          <a:xfrm>
            <a:off x="5374598" y="2202657"/>
            <a:ext cx="6817402" cy="892552"/>
            <a:chOff x="5374598" y="2202657"/>
            <a:chExt cx="6817402" cy="892552"/>
          </a:xfrm>
        </p:grpSpPr>
        <p:sp>
          <p:nvSpPr>
            <p:cNvPr id="12" name="Arrow: Right 11">
              <a:extLst>
                <a:ext uri="{FF2B5EF4-FFF2-40B4-BE49-F238E27FC236}">
                  <a16:creationId xmlns:a16="http://schemas.microsoft.com/office/drawing/2014/main" id="{254AE886-7F73-48A5-A1FB-0BE214FD6A4E}"/>
                </a:ext>
              </a:extLst>
            </p:cNvPr>
            <p:cNvSpPr/>
            <p:nvPr/>
          </p:nvSpPr>
          <p:spPr>
            <a:xfrm>
              <a:off x="5374598" y="2344540"/>
              <a:ext cx="667386" cy="6133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1154BB-323D-4655-BFF8-04C4D7D22BAB}"/>
                </a:ext>
              </a:extLst>
            </p:cNvPr>
            <p:cNvSpPr txBox="1"/>
            <p:nvPr/>
          </p:nvSpPr>
          <p:spPr>
            <a:xfrm>
              <a:off x="6032806" y="2202657"/>
              <a:ext cx="615919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Do we care about streams? Packet drops, duplications, or reordering?</a:t>
              </a:r>
            </a:p>
          </p:txBody>
        </p:sp>
      </p:grpSp>
      <p:grpSp>
        <p:nvGrpSpPr>
          <p:cNvPr id="30" name="Group 29">
            <a:extLst>
              <a:ext uri="{FF2B5EF4-FFF2-40B4-BE49-F238E27FC236}">
                <a16:creationId xmlns:a16="http://schemas.microsoft.com/office/drawing/2014/main" id="{BE8AD74A-6155-49E2-BCEC-32A099663153}"/>
              </a:ext>
            </a:extLst>
          </p:cNvPr>
          <p:cNvGrpSpPr/>
          <p:nvPr/>
        </p:nvGrpSpPr>
        <p:grpSpPr>
          <a:xfrm>
            <a:off x="5374597" y="1209907"/>
            <a:ext cx="6672434" cy="613317"/>
            <a:chOff x="5374597" y="1209907"/>
            <a:chExt cx="6672434" cy="613317"/>
          </a:xfrm>
        </p:grpSpPr>
        <p:sp>
          <p:nvSpPr>
            <p:cNvPr id="13" name="Arrow: Right 12">
              <a:extLst>
                <a:ext uri="{FF2B5EF4-FFF2-40B4-BE49-F238E27FC236}">
                  <a16:creationId xmlns:a16="http://schemas.microsoft.com/office/drawing/2014/main" id="{C7970557-B499-4DDB-9734-2A34AC3803EB}"/>
                </a:ext>
              </a:extLst>
            </p:cNvPr>
            <p:cNvSpPr/>
            <p:nvPr/>
          </p:nvSpPr>
          <p:spPr>
            <a:xfrm>
              <a:off x="5374597" y="1209907"/>
              <a:ext cx="667386" cy="613317"/>
            </a:xfrm>
            <a:prstGeom prst="rightArrow">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8645E0-A936-405D-B5A1-73C103B2362D}"/>
                </a:ext>
              </a:extLst>
            </p:cNvPr>
            <p:cNvSpPr txBox="1"/>
            <p:nvPr/>
          </p:nvSpPr>
          <p:spPr>
            <a:xfrm>
              <a:off x="6032806" y="1270343"/>
              <a:ext cx="6014225" cy="492443"/>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Application-specific data</a:t>
              </a:r>
            </a:p>
          </p:txBody>
        </p:sp>
      </p:grpSp>
      <p:grpSp>
        <p:nvGrpSpPr>
          <p:cNvPr id="31" name="Group 30">
            <a:extLst>
              <a:ext uri="{FF2B5EF4-FFF2-40B4-BE49-F238E27FC236}">
                <a16:creationId xmlns:a16="http://schemas.microsoft.com/office/drawing/2014/main" id="{9865CF34-7485-404E-937C-359CA7AB5CDA}"/>
              </a:ext>
            </a:extLst>
          </p:cNvPr>
          <p:cNvGrpSpPr/>
          <p:nvPr/>
        </p:nvGrpSpPr>
        <p:grpSpPr>
          <a:xfrm>
            <a:off x="-51803" y="4405569"/>
            <a:ext cx="1909320" cy="2229405"/>
            <a:chOff x="-51803" y="4405569"/>
            <a:chExt cx="1909320" cy="2229405"/>
          </a:xfrm>
        </p:grpSpPr>
        <p:sp>
          <p:nvSpPr>
            <p:cNvPr id="22" name="Left Bracket 21">
              <a:extLst>
                <a:ext uri="{FF2B5EF4-FFF2-40B4-BE49-F238E27FC236}">
                  <a16:creationId xmlns:a16="http://schemas.microsoft.com/office/drawing/2014/main" id="{EEFFBE86-0F54-411E-86DC-D943AD9C4BFB}"/>
                </a:ext>
              </a:extLst>
            </p:cNvPr>
            <p:cNvSpPr/>
            <p:nvPr/>
          </p:nvSpPr>
          <p:spPr>
            <a:xfrm>
              <a:off x="1534547" y="4405569"/>
              <a:ext cx="322970" cy="222940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B6DA6E6-DFE8-42C6-AD55-8F725120398F}"/>
                </a:ext>
              </a:extLst>
            </p:cNvPr>
            <p:cNvSpPr txBox="1"/>
            <p:nvPr/>
          </p:nvSpPr>
          <p:spPr>
            <a:xfrm>
              <a:off x="-51803" y="4986712"/>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a:t>
              </a:r>
              <a:r>
                <a:rPr lang="en-US" sz="2600" b="1" dirty="0" err="1">
                  <a:latin typeface="Segoe UI" panose="020B0502040204020203" pitchFamily="34" charset="0"/>
                  <a:cs typeface="Segoe UI" panose="020B0502040204020203" pitchFamily="34" charset="0"/>
                </a:rPr>
                <a:t>WiFi</a:t>
              </a:r>
              <a:r>
                <a:rPr lang="en-US" sz="2600" b="1" dirty="0">
                  <a:latin typeface="Segoe UI" panose="020B0502040204020203" pitchFamily="34" charset="0"/>
                  <a:cs typeface="Segoe UI" panose="020B0502040204020203" pitchFamily="34" charset="0"/>
                </a:rPr>
                <a:t>,</a:t>
              </a:r>
            </a:p>
            <a:p>
              <a:pPr algn="ctr"/>
              <a:r>
                <a:rPr lang="en-US" sz="2600" b="1" dirty="0">
                  <a:latin typeface="Segoe UI" panose="020B0502040204020203" pitchFamily="34" charset="0"/>
                  <a:cs typeface="Segoe UI" panose="020B0502040204020203" pitchFamily="34" charset="0"/>
                </a:rPr>
                <a:t>Ethernet</a:t>
              </a:r>
            </a:p>
          </p:txBody>
        </p:sp>
      </p:grpSp>
      <p:grpSp>
        <p:nvGrpSpPr>
          <p:cNvPr id="32" name="Group 31">
            <a:extLst>
              <a:ext uri="{FF2B5EF4-FFF2-40B4-BE49-F238E27FC236}">
                <a16:creationId xmlns:a16="http://schemas.microsoft.com/office/drawing/2014/main" id="{8B9305DB-01B5-4786-928B-6E7CC912BEAD}"/>
              </a:ext>
            </a:extLst>
          </p:cNvPr>
          <p:cNvGrpSpPr/>
          <p:nvPr/>
        </p:nvGrpSpPr>
        <p:grpSpPr>
          <a:xfrm>
            <a:off x="101597" y="3265354"/>
            <a:ext cx="1761293" cy="1046535"/>
            <a:chOff x="101597" y="3265354"/>
            <a:chExt cx="1761293" cy="1046535"/>
          </a:xfrm>
        </p:grpSpPr>
        <p:sp>
          <p:nvSpPr>
            <p:cNvPr id="21" name="Left Bracket 20">
              <a:extLst>
                <a:ext uri="{FF2B5EF4-FFF2-40B4-BE49-F238E27FC236}">
                  <a16:creationId xmlns:a16="http://schemas.microsoft.com/office/drawing/2014/main" id="{72730D17-72FC-484B-8048-58CC6F72107E}"/>
                </a:ext>
              </a:extLst>
            </p:cNvPr>
            <p:cNvSpPr/>
            <p:nvPr/>
          </p:nvSpPr>
          <p:spPr>
            <a:xfrm>
              <a:off x="1539920" y="3265354"/>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2869B759-9E13-449B-B428-E098945EA509}"/>
                </a:ext>
              </a:extLst>
            </p:cNvPr>
            <p:cNvSpPr txBox="1"/>
            <p:nvPr/>
          </p:nvSpPr>
          <p:spPr>
            <a:xfrm>
              <a:off x="101597" y="3542399"/>
              <a:ext cx="1354437" cy="492443"/>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IP</a:t>
              </a:r>
            </a:p>
          </p:txBody>
        </p:sp>
      </p:grpSp>
      <p:grpSp>
        <p:nvGrpSpPr>
          <p:cNvPr id="33" name="Group 32">
            <a:extLst>
              <a:ext uri="{FF2B5EF4-FFF2-40B4-BE49-F238E27FC236}">
                <a16:creationId xmlns:a16="http://schemas.microsoft.com/office/drawing/2014/main" id="{BDCCB130-AD2B-4E8E-9891-07E8B717701F}"/>
              </a:ext>
            </a:extLst>
          </p:cNvPr>
          <p:cNvGrpSpPr/>
          <p:nvPr/>
        </p:nvGrpSpPr>
        <p:grpSpPr>
          <a:xfrm>
            <a:off x="101597" y="2125665"/>
            <a:ext cx="1761293" cy="1046535"/>
            <a:chOff x="101597" y="2125665"/>
            <a:chExt cx="1761293" cy="1046535"/>
          </a:xfrm>
        </p:grpSpPr>
        <p:sp>
          <p:nvSpPr>
            <p:cNvPr id="20" name="Left Bracket 19">
              <a:extLst>
                <a:ext uri="{FF2B5EF4-FFF2-40B4-BE49-F238E27FC236}">
                  <a16:creationId xmlns:a16="http://schemas.microsoft.com/office/drawing/2014/main" id="{CCBA10EB-AA62-4AE4-B37E-988BBC36A9F1}"/>
                </a:ext>
              </a:extLst>
            </p:cNvPr>
            <p:cNvSpPr/>
            <p:nvPr/>
          </p:nvSpPr>
          <p:spPr>
            <a:xfrm>
              <a:off x="1539920" y="2125665"/>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1BC98CB-BDB4-424E-AFB6-80AAD586394E}"/>
                </a:ext>
              </a:extLst>
            </p:cNvPr>
            <p:cNvSpPr txBox="1"/>
            <p:nvPr/>
          </p:nvSpPr>
          <p:spPr>
            <a:xfrm>
              <a:off x="101597" y="2256306"/>
              <a:ext cx="1354437"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TCP,</a:t>
              </a:r>
            </a:p>
            <a:p>
              <a:pPr algn="ctr"/>
              <a:r>
                <a:rPr lang="en-US" sz="2600" b="1" dirty="0">
                  <a:latin typeface="Segoe UI" panose="020B0502040204020203" pitchFamily="34" charset="0"/>
                  <a:cs typeface="Segoe UI" panose="020B0502040204020203" pitchFamily="34" charset="0"/>
                </a:rPr>
                <a:t>UDP</a:t>
              </a:r>
            </a:p>
          </p:txBody>
        </p:sp>
      </p:grpSp>
      <p:grpSp>
        <p:nvGrpSpPr>
          <p:cNvPr id="34" name="Group 33">
            <a:extLst>
              <a:ext uri="{FF2B5EF4-FFF2-40B4-BE49-F238E27FC236}">
                <a16:creationId xmlns:a16="http://schemas.microsoft.com/office/drawing/2014/main" id="{D3257C48-C8C7-4450-9A0D-157DFB34FADE}"/>
              </a:ext>
            </a:extLst>
          </p:cNvPr>
          <p:cNvGrpSpPr/>
          <p:nvPr/>
        </p:nvGrpSpPr>
        <p:grpSpPr>
          <a:xfrm>
            <a:off x="-51803" y="970997"/>
            <a:ext cx="1920066" cy="1046535"/>
            <a:chOff x="-51803" y="970997"/>
            <a:chExt cx="1920066" cy="1046535"/>
          </a:xfrm>
        </p:grpSpPr>
        <p:sp>
          <p:nvSpPr>
            <p:cNvPr id="19" name="Left Bracket 18">
              <a:extLst>
                <a:ext uri="{FF2B5EF4-FFF2-40B4-BE49-F238E27FC236}">
                  <a16:creationId xmlns:a16="http://schemas.microsoft.com/office/drawing/2014/main" id="{E219FF0A-2C60-4384-80F7-E7076EB0A966}"/>
                </a:ext>
              </a:extLst>
            </p:cNvPr>
            <p:cNvSpPr/>
            <p:nvPr/>
          </p:nvSpPr>
          <p:spPr>
            <a:xfrm>
              <a:off x="1545293" y="970997"/>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0DFDA01-AD61-4186-86A5-7D2BD3B4441A}"/>
                </a:ext>
              </a:extLst>
            </p:cNvPr>
            <p:cNvSpPr txBox="1"/>
            <p:nvPr/>
          </p:nvSpPr>
          <p:spPr>
            <a:xfrm>
              <a:off x="-51803" y="1058408"/>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HTTP,</a:t>
              </a:r>
            </a:p>
            <a:p>
              <a:pPr algn="ctr"/>
              <a:r>
                <a:rPr lang="en-US" sz="2600" b="1" dirty="0">
                  <a:latin typeface="Segoe UI" panose="020B0502040204020203" pitchFamily="34" charset="0"/>
                  <a:cs typeface="Segoe UI" panose="020B0502040204020203" pitchFamily="34" charset="0"/>
                </a:rPr>
                <a:t>SSH, POP</a:t>
              </a:r>
            </a:p>
          </p:txBody>
        </p:sp>
      </p:grpSp>
    </p:spTree>
    <p:extLst>
      <p:ext uri="{BB962C8B-B14F-4D97-AF65-F5344CB8AC3E}">
        <p14:creationId xmlns:p14="http://schemas.microsoft.com/office/powerpoint/2010/main" val="2898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18B83-F5ED-DC17-23A4-90E1DBD609FF}"/>
              </a:ext>
            </a:extLst>
          </p:cNvPr>
          <p:cNvPicPr>
            <a:picLocks noChangeAspect="1"/>
          </p:cNvPicPr>
          <p:nvPr/>
        </p:nvPicPr>
        <p:blipFill>
          <a:blip r:embed="rId2"/>
          <a:stretch>
            <a:fillRect/>
          </a:stretch>
        </p:blipFill>
        <p:spPr>
          <a:xfrm>
            <a:off x="0" y="0"/>
            <a:ext cx="12192000" cy="6858000"/>
          </a:xfrm>
          <a:prstGeom prst="rect">
            <a:avLst/>
          </a:prstGeom>
        </p:spPr>
      </p:pic>
      <p:sp>
        <p:nvSpPr>
          <p:cNvPr id="6" name="Left Bracket 5">
            <a:extLst>
              <a:ext uri="{FF2B5EF4-FFF2-40B4-BE49-F238E27FC236}">
                <a16:creationId xmlns:a16="http://schemas.microsoft.com/office/drawing/2014/main" id="{A200C255-6F5C-6F32-0B9D-DB1CB8C90DC1}"/>
              </a:ext>
            </a:extLst>
          </p:cNvPr>
          <p:cNvSpPr/>
          <p:nvPr/>
        </p:nvSpPr>
        <p:spPr>
          <a:xfrm>
            <a:off x="2788854" y="2125665"/>
            <a:ext cx="456148" cy="4520462"/>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5F76D3E-0AA8-7399-731A-944BD98A9B3B}"/>
              </a:ext>
            </a:extLst>
          </p:cNvPr>
          <p:cNvSpPr txBox="1"/>
          <p:nvPr/>
        </p:nvSpPr>
        <p:spPr>
          <a:xfrm>
            <a:off x="401441" y="2865863"/>
            <a:ext cx="2419814" cy="1384995"/>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 code implements these layers!</a:t>
            </a:r>
          </a:p>
        </p:txBody>
      </p:sp>
    </p:spTree>
    <p:extLst>
      <p:ext uri="{BB962C8B-B14F-4D97-AF65-F5344CB8AC3E}">
        <p14:creationId xmlns:p14="http://schemas.microsoft.com/office/powerpoint/2010/main" val="36278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0 L 0.25 0 E" pathEditMode="relative" ptsTypes="">
                                      <p:cBhvr>
                                        <p:cTn id="6" dur="1000" fill="hold"/>
                                        <p:tgtEl>
                                          <p:spTgt spid="5"/>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1" nodeType="withEffect">
                                  <p:stCondLst>
                                    <p:cond delay="0"/>
                                  </p:stCondLst>
                                  <p:childTnLst>
                                    <p:animRot by="120000">
                                      <p:cBhvr>
                                        <p:cTn id="21" dur="100" fill="hold">
                                          <p:stCondLst>
                                            <p:cond delay="0"/>
                                          </p:stCondLst>
                                        </p:cTn>
                                        <p:tgtEl>
                                          <p:spTgt spid="7"/>
                                        </p:tgtEl>
                                        <p:attrNameLst>
                                          <p:attrName>r</p:attrName>
                                        </p:attrNameLst>
                                      </p:cBhvr>
                                    </p:animRot>
                                    <p:animRot by="-240000">
                                      <p:cBhvr>
                                        <p:cTn id="22" dur="200" fill="hold">
                                          <p:stCondLst>
                                            <p:cond delay="200"/>
                                          </p:stCondLst>
                                        </p:cTn>
                                        <p:tgtEl>
                                          <p:spTgt spid="7"/>
                                        </p:tgtEl>
                                        <p:attrNameLst>
                                          <p:attrName>r</p:attrName>
                                        </p:attrNameLst>
                                      </p:cBhvr>
                                    </p:animRot>
                                    <p:animRot by="240000">
                                      <p:cBhvr>
                                        <p:cTn id="23" dur="200" fill="hold">
                                          <p:stCondLst>
                                            <p:cond delay="400"/>
                                          </p:stCondLst>
                                        </p:cTn>
                                        <p:tgtEl>
                                          <p:spTgt spid="7"/>
                                        </p:tgtEl>
                                        <p:attrNameLst>
                                          <p:attrName>r</p:attrName>
                                        </p:attrNameLst>
                                      </p:cBhvr>
                                    </p:animRot>
                                    <p:animRot by="-240000">
                                      <p:cBhvr>
                                        <p:cTn id="24" dur="200" fill="hold">
                                          <p:stCondLst>
                                            <p:cond delay="600"/>
                                          </p:stCondLst>
                                        </p:cTn>
                                        <p:tgtEl>
                                          <p:spTgt spid="7"/>
                                        </p:tgtEl>
                                        <p:attrNameLst>
                                          <p:attrName>r</p:attrName>
                                        </p:attrNameLst>
                                      </p:cBhvr>
                                    </p:animRot>
                                    <p:animRot by="120000">
                                      <p:cBhvr>
                                        <p:cTn id="2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9FE1-EDE6-45CE-8B17-55AF2D0C7B5B}"/>
              </a:ext>
            </a:extLst>
          </p:cNvPr>
          <p:cNvSpPr>
            <a:spLocks noGrp="1"/>
          </p:cNvSpPr>
          <p:nvPr>
            <p:ph type="title"/>
          </p:nvPr>
        </p:nvSpPr>
        <p:spPr>
          <a:xfrm>
            <a:off x="715537" y="1463813"/>
            <a:ext cx="11138210" cy="1325563"/>
          </a:xfrm>
        </p:spPr>
        <p:txBody>
          <a:bodyPr/>
          <a:lstStyle/>
          <a:p>
            <a:pPr algn="l"/>
            <a:r>
              <a:rPr lang="en-US" dirty="0"/>
              <a:t>Today’s lecture: How does the kernel . . .</a:t>
            </a:r>
          </a:p>
        </p:txBody>
      </p:sp>
      <p:sp>
        <p:nvSpPr>
          <p:cNvPr id="6" name="Title 1">
            <a:extLst>
              <a:ext uri="{FF2B5EF4-FFF2-40B4-BE49-F238E27FC236}">
                <a16:creationId xmlns:a16="http://schemas.microsoft.com/office/drawing/2014/main" id="{330540BD-530A-4C6A-994C-D1653787ABA8}"/>
              </a:ext>
            </a:extLst>
          </p:cNvPr>
          <p:cNvSpPr txBox="1">
            <a:spLocks/>
          </p:cNvSpPr>
          <p:nvPr/>
        </p:nvSpPr>
        <p:spPr>
          <a:xfrm>
            <a:off x="715537" y="4536846"/>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 . . ?</a:t>
            </a:r>
          </a:p>
        </p:txBody>
      </p:sp>
      <p:sp>
        <p:nvSpPr>
          <p:cNvPr id="7" name="Content Placeholder 2">
            <a:extLst>
              <a:ext uri="{FF2B5EF4-FFF2-40B4-BE49-F238E27FC236}">
                <a16:creationId xmlns:a16="http://schemas.microsoft.com/office/drawing/2014/main" id="{5F78355A-FD12-4633-90FE-0789B530E393}"/>
              </a:ext>
            </a:extLst>
          </p:cNvPr>
          <p:cNvSpPr>
            <a:spLocks noGrp="1"/>
          </p:cNvSpPr>
          <p:nvPr>
            <p:ph idx="1"/>
          </p:nvPr>
        </p:nvSpPr>
        <p:spPr>
          <a:xfrm>
            <a:off x="1084456" y="2475505"/>
            <a:ext cx="9086386" cy="2475571"/>
          </a:xfrm>
        </p:spPr>
        <p:txBody>
          <a:bodyPr>
            <a:normAutofit/>
          </a:bodyPr>
          <a:lstStyle/>
          <a:p>
            <a:r>
              <a:rPr lang="en-US" sz="4000" b="1" dirty="0">
                <a:latin typeface="Segoe UI" panose="020B0502040204020203" pitchFamily="34" charset="0"/>
                <a:cs typeface="Segoe UI" panose="020B0502040204020203" pitchFamily="34" charset="0"/>
              </a:rPr>
              <a:t>Receive an arriving Ethernet frame from a NIC</a:t>
            </a:r>
          </a:p>
          <a:p>
            <a:r>
              <a:rPr lang="en-US" sz="4000" b="1" dirty="0">
                <a:latin typeface="Segoe UI" panose="020B0502040204020203" pitchFamily="34" charset="0"/>
                <a:cs typeface="Segoe UI" panose="020B0502040204020203" pitchFamily="34" charset="0"/>
              </a:rPr>
              <a:t>Send an outgoing Ethernet frame to the NIC</a:t>
            </a:r>
          </a:p>
        </p:txBody>
      </p:sp>
    </p:spTree>
    <p:extLst>
      <p:ext uri="{BB962C8B-B14F-4D97-AF65-F5344CB8AC3E}">
        <p14:creationId xmlns:p14="http://schemas.microsoft.com/office/powerpoint/2010/main" val="12749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C809B-B3C4-D2E4-64CA-93E052AD2E85}"/>
              </a:ext>
            </a:extLst>
          </p:cNvPr>
          <p:cNvSpPr/>
          <p:nvPr/>
        </p:nvSpPr>
        <p:spPr>
          <a:xfrm>
            <a:off x="0" y="1746488"/>
            <a:ext cx="12192000" cy="2440994"/>
          </a:xfrm>
          <a:prstGeom prst="rect">
            <a:avLst/>
          </a:prstGeom>
          <a:solidFill>
            <a:srgbClr val="00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D31560-01F8-4E95-86CE-7AD215108D40}"/>
              </a:ext>
            </a:extLst>
          </p:cNvPr>
          <p:cNvSpPr>
            <a:spLocks noGrp="1"/>
          </p:cNvSpPr>
          <p:nvPr>
            <p:ph type="title"/>
          </p:nvPr>
        </p:nvSpPr>
        <p:spPr>
          <a:xfrm>
            <a:off x="838200" y="-11572"/>
            <a:ext cx="10515600" cy="1220607"/>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EFBFF3-EF40-44BD-8541-E1DB3EB7D83E}"/>
              </a:ext>
            </a:extLst>
          </p:cNvPr>
          <p:cNvSpPr>
            <a:spLocks noGrp="1"/>
          </p:cNvSpPr>
          <p:nvPr>
            <p:ph idx="1"/>
          </p:nvPr>
        </p:nvSpPr>
        <p:spPr>
          <a:xfrm>
            <a:off x="838200" y="1058560"/>
            <a:ext cx="10515600" cy="5816278"/>
          </a:xfrm>
        </p:spPr>
        <p:txBody>
          <a:bodyPr>
            <a:normAutofit lnSpcReduction="10000"/>
          </a:bodyPr>
          <a:lstStyle/>
          <a:p>
            <a:r>
              <a:rPr lang="en-US" sz="4800" dirty="0"/>
              <a:t>The OSI Model</a:t>
            </a:r>
          </a:p>
          <a:p>
            <a:r>
              <a:rPr lang="en-US" sz="4800" dirty="0"/>
              <a:t>NIC Basics</a:t>
            </a:r>
          </a:p>
          <a:p>
            <a:pPr lvl="1"/>
            <a:r>
              <a:rPr lang="en-US" sz="4400" dirty="0"/>
              <a:t>Ring Buffers</a:t>
            </a:r>
          </a:p>
          <a:p>
            <a:pPr lvl="1"/>
            <a:r>
              <a:rPr lang="en-US" sz="4400" dirty="0"/>
              <a:t>DMA</a:t>
            </a:r>
          </a:p>
          <a:p>
            <a:pPr lvl="1"/>
            <a:r>
              <a:rPr lang="en-US" sz="4400" dirty="0"/>
              <a:t>IOMMUs</a:t>
            </a:r>
          </a:p>
          <a:p>
            <a:r>
              <a:rPr lang="en-US" sz="4800" dirty="0"/>
              <a:t>NIC Optimizations</a:t>
            </a:r>
          </a:p>
          <a:p>
            <a:pPr lvl="1"/>
            <a:r>
              <a:rPr lang="en-US" sz="4400" dirty="0"/>
              <a:t>Interrupt handler splitting</a:t>
            </a:r>
          </a:p>
          <a:p>
            <a:pPr lvl="1"/>
            <a:r>
              <a:rPr lang="en-US" sz="4400" dirty="0"/>
              <a:t>Interrupt coalescing</a:t>
            </a:r>
          </a:p>
          <a:p>
            <a:pPr lvl="1"/>
            <a:r>
              <a:rPr lang="en-US" sz="4400" dirty="0"/>
              <a:t>DPDK</a:t>
            </a:r>
          </a:p>
        </p:txBody>
      </p:sp>
    </p:spTree>
    <p:extLst>
      <p:ext uri="{BB962C8B-B14F-4D97-AF65-F5344CB8AC3E}">
        <p14:creationId xmlns:p14="http://schemas.microsoft.com/office/powerpoint/2010/main" val="3465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09B2-6C4C-4929-9A6F-1B1033DDF567}"/>
              </a:ext>
            </a:extLst>
          </p:cNvPr>
          <p:cNvSpPr>
            <a:spLocks noGrp="1"/>
          </p:cNvSpPr>
          <p:nvPr>
            <p:ph type="title"/>
          </p:nvPr>
        </p:nvSpPr>
        <p:spPr>
          <a:xfrm>
            <a:off x="838200" y="-25164"/>
            <a:ext cx="10515600" cy="627337"/>
          </a:xfrm>
        </p:spPr>
        <p:txBody>
          <a:bodyPr>
            <a:normAutofit fontScale="90000"/>
          </a:bodyPr>
          <a:lstStyle/>
          <a:p>
            <a:r>
              <a:rPr lang="en-US" sz="4000" dirty="0"/>
              <a:t>Network Cards: Ring Buffers</a:t>
            </a:r>
          </a:p>
        </p:txBody>
      </p:sp>
      <p:sp>
        <p:nvSpPr>
          <p:cNvPr id="3" name="Content Placeholder 2">
            <a:extLst>
              <a:ext uri="{FF2B5EF4-FFF2-40B4-BE49-F238E27FC236}">
                <a16:creationId xmlns:a16="http://schemas.microsoft.com/office/drawing/2014/main" id="{9A408AFF-E7E0-4C73-9F7E-7ABBA8DBCCA9}"/>
              </a:ext>
            </a:extLst>
          </p:cNvPr>
          <p:cNvSpPr>
            <a:spLocks noGrp="1"/>
          </p:cNvSpPr>
          <p:nvPr>
            <p:ph idx="1"/>
          </p:nvPr>
        </p:nvSpPr>
        <p:spPr>
          <a:xfrm>
            <a:off x="301083" y="524116"/>
            <a:ext cx="11809141" cy="3512626"/>
          </a:xfrm>
        </p:spPr>
        <p:txBody>
          <a:bodyPr>
            <a:normAutofit/>
          </a:bodyPr>
          <a:lstStyle/>
          <a:p>
            <a:r>
              <a:rPr lang="en-US" dirty="0"/>
              <a:t>NICs typically use the </a:t>
            </a:r>
            <a:r>
              <a:rPr lang="en-US" b="1" dirty="0"/>
              <a:t>ring abstraction</a:t>
            </a:r>
            <a:r>
              <a:rPr lang="en-US" dirty="0"/>
              <a:t> to exchange packets with the OS</a:t>
            </a:r>
          </a:p>
          <a:p>
            <a:pPr lvl="1"/>
            <a:r>
              <a:rPr lang="en-US" sz="2800" dirty="0"/>
              <a:t>A ring is a circular buffer of packet descriptors (much like a file system’s buffer cache is a collection of buffer descriptors)</a:t>
            </a:r>
          </a:p>
          <a:p>
            <a:pPr lvl="1"/>
            <a:r>
              <a:rPr lang="en-US" sz="2800" dirty="0"/>
              <a:t>NIC expects the OS to:</a:t>
            </a:r>
          </a:p>
          <a:p>
            <a:pPr lvl="2"/>
            <a:r>
              <a:rPr lang="en-US" sz="2400" dirty="0"/>
              <a:t>Allocate an RX (“receive”) ring and TX (“transmit”) ring in RAM</a:t>
            </a:r>
          </a:p>
          <a:p>
            <a:pPr lvl="2"/>
            <a:r>
              <a:rPr lang="en-US" sz="2400" dirty="0"/>
              <a:t>Configure the NIC with the memory locations of the rings</a:t>
            </a:r>
          </a:p>
          <a:p>
            <a:r>
              <a:rPr lang="en-US" dirty="0"/>
              <a:t>If a NIC supports multiple RX rings and TX rings, then multiple CPUs can simultaneously receive and send packets</a:t>
            </a:r>
          </a:p>
        </p:txBody>
      </p:sp>
      <p:grpSp>
        <p:nvGrpSpPr>
          <p:cNvPr id="4" name="Group 3">
            <a:extLst>
              <a:ext uri="{FF2B5EF4-FFF2-40B4-BE49-F238E27FC236}">
                <a16:creationId xmlns:a16="http://schemas.microsoft.com/office/drawing/2014/main" id="{DC726371-BFF2-438C-BDC7-62AE85F21FB9}"/>
              </a:ext>
            </a:extLst>
          </p:cNvPr>
          <p:cNvGrpSpPr/>
          <p:nvPr/>
        </p:nvGrpSpPr>
        <p:grpSpPr>
          <a:xfrm>
            <a:off x="95489" y="4036742"/>
            <a:ext cx="10389631" cy="1426475"/>
            <a:chOff x="95489" y="4036742"/>
            <a:chExt cx="10389631" cy="1426475"/>
          </a:xfrm>
        </p:grpSpPr>
        <p:grpSp>
          <p:nvGrpSpPr>
            <p:cNvPr id="50" name="Group 49">
              <a:extLst>
                <a:ext uri="{FF2B5EF4-FFF2-40B4-BE49-F238E27FC236}">
                  <a16:creationId xmlns:a16="http://schemas.microsoft.com/office/drawing/2014/main" id="{A8DA6E14-9049-4FA1-824E-FAA36E1F1875}"/>
                </a:ext>
              </a:extLst>
            </p:cNvPr>
            <p:cNvGrpSpPr/>
            <p:nvPr/>
          </p:nvGrpSpPr>
          <p:grpSpPr>
            <a:xfrm>
              <a:off x="1706880" y="4036742"/>
              <a:ext cx="8778240" cy="731520"/>
              <a:chOff x="1025912" y="4070195"/>
              <a:chExt cx="8778240" cy="731520"/>
            </a:xfrm>
          </p:grpSpPr>
          <p:sp>
            <p:nvSpPr>
              <p:cNvPr id="51" name="Rectangle 50">
                <a:extLst>
                  <a:ext uri="{FF2B5EF4-FFF2-40B4-BE49-F238E27FC236}">
                    <a16:creationId xmlns:a16="http://schemas.microsoft.com/office/drawing/2014/main" id="{6998B028-F1C5-428E-BA82-AA9A8E4171BC}"/>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A423505-FED8-43F7-9526-52B24F33FD7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F00808B-F89A-4E7B-9E7B-B202FFC374B1}"/>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4ECF324-E3AF-48D9-AD39-2CD81730DA2E}"/>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4D4FE08-BAA3-4FD0-8B8D-AC229D36776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B10DAE1-A518-423C-922F-31990323043F}"/>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8EDE5D5-7BC8-41F2-AE90-0C29AF70B07A}"/>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2C8897C-97C3-48F9-A1AC-311125F8B63F}"/>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2FE1BE8-2D87-47B8-980B-9BDA6769BDB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C2FD966-E465-41E1-A8CB-24D99225B000}"/>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EE4A808-B8F9-40AB-85B7-74AD67196D40}"/>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58BECEA-9E79-4CCC-8020-ADFDAF26FD2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E8AF0592-B9C9-4473-84CD-0D4A2E00C5E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67" name="Group 66">
              <a:extLst>
                <a:ext uri="{FF2B5EF4-FFF2-40B4-BE49-F238E27FC236}">
                  <a16:creationId xmlns:a16="http://schemas.microsoft.com/office/drawing/2014/main" id="{6268562C-3EC4-45E0-BAC6-C54B14B4CCED}"/>
                </a:ext>
              </a:extLst>
            </p:cNvPr>
            <p:cNvGrpSpPr/>
            <p:nvPr/>
          </p:nvGrpSpPr>
          <p:grpSpPr>
            <a:xfrm>
              <a:off x="3653883" y="4768262"/>
              <a:ext cx="1226634" cy="694955"/>
              <a:chOff x="3653883" y="4768262"/>
              <a:chExt cx="1226634" cy="694955"/>
            </a:xfrm>
          </p:grpSpPr>
          <p:sp>
            <p:nvSpPr>
              <p:cNvPr id="68" name="TextBox 67">
                <a:extLst>
                  <a:ext uri="{FF2B5EF4-FFF2-40B4-BE49-F238E27FC236}">
                    <a16:creationId xmlns:a16="http://schemas.microsoft.com/office/drawing/2014/main" id="{6E02E7D9-C116-4EF5-89A9-78AB1104C236}"/>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69" name="Straight Arrow Connector 68">
                <a:extLst>
                  <a:ext uri="{FF2B5EF4-FFF2-40B4-BE49-F238E27FC236}">
                    <a16:creationId xmlns:a16="http://schemas.microsoft.com/office/drawing/2014/main" id="{7522923B-1425-4E70-A445-889C3C191BBB}"/>
                  </a:ext>
                </a:extLst>
              </p:cNvPr>
              <p:cNvCxnSpPr>
                <a:cxnSpLocks/>
                <a:endCxn id="54"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6165105-6296-4535-92E9-C5A8F7ECF531}"/>
                </a:ext>
              </a:extLst>
            </p:cNvPr>
            <p:cNvGrpSpPr/>
            <p:nvPr/>
          </p:nvGrpSpPr>
          <p:grpSpPr>
            <a:xfrm>
              <a:off x="8774523" y="4768262"/>
              <a:ext cx="1226634" cy="694955"/>
              <a:chOff x="3653883" y="4768262"/>
              <a:chExt cx="1226634" cy="694955"/>
            </a:xfrm>
          </p:grpSpPr>
          <p:sp>
            <p:nvSpPr>
              <p:cNvPr id="71" name="TextBox 70">
                <a:extLst>
                  <a:ext uri="{FF2B5EF4-FFF2-40B4-BE49-F238E27FC236}">
                    <a16:creationId xmlns:a16="http://schemas.microsoft.com/office/drawing/2014/main" id="{B4F07067-1E0D-4A8E-9F19-0EDBE68C04A2}"/>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2" name="Straight Arrow Connector 71">
                <a:extLst>
                  <a:ext uri="{FF2B5EF4-FFF2-40B4-BE49-F238E27FC236}">
                    <a16:creationId xmlns:a16="http://schemas.microsoft.com/office/drawing/2014/main" id="{55A830B5-0B08-4B91-B92F-34B8C9A9F26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38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22270</TotalTime>
  <Words>4687</Words>
  <Application>Microsoft Office PowerPoint</Application>
  <PresentationFormat>Widescreen</PresentationFormat>
  <Paragraphs>584</Paragraphs>
  <Slides>35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Consolas</vt:lpstr>
      <vt:lpstr>Segoe UI</vt:lpstr>
      <vt:lpstr>Segoe UI Light</vt:lpstr>
      <vt:lpstr>Office Theme</vt:lpstr>
      <vt:lpstr>Networking</vt:lpstr>
      <vt:lpstr>Network Cards and the Internet</vt:lpstr>
      <vt:lpstr>Network Cards and the Internet</vt:lpstr>
      <vt:lpstr>PowerPoint Presentation</vt:lpstr>
      <vt:lpstr>The OSI Network Stack</vt:lpstr>
      <vt:lpstr>PowerPoint Presentation</vt:lpstr>
      <vt:lpstr>Today’s lecture: How does the kernel . . .</vt:lpstr>
      <vt:lpstr>Outline</vt:lpstr>
      <vt:lpstr>Network Cards: Ring Buffers</vt:lpstr>
      <vt:lpstr>PowerPoint Presentation</vt:lpstr>
      <vt:lpstr>PowerPoint Presentation</vt:lpstr>
      <vt:lpstr>PowerPoint Presentation</vt:lpstr>
      <vt:lpstr>PowerPoint Presentation</vt:lpstr>
      <vt:lpstr>How Does TX Work?</vt:lpstr>
      <vt:lpstr>PowerPoint Presentation</vt:lpstr>
      <vt:lpstr>PowerPoint Presentation</vt:lpstr>
      <vt:lpstr>PowerPoint Presentation</vt:lpstr>
      <vt:lpstr>IOMMUs</vt:lpstr>
      <vt:lpstr>PowerPoint Presentation</vt:lpstr>
      <vt:lpstr>Outline</vt:lpstr>
      <vt:lpstr>Keeping Machines Responsive</vt:lpstr>
      <vt:lpstr>Splitting an Interrupt Handler</vt:lpstr>
      <vt:lpstr>Linux: Splitting an Interrupt Handler</vt:lpstr>
      <vt:lpstr>How Quickly Do Frames Arrive?</vt:lpstr>
      <vt:lpstr>Interrupt Coalescing</vt:lpstr>
      <vt:lpstr>Optimizations: Recap</vt:lpstr>
      <vt:lpstr>I WANT EVEN MORE OPTIMIZATION</vt:lpstr>
      <vt:lpstr>Kernel-managed Networking</vt:lpstr>
      <vt:lpstr>Can you totally remove the kernel from the network code path?</vt:lpstr>
      <vt:lpstr>PowerPoint Presentation</vt:lpstr>
      <vt:lpstr>SR-IOV: Extending PCIe to Virtualize NICs</vt:lpstr>
      <vt:lpstr>DPDK</vt:lpstr>
      <vt:lpstr>PowerPoint Presentation</vt:lpstr>
      <vt:lpstr>DPDK</vt:lpstr>
      <vt:lpstr>DPDK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8698</cp:revision>
  <dcterms:created xsi:type="dcterms:W3CDTF">2017-01-17T01:11:39Z</dcterms:created>
  <dcterms:modified xsi:type="dcterms:W3CDTF">2025-04-16T21:12:37Z</dcterms:modified>
</cp:coreProperties>
</file>